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920" r:id="rId4"/>
  </p:sldMasterIdLst>
  <p:notesMasterIdLst>
    <p:notesMasterId r:id="rId53"/>
  </p:notesMasterIdLst>
  <p:handoutMasterIdLst>
    <p:handoutMasterId r:id="rId54"/>
  </p:handoutMasterIdLst>
  <p:sldIdLst>
    <p:sldId id="420" r:id="rId5"/>
    <p:sldId id="537" r:id="rId6"/>
    <p:sldId id="526" r:id="rId7"/>
    <p:sldId id="421" r:id="rId8"/>
    <p:sldId id="422" r:id="rId9"/>
    <p:sldId id="423" r:id="rId10"/>
    <p:sldId id="425" r:id="rId11"/>
    <p:sldId id="424" r:id="rId12"/>
    <p:sldId id="426" r:id="rId13"/>
    <p:sldId id="467" r:id="rId14"/>
    <p:sldId id="468" r:id="rId15"/>
    <p:sldId id="469" r:id="rId16"/>
    <p:sldId id="525" r:id="rId17"/>
    <p:sldId id="472" r:id="rId18"/>
    <p:sldId id="473" r:id="rId19"/>
    <p:sldId id="489" r:id="rId20"/>
    <p:sldId id="429" r:id="rId21"/>
    <p:sldId id="430" r:id="rId22"/>
    <p:sldId id="431" r:id="rId23"/>
    <p:sldId id="437" r:id="rId24"/>
    <p:sldId id="438" r:id="rId25"/>
    <p:sldId id="439" r:id="rId26"/>
    <p:sldId id="440" r:id="rId27"/>
    <p:sldId id="454" r:id="rId28"/>
    <p:sldId id="434" r:id="rId29"/>
    <p:sldId id="456" r:id="rId30"/>
    <p:sldId id="457" r:id="rId31"/>
    <p:sldId id="476" r:id="rId32"/>
    <p:sldId id="499" r:id="rId33"/>
    <p:sldId id="479" r:id="rId34"/>
    <p:sldId id="481" r:id="rId35"/>
    <p:sldId id="482" r:id="rId36"/>
    <p:sldId id="483" r:id="rId37"/>
    <p:sldId id="498" r:id="rId38"/>
    <p:sldId id="485" r:id="rId39"/>
    <p:sldId id="541" r:id="rId40"/>
    <p:sldId id="516" r:id="rId41"/>
    <p:sldId id="496" r:id="rId42"/>
    <p:sldId id="517" r:id="rId43"/>
    <p:sldId id="539" r:id="rId44"/>
    <p:sldId id="503" r:id="rId45"/>
    <p:sldId id="493" r:id="rId46"/>
    <p:sldId id="495" r:id="rId47"/>
    <p:sldId id="494" r:id="rId48"/>
    <p:sldId id="542" r:id="rId49"/>
    <p:sldId id="475" r:id="rId50"/>
    <p:sldId id="519" r:id="rId51"/>
    <p:sldId id="532" r:id="rId52"/>
  </p:sldIdLst>
  <p:sldSz cx="12192000" cy="6858000"/>
  <p:notesSz cx="6858000" cy="9144000"/>
  <p:embeddedFontLst>
    <p:embeddedFont>
      <p:font typeface="Arial Narrow" panose="020B0606020202030204" pitchFamily="34" charset="0"/>
      <p:regular r:id="rId55"/>
      <p:bold r:id="rId56"/>
      <p:italic r:id="rId57"/>
      <p:boldItalic r:id="rId58"/>
    </p:embeddedFont>
    <p:embeddedFont>
      <p:font typeface="Cambria Math" panose="02040503050406030204" pitchFamily="18" charset="0"/>
      <p:regular r:id="rId59"/>
    </p:embeddedFont>
    <p:embeddedFont>
      <p:font typeface="EC Square Sans Cond Pro" panose="020B0506040000020004" pitchFamily="34" charset="0"/>
      <p:regular r:id="rId60"/>
      <p:bold r:id="rId61"/>
      <p:italic r:id="rId62"/>
      <p:boldItalic r:id="rId63"/>
    </p:embeddedFont>
    <p:embeddedFont>
      <p:font typeface="EC Square Sans Pro" panose="020B0506040000020004" pitchFamily="34" charset="0"/>
      <p:regular r:id="rId64"/>
      <p:bold r:id="rId65"/>
      <p:italic r:id="rId66"/>
      <p:boldItalic r:id="rId67"/>
    </p:embeddedFont>
    <p:embeddedFont>
      <p:font typeface="Latin Modern Math" panose="02000503000000000000" charset="0"/>
      <p:regular r:id="rId68"/>
    </p:embeddedFont>
    <p:embeddedFont>
      <p:font typeface="LM Roman 12" panose="00000500000000000000" charset="0"/>
      <p:regular r:id="rId69"/>
      <p:bold r:id="rId70"/>
      <p: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1" roundtripDataSignature="AMtx7mh3YP3xexYcFoahXa2ehi0H5V4Z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5383F3-1795-6C0B-5859-22F85252F5B1}" name="LAMBRECHT Regine (ESTAT-EXT)" initials="RL" userId="S::Regine.LAMBRECHT@ext.ec.europa.eu::1a5166bf-0d9b-4429-b96c-64f3c887b7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E9F"/>
    <a:srgbClr val="3A5386"/>
    <a:srgbClr val="3B62B1"/>
    <a:srgbClr val="FF5B5B"/>
    <a:srgbClr val="FF9B9B"/>
    <a:srgbClr val="034EA2"/>
    <a:srgbClr val="FFD34E"/>
    <a:srgbClr val="27688F"/>
    <a:srgbClr val="003399"/>
    <a:srgbClr val="8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9" autoAdjust="0"/>
    <p:restoredTop sz="73932" autoAdjust="0"/>
  </p:normalViewPr>
  <p:slideViewPr>
    <p:cSldViewPr snapToGrid="0">
      <p:cViewPr varScale="1">
        <p:scale>
          <a:sx n="47" d="100"/>
          <a:sy n="47" d="100"/>
        </p:scale>
        <p:origin x="1276" y="32"/>
      </p:cViewPr>
      <p:guideLst>
        <p:guide orient="horz" pos="2092"/>
        <p:guide pos="3840"/>
      </p:guideLst>
    </p:cSldViewPr>
  </p:slideViewPr>
  <p:outlineViewPr>
    <p:cViewPr>
      <p:scale>
        <a:sx n="33" d="100"/>
        <a:sy n="33" d="100"/>
      </p:scale>
      <p:origin x="0" y="-10743"/>
    </p:cViewPr>
  </p:outlineViewPr>
  <p:notesTextViewPr>
    <p:cViewPr>
      <p:scale>
        <a:sx n="1" d="1"/>
        <a:sy n="1" d="1"/>
      </p:scale>
      <p:origin x="0" y="0"/>
    </p:cViewPr>
  </p:notesTextViewPr>
  <p:sorterViewPr>
    <p:cViewPr>
      <p:scale>
        <a:sx n="100" d="100"/>
        <a:sy n="100" d="100"/>
      </p:scale>
      <p:origin x="0" y="-11096"/>
    </p:cViewPr>
  </p:sorterViewPr>
  <p:notesViewPr>
    <p:cSldViewPr snapToGrid="0">
      <p:cViewPr varScale="1">
        <p:scale>
          <a:sx n="87" d="100"/>
          <a:sy n="87" d="100"/>
        </p:scale>
        <p:origin x="309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123"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126"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12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font" Target="fonts/font13.fntdata"/><Relationship Id="rId124"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font" Target="fonts/font11.fntdata"/><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net1.cec.eu.int\JRC\DDG2\B\7\5.%20Input-Output\3.%20FIDELIO\FIDELIO_RRF\Simulation%20Results\Simulation-250313\RRF%20Simulation%20Results_250313xlsx.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et1.cec.eu.int\JRC\DDG2\B\7\5.%20Input-Output\3.%20FIDELIO\FIDELIO_RRF\Simulation%20Results\Simulation-250120\RRF%20Simulation%20Results_250120xlsx.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https://eceuropaeu.sharepoint.com/teams/GRP-ECFINDirectorateF-DirectorOffice/Shared%20Documents/Director%20Office/RRF%20Spillovers%20project%20-%20DE/25.03.28%20-%20All%20graphs%20classification%20inv%20+%20ref.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net1.cec.eu.int\JRC\DDG2\B\7\5.%20Input-Output\3.%20FIDELIO\FIDELIO_RRF\Simulation%20Results\Simulation-250407\RRF%20Simulation%20Results_250407_10y%20-%20CT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net1.cec.eu.int\JRC\DDG2\B\7\5.%20Input-Output\3.%20FIDELIO\FIDELIO_RRF\Simulation%20Results\Simulation-250407\RRF%20Simulation%20Results_250407_10y%20-%20CT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net1.cec.eu.int\JRC\DDG2\B\7\5.%20Input-Output\3.%20FIDELIO\FIDELIO_RRF\Simulation%20Results\Simulation-250407\RRF%20Simulation%20Results_250407_10y%20-%20CT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net1.cec.eu.int\JRC\DDG2\B\7\5.%20Input-Output\3.%20FIDELIO\FIDELIO_RRF\Simulation%20Results\Simulation-250120\RRF%20Simulation%20Results_250120xlsx.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78959799369947E-2"/>
          <c:y val="7.2607260726072612E-2"/>
          <c:w val="0.93485103608031694"/>
          <c:h val="0.81163899067072065"/>
        </c:manualLayout>
      </c:layout>
      <c:barChart>
        <c:barDir val="col"/>
        <c:grouping val="stacked"/>
        <c:varyColors val="0"/>
        <c:ser>
          <c:idx val="1"/>
          <c:order val="0"/>
          <c:tx>
            <c:strRef>
              <c:f>'[RRF Simulation Results_250313xlsx.xlsx]RRF_ctr'!$K$3</c:f>
              <c:strCache>
                <c:ptCount val="1"/>
                <c:pt idx="0">
                  <c:v>GRANTS</c:v>
                </c:pt>
              </c:strCache>
            </c:strRef>
          </c:tx>
          <c:spPr>
            <a:solidFill>
              <a:srgbClr val="8A0000"/>
            </a:solidFill>
            <a:ln>
              <a:noFill/>
            </a:ln>
            <a:effectLst/>
          </c:spPr>
          <c:invertIfNegative val="0"/>
          <c:cat>
            <c:strRef>
              <c:f>'[RRF Simulation Results_250313xlsx.xlsx]RRF_ctr'!$B$5:$B$31</c:f>
              <c:strCache>
                <c:ptCount val="27"/>
                <c:pt idx="0">
                  <c:v>AUT</c:v>
                </c:pt>
                <c:pt idx="1">
                  <c:v>BEL</c:v>
                </c:pt>
                <c:pt idx="2">
                  <c:v>BGR</c:v>
                </c:pt>
                <c:pt idx="3">
                  <c:v>CYP</c:v>
                </c:pt>
                <c:pt idx="4">
                  <c:v>CZE</c:v>
                </c:pt>
                <c:pt idx="5">
                  <c:v>DEU</c:v>
                </c:pt>
                <c:pt idx="6">
                  <c:v>DNK</c:v>
                </c:pt>
                <c:pt idx="7">
                  <c:v>ESP</c:v>
                </c:pt>
                <c:pt idx="8">
                  <c:v>EST</c:v>
                </c:pt>
                <c:pt idx="9">
                  <c:v>FIN</c:v>
                </c:pt>
                <c:pt idx="10">
                  <c:v>FRA</c:v>
                </c:pt>
                <c:pt idx="11">
                  <c:v>GRC</c:v>
                </c:pt>
                <c:pt idx="12">
                  <c:v>HRV</c:v>
                </c:pt>
                <c:pt idx="13">
                  <c:v>HUN</c:v>
                </c:pt>
                <c:pt idx="14">
                  <c:v>IRL</c:v>
                </c:pt>
                <c:pt idx="15">
                  <c:v>ITA</c:v>
                </c:pt>
                <c:pt idx="16">
                  <c:v>LTU</c:v>
                </c:pt>
                <c:pt idx="17">
                  <c:v>LUX</c:v>
                </c:pt>
                <c:pt idx="18">
                  <c:v>LVA</c:v>
                </c:pt>
                <c:pt idx="19">
                  <c:v>MLT</c:v>
                </c:pt>
                <c:pt idx="20">
                  <c:v>NLD</c:v>
                </c:pt>
                <c:pt idx="21">
                  <c:v>POL</c:v>
                </c:pt>
                <c:pt idx="22">
                  <c:v>PRT</c:v>
                </c:pt>
                <c:pt idx="23">
                  <c:v>ROU</c:v>
                </c:pt>
                <c:pt idx="24">
                  <c:v>SVK</c:v>
                </c:pt>
                <c:pt idx="25">
                  <c:v>SVN</c:v>
                </c:pt>
                <c:pt idx="26">
                  <c:v>SWE</c:v>
                </c:pt>
              </c:strCache>
            </c:strRef>
          </c:cat>
          <c:val>
            <c:numRef>
              <c:f>'[RRF Simulation Results_250313xlsx.xlsx]RRF_ctr'!$K$5:$K$31</c:f>
              <c:numCache>
                <c:formatCode>0.0</c:formatCode>
                <c:ptCount val="27"/>
                <c:pt idx="0">
                  <c:v>4.1874127300000001</c:v>
                </c:pt>
                <c:pt idx="1">
                  <c:v>5.0352398539999994</c:v>
                </c:pt>
                <c:pt idx="2">
                  <c:v>6.1342787440000004</c:v>
                </c:pt>
                <c:pt idx="3">
                  <c:v>1.020651974</c:v>
                </c:pt>
                <c:pt idx="4">
                  <c:v>8.4138147740000004</c:v>
                </c:pt>
                <c:pt idx="5">
                  <c:v>32.344275665999994</c:v>
                </c:pt>
                <c:pt idx="6">
                  <c:v>1.7479298319999999</c:v>
                </c:pt>
                <c:pt idx="7">
                  <c:v>79.869593472999995</c:v>
                </c:pt>
                <c:pt idx="8">
                  <c:v>0.9533299999999999</c:v>
                </c:pt>
                <c:pt idx="9">
                  <c:v>1.9492269999999994</c:v>
                </c:pt>
                <c:pt idx="10">
                  <c:v>41.864370140999995</c:v>
                </c:pt>
                <c:pt idx="11">
                  <c:v>18.88490414</c:v>
                </c:pt>
                <c:pt idx="12">
                  <c:v>5.7854496650000016</c:v>
                </c:pt>
                <c:pt idx="13">
                  <c:v>6.5116614349999997</c:v>
                </c:pt>
                <c:pt idx="14">
                  <c:v>1.1631583000000001</c:v>
                </c:pt>
                <c:pt idx="15">
                  <c:v>71.81356151300001</c:v>
                </c:pt>
                <c:pt idx="16">
                  <c:v>2.2975654639999998</c:v>
                </c:pt>
                <c:pt idx="17">
                  <c:v>0.24110077599999991</c:v>
                </c:pt>
                <c:pt idx="18">
                  <c:v>1.9692445219999997</c:v>
                </c:pt>
                <c:pt idx="19">
                  <c:v>0.33631965899999999</c:v>
                </c:pt>
                <c:pt idx="20">
                  <c:v>5.4432929999999997</c:v>
                </c:pt>
                <c:pt idx="21">
                  <c:v>25.276853715999998</c:v>
                </c:pt>
                <c:pt idx="22">
                  <c:v>16.325113957999999</c:v>
                </c:pt>
                <c:pt idx="23">
                  <c:v>13.569222218999998</c:v>
                </c:pt>
                <c:pt idx="24">
                  <c:v>6.2995771889999999</c:v>
                </c:pt>
                <c:pt idx="25">
                  <c:v>1.6135160000000002</c:v>
                </c:pt>
                <c:pt idx="26">
                  <c:v>3.5016325839999993</c:v>
                </c:pt>
              </c:numCache>
            </c:numRef>
          </c:val>
          <c:extLst>
            <c:ext xmlns:c16="http://schemas.microsoft.com/office/drawing/2014/chart" uri="{C3380CC4-5D6E-409C-BE32-E72D297353CC}">
              <c16:uniqueId val="{00000000-173C-4C20-A42C-7B5502278F4E}"/>
            </c:ext>
          </c:extLst>
        </c:ser>
        <c:ser>
          <c:idx val="0"/>
          <c:order val="1"/>
          <c:tx>
            <c:strRef>
              <c:f>'[RRF Simulation Results_250313xlsx.xlsx]RRF_ctr'!$L$3</c:f>
              <c:strCache>
                <c:ptCount val="1"/>
                <c:pt idx="0">
                  <c:v>LOANS</c:v>
                </c:pt>
              </c:strCache>
            </c:strRef>
          </c:tx>
          <c:spPr>
            <a:solidFill>
              <a:srgbClr val="FF9B9B"/>
            </a:solidFill>
            <a:ln>
              <a:noFill/>
            </a:ln>
            <a:effectLst/>
          </c:spPr>
          <c:invertIfNegative val="0"/>
          <c:cat>
            <c:strRef>
              <c:f>'[RRF Simulation Results_250313xlsx.xlsx]RRF_ctr'!$B$5:$B$31</c:f>
              <c:strCache>
                <c:ptCount val="27"/>
                <c:pt idx="0">
                  <c:v>AUT</c:v>
                </c:pt>
                <c:pt idx="1">
                  <c:v>BEL</c:v>
                </c:pt>
                <c:pt idx="2">
                  <c:v>BGR</c:v>
                </c:pt>
                <c:pt idx="3">
                  <c:v>CYP</c:v>
                </c:pt>
                <c:pt idx="4">
                  <c:v>CZE</c:v>
                </c:pt>
                <c:pt idx="5">
                  <c:v>DEU</c:v>
                </c:pt>
                <c:pt idx="6">
                  <c:v>DNK</c:v>
                </c:pt>
                <c:pt idx="7">
                  <c:v>ESP</c:v>
                </c:pt>
                <c:pt idx="8">
                  <c:v>EST</c:v>
                </c:pt>
                <c:pt idx="9">
                  <c:v>FIN</c:v>
                </c:pt>
                <c:pt idx="10">
                  <c:v>FRA</c:v>
                </c:pt>
                <c:pt idx="11">
                  <c:v>GRC</c:v>
                </c:pt>
                <c:pt idx="12">
                  <c:v>HRV</c:v>
                </c:pt>
                <c:pt idx="13">
                  <c:v>HUN</c:v>
                </c:pt>
                <c:pt idx="14">
                  <c:v>IRL</c:v>
                </c:pt>
                <c:pt idx="15">
                  <c:v>ITA</c:v>
                </c:pt>
                <c:pt idx="16">
                  <c:v>LTU</c:v>
                </c:pt>
                <c:pt idx="17">
                  <c:v>LUX</c:v>
                </c:pt>
                <c:pt idx="18">
                  <c:v>LVA</c:v>
                </c:pt>
                <c:pt idx="19">
                  <c:v>MLT</c:v>
                </c:pt>
                <c:pt idx="20">
                  <c:v>NLD</c:v>
                </c:pt>
                <c:pt idx="21">
                  <c:v>POL</c:v>
                </c:pt>
                <c:pt idx="22">
                  <c:v>PRT</c:v>
                </c:pt>
                <c:pt idx="23">
                  <c:v>ROU</c:v>
                </c:pt>
                <c:pt idx="24">
                  <c:v>SVK</c:v>
                </c:pt>
                <c:pt idx="25">
                  <c:v>SVN</c:v>
                </c:pt>
                <c:pt idx="26">
                  <c:v>SWE</c:v>
                </c:pt>
              </c:strCache>
            </c:strRef>
          </c:cat>
          <c:val>
            <c:numRef>
              <c:f>'[RRF Simulation Results_250313xlsx.xlsx]RRF_ctr'!$L$5:$L$31</c:f>
              <c:numCache>
                <c:formatCode>0.0</c:formatCode>
                <c:ptCount val="27"/>
                <c:pt idx="0">
                  <c:v>0</c:v>
                </c:pt>
                <c:pt idx="1">
                  <c:v>0.26419999999999993</c:v>
                </c:pt>
                <c:pt idx="2">
                  <c:v>0</c:v>
                </c:pt>
                <c:pt idx="3">
                  <c:v>0.20032</c:v>
                </c:pt>
                <c:pt idx="4">
                  <c:v>0.81813663599999997</c:v>
                </c:pt>
                <c:pt idx="5">
                  <c:v>0</c:v>
                </c:pt>
                <c:pt idx="6">
                  <c:v>0</c:v>
                </c:pt>
                <c:pt idx="7">
                  <c:v>83.160060000000001</c:v>
                </c:pt>
                <c:pt idx="8">
                  <c:v>0</c:v>
                </c:pt>
                <c:pt idx="9">
                  <c:v>0</c:v>
                </c:pt>
                <c:pt idx="10">
                  <c:v>0</c:v>
                </c:pt>
                <c:pt idx="11">
                  <c:v>17.728000000000002</c:v>
                </c:pt>
                <c:pt idx="12">
                  <c:v>4.2541569720000005</c:v>
                </c:pt>
                <c:pt idx="13">
                  <c:v>3.9183134810000007</c:v>
                </c:pt>
                <c:pt idx="14">
                  <c:v>0</c:v>
                </c:pt>
                <c:pt idx="15">
                  <c:v>122.60238995299997</c:v>
                </c:pt>
                <c:pt idx="16">
                  <c:v>1.5516723579999998</c:v>
                </c:pt>
                <c:pt idx="17">
                  <c:v>0</c:v>
                </c:pt>
                <c:pt idx="18">
                  <c:v>0</c:v>
                </c:pt>
                <c:pt idx="19">
                  <c:v>0</c:v>
                </c:pt>
                <c:pt idx="20">
                  <c:v>0</c:v>
                </c:pt>
                <c:pt idx="21">
                  <c:v>34.541303516000006</c:v>
                </c:pt>
                <c:pt idx="22">
                  <c:v>5.8907563549999997</c:v>
                </c:pt>
                <c:pt idx="23">
                  <c:v>14.942052998000001</c:v>
                </c:pt>
                <c:pt idx="24">
                  <c:v>0</c:v>
                </c:pt>
                <c:pt idx="25">
                  <c:v>1.0723699999999998</c:v>
                </c:pt>
                <c:pt idx="26">
                  <c:v>0</c:v>
                </c:pt>
              </c:numCache>
            </c:numRef>
          </c:val>
          <c:extLst>
            <c:ext xmlns:c16="http://schemas.microsoft.com/office/drawing/2014/chart" uri="{C3380CC4-5D6E-409C-BE32-E72D297353CC}">
              <c16:uniqueId val="{00000001-173C-4C20-A42C-7B5502278F4E}"/>
            </c:ext>
          </c:extLst>
        </c:ser>
        <c:dLbls>
          <c:showLegendKey val="0"/>
          <c:showVal val="0"/>
          <c:showCatName val="0"/>
          <c:showSerName val="0"/>
          <c:showPercent val="0"/>
          <c:showBubbleSize val="0"/>
        </c:dLbls>
        <c:gapWidth val="50"/>
        <c:overlap val="100"/>
        <c:axId val="1101347792"/>
        <c:axId val="1101354680"/>
      </c:barChart>
      <c:catAx>
        <c:axId val="110134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01354680"/>
        <c:crosses val="autoZero"/>
        <c:auto val="1"/>
        <c:lblAlgn val="ctr"/>
        <c:lblOffset val="100"/>
        <c:noMultiLvlLbl val="0"/>
      </c:catAx>
      <c:valAx>
        <c:axId val="1101354680"/>
        <c:scaling>
          <c:orientation val="minMax"/>
          <c:max val="200"/>
          <c:min val="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347792"/>
        <c:crosses val="autoZero"/>
        <c:crossBetween val="between"/>
        <c:majorUnit val="20"/>
        <c:minorUnit val="4"/>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'[RRF Simulation Results_250120xlsx.xlsx]RRF_industry'!$D$3</c:f>
              <c:strCache>
                <c:ptCount val="1"/>
                <c:pt idx="0">
                  <c:v>RRF </c:v>
                </c:pt>
              </c:strCache>
            </c:strRef>
          </c:tx>
          <c:spPr>
            <a:solidFill>
              <a:schemeClr val="accent2"/>
            </a:solidFill>
            <a:ln>
              <a:noFill/>
            </a:ln>
            <a:effectLst/>
          </c:spPr>
          <c:invertIfNegative val="0"/>
          <c:dLbls>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5D-4BFC-882D-0681174AC590}"/>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5D-4BFC-882D-0681174AC590}"/>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5D-4BFC-882D-0681174AC590}"/>
                </c:ext>
              </c:extLst>
            </c:dLbl>
            <c:dLbl>
              <c:idx val="1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1-4D0B-81C7-DFFF240A6640}"/>
                </c:ext>
              </c:extLst>
            </c:dLbl>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5D-4BFC-882D-0681174AC59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'[RRF Simulation Results_250120xlsx.xlsx]RRF_industry'!$B$5:$B$65</c:f>
              <c:strCache>
                <c:ptCount val="31"/>
                <c:pt idx="0">
                  <c:v>A01</c:v>
                </c:pt>
                <c:pt idx="1">
                  <c:v>A02</c:v>
                </c:pt>
                <c:pt idx="2">
                  <c:v>C21</c:v>
                </c:pt>
                <c:pt idx="3">
                  <c:v>C26</c:v>
                </c:pt>
                <c:pt idx="4">
                  <c:v>C27</c:v>
                </c:pt>
                <c:pt idx="5">
                  <c:v>C28</c:v>
                </c:pt>
                <c:pt idx="6">
                  <c:v>C29</c:v>
                </c:pt>
                <c:pt idx="7">
                  <c:v>C30</c:v>
                </c:pt>
                <c:pt idx="8">
                  <c:v>C31_32</c:v>
                </c:pt>
                <c:pt idx="9">
                  <c:v>D35</c:v>
                </c:pt>
                <c:pt idx="10">
                  <c:v>E37T39</c:v>
                </c:pt>
                <c:pt idx="11">
                  <c:v>F</c:v>
                </c:pt>
                <c:pt idx="12">
                  <c:v>I</c:v>
                </c:pt>
                <c:pt idx="13">
                  <c:v>J59_60</c:v>
                </c:pt>
                <c:pt idx="14">
                  <c:v>J61</c:v>
                </c:pt>
                <c:pt idx="15">
                  <c:v>J62_63</c:v>
                </c:pt>
                <c:pt idx="16">
                  <c:v>K64</c:v>
                </c:pt>
                <c:pt idx="17">
                  <c:v>M69_70</c:v>
                </c:pt>
                <c:pt idx="18">
                  <c:v>M71</c:v>
                </c:pt>
                <c:pt idx="19">
                  <c:v>M72</c:v>
                </c:pt>
                <c:pt idx="20">
                  <c:v>N78</c:v>
                </c:pt>
                <c:pt idx="21">
                  <c:v>N79</c:v>
                </c:pt>
                <c:pt idx="22">
                  <c:v>N80T82</c:v>
                </c:pt>
                <c:pt idx="23">
                  <c:v>O84</c:v>
                </c:pt>
                <c:pt idx="24">
                  <c:v>P85</c:v>
                </c:pt>
                <c:pt idx="25">
                  <c:v>Q86</c:v>
                </c:pt>
                <c:pt idx="26">
                  <c:v>Q87_88</c:v>
                </c:pt>
                <c:pt idx="27">
                  <c:v>R90T92</c:v>
                </c:pt>
                <c:pt idx="28">
                  <c:v>R93</c:v>
                </c:pt>
                <c:pt idx="29">
                  <c:v>S94</c:v>
                </c:pt>
                <c:pt idx="30">
                  <c:v>S95</c:v>
                </c:pt>
              </c:strCache>
            </c:strRef>
          </c:cat>
          <c:val>
            <c:numRef>
              <c:f>'[RRF Simulation Results_250120xlsx.xlsx]RRF_industry'!$D$5:$D$65</c:f>
              <c:numCache>
                <c:formatCode>_-* #,##0.0_-;\-* #,##0.0_-;_-* "-"??_-;_-@_-</c:formatCode>
                <c:ptCount val="31"/>
                <c:pt idx="0">
                  <c:v>0.31787414203227238</c:v>
                </c:pt>
                <c:pt idx="1">
                  <c:v>2.8030280906717167</c:v>
                </c:pt>
                <c:pt idx="2">
                  <c:v>1.1935874180364363</c:v>
                </c:pt>
                <c:pt idx="3">
                  <c:v>38.579248883470306</c:v>
                </c:pt>
                <c:pt idx="4">
                  <c:v>27.99433398248927</c:v>
                </c:pt>
                <c:pt idx="5">
                  <c:v>31.218655401798092</c:v>
                </c:pt>
                <c:pt idx="6">
                  <c:v>19.850924079320531</c:v>
                </c:pt>
                <c:pt idx="7">
                  <c:v>12.709180307066305</c:v>
                </c:pt>
                <c:pt idx="8">
                  <c:v>0.15613855432528129</c:v>
                </c:pt>
                <c:pt idx="9">
                  <c:v>9.9000000000000005E-2</c:v>
                </c:pt>
                <c:pt idx="10">
                  <c:v>3.1668305494532634</c:v>
                </c:pt>
                <c:pt idx="11">
                  <c:v>276.03079972081355</c:v>
                </c:pt>
                <c:pt idx="12">
                  <c:v>1.1007160856787701</c:v>
                </c:pt>
                <c:pt idx="13">
                  <c:v>1.729590566467339</c:v>
                </c:pt>
                <c:pt idx="14">
                  <c:v>8.1753637686047149</c:v>
                </c:pt>
                <c:pt idx="15">
                  <c:v>78.285875825522183</c:v>
                </c:pt>
                <c:pt idx="16">
                  <c:v>49.354373319853437</c:v>
                </c:pt>
                <c:pt idx="17">
                  <c:v>6.099516207749609</c:v>
                </c:pt>
                <c:pt idx="18">
                  <c:v>2.1022708903785103</c:v>
                </c:pt>
                <c:pt idx="19">
                  <c:v>33.001280928359172</c:v>
                </c:pt>
                <c:pt idx="20">
                  <c:v>4.6192362328649104</c:v>
                </c:pt>
                <c:pt idx="21">
                  <c:v>9.3679179025793327E-2</c:v>
                </c:pt>
                <c:pt idx="22">
                  <c:v>0.65124741965985633</c:v>
                </c:pt>
                <c:pt idx="23">
                  <c:v>3.7557309411598534</c:v>
                </c:pt>
                <c:pt idx="24">
                  <c:v>32.12221715282989</c:v>
                </c:pt>
                <c:pt idx="25">
                  <c:v>0.77413636888166593</c:v>
                </c:pt>
                <c:pt idx="26">
                  <c:v>2.6425349944179808</c:v>
                </c:pt>
                <c:pt idx="27">
                  <c:v>4.4667311489548842</c:v>
                </c:pt>
                <c:pt idx="28">
                  <c:v>5.0727663218928389E-2</c:v>
                </c:pt>
                <c:pt idx="29">
                  <c:v>0.40920416599156467</c:v>
                </c:pt>
                <c:pt idx="30">
                  <c:v>11.690007956233886</c:v>
                </c:pt>
              </c:numCache>
            </c:numRef>
          </c:val>
          <c:extLst>
            <c:ext xmlns:c16="http://schemas.microsoft.com/office/drawing/2014/chart" uri="{C3380CC4-5D6E-409C-BE32-E72D297353CC}">
              <c16:uniqueId val="{00000000-3F0F-4067-9C98-993E080E9D99}"/>
            </c:ext>
          </c:extLst>
        </c:ser>
        <c:dLbls>
          <c:showLegendKey val="0"/>
          <c:showVal val="0"/>
          <c:showCatName val="0"/>
          <c:showSerName val="0"/>
          <c:showPercent val="0"/>
          <c:showBubbleSize val="0"/>
        </c:dLbls>
        <c:gapWidth val="50"/>
        <c:overlap val="-27"/>
        <c:axId val="1044235552"/>
        <c:axId val="1044234240"/>
      </c:barChart>
      <c:catAx>
        <c:axId val="104423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44234240"/>
        <c:crosses val="autoZero"/>
        <c:auto val="1"/>
        <c:lblAlgn val="ctr"/>
        <c:lblOffset val="100"/>
        <c:noMultiLvlLbl val="0"/>
      </c:catAx>
      <c:valAx>
        <c:axId val="1044234240"/>
        <c:scaling>
          <c:orientation val="minMax"/>
          <c:max val="3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4235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958405303947064E-2"/>
          <c:y val="0.24328412073490813"/>
          <c:w val="0.94760200949611395"/>
          <c:h val="0.60463236366287543"/>
        </c:manualLayout>
      </c:layout>
      <c:barChart>
        <c:barDir val="col"/>
        <c:grouping val="percentStacked"/>
        <c:varyColors val="0"/>
        <c:ser>
          <c:idx val="0"/>
          <c:order val="0"/>
          <c:tx>
            <c:strRef>
              <c:f>'Bar - 41,43 split'!$A$311</c:f>
              <c:strCache>
                <c:ptCount val="1"/>
                <c:pt idx="0">
                  <c:v>Renovation of residential buildings</c:v>
                </c:pt>
              </c:strCache>
            </c:strRef>
          </c:tx>
          <c:spPr>
            <a:solidFill>
              <a:srgbClr val="002611"/>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split'!$B$311:$AC$311</c:f>
              <c:numCache>
                <c:formatCode>General</c:formatCode>
                <c:ptCount val="28"/>
                <c:pt idx="0">
                  <c:v>50000000</c:v>
                </c:pt>
                <c:pt idx="1">
                  <c:v>496630685</c:v>
                </c:pt>
                <c:pt idx="2">
                  <c:v>608183000</c:v>
                </c:pt>
                <c:pt idx="3">
                  <c:v>274788821</c:v>
                </c:pt>
                <c:pt idx="4">
                  <c:v>104770000</c:v>
                </c:pt>
                <c:pt idx="5">
                  <c:v>1240868252</c:v>
                </c:pt>
                <c:pt idx="7">
                  <c:v>75970000</c:v>
                </c:pt>
                <c:pt idx="9">
                  <c:v>4209589416</c:v>
                </c:pt>
                <c:pt idx="10">
                  <c:v>2090000000</c:v>
                </c:pt>
                <c:pt idx="11">
                  <c:v>2166970582</c:v>
                </c:pt>
                <c:pt idx="12">
                  <c:v>133066806</c:v>
                </c:pt>
                <c:pt idx="14">
                  <c:v>8696500000</c:v>
                </c:pt>
                <c:pt idx="15">
                  <c:v>100182000</c:v>
                </c:pt>
                <c:pt idx="16">
                  <c:v>90735602</c:v>
                </c:pt>
                <c:pt idx="19">
                  <c:v>1702320000</c:v>
                </c:pt>
                <c:pt idx="20">
                  <c:v>2682581289</c:v>
                </c:pt>
                <c:pt idx="21">
                  <c:v>3644590062</c:v>
                </c:pt>
                <c:pt idx="22">
                  <c:v>1809232830</c:v>
                </c:pt>
                <c:pt idx="23">
                  <c:v>446582880</c:v>
                </c:pt>
                <c:pt idx="24">
                  <c:v>78030000</c:v>
                </c:pt>
                <c:pt idx="25">
                  <c:v>10035593413</c:v>
                </c:pt>
                <c:pt idx="26">
                  <c:v>638518518</c:v>
                </c:pt>
                <c:pt idx="27">
                  <c:v>41375704156</c:v>
                </c:pt>
              </c:numCache>
            </c:numRef>
          </c:val>
          <c:extLst>
            <c:ext xmlns:c16="http://schemas.microsoft.com/office/drawing/2014/chart" uri="{C3380CC4-5D6E-409C-BE32-E72D297353CC}">
              <c16:uniqueId val="{00000000-469E-42D7-A32C-AD580F8F7675}"/>
            </c:ext>
          </c:extLst>
        </c:ser>
        <c:ser>
          <c:idx val="1"/>
          <c:order val="1"/>
          <c:tx>
            <c:strRef>
              <c:f>'Bar - 41,43 split'!$A$312</c:f>
              <c:strCache>
                <c:ptCount val="1"/>
                <c:pt idx="0">
                  <c:v>Modernisation of non-residential buildings </c:v>
                </c:pt>
              </c:strCache>
            </c:strRef>
          </c:tx>
          <c:spPr>
            <a:solidFill>
              <a:srgbClr val="005426"/>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split'!$B$312:$AC$312</c:f>
              <c:numCache>
                <c:formatCode>General</c:formatCode>
                <c:ptCount val="28"/>
                <c:pt idx="0">
                  <c:v>405958516</c:v>
                </c:pt>
                <c:pt idx="1">
                  <c:v>1015213918</c:v>
                </c:pt>
                <c:pt idx="2">
                  <c:v>1332912078</c:v>
                </c:pt>
                <c:pt idx="3">
                  <c:v>4104574244</c:v>
                </c:pt>
                <c:pt idx="4">
                  <c:v>274803810</c:v>
                </c:pt>
                <c:pt idx="5">
                  <c:v>2048684792</c:v>
                </c:pt>
                <c:pt idx="7">
                  <c:v>72000000</c:v>
                </c:pt>
                <c:pt idx="8">
                  <c:v>150000000</c:v>
                </c:pt>
                <c:pt idx="9">
                  <c:v>8987367725</c:v>
                </c:pt>
                <c:pt idx="10">
                  <c:v>4529453781</c:v>
                </c:pt>
                <c:pt idx="11">
                  <c:v>5270635226</c:v>
                </c:pt>
                <c:pt idx="12">
                  <c:v>1819240717</c:v>
                </c:pt>
                <c:pt idx="13">
                  <c:v>238564138</c:v>
                </c:pt>
                <c:pt idx="14">
                  <c:v>37244800425</c:v>
                </c:pt>
                <c:pt idx="15">
                  <c:v>576461159</c:v>
                </c:pt>
                <c:pt idx="16">
                  <c:v>504652896</c:v>
                </c:pt>
                <c:pt idx="18">
                  <c:v>93117223</c:v>
                </c:pt>
                <c:pt idx="19">
                  <c:v>551080000</c:v>
                </c:pt>
                <c:pt idx="20">
                  <c:v>9949596030</c:v>
                </c:pt>
                <c:pt idx="21">
                  <c:v>2821660497</c:v>
                </c:pt>
                <c:pt idx="22">
                  <c:v>5351468000</c:v>
                </c:pt>
                <c:pt idx="23">
                  <c:v>2106765141</c:v>
                </c:pt>
                <c:pt idx="24">
                  <c:v>442407590</c:v>
                </c:pt>
                <c:pt idx="25">
                  <c:v>6744841000</c:v>
                </c:pt>
                <c:pt idx="27">
                  <c:v>96636258906</c:v>
                </c:pt>
              </c:numCache>
            </c:numRef>
          </c:val>
          <c:extLst>
            <c:ext xmlns:c16="http://schemas.microsoft.com/office/drawing/2014/chart" uri="{C3380CC4-5D6E-409C-BE32-E72D297353CC}">
              <c16:uniqueId val="{00000001-469E-42D7-A32C-AD580F8F7675}"/>
            </c:ext>
          </c:extLst>
        </c:ser>
        <c:ser>
          <c:idx val="2"/>
          <c:order val="2"/>
          <c:tx>
            <c:strRef>
              <c:f>'Bar - 41,43 split'!$A$313</c:f>
              <c:strCache>
                <c:ptCount val="1"/>
                <c:pt idx="0">
                  <c:v>Construction in electricity &amp; telecommunication sectors </c:v>
                </c:pt>
              </c:strCache>
            </c:strRef>
          </c:tx>
          <c:spPr>
            <a:solidFill>
              <a:srgbClr val="008A3E"/>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split'!$B$313:$AC$313</c:f>
              <c:numCache>
                <c:formatCode>General</c:formatCode>
                <c:ptCount val="28"/>
                <c:pt idx="0">
                  <c:v>18250000</c:v>
                </c:pt>
                <c:pt idx="1">
                  <c:v>76000000</c:v>
                </c:pt>
                <c:pt idx="2">
                  <c:v>175400000</c:v>
                </c:pt>
                <c:pt idx="3">
                  <c:v>69555114</c:v>
                </c:pt>
                <c:pt idx="4">
                  <c:v>35000000</c:v>
                </c:pt>
                <c:pt idx="5">
                  <c:v>612992783</c:v>
                </c:pt>
                <c:pt idx="6">
                  <c:v>0</c:v>
                </c:pt>
                <c:pt idx="7">
                  <c:v>126130000</c:v>
                </c:pt>
                <c:pt idx="8">
                  <c:v>268301000</c:v>
                </c:pt>
                <c:pt idx="9">
                  <c:v>50000000</c:v>
                </c:pt>
                <c:pt idx="10">
                  <c:v>588235294</c:v>
                </c:pt>
                <c:pt idx="11">
                  <c:v>9580578382</c:v>
                </c:pt>
                <c:pt idx="12">
                  <c:v>2297540320</c:v>
                </c:pt>
                <c:pt idx="13">
                  <c:v>56000000</c:v>
                </c:pt>
                <c:pt idx="14">
                  <c:v>12875062394</c:v>
                </c:pt>
                <c:pt idx="15">
                  <c:v>310528870</c:v>
                </c:pt>
                <c:pt idx="16">
                  <c:v>238000000</c:v>
                </c:pt>
                <c:pt idx="17">
                  <c:v>0</c:v>
                </c:pt>
                <c:pt idx="18">
                  <c:v>69900000</c:v>
                </c:pt>
                <c:pt idx="19">
                  <c:v>0</c:v>
                </c:pt>
                <c:pt idx="20">
                  <c:v>23633709103</c:v>
                </c:pt>
                <c:pt idx="21">
                  <c:v>420681830</c:v>
                </c:pt>
                <c:pt idx="22">
                  <c:v>1097950501</c:v>
                </c:pt>
                <c:pt idx="23">
                  <c:v>295450888</c:v>
                </c:pt>
                <c:pt idx="24">
                  <c:v>364698388</c:v>
                </c:pt>
                <c:pt idx="25">
                  <c:v>6360000000</c:v>
                </c:pt>
                <c:pt idx="26">
                  <c:v>498530257</c:v>
                </c:pt>
                <c:pt idx="27">
                  <c:v>60118495124</c:v>
                </c:pt>
              </c:numCache>
            </c:numRef>
          </c:val>
          <c:extLst>
            <c:ext xmlns:c16="http://schemas.microsoft.com/office/drawing/2014/chart" uri="{C3380CC4-5D6E-409C-BE32-E72D297353CC}">
              <c16:uniqueId val="{00000002-469E-42D7-A32C-AD580F8F7675}"/>
            </c:ext>
          </c:extLst>
        </c:ser>
        <c:ser>
          <c:idx val="3"/>
          <c:order val="3"/>
          <c:tx>
            <c:strRef>
              <c:f>'Bar - 41,43 split'!$A$314</c:f>
              <c:strCache>
                <c:ptCount val="1"/>
                <c:pt idx="0">
                  <c:v>Construction of railways </c:v>
                </c:pt>
              </c:strCache>
            </c:strRef>
          </c:tx>
          <c:spPr>
            <a:solidFill>
              <a:srgbClr val="00B050"/>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split'!$B$314:$AC$314</c:f>
              <c:numCache>
                <c:formatCode>General</c:formatCode>
                <c:ptCount val="28"/>
                <c:pt idx="0">
                  <c:v>542605001</c:v>
                </c:pt>
                <c:pt idx="1">
                  <c:v>400012503</c:v>
                </c:pt>
                <c:pt idx="2">
                  <c:v>110534000</c:v>
                </c:pt>
                <c:pt idx="3">
                  <c:v>209728582</c:v>
                </c:pt>
                <c:pt idx="4">
                  <c:v>0</c:v>
                </c:pt>
                <c:pt idx="5">
                  <c:v>881502278</c:v>
                </c:pt>
                <c:pt idx="6">
                  <c:v>0</c:v>
                </c:pt>
                <c:pt idx="7">
                  <c:v>36500000</c:v>
                </c:pt>
                <c:pt idx="8">
                  <c:v>0</c:v>
                </c:pt>
                <c:pt idx="9">
                  <c:v>5290000000</c:v>
                </c:pt>
                <c:pt idx="10">
                  <c:v>0</c:v>
                </c:pt>
                <c:pt idx="11">
                  <c:v>260574375</c:v>
                </c:pt>
                <c:pt idx="12">
                  <c:v>1124967860</c:v>
                </c:pt>
                <c:pt idx="13">
                  <c:v>164000000</c:v>
                </c:pt>
                <c:pt idx="14">
                  <c:v>23380422501</c:v>
                </c:pt>
                <c:pt idx="15">
                  <c:v>147100000</c:v>
                </c:pt>
                <c:pt idx="16">
                  <c:v>0</c:v>
                </c:pt>
                <c:pt idx="17">
                  <c:v>0</c:v>
                </c:pt>
                <c:pt idx="18">
                  <c:v>0</c:v>
                </c:pt>
                <c:pt idx="19">
                  <c:v>0</c:v>
                </c:pt>
                <c:pt idx="20">
                  <c:v>2390474999</c:v>
                </c:pt>
                <c:pt idx="21">
                  <c:v>1099494880</c:v>
                </c:pt>
                <c:pt idx="22">
                  <c:v>3462000000</c:v>
                </c:pt>
                <c:pt idx="23">
                  <c:v>612342808</c:v>
                </c:pt>
                <c:pt idx="24">
                  <c:v>688600000</c:v>
                </c:pt>
                <c:pt idx="25">
                  <c:v>6158800000</c:v>
                </c:pt>
                <c:pt idx="26">
                  <c:v>78024691</c:v>
                </c:pt>
                <c:pt idx="27">
                  <c:v>47037684478</c:v>
                </c:pt>
              </c:numCache>
            </c:numRef>
          </c:val>
          <c:extLst>
            <c:ext xmlns:c16="http://schemas.microsoft.com/office/drawing/2014/chart" uri="{C3380CC4-5D6E-409C-BE32-E72D297353CC}">
              <c16:uniqueId val="{00000003-469E-42D7-A32C-AD580F8F7675}"/>
            </c:ext>
          </c:extLst>
        </c:ser>
        <c:ser>
          <c:idx val="4"/>
          <c:order val="4"/>
          <c:tx>
            <c:strRef>
              <c:f>'Bar - 41,43 split'!$A$315</c:f>
              <c:strCache>
                <c:ptCount val="1"/>
                <c:pt idx="0">
                  <c:v>Civil engineering projects (incl. flood protection)</c:v>
                </c:pt>
              </c:strCache>
            </c:strRef>
          </c:tx>
          <c:spPr>
            <a:solidFill>
              <a:srgbClr val="00D05E"/>
            </a:solidFill>
            <a:ln>
              <a:no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split'!$B$315:$AC$315</c:f>
              <c:numCache>
                <c:formatCode>General</c:formatCode>
                <c:ptCount val="28"/>
                <c:pt idx="0">
                  <c:v>0</c:v>
                </c:pt>
                <c:pt idx="1">
                  <c:v>546550823</c:v>
                </c:pt>
                <c:pt idx="2">
                  <c:v>115110000</c:v>
                </c:pt>
                <c:pt idx="3">
                  <c:v>169049985</c:v>
                </c:pt>
                <c:pt idx="4">
                  <c:v>56500000</c:v>
                </c:pt>
                <c:pt idx="5">
                  <c:v>221130797</c:v>
                </c:pt>
                <c:pt idx="6">
                  <c:v>69930070</c:v>
                </c:pt>
                <c:pt idx="7">
                  <c:v>36050000</c:v>
                </c:pt>
                <c:pt idx="8">
                  <c:v>50900000</c:v>
                </c:pt>
                <c:pt idx="9">
                  <c:v>225000000</c:v>
                </c:pt>
                <c:pt idx="10">
                  <c:v>0</c:v>
                </c:pt>
                <c:pt idx="11">
                  <c:v>1812340000</c:v>
                </c:pt>
                <c:pt idx="12">
                  <c:v>7433250</c:v>
                </c:pt>
                <c:pt idx="13">
                  <c:v>20000000</c:v>
                </c:pt>
                <c:pt idx="14">
                  <c:v>14955472404</c:v>
                </c:pt>
                <c:pt idx="15">
                  <c:v>162093508</c:v>
                </c:pt>
                <c:pt idx="16">
                  <c:v>0</c:v>
                </c:pt>
                <c:pt idx="17">
                  <c:v>0</c:v>
                </c:pt>
                <c:pt idx="18">
                  <c:v>0</c:v>
                </c:pt>
                <c:pt idx="19">
                  <c:v>0</c:v>
                </c:pt>
                <c:pt idx="20">
                  <c:v>1893899920</c:v>
                </c:pt>
                <c:pt idx="21">
                  <c:v>995222541</c:v>
                </c:pt>
                <c:pt idx="22">
                  <c:v>3798799999</c:v>
                </c:pt>
                <c:pt idx="23">
                  <c:v>90837919</c:v>
                </c:pt>
                <c:pt idx="24">
                  <c:v>275000000</c:v>
                </c:pt>
                <c:pt idx="25">
                  <c:v>5890200000</c:v>
                </c:pt>
                <c:pt idx="26">
                  <c:v>0</c:v>
                </c:pt>
                <c:pt idx="27">
                  <c:v>31391521216</c:v>
                </c:pt>
              </c:numCache>
            </c:numRef>
          </c:val>
          <c:extLst>
            <c:ext xmlns:c16="http://schemas.microsoft.com/office/drawing/2014/chart" uri="{C3380CC4-5D6E-409C-BE32-E72D297353CC}">
              <c16:uniqueId val="{00000004-469E-42D7-A32C-AD580F8F7675}"/>
            </c:ext>
          </c:extLst>
        </c:ser>
        <c:ser>
          <c:idx val="5"/>
          <c:order val="5"/>
          <c:tx>
            <c:strRef>
              <c:f>'Bar - 41,43 split'!$A$316</c:f>
              <c:strCache>
                <c:ptCount val="1"/>
                <c:pt idx="0">
                  <c:v>Green energy projects for alternative fuels (incl. hydrogen)</c:v>
                </c:pt>
              </c:strCache>
            </c:strRef>
          </c:tx>
          <c:spPr>
            <a:solidFill>
              <a:srgbClr val="5AD86C"/>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split'!$B$316:$AC$316</c:f>
              <c:numCache>
                <c:formatCode>General</c:formatCode>
                <c:ptCount val="28"/>
                <c:pt idx="0">
                  <c:v>125000000</c:v>
                </c:pt>
                <c:pt idx="1">
                  <c:v>307420000</c:v>
                </c:pt>
                <c:pt idx="2">
                  <c:v>186259070</c:v>
                </c:pt>
                <c:pt idx="3">
                  <c:v>1577222613</c:v>
                </c:pt>
                <c:pt idx="4">
                  <c:v>39820000</c:v>
                </c:pt>
                <c:pt idx="5">
                  <c:v>41782495</c:v>
                </c:pt>
                <c:pt idx="6">
                  <c:v>0</c:v>
                </c:pt>
                <c:pt idx="7">
                  <c:v>20200000</c:v>
                </c:pt>
                <c:pt idx="8">
                  <c:v>25000000</c:v>
                </c:pt>
                <c:pt idx="9">
                  <c:v>280000000</c:v>
                </c:pt>
                <c:pt idx="10">
                  <c:v>1500000000</c:v>
                </c:pt>
                <c:pt idx="11">
                  <c:v>723452311</c:v>
                </c:pt>
                <c:pt idx="12">
                  <c:v>248075559</c:v>
                </c:pt>
                <c:pt idx="13">
                  <c:v>40000000</c:v>
                </c:pt>
                <c:pt idx="14">
                  <c:v>4024000000</c:v>
                </c:pt>
                <c:pt idx="15">
                  <c:v>1500000</c:v>
                </c:pt>
                <c:pt idx="16">
                  <c:v>50910000</c:v>
                </c:pt>
                <c:pt idx="17">
                  <c:v>0</c:v>
                </c:pt>
                <c:pt idx="18">
                  <c:v>0</c:v>
                </c:pt>
                <c:pt idx="19">
                  <c:v>30000000</c:v>
                </c:pt>
                <c:pt idx="20">
                  <c:v>3544308949</c:v>
                </c:pt>
                <c:pt idx="21">
                  <c:v>504549128</c:v>
                </c:pt>
                <c:pt idx="22">
                  <c:v>1126500000</c:v>
                </c:pt>
                <c:pt idx="23">
                  <c:v>660000</c:v>
                </c:pt>
                <c:pt idx="24">
                  <c:v>80700000</c:v>
                </c:pt>
                <c:pt idx="25">
                  <c:v>5899000000</c:v>
                </c:pt>
                <c:pt idx="26">
                  <c:v>333667113</c:v>
                </c:pt>
                <c:pt idx="27">
                  <c:v>20710027238</c:v>
                </c:pt>
              </c:numCache>
            </c:numRef>
          </c:val>
          <c:extLst>
            <c:ext xmlns:c16="http://schemas.microsoft.com/office/drawing/2014/chart" uri="{C3380CC4-5D6E-409C-BE32-E72D297353CC}">
              <c16:uniqueId val="{00000005-469E-42D7-A32C-AD580F8F7675}"/>
            </c:ext>
          </c:extLst>
        </c:ser>
        <c:ser>
          <c:idx val="6"/>
          <c:order val="6"/>
          <c:tx>
            <c:strRef>
              <c:f>'Bar - 41,43 split'!$A$317</c:f>
              <c:strCache>
                <c:ptCount val="1"/>
                <c:pt idx="0">
                  <c:v>Transport vehicles</c:v>
                </c:pt>
              </c:strCache>
            </c:strRef>
          </c:tx>
          <c:spPr>
            <a:solidFill>
              <a:srgbClr val="7AECC6"/>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split'!$B$317:$AC$317</c:f>
              <c:numCache>
                <c:formatCode>General</c:formatCode>
                <c:ptCount val="28"/>
                <c:pt idx="0">
                  <c:v>674000000</c:v>
                </c:pt>
                <c:pt idx="1">
                  <c:v>117400000</c:v>
                </c:pt>
                <c:pt idx="2">
                  <c:v>397100000</c:v>
                </c:pt>
                <c:pt idx="3">
                  <c:v>333941196</c:v>
                </c:pt>
                <c:pt idx="4">
                  <c:v>89298164</c:v>
                </c:pt>
                <c:pt idx="5">
                  <c:v>223342914</c:v>
                </c:pt>
                <c:pt idx="6">
                  <c:v>167428725</c:v>
                </c:pt>
                <c:pt idx="7">
                  <c:v>18000000</c:v>
                </c:pt>
                <c:pt idx="8">
                  <c:v>0</c:v>
                </c:pt>
                <c:pt idx="9">
                  <c:v>1716236000</c:v>
                </c:pt>
                <c:pt idx="10">
                  <c:v>7609971478</c:v>
                </c:pt>
                <c:pt idx="11">
                  <c:v>417620070</c:v>
                </c:pt>
                <c:pt idx="12">
                  <c:v>423197784</c:v>
                </c:pt>
                <c:pt idx="13">
                  <c:v>0</c:v>
                </c:pt>
                <c:pt idx="14">
                  <c:v>4437200000</c:v>
                </c:pt>
                <c:pt idx="15">
                  <c:v>23070000</c:v>
                </c:pt>
                <c:pt idx="16">
                  <c:v>149091000</c:v>
                </c:pt>
                <c:pt idx="17">
                  <c:v>83362000</c:v>
                </c:pt>
                <c:pt idx="18">
                  <c:v>94300000</c:v>
                </c:pt>
                <c:pt idx="19">
                  <c:v>0</c:v>
                </c:pt>
                <c:pt idx="20">
                  <c:v>3039419183</c:v>
                </c:pt>
                <c:pt idx="21">
                  <c:v>639638293</c:v>
                </c:pt>
                <c:pt idx="22">
                  <c:v>1177150000</c:v>
                </c:pt>
                <c:pt idx="23">
                  <c:v>49300000</c:v>
                </c:pt>
                <c:pt idx="24">
                  <c:v>0</c:v>
                </c:pt>
                <c:pt idx="25">
                  <c:v>10766100000</c:v>
                </c:pt>
                <c:pt idx="26">
                  <c:v>0</c:v>
                </c:pt>
                <c:pt idx="27">
                  <c:v>32646166807</c:v>
                </c:pt>
              </c:numCache>
            </c:numRef>
          </c:val>
          <c:extLst>
            <c:ext xmlns:c16="http://schemas.microsoft.com/office/drawing/2014/chart" uri="{C3380CC4-5D6E-409C-BE32-E72D297353CC}">
              <c16:uniqueId val="{00000006-469E-42D7-A32C-AD580F8F7675}"/>
            </c:ext>
          </c:extLst>
        </c:ser>
        <c:ser>
          <c:idx val="7"/>
          <c:order val="7"/>
          <c:tx>
            <c:strRef>
              <c:f>'Bar - 41,43 split'!$A$319</c:f>
              <c:strCache>
                <c:ptCount val="1"/>
                <c:pt idx="0">
                  <c:v>Machinery &amp; equipment</c:v>
                </c:pt>
              </c:strCache>
            </c:strRef>
          </c:tx>
          <c:spPr>
            <a:solidFill>
              <a:srgbClr val="00B0F0"/>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split'!$B$319:$AC$319</c:f>
              <c:numCache>
                <c:formatCode>General</c:formatCode>
                <c:ptCount val="28"/>
                <c:pt idx="0">
                  <c:v>682794971</c:v>
                </c:pt>
                <c:pt idx="1">
                  <c:v>61181671</c:v>
                </c:pt>
                <c:pt idx="2">
                  <c:v>234196956</c:v>
                </c:pt>
                <c:pt idx="3">
                  <c:v>155771329</c:v>
                </c:pt>
                <c:pt idx="4">
                  <c:v>10950000</c:v>
                </c:pt>
                <c:pt idx="5">
                  <c:v>186327415</c:v>
                </c:pt>
                <c:pt idx="6">
                  <c:v>518217482</c:v>
                </c:pt>
                <c:pt idx="7">
                  <c:v>0</c:v>
                </c:pt>
                <c:pt idx="8">
                  <c:v>0</c:v>
                </c:pt>
                <c:pt idx="9">
                  <c:v>764000000</c:v>
                </c:pt>
                <c:pt idx="10">
                  <c:v>570000000</c:v>
                </c:pt>
                <c:pt idx="11">
                  <c:v>581616939</c:v>
                </c:pt>
                <c:pt idx="12">
                  <c:v>964172416</c:v>
                </c:pt>
                <c:pt idx="13">
                  <c:v>55000000</c:v>
                </c:pt>
                <c:pt idx="14">
                  <c:v>5305000000</c:v>
                </c:pt>
                <c:pt idx="15">
                  <c:v>0</c:v>
                </c:pt>
                <c:pt idx="16">
                  <c:v>96203040</c:v>
                </c:pt>
                <c:pt idx="17">
                  <c:v>93953016</c:v>
                </c:pt>
                <c:pt idx="18">
                  <c:v>2000000</c:v>
                </c:pt>
                <c:pt idx="19">
                  <c:v>0</c:v>
                </c:pt>
                <c:pt idx="20">
                  <c:v>2747792476</c:v>
                </c:pt>
                <c:pt idx="21">
                  <c:v>28952446</c:v>
                </c:pt>
                <c:pt idx="22">
                  <c:v>953762268</c:v>
                </c:pt>
                <c:pt idx="23">
                  <c:v>1320000</c:v>
                </c:pt>
                <c:pt idx="24">
                  <c:v>128400000</c:v>
                </c:pt>
                <c:pt idx="25">
                  <c:v>10571300000</c:v>
                </c:pt>
                <c:pt idx="26">
                  <c:v>0</c:v>
                </c:pt>
                <c:pt idx="27">
                  <c:v>24712912425</c:v>
                </c:pt>
              </c:numCache>
            </c:numRef>
          </c:val>
          <c:extLst>
            <c:ext xmlns:c16="http://schemas.microsoft.com/office/drawing/2014/chart" uri="{C3380CC4-5D6E-409C-BE32-E72D297353CC}">
              <c16:uniqueId val="{00000007-469E-42D7-A32C-AD580F8F7675}"/>
            </c:ext>
          </c:extLst>
        </c:ser>
        <c:ser>
          <c:idx val="8"/>
          <c:order val="8"/>
          <c:tx>
            <c:strRef>
              <c:f>'Bar - 41,43 split'!$A$318</c:f>
              <c:strCache>
                <c:ptCount val="1"/>
                <c:pt idx="0">
                  <c:v>Electrical equipment (incl. charging stations)</c:v>
                </c:pt>
              </c:strCache>
            </c:strRef>
          </c:tx>
          <c:spPr>
            <a:solidFill>
              <a:schemeClr val="accent4">
                <a:lumMod val="60000"/>
                <a:lumOff val="40000"/>
              </a:schemeClr>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split'!$B$318:$AC$318</c:f>
              <c:numCache>
                <c:formatCode>General</c:formatCode>
                <c:ptCount val="28"/>
                <c:pt idx="0">
                  <c:v>500000</c:v>
                </c:pt>
                <c:pt idx="1">
                  <c:v>204510000</c:v>
                </c:pt>
                <c:pt idx="2">
                  <c:v>1076071196</c:v>
                </c:pt>
                <c:pt idx="3">
                  <c:v>668276761</c:v>
                </c:pt>
                <c:pt idx="4">
                  <c:v>108380000</c:v>
                </c:pt>
                <c:pt idx="5">
                  <c:v>108551933</c:v>
                </c:pt>
                <c:pt idx="6">
                  <c:v>1344809</c:v>
                </c:pt>
                <c:pt idx="7">
                  <c:v>92900000</c:v>
                </c:pt>
                <c:pt idx="8">
                  <c:v>21499000</c:v>
                </c:pt>
                <c:pt idx="9">
                  <c:v>2092204000</c:v>
                </c:pt>
                <c:pt idx="10">
                  <c:v>1189469747</c:v>
                </c:pt>
                <c:pt idx="11">
                  <c:v>696772339</c:v>
                </c:pt>
                <c:pt idx="12">
                  <c:v>117457909</c:v>
                </c:pt>
                <c:pt idx="13">
                  <c:v>0</c:v>
                </c:pt>
                <c:pt idx="14">
                  <c:v>4533612051</c:v>
                </c:pt>
                <c:pt idx="15">
                  <c:v>0</c:v>
                </c:pt>
                <c:pt idx="16">
                  <c:v>46000000</c:v>
                </c:pt>
                <c:pt idx="17">
                  <c:v>30500000</c:v>
                </c:pt>
                <c:pt idx="18">
                  <c:v>0</c:v>
                </c:pt>
                <c:pt idx="19">
                  <c:v>560190000</c:v>
                </c:pt>
                <c:pt idx="20">
                  <c:v>340920000</c:v>
                </c:pt>
                <c:pt idx="21">
                  <c:v>131520000</c:v>
                </c:pt>
                <c:pt idx="22">
                  <c:v>350000000</c:v>
                </c:pt>
                <c:pt idx="23">
                  <c:v>93310000</c:v>
                </c:pt>
                <c:pt idx="24">
                  <c:v>0</c:v>
                </c:pt>
                <c:pt idx="25">
                  <c:v>11678000000</c:v>
                </c:pt>
                <c:pt idx="26">
                  <c:v>57569325</c:v>
                </c:pt>
                <c:pt idx="27">
                  <c:v>24199559070</c:v>
                </c:pt>
              </c:numCache>
            </c:numRef>
          </c:val>
          <c:extLst>
            <c:ext xmlns:c16="http://schemas.microsoft.com/office/drawing/2014/chart" uri="{C3380CC4-5D6E-409C-BE32-E72D297353CC}">
              <c16:uniqueId val="{00000008-469E-42D7-A32C-AD580F8F7675}"/>
            </c:ext>
          </c:extLst>
        </c:ser>
        <c:ser>
          <c:idx val="9"/>
          <c:order val="9"/>
          <c:tx>
            <c:strRef>
              <c:f>'Bar - 41,43 split'!$A$320</c:f>
              <c:strCache>
                <c:ptCount val="1"/>
                <c:pt idx="0">
                  <c:v>Digitisation &amp; IT software</c:v>
                </c:pt>
              </c:strCache>
            </c:strRef>
          </c:tx>
          <c:spPr>
            <a:solidFill>
              <a:schemeClr val="tx2">
                <a:lumMod val="75000"/>
                <a:lumOff val="25000"/>
              </a:schemeClr>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split'!$B$320:$AC$320</c:f>
              <c:numCache>
                <c:formatCode>General</c:formatCode>
                <c:ptCount val="28"/>
                <c:pt idx="0">
                  <c:v>288134242</c:v>
                </c:pt>
                <c:pt idx="1">
                  <c:v>691386980</c:v>
                </c:pt>
                <c:pt idx="2">
                  <c:v>358074543</c:v>
                </c:pt>
                <c:pt idx="3">
                  <c:v>443456523</c:v>
                </c:pt>
                <c:pt idx="4">
                  <c:v>197340000</c:v>
                </c:pt>
                <c:pt idx="5">
                  <c:v>1028381802</c:v>
                </c:pt>
                <c:pt idx="6">
                  <c:v>99919312</c:v>
                </c:pt>
                <c:pt idx="7">
                  <c:v>103430000</c:v>
                </c:pt>
                <c:pt idx="8">
                  <c:v>184490000</c:v>
                </c:pt>
                <c:pt idx="9">
                  <c:v>3409040000</c:v>
                </c:pt>
                <c:pt idx="10">
                  <c:v>5773134448</c:v>
                </c:pt>
                <c:pt idx="11">
                  <c:v>6607444381</c:v>
                </c:pt>
                <c:pt idx="12">
                  <c:v>660527440</c:v>
                </c:pt>
                <c:pt idx="13">
                  <c:v>169700000</c:v>
                </c:pt>
                <c:pt idx="14">
                  <c:v>15151753200</c:v>
                </c:pt>
                <c:pt idx="15">
                  <c:v>262972995</c:v>
                </c:pt>
                <c:pt idx="16">
                  <c:v>538026000</c:v>
                </c:pt>
                <c:pt idx="17">
                  <c:v>13324396</c:v>
                </c:pt>
                <c:pt idx="18">
                  <c:v>67619833</c:v>
                </c:pt>
                <c:pt idx="19">
                  <c:v>919330000</c:v>
                </c:pt>
                <c:pt idx="20">
                  <c:v>3524786761</c:v>
                </c:pt>
                <c:pt idx="21">
                  <c:v>2522749876</c:v>
                </c:pt>
                <c:pt idx="22">
                  <c:v>3073501973</c:v>
                </c:pt>
                <c:pt idx="23">
                  <c:v>696090915</c:v>
                </c:pt>
                <c:pt idx="24">
                  <c:v>239045748</c:v>
                </c:pt>
                <c:pt idx="25">
                  <c:v>19255416000</c:v>
                </c:pt>
                <c:pt idx="26">
                  <c:v>20691358</c:v>
                </c:pt>
                <c:pt idx="27">
                  <c:v>66299768726</c:v>
                </c:pt>
              </c:numCache>
            </c:numRef>
          </c:val>
          <c:extLst>
            <c:ext xmlns:c16="http://schemas.microsoft.com/office/drawing/2014/chart" uri="{C3380CC4-5D6E-409C-BE32-E72D297353CC}">
              <c16:uniqueId val="{00000009-469E-42D7-A32C-AD580F8F7675}"/>
            </c:ext>
          </c:extLst>
        </c:ser>
        <c:ser>
          <c:idx val="10"/>
          <c:order val="10"/>
          <c:tx>
            <c:strRef>
              <c:f>'Bar - 41,43 split'!$A$322</c:f>
              <c:strCache>
                <c:ptCount val="1"/>
                <c:pt idx="0">
                  <c:v>Other sectors </c:v>
                </c:pt>
              </c:strCache>
            </c:strRef>
          </c:tx>
          <c:spPr>
            <a:solidFill>
              <a:schemeClr val="accent2">
                <a:lumMod val="60000"/>
                <a:lumOff val="40000"/>
              </a:schemeClr>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split'!$B$322:$AC$322</c:f>
              <c:numCache>
                <c:formatCode>General</c:formatCode>
                <c:ptCount val="28"/>
                <c:pt idx="0">
                  <c:v>697150000</c:v>
                </c:pt>
                <c:pt idx="1">
                  <c:v>256276474</c:v>
                </c:pt>
                <c:pt idx="2">
                  <c:v>910501608</c:v>
                </c:pt>
                <c:pt idx="3">
                  <c:v>909414890</c:v>
                </c:pt>
                <c:pt idx="4">
                  <c:v>184730000</c:v>
                </c:pt>
                <c:pt idx="5">
                  <c:v>1543712184</c:v>
                </c:pt>
                <c:pt idx="6">
                  <c:v>339986689</c:v>
                </c:pt>
                <c:pt idx="7">
                  <c:v>118970000</c:v>
                </c:pt>
                <c:pt idx="8">
                  <c:v>733680000</c:v>
                </c:pt>
                <c:pt idx="9">
                  <c:v>6471833000</c:v>
                </c:pt>
                <c:pt idx="10">
                  <c:v>1412386553</c:v>
                </c:pt>
                <c:pt idx="11">
                  <c:v>4847109944</c:v>
                </c:pt>
                <c:pt idx="12">
                  <c:v>1534858592</c:v>
                </c:pt>
                <c:pt idx="13">
                  <c:v>121431062</c:v>
                </c:pt>
                <c:pt idx="14">
                  <c:v>11197228537</c:v>
                </c:pt>
                <c:pt idx="15">
                  <c:v>48691878</c:v>
                </c:pt>
                <c:pt idx="16">
                  <c:v>1690798358</c:v>
                </c:pt>
                <c:pt idx="17">
                  <c:v>18456408</c:v>
                </c:pt>
                <c:pt idx="18">
                  <c:v>9382603</c:v>
                </c:pt>
                <c:pt idx="19">
                  <c:v>1282690000</c:v>
                </c:pt>
                <c:pt idx="20">
                  <c:v>675945386</c:v>
                </c:pt>
                <c:pt idx="21">
                  <c:v>6395224601</c:v>
                </c:pt>
                <c:pt idx="22">
                  <c:v>3179407895</c:v>
                </c:pt>
                <c:pt idx="23">
                  <c:v>737692662</c:v>
                </c:pt>
                <c:pt idx="24">
                  <c:v>91164000</c:v>
                </c:pt>
                <c:pt idx="25">
                  <c:v>42466028000</c:v>
                </c:pt>
                <c:pt idx="26">
                  <c:v>1370776509</c:v>
                </c:pt>
                <c:pt idx="27">
                  <c:v>89245527833</c:v>
                </c:pt>
              </c:numCache>
            </c:numRef>
          </c:val>
          <c:extLst>
            <c:ext xmlns:c16="http://schemas.microsoft.com/office/drawing/2014/chart" uri="{C3380CC4-5D6E-409C-BE32-E72D297353CC}">
              <c16:uniqueId val="{0000000A-469E-42D7-A32C-AD580F8F7675}"/>
            </c:ext>
          </c:extLst>
        </c:ser>
        <c:ser>
          <c:idx val="11"/>
          <c:order val="11"/>
          <c:tx>
            <c:strRef>
              <c:f>'Bar - 41,43 split'!$A$321</c:f>
              <c:strCache>
                <c:ptCount val="1"/>
                <c:pt idx="0">
                  <c:v>Electronic products </c:v>
                </c:pt>
              </c:strCache>
            </c:strRef>
          </c:tx>
          <c:spPr>
            <a:solidFill>
              <a:srgbClr val="002060"/>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split'!$B$321:$AC$321</c:f>
              <c:numCache>
                <c:formatCode>General</c:formatCode>
                <c:ptCount val="28"/>
                <c:pt idx="0">
                  <c:v>296700000</c:v>
                </c:pt>
                <c:pt idx="1">
                  <c:v>392877800</c:v>
                </c:pt>
                <c:pt idx="2">
                  <c:v>233505000</c:v>
                </c:pt>
                <c:pt idx="3">
                  <c:v>394402972</c:v>
                </c:pt>
                <c:pt idx="4">
                  <c:v>66050000</c:v>
                </c:pt>
                <c:pt idx="5">
                  <c:v>262039134</c:v>
                </c:pt>
                <c:pt idx="6">
                  <c:v>231845078</c:v>
                </c:pt>
                <c:pt idx="7">
                  <c:v>124800000</c:v>
                </c:pt>
                <c:pt idx="8">
                  <c:v>0</c:v>
                </c:pt>
                <c:pt idx="9">
                  <c:v>46500000</c:v>
                </c:pt>
                <c:pt idx="10">
                  <c:v>5004201680</c:v>
                </c:pt>
                <c:pt idx="11">
                  <c:v>759165727</c:v>
                </c:pt>
                <c:pt idx="12">
                  <c:v>611692755</c:v>
                </c:pt>
                <c:pt idx="13">
                  <c:v>68700100</c:v>
                </c:pt>
                <c:pt idx="14">
                  <c:v>20661260000</c:v>
                </c:pt>
                <c:pt idx="15">
                  <c:v>1527000</c:v>
                </c:pt>
                <c:pt idx="16">
                  <c:v>55022290</c:v>
                </c:pt>
                <c:pt idx="17">
                  <c:v>0</c:v>
                </c:pt>
                <c:pt idx="18">
                  <c:v>0</c:v>
                </c:pt>
                <c:pt idx="19">
                  <c:v>24000000</c:v>
                </c:pt>
                <c:pt idx="20">
                  <c:v>1198465554</c:v>
                </c:pt>
                <c:pt idx="21">
                  <c:v>71896089</c:v>
                </c:pt>
                <c:pt idx="22">
                  <c:v>2258629751</c:v>
                </c:pt>
                <c:pt idx="23">
                  <c:v>323544270</c:v>
                </c:pt>
                <c:pt idx="24">
                  <c:v>0</c:v>
                </c:pt>
                <c:pt idx="25">
                  <c:v>18695499000</c:v>
                </c:pt>
                <c:pt idx="26">
                  <c:v>0</c:v>
                </c:pt>
                <c:pt idx="27">
                  <c:v>51782324200</c:v>
                </c:pt>
              </c:numCache>
            </c:numRef>
          </c:val>
          <c:extLst>
            <c:ext xmlns:c16="http://schemas.microsoft.com/office/drawing/2014/chart" uri="{C3380CC4-5D6E-409C-BE32-E72D297353CC}">
              <c16:uniqueId val="{0000000B-469E-42D7-A32C-AD580F8F7675}"/>
            </c:ext>
          </c:extLst>
        </c:ser>
        <c:ser>
          <c:idx val="12"/>
          <c:order val="12"/>
          <c:tx>
            <c:strRef>
              <c:f>'Bar - 41,43 split'!$A$323</c:f>
              <c:strCache>
                <c:ptCount val="1"/>
                <c:pt idx="0">
                  <c:v>Education &amp; training</c:v>
                </c:pt>
              </c:strCache>
            </c:strRef>
          </c:tx>
          <c:spPr>
            <a:solidFill>
              <a:schemeClr val="accent2"/>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split'!$B$323:$AC$323</c:f>
              <c:numCache>
                <c:formatCode>General</c:formatCode>
                <c:ptCount val="28"/>
                <c:pt idx="0">
                  <c:v>406320000</c:v>
                </c:pt>
                <c:pt idx="1">
                  <c:v>155516461</c:v>
                </c:pt>
                <c:pt idx="2">
                  <c:v>169837000</c:v>
                </c:pt>
                <c:pt idx="3">
                  <c:v>148648163</c:v>
                </c:pt>
                <c:pt idx="4">
                  <c:v>28940000</c:v>
                </c:pt>
                <c:pt idx="5">
                  <c:v>582218423</c:v>
                </c:pt>
                <c:pt idx="6">
                  <c:v>8068854</c:v>
                </c:pt>
                <c:pt idx="7">
                  <c:v>20000000</c:v>
                </c:pt>
                <c:pt idx="8">
                  <c:v>103437000</c:v>
                </c:pt>
                <c:pt idx="9">
                  <c:v>4207600000</c:v>
                </c:pt>
                <c:pt idx="10">
                  <c:v>331159663</c:v>
                </c:pt>
                <c:pt idx="11">
                  <c:v>1417249222</c:v>
                </c:pt>
                <c:pt idx="12">
                  <c:v>304011337</c:v>
                </c:pt>
                <c:pt idx="13">
                  <c:v>154000000</c:v>
                </c:pt>
                <c:pt idx="14">
                  <c:v>15339289345</c:v>
                </c:pt>
                <c:pt idx="15">
                  <c:v>142990030</c:v>
                </c:pt>
                <c:pt idx="16">
                  <c:v>189543636</c:v>
                </c:pt>
                <c:pt idx="17">
                  <c:v>1504956</c:v>
                </c:pt>
                <c:pt idx="18">
                  <c:v>0</c:v>
                </c:pt>
                <c:pt idx="19">
                  <c:v>231283000</c:v>
                </c:pt>
                <c:pt idx="20">
                  <c:v>1962713778</c:v>
                </c:pt>
                <c:pt idx="21">
                  <c:v>733688717</c:v>
                </c:pt>
                <c:pt idx="22">
                  <c:v>601442000</c:v>
                </c:pt>
                <c:pt idx="23">
                  <c:v>250810539</c:v>
                </c:pt>
                <c:pt idx="24">
                  <c:v>183327569</c:v>
                </c:pt>
                <c:pt idx="25">
                  <c:v>5081160060</c:v>
                </c:pt>
                <c:pt idx="26">
                  <c:v>503854813</c:v>
                </c:pt>
                <c:pt idx="27">
                  <c:v>33258614566</c:v>
                </c:pt>
              </c:numCache>
            </c:numRef>
          </c:val>
          <c:extLst>
            <c:ext xmlns:c16="http://schemas.microsoft.com/office/drawing/2014/chart" uri="{C3380CC4-5D6E-409C-BE32-E72D297353CC}">
              <c16:uniqueId val="{0000000C-469E-42D7-A32C-AD580F8F7675}"/>
            </c:ext>
          </c:extLst>
        </c:ser>
        <c:ser>
          <c:idx val="13"/>
          <c:order val="13"/>
          <c:tx>
            <c:strRef>
              <c:f>'Bar - 41,43 split'!$A$324</c:f>
              <c:strCache>
                <c:ptCount val="1"/>
                <c:pt idx="0">
                  <c:v>Research &amp; development</c:v>
                </c:pt>
              </c:strCache>
            </c:strRef>
          </c:tx>
          <c:spPr>
            <a:solidFill>
              <a:srgbClr val="C00000"/>
            </a:solidFill>
            <a:ln>
              <a:solidFill>
                <a:schemeClr val="bg1">
                  <a:lumMod val="85000"/>
                </a:schemeClr>
              </a:solidFill>
            </a:ln>
            <a:effectLst/>
          </c:spPr>
          <c:invertIfNegative val="0"/>
          <c:cat>
            <c:strRef>
              <c:f>'Bar - 41,43 split'!$B$310:$AC$310</c:f>
              <c:strCache>
                <c:ptCount val="28"/>
                <c:pt idx="0">
                  <c:v>Austria</c:v>
                </c:pt>
                <c:pt idx="1">
                  <c:v>Belgium</c:v>
                </c:pt>
                <c:pt idx="2">
                  <c:v>Bulgaria</c:v>
                </c:pt>
                <c:pt idx="3">
                  <c:v>Croatia</c:v>
                </c:pt>
                <c:pt idx="4">
                  <c:v>Cyprus</c:v>
                </c:pt>
                <c:pt idx="5">
                  <c:v>Czechia</c:v>
                </c:pt>
                <c:pt idx="6">
                  <c:v>Denmark</c:v>
                </c:pt>
                <c:pt idx="7">
                  <c:v>Estonia</c:v>
                </c:pt>
                <c:pt idx="8">
                  <c:v>Finland</c:v>
                </c:pt>
                <c:pt idx="9">
                  <c:v>France</c:v>
                </c:pt>
                <c:pt idx="10">
                  <c:v>Germany</c:v>
                </c:pt>
                <c:pt idx="11">
                  <c:v>Greece</c:v>
                </c:pt>
                <c:pt idx="12">
                  <c:v>Hungary</c:v>
                </c:pt>
                <c:pt idx="13">
                  <c:v>Ireland</c:v>
                </c:pt>
                <c:pt idx="14">
                  <c:v>Italy</c:v>
                </c:pt>
                <c:pt idx="15">
                  <c:v>Latvia</c:v>
                </c:pt>
                <c:pt idx="16">
                  <c:v>Lithuania</c:v>
                </c:pt>
                <c:pt idx="17">
                  <c:v>Luxembourg</c:v>
                </c:pt>
                <c:pt idx="18">
                  <c:v>Malta</c:v>
                </c:pt>
                <c:pt idx="19">
                  <c:v>Netherlands</c:v>
                </c:pt>
                <c:pt idx="20">
                  <c:v>Poland</c:v>
                </c:pt>
                <c:pt idx="21">
                  <c:v>Portugal</c:v>
                </c:pt>
                <c:pt idx="22">
                  <c:v>Romania</c:v>
                </c:pt>
                <c:pt idx="23">
                  <c:v>Slovakia</c:v>
                </c:pt>
                <c:pt idx="24">
                  <c:v>Slovenia</c:v>
                </c:pt>
                <c:pt idx="25">
                  <c:v>Spain</c:v>
                </c:pt>
                <c:pt idx="26">
                  <c:v>Sweden</c:v>
                </c:pt>
                <c:pt idx="27">
                  <c:v>Grand total</c:v>
                </c:pt>
              </c:strCache>
            </c:strRef>
          </c:cat>
          <c:val>
            <c:numRef>
              <c:f>'Bar - 41,43 split'!$B$324:$AC$324</c:f>
              <c:numCache>
                <c:formatCode>General</c:formatCode>
                <c:ptCount val="28"/>
                <c:pt idx="0">
                  <c:v>0</c:v>
                </c:pt>
                <c:pt idx="1">
                  <c:v>578462539</c:v>
                </c:pt>
                <c:pt idx="2">
                  <c:v>226594293</c:v>
                </c:pt>
                <c:pt idx="3">
                  <c:v>580775444</c:v>
                </c:pt>
                <c:pt idx="4">
                  <c:v>24390000</c:v>
                </c:pt>
                <c:pt idx="5">
                  <c:v>250416208</c:v>
                </c:pt>
                <c:pt idx="6">
                  <c:v>311188813</c:v>
                </c:pt>
                <c:pt idx="7">
                  <c:v>108380000</c:v>
                </c:pt>
                <c:pt idx="8">
                  <c:v>411920000</c:v>
                </c:pt>
                <c:pt idx="9">
                  <c:v>4115000000</c:v>
                </c:pt>
                <c:pt idx="10">
                  <c:v>1746263022</c:v>
                </c:pt>
                <c:pt idx="11">
                  <c:v>1471374642</c:v>
                </c:pt>
                <c:pt idx="12">
                  <c:v>183732171</c:v>
                </c:pt>
                <c:pt idx="13">
                  <c:v>75763000</c:v>
                </c:pt>
                <c:pt idx="14">
                  <c:v>16614350609</c:v>
                </c:pt>
                <c:pt idx="15">
                  <c:v>192127082</c:v>
                </c:pt>
                <c:pt idx="16">
                  <c:v>200255000</c:v>
                </c:pt>
                <c:pt idx="17">
                  <c:v>0</c:v>
                </c:pt>
                <c:pt idx="18">
                  <c:v>0</c:v>
                </c:pt>
                <c:pt idx="19">
                  <c:v>142400000</c:v>
                </c:pt>
                <c:pt idx="20">
                  <c:v>2233543804</c:v>
                </c:pt>
                <c:pt idx="21">
                  <c:v>2206001353</c:v>
                </c:pt>
                <c:pt idx="22">
                  <c:v>271730000</c:v>
                </c:pt>
                <c:pt idx="23">
                  <c:v>594869167</c:v>
                </c:pt>
                <c:pt idx="24">
                  <c:v>114512705</c:v>
                </c:pt>
                <c:pt idx="25">
                  <c:v>3427716000</c:v>
                </c:pt>
                <c:pt idx="26">
                  <c:v>0</c:v>
                </c:pt>
                <c:pt idx="27">
                  <c:v>36081765852</c:v>
                </c:pt>
              </c:numCache>
            </c:numRef>
          </c:val>
          <c:extLst>
            <c:ext xmlns:c16="http://schemas.microsoft.com/office/drawing/2014/chart" uri="{C3380CC4-5D6E-409C-BE32-E72D297353CC}">
              <c16:uniqueId val="{0000000D-469E-42D7-A32C-AD580F8F7675}"/>
            </c:ext>
          </c:extLst>
        </c:ser>
        <c:dLbls>
          <c:showLegendKey val="0"/>
          <c:showVal val="0"/>
          <c:showCatName val="0"/>
          <c:showSerName val="0"/>
          <c:showPercent val="0"/>
          <c:showBubbleSize val="0"/>
        </c:dLbls>
        <c:gapWidth val="25"/>
        <c:overlap val="100"/>
        <c:axId val="769270880"/>
        <c:axId val="769271840"/>
      </c:barChart>
      <c:catAx>
        <c:axId val="769270880"/>
        <c:scaling>
          <c:orientation val="minMax"/>
        </c:scaling>
        <c:delete val="1"/>
        <c:axPos val="b"/>
        <c:numFmt formatCode="General" sourceLinked="1"/>
        <c:majorTickMark val="none"/>
        <c:minorTickMark val="none"/>
        <c:tickLblPos val="nextTo"/>
        <c:crossAx val="769271840"/>
        <c:crosses val="autoZero"/>
        <c:auto val="1"/>
        <c:lblAlgn val="ctr"/>
        <c:lblOffset val="100"/>
        <c:noMultiLvlLbl val="0"/>
      </c:catAx>
      <c:valAx>
        <c:axId val="769271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270880"/>
        <c:crosses val="autoZero"/>
        <c:crossBetween val="between"/>
      </c:valAx>
      <c:spPr>
        <a:noFill/>
        <a:ln>
          <a:noFill/>
        </a:ln>
        <a:effectLst/>
      </c:spPr>
    </c:plotArea>
    <c:legend>
      <c:legendPos val="t"/>
      <c:layout>
        <c:manualLayout>
          <c:xMode val="edge"/>
          <c:yMode val="edge"/>
          <c:x val="0"/>
          <c:y val="1.6088436320470375E-3"/>
          <c:w val="1"/>
          <c:h val="0.21515733244303481"/>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EC Square Sans Cond Pro" panose="020B05060400000200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35891378656076"/>
          <c:y val="0.14109887135573623"/>
          <c:w val="0.43540495141214292"/>
          <c:h val="0.81712530608922651"/>
        </c:manualLayout>
      </c:layout>
      <c:pieChart>
        <c:varyColors val="1"/>
        <c:ser>
          <c:idx val="0"/>
          <c:order val="0"/>
          <c:dPt>
            <c:idx val="0"/>
            <c:bubble3D val="0"/>
            <c:spPr>
              <a:solidFill>
                <a:srgbClr val="1A4560"/>
              </a:solidFill>
              <a:ln w="19050">
                <a:solidFill>
                  <a:schemeClr val="lt1"/>
                </a:solidFill>
              </a:ln>
              <a:effectLst/>
            </c:spPr>
            <c:extLst>
              <c:ext xmlns:c16="http://schemas.microsoft.com/office/drawing/2014/chart" uri="{C3380CC4-5D6E-409C-BE32-E72D297353CC}">
                <c16:uniqueId val="{00000001-6153-4996-91F2-CB4A7E810BE2}"/>
              </c:ext>
            </c:extLst>
          </c:dPt>
          <c:dPt>
            <c:idx val="1"/>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3-6153-4996-91F2-CB4A7E810BE2}"/>
              </c:ext>
            </c:extLst>
          </c:dPt>
          <c:dPt>
            <c:idx val="2"/>
            <c:bubble3D val="0"/>
            <c:spPr>
              <a:solidFill>
                <a:srgbClr val="1EC08A"/>
              </a:solidFill>
              <a:ln w="19050">
                <a:solidFill>
                  <a:schemeClr val="lt1"/>
                </a:solidFill>
              </a:ln>
              <a:effectLst/>
            </c:spPr>
            <c:extLst>
              <c:ext xmlns:c16="http://schemas.microsoft.com/office/drawing/2014/chart" uri="{C3380CC4-5D6E-409C-BE32-E72D297353CC}">
                <c16:uniqueId val="{00000005-6153-4996-91F2-CB4A7E810BE2}"/>
              </c:ext>
            </c:extLst>
          </c:dPt>
          <c:dPt>
            <c:idx val="3"/>
            <c:bubble3D val="0"/>
            <c:spPr>
              <a:solidFill>
                <a:srgbClr val="CF3B1D"/>
              </a:solidFill>
              <a:ln w="19050">
                <a:solidFill>
                  <a:schemeClr val="lt1"/>
                </a:solidFill>
              </a:ln>
              <a:effectLst/>
            </c:spPr>
            <c:extLst>
              <c:ext xmlns:c16="http://schemas.microsoft.com/office/drawing/2014/chart" uri="{C3380CC4-5D6E-409C-BE32-E72D297353CC}">
                <c16:uniqueId val="{00000007-6153-4996-91F2-CB4A7E810BE2}"/>
              </c:ext>
            </c:extLst>
          </c:dPt>
          <c:dPt>
            <c:idx val="4"/>
            <c:bubble3D val="0"/>
            <c:spPr>
              <a:solidFill>
                <a:srgbClr val="0585F9"/>
              </a:solidFill>
              <a:ln w="19050">
                <a:solidFill>
                  <a:schemeClr val="lt1"/>
                </a:solidFill>
              </a:ln>
              <a:effectLst/>
            </c:spPr>
            <c:extLst>
              <c:ext xmlns:c16="http://schemas.microsoft.com/office/drawing/2014/chart" uri="{C3380CC4-5D6E-409C-BE32-E72D297353CC}">
                <c16:uniqueId val="{00000009-6153-4996-91F2-CB4A7E810BE2}"/>
              </c:ext>
            </c:extLst>
          </c:dPt>
          <c:dPt>
            <c:idx val="5"/>
            <c:bubble3D val="0"/>
            <c:spPr>
              <a:solidFill>
                <a:srgbClr val="EB806B"/>
              </a:solidFill>
              <a:ln w="19050">
                <a:solidFill>
                  <a:schemeClr val="lt1"/>
                </a:solidFill>
              </a:ln>
              <a:effectLst/>
            </c:spPr>
            <c:extLst>
              <c:ext xmlns:c16="http://schemas.microsoft.com/office/drawing/2014/chart" uri="{C3380CC4-5D6E-409C-BE32-E72D297353CC}">
                <c16:uniqueId val="{0000000B-6153-4996-91F2-CB4A7E810BE2}"/>
              </c:ext>
            </c:extLst>
          </c:dPt>
          <c:dPt>
            <c:idx val="6"/>
            <c:bubble3D val="0"/>
            <c:spPr>
              <a:solidFill>
                <a:schemeClr val="accent4"/>
              </a:solidFill>
              <a:ln w="19050">
                <a:solidFill>
                  <a:schemeClr val="lt1"/>
                </a:solidFill>
              </a:ln>
              <a:effectLst/>
            </c:spPr>
            <c:extLst>
              <c:ext xmlns:c16="http://schemas.microsoft.com/office/drawing/2014/chart" uri="{C3380CC4-5D6E-409C-BE32-E72D297353CC}">
                <c16:uniqueId val="{0000000D-6153-4996-91F2-CB4A7E810BE2}"/>
              </c:ext>
            </c:extLst>
          </c:dPt>
          <c:dPt>
            <c:idx val="7"/>
            <c:bubble3D val="0"/>
            <c:spPr>
              <a:solidFill>
                <a:srgbClr val="FFE38B"/>
              </a:solidFill>
              <a:ln w="19050">
                <a:solidFill>
                  <a:schemeClr val="lt1"/>
                </a:solidFill>
              </a:ln>
              <a:effectLst/>
            </c:spPr>
            <c:extLst>
              <c:ext xmlns:c16="http://schemas.microsoft.com/office/drawing/2014/chart" uri="{C3380CC4-5D6E-409C-BE32-E72D297353CC}">
                <c16:uniqueId val="{0000000F-6153-4996-91F2-CB4A7E810BE2}"/>
              </c:ext>
            </c:extLst>
          </c:dPt>
          <c:dLbls>
            <c:dLbl>
              <c:idx val="0"/>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53-4996-91F2-CB4A7E810BE2}"/>
                </c:ext>
              </c:extLst>
            </c:dLbl>
            <c:dLbl>
              <c:idx val="1"/>
              <c:dLblPos val="ct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53-4996-91F2-CB4A7E810BE2}"/>
                </c:ext>
              </c:extLst>
            </c:dLbl>
            <c:dLbl>
              <c:idx val="2"/>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153-4996-91F2-CB4A7E810BE2}"/>
                </c:ext>
              </c:extLst>
            </c:dLbl>
            <c:dLbl>
              <c:idx val="3"/>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153-4996-91F2-CB4A7E810BE2}"/>
                </c:ext>
              </c:extLst>
            </c:dLbl>
            <c:dLbl>
              <c:idx val="4"/>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153-4996-91F2-CB4A7E810BE2}"/>
                </c:ext>
              </c:extLst>
            </c:dLbl>
            <c:dLbl>
              <c:idx val="5"/>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153-4996-91F2-CB4A7E810BE2}"/>
                </c:ext>
              </c:extLst>
            </c:dLbl>
            <c:dLbl>
              <c:idx val="6"/>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153-4996-91F2-CB4A7E810BE2}"/>
                </c:ext>
              </c:extLst>
            </c:dLbl>
            <c:dLbl>
              <c:idx val="7"/>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153-4996-91F2-CB4A7E810BE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EC Square Sans Cond Pro" panose="020B0506040000020004" pitchFamily="34" charset="0"/>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extLst>
          </c:dLbls>
          <c:cat>
            <c:strRef>
              <c:f>'Impacts '!$C$150:$C$157</c:f>
              <c:strCache>
                <c:ptCount val="8"/>
                <c:pt idx="0">
                  <c:v>China</c:v>
                </c:pt>
                <c:pt idx="1">
                  <c:v>Rest of the World</c:v>
                </c:pt>
                <c:pt idx="2">
                  <c:v>USA</c:v>
                </c:pt>
                <c:pt idx="3">
                  <c:v>UK</c:v>
                </c:pt>
                <c:pt idx="4">
                  <c:v>Japan</c:v>
                </c:pt>
                <c:pt idx="5">
                  <c:v>Switzerland</c:v>
                </c:pt>
                <c:pt idx="6">
                  <c:v>South Korea</c:v>
                </c:pt>
                <c:pt idx="7">
                  <c:v>Indonesia</c:v>
                </c:pt>
              </c:strCache>
            </c:strRef>
          </c:cat>
          <c:val>
            <c:numRef>
              <c:f>'Impacts '!$D$150:$D$157</c:f>
              <c:numCache>
                <c:formatCode>0%</c:formatCode>
                <c:ptCount val="8"/>
                <c:pt idx="0">
                  <c:v>0.2609576453601124</c:v>
                </c:pt>
                <c:pt idx="1">
                  <c:v>0.2565030319174606</c:v>
                </c:pt>
                <c:pt idx="2">
                  <c:v>0.14046801836617634</c:v>
                </c:pt>
                <c:pt idx="3">
                  <c:v>5.8788063511179871E-2</c:v>
                </c:pt>
                <c:pt idx="4">
                  <c:v>4.3816186924782924E-2</c:v>
                </c:pt>
                <c:pt idx="5">
                  <c:v>4.2412370702646966E-2</c:v>
                </c:pt>
                <c:pt idx="6">
                  <c:v>3.3181034492536336E-2</c:v>
                </c:pt>
                <c:pt idx="7">
                  <c:v>3.0755255014807251E-2</c:v>
                </c:pt>
              </c:numCache>
            </c:numRef>
          </c:val>
          <c:extLst>
            <c:ext xmlns:c16="http://schemas.microsoft.com/office/drawing/2014/chart" uri="{C3380CC4-5D6E-409C-BE32-E72D297353CC}">
              <c16:uniqueId val="{00000010-6153-4996-91F2-CB4A7E810BE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8135002371834463"/>
          <c:y val="0.30414790741370906"/>
          <c:w val="0.26142694870054928"/>
          <c:h val="0.2966136749437835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EC Square Sans Cond Pro" panose="020B05060400000200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Summary!$I$3</c:f>
              <c:strCache>
                <c:ptCount val="1"/>
                <c:pt idx="0">
                  <c:v>Direct Impact</c:v>
                </c:pt>
              </c:strCache>
            </c:strRef>
          </c:tx>
          <c:spPr>
            <a:solidFill>
              <a:srgbClr val="1280FA"/>
            </a:solidFill>
            <a:ln>
              <a:noFill/>
            </a:ln>
            <a:effectLst/>
          </c:spPr>
          <c:invertIfNegative val="0"/>
          <c:cat>
            <c:strRef>
              <c:f>Summary!$G$4:$G$7</c:f>
              <c:strCache>
                <c:ptCount val="4"/>
                <c:pt idx="0">
                  <c:v>ITA</c:v>
                </c:pt>
                <c:pt idx="1">
                  <c:v>ESP</c:v>
                </c:pt>
                <c:pt idx="2">
                  <c:v>DEU</c:v>
                </c:pt>
                <c:pt idx="3">
                  <c:v>FRA</c:v>
                </c:pt>
              </c:strCache>
            </c:strRef>
          </c:cat>
          <c:val>
            <c:numRef>
              <c:f>Summary!$I$4:$I$7</c:f>
              <c:numCache>
                <c:formatCode>_-* #,##0.0_-;\-* #,##0.0_-;_-* "-"??_-;_-@_-</c:formatCode>
                <c:ptCount val="4"/>
                <c:pt idx="0">
                  <c:v>175.74535019956008</c:v>
                </c:pt>
                <c:pt idx="1">
                  <c:v>135.906818510123</c:v>
                </c:pt>
                <c:pt idx="2">
                  <c:v>23.503072141619253</c:v>
                </c:pt>
                <c:pt idx="3">
                  <c:v>39.153886258149591</c:v>
                </c:pt>
              </c:numCache>
            </c:numRef>
          </c:val>
          <c:extLst>
            <c:ext xmlns:c16="http://schemas.microsoft.com/office/drawing/2014/chart" uri="{C3380CC4-5D6E-409C-BE32-E72D297353CC}">
              <c16:uniqueId val="{00000000-F310-48D1-822C-054AEF9FFB97}"/>
            </c:ext>
          </c:extLst>
        </c:ser>
        <c:ser>
          <c:idx val="0"/>
          <c:order val="1"/>
          <c:tx>
            <c:strRef>
              <c:f>Summary!$J$3</c:f>
              <c:strCache>
                <c:ptCount val="1"/>
                <c:pt idx="0">
                  <c:v>Spillover Impact</c:v>
                </c:pt>
              </c:strCache>
            </c:strRef>
          </c:tx>
          <c:spPr>
            <a:solidFill>
              <a:srgbClr val="003399"/>
            </a:solidFill>
            <a:ln>
              <a:noFill/>
            </a:ln>
            <a:effectLst/>
          </c:spPr>
          <c:invertIfNegative val="0"/>
          <c:cat>
            <c:strRef>
              <c:f>Summary!$G$4:$G$7</c:f>
              <c:strCache>
                <c:ptCount val="4"/>
                <c:pt idx="0">
                  <c:v>ITA</c:v>
                </c:pt>
                <c:pt idx="1">
                  <c:v>ESP</c:v>
                </c:pt>
                <c:pt idx="2">
                  <c:v>DEU</c:v>
                </c:pt>
                <c:pt idx="3">
                  <c:v>FRA</c:v>
                </c:pt>
              </c:strCache>
            </c:strRef>
          </c:cat>
          <c:val>
            <c:numRef>
              <c:f>Summary!$J$4:$J$7</c:f>
              <c:numCache>
                <c:formatCode>_-* #,##0.0_-;\-* #,##0.0_-;_-* "-"??_-;_-@_-</c:formatCode>
                <c:ptCount val="4"/>
                <c:pt idx="0">
                  <c:v>13.890638717358506</c:v>
                </c:pt>
                <c:pt idx="1">
                  <c:v>6.7677837892634383</c:v>
                </c:pt>
                <c:pt idx="2">
                  <c:v>42.580961205678932</c:v>
                </c:pt>
                <c:pt idx="3">
                  <c:v>18.357315299647393</c:v>
                </c:pt>
              </c:numCache>
            </c:numRef>
          </c:val>
          <c:extLst>
            <c:ext xmlns:c16="http://schemas.microsoft.com/office/drawing/2014/chart" uri="{C3380CC4-5D6E-409C-BE32-E72D297353CC}">
              <c16:uniqueId val="{00000001-F310-48D1-822C-054AEF9FFB97}"/>
            </c:ext>
          </c:extLst>
        </c:ser>
        <c:dLbls>
          <c:showLegendKey val="0"/>
          <c:showVal val="0"/>
          <c:showCatName val="0"/>
          <c:showSerName val="0"/>
          <c:showPercent val="0"/>
          <c:showBubbleSize val="0"/>
        </c:dLbls>
        <c:gapWidth val="120"/>
        <c:overlap val="100"/>
        <c:axId val="1101347792"/>
        <c:axId val="1101354680"/>
      </c:barChart>
      <c:catAx>
        <c:axId val="110134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354680"/>
        <c:crosses val="autoZero"/>
        <c:auto val="1"/>
        <c:lblAlgn val="ctr"/>
        <c:lblOffset val="100"/>
        <c:noMultiLvlLbl val="0"/>
      </c:catAx>
      <c:valAx>
        <c:axId val="1101354680"/>
        <c:scaling>
          <c:orientation val="minMax"/>
          <c:max val="2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347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Summary!$R$3</c:f>
              <c:strCache>
                <c:ptCount val="1"/>
                <c:pt idx="0">
                  <c:v>Spillover Impact</c:v>
                </c:pt>
              </c:strCache>
            </c:strRef>
          </c:tx>
          <c:spPr>
            <a:solidFill>
              <a:srgbClr val="003399"/>
            </a:solidFill>
            <a:ln>
              <a:noFill/>
            </a:ln>
            <a:effectLst/>
          </c:spPr>
          <c:invertIfNegative val="0"/>
          <c:dLbls>
            <c:dLbl>
              <c:idx val="0"/>
              <c:layout>
                <c:manualLayout>
                  <c:x val="-2.156628459357254E-17"/>
                  <c:y val="-0.112298169324307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7A-4944-B3A1-59A4CF421C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Summary!$Q$4:$Q$7</c:f>
              <c:strCache>
                <c:ptCount val="4"/>
                <c:pt idx="0">
                  <c:v>DEU</c:v>
                </c:pt>
                <c:pt idx="1">
                  <c:v>FRA</c:v>
                </c:pt>
                <c:pt idx="2">
                  <c:v>ITA</c:v>
                </c:pt>
                <c:pt idx="3">
                  <c:v>NLD</c:v>
                </c:pt>
              </c:strCache>
            </c:strRef>
          </c:cat>
          <c:val>
            <c:numRef>
              <c:f>Summary!$R$4:$R$7</c:f>
              <c:numCache>
                <c:formatCode>_-* #,##0.0_-;\-* #,##0.0_-;_-* "-"??_-;_-@_-</c:formatCode>
                <c:ptCount val="4"/>
                <c:pt idx="0">
                  <c:v>42.580961205678932</c:v>
                </c:pt>
                <c:pt idx="1">
                  <c:v>18.357315299647393</c:v>
                </c:pt>
                <c:pt idx="2">
                  <c:v>13.890638717358506</c:v>
                </c:pt>
                <c:pt idx="3">
                  <c:v>8.7886173494641611</c:v>
                </c:pt>
              </c:numCache>
            </c:numRef>
          </c:val>
          <c:extLst>
            <c:ext xmlns:c16="http://schemas.microsoft.com/office/drawing/2014/chart" uri="{C3380CC4-5D6E-409C-BE32-E72D297353CC}">
              <c16:uniqueId val="{00000000-95EB-490A-8DAD-AB9AA319A318}"/>
            </c:ext>
          </c:extLst>
        </c:ser>
        <c:dLbls>
          <c:showLegendKey val="0"/>
          <c:showVal val="0"/>
          <c:showCatName val="0"/>
          <c:showSerName val="0"/>
          <c:showPercent val="0"/>
          <c:showBubbleSize val="0"/>
        </c:dLbls>
        <c:gapWidth val="120"/>
        <c:overlap val="100"/>
        <c:axId val="1101347792"/>
        <c:axId val="1101354680"/>
      </c:barChart>
      <c:catAx>
        <c:axId val="110134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354680"/>
        <c:crosses val="autoZero"/>
        <c:auto val="1"/>
        <c:lblAlgn val="ctr"/>
        <c:lblOffset val="100"/>
        <c:noMultiLvlLbl val="0"/>
      </c:catAx>
      <c:valAx>
        <c:axId val="1101354680"/>
        <c:scaling>
          <c:orientation val="minMax"/>
          <c:max val="2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347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Summary!$N$3</c:f>
              <c:strCache>
                <c:ptCount val="1"/>
                <c:pt idx="0">
                  <c:v>Direct Impact</c:v>
                </c:pt>
              </c:strCache>
            </c:strRef>
          </c:tx>
          <c:spPr>
            <a:solidFill>
              <a:srgbClr val="1280FA"/>
            </a:solidFill>
            <a:ln>
              <a:noFill/>
            </a:ln>
            <a:effectLst/>
          </c:spPr>
          <c:invertIfNegative val="0"/>
          <c:dLbls>
            <c:dLbl>
              <c:idx val="5"/>
              <c:layout>
                <c:manualLayout>
                  <c:x val="0"/>
                  <c:y val="-8.33488518613619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B6-45F3-ACF8-89578099059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Summary!$M$4:$M$9</c:f>
              <c:strCache>
                <c:ptCount val="6"/>
                <c:pt idx="0">
                  <c:v>ITA</c:v>
                </c:pt>
                <c:pt idx="1">
                  <c:v>ESP</c:v>
                </c:pt>
                <c:pt idx="2">
                  <c:v>POL</c:v>
                </c:pt>
                <c:pt idx="3">
                  <c:v>FRA</c:v>
                </c:pt>
                <c:pt idx="4">
                  <c:v>GRC</c:v>
                </c:pt>
                <c:pt idx="5">
                  <c:v>DEU</c:v>
                </c:pt>
              </c:strCache>
            </c:strRef>
          </c:cat>
          <c:val>
            <c:numRef>
              <c:f>Summary!$N$4:$N$9</c:f>
              <c:numCache>
                <c:formatCode>_-* #,##0.0_-;\-* #,##0.0_-;_-* "-"??_-;_-@_-</c:formatCode>
                <c:ptCount val="6"/>
                <c:pt idx="0">
                  <c:v>175.74535019956008</c:v>
                </c:pt>
                <c:pt idx="1">
                  <c:v>135.906818510123</c:v>
                </c:pt>
                <c:pt idx="2">
                  <c:v>44.86447259135948</c:v>
                </c:pt>
                <c:pt idx="3">
                  <c:v>39.153886258149591</c:v>
                </c:pt>
                <c:pt idx="4">
                  <c:v>28.793347892825668</c:v>
                </c:pt>
                <c:pt idx="5">
                  <c:v>23.503072141619253</c:v>
                </c:pt>
              </c:numCache>
            </c:numRef>
          </c:val>
          <c:extLst>
            <c:ext xmlns:c16="http://schemas.microsoft.com/office/drawing/2014/chart" uri="{C3380CC4-5D6E-409C-BE32-E72D297353CC}">
              <c16:uniqueId val="{00000000-9936-4A87-9DFF-87BE3E0070E8}"/>
            </c:ext>
          </c:extLst>
        </c:ser>
        <c:dLbls>
          <c:showLegendKey val="0"/>
          <c:showVal val="0"/>
          <c:showCatName val="0"/>
          <c:showSerName val="0"/>
          <c:showPercent val="0"/>
          <c:showBubbleSize val="0"/>
        </c:dLbls>
        <c:gapWidth val="50"/>
        <c:overlap val="100"/>
        <c:axId val="1101347792"/>
        <c:axId val="1101354680"/>
      </c:barChart>
      <c:catAx>
        <c:axId val="110134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354680"/>
        <c:crosses val="autoZero"/>
        <c:auto val="1"/>
        <c:lblAlgn val="ctr"/>
        <c:lblOffset val="100"/>
        <c:noMultiLvlLbl val="0"/>
      </c:catAx>
      <c:valAx>
        <c:axId val="1101354680"/>
        <c:scaling>
          <c:orientation val="minMax"/>
          <c:max val="2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347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'[RRF Simulation Results_250120xlsx.xlsx]Summary'!$D$3</c:f>
              <c:strCache>
                <c:ptCount val="1"/>
                <c:pt idx="0">
                  <c:v>RRF</c:v>
                </c:pt>
              </c:strCache>
            </c:strRef>
          </c:tx>
          <c:spPr>
            <a:solidFill>
              <a:srgbClr val="C00000"/>
            </a:solidFill>
            <a:ln>
              <a:noFill/>
            </a:ln>
            <a:effectLst/>
          </c:spPr>
          <c:invertIfNegative val="0"/>
          <c:dLbls>
            <c:dLbl>
              <c:idx val="0"/>
              <c:layout>
                <c:manualLayout>
                  <c:x val="5.3289247320851621E-3"/>
                  <c:y val="-0.4159014707648578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18-45A1-97E4-D698C5ED2368}"/>
                </c:ext>
              </c:extLst>
            </c:dLbl>
            <c:dLbl>
              <c:idx val="1"/>
              <c:layout>
                <c:manualLayout>
                  <c:x val="0"/>
                  <c:y val="-0.3557191034052155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18-45A1-97E4-D698C5ED2368}"/>
                </c:ext>
              </c:extLst>
            </c:dLbl>
            <c:dLbl>
              <c:idx val="2"/>
              <c:layout>
                <c:manualLayout>
                  <c:x val="-5.3289247320852601E-3"/>
                  <c:y val="-0.1499345667019747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18-45A1-97E4-D698C5ED2368}"/>
                </c:ext>
              </c:extLst>
            </c:dLbl>
            <c:dLbl>
              <c:idx val="3"/>
              <c:layout>
                <c:manualLayout>
                  <c:x val="-9.7695824831056146E-17"/>
                  <c:y val="-0.1135389044131621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18-45A1-97E4-D698C5ED2368}"/>
                </c:ext>
              </c:extLst>
            </c:dLbl>
            <c:dLbl>
              <c:idx val="4"/>
              <c:layout>
                <c:manualLayout>
                  <c:x val="0"/>
                  <c:y val="-0.1028090364374138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A18-45A1-97E4-D698C5ED2368}"/>
                </c:ext>
              </c:extLst>
            </c:dLbl>
            <c:dLbl>
              <c:idx val="5"/>
              <c:layout>
                <c:manualLayout>
                  <c:x val="0"/>
                  <c:y val="-9.07970716464114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A18-45A1-97E4-D698C5ED236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'[RRF Simulation Results_250120xlsx.xlsx]Summary'!$B$4:$B$9</c:f>
              <c:strCache>
                <c:ptCount val="6"/>
                <c:pt idx="0">
                  <c:v>ITA</c:v>
                </c:pt>
                <c:pt idx="1">
                  <c:v>ESP</c:v>
                </c:pt>
                <c:pt idx="2">
                  <c:v>POL</c:v>
                </c:pt>
                <c:pt idx="3">
                  <c:v>FRA</c:v>
                </c:pt>
                <c:pt idx="4">
                  <c:v>GRC</c:v>
                </c:pt>
                <c:pt idx="5">
                  <c:v>DEU</c:v>
                </c:pt>
              </c:strCache>
            </c:strRef>
          </c:cat>
          <c:val>
            <c:numRef>
              <c:f>'[RRF Simulation Results_250120xlsx.xlsx]Summary'!$D$4:$D$9</c:f>
              <c:numCache>
                <c:formatCode>_-* #,##0.0_-;\-* #,##0.0_-;_-* "-"??_-;_-@_-</c:formatCode>
                <c:ptCount val="6"/>
                <c:pt idx="0">
                  <c:v>194.415951466</c:v>
                </c:pt>
                <c:pt idx="1">
                  <c:v>163.02965347299997</c:v>
                </c:pt>
                <c:pt idx="2">
                  <c:v>59.81815723199999</c:v>
                </c:pt>
                <c:pt idx="3">
                  <c:v>41.864370140999995</c:v>
                </c:pt>
                <c:pt idx="4">
                  <c:v>36.571237473333326</c:v>
                </c:pt>
                <c:pt idx="5">
                  <c:v>32.344275665999987</c:v>
                </c:pt>
              </c:numCache>
            </c:numRef>
          </c:val>
          <c:extLst>
            <c:ext xmlns:c16="http://schemas.microsoft.com/office/drawing/2014/chart" uri="{C3380CC4-5D6E-409C-BE32-E72D297353CC}">
              <c16:uniqueId val="{00000000-686A-48D8-BB53-3B9D86A7864A}"/>
            </c:ext>
          </c:extLst>
        </c:ser>
        <c:dLbls>
          <c:showLegendKey val="0"/>
          <c:showVal val="0"/>
          <c:showCatName val="0"/>
          <c:showSerName val="0"/>
          <c:showPercent val="0"/>
          <c:showBubbleSize val="0"/>
        </c:dLbls>
        <c:gapWidth val="50"/>
        <c:overlap val="100"/>
        <c:axId val="1101347792"/>
        <c:axId val="1101354680"/>
      </c:barChart>
      <c:catAx>
        <c:axId val="1101347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354680"/>
        <c:crosses val="autoZero"/>
        <c:auto val="1"/>
        <c:lblAlgn val="ctr"/>
        <c:lblOffset val="100"/>
        <c:noMultiLvlLbl val="0"/>
      </c:catAx>
      <c:valAx>
        <c:axId val="1101354680"/>
        <c:scaling>
          <c:orientation val="minMax"/>
          <c:max val="2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1347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418818077609565E-2"/>
          <c:y val="0.21205458660047452"/>
          <c:w val="0.92120715134406117"/>
          <c:h val="0.59385119918465301"/>
        </c:manualLayout>
      </c:layout>
      <c:barChart>
        <c:barDir val="col"/>
        <c:grouping val="stacked"/>
        <c:varyColors val="0"/>
        <c:ser>
          <c:idx val="1"/>
          <c:order val="0"/>
          <c:tx>
            <c:strRef>
              <c:f>DEU_ind!$G$3</c:f>
              <c:strCache>
                <c:ptCount val="1"/>
                <c:pt idx="0">
                  <c:v>Direct Impact</c:v>
                </c:pt>
              </c:strCache>
            </c:strRef>
          </c:tx>
          <c:spPr>
            <a:solidFill>
              <a:srgbClr val="1280FA"/>
            </a:solidFill>
            <a:ln>
              <a:noFill/>
            </a:ln>
            <a:effectLst/>
          </c:spPr>
          <c:invertIfNegative val="0"/>
          <c:cat>
            <c:strRef>
              <c:f>DEU_ind!$B$4:$B$66</c:f>
              <c:strCache>
                <c:ptCount val="63"/>
                <c:pt idx="0">
                  <c:v>A01</c:v>
                </c:pt>
                <c:pt idx="1">
                  <c:v>A02</c:v>
                </c:pt>
                <c:pt idx="2">
                  <c:v>A03</c:v>
                </c:pt>
                <c:pt idx="3">
                  <c:v>B</c:v>
                </c:pt>
                <c:pt idx="4">
                  <c:v>C10T12</c:v>
                </c:pt>
                <c:pt idx="5">
                  <c:v>C13T15</c:v>
                </c:pt>
                <c:pt idx="6">
                  <c:v>C16</c:v>
                </c:pt>
                <c:pt idx="7">
                  <c:v>C17</c:v>
                </c:pt>
                <c:pt idx="8">
                  <c:v>C18</c:v>
                </c:pt>
                <c:pt idx="9">
                  <c:v>C19</c:v>
                </c:pt>
                <c:pt idx="10">
                  <c:v>C20</c:v>
                </c:pt>
                <c:pt idx="11">
                  <c:v>C21</c:v>
                </c:pt>
                <c:pt idx="12">
                  <c:v>C22</c:v>
                </c:pt>
                <c:pt idx="13">
                  <c:v>C23</c:v>
                </c:pt>
                <c:pt idx="14">
                  <c:v>C24</c:v>
                </c:pt>
                <c:pt idx="15">
                  <c:v>C25</c:v>
                </c:pt>
                <c:pt idx="16">
                  <c:v>C26</c:v>
                </c:pt>
                <c:pt idx="17">
                  <c:v>C27</c:v>
                </c:pt>
                <c:pt idx="18">
                  <c:v>C28</c:v>
                </c:pt>
                <c:pt idx="19">
                  <c:v>C29</c:v>
                </c:pt>
                <c:pt idx="20">
                  <c:v>C30</c:v>
                </c:pt>
                <c:pt idx="21">
                  <c:v>C31_32</c:v>
                </c:pt>
                <c:pt idx="22">
                  <c:v>C33</c:v>
                </c:pt>
                <c:pt idx="23">
                  <c:v>D35</c:v>
                </c:pt>
                <c:pt idx="24">
                  <c:v>E36</c:v>
                </c:pt>
                <c:pt idx="25">
                  <c:v>E37T39</c:v>
                </c:pt>
                <c:pt idx="26">
                  <c:v>F</c:v>
                </c:pt>
                <c:pt idx="27">
                  <c:v>G45</c:v>
                </c:pt>
                <c:pt idx="28">
                  <c:v>G46</c:v>
                </c:pt>
                <c:pt idx="29">
                  <c:v>G47</c:v>
                </c:pt>
                <c:pt idx="30">
                  <c:v>H49</c:v>
                </c:pt>
                <c:pt idx="31">
                  <c:v>H50</c:v>
                </c:pt>
                <c:pt idx="32">
                  <c:v>H51</c:v>
                </c:pt>
                <c:pt idx="33">
                  <c:v>H52</c:v>
                </c:pt>
                <c:pt idx="34">
                  <c:v>H53</c:v>
                </c:pt>
                <c:pt idx="35">
                  <c:v>I</c:v>
                </c:pt>
                <c:pt idx="36">
                  <c:v>J58</c:v>
                </c:pt>
                <c:pt idx="37">
                  <c:v>J59_60</c:v>
                </c:pt>
                <c:pt idx="38">
                  <c:v>J61</c:v>
                </c:pt>
                <c:pt idx="39">
                  <c:v>J62_63</c:v>
                </c:pt>
                <c:pt idx="40">
                  <c:v>K64</c:v>
                </c:pt>
                <c:pt idx="41">
                  <c:v>K65</c:v>
                </c:pt>
                <c:pt idx="42">
                  <c:v>K66</c:v>
                </c:pt>
                <c:pt idx="43">
                  <c:v>L</c:v>
                </c:pt>
                <c:pt idx="44">
                  <c:v>M69_70</c:v>
                </c:pt>
                <c:pt idx="45">
                  <c:v>M71</c:v>
                </c:pt>
                <c:pt idx="46">
                  <c:v>M72</c:v>
                </c:pt>
                <c:pt idx="47">
                  <c:v>M73</c:v>
                </c:pt>
                <c:pt idx="48">
                  <c:v>M74_75</c:v>
                </c:pt>
                <c:pt idx="49">
                  <c:v>N77</c:v>
                </c:pt>
                <c:pt idx="50">
                  <c:v>N78</c:v>
                </c:pt>
                <c:pt idx="51">
                  <c:v>N79</c:v>
                </c:pt>
                <c:pt idx="52">
                  <c:v>N80T82</c:v>
                </c:pt>
                <c:pt idx="53">
                  <c:v>O84</c:v>
                </c:pt>
                <c:pt idx="54">
                  <c:v>P85</c:v>
                </c:pt>
                <c:pt idx="55">
                  <c:v>Q86</c:v>
                </c:pt>
                <c:pt idx="56">
                  <c:v>Q87_88</c:v>
                </c:pt>
                <c:pt idx="57">
                  <c:v>R90T92</c:v>
                </c:pt>
                <c:pt idx="58">
                  <c:v>R93</c:v>
                </c:pt>
                <c:pt idx="59">
                  <c:v>S94</c:v>
                </c:pt>
                <c:pt idx="60">
                  <c:v>S95</c:v>
                </c:pt>
                <c:pt idx="61">
                  <c:v>S96</c:v>
                </c:pt>
                <c:pt idx="62">
                  <c:v>T</c:v>
                </c:pt>
              </c:strCache>
            </c:strRef>
          </c:cat>
          <c:val>
            <c:numRef>
              <c:f>DEU_ind!$G$4:$G$66</c:f>
              <c:numCache>
                <c:formatCode>_-* #,##0.0_-;\-* #,##0.0_-;_-* "-"??_-;_-@_-</c:formatCode>
                <c:ptCount val="63"/>
                <c:pt idx="0">
                  <c:v>4.6460916609903508E-3</c:v>
                </c:pt>
                <c:pt idx="1">
                  <c:v>2.0714199499811001E-2</c:v>
                </c:pt>
                <c:pt idx="2">
                  <c:v>-1.5752193479181642E-4</c:v>
                </c:pt>
                <c:pt idx="3">
                  <c:v>5.2671731718271074E-2</c:v>
                </c:pt>
                <c:pt idx="4">
                  <c:v>-1.0045372423010122E-2</c:v>
                </c:pt>
                <c:pt idx="5">
                  <c:v>1.0500685476247782E-2</c:v>
                </c:pt>
                <c:pt idx="6">
                  <c:v>7.4170505737160053E-2</c:v>
                </c:pt>
                <c:pt idx="7">
                  <c:v>3.5743854676047702E-2</c:v>
                </c:pt>
                <c:pt idx="8">
                  <c:v>4.6570384282824305E-2</c:v>
                </c:pt>
                <c:pt idx="9">
                  <c:v>1.4409555840204121E-2</c:v>
                </c:pt>
                <c:pt idx="10">
                  <c:v>0.21838264691056974</c:v>
                </c:pt>
                <c:pt idx="11">
                  <c:v>0.37013043051283967</c:v>
                </c:pt>
                <c:pt idx="12">
                  <c:v>0.26317024189386573</c:v>
                </c:pt>
                <c:pt idx="13">
                  <c:v>0.25490544384633906</c:v>
                </c:pt>
                <c:pt idx="14">
                  <c:v>0.15026015889572591</c:v>
                </c:pt>
                <c:pt idx="15">
                  <c:v>0.53071857154803725</c:v>
                </c:pt>
                <c:pt idx="16">
                  <c:v>0.88916872550745751</c:v>
                </c:pt>
                <c:pt idx="17">
                  <c:v>0.54332146208573251</c:v>
                </c:pt>
                <c:pt idx="18">
                  <c:v>0.85082678186213889</c:v>
                </c:pt>
                <c:pt idx="19">
                  <c:v>1.7881648528239602</c:v>
                </c:pt>
                <c:pt idx="20">
                  <c:v>0.14944771751410008</c:v>
                </c:pt>
                <c:pt idx="21">
                  <c:v>8.7992806964357448E-2</c:v>
                </c:pt>
                <c:pt idx="22">
                  <c:v>0.18051763707690408</c:v>
                </c:pt>
                <c:pt idx="23">
                  <c:v>0.2990949224852229</c:v>
                </c:pt>
                <c:pt idx="24">
                  <c:v>2.1171981664979286E-2</c:v>
                </c:pt>
                <c:pt idx="25">
                  <c:v>8.9386261320829358E-2</c:v>
                </c:pt>
                <c:pt idx="26">
                  <c:v>4.1263257078824536</c:v>
                </c:pt>
                <c:pt idx="27">
                  <c:v>0.50034944393548353</c:v>
                </c:pt>
                <c:pt idx="28">
                  <c:v>1.2020376653843123</c:v>
                </c:pt>
                <c:pt idx="29">
                  <c:v>0.31290695070376384</c:v>
                </c:pt>
                <c:pt idx="30">
                  <c:v>0.21382688289376528</c:v>
                </c:pt>
                <c:pt idx="31">
                  <c:v>4.1238884549402426E-3</c:v>
                </c:pt>
                <c:pt idx="32">
                  <c:v>2.9499240239823848E-2</c:v>
                </c:pt>
                <c:pt idx="33">
                  <c:v>0.27978699629563925</c:v>
                </c:pt>
                <c:pt idx="34">
                  <c:v>9.3944615722561145E-2</c:v>
                </c:pt>
                <c:pt idx="35">
                  <c:v>-1.863869164485368E-2</c:v>
                </c:pt>
                <c:pt idx="36">
                  <c:v>9.1283603061046964E-2</c:v>
                </c:pt>
                <c:pt idx="37">
                  <c:v>4.8647119359680802E-2</c:v>
                </c:pt>
                <c:pt idx="38">
                  <c:v>0.11281054080232571</c:v>
                </c:pt>
                <c:pt idx="39">
                  <c:v>3.7627760067444904</c:v>
                </c:pt>
                <c:pt idx="40">
                  <c:v>0.58799525283416731</c:v>
                </c:pt>
                <c:pt idx="41">
                  <c:v>4.3511811527507237E-2</c:v>
                </c:pt>
                <c:pt idx="42">
                  <c:v>5.3652774989361204E-2</c:v>
                </c:pt>
                <c:pt idx="43">
                  <c:v>0.72544699304696403</c:v>
                </c:pt>
                <c:pt idx="44">
                  <c:v>0.71174066959890481</c:v>
                </c:pt>
                <c:pt idx="45">
                  <c:v>0.44504080348843128</c:v>
                </c:pt>
                <c:pt idx="46">
                  <c:v>0.84175439855974399</c:v>
                </c:pt>
                <c:pt idx="47">
                  <c:v>7.5477264137120068E-2</c:v>
                </c:pt>
                <c:pt idx="48">
                  <c:v>7.5876746331949102E-2</c:v>
                </c:pt>
                <c:pt idx="49">
                  <c:v>0.3348029278384565</c:v>
                </c:pt>
                <c:pt idx="50">
                  <c:v>0.25419780917487517</c:v>
                </c:pt>
                <c:pt idx="51">
                  <c:v>-4.0017755163962651E-3</c:v>
                </c:pt>
                <c:pt idx="52">
                  <c:v>0.41828408094330372</c:v>
                </c:pt>
                <c:pt idx="53">
                  <c:v>0.28781089288563816</c:v>
                </c:pt>
                <c:pt idx="54">
                  <c:v>0.8154377327901311</c:v>
                </c:pt>
                <c:pt idx="55">
                  <c:v>6.8206059113959785E-2</c:v>
                </c:pt>
                <c:pt idx="56">
                  <c:v>-1.9953109068956108E-2</c:v>
                </c:pt>
                <c:pt idx="57">
                  <c:v>2.2817248419101814E-2</c:v>
                </c:pt>
                <c:pt idx="58">
                  <c:v>2.2095908388093447E-2</c:v>
                </c:pt>
                <c:pt idx="59">
                  <c:v>5.9069423175991689E-2</c:v>
                </c:pt>
                <c:pt idx="60">
                  <c:v>1.0905221112039726E-2</c:v>
                </c:pt>
                <c:pt idx="61">
                  <c:v>-1.2244929683838564E-2</c:v>
                </c:pt>
                <c:pt idx="62">
                  <c:v>-1.0416789749535383E-2</c:v>
                </c:pt>
              </c:numCache>
            </c:numRef>
          </c:val>
          <c:extLst>
            <c:ext xmlns:c16="http://schemas.microsoft.com/office/drawing/2014/chart" uri="{C3380CC4-5D6E-409C-BE32-E72D297353CC}">
              <c16:uniqueId val="{00000000-F71F-41F6-A393-8D3DBFEAE75F}"/>
            </c:ext>
          </c:extLst>
        </c:ser>
        <c:ser>
          <c:idx val="0"/>
          <c:order val="1"/>
          <c:tx>
            <c:strRef>
              <c:f>DEU_ind!$H$3</c:f>
              <c:strCache>
                <c:ptCount val="1"/>
                <c:pt idx="0">
                  <c:v>Spillover Impact</c:v>
                </c:pt>
              </c:strCache>
            </c:strRef>
          </c:tx>
          <c:spPr>
            <a:solidFill>
              <a:srgbClr val="002060"/>
            </a:solidFill>
            <a:ln>
              <a:noFill/>
            </a:ln>
            <a:effectLst/>
          </c:spPr>
          <c:invertIfNegative val="0"/>
          <c:cat>
            <c:strRef>
              <c:f>DEU_ind!$B$4:$B$66</c:f>
              <c:strCache>
                <c:ptCount val="63"/>
                <c:pt idx="0">
                  <c:v>A01</c:v>
                </c:pt>
                <c:pt idx="1">
                  <c:v>A02</c:v>
                </c:pt>
                <c:pt idx="2">
                  <c:v>A03</c:v>
                </c:pt>
                <c:pt idx="3">
                  <c:v>B</c:v>
                </c:pt>
                <c:pt idx="4">
                  <c:v>C10T12</c:v>
                </c:pt>
                <c:pt idx="5">
                  <c:v>C13T15</c:v>
                </c:pt>
                <c:pt idx="6">
                  <c:v>C16</c:v>
                </c:pt>
                <c:pt idx="7">
                  <c:v>C17</c:v>
                </c:pt>
                <c:pt idx="8">
                  <c:v>C18</c:v>
                </c:pt>
                <c:pt idx="9">
                  <c:v>C19</c:v>
                </c:pt>
                <c:pt idx="10">
                  <c:v>C20</c:v>
                </c:pt>
                <c:pt idx="11">
                  <c:v>C21</c:v>
                </c:pt>
                <c:pt idx="12">
                  <c:v>C22</c:v>
                </c:pt>
                <c:pt idx="13">
                  <c:v>C23</c:v>
                </c:pt>
                <c:pt idx="14">
                  <c:v>C24</c:v>
                </c:pt>
                <c:pt idx="15">
                  <c:v>C25</c:v>
                </c:pt>
                <c:pt idx="16">
                  <c:v>C26</c:v>
                </c:pt>
                <c:pt idx="17">
                  <c:v>C27</c:v>
                </c:pt>
                <c:pt idx="18">
                  <c:v>C28</c:v>
                </c:pt>
                <c:pt idx="19">
                  <c:v>C29</c:v>
                </c:pt>
                <c:pt idx="20">
                  <c:v>C30</c:v>
                </c:pt>
                <c:pt idx="21">
                  <c:v>C31_32</c:v>
                </c:pt>
                <c:pt idx="22">
                  <c:v>C33</c:v>
                </c:pt>
                <c:pt idx="23">
                  <c:v>D35</c:v>
                </c:pt>
                <c:pt idx="24">
                  <c:v>E36</c:v>
                </c:pt>
                <c:pt idx="25">
                  <c:v>E37T39</c:v>
                </c:pt>
                <c:pt idx="26">
                  <c:v>F</c:v>
                </c:pt>
                <c:pt idx="27">
                  <c:v>G45</c:v>
                </c:pt>
                <c:pt idx="28">
                  <c:v>G46</c:v>
                </c:pt>
                <c:pt idx="29">
                  <c:v>G47</c:v>
                </c:pt>
                <c:pt idx="30">
                  <c:v>H49</c:v>
                </c:pt>
                <c:pt idx="31">
                  <c:v>H50</c:v>
                </c:pt>
                <c:pt idx="32">
                  <c:v>H51</c:v>
                </c:pt>
                <c:pt idx="33">
                  <c:v>H52</c:v>
                </c:pt>
                <c:pt idx="34">
                  <c:v>H53</c:v>
                </c:pt>
                <c:pt idx="35">
                  <c:v>I</c:v>
                </c:pt>
                <c:pt idx="36">
                  <c:v>J58</c:v>
                </c:pt>
                <c:pt idx="37">
                  <c:v>J59_60</c:v>
                </c:pt>
                <c:pt idx="38">
                  <c:v>J61</c:v>
                </c:pt>
                <c:pt idx="39">
                  <c:v>J62_63</c:v>
                </c:pt>
                <c:pt idx="40">
                  <c:v>K64</c:v>
                </c:pt>
                <c:pt idx="41">
                  <c:v>K65</c:v>
                </c:pt>
                <c:pt idx="42">
                  <c:v>K66</c:v>
                </c:pt>
                <c:pt idx="43">
                  <c:v>L</c:v>
                </c:pt>
                <c:pt idx="44">
                  <c:v>M69_70</c:v>
                </c:pt>
                <c:pt idx="45">
                  <c:v>M71</c:v>
                </c:pt>
                <c:pt idx="46">
                  <c:v>M72</c:v>
                </c:pt>
                <c:pt idx="47">
                  <c:v>M73</c:v>
                </c:pt>
                <c:pt idx="48">
                  <c:v>M74_75</c:v>
                </c:pt>
                <c:pt idx="49">
                  <c:v>N77</c:v>
                </c:pt>
                <c:pt idx="50">
                  <c:v>N78</c:v>
                </c:pt>
                <c:pt idx="51">
                  <c:v>N79</c:v>
                </c:pt>
                <c:pt idx="52">
                  <c:v>N80T82</c:v>
                </c:pt>
                <c:pt idx="53">
                  <c:v>O84</c:v>
                </c:pt>
                <c:pt idx="54">
                  <c:v>P85</c:v>
                </c:pt>
                <c:pt idx="55">
                  <c:v>Q86</c:v>
                </c:pt>
                <c:pt idx="56">
                  <c:v>Q87_88</c:v>
                </c:pt>
                <c:pt idx="57">
                  <c:v>R90T92</c:v>
                </c:pt>
                <c:pt idx="58">
                  <c:v>R93</c:v>
                </c:pt>
                <c:pt idx="59">
                  <c:v>S94</c:v>
                </c:pt>
                <c:pt idx="60">
                  <c:v>S95</c:v>
                </c:pt>
                <c:pt idx="61">
                  <c:v>S96</c:v>
                </c:pt>
                <c:pt idx="62">
                  <c:v>T</c:v>
                </c:pt>
              </c:strCache>
            </c:strRef>
          </c:cat>
          <c:val>
            <c:numRef>
              <c:f>DEU_ind!$H$4:$H$66</c:f>
              <c:numCache>
                <c:formatCode>_-* #,##0.0_-;\-* #,##0.0_-;_-* "-"??_-;_-@_-</c:formatCode>
                <c:ptCount val="63"/>
                <c:pt idx="0">
                  <c:v>6.7561476922455774E-2</c:v>
                </c:pt>
                <c:pt idx="1">
                  <c:v>6.8689073047679808E-2</c:v>
                </c:pt>
                <c:pt idx="2">
                  <c:v>8.6474266683106297E-4</c:v>
                </c:pt>
                <c:pt idx="3">
                  <c:v>9.1361474565423123E-2</c:v>
                </c:pt>
                <c:pt idx="4">
                  <c:v>0.14672336886500126</c:v>
                </c:pt>
                <c:pt idx="5">
                  <c:v>7.3474296097760086E-2</c:v>
                </c:pt>
                <c:pt idx="6">
                  <c:v>0.18941331691156574</c:v>
                </c:pt>
                <c:pt idx="7">
                  <c:v>0.26907233878721126</c:v>
                </c:pt>
                <c:pt idx="8">
                  <c:v>0.11616837745462362</c:v>
                </c:pt>
                <c:pt idx="9">
                  <c:v>7.8978809316562551E-2</c:v>
                </c:pt>
                <c:pt idx="10">
                  <c:v>1.3321226616053901</c:v>
                </c:pt>
                <c:pt idx="11">
                  <c:v>0.19761100662117315</c:v>
                </c:pt>
                <c:pt idx="12">
                  <c:v>1.0983683296384152</c:v>
                </c:pt>
                <c:pt idx="13">
                  <c:v>0.50246250206294285</c:v>
                </c:pt>
                <c:pt idx="14">
                  <c:v>1.069279296637913</c:v>
                </c:pt>
                <c:pt idx="15">
                  <c:v>1.9806275668847593</c:v>
                </c:pt>
                <c:pt idx="16">
                  <c:v>2.865721085754136</c:v>
                </c:pt>
                <c:pt idx="17">
                  <c:v>2.7017439988423355</c:v>
                </c:pt>
                <c:pt idx="18">
                  <c:v>4.6788115654337163</c:v>
                </c:pt>
                <c:pt idx="19">
                  <c:v>3.363613570493122</c:v>
                </c:pt>
                <c:pt idx="20">
                  <c:v>0.50065401694714817</c:v>
                </c:pt>
                <c:pt idx="21">
                  <c:v>0.35066176990192255</c:v>
                </c:pt>
                <c:pt idx="22">
                  <c:v>0.43917813308785297</c:v>
                </c:pt>
                <c:pt idx="23">
                  <c:v>0.61527802711371626</c:v>
                </c:pt>
                <c:pt idx="24">
                  <c:v>6.1373920971922416E-2</c:v>
                </c:pt>
                <c:pt idx="25">
                  <c:v>0.46025324361991804</c:v>
                </c:pt>
                <c:pt idx="26">
                  <c:v>1.2345320702246245</c:v>
                </c:pt>
                <c:pt idx="27">
                  <c:v>0.77115097970832724</c:v>
                </c:pt>
                <c:pt idx="28">
                  <c:v>2.8380616918572925</c:v>
                </c:pt>
                <c:pt idx="29">
                  <c:v>0.59383918450344941</c:v>
                </c:pt>
                <c:pt idx="30">
                  <c:v>0.70517411106835792</c:v>
                </c:pt>
                <c:pt idx="31">
                  <c:v>5.6859613177535719E-2</c:v>
                </c:pt>
                <c:pt idx="32">
                  <c:v>0.11511595307706921</c:v>
                </c:pt>
                <c:pt idx="33">
                  <c:v>0.84484727492941603</c:v>
                </c:pt>
                <c:pt idx="34">
                  <c:v>0.26732131770976048</c:v>
                </c:pt>
                <c:pt idx="35">
                  <c:v>0.14902595466568164</c:v>
                </c:pt>
                <c:pt idx="36">
                  <c:v>0.2118023783681183</c:v>
                </c:pt>
                <c:pt idx="37">
                  <c:v>0.10944357313266664</c:v>
                </c:pt>
                <c:pt idx="38">
                  <c:v>0.27852007331412826</c:v>
                </c:pt>
                <c:pt idx="39">
                  <c:v>1.6662115947580751</c:v>
                </c:pt>
                <c:pt idx="40">
                  <c:v>0.70478615641265063</c:v>
                </c:pt>
                <c:pt idx="41">
                  <c:v>0.15730994937712603</c:v>
                </c:pt>
                <c:pt idx="42">
                  <c:v>0.13247339126250698</c:v>
                </c:pt>
                <c:pt idx="43">
                  <c:v>1.5707723281616346</c:v>
                </c:pt>
                <c:pt idx="44">
                  <c:v>1.5998514975875295</c:v>
                </c:pt>
                <c:pt idx="45">
                  <c:v>0.8830518011636086</c:v>
                </c:pt>
                <c:pt idx="46">
                  <c:v>0.3330130759238964</c:v>
                </c:pt>
                <c:pt idx="47">
                  <c:v>0.26581607167343829</c:v>
                </c:pt>
                <c:pt idx="48">
                  <c:v>0.19480189020605029</c:v>
                </c:pt>
                <c:pt idx="49">
                  <c:v>0.78211573383775979</c:v>
                </c:pt>
                <c:pt idx="50">
                  <c:v>0.77312426813225832</c:v>
                </c:pt>
                <c:pt idx="51">
                  <c:v>1.8999936444029118E-2</c:v>
                </c:pt>
                <c:pt idx="52">
                  <c:v>0.84909871911678059</c:v>
                </c:pt>
                <c:pt idx="53">
                  <c:v>0.45601561515082722</c:v>
                </c:pt>
                <c:pt idx="54">
                  <c:v>0.32325601652986369</c:v>
                </c:pt>
                <c:pt idx="55">
                  <c:v>6.9915345294080902E-2</c:v>
                </c:pt>
                <c:pt idx="56">
                  <c:v>1.011304528684559E-2</c:v>
                </c:pt>
                <c:pt idx="57">
                  <c:v>5.8672861979543085E-2</c:v>
                </c:pt>
                <c:pt idx="58">
                  <c:v>3.2195051243823401E-2</c:v>
                </c:pt>
                <c:pt idx="59">
                  <c:v>9.1447472435280355E-2</c:v>
                </c:pt>
                <c:pt idx="60">
                  <c:v>2.4522700929858275E-2</c:v>
                </c:pt>
                <c:pt idx="61">
                  <c:v>8.398502951148111E-2</c:v>
                </c:pt>
                <c:pt idx="62">
                  <c:v>3.6495072719917518E-3</c:v>
                </c:pt>
              </c:numCache>
            </c:numRef>
          </c:val>
          <c:extLst>
            <c:ext xmlns:c16="http://schemas.microsoft.com/office/drawing/2014/chart" uri="{C3380CC4-5D6E-409C-BE32-E72D297353CC}">
              <c16:uniqueId val="{00000001-F71F-41F6-A393-8D3DBFEAE75F}"/>
            </c:ext>
          </c:extLst>
        </c:ser>
        <c:dLbls>
          <c:showLegendKey val="0"/>
          <c:showVal val="0"/>
          <c:showCatName val="0"/>
          <c:showSerName val="0"/>
          <c:showPercent val="0"/>
          <c:showBubbleSize val="0"/>
        </c:dLbls>
        <c:gapWidth val="40"/>
        <c:overlap val="100"/>
        <c:axId val="1101347792"/>
        <c:axId val="1101354680"/>
      </c:barChart>
      <c:catAx>
        <c:axId val="1101347792"/>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EC Square Sans Cond Pro" panose="020B0506040000020004" pitchFamily="34" charset="0"/>
                <a:ea typeface="+mn-ea"/>
                <a:cs typeface="+mn-cs"/>
              </a:defRPr>
            </a:pPr>
            <a:endParaRPr lang="en-US"/>
          </a:p>
        </c:txPr>
        <c:crossAx val="1101354680"/>
        <c:crosses val="autoZero"/>
        <c:auto val="1"/>
        <c:lblAlgn val="ctr"/>
        <c:lblOffset val="100"/>
        <c:noMultiLvlLbl val="0"/>
      </c:catAx>
      <c:valAx>
        <c:axId val="1101354680"/>
        <c:scaling>
          <c:orientation val="minMax"/>
          <c:max val="6"/>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EC Square Sans Cond Pro" panose="020B0506040000020004" pitchFamily="34" charset="0"/>
                <a:ea typeface="+mn-ea"/>
                <a:cs typeface="+mn-cs"/>
              </a:defRPr>
            </a:pPr>
            <a:endParaRPr lang="en-US"/>
          </a:p>
        </c:txPr>
        <c:crossAx val="1101347792"/>
        <c:crosses val="autoZero"/>
        <c:crossBetween val="between"/>
        <c:majorUnit val="0.5"/>
        <c:min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EC Square Sans Cond Pro" panose="020B05060400000200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50" baseline="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hyperlink" Target="https://commission.europa.eu/document/download/82f42dba-88e6-4a18-9361-b4b96830dd1d_en?filename=250529%20RRF_impact_Finland_v8_WEB.pdf"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commission.europa.eu/document/download/82f42dba-88e6-4a18-9361-b4b96830dd1d_en?filename=250529%20RRF_impact_Finland_v8_WEB.pdf"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6C71A1-853E-466D-95F8-F06E98058932}" type="doc">
      <dgm:prSet loTypeId="urn:microsoft.com/office/officeart/2008/layout/VerticalCurvedList" loCatId="list" qsTypeId="urn:microsoft.com/office/officeart/2005/8/quickstyle/simple2" qsCatId="simple" csTypeId="urn:microsoft.com/office/officeart/2005/8/colors/accent0_3" csCatId="mainScheme" phldr="1"/>
      <dgm:spPr/>
      <dgm:t>
        <a:bodyPr/>
        <a:lstStyle/>
        <a:p>
          <a:endParaRPr lang="en-IE"/>
        </a:p>
      </dgm:t>
    </dgm:pt>
    <dgm:pt modelId="{9DF26A3A-981E-49C5-A63F-F825E4418BB2}">
      <dgm:prSet phldrT="[Text]" custT="1"/>
      <dgm:spPr>
        <a:solidFill>
          <a:schemeClr val="tx2"/>
        </a:solidFill>
      </dgm:spPr>
      <dgm:t>
        <a:bodyPr/>
        <a:lstStyle/>
        <a:p>
          <a:r>
            <a:rPr lang="en-IE" sz="2000" dirty="0">
              <a:solidFill>
                <a:schemeClr val="bg2"/>
              </a:solidFill>
              <a:latin typeface="EC Square Sans Cond Pro" panose="020B0506040000020004" pitchFamily="34" charset="0"/>
            </a:rPr>
            <a:t>Disbursement </a:t>
          </a:r>
          <a:r>
            <a:rPr lang="en-IE" sz="2000" dirty="0" err="1">
              <a:solidFill>
                <a:schemeClr val="bg2"/>
              </a:solidFill>
              <a:latin typeface="EC Square Sans Cond Pro" panose="020B0506040000020004" pitchFamily="34" charset="0"/>
            </a:rPr>
            <a:t>update</a:t>
          </a:r>
          <a:r>
            <a:rPr lang="en-IE" sz="2000" dirty="0" err="1">
              <a:solidFill>
                <a:schemeClr val="bg2"/>
              </a:solidFill>
              <a:latin typeface="EC Square Sans Cond Pro" panose="020B0506040000020004" pitchFamily="34" charset="0"/>
              <a:hlinkClick xmlns:r="http://schemas.openxmlformats.org/officeDocument/2006/relationships" r:id="rId1"/>
            </a:rPr>
            <a:t>countries</a:t>
          </a:r>
          <a:r>
            <a:rPr lang="en-IE" sz="2000" dirty="0">
              <a:solidFill>
                <a:schemeClr val="bg2"/>
              </a:solidFill>
              <a:latin typeface="EC Square Sans Cond Pro" panose="020B0506040000020004" pitchFamily="34" charset="0"/>
              <a:hlinkClick xmlns:r="http://schemas.openxmlformats.org/officeDocument/2006/relationships" r:id="rId1"/>
            </a:rPr>
            <a:t> </a:t>
          </a:r>
          <a:endParaRPr lang="en-IE" sz="2000" dirty="0">
            <a:solidFill>
              <a:schemeClr val="bg2"/>
            </a:solidFill>
            <a:latin typeface="EC Square Sans Cond Pro" panose="020B0506040000020004" pitchFamily="34" charset="0"/>
          </a:endParaRPr>
        </a:p>
      </dgm:t>
    </dgm:pt>
    <dgm:pt modelId="{6925CAC2-AD02-4021-8F28-D5D16253FB9B}" type="parTrans" cxnId="{A73234B8-7888-4CEF-B8A7-25BCC896E6C0}">
      <dgm:prSet/>
      <dgm:spPr/>
      <dgm:t>
        <a:bodyPr/>
        <a:lstStyle/>
        <a:p>
          <a:endParaRPr lang="en-IE" sz="1600">
            <a:solidFill>
              <a:schemeClr val="bg2"/>
            </a:solidFill>
            <a:latin typeface="EC Square Sans Cond Pro" panose="020B0506040000020004" pitchFamily="34" charset="0"/>
          </a:endParaRPr>
        </a:p>
      </dgm:t>
    </dgm:pt>
    <dgm:pt modelId="{C724B68E-39EE-4209-AFD4-E388AF51D945}" type="sibTrans" cxnId="{A73234B8-7888-4CEF-B8A7-25BCC896E6C0}">
      <dgm:prSet/>
      <dgm:spPr/>
      <dgm:t>
        <a:bodyPr/>
        <a:lstStyle/>
        <a:p>
          <a:endParaRPr lang="en-IE" sz="1600">
            <a:solidFill>
              <a:schemeClr val="bg2"/>
            </a:solidFill>
            <a:latin typeface="EC Square Sans Cond Pro" panose="020B0506040000020004" pitchFamily="34" charset="0"/>
          </a:endParaRPr>
        </a:p>
      </dgm:t>
    </dgm:pt>
    <dgm:pt modelId="{4062B0C5-1E11-4198-BC1F-4A6845CAC5DE}">
      <dgm:prSet phldrT="[Text]" custT="1"/>
      <dgm:spPr>
        <a:solidFill>
          <a:schemeClr val="tx2"/>
        </a:solidFill>
      </dgm:spPr>
      <dgm:t>
        <a:bodyPr/>
        <a:lstStyle/>
        <a:p>
          <a:r>
            <a:rPr lang="en-IE" sz="2000">
              <a:solidFill>
                <a:schemeClr val="bg2"/>
              </a:solidFill>
              <a:latin typeface="EC Square Sans Cond Pro" panose="020B0506040000020004" pitchFamily="34" charset="0"/>
            </a:rPr>
            <a:t>In-depth sectoral analyses </a:t>
          </a:r>
        </a:p>
      </dgm:t>
    </dgm:pt>
    <dgm:pt modelId="{4507B871-BD42-498B-BEC3-B2E20A067E92}" type="parTrans" cxnId="{2CE1FEA6-B30F-4929-9655-49591626FFF8}">
      <dgm:prSet/>
      <dgm:spPr/>
      <dgm:t>
        <a:bodyPr/>
        <a:lstStyle/>
        <a:p>
          <a:endParaRPr lang="en-IE" sz="1600">
            <a:solidFill>
              <a:schemeClr val="bg2"/>
            </a:solidFill>
            <a:latin typeface="EC Square Sans Cond Pro" panose="020B0506040000020004" pitchFamily="34" charset="0"/>
          </a:endParaRPr>
        </a:p>
      </dgm:t>
    </dgm:pt>
    <dgm:pt modelId="{F42705B7-A416-4151-83C6-D1258B7A26ED}" type="sibTrans" cxnId="{2CE1FEA6-B30F-4929-9655-49591626FFF8}">
      <dgm:prSet/>
      <dgm:spPr/>
      <dgm:t>
        <a:bodyPr/>
        <a:lstStyle/>
        <a:p>
          <a:endParaRPr lang="en-IE" sz="1600">
            <a:solidFill>
              <a:schemeClr val="bg2"/>
            </a:solidFill>
            <a:latin typeface="EC Square Sans Cond Pro" panose="020B0506040000020004" pitchFamily="34" charset="0"/>
          </a:endParaRPr>
        </a:p>
      </dgm:t>
    </dgm:pt>
    <dgm:pt modelId="{3303672C-2EED-450A-B13E-5DB5DFC39A51}">
      <dgm:prSet phldrT="[Text]" custT="1"/>
      <dgm:spPr>
        <a:solidFill>
          <a:schemeClr val="tx2"/>
        </a:solidFill>
      </dgm:spPr>
      <dgm:t>
        <a:bodyPr/>
        <a:lstStyle/>
        <a:p>
          <a:r>
            <a:rPr lang="en-IE" sz="2000" dirty="0">
              <a:solidFill>
                <a:schemeClr val="bg2"/>
              </a:solidFill>
              <a:latin typeface="EC Square Sans Cond Pro" panose="020B0506040000020004" pitchFamily="34" charset="0"/>
            </a:rPr>
            <a:t>In-depth pillar analyses</a:t>
          </a:r>
        </a:p>
      </dgm:t>
    </dgm:pt>
    <dgm:pt modelId="{ACD12135-9D89-473D-8C98-1F262842D0BD}" type="parTrans" cxnId="{ADA60093-9C5E-44F8-99DC-D4F358A8F47A}">
      <dgm:prSet/>
      <dgm:spPr/>
      <dgm:t>
        <a:bodyPr/>
        <a:lstStyle/>
        <a:p>
          <a:endParaRPr lang="en-IE" sz="1600">
            <a:solidFill>
              <a:schemeClr val="bg2"/>
            </a:solidFill>
            <a:latin typeface="EC Square Sans Cond Pro" panose="020B0506040000020004" pitchFamily="34" charset="0"/>
          </a:endParaRPr>
        </a:p>
      </dgm:t>
    </dgm:pt>
    <dgm:pt modelId="{9FF72186-EAE1-462C-A292-F6C14877E603}" type="sibTrans" cxnId="{ADA60093-9C5E-44F8-99DC-D4F358A8F47A}">
      <dgm:prSet/>
      <dgm:spPr/>
      <dgm:t>
        <a:bodyPr/>
        <a:lstStyle/>
        <a:p>
          <a:endParaRPr lang="en-IE" sz="1600">
            <a:solidFill>
              <a:schemeClr val="bg2"/>
            </a:solidFill>
            <a:latin typeface="EC Square Sans Cond Pro" panose="020B0506040000020004" pitchFamily="34" charset="0"/>
          </a:endParaRPr>
        </a:p>
      </dgm:t>
    </dgm:pt>
    <dgm:pt modelId="{D31CCC12-A1D6-4CEC-95CA-F927E459B0BC}">
      <dgm:prSet phldrT="[Text]" custT="1"/>
      <dgm:spPr>
        <a:solidFill>
          <a:schemeClr val="tx2"/>
        </a:solidFill>
      </dgm:spPr>
      <dgm:t>
        <a:bodyPr/>
        <a:lstStyle/>
        <a:p>
          <a:r>
            <a:rPr lang="en-IE" sz="2000">
              <a:solidFill>
                <a:schemeClr val="bg2"/>
              </a:solidFill>
              <a:latin typeface="EC Square Sans Cond Pro" panose="020B0506040000020004" pitchFamily="34" charset="0"/>
            </a:rPr>
            <a:t>Economic impact of reforms </a:t>
          </a:r>
        </a:p>
      </dgm:t>
    </dgm:pt>
    <dgm:pt modelId="{67C86C62-6ED7-4A2E-BC33-DEE163AEFB8A}" type="parTrans" cxnId="{E94D2F28-7B9E-48CB-8CBD-6AAD92235E38}">
      <dgm:prSet/>
      <dgm:spPr/>
      <dgm:t>
        <a:bodyPr/>
        <a:lstStyle/>
        <a:p>
          <a:endParaRPr lang="en-IE" sz="1600">
            <a:solidFill>
              <a:schemeClr val="bg2"/>
            </a:solidFill>
            <a:latin typeface="EC Square Sans Cond Pro" panose="020B0506040000020004" pitchFamily="34" charset="0"/>
          </a:endParaRPr>
        </a:p>
      </dgm:t>
    </dgm:pt>
    <dgm:pt modelId="{CB2B9D2C-AC48-4BA4-A1BD-B00A5797DBB4}" type="sibTrans" cxnId="{E94D2F28-7B9E-48CB-8CBD-6AAD92235E38}">
      <dgm:prSet/>
      <dgm:spPr/>
      <dgm:t>
        <a:bodyPr/>
        <a:lstStyle/>
        <a:p>
          <a:endParaRPr lang="en-IE" sz="1600">
            <a:solidFill>
              <a:schemeClr val="bg2"/>
            </a:solidFill>
            <a:latin typeface="EC Square Sans Cond Pro" panose="020B0506040000020004" pitchFamily="34" charset="0"/>
          </a:endParaRPr>
        </a:p>
      </dgm:t>
    </dgm:pt>
    <dgm:pt modelId="{A2594E4C-FA17-4354-ABD2-0B166EAF16AA}">
      <dgm:prSet phldrT="[Text]" custT="1"/>
      <dgm:spPr>
        <a:solidFill>
          <a:schemeClr val="tx2"/>
        </a:solidFill>
      </dgm:spPr>
      <dgm:t>
        <a:bodyPr/>
        <a:lstStyle/>
        <a:p>
          <a:r>
            <a:rPr lang="en-IE" sz="2000" dirty="0">
              <a:solidFill>
                <a:schemeClr val="bg2"/>
              </a:solidFill>
              <a:latin typeface="EC Square Sans Cond Pro" panose="020B0506040000020004" pitchFamily="34" charset="0"/>
            </a:rPr>
            <a:t>Synergies between reforms &amp; investments</a:t>
          </a:r>
        </a:p>
      </dgm:t>
    </dgm:pt>
    <dgm:pt modelId="{BC61C413-3E91-4024-A139-1DA8A36A6E69}" type="parTrans" cxnId="{0CEF9454-1E96-481A-AD88-3903DFB0E5BA}">
      <dgm:prSet/>
      <dgm:spPr/>
      <dgm:t>
        <a:bodyPr/>
        <a:lstStyle/>
        <a:p>
          <a:endParaRPr lang="en-IE" sz="1600">
            <a:solidFill>
              <a:schemeClr val="bg2"/>
            </a:solidFill>
            <a:latin typeface="EC Square Sans Cond Pro" panose="020B0506040000020004" pitchFamily="34" charset="0"/>
          </a:endParaRPr>
        </a:p>
      </dgm:t>
    </dgm:pt>
    <dgm:pt modelId="{93967751-53A6-4251-A441-E02735D1B728}" type="sibTrans" cxnId="{0CEF9454-1E96-481A-AD88-3903DFB0E5BA}">
      <dgm:prSet/>
      <dgm:spPr/>
      <dgm:t>
        <a:bodyPr/>
        <a:lstStyle/>
        <a:p>
          <a:endParaRPr lang="en-IE" sz="1600">
            <a:solidFill>
              <a:schemeClr val="bg2"/>
            </a:solidFill>
            <a:latin typeface="EC Square Sans Cond Pro" panose="020B0506040000020004" pitchFamily="34" charset="0"/>
          </a:endParaRPr>
        </a:p>
      </dgm:t>
    </dgm:pt>
    <dgm:pt modelId="{91C44A7B-1155-41EC-9B5E-BA4097657EDC}">
      <dgm:prSet phldrT="[Text]" custT="1"/>
      <dgm:spPr>
        <a:solidFill>
          <a:schemeClr val="tx2"/>
        </a:solidFill>
      </dgm:spPr>
      <dgm:t>
        <a:bodyPr/>
        <a:lstStyle/>
        <a:p>
          <a:r>
            <a:rPr lang="en-IE" sz="2000">
              <a:solidFill>
                <a:schemeClr val="bg2"/>
              </a:solidFill>
              <a:latin typeface="EC Square Sans Cond Pro" panose="020B0506040000020004" pitchFamily="34" charset="0"/>
            </a:rPr>
            <a:t>Transparency about beneficiaries</a:t>
          </a:r>
        </a:p>
      </dgm:t>
    </dgm:pt>
    <dgm:pt modelId="{9FFF46EA-4EF0-422E-9C95-9A43C342A5EF}" type="sibTrans" cxnId="{1577BF53-D7B2-466D-BEF8-74321F582422}">
      <dgm:prSet/>
      <dgm:spPr/>
      <dgm:t>
        <a:bodyPr/>
        <a:lstStyle/>
        <a:p>
          <a:endParaRPr lang="en-IE" sz="1600">
            <a:solidFill>
              <a:schemeClr val="bg2"/>
            </a:solidFill>
            <a:latin typeface="EC Square Sans Cond Pro" panose="020B0506040000020004" pitchFamily="34" charset="0"/>
          </a:endParaRPr>
        </a:p>
      </dgm:t>
    </dgm:pt>
    <dgm:pt modelId="{065E2B1C-EE0C-4E40-815A-8D96BE70869A}" type="parTrans" cxnId="{1577BF53-D7B2-466D-BEF8-74321F582422}">
      <dgm:prSet/>
      <dgm:spPr/>
      <dgm:t>
        <a:bodyPr/>
        <a:lstStyle/>
        <a:p>
          <a:endParaRPr lang="en-IE" sz="1600">
            <a:solidFill>
              <a:schemeClr val="bg2"/>
            </a:solidFill>
            <a:latin typeface="EC Square Sans Cond Pro" panose="020B0506040000020004" pitchFamily="34" charset="0"/>
          </a:endParaRPr>
        </a:p>
      </dgm:t>
    </dgm:pt>
    <dgm:pt modelId="{B30DC0A1-64A4-41B3-99D9-F6D68C74F328}" type="pres">
      <dgm:prSet presAssocID="{376C71A1-853E-466D-95F8-F06E98058932}" presName="Name0" presStyleCnt="0">
        <dgm:presLayoutVars>
          <dgm:chMax val="7"/>
          <dgm:chPref val="7"/>
          <dgm:dir/>
        </dgm:presLayoutVars>
      </dgm:prSet>
      <dgm:spPr/>
    </dgm:pt>
    <dgm:pt modelId="{050FD03E-D876-47D7-AC56-CF8CE9344CC9}" type="pres">
      <dgm:prSet presAssocID="{376C71A1-853E-466D-95F8-F06E98058932}" presName="Name1" presStyleCnt="0"/>
      <dgm:spPr/>
    </dgm:pt>
    <dgm:pt modelId="{A19149EF-4C5B-4CFC-BB8F-0480EB172507}" type="pres">
      <dgm:prSet presAssocID="{376C71A1-853E-466D-95F8-F06E98058932}" presName="cycle" presStyleCnt="0"/>
      <dgm:spPr/>
    </dgm:pt>
    <dgm:pt modelId="{142D28AE-FA7A-4B93-BC29-A13E884F2534}" type="pres">
      <dgm:prSet presAssocID="{376C71A1-853E-466D-95F8-F06E98058932}" presName="srcNode" presStyleLbl="node1" presStyleIdx="0" presStyleCnt="6"/>
      <dgm:spPr/>
    </dgm:pt>
    <dgm:pt modelId="{2F6FF1D4-E9AC-4577-A7F3-0247278CB7C7}" type="pres">
      <dgm:prSet presAssocID="{376C71A1-853E-466D-95F8-F06E98058932}" presName="conn" presStyleLbl="parChTrans1D2" presStyleIdx="0" presStyleCnt="1"/>
      <dgm:spPr/>
    </dgm:pt>
    <dgm:pt modelId="{1F16F4D8-0B4F-4B9B-895C-8CF025B52607}" type="pres">
      <dgm:prSet presAssocID="{376C71A1-853E-466D-95F8-F06E98058932}" presName="extraNode" presStyleLbl="node1" presStyleIdx="0" presStyleCnt="6"/>
      <dgm:spPr/>
    </dgm:pt>
    <dgm:pt modelId="{8BDEA3DD-8FB3-4002-8443-EA19732CDFC9}" type="pres">
      <dgm:prSet presAssocID="{376C71A1-853E-466D-95F8-F06E98058932}" presName="dstNode" presStyleLbl="node1" presStyleIdx="0" presStyleCnt="6"/>
      <dgm:spPr/>
    </dgm:pt>
    <dgm:pt modelId="{DE16DC42-1499-48DF-8E58-0B2ADD121637}" type="pres">
      <dgm:prSet presAssocID="{9DF26A3A-981E-49C5-A63F-F825E4418BB2}" presName="text_1" presStyleLbl="node1" presStyleIdx="0" presStyleCnt="6">
        <dgm:presLayoutVars>
          <dgm:bulletEnabled val="1"/>
        </dgm:presLayoutVars>
      </dgm:prSet>
      <dgm:spPr/>
    </dgm:pt>
    <dgm:pt modelId="{73B172F3-D645-47B0-B1D1-8BD3877FBB8C}" type="pres">
      <dgm:prSet presAssocID="{9DF26A3A-981E-49C5-A63F-F825E4418BB2}" presName="accent_1" presStyleCnt="0"/>
      <dgm:spPr/>
    </dgm:pt>
    <dgm:pt modelId="{EE9770BF-5909-4130-A102-216B0C66EAC9}" type="pres">
      <dgm:prSet presAssocID="{9DF26A3A-981E-49C5-A63F-F825E4418BB2}" presName="accentRepeatNode" presStyleLbl="solidFgAcc1" presStyleIdx="0" presStyleCnt="6" custLinFactNeighborX="251" custLinFactNeighborY="3129"/>
      <dgm:spPr>
        <a:solidFill>
          <a:schemeClr val="tx2">
            <a:lumMod val="90000"/>
          </a:schemeClr>
        </a:solidFill>
      </dgm:spPr>
    </dgm:pt>
    <dgm:pt modelId="{E55B988D-5A04-4448-B7FB-34BA6C467348}" type="pres">
      <dgm:prSet presAssocID="{4062B0C5-1E11-4198-BC1F-4A6845CAC5DE}" presName="text_2" presStyleLbl="node1" presStyleIdx="1" presStyleCnt="6">
        <dgm:presLayoutVars>
          <dgm:bulletEnabled val="1"/>
        </dgm:presLayoutVars>
      </dgm:prSet>
      <dgm:spPr/>
    </dgm:pt>
    <dgm:pt modelId="{3BD6ABE2-63CC-4C7A-B532-FF7D05C238A7}" type="pres">
      <dgm:prSet presAssocID="{4062B0C5-1E11-4198-BC1F-4A6845CAC5DE}" presName="accent_2" presStyleCnt="0"/>
      <dgm:spPr/>
    </dgm:pt>
    <dgm:pt modelId="{EB05062E-205E-43E2-8CC9-2266DEB1DF92}" type="pres">
      <dgm:prSet presAssocID="{4062B0C5-1E11-4198-BC1F-4A6845CAC5DE}" presName="accentRepeatNode" presStyleLbl="solidFgAcc1" presStyleIdx="1" presStyleCnt="6" custLinFactNeighborX="509" custLinFactNeighborY="1031"/>
      <dgm:spPr>
        <a:solidFill>
          <a:schemeClr val="tx2">
            <a:lumMod val="90000"/>
          </a:schemeClr>
        </a:solidFill>
      </dgm:spPr>
    </dgm:pt>
    <dgm:pt modelId="{B74367C2-EB94-46F1-B9B0-B8177B763E88}" type="pres">
      <dgm:prSet presAssocID="{3303672C-2EED-450A-B13E-5DB5DFC39A51}" presName="text_3" presStyleLbl="node1" presStyleIdx="2" presStyleCnt="6">
        <dgm:presLayoutVars>
          <dgm:bulletEnabled val="1"/>
        </dgm:presLayoutVars>
      </dgm:prSet>
      <dgm:spPr/>
    </dgm:pt>
    <dgm:pt modelId="{57EF37FD-515D-4804-A3A6-C3D5C5A9FD2C}" type="pres">
      <dgm:prSet presAssocID="{3303672C-2EED-450A-B13E-5DB5DFC39A51}" presName="accent_3" presStyleCnt="0"/>
      <dgm:spPr/>
    </dgm:pt>
    <dgm:pt modelId="{EECF4E43-87EF-49F6-A245-24882F51AF05}" type="pres">
      <dgm:prSet presAssocID="{3303672C-2EED-450A-B13E-5DB5DFC39A51}" presName="accentRepeatNode" presStyleLbl="solidFgAcc1" presStyleIdx="2" presStyleCnt="6" custScaleX="102870" custScaleY="98006"/>
      <dgm:spPr>
        <a:solidFill>
          <a:schemeClr val="tx2">
            <a:lumMod val="90000"/>
          </a:schemeClr>
        </a:solidFill>
      </dgm:spPr>
    </dgm:pt>
    <dgm:pt modelId="{A8EE43B2-3480-4028-BBDF-CDDC109EF1B3}" type="pres">
      <dgm:prSet presAssocID="{D31CCC12-A1D6-4CEC-95CA-F927E459B0BC}" presName="text_4" presStyleLbl="node1" presStyleIdx="3" presStyleCnt="6">
        <dgm:presLayoutVars>
          <dgm:bulletEnabled val="1"/>
        </dgm:presLayoutVars>
      </dgm:prSet>
      <dgm:spPr/>
    </dgm:pt>
    <dgm:pt modelId="{3A450FB9-1D78-4B66-97B9-9EF5B21757B7}" type="pres">
      <dgm:prSet presAssocID="{D31CCC12-A1D6-4CEC-95CA-F927E459B0BC}" presName="accent_4" presStyleCnt="0"/>
      <dgm:spPr/>
    </dgm:pt>
    <dgm:pt modelId="{2F4B96DE-6122-4F02-8DB3-42B73F81A134}" type="pres">
      <dgm:prSet presAssocID="{D31CCC12-A1D6-4CEC-95CA-F927E459B0BC}" presName="accentRepeatNode" presStyleLbl="solidFgAcc1" presStyleIdx="3" presStyleCnt="6" custLinFactNeighborX="-3524" custLinFactNeighborY="122"/>
      <dgm:spPr>
        <a:solidFill>
          <a:schemeClr val="tx2">
            <a:lumMod val="90000"/>
          </a:schemeClr>
        </a:solidFill>
      </dgm:spPr>
    </dgm:pt>
    <dgm:pt modelId="{00C99F69-813D-4E8E-9494-CAAB2D0191DA}" type="pres">
      <dgm:prSet presAssocID="{A2594E4C-FA17-4354-ABD2-0B166EAF16AA}" presName="text_5" presStyleLbl="node1" presStyleIdx="4" presStyleCnt="6">
        <dgm:presLayoutVars>
          <dgm:bulletEnabled val="1"/>
        </dgm:presLayoutVars>
      </dgm:prSet>
      <dgm:spPr/>
    </dgm:pt>
    <dgm:pt modelId="{F94EB72A-77FA-429A-AEFA-ADD98EA48C10}" type="pres">
      <dgm:prSet presAssocID="{A2594E4C-FA17-4354-ABD2-0B166EAF16AA}" presName="accent_5" presStyleCnt="0"/>
      <dgm:spPr/>
    </dgm:pt>
    <dgm:pt modelId="{32FA7019-B61F-47CA-A0B0-C41FCC84C515}" type="pres">
      <dgm:prSet presAssocID="{A2594E4C-FA17-4354-ABD2-0B166EAF16AA}" presName="accentRepeatNode" presStyleLbl="solidFgAcc1" presStyleIdx="4" presStyleCnt="6" custLinFactNeighborX="22" custLinFactNeighborY="5943"/>
      <dgm:spPr>
        <a:solidFill>
          <a:schemeClr val="tx2">
            <a:lumMod val="90000"/>
          </a:schemeClr>
        </a:solidFill>
      </dgm:spPr>
    </dgm:pt>
    <dgm:pt modelId="{4A0A4C7F-EFE4-44CF-A01C-BEAAD61991C4}" type="pres">
      <dgm:prSet presAssocID="{91C44A7B-1155-41EC-9B5E-BA4097657EDC}" presName="text_6" presStyleLbl="node1" presStyleIdx="5" presStyleCnt="6">
        <dgm:presLayoutVars>
          <dgm:bulletEnabled val="1"/>
        </dgm:presLayoutVars>
      </dgm:prSet>
      <dgm:spPr/>
    </dgm:pt>
    <dgm:pt modelId="{985F0944-A2FD-432F-A916-0977A571D775}" type="pres">
      <dgm:prSet presAssocID="{91C44A7B-1155-41EC-9B5E-BA4097657EDC}" presName="accent_6" presStyleCnt="0"/>
      <dgm:spPr/>
    </dgm:pt>
    <dgm:pt modelId="{73E69FA1-53BE-4602-A5C5-5020FC9978D3}" type="pres">
      <dgm:prSet presAssocID="{91C44A7B-1155-41EC-9B5E-BA4097657EDC}" presName="accentRepeatNode" presStyleLbl="solidFgAcc1" presStyleIdx="5" presStyleCnt="6"/>
      <dgm:spPr>
        <a:solidFill>
          <a:schemeClr val="tx2">
            <a:lumMod val="90000"/>
          </a:schemeClr>
        </a:solidFill>
      </dgm:spPr>
    </dgm:pt>
  </dgm:ptLst>
  <dgm:cxnLst>
    <dgm:cxn modelId="{5FCC7901-CE6F-48E5-97BE-F569C4D81060}" type="presOf" srcId="{91C44A7B-1155-41EC-9B5E-BA4097657EDC}" destId="{4A0A4C7F-EFE4-44CF-A01C-BEAAD61991C4}" srcOrd="0" destOrd="0" presId="urn:microsoft.com/office/officeart/2008/layout/VerticalCurvedList"/>
    <dgm:cxn modelId="{321B3507-CA40-4A28-8CC3-758C5B2AEA5C}" type="presOf" srcId="{3303672C-2EED-450A-B13E-5DB5DFC39A51}" destId="{B74367C2-EB94-46F1-B9B0-B8177B763E88}" srcOrd="0" destOrd="0" presId="urn:microsoft.com/office/officeart/2008/layout/VerticalCurvedList"/>
    <dgm:cxn modelId="{E94D2F28-7B9E-48CB-8CBD-6AAD92235E38}" srcId="{376C71A1-853E-466D-95F8-F06E98058932}" destId="{D31CCC12-A1D6-4CEC-95CA-F927E459B0BC}" srcOrd="3" destOrd="0" parTransId="{67C86C62-6ED7-4A2E-BC33-DEE163AEFB8A}" sibTransId="{CB2B9D2C-AC48-4BA4-A1BD-B00A5797DBB4}"/>
    <dgm:cxn modelId="{391B753F-0E25-4969-8D11-312CEE9BF45D}" type="presOf" srcId="{376C71A1-853E-466D-95F8-F06E98058932}" destId="{B30DC0A1-64A4-41B3-99D9-F6D68C74F328}" srcOrd="0" destOrd="0" presId="urn:microsoft.com/office/officeart/2008/layout/VerticalCurvedList"/>
    <dgm:cxn modelId="{5B57504F-C7FD-4830-B42C-30294092FF6D}" type="presOf" srcId="{9DF26A3A-981E-49C5-A63F-F825E4418BB2}" destId="{DE16DC42-1499-48DF-8E58-0B2ADD121637}" srcOrd="0" destOrd="0" presId="urn:microsoft.com/office/officeart/2008/layout/VerticalCurvedList"/>
    <dgm:cxn modelId="{9E9B4773-87D5-40BE-A45B-8031DF494909}" type="presOf" srcId="{4062B0C5-1E11-4198-BC1F-4A6845CAC5DE}" destId="{E55B988D-5A04-4448-B7FB-34BA6C467348}" srcOrd="0" destOrd="0" presId="urn:microsoft.com/office/officeart/2008/layout/VerticalCurvedList"/>
    <dgm:cxn modelId="{1577BF53-D7B2-466D-BEF8-74321F582422}" srcId="{376C71A1-853E-466D-95F8-F06E98058932}" destId="{91C44A7B-1155-41EC-9B5E-BA4097657EDC}" srcOrd="5" destOrd="0" parTransId="{065E2B1C-EE0C-4E40-815A-8D96BE70869A}" sibTransId="{9FFF46EA-4EF0-422E-9C95-9A43C342A5EF}"/>
    <dgm:cxn modelId="{0CEF9454-1E96-481A-AD88-3903DFB0E5BA}" srcId="{376C71A1-853E-466D-95F8-F06E98058932}" destId="{A2594E4C-FA17-4354-ABD2-0B166EAF16AA}" srcOrd="4" destOrd="0" parTransId="{BC61C413-3E91-4024-A139-1DA8A36A6E69}" sibTransId="{93967751-53A6-4251-A441-E02735D1B728}"/>
    <dgm:cxn modelId="{ADA60093-9C5E-44F8-99DC-D4F358A8F47A}" srcId="{376C71A1-853E-466D-95F8-F06E98058932}" destId="{3303672C-2EED-450A-B13E-5DB5DFC39A51}" srcOrd="2" destOrd="0" parTransId="{ACD12135-9D89-473D-8C98-1F262842D0BD}" sibTransId="{9FF72186-EAE1-462C-A292-F6C14877E603}"/>
    <dgm:cxn modelId="{C9876A9F-0208-46D5-83CA-EDAEDA47FBAD}" type="presOf" srcId="{C724B68E-39EE-4209-AFD4-E388AF51D945}" destId="{2F6FF1D4-E9AC-4577-A7F3-0247278CB7C7}" srcOrd="0" destOrd="0" presId="urn:microsoft.com/office/officeart/2008/layout/VerticalCurvedList"/>
    <dgm:cxn modelId="{2CE1FEA6-B30F-4929-9655-49591626FFF8}" srcId="{376C71A1-853E-466D-95F8-F06E98058932}" destId="{4062B0C5-1E11-4198-BC1F-4A6845CAC5DE}" srcOrd="1" destOrd="0" parTransId="{4507B871-BD42-498B-BEC3-B2E20A067E92}" sibTransId="{F42705B7-A416-4151-83C6-D1258B7A26ED}"/>
    <dgm:cxn modelId="{3EAB24AB-D49F-474F-BD1A-3B556CF23C73}" type="presOf" srcId="{A2594E4C-FA17-4354-ABD2-0B166EAF16AA}" destId="{00C99F69-813D-4E8E-9494-CAAB2D0191DA}" srcOrd="0" destOrd="0" presId="urn:microsoft.com/office/officeart/2008/layout/VerticalCurvedList"/>
    <dgm:cxn modelId="{A73234B8-7888-4CEF-B8A7-25BCC896E6C0}" srcId="{376C71A1-853E-466D-95F8-F06E98058932}" destId="{9DF26A3A-981E-49C5-A63F-F825E4418BB2}" srcOrd="0" destOrd="0" parTransId="{6925CAC2-AD02-4021-8F28-D5D16253FB9B}" sibTransId="{C724B68E-39EE-4209-AFD4-E388AF51D945}"/>
    <dgm:cxn modelId="{7B8513FC-BFCC-4EBB-97BF-ECBF9BE96D70}" type="presOf" srcId="{D31CCC12-A1D6-4CEC-95CA-F927E459B0BC}" destId="{A8EE43B2-3480-4028-BBDF-CDDC109EF1B3}" srcOrd="0" destOrd="0" presId="urn:microsoft.com/office/officeart/2008/layout/VerticalCurvedList"/>
    <dgm:cxn modelId="{8A439F4D-73F1-45B8-9966-FECD8D579655}" type="presParOf" srcId="{B30DC0A1-64A4-41B3-99D9-F6D68C74F328}" destId="{050FD03E-D876-47D7-AC56-CF8CE9344CC9}" srcOrd="0" destOrd="0" presId="urn:microsoft.com/office/officeart/2008/layout/VerticalCurvedList"/>
    <dgm:cxn modelId="{C2560A00-3C21-4447-8F0B-06FECF78E5E3}" type="presParOf" srcId="{050FD03E-D876-47D7-AC56-CF8CE9344CC9}" destId="{A19149EF-4C5B-4CFC-BB8F-0480EB172507}" srcOrd="0" destOrd="0" presId="urn:microsoft.com/office/officeart/2008/layout/VerticalCurvedList"/>
    <dgm:cxn modelId="{1DC42E7D-AEFA-4687-85CD-68EAC665AF32}" type="presParOf" srcId="{A19149EF-4C5B-4CFC-BB8F-0480EB172507}" destId="{142D28AE-FA7A-4B93-BC29-A13E884F2534}" srcOrd="0" destOrd="0" presId="urn:microsoft.com/office/officeart/2008/layout/VerticalCurvedList"/>
    <dgm:cxn modelId="{33831143-AD59-4714-8561-9B6494718F03}" type="presParOf" srcId="{A19149EF-4C5B-4CFC-BB8F-0480EB172507}" destId="{2F6FF1D4-E9AC-4577-A7F3-0247278CB7C7}" srcOrd="1" destOrd="0" presId="urn:microsoft.com/office/officeart/2008/layout/VerticalCurvedList"/>
    <dgm:cxn modelId="{7CAB88F3-F76A-4F18-ACAD-6264788959E0}" type="presParOf" srcId="{A19149EF-4C5B-4CFC-BB8F-0480EB172507}" destId="{1F16F4D8-0B4F-4B9B-895C-8CF025B52607}" srcOrd="2" destOrd="0" presId="urn:microsoft.com/office/officeart/2008/layout/VerticalCurvedList"/>
    <dgm:cxn modelId="{E0A477A4-5E40-4142-9C47-92F2C4F93DE9}" type="presParOf" srcId="{A19149EF-4C5B-4CFC-BB8F-0480EB172507}" destId="{8BDEA3DD-8FB3-4002-8443-EA19732CDFC9}" srcOrd="3" destOrd="0" presId="urn:microsoft.com/office/officeart/2008/layout/VerticalCurvedList"/>
    <dgm:cxn modelId="{61FBA0FE-4F97-48F8-9F3D-C28C4124BF2C}" type="presParOf" srcId="{050FD03E-D876-47D7-AC56-CF8CE9344CC9}" destId="{DE16DC42-1499-48DF-8E58-0B2ADD121637}" srcOrd="1" destOrd="0" presId="urn:microsoft.com/office/officeart/2008/layout/VerticalCurvedList"/>
    <dgm:cxn modelId="{143F1A59-7988-4178-B1C8-629F20254654}" type="presParOf" srcId="{050FD03E-D876-47D7-AC56-CF8CE9344CC9}" destId="{73B172F3-D645-47B0-B1D1-8BD3877FBB8C}" srcOrd="2" destOrd="0" presId="urn:microsoft.com/office/officeart/2008/layout/VerticalCurvedList"/>
    <dgm:cxn modelId="{108E98DB-9FA8-4F78-9240-47594CE5CF88}" type="presParOf" srcId="{73B172F3-D645-47B0-B1D1-8BD3877FBB8C}" destId="{EE9770BF-5909-4130-A102-216B0C66EAC9}" srcOrd="0" destOrd="0" presId="urn:microsoft.com/office/officeart/2008/layout/VerticalCurvedList"/>
    <dgm:cxn modelId="{BC25A0DC-6231-46D0-B22F-07321744B508}" type="presParOf" srcId="{050FD03E-D876-47D7-AC56-CF8CE9344CC9}" destId="{E55B988D-5A04-4448-B7FB-34BA6C467348}" srcOrd="3" destOrd="0" presId="urn:microsoft.com/office/officeart/2008/layout/VerticalCurvedList"/>
    <dgm:cxn modelId="{02660B1F-7C01-43CE-B134-9A57FA08D528}" type="presParOf" srcId="{050FD03E-D876-47D7-AC56-CF8CE9344CC9}" destId="{3BD6ABE2-63CC-4C7A-B532-FF7D05C238A7}" srcOrd="4" destOrd="0" presId="urn:microsoft.com/office/officeart/2008/layout/VerticalCurvedList"/>
    <dgm:cxn modelId="{D8614259-D6E1-464B-A28D-82B1E81004BF}" type="presParOf" srcId="{3BD6ABE2-63CC-4C7A-B532-FF7D05C238A7}" destId="{EB05062E-205E-43E2-8CC9-2266DEB1DF92}" srcOrd="0" destOrd="0" presId="urn:microsoft.com/office/officeart/2008/layout/VerticalCurvedList"/>
    <dgm:cxn modelId="{60319CBF-E43D-4C49-AB96-A4BC1BDED56B}" type="presParOf" srcId="{050FD03E-D876-47D7-AC56-CF8CE9344CC9}" destId="{B74367C2-EB94-46F1-B9B0-B8177B763E88}" srcOrd="5" destOrd="0" presId="urn:microsoft.com/office/officeart/2008/layout/VerticalCurvedList"/>
    <dgm:cxn modelId="{A77F8E0E-8D2B-4E93-AFBA-A5ED07408A6D}" type="presParOf" srcId="{050FD03E-D876-47D7-AC56-CF8CE9344CC9}" destId="{57EF37FD-515D-4804-A3A6-C3D5C5A9FD2C}" srcOrd="6" destOrd="0" presId="urn:microsoft.com/office/officeart/2008/layout/VerticalCurvedList"/>
    <dgm:cxn modelId="{B002D6C2-0528-4B09-B815-2074CB67BC6D}" type="presParOf" srcId="{57EF37FD-515D-4804-A3A6-C3D5C5A9FD2C}" destId="{EECF4E43-87EF-49F6-A245-24882F51AF05}" srcOrd="0" destOrd="0" presId="urn:microsoft.com/office/officeart/2008/layout/VerticalCurvedList"/>
    <dgm:cxn modelId="{2D640B27-239F-40E1-B1B4-11D3BA936434}" type="presParOf" srcId="{050FD03E-D876-47D7-AC56-CF8CE9344CC9}" destId="{A8EE43B2-3480-4028-BBDF-CDDC109EF1B3}" srcOrd="7" destOrd="0" presId="urn:microsoft.com/office/officeart/2008/layout/VerticalCurvedList"/>
    <dgm:cxn modelId="{59BE2730-6E78-4114-9226-3C09049CB545}" type="presParOf" srcId="{050FD03E-D876-47D7-AC56-CF8CE9344CC9}" destId="{3A450FB9-1D78-4B66-97B9-9EF5B21757B7}" srcOrd="8" destOrd="0" presId="urn:microsoft.com/office/officeart/2008/layout/VerticalCurvedList"/>
    <dgm:cxn modelId="{247849D9-4831-4734-A1AB-4A22B32AC28A}" type="presParOf" srcId="{3A450FB9-1D78-4B66-97B9-9EF5B21757B7}" destId="{2F4B96DE-6122-4F02-8DB3-42B73F81A134}" srcOrd="0" destOrd="0" presId="urn:microsoft.com/office/officeart/2008/layout/VerticalCurvedList"/>
    <dgm:cxn modelId="{8A2534DB-73E0-42AF-98BA-A1472F325373}" type="presParOf" srcId="{050FD03E-D876-47D7-AC56-CF8CE9344CC9}" destId="{00C99F69-813D-4E8E-9494-CAAB2D0191DA}" srcOrd="9" destOrd="0" presId="urn:microsoft.com/office/officeart/2008/layout/VerticalCurvedList"/>
    <dgm:cxn modelId="{681E5518-946D-4527-85F5-2E327DD57902}" type="presParOf" srcId="{050FD03E-D876-47D7-AC56-CF8CE9344CC9}" destId="{F94EB72A-77FA-429A-AEFA-ADD98EA48C10}" srcOrd="10" destOrd="0" presId="urn:microsoft.com/office/officeart/2008/layout/VerticalCurvedList"/>
    <dgm:cxn modelId="{6ED1E269-1124-4724-B1C2-4B49F6D7ED5F}" type="presParOf" srcId="{F94EB72A-77FA-429A-AEFA-ADD98EA48C10}" destId="{32FA7019-B61F-47CA-A0B0-C41FCC84C515}" srcOrd="0" destOrd="0" presId="urn:microsoft.com/office/officeart/2008/layout/VerticalCurvedList"/>
    <dgm:cxn modelId="{21C61E21-57FE-443E-8846-96061C5E4C38}" type="presParOf" srcId="{050FD03E-D876-47D7-AC56-CF8CE9344CC9}" destId="{4A0A4C7F-EFE4-44CF-A01C-BEAAD61991C4}" srcOrd="11" destOrd="0" presId="urn:microsoft.com/office/officeart/2008/layout/VerticalCurvedList"/>
    <dgm:cxn modelId="{4350E41E-219D-480A-8199-26452F366CF5}" type="presParOf" srcId="{050FD03E-D876-47D7-AC56-CF8CE9344CC9}" destId="{985F0944-A2FD-432F-A916-0977A571D775}" srcOrd="12" destOrd="0" presId="urn:microsoft.com/office/officeart/2008/layout/VerticalCurvedList"/>
    <dgm:cxn modelId="{316AFF3C-E52F-4A0B-9556-883FA735D282}" type="presParOf" srcId="{985F0944-A2FD-432F-A916-0977A571D775}" destId="{73E69FA1-53BE-4602-A5C5-5020FC9978D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FF1D4-E9AC-4577-A7F3-0247278CB7C7}">
      <dsp:nvSpPr>
        <dsp:cNvPr id="0" name=""/>
        <dsp:cNvSpPr/>
      </dsp:nvSpPr>
      <dsp:spPr>
        <a:xfrm>
          <a:off x="-5748060" y="-879804"/>
          <a:ext cx="6843357" cy="6843357"/>
        </a:xfrm>
        <a:prstGeom prst="blockArc">
          <a:avLst>
            <a:gd name="adj1" fmla="val 18900000"/>
            <a:gd name="adj2" fmla="val 2700000"/>
            <a:gd name="adj3" fmla="val 31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16DC42-1499-48DF-8E58-0B2ADD121637}">
      <dsp:nvSpPr>
        <dsp:cNvPr id="0" name=""/>
        <dsp:cNvSpPr/>
      </dsp:nvSpPr>
      <dsp:spPr>
        <a:xfrm>
          <a:off x="408105" y="267710"/>
          <a:ext cx="5526780" cy="535216"/>
        </a:xfrm>
        <a:prstGeom prst="rect">
          <a:avLst/>
        </a:prstGeom>
        <a:solidFill>
          <a:schemeClr val="tx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24828" tIns="50800" rIns="50800" bIns="50800" numCol="1" spcCol="1270" anchor="ctr" anchorCtr="0">
          <a:noAutofit/>
        </a:bodyPr>
        <a:lstStyle/>
        <a:p>
          <a:pPr marL="0" lvl="0" indent="0" algn="l" defTabSz="889000">
            <a:lnSpc>
              <a:spcPct val="90000"/>
            </a:lnSpc>
            <a:spcBef>
              <a:spcPct val="0"/>
            </a:spcBef>
            <a:spcAft>
              <a:spcPct val="35000"/>
            </a:spcAft>
            <a:buNone/>
          </a:pPr>
          <a:r>
            <a:rPr lang="en-IE" sz="2000" kern="1200" dirty="0">
              <a:solidFill>
                <a:schemeClr val="bg2"/>
              </a:solidFill>
              <a:latin typeface="EC Square Sans Cond Pro" panose="020B0506040000020004" pitchFamily="34" charset="0"/>
            </a:rPr>
            <a:t>Disbursement </a:t>
          </a:r>
          <a:r>
            <a:rPr lang="en-IE" sz="2000" kern="1200" dirty="0" err="1">
              <a:solidFill>
                <a:schemeClr val="bg2"/>
              </a:solidFill>
              <a:latin typeface="EC Square Sans Cond Pro" panose="020B0506040000020004" pitchFamily="34" charset="0"/>
            </a:rPr>
            <a:t>update</a:t>
          </a:r>
          <a:r>
            <a:rPr lang="en-IE" sz="2000" kern="1200" dirty="0" err="1">
              <a:solidFill>
                <a:schemeClr val="bg2"/>
              </a:solidFill>
              <a:latin typeface="EC Square Sans Cond Pro" panose="020B0506040000020004" pitchFamily="34" charset="0"/>
              <a:hlinkClick xmlns:r="http://schemas.openxmlformats.org/officeDocument/2006/relationships" r:id="rId1"/>
            </a:rPr>
            <a:t>countries</a:t>
          </a:r>
          <a:r>
            <a:rPr lang="en-IE" sz="2000" kern="1200" dirty="0">
              <a:solidFill>
                <a:schemeClr val="bg2"/>
              </a:solidFill>
              <a:latin typeface="EC Square Sans Cond Pro" panose="020B0506040000020004" pitchFamily="34" charset="0"/>
              <a:hlinkClick xmlns:r="http://schemas.openxmlformats.org/officeDocument/2006/relationships" r:id="rId1"/>
            </a:rPr>
            <a:t> </a:t>
          </a:r>
          <a:endParaRPr lang="en-IE" sz="2000" kern="1200" dirty="0">
            <a:solidFill>
              <a:schemeClr val="bg2"/>
            </a:solidFill>
            <a:latin typeface="EC Square Sans Cond Pro" panose="020B0506040000020004" pitchFamily="34" charset="0"/>
          </a:endParaRPr>
        </a:p>
      </dsp:txBody>
      <dsp:txXfrm>
        <a:off x="408105" y="267710"/>
        <a:ext cx="5526780" cy="535216"/>
      </dsp:txXfrm>
    </dsp:sp>
    <dsp:sp modelId="{EE9770BF-5909-4130-A102-216B0C66EAC9}">
      <dsp:nvSpPr>
        <dsp:cNvPr id="0" name=""/>
        <dsp:cNvSpPr/>
      </dsp:nvSpPr>
      <dsp:spPr>
        <a:xfrm>
          <a:off x="75273" y="221741"/>
          <a:ext cx="669021" cy="669021"/>
        </a:xfrm>
        <a:prstGeom prst="ellipse">
          <a:avLst/>
        </a:prstGeom>
        <a:solidFill>
          <a:schemeClr val="tx2">
            <a:lumMod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5B988D-5A04-4448-B7FB-34BA6C467348}">
      <dsp:nvSpPr>
        <dsp:cNvPr id="0" name=""/>
        <dsp:cNvSpPr/>
      </dsp:nvSpPr>
      <dsp:spPr>
        <a:xfrm>
          <a:off x="848357" y="1070433"/>
          <a:ext cx="5086527" cy="535216"/>
        </a:xfrm>
        <a:prstGeom prst="rect">
          <a:avLst/>
        </a:prstGeom>
        <a:solidFill>
          <a:schemeClr val="tx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24828" tIns="50800" rIns="50800" bIns="50800" numCol="1" spcCol="1270" anchor="ctr" anchorCtr="0">
          <a:noAutofit/>
        </a:bodyPr>
        <a:lstStyle/>
        <a:p>
          <a:pPr marL="0" lvl="0" indent="0" algn="l" defTabSz="889000">
            <a:lnSpc>
              <a:spcPct val="90000"/>
            </a:lnSpc>
            <a:spcBef>
              <a:spcPct val="0"/>
            </a:spcBef>
            <a:spcAft>
              <a:spcPct val="35000"/>
            </a:spcAft>
            <a:buNone/>
          </a:pPr>
          <a:r>
            <a:rPr lang="en-IE" sz="2000" kern="1200">
              <a:solidFill>
                <a:schemeClr val="bg2"/>
              </a:solidFill>
              <a:latin typeface="EC Square Sans Cond Pro" panose="020B0506040000020004" pitchFamily="34" charset="0"/>
            </a:rPr>
            <a:t>In-depth sectoral analyses </a:t>
          </a:r>
        </a:p>
      </dsp:txBody>
      <dsp:txXfrm>
        <a:off x="848357" y="1070433"/>
        <a:ext cx="5086527" cy="535216"/>
      </dsp:txXfrm>
    </dsp:sp>
    <dsp:sp modelId="{EB05062E-205E-43E2-8CC9-2266DEB1DF92}">
      <dsp:nvSpPr>
        <dsp:cNvPr id="0" name=""/>
        <dsp:cNvSpPr/>
      </dsp:nvSpPr>
      <dsp:spPr>
        <a:xfrm>
          <a:off x="517252" y="1010429"/>
          <a:ext cx="669021" cy="669021"/>
        </a:xfrm>
        <a:prstGeom prst="ellipse">
          <a:avLst/>
        </a:prstGeom>
        <a:solidFill>
          <a:schemeClr val="tx2">
            <a:lumMod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367C2-EB94-46F1-B9B0-B8177B763E88}">
      <dsp:nvSpPr>
        <dsp:cNvPr id="0" name=""/>
        <dsp:cNvSpPr/>
      </dsp:nvSpPr>
      <dsp:spPr>
        <a:xfrm>
          <a:off x="1049674" y="1873157"/>
          <a:ext cx="4885211" cy="535216"/>
        </a:xfrm>
        <a:prstGeom prst="rect">
          <a:avLst/>
        </a:prstGeom>
        <a:solidFill>
          <a:schemeClr val="tx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24828" tIns="50800" rIns="50800" bIns="50800" numCol="1" spcCol="1270" anchor="ctr" anchorCtr="0">
          <a:noAutofit/>
        </a:bodyPr>
        <a:lstStyle/>
        <a:p>
          <a:pPr marL="0" lvl="0" indent="0" algn="l" defTabSz="889000">
            <a:lnSpc>
              <a:spcPct val="90000"/>
            </a:lnSpc>
            <a:spcBef>
              <a:spcPct val="0"/>
            </a:spcBef>
            <a:spcAft>
              <a:spcPct val="35000"/>
            </a:spcAft>
            <a:buNone/>
          </a:pPr>
          <a:r>
            <a:rPr lang="en-IE" sz="2000" kern="1200" dirty="0">
              <a:solidFill>
                <a:schemeClr val="bg2"/>
              </a:solidFill>
              <a:latin typeface="EC Square Sans Cond Pro" panose="020B0506040000020004" pitchFamily="34" charset="0"/>
            </a:rPr>
            <a:t>In-depth pillar analyses</a:t>
          </a:r>
        </a:p>
      </dsp:txBody>
      <dsp:txXfrm>
        <a:off x="1049674" y="1873157"/>
        <a:ext cx="4885211" cy="535216"/>
      </dsp:txXfrm>
    </dsp:sp>
    <dsp:sp modelId="{EECF4E43-87EF-49F6-A245-24882F51AF05}">
      <dsp:nvSpPr>
        <dsp:cNvPr id="0" name=""/>
        <dsp:cNvSpPr/>
      </dsp:nvSpPr>
      <dsp:spPr>
        <a:xfrm>
          <a:off x="705562" y="1812925"/>
          <a:ext cx="688222" cy="655680"/>
        </a:xfrm>
        <a:prstGeom prst="ellipse">
          <a:avLst/>
        </a:prstGeom>
        <a:solidFill>
          <a:schemeClr val="tx2">
            <a:lumMod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EE43B2-3480-4028-BBDF-CDDC109EF1B3}">
      <dsp:nvSpPr>
        <dsp:cNvPr id="0" name=""/>
        <dsp:cNvSpPr/>
      </dsp:nvSpPr>
      <dsp:spPr>
        <a:xfrm>
          <a:off x="1049674" y="2675373"/>
          <a:ext cx="4885211" cy="535216"/>
        </a:xfrm>
        <a:prstGeom prst="rect">
          <a:avLst/>
        </a:prstGeom>
        <a:solidFill>
          <a:schemeClr val="tx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24828" tIns="50800" rIns="50800" bIns="50800" numCol="1" spcCol="1270" anchor="ctr" anchorCtr="0">
          <a:noAutofit/>
        </a:bodyPr>
        <a:lstStyle/>
        <a:p>
          <a:pPr marL="0" lvl="0" indent="0" algn="l" defTabSz="889000">
            <a:lnSpc>
              <a:spcPct val="90000"/>
            </a:lnSpc>
            <a:spcBef>
              <a:spcPct val="0"/>
            </a:spcBef>
            <a:spcAft>
              <a:spcPct val="35000"/>
            </a:spcAft>
            <a:buNone/>
          </a:pPr>
          <a:r>
            <a:rPr lang="en-IE" sz="2000" kern="1200">
              <a:solidFill>
                <a:schemeClr val="bg2"/>
              </a:solidFill>
              <a:latin typeface="EC Square Sans Cond Pro" panose="020B0506040000020004" pitchFamily="34" charset="0"/>
            </a:rPr>
            <a:t>Economic impact of reforms </a:t>
          </a:r>
        </a:p>
      </dsp:txBody>
      <dsp:txXfrm>
        <a:off x="1049674" y="2675373"/>
        <a:ext cx="4885211" cy="535216"/>
      </dsp:txXfrm>
    </dsp:sp>
    <dsp:sp modelId="{2F4B96DE-6122-4F02-8DB3-42B73F81A134}">
      <dsp:nvSpPr>
        <dsp:cNvPr id="0" name=""/>
        <dsp:cNvSpPr/>
      </dsp:nvSpPr>
      <dsp:spPr>
        <a:xfrm>
          <a:off x="691587" y="2609287"/>
          <a:ext cx="669021" cy="669021"/>
        </a:xfrm>
        <a:prstGeom prst="ellipse">
          <a:avLst/>
        </a:prstGeom>
        <a:solidFill>
          <a:schemeClr val="tx2">
            <a:lumMod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C99F69-813D-4E8E-9494-CAAB2D0191DA}">
      <dsp:nvSpPr>
        <dsp:cNvPr id="0" name=""/>
        <dsp:cNvSpPr/>
      </dsp:nvSpPr>
      <dsp:spPr>
        <a:xfrm>
          <a:off x="848357" y="3478097"/>
          <a:ext cx="5086527" cy="535216"/>
        </a:xfrm>
        <a:prstGeom prst="rect">
          <a:avLst/>
        </a:prstGeom>
        <a:solidFill>
          <a:schemeClr val="tx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24828" tIns="50800" rIns="50800" bIns="50800" numCol="1" spcCol="1270" anchor="ctr" anchorCtr="0">
          <a:noAutofit/>
        </a:bodyPr>
        <a:lstStyle/>
        <a:p>
          <a:pPr marL="0" lvl="0" indent="0" algn="l" defTabSz="889000">
            <a:lnSpc>
              <a:spcPct val="90000"/>
            </a:lnSpc>
            <a:spcBef>
              <a:spcPct val="0"/>
            </a:spcBef>
            <a:spcAft>
              <a:spcPct val="35000"/>
            </a:spcAft>
            <a:buNone/>
          </a:pPr>
          <a:r>
            <a:rPr lang="en-IE" sz="2000" kern="1200" dirty="0">
              <a:solidFill>
                <a:schemeClr val="bg2"/>
              </a:solidFill>
              <a:latin typeface="EC Square Sans Cond Pro" panose="020B0506040000020004" pitchFamily="34" charset="0"/>
            </a:rPr>
            <a:t>Synergies between reforms &amp; investments</a:t>
          </a:r>
        </a:p>
      </dsp:txBody>
      <dsp:txXfrm>
        <a:off x="848357" y="3478097"/>
        <a:ext cx="5086527" cy="535216"/>
      </dsp:txXfrm>
    </dsp:sp>
    <dsp:sp modelId="{32FA7019-B61F-47CA-A0B0-C41FCC84C515}">
      <dsp:nvSpPr>
        <dsp:cNvPr id="0" name=""/>
        <dsp:cNvSpPr/>
      </dsp:nvSpPr>
      <dsp:spPr>
        <a:xfrm>
          <a:off x="513994" y="3450954"/>
          <a:ext cx="669021" cy="669021"/>
        </a:xfrm>
        <a:prstGeom prst="ellipse">
          <a:avLst/>
        </a:prstGeom>
        <a:solidFill>
          <a:schemeClr val="tx2">
            <a:lumMod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0A4C7F-EFE4-44CF-A01C-BEAAD61991C4}">
      <dsp:nvSpPr>
        <dsp:cNvPr id="0" name=""/>
        <dsp:cNvSpPr/>
      </dsp:nvSpPr>
      <dsp:spPr>
        <a:xfrm>
          <a:off x="408105" y="4280820"/>
          <a:ext cx="5526780" cy="535216"/>
        </a:xfrm>
        <a:prstGeom prst="rect">
          <a:avLst/>
        </a:prstGeom>
        <a:solidFill>
          <a:schemeClr val="tx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24828" tIns="50800" rIns="50800" bIns="50800" numCol="1" spcCol="1270" anchor="ctr" anchorCtr="0">
          <a:noAutofit/>
        </a:bodyPr>
        <a:lstStyle/>
        <a:p>
          <a:pPr marL="0" lvl="0" indent="0" algn="l" defTabSz="889000">
            <a:lnSpc>
              <a:spcPct val="90000"/>
            </a:lnSpc>
            <a:spcBef>
              <a:spcPct val="0"/>
            </a:spcBef>
            <a:spcAft>
              <a:spcPct val="35000"/>
            </a:spcAft>
            <a:buNone/>
          </a:pPr>
          <a:r>
            <a:rPr lang="en-IE" sz="2000" kern="1200">
              <a:solidFill>
                <a:schemeClr val="bg2"/>
              </a:solidFill>
              <a:latin typeface="EC Square Sans Cond Pro" panose="020B0506040000020004" pitchFamily="34" charset="0"/>
            </a:rPr>
            <a:t>Transparency about beneficiaries</a:t>
          </a:r>
        </a:p>
      </dsp:txBody>
      <dsp:txXfrm>
        <a:off x="408105" y="4280820"/>
        <a:ext cx="5526780" cy="535216"/>
      </dsp:txXfrm>
    </dsp:sp>
    <dsp:sp modelId="{73E69FA1-53BE-4602-A5C5-5020FC9978D3}">
      <dsp:nvSpPr>
        <dsp:cNvPr id="0" name=""/>
        <dsp:cNvSpPr/>
      </dsp:nvSpPr>
      <dsp:spPr>
        <a:xfrm>
          <a:off x="73594" y="4213918"/>
          <a:ext cx="669021" cy="669021"/>
        </a:xfrm>
        <a:prstGeom prst="ellipse">
          <a:avLst/>
        </a:prstGeom>
        <a:solidFill>
          <a:schemeClr val="tx2">
            <a:lumMod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0.51346</cdr:x>
      <cdr:y>0.23911</cdr:y>
    </cdr:from>
    <cdr:to>
      <cdr:x>0.61564</cdr:x>
      <cdr:y>0.30837</cdr:y>
    </cdr:to>
    <cdr:sp macro="" textlink="">
      <cdr:nvSpPr>
        <cdr:cNvPr id="8" name="CuadroTexto 11">
          <a:extLst xmlns:a="http://schemas.openxmlformats.org/drawingml/2006/main">
            <a:ext uri="{FF2B5EF4-FFF2-40B4-BE49-F238E27FC236}">
              <a16:creationId xmlns:a16="http://schemas.microsoft.com/office/drawing/2014/main" id="{16574F2E-3715-C240-674E-D37509331F9A}"/>
            </a:ext>
          </a:extLst>
        </cdr:cNvPr>
        <cdr:cNvSpPr txBox="1"/>
      </cdr:nvSpPr>
      <cdr:spPr>
        <a:xfrm xmlns:a="http://schemas.openxmlformats.org/drawingml/2006/main">
          <a:off x="5163888" y="1381328"/>
          <a:ext cx="1027620" cy="400110"/>
        </a:xfrm>
        <a:prstGeom xmlns:a="http://schemas.openxmlformats.org/drawingml/2006/main" prst="rect">
          <a:avLst/>
        </a:prstGeom>
        <a:solidFill xmlns:a="http://schemas.openxmlformats.org/drawingml/2006/main">
          <a:schemeClr val="bg2">
            <a:lumMod val="50000"/>
          </a:schemeClr>
        </a:solidFill>
        <a:ln xmlns:a="http://schemas.openxmlformats.org/drawingml/2006/main">
          <a:solidFill>
            <a:schemeClr val="bg2">
              <a:lumMod val="50000"/>
            </a:schemeClr>
          </a:solid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r>
            <a:rPr lang="en-US" sz="1000" i="1" kern="1200" dirty="0">
              <a:solidFill>
                <a:schemeClr val="lt1"/>
              </a:solidFill>
              <a:latin typeface="+mj-lt"/>
            </a:rPr>
            <a:t>K64- </a:t>
          </a:r>
          <a:r>
            <a:rPr lang="en-GB" sz="1000" i="1" dirty="0">
              <a:latin typeface="+mj-lt"/>
            </a:rPr>
            <a:t>Financial service </a:t>
          </a:r>
          <a:endParaRPr lang="en-US" sz="1000" i="1" kern="1200" dirty="0">
            <a:solidFill>
              <a:schemeClr val="lt1"/>
            </a:solidFill>
            <a:latin typeface="+mj-lt"/>
          </a:endParaRPr>
        </a:p>
      </cdr:txBody>
    </cdr:sp>
  </cdr:relSizeAnchor>
  <cdr:relSizeAnchor xmlns:cdr="http://schemas.openxmlformats.org/drawingml/2006/chartDrawing">
    <cdr:from>
      <cdr:x>0.63395</cdr:x>
      <cdr:y>0.38998</cdr:y>
    </cdr:from>
    <cdr:to>
      <cdr:x>0.63395</cdr:x>
      <cdr:y>0.69098</cdr:y>
    </cdr:to>
    <cdr:cxnSp macro="">
      <cdr:nvCxnSpPr>
        <cdr:cNvPr id="12" name="Straight Arrow Connector 11">
          <a:extLst xmlns:a="http://schemas.openxmlformats.org/drawingml/2006/main">
            <a:ext uri="{FF2B5EF4-FFF2-40B4-BE49-F238E27FC236}">
              <a16:creationId xmlns:a16="http://schemas.microsoft.com/office/drawing/2014/main" id="{6046FBAD-DF5E-BD0D-5E5D-0241929EC47A}"/>
            </a:ext>
          </a:extLst>
        </cdr:cNvPr>
        <cdr:cNvCxnSpPr/>
      </cdr:nvCxnSpPr>
      <cdr:spPr>
        <a:xfrm xmlns:a="http://schemas.openxmlformats.org/drawingml/2006/main" flipV="1">
          <a:off x="6375664" y="2252914"/>
          <a:ext cx="0" cy="1738893"/>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0.53992</cdr:x>
      <cdr:y>0.34061</cdr:y>
    </cdr:from>
    <cdr:to>
      <cdr:x>0.53992</cdr:x>
      <cdr:y>0.65623</cdr:y>
    </cdr:to>
    <cdr:cxnSp macro="">
      <cdr:nvCxnSpPr>
        <cdr:cNvPr id="14" name="Straight Arrow Connector 13">
          <a:extLst xmlns:a="http://schemas.openxmlformats.org/drawingml/2006/main">
            <a:ext uri="{FF2B5EF4-FFF2-40B4-BE49-F238E27FC236}">
              <a16:creationId xmlns:a16="http://schemas.microsoft.com/office/drawing/2014/main" id="{6046FBAD-DF5E-BD0D-5E5D-0241929EC47A}"/>
            </a:ext>
          </a:extLst>
        </cdr:cNvPr>
        <cdr:cNvCxnSpPr/>
      </cdr:nvCxnSpPr>
      <cdr:spPr>
        <a:xfrm xmlns:a="http://schemas.openxmlformats.org/drawingml/2006/main" flipV="1">
          <a:off x="5430017" y="1967703"/>
          <a:ext cx="0" cy="1823344"/>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0.17537</cdr:x>
      <cdr:y>0.59923</cdr:y>
    </cdr:from>
    <cdr:to>
      <cdr:x>0.22327</cdr:x>
      <cdr:y>0.74942</cdr:y>
    </cdr:to>
    <cdr:cxnSp macro="">
      <cdr:nvCxnSpPr>
        <cdr:cNvPr id="18" name="Conector: angular 15">
          <a:extLst xmlns:a="http://schemas.openxmlformats.org/drawingml/2006/main">
            <a:ext uri="{FF2B5EF4-FFF2-40B4-BE49-F238E27FC236}">
              <a16:creationId xmlns:a16="http://schemas.microsoft.com/office/drawing/2014/main" id="{400F9022-C97F-D67B-E896-C2851785AD27}"/>
            </a:ext>
          </a:extLst>
        </cdr:cNvPr>
        <cdr:cNvCxnSpPr>
          <a:cxnSpLocks xmlns:a="http://schemas.openxmlformats.org/drawingml/2006/main"/>
        </cdr:cNvCxnSpPr>
      </cdr:nvCxnSpPr>
      <cdr:spPr>
        <a:xfrm xmlns:a="http://schemas.openxmlformats.org/drawingml/2006/main" rot="5400000" flipH="1" flipV="1">
          <a:off x="1608792" y="3104407"/>
          <a:ext cx="744448" cy="476064"/>
        </a:xfrm>
        <a:prstGeom xmlns:a="http://schemas.openxmlformats.org/drawingml/2006/main" prst="bentConnector3">
          <a:avLst>
            <a:gd name="adj1" fmla="val 101365"/>
          </a:avLst>
        </a:prstGeom>
        <a:ln xmlns:a="http://schemas.openxmlformats.org/drawingml/2006/main" w="31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0.78448</cdr:x>
      <cdr:y>0.6171</cdr:y>
    </cdr:from>
    <cdr:to>
      <cdr:x>0.78448</cdr:x>
      <cdr:y>0.7423</cdr:y>
    </cdr:to>
    <cdr:cxnSp macro="">
      <cdr:nvCxnSpPr>
        <cdr:cNvPr id="6" name="Straight Arrow Connector 5">
          <a:extLst xmlns:a="http://schemas.openxmlformats.org/drawingml/2006/main">
            <a:ext uri="{FF2B5EF4-FFF2-40B4-BE49-F238E27FC236}">
              <a16:creationId xmlns:a16="http://schemas.microsoft.com/office/drawing/2014/main" id="{BB46679C-B521-32A0-2BF0-0D41EE84281F}"/>
            </a:ext>
          </a:extLst>
        </cdr:cNvPr>
        <cdr:cNvCxnSpPr/>
      </cdr:nvCxnSpPr>
      <cdr:spPr>
        <a:xfrm xmlns:a="http://schemas.openxmlformats.org/drawingml/2006/main" flipV="1">
          <a:off x="7889504" y="3565002"/>
          <a:ext cx="0" cy="723263"/>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0.37808</cdr:x>
      <cdr:y>0.26672</cdr:y>
    </cdr:from>
    <cdr:to>
      <cdr:x>0.41518</cdr:x>
      <cdr:y>0.39562</cdr:y>
    </cdr:to>
    <cdr:sp macro="" textlink="">
      <cdr:nvSpPr>
        <cdr:cNvPr id="2" name="Oval 1">
          <a:extLst xmlns:a="http://schemas.openxmlformats.org/drawingml/2006/main">
            <a:ext uri="{FF2B5EF4-FFF2-40B4-BE49-F238E27FC236}">
              <a16:creationId xmlns:a16="http://schemas.microsoft.com/office/drawing/2014/main" id="{D2383AAF-A8AE-C375-6740-1372EFF039AB}"/>
            </a:ext>
          </a:extLst>
        </cdr:cNvPr>
        <cdr:cNvSpPr/>
      </cdr:nvSpPr>
      <cdr:spPr>
        <a:xfrm xmlns:a="http://schemas.openxmlformats.org/drawingml/2006/main">
          <a:off x="4207551" y="1436255"/>
          <a:ext cx="412879" cy="694100"/>
        </a:xfrm>
        <a:prstGeom xmlns:a="http://schemas.openxmlformats.org/drawingml/2006/main" prst="ellipse">
          <a:avLst/>
        </a:prstGeom>
        <a:noFill xmlns:a="http://schemas.openxmlformats.org/drawingml/2006/main"/>
        <a:ln xmlns:a="http://schemas.openxmlformats.org/drawingml/2006/main" w="25400">
          <a:solidFill>
            <a:schemeClr val="tx2">
              <a:lumMod val="25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0.37808</cdr:x>
      <cdr:y>0.39708</cdr:y>
    </cdr:from>
    <cdr:to>
      <cdr:x>0.41435</cdr:x>
      <cdr:y>0.51715</cdr:y>
    </cdr:to>
    <cdr:sp macro="" textlink="">
      <cdr:nvSpPr>
        <cdr:cNvPr id="3" name="Oval 2">
          <a:extLst xmlns:a="http://schemas.openxmlformats.org/drawingml/2006/main">
            <a:ext uri="{FF2B5EF4-FFF2-40B4-BE49-F238E27FC236}">
              <a16:creationId xmlns:a16="http://schemas.microsoft.com/office/drawing/2014/main" id="{6EA56BC8-AB67-462A-55B4-641EFE834A5B}"/>
            </a:ext>
          </a:extLst>
        </cdr:cNvPr>
        <cdr:cNvSpPr/>
      </cdr:nvSpPr>
      <cdr:spPr>
        <a:xfrm xmlns:a="http://schemas.openxmlformats.org/drawingml/2006/main">
          <a:off x="4207551" y="2138219"/>
          <a:ext cx="403642" cy="646546"/>
        </a:xfrm>
        <a:prstGeom xmlns:a="http://schemas.openxmlformats.org/drawingml/2006/main" prst="ellipse">
          <a:avLst/>
        </a:prstGeom>
        <a:noFill xmlns:a="http://schemas.openxmlformats.org/drawingml/2006/main"/>
        <a:ln xmlns:a="http://schemas.openxmlformats.org/drawingml/2006/main" w="25400">
          <a:solidFill>
            <a:schemeClr val="tx2">
              <a:lumMod val="25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0.2548</cdr:x>
      <cdr:y>0.04352</cdr:y>
    </cdr:from>
    <cdr:to>
      <cdr:x>0.3395</cdr:x>
      <cdr:y>0.30263</cdr:y>
    </cdr:to>
    <cdr:cxnSp macro="">
      <cdr:nvCxnSpPr>
        <cdr:cNvPr id="2" name="Connector: Elbow 5">
          <a:extLst xmlns:a="http://schemas.openxmlformats.org/drawingml/2006/main">
            <a:ext uri="{FF2B5EF4-FFF2-40B4-BE49-F238E27FC236}">
              <a16:creationId xmlns:a16="http://schemas.microsoft.com/office/drawing/2014/main" id="{6672E333-E4FF-7BAE-2430-C21F3C4A4A97}"/>
            </a:ext>
          </a:extLst>
        </cdr:cNvPr>
        <cdr:cNvCxnSpPr>
          <a:endCxn xmlns:a="http://schemas.openxmlformats.org/drawingml/2006/main" id="3" idx="3"/>
        </cdr:cNvCxnSpPr>
      </cdr:nvCxnSpPr>
      <cdr:spPr>
        <a:xfrm xmlns:a="http://schemas.openxmlformats.org/drawingml/2006/main" rot="16200000" flipV="1">
          <a:off x="1230225" y="388977"/>
          <a:ext cx="945755" cy="485482"/>
        </a:xfrm>
        <a:prstGeom xmlns:a="http://schemas.openxmlformats.org/drawingml/2006/main" prst="bentConnector2">
          <a:avLst/>
        </a:prstGeom>
        <a:ln xmlns:a="http://schemas.openxmlformats.org/drawingml/2006/main">
          <a:solidFill>
            <a:srgbClr val="2F9AFB">
              <a:alpha val="75000"/>
            </a:srgb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0.00319</cdr:x>
      <cdr:y>0</cdr:y>
    </cdr:from>
    <cdr:to>
      <cdr:x>0.2548</cdr:x>
      <cdr:y>0.08704</cdr:y>
    </cdr:to>
    <cdr:sp macro="" textlink="">
      <cdr:nvSpPr>
        <cdr:cNvPr id="3" name="CuadroTexto 3">
          <a:extLst xmlns:a="http://schemas.openxmlformats.org/drawingml/2006/main">
            <a:ext uri="{FF2B5EF4-FFF2-40B4-BE49-F238E27FC236}">
              <a16:creationId xmlns:a16="http://schemas.microsoft.com/office/drawing/2014/main" id="{92A12A80-AF12-A96F-7010-F5CC828326D9}"/>
            </a:ext>
          </a:extLst>
        </cdr:cNvPr>
        <cdr:cNvSpPr txBox="1"/>
      </cdr:nvSpPr>
      <cdr:spPr>
        <a:xfrm xmlns:a="http://schemas.openxmlformats.org/drawingml/2006/main">
          <a:off x="18310" y="-1521562"/>
          <a:ext cx="1442051" cy="266889"/>
        </a:xfrm>
        <a:prstGeom xmlns:a="http://schemas.openxmlformats.org/drawingml/2006/main" prst="rect">
          <a:avLst/>
        </a:prstGeom>
        <a:solidFill xmlns:a="http://schemas.openxmlformats.org/drawingml/2006/main">
          <a:schemeClr val="bg2">
            <a:lumMod val="50000"/>
          </a:scheme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wrap="square" lIns="36000" rIns="36000">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lvl="0" algn="l">
            <a:spcBef>
              <a:spcPct val="0"/>
            </a:spcBef>
          </a:pPr>
          <a:r>
            <a:rPr lang="en-US" sz="1200" dirty="0">
              <a:latin typeface="EC Square Sans Cond Pro" panose="020B0506040000020004" pitchFamily="34" charset="0"/>
            </a:rPr>
            <a:t>C29 - Manufacture of motor vehicles, trailers and semi-traileCrs</a:t>
          </a:r>
        </a:p>
      </cdr:txBody>
    </cdr:sp>
  </cdr:relSizeAnchor>
  <cdr:relSizeAnchor xmlns:cdr="http://schemas.openxmlformats.org/drawingml/2006/chartDrawing">
    <cdr:from>
      <cdr:x>0.25783</cdr:x>
      <cdr:y>0.14347</cdr:y>
    </cdr:from>
    <cdr:to>
      <cdr:x>0.32546</cdr:x>
      <cdr:y>0.25854</cdr:y>
    </cdr:to>
    <cdr:cxnSp macro="">
      <cdr:nvCxnSpPr>
        <cdr:cNvPr id="5" name="Connector: Elbow 18">
          <a:extLst xmlns:a="http://schemas.openxmlformats.org/drawingml/2006/main">
            <a:ext uri="{FF2B5EF4-FFF2-40B4-BE49-F238E27FC236}">
              <a16:creationId xmlns:a16="http://schemas.microsoft.com/office/drawing/2014/main" id="{151D0304-537C-6096-7715-329AE1FD56F5}"/>
            </a:ext>
          </a:extLst>
        </cdr:cNvPr>
        <cdr:cNvCxnSpPr>
          <a:endCxn xmlns:a="http://schemas.openxmlformats.org/drawingml/2006/main" id="6" idx="3"/>
        </cdr:cNvCxnSpPr>
      </cdr:nvCxnSpPr>
      <cdr:spPr>
        <a:xfrm xmlns:a="http://schemas.openxmlformats.org/drawingml/2006/main" rot="16200000" flipV="1">
          <a:off x="1461561" y="539845"/>
          <a:ext cx="420010" cy="387620"/>
        </a:xfrm>
        <a:prstGeom xmlns:a="http://schemas.openxmlformats.org/drawingml/2006/main" prst="bentConnector2">
          <a:avLst/>
        </a:prstGeom>
        <a:ln xmlns:a="http://schemas.openxmlformats.org/drawingml/2006/main">
          <a:solidFill>
            <a:srgbClr val="2F9AFB">
              <a:alpha val="75000"/>
            </a:srgb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0.00547</cdr:x>
      <cdr:y>0.09827</cdr:y>
    </cdr:from>
    <cdr:to>
      <cdr:x>0.25783</cdr:x>
      <cdr:y>0.18867</cdr:y>
    </cdr:to>
    <cdr:sp macro="" textlink="">
      <cdr:nvSpPr>
        <cdr:cNvPr id="6" name="CuadroTexto 3"/>
        <cdr:cNvSpPr txBox="1"/>
      </cdr:nvSpPr>
      <cdr:spPr>
        <a:xfrm xmlns:a="http://schemas.openxmlformats.org/drawingml/2006/main">
          <a:off x="31328" y="358674"/>
          <a:ext cx="1446428" cy="329951"/>
        </a:xfrm>
        <a:prstGeom xmlns:a="http://schemas.openxmlformats.org/drawingml/2006/main" prst="rect">
          <a:avLst/>
        </a:prstGeom>
        <a:solidFill xmlns:a="http://schemas.openxmlformats.org/drawingml/2006/main">
          <a:schemeClr val="bg2">
            <a:lumMod val="50000"/>
          </a:scheme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wrap="square" lIns="36000" rIns="36000">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lvl="0" algn="l">
            <a:spcBef>
              <a:spcPct val="0"/>
            </a:spcBef>
          </a:pPr>
          <a:r>
            <a:rPr lang="en-US" sz="1200" i="0" dirty="0">
              <a:latin typeface="EC Square Sans Cond Pro" panose="020B0506040000020004" pitchFamily="34" charset="0"/>
            </a:rPr>
            <a:t>C28 - Manufacture of machinery and equipment</a:t>
          </a:r>
        </a:p>
      </cdr:txBody>
    </cdr:sp>
  </cdr:relSizeAnchor>
  <cdr:relSizeAnchor xmlns:cdr="http://schemas.openxmlformats.org/drawingml/2006/chartDrawing">
    <cdr:from>
      <cdr:x>0.26676</cdr:x>
      <cdr:y>0.23887</cdr:y>
    </cdr:from>
    <cdr:to>
      <cdr:x>0.31014</cdr:x>
      <cdr:y>0.48301</cdr:y>
    </cdr:to>
    <cdr:cxnSp macro="">
      <cdr:nvCxnSpPr>
        <cdr:cNvPr id="9" name="Connector: Elbow 12">
          <a:extLst xmlns:a="http://schemas.openxmlformats.org/drawingml/2006/main">
            <a:ext uri="{FF2B5EF4-FFF2-40B4-BE49-F238E27FC236}">
              <a16:creationId xmlns:a16="http://schemas.microsoft.com/office/drawing/2014/main" id="{DFCE41AA-0DCC-FD90-CA7C-EC09FCE36B32}"/>
            </a:ext>
          </a:extLst>
        </cdr:cNvPr>
        <cdr:cNvCxnSpPr>
          <a:endCxn xmlns:a="http://schemas.openxmlformats.org/drawingml/2006/main" id="10" idx="3"/>
        </cdr:cNvCxnSpPr>
      </cdr:nvCxnSpPr>
      <cdr:spPr>
        <a:xfrm xmlns:a="http://schemas.openxmlformats.org/drawingml/2006/main" rot="16200000" flipV="1">
          <a:off x="2543451" y="1650970"/>
          <a:ext cx="1278631" cy="478656"/>
        </a:xfrm>
        <a:prstGeom xmlns:a="http://schemas.openxmlformats.org/drawingml/2006/main" prst="bentConnector2">
          <a:avLst/>
        </a:prstGeom>
        <a:ln xmlns:a="http://schemas.openxmlformats.org/drawingml/2006/main">
          <a:solidFill>
            <a:srgbClr val="2F9AFB">
              <a:alpha val="75000"/>
            </a:srgb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0.04876</cdr:x>
      <cdr:y>0.21242</cdr:y>
    </cdr:from>
    <cdr:to>
      <cdr:x>0.26676</cdr:x>
      <cdr:y>0.26531</cdr:y>
    </cdr:to>
    <cdr:sp macro="" textlink="">
      <cdr:nvSpPr>
        <cdr:cNvPr id="10" name="CuadroTexto 3"/>
        <cdr:cNvSpPr txBox="1"/>
      </cdr:nvSpPr>
      <cdr:spPr>
        <a:xfrm xmlns:a="http://schemas.openxmlformats.org/drawingml/2006/main">
          <a:off x="538019" y="1112482"/>
          <a:ext cx="2405419" cy="276999"/>
        </a:xfrm>
        <a:prstGeom xmlns:a="http://schemas.openxmlformats.org/drawingml/2006/main" prst="rect">
          <a:avLst/>
        </a:prstGeom>
        <a:solidFill xmlns:a="http://schemas.openxmlformats.org/drawingml/2006/main">
          <a:schemeClr val="bg2">
            <a:lumMod val="50000"/>
          </a:scheme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wrap="square" lIns="36000" rIns="36000">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lvl="0" algn="l">
            <a:spcBef>
              <a:spcPct val="0"/>
            </a:spcBef>
          </a:pPr>
          <a:r>
            <a:rPr lang="en-US" sz="1200" dirty="0">
              <a:latin typeface="EC Square Sans Cond Pro" panose="020B0506040000020004" pitchFamily="34" charset="0"/>
            </a:rPr>
            <a:t>C27 - Manufacture of electrical equipment</a:t>
          </a:r>
        </a:p>
      </cdr:txBody>
    </cdr:sp>
  </cdr:relSizeAnchor>
  <cdr:relSizeAnchor xmlns:cdr="http://schemas.openxmlformats.org/drawingml/2006/chartDrawing">
    <cdr:from>
      <cdr:x>0.26726</cdr:x>
      <cdr:y>0.36737</cdr:y>
    </cdr:from>
    <cdr:to>
      <cdr:x>0.29738</cdr:x>
      <cdr:y>0.44092</cdr:y>
    </cdr:to>
    <cdr:cxnSp macro="">
      <cdr:nvCxnSpPr>
        <cdr:cNvPr id="12" name="Connector: Elbow 13">
          <a:extLst xmlns:a="http://schemas.openxmlformats.org/drawingml/2006/main">
            <a:ext uri="{FF2B5EF4-FFF2-40B4-BE49-F238E27FC236}">
              <a16:creationId xmlns:a16="http://schemas.microsoft.com/office/drawing/2014/main" id="{A6D13B46-5086-5584-8C90-699A79F1A72C}"/>
            </a:ext>
          </a:extLst>
        </cdr:cNvPr>
        <cdr:cNvCxnSpPr>
          <a:endCxn xmlns:a="http://schemas.openxmlformats.org/drawingml/2006/main" id="13" idx="3"/>
        </cdr:cNvCxnSpPr>
      </cdr:nvCxnSpPr>
      <cdr:spPr>
        <a:xfrm xmlns:a="http://schemas.openxmlformats.org/drawingml/2006/main" rot="16200000" flipV="1">
          <a:off x="1483889" y="1388789"/>
          <a:ext cx="268453" cy="172660"/>
        </a:xfrm>
        <a:prstGeom xmlns:a="http://schemas.openxmlformats.org/drawingml/2006/main" prst="bentConnector2">
          <a:avLst/>
        </a:prstGeom>
        <a:ln xmlns:a="http://schemas.openxmlformats.org/drawingml/2006/main">
          <a:solidFill>
            <a:srgbClr val="2F9AFB">
              <a:alpha val="75000"/>
            </a:srgb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0.04849</cdr:x>
      <cdr:y>0.32217</cdr:y>
    </cdr:from>
    <cdr:to>
      <cdr:x>0.26726</cdr:x>
      <cdr:y>0.41257</cdr:y>
    </cdr:to>
    <cdr:sp macro="" textlink="">
      <cdr:nvSpPr>
        <cdr:cNvPr id="13" name="CuadroTexto 3"/>
        <cdr:cNvSpPr txBox="1"/>
      </cdr:nvSpPr>
      <cdr:spPr>
        <a:xfrm xmlns:a="http://schemas.openxmlformats.org/drawingml/2006/main">
          <a:off x="277895" y="1175911"/>
          <a:ext cx="1253890" cy="329962"/>
        </a:xfrm>
        <a:prstGeom xmlns:a="http://schemas.openxmlformats.org/drawingml/2006/main" prst="rect">
          <a:avLst/>
        </a:prstGeom>
        <a:solidFill xmlns:a="http://schemas.openxmlformats.org/drawingml/2006/main">
          <a:schemeClr val="bg2">
            <a:lumMod val="50000"/>
          </a:scheme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wrap="square" lIns="36000" rIns="36000">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lvl="0" algn="l">
            <a:spcBef>
              <a:spcPct val="0"/>
            </a:spcBef>
          </a:pPr>
          <a:r>
            <a:rPr lang="en-US" sz="1200" dirty="0">
              <a:latin typeface="EC Square Sans Cond Pro" panose="020B0506040000020004" pitchFamily="34" charset="0"/>
            </a:rPr>
            <a:t>C26 - Manufacture of computer, electronic and optical products</a:t>
          </a:r>
        </a:p>
      </cdr:txBody>
    </cdr:sp>
  </cdr:relSizeAnchor>
  <cdr:relSizeAnchor xmlns:cdr="http://schemas.openxmlformats.org/drawingml/2006/chartDrawing">
    <cdr:from>
      <cdr:x>0.44098</cdr:x>
      <cdr:y>0.05215</cdr:y>
    </cdr:from>
    <cdr:to>
      <cdr:x>0.50142</cdr:x>
      <cdr:y>0.27548</cdr:y>
    </cdr:to>
    <cdr:cxnSp macro="">
      <cdr:nvCxnSpPr>
        <cdr:cNvPr id="15" name="Connector: Elbow 19">
          <a:extLst xmlns:a="http://schemas.openxmlformats.org/drawingml/2006/main">
            <a:ext uri="{FF2B5EF4-FFF2-40B4-BE49-F238E27FC236}">
              <a16:creationId xmlns:a16="http://schemas.microsoft.com/office/drawing/2014/main" id="{738BC0A5-422A-4464-1B62-971692620DDF}"/>
            </a:ext>
          </a:extLst>
        </cdr:cNvPr>
        <cdr:cNvCxnSpPr>
          <a:endCxn xmlns:a="http://schemas.openxmlformats.org/drawingml/2006/main" id="16" idx="1"/>
        </cdr:cNvCxnSpPr>
      </cdr:nvCxnSpPr>
      <cdr:spPr>
        <a:xfrm xmlns:a="http://schemas.openxmlformats.org/drawingml/2006/main" rot="5400000" flipH="1" flipV="1">
          <a:off x="2293120" y="424716"/>
          <a:ext cx="815135" cy="346431"/>
        </a:xfrm>
        <a:prstGeom xmlns:a="http://schemas.openxmlformats.org/drawingml/2006/main" prst="bentConnector2">
          <a:avLst/>
        </a:prstGeom>
        <a:ln xmlns:a="http://schemas.openxmlformats.org/drawingml/2006/main">
          <a:solidFill>
            <a:srgbClr val="2F9AFB">
              <a:alpha val="75000"/>
            </a:srgb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0.50142</cdr:x>
      <cdr:y>0.02665</cdr:y>
    </cdr:from>
    <cdr:to>
      <cdr:x>0.62442</cdr:x>
      <cdr:y>0.07766</cdr:y>
    </cdr:to>
    <cdr:sp macro="" textlink="">
      <cdr:nvSpPr>
        <cdr:cNvPr id="16" name="CuadroTexto 3"/>
        <cdr:cNvSpPr txBox="1"/>
      </cdr:nvSpPr>
      <cdr:spPr>
        <a:xfrm xmlns:a="http://schemas.openxmlformats.org/drawingml/2006/main">
          <a:off x="2873903" y="97265"/>
          <a:ext cx="704956" cy="186197"/>
        </a:xfrm>
        <a:prstGeom xmlns:a="http://schemas.openxmlformats.org/drawingml/2006/main" prst="rect">
          <a:avLst/>
        </a:prstGeom>
        <a:solidFill xmlns:a="http://schemas.openxmlformats.org/drawingml/2006/main">
          <a:schemeClr val="bg2">
            <a:lumMod val="50000"/>
          </a:scheme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wrap="square" lIns="36000" rIns="36000">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lvl="0" algn="l">
            <a:spcBef>
              <a:spcPct val="0"/>
            </a:spcBef>
          </a:pPr>
          <a:r>
            <a:rPr lang="en-US" sz="1200" dirty="0">
              <a:latin typeface="EC Square Sans Cond Pro" panose="020B0506040000020004" pitchFamily="34" charset="0"/>
            </a:rPr>
            <a:t>F - Construction</a:t>
          </a:r>
        </a:p>
      </cdr:txBody>
    </cdr:sp>
  </cdr:relSizeAnchor>
  <cdr:relSizeAnchor xmlns:cdr="http://schemas.openxmlformats.org/drawingml/2006/chartDrawing">
    <cdr:from>
      <cdr:x>0.46993</cdr:x>
      <cdr:y>0.17436</cdr:y>
    </cdr:from>
    <cdr:to>
      <cdr:x>0.50925</cdr:x>
      <cdr:y>0.40682</cdr:y>
    </cdr:to>
    <cdr:cxnSp macro="">
      <cdr:nvCxnSpPr>
        <cdr:cNvPr id="17" name="Connector: Elbow 30">
          <a:extLst xmlns:a="http://schemas.openxmlformats.org/drawingml/2006/main">
            <a:ext uri="{FF2B5EF4-FFF2-40B4-BE49-F238E27FC236}">
              <a16:creationId xmlns:a16="http://schemas.microsoft.com/office/drawing/2014/main" id="{E3412BF2-5151-3CAB-5DCF-E92FF97E0539}"/>
            </a:ext>
          </a:extLst>
        </cdr:cNvPr>
        <cdr:cNvCxnSpPr/>
      </cdr:nvCxnSpPr>
      <cdr:spPr>
        <a:xfrm xmlns:a="http://schemas.openxmlformats.org/drawingml/2006/main" rot="5400000" flipH="1" flipV="1">
          <a:off x="2381864" y="947963"/>
          <a:ext cx="848444" cy="225367"/>
        </a:xfrm>
        <a:prstGeom xmlns:a="http://schemas.openxmlformats.org/drawingml/2006/main" prst="bentConnector3">
          <a:avLst>
            <a:gd name="adj1" fmla="val 100869"/>
          </a:avLst>
        </a:prstGeom>
        <a:ln xmlns:a="http://schemas.openxmlformats.org/drawingml/2006/main">
          <a:solidFill>
            <a:srgbClr val="2F9AFB">
              <a:alpha val="75000"/>
            </a:srgb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0.51476</cdr:x>
      <cdr:y>0.14195</cdr:y>
    </cdr:from>
    <cdr:to>
      <cdr:x>0.74177</cdr:x>
      <cdr:y>0.21916</cdr:y>
    </cdr:to>
    <cdr:sp macro="" textlink="">
      <cdr:nvSpPr>
        <cdr:cNvPr id="18" name="CuadroTexto 3"/>
        <cdr:cNvSpPr txBox="1"/>
      </cdr:nvSpPr>
      <cdr:spPr>
        <a:xfrm xmlns:a="http://schemas.openxmlformats.org/drawingml/2006/main">
          <a:off x="2950339" y="518131"/>
          <a:ext cx="1301117" cy="281784"/>
        </a:xfrm>
        <a:prstGeom xmlns:a="http://schemas.openxmlformats.org/drawingml/2006/main" prst="rect">
          <a:avLst/>
        </a:prstGeom>
        <a:solidFill xmlns:a="http://schemas.openxmlformats.org/drawingml/2006/main">
          <a:schemeClr val="bg2">
            <a:lumMod val="50000"/>
          </a:scheme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wrap="square" lIns="36000" rIns="36000">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lvl="0" algn="l">
            <a:spcBef>
              <a:spcPct val="0"/>
            </a:spcBef>
          </a:pPr>
          <a:r>
            <a:rPr lang="en-US" sz="1200" dirty="0">
              <a:latin typeface="EC Square Sans Cond Pro" panose="020B0506040000020004" pitchFamily="34" charset="0"/>
            </a:rPr>
            <a:t>G46 - Wholesale trade, except of motor vehicles and motorcycles</a:t>
          </a:r>
        </a:p>
      </cdr:txBody>
    </cdr:sp>
  </cdr:relSizeAnchor>
  <cdr:relSizeAnchor xmlns:cdr="http://schemas.openxmlformats.org/drawingml/2006/chartDrawing">
    <cdr:from>
      <cdr:x>0.63177</cdr:x>
      <cdr:y>0.25253</cdr:y>
    </cdr:from>
    <cdr:to>
      <cdr:x>0.67262</cdr:x>
      <cdr:y>0.26455</cdr:y>
    </cdr:to>
    <cdr:cxnSp macro="">
      <cdr:nvCxnSpPr>
        <cdr:cNvPr id="23" name="Connector: Elbow 33">
          <a:extLst xmlns:a="http://schemas.openxmlformats.org/drawingml/2006/main">
            <a:ext uri="{FF2B5EF4-FFF2-40B4-BE49-F238E27FC236}">
              <a16:creationId xmlns:a16="http://schemas.microsoft.com/office/drawing/2014/main" id="{07494624-21DC-DAC2-32BB-B622064C470E}"/>
            </a:ext>
          </a:extLst>
        </cdr:cNvPr>
        <cdr:cNvCxnSpPr/>
      </cdr:nvCxnSpPr>
      <cdr:spPr>
        <a:xfrm xmlns:a="http://schemas.openxmlformats.org/drawingml/2006/main" flipV="1">
          <a:off x="3621023" y="921715"/>
          <a:ext cx="234087" cy="43891"/>
        </a:xfrm>
        <a:prstGeom xmlns:a="http://schemas.openxmlformats.org/drawingml/2006/main" prst="bentConnector3">
          <a:avLst>
            <a:gd name="adj1" fmla="val 3125"/>
          </a:avLst>
        </a:prstGeom>
        <a:ln xmlns:a="http://schemas.openxmlformats.org/drawingml/2006/main">
          <a:solidFill>
            <a:srgbClr val="2F9AFB">
              <a:alpha val="75000"/>
            </a:srgb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0.67727</cdr:x>
      <cdr:y>0.22371</cdr:y>
    </cdr:from>
    <cdr:to>
      <cdr:x>0.97237</cdr:x>
      <cdr:y>0.30436</cdr:y>
    </cdr:to>
    <cdr:sp macro="" textlink="">
      <cdr:nvSpPr>
        <cdr:cNvPr id="24" name="CuadroTexto 3"/>
        <cdr:cNvSpPr txBox="1"/>
      </cdr:nvSpPr>
      <cdr:spPr>
        <a:xfrm xmlns:a="http://schemas.openxmlformats.org/drawingml/2006/main">
          <a:off x="3881752" y="816551"/>
          <a:ext cx="1691378" cy="294367"/>
        </a:xfrm>
        <a:prstGeom xmlns:a="http://schemas.openxmlformats.org/drawingml/2006/main" prst="rect">
          <a:avLst/>
        </a:prstGeom>
        <a:solidFill xmlns:a="http://schemas.openxmlformats.org/drawingml/2006/main">
          <a:schemeClr val="bg2">
            <a:lumMod val="50000"/>
          </a:schemeClr>
        </a:solidFill>
        <a:ln xmlns:a="http://schemas.openxmlformats.org/drawingml/2006/main">
          <a:noFill/>
        </a:ln>
      </cdr:spPr>
      <cdr:style>
        <a:lnRef xmlns:a="http://schemas.openxmlformats.org/drawingml/2006/main" idx="2">
          <a:schemeClr val="accent6">
            <a:shade val="50000"/>
          </a:schemeClr>
        </a:lnRef>
        <a:fillRef xmlns:a="http://schemas.openxmlformats.org/drawingml/2006/main" idx="1">
          <a:schemeClr val="accent6"/>
        </a:fillRef>
        <a:effectRef xmlns:a="http://schemas.openxmlformats.org/drawingml/2006/main" idx="0">
          <a:schemeClr val="accent6"/>
        </a:effectRef>
        <a:fontRef xmlns:a="http://schemas.openxmlformats.org/drawingml/2006/main" idx="minor">
          <a:schemeClr val="lt1"/>
        </a:fontRef>
      </cdr:style>
      <cdr:txBody>
        <a:bodyPr xmlns:a="http://schemas.openxmlformats.org/drawingml/2006/main" wrap="square" lIns="36000" rIns="36000">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lvl="0" algn="l">
            <a:spcBef>
              <a:spcPct val="0"/>
            </a:spcBef>
          </a:pPr>
          <a:r>
            <a:rPr lang="en-US" sz="1200" dirty="0">
              <a:latin typeface="EC Square Sans Cond Pro" panose="020B0506040000020004" pitchFamily="34" charset="0"/>
            </a:rPr>
            <a:t>J62- 63 - Computer programming, consultancy / Information service activities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4D34D8-E3B4-F069-6ADD-F8D442E609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9E2191E5-897D-1F21-6B64-C79FF3AD2E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7E606C-77CD-45C1-9571-DE74CA837D88}" type="datetimeFigureOut">
              <a:rPr lang="en-IE" smtClean="0"/>
              <a:t>07/07/2025</a:t>
            </a:fld>
            <a:endParaRPr lang="en-IE"/>
          </a:p>
        </p:txBody>
      </p:sp>
      <p:sp>
        <p:nvSpPr>
          <p:cNvPr id="4" name="Footer Placeholder 3">
            <a:extLst>
              <a:ext uri="{FF2B5EF4-FFF2-40B4-BE49-F238E27FC236}">
                <a16:creationId xmlns:a16="http://schemas.microsoft.com/office/drawing/2014/main" id="{63903FA3-5DC7-AAE3-B405-7184FD6B12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36454CF8-DBD9-2EAE-C757-6C20B65855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A08B9C-ED77-41BB-BC53-D69EC8827C71}" type="slidenum">
              <a:rPr lang="en-IE" smtClean="0"/>
              <a:t>‹#›</a:t>
            </a:fld>
            <a:endParaRPr lang="en-IE"/>
          </a:p>
        </p:txBody>
      </p:sp>
    </p:spTree>
    <p:extLst>
      <p:ext uri="{BB962C8B-B14F-4D97-AF65-F5344CB8AC3E}">
        <p14:creationId xmlns:p14="http://schemas.microsoft.com/office/powerpoint/2010/main" val="3215320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743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1">
              <a:defRPr/>
            </a:pPr>
            <a:endParaRPr lang="en-IE" b="1" dirty="0"/>
          </a:p>
        </p:txBody>
      </p:sp>
      <p:sp>
        <p:nvSpPr>
          <p:cNvPr id="4" name="Slide Number Placeholder 3"/>
          <p:cNvSpPr>
            <a:spLocks noGrp="1"/>
          </p:cNvSpPr>
          <p:nvPr>
            <p:ph type="sldNum" sz="quarter" idx="10"/>
          </p:nvPr>
        </p:nvSpPr>
        <p:spPr/>
        <p:txBody>
          <a:bodyPr/>
          <a:lstStyle/>
          <a:p>
            <a:fld id="{59CF2995-AB43-4B7C-B8CD-9DC7C3692A9C}" type="slidenum">
              <a:rPr lang="en-GB" smtClean="0"/>
              <a:t>15</a:t>
            </a:fld>
            <a:endParaRPr lang="en-GB"/>
          </a:p>
        </p:txBody>
      </p:sp>
    </p:spTree>
    <p:extLst>
      <p:ext uri="{BB962C8B-B14F-4D97-AF65-F5344CB8AC3E}">
        <p14:creationId xmlns:p14="http://schemas.microsoft.com/office/powerpoint/2010/main" val="1165273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algn="r"/>
            <a:fld id="{00000000-1234-1234-1234-123412341234}" type="slidenum">
              <a:rPr lang="en-GB" sz="1200">
                <a:solidFill>
                  <a:schemeClr val="dk1"/>
                </a:solidFill>
                <a:latin typeface="Calibri"/>
                <a:ea typeface="Calibri"/>
                <a:cs typeface="Calibri"/>
                <a:sym typeface="Calibri"/>
              </a:rPr>
              <a:pPr algn="r"/>
              <a:t>16</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0259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t>18</a:t>
            </a:fld>
            <a:endParaRPr lang="en-GB"/>
          </a:p>
        </p:txBody>
      </p:sp>
    </p:spTree>
    <p:extLst>
      <p:ext uri="{BB962C8B-B14F-4D97-AF65-F5344CB8AC3E}">
        <p14:creationId xmlns:p14="http://schemas.microsoft.com/office/powerpoint/2010/main" val="1158186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19</a:t>
            </a:fld>
            <a:endParaRPr lang="en-GB"/>
          </a:p>
        </p:txBody>
      </p:sp>
    </p:spTree>
    <p:extLst>
      <p:ext uri="{BB962C8B-B14F-4D97-AF65-F5344CB8AC3E}">
        <p14:creationId xmlns:p14="http://schemas.microsoft.com/office/powerpoint/2010/main" val="4257681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t>20</a:t>
            </a:fld>
            <a:endParaRPr lang="en-GB"/>
          </a:p>
        </p:txBody>
      </p:sp>
    </p:spTree>
    <p:extLst>
      <p:ext uri="{BB962C8B-B14F-4D97-AF65-F5344CB8AC3E}">
        <p14:creationId xmlns:p14="http://schemas.microsoft.com/office/powerpoint/2010/main" val="60425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t>21</a:t>
            </a:fld>
            <a:endParaRPr lang="en-GB"/>
          </a:p>
        </p:txBody>
      </p:sp>
    </p:spTree>
    <p:extLst>
      <p:ext uri="{BB962C8B-B14F-4D97-AF65-F5344CB8AC3E}">
        <p14:creationId xmlns:p14="http://schemas.microsoft.com/office/powerpoint/2010/main" val="287856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t>22</a:t>
            </a:fld>
            <a:endParaRPr lang="en-GB"/>
          </a:p>
        </p:txBody>
      </p:sp>
    </p:spTree>
    <p:extLst>
      <p:ext uri="{BB962C8B-B14F-4D97-AF65-F5344CB8AC3E}">
        <p14:creationId xmlns:p14="http://schemas.microsoft.com/office/powerpoint/2010/main" val="2091857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t>23</a:t>
            </a:fld>
            <a:endParaRPr lang="en-GB"/>
          </a:p>
        </p:txBody>
      </p:sp>
    </p:spTree>
    <p:extLst>
      <p:ext uri="{BB962C8B-B14F-4D97-AF65-F5344CB8AC3E}">
        <p14:creationId xmlns:p14="http://schemas.microsoft.com/office/powerpoint/2010/main" val="1877191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t>24</a:t>
            </a:fld>
            <a:endParaRPr lang="en-GB"/>
          </a:p>
        </p:txBody>
      </p:sp>
    </p:spTree>
    <p:extLst>
      <p:ext uri="{BB962C8B-B14F-4D97-AF65-F5344CB8AC3E}">
        <p14:creationId xmlns:p14="http://schemas.microsoft.com/office/powerpoint/2010/main" val="1597319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t>25</a:t>
            </a:fld>
            <a:endParaRPr lang="en-GB"/>
          </a:p>
        </p:txBody>
      </p:sp>
    </p:spTree>
    <p:extLst>
      <p:ext uri="{BB962C8B-B14F-4D97-AF65-F5344CB8AC3E}">
        <p14:creationId xmlns:p14="http://schemas.microsoft.com/office/powerpoint/2010/main" val="5557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757425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defTabSz="879104"/>
                <a:r>
                  <a:rPr lang="en-IE" dirty="0">
                    <a:ea typeface="Calibri" panose="020F0502020204030204" pitchFamily="34" charset="0"/>
                    <a:cs typeface="Calibri" panose="020F0502020204030204" pitchFamily="34" charset="0"/>
                  </a:rPr>
                  <a:t>By default, the substitution elasticity </a:t>
                </a:r>
                <a14:m>
                  <m:oMath xmlns:m="http://schemas.openxmlformats.org/officeDocument/2006/math">
                    <m:sSup>
                      <m:sSupPr>
                        <m:ctrlPr>
                          <a:rPr lang="en-IE" i="1">
                            <a:solidFill>
                              <a:srgbClr val="000000"/>
                            </a:solidFill>
                            <a:latin typeface="Cambria Math" panose="02040503050406030204" pitchFamily="18" charset="0"/>
                            <a:ea typeface="Calibri" panose="020F0502020204030204" pitchFamily="34" charset="0"/>
                            <a:cs typeface="Calibri" panose="020F0502020204030204" pitchFamily="34" charset="0"/>
                          </a:rPr>
                        </m:ctrlPr>
                      </m:sSupPr>
                      <m:e>
                        <m:r>
                          <a:rPr lang="en-IE" i="1">
                            <a:solidFill>
                              <a:srgbClr val="000000"/>
                            </a:solidFill>
                            <a:latin typeface="Cambria Math" panose="02040503050406030204" pitchFamily="18" charset="0"/>
                            <a:ea typeface="Calibri" panose="020F0502020204030204" pitchFamily="34" charset="0"/>
                            <a:cs typeface="Calibri" panose="020F0502020204030204" pitchFamily="34" charset="0"/>
                          </a:rPr>
                          <m:t>𝜎</m:t>
                        </m:r>
                      </m:e>
                      <m:sup>
                        <m:r>
                          <a:rPr lang="en-IE" i="1">
                            <a:solidFill>
                              <a:srgbClr val="000000"/>
                            </a:solidFill>
                            <a:latin typeface="Cambria Math" panose="02040503050406030204" pitchFamily="18" charset="0"/>
                            <a:ea typeface="Calibri" panose="020F0502020204030204" pitchFamily="34" charset="0"/>
                            <a:cs typeface="Calibri" panose="020F0502020204030204" pitchFamily="34" charset="0"/>
                          </a:rPr>
                          <m:t>𝐾𝐿𝐸𝑀</m:t>
                        </m:r>
                      </m:sup>
                    </m:sSup>
                  </m:oMath>
                </a14:m>
                <a:r>
                  <a:rPr lang="en-IE" dirty="0">
                    <a:solidFill>
                      <a:srgbClr val="000000"/>
                    </a:solidFill>
                    <a:ea typeface="Calibri" panose="020F0502020204030204" pitchFamily="34" charset="0"/>
                    <a:cs typeface="Calibri" panose="020F0502020204030204" pitchFamily="34" charset="0"/>
                  </a:rPr>
                  <a:t> </a:t>
                </a:r>
                <a:r>
                  <a:rPr lang="en-IE" dirty="0">
                    <a:ea typeface="Calibri" panose="020F0502020204030204" pitchFamily="34" charset="0"/>
                    <a:cs typeface="Calibri" panose="020F0502020204030204" pitchFamily="34" charset="0"/>
                  </a:rPr>
                  <a:t>of the first nest is set equal to 0, assuming no substitution between the KLE bundle and materials.</a:t>
                </a:r>
              </a:p>
              <a:p>
                <a:pPr defTabSz="879104"/>
                <a:r>
                  <a:rPr lang="en-US" b="1" dirty="0">
                    <a:effectLst/>
                  </a:rPr>
                  <a:t>α</a:t>
                </a:r>
                <a:r>
                  <a:rPr lang="en-US" b="1" dirty="0" err="1">
                    <a:effectLst/>
                  </a:rPr>
                  <a:t>r,i,L</a:t>
                </a:r>
                <a:r>
                  <a:rPr lang="en-US" b="1" dirty="0"/>
                  <a:t>​</a:t>
                </a:r>
                <a:r>
                  <a:rPr lang="en-US" dirty="0"/>
                  <a:t>: It reflects the relative importance of labor in generating output.</a:t>
                </a:r>
              </a:p>
              <a:p>
                <a:pPr defTabSz="879104"/>
                <a:r>
                  <a:rPr lang="en-US" b="1" dirty="0" err="1"/>
                  <a:t>t</a:t>
                </a:r>
                <a:r>
                  <a:rPr lang="en-US" b="1" dirty="0" err="1">
                    <a:effectLst/>
                  </a:rPr>
                  <a:t>f</a:t>
                </a:r>
                <a:r>
                  <a:rPr lang="en-US" b="1" dirty="0" err="1"/>
                  <a:t>p</a:t>
                </a:r>
                <a:r>
                  <a:rPr lang="en-US" b="1" dirty="0" err="1">
                    <a:effectLst/>
                  </a:rPr>
                  <a:t>r,i</a:t>
                </a:r>
                <a:r>
                  <a:rPr lang="en-US" b="1" dirty="0"/>
                  <a:t>​</a:t>
                </a:r>
                <a:r>
                  <a:rPr lang="en-US" dirty="0"/>
                  <a:t>: </a:t>
                </a:r>
                <a:r>
                  <a:rPr lang="en-US" b="1" dirty="0"/>
                  <a:t>Total Factor Productivity</a:t>
                </a:r>
                <a:r>
                  <a:rPr lang="en-US" dirty="0"/>
                  <a:t> for industry </a:t>
                </a:r>
                <a:r>
                  <a:rPr lang="en-US" dirty="0" err="1"/>
                  <a:t>i</a:t>
                </a:r>
                <a:r>
                  <a:rPr lang="en-US" dirty="0"/>
                  <a:t> in region </a:t>
                </a:r>
                <a:r>
                  <a:rPr lang="en-US" dirty="0">
                    <a:effectLst/>
                  </a:rPr>
                  <a:t>r</a:t>
                </a:r>
                <a:r>
                  <a:rPr lang="en-US" dirty="0"/>
                  <a:t>. An increase in TFP means less labor (and other inputs) is needed to produce the same amount of output, leading to a decrease in labor demand for a given output.</a:t>
                </a:r>
              </a:p>
              <a:p>
                <a:pPr defTabSz="879104"/>
                <a:r>
                  <a:rPr lang="en-US" b="1" dirty="0" err="1">
                    <a:effectLst/>
                  </a:rPr>
                  <a:t>f</a:t>
                </a:r>
                <a:r>
                  <a:rPr lang="en-US" b="1" dirty="0" err="1"/>
                  <a:t>prod</a:t>
                </a:r>
                <a:r>
                  <a:rPr lang="en-US" b="1" dirty="0" err="1">
                    <a:effectLst/>
                  </a:rPr>
                  <a:t>r,i,L</a:t>
                </a:r>
                <a:r>
                  <a:rPr lang="en-US" b="1" dirty="0"/>
                  <a:t>​</a:t>
                </a:r>
                <a:r>
                  <a:rPr lang="en-US" dirty="0"/>
                  <a:t>: This is a </a:t>
                </a:r>
                <a:r>
                  <a:rPr lang="en-US" b="1" dirty="0"/>
                  <a:t>factor share parameter</a:t>
                </a:r>
                <a:r>
                  <a:rPr lang="en-US" dirty="0"/>
                  <a:t> for labor within the inner CES nest (KLE composite) for industry </a:t>
                </a:r>
                <a:r>
                  <a:rPr lang="en-US" dirty="0" err="1"/>
                  <a:t>i</a:t>
                </a:r>
                <a:r>
                  <a:rPr lang="en-US" dirty="0"/>
                  <a:t> in region </a:t>
                </a:r>
                <a:r>
                  <a:rPr lang="en-US" dirty="0">
                    <a:effectLst/>
                  </a:rPr>
                  <a:t>r</a:t>
                </a:r>
                <a:r>
                  <a:rPr lang="en-US" dirty="0"/>
                  <a:t>. It represents labor's specific contribution within the Capital-Labor-Energy bundle. Acts as a weighting factor, reflecting labor's initial share in the KLE composite.</a:t>
                </a:r>
              </a:p>
              <a:p>
                <a:r>
                  <a:rPr lang="en-US" b="1" dirty="0" err="1"/>
                  <a:t>p</a:t>
                </a:r>
                <a:r>
                  <a:rPr lang="en-US" b="1" dirty="0" err="1">
                    <a:effectLst/>
                  </a:rPr>
                  <a:t>r,ikle</a:t>
                </a:r>
                <a:r>
                  <a:rPr lang="en-US" b="1" dirty="0"/>
                  <a:t>​</a:t>
                </a:r>
                <a:r>
                  <a:rPr lang="en-US" dirty="0"/>
                  <a:t>: The </a:t>
                </a:r>
                <a:r>
                  <a:rPr lang="en-US" b="1" dirty="0"/>
                  <a:t>price of the Capital-Labor-Energy (KLE) composite input</a:t>
                </a:r>
                <a:r>
                  <a:rPr lang="en-US" dirty="0"/>
                  <a:t> used by industry </a:t>
                </a:r>
                <a:r>
                  <a:rPr lang="en-US" dirty="0" err="1"/>
                  <a:t>i</a:t>
                </a:r>
                <a:r>
                  <a:rPr lang="en-US" dirty="0"/>
                  <a:t> in region </a:t>
                </a:r>
                <a:r>
                  <a:rPr lang="en-US" dirty="0">
                    <a:effectLst/>
                  </a:rPr>
                  <a:t>r</a:t>
                </a:r>
                <a:r>
                  <a:rPr lang="en-US" dirty="0"/>
                  <a:t>. This price reflects the weighted average cost of capital, labor, and energy.</a:t>
                </a:r>
              </a:p>
              <a:p>
                <a:r>
                  <a:rPr lang="en-US" b="1" dirty="0" err="1"/>
                  <a:t>CostQ</a:t>
                </a:r>
                <a:r>
                  <a:rPr lang="en-US" b="1" dirty="0" err="1">
                    <a:effectLst/>
                  </a:rPr>
                  <a:t>r,i</a:t>
                </a:r>
                <a:r>
                  <a:rPr lang="en-US" b="1" dirty="0"/>
                  <a:t>​</a:t>
                </a:r>
                <a:r>
                  <a:rPr lang="en-US" dirty="0"/>
                  <a:t>: The </a:t>
                </a:r>
                <a:r>
                  <a:rPr lang="en-US" b="1" dirty="0"/>
                  <a:t>unit cost of producing output </a:t>
                </a:r>
                <a:r>
                  <a:rPr lang="en-US" b="1" dirty="0" err="1"/>
                  <a:t>Q</a:t>
                </a:r>
                <a:r>
                  <a:rPr lang="en-US" b="1" dirty="0" err="1">
                    <a:effectLst/>
                  </a:rPr>
                  <a:t>r,i</a:t>
                </a:r>
                <a:r>
                  <a:rPr lang="en-US" b="1" dirty="0"/>
                  <a:t>​</a:t>
                </a:r>
                <a:r>
                  <a:rPr lang="en-US" dirty="0"/>
                  <a:t> in industry </a:t>
                </a:r>
                <a:r>
                  <a:rPr lang="en-US" dirty="0" err="1"/>
                  <a:t>i</a:t>
                </a:r>
                <a:r>
                  <a:rPr lang="en-US" dirty="0"/>
                  <a:t> in region </a:t>
                </a:r>
                <a:r>
                  <a:rPr lang="en-US" dirty="0">
                    <a:effectLst/>
                  </a:rPr>
                  <a:t>r</a:t>
                </a:r>
                <a:r>
                  <a:rPr lang="en-US" dirty="0"/>
                  <a:t>. This is the overall cost of producing one unit of good </a:t>
                </a:r>
                <a:r>
                  <a:rPr lang="en-US" dirty="0" err="1"/>
                  <a:t>i</a:t>
                </a:r>
                <a:r>
                  <a:rPr lang="en-US" dirty="0"/>
                  <a:t>.</a:t>
                </a:r>
              </a:p>
              <a:p>
                <a:r>
                  <a:rPr lang="en-US" b="1" dirty="0" err="1">
                    <a:effectLst/>
                  </a:rPr>
                  <a:t>σklem</a:t>
                </a:r>
                <a:r>
                  <a:rPr lang="en-US" b="1" dirty="0"/>
                  <a:t>​</a:t>
                </a:r>
                <a:r>
                  <a:rPr lang="en-US" dirty="0"/>
                  <a:t>: The </a:t>
                </a:r>
                <a:r>
                  <a:rPr lang="en-US" b="1" dirty="0"/>
                  <a:t>elasticity of substitution</a:t>
                </a:r>
                <a:r>
                  <a:rPr lang="en-US" dirty="0"/>
                  <a:t> between the KLE composite and other inputs (like intermediate materials) in the production of good </a:t>
                </a:r>
                <a:r>
                  <a:rPr lang="en-US" dirty="0" err="1"/>
                  <a:t>i</a:t>
                </a:r>
                <a:r>
                  <a:rPr lang="en-US" dirty="0"/>
                  <a:t>. This parameter dictates how easily the KLE composite can be swapped with other major input groups.</a:t>
                </a:r>
              </a:p>
              <a:p>
                <a:r>
                  <a:rPr lang="en-US" b="1" dirty="0" err="1">
                    <a:effectLst/>
                  </a:rPr>
                  <a:t>σkle</a:t>
                </a:r>
                <a:r>
                  <a:rPr lang="en-US" b="1" dirty="0"/>
                  <a:t>​</a:t>
                </a:r>
                <a:r>
                  <a:rPr lang="en-US" dirty="0"/>
                  <a:t>: The </a:t>
                </a:r>
                <a:r>
                  <a:rPr lang="en-US" b="1" dirty="0"/>
                  <a:t>elasticity of substitution</a:t>
                </a:r>
                <a:r>
                  <a:rPr lang="en-US" dirty="0"/>
                  <a:t> among Capital, Labor, and Energy within the KLE composite for good </a:t>
                </a:r>
                <a:r>
                  <a:rPr lang="en-US" dirty="0" err="1"/>
                  <a:t>i</a:t>
                </a:r>
                <a:r>
                  <a:rPr lang="en-US" dirty="0"/>
                  <a:t>. This parameter specifically tells you how easily labor can be substituted with capital or energy (and vice-versa) in the production process.</a:t>
                </a:r>
              </a:p>
              <a:p>
                <a:pPr defTabSz="879104"/>
                <a:r>
                  <a:rPr lang="en-US" dirty="0"/>
                  <a:t>If the price of labor (</a:t>
                </a:r>
                <a:r>
                  <a:rPr lang="en-US" dirty="0" err="1"/>
                  <a:t>p</a:t>
                </a:r>
                <a:r>
                  <a:rPr lang="en-US" dirty="0" err="1">
                    <a:effectLst/>
                  </a:rPr>
                  <a:t>r,i,LInput</a:t>
                </a:r>
                <a:r>
                  <a:rPr lang="en-US" dirty="0"/>
                  <a:t>​) increases relative to the price of the KLE composite (</a:t>
                </a:r>
                <a:r>
                  <a:rPr lang="en-US" dirty="0" err="1"/>
                  <a:t>p</a:t>
                </a:r>
                <a:r>
                  <a:rPr lang="en-US" dirty="0" err="1">
                    <a:effectLst/>
                  </a:rPr>
                  <a:t>r,ikle</a:t>
                </a:r>
                <a:r>
                  <a:rPr lang="en-US" dirty="0"/>
                  <a:t>​), firms will demand less labor, especially if the elasticity is high (easy to substitute labor with capital or energy).</a:t>
                </a:r>
                <a:endParaRPr lang="en-IE" dirty="0"/>
              </a:p>
            </p:txBody>
          </p:sp>
        </mc:Choice>
        <mc:Fallback xmlns="">
          <p:sp>
            <p:nvSpPr>
              <p:cNvPr id="3" name="Notes Placeholder 2"/>
              <p:cNvSpPr>
                <a:spLocks noGrp="1"/>
              </p:cNvSpPr>
              <p:nvPr>
                <p:ph type="body" idx="1"/>
              </p:nvPr>
            </p:nvSpPr>
            <p:spPr/>
            <p:txBody>
              <a:bodyPr/>
              <a:lstStyle/>
              <a:p>
                <a:pPr defTabSz="879104"/>
                <a:r>
                  <a:rPr lang="en-IE" dirty="0" smtClean="0">
                    <a:ea typeface="Calibri" panose="020F0502020204030204" pitchFamily="34" charset="0"/>
                    <a:cs typeface="Calibri" panose="020F0502020204030204" pitchFamily="34" charset="0"/>
                  </a:rPr>
                  <a:t>By default, the substitution elasticity </a:t>
                </a:r>
                <a:r>
                  <a:rPr lang="en-IE" i="0">
                    <a:solidFill>
                      <a:srgbClr val="000000"/>
                    </a:solidFill>
                    <a:latin typeface="Cambria Math" panose="02040503050406030204" pitchFamily="18" charset="0"/>
                    <a:ea typeface="Calibri" panose="020F0502020204030204" pitchFamily="34" charset="0"/>
                    <a:cs typeface="Calibri" panose="020F0502020204030204" pitchFamily="34" charset="0"/>
                  </a:rPr>
                  <a:t>𝜎^𝐾𝐿𝐸𝑀</a:t>
                </a:r>
                <a:r>
                  <a:rPr lang="en-IE" dirty="0">
                    <a:solidFill>
                      <a:srgbClr val="000000"/>
                    </a:solidFill>
                    <a:ea typeface="Calibri" panose="020F0502020204030204" pitchFamily="34" charset="0"/>
                    <a:cs typeface="Calibri" panose="020F0502020204030204" pitchFamily="34" charset="0"/>
                  </a:rPr>
                  <a:t> </a:t>
                </a:r>
                <a:r>
                  <a:rPr lang="en-IE" dirty="0">
                    <a:ea typeface="Calibri" panose="020F0502020204030204" pitchFamily="34" charset="0"/>
                    <a:cs typeface="Calibri" panose="020F0502020204030204" pitchFamily="34" charset="0"/>
                  </a:rPr>
                  <a:t>of the first nest is set equal to 0, assuming no substitution between the KLE bundle and materials</a:t>
                </a:r>
                <a:endParaRPr lang="en-IE" dirty="0"/>
              </a:p>
            </p:txBody>
          </p:sp>
        </mc:Fallback>
      </mc:AlternateContent>
      <p:sp>
        <p:nvSpPr>
          <p:cNvPr id="4" name="Slide Number Placeholder 3"/>
          <p:cNvSpPr>
            <a:spLocks noGrp="1"/>
          </p:cNvSpPr>
          <p:nvPr>
            <p:ph type="sldNum" sz="quarter" idx="10"/>
          </p:nvPr>
        </p:nvSpPr>
        <p:spPr/>
        <p:txBody>
          <a:bodyPr/>
          <a:lstStyle/>
          <a:p>
            <a:fld id="{59CF2995-AB43-4B7C-B8CD-9DC7C3692A9C}" type="slidenum">
              <a:rPr lang="en-GB" smtClean="0"/>
              <a:t>26</a:t>
            </a:fld>
            <a:endParaRPr lang="en-GB"/>
          </a:p>
        </p:txBody>
      </p:sp>
    </p:spTree>
    <p:extLst>
      <p:ext uri="{BB962C8B-B14F-4D97-AF65-F5344CB8AC3E}">
        <p14:creationId xmlns:p14="http://schemas.microsoft.com/office/powerpoint/2010/main" val="251160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000" dirty="0"/>
              <a:t>KLE es la combinación de </a:t>
            </a:r>
            <a:r>
              <a:rPr lang="es-ES" sz="1000" b="1" dirty="0"/>
              <a:t>capital (K), trabajo (L) y energía (E)</a:t>
            </a:r>
            <a:r>
              <a:rPr lang="es-ES" sz="1000" dirty="0"/>
              <a:t> en la función de producción.</a:t>
            </a:r>
          </a:p>
          <a:p>
            <a:r>
              <a:rPr lang="es-ES" sz="1000" dirty="0"/>
              <a:t>La </a:t>
            </a:r>
            <a:r>
              <a:rPr lang="es-ES" sz="1000" b="1" dirty="0"/>
              <a:t>elasticidad de sustitución</a:t>
            </a:r>
            <a:r>
              <a:rPr lang="es-ES" sz="1000" dirty="0"/>
              <a:t> mide qué tan fácil es reemplazar un insumo con otro.</a:t>
            </a:r>
          </a:p>
          <a:p>
            <a:r>
              <a:rPr lang="es-ES" sz="1000" dirty="0"/>
              <a:t>Si el capital puede ser fácilmente sustituido por trabajo o energía (alta elasticidad), la inversión en capital será menos sensible a su precio.</a:t>
            </a:r>
          </a:p>
          <a:p>
            <a:endParaRPr lang="es-ES" sz="1000" dirty="0"/>
          </a:p>
          <a:p>
            <a:r>
              <a:rPr lang="en-US" sz="1200" b="1" dirty="0"/>
              <a:t>"The bundle KLE":</a:t>
            </a:r>
            <a:r>
              <a:rPr lang="en-US" sz="1200" dirty="0"/>
              <a:t> This implies that the overall cost and productivity of the composite Capital-Labor-Energy input will influence the incentive to invest in capital. If the KLE bundle becomes more productive or relatively cheaper (perhaps due to falling energy prices making the whole bundle more attractive), firms might expand production and thus demand more capital.</a:t>
            </a:r>
          </a:p>
          <a:p>
            <a:endParaRPr lang="en-US" sz="1200" dirty="0"/>
          </a:p>
          <a:p>
            <a:r>
              <a:rPr lang="en-US" b="1" dirty="0" err="1"/>
              <a:t>Q</a:t>
            </a:r>
            <a:r>
              <a:rPr lang="en-US" b="1" dirty="0" err="1">
                <a:effectLst/>
              </a:rPr>
              <a:t>r,i</a:t>
            </a:r>
            <a:r>
              <a:rPr lang="en-US" b="1" dirty="0"/>
              <a:t>​</a:t>
            </a:r>
            <a:r>
              <a:rPr lang="en-US" dirty="0"/>
              <a:t>: The </a:t>
            </a:r>
            <a:r>
              <a:rPr lang="en-US" b="1" dirty="0"/>
              <a:t>total quantity of output</a:t>
            </a:r>
            <a:r>
              <a:rPr lang="en-US" dirty="0"/>
              <a:t> produced by industry </a:t>
            </a:r>
            <a:r>
              <a:rPr lang="en-US" dirty="0" err="1"/>
              <a:t>i</a:t>
            </a:r>
            <a:r>
              <a:rPr lang="en-US" dirty="0"/>
              <a:t> in region </a:t>
            </a:r>
            <a:r>
              <a:rPr lang="en-US" dirty="0">
                <a:effectLst/>
              </a:rPr>
              <a:t>r</a:t>
            </a:r>
            <a:r>
              <a:rPr lang="en-US" dirty="0"/>
              <a:t>. This indicates that investment demand is scaled by the size of the industry's output. As output grows, the need for new capital (and thus investment) typically increases.</a:t>
            </a:r>
          </a:p>
          <a:p>
            <a:r>
              <a:rPr lang="en-US" b="1" dirty="0">
                <a:effectLst/>
              </a:rPr>
              <a:t>(Lag1Kr,i​Lag1Knr,i​</a:t>
            </a:r>
            <a:r>
              <a:rPr lang="en-US" b="1" dirty="0"/>
              <a:t>​</a:t>
            </a:r>
            <a:r>
              <a:rPr lang="en-US" b="1" dirty="0">
                <a:effectLst/>
              </a:rPr>
              <a:t>)0.05</a:t>
            </a:r>
            <a:r>
              <a:rPr lang="en-US" dirty="0"/>
              <a:t>: This is the crucial term that captures the </a:t>
            </a:r>
            <a:r>
              <a:rPr lang="en-US" b="1" dirty="0"/>
              <a:t>"gap" between the desired (notional) and actual (effective) capital stock from the previous period</a:t>
            </a:r>
            <a:r>
              <a:rPr lang="en-US" dirty="0"/>
              <a:t>.</a:t>
            </a:r>
          </a:p>
          <a:p>
            <a:pPr>
              <a:buFont typeface="Arial" panose="020B0604020202020204" pitchFamily="34" charset="0"/>
              <a:buChar char="•"/>
            </a:pPr>
            <a:r>
              <a:rPr lang="en-US" b="1" dirty="0"/>
              <a:t>La</a:t>
            </a:r>
            <a:r>
              <a:rPr lang="en-US" b="1" dirty="0">
                <a:effectLst/>
              </a:rPr>
              <a:t>g1K</a:t>
            </a:r>
            <a:r>
              <a:rPr lang="en-US" b="1" dirty="0"/>
              <a:t>n</a:t>
            </a:r>
            <a:r>
              <a:rPr lang="en-US" b="1" dirty="0">
                <a:effectLst/>
              </a:rPr>
              <a:t>r,i</a:t>
            </a:r>
            <a:r>
              <a:rPr lang="en-US" b="1" dirty="0"/>
              <a:t>​</a:t>
            </a:r>
            <a:r>
              <a:rPr lang="en-US" dirty="0"/>
              <a:t>: This represents the </a:t>
            </a:r>
            <a:r>
              <a:rPr lang="en-US" b="1" dirty="0"/>
              <a:t>lagged notional (desired/optimal) capital stock</a:t>
            </a:r>
            <a:r>
              <a:rPr lang="en-US" dirty="0"/>
              <a:t> for industry </a:t>
            </a:r>
            <a:r>
              <a:rPr lang="en-US" dirty="0" err="1"/>
              <a:t>i</a:t>
            </a:r>
            <a:r>
              <a:rPr lang="en-US" dirty="0"/>
              <a:t> in region </a:t>
            </a:r>
            <a:r>
              <a:rPr lang="en-US" dirty="0">
                <a:effectLst/>
              </a:rPr>
              <a:t>r</a:t>
            </a:r>
            <a:r>
              <a:rPr lang="en-US" dirty="0"/>
              <a:t>. This would be the capital stock derived from the long-term cost minimization problem, perhaps from the previous period's solution.</a:t>
            </a:r>
          </a:p>
          <a:p>
            <a:pPr>
              <a:buFont typeface="Arial" panose="020B0604020202020204" pitchFamily="34" charset="0"/>
              <a:buChar char="•"/>
            </a:pPr>
            <a:r>
              <a:rPr lang="en-US" b="1" dirty="0"/>
              <a:t>La</a:t>
            </a:r>
            <a:r>
              <a:rPr lang="en-US" b="1" dirty="0">
                <a:effectLst/>
              </a:rPr>
              <a:t>g1Kr,i</a:t>
            </a:r>
            <a:r>
              <a:rPr lang="en-US" b="1" dirty="0"/>
              <a:t>​</a:t>
            </a:r>
            <a:r>
              <a:rPr lang="en-US" dirty="0"/>
              <a:t>: This would be the </a:t>
            </a:r>
            <a:r>
              <a:rPr lang="en-US" b="1" dirty="0"/>
              <a:t>lagged actual (effective) capital stock</a:t>
            </a:r>
            <a:r>
              <a:rPr lang="en-US" dirty="0"/>
              <a:t> for industry </a:t>
            </a:r>
            <a:r>
              <a:rPr lang="en-US" dirty="0" err="1"/>
              <a:t>i</a:t>
            </a:r>
            <a:r>
              <a:rPr lang="en-US" dirty="0"/>
              <a:t> in region </a:t>
            </a:r>
            <a:r>
              <a:rPr lang="en-US" dirty="0">
                <a:effectLst/>
              </a:rPr>
              <a:t>r</a:t>
            </a:r>
            <a:r>
              <a:rPr lang="en-US" dirty="0"/>
              <a:t>. This is the capital stock physically in place at the beginning of the current period (i.e., at the end of the previous period).</a:t>
            </a:r>
          </a:p>
          <a:p>
            <a:pPr>
              <a:buFont typeface="Arial" panose="020B0604020202020204" pitchFamily="34" charset="0"/>
              <a:buChar char="•"/>
            </a:pPr>
            <a:r>
              <a:rPr lang="en-US" b="1" dirty="0"/>
              <a:t>The ratio </a:t>
            </a:r>
            <a:r>
              <a:rPr lang="en-US" b="1" dirty="0">
                <a:effectLst/>
              </a:rPr>
              <a:t>(Lag1Kr,i​Lag1Knr,i​</a:t>
            </a:r>
            <a:r>
              <a:rPr lang="en-US" b="1" dirty="0"/>
              <a:t>​</a:t>
            </a:r>
            <a:r>
              <a:rPr lang="en-US" b="1" dirty="0">
                <a:effectLst/>
              </a:rPr>
              <a:t>)</a:t>
            </a:r>
            <a:r>
              <a:rPr lang="en-US" dirty="0"/>
              <a:t>: If this ratio is greater than 1, it means the desired capital stock is larger than the actual capital stock. This implies a "gap" that firms want to close, thus driving up investment. If the ratio is less than 1, it suggests excess capacity, which would depress investment.</a:t>
            </a:r>
          </a:p>
          <a:p>
            <a:pPr>
              <a:buFont typeface="Arial" panose="020B0604020202020204" pitchFamily="34" charset="0"/>
              <a:buChar char="•"/>
            </a:pPr>
            <a:r>
              <a:rPr lang="en-US" b="1" dirty="0"/>
              <a:t>The exponent 0.05</a:t>
            </a:r>
            <a:r>
              <a:rPr lang="en-US" dirty="0"/>
              <a:t>: This is an </a:t>
            </a:r>
            <a:r>
              <a:rPr lang="en-US" b="1" dirty="0"/>
              <a:t>adjustment speed parameter</a:t>
            </a:r>
            <a:r>
              <a:rPr lang="en-US" dirty="0"/>
              <a:t> or a partial adjustment coefficient. A value of 0.05 (or </a:t>
            </a:r>
            <a:r>
              <a:rPr lang="en-US" dirty="0">
                <a:effectLst/>
              </a:rPr>
              <a:t>α</a:t>
            </a:r>
            <a:r>
              <a:rPr lang="en-US" dirty="0"/>
              <a:t> in a general form) indicates that </a:t>
            </a:r>
            <a:r>
              <a:rPr lang="en-US" b="1" dirty="0"/>
              <a:t>only a small fraction (5%) of the gap between desired and actual capital is closed in the current period. </a:t>
            </a:r>
            <a:r>
              <a:rPr lang="en-US" dirty="0"/>
              <a:t>This implies a </a:t>
            </a:r>
            <a:r>
              <a:rPr lang="en-US" b="1" dirty="0"/>
              <a:t>slow adjustment process</a:t>
            </a:r>
            <a:r>
              <a:rPr lang="en-US" dirty="0"/>
              <a:t>. Firms don't immediately jump to their desired capital stock; they move gradually. This parameter is critical for capturing investment dynamics.</a:t>
            </a:r>
          </a:p>
          <a:p>
            <a:pPr>
              <a:buFont typeface="Arial" panose="020B0604020202020204" pitchFamily="34" charset="0"/>
              <a:buChar char="•"/>
            </a:pPr>
            <a:r>
              <a:rPr lang="en-US" b="1" dirty="0">
                <a:effectLst/>
              </a:rPr>
              <a:t>(</a:t>
            </a:r>
            <a:r>
              <a:rPr lang="en-US" b="1" dirty="0" err="1">
                <a:effectLst/>
              </a:rPr>
              <a:t>pr,ikle</a:t>
            </a:r>
            <a:r>
              <a:rPr lang="en-US" b="1" dirty="0">
                <a:effectLst/>
              </a:rPr>
              <a:t>​×</a:t>
            </a:r>
            <a:r>
              <a:rPr lang="en-US" b="1" dirty="0" err="1">
                <a:effectLst/>
              </a:rPr>
              <a:t>fprodr,i,K</a:t>
            </a:r>
            <a:r>
              <a:rPr lang="en-US" b="1" dirty="0">
                <a:effectLst/>
              </a:rPr>
              <a:t>​</a:t>
            </a:r>
            <a:r>
              <a:rPr lang="en-US" b="1" dirty="0" err="1">
                <a:effectLst/>
              </a:rPr>
              <a:t>pr,iK</a:t>
            </a:r>
            <a:r>
              <a:rPr lang="en-US" b="1" dirty="0">
                <a:effectLst/>
              </a:rPr>
              <a:t>​</a:t>
            </a:r>
            <a:r>
              <a:rPr lang="en-US" b="1" dirty="0"/>
              <a:t>​</a:t>
            </a:r>
            <a:r>
              <a:rPr lang="en-US" b="1" dirty="0">
                <a:effectLst/>
              </a:rPr>
              <a:t>)−</a:t>
            </a:r>
            <a:r>
              <a:rPr lang="en-US" b="1" dirty="0" err="1">
                <a:effectLst/>
              </a:rPr>
              <a:t>σKLE</a:t>
            </a:r>
            <a:r>
              <a:rPr lang="en-US" b="1" dirty="0">
                <a:effectLst/>
              </a:rPr>
              <a:t>​</a:t>
            </a:r>
            <a:r>
              <a:rPr lang="en-US" dirty="0"/>
              <a:t>: This term captures the </a:t>
            </a:r>
            <a:r>
              <a:rPr lang="en-US" b="1" dirty="0"/>
              <a:t>relative price effect</a:t>
            </a:r>
            <a:r>
              <a:rPr lang="en-US" dirty="0"/>
              <a:t> on investment, consistent with the earlier statements.</a:t>
            </a:r>
          </a:p>
          <a:p>
            <a:pPr>
              <a:buFont typeface="Arial" panose="020B0604020202020204" pitchFamily="34" charset="0"/>
              <a:buChar char="•"/>
            </a:pPr>
            <a:r>
              <a:rPr lang="en-US" b="1" dirty="0" err="1"/>
              <a:t>p</a:t>
            </a:r>
            <a:r>
              <a:rPr lang="en-US" b="1" dirty="0" err="1">
                <a:effectLst/>
              </a:rPr>
              <a:t>r,iK</a:t>
            </a:r>
            <a:r>
              <a:rPr lang="en-US" b="1" dirty="0"/>
              <a:t>​</a:t>
            </a:r>
            <a:r>
              <a:rPr lang="en-US" dirty="0"/>
              <a:t>: This is the </a:t>
            </a:r>
            <a:r>
              <a:rPr lang="en-US" b="1" dirty="0"/>
              <a:t>price of capital input</a:t>
            </a:r>
            <a:r>
              <a:rPr lang="en-US" dirty="0"/>
              <a:t> for industry </a:t>
            </a:r>
            <a:r>
              <a:rPr lang="en-US" dirty="0" err="1"/>
              <a:t>i</a:t>
            </a:r>
            <a:r>
              <a:rPr lang="en-US" dirty="0"/>
              <a:t> in region </a:t>
            </a:r>
            <a:r>
              <a:rPr lang="en-US" dirty="0">
                <a:effectLst/>
              </a:rPr>
              <a:t>r, </a:t>
            </a:r>
            <a:r>
              <a:rPr lang="en-US" dirty="0"/>
              <a:t>specific for Capital.</a:t>
            </a:r>
          </a:p>
          <a:p>
            <a:pPr>
              <a:buFont typeface="Arial" panose="020B0604020202020204" pitchFamily="34" charset="0"/>
              <a:buChar char="•"/>
            </a:pPr>
            <a:r>
              <a:rPr lang="en-US" b="1" dirty="0" err="1"/>
              <a:t>p</a:t>
            </a:r>
            <a:r>
              <a:rPr lang="en-US" b="1" dirty="0" err="1">
                <a:effectLst/>
              </a:rPr>
              <a:t>r,ikle</a:t>
            </a:r>
            <a:r>
              <a:rPr lang="en-US" b="1" dirty="0"/>
              <a:t>​</a:t>
            </a:r>
            <a:r>
              <a:rPr lang="en-US" dirty="0"/>
              <a:t>: The </a:t>
            </a:r>
            <a:r>
              <a:rPr lang="en-US" b="1" dirty="0"/>
              <a:t>price of the KLE (Capital-Labor-Energy) composite</a:t>
            </a:r>
            <a:r>
              <a:rPr lang="en-US" dirty="0"/>
              <a:t> for industry </a:t>
            </a:r>
            <a:r>
              <a:rPr lang="en-US" dirty="0" err="1"/>
              <a:t>i</a:t>
            </a:r>
            <a:r>
              <a:rPr lang="en-US" dirty="0"/>
              <a:t> in region </a:t>
            </a:r>
            <a:r>
              <a:rPr lang="en-US" dirty="0">
                <a:effectLst/>
              </a:rPr>
              <a:t>r</a:t>
            </a:r>
            <a:r>
              <a:rPr lang="en-US" dirty="0"/>
              <a:t>.</a:t>
            </a:r>
          </a:p>
          <a:p>
            <a:pPr>
              <a:buFont typeface="Arial" panose="020B0604020202020204" pitchFamily="34" charset="0"/>
              <a:buChar char="•"/>
            </a:pPr>
            <a:r>
              <a:rPr lang="en-US" b="1" dirty="0" err="1">
                <a:effectLst/>
              </a:rPr>
              <a:t>f</a:t>
            </a:r>
            <a:r>
              <a:rPr lang="en-US" b="1" dirty="0" err="1"/>
              <a:t>prod</a:t>
            </a:r>
            <a:r>
              <a:rPr lang="en-US" b="1" dirty="0" err="1">
                <a:effectLst/>
              </a:rPr>
              <a:t>r,i,K</a:t>
            </a:r>
            <a:r>
              <a:rPr lang="en-US" b="1" dirty="0"/>
              <a:t>​</a:t>
            </a:r>
            <a:r>
              <a:rPr lang="en-US" dirty="0"/>
              <a:t>: The </a:t>
            </a:r>
            <a:r>
              <a:rPr lang="en-US" b="1" dirty="0"/>
              <a:t>factor share parameter for capital</a:t>
            </a:r>
            <a:r>
              <a:rPr lang="en-US" dirty="0"/>
              <a:t> within the KLE composite for industry </a:t>
            </a:r>
            <a:r>
              <a:rPr lang="en-US" dirty="0" err="1"/>
              <a:t>i</a:t>
            </a:r>
            <a:r>
              <a:rPr lang="en-US" dirty="0"/>
              <a:t> in region </a:t>
            </a:r>
            <a:r>
              <a:rPr lang="en-US" dirty="0">
                <a:effectLst/>
              </a:rPr>
              <a:t>r</a:t>
            </a:r>
            <a:r>
              <a:rPr lang="en-US" dirty="0"/>
              <a:t>.</a:t>
            </a:r>
          </a:p>
          <a:p>
            <a:pPr>
              <a:buFont typeface="Arial" panose="020B0604020202020204" pitchFamily="34" charset="0"/>
              <a:buChar char="•"/>
            </a:pPr>
            <a:r>
              <a:rPr lang="en-US" b="1" dirty="0" err="1">
                <a:effectLst/>
              </a:rPr>
              <a:t>σKLE</a:t>
            </a:r>
            <a:r>
              <a:rPr lang="en-US" b="1" dirty="0"/>
              <a:t>​</a:t>
            </a:r>
            <a:r>
              <a:rPr lang="en-US" dirty="0"/>
              <a:t>: This should be the </a:t>
            </a:r>
            <a:r>
              <a:rPr lang="en-US" b="1" dirty="0"/>
              <a:t>elasticity of substitution among Capital, Labor, and Energy</a:t>
            </a:r>
            <a:r>
              <a:rPr lang="en-US" dirty="0"/>
              <a:t>. This term reflects how changes in the relative price of capital compared to the KLE composite (normalized by its share) influence the demand for capital, and thus investment. If capital becomes relatively cheaper compared to the KLE composite, investment demand will increase, as firms substitute towards capital within the KLE bundle.</a:t>
            </a:r>
          </a:p>
          <a:p>
            <a:pPr>
              <a:buFont typeface="Arial" panose="020B0604020202020204" pitchFamily="34" charset="0"/>
              <a:buChar char="•"/>
            </a:pPr>
            <a:endParaRPr lang="en-US" dirty="0"/>
          </a:p>
          <a:p>
            <a:endParaRPr lang="en-US" sz="1200" dirty="0"/>
          </a:p>
          <a:p>
            <a:endParaRPr lang="en-US" sz="1200" dirty="0"/>
          </a:p>
          <a:p>
            <a:endParaRPr lang="es-ES" sz="1000" dirty="0"/>
          </a:p>
        </p:txBody>
      </p:sp>
      <p:sp>
        <p:nvSpPr>
          <p:cNvPr id="4" name="Slide Number Placeholder 3"/>
          <p:cNvSpPr>
            <a:spLocks noGrp="1"/>
          </p:cNvSpPr>
          <p:nvPr>
            <p:ph type="sldNum" sz="quarter" idx="10"/>
          </p:nvPr>
        </p:nvSpPr>
        <p:spPr/>
        <p:txBody>
          <a:bodyPr/>
          <a:lstStyle/>
          <a:p>
            <a:fld id="{59CF2995-AB43-4B7C-B8CD-9DC7C3692A9C}" type="slidenum">
              <a:rPr lang="en-GB" smtClean="0"/>
              <a:pPr/>
              <a:t>27</a:t>
            </a:fld>
            <a:endParaRPr lang="en-GB" dirty="0"/>
          </a:p>
        </p:txBody>
      </p:sp>
    </p:spTree>
    <p:extLst>
      <p:ext uri="{BB962C8B-B14F-4D97-AF65-F5344CB8AC3E}">
        <p14:creationId xmlns:p14="http://schemas.microsoft.com/office/powerpoint/2010/main" val="91462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30</a:t>
            </a:fld>
            <a:endParaRPr lang="en-GB"/>
          </a:p>
        </p:txBody>
      </p:sp>
    </p:spTree>
    <p:extLst>
      <p:ext uri="{BB962C8B-B14F-4D97-AF65-F5344CB8AC3E}">
        <p14:creationId xmlns:p14="http://schemas.microsoft.com/office/powerpoint/2010/main" val="4174374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Grants reduce the need for additional borrowing, alleviating fiscal pressure, while loans increase national public debt, leading to potential budgetary constraints in the long run.</a:t>
            </a:r>
          </a:p>
          <a:p>
            <a:r>
              <a:rPr lang="en-IE" sz="1800" dirty="0">
                <a:effectLst/>
                <a:latin typeface="LM Roman 12" panose="00000500000000000000" charset="0"/>
                <a:ea typeface="Calibri" panose="020F0502020204030204" pitchFamily="34" charset="0"/>
                <a:cs typeface="Times New Roman" panose="02020603050405020304" pitchFamily="18" charset="0"/>
              </a:rPr>
              <a:t>RRF grants are assumed to be financed through long-term EU debt. This debt is repaid by Member States' contributions to the EU budget, which are, in turn, funded via lump-sum taxes. Repayments are scheduled to begin at the end of the current multiannual financial framework in 2027 and will proceed linearly until 2058. Under this mechanism, households ultimately bear the cost of the grants through a reduction in their disposable income. This negatively impacts household consumption and savings behaviour, consequently offsetting some of the RRF's positive economic effects. </a:t>
            </a:r>
            <a:endParaRPr lang="en-IE" sz="1200" kern="1200" dirty="0">
              <a:solidFill>
                <a:schemeClr val="tx1"/>
              </a:solidFill>
              <a:effectLst/>
              <a:latin typeface="+mn-lt"/>
              <a:ea typeface="+mn-ea"/>
              <a:cs typeface="+mn-cs"/>
            </a:endParaRPr>
          </a:p>
          <a:p>
            <a:pPr algn="just">
              <a:lnSpc>
                <a:spcPts val="1200"/>
              </a:lnSpc>
              <a:spcAft>
                <a:spcPts val="600"/>
              </a:spcAft>
            </a:pPr>
            <a:r>
              <a:rPr lang="en-IE" sz="1800" dirty="0">
                <a:effectLst/>
                <a:latin typeface="LM Roman 12" panose="00000500000000000000" charset="0"/>
                <a:ea typeface="Calibri" panose="020F0502020204030204" pitchFamily="34" charset="0"/>
                <a:cs typeface="Times New Roman" panose="02020603050405020304" pitchFamily="18" charset="0"/>
              </a:rPr>
              <a:t>This includes the crucial aspect of productivity gains, which arise from </a:t>
            </a:r>
            <a:r>
              <a:rPr lang="en-IE" sz="1800" b="1" dirty="0">
                <a:effectLst/>
                <a:latin typeface="LM Roman 12" panose="00000500000000000000" charset="0"/>
                <a:ea typeface="Calibri" panose="020F0502020204030204" pitchFamily="34" charset="0"/>
                <a:cs typeface="Times New Roman" panose="02020603050405020304" pitchFamily="18" charset="0"/>
              </a:rPr>
              <a:t>RRF funds dedicated to developing or upgrading new technologies, products, and services. </a:t>
            </a:r>
            <a:r>
              <a:rPr lang="en-IE" sz="1800" dirty="0">
                <a:effectLst/>
                <a:latin typeface="LM Roman 12" panose="00000500000000000000" charset="0"/>
                <a:ea typeface="Calibri" panose="020F0502020204030204" pitchFamily="34" charset="0"/>
                <a:cs typeface="Times New Roman" panose="02020603050405020304" pitchFamily="18" charset="0"/>
              </a:rPr>
              <a:t>These advancements are vital for fostering long-term economic growth throughout the EU.</a:t>
            </a:r>
          </a:p>
          <a:p>
            <a:pPr algn="just">
              <a:lnSpc>
                <a:spcPts val="1200"/>
              </a:lnSpc>
              <a:spcAft>
                <a:spcPts val="600"/>
              </a:spcAft>
            </a:pPr>
            <a:r>
              <a:rPr lang="en-IE" sz="1800" dirty="0">
                <a:effectLst/>
                <a:latin typeface="LM Roman 12" panose="00000500000000000000" charset="0"/>
                <a:ea typeface="Calibri" panose="020F0502020204030204" pitchFamily="34" charset="0"/>
                <a:cs typeface="Times New Roman" panose="02020603050405020304" pitchFamily="18" charset="0"/>
              </a:rPr>
              <a:t>Within FIDELIO, productivity gains are specifically attributed to the additional value added generated by R&amp;D investments funded through the RRF. This effect is derived through econometric estimations that leverage detailed country and industry-specific information on R&amp;D investments and their subsequent impacts on value added.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200"/>
              </a:lnSpc>
              <a:spcAft>
                <a:spcPts val="600"/>
              </a:spcAft>
            </a:pPr>
            <a:r>
              <a:rPr lang="en-IE" sz="1800" dirty="0">
                <a:effectLst/>
                <a:latin typeface="LM Roman 12" panose="00000500000000000000" charset="0"/>
                <a:ea typeface="Calibri" panose="020F0502020204030204" pitchFamily="34" charset="0"/>
                <a:cs typeface="Times New Roman" panose="02020603050405020304" pitchFamily="18" charset="0"/>
              </a:rPr>
              <a:t>The estimation of these productivity effects is based on the work of </a:t>
            </a:r>
            <a:r>
              <a:rPr lang="en-IE" sz="1800" dirty="0" err="1">
                <a:effectLst/>
                <a:latin typeface="LM Roman 12" panose="00000500000000000000" charset="0"/>
                <a:ea typeface="Calibri" panose="020F0502020204030204" pitchFamily="34" charset="0"/>
                <a:cs typeface="Times New Roman" panose="02020603050405020304" pitchFamily="18" charset="0"/>
              </a:rPr>
              <a:t>Pedauga</a:t>
            </a:r>
            <a:r>
              <a:rPr lang="en-IE" sz="1800" dirty="0">
                <a:effectLst/>
                <a:latin typeface="LM Roman 12" panose="00000500000000000000" charset="0"/>
                <a:ea typeface="Calibri" panose="020F0502020204030204" pitchFamily="34" charset="0"/>
                <a:cs typeface="Times New Roman" panose="02020603050405020304" pitchFamily="18" charset="0"/>
              </a:rPr>
              <a:t> et al. (2025). Similar to Moncada-</a:t>
            </a:r>
            <a:r>
              <a:rPr lang="en-IE" sz="1800" dirty="0" err="1">
                <a:effectLst/>
                <a:latin typeface="LM Roman 12" panose="00000500000000000000" charset="0"/>
                <a:ea typeface="Calibri" panose="020F0502020204030204" pitchFamily="34" charset="0"/>
                <a:cs typeface="Times New Roman" panose="02020603050405020304" pitchFamily="18" charset="0"/>
              </a:rPr>
              <a:t>Paternò</a:t>
            </a:r>
            <a:r>
              <a:rPr lang="en-IE" sz="1800" dirty="0">
                <a:effectLst/>
                <a:latin typeface="LM Roman 12" panose="00000500000000000000" charset="0"/>
                <a:ea typeface="Calibri" panose="020F0502020204030204" pitchFamily="34" charset="0"/>
                <a:cs typeface="Times New Roman" panose="02020603050405020304" pitchFamily="18" charset="0"/>
              </a:rPr>
              <a:t>-Castello et al. (2020), their methodology utilises historical data from the Community Innovation Survey to estimate returns on R&amp;D investments. Expected sectoral R&amp;D intensity is derived from the GERD database, and the econometric approach adheres to established methods. The resulting sector-specific elasticities show considerable variation; for instance, high-tech sectors exhibit significantly higher values (0.161) compared to construction sectors (0.0083). When combined with the actual sectoral distribution of RRF investments, the average elasticity stands at 0.028, closely aligning with the low productivity scenario elasticity presented by Pfeiffer et al. (2023).</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31</a:t>
            </a:fld>
            <a:endParaRPr lang="en-GB"/>
          </a:p>
        </p:txBody>
      </p:sp>
    </p:spTree>
    <p:extLst>
      <p:ext uri="{BB962C8B-B14F-4D97-AF65-F5344CB8AC3E}">
        <p14:creationId xmlns:p14="http://schemas.microsoft.com/office/powerpoint/2010/main" val="1098329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t>
            </a:r>
            <a:r>
              <a:rPr lang="en-IE" dirty="0"/>
              <a:t>loans and grants may exhibit distinct macroeconomic effects, they have been modelled differently. </a:t>
            </a:r>
          </a:p>
          <a:p>
            <a:r>
              <a:rPr lang="en-IE" dirty="0"/>
              <a:t>Grants, being non-repayable, are modelled as </a:t>
            </a:r>
            <a:r>
              <a:rPr lang="en-IE" b="1" dirty="0"/>
              <a:t>injections into the economy that directly boost consumption and investment.</a:t>
            </a:r>
            <a:r>
              <a:rPr lang="en-IE" dirty="0"/>
              <a:t> This mechanism reduces fiscal pressure by alleviating the need for additional borrowing, thereby supporting economic growth without overburdening future budgets. Grants lower the fiscal burden on governments, allowing for more proactive spending and easing fiscal constraints, which in turn stimulates economic growth, too. </a:t>
            </a:r>
          </a:p>
          <a:p>
            <a:r>
              <a:rPr lang="en-IE" sz="1800" dirty="0">
                <a:effectLst/>
                <a:latin typeface="LM Roman 12" panose="00000500000000000000" charset="0"/>
                <a:ea typeface="Calibri" panose="020F0502020204030204" pitchFamily="34" charset="0"/>
                <a:cs typeface="Times New Roman" panose="02020603050405020304" pitchFamily="18" charset="0"/>
              </a:rPr>
              <a:t>RRF grants are assumed to be financed through long-term EU debt. This debt is repaid by Member States' contributions to the EU budget, which are, in turn, funded via lump-sum taxes. Repayments are scheduled to begin at the end of the current multiannual financial framework in 2027 and will proceed linearly until 2058. Under this mechanism, households ultimately bear the cost of the grants through a reduction in their disposable income. This negatively impacts household consumption and savings behaviour, consequently offsetting some of the RRF's positive economic effects. </a:t>
            </a:r>
            <a:endParaRPr lang="en-IE" dirty="0"/>
          </a:p>
        </p:txBody>
      </p:sp>
      <p:sp>
        <p:nvSpPr>
          <p:cNvPr id="4" name="Slide Number Placeholder 3"/>
          <p:cNvSpPr>
            <a:spLocks noGrp="1"/>
          </p:cNvSpPr>
          <p:nvPr>
            <p:ph type="sldNum" sz="quarter" idx="10"/>
          </p:nvPr>
        </p:nvSpPr>
        <p:spPr/>
        <p:txBody>
          <a:bodyPr/>
          <a:lstStyle/>
          <a:p>
            <a:fld id="{59CF2995-AB43-4B7C-B8CD-9DC7C3692A9C}" type="slidenum">
              <a:rPr lang="en-GB" smtClean="0"/>
              <a:t>32</a:t>
            </a:fld>
            <a:endParaRPr lang="en-GB"/>
          </a:p>
        </p:txBody>
      </p:sp>
    </p:spTree>
    <p:extLst>
      <p:ext uri="{BB962C8B-B14F-4D97-AF65-F5344CB8AC3E}">
        <p14:creationId xmlns:p14="http://schemas.microsoft.com/office/powerpoint/2010/main" val="3772782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Loans, while also injecting funds into the economy, are modelled to reflect their </a:t>
            </a:r>
            <a:r>
              <a:rPr lang="en-IE" b="1" dirty="0"/>
              <a:t>impact on public debt</a:t>
            </a:r>
            <a:r>
              <a:rPr lang="en-IE" dirty="0"/>
              <a:t>. The </a:t>
            </a:r>
            <a:r>
              <a:rPr lang="en-IE" b="1" dirty="0"/>
              <a:t>requirement for repayment increases future fiscal obligations</a:t>
            </a:r>
            <a:r>
              <a:rPr lang="en-IE" dirty="0"/>
              <a:t>, which can lead to budgetary constraints and potentially limit the long-term economic stimulus effect compared to grants.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800" dirty="0">
                <a:effectLst/>
                <a:latin typeface="LM Roman 12" panose="00000500000000000000" charset="0"/>
                <a:ea typeface="Calibri" panose="020F0502020204030204" pitchFamily="34" charset="0"/>
                <a:cs typeface="Times New Roman" panose="02020603050405020304" pitchFamily="18" charset="0"/>
              </a:rPr>
              <a:t>These repayments extend over a period of up to 30 years, with a seven-year grace period designed to assist countries in managing their debt as they commence recovery strategies. The interest rate applied to loans is a fixed 3.15% annually, aligned with the European Central Bank's (ECB) main refinancing operations rate.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10"/>
          </p:nvPr>
        </p:nvSpPr>
        <p:spPr/>
        <p:txBody>
          <a:bodyPr/>
          <a:lstStyle/>
          <a:p>
            <a:fld id="{59CF2995-AB43-4B7C-B8CD-9DC7C3692A9C}" type="slidenum">
              <a:rPr lang="en-GB" smtClean="0"/>
              <a:t>33</a:t>
            </a:fld>
            <a:endParaRPr lang="en-GB"/>
          </a:p>
        </p:txBody>
      </p:sp>
    </p:spTree>
    <p:extLst>
      <p:ext uri="{BB962C8B-B14F-4D97-AF65-F5344CB8AC3E}">
        <p14:creationId xmlns:p14="http://schemas.microsoft.com/office/powerpoint/2010/main" val="4012919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A85F7-B1DE-9B43-362E-64C5CEE1D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7D953-FDC4-8F38-B123-D699B7FC9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DAC1C-3481-A727-664E-706A15CC1D7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A3F42D-C4E6-A1D9-7016-2112CA2915A8}"/>
              </a:ext>
            </a:extLst>
          </p:cNvPr>
          <p:cNvSpPr>
            <a:spLocks noGrp="1"/>
          </p:cNvSpPr>
          <p:nvPr>
            <p:ph type="sldNum" sz="quarter" idx="10"/>
          </p:nvPr>
        </p:nvSpPr>
        <p:spPr/>
        <p:txBody>
          <a:bodyPr/>
          <a:lstStyle/>
          <a:p>
            <a:fld id="{59CF2995-AB43-4B7C-B8CD-9DC7C3692A9C}" type="slidenum">
              <a:rPr lang="en-GB" smtClean="0"/>
              <a:t>35</a:t>
            </a:fld>
            <a:endParaRPr lang="en-GB"/>
          </a:p>
        </p:txBody>
      </p:sp>
    </p:spTree>
    <p:extLst>
      <p:ext uri="{BB962C8B-B14F-4D97-AF65-F5344CB8AC3E}">
        <p14:creationId xmlns:p14="http://schemas.microsoft.com/office/powerpoint/2010/main" val="1966526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69493-C633-B9B8-4F0F-0D8B35C38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6BD47-7FDE-9E00-56E5-6FCC9A1106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89E25-3C0D-F427-B1B3-2054FD72B5A7}"/>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43AF85D9-A168-1E9B-45D6-D68F82BC5B33}"/>
              </a:ext>
            </a:extLst>
          </p:cNvPr>
          <p:cNvSpPr>
            <a:spLocks noGrp="1"/>
          </p:cNvSpPr>
          <p:nvPr>
            <p:ph type="sldNum" idx="12"/>
          </p:nvPr>
        </p:nvSpPr>
        <p:spPr/>
        <p:txBody>
          <a:bodyPr/>
          <a:lstStyle/>
          <a:p>
            <a:pPr algn="r"/>
            <a:fld id="{00000000-1234-1234-1234-123412341234}" type="slidenum">
              <a:rPr lang="en-GB" sz="1200">
                <a:solidFill>
                  <a:schemeClr val="dk1"/>
                </a:solidFill>
                <a:latin typeface="Calibri"/>
                <a:ea typeface="Calibri"/>
                <a:cs typeface="Calibri"/>
                <a:sym typeface="Calibri"/>
              </a:rPr>
              <a:pPr algn="r"/>
              <a:t>37</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6368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8527E-249C-B2F3-5343-1D49E241F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E13F1-6A51-0B6F-6F9A-B89466F1D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9CDBCE-4B83-E39B-CE47-255E892F825C}"/>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E98A8B48-A04F-35AA-2DC8-35D90076F674}"/>
              </a:ext>
            </a:extLst>
          </p:cNvPr>
          <p:cNvSpPr>
            <a:spLocks noGrp="1"/>
          </p:cNvSpPr>
          <p:nvPr>
            <p:ph type="sldNum" idx="12"/>
          </p:nvPr>
        </p:nvSpPr>
        <p:spPr/>
        <p:txBody>
          <a:bodyPr/>
          <a:lstStyle/>
          <a:p>
            <a:pPr algn="r"/>
            <a:fld id="{00000000-1234-1234-1234-123412341234}" type="slidenum">
              <a:rPr lang="en-GB" sz="1200">
                <a:solidFill>
                  <a:schemeClr val="dk1"/>
                </a:solidFill>
                <a:latin typeface="Calibri"/>
                <a:ea typeface="Calibri"/>
                <a:cs typeface="Calibri"/>
                <a:sym typeface="Calibri"/>
              </a:rPr>
              <a:pPr algn="r"/>
              <a:t>38</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8554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algn="r"/>
            <a:fld id="{00000000-1234-1234-1234-123412341234}" type="slidenum">
              <a:rPr lang="en-GB" sz="1200">
                <a:solidFill>
                  <a:schemeClr val="dk1"/>
                </a:solidFill>
                <a:latin typeface="Calibri"/>
                <a:ea typeface="Calibri"/>
                <a:cs typeface="Calibri"/>
                <a:sym typeface="Calibri"/>
              </a:rPr>
              <a:pPr algn="r"/>
              <a:t>39</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308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Recovery and Resilience Facility (RRF) is a temporary instrument of  </a:t>
            </a:r>
            <a:r>
              <a:rPr lang="en-US" dirty="0" err="1"/>
              <a:t>NextGenerationEU</a:t>
            </a:r>
            <a:r>
              <a:rPr lang="en-US" dirty="0"/>
              <a:t> -the EU’s plan to emerge stronger and more resilient from the current crisis.</a:t>
            </a:r>
          </a:p>
          <a:p>
            <a:r>
              <a:rPr lang="en-US" dirty="0"/>
              <a:t>Through the Facility, the Commission raises funds by borrowing on the capital markets (issuing bonds on behalf of the EU). These are then available to its Member States, to implement ambitious reforms and investments that:</a:t>
            </a:r>
          </a:p>
          <a:p>
            <a:r>
              <a:rPr lang="en-US" dirty="0"/>
              <a:t>make their economies and societies more sustainable, resilient and prepared for the green and digital transitions, in line with the EU’s priorities</a:t>
            </a:r>
          </a:p>
        </p:txBody>
      </p:sp>
      <p:sp>
        <p:nvSpPr>
          <p:cNvPr id="4" name="Slide Number Placeholder 3"/>
          <p:cNvSpPr>
            <a:spLocks noGrp="1"/>
          </p:cNvSpPr>
          <p:nvPr>
            <p:ph type="sldNum" sz="quarter" idx="10"/>
          </p:nvPr>
        </p:nvSpPr>
        <p:spPr/>
        <p:txBody>
          <a:bodyPr/>
          <a:lstStyle/>
          <a:p>
            <a:fld id="{59CF2995-AB43-4B7C-B8CD-9DC7C3692A9C}" type="slidenum">
              <a:rPr lang="en-GB" smtClean="0"/>
              <a:t>6</a:t>
            </a:fld>
            <a:endParaRPr lang="en-GB"/>
          </a:p>
        </p:txBody>
      </p:sp>
    </p:spTree>
    <p:extLst>
      <p:ext uri="{BB962C8B-B14F-4D97-AF65-F5344CB8AC3E}">
        <p14:creationId xmlns:p14="http://schemas.microsoft.com/office/powerpoint/2010/main" val="820344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algn="r"/>
            <a:fld id="{00000000-1234-1234-1234-123412341234}" type="slidenum">
              <a:rPr lang="en-GB" sz="1200">
                <a:solidFill>
                  <a:schemeClr val="dk1"/>
                </a:solidFill>
                <a:latin typeface="Calibri"/>
                <a:ea typeface="Calibri"/>
                <a:cs typeface="Calibri"/>
                <a:sym typeface="Calibri"/>
              </a:rPr>
              <a:pPr algn="r"/>
              <a:t>40</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1435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s-ES" baseline="0" dirty="0"/>
          </a:p>
        </p:txBody>
      </p:sp>
      <p:sp>
        <p:nvSpPr>
          <p:cNvPr id="4" name="Slide Number Placeholder 3"/>
          <p:cNvSpPr>
            <a:spLocks noGrp="1"/>
          </p:cNvSpPr>
          <p:nvPr>
            <p:ph type="sldNum" sz="quarter" idx="10"/>
          </p:nvPr>
        </p:nvSpPr>
        <p:spPr/>
        <p:txBody>
          <a:bodyPr/>
          <a:lstStyle/>
          <a:p>
            <a:fld id="{59CF2995-AB43-4B7C-B8CD-9DC7C3692A9C}" type="slidenum">
              <a:rPr lang="en-GB" smtClean="0"/>
              <a:t>42</a:t>
            </a:fld>
            <a:endParaRPr lang="en-GB"/>
          </a:p>
        </p:txBody>
      </p:sp>
    </p:spTree>
    <p:extLst>
      <p:ext uri="{BB962C8B-B14F-4D97-AF65-F5344CB8AC3E}">
        <p14:creationId xmlns:p14="http://schemas.microsoft.com/office/powerpoint/2010/main" val="1809470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idx="10"/>
          </p:nvPr>
        </p:nvSpPr>
        <p:spPr/>
        <p:txBody>
          <a:bodyPr/>
          <a:lstStyle/>
          <a:p>
            <a:pPr algn="r"/>
            <a:fld id="{00000000-1234-1234-1234-123412341234}" type="slidenum">
              <a:rPr lang="en-GB" sz="1200">
                <a:solidFill>
                  <a:schemeClr val="dk1"/>
                </a:solidFill>
                <a:latin typeface="Calibri"/>
                <a:ea typeface="Calibri"/>
                <a:cs typeface="Calibri"/>
                <a:sym typeface="Calibri"/>
              </a:rPr>
              <a:pPr algn="r"/>
              <a:t>43</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3284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A85F7-B1DE-9B43-362E-64C5CEE1D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7D953-FDC4-8F38-B123-D699B7FC9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DAC1C-3481-A727-664E-706A15CC1D7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A3F42D-C4E6-A1D9-7016-2112CA2915A8}"/>
              </a:ext>
            </a:extLst>
          </p:cNvPr>
          <p:cNvSpPr>
            <a:spLocks noGrp="1"/>
          </p:cNvSpPr>
          <p:nvPr>
            <p:ph type="sldNum" sz="quarter" idx="10"/>
          </p:nvPr>
        </p:nvSpPr>
        <p:spPr/>
        <p:txBody>
          <a:bodyPr/>
          <a:lstStyle/>
          <a:p>
            <a:fld id="{59CF2995-AB43-4B7C-B8CD-9DC7C3692A9C}" type="slidenum">
              <a:rPr lang="en-GB" smtClean="0"/>
              <a:t>46</a:t>
            </a:fld>
            <a:endParaRPr lang="en-GB"/>
          </a:p>
        </p:txBody>
      </p:sp>
    </p:spTree>
    <p:extLst>
      <p:ext uri="{BB962C8B-B14F-4D97-AF65-F5344CB8AC3E}">
        <p14:creationId xmlns:p14="http://schemas.microsoft.com/office/powerpoint/2010/main" val="96915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algn="r"/>
            <a:fld id="{00000000-1234-1234-1234-123412341234}" type="slidenum">
              <a:rPr lang="en-GB" sz="1200" smtClean="0">
                <a:solidFill>
                  <a:schemeClr val="dk1"/>
                </a:solidFill>
                <a:latin typeface="Calibri"/>
                <a:ea typeface="Calibri"/>
                <a:cs typeface="Calibri"/>
                <a:sym typeface="Calibri"/>
              </a:rPr>
              <a:pPr algn="r"/>
              <a:t>47</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09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t>7</a:t>
            </a:fld>
            <a:endParaRPr lang="en-GB"/>
          </a:p>
        </p:txBody>
      </p:sp>
    </p:spTree>
    <p:extLst>
      <p:ext uri="{BB962C8B-B14F-4D97-AF65-F5344CB8AC3E}">
        <p14:creationId xmlns:p14="http://schemas.microsoft.com/office/powerpoint/2010/main" val="3286834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t>8</a:t>
            </a:fld>
            <a:endParaRPr lang="en-GB"/>
          </a:p>
        </p:txBody>
      </p:sp>
    </p:spTree>
    <p:extLst>
      <p:ext uri="{BB962C8B-B14F-4D97-AF65-F5344CB8AC3E}">
        <p14:creationId xmlns:p14="http://schemas.microsoft.com/office/powerpoint/2010/main" val="197260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59CF2995-AB43-4B7C-B8CD-9DC7C3692A9C}" type="slidenum">
              <a:rPr lang="en-GB" smtClean="0"/>
              <a:t>9</a:t>
            </a:fld>
            <a:endParaRPr lang="en-GB"/>
          </a:p>
        </p:txBody>
      </p:sp>
    </p:spTree>
    <p:extLst>
      <p:ext uri="{BB962C8B-B14F-4D97-AF65-F5344CB8AC3E}">
        <p14:creationId xmlns:p14="http://schemas.microsoft.com/office/powerpoint/2010/main" val="745449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11</a:t>
            </a:fld>
            <a:endParaRPr lang="en-GB"/>
          </a:p>
        </p:txBody>
      </p:sp>
    </p:spTree>
    <p:extLst>
      <p:ext uri="{BB962C8B-B14F-4D97-AF65-F5344CB8AC3E}">
        <p14:creationId xmlns:p14="http://schemas.microsoft.com/office/powerpoint/2010/main" val="3878407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E0242-34BB-3972-ED7B-A4CD103FB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FB2F5-57F8-22C0-A5A5-052D7472A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16678E-B442-F690-2EEC-8A55A5530290}"/>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E370AFB0-E8BD-C2CE-0B05-2E1D0955161A}"/>
              </a:ext>
            </a:extLst>
          </p:cNvPr>
          <p:cNvSpPr>
            <a:spLocks noGrp="1"/>
          </p:cNvSpPr>
          <p:nvPr>
            <p:ph type="sldNum" idx="10"/>
          </p:nvPr>
        </p:nvSpPr>
        <p:spPr/>
        <p:txBody>
          <a:bodyPr/>
          <a:lstStyle/>
          <a:p>
            <a:pPr algn="r"/>
            <a:fld id="{00000000-1234-1234-1234-123412341234}" type="slidenum">
              <a:rPr lang="en-GB" sz="1200">
                <a:solidFill>
                  <a:schemeClr val="dk1"/>
                </a:solidFill>
                <a:latin typeface="Calibri"/>
                <a:ea typeface="Calibri"/>
                <a:cs typeface="Calibri"/>
                <a:sym typeface="Calibri"/>
              </a:rPr>
              <a:pPr algn="r"/>
              <a:t>13</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3570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301">
              <a:defRPr/>
            </a:pPr>
            <a:endParaRPr lang="en-IE" dirty="0"/>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14</a:t>
            </a:fld>
            <a:endParaRPr lang="en-GB"/>
          </a:p>
        </p:txBody>
      </p:sp>
    </p:spTree>
    <p:extLst>
      <p:ext uri="{BB962C8B-B14F-4D97-AF65-F5344CB8AC3E}">
        <p14:creationId xmlns:p14="http://schemas.microsoft.com/office/powerpoint/2010/main" val="2976231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option 1">
    <p:bg>
      <p:bgPr>
        <a:solidFill>
          <a:srgbClr val="00339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675400-3E4A-4805-76D4-89E3DBA2294C}"/>
              </a:ext>
            </a:extLst>
          </p:cNvPr>
          <p:cNvSpPr>
            <a:spLocks noGrp="1"/>
          </p:cNvSpPr>
          <p:nvPr>
            <p:ph type="sldNum" sz="quarter" idx="4"/>
          </p:nvPr>
        </p:nvSpPr>
        <p:spPr>
          <a:xfrm>
            <a:off x="838200" y="6317486"/>
            <a:ext cx="2743200" cy="172523"/>
          </a:xfrm>
          <a:prstGeom prst="rect">
            <a:avLst/>
          </a:prstGeom>
          <a:noFill/>
        </p:spPr>
        <p:txBody>
          <a:bodyPr vert="horz" lIns="91440" tIns="45720" rIns="91440" bIns="45720" rtlCol="0" anchor="ctr"/>
          <a:lstStyle>
            <a:lvl1pPr algn="r">
              <a:defRPr sz="1200">
                <a:solidFill>
                  <a:schemeClr val="bg1"/>
                </a:solidFill>
                <a:latin typeface="+mn-lt"/>
              </a:defRPr>
            </a:lvl1pPr>
          </a:lstStyle>
          <a:p>
            <a:pPr algn="l"/>
            <a:r>
              <a:rPr lang="fr-BE" dirty="0"/>
              <a:t>DD/MM/YYYY</a:t>
            </a:r>
            <a:endParaRPr lang="en-IE" dirty="0"/>
          </a:p>
        </p:txBody>
      </p:sp>
      <p:sp>
        <p:nvSpPr>
          <p:cNvPr id="4" name="Title 1">
            <a:extLst>
              <a:ext uri="{FF2B5EF4-FFF2-40B4-BE49-F238E27FC236}">
                <a16:creationId xmlns:a16="http://schemas.microsoft.com/office/drawing/2014/main" id="{DB290A50-B43D-A2B6-515F-75425256ACB5}"/>
              </a:ext>
            </a:extLst>
          </p:cNvPr>
          <p:cNvSpPr>
            <a:spLocks noGrp="1"/>
          </p:cNvSpPr>
          <p:nvPr>
            <p:ph type="title" hasCustomPrompt="1"/>
          </p:nvPr>
        </p:nvSpPr>
        <p:spPr>
          <a:xfrm>
            <a:off x="838200" y="3040714"/>
            <a:ext cx="10515600" cy="1020337"/>
          </a:xfrm>
          <a:noFill/>
        </p:spPr>
        <p:txBody>
          <a:bodyPr>
            <a:noAutofit/>
          </a:bodyPr>
          <a:lstStyle>
            <a:lvl1pPr>
              <a:defRPr sz="8800">
                <a:solidFill>
                  <a:schemeClr val="bg1"/>
                </a:solidFill>
              </a:defRPr>
            </a:lvl1pPr>
          </a:lstStyle>
          <a:p>
            <a:r>
              <a:rPr lang="en-US" dirty="0"/>
              <a:t>Click to add a title</a:t>
            </a:r>
            <a:endParaRPr lang="en-IE" dirty="0"/>
          </a:p>
        </p:txBody>
      </p:sp>
      <p:sp>
        <p:nvSpPr>
          <p:cNvPr id="15" name="Content Placeholder 14">
            <a:extLst>
              <a:ext uri="{FF2B5EF4-FFF2-40B4-BE49-F238E27FC236}">
                <a16:creationId xmlns:a16="http://schemas.microsoft.com/office/drawing/2014/main" id="{69D02D42-BA7D-84CC-873F-80F08362B35A}"/>
              </a:ext>
            </a:extLst>
          </p:cNvPr>
          <p:cNvSpPr>
            <a:spLocks noGrp="1"/>
          </p:cNvSpPr>
          <p:nvPr>
            <p:ph sz="quarter" idx="11"/>
          </p:nvPr>
        </p:nvSpPr>
        <p:spPr>
          <a:xfrm>
            <a:off x="838200" y="4219575"/>
            <a:ext cx="4929188" cy="611188"/>
          </a:xfrm>
        </p:spPr>
        <p:txBody>
          <a:bodyPr/>
          <a:lstStyle>
            <a:lvl1pPr marL="0" indent="0">
              <a:buNone/>
              <a:defRPr>
                <a:solidFill>
                  <a:schemeClr val="bg1"/>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C600E4EF-7051-9AAC-2C78-0958FBC514BC}"/>
              </a:ext>
            </a:extLst>
          </p:cNvPr>
          <p:cNvSpPr>
            <a:spLocks noGrp="1"/>
          </p:cNvSpPr>
          <p:nvPr>
            <p:ph sz="half" idx="10"/>
          </p:nvPr>
        </p:nvSpPr>
        <p:spPr>
          <a:xfrm>
            <a:off x="838199" y="5243158"/>
            <a:ext cx="3176847" cy="304616"/>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anchor="ctr">
            <a:noAutofit/>
          </a:bodyPr>
          <a:lstStyle>
            <a:lvl1pPr marL="0" indent="0">
              <a:buNone/>
              <a:defRPr sz="1600" b="0" i="1">
                <a:solidFill>
                  <a:schemeClr val="tx2"/>
                </a:solidFill>
              </a:defRPr>
            </a:lvl1pPr>
          </a:lstStyle>
          <a:p>
            <a:pPr lvl="0"/>
            <a:r>
              <a:rPr lang="en-US"/>
              <a:t>Click to edit Master text styles</a:t>
            </a:r>
          </a:p>
        </p:txBody>
      </p:sp>
      <p:pic>
        <p:nvPicPr>
          <p:cNvPr id="3" name="Picture 2" descr="European Commission">
            <a:extLst>
              <a:ext uri="{FF2B5EF4-FFF2-40B4-BE49-F238E27FC236}">
                <a16:creationId xmlns:a16="http://schemas.microsoft.com/office/drawing/2014/main" id="{85D80D5D-B11B-B8B1-1D33-81E7377D5953}"/>
              </a:ext>
              <a:ext uri="{C183D7F6-B498-43B3-948B-1728B52AA6E4}">
                <adec:decorative xmlns:adec="http://schemas.microsoft.com/office/drawing/2017/decorative" val="0"/>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463383" y="5738784"/>
            <a:ext cx="2544024" cy="941017"/>
          </a:xfrm>
          <a:prstGeom prst="rect">
            <a:avLst/>
          </a:prstGeom>
          <a:noFill/>
        </p:spPr>
      </p:pic>
    </p:spTree>
    <p:extLst>
      <p:ext uri="{BB962C8B-B14F-4D97-AF65-F5344CB8AC3E}">
        <p14:creationId xmlns:p14="http://schemas.microsoft.com/office/powerpoint/2010/main" val="18750155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body text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85570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5F39DED1-43B7-A54B-D3D7-54792E535D26}"/>
              </a:ext>
            </a:extLst>
          </p:cNvPr>
          <p:cNvSpPr>
            <a:spLocks noGrp="1"/>
          </p:cNvSpPr>
          <p:nvPr>
            <p:ph sz="half" idx="10"/>
          </p:nvPr>
        </p:nvSpPr>
        <p:spPr>
          <a:xfrm>
            <a:off x="6334125" y="1855706"/>
            <a:ext cx="5019675" cy="3271102"/>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B9416748-3994-A02A-B7BD-AC8272883D95}"/>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7" name="Footer Placeholder 8">
            <a:extLst>
              <a:ext uri="{FF2B5EF4-FFF2-40B4-BE49-F238E27FC236}">
                <a16:creationId xmlns:a16="http://schemas.microsoft.com/office/drawing/2014/main" id="{6A56761B-AC86-49AF-4B3B-2CCCDB7A47B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388569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body text two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185570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DC0E4D59-AF6A-8993-094A-5A4FED57EA37}"/>
              </a:ext>
            </a:extLst>
          </p:cNvPr>
          <p:cNvSpPr>
            <a:spLocks noGrp="1"/>
          </p:cNvSpPr>
          <p:nvPr>
            <p:ph sz="half" idx="10"/>
          </p:nvPr>
        </p:nvSpPr>
        <p:spPr>
          <a:xfrm>
            <a:off x="6334125" y="1855706"/>
            <a:ext cx="5019675" cy="3271102"/>
          </a:xfrm>
          <a:solidFill>
            <a:schemeClr val="tx2"/>
          </a:solid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8C3588F2-1E00-50BC-0820-CB663EE971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7" name="Footer Placeholder 8">
            <a:extLst>
              <a:ext uri="{FF2B5EF4-FFF2-40B4-BE49-F238E27FC236}">
                <a16:creationId xmlns:a16="http://schemas.microsoft.com/office/drawing/2014/main" id="{7575C568-2951-1529-11F7-C12F1B06778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159454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dirty="0"/>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A10AA9BB-29EC-79EA-02CA-8452ADF649A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9" name="Footer Placeholder 8">
            <a:extLst>
              <a:ext uri="{FF2B5EF4-FFF2-40B4-BE49-F238E27FC236}">
                <a16:creationId xmlns:a16="http://schemas.microsoft.com/office/drawing/2014/main" id="{C1BA1A05-4F7E-D9F9-D094-9C9394F846EC}"/>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38729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body text two columns with subtitles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270BF-EE76-A46D-95E0-FB617042099B}"/>
              </a:ext>
            </a:extLst>
          </p:cNvPr>
          <p:cNvSpPr>
            <a:spLocks/>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dirty="0"/>
          </a:p>
        </p:txBody>
      </p:sp>
      <p:sp>
        <p:nvSpPr>
          <p:cNvPr id="4" name="Content Placeholder 2">
            <a:extLst>
              <a:ext uri="{FF2B5EF4-FFF2-40B4-BE49-F238E27FC236}">
                <a16:creationId xmlns:a16="http://schemas.microsoft.com/office/drawing/2014/main" id="{E0920A60-FD35-93DC-D952-15BAEF0C0BB5}"/>
              </a:ext>
            </a:extLst>
          </p:cNvPr>
          <p:cNvSpPr>
            <a:spLocks noGrp="1"/>
          </p:cNvSpPr>
          <p:nvPr>
            <p:ph sz="half" idx="15" hasCustomPrompt="1"/>
          </p:nvPr>
        </p:nvSpPr>
        <p:spPr>
          <a:xfrm>
            <a:off x="838200"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dirty="0"/>
              <a:t>Click to add subtitle</a:t>
            </a:r>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199"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26B8E071-31DF-2C06-04A9-3BC538CDA6CD}"/>
              </a:ext>
            </a:extLst>
          </p:cNvPr>
          <p:cNvSpPr>
            <a:spLocks noGrp="1"/>
          </p:cNvSpPr>
          <p:nvPr>
            <p:ph sz="half" idx="17" hasCustomPrompt="1"/>
          </p:nvPr>
        </p:nvSpPr>
        <p:spPr>
          <a:xfrm>
            <a:off x="6334126" y="2029022"/>
            <a:ext cx="5019674" cy="460375"/>
          </a:xfrm>
          <a:solidFill>
            <a:schemeClr val="accent5"/>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tx2"/>
                </a:solidFill>
              </a:defRPr>
            </a:lvl1pPr>
          </a:lstStyle>
          <a:p>
            <a:pPr lvl="0"/>
            <a:r>
              <a:rPr lang="en-US" dirty="0"/>
              <a:t>Click to add subtitle</a:t>
            </a:r>
          </a:p>
        </p:txBody>
      </p:sp>
      <p:sp>
        <p:nvSpPr>
          <p:cNvPr id="5" name="Content Placeholder 2">
            <a:extLst>
              <a:ext uri="{FF2B5EF4-FFF2-40B4-BE49-F238E27FC236}">
                <a16:creationId xmlns:a16="http://schemas.microsoft.com/office/drawing/2014/main" id="{118A63BF-772E-9151-C37F-6751BC1781DA}"/>
              </a:ext>
            </a:extLst>
          </p:cNvPr>
          <p:cNvSpPr>
            <a:spLocks noGrp="1"/>
          </p:cNvSpPr>
          <p:nvPr>
            <p:ph sz="half" idx="16"/>
          </p:nvPr>
        </p:nvSpPr>
        <p:spPr>
          <a:xfrm>
            <a:off x="6334125" y="2724150"/>
            <a:ext cx="5019675" cy="2536008"/>
          </a:xfrm>
          <a:noFill/>
        </p:spPr>
        <p:txBody>
          <a:bodyPr lIns="144000" tIns="144000" rIns="144000" bIns="144000">
            <a:noAutofit/>
          </a:bodyPr>
          <a:lstStyle>
            <a:lvl1pPr marL="0" indent="0">
              <a:buNone/>
              <a:defRPr sz="2000">
                <a:solidFill>
                  <a:schemeClr val="bg1"/>
                </a:solidFill>
              </a:defRPr>
            </a:lvl1pPr>
          </a:lstStyle>
          <a:p>
            <a:pPr lvl="0"/>
            <a:r>
              <a:rPr lang="en-US"/>
              <a:t>Click to edit Master text styles</a:t>
            </a:r>
          </a:p>
        </p:txBody>
      </p:sp>
      <p:pic>
        <p:nvPicPr>
          <p:cNvPr id="10" name="Picture 9" descr="A blue flag with yellow stars and stripes&#10;&#10;Description automatically generated">
            <a:extLst>
              <a:ext uri="{FF2B5EF4-FFF2-40B4-BE49-F238E27FC236}">
                <a16:creationId xmlns:a16="http://schemas.microsoft.com/office/drawing/2014/main" id="{7262511B-BA2E-7984-66D6-B5152DA09D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11" name="Picture 10" descr="A blue flag with yellow stars and stripes&#10;&#10;Description automatically generated">
            <a:extLst>
              <a:ext uri="{FF2B5EF4-FFF2-40B4-BE49-F238E27FC236}">
                <a16:creationId xmlns:a16="http://schemas.microsoft.com/office/drawing/2014/main" id="{DB557BE9-B8DC-E601-A0F8-16CD84F918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9" name="Slide Number Placeholder 5">
            <a:extLst>
              <a:ext uri="{FF2B5EF4-FFF2-40B4-BE49-F238E27FC236}">
                <a16:creationId xmlns:a16="http://schemas.microsoft.com/office/drawing/2014/main" id="{BEFAC7B2-2467-A72A-9F8B-CBD0FB0D8C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
        <p:nvSpPr>
          <p:cNvPr id="12" name="Footer Placeholder 8">
            <a:extLst>
              <a:ext uri="{FF2B5EF4-FFF2-40B4-BE49-F238E27FC236}">
                <a16:creationId xmlns:a16="http://schemas.microsoft.com/office/drawing/2014/main" id="{D838E642-5C12-54DE-94A0-3EDA044A547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422366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body text two columns colured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CFB38-4E5F-126B-A212-3CBD911F9836}"/>
              </a:ext>
            </a:extLst>
          </p:cNvPr>
          <p:cNvSpPr>
            <a:spLocks noGrp="1" noRot="1" noMove="1" noResize="1" noEditPoints="1" noAdjustHandles="1" noChangeArrowheads="1" noChangeShapeType="1"/>
          </p:cNvSpPr>
          <p:nvPr/>
        </p:nvSpPr>
        <p:spPr>
          <a:xfrm>
            <a:off x="0" y="1487978"/>
            <a:ext cx="12192000" cy="537002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2587083"/>
            <a:ext cx="4670502" cy="2899317"/>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AE36259F-C7F8-D963-3DFD-92239B4D3FA2}"/>
              </a:ext>
            </a:extLst>
          </p:cNvPr>
          <p:cNvSpPr>
            <a:spLocks noGrp="1"/>
          </p:cNvSpPr>
          <p:nvPr>
            <p:ph sz="half" idx="2"/>
          </p:nvPr>
        </p:nvSpPr>
        <p:spPr>
          <a:xfrm>
            <a:off x="6172200" y="2587083"/>
            <a:ext cx="5181600" cy="2899317"/>
          </a:xfrm>
          <a:noFill/>
        </p:spPr>
        <p:txBody>
          <a:bodyPr>
            <a:noAutofit/>
          </a:bodyPr>
          <a:lstStyle>
            <a:lvl1pPr marL="0" indent="0">
              <a:buNone/>
              <a:defRPr sz="2000">
                <a:solidFill>
                  <a:schemeClr val="bg1"/>
                </a:solidFill>
              </a:defRPr>
            </a:lvl1pPr>
          </a:lstStyle>
          <a:p>
            <a:pPr lvl="0"/>
            <a:r>
              <a:rPr lang="en-US"/>
              <a:t>Click to edit Master text styles</a:t>
            </a:r>
          </a:p>
        </p:txBody>
      </p:sp>
      <p:pic>
        <p:nvPicPr>
          <p:cNvPr id="8" name="Picture 7" descr="A blue flag with yellow stars and stripes&#10;&#10;Description automatically generated">
            <a:extLst>
              <a:ext uri="{FF2B5EF4-FFF2-40B4-BE49-F238E27FC236}">
                <a16:creationId xmlns:a16="http://schemas.microsoft.com/office/drawing/2014/main" id="{02BBC44B-821F-21ED-8464-03E5216981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22B46DA4-CDDE-5119-2E5E-AD549E681C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5" name="Slide Number Placeholder 5">
            <a:extLst>
              <a:ext uri="{FF2B5EF4-FFF2-40B4-BE49-F238E27FC236}">
                <a16:creationId xmlns:a16="http://schemas.microsoft.com/office/drawing/2014/main" id="{4A321162-C08B-5D98-4E1F-FE50C321D819}"/>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
        <p:nvSpPr>
          <p:cNvPr id="10" name="Footer Placeholder 8">
            <a:extLst>
              <a:ext uri="{FF2B5EF4-FFF2-40B4-BE49-F238E27FC236}">
                <a16:creationId xmlns:a16="http://schemas.microsoft.com/office/drawing/2014/main" id="{75400899-1203-EA20-07C6-EFFB182F41F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1816760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body text three column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11A8786C-FCBD-3783-706E-0CBF5B0343E3}"/>
              </a:ext>
            </a:extLst>
          </p:cNvPr>
          <p:cNvSpPr>
            <a:spLocks noGrp="1"/>
          </p:cNvSpPr>
          <p:nvPr>
            <p:ph sz="half" idx="10"/>
          </p:nvPr>
        </p:nvSpPr>
        <p:spPr>
          <a:xfrm>
            <a:off x="4629467"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F4DC31AC-D39C-A8A3-ED76-D3399E224DE3}"/>
              </a:ext>
            </a:extLst>
          </p:cNvPr>
          <p:cNvSpPr>
            <a:spLocks noGrp="1"/>
          </p:cNvSpPr>
          <p:nvPr>
            <p:ph sz="half" idx="11"/>
          </p:nvPr>
        </p:nvSpPr>
        <p:spPr>
          <a:xfrm>
            <a:off x="8297400" y="1989056"/>
            <a:ext cx="3056400" cy="3299381"/>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6D635DEE-A882-2487-2337-D6BB66A7AF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6" name="Footer Placeholder 8">
            <a:extLst>
              <a:ext uri="{FF2B5EF4-FFF2-40B4-BE49-F238E27FC236}">
                <a16:creationId xmlns:a16="http://schemas.microsoft.com/office/drawing/2014/main" id="{440D1373-D055-D2EC-8197-171DDBDADDD6}"/>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210173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body text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838200" y="1989056"/>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AFF39438-760E-ED2B-8243-319A5EF04778}"/>
              </a:ext>
            </a:extLst>
          </p:cNvPr>
          <p:cNvSpPr>
            <a:spLocks noGrp="1"/>
          </p:cNvSpPr>
          <p:nvPr>
            <p:ph sz="half" idx="10"/>
          </p:nvPr>
        </p:nvSpPr>
        <p:spPr>
          <a:xfrm>
            <a:off x="4568465"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B6FA7DAD-79FF-9241-7523-B9F28613FBC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5" name="Content Placeholder 2">
            <a:extLst>
              <a:ext uri="{FF2B5EF4-FFF2-40B4-BE49-F238E27FC236}">
                <a16:creationId xmlns:a16="http://schemas.microsoft.com/office/drawing/2014/main" id="{C2284C9D-0459-8584-A6B3-FFE83837141D}"/>
              </a:ext>
            </a:extLst>
          </p:cNvPr>
          <p:cNvSpPr>
            <a:spLocks noGrp="1"/>
          </p:cNvSpPr>
          <p:nvPr>
            <p:ph sz="half" idx="11"/>
          </p:nvPr>
        </p:nvSpPr>
        <p:spPr>
          <a:xfrm>
            <a:off x="8298730" y="1989055"/>
            <a:ext cx="3055070" cy="3299381"/>
          </a:xfrm>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
        <p:nvSpPr>
          <p:cNvPr id="8" name="Footer Placeholder 8">
            <a:extLst>
              <a:ext uri="{FF2B5EF4-FFF2-40B4-BE49-F238E27FC236}">
                <a16:creationId xmlns:a16="http://schemas.microsoft.com/office/drawing/2014/main" id="{9454014D-FC40-DABB-5F97-62E05A376F6A}"/>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1872440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body text three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389E2655-E9DF-246B-F4FD-D62B2B37A4B3}"/>
              </a:ext>
            </a:extLst>
          </p:cNvPr>
          <p:cNvSpPr>
            <a:spLocks noGrp="1"/>
          </p:cNvSpPr>
          <p:nvPr>
            <p:ph sz="half" idx="15" hasCustomPrompt="1"/>
          </p:nvPr>
        </p:nvSpPr>
        <p:spPr>
          <a:xfrm>
            <a:off x="838200"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4" name="Content Placeholder 2">
            <a:extLst>
              <a:ext uri="{FF2B5EF4-FFF2-40B4-BE49-F238E27FC236}">
                <a16:creationId xmlns:a16="http://schemas.microsoft.com/office/drawing/2014/main" id="{A1C7A71E-B4AA-350C-C619-6CD926C5FB05}"/>
              </a:ext>
            </a:extLst>
          </p:cNvPr>
          <p:cNvSpPr>
            <a:spLocks noGrp="1"/>
          </p:cNvSpPr>
          <p:nvPr>
            <p:ph sz="half" idx="1"/>
          </p:nvPr>
        </p:nvSpPr>
        <p:spPr>
          <a:xfrm>
            <a:off x="838200" y="2690199"/>
            <a:ext cx="3045644"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B64B145-4048-55E1-B2E9-6B27CC0E5870}"/>
              </a:ext>
            </a:extLst>
          </p:cNvPr>
          <p:cNvSpPr>
            <a:spLocks noGrp="1"/>
          </p:cNvSpPr>
          <p:nvPr>
            <p:ph sz="half" idx="16" hasCustomPrompt="1"/>
          </p:nvPr>
        </p:nvSpPr>
        <p:spPr>
          <a:xfrm>
            <a:off x="4586925" y="2010169"/>
            <a:ext cx="3132055"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6" name="Content Placeholder 2">
            <a:extLst>
              <a:ext uri="{FF2B5EF4-FFF2-40B4-BE49-F238E27FC236}">
                <a16:creationId xmlns:a16="http://schemas.microsoft.com/office/drawing/2014/main" id="{56044468-6F92-BCD9-357B-E33281665606}"/>
              </a:ext>
            </a:extLst>
          </p:cNvPr>
          <p:cNvSpPr>
            <a:spLocks noGrp="1"/>
          </p:cNvSpPr>
          <p:nvPr>
            <p:ph sz="half" idx="10"/>
          </p:nvPr>
        </p:nvSpPr>
        <p:spPr>
          <a:xfrm>
            <a:off x="4586926" y="2690199"/>
            <a:ext cx="3132055" cy="2598238"/>
          </a:xfrm>
        </p:spPr>
        <p:txBody>
          <a:bodyPr>
            <a:noAutofit/>
          </a:bodyPr>
          <a:lstStyle>
            <a:lvl1pPr marL="0" indent="0">
              <a:buNone/>
              <a:defRPr sz="2000">
                <a:solidFill>
                  <a:schemeClr val="tx1"/>
                </a:solidFill>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AE2839C1-28EB-C84A-8FE0-1EB86DE1BDEE}"/>
              </a:ext>
            </a:extLst>
          </p:cNvPr>
          <p:cNvSpPr>
            <a:spLocks noGrp="1"/>
          </p:cNvSpPr>
          <p:nvPr>
            <p:ph sz="half" idx="17" hasCustomPrompt="1"/>
          </p:nvPr>
        </p:nvSpPr>
        <p:spPr>
          <a:xfrm>
            <a:off x="8422064" y="2029022"/>
            <a:ext cx="3045644" cy="460375"/>
          </a:xfrm>
          <a:solidFill>
            <a:schemeClr val="tx2"/>
          </a:solidFill>
          <a:ln w="12700" cap="rnd">
            <a:noFill/>
            <a:round/>
          </a:ln>
        </p:spPr>
        <p:style>
          <a:lnRef idx="2">
            <a:schemeClr val="accent1"/>
          </a:lnRef>
          <a:fillRef idx="1">
            <a:schemeClr val="lt1"/>
          </a:fillRef>
          <a:effectRef idx="0">
            <a:schemeClr val="accent1"/>
          </a:effectRef>
          <a:fontRef idx="minor">
            <a:schemeClr val="dk1"/>
          </a:fontRef>
        </p:style>
        <p:txBody>
          <a:bodyPr lIns="72000" tIns="72000" rIns="72000" bIns="72000">
            <a:noAutofit/>
          </a:bodyPr>
          <a:lstStyle>
            <a:lvl1pPr marL="0" indent="0">
              <a:buNone/>
              <a:defRPr sz="2400" b="1">
                <a:solidFill>
                  <a:schemeClr val="bg1"/>
                </a:solidFill>
              </a:defRPr>
            </a:lvl1pPr>
          </a:lstStyle>
          <a:p>
            <a:pPr lvl="0"/>
            <a:r>
              <a:rPr lang="en-US" dirty="0"/>
              <a:t>Click to add subtitle</a:t>
            </a:r>
          </a:p>
        </p:txBody>
      </p:sp>
      <p:sp>
        <p:nvSpPr>
          <p:cNvPr id="18" name="Content Placeholder 2">
            <a:extLst>
              <a:ext uri="{FF2B5EF4-FFF2-40B4-BE49-F238E27FC236}">
                <a16:creationId xmlns:a16="http://schemas.microsoft.com/office/drawing/2014/main" id="{A1E8E11D-2B2A-C5C5-EFFC-16D798510576}"/>
              </a:ext>
            </a:extLst>
          </p:cNvPr>
          <p:cNvSpPr>
            <a:spLocks noGrp="1"/>
          </p:cNvSpPr>
          <p:nvPr>
            <p:ph sz="half" idx="11"/>
          </p:nvPr>
        </p:nvSpPr>
        <p:spPr>
          <a:xfrm>
            <a:off x="8422064" y="2690199"/>
            <a:ext cx="3045644" cy="2598238"/>
          </a:xfrm>
        </p:spPr>
        <p:txBody>
          <a:bodyPr>
            <a:noAutofit/>
          </a:bodyPr>
          <a:lstStyle>
            <a:lvl1pPr>
              <a:defRPr sz="20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p>
        </p:txBody>
      </p:sp>
      <p:sp>
        <p:nvSpPr>
          <p:cNvPr id="7" name="Slide Number Placeholder 5">
            <a:extLst>
              <a:ext uri="{FF2B5EF4-FFF2-40B4-BE49-F238E27FC236}">
                <a16:creationId xmlns:a16="http://schemas.microsoft.com/office/drawing/2014/main" id="{62761D88-1D18-A805-8D96-5BEBFEFE219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8" name="Footer Placeholder 8">
            <a:extLst>
              <a:ext uri="{FF2B5EF4-FFF2-40B4-BE49-F238E27FC236}">
                <a16:creationId xmlns:a16="http://schemas.microsoft.com/office/drawing/2014/main" id="{C4BB2291-2147-D1C0-AB46-6D3DE9C2DA5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1720171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dy text and image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tx1"/>
                </a:solidFill>
              </a:defRPr>
            </a:lvl1pPr>
          </a:lstStyle>
          <a:p>
            <a:r>
              <a:rPr lang="en-US"/>
              <a:t>Click to edit Master title style</a:t>
            </a:r>
            <a:endParaRPr lang="en-IE" dirty="0"/>
          </a:p>
        </p:txBody>
      </p:sp>
      <p:sp>
        <p:nvSpPr>
          <p:cNvPr id="7" name="Content Placeholder 2">
            <a:extLst>
              <a:ext uri="{FF2B5EF4-FFF2-40B4-BE49-F238E27FC236}">
                <a16:creationId xmlns:a16="http://schemas.microsoft.com/office/drawing/2014/main" id="{4F9DE773-46A1-EE6A-D3DF-FC96DCA4C7CB}"/>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93834467-B58A-08E2-AA0A-DB1D50F360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5" name="Picture 4" descr="A blue flag with yellow stars and stripes&#10;&#10;Description automatically generated">
            <a:extLst>
              <a:ext uri="{FF2B5EF4-FFF2-40B4-BE49-F238E27FC236}">
                <a16:creationId xmlns:a16="http://schemas.microsoft.com/office/drawing/2014/main" id="{570F0233-3DB4-DD9F-5F0F-396910702D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8" name="Slide Number Placeholder 5">
            <a:extLst>
              <a:ext uri="{FF2B5EF4-FFF2-40B4-BE49-F238E27FC236}">
                <a16:creationId xmlns:a16="http://schemas.microsoft.com/office/drawing/2014/main" id="{4A4DF5A1-9706-DCB7-1601-51D0F26AEF16}"/>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9" name="Footer Placeholder 8">
            <a:extLst>
              <a:ext uri="{FF2B5EF4-FFF2-40B4-BE49-F238E27FC236}">
                <a16:creationId xmlns:a16="http://schemas.microsoft.com/office/drawing/2014/main" id="{EFB7DFF0-1C84-8F6C-0408-2B151512616E}"/>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132561957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text and imag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noAutofit/>
          </a:bodyPr>
          <a:lstStyle>
            <a:lvl1pPr>
              <a:defRPr>
                <a:solidFill>
                  <a:schemeClr val="bg2"/>
                </a:solidFill>
              </a:defRPr>
            </a:lvl1pPr>
          </a:lstStyle>
          <a:p>
            <a:r>
              <a:rPr lang="en-US"/>
              <a:t>Click to edit Master title style</a:t>
            </a:r>
            <a:endParaRPr lang="en-IE" dirty="0"/>
          </a:p>
        </p:txBody>
      </p:sp>
      <p:sp>
        <p:nvSpPr>
          <p:cNvPr id="5" name="Content Placeholder 2">
            <a:extLst>
              <a:ext uri="{FF2B5EF4-FFF2-40B4-BE49-F238E27FC236}">
                <a16:creationId xmlns:a16="http://schemas.microsoft.com/office/drawing/2014/main" id="{CA9BD169-F6A4-2E23-F2D4-B7DED1FC9941}"/>
              </a:ext>
            </a:extLst>
          </p:cNvPr>
          <p:cNvSpPr>
            <a:spLocks noGrp="1"/>
          </p:cNvSpPr>
          <p:nvPr>
            <p:ph sz="half" idx="1"/>
          </p:nvPr>
        </p:nvSpPr>
        <p:spPr>
          <a:xfrm>
            <a:off x="838200" y="1847851"/>
            <a:ext cx="4670502" cy="3638549"/>
          </a:xfrm>
          <a:noFill/>
        </p:spPr>
        <p:txBody>
          <a:bodyPr>
            <a:noAutofit/>
          </a:bodyPr>
          <a:lstStyle>
            <a:lvl1pPr marL="0" indent="0">
              <a:buNone/>
              <a:defRPr sz="2000">
                <a:solidFill>
                  <a:schemeClr val="bg1"/>
                </a:solidFill>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36CC71E5-FBEB-2751-9FF1-D81B32C5D665}"/>
              </a:ext>
            </a:extLst>
          </p:cNvPr>
          <p:cNvSpPr>
            <a:spLocks noGrp="1"/>
          </p:cNvSpPr>
          <p:nvPr>
            <p:ph type="pic" sz="quarter" idx="10"/>
          </p:nvPr>
        </p:nvSpPr>
        <p:spPr>
          <a:xfrm>
            <a:off x="6350002" y="1825625"/>
            <a:ext cx="5003800" cy="3638550"/>
          </a:xfrm>
          <a:solidFill>
            <a:schemeClr val="tx2"/>
          </a:solidFill>
          <a:ln w="76200">
            <a:noFill/>
          </a:ln>
          <a:effectLst/>
        </p:spPr>
        <p:txBody>
          <a:bodyPr/>
          <a:lstStyle>
            <a:lvl1pPr marL="0" indent="0">
              <a:buNone/>
              <a:defRPr>
                <a:solidFill>
                  <a:schemeClr val="bg2"/>
                </a:solidFill>
              </a:defRPr>
            </a:lvl1pPr>
          </a:lstStyle>
          <a:p>
            <a:r>
              <a:rPr lang="en-US"/>
              <a:t>Click icon to add picture</a:t>
            </a:r>
            <a:endParaRPr lang="en-IE" dirty="0"/>
          </a:p>
        </p:txBody>
      </p:sp>
      <p:sp>
        <p:nvSpPr>
          <p:cNvPr id="6" name="Slide Number Placeholder 5">
            <a:extLst>
              <a:ext uri="{FF2B5EF4-FFF2-40B4-BE49-F238E27FC236}">
                <a16:creationId xmlns:a16="http://schemas.microsoft.com/office/drawing/2014/main" id="{880C2FD4-3B80-FE70-83EA-C9956AF116F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
        <p:nvSpPr>
          <p:cNvPr id="7" name="Footer Placeholder 8">
            <a:extLst>
              <a:ext uri="{FF2B5EF4-FFF2-40B4-BE49-F238E27FC236}">
                <a16:creationId xmlns:a16="http://schemas.microsoft.com/office/drawing/2014/main" id="{B7624A9B-CC72-EEB9-2AE2-FDB9629A099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bg1"/>
                </a:solidFill>
                <a:latin typeface="+mn-lt"/>
              </a:defRPr>
            </a:lvl1pPr>
          </a:lstStyle>
          <a:p>
            <a:endParaRPr lang="en-IE" dirty="0"/>
          </a:p>
        </p:txBody>
      </p:sp>
    </p:spTree>
    <p:extLst>
      <p:ext uri="{BB962C8B-B14F-4D97-AF65-F5344CB8AC3E}">
        <p14:creationId xmlns:p14="http://schemas.microsoft.com/office/powerpoint/2010/main" val="2085923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page option 2">
    <p:spTree>
      <p:nvGrpSpPr>
        <p:cNvPr id="1" name=""/>
        <p:cNvGrpSpPr/>
        <p:nvPr/>
      </p:nvGrpSpPr>
      <p:grpSpPr>
        <a:xfrm>
          <a:off x="0" y="0"/>
          <a:ext cx="0" cy="0"/>
          <a:chOff x="0" y="0"/>
          <a:chExt cx="0" cy="0"/>
        </a:xfrm>
      </p:grpSpPr>
      <p:sp>
        <p:nvSpPr>
          <p:cNvPr id="4" name="Google Shape;75;p31">
            <a:extLst>
              <a:ext uri="{FF2B5EF4-FFF2-40B4-BE49-F238E27FC236}">
                <a16:creationId xmlns:a16="http://schemas.microsoft.com/office/drawing/2014/main" id="{D3CADB7B-43FA-62FF-A4B3-5E073752114C}"/>
              </a:ext>
            </a:extLst>
          </p:cNvPr>
          <p:cNvSpPr>
            <a:spLocks noGrp="1"/>
          </p:cNvSpPr>
          <p:nvPr>
            <p:ph type="pic" idx="2"/>
          </p:nvPr>
        </p:nvSpPr>
        <p:spPr>
          <a:xfrm>
            <a:off x="0" y="1981200"/>
            <a:ext cx="12192000" cy="4876799"/>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dirty="0"/>
          </a:p>
        </p:txBody>
      </p:sp>
      <p:sp>
        <p:nvSpPr>
          <p:cNvPr id="2" name="Title 1">
            <a:extLst>
              <a:ext uri="{FF2B5EF4-FFF2-40B4-BE49-F238E27FC236}">
                <a16:creationId xmlns:a16="http://schemas.microsoft.com/office/drawing/2014/main" id="{2910E61F-C8F9-4190-1EE4-9217CF0F1D1D}"/>
              </a:ext>
            </a:extLst>
          </p:cNvPr>
          <p:cNvSpPr>
            <a:spLocks noGrp="1"/>
          </p:cNvSpPr>
          <p:nvPr>
            <p:ph type="title" hasCustomPrompt="1"/>
          </p:nvPr>
        </p:nvSpPr>
        <p:spPr>
          <a:xfrm>
            <a:off x="838200" y="1594518"/>
            <a:ext cx="10515600" cy="1068400"/>
          </a:xfrm>
          <a:solidFill>
            <a:schemeClr val="bg1"/>
          </a:solidFill>
        </p:spPr>
        <p:txBody>
          <a:bodyPr lIns="144000" tIns="144000" rIns="144000" bIns="144000" anchor="b">
            <a:noAutofit/>
          </a:bodyPr>
          <a:lstStyle>
            <a:lvl1pPr>
              <a:defRPr sz="8800"/>
            </a:lvl1pPr>
          </a:lstStyle>
          <a:p>
            <a:r>
              <a:rPr lang="en-US" dirty="0"/>
              <a:t>Click to add a title</a:t>
            </a:r>
            <a:endParaRPr lang="en-IE" dirty="0"/>
          </a:p>
        </p:txBody>
      </p:sp>
      <p:sp>
        <p:nvSpPr>
          <p:cNvPr id="6" name="Content Placeholder 14">
            <a:extLst>
              <a:ext uri="{FF2B5EF4-FFF2-40B4-BE49-F238E27FC236}">
                <a16:creationId xmlns:a16="http://schemas.microsoft.com/office/drawing/2014/main" id="{F041A8C2-E23F-3F85-E8AE-2AEEB496419A}"/>
              </a:ext>
            </a:extLst>
          </p:cNvPr>
          <p:cNvSpPr>
            <a:spLocks noGrp="1"/>
          </p:cNvSpPr>
          <p:nvPr>
            <p:ph sz="quarter" idx="11"/>
          </p:nvPr>
        </p:nvSpPr>
        <p:spPr>
          <a:xfrm>
            <a:off x="838200" y="2942564"/>
            <a:ext cx="4929188" cy="611188"/>
          </a:xfrm>
        </p:spPr>
        <p:txBody>
          <a:bodyPr/>
          <a:lstStyle>
            <a:lvl1pPr marL="0" indent="0">
              <a:buNone/>
              <a:defRPr>
                <a:solidFill>
                  <a:schemeClr val="tx2"/>
                </a:solidFill>
              </a:defRPr>
            </a:lvl1pPr>
          </a:lstStyle>
          <a:p>
            <a:pPr lvl="0"/>
            <a:r>
              <a:rPr lang="en-US"/>
              <a:t>Click to edit Master text styles</a:t>
            </a:r>
          </a:p>
        </p:txBody>
      </p:sp>
      <p:pic>
        <p:nvPicPr>
          <p:cNvPr id="8" name="Picture 7" descr="A red dotted line with a couple of people&#10;&#10;Description automatically generated with medium confidence" hidden="1">
            <a:extLst>
              <a:ext uri="{FF2B5EF4-FFF2-40B4-BE49-F238E27FC236}">
                <a16:creationId xmlns:a16="http://schemas.microsoft.com/office/drawing/2014/main" id="{95398073-E69B-2867-360F-504F7007FD00}"/>
              </a:ext>
            </a:extLst>
          </p:cNvPr>
          <p:cNvPicPr>
            <a:picLocks noGrp="1" noRot="1" noChangeAspect="1" noMove="1" noResize="1" noEditPoints="1" noAdjustHandles="1" noChangeArrowheads="1" noChangeShapeType="1" noCrop="1"/>
          </p:cNvPicPr>
          <p:nvPr/>
        </p:nvPicPr>
        <p:blipFill>
          <a:blip r:embed="rId2"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A red dotted line with a couple of people&#10;&#10;Description automatically generated with medium confidence" hidden="1">
            <a:extLst>
              <a:ext uri="{FF2B5EF4-FFF2-40B4-BE49-F238E27FC236}">
                <a16:creationId xmlns:a16="http://schemas.microsoft.com/office/drawing/2014/main" id="{6437CF6F-3079-899D-F025-61C0BCD596A4}"/>
              </a:ext>
            </a:extLst>
          </p:cNvPr>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European Commission">
            <a:extLst>
              <a:ext uri="{FF2B5EF4-FFF2-40B4-BE49-F238E27FC236}">
                <a16:creationId xmlns:a16="http://schemas.microsoft.com/office/drawing/2014/main" id="{97034CB8-2B4A-3519-77AF-1512D68F2797}"/>
              </a:ext>
            </a:extLst>
          </p:cNvPr>
          <p:cNvPicPr/>
          <p:nvPr userDrawn="1"/>
        </p:nvPicPr>
        <p:blipFill>
          <a:blip r:embed="rId3" cstate="print">
            <a:extLst>
              <a:ext uri="{28A0092B-C50C-407E-A947-70E740481C1C}">
                <a14:useLocalDpi xmlns:a14="http://schemas.microsoft.com/office/drawing/2010/main"/>
              </a:ext>
            </a:extLst>
          </a:blip>
          <a:srcRect/>
          <a:stretch/>
        </p:blipFill>
        <p:spPr>
          <a:xfrm>
            <a:off x="170664" y="174518"/>
            <a:ext cx="2544024" cy="915848"/>
          </a:xfrm>
          <a:prstGeom prst="rect">
            <a:avLst/>
          </a:prstGeom>
          <a:noFill/>
        </p:spPr>
      </p:pic>
    </p:spTree>
    <p:extLst>
      <p:ext uri="{BB962C8B-B14F-4D97-AF65-F5344CB8AC3E}">
        <p14:creationId xmlns:p14="http://schemas.microsoft.com/office/powerpoint/2010/main" val="3639597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text and 4 images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838200" y="365126"/>
            <a:ext cx="10515602" cy="816904"/>
          </a:xfrm>
        </p:spPr>
        <p:txBody>
          <a:bodyPr/>
          <a:lstStyle>
            <a:lvl1pPr>
              <a:defRPr>
                <a:solidFill>
                  <a:schemeClr val="bg2"/>
                </a:solidFill>
              </a:defRPr>
            </a:lvl1pPr>
          </a:lstStyle>
          <a:p>
            <a:r>
              <a:rPr lang="en-US"/>
              <a:t>Click to edit Master title style</a:t>
            </a:r>
            <a:endParaRPr lang="en-IE" dirty="0"/>
          </a:p>
        </p:txBody>
      </p:sp>
      <p:sp>
        <p:nvSpPr>
          <p:cNvPr id="3" name="Google Shape;91;p33">
            <a:extLst>
              <a:ext uri="{FF2B5EF4-FFF2-40B4-BE49-F238E27FC236}">
                <a16:creationId xmlns:a16="http://schemas.microsoft.com/office/drawing/2014/main" id="{A9F38C94-2545-ED67-4909-C5A475FCF803}"/>
              </a:ext>
            </a:extLst>
          </p:cNvPr>
          <p:cNvSpPr>
            <a:spLocks noGrp="1"/>
          </p:cNvSpPr>
          <p:nvPr>
            <p:ph type="pic" idx="2"/>
          </p:nvPr>
        </p:nvSpPr>
        <p:spPr>
          <a:xfrm>
            <a:off x="3538332" y="2197664"/>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dirty="0"/>
          </a:p>
        </p:txBody>
      </p:sp>
      <p:sp>
        <p:nvSpPr>
          <p:cNvPr id="10" name="Google Shape;95;p33">
            <a:extLst>
              <a:ext uri="{FF2B5EF4-FFF2-40B4-BE49-F238E27FC236}">
                <a16:creationId xmlns:a16="http://schemas.microsoft.com/office/drawing/2014/main" id="{45EC68E1-18F5-04CB-00B3-F8948F3B4F18}"/>
              </a:ext>
            </a:extLst>
          </p:cNvPr>
          <p:cNvSpPr>
            <a:spLocks noGrp="1"/>
          </p:cNvSpPr>
          <p:nvPr>
            <p:ph type="pic" idx="5"/>
          </p:nvPr>
        </p:nvSpPr>
        <p:spPr>
          <a:xfrm>
            <a:off x="6161035" y="2197663"/>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dirty="0"/>
          </a:p>
        </p:txBody>
      </p:sp>
      <p:sp>
        <p:nvSpPr>
          <p:cNvPr id="13" name="Text Placeholder 12">
            <a:extLst>
              <a:ext uri="{FF2B5EF4-FFF2-40B4-BE49-F238E27FC236}">
                <a16:creationId xmlns:a16="http://schemas.microsoft.com/office/drawing/2014/main" id="{00A4763F-1C9A-B628-1609-DA5C75C90FC9}"/>
              </a:ext>
            </a:extLst>
          </p:cNvPr>
          <p:cNvSpPr>
            <a:spLocks noGrp="1"/>
          </p:cNvSpPr>
          <p:nvPr>
            <p:ph type="body" sz="quarter" idx="10"/>
          </p:nvPr>
        </p:nvSpPr>
        <p:spPr>
          <a:xfrm>
            <a:off x="8802758"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15" name="Google Shape;91;p33">
            <a:extLst>
              <a:ext uri="{FF2B5EF4-FFF2-40B4-BE49-F238E27FC236}">
                <a16:creationId xmlns:a16="http://schemas.microsoft.com/office/drawing/2014/main" id="{0AB5F208-A96D-CEBC-874F-7B719FD86FEB}"/>
              </a:ext>
            </a:extLst>
          </p:cNvPr>
          <p:cNvSpPr>
            <a:spLocks noGrp="1"/>
          </p:cNvSpPr>
          <p:nvPr>
            <p:ph type="pic" idx="11"/>
          </p:nvPr>
        </p:nvSpPr>
        <p:spPr>
          <a:xfrm>
            <a:off x="3538332" y="4031391"/>
            <a:ext cx="2461591" cy="1638158"/>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dirty="0"/>
          </a:p>
        </p:txBody>
      </p:sp>
      <p:sp>
        <p:nvSpPr>
          <p:cNvPr id="17" name="Google Shape;95;p33">
            <a:extLst>
              <a:ext uri="{FF2B5EF4-FFF2-40B4-BE49-F238E27FC236}">
                <a16:creationId xmlns:a16="http://schemas.microsoft.com/office/drawing/2014/main" id="{0AC28D44-5B34-89F9-D8AB-62E99E380E36}"/>
              </a:ext>
            </a:extLst>
          </p:cNvPr>
          <p:cNvSpPr>
            <a:spLocks noGrp="1"/>
          </p:cNvSpPr>
          <p:nvPr>
            <p:ph type="pic" idx="13"/>
          </p:nvPr>
        </p:nvSpPr>
        <p:spPr>
          <a:xfrm>
            <a:off x="6161035" y="4031390"/>
            <a:ext cx="2461593" cy="1638159"/>
          </a:xfrm>
          <a:prstGeom prst="rect">
            <a:avLst/>
          </a:prstGeom>
          <a:solidFill>
            <a:schemeClr val="lt2"/>
          </a:solidFill>
          <a:ln>
            <a:noFill/>
          </a:ln>
        </p:spPr>
        <p:txBody>
          <a:bodyPr/>
          <a:lstStyle>
            <a:lvl1pPr marL="0" indent="0">
              <a:buNone/>
              <a:defRPr>
                <a:solidFill>
                  <a:schemeClr val="bg2"/>
                </a:solidFill>
              </a:defRPr>
            </a:lvl1pPr>
          </a:lstStyle>
          <a:p>
            <a:r>
              <a:rPr lang="en-US"/>
              <a:t>Click icon to add picture</a:t>
            </a:r>
            <a:endParaRPr lang="en-IE" dirty="0"/>
          </a:p>
        </p:txBody>
      </p:sp>
      <p:sp>
        <p:nvSpPr>
          <p:cNvPr id="18" name="Text Placeholder 12">
            <a:extLst>
              <a:ext uri="{FF2B5EF4-FFF2-40B4-BE49-F238E27FC236}">
                <a16:creationId xmlns:a16="http://schemas.microsoft.com/office/drawing/2014/main" id="{14095A4F-385F-CF4A-5E10-E3628D85F6C8}"/>
              </a:ext>
            </a:extLst>
          </p:cNvPr>
          <p:cNvSpPr>
            <a:spLocks noGrp="1"/>
          </p:cNvSpPr>
          <p:nvPr>
            <p:ph type="body" sz="quarter" idx="14"/>
          </p:nvPr>
        </p:nvSpPr>
        <p:spPr>
          <a:xfrm>
            <a:off x="8802758"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4" name="Text Placeholder 12">
            <a:extLst>
              <a:ext uri="{FF2B5EF4-FFF2-40B4-BE49-F238E27FC236}">
                <a16:creationId xmlns:a16="http://schemas.microsoft.com/office/drawing/2014/main" id="{092A6C90-A6CE-C107-4350-7906F5FDD7FC}"/>
              </a:ext>
            </a:extLst>
          </p:cNvPr>
          <p:cNvSpPr>
            <a:spLocks noGrp="1"/>
          </p:cNvSpPr>
          <p:nvPr>
            <p:ph type="body" sz="quarter" idx="15"/>
          </p:nvPr>
        </p:nvSpPr>
        <p:spPr>
          <a:xfrm>
            <a:off x="838839" y="2197100"/>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FA45C4F8-1803-A72B-10DF-5927ABF6E406}"/>
              </a:ext>
            </a:extLst>
          </p:cNvPr>
          <p:cNvSpPr>
            <a:spLocks noGrp="1"/>
          </p:cNvSpPr>
          <p:nvPr>
            <p:ph type="body" sz="quarter" idx="16"/>
          </p:nvPr>
        </p:nvSpPr>
        <p:spPr>
          <a:xfrm>
            <a:off x="838839" y="4030827"/>
            <a:ext cx="2519363" cy="1638300"/>
          </a:xfrm>
        </p:spPr>
        <p:txBody>
          <a:bodyPr/>
          <a:lstStyle>
            <a:lvl1pPr marL="0" indent="0">
              <a:buNone/>
              <a:defRPr>
                <a:solidFill>
                  <a:schemeClr val="bg1"/>
                </a:solidFill>
              </a:defRPr>
            </a:lvl1pPr>
            <a:lvl2pPr marL="457200" indent="0">
              <a:buNone/>
              <a:defRPr/>
            </a:lvl2pPr>
          </a:lstStyle>
          <a:p>
            <a:pPr lvl="0"/>
            <a:r>
              <a:rPr lang="en-US"/>
              <a:t>Click to edit Master text styles</a:t>
            </a:r>
          </a:p>
          <a:p>
            <a:pPr lvl="1"/>
            <a:r>
              <a:rPr lang="en-US"/>
              <a:t>Second level</a:t>
            </a:r>
          </a:p>
        </p:txBody>
      </p:sp>
      <p:sp>
        <p:nvSpPr>
          <p:cNvPr id="8" name="Slide Number Placeholder 5">
            <a:extLst>
              <a:ext uri="{FF2B5EF4-FFF2-40B4-BE49-F238E27FC236}">
                <a16:creationId xmlns:a16="http://schemas.microsoft.com/office/drawing/2014/main" id="{8F9C7B51-3F16-5ABF-3BE2-AA17BD10DB6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
        <p:nvSpPr>
          <p:cNvPr id="7" name="Footer Placeholder 8">
            <a:extLst>
              <a:ext uri="{FF2B5EF4-FFF2-40B4-BE49-F238E27FC236}">
                <a16:creationId xmlns:a16="http://schemas.microsoft.com/office/drawing/2014/main" id="{F256C38A-CD2B-89BF-A117-9ED92151C6AD}"/>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bg1"/>
                </a:solidFill>
                <a:latin typeface="+mn-lt"/>
              </a:defRPr>
            </a:lvl1pPr>
          </a:lstStyle>
          <a:p>
            <a:endParaRPr lang="en-IE" dirty="0"/>
          </a:p>
        </p:txBody>
      </p:sp>
    </p:spTree>
    <p:extLst>
      <p:ext uri="{BB962C8B-B14F-4D97-AF65-F5344CB8AC3E}">
        <p14:creationId xmlns:p14="http://schemas.microsoft.com/office/powerpoint/2010/main" val="35047276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dirty="0"/>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3766457" y="589047"/>
            <a:ext cx="7587343" cy="717240"/>
          </a:xfrm>
          <a:solidFill>
            <a:schemeClr val="bg1"/>
          </a:solidFill>
        </p:spPr>
        <p:txBody>
          <a:bodyPr>
            <a:noAutofit/>
          </a:bodyPr>
          <a:lstStyle>
            <a:lvl1pPr>
              <a:defRPr sz="4400"/>
            </a:lvl1pPr>
          </a:lstStyle>
          <a:p>
            <a:r>
              <a:rPr lang="en-US"/>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3766457" y="1895333"/>
            <a:ext cx="7587342" cy="3845577"/>
          </a:xfrm>
          <a:solidFill>
            <a:schemeClr val="bg1"/>
          </a:solidFill>
        </p:spPr>
        <p:txBody>
          <a:bodyPr>
            <a:noAutofit/>
          </a:bodyPr>
          <a:lstStyle>
            <a:lvl1pPr>
              <a:defRPr sz="2000"/>
            </a:lvl1pPr>
          </a:lstStyle>
          <a:p>
            <a:pPr lvl="0"/>
            <a:r>
              <a:rPr lang="en-US"/>
              <a:t>Click to edit Master text styles</a:t>
            </a:r>
          </a:p>
        </p:txBody>
      </p:sp>
      <p:sp>
        <p:nvSpPr>
          <p:cNvPr id="6" name="Footer Placeholder 8">
            <a:extLst>
              <a:ext uri="{FF2B5EF4-FFF2-40B4-BE49-F238E27FC236}">
                <a16:creationId xmlns:a16="http://schemas.microsoft.com/office/drawing/2014/main" id="{E7AFEC3F-1C21-3132-B967-9F0F25A5601F}"/>
              </a:ext>
            </a:extLst>
          </p:cNvPr>
          <p:cNvSpPr>
            <a:spLocks noGrp="1"/>
          </p:cNvSpPr>
          <p:nvPr>
            <p:ph type="ftr" sz="quarter" idx="3"/>
          </p:nvPr>
        </p:nvSpPr>
        <p:spPr>
          <a:xfrm>
            <a:off x="5502728" y="6268953"/>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141591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and big photo coloured title 1">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dirty="0"/>
          </a:p>
        </p:txBody>
      </p:sp>
      <p:sp>
        <p:nvSpPr>
          <p:cNvPr id="6" name="Content Placeholder 2">
            <a:extLst>
              <a:ext uri="{FF2B5EF4-FFF2-40B4-BE49-F238E27FC236}">
                <a16:creationId xmlns:a16="http://schemas.microsoft.com/office/drawing/2014/main" id="{E2F83483-47D9-4712-A8D7-6CBF61775821}"/>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dirty="0"/>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7"/>
            <a:ext cx="5138057" cy="717240"/>
          </a:xfrm>
          <a:solidFill>
            <a:schemeClr val="bg1"/>
          </a:solidFill>
        </p:spPr>
        <p:txBody>
          <a:bodyPr lIns="72000" tIns="72000" rIns="72000" bIns="72000">
            <a:noAutofit/>
          </a:bodyPr>
          <a:lstStyle>
            <a:lvl1pPr>
              <a:defRPr sz="4400">
                <a:solidFill>
                  <a:schemeClr val="bg1"/>
                </a:solidFill>
                <a:highlight>
                  <a:srgbClr val="003399"/>
                </a:highlight>
              </a:defRPr>
            </a:lvl1pPr>
          </a:lstStyle>
          <a:p>
            <a:r>
              <a:rPr lang="en-US"/>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solidFill>
            <a:schemeClr val="bg1"/>
          </a:solidFill>
        </p:spPr>
        <p:txBody>
          <a:bodyPr>
            <a:noAutofit/>
          </a:bodyPr>
          <a:lstStyle>
            <a:lvl1pPr marL="0" indent="0">
              <a:buClr>
                <a:schemeClr val="tx2"/>
              </a:buClr>
              <a:buSzPct val="150000"/>
              <a:buFont typeface="Arial" panose="020B0604020202020204" pitchFamily="34" charse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3772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and big photo coloured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035CA-6728-7746-C9FC-81382094BF06}"/>
              </a:ext>
            </a:extLst>
          </p:cNvPr>
          <p:cNvSpPr/>
          <p:nvPr/>
        </p:nvSpPr>
        <p:spPr>
          <a:xfrm>
            <a:off x="5388429" y="0"/>
            <a:ext cx="6803571"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0" y="1"/>
            <a:ext cx="5388429"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dirty="0"/>
          </a:p>
        </p:txBody>
      </p:sp>
      <p:sp>
        <p:nvSpPr>
          <p:cNvPr id="8" name="Content Placeholder 2">
            <a:extLst>
              <a:ext uri="{FF2B5EF4-FFF2-40B4-BE49-F238E27FC236}">
                <a16:creationId xmlns:a16="http://schemas.microsoft.com/office/drawing/2014/main" id="{4DE701F0-97E6-7792-DA18-AD6E08BC874A}"/>
              </a:ext>
            </a:extLst>
          </p:cNvPr>
          <p:cNvSpPr>
            <a:spLocks noGrp="1"/>
          </p:cNvSpPr>
          <p:nvPr>
            <p:ph sz="half" idx="16" hasCustomPrompt="1"/>
          </p:nvPr>
        </p:nvSpPr>
        <p:spPr>
          <a:xfrm>
            <a:off x="125185" y="6162533"/>
            <a:ext cx="6090558" cy="390667"/>
          </a:xfrm>
          <a:solidFill>
            <a:schemeClr val="bg1"/>
          </a:solidFill>
        </p:spPr>
        <p:txBody>
          <a:bodyPr anchor="ctr">
            <a:noAutofit/>
          </a:bodyPr>
          <a:lstStyle>
            <a:lvl1pPr marL="0" indent="0">
              <a:buNone/>
              <a:defRPr sz="1800" i="1"/>
            </a:lvl1pPr>
          </a:lstStyle>
          <a:p>
            <a:pPr lvl="0"/>
            <a:r>
              <a:rPr lang="en-US" dirty="0"/>
              <a:t>Click to edit Master text styles (caption)</a:t>
            </a:r>
          </a:p>
        </p:txBody>
      </p:sp>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xfrm>
            <a:off x="6215743" y="589046"/>
            <a:ext cx="5138057" cy="1000267"/>
          </a:xfrm>
          <a:noFill/>
        </p:spPr>
        <p:txBody>
          <a:bodyPr lIns="72000" tIns="72000" rIns="72000" bIns="72000">
            <a:noAutofit/>
          </a:bodyPr>
          <a:lstStyle>
            <a:lvl1pPr>
              <a:defRPr sz="4400">
                <a:solidFill>
                  <a:schemeClr val="tx2"/>
                </a:solidFill>
                <a:highlight>
                  <a:srgbClr val="FFD34E"/>
                </a:highlight>
              </a:defRPr>
            </a:lvl1pPr>
          </a:lstStyle>
          <a:p>
            <a:r>
              <a:rPr lang="en-US"/>
              <a:t>Click to edit Master title style</a:t>
            </a:r>
            <a:endParaRPr lang="en-IE" dirty="0"/>
          </a:p>
        </p:txBody>
      </p:sp>
      <p:sp>
        <p:nvSpPr>
          <p:cNvPr id="5" name="Content Placeholder 2">
            <a:extLst>
              <a:ext uri="{FF2B5EF4-FFF2-40B4-BE49-F238E27FC236}">
                <a16:creationId xmlns:a16="http://schemas.microsoft.com/office/drawing/2014/main" id="{303EC882-6BB1-D514-72D9-A7D3FAE8C698}"/>
              </a:ext>
            </a:extLst>
          </p:cNvPr>
          <p:cNvSpPr>
            <a:spLocks noGrp="1"/>
          </p:cNvSpPr>
          <p:nvPr>
            <p:ph sz="half" idx="15"/>
          </p:nvPr>
        </p:nvSpPr>
        <p:spPr>
          <a:xfrm>
            <a:off x="6215743" y="1895333"/>
            <a:ext cx="5138056" cy="3845577"/>
          </a:xfrm>
          <a:noFill/>
        </p:spPr>
        <p:txBody>
          <a:bodyPr>
            <a:noAutofit/>
          </a:bodyPr>
          <a:lstStyle>
            <a:lvl1pPr marL="0" indent="0">
              <a:buClr>
                <a:schemeClr val="bg1"/>
              </a:buClr>
              <a:buSzPct val="150000"/>
              <a:buFont typeface="Arial" panose="020B0604020202020204" pitchFamily="34" charset="0"/>
              <a:buNone/>
              <a:defRPr sz="2000">
                <a:solidFill>
                  <a:schemeClr val="bg1"/>
                </a:solidFill>
              </a:defRPr>
            </a:lvl1pPr>
          </a:lstStyle>
          <a:p>
            <a:pPr lvl="0"/>
            <a:r>
              <a:rPr lang="en-US"/>
              <a:t>Click to edit Master text styles</a:t>
            </a:r>
          </a:p>
        </p:txBody>
      </p:sp>
      <p:pic>
        <p:nvPicPr>
          <p:cNvPr id="6" name="Picture 5" descr="A blue flag with yellow stars and stripes&#10;&#10;Description automatically generated">
            <a:extLst>
              <a:ext uri="{FF2B5EF4-FFF2-40B4-BE49-F238E27FC236}">
                <a16:creationId xmlns:a16="http://schemas.microsoft.com/office/drawing/2014/main" id="{F07C9B7E-A9F7-E74E-8B7F-3BB737CA39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9" name="Picture 8" descr="A blue flag with yellow stars and stripes&#10;&#10;Description automatically generated">
            <a:extLst>
              <a:ext uri="{FF2B5EF4-FFF2-40B4-BE49-F238E27FC236}">
                <a16:creationId xmlns:a16="http://schemas.microsoft.com/office/drawing/2014/main" id="{B7786630-3DC2-B1C3-65DD-397E446197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Tree>
    <p:extLst>
      <p:ext uri="{BB962C8B-B14F-4D97-AF65-F5344CB8AC3E}">
        <p14:creationId xmlns:p14="http://schemas.microsoft.com/office/powerpoint/2010/main" val="254520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in 2 columns and big photo">
    <p:spTree>
      <p:nvGrpSpPr>
        <p:cNvPr id="1" name=""/>
        <p:cNvGrpSpPr/>
        <p:nvPr/>
      </p:nvGrpSpPr>
      <p:grpSpPr>
        <a:xfrm>
          <a:off x="0" y="0"/>
          <a:ext cx="0" cy="0"/>
          <a:chOff x="0" y="0"/>
          <a:chExt cx="0" cy="0"/>
        </a:xfrm>
      </p:grpSpPr>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7773642" y="0"/>
            <a:ext cx="4418358" cy="685799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dirty="0"/>
          </a:p>
        </p:txBody>
      </p:sp>
      <p:sp>
        <p:nvSpPr>
          <p:cNvPr id="9" name="Title 1">
            <a:extLst>
              <a:ext uri="{FF2B5EF4-FFF2-40B4-BE49-F238E27FC236}">
                <a16:creationId xmlns:a16="http://schemas.microsoft.com/office/drawing/2014/main" id="{278936A4-CDCB-C345-F71F-92F2A35F2AF4}"/>
              </a:ext>
            </a:extLst>
          </p:cNvPr>
          <p:cNvSpPr>
            <a:spLocks noGrp="1"/>
          </p:cNvSpPr>
          <p:nvPr>
            <p:ph type="title"/>
          </p:nvPr>
        </p:nvSpPr>
        <p:spPr>
          <a:xfrm>
            <a:off x="838200" y="461067"/>
            <a:ext cx="7915275" cy="717240"/>
          </a:xfrm>
          <a:solidFill>
            <a:schemeClr val="bg1"/>
          </a:solidFill>
        </p:spPr>
        <p:txBody>
          <a:bodyPr>
            <a:noAutofit/>
          </a:bodyPr>
          <a:lstStyle>
            <a:lvl1pPr>
              <a:defRPr sz="4400"/>
            </a:lvl1pPr>
          </a:lstStyle>
          <a:p>
            <a:r>
              <a:rPr lang="en-US"/>
              <a:t>Click to edit Master title style</a:t>
            </a:r>
            <a:endParaRPr lang="en-IE" dirty="0"/>
          </a:p>
        </p:txBody>
      </p:sp>
      <p:sp>
        <p:nvSpPr>
          <p:cNvPr id="6" name="Content Placeholder 2">
            <a:extLst>
              <a:ext uri="{FF2B5EF4-FFF2-40B4-BE49-F238E27FC236}">
                <a16:creationId xmlns:a16="http://schemas.microsoft.com/office/drawing/2014/main" id="{BFE590DB-1C31-60F0-D6F8-A1706796115D}"/>
              </a:ext>
            </a:extLst>
          </p:cNvPr>
          <p:cNvSpPr>
            <a:spLocks noGrp="1"/>
          </p:cNvSpPr>
          <p:nvPr>
            <p:ph sz="half" idx="13"/>
          </p:nvPr>
        </p:nvSpPr>
        <p:spPr>
          <a:xfrm>
            <a:off x="838200"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sp>
        <p:nvSpPr>
          <p:cNvPr id="4" name="Content Placeholder 2">
            <a:extLst>
              <a:ext uri="{FF2B5EF4-FFF2-40B4-BE49-F238E27FC236}">
                <a16:creationId xmlns:a16="http://schemas.microsoft.com/office/drawing/2014/main" id="{094C5D68-6EAE-4A7A-7185-241C6CF3B9BB}"/>
              </a:ext>
            </a:extLst>
          </p:cNvPr>
          <p:cNvSpPr>
            <a:spLocks noGrp="1"/>
          </p:cNvSpPr>
          <p:nvPr>
            <p:ph sz="half" idx="12"/>
          </p:nvPr>
        </p:nvSpPr>
        <p:spPr>
          <a:xfrm>
            <a:off x="4305921" y="1833753"/>
            <a:ext cx="2974761" cy="3638550"/>
          </a:xfrm>
          <a:noFill/>
        </p:spPr>
        <p:txBody>
          <a:bodyPr>
            <a:noAutofit/>
          </a:bodyPr>
          <a:lstStyle>
            <a:lvl1pPr marL="0" indent="0">
              <a:buNone/>
              <a:defRPr sz="2000">
                <a:solidFill>
                  <a:schemeClr val="tx1"/>
                </a:solidFill>
              </a:defRPr>
            </a:lvl1pPr>
          </a:lstStyle>
          <a:p>
            <a:pPr lvl="0"/>
            <a:r>
              <a:rPr lang="en-US"/>
              <a:t>Click to edit Master text styles</a:t>
            </a:r>
          </a:p>
        </p:txBody>
      </p:sp>
      <p:pic>
        <p:nvPicPr>
          <p:cNvPr id="2" name="Picture 1" descr="A blue flag with yellow stars&#10;&#10;Description automatically generated">
            <a:extLst>
              <a:ext uri="{FF2B5EF4-FFF2-40B4-BE49-F238E27FC236}">
                <a16:creationId xmlns:a16="http://schemas.microsoft.com/office/drawing/2014/main" id="{901A7271-B7CF-4C49-1423-D7CA7ECEF2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5" name="Picture 4" descr="A blue flag with yellow stars&#10;&#10;Description automatically generated">
            <a:extLst>
              <a:ext uri="{FF2B5EF4-FFF2-40B4-BE49-F238E27FC236}">
                <a16:creationId xmlns:a16="http://schemas.microsoft.com/office/drawing/2014/main" id="{C0DCEE1B-27AC-37B6-7683-71F823E43E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
        <p:nvSpPr>
          <p:cNvPr id="7" name="Slide Number Placeholder 5">
            <a:extLst>
              <a:ext uri="{FF2B5EF4-FFF2-40B4-BE49-F238E27FC236}">
                <a16:creationId xmlns:a16="http://schemas.microsoft.com/office/drawing/2014/main" id="{6397D846-EECB-7092-C88A-21E2250BDEB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8" name="Footer Placeholder 8">
            <a:extLst>
              <a:ext uri="{FF2B5EF4-FFF2-40B4-BE49-F238E27FC236}">
                <a16:creationId xmlns:a16="http://schemas.microsoft.com/office/drawing/2014/main" id="{296A4E82-A1A1-EFC7-7768-E6DDC71C4345}"/>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dirty="0"/>
          </a:p>
        </p:txBody>
      </p:sp>
    </p:spTree>
    <p:extLst>
      <p:ext uri="{BB962C8B-B14F-4D97-AF65-F5344CB8AC3E}">
        <p14:creationId xmlns:p14="http://schemas.microsoft.com/office/powerpoint/2010/main" val="4255953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hotos and three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dirty="0"/>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p:spPr>
        <p:txBody>
          <a:bodyPr>
            <a:noAutofit/>
          </a:bodyPr>
          <a:lstStyle>
            <a:lvl1pPr marL="0" indent="0">
              <a:buNone/>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dirty="0"/>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p:spPr>
        <p:txBody>
          <a:bodyPr>
            <a:noAutofit/>
          </a:bodyPr>
          <a:lstStyle>
            <a:lvl1pPr marL="0" indent="0">
              <a:buNone/>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dirty="0"/>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p:spPr>
        <p:txBody>
          <a:bodyPr>
            <a:noAutofit/>
          </a:bodyPr>
          <a:lstStyle>
            <a:lvl1pPr marL="0" indent="0">
              <a:buNone/>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3314E959-31F1-870D-FAE7-99D8E633302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6" name="Footer Placeholder 8">
            <a:extLst>
              <a:ext uri="{FF2B5EF4-FFF2-40B4-BE49-F238E27FC236}">
                <a16:creationId xmlns:a16="http://schemas.microsoft.com/office/drawing/2014/main" id="{F6ADE38F-D638-BFB1-E702-D0F6D0CB016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52848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hotos and three coloured text box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1187F8-6993-4E2B-6622-C25429339D60}"/>
              </a:ext>
            </a:extLst>
          </p:cNvPr>
          <p:cNvSpPr>
            <a:spLocks noGrp="1"/>
          </p:cNvSpPr>
          <p:nvPr>
            <p:ph type="title"/>
          </p:nvPr>
        </p:nvSpPr>
        <p:spPr>
          <a:xfrm>
            <a:off x="838200" y="365126"/>
            <a:ext cx="10515602" cy="816904"/>
          </a:xfrm>
        </p:spPr>
        <p:txBody>
          <a:bodyPr>
            <a:noAutofit/>
          </a:bodyPr>
          <a:lstStyle>
            <a:lvl1pPr algn="l" defTabSz="914400" rtl="0" eaLnBrk="1" latinLnBrk="0" hangingPunct="1">
              <a:lnSpc>
                <a:spcPct val="90000"/>
              </a:lnSpc>
              <a:spcBef>
                <a:spcPct val="0"/>
              </a:spcBef>
              <a:buNone/>
              <a:defRPr lang="en-IE" sz="4400" kern="1200" dirty="0">
                <a:solidFill>
                  <a:schemeClr val="tx2"/>
                </a:solidFill>
                <a:latin typeface="+mj-lt"/>
                <a:ea typeface="+mj-ea"/>
                <a:cs typeface="+mj-cs"/>
              </a:defRPr>
            </a:lvl1pPr>
          </a:lstStyle>
          <a:p>
            <a:r>
              <a:rPr lang="en-US"/>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72591"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dirty="0"/>
          </a:p>
        </p:txBody>
      </p:sp>
      <p:sp>
        <p:nvSpPr>
          <p:cNvPr id="5" name="Text Placeholder 4">
            <a:extLst>
              <a:ext uri="{FF2B5EF4-FFF2-40B4-BE49-F238E27FC236}">
                <a16:creationId xmlns:a16="http://schemas.microsoft.com/office/drawing/2014/main" id="{953FA7EE-FB05-1C4E-138A-F50BCF45EECE}"/>
              </a:ext>
            </a:extLst>
          </p:cNvPr>
          <p:cNvSpPr>
            <a:spLocks noGrp="1"/>
          </p:cNvSpPr>
          <p:nvPr>
            <p:ph type="body" sz="quarter" idx="29"/>
          </p:nvPr>
        </p:nvSpPr>
        <p:spPr>
          <a:xfrm>
            <a:off x="873125" y="4591050"/>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7" name="Google Shape;72;p30">
            <a:extLst>
              <a:ext uri="{FF2B5EF4-FFF2-40B4-BE49-F238E27FC236}">
                <a16:creationId xmlns:a16="http://schemas.microsoft.com/office/drawing/2014/main" id="{463AB235-233D-D0DB-E16C-CB9366541FFD}"/>
              </a:ext>
            </a:extLst>
          </p:cNvPr>
          <p:cNvSpPr>
            <a:spLocks noGrp="1"/>
          </p:cNvSpPr>
          <p:nvPr>
            <p:ph type="pic" idx="27"/>
          </p:nvPr>
        </p:nvSpPr>
        <p:spPr>
          <a:xfrm>
            <a:off x="4608944"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dirty="0"/>
          </a:p>
        </p:txBody>
      </p:sp>
      <p:sp>
        <p:nvSpPr>
          <p:cNvPr id="9" name="Text Placeholder 4">
            <a:extLst>
              <a:ext uri="{FF2B5EF4-FFF2-40B4-BE49-F238E27FC236}">
                <a16:creationId xmlns:a16="http://schemas.microsoft.com/office/drawing/2014/main" id="{321AD6DD-14BD-E044-8AD7-2881DB891822}"/>
              </a:ext>
            </a:extLst>
          </p:cNvPr>
          <p:cNvSpPr>
            <a:spLocks noGrp="1"/>
          </p:cNvSpPr>
          <p:nvPr>
            <p:ph type="body" sz="quarter" idx="30"/>
          </p:nvPr>
        </p:nvSpPr>
        <p:spPr>
          <a:xfrm>
            <a:off x="4609133"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8" name="Google Shape;72;p30">
            <a:extLst>
              <a:ext uri="{FF2B5EF4-FFF2-40B4-BE49-F238E27FC236}">
                <a16:creationId xmlns:a16="http://schemas.microsoft.com/office/drawing/2014/main" id="{18BFCAC6-D624-8622-7879-6E32A21B7DBA}"/>
              </a:ext>
            </a:extLst>
          </p:cNvPr>
          <p:cNvSpPr>
            <a:spLocks noGrp="1"/>
          </p:cNvSpPr>
          <p:nvPr>
            <p:ph type="pic" idx="28"/>
          </p:nvPr>
        </p:nvSpPr>
        <p:spPr>
          <a:xfrm>
            <a:off x="8345298" y="1571394"/>
            <a:ext cx="3008502" cy="2763002"/>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dirty="0"/>
          </a:p>
        </p:txBody>
      </p:sp>
      <p:sp>
        <p:nvSpPr>
          <p:cNvPr id="10" name="Text Placeholder 4">
            <a:extLst>
              <a:ext uri="{FF2B5EF4-FFF2-40B4-BE49-F238E27FC236}">
                <a16:creationId xmlns:a16="http://schemas.microsoft.com/office/drawing/2014/main" id="{12415A3E-5C31-4007-8208-34FF613FDA4D}"/>
              </a:ext>
            </a:extLst>
          </p:cNvPr>
          <p:cNvSpPr>
            <a:spLocks noGrp="1"/>
          </p:cNvSpPr>
          <p:nvPr>
            <p:ph type="body" sz="quarter" idx="31"/>
          </p:nvPr>
        </p:nvSpPr>
        <p:spPr>
          <a:xfrm>
            <a:off x="8345487" y="4611671"/>
            <a:ext cx="3008313" cy="1103313"/>
          </a:xfrm>
          <a:solidFill>
            <a:schemeClr val="tx2"/>
          </a:solidFill>
        </p:spPr>
        <p:txBody>
          <a:bodyPr>
            <a:noAutofit/>
          </a:bodyPr>
          <a:lstStyle>
            <a:lvl1pPr marL="0" indent="0">
              <a:buNone/>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E52517C-B46F-A98F-0643-A97107DEC79E}"/>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2" name="Footer Placeholder 8">
            <a:extLst>
              <a:ext uri="{FF2B5EF4-FFF2-40B4-BE49-F238E27FC236}">
                <a16:creationId xmlns:a16="http://schemas.microsoft.com/office/drawing/2014/main" id="{2D6F6E54-ED8F-C9DE-9355-5B2E347C244D}"/>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02183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and a coloured text box">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C1291-4A16-4E7F-D6F2-0662C6CCE1C1}"/>
              </a:ext>
            </a:extLst>
          </p:cNvPr>
          <p:cNvSpPr>
            <a:spLocks noGrp="1"/>
          </p:cNvSpPr>
          <p:nvPr>
            <p:ph type="title"/>
          </p:nvPr>
        </p:nvSpPr>
        <p:spPr>
          <a:xfrm>
            <a:off x="838200" y="365126"/>
            <a:ext cx="10515600" cy="816904"/>
          </a:xfrm>
        </p:spPr>
        <p:txBody>
          <a:bodyPr>
            <a:noAutofit/>
          </a:bodyPr>
          <a:lstStyle>
            <a:lvl1pPr>
              <a:defRPr/>
            </a:lvl1pPr>
          </a:lstStyle>
          <a:p>
            <a:r>
              <a:rPr lang="en-US"/>
              <a:t>Click to edit Master title style</a:t>
            </a:r>
            <a:endParaRPr lang="en-IE" dirty="0"/>
          </a:p>
        </p:txBody>
      </p:sp>
      <p:sp>
        <p:nvSpPr>
          <p:cNvPr id="3" name="Google Shape;72;p30">
            <a:extLst>
              <a:ext uri="{FF2B5EF4-FFF2-40B4-BE49-F238E27FC236}">
                <a16:creationId xmlns:a16="http://schemas.microsoft.com/office/drawing/2014/main" id="{252B282C-4F3C-02C6-86A1-F51B8A650847}"/>
              </a:ext>
            </a:extLst>
          </p:cNvPr>
          <p:cNvSpPr>
            <a:spLocks noGrp="1"/>
          </p:cNvSpPr>
          <p:nvPr>
            <p:ph type="pic" idx="2"/>
          </p:nvPr>
        </p:nvSpPr>
        <p:spPr>
          <a:xfrm>
            <a:off x="838200" y="1706136"/>
            <a:ext cx="4840275" cy="3463179"/>
          </a:xfrm>
          <a:prstGeom prst="rect">
            <a:avLst/>
          </a:prstGeom>
          <a:solidFill>
            <a:schemeClr val="lt2"/>
          </a:solidFill>
          <a:ln w="28575" cap="flat" cmpd="sng">
            <a:noFill/>
            <a:prstDash val="solid"/>
            <a:round/>
            <a:headEnd type="none" w="sm" len="sm"/>
            <a:tailEnd type="none" w="sm" len="sm"/>
          </a:ln>
        </p:spPr>
        <p:txBody>
          <a:bodyPr/>
          <a:lstStyle>
            <a:lvl1pPr marL="0" indent="0">
              <a:buNone/>
              <a:defRPr>
                <a:solidFill>
                  <a:schemeClr val="tx2"/>
                </a:solidFill>
              </a:defRPr>
            </a:lvl1pPr>
          </a:lstStyle>
          <a:p>
            <a:r>
              <a:rPr lang="en-US"/>
              <a:t>Click icon to add picture</a:t>
            </a:r>
            <a:endParaRPr lang="en-IE" dirty="0"/>
          </a:p>
        </p:txBody>
      </p:sp>
      <p:sp>
        <p:nvSpPr>
          <p:cNvPr id="8" name="Content Placeholder 2">
            <a:extLst>
              <a:ext uri="{FF2B5EF4-FFF2-40B4-BE49-F238E27FC236}">
                <a16:creationId xmlns:a16="http://schemas.microsoft.com/office/drawing/2014/main" id="{621CCFCC-12CB-E276-21C2-DAA2C8D36EC9}"/>
              </a:ext>
            </a:extLst>
          </p:cNvPr>
          <p:cNvSpPr>
            <a:spLocks noGrp="1"/>
          </p:cNvSpPr>
          <p:nvPr>
            <p:ph sz="half" idx="19"/>
          </p:nvPr>
        </p:nvSpPr>
        <p:spPr>
          <a:xfrm>
            <a:off x="6393779" y="1706137"/>
            <a:ext cx="4960021" cy="3463178"/>
          </a:xfrm>
          <a:solidFill>
            <a:schemeClr val="tx2"/>
          </a:solidFill>
        </p:spPr>
        <p:txBody>
          <a:bodyPr>
            <a:noAutofit/>
          </a:bodyPr>
          <a:lstStyle>
            <a:lvl1pPr marL="0" indent="0">
              <a:buNone/>
              <a:defRPr sz="2000">
                <a:solidFill>
                  <a:schemeClr val="bg1"/>
                </a:solidFill>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9240A71C-FBDC-ABE7-AF08-221E5E62954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5" name="Footer Placeholder 8">
            <a:extLst>
              <a:ext uri="{FF2B5EF4-FFF2-40B4-BE49-F238E27FC236}">
                <a16:creationId xmlns:a16="http://schemas.microsoft.com/office/drawing/2014/main" id="{C1FACF7A-9967-0A10-F75B-7E70FCAB2B76}"/>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Tree>
    <p:extLst>
      <p:ext uri="{BB962C8B-B14F-4D97-AF65-F5344CB8AC3E}">
        <p14:creationId xmlns:p14="http://schemas.microsoft.com/office/powerpoint/2010/main" val="1630522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Quote positive log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59404-34AB-2AB1-76B4-CB85000D699F}"/>
              </a:ext>
            </a:extLst>
          </p:cNvPr>
          <p:cNvSpPr>
            <a:spLocks noGrp="1"/>
          </p:cNvSpPr>
          <p:nvPr>
            <p:ph type="title"/>
          </p:nvPr>
        </p:nvSpPr>
        <p:spPr>
          <a:xfrm>
            <a:off x="0" y="-816904"/>
            <a:ext cx="10515600" cy="816904"/>
          </a:xfrm>
        </p:spPr>
        <p:txBody>
          <a:bodyPr/>
          <a:lstStyle>
            <a:lvl1pPr>
              <a:defRPr>
                <a:solidFill>
                  <a:schemeClr val="tx1">
                    <a:lumMod val="65000"/>
                    <a:lumOff val="35000"/>
                  </a:schemeClr>
                </a:solidFill>
              </a:defRPr>
            </a:lvl1pPr>
          </a:lstStyle>
          <a:p>
            <a:r>
              <a:rPr lang="en-US"/>
              <a:t>Click to edit Master title style</a:t>
            </a:r>
            <a:endParaRPr lang="en-IE" dirty="0"/>
          </a:p>
        </p:txBody>
      </p:sp>
      <p:sp>
        <p:nvSpPr>
          <p:cNvPr id="6" name="Picture Placeholder 5">
            <a:extLst>
              <a:ext uri="{FF2B5EF4-FFF2-40B4-BE49-F238E27FC236}">
                <a16:creationId xmlns:a16="http://schemas.microsoft.com/office/drawing/2014/main" id="{A012AF7B-3A7E-8763-817E-DD321C64A6B1}"/>
              </a:ext>
            </a:extLst>
          </p:cNvPr>
          <p:cNvSpPr>
            <a:spLocks noGrp="1"/>
          </p:cNvSpPr>
          <p:nvPr>
            <p:ph type="pic" sz="quarter" idx="11"/>
          </p:nvPr>
        </p:nvSpPr>
        <p:spPr>
          <a:xfrm>
            <a:off x="0" y="0"/>
            <a:ext cx="12238038" cy="6858000"/>
          </a:xfrm>
          <a:solidFill>
            <a:schemeClr val="bg2"/>
          </a:solidFill>
        </p:spPr>
        <p:txBody>
          <a:bodyPr/>
          <a:lstStyle>
            <a:lvl1pPr marL="0" indent="0">
              <a:buNone/>
              <a:defRPr>
                <a:solidFill>
                  <a:schemeClr val="tx2"/>
                </a:solidFill>
              </a:defRPr>
            </a:lvl1pPr>
          </a:lstStyle>
          <a:p>
            <a:r>
              <a:rPr lang="en-US"/>
              <a:t>Click icon to add picture</a:t>
            </a:r>
            <a:endParaRPr lang="en-IE" dirty="0"/>
          </a:p>
        </p:txBody>
      </p:sp>
      <p:sp>
        <p:nvSpPr>
          <p:cNvPr id="8" name="Content Placeholder 7">
            <a:extLst>
              <a:ext uri="{FF2B5EF4-FFF2-40B4-BE49-F238E27FC236}">
                <a16:creationId xmlns:a16="http://schemas.microsoft.com/office/drawing/2014/main" id="{68A2B82B-3461-6DA2-3E41-F3AC81391822}"/>
              </a:ext>
            </a:extLst>
          </p:cNvPr>
          <p:cNvSpPr>
            <a:spLocks noGrp="1"/>
          </p:cNvSpPr>
          <p:nvPr>
            <p:ph sz="quarter" idx="12"/>
          </p:nvPr>
        </p:nvSpPr>
        <p:spPr>
          <a:xfrm>
            <a:off x="0" y="994438"/>
            <a:ext cx="6096000" cy="4521200"/>
          </a:xfrm>
          <a:solidFill>
            <a:schemeClr val="tx2"/>
          </a:solidFill>
        </p:spPr>
        <p:txBody>
          <a:bodyPr lIns="504000" anchor="ctr">
            <a:noAutofit/>
          </a:bodyPr>
          <a:lstStyle>
            <a:lvl1pPr marL="0" indent="0">
              <a:buNone/>
              <a:defRPr/>
            </a:lvl1pPr>
            <a:lvl2pPr marL="457200" indent="0">
              <a:buNone/>
              <a:defRPr lang="en-US" sz="2400" b="1" i="1" kern="1200" dirty="0">
                <a:solidFill>
                  <a:schemeClr val="bg1"/>
                </a:solidFill>
                <a:latin typeface="+mn-lt"/>
                <a:ea typeface="+mn-ea"/>
                <a:cs typeface="+mn-cs"/>
              </a:defRPr>
            </a:lvl2pPr>
          </a:lstStyle>
          <a:p>
            <a:pPr lvl="0"/>
            <a:r>
              <a:rPr lang="en-US"/>
              <a:t>Click to edit Master text styles</a:t>
            </a:r>
          </a:p>
        </p:txBody>
      </p:sp>
      <p:pic>
        <p:nvPicPr>
          <p:cNvPr id="13" name="Google Shape;66;p29" descr="Quote">
            <a:extLst>
              <a:ext uri="{FF2B5EF4-FFF2-40B4-BE49-F238E27FC236}">
                <a16:creationId xmlns:a16="http://schemas.microsoft.com/office/drawing/2014/main" id="{2BA61D73-E039-6C69-A4A9-27D86CB30D1D}"/>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3" name="Picture 2" descr="A blue flag with yellow stars&#10;&#10;Description automatically generated">
            <a:extLst>
              <a:ext uri="{FF2B5EF4-FFF2-40B4-BE49-F238E27FC236}">
                <a16:creationId xmlns:a16="http://schemas.microsoft.com/office/drawing/2014/main" id="{BE2FFB7F-6A6F-E203-E2CE-AAC503E40F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5" name="Google Shape;66;p29" descr="Quote">
            <a:extLst>
              <a:ext uri="{FF2B5EF4-FFF2-40B4-BE49-F238E27FC236}">
                <a16:creationId xmlns:a16="http://schemas.microsoft.com/office/drawing/2014/main" id="{D61A7912-F509-F977-C8A3-05B55096DDA4}"/>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7" name="Picture 6" descr="A blue flag with yellow stars&#10;&#10;Description automatically generated">
            <a:extLst>
              <a:ext uri="{FF2B5EF4-FFF2-40B4-BE49-F238E27FC236}">
                <a16:creationId xmlns:a16="http://schemas.microsoft.com/office/drawing/2014/main" id="{519F3A2E-810F-F3DF-534B-DFE8563EDC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
        <p:nvSpPr>
          <p:cNvPr id="9" name="Slide Number Placeholder 5">
            <a:extLst>
              <a:ext uri="{FF2B5EF4-FFF2-40B4-BE49-F238E27FC236}">
                <a16:creationId xmlns:a16="http://schemas.microsoft.com/office/drawing/2014/main" id="{AC0BD146-26A9-B2E3-790A-137432E6994D}"/>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2" name="Footer Placeholder 8">
            <a:extLst>
              <a:ext uri="{FF2B5EF4-FFF2-40B4-BE49-F238E27FC236}">
                <a16:creationId xmlns:a16="http://schemas.microsoft.com/office/drawing/2014/main" id="{3E557AF9-465E-61C3-8C33-29231AE45BB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dirty="0"/>
          </a:p>
        </p:txBody>
      </p:sp>
    </p:spTree>
    <p:extLst>
      <p:ext uri="{BB962C8B-B14F-4D97-AF65-F5344CB8AC3E}">
        <p14:creationId xmlns:p14="http://schemas.microsoft.com/office/powerpoint/2010/main" val="2151349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egative logo">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16039EEF-B8E6-4383-4827-068F0611752D}"/>
              </a:ext>
            </a:extLst>
          </p:cNvPr>
          <p:cNvSpPr>
            <a:spLocks noGrp="1"/>
          </p:cNvSpPr>
          <p:nvPr>
            <p:ph type="pic" sz="quarter" idx="11"/>
          </p:nvPr>
        </p:nvSpPr>
        <p:spPr>
          <a:xfrm>
            <a:off x="0" y="0"/>
            <a:ext cx="12238038" cy="6858000"/>
          </a:xfrm>
          <a:solidFill>
            <a:schemeClr val="tx2"/>
          </a:solidFill>
        </p:spPr>
        <p:txBody>
          <a:bodyPr/>
          <a:lstStyle>
            <a:lvl1pPr marL="0" indent="0">
              <a:buNone/>
              <a:defRPr>
                <a:solidFill>
                  <a:schemeClr val="bg1"/>
                </a:solidFill>
              </a:defRPr>
            </a:lvl1pPr>
          </a:lstStyle>
          <a:p>
            <a:r>
              <a:rPr lang="en-US"/>
              <a:t>Click icon to add picture</a:t>
            </a:r>
            <a:endParaRPr lang="en-IE" dirty="0"/>
          </a:p>
        </p:txBody>
      </p:sp>
      <p:sp>
        <p:nvSpPr>
          <p:cNvPr id="7" name="Content Placeholder 7">
            <a:extLst>
              <a:ext uri="{FF2B5EF4-FFF2-40B4-BE49-F238E27FC236}">
                <a16:creationId xmlns:a16="http://schemas.microsoft.com/office/drawing/2014/main" id="{1BE876A1-64BE-0A6D-B28E-A01C8883D1FD}"/>
              </a:ext>
            </a:extLst>
          </p:cNvPr>
          <p:cNvSpPr>
            <a:spLocks noGrp="1"/>
          </p:cNvSpPr>
          <p:nvPr>
            <p:ph sz="quarter" idx="12"/>
          </p:nvPr>
        </p:nvSpPr>
        <p:spPr>
          <a:xfrm>
            <a:off x="0" y="994438"/>
            <a:ext cx="6096000" cy="4521200"/>
          </a:xfrm>
          <a:solidFill>
            <a:schemeClr val="bg2"/>
          </a:solidFill>
        </p:spPr>
        <p:txBody>
          <a:bodyPr lIns="504000" anchor="ctr">
            <a:noAutofit/>
          </a:bodyPr>
          <a:lstStyle>
            <a:lvl1pPr marL="0" indent="0">
              <a:buNone/>
              <a:defRPr/>
            </a:lvl1pPr>
            <a:lvl2pPr marL="457200" indent="0">
              <a:buNone/>
              <a:defRPr lang="en-US" sz="2400" b="1" i="1" kern="1200" dirty="0">
                <a:solidFill>
                  <a:schemeClr val="tx2"/>
                </a:solidFill>
                <a:latin typeface="+mn-lt"/>
                <a:ea typeface="+mn-ea"/>
                <a:cs typeface="+mn-cs"/>
              </a:defRPr>
            </a:lvl2pPr>
          </a:lstStyle>
          <a:p>
            <a:pPr lvl="0"/>
            <a:r>
              <a:rPr lang="en-US"/>
              <a:t>Click to edit Master text styles</a:t>
            </a:r>
          </a:p>
        </p:txBody>
      </p:sp>
      <p:pic>
        <p:nvPicPr>
          <p:cNvPr id="8" name="Google Shape;66;p29" descr="Quote">
            <a:extLst>
              <a:ext uri="{FF2B5EF4-FFF2-40B4-BE49-F238E27FC236}">
                <a16:creationId xmlns:a16="http://schemas.microsoft.com/office/drawing/2014/main" id="{E1B4A183-929D-5431-B365-FECE6A72A484}"/>
              </a:ext>
            </a:extLst>
          </p:cNvPr>
          <p:cNvPicPr preferRelativeResize="0"/>
          <p:nvPr/>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9" name="Picture 8" descr="A blue flag with yellow stars and stripes&#10;&#10;Description automatically generated">
            <a:extLst>
              <a:ext uri="{FF2B5EF4-FFF2-40B4-BE49-F238E27FC236}">
                <a16:creationId xmlns:a16="http://schemas.microsoft.com/office/drawing/2014/main" id="{E6CD1AA0-BE2D-038C-5423-E271CF1636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2" name="Title 1">
            <a:extLst>
              <a:ext uri="{FF2B5EF4-FFF2-40B4-BE49-F238E27FC236}">
                <a16:creationId xmlns:a16="http://schemas.microsoft.com/office/drawing/2014/main" id="{51148383-BBA9-7909-CFDF-60BEA0FE957B}"/>
              </a:ext>
            </a:extLst>
          </p:cNvPr>
          <p:cNvSpPr>
            <a:spLocks noGrp="1"/>
          </p:cNvSpPr>
          <p:nvPr>
            <p:ph type="title"/>
          </p:nvPr>
        </p:nvSpPr>
        <p:spPr>
          <a:xfrm>
            <a:off x="0" y="-803511"/>
            <a:ext cx="10515600" cy="816904"/>
          </a:xfrm>
        </p:spPr>
        <p:txBody>
          <a:bodyPr/>
          <a:lstStyle>
            <a:lvl1pPr>
              <a:defRPr>
                <a:solidFill>
                  <a:schemeClr val="bg1">
                    <a:lumMod val="65000"/>
                  </a:schemeClr>
                </a:solidFill>
              </a:defRPr>
            </a:lvl1pPr>
          </a:lstStyle>
          <a:p>
            <a:r>
              <a:rPr lang="en-US"/>
              <a:t>Click to edit Master title style</a:t>
            </a:r>
            <a:endParaRPr lang="en-IE" dirty="0"/>
          </a:p>
        </p:txBody>
      </p:sp>
      <p:pic>
        <p:nvPicPr>
          <p:cNvPr id="6" name="Google Shape;66;p29" descr="Quote">
            <a:extLst>
              <a:ext uri="{FF2B5EF4-FFF2-40B4-BE49-F238E27FC236}">
                <a16:creationId xmlns:a16="http://schemas.microsoft.com/office/drawing/2014/main" id="{DE2EBF53-76CE-6C8F-0861-C3A5D384E180}"/>
              </a:ext>
            </a:extLst>
          </p:cNvPr>
          <p:cNvPicPr preferRelativeResize="0"/>
          <p:nvPr userDrawn="1"/>
        </p:nvPicPr>
        <p:blipFill rotWithShape="1">
          <a:blip r:embed="rId2">
            <a:alphaModFix/>
            <a:biLevel thresh="50000"/>
          </a:blip>
          <a:srcRect/>
          <a:stretch/>
        </p:blipFill>
        <p:spPr>
          <a:xfrm rot="10800000">
            <a:off x="5349220" y="5138020"/>
            <a:ext cx="989729" cy="989729"/>
          </a:xfrm>
          <a:prstGeom prst="rect">
            <a:avLst/>
          </a:prstGeom>
          <a:noFill/>
          <a:ln>
            <a:noFill/>
          </a:ln>
        </p:spPr>
      </p:pic>
      <p:pic>
        <p:nvPicPr>
          <p:cNvPr id="10" name="Picture 9" descr="A blue flag with yellow stars and stripes&#10;&#10;Description automatically generated">
            <a:extLst>
              <a:ext uri="{FF2B5EF4-FFF2-40B4-BE49-F238E27FC236}">
                <a16:creationId xmlns:a16="http://schemas.microsoft.com/office/drawing/2014/main" id="{AB87E6E1-A561-866F-CE99-26D9647684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11" name="Slide Number Placeholder 5">
            <a:extLst>
              <a:ext uri="{FF2B5EF4-FFF2-40B4-BE49-F238E27FC236}">
                <a16:creationId xmlns:a16="http://schemas.microsoft.com/office/drawing/2014/main" id="{7765A446-C679-3C21-6DB2-E6E244E9DB9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
        <p:nvSpPr>
          <p:cNvPr id="3" name="Footer Placeholder 8">
            <a:extLst>
              <a:ext uri="{FF2B5EF4-FFF2-40B4-BE49-F238E27FC236}">
                <a16:creationId xmlns:a16="http://schemas.microsoft.com/office/drawing/2014/main" id="{11C79F0A-B650-EE29-9ABF-AC09E7753516}"/>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dirty="0"/>
          </a:p>
        </p:txBody>
      </p:sp>
    </p:spTree>
    <p:extLst>
      <p:ext uri="{BB962C8B-B14F-4D97-AF65-F5344CB8AC3E}">
        <p14:creationId xmlns:p14="http://schemas.microsoft.com/office/powerpoint/2010/main" val="850225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page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8779EA-6394-AAE5-959A-6BB82A7D90AE}"/>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Google Shape;75;p31">
            <a:extLst>
              <a:ext uri="{FF2B5EF4-FFF2-40B4-BE49-F238E27FC236}">
                <a16:creationId xmlns:a16="http://schemas.microsoft.com/office/drawing/2014/main" id="{66DB0E40-389A-4ADF-E594-6BBAB29E7192}"/>
              </a:ext>
            </a:extLst>
          </p:cNvPr>
          <p:cNvSpPr>
            <a:spLocks noGrp="1"/>
          </p:cNvSpPr>
          <p:nvPr>
            <p:ph type="pic" idx="2"/>
          </p:nvPr>
        </p:nvSpPr>
        <p:spPr>
          <a:xfrm>
            <a:off x="0" y="0"/>
            <a:ext cx="12192000" cy="3810000"/>
          </a:xfrm>
          <a:prstGeom prst="rect">
            <a:avLst/>
          </a:prstGeom>
          <a:solidFill>
            <a:schemeClr val="lt2"/>
          </a:solidFill>
          <a:ln>
            <a:noFill/>
          </a:ln>
        </p:spPr>
        <p:txBody>
          <a:bodyPr/>
          <a:lstStyle>
            <a:lvl1pPr marL="0" indent="0">
              <a:buNone/>
              <a:defRPr>
                <a:solidFill>
                  <a:schemeClr val="tx2"/>
                </a:solidFill>
              </a:defRPr>
            </a:lvl1pPr>
          </a:lstStyle>
          <a:p>
            <a:r>
              <a:rPr lang="en-US"/>
              <a:t>Click icon to add picture</a:t>
            </a:r>
            <a:endParaRPr lang="en-IE" dirty="0"/>
          </a:p>
        </p:txBody>
      </p:sp>
      <p:sp>
        <p:nvSpPr>
          <p:cNvPr id="10" name="Title 1">
            <a:extLst>
              <a:ext uri="{FF2B5EF4-FFF2-40B4-BE49-F238E27FC236}">
                <a16:creationId xmlns:a16="http://schemas.microsoft.com/office/drawing/2014/main" id="{BD6BCEAD-64F8-A9C2-D826-FF1F037B20C7}"/>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dirty="0"/>
          </a:p>
        </p:txBody>
      </p:sp>
      <p:sp>
        <p:nvSpPr>
          <p:cNvPr id="8" name="Content Placeholder 6">
            <a:extLst>
              <a:ext uri="{FF2B5EF4-FFF2-40B4-BE49-F238E27FC236}">
                <a16:creationId xmlns:a16="http://schemas.microsoft.com/office/drawing/2014/main" id="{A59C8E60-AD13-6DDB-15AD-A3F8E3F22A78}"/>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2" name="Slide Number Placeholder 5">
            <a:extLst>
              <a:ext uri="{FF2B5EF4-FFF2-40B4-BE49-F238E27FC236}">
                <a16:creationId xmlns:a16="http://schemas.microsoft.com/office/drawing/2014/main" id="{C239B419-47F7-2FF3-C377-FBB7B2DBA6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4" name="Footer Placeholder 8">
            <a:extLst>
              <a:ext uri="{FF2B5EF4-FFF2-40B4-BE49-F238E27FC236}">
                <a16:creationId xmlns:a16="http://schemas.microsoft.com/office/drawing/2014/main" id="{D8C14CF6-6F1D-C458-1F86-A760F31FEEA9}"/>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154522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ircle picture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4152718" y="1683033"/>
            <a:ext cx="3886563" cy="3886563"/>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43A5598A-C2EA-5505-BEB5-E80CA68AED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3D5D7A7A-28D1-BC55-7F75-53B9E5FBC53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32B7D111-DE2E-9994-A799-F62F38E83DB4}"/>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
        <p:nvSpPr>
          <p:cNvPr id="3" name="Footer Placeholder 8">
            <a:extLst>
              <a:ext uri="{FF2B5EF4-FFF2-40B4-BE49-F238E27FC236}">
                <a16:creationId xmlns:a16="http://schemas.microsoft.com/office/drawing/2014/main" id="{33A6EEA9-52B7-550C-7CFD-E465C8DB4F8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53005620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ircles pictures coloured background">
    <p:bg>
      <p:bgPr>
        <a:solidFill>
          <a:srgbClr val="0033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chemeClr val="bg1"/>
                </a:solidFill>
              </a:defRPr>
            </a:lvl1pPr>
          </a:lstStyle>
          <a:p>
            <a:r>
              <a:rPr lang="en-US"/>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dirty="0"/>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dirty="0"/>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dirty="0"/>
          </a:p>
        </p:txBody>
      </p:sp>
      <p:pic>
        <p:nvPicPr>
          <p:cNvPr id="6" name="Picture 5" descr="A blue flag with yellow stars and stripes&#10;&#10;Description automatically generated">
            <a:extLst>
              <a:ext uri="{FF2B5EF4-FFF2-40B4-BE49-F238E27FC236}">
                <a16:creationId xmlns:a16="http://schemas.microsoft.com/office/drawing/2014/main" id="{D4D01C79-8E51-7320-51B2-6B4D1CD158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3" name="Picture 2" descr="A blue flag with yellow stars and stripes&#10;&#10;Description automatically generated">
            <a:extLst>
              <a:ext uri="{FF2B5EF4-FFF2-40B4-BE49-F238E27FC236}">
                <a16:creationId xmlns:a16="http://schemas.microsoft.com/office/drawing/2014/main" id="{D6200794-8F7F-E0F0-3735-90CCC24A8A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7" name="Slide Number Placeholder 5">
            <a:extLst>
              <a:ext uri="{FF2B5EF4-FFF2-40B4-BE49-F238E27FC236}">
                <a16:creationId xmlns:a16="http://schemas.microsoft.com/office/drawing/2014/main" id="{C6271D99-21D4-ED76-0E54-1ECA6FD71E4F}"/>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bg1"/>
                </a:solidFill>
                <a:latin typeface="+mn-lt"/>
              </a:defRPr>
            </a:lvl1pPr>
          </a:lstStyle>
          <a:p>
            <a:pPr algn="l"/>
            <a:fld id="{768364BB-9B21-4D29-A19C-C6410F652861}" type="slidenum">
              <a:rPr lang="en-IE" smtClean="0"/>
              <a:pPr algn="l"/>
              <a:t>‹#›</a:t>
            </a:fld>
            <a:endParaRPr lang="en-IE" dirty="0"/>
          </a:p>
        </p:txBody>
      </p:sp>
      <p:sp>
        <p:nvSpPr>
          <p:cNvPr id="4" name="Footer Placeholder 8">
            <a:extLst>
              <a:ext uri="{FF2B5EF4-FFF2-40B4-BE49-F238E27FC236}">
                <a16:creationId xmlns:a16="http://schemas.microsoft.com/office/drawing/2014/main" id="{36249086-331D-49C8-6F5E-1FD73ADA2347}"/>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47583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ircles pictures white backgroun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lvl1pPr>
              <a:defRPr>
                <a:solidFill>
                  <a:srgbClr val="003399"/>
                </a:solidFill>
              </a:defRPr>
            </a:lvl1pPr>
          </a:lstStyle>
          <a:p>
            <a:r>
              <a:rPr lang="en-US"/>
              <a:t>Click to edit Master title style</a:t>
            </a:r>
            <a:endParaRPr lang="en-IE" dirty="0"/>
          </a:p>
        </p:txBody>
      </p:sp>
      <p:sp>
        <p:nvSpPr>
          <p:cNvPr id="5" name="Google Shape;128;p36">
            <a:extLst>
              <a:ext uri="{FF2B5EF4-FFF2-40B4-BE49-F238E27FC236}">
                <a16:creationId xmlns:a16="http://schemas.microsoft.com/office/drawing/2014/main" id="{A266CAEF-D60F-6624-41DB-56608F2B46A5}"/>
              </a:ext>
            </a:extLst>
          </p:cNvPr>
          <p:cNvSpPr>
            <a:spLocks noGrp="1"/>
          </p:cNvSpPr>
          <p:nvPr>
            <p:ph type="pic" idx="10"/>
          </p:nvPr>
        </p:nvSpPr>
        <p:spPr>
          <a:xfrm>
            <a:off x="838200"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dirty="0"/>
          </a:p>
        </p:txBody>
      </p:sp>
      <p:sp>
        <p:nvSpPr>
          <p:cNvPr id="8" name="Google Shape;128;p36">
            <a:extLst>
              <a:ext uri="{FF2B5EF4-FFF2-40B4-BE49-F238E27FC236}">
                <a16:creationId xmlns:a16="http://schemas.microsoft.com/office/drawing/2014/main" id="{7DC5575C-474B-C81C-6517-E882E9E5246B}"/>
              </a:ext>
            </a:extLst>
          </p:cNvPr>
          <p:cNvSpPr>
            <a:spLocks noGrp="1"/>
          </p:cNvSpPr>
          <p:nvPr>
            <p:ph type="pic" idx="11"/>
          </p:nvPr>
        </p:nvSpPr>
        <p:spPr>
          <a:xfrm>
            <a:off x="4590896"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dirty="0"/>
          </a:p>
        </p:txBody>
      </p:sp>
      <p:sp>
        <p:nvSpPr>
          <p:cNvPr id="10" name="Google Shape;128;p36">
            <a:extLst>
              <a:ext uri="{FF2B5EF4-FFF2-40B4-BE49-F238E27FC236}">
                <a16:creationId xmlns:a16="http://schemas.microsoft.com/office/drawing/2014/main" id="{948E1B30-A652-44AE-9B5E-AC9365965BF4}"/>
              </a:ext>
            </a:extLst>
          </p:cNvPr>
          <p:cNvSpPr>
            <a:spLocks noGrp="1"/>
          </p:cNvSpPr>
          <p:nvPr>
            <p:ph type="pic" idx="12"/>
          </p:nvPr>
        </p:nvSpPr>
        <p:spPr>
          <a:xfrm>
            <a:off x="8343593" y="1923896"/>
            <a:ext cx="3010207" cy="3010207"/>
          </a:xfrm>
          <a:prstGeom prst="ellipse">
            <a:avLst/>
          </a:prstGeom>
          <a:solidFill>
            <a:schemeClr val="lt2"/>
          </a:solidFill>
          <a:ln w="76200">
            <a:noFill/>
          </a:ln>
        </p:spPr>
        <p:txBody>
          <a:bodyPr/>
          <a:lstStyle>
            <a:lvl1pPr marL="0" indent="0">
              <a:buNone/>
              <a:defRPr sz="2000">
                <a:solidFill>
                  <a:schemeClr val="tx2"/>
                </a:solidFill>
              </a:defRPr>
            </a:lvl1pPr>
          </a:lstStyle>
          <a:p>
            <a:r>
              <a:rPr lang="en-US"/>
              <a:t>Click icon to add picture</a:t>
            </a:r>
            <a:endParaRPr lang="en-IE" dirty="0"/>
          </a:p>
        </p:txBody>
      </p:sp>
      <p:sp>
        <p:nvSpPr>
          <p:cNvPr id="4" name="Slide Number Placeholder 5">
            <a:extLst>
              <a:ext uri="{FF2B5EF4-FFF2-40B4-BE49-F238E27FC236}">
                <a16:creationId xmlns:a16="http://schemas.microsoft.com/office/drawing/2014/main" id="{F37EF38B-E8AF-66F2-44F8-7A5DA7FF345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3" name="Footer Placeholder 8">
            <a:extLst>
              <a:ext uri="{FF2B5EF4-FFF2-40B4-BE49-F238E27FC236}">
                <a16:creationId xmlns:a16="http://schemas.microsoft.com/office/drawing/2014/main" id="{0850E44D-CF7B-5CF4-6BF7-5B2F65007AD4}"/>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414706032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Circles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dirty="0"/>
          </a:p>
        </p:txBody>
      </p:sp>
      <p:sp>
        <p:nvSpPr>
          <p:cNvPr id="4" name="Google Shape;128;p36">
            <a:extLst>
              <a:ext uri="{FF2B5EF4-FFF2-40B4-BE49-F238E27FC236}">
                <a16:creationId xmlns:a16="http://schemas.microsoft.com/office/drawing/2014/main" id="{C6066961-5253-C2E8-C59C-7D3AEA190748}"/>
              </a:ext>
            </a:extLst>
          </p:cNvPr>
          <p:cNvSpPr>
            <a:spLocks noGrp="1"/>
          </p:cNvSpPr>
          <p:nvPr>
            <p:ph type="pic" idx="2"/>
          </p:nvPr>
        </p:nvSpPr>
        <p:spPr>
          <a:xfrm>
            <a:off x="838200" y="164407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dirty="0"/>
          </a:p>
        </p:txBody>
      </p:sp>
      <p:sp>
        <p:nvSpPr>
          <p:cNvPr id="3" name="Content Placeholder 2">
            <a:extLst>
              <a:ext uri="{FF2B5EF4-FFF2-40B4-BE49-F238E27FC236}">
                <a16:creationId xmlns:a16="http://schemas.microsoft.com/office/drawing/2014/main" id="{833F6E74-65E4-088E-A627-F5CBCB9E0FAA}"/>
              </a:ext>
            </a:extLst>
          </p:cNvPr>
          <p:cNvSpPr>
            <a:spLocks noGrp="1"/>
          </p:cNvSpPr>
          <p:nvPr>
            <p:ph sz="half" idx="1"/>
          </p:nvPr>
        </p:nvSpPr>
        <p:spPr>
          <a:xfrm>
            <a:off x="2887354" y="1792421"/>
            <a:ext cx="2881850" cy="1488229"/>
          </a:xfrm>
        </p:spPr>
        <p:txBody>
          <a:bodyPr>
            <a:noAutofit/>
          </a:bodyPr>
          <a:lstStyle>
            <a:lvl1pPr marL="0" indent="0">
              <a:buNone/>
              <a:defRPr sz="2000"/>
            </a:lvl1pPr>
          </a:lstStyle>
          <a:p>
            <a:pPr lvl="0"/>
            <a:r>
              <a:rPr lang="en-US"/>
              <a:t>Click to edit Master text styles</a:t>
            </a:r>
          </a:p>
        </p:txBody>
      </p:sp>
      <p:sp>
        <p:nvSpPr>
          <p:cNvPr id="22" name="Google Shape;128;p36">
            <a:extLst>
              <a:ext uri="{FF2B5EF4-FFF2-40B4-BE49-F238E27FC236}">
                <a16:creationId xmlns:a16="http://schemas.microsoft.com/office/drawing/2014/main" id="{530B519E-B8E9-0851-34A7-4EBCABDB1F24}"/>
              </a:ext>
            </a:extLst>
          </p:cNvPr>
          <p:cNvSpPr>
            <a:spLocks noGrp="1"/>
          </p:cNvSpPr>
          <p:nvPr>
            <p:ph type="pic" idx="19"/>
          </p:nvPr>
        </p:nvSpPr>
        <p:spPr>
          <a:xfrm>
            <a:off x="838198" y="379352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dirty="0"/>
          </a:p>
        </p:txBody>
      </p:sp>
      <p:sp>
        <p:nvSpPr>
          <p:cNvPr id="21" name="Content Placeholder 2">
            <a:extLst>
              <a:ext uri="{FF2B5EF4-FFF2-40B4-BE49-F238E27FC236}">
                <a16:creationId xmlns:a16="http://schemas.microsoft.com/office/drawing/2014/main" id="{B7CC6BA2-60D9-1664-3253-8468AB06B3BA}"/>
              </a:ext>
            </a:extLst>
          </p:cNvPr>
          <p:cNvSpPr>
            <a:spLocks noGrp="1"/>
          </p:cNvSpPr>
          <p:nvPr>
            <p:ph sz="half" idx="18"/>
          </p:nvPr>
        </p:nvSpPr>
        <p:spPr>
          <a:xfrm>
            <a:off x="2887352" y="3941868"/>
            <a:ext cx="2881850" cy="1488229"/>
          </a:xfrm>
        </p:spPr>
        <p:txBody>
          <a:bodyPr>
            <a:noAutofit/>
          </a:bodyPr>
          <a:lstStyle>
            <a:lvl1pPr marL="0" indent="0">
              <a:buNone/>
              <a:defRPr sz="2000"/>
            </a:lvl1pPr>
          </a:lstStyle>
          <a:p>
            <a:pPr lvl="0"/>
            <a:r>
              <a:rPr lang="en-US"/>
              <a:t>Click to edit Master text styles</a:t>
            </a:r>
          </a:p>
        </p:txBody>
      </p:sp>
      <p:sp>
        <p:nvSpPr>
          <p:cNvPr id="6" name="Google Shape;128;p36">
            <a:extLst>
              <a:ext uri="{FF2B5EF4-FFF2-40B4-BE49-F238E27FC236}">
                <a16:creationId xmlns:a16="http://schemas.microsoft.com/office/drawing/2014/main" id="{B0466037-50F3-96B3-1B0E-06D3D18B8BCE}"/>
              </a:ext>
            </a:extLst>
          </p:cNvPr>
          <p:cNvSpPr>
            <a:spLocks noGrp="1"/>
          </p:cNvSpPr>
          <p:nvPr>
            <p:ph type="pic" idx="21"/>
          </p:nvPr>
        </p:nvSpPr>
        <p:spPr>
          <a:xfrm>
            <a:off x="6422796" y="1679603"/>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dirty="0"/>
          </a:p>
        </p:txBody>
      </p:sp>
      <p:sp>
        <p:nvSpPr>
          <p:cNvPr id="5" name="Content Placeholder 2">
            <a:extLst>
              <a:ext uri="{FF2B5EF4-FFF2-40B4-BE49-F238E27FC236}">
                <a16:creationId xmlns:a16="http://schemas.microsoft.com/office/drawing/2014/main" id="{6BC1C8BB-B6BF-EFC9-4FB7-FE68ADABF649}"/>
              </a:ext>
            </a:extLst>
          </p:cNvPr>
          <p:cNvSpPr>
            <a:spLocks noGrp="1"/>
          </p:cNvSpPr>
          <p:nvPr>
            <p:ph sz="half" idx="20"/>
          </p:nvPr>
        </p:nvSpPr>
        <p:spPr>
          <a:xfrm>
            <a:off x="8471950" y="1827951"/>
            <a:ext cx="2881850" cy="1488229"/>
          </a:xfrm>
        </p:spPr>
        <p:txBody>
          <a:bodyPr>
            <a:noAutofit/>
          </a:bodyPr>
          <a:lstStyle>
            <a:lvl1pPr marL="0" indent="0">
              <a:buNone/>
              <a:defRPr sz="2000"/>
            </a:lvl1pPr>
          </a:lstStyle>
          <a:p>
            <a:pPr lvl="0"/>
            <a:r>
              <a:rPr lang="en-US"/>
              <a:t>Click to edit Master text styles</a:t>
            </a:r>
          </a:p>
        </p:txBody>
      </p:sp>
      <p:sp>
        <p:nvSpPr>
          <p:cNvPr id="8" name="Google Shape;128;p36">
            <a:extLst>
              <a:ext uri="{FF2B5EF4-FFF2-40B4-BE49-F238E27FC236}">
                <a16:creationId xmlns:a16="http://schemas.microsoft.com/office/drawing/2014/main" id="{2B2D1DEC-353D-0530-46BD-FAC7D81DC42A}"/>
              </a:ext>
            </a:extLst>
          </p:cNvPr>
          <p:cNvSpPr>
            <a:spLocks noGrp="1"/>
          </p:cNvSpPr>
          <p:nvPr>
            <p:ph type="pic" idx="23"/>
          </p:nvPr>
        </p:nvSpPr>
        <p:spPr>
          <a:xfrm>
            <a:off x="6422794" y="3829050"/>
            <a:ext cx="1784927" cy="1784927"/>
          </a:xfrm>
          <a:prstGeom prst="ellipse">
            <a:avLst/>
          </a:prstGeom>
          <a:solidFill>
            <a:schemeClr val="lt2"/>
          </a:solidFill>
          <a:ln w="57150">
            <a:noFill/>
          </a:ln>
        </p:spPr>
        <p:txBody>
          <a:bodyPr/>
          <a:lstStyle>
            <a:lvl1pPr marL="0" indent="0">
              <a:buNone/>
              <a:defRPr sz="2000">
                <a:solidFill>
                  <a:schemeClr val="tx2"/>
                </a:solidFill>
              </a:defRPr>
            </a:lvl1pPr>
          </a:lstStyle>
          <a:p>
            <a:r>
              <a:rPr lang="en-US"/>
              <a:t>Click icon to add picture</a:t>
            </a:r>
            <a:endParaRPr lang="en-IE" dirty="0"/>
          </a:p>
        </p:txBody>
      </p:sp>
      <p:sp>
        <p:nvSpPr>
          <p:cNvPr id="7" name="Content Placeholder 2">
            <a:extLst>
              <a:ext uri="{FF2B5EF4-FFF2-40B4-BE49-F238E27FC236}">
                <a16:creationId xmlns:a16="http://schemas.microsoft.com/office/drawing/2014/main" id="{DEC01048-C2DE-CFE9-C353-8ED3741099B7}"/>
              </a:ext>
            </a:extLst>
          </p:cNvPr>
          <p:cNvSpPr>
            <a:spLocks noGrp="1"/>
          </p:cNvSpPr>
          <p:nvPr>
            <p:ph sz="half" idx="22"/>
          </p:nvPr>
        </p:nvSpPr>
        <p:spPr>
          <a:xfrm>
            <a:off x="8471948" y="3977398"/>
            <a:ext cx="2881850" cy="1488229"/>
          </a:xfrm>
        </p:spPr>
        <p:txBody>
          <a:bodyPr>
            <a:noAutofit/>
          </a:bodyPr>
          <a:lstStyle>
            <a:lvl1pPr marL="0" indent="0">
              <a:buNone/>
              <a:defRPr sz="2000"/>
            </a:lvl1pPr>
          </a:lstStyle>
          <a:p>
            <a:pPr lvl="0"/>
            <a:r>
              <a:rPr lang="en-US"/>
              <a:t>Click to edit Master text styles</a:t>
            </a:r>
          </a:p>
        </p:txBody>
      </p:sp>
      <p:sp>
        <p:nvSpPr>
          <p:cNvPr id="9" name="Slide Number Placeholder 5">
            <a:extLst>
              <a:ext uri="{FF2B5EF4-FFF2-40B4-BE49-F238E27FC236}">
                <a16:creationId xmlns:a16="http://schemas.microsoft.com/office/drawing/2014/main" id="{C67E4CCE-C35C-C711-24D0-0F4BCA80C28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10" name="Footer Placeholder 8">
            <a:extLst>
              <a:ext uri="{FF2B5EF4-FFF2-40B4-BE49-F238E27FC236}">
                <a16:creationId xmlns:a16="http://schemas.microsoft.com/office/drawing/2014/main" id="{3B38F9D4-3EE2-3396-18AD-F87E42190088}"/>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dirty="0"/>
          </a:p>
        </p:txBody>
      </p:sp>
    </p:spTree>
    <p:extLst>
      <p:ext uri="{BB962C8B-B14F-4D97-AF65-F5344CB8AC3E}">
        <p14:creationId xmlns:p14="http://schemas.microsoft.com/office/powerpoint/2010/main" val="330983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rectangles pictures white background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C58A-AE9F-CB20-353A-B865ECE39A5D}"/>
              </a:ext>
            </a:extLst>
          </p:cNvPr>
          <p:cNvSpPr>
            <a:spLocks noGrp="1"/>
          </p:cNvSpPr>
          <p:nvPr>
            <p:ph type="title"/>
          </p:nvPr>
        </p:nvSpPr>
        <p:spPr/>
        <p:txBody>
          <a:bodyPr>
            <a:noAutofit/>
          </a:bodyPr>
          <a:lstStyle/>
          <a:p>
            <a:r>
              <a:rPr lang="en-US"/>
              <a:t>Click to edit Master title style</a:t>
            </a:r>
            <a:endParaRPr lang="en-IE" dirty="0"/>
          </a:p>
        </p:txBody>
      </p:sp>
      <p:sp>
        <p:nvSpPr>
          <p:cNvPr id="15" name="Google Shape;97;p33">
            <a:extLst>
              <a:ext uri="{FF2B5EF4-FFF2-40B4-BE49-F238E27FC236}">
                <a16:creationId xmlns:a16="http://schemas.microsoft.com/office/drawing/2014/main" id="{51CBB8A7-3E08-DCAC-14AF-878AC33CDC30}"/>
              </a:ext>
            </a:extLst>
          </p:cNvPr>
          <p:cNvSpPr>
            <a:spLocks noGrp="1"/>
          </p:cNvSpPr>
          <p:nvPr>
            <p:ph type="pic" idx="17"/>
          </p:nvPr>
        </p:nvSpPr>
        <p:spPr>
          <a:xfrm>
            <a:off x="838200" y="1931348"/>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10" name="Text Placeholder 9">
            <a:extLst>
              <a:ext uri="{FF2B5EF4-FFF2-40B4-BE49-F238E27FC236}">
                <a16:creationId xmlns:a16="http://schemas.microsoft.com/office/drawing/2014/main" id="{83438DF5-CCC4-87AD-037A-C14F79B6266F}"/>
              </a:ext>
            </a:extLst>
          </p:cNvPr>
          <p:cNvSpPr>
            <a:spLocks noGrp="1"/>
          </p:cNvSpPr>
          <p:nvPr>
            <p:ph type="body" sz="quarter" idx="13"/>
          </p:nvPr>
        </p:nvSpPr>
        <p:spPr>
          <a:xfrm>
            <a:off x="3508868" y="1931348"/>
            <a:ext cx="2462213" cy="1638300"/>
          </a:xfrm>
        </p:spPr>
        <p:txBody>
          <a:bodyPr>
            <a:noAutofit/>
          </a:bodyPr>
          <a:lstStyle>
            <a:lvl1pPr marL="0" indent="0">
              <a:buNone/>
              <a:defRPr/>
            </a:lvl1pPr>
          </a:lstStyle>
          <a:p>
            <a:pPr lvl="0"/>
            <a:r>
              <a:rPr lang="en-US"/>
              <a:t>Click to edit Master text styles</a:t>
            </a:r>
          </a:p>
        </p:txBody>
      </p:sp>
      <p:sp>
        <p:nvSpPr>
          <p:cNvPr id="18" name="Google Shape;97;p33">
            <a:extLst>
              <a:ext uri="{FF2B5EF4-FFF2-40B4-BE49-F238E27FC236}">
                <a16:creationId xmlns:a16="http://schemas.microsoft.com/office/drawing/2014/main" id="{BFE9E99F-07A9-26A1-106E-78351E5222CA}"/>
              </a:ext>
            </a:extLst>
          </p:cNvPr>
          <p:cNvSpPr>
            <a:spLocks noGrp="1"/>
          </p:cNvSpPr>
          <p:nvPr>
            <p:ph type="pic" idx="7"/>
          </p:nvPr>
        </p:nvSpPr>
        <p:spPr>
          <a:xfrm>
            <a:off x="838202"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12" name="Text Placeholder 9">
            <a:extLst>
              <a:ext uri="{FF2B5EF4-FFF2-40B4-BE49-F238E27FC236}">
                <a16:creationId xmlns:a16="http://schemas.microsoft.com/office/drawing/2014/main" id="{8A6A52A8-BCDE-0058-03FA-48265F58CC4D}"/>
              </a:ext>
            </a:extLst>
          </p:cNvPr>
          <p:cNvSpPr>
            <a:spLocks noGrp="1"/>
          </p:cNvSpPr>
          <p:nvPr>
            <p:ph type="body" sz="quarter" idx="15"/>
          </p:nvPr>
        </p:nvSpPr>
        <p:spPr>
          <a:xfrm>
            <a:off x="3508868" y="3740131"/>
            <a:ext cx="2462213" cy="1638300"/>
          </a:xfrm>
        </p:spPr>
        <p:txBody>
          <a:bodyPr>
            <a:noAutofit/>
          </a:bodyPr>
          <a:lstStyle>
            <a:lvl1pPr marL="0" indent="0">
              <a:buNone/>
              <a:defRPr/>
            </a:lvl1pPr>
          </a:lstStyle>
          <a:p>
            <a:pPr lvl="0"/>
            <a:r>
              <a:rPr lang="en-US"/>
              <a:t>Click to edit Master text styles</a:t>
            </a:r>
          </a:p>
        </p:txBody>
      </p:sp>
      <p:sp>
        <p:nvSpPr>
          <p:cNvPr id="3" name="Google Shape;95;p33">
            <a:extLst>
              <a:ext uri="{FF2B5EF4-FFF2-40B4-BE49-F238E27FC236}">
                <a16:creationId xmlns:a16="http://schemas.microsoft.com/office/drawing/2014/main" id="{A15E4B72-6400-86B0-FD40-4FCA9F38655E}"/>
              </a:ext>
            </a:extLst>
          </p:cNvPr>
          <p:cNvSpPr>
            <a:spLocks noGrp="1"/>
          </p:cNvSpPr>
          <p:nvPr>
            <p:ph type="pic" idx="10"/>
          </p:nvPr>
        </p:nvSpPr>
        <p:spPr>
          <a:xfrm>
            <a:off x="6180157" y="1931348"/>
            <a:ext cx="2461593" cy="163815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11" name="Text Placeholder 9">
            <a:extLst>
              <a:ext uri="{FF2B5EF4-FFF2-40B4-BE49-F238E27FC236}">
                <a16:creationId xmlns:a16="http://schemas.microsoft.com/office/drawing/2014/main" id="{76022ECE-0EE9-F2CA-72F3-353CAD2AB488}"/>
              </a:ext>
            </a:extLst>
          </p:cNvPr>
          <p:cNvSpPr>
            <a:spLocks noGrp="1"/>
          </p:cNvSpPr>
          <p:nvPr>
            <p:ph type="body" sz="quarter" idx="14"/>
          </p:nvPr>
        </p:nvSpPr>
        <p:spPr>
          <a:xfrm>
            <a:off x="8891587" y="1931348"/>
            <a:ext cx="2462213" cy="1638300"/>
          </a:xfrm>
        </p:spPr>
        <p:txBody>
          <a:bodyPr>
            <a:noAutofit/>
          </a:bodyPr>
          <a:lstStyle>
            <a:lvl1pPr marL="0" indent="0">
              <a:buNone/>
              <a:defRPr/>
            </a:lvl1pPr>
          </a:lstStyle>
          <a:p>
            <a:pPr lvl="0"/>
            <a:r>
              <a:rPr lang="en-US"/>
              <a:t>Click to edit Master text styles</a:t>
            </a:r>
          </a:p>
        </p:txBody>
      </p:sp>
      <p:sp>
        <p:nvSpPr>
          <p:cNvPr id="8" name="Google Shape;97;p33">
            <a:extLst>
              <a:ext uri="{FF2B5EF4-FFF2-40B4-BE49-F238E27FC236}">
                <a16:creationId xmlns:a16="http://schemas.microsoft.com/office/drawing/2014/main" id="{0D3E0C88-3573-7B0F-D8F7-5AAD283A42F2}"/>
              </a:ext>
            </a:extLst>
          </p:cNvPr>
          <p:cNvSpPr>
            <a:spLocks noGrp="1"/>
          </p:cNvSpPr>
          <p:nvPr>
            <p:ph type="pic" idx="12"/>
          </p:nvPr>
        </p:nvSpPr>
        <p:spPr>
          <a:xfrm>
            <a:off x="6180157" y="3740272"/>
            <a:ext cx="2461591" cy="1638158"/>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13" name="Text Placeholder 9">
            <a:extLst>
              <a:ext uri="{FF2B5EF4-FFF2-40B4-BE49-F238E27FC236}">
                <a16:creationId xmlns:a16="http://schemas.microsoft.com/office/drawing/2014/main" id="{5F2FF4C0-B8CC-5E9A-7FF2-0BA1FD86664D}"/>
              </a:ext>
            </a:extLst>
          </p:cNvPr>
          <p:cNvSpPr>
            <a:spLocks noGrp="1"/>
          </p:cNvSpPr>
          <p:nvPr>
            <p:ph type="body" sz="quarter" idx="16"/>
          </p:nvPr>
        </p:nvSpPr>
        <p:spPr>
          <a:xfrm>
            <a:off x="8891587" y="3740131"/>
            <a:ext cx="2462213" cy="1638300"/>
          </a:xfrm>
        </p:spPr>
        <p:txBody>
          <a:bodyPr>
            <a:noAutofit/>
          </a:bodyPr>
          <a:lstStyle>
            <a:lvl1pPr marL="0" indent="0">
              <a:buNone/>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73F815C1-0113-F490-4A53-0227959CF68C}"/>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5" name="Footer Placeholder 8">
            <a:extLst>
              <a:ext uri="{FF2B5EF4-FFF2-40B4-BE49-F238E27FC236}">
                <a16:creationId xmlns:a16="http://schemas.microsoft.com/office/drawing/2014/main" id="{40C61561-6F08-5417-8327-52799F6125C1}"/>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1801121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 squared pictures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dirty="0"/>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38200"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2993028" y="161373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5" name="Google Shape;116;p35">
            <a:extLst>
              <a:ext uri="{FF2B5EF4-FFF2-40B4-BE49-F238E27FC236}">
                <a16:creationId xmlns:a16="http://schemas.microsoft.com/office/drawing/2014/main" id="{80AA888C-2660-9749-11E6-8A96DD56EACF}"/>
              </a:ext>
            </a:extLst>
          </p:cNvPr>
          <p:cNvSpPr>
            <a:spLocks noGrp="1"/>
          </p:cNvSpPr>
          <p:nvPr>
            <p:ph type="pic" idx="10"/>
          </p:nvPr>
        </p:nvSpPr>
        <p:spPr>
          <a:xfrm>
            <a:off x="5147856" y="161372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8" name="Google Shape;117;p35">
            <a:extLst>
              <a:ext uri="{FF2B5EF4-FFF2-40B4-BE49-F238E27FC236}">
                <a16:creationId xmlns:a16="http://schemas.microsoft.com/office/drawing/2014/main" id="{95752BFF-4A6F-68EA-E048-C405D776F6A9}"/>
              </a:ext>
            </a:extLst>
          </p:cNvPr>
          <p:cNvSpPr>
            <a:spLocks noGrp="1"/>
          </p:cNvSpPr>
          <p:nvPr>
            <p:ph type="pic" idx="5"/>
          </p:nvPr>
        </p:nvSpPr>
        <p:spPr>
          <a:xfrm>
            <a:off x="7302684"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9" name="Google Shape;118;p35">
            <a:extLst>
              <a:ext uri="{FF2B5EF4-FFF2-40B4-BE49-F238E27FC236}">
                <a16:creationId xmlns:a16="http://schemas.microsoft.com/office/drawing/2014/main" id="{69A61CD2-9393-897F-4851-B55A256B6577}"/>
              </a:ext>
            </a:extLst>
          </p:cNvPr>
          <p:cNvSpPr>
            <a:spLocks noGrp="1"/>
          </p:cNvSpPr>
          <p:nvPr>
            <p:ph type="pic" idx="6"/>
          </p:nvPr>
        </p:nvSpPr>
        <p:spPr>
          <a:xfrm>
            <a:off x="9457512" y="161372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15" name="Google Shape;114;p35">
            <a:extLst>
              <a:ext uri="{FF2B5EF4-FFF2-40B4-BE49-F238E27FC236}">
                <a16:creationId xmlns:a16="http://schemas.microsoft.com/office/drawing/2014/main" id="{5BBBB0BA-17D9-1A2A-5573-A96E32CB11C7}"/>
              </a:ext>
            </a:extLst>
          </p:cNvPr>
          <p:cNvSpPr>
            <a:spLocks noGrp="1"/>
          </p:cNvSpPr>
          <p:nvPr>
            <p:ph type="pic" idx="11"/>
          </p:nvPr>
        </p:nvSpPr>
        <p:spPr>
          <a:xfrm>
            <a:off x="838200"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16" name="Google Shape;115;p35">
            <a:extLst>
              <a:ext uri="{FF2B5EF4-FFF2-40B4-BE49-F238E27FC236}">
                <a16:creationId xmlns:a16="http://schemas.microsoft.com/office/drawing/2014/main" id="{E234676C-5503-D335-7C9F-8EBF756F24A7}"/>
              </a:ext>
            </a:extLst>
          </p:cNvPr>
          <p:cNvSpPr>
            <a:spLocks noGrp="1"/>
          </p:cNvSpPr>
          <p:nvPr>
            <p:ph type="pic" idx="12"/>
          </p:nvPr>
        </p:nvSpPr>
        <p:spPr>
          <a:xfrm>
            <a:off x="2993028" y="3799760"/>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17" name="Google Shape;116;p35">
            <a:extLst>
              <a:ext uri="{FF2B5EF4-FFF2-40B4-BE49-F238E27FC236}">
                <a16:creationId xmlns:a16="http://schemas.microsoft.com/office/drawing/2014/main" id="{8C059826-5CA9-F193-6C89-8B0DECF9ACE5}"/>
              </a:ext>
            </a:extLst>
          </p:cNvPr>
          <p:cNvSpPr>
            <a:spLocks noGrp="1"/>
          </p:cNvSpPr>
          <p:nvPr>
            <p:ph type="pic" idx="13"/>
          </p:nvPr>
        </p:nvSpPr>
        <p:spPr>
          <a:xfrm>
            <a:off x="5147856" y="3799759"/>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18" name="Google Shape;117;p35">
            <a:extLst>
              <a:ext uri="{FF2B5EF4-FFF2-40B4-BE49-F238E27FC236}">
                <a16:creationId xmlns:a16="http://schemas.microsoft.com/office/drawing/2014/main" id="{E57729DD-0495-06CF-3D2B-B8EC5F7D6EF2}"/>
              </a:ext>
            </a:extLst>
          </p:cNvPr>
          <p:cNvSpPr>
            <a:spLocks noGrp="1"/>
          </p:cNvSpPr>
          <p:nvPr>
            <p:ph type="pic" idx="14"/>
          </p:nvPr>
        </p:nvSpPr>
        <p:spPr>
          <a:xfrm>
            <a:off x="7302684"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19" name="Google Shape;118;p35">
            <a:extLst>
              <a:ext uri="{FF2B5EF4-FFF2-40B4-BE49-F238E27FC236}">
                <a16:creationId xmlns:a16="http://schemas.microsoft.com/office/drawing/2014/main" id="{DDFD3960-357B-A667-2997-F567232AE448}"/>
              </a:ext>
            </a:extLst>
          </p:cNvPr>
          <p:cNvSpPr>
            <a:spLocks noGrp="1"/>
          </p:cNvSpPr>
          <p:nvPr>
            <p:ph type="pic" idx="15"/>
          </p:nvPr>
        </p:nvSpPr>
        <p:spPr>
          <a:xfrm>
            <a:off x="9457512" y="3799758"/>
            <a:ext cx="1896289" cy="189628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6" name="Slide Number Placeholder 5">
            <a:extLst>
              <a:ext uri="{FF2B5EF4-FFF2-40B4-BE49-F238E27FC236}">
                <a16:creationId xmlns:a16="http://schemas.microsoft.com/office/drawing/2014/main" id="{9594EF7B-6FA5-122A-260D-E885CDDAA587}"/>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7" name="Footer Placeholder 8">
            <a:extLst>
              <a:ext uri="{FF2B5EF4-FFF2-40B4-BE49-F238E27FC236}">
                <a16:creationId xmlns:a16="http://schemas.microsoft.com/office/drawing/2014/main" id="{2F8295BB-BABD-70B5-D58D-1DF08E62A283}"/>
              </a:ext>
            </a:extLst>
          </p:cNvPr>
          <p:cNvSpPr>
            <a:spLocks noGrp="1"/>
          </p:cNvSpPr>
          <p:nvPr>
            <p:ph type="ftr" sz="quarter" idx="16"/>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dirty="0"/>
          </a:p>
        </p:txBody>
      </p:sp>
    </p:spTree>
    <p:extLst>
      <p:ext uri="{BB962C8B-B14F-4D97-AF65-F5344CB8AC3E}">
        <p14:creationId xmlns:p14="http://schemas.microsoft.com/office/powerpoint/2010/main" val="265200398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squared pictures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p>
            <a:r>
              <a:rPr lang="en-US"/>
              <a:t>Click to edit Master title style</a:t>
            </a:r>
            <a:endParaRPr lang="en-IE" dirty="0"/>
          </a:p>
        </p:txBody>
      </p:sp>
      <p:sp>
        <p:nvSpPr>
          <p:cNvPr id="3" name="Google Shape;114;p35">
            <a:extLst>
              <a:ext uri="{FF2B5EF4-FFF2-40B4-BE49-F238E27FC236}">
                <a16:creationId xmlns:a16="http://schemas.microsoft.com/office/drawing/2014/main" id="{28399EF8-5B4D-A564-C46D-6AC3EE3700F1}"/>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4" name="Google Shape;115;p35">
            <a:extLst>
              <a:ext uri="{FF2B5EF4-FFF2-40B4-BE49-F238E27FC236}">
                <a16:creationId xmlns:a16="http://schemas.microsoft.com/office/drawing/2014/main" id="{1DB67F50-B209-813A-55E2-A45CCD6BCAE1}"/>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12" name="Google Shape;121;p35">
            <a:extLst>
              <a:ext uri="{FF2B5EF4-FFF2-40B4-BE49-F238E27FC236}">
                <a16:creationId xmlns:a16="http://schemas.microsoft.com/office/drawing/2014/main" id="{2EA4C09F-A3D0-2FDF-C8EF-EDEF2FCF78CE}"/>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tx2"/>
                </a:solidFill>
              </a:defRPr>
            </a:lvl1pPr>
          </a:lstStyle>
          <a:p>
            <a:r>
              <a:rPr lang="en-US"/>
              <a:t>Click icon to add picture</a:t>
            </a:r>
            <a:endParaRPr lang="en-IE" dirty="0"/>
          </a:p>
        </p:txBody>
      </p:sp>
      <p:sp>
        <p:nvSpPr>
          <p:cNvPr id="6" name="Slide Number Placeholder 5">
            <a:extLst>
              <a:ext uri="{FF2B5EF4-FFF2-40B4-BE49-F238E27FC236}">
                <a16:creationId xmlns:a16="http://schemas.microsoft.com/office/drawing/2014/main" id="{A50CC5C1-4287-4FC9-8450-3D86D951FE12}"/>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5" name="Footer Placeholder 8">
            <a:extLst>
              <a:ext uri="{FF2B5EF4-FFF2-40B4-BE49-F238E27FC236}">
                <a16:creationId xmlns:a16="http://schemas.microsoft.com/office/drawing/2014/main" id="{F95AF122-27C1-57B4-2A7C-54A134842A05}"/>
              </a:ext>
            </a:extLst>
          </p:cNvPr>
          <p:cNvSpPr>
            <a:spLocks noGrp="1"/>
          </p:cNvSpPr>
          <p:nvPr>
            <p:ph type="ftr" sz="quarter" idx="10"/>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048614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squared pictures coloured backgroun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IE" dirty="0"/>
          </a:p>
        </p:txBody>
      </p:sp>
      <p:sp>
        <p:nvSpPr>
          <p:cNvPr id="8" name="Google Shape;114;p35">
            <a:extLst>
              <a:ext uri="{FF2B5EF4-FFF2-40B4-BE49-F238E27FC236}">
                <a16:creationId xmlns:a16="http://schemas.microsoft.com/office/drawing/2014/main" id="{F38470BA-1066-4059-A16D-B9EE9722C73D}"/>
              </a:ext>
            </a:extLst>
          </p:cNvPr>
          <p:cNvSpPr>
            <a:spLocks noGrp="1"/>
          </p:cNvSpPr>
          <p:nvPr>
            <p:ph type="pic" idx="2"/>
          </p:nvPr>
        </p:nvSpPr>
        <p:spPr>
          <a:xfrm>
            <a:off x="882651" y="2079625"/>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dirty="0"/>
          </a:p>
        </p:txBody>
      </p:sp>
      <p:sp>
        <p:nvSpPr>
          <p:cNvPr id="10" name="Google Shape;115;p35">
            <a:extLst>
              <a:ext uri="{FF2B5EF4-FFF2-40B4-BE49-F238E27FC236}">
                <a16:creationId xmlns:a16="http://schemas.microsoft.com/office/drawing/2014/main" id="{4C5EDD4B-6148-8C81-CEE4-C4C5BFE4E787}"/>
              </a:ext>
            </a:extLst>
          </p:cNvPr>
          <p:cNvSpPr>
            <a:spLocks noGrp="1"/>
          </p:cNvSpPr>
          <p:nvPr>
            <p:ph type="pic" idx="3"/>
          </p:nvPr>
        </p:nvSpPr>
        <p:spPr>
          <a:xfrm>
            <a:off x="4746625" y="2079624"/>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dirty="0"/>
          </a:p>
        </p:txBody>
      </p:sp>
      <p:sp>
        <p:nvSpPr>
          <p:cNvPr id="9" name="Google Shape;121;p35">
            <a:extLst>
              <a:ext uri="{FF2B5EF4-FFF2-40B4-BE49-F238E27FC236}">
                <a16:creationId xmlns:a16="http://schemas.microsoft.com/office/drawing/2014/main" id="{85A61031-57E6-E855-38A1-FA502D6C575D}"/>
              </a:ext>
            </a:extLst>
          </p:cNvPr>
          <p:cNvSpPr>
            <a:spLocks noGrp="1"/>
          </p:cNvSpPr>
          <p:nvPr>
            <p:ph type="pic" idx="9"/>
          </p:nvPr>
        </p:nvSpPr>
        <p:spPr>
          <a:xfrm>
            <a:off x="8655051" y="2079623"/>
            <a:ext cx="2698749" cy="2698749"/>
          </a:xfrm>
          <a:prstGeom prst="rect">
            <a:avLst/>
          </a:prstGeom>
          <a:solidFill>
            <a:schemeClr val="lt2"/>
          </a:solidFill>
          <a:ln w="57150">
            <a:noFill/>
          </a:ln>
        </p:spPr>
        <p:txBody>
          <a:bodyPr/>
          <a:lstStyle>
            <a:lvl1pPr marL="0" indent="0">
              <a:buNone/>
              <a:defRPr>
                <a:solidFill>
                  <a:schemeClr val="bg2"/>
                </a:solidFill>
              </a:defRPr>
            </a:lvl1pPr>
          </a:lstStyle>
          <a:p>
            <a:r>
              <a:rPr lang="en-US"/>
              <a:t>Click icon to add picture</a:t>
            </a:r>
            <a:endParaRPr lang="en-IE" dirty="0"/>
          </a:p>
        </p:txBody>
      </p:sp>
      <p:pic>
        <p:nvPicPr>
          <p:cNvPr id="3" name="Picture 2" descr="A blue flag with yellow stars and stripes&#10;&#10;Description automatically generated">
            <a:extLst>
              <a:ext uri="{FF2B5EF4-FFF2-40B4-BE49-F238E27FC236}">
                <a16:creationId xmlns:a16="http://schemas.microsoft.com/office/drawing/2014/main" id="{EC730096-D3D5-78FF-DEE5-BE9525C4DB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4" name="Picture 3" descr="A blue flag with yellow stars and stripes&#10;&#10;Description automatically generated">
            <a:extLst>
              <a:ext uri="{FF2B5EF4-FFF2-40B4-BE49-F238E27FC236}">
                <a16:creationId xmlns:a16="http://schemas.microsoft.com/office/drawing/2014/main" id="{F9F566B8-5CFB-8DB0-6A67-925C39BEFB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6" name="Slide Number Placeholder 5">
            <a:extLst>
              <a:ext uri="{FF2B5EF4-FFF2-40B4-BE49-F238E27FC236}">
                <a16:creationId xmlns:a16="http://schemas.microsoft.com/office/drawing/2014/main" id="{C27800A1-1EE4-975A-7B55-1404DB41F071}"/>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noAutofit/>
          </a:bodyPr>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5" name="Footer Placeholder 8">
            <a:extLst>
              <a:ext uri="{FF2B5EF4-FFF2-40B4-BE49-F238E27FC236}">
                <a16:creationId xmlns:a16="http://schemas.microsoft.com/office/drawing/2014/main" id="{D39D4F72-AD6A-6B47-A2FF-9CFB1C55FFAF}"/>
              </a:ext>
            </a:extLst>
          </p:cNvPr>
          <p:cNvSpPr>
            <a:spLocks noGrp="1"/>
          </p:cNvSpPr>
          <p:nvPr>
            <p:ph type="ftr" sz="quarter" idx="10"/>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IE"/>
          </a:p>
        </p:txBody>
      </p:sp>
    </p:spTree>
    <p:extLst>
      <p:ext uri="{BB962C8B-B14F-4D97-AF65-F5344CB8AC3E}">
        <p14:creationId xmlns:p14="http://schemas.microsoft.com/office/powerpoint/2010/main" val="236980093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ast page with credits">
    <p:bg>
      <p:bgPr>
        <a:solidFill>
          <a:schemeClr val="bg2"/>
        </a:solidFill>
        <a:effectLst/>
      </p:bgPr>
    </p:bg>
    <p:spTree>
      <p:nvGrpSpPr>
        <p:cNvPr id="1" name=""/>
        <p:cNvGrpSpPr/>
        <p:nvPr/>
      </p:nvGrpSpPr>
      <p:grpSpPr>
        <a:xfrm>
          <a:off x="0" y="0"/>
          <a:ext cx="0" cy="0"/>
          <a:chOff x="0" y="0"/>
          <a:chExt cx="0" cy="0"/>
        </a:xfrm>
      </p:grpSpPr>
      <p:pic>
        <p:nvPicPr>
          <p:cNvPr id="4" name="Google Shape;444;p20">
            <a:extLst>
              <a:ext uri="{FF2B5EF4-FFF2-40B4-BE49-F238E27FC236}">
                <a16:creationId xmlns:a16="http://schemas.microsoft.com/office/drawing/2014/main" id="{DA7E9652-CF81-1788-7674-E1FA25BFE314}"/>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838200" y="3471269"/>
            <a:ext cx="1023496" cy="358097"/>
          </a:xfrm>
          <a:prstGeom prst="rect">
            <a:avLst/>
          </a:prstGeom>
          <a:noFill/>
          <a:ln>
            <a:noFill/>
          </a:ln>
        </p:spPr>
      </p:pic>
      <p:sp>
        <p:nvSpPr>
          <p:cNvPr id="5" name="Text Placeholder 4">
            <a:extLst>
              <a:ext uri="{FF2B5EF4-FFF2-40B4-BE49-F238E27FC236}">
                <a16:creationId xmlns:a16="http://schemas.microsoft.com/office/drawing/2014/main" id="{EA144BEB-A192-AF1A-3CE0-A12C2705D835}"/>
              </a:ext>
            </a:extLst>
          </p:cNvPr>
          <p:cNvSpPr>
            <a:spLocks noGrp="1"/>
          </p:cNvSpPr>
          <p:nvPr>
            <p:ph type="body" sz="quarter" idx="10"/>
          </p:nvPr>
        </p:nvSpPr>
        <p:spPr>
          <a:xfrm>
            <a:off x="838200" y="3996499"/>
            <a:ext cx="10515600" cy="1666875"/>
          </a:xfrm>
        </p:spPr>
        <p:txBody>
          <a:bodyPr>
            <a:noAutofit/>
          </a:bodyPr>
          <a:lstStyle>
            <a:lvl1pPr marL="0" indent="0">
              <a:buNone/>
              <a:defRPr sz="2000">
                <a:solidFill>
                  <a:schemeClr val="tx2"/>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pic>
        <p:nvPicPr>
          <p:cNvPr id="3" name="Google Shape;444;p20">
            <a:extLst>
              <a:ext uri="{FF2B5EF4-FFF2-40B4-BE49-F238E27FC236}">
                <a16:creationId xmlns:a16="http://schemas.microsoft.com/office/drawing/2014/main" id="{8A55753B-1E31-7005-E76C-7A1B520A3A0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838200" y="3471269"/>
            <a:ext cx="1023496" cy="358097"/>
          </a:xfrm>
          <a:prstGeom prst="rect">
            <a:avLst/>
          </a:prstGeom>
          <a:noFill/>
          <a:ln>
            <a:noFill/>
          </a:ln>
        </p:spPr>
      </p:pic>
      <p:pic>
        <p:nvPicPr>
          <p:cNvPr id="6" name="Picture 5">
            <a:extLst>
              <a:ext uri="{FF2B5EF4-FFF2-40B4-BE49-F238E27FC236}">
                <a16:creationId xmlns:a16="http://schemas.microsoft.com/office/drawing/2014/main" id="{F0FE782E-88D7-720D-47B0-E5C4BDBFE050}"/>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Tree>
    <p:extLst>
      <p:ext uri="{BB962C8B-B14F-4D97-AF65-F5344CB8AC3E}">
        <p14:creationId xmlns:p14="http://schemas.microsoft.com/office/powerpoint/2010/main" val="1235213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326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page op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B256C-F848-9C9F-2A9C-E218DE9A1995}"/>
              </a:ext>
            </a:extLst>
          </p:cNvPr>
          <p:cNvSpPr/>
          <p:nvPr userDrawn="1"/>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dirty="0"/>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8" name="Footer Placeholder 8">
            <a:extLst>
              <a:ext uri="{FF2B5EF4-FFF2-40B4-BE49-F238E27FC236}">
                <a16:creationId xmlns:a16="http://schemas.microsoft.com/office/drawing/2014/main" id="{A1F22256-0B85-5AAD-C0B2-E8F5E3C500B3}"/>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220350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219200"/>
            <a:ext cx="10905699" cy="4488329"/>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247650" y="6350361"/>
            <a:ext cx="2743200" cy="365125"/>
          </a:xfrm>
        </p:spPr>
        <p:txBody>
          <a:bodyPr>
            <a:noAutofit/>
          </a:bodyPr>
          <a:lstStyle/>
          <a:p>
            <a:fld id="{F46C79FD-C571-418B-AB0F-5EE936C85276}" type="slidenum">
              <a:rPr lang="en-GB" smtClean="0"/>
              <a:t>‹#›</a:t>
            </a:fld>
            <a:endParaRPr lang="en-GB"/>
          </a:p>
        </p:txBody>
      </p:sp>
      <p:sp>
        <p:nvSpPr>
          <p:cNvPr id="9" name="Title Placeholder 1"/>
          <p:cNvSpPr>
            <a:spLocks noGrp="1"/>
          </p:cNvSpPr>
          <p:nvPr>
            <p:ph type="title"/>
          </p:nvPr>
        </p:nvSpPr>
        <p:spPr>
          <a:xfrm>
            <a:off x="970722" y="161926"/>
            <a:ext cx="10515600" cy="728571"/>
          </a:xfrm>
          <a:prstGeom prst="rect">
            <a:avLst/>
          </a:prstGeom>
        </p:spPr>
        <p:txBody>
          <a:bodyPr vert="horz" lIns="91440" tIns="45720" rIns="91440" bIns="0" rtlCol="0" anchor="b" anchorCtr="0">
            <a:noAutofit/>
          </a:bodyPr>
          <a:lstStyle/>
          <a:p>
            <a:r>
              <a:rPr lang="en-US"/>
              <a:t>Click to edit Master title style</a:t>
            </a:r>
            <a:endParaRPr lang="en-GB" dirty="0"/>
          </a:p>
        </p:txBody>
      </p:sp>
      <p:cxnSp>
        <p:nvCxnSpPr>
          <p:cNvPr id="8" name="Straight Connector 7"/>
          <p:cNvCxnSpPr/>
          <p:nvPr userDrawn="1"/>
        </p:nvCxnSpPr>
        <p:spPr>
          <a:xfrm flipH="1">
            <a:off x="838198" y="0"/>
            <a:ext cx="3" cy="89049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063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956400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and Object">
  <p:cSld name="Content and Object">
    <p:spTree>
      <p:nvGrpSpPr>
        <p:cNvPr id="1" name="Shape 172"/>
        <p:cNvGrpSpPr/>
        <p:nvPr/>
      </p:nvGrpSpPr>
      <p:grpSpPr>
        <a:xfrm>
          <a:off x="0" y="0"/>
          <a:ext cx="0" cy="0"/>
          <a:chOff x="0" y="0"/>
          <a:chExt cx="0" cy="0"/>
        </a:xfrm>
      </p:grpSpPr>
      <p:sp>
        <p:nvSpPr>
          <p:cNvPr id="174" name="Google Shape;174;p41"/>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41"/>
          <p:cNvSpPr txBox="1">
            <a:spLocks noGrp="1"/>
          </p:cNvSpPr>
          <p:nvPr>
            <p:ph type="body" idx="1"/>
          </p:nvPr>
        </p:nvSpPr>
        <p:spPr>
          <a:xfrm>
            <a:off x="838198" y="1825625"/>
            <a:ext cx="5328000" cy="390643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41"/>
          <p:cNvSpPr txBox="1">
            <a:spLocks noGrp="1"/>
          </p:cNvSpPr>
          <p:nvPr>
            <p:ph type="body" idx="2"/>
          </p:nvPr>
        </p:nvSpPr>
        <p:spPr>
          <a:xfrm>
            <a:off x="6402250" y="1825625"/>
            <a:ext cx="5328000" cy="390643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400"/>
              <a:buNone/>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7" name="Google Shape;177;p41"/>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
        <p:nvSpPr>
          <p:cNvPr id="3" name="Google Shape;10;p21">
            <a:extLst>
              <a:ext uri="{FF2B5EF4-FFF2-40B4-BE49-F238E27FC236}">
                <a16:creationId xmlns:a16="http://schemas.microsoft.com/office/drawing/2014/main" id="{4B49E8F3-6C82-E01F-9408-529E4F568F03}"/>
              </a:ext>
            </a:extLst>
          </p:cNvPr>
          <p:cNvSpPr txBox="1">
            <a:spLocks noGrp="1"/>
          </p:cNvSpPr>
          <p:nvPr>
            <p:ph type="sldNum" idx="12"/>
          </p:nvPr>
        </p:nvSpPr>
        <p:spPr>
          <a:xfrm>
            <a:off x="263890" y="6291543"/>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767676"/>
                </a:solidFill>
                <a:latin typeface="Arial"/>
                <a:ea typeface="Arial"/>
                <a:cs typeface="Arial"/>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7364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3"/>
        <p:cNvGrpSpPr/>
        <p:nvPr/>
      </p:nvGrpSpPr>
      <p:grpSpPr>
        <a:xfrm>
          <a:off x="0" y="0"/>
          <a:ext cx="0" cy="0"/>
          <a:chOff x="0" y="0"/>
          <a:chExt cx="0" cy="0"/>
        </a:xfrm>
      </p:grpSpPr>
      <p:sp>
        <p:nvSpPr>
          <p:cNvPr id="25" name="Google Shape;25;p23"/>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3"/>
          <p:cNvSpPr txBox="1">
            <a:spLocks noGrp="1"/>
          </p:cNvSpPr>
          <p:nvPr>
            <p:ph type="body" idx="1"/>
          </p:nvPr>
        </p:nvSpPr>
        <p:spPr>
          <a:xfrm>
            <a:off x="838199" y="1825625"/>
            <a:ext cx="10905699" cy="3881904"/>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7" name="Google Shape;27;p23"/>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
        <p:nvSpPr>
          <p:cNvPr id="3" name="Google Shape;10;p21">
            <a:extLst>
              <a:ext uri="{FF2B5EF4-FFF2-40B4-BE49-F238E27FC236}">
                <a16:creationId xmlns:a16="http://schemas.microsoft.com/office/drawing/2014/main" id="{D6F6FF96-2E4F-1360-7A23-3B575D940DD4}"/>
              </a:ext>
            </a:extLst>
          </p:cNvPr>
          <p:cNvSpPr txBox="1">
            <a:spLocks noGrp="1"/>
          </p:cNvSpPr>
          <p:nvPr>
            <p:ph type="sldNum" idx="12"/>
          </p:nvPr>
        </p:nvSpPr>
        <p:spPr>
          <a:xfrm>
            <a:off x="263890" y="6291543"/>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767676"/>
                </a:solidFill>
                <a:latin typeface="Arial"/>
                <a:ea typeface="Arial"/>
                <a:cs typeface="Arial"/>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74109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page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619-8012-9B7D-9C59-16671B374575}"/>
              </a:ext>
            </a:extLst>
          </p:cNvPr>
          <p:cNvSpPr/>
          <p:nvPr userDrawn="1"/>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p>
            <a:pPr algn="l"/>
            <a:fld id="{768364BB-9B21-4D29-A19C-C6410F652861}" type="slidenum">
              <a:rPr lang="en-IE" smtClean="0"/>
              <a:pPr algn="l"/>
              <a:t>‹#›</a:t>
            </a:fld>
            <a:endParaRPr lang="en-IE" dirty="0"/>
          </a:p>
        </p:txBody>
      </p:sp>
      <p:sp>
        <p:nvSpPr>
          <p:cNvPr id="4" name="Rectangle 3">
            <a:extLst>
              <a:ext uri="{FF2B5EF4-FFF2-40B4-BE49-F238E27FC236}">
                <a16:creationId xmlns:a16="http://schemas.microsoft.com/office/drawing/2014/main" id="{EE1DFA4B-D09C-D3C7-CF14-10151C0BAF5D}"/>
              </a:ext>
            </a:extLst>
          </p:cNvPr>
          <p:cNvSpPr/>
          <p:nvPr/>
        </p:nvSpPr>
        <p:spPr>
          <a:xfrm>
            <a:off x="0" y="0"/>
            <a:ext cx="12192000" cy="3810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3434898"/>
            <a:ext cx="10515600" cy="816904"/>
          </a:xfrm>
          <a:solidFill>
            <a:schemeClr val="bg1"/>
          </a:solidFill>
        </p:spPr>
        <p:txBody>
          <a:bodyPr lIns="180000"/>
          <a:lstStyle/>
          <a:p>
            <a:r>
              <a:rPr lang="en-US"/>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4441825"/>
            <a:ext cx="10515600" cy="587375"/>
          </a:xfrm>
        </p:spPr>
        <p:txBody>
          <a:bodyPr>
            <a:noAutofit/>
          </a:bodyPr>
          <a:lstStyle>
            <a:lvl1pPr marL="0" indent="0">
              <a:buNone/>
              <a:defRPr sz="2000"/>
            </a:lvl1pPr>
          </a:lstStyle>
          <a:p>
            <a:pPr lvl="0"/>
            <a:r>
              <a:rPr lang="en-US"/>
              <a:t>Click to edit Master text styles</a:t>
            </a:r>
          </a:p>
        </p:txBody>
      </p:sp>
      <p:sp>
        <p:nvSpPr>
          <p:cNvPr id="8" name="Footer Placeholder 8">
            <a:extLst>
              <a:ext uri="{FF2B5EF4-FFF2-40B4-BE49-F238E27FC236}">
                <a16:creationId xmlns:a16="http://schemas.microsoft.com/office/drawing/2014/main" id="{A0835BD4-2C09-6FBA-FC30-3BD6A28667F2}"/>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281374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page option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45A3C0-5810-CECB-04D1-E370BADB2EE8}"/>
              </a:ext>
            </a:extLst>
          </p:cNvPr>
          <p:cNvSpPr/>
          <p:nvPr userDrawn="1"/>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bg1"/>
                </a:solidFill>
              </a:defRPr>
            </a:lvl1pPr>
          </a:lstStyle>
          <a:p>
            <a:pPr algn="l"/>
            <a:fld id="{768364BB-9B21-4D29-A19C-C6410F652861}" type="slidenum">
              <a:rPr lang="en-IE" smtClean="0"/>
              <a:pPr algn="l"/>
              <a:t>‹#›</a:t>
            </a:fld>
            <a:endParaRPr lang="en-IE" dirty="0"/>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tIns="144000" rIns="144000" bIns="144000" anchor="ctr"/>
          <a:lstStyle/>
          <a:p>
            <a:r>
              <a:rPr lang="en-US"/>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bg1"/>
                </a:solidFill>
              </a:defRPr>
            </a:lvl1pPr>
          </a:lstStyle>
          <a:p>
            <a:pPr lvl="0"/>
            <a:r>
              <a:rPr lang="en-US"/>
              <a:t>Click to edit Master text styles</a:t>
            </a:r>
          </a:p>
        </p:txBody>
      </p:sp>
      <p:pic>
        <p:nvPicPr>
          <p:cNvPr id="9" name="Picture 8" descr="A blue flag with yellow stars and stripes&#10;&#10;Description automatically generated">
            <a:extLst>
              <a:ext uri="{FF2B5EF4-FFF2-40B4-BE49-F238E27FC236}">
                <a16:creationId xmlns:a16="http://schemas.microsoft.com/office/drawing/2014/main" id="{9BD178DF-B2B3-E383-43AA-D54BBF2273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pic>
        <p:nvPicPr>
          <p:cNvPr id="6" name="Picture 5" descr="A blue flag with yellow stars and stripes&#10;&#10;Description automatically generated">
            <a:extLst>
              <a:ext uri="{FF2B5EF4-FFF2-40B4-BE49-F238E27FC236}">
                <a16:creationId xmlns:a16="http://schemas.microsoft.com/office/drawing/2014/main" id="{9C194F48-423C-93CB-1A61-CE12CAB5B4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7867" cy="763200"/>
          </a:xfrm>
          <a:prstGeom prst="rect">
            <a:avLst/>
          </a:prstGeom>
        </p:spPr>
      </p:pic>
      <p:sp>
        <p:nvSpPr>
          <p:cNvPr id="10" name="Footer Placeholder 8">
            <a:extLst>
              <a:ext uri="{FF2B5EF4-FFF2-40B4-BE49-F238E27FC236}">
                <a16:creationId xmlns:a16="http://schemas.microsoft.com/office/drawing/2014/main" id="{5037411D-B917-4DD6-582A-69CDCB27DAAB}"/>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1540935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page option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526B31-D383-5ABA-08B1-8097743DECE0}"/>
              </a:ext>
            </a:extLst>
          </p:cNvPr>
          <p:cNvSpPr/>
          <p:nvPr userDrawn="1"/>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E1DFA4B-D09C-D3C7-CF14-10151C0BAF5D}"/>
              </a:ext>
            </a:extLst>
          </p:cNvPr>
          <p:cNvSpPr/>
          <p:nvPr/>
        </p:nvSpPr>
        <p:spPr>
          <a:xfrm flipV="1">
            <a:off x="0" y="1861457"/>
            <a:ext cx="12192000" cy="499654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Slide Number Placeholder 2">
            <a:extLst>
              <a:ext uri="{FF2B5EF4-FFF2-40B4-BE49-F238E27FC236}">
                <a16:creationId xmlns:a16="http://schemas.microsoft.com/office/drawing/2014/main" id="{E92597A6-449C-FD56-6361-6B67C1420435}"/>
              </a:ext>
            </a:extLst>
          </p:cNvPr>
          <p:cNvSpPr>
            <a:spLocks noGrp="1"/>
          </p:cNvSpPr>
          <p:nvPr>
            <p:ph type="sldNum" sz="quarter" idx="10"/>
          </p:nvPr>
        </p:nvSpPr>
        <p:spPr/>
        <p:txBody>
          <a:bodyPr/>
          <a:lstStyle>
            <a:lvl1pPr>
              <a:defRPr>
                <a:solidFill>
                  <a:schemeClr val="tx1"/>
                </a:solidFill>
              </a:defRPr>
            </a:lvl1pPr>
          </a:lstStyle>
          <a:p>
            <a:pPr algn="l"/>
            <a:fld id="{768364BB-9B21-4D29-A19C-C6410F652861}" type="slidenum">
              <a:rPr lang="en-IE" smtClean="0"/>
              <a:pPr algn="l"/>
              <a:t>‹#›</a:t>
            </a:fld>
            <a:endParaRPr lang="en-IE" dirty="0"/>
          </a:p>
        </p:txBody>
      </p:sp>
      <p:sp>
        <p:nvSpPr>
          <p:cNvPr id="2" name="Title 1">
            <a:extLst>
              <a:ext uri="{FF2B5EF4-FFF2-40B4-BE49-F238E27FC236}">
                <a16:creationId xmlns:a16="http://schemas.microsoft.com/office/drawing/2014/main" id="{D922CA66-7408-CA5B-7EAD-6C36A01B53B5}"/>
              </a:ext>
            </a:extLst>
          </p:cNvPr>
          <p:cNvSpPr>
            <a:spLocks noGrp="1"/>
          </p:cNvSpPr>
          <p:nvPr>
            <p:ph type="title"/>
          </p:nvPr>
        </p:nvSpPr>
        <p:spPr>
          <a:xfrm>
            <a:off x="838200" y="1410155"/>
            <a:ext cx="10515600" cy="816904"/>
          </a:xfrm>
          <a:solidFill>
            <a:schemeClr val="bg1"/>
          </a:solidFill>
        </p:spPr>
        <p:txBody>
          <a:bodyPr lIns="180000"/>
          <a:lstStyle/>
          <a:p>
            <a:r>
              <a:rPr lang="en-US"/>
              <a:t>Click to edit Master title style</a:t>
            </a:r>
            <a:endParaRPr lang="en-IE" dirty="0"/>
          </a:p>
        </p:txBody>
      </p:sp>
      <p:sp>
        <p:nvSpPr>
          <p:cNvPr id="7" name="Content Placeholder 6">
            <a:extLst>
              <a:ext uri="{FF2B5EF4-FFF2-40B4-BE49-F238E27FC236}">
                <a16:creationId xmlns:a16="http://schemas.microsoft.com/office/drawing/2014/main" id="{CA90F452-4E6C-2A2B-2B9D-88A3D16A05C1}"/>
              </a:ext>
            </a:extLst>
          </p:cNvPr>
          <p:cNvSpPr>
            <a:spLocks noGrp="1"/>
          </p:cNvSpPr>
          <p:nvPr>
            <p:ph sz="quarter" idx="11"/>
          </p:nvPr>
        </p:nvSpPr>
        <p:spPr>
          <a:xfrm>
            <a:off x="838200" y="2482397"/>
            <a:ext cx="10515600" cy="587375"/>
          </a:xfrm>
        </p:spPr>
        <p:txBody>
          <a:bodyPr>
            <a:noAutofit/>
          </a:bodyPr>
          <a:lstStyle>
            <a:lvl1pPr marL="0" indent="0">
              <a:buNone/>
              <a:defRPr sz="2000">
                <a:solidFill>
                  <a:schemeClr val="tx2"/>
                </a:solidFill>
              </a:defRPr>
            </a:lvl1pPr>
          </a:lstStyle>
          <a:p>
            <a:pPr lvl="0"/>
            <a:r>
              <a:rPr lang="en-US"/>
              <a:t>Click to edit Master text styles</a:t>
            </a:r>
          </a:p>
        </p:txBody>
      </p:sp>
      <p:pic>
        <p:nvPicPr>
          <p:cNvPr id="5" name="Picture 4" descr="A blue flag with yellow stars&#10;&#10;Description automatically generated">
            <a:extLst>
              <a:ext uri="{FF2B5EF4-FFF2-40B4-BE49-F238E27FC236}">
                <a16:creationId xmlns:a16="http://schemas.microsoft.com/office/drawing/2014/main" id="{D7151F52-9DDF-CEC4-58EC-587B7A1D779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8" name="Picture 7" descr="A blue flag with yellow stars&#10;&#10;Description automatically generated">
            <a:extLst>
              <a:ext uri="{FF2B5EF4-FFF2-40B4-BE49-F238E27FC236}">
                <a16:creationId xmlns:a16="http://schemas.microsoft.com/office/drawing/2014/main" id="{8B94F84F-1590-9DE6-C3AC-9FBA58E40E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sp>
        <p:nvSpPr>
          <p:cNvPr id="10" name="Footer Placeholder 8">
            <a:extLst>
              <a:ext uri="{FF2B5EF4-FFF2-40B4-BE49-F238E27FC236}">
                <a16:creationId xmlns:a16="http://schemas.microsoft.com/office/drawing/2014/main" id="{6D8387C3-85B8-44CF-42FB-C414F5876B21}"/>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349851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body tex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a:solidFill>
            <a:schemeClr val="bg1"/>
          </a:solidFill>
        </p:spPr>
        <p:txBody>
          <a:bodyPr/>
          <a:lstStyle/>
          <a:p>
            <a:r>
              <a:rPr lang="en-US"/>
              <a:t>Click to edit Master title style</a:t>
            </a:r>
            <a:endParaRPr lang="en-IE" dirty="0"/>
          </a:p>
        </p:txBody>
      </p:sp>
      <p:sp>
        <p:nvSpPr>
          <p:cNvPr id="7" name="Text Placeholder 2">
            <a:extLst>
              <a:ext uri="{FF2B5EF4-FFF2-40B4-BE49-F238E27FC236}">
                <a16:creationId xmlns:a16="http://schemas.microsoft.com/office/drawing/2014/main" id="{ABBD8A8F-01F7-069C-2D69-AFCA2F78DFC9}"/>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0" indent="0">
              <a:buNone/>
              <a:defRPr sz="2000"/>
            </a:lvl1pPr>
          </a:lstStyle>
          <a:p>
            <a:pPr lvl="0"/>
            <a:r>
              <a:rPr lang="en-US"/>
              <a:t>Click to edit Master text styles</a:t>
            </a:r>
          </a:p>
        </p:txBody>
      </p:sp>
      <p:sp>
        <p:nvSpPr>
          <p:cNvPr id="3" name="Slide Number Placeholder 5">
            <a:extLst>
              <a:ext uri="{FF2B5EF4-FFF2-40B4-BE49-F238E27FC236}">
                <a16:creationId xmlns:a16="http://schemas.microsoft.com/office/drawing/2014/main" id="{487499CD-21D1-84C4-7FD1-F33A396395B0}"/>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5" name="Footer Placeholder 8">
            <a:extLst>
              <a:ext uri="{FF2B5EF4-FFF2-40B4-BE49-F238E27FC236}">
                <a16:creationId xmlns:a16="http://schemas.microsoft.com/office/drawing/2014/main" id="{3A7104ED-A036-D2F4-B40F-5A65C505AC4E}"/>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139922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body text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F1C0-2CE9-2640-8D54-464A0BF69C2C}"/>
              </a:ext>
            </a:extLst>
          </p:cNvPr>
          <p:cNvSpPr>
            <a:spLocks noGrp="1"/>
          </p:cNvSpPr>
          <p:nvPr>
            <p:ph type="title"/>
          </p:nvPr>
        </p:nvSpPr>
        <p:spPr/>
        <p:txBody>
          <a:bodyPr/>
          <a:lstStyle/>
          <a:p>
            <a:r>
              <a:rPr lang="en-US"/>
              <a:t>Click to edit Master title style</a:t>
            </a:r>
            <a:endParaRPr lang="en-IE" dirty="0"/>
          </a:p>
        </p:txBody>
      </p:sp>
      <p:sp>
        <p:nvSpPr>
          <p:cNvPr id="6" name="Text Placeholder 2">
            <a:extLst>
              <a:ext uri="{FF2B5EF4-FFF2-40B4-BE49-F238E27FC236}">
                <a16:creationId xmlns:a16="http://schemas.microsoft.com/office/drawing/2014/main" id="{509BE7C2-2602-0313-8D83-EAB1C755A713}"/>
              </a:ext>
            </a:extLst>
          </p:cNvPr>
          <p:cNvSpPr>
            <a:spLocks noGrp="1"/>
          </p:cNvSpPr>
          <p:nvPr>
            <p:ph idx="1"/>
          </p:nvPr>
        </p:nvSpPr>
        <p:spPr>
          <a:xfrm>
            <a:off x="838200" y="1825625"/>
            <a:ext cx="10515600" cy="3638473"/>
          </a:xfrm>
          <a:prstGeom prst="rect">
            <a:avLst/>
          </a:prstGeom>
        </p:spPr>
        <p:txBody>
          <a:bodyPr vert="horz" lIns="144000" tIns="144000" rIns="144000" bIns="144000" rtlCol="0">
            <a:noAutofit/>
          </a:bodyPr>
          <a:lstStyle>
            <a:lvl1pPr marL="342900" indent="-342900">
              <a:buClr>
                <a:schemeClr val="tx2"/>
              </a:buClr>
              <a:buSzPct val="150000"/>
              <a:buFont typeface="Arial" panose="020B0604020202020204" pitchFamily="34" charset="0"/>
              <a:buChar char="•"/>
              <a:defRPr sz="2000"/>
            </a:lvl1pPr>
            <a:lvl2pPr>
              <a:buClr>
                <a:schemeClr val="tx2"/>
              </a:buClr>
              <a:buSzPct val="100000"/>
              <a:defRPr sz="1800"/>
            </a:lvl2pPr>
            <a:lvl3pPr>
              <a:buClr>
                <a:schemeClr val="tx2"/>
              </a:buClr>
              <a:defRPr sz="1600"/>
            </a:lvl3pPr>
            <a:lvl4pPr>
              <a:buClr>
                <a:schemeClr val="tx2"/>
              </a:buClr>
              <a:defRPr sz="1400"/>
            </a:lvl4pPr>
          </a:lstStyle>
          <a:p>
            <a:pPr lvl="0"/>
            <a:r>
              <a:rPr lang="en-US"/>
              <a:t>Click to edit Master text styles</a:t>
            </a:r>
          </a:p>
          <a:p>
            <a:pPr lvl="1"/>
            <a:r>
              <a:rPr lang="en-US"/>
              <a:t>Second level</a:t>
            </a:r>
          </a:p>
          <a:p>
            <a:pPr lvl="2"/>
            <a:r>
              <a:rPr lang="en-US"/>
              <a:t>Third level</a:t>
            </a:r>
          </a:p>
        </p:txBody>
      </p:sp>
      <p:sp>
        <p:nvSpPr>
          <p:cNvPr id="3" name="Slide Number Placeholder 5">
            <a:extLst>
              <a:ext uri="{FF2B5EF4-FFF2-40B4-BE49-F238E27FC236}">
                <a16:creationId xmlns:a16="http://schemas.microsoft.com/office/drawing/2014/main" id="{5D43C2E6-DFE0-78B7-AEF2-E94F28383CAA}"/>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5" name="Footer Placeholder 8">
            <a:extLst>
              <a:ext uri="{FF2B5EF4-FFF2-40B4-BE49-F238E27FC236}">
                <a16:creationId xmlns:a16="http://schemas.microsoft.com/office/drawing/2014/main" id="{2BE520F0-58F1-06F4-10C5-832EFDCE68DF}"/>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2749006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jpe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0FE374-A678-A684-FA4B-26330CF65FB3}"/>
              </a:ext>
            </a:extLst>
          </p:cNvPr>
          <p:cNvSpPr>
            <a:spLocks noGrp="1"/>
          </p:cNvSpPr>
          <p:nvPr>
            <p:ph type="sldNum" sz="quarter" idx="4"/>
          </p:nvPr>
        </p:nvSpPr>
        <p:spPr>
          <a:xfrm>
            <a:off x="376188" y="6282069"/>
            <a:ext cx="2743200" cy="365125"/>
          </a:xfrm>
          <a:prstGeom prst="rect">
            <a:avLst/>
          </a:prstGeom>
        </p:spPr>
        <p:txBody>
          <a:bodyPr vert="horz" lIns="91440" tIns="45720" rIns="91440" bIns="45720" rtlCol="0" anchor="b"/>
          <a:lstStyle>
            <a:lvl1pPr algn="r">
              <a:defRPr sz="1000">
                <a:solidFill>
                  <a:schemeClr val="tx1"/>
                </a:solidFill>
                <a:latin typeface="+mn-lt"/>
              </a:defRPr>
            </a:lvl1pPr>
          </a:lstStyle>
          <a:p>
            <a:pPr algn="l"/>
            <a:fld id="{768364BB-9B21-4D29-A19C-C6410F652861}" type="slidenum">
              <a:rPr lang="en-IE" smtClean="0"/>
              <a:pPr algn="l"/>
              <a:t>‹#›</a:t>
            </a:fld>
            <a:endParaRPr lang="en-IE" dirty="0"/>
          </a:p>
        </p:txBody>
      </p:sp>
      <p:sp>
        <p:nvSpPr>
          <p:cNvPr id="2" name="Title Placeholder 1">
            <a:extLst>
              <a:ext uri="{FF2B5EF4-FFF2-40B4-BE49-F238E27FC236}">
                <a16:creationId xmlns:a16="http://schemas.microsoft.com/office/drawing/2014/main" id="{2D4A1E0C-386D-FF7A-6872-1942CD433577}"/>
              </a:ext>
            </a:extLst>
          </p:cNvPr>
          <p:cNvSpPr>
            <a:spLocks noGrp="1" noRot="1" noMove="1" noResize="1" noEditPoints="1" noAdjustHandles="1" noChangeArrowheads="1" noChangeShapeType="1"/>
          </p:cNvSpPr>
          <p:nvPr>
            <p:ph type="title"/>
          </p:nvPr>
        </p:nvSpPr>
        <p:spPr>
          <a:xfrm>
            <a:off x="838200" y="365126"/>
            <a:ext cx="10515600" cy="816904"/>
          </a:xfrm>
          <a:prstGeom prst="rect">
            <a:avLst/>
          </a:prstGeom>
        </p:spPr>
        <p:txBody>
          <a:bodyPr vert="horz" lIns="91440" tIns="45720" rIns="91440" bIns="45720" rtlCol="0" anchor="ctr">
            <a:noAutofit/>
          </a:bodyPr>
          <a:lstStyle/>
          <a:p>
            <a:r>
              <a:rPr lang="en-US"/>
              <a:t>Click to edit Master title style</a:t>
            </a:r>
            <a:endParaRPr lang="en-IE" dirty="0"/>
          </a:p>
        </p:txBody>
      </p:sp>
      <p:sp>
        <p:nvSpPr>
          <p:cNvPr id="3" name="Text Placeholder 2">
            <a:extLst>
              <a:ext uri="{FF2B5EF4-FFF2-40B4-BE49-F238E27FC236}">
                <a16:creationId xmlns:a16="http://schemas.microsoft.com/office/drawing/2014/main" id="{30EE66B9-5E84-94E6-4EDD-A9E25FB078A4}"/>
              </a:ext>
            </a:extLst>
          </p:cNvPr>
          <p:cNvSpPr>
            <a:spLocks noGrp="1"/>
          </p:cNvSpPr>
          <p:nvPr>
            <p:ph type="body" idx="1"/>
          </p:nvPr>
        </p:nvSpPr>
        <p:spPr>
          <a:xfrm>
            <a:off x="838200" y="1825625"/>
            <a:ext cx="10515600" cy="3942619"/>
          </a:xfrm>
          <a:prstGeom prst="rect">
            <a:avLst/>
          </a:prstGeom>
        </p:spPr>
        <p:txBody>
          <a:bodyPr vert="horz" lIns="144000" tIns="144000" rIns="144000" bIns="144000" rtlCol="0">
            <a:noAutofit/>
          </a:bodyPr>
          <a:lstStyle/>
          <a:p>
            <a:pPr lvl="0"/>
            <a:r>
              <a:rPr lang="en-US" dirty="0"/>
              <a:t>Click to edit Master text styles</a:t>
            </a:r>
          </a:p>
          <a:p>
            <a:pPr lvl="1"/>
            <a:endParaRPr lang="en-US" dirty="0"/>
          </a:p>
          <a:p>
            <a:pPr lvl="1"/>
            <a:endParaRPr lang="en-US" dirty="0"/>
          </a:p>
          <a:p>
            <a:pPr lvl="1"/>
            <a:endParaRPr lang="en-US" dirty="0"/>
          </a:p>
          <a:p>
            <a:pPr lvl="0"/>
            <a:endParaRPr lang="en-US" dirty="0"/>
          </a:p>
          <a:p>
            <a:pPr lvl="1"/>
            <a:endParaRPr lang="en-US" dirty="0"/>
          </a:p>
        </p:txBody>
      </p:sp>
      <p:pic>
        <p:nvPicPr>
          <p:cNvPr id="7" name="Picture 6">
            <a:extLst>
              <a:ext uri="{FF2B5EF4-FFF2-40B4-BE49-F238E27FC236}">
                <a16:creationId xmlns:a16="http://schemas.microsoft.com/office/drawing/2014/main" id="{9F653097-A9FD-84E7-4EFA-47C8DA485037}"/>
              </a:ext>
              <a:ext uri="{C183D7F6-B498-43B3-948B-1728B52AA6E4}">
                <adec:decorative xmlns:adec="http://schemas.microsoft.com/office/drawing/2017/decorative" val="1"/>
              </a:ext>
            </a:extLst>
          </p:cNvPr>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5" name="Picture 4" descr="A close-up of a line&#10;&#10;Description automatically generated" hidden="1">
            <a:extLst>
              <a:ext uri="{FF2B5EF4-FFF2-40B4-BE49-F238E27FC236}">
                <a16:creationId xmlns:a16="http://schemas.microsoft.com/office/drawing/2014/main" id="{CE57FDCE-6642-0FA5-3739-FA81457769C2}"/>
              </a:ext>
            </a:extLst>
          </p:cNvPr>
          <p:cNvPicPr>
            <a:picLocks noGrp="1" noRot="1" noChangeAspect="1" noMove="1" noResize="1" noEditPoints="1" noAdjustHandles="1" noChangeArrowheads="1" noChangeShapeType="1" noCrop="1"/>
          </p:cNvPicPr>
          <p:nvPr/>
        </p:nvPicPr>
        <p:blipFill>
          <a:blip r:embed="rId46"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D640C55-B1A0-5DE0-B0E4-F05DE5506E17}"/>
              </a:ext>
              <a:ext uri="{C183D7F6-B498-43B3-948B-1728B52AA6E4}">
                <adec:decorative xmlns:adec="http://schemas.microsoft.com/office/drawing/2017/decorative" val="1"/>
              </a:ext>
            </a:extLst>
          </p:cNvPr>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a:off x="10725768" y="5901016"/>
            <a:ext cx="1256063" cy="762106"/>
          </a:xfrm>
          <a:prstGeom prst="rect">
            <a:avLst/>
          </a:prstGeom>
        </p:spPr>
      </p:pic>
      <p:pic>
        <p:nvPicPr>
          <p:cNvPr id="8" name="Picture 7" descr="A close-up of a line&#10;&#10;Description automatically generated" hidden="1">
            <a:extLst>
              <a:ext uri="{FF2B5EF4-FFF2-40B4-BE49-F238E27FC236}">
                <a16:creationId xmlns:a16="http://schemas.microsoft.com/office/drawing/2014/main" id="{A12B438D-C839-BF7B-253A-401802D9F2AC}"/>
              </a:ext>
            </a:extLst>
          </p:cNvPr>
          <p:cNvPicPr/>
          <p:nvPr userDrawn="1"/>
        </p:nvPicPr>
        <p:blipFill>
          <a:blip r:embed="rId46" cstate="print">
            <a:alphaModFix amt="2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Footer Placeholder 8">
            <a:extLst>
              <a:ext uri="{FF2B5EF4-FFF2-40B4-BE49-F238E27FC236}">
                <a16:creationId xmlns:a16="http://schemas.microsoft.com/office/drawing/2014/main" id="{2756ABFE-DCB4-5FCC-525D-A462F5BB02E5}"/>
              </a:ext>
            </a:extLst>
          </p:cNvPr>
          <p:cNvSpPr>
            <a:spLocks noGrp="1"/>
          </p:cNvSpPr>
          <p:nvPr>
            <p:ph type="ftr" sz="quarter" idx="3"/>
          </p:nvPr>
        </p:nvSpPr>
        <p:spPr>
          <a:xfrm>
            <a:off x="4038600" y="6282069"/>
            <a:ext cx="4114800" cy="365125"/>
          </a:xfrm>
          <a:prstGeom prst="rect">
            <a:avLst/>
          </a:prstGeom>
        </p:spPr>
        <p:txBody>
          <a:bodyPr vert="horz" lIns="91440" tIns="45720" rIns="91440" bIns="45720" rtlCol="0" anchor="ctr"/>
          <a:lstStyle>
            <a:lvl1pPr algn="ctr">
              <a:defRPr sz="1000">
                <a:solidFill>
                  <a:schemeClr val="tx1">
                    <a:tint val="82000"/>
                  </a:schemeClr>
                </a:solidFill>
                <a:latin typeface="+mn-lt"/>
              </a:defRPr>
            </a:lvl1pPr>
          </a:lstStyle>
          <a:p>
            <a:endParaRPr lang="en-IE" dirty="0"/>
          </a:p>
        </p:txBody>
      </p:sp>
    </p:spTree>
    <p:extLst>
      <p:ext uri="{BB962C8B-B14F-4D97-AF65-F5344CB8AC3E}">
        <p14:creationId xmlns:p14="http://schemas.microsoft.com/office/powerpoint/2010/main" val="22993459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50" r:id="rId30"/>
    <p:sldLayoutId id="2147483951" r:id="rId31"/>
    <p:sldLayoutId id="2147483952" r:id="rId32"/>
    <p:sldLayoutId id="2147483953" r:id="rId33"/>
    <p:sldLayoutId id="2147483954" r:id="rId34"/>
    <p:sldLayoutId id="2147483955" r:id="rId35"/>
    <p:sldLayoutId id="2147483956" r:id="rId36"/>
    <p:sldLayoutId id="2147483957" r:id="rId37"/>
    <p:sldLayoutId id="2147483958" r:id="rId38"/>
    <p:sldLayoutId id="2147483959" r:id="rId39"/>
    <p:sldLayoutId id="2147483960" r:id="rId40"/>
    <p:sldLayoutId id="2147483962" r:id="rId41"/>
    <p:sldLayoutId id="2147483963" r:id="rId42"/>
    <p:sldLayoutId id="2147483964" r:id="rId43"/>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chart" Target="../charts/chart3.xml"/><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png"/><Relationship Id="rId1" Type="http://schemas.openxmlformats.org/officeDocument/2006/relationships/slideLayout" Target="../slideLayouts/slideLayout43.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52.png"/><Relationship Id="rId7" Type="http://schemas.openxmlformats.org/officeDocument/2006/relationships/image" Target="../media/image54.emf"/><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microsoft.com/office/2007/relationships/hdphoto" Target="../media/hdphoto3.wdp"/><Relationship Id="rId5" Type="http://schemas.openxmlformats.org/officeDocument/2006/relationships/image" Target="../media/image5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3.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61.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64.emf"/><Relationship Id="rId5" Type="http://schemas.openxmlformats.org/officeDocument/2006/relationships/image" Target="../media/image80.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50.png"/><Relationship Id="rId3" Type="http://schemas.openxmlformats.org/officeDocument/2006/relationships/image" Target="../media/image66.png"/><Relationship Id="rId7" Type="http://schemas.openxmlformats.org/officeDocument/2006/relationships/image" Target="NULL"/><Relationship Id="rId12"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image" Target="NULL"/><Relationship Id="rId11" Type="http://schemas.openxmlformats.org/officeDocument/2006/relationships/image" Target="../media/image71.png"/><Relationship Id="rId1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69.png"/><Relationship Id="rId1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image" Target="../media/image75.png"/><Relationship Id="rId9" Type="http://schemas.openxmlformats.org/officeDocument/2006/relationships/image" Target="../media/image65.jpeg"/></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8.png"/><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79.svg"/><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65.jpeg"/><Relationship Id="rId3" Type="http://schemas.openxmlformats.org/officeDocument/2006/relationships/image" Target="../media/image63.png"/><Relationship Id="rId7" Type="http://schemas.openxmlformats.org/officeDocument/2006/relationships/image" Target="../media/image810.png"/><Relationship Id="rId12" Type="http://schemas.openxmlformats.org/officeDocument/2006/relationships/image" Target="../media/image64.emf"/><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openxmlformats.org/officeDocument/2006/relationships/image" Target="../media/image120.png"/><Relationship Id="rId11" Type="http://schemas.openxmlformats.org/officeDocument/2006/relationships/image" Target="../media/image88.png"/><Relationship Id="rId5" Type="http://schemas.openxmlformats.org/officeDocument/2006/relationships/image" Target="../media/image170.png"/><Relationship Id="rId10" Type="http://schemas.openxmlformats.org/officeDocument/2006/relationships/image" Target="../media/image87.png"/><Relationship Id="rId4" Type="http://schemas.openxmlformats.org/officeDocument/2006/relationships/image" Target="../media/image62.png"/><Relationship Id="rId9" Type="http://schemas.openxmlformats.org/officeDocument/2006/relationships/image" Target="../media/image240.png"/><Relationship Id="rId14"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65.jpeg"/><Relationship Id="rId3" Type="http://schemas.openxmlformats.org/officeDocument/2006/relationships/image" Target="../media/image63.png"/><Relationship Id="rId7" Type="http://schemas.openxmlformats.org/officeDocument/2006/relationships/image" Target="../media/image810.png"/><Relationship Id="rId12" Type="http://schemas.openxmlformats.org/officeDocument/2006/relationships/image" Target="../media/image64.emf"/><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image" Target="../media/image120.png"/><Relationship Id="rId11" Type="http://schemas.openxmlformats.org/officeDocument/2006/relationships/image" Target="../media/image88.png"/><Relationship Id="rId5" Type="http://schemas.openxmlformats.org/officeDocument/2006/relationships/image" Target="../media/image170.png"/><Relationship Id="rId10" Type="http://schemas.openxmlformats.org/officeDocument/2006/relationships/image" Target="../media/image87.png"/><Relationship Id="rId4" Type="http://schemas.openxmlformats.org/officeDocument/2006/relationships/image" Target="../media/image62.png"/><Relationship Id="rId9" Type="http://schemas.openxmlformats.org/officeDocument/2006/relationships/image" Target="../media/image240.png"/><Relationship Id="rId14"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43.xml"/><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43.xm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43.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4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5.png"/><Relationship Id="rId18" Type="http://schemas.openxmlformats.org/officeDocument/2006/relationships/image" Target="../media/image110.svg"/><Relationship Id="rId3" Type="http://schemas.openxmlformats.org/officeDocument/2006/relationships/image" Target="../media/image100.jpeg"/><Relationship Id="rId7" Type="http://schemas.openxmlformats.org/officeDocument/2006/relationships/diagramColors" Target="../diagrams/colors1.xml"/><Relationship Id="rId12" Type="http://schemas.openxmlformats.org/officeDocument/2006/relationships/image" Target="../media/image104.svg"/><Relationship Id="rId17" Type="http://schemas.openxmlformats.org/officeDocument/2006/relationships/image" Target="../media/image109.png"/><Relationship Id="rId2" Type="http://schemas.openxmlformats.org/officeDocument/2006/relationships/notesSlide" Target="../notesSlides/notesSlide34.xml"/><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slideLayout" Target="../slideLayouts/slideLayout43.xml"/><Relationship Id="rId6" Type="http://schemas.openxmlformats.org/officeDocument/2006/relationships/diagramQuickStyle" Target="../diagrams/quickStyle1.xml"/><Relationship Id="rId11" Type="http://schemas.openxmlformats.org/officeDocument/2006/relationships/image" Target="../media/image103.png"/><Relationship Id="rId5" Type="http://schemas.openxmlformats.org/officeDocument/2006/relationships/diagramLayout" Target="../diagrams/layout1.xml"/><Relationship Id="rId15" Type="http://schemas.openxmlformats.org/officeDocument/2006/relationships/image" Target="../media/image107.png"/><Relationship Id="rId10" Type="http://schemas.openxmlformats.org/officeDocument/2006/relationships/image" Target="../media/image102.svg"/><Relationship Id="rId19" Type="http://schemas.openxmlformats.org/officeDocument/2006/relationships/image" Target="../media/image111.png"/><Relationship Id="rId4" Type="http://schemas.openxmlformats.org/officeDocument/2006/relationships/diagramData" Target="../diagrams/data1.xml"/><Relationship Id="rId9" Type="http://schemas.openxmlformats.org/officeDocument/2006/relationships/image" Target="../media/image101.png"/><Relationship Id="rId14" Type="http://schemas.openxmlformats.org/officeDocument/2006/relationships/image" Target="../media/image106.svg"/></Relationships>
</file>

<file path=ppt/slides/_rels/slide48.xml.rels><?xml version="1.0" encoding="UTF-8" standalone="yes"?>
<Relationships xmlns="http://schemas.openxmlformats.org/package/2006/relationships"><Relationship Id="rId3" Type="http://schemas.openxmlformats.org/officeDocument/2006/relationships/hyperlink" Target="https://economy-finance.ec.europa.eu/publications/economic-impacts-recovery-and-resilience-facility-new-insights-sectoral-level-and-case-germany_en" TargetMode="External"/><Relationship Id="rId2" Type="http://schemas.openxmlformats.org/officeDocument/2006/relationships/image" Target="../media/image10.png"/><Relationship Id="rId1" Type="http://schemas.openxmlformats.org/officeDocument/2006/relationships/slideLayout" Target="../slideLayouts/slideLayout43.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E363A4-B425-40B2-E88D-F395B1F48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432" y="292608"/>
            <a:ext cx="4492752" cy="5885756"/>
          </a:xfrm>
          <a:prstGeom prst="rect">
            <a:avLst/>
          </a:prstGeom>
        </p:spPr>
      </p:pic>
      <p:sp>
        <p:nvSpPr>
          <p:cNvPr id="7" name="Rectangle 6">
            <a:extLst>
              <a:ext uri="{FF2B5EF4-FFF2-40B4-BE49-F238E27FC236}">
                <a16:creationId xmlns:a16="http://schemas.microsoft.com/office/drawing/2014/main" id="{DF068A74-ADED-4F59-4969-A6BFA8C58F0B}"/>
              </a:ext>
            </a:extLst>
          </p:cNvPr>
          <p:cNvSpPr/>
          <p:nvPr/>
        </p:nvSpPr>
        <p:spPr>
          <a:xfrm>
            <a:off x="0" y="0"/>
            <a:ext cx="6318504" cy="6858000"/>
          </a:xfrm>
          <a:prstGeom prst="rect">
            <a:avLst/>
          </a:prstGeom>
          <a:solidFill>
            <a:srgbClr val="00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90FA018-8F86-3299-A724-A6FE6DC2E621}"/>
              </a:ext>
            </a:extLst>
          </p:cNvPr>
          <p:cNvSpPr txBox="1"/>
          <p:nvPr/>
        </p:nvSpPr>
        <p:spPr>
          <a:xfrm>
            <a:off x="136574" y="792950"/>
            <a:ext cx="6045356" cy="2308324"/>
          </a:xfrm>
          <a:prstGeom prst="rect">
            <a:avLst/>
          </a:prstGeom>
          <a:noFill/>
        </p:spPr>
        <p:txBody>
          <a:bodyPr wrap="square" rtlCol="0">
            <a:spAutoFit/>
          </a:bodyPr>
          <a:lstStyle/>
          <a:p>
            <a:pPr>
              <a:buClr>
                <a:schemeClr val="accent5"/>
              </a:buClr>
            </a:pPr>
            <a:r>
              <a:rPr lang="en-US" sz="4800" dirty="0">
                <a:solidFill>
                  <a:schemeClr val="bg1"/>
                </a:solidFill>
                <a:latin typeface="EC Square Sans Pro" panose="020B0506040000020004" pitchFamily="34" charset="0"/>
              </a:rPr>
              <a:t>Assessing the Macroeconomic Impact </a:t>
            </a:r>
            <a:br>
              <a:rPr lang="en-US" sz="4800" dirty="0">
                <a:solidFill>
                  <a:schemeClr val="bg1"/>
                </a:solidFill>
                <a:latin typeface="EC Square Sans Pro" panose="020B0506040000020004" pitchFamily="34" charset="0"/>
              </a:rPr>
            </a:br>
            <a:r>
              <a:rPr lang="en-US" sz="4800" dirty="0">
                <a:solidFill>
                  <a:schemeClr val="bg1"/>
                </a:solidFill>
                <a:latin typeface="EC Square Sans Pro" panose="020B0506040000020004" pitchFamily="34" charset="0"/>
              </a:rPr>
              <a:t>of Next Generation EU</a:t>
            </a:r>
            <a:endParaRPr lang="en-US" sz="4800" noProof="0" dirty="0">
              <a:solidFill>
                <a:schemeClr val="bg1"/>
              </a:solidFill>
              <a:latin typeface="EC Square Sans Pro" panose="020B0506040000020004" pitchFamily="34" charset="0"/>
            </a:endParaRPr>
          </a:p>
        </p:txBody>
      </p:sp>
      <p:sp>
        <p:nvSpPr>
          <p:cNvPr id="9" name="TextBox 8">
            <a:extLst>
              <a:ext uri="{FF2B5EF4-FFF2-40B4-BE49-F238E27FC236}">
                <a16:creationId xmlns:a16="http://schemas.microsoft.com/office/drawing/2014/main" id="{CCBCBCCB-4109-6237-584E-DF304F4F1FCD}"/>
              </a:ext>
            </a:extLst>
          </p:cNvPr>
          <p:cNvSpPr txBox="1"/>
          <p:nvPr/>
        </p:nvSpPr>
        <p:spPr>
          <a:xfrm>
            <a:off x="139313" y="3652755"/>
            <a:ext cx="5685904" cy="830997"/>
          </a:xfrm>
          <a:prstGeom prst="rect">
            <a:avLst/>
          </a:prstGeom>
          <a:solidFill>
            <a:srgbClr val="FFD34E"/>
          </a:solidFill>
        </p:spPr>
        <p:txBody>
          <a:bodyPr wrap="square" rtlCol="0">
            <a:spAutoFit/>
          </a:bodyPr>
          <a:lstStyle/>
          <a:p>
            <a:pPr>
              <a:buClr>
                <a:schemeClr val="accent5"/>
              </a:buClr>
            </a:pPr>
            <a:r>
              <a:rPr lang="en-US" sz="2400" dirty="0">
                <a:solidFill>
                  <a:srgbClr val="002060"/>
                </a:solidFill>
                <a:latin typeface="EC Square Sans Pro" panose="020B0506040000020004" pitchFamily="34" charset="0"/>
              </a:rPr>
              <a:t>A Country and Industry Analysis of the Recovery and Resilience Facility</a:t>
            </a:r>
          </a:p>
        </p:txBody>
      </p:sp>
      <p:sp>
        <p:nvSpPr>
          <p:cNvPr id="2" name="Rectangle 1"/>
          <p:cNvSpPr/>
          <p:nvPr/>
        </p:nvSpPr>
        <p:spPr>
          <a:xfrm>
            <a:off x="69656" y="4835318"/>
            <a:ext cx="6179192" cy="1015663"/>
          </a:xfrm>
          <a:prstGeom prst="rect">
            <a:avLst/>
          </a:prstGeom>
        </p:spPr>
        <p:txBody>
          <a:bodyPr wrap="square">
            <a:spAutoFit/>
          </a:bodyPr>
          <a:lstStyle/>
          <a:p>
            <a:pPr>
              <a:spcAft>
                <a:spcPts val="600"/>
              </a:spcAft>
            </a:pPr>
            <a:r>
              <a:rPr lang="en-GB" sz="1300" b="1" dirty="0">
                <a:solidFill>
                  <a:schemeClr val="bg1"/>
                </a:solidFill>
              </a:rPr>
              <a:t>Valeria Ferreira, Luis E. Pedauga, José M. Rueda-</a:t>
            </a:r>
            <a:r>
              <a:rPr lang="en-GB" sz="1300" b="1" dirty="0" err="1">
                <a:solidFill>
                  <a:schemeClr val="bg1"/>
                </a:solidFill>
              </a:rPr>
              <a:t>Cantuche</a:t>
            </a:r>
            <a:r>
              <a:rPr lang="en-GB" sz="1300" b="1" dirty="0">
                <a:solidFill>
                  <a:schemeClr val="bg1"/>
                </a:solidFill>
              </a:rPr>
              <a:t> and Daria Ciriaci</a:t>
            </a:r>
          </a:p>
          <a:p>
            <a:r>
              <a:rPr lang="en-US" dirty="0">
                <a:solidFill>
                  <a:schemeClr val="bg2">
                    <a:lumMod val="90000"/>
                  </a:schemeClr>
                </a:solidFill>
              </a:rPr>
              <a:t>European Commission. Joint Research Centre (JRC). </a:t>
            </a:r>
          </a:p>
          <a:p>
            <a:r>
              <a:rPr lang="en-US" dirty="0">
                <a:solidFill>
                  <a:schemeClr val="bg2">
                    <a:lumMod val="90000"/>
                  </a:schemeClr>
                </a:solidFill>
              </a:rPr>
              <a:t>Unit B7 Innovation Policies and Economic Impact.</a:t>
            </a:r>
          </a:p>
          <a:p>
            <a:r>
              <a:rPr lang="en-GB" dirty="0">
                <a:solidFill>
                  <a:schemeClr val="bg2">
                    <a:lumMod val="90000"/>
                  </a:schemeClr>
                </a:solidFill>
              </a:rPr>
              <a:t>Analysis and Modelling of Trade and Industrial EU Policies (AMADEUS). </a:t>
            </a:r>
          </a:p>
        </p:txBody>
      </p:sp>
      <p:sp>
        <p:nvSpPr>
          <p:cNvPr id="3" name="Rectangle 2">
            <a:extLst>
              <a:ext uri="{FF2B5EF4-FFF2-40B4-BE49-F238E27FC236}">
                <a16:creationId xmlns:a16="http://schemas.microsoft.com/office/drawing/2014/main" id="{8F0EFF87-74F0-1AE0-9B8C-925D8405D4EF}"/>
              </a:ext>
            </a:extLst>
          </p:cNvPr>
          <p:cNvSpPr/>
          <p:nvPr/>
        </p:nvSpPr>
        <p:spPr>
          <a:xfrm>
            <a:off x="139313" y="6202548"/>
            <a:ext cx="6179191" cy="338554"/>
          </a:xfrm>
          <a:prstGeom prst="rect">
            <a:avLst/>
          </a:prstGeom>
        </p:spPr>
        <p:txBody>
          <a:bodyPr wrap="square">
            <a:spAutoFit/>
          </a:bodyPr>
          <a:lstStyle/>
          <a:p>
            <a:pPr>
              <a:spcAft>
                <a:spcPts val="600"/>
              </a:spcAft>
            </a:pPr>
            <a:r>
              <a:rPr lang="en-US" sz="1600" b="1" i="0" dirty="0">
                <a:solidFill>
                  <a:schemeClr val="bg1"/>
                </a:solidFill>
                <a:effectLst/>
                <a:latin typeface="Arial" panose="020B0604020202020204" pitchFamily="34" charset="0"/>
              </a:rPr>
              <a:t>31</a:t>
            </a:r>
            <a:r>
              <a:rPr lang="en-US" sz="1600" b="1" i="0" baseline="30000" dirty="0">
                <a:solidFill>
                  <a:schemeClr val="bg1"/>
                </a:solidFill>
                <a:effectLst/>
                <a:latin typeface="Arial" panose="020B0604020202020204" pitchFamily="34" charset="0"/>
              </a:rPr>
              <a:t>st</a:t>
            </a:r>
            <a:r>
              <a:rPr lang="en-US" sz="1600" b="1" i="0" dirty="0">
                <a:solidFill>
                  <a:schemeClr val="bg1"/>
                </a:solidFill>
                <a:effectLst/>
                <a:latin typeface="Arial" panose="020B0604020202020204" pitchFamily="34" charset="0"/>
              </a:rPr>
              <a:t> International Input-Output Association Conference</a:t>
            </a:r>
          </a:p>
        </p:txBody>
      </p:sp>
    </p:spTree>
    <p:extLst>
      <p:ext uri="{BB962C8B-B14F-4D97-AF65-F5344CB8AC3E}">
        <p14:creationId xmlns:p14="http://schemas.microsoft.com/office/powerpoint/2010/main" val="7912973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B4B046-5BE1-7920-2B2F-68B19E3198AA}"/>
              </a:ext>
            </a:extLst>
          </p:cNvPr>
          <p:cNvSpPr>
            <a:spLocks noGrp="1"/>
          </p:cNvSpPr>
          <p:nvPr>
            <p:ph type="title"/>
          </p:nvPr>
        </p:nvSpPr>
        <p:spPr>
          <a:xfrm>
            <a:off x="444063" y="3151570"/>
            <a:ext cx="7911276" cy="1325836"/>
          </a:xfrm>
        </p:spPr>
        <p:txBody>
          <a:bodyPr/>
          <a:lstStyle/>
          <a:p>
            <a:r>
              <a:rPr lang="en-US" sz="4800" b="1" dirty="0">
                <a:latin typeface="EC Square Sans Pro" panose="020B0506040000020004" pitchFamily="34" charset="0"/>
              </a:rPr>
              <a:t>A new sectoral database</a:t>
            </a:r>
          </a:p>
        </p:txBody>
      </p:sp>
      <p:pic>
        <p:nvPicPr>
          <p:cNvPr id="1028" name="Picture 4" descr="Vectores de Database Management System - Descarga vectores gratis de gran  calidad de Freepik | Freepik">
            <a:extLst>
              <a:ext uri="{FF2B5EF4-FFF2-40B4-BE49-F238E27FC236}">
                <a16:creationId xmlns:a16="http://schemas.microsoft.com/office/drawing/2014/main" id="{B6AFF90E-73DB-AB0C-CD68-AA84D0C56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343" y="1950170"/>
            <a:ext cx="2957659" cy="295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37607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ctores de Database Management System - Descarga vectores gratis de gran  calidad de Freepik | Freepik">
            <a:extLst>
              <a:ext uri="{FF2B5EF4-FFF2-40B4-BE49-F238E27FC236}">
                <a16:creationId xmlns:a16="http://schemas.microsoft.com/office/drawing/2014/main" id="{FE0F2E12-0D96-7DE1-07AE-FFF127FD4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6684" y="1"/>
            <a:ext cx="2025316" cy="20253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lgn="l"/>
            <a:fld id="{F46C79FD-C571-418B-AB0F-5EE936C85276}" type="slidenum">
              <a:rPr lang="en-GB" smtClean="0"/>
              <a:pPr algn="l"/>
              <a:t>11</a:t>
            </a:fld>
            <a:endParaRPr lang="en-GB" dirty="0"/>
          </a:p>
        </p:txBody>
      </p:sp>
      <p:sp>
        <p:nvSpPr>
          <p:cNvPr id="96" name="Content Placeholder 95"/>
          <p:cNvSpPr>
            <a:spLocks noGrp="1"/>
          </p:cNvSpPr>
          <p:nvPr>
            <p:ph idx="1"/>
          </p:nvPr>
        </p:nvSpPr>
        <p:spPr>
          <a:xfrm>
            <a:off x="782648" y="1545350"/>
            <a:ext cx="9869004" cy="3736513"/>
          </a:xfrm>
        </p:spPr>
        <p:txBody>
          <a:bodyPr/>
          <a:lstStyle/>
          <a:p>
            <a:pPr algn="just">
              <a:spcAft>
                <a:spcPts val="1200"/>
              </a:spcAft>
            </a:pPr>
            <a:r>
              <a:rPr lang="en-US" sz="2200" dirty="0">
                <a:solidFill>
                  <a:schemeClr val="tx1"/>
                </a:solidFill>
                <a:latin typeface="Arial" panose="020B0604020202020204" pitchFamily="34" charset="0"/>
              </a:rPr>
              <a:t>The data was provided by the Directorate General for Economic and Financial Affairs of the European Commission (DG ECFIN). </a:t>
            </a:r>
          </a:p>
          <a:p>
            <a:pPr algn="just">
              <a:spcAft>
                <a:spcPts val="1200"/>
              </a:spcAft>
            </a:pPr>
            <a:r>
              <a:rPr lang="en-IE" sz="2200" dirty="0">
                <a:solidFill>
                  <a:schemeClr val="tx1"/>
                </a:solidFill>
                <a:latin typeface="Arial" panose="020B0604020202020204" pitchFamily="34" charset="0"/>
              </a:rPr>
              <a:t>Classifies </a:t>
            </a:r>
            <a:r>
              <a:rPr lang="en-IE" sz="2200" b="1" u="sng" dirty="0">
                <a:solidFill>
                  <a:schemeClr val="tx1"/>
                </a:solidFill>
                <a:latin typeface="Arial" panose="020B0604020202020204" pitchFamily="34" charset="0"/>
              </a:rPr>
              <a:t>investment-related measures</a:t>
            </a:r>
            <a:r>
              <a:rPr lang="en-IE" sz="2200" dirty="0">
                <a:solidFill>
                  <a:schemeClr val="tx1"/>
                </a:solidFill>
                <a:latin typeface="Arial" panose="020B0604020202020204" pitchFamily="34" charset="0"/>
              </a:rPr>
              <a:t> </a:t>
            </a:r>
            <a:r>
              <a:rPr lang="en-US" sz="2200" dirty="0">
                <a:solidFill>
                  <a:schemeClr val="tx1"/>
                </a:solidFill>
                <a:latin typeface="Arial" panose="020B0604020202020204" pitchFamily="34" charset="0"/>
              </a:rPr>
              <a:t>on </a:t>
            </a:r>
            <a:r>
              <a:rPr lang="en-US" sz="2200" b="1" u="sng" dirty="0">
                <a:solidFill>
                  <a:schemeClr val="tx1"/>
                </a:solidFill>
                <a:latin typeface="Arial" panose="020B0604020202020204" pitchFamily="34" charset="0"/>
              </a:rPr>
              <a:t>current and planned disbursements of grants and loans</a:t>
            </a:r>
            <a:r>
              <a:rPr lang="en-US" sz="2200" dirty="0">
                <a:solidFill>
                  <a:schemeClr val="tx1"/>
                </a:solidFill>
                <a:latin typeface="Arial" panose="020B0604020202020204" pitchFamily="34" charset="0"/>
              </a:rPr>
              <a:t>, </a:t>
            </a:r>
            <a:r>
              <a:rPr lang="en-IE" sz="2200" dirty="0">
                <a:solidFill>
                  <a:schemeClr val="tx1"/>
                </a:solidFill>
                <a:latin typeface="Arial" panose="020B0604020202020204" pitchFamily="34" charset="0"/>
              </a:rPr>
              <a:t>i.e. the commitments of the Member States under their National Recovery and Resilience Plans (RRP)</a:t>
            </a:r>
            <a:r>
              <a:rPr lang="fr-FR" sz="2200" dirty="0">
                <a:solidFill>
                  <a:schemeClr val="tx1"/>
                </a:solidFill>
                <a:latin typeface="Arial" panose="020B0604020202020204" pitchFamily="34" charset="0"/>
              </a:rPr>
              <a:t>.</a:t>
            </a:r>
          </a:p>
          <a:p>
            <a:pPr>
              <a:lnSpc>
                <a:spcPct val="150000"/>
              </a:lnSpc>
            </a:pPr>
            <a:r>
              <a:rPr lang="en-GB" sz="2200" dirty="0">
                <a:solidFill>
                  <a:schemeClr val="tx1"/>
                </a:solidFill>
                <a:latin typeface="Arial" panose="020B0604020202020204" pitchFamily="34" charset="0"/>
              </a:rPr>
              <a:t>Using </a:t>
            </a:r>
            <a:r>
              <a:rPr lang="en-GB" sz="2200" b="1" dirty="0">
                <a:solidFill>
                  <a:schemeClr val="tx1"/>
                </a:solidFill>
                <a:latin typeface="Arial" panose="020B0604020202020204" pitchFamily="34" charset="0"/>
              </a:rPr>
              <a:t>AI tools </a:t>
            </a:r>
            <a:r>
              <a:rPr lang="en-GB" sz="2200" dirty="0">
                <a:solidFill>
                  <a:schemeClr val="tx1"/>
                </a:solidFill>
                <a:latin typeface="Arial" panose="020B0604020202020204" pitchFamily="34" charset="0"/>
              </a:rPr>
              <a:t>and manually verified.</a:t>
            </a:r>
          </a:p>
          <a:p>
            <a:pPr>
              <a:lnSpc>
                <a:spcPct val="150000"/>
              </a:lnSpc>
              <a:spcAft>
                <a:spcPts val="600"/>
              </a:spcAft>
            </a:pPr>
            <a:r>
              <a:rPr lang="en-GB" sz="2200" dirty="0">
                <a:solidFill>
                  <a:schemeClr val="tx1"/>
                </a:solidFill>
                <a:latin typeface="Arial" panose="020B0604020202020204" pitchFamily="34" charset="0"/>
              </a:rPr>
              <a:t>Aggregated into </a:t>
            </a:r>
            <a:r>
              <a:rPr lang="en-GB" sz="2200" b="1" dirty="0">
                <a:solidFill>
                  <a:schemeClr val="tx1"/>
                </a:solidFill>
                <a:latin typeface="Arial" panose="020B0604020202020204" pitchFamily="34" charset="0"/>
              </a:rPr>
              <a:t>64 sectors </a:t>
            </a:r>
            <a:r>
              <a:rPr lang="en-GB" sz="2200" dirty="0">
                <a:solidFill>
                  <a:schemeClr val="tx1"/>
                </a:solidFill>
                <a:latin typeface="Arial" panose="020B0604020202020204" pitchFamily="34" charset="0"/>
              </a:rPr>
              <a:t>to enable macro, sectoral and policy analysis. </a:t>
            </a:r>
            <a:endParaRPr lang="en-IE" sz="2200" dirty="0">
              <a:solidFill>
                <a:schemeClr val="tx1"/>
              </a:solidFill>
              <a:latin typeface="Arial" panose="020B0604020202020204" pitchFamily="34" charset="0"/>
            </a:endParaRPr>
          </a:p>
        </p:txBody>
      </p:sp>
      <p:sp>
        <p:nvSpPr>
          <p:cNvPr id="97" name="Title 2"/>
          <p:cNvSpPr>
            <a:spLocks noGrp="1"/>
          </p:cNvSpPr>
          <p:nvPr>
            <p:ph type="title"/>
          </p:nvPr>
        </p:nvSpPr>
        <p:spPr/>
        <p:txBody>
          <a:bodyPr/>
          <a:lstStyle/>
          <a:p>
            <a:r>
              <a:rPr lang="en-US" dirty="0"/>
              <a:t>2. A new sectoral database </a:t>
            </a:r>
            <a:endParaRPr lang="en-GB" dirty="0"/>
          </a:p>
        </p:txBody>
      </p:sp>
    </p:spTree>
    <p:extLst>
      <p:ext uri="{BB962C8B-B14F-4D97-AF65-F5344CB8AC3E}">
        <p14:creationId xmlns:p14="http://schemas.microsoft.com/office/powerpoint/2010/main" val="356127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Right 10">
            <a:extLst>
              <a:ext uri="{FF2B5EF4-FFF2-40B4-BE49-F238E27FC236}">
                <a16:creationId xmlns:a16="http://schemas.microsoft.com/office/drawing/2014/main" id="{B60D4BCA-5083-F7C9-3FC0-8C9C339C35F5}"/>
              </a:ext>
            </a:extLst>
          </p:cNvPr>
          <p:cNvSpPr/>
          <p:nvPr/>
        </p:nvSpPr>
        <p:spPr>
          <a:xfrm>
            <a:off x="4842370" y="2609449"/>
            <a:ext cx="1483409" cy="2385848"/>
          </a:xfrm>
          <a:prstGeom prst="rightArrow">
            <a:avLst>
              <a:gd name="adj1" fmla="val 50000"/>
              <a:gd name="adj2" fmla="val 32388"/>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itle 2">
            <a:extLst>
              <a:ext uri="{FF2B5EF4-FFF2-40B4-BE49-F238E27FC236}">
                <a16:creationId xmlns:a16="http://schemas.microsoft.com/office/drawing/2014/main" id="{321F2614-6E61-80F2-555A-0A6A76458EAE}"/>
              </a:ext>
            </a:extLst>
          </p:cNvPr>
          <p:cNvSpPr>
            <a:spLocks noGrp="1"/>
          </p:cNvSpPr>
          <p:nvPr>
            <p:ph type="title"/>
          </p:nvPr>
        </p:nvSpPr>
        <p:spPr>
          <a:xfrm>
            <a:off x="970722" y="369802"/>
            <a:ext cx="10989526" cy="782357"/>
          </a:xfrm>
        </p:spPr>
        <p:txBody>
          <a:bodyPr/>
          <a:lstStyle/>
          <a:p>
            <a:r>
              <a:rPr lang="en-GB" sz="3600" dirty="0"/>
              <a:t>Categorisation of RRF investments: overall approach</a:t>
            </a:r>
          </a:p>
        </p:txBody>
      </p:sp>
      <p:sp>
        <p:nvSpPr>
          <p:cNvPr id="10" name="Rectangle: Rounded Corners 9">
            <a:extLst>
              <a:ext uri="{FF2B5EF4-FFF2-40B4-BE49-F238E27FC236}">
                <a16:creationId xmlns:a16="http://schemas.microsoft.com/office/drawing/2014/main" id="{E2ABDD12-09F2-D86B-F949-45D5108CB029}"/>
              </a:ext>
            </a:extLst>
          </p:cNvPr>
          <p:cNvSpPr/>
          <p:nvPr/>
        </p:nvSpPr>
        <p:spPr>
          <a:xfrm>
            <a:off x="970722" y="1263725"/>
            <a:ext cx="10720257" cy="4808297"/>
          </a:xfrm>
          <a:prstGeom prst="roundRect">
            <a:avLst>
              <a:gd name="adj" fmla="val 7760"/>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3371A7EF-9271-F4E7-0121-6E9AD5870E18}"/>
              </a:ext>
            </a:extLst>
          </p:cNvPr>
          <p:cNvSpPr>
            <a:spLocks noGrp="1"/>
          </p:cNvSpPr>
          <p:nvPr>
            <p:ph type="body" idx="2"/>
          </p:nvPr>
        </p:nvSpPr>
        <p:spPr>
          <a:xfrm>
            <a:off x="1007303" y="1430359"/>
            <a:ext cx="10683676" cy="2820794"/>
          </a:xfrm>
        </p:spPr>
        <p:txBody>
          <a:bodyPr/>
          <a:lstStyle/>
          <a:p>
            <a:pPr marL="377825" lvl="1" indent="-285750">
              <a:spcBef>
                <a:spcPts val="600"/>
              </a:spcBef>
              <a:buFont typeface="Arial" panose="020B0604020202020204" pitchFamily="34" charset="0"/>
              <a:buChar char="•"/>
              <a:tabLst>
                <a:tab pos="92075" algn="l"/>
              </a:tabLst>
            </a:pPr>
            <a:r>
              <a:rPr lang="en-US" sz="2400" b="1" dirty="0">
                <a:solidFill>
                  <a:schemeClr val="tx1"/>
                </a:solidFill>
                <a:latin typeface="+mj-lt"/>
              </a:rPr>
              <a:t>RRF investments (+ 'costed' reforms) = EUR 655.5 </a:t>
            </a:r>
            <a:r>
              <a:rPr lang="en-US" sz="2400" b="1" dirty="0" err="1">
                <a:solidFill>
                  <a:schemeClr val="tx1"/>
                </a:solidFill>
                <a:latin typeface="+mj-lt"/>
              </a:rPr>
              <a:t>bn</a:t>
            </a:r>
            <a:endParaRPr lang="en-IE" sz="2400" dirty="0">
              <a:solidFill>
                <a:schemeClr val="tx1"/>
              </a:solidFill>
              <a:latin typeface="+mj-lt"/>
            </a:endParaRPr>
          </a:p>
          <a:p>
            <a:pPr marL="377825" lvl="1" indent="-285750">
              <a:spcBef>
                <a:spcPts val="600"/>
              </a:spcBef>
              <a:buFont typeface="Arial" panose="020B0604020202020204" pitchFamily="34" charset="0"/>
              <a:buChar char="•"/>
              <a:tabLst>
                <a:tab pos="92075" algn="l"/>
              </a:tabLst>
            </a:pPr>
            <a:endParaRPr lang="en-US" sz="1400" b="1" dirty="0">
              <a:solidFill>
                <a:schemeClr val="tx1"/>
              </a:solidFill>
              <a:latin typeface="+mj-lt"/>
            </a:endParaRPr>
          </a:p>
          <a:p>
            <a:pPr marL="377825" lvl="1" indent="-285750">
              <a:spcBef>
                <a:spcPts val="1200"/>
              </a:spcBef>
              <a:buFont typeface="Arial" panose="020B0604020202020204" pitchFamily="34" charset="0"/>
              <a:buChar char="•"/>
              <a:tabLst>
                <a:tab pos="92075" algn="l"/>
              </a:tabLst>
            </a:pPr>
            <a:r>
              <a:rPr lang="en-US" sz="2400" i="0" dirty="0">
                <a:solidFill>
                  <a:schemeClr val="tx1"/>
                </a:solidFill>
                <a:effectLst/>
                <a:latin typeface="+mj-lt"/>
              </a:rPr>
              <a:t>The classification follows a </a:t>
            </a:r>
            <a:r>
              <a:rPr lang="en-US" sz="2400" b="1" u="sng" dirty="0">
                <a:solidFill>
                  <a:schemeClr val="tx1"/>
                </a:solidFill>
                <a:latin typeface="+mj-lt"/>
              </a:rPr>
              <a:t>'commodity'</a:t>
            </a:r>
            <a:r>
              <a:rPr lang="en-US" sz="2400" b="1" i="0" u="sng" dirty="0">
                <a:solidFill>
                  <a:schemeClr val="tx1"/>
                </a:solidFill>
                <a:effectLst/>
                <a:latin typeface="+mj-lt"/>
              </a:rPr>
              <a:t> approach</a:t>
            </a:r>
            <a:r>
              <a:rPr lang="en-US" sz="2400" b="1" dirty="0">
                <a:solidFill>
                  <a:schemeClr val="tx1"/>
                </a:solidFill>
                <a:latin typeface="+mj-lt"/>
              </a:rPr>
              <a:t> </a:t>
            </a:r>
            <a:r>
              <a:rPr lang="en-US" sz="2400" dirty="0">
                <a:solidFill>
                  <a:schemeClr val="tx1"/>
                </a:solidFill>
                <a:latin typeface="+mj-lt"/>
                <a:sym typeface="Wingdings" panose="05000000000000000000" pitchFamily="2" charset="2"/>
              </a:rPr>
              <a:t> </a:t>
            </a:r>
            <a:r>
              <a:rPr lang="en-US" sz="2400" dirty="0">
                <a:solidFill>
                  <a:schemeClr val="tx1"/>
                </a:solidFill>
                <a:latin typeface="+mj-lt"/>
              </a:rPr>
              <a:t>measures</a:t>
            </a:r>
            <a:r>
              <a:rPr lang="en-US" sz="2400" b="0" i="0" dirty="0">
                <a:solidFill>
                  <a:schemeClr val="tx1"/>
                </a:solidFill>
                <a:effectLst/>
                <a:latin typeface="+mj-lt"/>
              </a:rPr>
              <a:t> </a:t>
            </a:r>
            <a:r>
              <a:rPr lang="en-US" sz="2400" dirty="0">
                <a:solidFill>
                  <a:schemeClr val="tx1"/>
                </a:solidFill>
                <a:latin typeface="+mj-lt"/>
              </a:rPr>
              <a:t>are </a:t>
            </a:r>
            <a:r>
              <a:rPr lang="en-IE" sz="2400" b="0" i="0" dirty="0">
                <a:solidFill>
                  <a:schemeClr val="tx1"/>
                </a:solidFill>
                <a:effectLst/>
                <a:latin typeface="+mj-lt"/>
              </a:rPr>
              <a:t>categorised</a:t>
            </a:r>
            <a:r>
              <a:rPr lang="en-US" sz="2400" b="0" i="0" dirty="0">
                <a:solidFill>
                  <a:schemeClr val="tx1"/>
                </a:solidFill>
                <a:effectLst/>
                <a:latin typeface="+mj-lt"/>
              </a:rPr>
              <a:t> based on the </a:t>
            </a:r>
            <a:r>
              <a:rPr lang="en-US" sz="2400" b="1" i="0" u="sng" dirty="0">
                <a:solidFill>
                  <a:schemeClr val="tx1"/>
                </a:solidFill>
                <a:effectLst/>
                <a:latin typeface="+mj-lt"/>
              </a:rPr>
              <a:t>sector where they generate demand</a:t>
            </a:r>
            <a:r>
              <a:rPr lang="en-US" sz="2400" b="1" i="0" dirty="0">
                <a:solidFill>
                  <a:schemeClr val="tx1"/>
                </a:solidFill>
                <a:effectLst/>
                <a:latin typeface="+mj-lt"/>
              </a:rPr>
              <a:t>.</a:t>
            </a:r>
          </a:p>
          <a:p>
            <a:pPr marL="835025" lvl="2" indent="-285750">
              <a:spcBef>
                <a:spcPts val="1200"/>
              </a:spcBef>
              <a:tabLst>
                <a:tab pos="92075" algn="l"/>
              </a:tabLst>
            </a:pPr>
            <a:r>
              <a:rPr lang="en-IE" sz="1800" dirty="0"/>
              <a:t>E.g. An investment in </a:t>
            </a:r>
            <a:r>
              <a:rPr lang="en-IE" sz="1800" b="1" dirty="0"/>
              <a:t>school construction </a:t>
            </a:r>
            <a:r>
              <a:rPr lang="en-IE" sz="1800" dirty="0"/>
              <a:t>is categorised under the </a:t>
            </a:r>
            <a:r>
              <a:rPr lang="en-IE" sz="1800" b="1" dirty="0"/>
              <a:t>"construction of buildings" </a:t>
            </a:r>
            <a:r>
              <a:rPr lang="en-IE" sz="1800" dirty="0"/>
              <a:t>sector, reflecting the </a:t>
            </a:r>
            <a:r>
              <a:rPr lang="en-IE" sz="1800" b="1" dirty="0"/>
              <a:t>sectoral destination of the expenditure</a:t>
            </a:r>
            <a:r>
              <a:rPr lang="en-IE" sz="1800" dirty="0"/>
              <a:t>.</a:t>
            </a:r>
          </a:p>
          <a:p>
            <a:pPr marL="377825" lvl="1" indent="-285750">
              <a:buFont typeface="Arial" panose="020B0604020202020204" pitchFamily="34" charset="0"/>
              <a:buChar char="•"/>
              <a:tabLst>
                <a:tab pos="92075" algn="l"/>
              </a:tabLst>
            </a:pPr>
            <a:r>
              <a:rPr lang="en-IE" sz="2400" b="1" dirty="0">
                <a:solidFill>
                  <a:schemeClr val="tx1"/>
                </a:solidFill>
              </a:rPr>
              <a:t>What happens if a single measure is linked to multiple sectors?</a:t>
            </a:r>
            <a:endParaRPr lang="en-IE" sz="2400" dirty="0">
              <a:solidFill>
                <a:schemeClr val="tx1"/>
              </a:solidFill>
            </a:endParaRPr>
          </a:p>
          <a:p>
            <a:pPr marL="228600" indent="0" algn="ctr"/>
            <a:endParaRPr lang="en-IE" sz="800" dirty="0">
              <a:solidFill>
                <a:schemeClr val="tx1"/>
              </a:solidFill>
              <a:latin typeface="Arial" panose="020B0604020202020204" pitchFamily="34" charset="0"/>
              <a:cs typeface="Arial" panose="020B0604020202020204" pitchFamily="34" charset="0"/>
            </a:endParaRPr>
          </a:p>
          <a:p>
            <a:pPr marL="92075" lvl="1" indent="0" algn="ctr">
              <a:spcBef>
                <a:spcPts val="600"/>
              </a:spcBef>
              <a:buNone/>
              <a:tabLst>
                <a:tab pos="92075" algn="l"/>
              </a:tabLst>
            </a:pPr>
            <a:endParaRPr lang="en-US" sz="1800" dirty="0">
              <a:solidFill>
                <a:schemeClr val="tx1"/>
              </a:solidFill>
              <a:latin typeface="+mj-lt"/>
            </a:endParaRPr>
          </a:p>
          <a:p>
            <a:pPr marL="92075" lvl="1" indent="0" algn="ctr">
              <a:spcBef>
                <a:spcPts val="600"/>
              </a:spcBef>
              <a:buNone/>
              <a:tabLst>
                <a:tab pos="92075" algn="l"/>
              </a:tabLst>
            </a:pPr>
            <a:endParaRPr lang="en-IE" dirty="0">
              <a:solidFill>
                <a:schemeClr val="tx1"/>
              </a:solidFill>
              <a:latin typeface="+mj-lt"/>
            </a:endParaRPr>
          </a:p>
          <a:p>
            <a:pPr marL="92075" lvl="1" indent="0">
              <a:spcBef>
                <a:spcPts val="600"/>
              </a:spcBef>
              <a:buNone/>
              <a:tabLst>
                <a:tab pos="92075" algn="l"/>
              </a:tabLst>
            </a:pPr>
            <a:endParaRPr lang="en-IE" dirty="0">
              <a:solidFill>
                <a:schemeClr val="tx1">
                  <a:lumMod val="50000"/>
                </a:schemeClr>
              </a:solidFill>
            </a:endParaRPr>
          </a:p>
          <a:p>
            <a:pPr marL="92075" lvl="1" indent="0">
              <a:spcBef>
                <a:spcPts val="600"/>
              </a:spcBef>
              <a:buNone/>
              <a:tabLst>
                <a:tab pos="92075" algn="l"/>
              </a:tabLst>
            </a:pPr>
            <a:endParaRPr lang="de-AT" dirty="0">
              <a:solidFill>
                <a:schemeClr val="tx1">
                  <a:lumMod val="50000"/>
                </a:schemeClr>
              </a:solidFill>
            </a:endParaRPr>
          </a:p>
        </p:txBody>
      </p:sp>
      <p:sp>
        <p:nvSpPr>
          <p:cNvPr id="14" name="Slide Number Placeholder 13">
            <a:extLst>
              <a:ext uri="{FF2B5EF4-FFF2-40B4-BE49-F238E27FC236}">
                <a16:creationId xmlns:a16="http://schemas.microsoft.com/office/drawing/2014/main" id="{023D37EE-E553-794B-2688-67AB328FC21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z="1000">
                <a:solidFill>
                  <a:schemeClr val="tx1"/>
                </a:solidFill>
                <a:latin typeface="+mn-lt"/>
              </a:rPr>
              <a:t>12</a:t>
            </a:fld>
            <a:endParaRPr lang="en-GB" sz="1000" dirty="0">
              <a:solidFill>
                <a:schemeClr val="tx1"/>
              </a:solidFill>
              <a:latin typeface="+mn-lt"/>
            </a:endParaRPr>
          </a:p>
        </p:txBody>
      </p:sp>
      <p:sp>
        <p:nvSpPr>
          <p:cNvPr id="2" name="Text Placeholder 4">
            <a:extLst>
              <a:ext uri="{FF2B5EF4-FFF2-40B4-BE49-F238E27FC236}">
                <a16:creationId xmlns:a16="http://schemas.microsoft.com/office/drawing/2014/main" id="{3371A7EF-9271-F4E7-0121-6E9AD5870E18}"/>
              </a:ext>
            </a:extLst>
          </p:cNvPr>
          <p:cNvSpPr>
            <a:spLocks noGrp="1"/>
          </p:cNvSpPr>
          <p:nvPr/>
        </p:nvSpPr>
        <p:spPr>
          <a:xfrm>
            <a:off x="1739185" y="4436425"/>
            <a:ext cx="9605727" cy="19261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2400"/>
              <a:buFont typeface="Arial"/>
              <a:buNone/>
              <a:defRPr sz="2400" b="0" i="0" u="none" strike="noStrike" cap="none">
                <a:solidFill>
                  <a:schemeClr val="dk1"/>
                </a:solidFill>
                <a:latin typeface="Arial"/>
                <a:ea typeface="Arial"/>
                <a:cs typeface="Arial"/>
                <a:sym typeface="Arial"/>
              </a:defRPr>
            </a:lvl1pPr>
            <a:lvl2pPr marL="914400" marR="0" lvl="1" indent="-342900" algn="l" rtl="0">
              <a:lnSpc>
                <a:spcPct val="100000"/>
              </a:lnSpc>
              <a:spcBef>
                <a:spcPts val="1800"/>
              </a:spcBef>
              <a:spcAft>
                <a:spcPts val="0"/>
              </a:spcAft>
              <a:buClr>
                <a:schemeClr val="dk2"/>
              </a:buClr>
              <a:buSzPts val="18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2"/>
              </a:buClr>
              <a:buSzPts val="18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2"/>
              </a:buClr>
              <a:buSzPts val="18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228600" indent="0" algn="ctr"/>
            <a:endParaRPr lang="en-IE" sz="1800" dirty="0">
              <a:solidFill>
                <a:schemeClr val="tx1"/>
              </a:solidFill>
            </a:endParaRPr>
          </a:p>
          <a:p>
            <a:pPr marL="228600" indent="0" algn="ctr"/>
            <a:endParaRPr lang="en-IE" sz="1800" dirty="0">
              <a:solidFill>
                <a:schemeClr val="tx1"/>
              </a:solidFill>
            </a:endParaRPr>
          </a:p>
          <a:p>
            <a:pPr marL="92075" lvl="1" indent="0" algn="ctr">
              <a:spcBef>
                <a:spcPts val="600"/>
              </a:spcBef>
              <a:buNone/>
              <a:tabLst>
                <a:tab pos="92075" algn="l"/>
              </a:tabLst>
            </a:pPr>
            <a:endParaRPr lang="en-US" sz="1800" b="0" i="0" dirty="0">
              <a:solidFill>
                <a:srgbClr val="000000"/>
              </a:solidFill>
              <a:effectLst/>
              <a:latin typeface="Calibri" panose="020F0502020204030204" pitchFamily="34" charset="0"/>
            </a:endParaRPr>
          </a:p>
          <a:p>
            <a:pPr marL="92075" lvl="1" indent="0" algn="ctr">
              <a:spcBef>
                <a:spcPts val="600"/>
              </a:spcBef>
              <a:buNone/>
              <a:tabLst>
                <a:tab pos="92075" algn="l"/>
              </a:tabLst>
            </a:pPr>
            <a:endParaRPr lang="en-US" sz="1800" b="0" i="0" dirty="0">
              <a:solidFill>
                <a:schemeClr val="tx1"/>
              </a:solidFill>
              <a:effectLst/>
              <a:latin typeface="+mj-lt"/>
            </a:endParaRPr>
          </a:p>
          <a:p>
            <a:pPr marL="92075" lvl="1" indent="0" algn="ctr">
              <a:spcBef>
                <a:spcPts val="600"/>
              </a:spcBef>
              <a:buNone/>
              <a:tabLst>
                <a:tab pos="92075" algn="l"/>
              </a:tabLst>
            </a:pPr>
            <a:endParaRPr lang="en-IE" dirty="0">
              <a:solidFill>
                <a:schemeClr val="tx1">
                  <a:lumMod val="50000"/>
                </a:schemeClr>
              </a:solidFill>
            </a:endParaRPr>
          </a:p>
          <a:p>
            <a:pPr marL="92075" lvl="1" indent="0" algn="ctr">
              <a:spcBef>
                <a:spcPts val="600"/>
              </a:spcBef>
              <a:buNone/>
              <a:tabLst>
                <a:tab pos="92075" algn="l"/>
              </a:tabLst>
            </a:pPr>
            <a:endParaRPr lang="en-IE" dirty="0">
              <a:solidFill>
                <a:schemeClr val="tx1">
                  <a:lumMod val="50000"/>
                </a:schemeClr>
              </a:solidFill>
            </a:endParaRPr>
          </a:p>
          <a:p>
            <a:pPr marL="92075" lvl="1" indent="0" algn="ctr">
              <a:spcBef>
                <a:spcPts val="600"/>
              </a:spcBef>
              <a:buNone/>
              <a:tabLst>
                <a:tab pos="92075" algn="l"/>
              </a:tabLst>
            </a:pPr>
            <a:endParaRPr lang="en-IE" dirty="0">
              <a:solidFill>
                <a:schemeClr val="tx1">
                  <a:lumMod val="50000"/>
                </a:schemeClr>
              </a:solidFill>
            </a:endParaRPr>
          </a:p>
          <a:p>
            <a:pPr marL="92075" lvl="1" indent="0">
              <a:spcBef>
                <a:spcPts val="600"/>
              </a:spcBef>
              <a:buNone/>
              <a:tabLst>
                <a:tab pos="92075" algn="l"/>
              </a:tabLst>
            </a:pPr>
            <a:endParaRPr lang="en-IE" dirty="0">
              <a:solidFill>
                <a:schemeClr val="tx1">
                  <a:lumMod val="50000"/>
                </a:schemeClr>
              </a:solidFill>
            </a:endParaRPr>
          </a:p>
          <a:p>
            <a:pPr marL="92075" lvl="1" indent="0">
              <a:spcBef>
                <a:spcPts val="600"/>
              </a:spcBef>
              <a:buNone/>
              <a:tabLst>
                <a:tab pos="92075" algn="l"/>
              </a:tabLst>
            </a:pPr>
            <a:endParaRPr lang="de-AT" dirty="0">
              <a:solidFill>
                <a:schemeClr val="tx1">
                  <a:lumMod val="50000"/>
                </a:schemeClr>
              </a:solidFill>
            </a:endParaRPr>
          </a:p>
        </p:txBody>
      </p:sp>
      <p:graphicFrame>
        <p:nvGraphicFramePr>
          <p:cNvPr id="8" name="Table 7">
            <a:extLst>
              <a:ext uri="{FF2B5EF4-FFF2-40B4-BE49-F238E27FC236}">
                <a16:creationId xmlns:a16="http://schemas.microsoft.com/office/drawing/2014/main" id="{93EBBE88-9830-50AA-8C12-6FBF6B947BE7}"/>
              </a:ext>
            </a:extLst>
          </p:cNvPr>
          <p:cNvGraphicFramePr>
            <a:graphicFrameLocks noGrp="1"/>
          </p:cNvGraphicFramePr>
          <p:nvPr>
            <p:extLst>
              <p:ext uri="{D42A27DB-BD31-4B8C-83A1-F6EECF244321}">
                <p14:modId xmlns:p14="http://schemas.microsoft.com/office/powerpoint/2010/main" val="342581171"/>
              </p:ext>
            </p:extLst>
          </p:nvPr>
        </p:nvGraphicFramePr>
        <p:xfrm>
          <a:off x="2367861" y="4529032"/>
          <a:ext cx="7915836" cy="1463040"/>
        </p:xfrm>
        <a:graphic>
          <a:graphicData uri="http://schemas.openxmlformats.org/drawingml/2006/table">
            <a:tbl>
              <a:tblPr/>
              <a:tblGrid>
                <a:gridCol w="3957918">
                  <a:extLst>
                    <a:ext uri="{9D8B030D-6E8A-4147-A177-3AD203B41FA5}">
                      <a16:colId xmlns:a16="http://schemas.microsoft.com/office/drawing/2014/main" val="1280001792"/>
                    </a:ext>
                  </a:extLst>
                </a:gridCol>
                <a:gridCol w="3957918">
                  <a:extLst>
                    <a:ext uri="{9D8B030D-6E8A-4147-A177-3AD203B41FA5}">
                      <a16:colId xmlns:a16="http://schemas.microsoft.com/office/drawing/2014/main" val="4070335557"/>
                    </a:ext>
                  </a:extLst>
                </a:gridCol>
              </a:tblGrid>
              <a:tr h="1130189">
                <a:tc>
                  <a:txBody>
                    <a:bodyPr/>
                    <a:lstStyle/>
                    <a:p>
                      <a:pPr algn="ctr" fontAlgn="auto"/>
                      <a:r>
                        <a:rPr lang="en-US" sz="1800" b="1" i="0" u="none" strike="noStrike" dirty="0">
                          <a:solidFill>
                            <a:srgbClr val="4D4D4D"/>
                          </a:solidFill>
                          <a:effectLst/>
                          <a:latin typeface="Arial" panose="020B0604020202020204" pitchFamily="34" charset="0"/>
                        </a:rPr>
                        <a:t>​</a:t>
                      </a:r>
                    </a:p>
                    <a:p>
                      <a:pPr algn="ctr" fontAlgn="base"/>
                      <a:r>
                        <a:rPr lang="en-US" sz="1800" b="1" i="0" u="none" strike="noStrike" dirty="0">
                          <a:solidFill>
                            <a:schemeClr val="bg1"/>
                          </a:solidFill>
                          <a:effectLst/>
                          <a:latin typeface="Arial" panose="020B0604020202020204" pitchFamily="34" charset="0"/>
                        </a:rPr>
                        <a:t>Primary NACE Code </a:t>
                      </a:r>
                      <a:r>
                        <a:rPr lang="en-US" sz="1800" b="1" i="0" dirty="0">
                          <a:solidFill>
                            <a:schemeClr val="bg1"/>
                          </a:solidFill>
                          <a:effectLst/>
                          <a:latin typeface="Arial" panose="020B0604020202020204" pitchFamily="34" charset="0"/>
                        </a:rPr>
                        <a:t>​</a:t>
                      </a:r>
                      <a:endParaRPr lang="en-US" sz="1800" b="1" i="0" dirty="0">
                        <a:solidFill>
                          <a:schemeClr val="bg1"/>
                        </a:solidFill>
                        <a:effectLst/>
                      </a:endParaRPr>
                    </a:p>
                    <a:p>
                      <a:pPr algn="ctr" fontAlgn="base"/>
                      <a:r>
                        <a:rPr lang="en-US" sz="1800" b="1" i="0" dirty="0">
                          <a:solidFill>
                            <a:schemeClr val="bg1"/>
                          </a:solidFill>
                          <a:effectLst/>
                          <a:latin typeface="Arial" panose="020B0604020202020204" pitchFamily="34" charset="0"/>
                        </a:rPr>
                        <a:t>​</a:t>
                      </a:r>
                      <a:endParaRPr lang="en-US" sz="1800" b="1" i="0" dirty="0">
                        <a:solidFill>
                          <a:schemeClr val="bg1"/>
                        </a:solidFill>
                        <a:effectLst/>
                      </a:endParaRPr>
                    </a:p>
                    <a:p>
                      <a:pPr algn="ctr"/>
                      <a:r>
                        <a:rPr lang="en-IE" sz="1800" b="0" dirty="0">
                          <a:solidFill>
                            <a:schemeClr val="bg1"/>
                          </a:solidFill>
                        </a:rPr>
                        <a:t>Most significant expenditure</a:t>
                      </a:r>
                    </a:p>
                  </a:txBody>
                  <a:tcPr>
                    <a:lnL w="8147" cap="flat" cmpd="sng" algn="ctr">
                      <a:solidFill>
                        <a:srgbClr val="FFFFFF"/>
                      </a:solidFill>
                      <a:prstDash val="solid"/>
                      <a:round/>
                      <a:headEnd type="none" w="med" len="med"/>
                      <a:tailEnd type="none" w="med" len="med"/>
                    </a:lnL>
                    <a:lnR w="8147" cap="flat" cmpd="sng" algn="ctr">
                      <a:solidFill>
                        <a:srgbClr val="FFFFFF"/>
                      </a:solidFill>
                      <a:prstDash val="solid"/>
                      <a:round/>
                      <a:headEnd type="none" w="med" len="med"/>
                      <a:tailEnd type="none" w="med" len="med"/>
                    </a:lnR>
                    <a:lnT w="8147" cap="flat" cmpd="sng" algn="ctr">
                      <a:solidFill>
                        <a:srgbClr val="FFFFFF"/>
                      </a:solidFill>
                      <a:prstDash val="solid"/>
                      <a:round/>
                      <a:headEnd type="none" w="med" len="med"/>
                      <a:tailEnd type="none" w="med" len="med"/>
                    </a:lnT>
                    <a:lnB w="24448" cap="flat" cmpd="sng" algn="ctr">
                      <a:solidFill>
                        <a:srgbClr val="FFFFFF"/>
                      </a:solidFill>
                      <a:prstDash val="solid"/>
                      <a:round/>
                      <a:headEnd type="none" w="med" len="med"/>
                      <a:tailEnd type="none" w="med" len="med"/>
                    </a:lnB>
                    <a:solidFill>
                      <a:srgbClr val="003399"/>
                    </a:solidFill>
                  </a:tcPr>
                </a:tc>
                <a:tc>
                  <a:txBody>
                    <a:bodyPr/>
                    <a:lstStyle/>
                    <a:p>
                      <a:pPr algn="ctr" fontAlgn="auto"/>
                      <a:r>
                        <a:rPr lang="en-US" sz="1800" b="1" i="0" u="none" strike="noStrike" dirty="0">
                          <a:solidFill>
                            <a:srgbClr val="4D4D4D"/>
                          </a:solidFill>
                          <a:effectLst/>
                          <a:latin typeface="Arial" panose="020B0604020202020204" pitchFamily="34" charset="0"/>
                        </a:rPr>
                        <a:t>​</a:t>
                      </a:r>
                    </a:p>
                    <a:p>
                      <a:pPr algn="ctr" fontAlgn="base"/>
                      <a:r>
                        <a:rPr lang="en-US" sz="1800" b="1" i="0" u="none" strike="noStrike" dirty="0">
                          <a:solidFill>
                            <a:schemeClr val="bg1"/>
                          </a:solidFill>
                          <a:effectLst/>
                          <a:latin typeface="Arial" panose="020B0604020202020204" pitchFamily="34" charset="0"/>
                        </a:rPr>
                        <a:t>Secondary NACE code </a:t>
                      </a:r>
                      <a:r>
                        <a:rPr lang="en-US" sz="1800" b="1" i="0" dirty="0">
                          <a:solidFill>
                            <a:schemeClr val="bg1"/>
                          </a:solidFill>
                          <a:effectLst/>
                          <a:latin typeface="Arial" panose="020B0604020202020204" pitchFamily="34" charset="0"/>
                        </a:rPr>
                        <a:t>​</a:t>
                      </a:r>
                      <a:endParaRPr lang="en-US" sz="1800" b="1" i="0" dirty="0">
                        <a:solidFill>
                          <a:schemeClr val="bg1"/>
                        </a:solidFill>
                        <a:effectLst/>
                      </a:endParaRPr>
                    </a:p>
                    <a:p>
                      <a:pPr algn="ctr" fontAlgn="base"/>
                      <a:r>
                        <a:rPr lang="en-US" sz="1800" b="1" i="0" dirty="0">
                          <a:solidFill>
                            <a:schemeClr val="bg1"/>
                          </a:solidFill>
                          <a:effectLst/>
                          <a:latin typeface="Arial" panose="020B0604020202020204" pitchFamily="34" charset="0"/>
                        </a:rPr>
                        <a:t>​</a:t>
                      </a:r>
                      <a:endParaRPr lang="en-US" sz="1800" b="1" i="0" dirty="0">
                        <a:solidFill>
                          <a:schemeClr val="bg1"/>
                        </a:solidFill>
                        <a:effectLst/>
                      </a:endParaRPr>
                    </a:p>
                    <a:p>
                      <a:pPr algn="ctr" fontAlgn="base"/>
                      <a:r>
                        <a:rPr lang="en-US" sz="1800" b="0" i="0" u="none" strike="noStrike" dirty="0">
                          <a:solidFill>
                            <a:schemeClr val="bg1"/>
                          </a:solidFill>
                          <a:effectLst/>
                          <a:latin typeface="Arial" panose="020B0604020202020204" pitchFamily="34" charset="0"/>
                        </a:rPr>
                        <a:t>Smaller expenditure</a:t>
                      </a:r>
                      <a:r>
                        <a:rPr lang="en-US" sz="1800" b="1" i="0" dirty="0">
                          <a:solidFill>
                            <a:schemeClr val="bg1"/>
                          </a:solidFill>
                          <a:effectLst/>
                          <a:latin typeface="Arial" panose="020B0604020202020204" pitchFamily="34" charset="0"/>
                        </a:rPr>
                        <a:t>​</a:t>
                      </a:r>
                      <a:endParaRPr lang="en-US" sz="1800" b="1" i="0" dirty="0">
                        <a:solidFill>
                          <a:schemeClr val="bg1"/>
                        </a:solidFill>
                        <a:effectLst/>
                      </a:endParaRPr>
                    </a:p>
                    <a:p>
                      <a:pPr algn="ctr" fontAlgn="base"/>
                      <a:r>
                        <a:rPr lang="en-US" sz="1800" b="1" i="0" dirty="0">
                          <a:solidFill>
                            <a:srgbClr val="FFFFFF"/>
                          </a:solidFill>
                          <a:effectLst/>
                          <a:latin typeface="Arial" panose="020B0604020202020204" pitchFamily="34" charset="0"/>
                        </a:rPr>
                        <a:t>​</a:t>
                      </a:r>
                      <a:endParaRPr lang="en-US" sz="1800" b="1" i="0" dirty="0">
                        <a:solidFill>
                          <a:srgbClr val="FFFFFF"/>
                        </a:solidFill>
                        <a:effectLst/>
                      </a:endParaRPr>
                    </a:p>
                  </a:txBody>
                  <a:tcPr>
                    <a:lnL w="8147" cap="flat" cmpd="sng" algn="ctr">
                      <a:solidFill>
                        <a:srgbClr val="FFFFFF"/>
                      </a:solidFill>
                      <a:prstDash val="solid"/>
                      <a:round/>
                      <a:headEnd type="none" w="med" len="med"/>
                      <a:tailEnd type="none" w="med" len="med"/>
                    </a:lnL>
                    <a:lnR w="8147" cap="flat" cmpd="sng" algn="ctr">
                      <a:solidFill>
                        <a:srgbClr val="FFFFFF"/>
                      </a:solidFill>
                      <a:prstDash val="solid"/>
                      <a:round/>
                      <a:headEnd type="none" w="med" len="med"/>
                      <a:tailEnd type="none" w="med" len="med"/>
                    </a:lnR>
                    <a:lnT w="8147" cap="flat" cmpd="sng" algn="ctr">
                      <a:solidFill>
                        <a:srgbClr val="FFFFFF"/>
                      </a:solidFill>
                      <a:prstDash val="solid"/>
                      <a:round/>
                      <a:headEnd type="none" w="med" len="med"/>
                      <a:tailEnd type="none" w="med" len="med"/>
                    </a:lnT>
                    <a:lnB w="24448" cap="flat" cmpd="sng" algn="ctr">
                      <a:solidFill>
                        <a:srgbClr val="FFFFFF"/>
                      </a:solidFill>
                      <a:prstDash val="solid"/>
                      <a:round/>
                      <a:headEnd type="none" w="med" len="med"/>
                      <a:tailEnd type="none" w="med" len="med"/>
                    </a:lnB>
                    <a:solidFill>
                      <a:srgbClr val="003399"/>
                    </a:solidFill>
                  </a:tcPr>
                </a:tc>
                <a:extLst>
                  <a:ext uri="{0D108BD9-81ED-4DB2-BD59-A6C34878D82A}">
                    <a16:rowId xmlns:a16="http://schemas.microsoft.com/office/drawing/2014/main" val="1869103867"/>
                  </a:ext>
                </a:extLst>
              </a:tr>
            </a:tbl>
          </a:graphicData>
        </a:graphic>
      </p:graphicFrame>
      <p:sp>
        <p:nvSpPr>
          <p:cNvPr id="9" name="Rectangle 1">
            <a:extLst>
              <a:ext uri="{FF2B5EF4-FFF2-40B4-BE49-F238E27FC236}">
                <a16:creationId xmlns:a16="http://schemas.microsoft.com/office/drawing/2014/main" id="{545DD6A4-78C1-31FF-1C3F-61895BE4C438}"/>
              </a:ext>
            </a:extLst>
          </p:cNvPr>
          <p:cNvSpPr>
            <a:spLocks noChangeArrowheads="1"/>
          </p:cNvSpPr>
          <p:nvPr/>
        </p:nvSpPr>
        <p:spPr bwMode="auto">
          <a:xfrm>
            <a:off x="3994079" y="44583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3038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AB771-05C4-A4CD-8907-60F71DEEAF9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B6C6796-78F0-6605-018B-0FB4F78920E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158" r="-1"/>
          <a:stretch/>
        </p:blipFill>
        <p:spPr bwMode="auto">
          <a:xfrm>
            <a:off x="3603377" y="122770"/>
            <a:ext cx="6476830" cy="6735230"/>
          </a:xfrm>
          <a:prstGeom prst="rect">
            <a:avLst/>
          </a:prstGeom>
          <a:ln>
            <a:noFill/>
          </a:ln>
          <a:extLst>
            <a:ext uri="{53640926-AAD7-44D8-BBD7-CCE9431645EC}">
              <a14:shadowObscured xmlns:a14="http://schemas.microsoft.com/office/drawing/2010/main"/>
            </a:ext>
          </a:extLst>
        </p:spPr>
      </p:pic>
      <p:sp>
        <p:nvSpPr>
          <p:cNvPr id="3" name="Title 2">
            <a:extLst>
              <a:ext uri="{FF2B5EF4-FFF2-40B4-BE49-F238E27FC236}">
                <a16:creationId xmlns:a16="http://schemas.microsoft.com/office/drawing/2014/main" id="{FDBF9D89-867F-887B-DB73-EBCEA7E260E5}"/>
              </a:ext>
            </a:extLst>
          </p:cNvPr>
          <p:cNvSpPr>
            <a:spLocks noGrp="1"/>
          </p:cNvSpPr>
          <p:nvPr>
            <p:ph type="title"/>
          </p:nvPr>
        </p:nvSpPr>
        <p:spPr/>
        <p:txBody>
          <a:bodyPr/>
          <a:lstStyle/>
          <a:p>
            <a:r>
              <a:rPr lang="en-US" sz="3600" dirty="0"/>
              <a:t>The RRF so far</a:t>
            </a:r>
            <a:endParaRPr lang="en-US" dirty="0"/>
          </a:p>
        </p:txBody>
      </p:sp>
      <p:sp>
        <p:nvSpPr>
          <p:cNvPr id="4" name="Text Placeholder 3">
            <a:extLst>
              <a:ext uri="{FF2B5EF4-FFF2-40B4-BE49-F238E27FC236}">
                <a16:creationId xmlns:a16="http://schemas.microsoft.com/office/drawing/2014/main" id="{E4D34C9D-090D-5852-82B5-1D263D55365E}"/>
              </a:ext>
            </a:extLst>
          </p:cNvPr>
          <p:cNvSpPr>
            <a:spLocks noGrp="1"/>
          </p:cNvSpPr>
          <p:nvPr>
            <p:ph type="body" idx="1"/>
          </p:nvPr>
        </p:nvSpPr>
        <p:spPr>
          <a:xfrm>
            <a:off x="944399" y="1284737"/>
            <a:ext cx="9926802" cy="782357"/>
          </a:xfrm>
        </p:spPr>
        <p:txBody>
          <a:bodyPr/>
          <a:lstStyle/>
          <a:p>
            <a:pPr lvl="1">
              <a:lnSpc>
                <a:spcPct val="150000"/>
              </a:lnSpc>
              <a:spcBef>
                <a:spcPts val="1200"/>
              </a:spcBef>
            </a:pPr>
            <a:r>
              <a:rPr lang="fr-BE" sz="2000" b="1" dirty="0">
                <a:solidFill>
                  <a:schemeClr val="tx1"/>
                </a:solidFill>
              </a:rPr>
              <a:t>EUR 655 billion (4% of EU GDP)</a:t>
            </a:r>
          </a:p>
          <a:p>
            <a:pPr lvl="1">
              <a:lnSpc>
                <a:spcPct val="150000"/>
              </a:lnSpc>
              <a:spcBef>
                <a:spcPts val="1200"/>
              </a:spcBef>
            </a:pPr>
            <a:endParaRPr lang="en-IE" sz="900" b="0" i="0" dirty="0">
              <a:solidFill>
                <a:srgbClr val="000000"/>
              </a:solidFill>
              <a:effectLst/>
              <a:latin typeface="+mn-lt"/>
            </a:endParaRPr>
          </a:p>
          <a:p>
            <a:pPr marL="76200" lvl="1" indent="0">
              <a:lnSpc>
                <a:spcPct val="150000"/>
              </a:lnSpc>
              <a:spcBef>
                <a:spcPts val="0"/>
              </a:spcBef>
              <a:buSzPts val="2400"/>
              <a:buNone/>
            </a:pPr>
            <a:r>
              <a:rPr lang="en-US" sz="2200" dirty="0">
                <a:solidFill>
                  <a:schemeClr val="tx1">
                    <a:lumMod val="50000"/>
                  </a:schemeClr>
                </a:solidFill>
                <a:latin typeface="+mn-lt"/>
              </a:rPr>
              <a:t>             </a:t>
            </a:r>
          </a:p>
          <a:p>
            <a:pPr marL="76200" lvl="1" indent="0">
              <a:lnSpc>
                <a:spcPct val="150000"/>
              </a:lnSpc>
              <a:spcBef>
                <a:spcPts val="0"/>
              </a:spcBef>
              <a:buSzPts val="2400"/>
              <a:buNone/>
            </a:pPr>
            <a:endParaRPr lang="en-US" sz="2200" dirty="0">
              <a:solidFill>
                <a:schemeClr val="tx1">
                  <a:lumMod val="50000"/>
                </a:schemeClr>
              </a:solidFill>
              <a:latin typeface="+mn-lt"/>
            </a:endParaRPr>
          </a:p>
          <a:p>
            <a:pPr marL="76200" lvl="1" indent="0">
              <a:lnSpc>
                <a:spcPct val="150000"/>
              </a:lnSpc>
              <a:spcBef>
                <a:spcPts val="0"/>
              </a:spcBef>
              <a:buSzPts val="2400"/>
              <a:buNone/>
            </a:pPr>
            <a:endParaRPr lang="en-US" sz="2200" dirty="0">
              <a:solidFill>
                <a:schemeClr val="tx1">
                  <a:lumMod val="50000"/>
                </a:schemeClr>
              </a:solidFill>
              <a:latin typeface="+mn-lt"/>
            </a:endParaRPr>
          </a:p>
          <a:p>
            <a:pPr marL="76200" lvl="1" indent="0">
              <a:lnSpc>
                <a:spcPct val="150000"/>
              </a:lnSpc>
              <a:spcBef>
                <a:spcPts val="0"/>
              </a:spcBef>
              <a:buSzPts val="2400"/>
              <a:buNone/>
            </a:pPr>
            <a:endParaRPr lang="en-US" sz="2200" dirty="0">
              <a:solidFill>
                <a:schemeClr val="tx1">
                  <a:lumMod val="50000"/>
                </a:schemeClr>
              </a:solidFill>
              <a:latin typeface="+mn-lt"/>
            </a:endParaRPr>
          </a:p>
          <a:p>
            <a:pPr marL="76200" lvl="1" indent="0">
              <a:lnSpc>
                <a:spcPct val="150000"/>
              </a:lnSpc>
              <a:spcBef>
                <a:spcPts val="0"/>
              </a:spcBef>
              <a:buSzPts val="2400"/>
              <a:buNone/>
            </a:pPr>
            <a:endParaRPr lang="en-US" sz="2200" dirty="0">
              <a:solidFill>
                <a:schemeClr val="tx1">
                  <a:lumMod val="50000"/>
                </a:schemeClr>
              </a:solidFill>
              <a:latin typeface="+mn-lt"/>
            </a:endParaRPr>
          </a:p>
          <a:p>
            <a:pPr marL="76200" lvl="1" indent="0">
              <a:lnSpc>
                <a:spcPct val="150000"/>
              </a:lnSpc>
              <a:spcBef>
                <a:spcPts val="0"/>
              </a:spcBef>
              <a:buSzPts val="2400"/>
              <a:buNone/>
            </a:pPr>
            <a:endParaRPr lang="en-US" sz="1000" dirty="0">
              <a:solidFill>
                <a:schemeClr val="tx1">
                  <a:lumMod val="50000"/>
                </a:schemeClr>
              </a:solidFill>
              <a:latin typeface="+mn-lt"/>
            </a:endParaRPr>
          </a:p>
          <a:p>
            <a:pPr marL="76200" lvl="1" indent="0">
              <a:lnSpc>
                <a:spcPct val="150000"/>
              </a:lnSpc>
              <a:spcBef>
                <a:spcPts val="0"/>
              </a:spcBef>
              <a:buSzPts val="2400"/>
              <a:buNone/>
            </a:pPr>
            <a:endParaRPr lang="en-US" sz="1000" dirty="0">
              <a:solidFill>
                <a:schemeClr val="tx1">
                  <a:lumMod val="50000"/>
                </a:schemeClr>
              </a:solidFill>
              <a:latin typeface="+mn-lt"/>
            </a:endParaRPr>
          </a:p>
          <a:p>
            <a:pPr marL="76200" lvl="1" indent="0">
              <a:lnSpc>
                <a:spcPct val="150000"/>
              </a:lnSpc>
              <a:spcBef>
                <a:spcPts val="0"/>
              </a:spcBef>
              <a:buSzPts val="2400"/>
              <a:buNone/>
            </a:pPr>
            <a:endParaRPr lang="en-US" sz="1000" dirty="0">
              <a:solidFill>
                <a:schemeClr val="tx1">
                  <a:lumMod val="50000"/>
                </a:schemeClr>
              </a:solidFill>
              <a:latin typeface="+mn-lt"/>
            </a:endParaRPr>
          </a:p>
          <a:p>
            <a:pPr marL="76200" lvl="1" indent="0">
              <a:lnSpc>
                <a:spcPct val="150000"/>
              </a:lnSpc>
              <a:spcBef>
                <a:spcPts val="0"/>
              </a:spcBef>
              <a:buSzPts val="2400"/>
              <a:buNone/>
            </a:pPr>
            <a:endParaRPr lang="en-US" sz="2200" dirty="0">
              <a:solidFill>
                <a:schemeClr val="tx1">
                  <a:lumMod val="50000"/>
                </a:schemeClr>
              </a:solidFill>
              <a:latin typeface="+mn-lt"/>
            </a:endParaRPr>
          </a:p>
        </p:txBody>
      </p:sp>
      <p:sp>
        <p:nvSpPr>
          <p:cNvPr id="7" name="Slide Number Placeholder 6">
            <a:extLst>
              <a:ext uri="{FF2B5EF4-FFF2-40B4-BE49-F238E27FC236}">
                <a16:creationId xmlns:a16="http://schemas.microsoft.com/office/drawing/2014/main" id="{A46A9064-8C9B-85DF-5EB0-7347483DEC2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13</a:t>
            </a:fld>
            <a:endParaRPr lang="en-GB"/>
          </a:p>
        </p:txBody>
      </p:sp>
      <p:sp>
        <p:nvSpPr>
          <p:cNvPr id="2" name="Oval 1">
            <a:extLst>
              <a:ext uri="{FF2B5EF4-FFF2-40B4-BE49-F238E27FC236}">
                <a16:creationId xmlns:a16="http://schemas.microsoft.com/office/drawing/2014/main" id="{6919D3C8-FDA2-C620-5574-AC6073403BE1}"/>
              </a:ext>
            </a:extLst>
          </p:cNvPr>
          <p:cNvSpPr/>
          <p:nvPr/>
        </p:nvSpPr>
        <p:spPr>
          <a:xfrm>
            <a:off x="4094480" y="5242560"/>
            <a:ext cx="802640" cy="599440"/>
          </a:xfrm>
          <a:prstGeom prst="ellipse">
            <a:avLst/>
          </a:prstGeom>
          <a:noFill/>
          <a:ln w="12700"/>
        </p:spPr>
        <p:style>
          <a:lnRef idx="2">
            <a:schemeClr val="accent2"/>
          </a:lnRef>
          <a:fillRef idx="1">
            <a:schemeClr val="lt1"/>
          </a:fillRef>
          <a:effectRef idx="0">
            <a:schemeClr val="accent2"/>
          </a:effectRef>
          <a:fontRef idx="minor">
            <a:schemeClr val="dk1"/>
          </a:fontRef>
        </p:style>
        <p:txBody>
          <a:bodyPr rtlCol="0" anchor="ctr"/>
          <a:lstStyle/>
          <a:p>
            <a:pPr algn="ctr"/>
            <a:endParaRPr lang="en-IE"/>
          </a:p>
        </p:txBody>
      </p:sp>
      <p:sp>
        <p:nvSpPr>
          <p:cNvPr id="6" name="Oval 5">
            <a:extLst>
              <a:ext uri="{FF2B5EF4-FFF2-40B4-BE49-F238E27FC236}">
                <a16:creationId xmlns:a16="http://schemas.microsoft.com/office/drawing/2014/main" id="{AFBF1AD1-177A-1513-4D79-D93EC91C60B1}"/>
              </a:ext>
            </a:extLst>
          </p:cNvPr>
          <p:cNvSpPr/>
          <p:nvPr/>
        </p:nvSpPr>
        <p:spPr>
          <a:xfrm>
            <a:off x="6440472" y="5069840"/>
            <a:ext cx="802640" cy="599440"/>
          </a:xfrm>
          <a:prstGeom prst="ellipse">
            <a:avLst/>
          </a:prstGeom>
          <a:noFill/>
          <a:ln w="12700"/>
        </p:spPr>
        <p:style>
          <a:lnRef idx="2">
            <a:schemeClr val="accent2"/>
          </a:lnRef>
          <a:fillRef idx="1">
            <a:schemeClr val="lt1"/>
          </a:fillRef>
          <a:effectRef idx="0">
            <a:schemeClr val="accent2"/>
          </a:effectRef>
          <a:fontRef idx="minor">
            <a:schemeClr val="dk1"/>
          </a:fontRef>
        </p:style>
        <p:txBody>
          <a:bodyPr rtlCol="0" anchor="ctr"/>
          <a:lstStyle/>
          <a:p>
            <a:pPr algn="ctr"/>
            <a:endParaRPr lang="en-IE"/>
          </a:p>
        </p:txBody>
      </p:sp>
      <p:sp>
        <p:nvSpPr>
          <p:cNvPr id="9" name="Oval 8">
            <a:extLst>
              <a:ext uri="{FF2B5EF4-FFF2-40B4-BE49-F238E27FC236}">
                <a16:creationId xmlns:a16="http://schemas.microsoft.com/office/drawing/2014/main" id="{ED77178F-6B62-824E-D7E6-7F2F8581E6FE}"/>
              </a:ext>
            </a:extLst>
          </p:cNvPr>
          <p:cNvSpPr/>
          <p:nvPr/>
        </p:nvSpPr>
        <p:spPr>
          <a:xfrm>
            <a:off x="7344712" y="3355107"/>
            <a:ext cx="802640" cy="599440"/>
          </a:xfrm>
          <a:prstGeom prst="ellipse">
            <a:avLst/>
          </a:prstGeom>
          <a:noFill/>
          <a:ln w="12700"/>
        </p:spPr>
        <p:style>
          <a:lnRef idx="2">
            <a:schemeClr val="accent2"/>
          </a:lnRef>
          <a:fillRef idx="1">
            <a:schemeClr val="lt1"/>
          </a:fillRef>
          <a:effectRef idx="0">
            <a:schemeClr val="accent2"/>
          </a:effectRef>
          <a:fontRef idx="minor">
            <a:schemeClr val="dk1"/>
          </a:fontRef>
        </p:style>
        <p:txBody>
          <a:bodyPr rtlCol="0" anchor="ctr"/>
          <a:lstStyle/>
          <a:p>
            <a:pPr algn="ctr"/>
            <a:endParaRPr lang="en-IE"/>
          </a:p>
        </p:txBody>
      </p:sp>
      <p:sp>
        <p:nvSpPr>
          <p:cNvPr id="10" name="Oval 9">
            <a:extLst>
              <a:ext uri="{FF2B5EF4-FFF2-40B4-BE49-F238E27FC236}">
                <a16:creationId xmlns:a16="http://schemas.microsoft.com/office/drawing/2014/main" id="{CDBC5807-E110-24D5-943A-501E713E9FB0}"/>
              </a:ext>
            </a:extLst>
          </p:cNvPr>
          <p:cNvSpPr/>
          <p:nvPr/>
        </p:nvSpPr>
        <p:spPr>
          <a:xfrm>
            <a:off x="5170232" y="4162827"/>
            <a:ext cx="802640" cy="599440"/>
          </a:xfrm>
          <a:prstGeom prst="ellipse">
            <a:avLst/>
          </a:prstGeom>
          <a:noFill/>
          <a:ln w="12700"/>
        </p:spPr>
        <p:style>
          <a:lnRef idx="2">
            <a:schemeClr val="accent2"/>
          </a:lnRef>
          <a:fillRef idx="1">
            <a:schemeClr val="lt1"/>
          </a:fillRef>
          <a:effectRef idx="0">
            <a:schemeClr val="accent2"/>
          </a:effectRef>
          <a:fontRef idx="minor">
            <a:schemeClr val="dk1"/>
          </a:fontRef>
        </p:style>
        <p:txBody>
          <a:bodyPr rtlCol="0" anchor="ctr"/>
          <a:lstStyle/>
          <a:p>
            <a:pPr algn="ctr"/>
            <a:endParaRPr lang="en-IE"/>
          </a:p>
        </p:txBody>
      </p:sp>
    </p:spTree>
    <p:extLst>
      <p:ext uri="{BB962C8B-B14F-4D97-AF65-F5344CB8AC3E}">
        <p14:creationId xmlns:p14="http://schemas.microsoft.com/office/powerpoint/2010/main" val="1337363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a:extLst>
              <a:ext uri="{FF2B5EF4-FFF2-40B4-BE49-F238E27FC236}">
                <a16:creationId xmlns:a16="http://schemas.microsoft.com/office/drawing/2014/main" id="{DF670E68-8279-C7BF-3BDA-D7646D43C8C7}"/>
              </a:ext>
            </a:extLst>
          </p:cNvPr>
          <p:cNvSpPr>
            <a:spLocks noGrp="1"/>
          </p:cNvSpPr>
          <p:nvPr>
            <p:ph type="sldNum" sz="quarter" idx="12"/>
          </p:nvPr>
        </p:nvSpPr>
        <p:spPr/>
        <p:txBody>
          <a:bodyPr/>
          <a:lstStyle/>
          <a:p>
            <a:pPr algn="l"/>
            <a:fld id="{F46C79FD-C571-418B-AB0F-5EE936C85276}" type="slidenum">
              <a:rPr lang="en-GB" smtClean="0"/>
              <a:pPr algn="l"/>
              <a:t>14</a:t>
            </a:fld>
            <a:endParaRPr lang="en-GB" dirty="0"/>
          </a:p>
        </p:txBody>
      </p:sp>
      <p:sp>
        <p:nvSpPr>
          <p:cNvPr id="12" name="CuadroTexto 3">
            <a:extLst>
              <a:ext uri="{FF2B5EF4-FFF2-40B4-BE49-F238E27FC236}">
                <a16:creationId xmlns:a16="http://schemas.microsoft.com/office/drawing/2014/main" id="{3D6B52FC-DA4E-AE73-80DD-67162D7F34A7}"/>
              </a:ext>
            </a:extLst>
          </p:cNvPr>
          <p:cNvSpPr txBox="1"/>
          <p:nvPr/>
        </p:nvSpPr>
        <p:spPr>
          <a:xfrm>
            <a:off x="855594" y="1062686"/>
            <a:ext cx="8184017" cy="369332"/>
          </a:xfrm>
          <a:prstGeom prst="rect">
            <a:avLst/>
          </a:prstGeom>
          <a:noFill/>
        </p:spPr>
        <p:txBody>
          <a:bodyPr wrap="square">
            <a:spAutoFit/>
          </a:bodyPr>
          <a:lstStyle/>
          <a:p>
            <a:r>
              <a:rPr lang="en-GB" dirty="0"/>
              <a:t>Total RRF funds </a:t>
            </a:r>
            <a:r>
              <a:rPr lang="en-GB" b="1" dirty="0"/>
              <a:t>(655.5 € </a:t>
            </a:r>
            <a:r>
              <a:rPr lang="en-GB" b="1" dirty="0" err="1"/>
              <a:t>bn</a:t>
            </a:r>
            <a:r>
              <a:rPr lang="en-GB" b="1" dirty="0"/>
              <a:t>) </a:t>
            </a:r>
            <a:r>
              <a:rPr lang="en-GB" dirty="0"/>
              <a:t>by EU country </a:t>
            </a:r>
          </a:p>
        </p:txBody>
      </p:sp>
      <p:sp>
        <p:nvSpPr>
          <p:cNvPr id="13" name="Rectangle 12"/>
          <p:cNvSpPr/>
          <p:nvPr/>
        </p:nvSpPr>
        <p:spPr>
          <a:xfrm>
            <a:off x="396815" y="1498164"/>
            <a:ext cx="458780" cy="261610"/>
          </a:xfrm>
          <a:prstGeom prst="rect">
            <a:avLst/>
          </a:prstGeom>
        </p:spPr>
        <p:txBody>
          <a:bodyPr wrap="none">
            <a:spAutoFit/>
          </a:bodyPr>
          <a:lstStyle/>
          <a:p>
            <a:r>
              <a:rPr lang="en-GB" sz="1050" dirty="0"/>
              <a:t>€ </a:t>
            </a:r>
            <a:r>
              <a:rPr lang="en-GB" sz="1050" dirty="0" err="1"/>
              <a:t>bn</a:t>
            </a:r>
            <a:endParaRPr lang="en-IE" sz="1050" dirty="0"/>
          </a:p>
        </p:txBody>
      </p:sp>
      <p:graphicFrame>
        <p:nvGraphicFramePr>
          <p:cNvPr id="6" name="Chart 5">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853690837"/>
              </p:ext>
            </p:extLst>
          </p:nvPr>
        </p:nvGraphicFramePr>
        <p:xfrm>
          <a:off x="1094739" y="1338108"/>
          <a:ext cx="9998377" cy="5170976"/>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981805" y="196404"/>
            <a:ext cx="10515600" cy="728571"/>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buClrTx/>
              <a:buFontTx/>
            </a:pPr>
            <a:r>
              <a:rPr lang="en-GB" sz="3600" dirty="0"/>
              <a:t>RRF investments: overall distribution by countries</a:t>
            </a:r>
          </a:p>
        </p:txBody>
      </p:sp>
      <p:sp>
        <p:nvSpPr>
          <p:cNvPr id="2" name="Arrow: Down 1">
            <a:extLst>
              <a:ext uri="{FF2B5EF4-FFF2-40B4-BE49-F238E27FC236}">
                <a16:creationId xmlns:a16="http://schemas.microsoft.com/office/drawing/2014/main" id="{4DBA5394-05E3-2142-374B-1ABC1230B830}"/>
              </a:ext>
            </a:extLst>
          </p:cNvPr>
          <p:cNvSpPr/>
          <p:nvPr/>
        </p:nvSpPr>
        <p:spPr>
          <a:xfrm>
            <a:off x="3934326" y="1864895"/>
            <a:ext cx="288758" cy="369332"/>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IE"/>
          </a:p>
        </p:txBody>
      </p:sp>
      <p:sp>
        <p:nvSpPr>
          <p:cNvPr id="3" name="Arrow: Down 2">
            <a:extLst>
              <a:ext uri="{FF2B5EF4-FFF2-40B4-BE49-F238E27FC236}">
                <a16:creationId xmlns:a16="http://schemas.microsoft.com/office/drawing/2014/main" id="{D72EDF9E-4286-EE96-17D3-1A10D5DDB7AA}"/>
              </a:ext>
            </a:extLst>
          </p:cNvPr>
          <p:cNvSpPr/>
          <p:nvPr/>
        </p:nvSpPr>
        <p:spPr>
          <a:xfrm>
            <a:off x="6709611" y="1299853"/>
            <a:ext cx="288758" cy="369332"/>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IE"/>
          </a:p>
        </p:txBody>
      </p:sp>
      <p:sp>
        <p:nvSpPr>
          <p:cNvPr id="4" name="Arrow: Down 3">
            <a:extLst>
              <a:ext uri="{FF2B5EF4-FFF2-40B4-BE49-F238E27FC236}">
                <a16:creationId xmlns:a16="http://schemas.microsoft.com/office/drawing/2014/main" id="{51BCCB93-80E7-EA37-5A93-7EDB9B1B6634}"/>
              </a:ext>
            </a:extLst>
          </p:cNvPr>
          <p:cNvSpPr/>
          <p:nvPr/>
        </p:nvSpPr>
        <p:spPr>
          <a:xfrm>
            <a:off x="8750853" y="4159359"/>
            <a:ext cx="288758" cy="369332"/>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IE"/>
          </a:p>
        </p:txBody>
      </p:sp>
      <p:sp>
        <p:nvSpPr>
          <p:cNvPr id="5" name="Arrow: Down 4">
            <a:extLst>
              <a:ext uri="{FF2B5EF4-FFF2-40B4-BE49-F238E27FC236}">
                <a16:creationId xmlns:a16="http://schemas.microsoft.com/office/drawing/2014/main" id="{A79E8120-A338-8FBD-C353-3B90DA363D47}"/>
              </a:ext>
            </a:extLst>
          </p:cNvPr>
          <p:cNvSpPr/>
          <p:nvPr/>
        </p:nvSpPr>
        <p:spPr>
          <a:xfrm>
            <a:off x="4947602" y="4528691"/>
            <a:ext cx="288758" cy="369332"/>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7" name="Arrow: Down 6">
            <a:extLst>
              <a:ext uri="{FF2B5EF4-FFF2-40B4-BE49-F238E27FC236}">
                <a16:creationId xmlns:a16="http://schemas.microsoft.com/office/drawing/2014/main" id="{D8C5BE64-647C-9AC6-0BAE-340C1A22EB86}"/>
              </a:ext>
            </a:extLst>
          </p:cNvPr>
          <p:cNvSpPr/>
          <p:nvPr/>
        </p:nvSpPr>
        <p:spPr>
          <a:xfrm>
            <a:off x="3235108" y="4713357"/>
            <a:ext cx="288758" cy="369332"/>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10" name="Arrow: Down 9">
            <a:extLst>
              <a:ext uri="{FF2B5EF4-FFF2-40B4-BE49-F238E27FC236}">
                <a16:creationId xmlns:a16="http://schemas.microsoft.com/office/drawing/2014/main" id="{1487C7BA-EB9B-CB9A-902A-0CA59A1AC0D2}"/>
              </a:ext>
            </a:extLst>
          </p:cNvPr>
          <p:cNvSpPr/>
          <p:nvPr/>
        </p:nvSpPr>
        <p:spPr>
          <a:xfrm>
            <a:off x="5331125" y="4669462"/>
            <a:ext cx="288758" cy="369332"/>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76535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2486734641"/>
              </p:ext>
            </p:extLst>
          </p:nvPr>
        </p:nvGraphicFramePr>
        <p:xfrm>
          <a:off x="855596" y="938463"/>
          <a:ext cx="10057046" cy="5777023"/>
        </p:xfrm>
        <a:graphic>
          <a:graphicData uri="http://schemas.openxmlformats.org/drawingml/2006/chart">
            <c:chart xmlns:c="http://schemas.openxmlformats.org/drawingml/2006/chart" xmlns:r="http://schemas.openxmlformats.org/officeDocument/2006/relationships" r:id="rId3"/>
          </a:graphicData>
        </a:graphic>
      </p:graphicFrame>
      <p:sp>
        <p:nvSpPr>
          <p:cNvPr id="9" name="Marcador de número de diapositiva 8">
            <a:extLst>
              <a:ext uri="{FF2B5EF4-FFF2-40B4-BE49-F238E27FC236}">
                <a16:creationId xmlns:a16="http://schemas.microsoft.com/office/drawing/2014/main" id="{DF670E68-8279-C7BF-3BDA-D7646D43C8C7}"/>
              </a:ext>
            </a:extLst>
          </p:cNvPr>
          <p:cNvSpPr>
            <a:spLocks noGrp="1"/>
          </p:cNvSpPr>
          <p:nvPr>
            <p:ph type="sldNum" sz="quarter" idx="12"/>
          </p:nvPr>
        </p:nvSpPr>
        <p:spPr/>
        <p:txBody>
          <a:bodyPr/>
          <a:lstStyle/>
          <a:p>
            <a:pPr algn="l"/>
            <a:fld id="{F46C79FD-C571-418B-AB0F-5EE936C85276}" type="slidenum">
              <a:rPr lang="en-GB" smtClean="0"/>
              <a:pPr algn="l"/>
              <a:t>15</a:t>
            </a:fld>
            <a:endParaRPr lang="en-GB" dirty="0"/>
          </a:p>
        </p:txBody>
      </p:sp>
      <p:sp>
        <p:nvSpPr>
          <p:cNvPr id="19" name="CuadroTexto 11">
            <a:extLst>
              <a:ext uri="{FF2B5EF4-FFF2-40B4-BE49-F238E27FC236}">
                <a16:creationId xmlns:a16="http://schemas.microsoft.com/office/drawing/2014/main" id="{FC876EC8-A3EE-CB76-3D97-B19417F78214}"/>
              </a:ext>
            </a:extLst>
          </p:cNvPr>
          <p:cNvSpPr txBox="1"/>
          <p:nvPr/>
        </p:nvSpPr>
        <p:spPr>
          <a:xfrm>
            <a:off x="2335956" y="993906"/>
            <a:ext cx="1116680" cy="246221"/>
          </a:xfrm>
          <a:prstGeom prst="rect">
            <a:avLst/>
          </a:prstGeom>
          <a:solidFill>
            <a:schemeClr val="bg2">
              <a:lumMod val="50000"/>
            </a:schemeClr>
          </a:solidFill>
          <a:ln>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defPPr>
              <a:defRPr lang="en-US"/>
            </a:defPPr>
            <a:lvl1pPr lvl="0">
              <a:spcBef>
                <a:spcPct val="0"/>
              </a:spcBef>
              <a:defRPr sz="800">
                <a:solidFill>
                  <a:schemeClr val="lt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00" dirty="0"/>
              <a:t>F - </a:t>
            </a:r>
            <a:r>
              <a:rPr lang="en-US" sz="1000" i="1" dirty="0"/>
              <a:t>Construction</a:t>
            </a:r>
          </a:p>
        </p:txBody>
      </p:sp>
      <p:sp>
        <p:nvSpPr>
          <p:cNvPr id="21" name="CuadroTexto 11">
            <a:extLst>
              <a:ext uri="{FF2B5EF4-FFF2-40B4-BE49-F238E27FC236}">
                <a16:creationId xmlns:a16="http://schemas.microsoft.com/office/drawing/2014/main" id="{16574F2E-3715-C240-674E-D37509331F9A}"/>
              </a:ext>
            </a:extLst>
          </p:cNvPr>
          <p:cNvSpPr txBox="1"/>
          <p:nvPr/>
        </p:nvSpPr>
        <p:spPr>
          <a:xfrm>
            <a:off x="1451872" y="1910893"/>
            <a:ext cx="2794271" cy="400110"/>
          </a:xfrm>
          <a:prstGeom prst="rect">
            <a:avLst/>
          </a:prstGeom>
          <a:solidFill>
            <a:schemeClr val="bg2">
              <a:lumMod val="50000"/>
            </a:schemeClr>
          </a:solidFill>
          <a:ln>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defPPr>
              <a:defRPr lang="en-US"/>
            </a:defPPr>
            <a:lvl1pPr lvl="0">
              <a:spcBef>
                <a:spcPct val="0"/>
              </a:spcBef>
              <a:defRPr sz="800">
                <a:solidFill>
                  <a:schemeClr val="lt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00" dirty="0"/>
              <a:t>J62- 63 - </a:t>
            </a:r>
            <a:r>
              <a:rPr lang="en-GB" sz="1000" i="1" dirty="0"/>
              <a:t>Computer programming, consultancy / Information service activities</a:t>
            </a:r>
            <a:endParaRPr lang="en-US" sz="1000" i="1" dirty="0"/>
          </a:p>
        </p:txBody>
      </p:sp>
      <p:sp>
        <p:nvSpPr>
          <p:cNvPr id="22" name="CuadroTexto 13">
            <a:extLst>
              <a:ext uri="{FF2B5EF4-FFF2-40B4-BE49-F238E27FC236}">
                <a16:creationId xmlns:a16="http://schemas.microsoft.com/office/drawing/2014/main" id="{8D64734A-54B8-89C9-E68D-371505569C0E}"/>
              </a:ext>
            </a:extLst>
          </p:cNvPr>
          <p:cNvSpPr txBox="1"/>
          <p:nvPr/>
        </p:nvSpPr>
        <p:spPr>
          <a:xfrm>
            <a:off x="1451872" y="2529027"/>
            <a:ext cx="2788430" cy="400110"/>
          </a:xfrm>
          <a:prstGeom prst="rect">
            <a:avLst/>
          </a:prstGeom>
          <a:solidFill>
            <a:schemeClr val="bg2">
              <a:lumMod val="50000"/>
            </a:schemeClr>
          </a:solidFill>
          <a:ln>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defPPr>
              <a:defRPr lang="en-US"/>
            </a:defPPr>
            <a:lvl1pPr lvl="0">
              <a:spcBef>
                <a:spcPct val="0"/>
              </a:spcBef>
              <a:defRPr sz="800">
                <a:solidFill>
                  <a:schemeClr val="lt1"/>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00" dirty="0"/>
              <a:t>C26 - </a:t>
            </a:r>
            <a:r>
              <a:rPr lang="en-US" sz="1000" i="1" dirty="0"/>
              <a:t>Manufacture of computer, electronic and optical products</a:t>
            </a:r>
          </a:p>
        </p:txBody>
      </p:sp>
      <p:sp>
        <p:nvSpPr>
          <p:cNvPr id="6" name="Rectangle 5"/>
          <p:cNvSpPr/>
          <p:nvPr/>
        </p:nvSpPr>
        <p:spPr>
          <a:xfrm>
            <a:off x="5340485" y="2121320"/>
            <a:ext cx="68094" cy="99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p:cNvSpPr/>
          <p:nvPr/>
        </p:nvSpPr>
        <p:spPr>
          <a:xfrm>
            <a:off x="7589520" y="1198050"/>
            <a:ext cx="4219675" cy="1477328"/>
          </a:xfrm>
          <a:prstGeom prst="rect">
            <a:avLst/>
          </a:prstGeom>
          <a:solidFill>
            <a:schemeClr val="bg1">
              <a:lumMod val="85000"/>
            </a:schemeClr>
          </a:solidFill>
          <a:ln>
            <a:solidFill>
              <a:schemeClr val="tx1"/>
            </a:solidFill>
          </a:ln>
        </p:spPr>
        <p:txBody>
          <a:bodyPr wrap="square">
            <a:spAutoFit/>
          </a:bodyPr>
          <a:lstStyle/>
          <a:p>
            <a:pPr algn="just"/>
            <a:r>
              <a:rPr lang="en-GB" sz="1800" dirty="0"/>
              <a:t>It is estimated that </a:t>
            </a:r>
            <a:r>
              <a:rPr lang="en-GB" sz="1800" b="1" dirty="0"/>
              <a:t>276 € </a:t>
            </a:r>
            <a:r>
              <a:rPr lang="en-GB" sz="1800" b="1" dirty="0" err="1"/>
              <a:t>bn</a:t>
            </a:r>
            <a:r>
              <a:rPr lang="en-GB" sz="1800" b="1" dirty="0"/>
              <a:t> </a:t>
            </a:r>
            <a:r>
              <a:rPr lang="en-GB" sz="1800" dirty="0"/>
              <a:t>will be allocated to </a:t>
            </a:r>
            <a:r>
              <a:rPr lang="en-GB" sz="1800" b="1" dirty="0"/>
              <a:t>construction</a:t>
            </a:r>
            <a:r>
              <a:rPr lang="en-GB" sz="1800" dirty="0"/>
              <a:t> (42.1%) followed by </a:t>
            </a:r>
            <a:r>
              <a:rPr lang="en-GB" sz="1800" b="1" dirty="0"/>
              <a:t>computer programming </a:t>
            </a:r>
            <a:r>
              <a:rPr lang="en-GB" sz="1800" dirty="0"/>
              <a:t>(11.9%), </a:t>
            </a:r>
            <a:r>
              <a:rPr lang="en-GB" sz="1800" b="1" dirty="0"/>
              <a:t>financial services </a:t>
            </a:r>
            <a:r>
              <a:rPr lang="en-GB" sz="1800" dirty="0"/>
              <a:t>(7.5%) and </a:t>
            </a:r>
            <a:r>
              <a:rPr lang="en-GB" sz="1800" b="1" dirty="0"/>
              <a:t>computer and electronics </a:t>
            </a:r>
            <a:r>
              <a:rPr lang="en-GB" sz="1800" dirty="0"/>
              <a:t>(5.9%).</a:t>
            </a:r>
          </a:p>
        </p:txBody>
      </p:sp>
      <p:sp>
        <p:nvSpPr>
          <p:cNvPr id="5" name="Title 4"/>
          <p:cNvSpPr>
            <a:spLocks noGrp="1"/>
          </p:cNvSpPr>
          <p:nvPr>
            <p:ph type="title"/>
          </p:nvPr>
        </p:nvSpPr>
        <p:spPr>
          <a:xfrm>
            <a:off x="855595" y="70844"/>
            <a:ext cx="11336405" cy="728571"/>
          </a:xfrm>
        </p:spPr>
        <p:txBody>
          <a:bodyPr/>
          <a:lstStyle/>
          <a:p>
            <a:r>
              <a:rPr lang="en-GB" sz="3600" dirty="0"/>
              <a:t>RRF investments: overall distribution by NACE sectors</a:t>
            </a:r>
          </a:p>
        </p:txBody>
      </p:sp>
      <p:sp>
        <p:nvSpPr>
          <p:cNvPr id="16" name="Rectangle 15"/>
          <p:cNvSpPr/>
          <p:nvPr/>
        </p:nvSpPr>
        <p:spPr>
          <a:xfrm>
            <a:off x="443986" y="1558980"/>
            <a:ext cx="458780" cy="261610"/>
          </a:xfrm>
          <a:prstGeom prst="rect">
            <a:avLst/>
          </a:prstGeom>
        </p:spPr>
        <p:txBody>
          <a:bodyPr wrap="none">
            <a:spAutoFit/>
          </a:bodyPr>
          <a:lstStyle/>
          <a:p>
            <a:r>
              <a:rPr lang="en-GB" sz="1050" dirty="0"/>
              <a:t>€ </a:t>
            </a:r>
            <a:r>
              <a:rPr lang="en-GB" sz="1050" dirty="0" err="1"/>
              <a:t>bn</a:t>
            </a:r>
            <a:endParaRPr lang="en-IE" sz="1050" dirty="0"/>
          </a:p>
        </p:txBody>
      </p:sp>
      <p:cxnSp>
        <p:nvCxnSpPr>
          <p:cNvPr id="17" name="Straight Arrow Connector 16">
            <a:extLst>
              <a:ext uri="{FF2B5EF4-FFF2-40B4-BE49-F238E27FC236}">
                <a16:creationId xmlns:a16="http://schemas.microsoft.com/office/drawing/2014/main" id="{6046FBAD-DF5E-BD0D-5E5D-0241929EC47A}"/>
              </a:ext>
            </a:extLst>
          </p:cNvPr>
          <p:cNvCxnSpPr/>
          <p:nvPr/>
        </p:nvCxnSpPr>
        <p:spPr>
          <a:xfrm flipV="1">
            <a:off x="2284975" y="3061356"/>
            <a:ext cx="1149" cy="18568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15">
            <a:extLst>
              <a:ext uri="{FF2B5EF4-FFF2-40B4-BE49-F238E27FC236}">
                <a16:creationId xmlns:a16="http://schemas.microsoft.com/office/drawing/2014/main" id="{400F9022-C97F-D67B-E896-C2851785AD27}"/>
              </a:ext>
            </a:extLst>
          </p:cNvPr>
          <p:cNvCxnSpPr>
            <a:cxnSpLocks/>
          </p:cNvCxnSpPr>
          <p:nvPr/>
        </p:nvCxnSpPr>
        <p:spPr>
          <a:xfrm rot="16200000" flipV="1">
            <a:off x="4049652" y="2377368"/>
            <a:ext cx="2216349" cy="1570003"/>
          </a:xfrm>
          <a:prstGeom prst="bentConnector3">
            <a:avLst>
              <a:gd name="adj1" fmla="val 99943"/>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13">
            <a:extLst>
              <a:ext uri="{FF2B5EF4-FFF2-40B4-BE49-F238E27FC236}">
                <a16:creationId xmlns:a16="http://schemas.microsoft.com/office/drawing/2014/main" id="{8D64734A-54B8-89C9-E68D-371505569C0E}"/>
              </a:ext>
            </a:extLst>
          </p:cNvPr>
          <p:cNvSpPr txBox="1"/>
          <p:nvPr/>
        </p:nvSpPr>
        <p:spPr>
          <a:xfrm>
            <a:off x="3168028" y="4226406"/>
            <a:ext cx="1399883" cy="400110"/>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lvl="0">
              <a:spcBef>
                <a:spcPts val="600"/>
              </a:spcBef>
            </a:pPr>
            <a:r>
              <a:rPr lang="en-US" sz="1000" dirty="0">
                <a:latin typeface="+mj-lt"/>
              </a:rPr>
              <a:t>C27 - </a:t>
            </a:r>
            <a:r>
              <a:rPr lang="en-US" sz="1000" i="1" dirty="0">
                <a:latin typeface="+mj-lt"/>
              </a:rPr>
              <a:t>Manufacture of electrical equipment</a:t>
            </a:r>
          </a:p>
        </p:txBody>
      </p:sp>
      <p:cxnSp>
        <p:nvCxnSpPr>
          <p:cNvPr id="27" name="Straight Arrow Connector 26">
            <a:extLst>
              <a:ext uri="{FF2B5EF4-FFF2-40B4-BE49-F238E27FC236}">
                <a16:creationId xmlns:a16="http://schemas.microsoft.com/office/drawing/2014/main" id="{7BA22899-FFE5-A887-ED4D-396DEC1BF7B3}"/>
              </a:ext>
            </a:extLst>
          </p:cNvPr>
          <p:cNvCxnSpPr>
            <a:cxnSpLocks/>
          </p:cNvCxnSpPr>
          <p:nvPr/>
        </p:nvCxnSpPr>
        <p:spPr>
          <a:xfrm flipV="1">
            <a:off x="2990850" y="3826974"/>
            <a:ext cx="0" cy="14494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CuadroTexto 13">
            <a:extLst>
              <a:ext uri="{FF2B5EF4-FFF2-40B4-BE49-F238E27FC236}">
                <a16:creationId xmlns:a16="http://schemas.microsoft.com/office/drawing/2014/main" id="{8D64734A-54B8-89C9-E68D-371505569C0E}"/>
              </a:ext>
            </a:extLst>
          </p:cNvPr>
          <p:cNvSpPr txBox="1"/>
          <p:nvPr/>
        </p:nvSpPr>
        <p:spPr>
          <a:xfrm>
            <a:off x="2560988" y="3289309"/>
            <a:ext cx="1745575" cy="400110"/>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lvl="0">
              <a:spcBef>
                <a:spcPts val="600"/>
              </a:spcBef>
            </a:pPr>
            <a:r>
              <a:rPr lang="en-US" sz="1000" dirty="0">
                <a:latin typeface="+mj-lt"/>
              </a:rPr>
              <a:t>C28 - </a:t>
            </a:r>
            <a:r>
              <a:rPr lang="en-US" sz="1000" i="1" dirty="0">
                <a:latin typeface="+mj-lt"/>
              </a:rPr>
              <a:t>Manufacture of machinery and equipment</a:t>
            </a:r>
          </a:p>
        </p:txBody>
      </p:sp>
      <p:sp>
        <p:nvSpPr>
          <p:cNvPr id="29" name="CuadroTexto 11">
            <a:extLst>
              <a:ext uri="{FF2B5EF4-FFF2-40B4-BE49-F238E27FC236}">
                <a16:creationId xmlns:a16="http://schemas.microsoft.com/office/drawing/2014/main" id="{16574F2E-3715-C240-674E-D37509331F9A}"/>
              </a:ext>
            </a:extLst>
          </p:cNvPr>
          <p:cNvSpPr txBox="1"/>
          <p:nvPr/>
        </p:nvSpPr>
        <p:spPr>
          <a:xfrm>
            <a:off x="8384286" y="4226406"/>
            <a:ext cx="1317498" cy="246221"/>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lvl="0">
              <a:spcBef>
                <a:spcPts val="600"/>
              </a:spcBef>
            </a:pPr>
            <a:r>
              <a:rPr lang="en-US" sz="1000" dirty="0">
                <a:latin typeface="Arial (Títulos)"/>
              </a:rPr>
              <a:t>P85 - </a:t>
            </a:r>
            <a:r>
              <a:rPr lang="en-GB" sz="1000" i="1" dirty="0">
                <a:latin typeface="Arial (Títulos)"/>
              </a:rPr>
              <a:t>Education</a:t>
            </a:r>
            <a:endParaRPr lang="en-US" sz="1000" i="1" dirty="0">
              <a:latin typeface="Arial (Títulos)"/>
            </a:endParaRPr>
          </a:p>
        </p:txBody>
      </p:sp>
      <p:sp>
        <p:nvSpPr>
          <p:cNvPr id="35" name="CuadroTexto 11">
            <a:extLst>
              <a:ext uri="{FF2B5EF4-FFF2-40B4-BE49-F238E27FC236}">
                <a16:creationId xmlns:a16="http://schemas.microsoft.com/office/drawing/2014/main" id="{16574F2E-3715-C240-674E-D37509331F9A}"/>
              </a:ext>
            </a:extLst>
          </p:cNvPr>
          <p:cNvSpPr txBox="1"/>
          <p:nvPr/>
        </p:nvSpPr>
        <p:spPr>
          <a:xfrm>
            <a:off x="7032286" y="2868879"/>
            <a:ext cx="2760938" cy="246221"/>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lvl="0">
              <a:spcBef>
                <a:spcPts val="600"/>
              </a:spcBef>
            </a:pPr>
            <a:r>
              <a:rPr lang="en-US" sz="1000" dirty="0">
                <a:latin typeface="Arial (Títulos)"/>
              </a:rPr>
              <a:t>M72 - </a:t>
            </a:r>
            <a:r>
              <a:rPr lang="en-GB" sz="1000" i="1" dirty="0">
                <a:latin typeface="Arial (Títulos)"/>
              </a:rPr>
              <a:t>Scientific research and development</a:t>
            </a:r>
            <a:endParaRPr lang="en-US" sz="1000" i="1" dirty="0">
              <a:latin typeface="Arial (Títulos)"/>
            </a:endParaRPr>
          </a:p>
        </p:txBody>
      </p:sp>
      <p:cxnSp>
        <p:nvCxnSpPr>
          <p:cNvPr id="24" name="Conector: angular 15">
            <a:extLst>
              <a:ext uri="{FF2B5EF4-FFF2-40B4-BE49-F238E27FC236}">
                <a16:creationId xmlns:a16="http://schemas.microsoft.com/office/drawing/2014/main" id="{400F9022-C97F-D67B-E896-C2851785AD27}"/>
              </a:ext>
            </a:extLst>
          </p:cNvPr>
          <p:cNvCxnSpPr>
            <a:cxnSpLocks/>
          </p:cNvCxnSpPr>
          <p:nvPr/>
        </p:nvCxnSpPr>
        <p:spPr>
          <a:xfrm rot="10800000">
            <a:off x="3658441" y="1077153"/>
            <a:ext cx="1116680" cy="60955"/>
          </a:xfrm>
          <a:prstGeom prst="bentConnector3">
            <a:avLst>
              <a:gd name="adj1" fmla="val 124"/>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805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E34A757-547D-08E8-67C7-B73913A74649}"/>
              </a:ext>
            </a:extLst>
          </p:cNvPr>
          <p:cNvSpPr/>
          <p:nvPr/>
        </p:nvSpPr>
        <p:spPr>
          <a:xfrm>
            <a:off x="10701101" y="5841300"/>
            <a:ext cx="1259251" cy="81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itle 2">
            <a:extLst>
              <a:ext uri="{FF2B5EF4-FFF2-40B4-BE49-F238E27FC236}">
                <a16:creationId xmlns:a16="http://schemas.microsoft.com/office/drawing/2014/main" id="{C5AB6C67-3517-A5BD-4B0C-1DF2D82B8E9C}"/>
              </a:ext>
            </a:extLst>
          </p:cNvPr>
          <p:cNvSpPr>
            <a:spLocks noGrp="1"/>
          </p:cNvSpPr>
          <p:nvPr>
            <p:ph type="title"/>
          </p:nvPr>
        </p:nvSpPr>
        <p:spPr>
          <a:xfrm>
            <a:off x="945107" y="489511"/>
            <a:ext cx="10515600" cy="782357"/>
          </a:xfrm>
        </p:spPr>
        <p:txBody>
          <a:bodyPr/>
          <a:lstStyle/>
          <a:p>
            <a:r>
              <a:rPr lang="fr-BE" sz="3600" dirty="0"/>
              <a:t>RRF Investments: </a:t>
            </a:r>
            <a:r>
              <a:rPr lang="fr-BE" sz="3600" dirty="0" err="1"/>
              <a:t>sectoral</a:t>
            </a:r>
            <a:r>
              <a:rPr lang="fr-BE" sz="3600" dirty="0"/>
              <a:t> distribution by country</a:t>
            </a:r>
            <a:br>
              <a:rPr lang="fr-BE" sz="3600" dirty="0"/>
            </a:br>
            <a:r>
              <a:rPr lang="fr-BE" sz="2400" dirty="0"/>
              <a:t>% of national </a:t>
            </a:r>
            <a:r>
              <a:rPr lang="fr-BE" sz="2400" dirty="0" err="1"/>
              <a:t>envelopes</a:t>
            </a:r>
            <a:r>
              <a:rPr lang="fr-BE" sz="2400" dirty="0"/>
              <a:t> </a:t>
            </a:r>
            <a:endParaRPr lang="en-IE" sz="2400" dirty="0"/>
          </a:p>
        </p:txBody>
      </p:sp>
      <p:sp>
        <p:nvSpPr>
          <p:cNvPr id="7" name="Slide Number Placeholder 6">
            <a:extLst>
              <a:ext uri="{FF2B5EF4-FFF2-40B4-BE49-F238E27FC236}">
                <a16:creationId xmlns:a16="http://schemas.microsoft.com/office/drawing/2014/main" id="{111D61C7-FB53-0C80-0EC1-675DC856320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16</a:t>
            </a:fld>
            <a:endParaRPr lang="en-GB"/>
          </a:p>
        </p:txBody>
      </p:sp>
      <p:grpSp>
        <p:nvGrpSpPr>
          <p:cNvPr id="61" name="Group 60">
            <a:extLst>
              <a:ext uri="{FF2B5EF4-FFF2-40B4-BE49-F238E27FC236}">
                <a16:creationId xmlns:a16="http://schemas.microsoft.com/office/drawing/2014/main" id="{09A914FF-B51D-5C33-BCD4-E59EDD0D76B7}"/>
              </a:ext>
            </a:extLst>
          </p:cNvPr>
          <p:cNvGrpSpPr/>
          <p:nvPr/>
        </p:nvGrpSpPr>
        <p:grpSpPr>
          <a:xfrm>
            <a:off x="841406" y="1377155"/>
            <a:ext cx="11209959" cy="5586132"/>
            <a:chOff x="818448" y="1500465"/>
            <a:chExt cx="11160779" cy="5384800"/>
          </a:xfrm>
        </p:grpSpPr>
        <p:graphicFrame>
          <p:nvGraphicFramePr>
            <p:cNvPr id="5" name="Chart 4">
              <a:extLst>
                <a:ext uri="{FF2B5EF4-FFF2-40B4-BE49-F238E27FC236}">
                  <a16:creationId xmlns:a16="http://schemas.microsoft.com/office/drawing/2014/main" id="{479764D1-88B0-62FF-3763-BB0232AF7ED0}"/>
                </a:ext>
              </a:extLst>
            </p:cNvPr>
            <p:cNvGraphicFramePr>
              <a:graphicFrameLocks/>
            </p:cNvGraphicFramePr>
            <p:nvPr>
              <p:extLst>
                <p:ext uri="{D42A27DB-BD31-4B8C-83A1-F6EECF244321}">
                  <p14:modId xmlns:p14="http://schemas.microsoft.com/office/powerpoint/2010/main" val="2318685151"/>
                </p:ext>
              </p:extLst>
            </p:nvPr>
          </p:nvGraphicFramePr>
          <p:xfrm>
            <a:off x="818448" y="1500465"/>
            <a:ext cx="11128678" cy="5384800"/>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57ADBC10-CE36-8D75-200F-F022667F078A}"/>
                </a:ext>
              </a:extLst>
            </p:cNvPr>
            <p:cNvSpPr/>
            <p:nvPr/>
          </p:nvSpPr>
          <p:spPr>
            <a:xfrm>
              <a:off x="5006983" y="4337847"/>
              <a:ext cx="387054" cy="1785861"/>
            </a:xfrm>
            <a:prstGeom prst="ellipse">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IE"/>
            </a:p>
          </p:txBody>
        </p:sp>
        <p:pic>
          <p:nvPicPr>
            <p:cNvPr id="4" name="Picture 3">
              <a:extLst>
                <a:ext uri="{FF2B5EF4-FFF2-40B4-BE49-F238E27FC236}">
                  <a16:creationId xmlns:a16="http://schemas.microsoft.com/office/drawing/2014/main" id="{26730689-EA75-46D4-AF34-6A41EDB6D33A}"/>
                </a:ext>
              </a:extLst>
            </p:cNvPr>
            <p:cNvPicPr>
              <a:picLocks noChangeAspect="1"/>
            </p:cNvPicPr>
            <p:nvPr/>
          </p:nvPicPr>
          <p:blipFill>
            <a:blip r:embed="rId4"/>
            <a:stretch>
              <a:fillRect/>
            </a:stretch>
          </p:blipFill>
          <p:spPr>
            <a:xfrm>
              <a:off x="6496497" y="6072157"/>
              <a:ext cx="423768" cy="321750"/>
            </a:xfrm>
            <a:prstGeom prst="rect">
              <a:avLst/>
            </a:prstGeom>
          </p:spPr>
        </p:pic>
        <p:pic>
          <p:nvPicPr>
            <p:cNvPr id="6" name="Picture 5">
              <a:extLst>
                <a:ext uri="{FF2B5EF4-FFF2-40B4-BE49-F238E27FC236}">
                  <a16:creationId xmlns:a16="http://schemas.microsoft.com/office/drawing/2014/main" id="{C61B97AB-02B3-9BB4-8D5F-3A0DA7110D9D}"/>
                </a:ext>
              </a:extLst>
            </p:cNvPr>
            <p:cNvPicPr>
              <a:picLocks noChangeAspect="1"/>
            </p:cNvPicPr>
            <p:nvPr/>
          </p:nvPicPr>
          <p:blipFill>
            <a:blip r:embed="rId5"/>
            <a:stretch>
              <a:fillRect/>
            </a:stretch>
          </p:blipFill>
          <p:spPr>
            <a:xfrm>
              <a:off x="10650463" y="6082293"/>
              <a:ext cx="389989" cy="298823"/>
            </a:xfrm>
            <a:prstGeom prst="rect">
              <a:avLst/>
            </a:prstGeom>
          </p:spPr>
        </p:pic>
        <p:pic>
          <p:nvPicPr>
            <p:cNvPr id="8" name="Picture 7">
              <a:extLst>
                <a:ext uri="{FF2B5EF4-FFF2-40B4-BE49-F238E27FC236}">
                  <a16:creationId xmlns:a16="http://schemas.microsoft.com/office/drawing/2014/main" id="{59853AE0-B187-C26C-FD1D-361D05BCDBA2}"/>
                </a:ext>
              </a:extLst>
            </p:cNvPr>
            <p:cNvPicPr>
              <a:picLocks noChangeAspect="1"/>
            </p:cNvPicPr>
            <p:nvPr/>
          </p:nvPicPr>
          <p:blipFill>
            <a:blip r:embed="rId6"/>
            <a:stretch>
              <a:fillRect/>
            </a:stretch>
          </p:blipFill>
          <p:spPr>
            <a:xfrm>
              <a:off x="5056272" y="6124441"/>
              <a:ext cx="295830" cy="227935"/>
            </a:xfrm>
            <a:prstGeom prst="rect">
              <a:avLst/>
            </a:prstGeom>
          </p:spPr>
        </p:pic>
        <p:pic>
          <p:nvPicPr>
            <p:cNvPr id="9" name="Picture 8">
              <a:extLst>
                <a:ext uri="{FF2B5EF4-FFF2-40B4-BE49-F238E27FC236}">
                  <a16:creationId xmlns:a16="http://schemas.microsoft.com/office/drawing/2014/main" id="{DB15B857-428C-6BAC-CD3E-89E5D829E20E}"/>
                </a:ext>
              </a:extLst>
            </p:cNvPr>
            <p:cNvPicPr>
              <a:picLocks noChangeAspect="1"/>
            </p:cNvPicPr>
            <p:nvPr/>
          </p:nvPicPr>
          <p:blipFill>
            <a:blip r:embed="rId7"/>
            <a:stretch>
              <a:fillRect/>
            </a:stretch>
          </p:blipFill>
          <p:spPr>
            <a:xfrm>
              <a:off x="4674192" y="6124441"/>
              <a:ext cx="303641" cy="218242"/>
            </a:xfrm>
            <a:prstGeom prst="rect">
              <a:avLst/>
            </a:prstGeom>
          </p:spPr>
        </p:pic>
        <p:pic>
          <p:nvPicPr>
            <p:cNvPr id="10" name="Picture 9">
              <a:extLst>
                <a:ext uri="{FF2B5EF4-FFF2-40B4-BE49-F238E27FC236}">
                  <a16:creationId xmlns:a16="http://schemas.microsoft.com/office/drawing/2014/main" id="{A5B05F82-C097-D607-1F88-4CA4CA37381F}"/>
                </a:ext>
              </a:extLst>
            </p:cNvPr>
            <p:cNvPicPr>
              <a:picLocks noChangeAspect="1"/>
            </p:cNvPicPr>
            <p:nvPr/>
          </p:nvPicPr>
          <p:blipFill>
            <a:blip r:embed="rId8"/>
            <a:stretch>
              <a:fillRect/>
            </a:stretch>
          </p:blipFill>
          <p:spPr>
            <a:xfrm>
              <a:off x="8809374" y="6124441"/>
              <a:ext cx="311093" cy="215372"/>
            </a:xfrm>
            <a:prstGeom prst="rect">
              <a:avLst/>
            </a:prstGeom>
          </p:spPr>
        </p:pic>
        <p:pic>
          <p:nvPicPr>
            <p:cNvPr id="11" name="Picture 10">
              <a:extLst>
                <a:ext uri="{FF2B5EF4-FFF2-40B4-BE49-F238E27FC236}">
                  <a16:creationId xmlns:a16="http://schemas.microsoft.com/office/drawing/2014/main" id="{8F77BB0C-8C71-C769-9602-341F26EE5107}"/>
                </a:ext>
              </a:extLst>
            </p:cNvPr>
            <p:cNvPicPr>
              <a:picLocks noChangeAspect="1"/>
            </p:cNvPicPr>
            <p:nvPr/>
          </p:nvPicPr>
          <p:blipFill>
            <a:blip r:embed="rId9"/>
            <a:stretch>
              <a:fillRect/>
            </a:stretch>
          </p:blipFill>
          <p:spPr>
            <a:xfrm>
              <a:off x="5422768" y="6115427"/>
              <a:ext cx="305530" cy="227935"/>
            </a:xfrm>
            <a:prstGeom prst="rect">
              <a:avLst/>
            </a:prstGeom>
          </p:spPr>
        </p:pic>
        <p:pic>
          <p:nvPicPr>
            <p:cNvPr id="12" name="Picture 11">
              <a:extLst>
                <a:ext uri="{FF2B5EF4-FFF2-40B4-BE49-F238E27FC236}">
                  <a16:creationId xmlns:a16="http://schemas.microsoft.com/office/drawing/2014/main" id="{E62122B3-4500-C79A-7D47-CE5EA7854C3E}"/>
                </a:ext>
              </a:extLst>
            </p:cNvPr>
            <p:cNvPicPr>
              <a:picLocks noChangeAspect="1"/>
            </p:cNvPicPr>
            <p:nvPr/>
          </p:nvPicPr>
          <p:blipFill>
            <a:blip r:embed="rId10"/>
            <a:stretch>
              <a:fillRect/>
            </a:stretch>
          </p:blipFill>
          <p:spPr>
            <a:xfrm>
              <a:off x="9575174" y="6127989"/>
              <a:ext cx="294967" cy="215373"/>
            </a:xfrm>
            <a:prstGeom prst="rect">
              <a:avLst/>
            </a:prstGeom>
          </p:spPr>
        </p:pic>
        <p:pic>
          <p:nvPicPr>
            <p:cNvPr id="13" name="Picture 12">
              <a:extLst>
                <a:ext uri="{FF2B5EF4-FFF2-40B4-BE49-F238E27FC236}">
                  <a16:creationId xmlns:a16="http://schemas.microsoft.com/office/drawing/2014/main" id="{25A9957D-2AFB-A7B4-1F1B-F61936CE3360}"/>
                </a:ext>
              </a:extLst>
            </p:cNvPr>
            <p:cNvPicPr>
              <a:picLocks noChangeAspect="1"/>
            </p:cNvPicPr>
            <p:nvPr/>
          </p:nvPicPr>
          <p:blipFill>
            <a:blip r:embed="rId11"/>
            <a:stretch>
              <a:fillRect/>
            </a:stretch>
          </p:blipFill>
          <p:spPr>
            <a:xfrm>
              <a:off x="9187505" y="6124442"/>
              <a:ext cx="308373" cy="215371"/>
            </a:xfrm>
            <a:prstGeom prst="rect">
              <a:avLst/>
            </a:prstGeom>
          </p:spPr>
        </p:pic>
        <p:pic>
          <p:nvPicPr>
            <p:cNvPr id="14" name="Picture 13">
              <a:extLst>
                <a:ext uri="{FF2B5EF4-FFF2-40B4-BE49-F238E27FC236}">
                  <a16:creationId xmlns:a16="http://schemas.microsoft.com/office/drawing/2014/main" id="{68DAAD6B-55EA-73E9-D821-B796FCCFCBD6}"/>
                </a:ext>
              </a:extLst>
            </p:cNvPr>
            <p:cNvPicPr>
              <a:picLocks noChangeAspect="1"/>
            </p:cNvPicPr>
            <p:nvPr/>
          </p:nvPicPr>
          <p:blipFill>
            <a:blip r:embed="rId12"/>
            <a:stretch>
              <a:fillRect/>
            </a:stretch>
          </p:blipFill>
          <p:spPr>
            <a:xfrm>
              <a:off x="8441864" y="6124441"/>
              <a:ext cx="299454" cy="216000"/>
            </a:xfrm>
            <a:prstGeom prst="rect">
              <a:avLst/>
            </a:prstGeom>
          </p:spPr>
        </p:pic>
        <p:pic>
          <p:nvPicPr>
            <p:cNvPr id="15" name="Picture 14">
              <a:extLst>
                <a:ext uri="{FF2B5EF4-FFF2-40B4-BE49-F238E27FC236}">
                  <a16:creationId xmlns:a16="http://schemas.microsoft.com/office/drawing/2014/main" id="{F818AFA5-FE2A-218C-8BBD-92BE9A88620D}"/>
                </a:ext>
              </a:extLst>
            </p:cNvPr>
            <p:cNvPicPr>
              <a:picLocks noChangeAspect="1"/>
            </p:cNvPicPr>
            <p:nvPr/>
          </p:nvPicPr>
          <p:blipFill>
            <a:blip r:embed="rId13"/>
            <a:stretch>
              <a:fillRect/>
            </a:stretch>
          </p:blipFill>
          <p:spPr>
            <a:xfrm>
              <a:off x="3167526" y="6140595"/>
              <a:ext cx="303641" cy="212067"/>
            </a:xfrm>
            <a:prstGeom prst="rect">
              <a:avLst/>
            </a:prstGeom>
          </p:spPr>
        </p:pic>
        <p:pic>
          <p:nvPicPr>
            <p:cNvPr id="16" name="Picture 15">
              <a:extLst>
                <a:ext uri="{FF2B5EF4-FFF2-40B4-BE49-F238E27FC236}">
                  <a16:creationId xmlns:a16="http://schemas.microsoft.com/office/drawing/2014/main" id="{40883A83-AAAB-7A3D-B41E-E62C8519976F}"/>
                </a:ext>
              </a:extLst>
            </p:cNvPr>
            <p:cNvPicPr>
              <a:picLocks noChangeAspect="1"/>
            </p:cNvPicPr>
            <p:nvPr/>
          </p:nvPicPr>
          <p:blipFill>
            <a:blip r:embed="rId14"/>
            <a:stretch>
              <a:fillRect/>
            </a:stretch>
          </p:blipFill>
          <p:spPr>
            <a:xfrm>
              <a:off x="1665911" y="6134134"/>
              <a:ext cx="294152" cy="218242"/>
            </a:xfrm>
            <a:prstGeom prst="rect">
              <a:avLst/>
            </a:prstGeom>
          </p:spPr>
        </p:pic>
        <p:pic>
          <p:nvPicPr>
            <p:cNvPr id="17" name="Picture 16">
              <a:extLst>
                <a:ext uri="{FF2B5EF4-FFF2-40B4-BE49-F238E27FC236}">
                  <a16:creationId xmlns:a16="http://schemas.microsoft.com/office/drawing/2014/main" id="{35F26458-1C93-49DF-1870-C00D30E42726}"/>
                </a:ext>
              </a:extLst>
            </p:cNvPr>
            <p:cNvPicPr>
              <a:picLocks noChangeAspect="1"/>
            </p:cNvPicPr>
            <p:nvPr/>
          </p:nvPicPr>
          <p:blipFill>
            <a:blip r:embed="rId15"/>
            <a:stretch>
              <a:fillRect/>
            </a:stretch>
          </p:blipFill>
          <p:spPr>
            <a:xfrm>
              <a:off x="1287006" y="6141650"/>
              <a:ext cx="286341" cy="203210"/>
            </a:xfrm>
            <a:prstGeom prst="rect">
              <a:avLst/>
            </a:prstGeom>
          </p:spPr>
        </p:pic>
        <p:pic>
          <p:nvPicPr>
            <p:cNvPr id="18" name="Picture 17">
              <a:extLst>
                <a:ext uri="{FF2B5EF4-FFF2-40B4-BE49-F238E27FC236}">
                  <a16:creationId xmlns:a16="http://schemas.microsoft.com/office/drawing/2014/main" id="{F9257027-A6FC-F4BC-3308-8148C781A5EE}"/>
                </a:ext>
              </a:extLst>
            </p:cNvPr>
            <p:cNvPicPr>
              <a:picLocks noChangeAspect="1"/>
            </p:cNvPicPr>
            <p:nvPr/>
          </p:nvPicPr>
          <p:blipFill>
            <a:blip r:embed="rId16"/>
            <a:stretch>
              <a:fillRect/>
            </a:stretch>
          </p:blipFill>
          <p:spPr>
            <a:xfrm>
              <a:off x="11087570" y="6125769"/>
              <a:ext cx="294967" cy="211393"/>
            </a:xfrm>
            <a:prstGeom prst="rect">
              <a:avLst/>
            </a:prstGeom>
          </p:spPr>
        </p:pic>
        <p:pic>
          <p:nvPicPr>
            <p:cNvPr id="19" name="Picture 18">
              <a:extLst>
                <a:ext uri="{FF2B5EF4-FFF2-40B4-BE49-F238E27FC236}">
                  <a16:creationId xmlns:a16="http://schemas.microsoft.com/office/drawing/2014/main" id="{51476C67-62A1-F074-BA0C-8F884CA8BBBB}"/>
                </a:ext>
              </a:extLst>
            </p:cNvPr>
            <p:cNvPicPr>
              <a:picLocks noChangeAspect="1"/>
            </p:cNvPicPr>
            <p:nvPr/>
          </p:nvPicPr>
          <p:blipFill>
            <a:blip r:embed="rId17"/>
            <a:stretch>
              <a:fillRect/>
            </a:stretch>
          </p:blipFill>
          <p:spPr>
            <a:xfrm>
              <a:off x="5799393" y="6124441"/>
              <a:ext cx="315599" cy="220419"/>
            </a:xfrm>
            <a:prstGeom prst="rect">
              <a:avLst/>
            </a:prstGeom>
          </p:spPr>
        </p:pic>
        <p:pic>
          <p:nvPicPr>
            <p:cNvPr id="20" name="Picture 19">
              <a:extLst>
                <a:ext uri="{FF2B5EF4-FFF2-40B4-BE49-F238E27FC236}">
                  <a16:creationId xmlns:a16="http://schemas.microsoft.com/office/drawing/2014/main" id="{F72FC9F5-A68F-2F24-2B98-D0CCCD3AB973}"/>
                </a:ext>
              </a:extLst>
            </p:cNvPr>
            <p:cNvPicPr>
              <a:picLocks noChangeAspect="1"/>
            </p:cNvPicPr>
            <p:nvPr/>
          </p:nvPicPr>
          <p:blipFill>
            <a:blip r:embed="rId18"/>
            <a:stretch>
              <a:fillRect/>
            </a:stretch>
          </p:blipFill>
          <p:spPr>
            <a:xfrm>
              <a:off x="6173366" y="6130253"/>
              <a:ext cx="313677" cy="215653"/>
            </a:xfrm>
            <a:prstGeom prst="rect">
              <a:avLst/>
            </a:prstGeom>
          </p:spPr>
        </p:pic>
        <p:pic>
          <p:nvPicPr>
            <p:cNvPr id="21" name="Picture 20">
              <a:extLst>
                <a:ext uri="{FF2B5EF4-FFF2-40B4-BE49-F238E27FC236}">
                  <a16:creationId xmlns:a16="http://schemas.microsoft.com/office/drawing/2014/main" id="{6645693A-6246-26E9-320D-1268271BA1D5}"/>
                </a:ext>
              </a:extLst>
            </p:cNvPr>
            <p:cNvPicPr>
              <a:picLocks noChangeAspect="1"/>
            </p:cNvPicPr>
            <p:nvPr/>
          </p:nvPicPr>
          <p:blipFill>
            <a:blip r:embed="rId19"/>
            <a:stretch>
              <a:fillRect/>
            </a:stretch>
          </p:blipFill>
          <p:spPr>
            <a:xfrm>
              <a:off x="2413704" y="6144798"/>
              <a:ext cx="310612" cy="211781"/>
            </a:xfrm>
            <a:prstGeom prst="rect">
              <a:avLst/>
            </a:prstGeom>
          </p:spPr>
        </p:pic>
        <p:pic>
          <p:nvPicPr>
            <p:cNvPr id="22" name="Picture 21">
              <a:extLst>
                <a:ext uri="{FF2B5EF4-FFF2-40B4-BE49-F238E27FC236}">
                  <a16:creationId xmlns:a16="http://schemas.microsoft.com/office/drawing/2014/main" id="{4676D01E-8391-B249-A968-F63AE187CA28}"/>
                </a:ext>
              </a:extLst>
            </p:cNvPr>
            <p:cNvPicPr>
              <a:picLocks noChangeAspect="1"/>
            </p:cNvPicPr>
            <p:nvPr/>
          </p:nvPicPr>
          <p:blipFill>
            <a:blip r:embed="rId20"/>
            <a:stretch>
              <a:fillRect/>
            </a:stretch>
          </p:blipFill>
          <p:spPr>
            <a:xfrm>
              <a:off x="9939335" y="6123943"/>
              <a:ext cx="308373" cy="220266"/>
            </a:xfrm>
            <a:prstGeom prst="rect">
              <a:avLst/>
            </a:prstGeom>
          </p:spPr>
        </p:pic>
        <p:pic>
          <p:nvPicPr>
            <p:cNvPr id="23" name="Picture 22">
              <a:extLst>
                <a:ext uri="{FF2B5EF4-FFF2-40B4-BE49-F238E27FC236}">
                  <a16:creationId xmlns:a16="http://schemas.microsoft.com/office/drawing/2014/main" id="{0E2DBCB7-8682-7065-A13B-CAED7BF96FE9}"/>
                </a:ext>
              </a:extLst>
            </p:cNvPr>
            <p:cNvPicPr>
              <a:picLocks noChangeAspect="1"/>
            </p:cNvPicPr>
            <p:nvPr/>
          </p:nvPicPr>
          <p:blipFill>
            <a:blip r:embed="rId21"/>
            <a:stretch>
              <a:fillRect/>
            </a:stretch>
          </p:blipFill>
          <p:spPr>
            <a:xfrm>
              <a:off x="3556974" y="6140737"/>
              <a:ext cx="283915" cy="203472"/>
            </a:xfrm>
            <a:prstGeom prst="rect">
              <a:avLst/>
            </a:prstGeom>
          </p:spPr>
        </p:pic>
        <p:pic>
          <p:nvPicPr>
            <p:cNvPr id="24" name="Picture 23">
              <a:extLst>
                <a:ext uri="{FF2B5EF4-FFF2-40B4-BE49-F238E27FC236}">
                  <a16:creationId xmlns:a16="http://schemas.microsoft.com/office/drawing/2014/main" id="{596210BA-7816-1106-B62B-551CF1BE9806}"/>
                </a:ext>
              </a:extLst>
            </p:cNvPr>
            <p:cNvPicPr>
              <a:picLocks noChangeAspect="1"/>
            </p:cNvPicPr>
            <p:nvPr/>
          </p:nvPicPr>
          <p:blipFill>
            <a:blip r:embed="rId22"/>
            <a:stretch>
              <a:fillRect/>
            </a:stretch>
          </p:blipFill>
          <p:spPr>
            <a:xfrm>
              <a:off x="2038832" y="6127348"/>
              <a:ext cx="303642" cy="228976"/>
            </a:xfrm>
            <a:prstGeom prst="rect">
              <a:avLst/>
            </a:prstGeom>
          </p:spPr>
        </p:pic>
        <p:pic>
          <p:nvPicPr>
            <p:cNvPr id="25" name="Picture 24">
              <a:extLst>
                <a:ext uri="{FF2B5EF4-FFF2-40B4-BE49-F238E27FC236}">
                  <a16:creationId xmlns:a16="http://schemas.microsoft.com/office/drawing/2014/main" id="{165BC1E4-D6FF-BDF4-5D7C-9532D8E6DF5C}"/>
                </a:ext>
              </a:extLst>
            </p:cNvPr>
            <p:cNvPicPr>
              <a:picLocks noChangeAspect="1"/>
            </p:cNvPicPr>
            <p:nvPr/>
          </p:nvPicPr>
          <p:blipFill>
            <a:blip r:embed="rId23"/>
            <a:stretch>
              <a:fillRect/>
            </a:stretch>
          </p:blipFill>
          <p:spPr>
            <a:xfrm>
              <a:off x="2803822" y="6138190"/>
              <a:ext cx="280743" cy="202503"/>
            </a:xfrm>
            <a:prstGeom prst="rect">
              <a:avLst/>
            </a:prstGeom>
          </p:spPr>
        </p:pic>
        <p:pic>
          <p:nvPicPr>
            <p:cNvPr id="26" name="Picture 25">
              <a:extLst>
                <a:ext uri="{FF2B5EF4-FFF2-40B4-BE49-F238E27FC236}">
                  <a16:creationId xmlns:a16="http://schemas.microsoft.com/office/drawing/2014/main" id="{DE1A0A6C-E532-055C-9D6C-E2A65A105463}"/>
                </a:ext>
              </a:extLst>
            </p:cNvPr>
            <p:cNvPicPr>
              <a:picLocks noChangeAspect="1"/>
            </p:cNvPicPr>
            <p:nvPr/>
          </p:nvPicPr>
          <p:blipFill>
            <a:blip r:embed="rId24"/>
            <a:stretch>
              <a:fillRect/>
            </a:stretch>
          </p:blipFill>
          <p:spPr>
            <a:xfrm>
              <a:off x="3909816" y="6126020"/>
              <a:ext cx="310429" cy="221735"/>
            </a:xfrm>
            <a:prstGeom prst="rect">
              <a:avLst/>
            </a:prstGeom>
          </p:spPr>
        </p:pic>
        <p:pic>
          <p:nvPicPr>
            <p:cNvPr id="27" name="Picture 26">
              <a:extLst>
                <a:ext uri="{FF2B5EF4-FFF2-40B4-BE49-F238E27FC236}">
                  <a16:creationId xmlns:a16="http://schemas.microsoft.com/office/drawing/2014/main" id="{352571A4-3B6D-DBC1-3572-13C228FAA363}"/>
                </a:ext>
              </a:extLst>
            </p:cNvPr>
            <p:cNvPicPr>
              <a:picLocks noChangeAspect="1"/>
            </p:cNvPicPr>
            <p:nvPr/>
          </p:nvPicPr>
          <p:blipFill>
            <a:blip r:embed="rId25"/>
            <a:stretch>
              <a:fillRect/>
            </a:stretch>
          </p:blipFill>
          <p:spPr>
            <a:xfrm>
              <a:off x="4284294" y="6127679"/>
              <a:ext cx="323981" cy="224697"/>
            </a:xfrm>
            <a:prstGeom prst="rect">
              <a:avLst/>
            </a:prstGeom>
          </p:spPr>
        </p:pic>
        <p:pic>
          <p:nvPicPr>
            <p:cNvPr id="28" name="Picture 27">
              <a:extLst>
                <a:ext uri="{FF2B5EF4-FFF2-40B4-BE49-F238E27FC236}">
                  <a16:creationId xmlns:a16="http://schemas.microsoft.com/office/drawing/2014/main" id="{FCD7C3D6-3E2A-1EC3-B51D-424261C52C85}"/>
                </a:ext>
              </a:extLst>
            </p:cNvPr>
            <p:cNvPicPr>
              <a:picLocks noChangeAspect="1"/>
            </p:cNvPicPr>
            <p:nvPr/>
          </p:nvPicPr>
          <p:blipFill>
            <a:blip r:embed="rId26"/>
            <a:stretch>
              <a:fillRect/>
            </a:stretch>
          </p:blipFill>
          <p:spPr>
            <a:xfrm>
              <a:off x="7302763" y="6109422"/>
              <a:ext cx="318187" cy="239944"/>
            </a:xfrm>
            <a:prstGeom prst="rect">
              <a:avLst/>
            </a:prstGeom>
          </p:spPr>
        </p:pic>
        <p:pic>
          <p:nvPicPr>
            <p:cNvPr id="29" name="Picture 28">
              <a:extLst>
                <a:ext uri="{FF2B5EF4-FFF2-40B4-BE49-F238E27FC236}">
                  <a16:creationId xmlns:a16="http://schemas.microsoft.com/office/drawing/2014/main" id="{766FB0EB-82A6-073F-34C2-E77FD1405BFE}"/>
                </a:ext>
              </a:extLst>
            </p:cNvPr>
            <p:cNvPicPr>
              <a:picLocks noChangeAspect="1"/>
            </p:cNvPicPr>
            <p:nvPr/>
          </p:nvPicPr>
          <p:blipFill>
            <a:blip r:embed="rId27"/>
            <a:stretch>
              <a:fillRect/>
            </a:stretch>
          </p:blipFill>
          <p:spPr>
            <a:xfrm>
              <a:off x="6920424" y="6123943"/>
              <a:ext cx="324056" cy="228433"/>
            </a:xfrm>
            <a:prstGeom prst="rect">
              <a:avLst/>
            </a:prstGeom>
          </p:spPr>
        </p:pic>
        <p:pic>
          <p:nvPicPr>
            <p:cNvPr id="30" name="Picture 29">
              <a:extLst>
                <a:ext uri="{FF2B5EF4-FFF2-40B4-BE49-F238E27FC236}">
                  <a16:creationId xmlns:a16="http://schemas.microsoft.com/office/drawing/2014/main" id="{052610E9-E68E-2F26-3EC8-45BE158567CC}"/>
                </a:ext>
              </a:extLst>
            </p:cNvPr>
            <p:cNvPicPr>
              <a:picLocks noChangeAspect="1"/>
            </p:cNvPicPr>
            <p:nvPr/>
          </p:nvPicPr>
          <p:blipFill>
            <a:blip r:embed="rId28"/>
            <a:stretch>
              <a:fillRect/>
            </a:stretch>
          </p:blipFill>
          <p:spPr>
            <a:xfrm>
              <a:off x="8058858" y="6112074"/>
              <a:ext cx="311093" cy="218737"/>
            </a:xfrm>
            <a:prstGeom prst="rect">
              <a:avLst/>
            </a:prstGeom>
          </p:spPr>
        </p:pic>
        <p:pic>
          <p:nvPicPr>
            <p:cNvPr id="31" name="Picture 30">
              <a:extLst>
                <a:ext uri="{FF2B5EF4-FFF2-40B4-BE49-F238E27FC236}">
                  <a16:creationId xmlns:a16="http://schemas.microsoft.com/office/drawing/2014/main" id="{44B3D42F-74F5-F985-A700-1750898B8616}"/>
                </a:ext>
              </a:extLst>
            </p:cNvPr>
            <p:cNvPicPr>
              <a:picLocks noChangeAspect="1"/>
            </p:cNvPicPr>
            <p:nvPr/>
          </p:nvPicPr>
          <p:blipFill>
            <a:blip r:embed="rId29"/>
            <a:stretch>
              <a:fillRect/>
            </a:stretch>
          </p:blipFill>
          <p:spPr>
            <a:xfrm>
              <a:off x="7672067" y="6116484"/>
              <a:ext cx="330836" cy="234787"/>
            </a:xfrm>
            <a:prstGeom prst="rect">
              <a:avLst/>
            </a:prstGeom>
          </p:spPr>
        </p:pic>
        <p:pic>
          <p:nvPicPr>
            <p:cNvPr id="32" name="Picture 31">
              <a:extLst>
                <a:ext uri="{FF2B5EF4-FFF2-40B4-BE49-F238E27FC236}">
                  <a16:creationId xmlns:a16="http://schemas.microsoft.com/office/drawing/2014/main" id="{28F49678-2F0C-E41E-0B55-C1AFAEB05FAB}"/>
                </a:ext>
              </a:extLst>
            </p:cNvPr>
            <p:cNvPicPr>
              <a:picLocks noChangeAspect="1"/>
            </p:cNvPicPr>
            <p:nvPr/>
          </p:nvPicPr>
          <p:blipFill>
            <a:blip r:embed="rId30"/>
            <a:stretch>
              <a:fillRect/>
            </a:stretch>
          </p:blipFill>
          <p:spPr>
            <a:xfrm>
              <a:off x="10309144" y="6128224"/>
              <a:ext cx="326092" cy="212454"/>
            </a:xfrm>
            <a:prstGeom prst="rect">
              <a:avLst/>
            </a:prstGeom>
          </p:spPr>
        </p:pic>
        <p:sp>
          <p:nvSpPr>
            <p:cNvPr id="33" name="TextBox 32">
              <a:extLst>
                <a:ext uri="{FF2B5EF4-FFF2-40B4-BE49-F238E27FC236}">
                  <a16:creationId xmlns:a16="http://schemas.microsoft.com/office/drawing/2014/main" id="{C9100307-4DC3-E78D-5C54-0748679E248F}"/>
                </a:ext>
              </a:extLst>
            </p:cNvPr>
            <p:cNvSpPr txBox="1"/>
            <p:nvPr/>
          </p:nvSpPr>
          <p:spPr>
            <a:xfrm>
              <a:off x="1245670" y="6393907"/>
              <a:ext cx="369012" cy="338554"/>
            </a:xfrm>
            <a:prstGeom prst="rect">
              <a:avLst/>
            </a:prstGeom>
            <a:noFill/>
          </p:spPr>
          <p:txBody>
            <a:bodyPr wrap="none" rtlCol="0">
              <a:spAutoFit/>
            </a:bodyPr>
            <a:lstStyle/>
            <a:p>
              <a:r>
                <a:rPr lang="hu-HU" sz="1600">
                  <a:latin typeface="EC Square Sans Cond Pro" panose="020B0506040000020004" pitchFamily="34" charset="0"/>
                </a:rPr>
                <a:t>AT</a:t>
              </a:r>
              <a:endParaRPr lang="en-IE" sz="1600">
                <a:latin typeface="EC Square Sans Cond Pro" panose="020B0506040000020004" pitchFamily="34" charset="0"/>
              </a:endParaRPr>
            </a:p>
          </p:txBody>
        </p:sp>
        <p:sp>
          <p:nvSpPr>
            <p:cNvPr id="34" name="TextBox 33">
              <a:extLst>
                <a:ext uri="{FF2B5EF4-FFF2-40B4-BE49-F238E27FC236}">
                  <a16:creationId xmlns:a16="http://schemas.microsoft.com/office/drawing/2014/main" id="{46B5D201-931E-CE9E-99A9-CF8CEB4AA0B2}"/>
                </a:ext>
              </a:extLst>
            </p:cNvPr>
            <p:cNvSpPr txBox="1"/>
            <p:nvPr/>
          </p:nvSpPr>
          <p:spPr>
            <a:xfrm>
              <a:off x="1616017" y="6393907"/>
              <a:ext cx="373820" cy="338554"/>
            </a:xfrm>
            <a:prstGeom prst="rect">
              <a:avLst/>
            </a:prstGeom>
            <a:noFill/>
          </p:spPr>
          <p:txBody>
            <a:bodyPr wrap="none" rtlCol="0">
              <a:spAutoFit/>
            </a:bodyPr>
            <a:lstStyle/>
            <a:p>
              <a:r>
                <a:rPr lang="hu-HU" sz="1600">
                  <a:latin typeface="EC Square Sans Cond Pro" panose="020B0506040000020004" pitchFamily="34" charset="0"/>
                </a:rPr>
                <a:t>BE</a:t>
              </a:r>
              <a:endParaRPr lang="en-IE" sz="1600">
                <a:latin typeface="EC Square Sans Cond Pro" panose="020B0506040000020004" pitchFamily="34" charset="0"/>
              </a:endParaRPr>
            </a:p>
          </p:txBody>
        </p:sp>
        <p:sp>
          <p:nvSpPr>
            <p:cNvPr id="35" name="TextBox 34">
              <a:extLst>
                <a:ext uri="{FF2B5EF4-FFF2-40B4-BE49-F238E27FC236}">
                  <a16:creationId xmlns:a16="http://schemas.microsoft.com/office/drawing/2014/main" id="{B3EE207E-2C97-19DE-460C-D38BAFACFF89}"/>
                </a:ext>
              </a:extLst>
            </p:cNvPr>
            <p:cNvSpPr txBox="1"/>
            <p:nvPr/>
          </p:nvSpPr>
          <p:spPr>
            <a:xfrm>
              <a:off x="1981578" y="6393907"/>
              <a:ext cx="391454" cy="338554"/>
            </a:xfrm>
            <a:prstGeom prst="rect">
              <a:avLst/>
            </a:prstGeom>
            <a:noFill/>
          </p:spPr>
          <p:txBody>
            <a:bodyPr wrap="none" rtlCol="0">
              <a:spAutoFit/>
            </a:bodyPr>
            <a:lstStyle/>
            <a:p>
              <a:r>
                <a:rPr lang="hu-HU" sz="1600">
                  <a:latin typeface="EC Square Sans Cond Pro" panose="020B0506040000020004" pitchFamily="34" charset="0"/>
                </a:rPr>
                <a:t>BG</a:t>
              </a:r>
              <a:endParaRPr lang="en-IE" sz="1600">
                <a:latin typeface="EC Square Sans Cond Pro" panose="020B0506040000020004" pitchFamily="34" charset="0"/>
              </a:endParaRPr>
            </a:p>
          </p:txBody>
        </p:sp>
        <p:sp>
          <p:nvSpPr>
            <p:cNvPr id="36" name="TextBox 35">
              <a:extLst>
                <a:ext uri="{FF2B5EF4-FFF2-40B4-BE49-F238E27FC236}">
                  <a16:creationId xmlns:a16="http://schemas.microsoft.com/office/drawing/2014/main" id="{1D968E26-B567-D66B-7B61-BBF715750F07}"/>
                </a:ext>
              </a:extLst>
            </p:cNvPr>
            <p:cNvSpPr txBox="1"/>
            <p:nvPr/>
          </p:nvSpPr>
          <p:spPr>
            <a:xfrm>
              <a:off x="2362315" y="6393907"/>
              <a:ext cx="385042" cy="338554"/>
            </a:xfrm>
            <a:prstGeom prst="rect">
              <a:avLst/>
            </a:prstGeom>
            <a:noFill/>
          </p:spPr>
          <p:txBody>
            <a:bodyPr wrap="none" rtlCol="0">
              <a:spAutoFit/>
            </a:bodyPr>
            <a:lstStyle/>
            <a:p>
              <a:r>
                <a:rPr lang="hu-HU" sz="1600">
                  <a:latin typeface="EC Square Sans Cond Pro" panose="020B0506040000020004" pitchFamily="34" charset="0"/>
                </a:rPr>
                <a:t>HR</a:t>
              </a:r>
              <a:endParaRPr lang="en-IE" sz="1600">
                <a:latin typeface="EC Square Sans Cond Pro" panose="020B0506040000020004" pitchFamily="34" charset="0"/>
              </a:endParaRPr>
            </a:p>
          </p:txBody>
        </p:sp>
        <p:sp>
          <p:nvSpPr>
            <p:cNvPr id="37" name="TextBox 36">
              <a:extLst>
                <a:ext uri="{FF2B5EF4-FFF2-40B4-BE49-F238E27FC236}">
                  <a16:creationId xmlns:a16="http://schemas.microsoft.com/office/drawing/2014/main" id="{2007852E-FB12-B16D-DE3D-153056092E54}"/>
                </a:ext>
              </a:extLst>
            </p:cNvPr>
            <p:cNvSpPr txBox="1"/>
            <p:nvPr/>
          </p:nvSpPr>
          <p:spPr>
            <a:xfrm>
              <a:off x="2756631" y="6393907"/>
              <a:ext cx="370614" cy="338554"/>
            </a:xfrm>
            <a:prstGeom prst="rect">
              <a:avLst/>
            </a:prstGeom>
            <a:noFill/>
          </p:spPr>
          <p:txBody>
            <a:bodyPr wrap="none" rtlCol="0">
              <a:spAutoFit/>
            </a:bodyPr>
            <a:lstStyle/>
            <a:p>
              <a:r>
                <a:rPr lang="hu-HU" sz="1600">
                  <a:latin typeface="EC Square Sans Cond Pro" panose="020B0506040000020004" pitchFamily="34" charset="0"/>
                </a:rPr>
                <a:t>CY</a:t>
              </a:r>
              <a:endParaRPr lang="en-IE" sz="1600">
                <a:latin typeface="EC Square Sans Cond Pro" panose="020B0506040000020004" pitchFamily="34" charset="0"/>
              </a:endParaRPr>
            </a:p>
          </p:txBody>
        </p:sp>
        <p:sp>
          <p:nvSpPr>
            <p:cNvPr id="38" name="TextBox 37">
              <a:extLst>
                <a:ext uri="{FF2B5EF4-FFF2-40B4-BE49-F238E27FC236}">
                  <a16:creationId xmlns:a16="http://schemas.microsoft.com/office/drawing/2014/main" id="{2463482F-2B46-E551-B382-064FBBFA294A}"/>
                </a:ext>
              </a:extLst>
            </p:cNvPr>
            <p:cNvSpPr txBox="1"/>
            <p:nvPr/>
          </p:nvSpPr>
          <p:spPr>
            <a:xfrm>
              <a:off x="3122512" y="6393907"/>
              <a:ext cx="367408" cy="338554"/>
            </a:xfrm>
            <a:prstGeom prst="rect">
              <a:avLst/>
            </a:prstGeom>
            <a:noFill/>
          </p:spPr>
          <p:txBody>
            <a:bodyPr wrap="none" rtlCol="0">
              <a:spAutoFit/>
            </a:bodyPr>
            <a:lstStyle/>
            <a:p>
              <a:r>
                <a:rPr lang="hu-HU" sz="1600">
                  <a:latin typeface="EC Square Sans Cond Pro" panose="020B0506040000020004" pitchFamily="34" charset="0"/>
                </a:rPr>
                <a:t>CZ</a:t>
              </a:r>
              <a:endParaRPr lang="en-IE" sz="1600">
                <a:latin typeface="EC Square Sans Cond Pro" panose="020B0506040000020004" pitchFamily="34" charset="0"/>
              </a:endParaRPr>
            </a:p>
          </p:txBody>
        </p:sp>
        <p:sp>
          <p:nvSpPr>
            <p:cNvPr id="39" name="TextBox 38">
              <a:extLst>
                <a:ext uri="{FF2B5EF4-FFF2-40B4-BE49-F238E27FC236}">
                  <a16:creationId xmlns:a16="http://schemas.microsoft.com/office/drawing/2014/main" id="{32B6A288-CC21-AA5C-581E-48CD788794A0}"/>
                </a:ext>
              </a:extLst>
            </p:cNvPr>
            <p:cNvSpPr txBox="1"/>
            <p:nvPr/>
          </p:nvSpPr>
          <p:spPr>
            <a:xfrm>
              <a:off x="3495228" y="6393907"/>
              <a:ext cx="393056" cy="338554"/>
            </a:xfrm>
            <a:prstGeom prst="rect">
              <a:avLst/>
            </a:prstGeom>
            <a:noFill/>
          </p:spPr>
          <p:txBody>
            <a:bodyPr wrap="none" rtlCol="0">
              <a:spAutoFit/>
            </a:bodyPr>
            <a:lstStyle/>
            <a:p>
              <a:r>
                <a:rPr lang="hu-HU" sz="1600">
                  <a:latin typeface="EC Square Sans Cond Pro" panose="020B0506040000020004" pitchFamily="34" charset="0"/>
                </a:rPr>
                <a:t>DK</a:t>
              </a:r>
              <a:endParaRPr lang="en-IE" sz="1600">
                <a:latin typeface="EC Square Sans Cond Pro" panose="020B0506040000020004" pitchFamily="34" charset="0"/>
              </a:endParaRPr>
            </a:p>
          </p:txBody>
        </p:sp>
        <p:sp>
          <p:nvSpPr>
            <p:cNvPr id="40" name="TextBox 39">
              <a:extLst>
                <a:ext uri="{FF2B5EF4-FFF2-40B4-BE49-F238E27FC236}">
                  <a16:creationId xmlns:a16="http://schemas.microsoft.com/office/drawing/2014/main" id="{24D72182-30B7-E018-8CD5-452D479F3C26}"/>
                </a:ext>
              </a:extLst>
            </p:cNvPr>
            <p:cNvSpPr txBox="1"/>
            <p:nvPr/>
          </p:nvSpPr>
          <p:spPr>
            <a:xfrm>
              <a:off x="3873253" y="6396951"/>
              <a:ext cx="364202" cy="338554"/>
            </a:xfrm>
            <a:prstGeom prst="rect">
              <a:avLst/>
            </a:prstGeom>
            <a:noFill/>
          </p:spPr>
          <p:txBody>
            <a:bodyPr wrap="none" rtlCol="0">
              <a:spAutoFit/>
            </a:bodyPr>
            <a:lstStyle/>
            <a:p>
              <a:r>
                <a:rPr lang="hu-HU" sz="1600">
                  <a:latin typeface="EC Square Sans Cond Pro" panose="020B0506040000020004" pitchFamily="34" charset="0"/>
                </a:rPr>
                <a:t>EE</a:t>
              </a:r>
              <a:endParaRPr lang="en-IE" sz="1600">
                <a:latin typeface="EC Square Sans Cond Pro" panose="020B0506040000020004" pitchFamily="34" charset="0"/>
              </a:endParaRPr>
            </a:p>
          </p:txBody>
        </p:sp>
        <p:sp>
          <p:nvSpPr>
            <p:cNvPr id="41" name="TextBox 40">
              <a:extLst>
                <a:ext uri="{FF2B5EF4-FFF2-40B4-BE49-F238E27FC236}">
                  <a16:creationId xmlns:a16="http://schemas.microsoft.com/office/drawing/2014/main" id="{61B59D0F-E5F1-41A0-DCEA-84377DF5323D}"/>
                </a:ext>
              </a:extLst>
            </p:cNvPr>
            <p:cNvSpPr txBox="1"/>
            <p:nvPr/>
          </p:nvSpPr>
          <p:spPr>
            <a:xfrm>
              <a:off x="4284294" y="6393907"/>
              <a:ext cx="314510" cy="338554"/>
            </a:xfrm>
            <a:prstGeom prst="rect">
              <a:avLst/>
            </a:prstGeom>
            <a:noFill/>
          </p:spPr>
          <p:txBody>
            <a:bodyPr wrap="none" rtlCol="0">
              <a:spAutoFit/>
            </a:bodyPr>
            <a:lstStyle/>
            <a:p>
              <a:r>
                <a:rPr lang="hu-HU" sz="1600">
                  <a:latin typeface="EC Square Sans Cond Pro" panose="020B0506040000020004" pitchFamily="34" charset="0"/>
                </a:rPr>
                <a:t>FI</a:t>
              </a:r>
              <a:endParaRPr lang="en-IE" sz="1600">
                <a:latin typeface="EC Square Sans Cond Pro" panose="020B0506040000020004" pitchFamily="34" charset="0"/>
              </a:endParaRPr>
            </a:p>
          </p:txBody>
        </p:sp>
        <p:sp>
          <p:nvSpPr>
            <p:cNvPr id="42" name="TextBox 41">
              <a:extLst>
                <a:ext uri="{FF2B5EF4-FFF2-40B4-BE49-F238E27FC236}">
                  <a16:creationId xmlns:a16="http://schemas.microsoft.com/office/drawing/2014/main" id="{DE927F32-4D94-0F97-0B17-EABB59EA886A}"/>
                </a:ext>
              </a:extLst>
            </p:cNvPr>
            <p:cNvSpPr txBox="1"/>
            <p:nvPr/>
          </p:nvSpPr>
          <p:spPr>
            <a:xfrm>
              <a:off x="4644828" y="6393907"/>
              <a:ext cx="364202" cy="338554"/>
            </a:xfrm>
            <a:prstGeom prst="rect">
              <a:avLst/>
            </a:prstGeom>
            <a:noFill/>
          </p:spPr>
          <p:txBody>
            <a:bodyPr wrap="none" rtlCol="0">
              <a:spAutoFit/>
            </a:bodyPr>
            <a:lstStyle/>
            <a:p>
              <a:r>
                <a:rPr lang="hu-HU" sz="1600" dirty="0">
                  <a:latin typeface="EC Square Sans Cond Pro" panose="020B0506040000020004" pitchFamily="34" charset="0"/>
                </a:rPr>
                <a:t>FR</a:t>
              </a:r>
              <a:endParaRPr lang="en-IE" sz="1600" dirty="0">
                <a:latin typeface="EC Square Sans Cond Pro" panose="020B0506040000020004" pitchFamily="34" charset="0"/>
              </a:endParaRPr>
            </a:p>
          </p:txBody>
        </p:sp>
        <p:sp>
          <p:nvSpPr>
            <p:cNvPr id="43" name="TextBox 42">
              <a:extLst>
                <a:ext uri="{FF2B5EF4-FFF2-40B4-BE49-F238E27FC236}">
                  <a16:creationId xmlns:a16="http://schemas.microsoft.com/office/drawing/2014/main" id="{C3E7B2BA-1C18-B0BF-1238-774B3D1BE90A}"/>
                </a:ext>
              </a:extLst>
            </p:cNvPr>
            <p:cNvSpPr txBox="1"/>
            <p:nvPr/>
          </p:nvSpPr>
          <p:spPr>
            <a:xfrm>
              <a:off x="5004375" y="6395649"/>
              <a:ext cx="385042" cy="338554"/>
            </a:xfrm>
            <a:prstGeom prst="rect">
              <a:avLst/>
            </a:prstGeom>
            <a:noFill/>
          </p:spPr>
          <p:txBody>
            <a:bodyPr wrap="none" rtlCol="0">
              <a:spAutoFit/>
            </a:bodyPr>
            <a:lstStyle/>
            <a:p>
              <a:r>
                <a:rPr lang="hu-HU" sz="1600">
                  <a:latin typeface="EC Square Sans Cond Pro" panose="020B0506040000020004" pitchFamily="34" charset="0"/>
                </a:rPr>
                <a:t>DE</a:t>
              </a:r>
              <a:endParaRPr lang="en-IE" sz="1600">
                <a:latin typeface="EC Square Sans Cond Pro" panose="020B0506040000020004" pitchFamily="34" charset="0"/>
              </a:endParaRPr>
            </a:p>
          </p:txBody>
        </p:sp>
        <p:sp>
          <p:nvSpPr>
            <p:cNvPr id="44" name="TextBox 43">
              <a:extLst>
                <a:ext uri="{FF2B5EF4-FFF2-40B4-BE49-F238E27FC236}">
                  <a16:creationId xmlns:a16="http://schemas.microsoft.com/office/drawing/2014/main" id="{B337921F-0CE5-BBB6-3B8B-480239327D40}"/>
                </a:ext>
              </a:extLst>
            </p:cNvPr>
            <p:cNvSpPr txBox="1"/>
            <p:nvPr/>
          </p:nvSpPr>
          <p:spPr>
            <a:xfrm>
              <a:off x="5398004" y="6405938"/>
              <a:ext cx="360996" cy="338554"/>
            </a:xfrm>
            <a:prstGeom prst="rect">
              <a:avLst/>
            </a:prstGeom>
            <a:noFill/>
          </p:spPr>
          <p:txBody>
            <a:bodyPr wrap="none" rtlCol="0">
              <a:spAutoFit/>
            </a:bodyPr>
            <a:lstStyle/>
            <a:p>
              <a:r>
                <a:rPr lang="hu-HU" sz="1600">
                  <a:latin typeface="EC Square Sans Cond Pro" panose="020B0506040000020004" pitchFamily="34" charset="0"/>
                </a:rPr>
                <a:t>EL</a:t>
              </a:r>
              <a:endParaRPr lang="en-IE" sz="1600">
                <a:latin typeface="EC Square Sans Cond Pro" panose="020B0506040000020004" pitchFamily="34" charset="0"/>
              </a:endParaRPr>
            </a:p>
          </p:txBody>
        </p:sp>
        <p:sp>
          <p:nvSpPr>
            <p:cNvPr id="45" name="TextBox 44">
              <a:extLst>
                <a:ext uri="{FF2B5EF4-FFF2-40B4-BE49-F238E27FC236}">
                  <a16:creationId xmlns:a16="http://schemas.microsoft.com/office/drawing/2014/main" id="{5E6B6C53-E3D2-738B-373E-43B0837468D4}"/>
                </a:ext>
              </a:extLst>
            </p:cNvPr>
            <p:cNvSpPr txBox="1"/>
            <p:nvPr/>
          </p:nvSpPr>
          <p:spPr>
            <a:xfrm>
              <a:off x="5746398" y="6402956"/>
              <a:ext cx="399468" cy="338554"/>
            </a:xfrm>
            <a:prstGeom prst="rect">
              <a:avLst/>
            </a:prstGeom>
            <a:noFill/>
          </p:spPr>
          <p:txBody>
            <a:bodyPr wrap="none" rtlCol="0">
              <a:spAutoFit/>
            </a:bodyPr>
            <a:lstStyle/>
            <a:p>
              <a:r>
                <a:rPr lang="hu-HU" sz="1600">
                  <a:latin typeface="EC Square Sans Cond Pro" panose="020B0506040000020004" pitchFamily="34" charset="0"/>
                </a:rPr>
                <a:t>HU</a:t>
              </a:r>
              <a:endParaRPr lang="en-IE" sz="1600">
                <a:latin typeface="EC Square Sans Cond Pro" panose="020B0506040000020004" pitchFamily="34" charset="0"/>
              </a:endParaRPr>
            </a:p>
          </p:txBody>
        </p:sp>
        <p:sp>
          <p:nvSpPr>
            <p:cNvPr id="46" name="TextBox 45">
              <a:extLst>
                <a:ext uri="{FF2B5EF4-FFF2-40B4-BE49-F238E27FC236}">
                  <a16:creationId xmlns:a16="http://schemas.microsoft.com/office/drawing/2014/main" id="{59863CBC-17D3-DAE4-2AA9-B64A7AE82043}"/>
                </a:ext>
              </a:extLst>
            </p:cNvPr>
            <p:cNvSpPr txBox="1"/>
            <p:nvPr/>
          </p:nvSpPr>
          <p:spPr>
            <a:xfrm>
              <a:off x="6162237" y="6402956"/>
              <a:ext cx="319318" cy="338554"/>
            </a:xfrm>
            <a:prstGeom prst="rect">
              <a:avLst/>
            </a:prstGeom>
            <a:noFill/>
          </p:spPr>
          <p:txBody>
            <a:bodyPr wrap="none" rtlCol="0">
              <a:spAutoFit/>
            </a:bodyPr>
            <a:lstStyle/>
            <a:p>
              <a:r>
                <a:rPr lang="hu-HU" sz="1600">
                  <a:latin typeface="EC Square Sans Cond Pro" panose="020B0506040000020004" pitchFamily="34" charset="0"/>
                </a:rPr>
                <a:t>IE</a:t>
              </a:r>
              <a:endParaRPr lang="en-IE" sz="1600">
                <a:latin typeface="EC Square Sans Cond Pro" panose="020B0506040000020004" pitchFamily="34" charset="0"/>
              </a:endParaRPr>
            </a:p>
          </p:txBody>
        </p:sp>
        <p:sp>
          <p:nvSpPr>
            <p:cNvPr id="47" name="TextBox 46">
              <a:extLst>
                <a:ext uri="{FF2B5EF4-FFF2-40B4-BE49-F238E27FC236}">
                  <a16:creationId xmlns:a16="http://schemas.microsoft.com/office/drawing/2014/main" id="{40390E32-804F-3E27-E55F-E76ED65B7A3D}"/>
                </a:ext>
              </a:extLst>
            </p:cNvPr>
            <p:cNvSpPr txBox="1"/>
            <p:nvPr/>
          </p:nvSpPr>
          <p:spPr>
            <a:xfrm>
              <a:off x="6538867" y="6402956"/>
              <a:ext cx="316112" cy="338554"/>
            </a:xfrm>
            <a:prstGeom prst="rect">
              <a:avLst/>
            </a:prstGeom>
            <a:noFill/>
          </p:spPr>
          <p:txBody>
            <a:bodyPr wrap="none" rtlCol="0">
              <a:spAutoFit/>
            </a:bodyPr>
            <a:lstStyle/>
            <a:p>
              <a:r>
                <a:rPr lang="hu-HU" sz="1600">
                  <a:latin typeface="EC Square Sans Cond Pro" panose="020B0506040000020004" pitchFamily="34" charset="0"/>
                </a:rPr>
                <a:t>IT</a:t>
              </a:r>
              <a:endParaRPr lang="en-IE" sz="1600">
                <a:latin typeface="EC Square Sans Cond Pro" panose="020B0506040000020004" pitchFamily="34" charset="0"/>
              </a:endParaRPr>
            </a:p>
          </p:txBody>
        </p:sp>
        <p:sp>
          <p:nvSpPr>
            <p:cNvPr id="48" name="TextBox 47">
              <a:extLst>
                <a:ext uri="{FF2B5EF4-FFF2-40B4-BE49-F238E27FC236}">
                  <a16:creationId xmlns:a16="http://schemas.microsoft.com/office/drawing/2014/main" id="{E5E3E4BD-D28C-4F71-D82A-26942FB0C526}"/>
                </a:ext>
              </a:extLst>
            </p:cNvPr>
            <p:cNvSpPr txBox="1"/>
            <p:nvPr/>
          </p:nvSpPr>
          <p:spPr>
            <a:xfrm>
              <a:off x="6897719" y="6413272"/>
              <a:ext cx="370614" cy="338554"/>
            </a:xfrm>
            <a:prstGeom prst="rect">
              <a:avLst/>
            </a:prstGeom>
            <a:noFill/>
          </p:spPr>
          <p:txBody>
            <a:bodyPr wrap="none" rtlCol="0">
              <a:spAutoFit/>
            </a:bodyPr>
            <a:lstStyle/>
            <a:p>
              <a:r>
                <a:rPr lang="hu-HU" sz="1600">
                  <a:latin typeface="EC Square Sans Cond Pro" panose="020B0506040000020004" pitchFamily="34" charset="0"/>
                </a:rPr>
                <a:t>LV</a:t>
              </a:r>
              <a:endParaRPr lang="en-IE" sz="1600">
                <a:latin typeface="EC Square Sans Cond Pro" panose="020B0506040000020004" pitchFamily="34" charset="0"/>
              </a:endParaRPr>
            </a:p>
          </p:txBody>
        </p:sp>
        <p:sp>
          <p:nvSpPr>
            <p:cNvPr id="49" name="TextBox 48">
              <a:extLst>
                <a:ext uri="{FF2B5EF4-FFF2-40B4-BE49-F238E27FC236}">
                  <a16:creationId xmlns:a16="http://schemas.microsoft.com/office/drawing/2014/main" id="{C63D8858-AC2F-002E-CF77-03BB5C7DACE1}"/>
                </a:ext>
              </a:extLst>
            </p:cNvPr>
            <p:cNvSpPr txBox="1"/>
            <p:nvPr/>
          </p:nvSpPr>
          <p:spPr>
            <a:xfrm>
              <a:off x="7268333" y="6410262"/>
              <a:ext cx="357790" cy="338554"/>
            </a:xfrm>
            <a:prstGeom prst="rect">
              <a:avLst/>
            </a:prstGeom>
            <a:noFill/>
          </p:spPr>
          <p:txBody>
            <a:bodyPr wrap="none" rtlCol="0">
              <a:spAutoFit/>
            </a:bodyPr>
            <a:lstStyle/>
            <a:p>
              <a:r>
                <a:rPr lang="hu-HU" sz="1600">
                  <a:latin typeface="EC Square Sans Cond Pro" panose="020B0506040000020004" pitchFamily="34" charset="0"/>
                </a:rPr>
                <a:t>LT</a:t>
              </a:r>
              <a:endParaRPr lang="en-IE" sz="1600">
                <a:latin typeface="EC Square Sans Cond Pro" panose="020B0506040000020004" pitchFamily="34" charset="0"/>
              </a:endParaRPr>
            </a:p>
          </p:txBody>
        </p:sp>
        <p:sp>
          <p:nvSpPr>
            <p:cNvPr id="50" name="TextBox 49">
              <a:extLst>
                <a:ext uri="{FF2B5EF4-FFF2-40B4-BE49-F238E27FC236}">
                  <a16:creationId xmlns:a16="http://schemas.microsoft.com/office/drawing/2014/main" id="{F0E8E3E6-9EFF-87CB-03F5-3706DE416E9B}"/>
                </a:ext>
              </a:extLst>
            </p:cNvPr>
            <p:cNvSpPr txBox="1"/>
            <p:nvPr/>
          </p:nvSpPr>
          <p:spPr>
            <a:xfrm>
              <a:off x="7639138" y="6409329"/>
              <a:ext cx="380232" cy="338554"/>
            </a:xfrm>
            <a:prstGeom prst="rect">
              <a:avLst/>
            </a:prstGeom>
            <a:noFill/>
          </p:spPr>
          <p:txBody>
            <a:bodyPr wrap="none" rtlCol="0">
              <a:spAutoFit/>
            </a:bodyPr>
            <a:lstStyle/>
            <a:p>
              <a:r>
                <a:rPr lang="hu-HU" sz="1600">
                  <a:latin typeface="EC Square Sans Cond Pro" panose="020B0506040000020004" pitchFamily="34" charset="0"/>
                </a:rPr>
                <a:t>LU</a:t>
              </a:r>
              <a:endParaRPr lang="en-IE" sz="1600">
                <a:latin typeface="EC Square Sans Cond Pro" panose="020B0506040000020004" pitchFamily="34" charset="0"/>
              </a:endParaRPr>
            </a:p>
          </p:txBody>
        </p:sp>
        <p:sp>
          <p:nvSpPr>
            <p:cNvPr id="51" name="TextBox 50">
              <a:extLst>
                <a:ext uri="{FF2B5EF4-FFF2-40B4-BE49-F238E27FC236}">
                  <a16:creationId xmlns:a16="http://schemas.microsoft.com/office/drawing/2014/main" id="{FE602E3E-23BA-0C54-FDB3-02A38C647034}"/>
                </a:ext>
              </a:extLst>
            </p:cNvPr>
            <p:cNvSpPr txBox="1"/>
            <p:nvPr/>
          </p:nvSpPr>
          <p:spPr>
            <a:xfrm>
              <a:off x="8012748" y="6404388"/>
              <a:ext cx="402674" cy="338554"/>
            </a:xfrm>
            <a:prstGeom prst="rect">
              <a:avLst/>
            </a:prstGeom>
            <a:noFill/>
          </p:spPr>
          <p:txBody>
            <a:bodyPr wrap="none" rtlCol="0">
              <a:spAutoFit/>
            </a:bodyPr>
            <a:lstStyle/>
            <a:p>
              <a:r>
                <a:rPr lang="hu-HU" sz="1600">
                  <a:latin typeface="EC Square Sans Cond Pro" panose="020B0506040000020004" pitchFamily="34" charset="0"/>
                </a:rPr>
                <a:t>MT</a:t>
              </a:r>
              <a:endParaRPr lang="en-IE" sz="1600">
                <a:latin typeface="EC Square Sans Cond Pro" panose="020B0506040000020004" pitchFamily="34" charset="0"/>
              </a:endParaRPr>
            </a:p>
          </p:txBody>
        </p:sp>
        <p:sp>
          <p:nvSpPr>
            <p:cNvPr id="52" name="TextBox 51">
              <a:extLst>
                <a:ext uri="{FF2B5EF4-FFF2-40B4-BE49-F238E27FC236}">
                  <a16:creationId xmlns:a16="http://schemas.microsoft.com/office/drawing/2014/main" id="{484D4E4C-607E-91B0-6F64-D20A26C3BA84}"/>
                </a:ext>
              </a:extLst>
            </p:cNvPr>
            <p:cNvSpPr txBox="1"/>
            <p:nvPr/>
          </p:nvSpPr>
          <p:spPr>
            <a:xfrm>
              <a:off x="8396214" y="6404388"/>
              <a:ext cx="383438" cy="338554"/>
            </a:xfrm>
            <a:prstGeom prst="rect">
              <a:avLst/>
            </a:prstGeom>
            <a:noFill/>
          </p:spPr>
          <p:txBody>
            <a:bodyPr wrap="none" rtlCol="0">
              <a:spAutoFit/>
            </a:bodyPr>
            <a:lstStyle/>
            <a:p>
              <a:r>
                <a:rPr lang="hu-HU" sz="1600">
                  <a:latin typeface="EC Square Sans Cond Pro" panose="020B0506040000020004" pitchFamily="34" charset="0"/>
                </a:rPr>
                <a:t>NL</a:t>
              </a:r>
              <a:endParaRPr lang="en-IE" sz="1600">
                <a:latin typeface="EC Square Sans Cond Pro" panose="020B0506040000020004" pitchFamily="34" charset="0"/>
              </a:endParaRPr>
            </a:p>
          </p:txBody>
        </p:sp>
        <p:sp>
          <p:nvSpPr>
            <p:cNvPr id="53" name="TextBox 52">
              <a:extLst>
                <a:ext uri="{FF2B5EF4-FFF2-40B4-BE49-F238E27FC236}">
                  <a16:creationId xmlns:a16="http://schemas.microsoft.com/office/drawing/2014/main" id="{873D017A-BB36-8632-B5A7-7892BF31A1AA}"/>
                </a:ext>
              </a:extLst>
            </p:cNvPr>
            <p:cNvSpPr txBox="1"/>
            <p:nvPr/>
          </p:nvSpPr>
          <p:spPr>
            <a:xfrm>
              <a:off x="8792352" y="6404388"/>
              <a:ext cx="362600" cy="338554"/>
            </a:xfrm>
            <a:prstGeom prst="rect">
              <a:avLst/>
            </a:prstGeom>
            <a:noFill/>
          </p:spPr>
          <p:txBody>
            <a:bodyPr wrap="none" rtlCol="0">
              <a:spAutoFit/>
            </a:bodyPr>
            <a:lstStyle/>
            <a:p>
              <a:r>
                <a:rPr lang="hu-HU" sz="1600">
                  <a:latin typeface="EC Square Sans Cond Pro" panose="020B0506040000020004" pitchFamily="34" charset="0"/>
                </a:rPr>
                <a:t>PL</a:t>
              </a:r>
              <a:endParaRPr lang="en-IE" sz="1600">
                <a:latin typeface="EC Square Sans Cond Pro" panose="020B0506040000020004" pitchFamily="34" charset="0"/>
              </a:endParaRPr>
            </a:p>
          </p:txBody>
        </p:sp>
        <p:sp>
          <p:nvSpPr>
            <p:cNvPr id="54" name="TextBox 53">
              <a:extLst>
                <a:ext uri="{FF2B5EF4-FFF2-40B4-BE49-F238E27FC236}">
                  <a16:creationId xmlns:a16="http://schemas.microsoft.com/office/drawing/2014/main" id="{2042BE03-8683-9008-024F-3006602C76E5}"/>
                </a:ext>
              </a:extLst>
            </p:cNvPr>
            <p:cNvSpPr txBox="1"/>
            <p:nvPr/>
          </p:nvSpPr>
          <p:spPr>
            <a:xfrm>
              <a:off x="9164672" y="6405513"/>
              <a:ext cx="362600" cy="338554"/>
            </a:xfrm>
            <a:prstGeom prst="rect">
              <a:avLst/>
            </a:prstGeom>
            <a:noFill/>
          </p:spPr>
          <p:txBody>
            <a:bodyPr wrap="none" rtlCol="0">
              <a:spAutoFit/>
            </a:bodyPr>
            <a:lstStyle/>
            <a:p>
              <a:r>
                <a:rPr lang="hu-HU" sz="1600">
                  <a:latin typeface="EC Square Sans Cond Pro" panose="020B0506040000020004" pitchFamily="34" charset="0"/>
                </a:rPr>
                <a:t>PT</a:t>
              </a:r>
              <a:endParaRPr lang="en-IE" sz="1600">
                <a:latin typeface="EC Square Sans Cond Pro" panose="020B0506040000020004" pitchFamily="34" charset="0"/>
              </a:endParaRPr>
            </a:p>
          </p:txBody>
        </p:sp>
        <p:sp>
          <p:nvSpPr>
            <p:cNvPr id="55" name="TextBox 54">
              <a:extLst>
                <a:ext uri="{FF2B5EF4-FFF2-40B4-BE49-F238E27FC236}">
                  <a16:creationId xmlns:a16="http://schemas.microsoft.com/office/drawing/2014/main" id="{86665466-7072-53AC-B618-F252B0AAF49F}"/>
                </a:ext>
              </a:extLst>
            </p:cNvPr>
            <p:cNvSpPr txBox="1"/>
            <p:nvPr/>
          </p:nvSpPr>
          <p:spPr>
            <a:xfrm>
              <a:off x="9524361" y="6404388"/>
              <a:ext cx="393056" cy="338554"/>
            </a:xfrm>
            <a:prstGeom prst="rect">
              <a:avLst/>
            </a:prstGeom>
            <a:noFill/>
          </p:spPr>
          <p:txBody>
            <a:bodyPr wrap="none" rtlCol="0">
              <a:spAutoFit/>
            </a:bodyPr>
            <a:lstStyle/>
            <a:p>
              <a:r>
                <a:rPr lang="hu-HU" sz="1600">
                  <a:latin typeface="EC Square Sans Cond Pro" panose="020B0506040000020004" pitchFamily="34" charset="0"/>
                </a:rPr>
                <a:t>RO</a:t>
              </a:r>
              <a:endParaRPr lang="en-IE" sz="1600">
                <a:latin typeface="EC Square Sans Cond Pro" panose="020B0506040000020004" pitchFamily="34" charset="0"/>
              </a:endParaRPr>
            </a:p>
          </p:txBody>
        </p:sp>
        <p:sp>
          <p:nvSpPr>
            <p:cNvPr id="56" name="TextBox 55">
              <a:extLst>
                <a:ext uri="{FF2B5EF4-FFF2-40B4-BE49-F238E27FC236}">
                  <a16:creationId xmlns:a16="http://schemas.microsoft.com/office/drawing/2014/main" id="{ACB031C1-AEAC-D6B4-40A4-33E5837C56B9}"/>
                </a:ext>
              </a:extLst>
            </p:cNvPr>
            <p:cNvSpPr txBox="1"/>
            <p:nvPr/>
          </p:nvSpPr>
          <p:spPr>
            <a:xfrm>
              <a:off x="9897828" y="6404388"/>
              <a:ext cx="377026" cy="338554"/>
            </a:xfrm>
            <a:prstGeom prst="rect">
              <a:avLst/>
            </a:prstGeom>
            <a:noFill/>
          </p:spPr>
          <p:txBody>
            <a:bodyPr wrap="none" rtlCol="0">
              <a:spAutoFit/>
            </a:bodyPr>
            <a:lstStyle/>
            <a:p>
              <a:r>
                <a:rPr lang="hu-HU" sz="1600">
                  <a:latin typeface="EC Square Sans Cond Pro" panose="020B0506040000020004" pitchFamily="34" charset="0"/>
                </a:rPr>
                <a:t>SK</a:t>
              </a:r>
              <a:endParaRPr lang="en-IE" sz="1600">
                <a:latin typeface="EC Square Sans Cond Pro" panose="020B0506040000020004" pitchFamily="34" charset="0"/>
              </a:endParaRPr>
            </a:p>
          </p:txBody>
        </p:sp>
        <p:sp>
          <p:nvSpPr>
            <p:cNvPr id="57" name="TextBox 56">
              <a:extLst>
                <a:ext uri="{FF2B5EF4-FFF2-40B4-BE49-F238E27FC236}">
                  <a16:creationId xmlns:a16="http://schemas.microsoft.com/office/drawing/2014/main" id="{2D40FE45-1B03-91F3-3E88-3F30DC7C9322}"/>
                </a:ext>
              </a:extLst>
            </p:cNvPr>
            <p:cNvSpPr txBox="1"/>
            <p:nvPr/>
          </p:nvSpPr>
          <p:spPr>
            <a:xfrm>
              <a:off x="10308582" y="6404388"/>
              <a:ext cx="324128" cy="338554"/>
            </a:xfrm>
            <a:prstGeom prst="rect">
              <a:avLst/>
            </a:prstGeom>
            <a:noFill/>
          </p:spPr>
          <p:txBody>
            <a:bodyPr wrap="none" rtlCol="0">
              <a:spAutoFit/>
            </a:bodyPr>
            <a:lstStyle/>
            <a:p>
              <a:r>
                <a:rPr lang="hu-HU" sz="1600">
                  <a:latin typeface="EC Square Sans Cond Pro" panose="020B0506040000020004" pitchFamily="34" charset="0"/>
                </a:rPr>
                <a:t>SI</a:t>
              </a:r>
              <a:endParaRPr lang="en-IE" sz="1600">
                <a:latin typeface="EC Square Sans Cond Pro" panose="020B0506040000020004" pitchFamily="34" charset="0"/>
              </a:endParaRPr>
            </a:p>
          </p:txBody>
        </p:sp>
        <p:sp>
          <p:nvSpPr>
            <p:cNvPr id="58" name="TextBox 57">
              <a:extLst>
                <a:ext uri="{FF2B5EF4-FFF2-40B4-BE49-F238E27FC236}">
                  <a16:creationId xmlns:a16="http://schemas.microsoft.com/office/drawing/2014/main" id="{5D9CAAD7-FE80-B101-AEF3-D146F16C9A61}"/>
                </a:ext>
              </a:extLst>
            </p:cNvPr>
            <p:cNvSpPr txBox="1"/>
            <p:nvPr/>
          </p:nvSpPr>
          <p:spPr>
            <a:xfrm>
              <a:off x="10651760" y="6404388"/>
              <a:ext cx="369012" cy="338554"/>
            </a:xfrm>
            <a:prstGeom prst="rect">
              <a:avLst/>
            </a:prstGeom>
            <a:noFill/>
          </p:spPr>
          <p:txBody>
            <a:bodyPr wrap="none" rtlCol="0">
              <a:spAutoFit/>
            </a:bodyPr>
            <a:lstStyle/>
            <a:p>
              <a:r>
                <a:rPr lang="hu-HU" sz="1600">
                  <a:latin typeface="EC Square Sans Cond Pro" panose="020B0506040000020004" pitchFamily="34" charset="0"/>
                </a:rPr>
                <a:t>ES</a:t>
              </a:r>
              <a:endParaRPr lang="en-IE" sz="1600">
                <a:latin typeface="EC Square Sans Cond Pro" panose="020B0506040000020004" pitchFamily="34" charset="0"/>
              </a:endParaRPr>
            </a:p>
          </p:txBody>
        </p:sp>
        <p:sp>
          <p:nvSpPr>
            <p:cNvPr id="59" name="TextBox 58">
              <a:extLst>
                <a:ext uri="{FF2B5EF4-FFF2-40B4-BE49-F238E27FC236}">
                  <a16:creationId xmlns:a16="http://schemas.microsoft.com/office/drawing/2014/main" id="{3AC9445D-F928-9A03-EBD1-41E392B90FA2}"/>
                </a:ext>
              </a:extLst>
            </p:cNvPr>
            <p:cNvSpPr txBox="1"/>
            <p:nvPr/>
          </p:nvSpPr>
          <p:spPr>
            <a:xfrm>
              <a:off x="11048086" y="6403912"/>
              <a:ext cx="369012" cy="338554"/>
            </a:xfrm>
            <a:prstGeom prst="rect">
              <a:avLst/>
            </a:prstGeom>
            <a:noFill/>
          </p:spPr>
          <p:txBody>
            <a:bodyPr wrap="none" rtlCol="0">
              <a:spAutoFit/>
            </a:bodyPr>
            <a:lstStyle/>
            <a:p>
              <a:r>
                <a:rPr lang="hu-HU" sz="1600">
                  <a:latin typeface="EC Square Sans Cond Pro" panose="020B0506040000020004" pitchFamily="34" charset="0"/>
                </a:rPr>
                <a:t>SE</a:t>
              </a:r>
              <a:endParaRPr lang="en-IE" sz="1600">
                <a:latin typeface="EC Square Sans Cond Pro" panose="020B0506040000020004" pitchFamily="34" charset="0"/>
              </a:endParaRPr>
            </a:p>
          </p:txBody>
        </p:sp>
        <p:sp>
          <p:nvSpPr>
            <p:cNvPr id="60" name="TextBox 59">
              <a:extLst>
                <a:ext uri="{FF2B5EF4-FFF2-40B4-BE49-F238E27FC236}">
                  <a16:creationId xmlns:a16="http://schemas.microsoft.com/office/drawing/2014/main" id="{31B1B293-57EF-F01A-6F43-992139EE3587}"/>
                </a:ext>
              </a:extLst>
            </p:cNvPr>
            <p:cNvSpPr txBox="1"/>
            <p:nvPr/>
          </p:nvSpPr>
          <p:spPr>
            <a:xfrm>
              <a:off x="11283499" y="6147719"/>
              <a:ext cx="695728" cy="523220"/>
            </a:xfrm>
            <a:prstGeom prst="rect">
              <a:avLst/>
            </a:prstGeom>
            <a:noFill/>
          </p:spPr>
          <p:txBody>
            <a:bodyPr wrap="square" rtlCol="0">
              <a:spAutoFit/>
            </a:bodyPr>
            <a:lstStyle/>
            <a:p>
              <a:pPr algn="ctr"/>
              <a:r>
                <a:rPr lang="hu-HU" dirty="0">
                  <a:latin typeface="EC Square Sans Cond Pro" panose="020B0506040000020004" pitchFamily="34" charset="0"/>
                </a:rPr>
                <a:t>GRANDTOTAL</a:t>
              </a:r>
              <a:endParaRPr lang="en-IE" dirty="0">
                <a:latin typeface="EC Square Sans Cond Pro" panose="020B0506040000020004" pitchFamily="34" charset="0"/>
              </a:endParaRPr>
            </a:p>
          </p:txBody>
        </p:sp>
      </p:grpSp>
    </p:spTree>
    <p:extLst>
      <p:ext uri="{BB962C8B-B14F-4D97-AF65-F5344CB8AC3E}">
        <p14:creationId xmlns:p14="http://schemas.microsoft.com/office/powerpoint/2010/main" val="2572124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B4B046-5BE1-7920-2B2F-68B19E3198AA}"/>
              </a:ext>
            </a:extLst>
          </p:cNvPr>
          <p:cNvSpPr>
            <a:spLocks noGrp="1"/>
          </p:cNvSpPr>
          <p:nvPr>
            <p:ph type="title"/>
          </p:nvPr>
        </p:nvSpPr>
        <p:spPr>
          <a:xfrm>
            <a:off x="202994" y="2802436"/>
            <a:ext cx="8320970" cy="1325836"/>
          </a:xfrm>
        </p:spPr>
        <p:txBody>
          <a:bodyPr/>
          <a:lstStyle/>
          <a:p>
            <a:r>
              <a:rPr lang="en-US" sz="4800" b="1" dirty="0">
                <a:latin typeface="EC Square Sans Pro" panose="020B0506040000020004" pitchFamily="34" charset="0"/>
              </a:rPr>
              <a:t>Overview of FIDELIO model</a:t>
            </a:r>
          </a:p>
        </p:txBody>
      </p:sp>
      <p:pic>
        <p:nvPicPr>
          <p:cNvPr id="4" name="Picture 3"/>
          <p:cNvPicPr>
            <a:picLocks noChangeAspect="1"/>
          </p:cNvPicPr>
          <p:nvPr/>
        </p:nvPicPr>
        <p:blipFill>
          <a:blip r:embed="rId2"/>
          <a:stretch>
            <a:fillRect/>
          </a:stretch>
        </p:blipFill>
        <p:spPr>
          <a:xfrm>
            <a:off x="8355339" y="480085"/>
            <a:ext cx="3711285" cy="5342970"/>
          </a:xfrm>
          <a:prstGeom prst="rect">
            <a:avLst/>
          </a:prstGeom>
        </p:spPr>
      </p:pic>
      <p:pic>
        <p:nvPicPr>
          <p:cNvPr id="7" name="Picture 6"/>
          <p:cNvPicPr>
            <a:picLocks noChangeAspect="1"/>
          </p:cNvPicPr>
          <p:nvPr/>
        </p:nvPicPr>
        <p:blipFill>
          <a:blip r:embed="rId3"/>
          <a:stretch>
            <a:fillRect/>
          </a:stretch>
        </p:blipFill>
        <p:spPr>
          <a:xfrm>
            <a:off x="607724" y="4621426"/>
            <a:ext cx="2124075" cy="2133600"/>
          </a:xfrm>
          <a:prstGeom prst="rect">
            <a:avLst/>
          </a:prstGeom>
        </p:spPr>
      </p:pic>
      <p:sp>
        <p:nvSpPr>
          <p:cNvPr id="2" name="Content Placeholder 2">
            <a:extLst>
              <a:ext uri="{FF2B5EF4-FFF2-40B4-BE49-F238E27FC236}">
                <a16:creationId xmlns:a16="http://schemas.microsoft.com/office/drawing/2014/main" id="{9C3AA8A6-5537-05EA-44B5-00CEF663C2F0}"/>
              </a:ext>
            </a:extLst>
          </p:cNvPr>
          <p:cNvSpPr txBox="1">
            <a:spLocks/>
          </p:cNvSpPr>
          <p:nvPr/>
        </p:nvSpPr>
        <p:spPr>
          <a:xfrm>
            <a:off x="936954" y="4285500"/>
            <a:ext cx="1794845" cy="524177"/>
          </a:xfrm>
          <a:prstGeom prst="rect">
            <a:avLst/>
          </a:prstGeom>
        </p:spPr>
        <p:txBody>
          <a:bodyPr vert="horz" lIns="144000" tIns="144000" rIns="144000" bIns="144000" rtlCol="0">
            <a:noAutofit/>
          </a:bodyPr>
          <a:lstStyle>
            <a:lvl1pPr marL="0" indent="-342900" algn="l" defTabSz="914400" rtl="0" eaLnBrk="1" latinLnBrk="0" hangingPunct="1">
              <a:lnSpc>
                <a:spcPct val="100000"/>
              </a:lnSpc>
              <a:spcBef>
                <a:spcPts val="0"/>
              </a:spcBef>
              <a:spcAft>
                <a:spcPts val="1800"/>
              </a:spcAft>
              <a:buClr>
                <a:schemeClr val="accent5"/>
              </a:buClr>
              <a:buFont typeface="Arial" pitchFamily="34" charset="0"/>
              <a:buNone/>
              <a:defRPr sz="2000" kern="1200" baseline="0">
                <a:solidFill>
                  <a:schemeClr val="tx1">
                    <a:lumMod val="95000"/>
                    <a:lumOff val="5000"/>
                  </a:schemeClr>
                </a:solidFill>
                <a:latin typeface="+mn-lt"/>
                <a:ea typeface="+mn-ea"/>
                <a:cs typeface="+mn-cs"/>
              </a:defRPr>
            </a:lvl1pPr>
            <a:lvl2pPr marL="742950" indent="-28575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1" dirty="0">
                <a:solidFill>
                  <a:srgbClr val="003399"/>
                </a:solidFill>
                <a:latin typeface="EC Square Sans Pro" panose="020B0506040000020004" pitchFamily="34" charset="0"/>
              </a:rPr>
              <a:t>More information</a:t>
            </a:r>
          </a:p>
          <a:p>
            <a:endParaRPr lang="en-GB" sz="3600" dirty="0">
              <a:solidFill>
                <a:schemeClr val="tx1">
                  <a:lumMod val="75000"/>
                  <a:lumOff val="25000"/>
                </a:schemeClr>
              </a:solidFill>
            </a:endParaRPr>
          </a:p>
        </p:txBody>
      </p:sp>
    </p:spTree>
    <p:extLst>
      <p:ext uri="{BB962C8B-B14F-4D97-AF65-F5344CB8AC3E}">
        <p14:creationId xmlns:p14="http://schemas.microsoft.com/office/powerpoint/2010/main" val="40587126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cap="small" dirty="0"/>
              <a:t>From Figaro to Fidelio</a:t>
            </a:r>
          </a:p>
        </p:txBody>
      </p:sp>
      <p:grpSp>
        <p:nvGrpSpPr>
          <p:cNvPr id="13" name="Group 12"/>
          <p:cNvGrpSpPr/>
          <p:nvPr/>
        </p:nvGrpSpPr>
        <p:grpSpPr>
          <a:xfrm>
            <a:off x="3347162" y="1556815"/>
            <a:ext cx="5576727" cy="3908546"/>
            <a:chOff x="1255394" y="2062460"/>
            <a:chExt cx="5576727" cy="3908546"/>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t="78339"/>
            <a:stretch/>
          </p:blipFill>
          <p:spPr>
            <a:xfrm>
              <a:off x="1255394" y="5106838"/>
              <a:ext cx="5576727" cy="864168"/>
            </a:xfrm>
            <a:prstGeom prst="rect">
              <a:avLst/>
            </a:prstGeom>
            <a:ln>
              <a:noFill/>
            </a:ln>
          </p:spPr>
        </p:pic>
        <p:sp>
          <p:nvSpPr>
            <p:cNvPr id="11" name="Rectangle 10"/>
            <p:cNvSpPr/>
            <p:nvPr/>
          </p:nvSpPr>
          <p:spPr>
            <a:xfrm>
              <a:off x="1255394" y="2062460"/>
              <a:ext cx="5576727" cy="3120578"/>
            </a:xfrm>
            <a:prstGeom prst="rect">
              <a:avLst/>
            </a:prstGeom>
            <a:solidFill>
              <a:srgbClr val="000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2" name="Rectangle 11"/>
            <p:cNvSpPr/>
            <p:nvPr/>
          </p:nvSpPr>
          <p:spPr>
            <a:xfrm>
              <a:off x="1255394" y="2070100"/>
              <a:ext cx="5576727" cy="3900906"/>
            </a:xfrm>
            <a:prstGeom prst="rect">
              <a:avLst/>
            </a:prstGeom>
            <a:noFill/>
            <a:ln w="63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Layer>
                  </a14:imgProps>
                </a:ext>
              </a:extLst>
            </a:blip>
            <a:srcRect l="7747" r="9386" b="24716"/>
            <a:stretch/>
          </p:blipFill>
          <p:spPr>
            <a:xfrm>
              <a:off x="1308042" y="2132215"/>
              <a:ext cx="5471429" cy="2983063"/>
            </a:xfrm>
            <a:prstGeom prst="rect">
              <a:avLst/>
            </a:prstGeom>
          </p:spPr>
        </p:pic>
      </p:grpSp>
      <p:grpSp>
        <p:nvGrpSpPr>
          <p:cNvPr id="216" name="Group 215"/>
          <p:cNvGrpSpPr/>
          <p:nvPr/>
        </p:nvGrpSpPr>
        <p:grpSpPr>
          <a:xfrm>
            <a:off x="795787" y="1565973"/>
            <a:ext cx="2430780" cy="3900906"/>
            <a:chOff x="7886700" y="1738437"/>
            <a:chExt cx="2430780" cy="3900906"/>
          </a:xfrm>
        </p:grpSpPr>
        <p:grpSp>
          <p:nvGrpSpPr>
            <p:cNvPr id="120" name="Group 119"/>
            <p:cNvGrpSpPr/>
            <p:nvPr/>
          </p:nvGrpSpPr>
          <p:grpSpPr>
            <a:xfrm>
              <a:off x="7886700" y="1738437"/>
              <a:ext cx="2430780" cy="3900906"/>
              <a:chOff x="7886700" y="1738437"/>
              <a:chExt cx="2430780" cy="3900906"/>
            </a:xfrm>
          </p:grpSpPr>
          <p:sp>
            <p:nvSpPr>
              <p:cNvPr id="109" name="Rectangle 108"/>
              <p:cNvSpPr/>
              <p:nvPr/>
            </p:nvSpPr>
            <p:spPr>
              <a:xfrm>
                <a:off x="7886700" y="1738437"/>
                <a:ext cx="2430780" cy="3120578"/>
              </a:xfrm>
              <a:prstGeom prst="rect">
                <a:avLst/>
              </a:prstGeom>
              <a:solidFill>
                <a:srgbClr val="000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17" name="Rectangle 116"/>
              <p:cNvSpPr/>
              <p:nvPr/>
            </p:nvSpPr>
            <p:spPr>
              <a:xfrm>
                <a:off x="7886700" y="1738437"/>
                <a:ext cx="2430780" cy="3900906"/>
              </a:xfrm>
              <a:prstGeom prst="rect">
                <a:avLst/>
              </a:prstGeom>
              <a:noFill/>
              <a:ln w="63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grpSp>
          <p:nvGrpSpPr>
            <p:cNvPr id="125" name="Group 124"/>
            <p:cNvGrpSpPr/>
            <p:nvPr/>
          </p:nvGrpSpPr>
          <p:grpSpPr>
            <a:xfrm>
              <a:off x="8590310" y="2076786"/>
              <a:ext cx="1023559" cy="2281675"/>
              <a:chOff x="6794673" y="3811842"/>
              <a:chExt cx="809942" cy="1805489"/>
            </a:xfrm>
          </p:grpSpPr>
          <p:sp>
            <p:nvSpPr>
              <p:cNvPr id="128" name="Rectangle 127"/>
              <p:cNvSpPr/>
              <p:nvPr/>
            </p:nvSpPr>
            <p:spPr>
              <a:xfrm>
                <a:off x="7071251" y="5362228"/>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29" name="Rectangle 128"/>
              <p:cNvSpPr/>
              <p:nvPr/>
            </p:nvSpPr>
            <p:spPr>
              <a:xfrm>
                <a:off x="6932962" y="5402705"/>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30" name="Rectangle 129"/>
              <p:cNvSpPr/>
              <p:nvPr/>
            </p:nvSpPr>
            <p:spPr>
              <a:xfrm>
                <a:off x="6794673" y="544318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31" name="Rectangle 130"/>
              <p:cNvSpPr/>
              <p:nvPr/>
            </p:nvSpPr>
            <p:spPr>
              <a:xfrm rot="8693768">
                <a:off x="6810109" y="529875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32" name="Rectangle 131"/>
              <p:cNvSpPr/>
              <p:nvPr/>
            </p:nvSpPr>
            <p:spPr>
              <a:xfrm rot="8693768">
                <a:off x="6921545" y="5351131"/>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33" name="Rectangle 132"/>
              <p:cNvSpPr/>
              <p:nvPr/>
            </p:nvSpPr>
            <p:spPr>
              <a:xfrm rot="8693768">
                <a:off x="7035887" y="5400119"/>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34" name="Rectangle 133"/>
              <p:cNvSpPr/>
              <p:nvPr/>
            </p:nvSpPr>
            <p:spPr>
              <a:xfrm>
                <a:off x="7075675" y="523131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35" name="Rectangle 134"/>
              <p:cNvSpPr/>
              <p:nvPr/>
            </p:nvSpPr>
            <p:spPr>
              <a:xfrm>
                <a:off x="6937387" y="5271791"/>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36" name="Rectangle 135"/>
              <p:cNvSpPr/>
              <p:nvPr/>
            </p:nvSpPr>
            <p:spPr>
              <a:xfrm>
                <a:off x="6799098" y="53122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37" name="Rectangle 136"/>
              <p:cNvSpPr/>
              <p:nvPr/>
            </p:nvSpPr>
            <p:spPr>
              <a:xfrm rot="8693768">
                <a:off x="6814168" y="5162806"/>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38" name="Rectangle 137"/>
              <p:cNvSpPr/>
              <p:nvPr/>
            </p:nvSpPr>
            <p:spPr>
              <a:xfrm rot="8693768">
                <a:off x="6925603" y="5215187"/>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39" name="Rectangle 138"/>
              <p:cNvSpPr/>
              <p:nvPr/>
            </p:nvSpPr>
            <p:spPr>
              <a:xfrm rot="8693768">
                <a:off x="7035886" y="52698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0" name="Rectangle 139"/>
              <p:cNvSpPr/>
              <p:nvPr/>
            </p:nvSpPr>
            <p:spPr>
              <a:xfrm>
                <a:off x="7075675" y="5107126"/>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1" name="Rectangle 140"/>
              <p:cNvSpPr/>
              <p:nvPr/>
            </p:nvSpPr>
            <p:spPr>
              <a:xfrm>
                <a:off x="6937387" y="5147603"/>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2" name="Rectangle 141"/>
              <p:cNvSpPr/>
              <p:nvPr/>
            </p:nvSpPr>
            <p:spPr>
              <a:xfrm>
                <a:off x="6799098" y="518807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3" name="Rectangle 142"/>
              <p:cNvSpPr/>
              <p:nvPr/>
            </p:nvSpPr>
            <p:spPr>
              <a:xfrm rot="8693768">
                <a:off x="6816097" y="503840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4" name="Rectangle 143"/>
              <p:cNvSpPr/>
              <p:nvPr/>
            </p:nvSpPr>
            <p:spPr>
              <a:xfrm rot="8693768">
                <a:off x="6927532" y="5090786"/>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5" name="Rectangle 144"/>
              <p:cNvSpPr/>
              <p:nvPr/>
            </p:nvSpPr>
            <p:spPr>
              <a:xfrm rot="8693768">
                <a:off x="7037815" y="5145471"/>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6" name="Rectangle 145"/>
              <p:cNvSpPr/>
              <p:nvPr/>
            </p:nvSpPr>
            <p:spPr>
              <a:xfrm>
                <a:off x="7075675" y="4971299"/>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7" name="Rectangle 146"/>
              <p:cNvSpPr/>
              <p:nvPr/>
            </p:nvSpPr>
            <p:spPr>
              <a:xfrm>
                <a:off x="6937387" y="5011775"/>
                <a:ext cx="522448" cy="174149"/>
              </a:xfrm>
              <a:prstGeom prst="rect">
                <a:avLst/>
              </a:prstGeom>
              <a:solidFill>
                <a:srgbClr val="CE9D6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8" name="Rectangle 147"/>
              <p:cNvSpPr/>
              <p:nvPr/>
            </p:nvSpPr>
            <p:spPr>
              <a:xfrm>
                <a:off x="6799098" y="505225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9" name="Rectangle 148"/>
              <p:cNvSpPr/>
              <p:nvPr/>
            </p:nvSpPr>
            <p:spPr>
              <a:xfrm rot="8693768">
                <a:off x="6814168" y="490279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0" name="Rectangle 149"/>
              <p:cNvSpPr/>
              <p:nvPr/>
            </p:nvSpPr>
            <p:spPr>
              <a:xfrm rot="8693768">
                <a:off x="6925603" y="49551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1" name="Rectangle 150"/>
              <p:cNvSpPr/>
              <p:nvPr/>
            </p:nvSpPr>
            <p:spPr>
              <a:xfrm rot="8693768">
                <a:off x="7035886" y="500985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2" name="Rectangle 151"/>
              <p:cNvSpPr/>
              <p:nvPr/>
            </p:nvSpPr>
            <p:spPr>
              <a:xfrm>
                <a:off x="7075675" y="4847110"/>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3" name="Rectangle 152"/>
              <p:cNvSpPr/>
              <p:nvPr/>
            </p:nvSpPr>
            <p:spPr>
              <a:xfrm>
                <a:off x="6937387" y="4887587"/>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4" name="Rectangle 153"/>
              <p:cNvSpPr/>
              <p:nvPr/>
            </p:nvSpPr>
            <p:spPr>
              <a:xfrm>
                <a:off x="6799098" y="4928064"/>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5" name="Rectangle 154"/>
              <p:cNvSpPr/>
              <p:nvPr/>
            </p:nvSpPr>
            <p:spPr>
              <a:xfrm rot="8693768">
                <a:off x="6816097" y="477838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6" name="Rectangle 155"/>
              <p:cNvSpPr/>
              <p:nvPr/>
            </p:nvSpPr>
            <p:spPr>
              <a:xfrm rot="8693768">
                <a:off x="6927532" y="4830771"/>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7" name="Rectangle 156"/>
              <p:cNvSpPr/>
              <p:nvPr/>
            </p:nvSpPr>
            <p:spPr>
              <a:xfrm rot="8693768">
                <a:off x="7037815" y="4885456"/>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8" name="Rectangle 157"/>
              <p:cNvSpPr/>
              <p:nvPr/>
            </p:nvSpPr>
            <p:spPr>
              <a:xfrm>
                <a:off x="7078747" y="471297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59" name="Rectangle 158"/>
              <p:cNvSpPr/>
              <p:nvPr/>
            </p:nvSpPr>
            <p:spPr>
              <a:xfrm>
                <a:off x="6940459" y="475345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0" name="Rectangle 159"/>
              <p:cNvSpPr/>
              <p:nvPr/>
            </p:nvSpPr>
            <p:spPr>
              <a:xfrm>
                <a:off x="6802170" y="479999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1" name="Rectangle 160"/>
              <p:cNvSpPr/>
              <p:nvPr/>
            </p:nvSpPr>
            <p:spPr>
              <a:xfrm rot="8693768">
                <a:off x="6817239" y="464446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2" name="Rectangle 161"/>
              <p:cNvSpPr/>
              <p:nvPr/>
            </p:nvSpPr>
            <p:spPr>
              <a:xfrm rot="8693768">
                <a:off x="6928675" y="4696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3" name="Rectangle 162"/>
              <p:cNvSpPr/>
              <p:nvPr/>
            </p:nvSpPr>
            <p:spPr>
              <a:xfrm rot="8693768">
                <a:off x="7035886" y="475153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4" name="Rectangle 163"/>
              <p:cNvSpPr/>
              <p:nvPr/>
            </p:nvSpPr>
            <p:spPr>
              <a:xfrm>
                <a:off x="7078747" y="4588785"/>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5" name="Rectangle 164"/>
              <p:cNvSpPr/>
              <p:nvPr/>
            </p:nvSpPr>
            <p:spPr>
              <a:xfrm>
                <a:off x="6940459" y="462926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6" name="Rectangle 165"/>
              <p:cNvSpPr/>
              <p:nvPr/>
            </p:nvSpPr>
            <p:spPr>
              <a:xfrm>
                <a:off x="6802170" y="4669738"/>
                <a:ext cx="522448" cy="174149"/>
              </a:xfrm>
              <a:prstGeom prst="rect">
                <a:avLst/>
              </a:prstGeom>
              <a:solidFill>
                <a:srgbClr val="CE9D6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7" name="Rectangle 166"/>
              <p:cNvSpPr/>
              <p:nvPr/>
            </p:nvSpPr>
            <p:spPr>
              <a:xfrm rot="8693768">
                <a:off x="6819169" y="4520064"/>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8" name="Rectangle 167"/>
              <p:cNvSpPr/>
              <p:nvPr/>
            </p:nvSpPr>
            <p:spPr>
              <a:xfrm rot="8693768">
                <a:off x="6930604" y="4572446"/>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69" name="Rectangle 168"/>
              <p:cNvSpPr/>
              <p:nvPr/>
            </p:nvSpPr>
            <p:spPr>
              <a:xfrm rot="8693768">
                <a:off x="7040887" y="4627130"/>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0" name="Rectangle 169"/>
              <p:cNvSpPr/>
              <p:nvPr/>
            </p:nvSpPr>
            <p:spPr>
              <a:xfrm>
                <a:off x="7082167" y="445437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1" name="Rectangle 170"/>
              <p:cNvSpPr/>
              <p:nvPr/>
            </p:nvSpPr>
            <p:spPr>
              <a:xfrm>
                <a:off x="6943879" y="4494848"/>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2" name="Rectangle 171"/>
              <p:cNvSpPr/>
              <p:nvPr/>
            </p:nvSpPr>
            <p:spPr>
              <a:xfrm>
                <a:off x="6805590" y="453532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3" name="Rectangle 172"/>
              <p:cNvSpPr/>
              <p:nvPr/>
            </p:nvSpPr>
            <p:spPr>
              <a:xfrm rot="8693768">
                <a:off x="6820659" y="4385863"/>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4" name="Rectangle 173"/>
              <p:cNvSpPr/>
              <p:nvPr/>
            </p:nvSpPr>
            <p:spPr>
              <a:xfrm rot="8693768">
                <a:off x="6932095" y="443824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5" name="Rectangle 174"/>
              <p:cNvSpPr/>
              <p:nvPr/>
            </p:nvSpPr>
            <p:spPr>
              <a:xfrm rot="8693768">
                <a:off x="7042378" y="449292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6" name="Rectangle 175"/>
              <p:cNvSpPr/>
              <p:nvPr/>
            </p:nvSpPr>
            <p:spPr>
              <a:xfrm>
                <a:off x="7082167" y="433018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7" name="Rectangle 176"/>
              <p:cNvSpPr/>
              <p:nvPr/>
            </p:nvSpPr>
            <p:spPr>
              <a:xfrm>
                <a:off x="6943879" y="4370659"/>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8" name="Rectangle 177"/>
              <p:cNvSpPr/>
              <p:nvPr/>
            </p:nvSpPr>
            <p:spPr>
              <a:xfrm>
                <a:off x="6805590" y="441113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79" name="Rectangle 178"/>
              <p:cNvSpPr/>
              <p:nvPr/>
            </p:nvSpPr>
            <p:spPr>
              <a:xfrm rot="8693768">
                <a:off x="6819517" y="4255318"/>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80" name="Rectangle 179"/>
              <p:cNvSpPr/>
              <p:nvPr/>
            </p:nvSpPr>
            <p:spPr>
              <a:xfrm rot="8693768">
                <a:off x="6930952" y="4313843"/>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81" name="Rectangle 180"/>
              <p:cNvSpPr/>
              <p:nvPr/>
            </p:nvSpPr>
            <p:spPr>
              <a:xfrm rot="8693768">
                <a:off x="7044307" y="4368528"/>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82" name="Rectangle 181"/>
              <p:cNvSpPr/>
              <p:nvPr/>
            </p:nvSpPr>
            <p:spPr>
              <a:xfrm>
                <a:off x="7076024" y="419435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83" name="Rectangle 182"/>
              <p:cNvSpPr/>
              <p:nvPr/>
            </p:nvSpPr>
            <p:spPr>
              <a:xfrm>
                <a:off x="6940807" y="4234832"/>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84" name="Rectangle 183"/>
              <p:cNvSpPr/>
              <p:nvPr/>
            </p:nvSpPr>
            <p:spPr>
              <a:xfrm>
                <a:off x="6802518" y="427530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85" name="Rectangle 184"/>
              <p:cNvSpPr/>
              <p:nvPr/>
            </p:nvSpPr>
            <p:spPr>
              <a:xfrm rot="8693768">
                <a:off x="6814516" y="4125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86" name="Rectangle 185"/>
              <p:cNvSpPr/>
              <p:nvPr/>
            </p:nvSpPr>
            <p:spPr>
              <a:xfrm rot="8693768">
                <a:off x="6925951" y="4178229"/>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87" name="Rectangle 186"/>
              <p:cNvSpPr/>
              <p:nvPr/>
            </p:nvSpPr>
            <p:spPr>
              <a:xfrm rot="8693768">
                <a:off x="7039306" y="4232914"/>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88" name="Rectangle 187"/>
              <p:cNvSpPr/>
              <p:nvPr/>
            </p:nvSpPr>
            <p:spPr>
              <a:xfrm>
                <a:off x="7076024" y="40701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89" name="Rectangle 188"/>
              <p:cNvSpPr/>
              <p:nvPr/>
            </p:nvSpPr>
            <p:spPr>
              <a:xfrm>
                <a:off x="6937735" y="411064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90" name="Rectangle 189"/>
              <p:cNvSpPr/>
              <p:nvPr/>
            </p:nvSpPr>
            <p:spPr>
              <a:xfrm>
                <a:off x="6799446" y="415112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91" name="Rectangle 190"/>
              <p:cNvSpPr/>
              <p:nvPr/>
            </p:nvSpPr>
            <p:spPr>
              <a:xfrm rot="8693768">
                <a:off x="6816445" y="4001446"/>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92" name="Rectangle 191"/>
              <p:cNvSpPr/>
              <p:nvPr/>
            </p:nvSpPr>
            <p:spPr>
              <a:xfrm rot="8693768">
                <a:off x="6927884" y="4053828"/>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93" name="Rectangle 192"/>
              <p:cNvSpPr/>
              <p:nvPr/>
            </p:nvSpPr>
            <p:spPr>
              <a:xfrm rot="8693768">
                <a:off x="7038164" y="4108513"/>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94" name="Rectangle 193"/>
              <p:cNvSpPr/>
              <p:nvPr/>
            </p:nvSpPr>
            <p:spPr>
              <a:xfrm>
                <a:off x="7076024" y="393603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95" name="Rectangle 194"/>
              <p:cNvSpPr/>
              <p:nvPr/>
            </p:nvSpPr>
            <p:spPr>
              <a:xfrm>
                <a:off x="6937735" y="397650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96" name="Rectangle 195"/>
              <p:cNvSpPr/>
              <p:nvPr/>
            </p:nvSpPr>
            <p:spPr>
              <a:xfrm>
                <a:off x="6799446" y="401698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97" name="Rectangle 196"/>
              <p:cNvSpPr/>
              <p:nvPr/>
            </p:nvSpPr>
            <p:spPr>
              <a:xfrm rot="8693768">
                <a:off x="6814516" y="3867522"/>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98" name="Rectangle 197"/>
              <p:cNvSpPr/>
              <p:nvPr/>
            </p:nvSpPr>
            <p:spPr>
              <a:xfrm rot="8693768">
                <a:off x="6925951" y="391990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99" name="Rectangle 198"/>
              <p:cNvSpPr/>
              <p:nvPr/>
            </p:nvSpPr>
            <p:spPr>
              <a:xfrm rot="8693768">
                <a:off x="7036234" y="3974588"/>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00" name="Rectangle 199"/>
              <p:cNvSpPr/>
              <p:nvPr/>
            </p:nvSpPr>
            <p:spPr>
              <a:xfrm>
                <a:off x="7076024" y="3811842"/>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01" name="Rectangle 200"/>
              <p:cNvSpPr/>
              <p:nvPr/>
            </p:nvSpPr>
            <p:spPr>
              <a:xfrm>
                <a:off x="6937735" y="3852319"/>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02" name="Rectangle 201"/>
              <p:cNvSpPr/>
              <p:nvPr/>
            </p:nvSpPr>
            <p:spPr>
              <a:xfrm>
                <a:off x="6799446" y="3892795"/>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sp>
          <p:nvSpPr>
            <p:cNvPr id="124" name="TextBox 123"/>
            <p:cNvSpPr txBox="1"/>
            <p:nvPr/>
          </p:nvSpPr>
          <p:spPr>
            <a:xfrm>
              <a:off x="8346915" y="4932232"/>
              <a:ext cx="1510350" cy="584775"/>
            </a:xfrm>
            <a:prstGeom prst="rect">
              <a:avLst/>
            </a:prstGeom>
            <a:noFill/>
          </p:spPr>
          <p:txBody>
            <a:bodyPr wrap="none" rtlCol="0">
              <a:spAutoFit/>
            </a:bodyPr>
            <a:lstStyle/>
            <a:p>
              <a:r>
                <a:rPr lang="en-GB" sz="3200" b="1" cap="small" dirty="0">
                  <a:solidFill>
                    <a:srgbClr val="835E30"/>
                  </a:solidFill>
                  <a:latin typeface="Arial" panose="020B0604020202020204" pitchFamily="34" charset="0"/>
                </a:rPr>
                <a:t>Figaro</a:t>
              </a:r>
            </a:p>
          </p:txBody>
        </p:sp>
      </p:grpSp>
      <p:grpSp>
        <p:nvGrpSpPr>
          <p:cNvPr id="222" name="Group 221"/>
          <p:cNvGrpSpPr/>
          <p:nvPr/>
        </p:nvGrpSpPr>
        <p:grpSpPr>
          <a:xfrm>
            <a:off x="9044484" y="1546443"/>
            <a:ext cx="2430780" cy="3900906"/>
            <a:chOff x="9044484" y="1529125"/>
            <a:chExt cx="2430780" cy="3900906"/>
          </a:xfrm>
        </p:grpSpPr>
        <p:sp>
          <p:nvSpPr>
            <p:cNvPr id="217" name="Rectangle 216"/>
            <p:cNvSpPr/>
            <p:nvPr/>
          </p:nvSpPr>
          <p:spPr>
            <a:xfrm>
              <a:off x="9044484" y="1529125"/>
              <a:ext cx="2430780" cy="3120578"/>
            </a:xfrm>
            <a:prstGeom prst="rect">
              <a:avLst/>
            </a:prstGeom>
            <a:solidFill>
              <a:srgbClr val="000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18" name="Rectangle 217"/>
            <p:cNvSpPr/>
            <p:nvPr/>
          </p:nvSpPr>
          <p:spPr>
            <a:xfrm>
              <a:off x="9044484" y="1529125"/>
              <a:ext cx="2430780" cy="3900906"/>
            </a:xfrm>
            <a:prstGeom prst="rect">
              <a:avLst/>
            </a:prstGeom>
            <a:noFill/>
            <a:ln w="63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pic>
          <p:nvPicPr>
            <p:cNvPr id="219" name="Picture 218"/>
            <p:cNvPicPr>
              <a:picLocks noChangeAspect="1"/>
            </p:cNvPicPr>
            <p:nvPr/>
          </p:nvPicPr>
          <p:blipFill>
            <a:blip r:embed="rId7"/>
            <a:stretch>
              <a:fillRect/>
            </a:stretch>
          </p:blipFill>
          <p:spPr>
            <a:xfrm>
              <a:off x="9119922" y="1614992"/>
              <a:ext cx="2279904" cy="1520952"/>
            </a:xfrm>
            <a:prstGeom prst="rect">
              <a:avLst/>
            </a:prstGeom>
          </p:spPr>
        </p:pic>
        <p:sp>
          <p:nvSpPr>
            <p:cNvPr id="220" name="TextBox 219"/>
            <p:cNvSpPr txBox="1"/>
            <p:nvPr/>
          </p:nvSpPr>
          <p:spPr>
            <a:xfrm>
              <a:off x="9401187" y="4722920"/>
              <a:ext cx="1590500" cy="584775"/>
            </a:xfrm>
            <a:prstGeom prst="rect">
              <a:avLst/>
            </a:prstGeom>
            <a:noFill/>
          </p:spPr>
          <p:txBody>
            <a:bodyPr wrap="none" rtlCol="0">
              <a:spAutoFit/>
            </a:bodyPr>
            <a:lstStyle/>
            <a:p>
              <a:r>
                <a:rPr lang="en-GB" sz="3200" b="1" cap="small" dirty="0">
                  <a:solidFill>
                    <a:srgbClr val="000074"/>
                  </a:solidFill>
                  <a:latin typeface="Arial" panose="020B0604020202020204" pitchFamily="34" charset="0"/>
                </a:rPr>
                <a:t>Fidelio</a:t>
              </a:r>
            </a:p>
          </p:txBody>
        </p:sp>
      </p:grpSp>
      <p:pic>
        <p:nvPicPr>
          <p:cNvPr id="221" name="Picture 2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1731" y="1643981"/>
            <a:ext cx="2278095" cy="1518730"/>
          </a:xfrm>
          <a:prstGeom prst="rect">
            <a:avLst/>
          </a:prstGeom>
        </p:spPr>
      </p:pic>
      <p:sp>
        <p:nvSpPr>
          <p:cNvPr id="223" name="Rectangle 222"/>
          <p:cNvSpPr/>
          <p:nvPr/>
        </p:nvSpPr>
        <p:spPr>
          <a:xfrm>
            <a:off x="1100667" y="5579972"/>
            <a:ext cx="10372463" cy="461665"/>
          </a:xfrm>
          <a:prstGeom prst="rect">
            <a:avLst/>
          </a:prstGeom>
        </p:spPr>
        <p:txBody>
          <a:bodyPr wrap="square">
            <a:spAutoFit/>
          </a:bodyPr>
          <a:lstStyle/>
          <a:p>
            <a:pPr algn="r"/>
            <a:r>
              <a:rPr lang="en-US" dirty="0">
                <a:solidFill>
                  <a:srgbClr val="000074"/>
                </a:solidFill>
                <a:latin typeface="Arial" panose="020B0604020202020204" pitchFamily="34" charset="0"/>
                <a:sym typeface="Wingdings 3" panose="05040102010807070707" pitchFamily="18" charset="2"/>
              </a:rPr>
              <a:t>      </a:t>
            </a:r>
            <a:r>
              <a:rPr lang="en-US" sz="2400" dirty="0">
                <a:solidFill>
                  <a:srgbClr val="000074"/>
                </a:solidFill>
                <a:latin typeface="Arial" panose="020B0604020202020204" pitchFamily="34" charset="0"/>
              </a:rPr>
              <a:t>F</a:t>
            </a:r>
            <a:r>
              <a:rPr lang="en-US" sz="2400" dirty="0">
                <a:latin typeface="Arial" panose="020B0604020202020204" pitchFamily="34" charset="0"/>
              </a:rPr>
              <a:t>ully </a:t>
            </a:r>
            <a:r>
              <a:rPr lang="en-US" sz="2400" dirty="0">
                <a:solidFill>
                  <a:srgbClr val="000074"/>
                </a:solidFill>
                <a:latin typeface="Arial" panose="020B0604020202020204" pitchFamily="34" charset="0"/>
              </a:rPr>
              <a:t>I</a:t>
            </a:r>
            <a:r>
              <a:rPr lang="en-US" sz="2400" dirty="0">
                <a:latin typeface="Arial" panose="020B0604020202020204" pitchFamily="34" charset="0"/>
              </a:rPr>
              <a:t>ntercountry </a:t>
            </a:r>
            <a:r>
              <a:rPr lang="en-US" sz="2400" dirty="0">
                <a:solidFill>
                  <a:srgbClr val="000074"/>
                </a:solidFill>
                <a:latin typeface="Arial" panose="020B0604020202020204" pitchFamily="34" charset="0"/>
              </a:rPr>
              <a:t>D</a:t>
            </a:r>
            <a:r>
              <a:rPr lang="en-US" sz="2400" dirty="0">
                <a:latin typeface="Arial" panose="020B0604020202020204" pitchFamily="34" charset="0"/>
              </a:rPr>
              <a:t>ynamic </a:t>
            </a:r>
            <a:r>
              <a:rPr lang="en-US" sz="2400" dirty="0">
                <a:solidFill>
                  <a:srgbClr val="000074"/>
                </a:solidFill>
                <a:latin typeface="Arial" panose="020B0604020202020204" pitchFamily="34" charset="0"/>
              </a:rPr>
              <a:t>E</a:t>
            </a:r>
            <a:r>
              <a:rPr lang="en-US" sz="2400" dirty="0">
                <a:latin typeface="Arial" panose="020B0604020202020204" pitchFamily="34" charset="0"/>
              </a:rPr>
              <a:t>conometric </a:t>
            </a:r>
            <a:r>
              <a:rPr lang="en-US" sz="2400" dirty="0">
                <a:solidFill>
                  <a:srgbClr val="000074"/>
                </a:solidFill>
                <a:latin typeface="Arial" panose="020B0604020202020204" pitchFamily="34" charset="0"/>
              </a:rPr>
              <a:t>L</a:t>
            </a:r>
            <a:r>
              <a:rPr lang="en-US" sz="2400" dirty="0">
                <a:latin typeface="Arial" panose="020B0604020202020204" pitchFamily="34" charset="0"/>
              </a:rPr>
              <a:t>ong-term </a:t>
            </a:r>
            <a:r>
              <a:rPr lang="en-US" sz="2400" dirty="0">
                <a:solidFill>
                  <a:srgbClr val="000074"/>
                </a:solidFill>
                <a:latin typeface="Arial" panose="020B0604020202020204" pitchFamily="34" charset="0"/>
              </a:rPr>
              <a:t>I</a:t>
            </a:r>
            <a:r>
              <a:rPr lang="en-US" sz="2400" dirty="0">
                <a:latin typeface="Arial" panose="020B0604020202020204" pitchFamily="34" charset="0"/>
              </a:rPr>
              <a:t>nput-</a:t>
            </a:r>
            <a:r>
              <a:rPr lang="en-US" sz="2400" dirty="0">
                <a:solidFill>
                  <a:srgbClr val="000074"/>
                </a:solidFill>
                <a:latin typeface="Arial" panose="020B0604020202020204" pitchFamily="34" charset="0"/>
              </a:rPr>
              <a:t>O</a:t>
            </a:r>
            <a:r>
              <a:rPr lang="en-US" sz="2400" dirty="0">
                <a:latin typeface="Arial" panose="020B0604020202020204" pitchFamily="34" charset="0"/>
              </a:rPr>
              <a:t>utput</a:t>
            </a:r>
            <a:endParaRPr lang="en-GB" sz="2400" dirty="0">
              <a:latin typeface="Arial" panose="020B0604020202020204" pitchFamily="34" charset="0"/>
            </a:endParaRPr>
          </a:p>
        </p:txBody>
      </p:sp>
      <p:sp>
        <p:nvSpPr>
          <p:cNvPr id="98" name="Rectangle 97"/>
          <p:cNvSpPr/>
          <p:nvPr/>
        </p:nvSpPr>
        <p:spPr>
          <a:xfrm>
            <a:off x="715893" y="1053288"/>
            <a:ext cx="10997409" cy="461665"/>
          </a:xfrm>
          <a:prstGeom prst="rect">
            <a:avLst/>
          </a:prstGeom>
        </p:spPr>
        <p:txBody>
          <a:bodyPr wrap="square">
            <a:spAutoFit/>
          </a:bodyPr>
          <a:lstStyle/>
          <a:p>
            <a:r>
              <a:rPr lang="en-US" sz="2400" dirty="0">
                <a:solidFill>
                  <a:srgbClr val="76552C"/>
                </a:solidFill>
                <a:latin typeface="Arial" panose="020B0604020202020204" pitchFamily="34" charset="0"/>
              </a:rPr>
              <a:t>F</a:t>
            </a:r>
            <a:r>
              <a:rPr lang="en-US" sz="2400" dirty="0">
                <a:latin typeface="Arial" panose="020B0604020202020204" pitchFamily="34" charset="0"/>
              </a:rPr>
              <a:t>ull </a:t>
            </a:r>
            <a:r>
              <a:rPr lang="en-US" sz="2400" dirty="0">
                <a:solidFill>
                  <a:srgbClr val="76552C"/>
                </a:solidFill>
                <a:latin typeface="Arial" panose="020B0604020202020204" pitchFamily="34" charset="0"/>
              </a:rPr>
              <a:t>I</a:t>
            </a:r>
            <a:r>
              <a:rPr lang="en-US" sz="2400" dirty="0">
                <a:latin typeface="Arial" panose="020B0604020202020204" pitchFamily="34" charset="0"/>
              </a:rPr>
              <a:t>nternational and </a:t>
            </a:r>
            <a:r>
              <a:rPr lang="en-US" sz="2400" dirty="0">
                <a:solidFill>
                  <a:srgbClr val="76552C"/>
                </a:solidFill>
                <a:latin typeface="Arial" panose="020B0604020202020204" pitchFamily="34" charset="0"/>
              </a:rPr>
              <a:t>G</a:t>
            </a:r>
            <a:r>
              <a:rPr lang="en-US" sz="2400" dirty="0">
                <a:latin typeface="Arial" panose="020B0604020202020204" pitchFamily="34" charset="0"/>
              </a:rPr>
              <a:t>lobal </a:t>
            </a:r>
            <a:r>
              <a:rPr lang="en-US" sz="2400" dirty="0">
                <a:solidFill>
                  <a:srgbClr val="76552C"/>
                </a:solidFill>
                <a:latin typeface="Arial" panose="020B0604020202020204" pitchFamily="34" charset="0"/>
              </a:rPr>
              <a:t>A</a:t>
            </a:r>
            <a:r>
              <a:rPr lang="en-US" sz="2400" dirty="0">
                <a:latin typeface="Arial" panose="020B0604020202020204" pitchFamily="34" charset="0"/>
              </a:rPr>
              <a:t>ccounts for </a:t>
            </a:r>
            <a:r>
              <a:rPr lang="en-US" sz="2400" dirty="0">
                <a:solidFill>
                  <a:srgbClr val="76552C"/>
                </a:solidFill>
                <a:latin typeface="Arial" panose="020B0604020202020204" pitchFamily="34" charset="0"/>
              </a:rPr>
              <a:t>R</a:t>
            </a:r>
            <a:r>
              <a:rPr lang="en-US" sz="2400" dirty="0">
                <a:latin typeface="Arial" panose="020B0604020202020204" pitchFamily="34" charset="0"/>
              </a:rPr>
              <a:t>esearch in input-</a:t>
            </a:r>
            <a:r>
              <a:rPr lang="en-US" sz="2400" dirty="0">
                <a:solidFill>
                  <a:srgbClr val="76552C"/>
                </a:solidFill>
                <a:latin typeface="Arial" panose="020B0604020202020204" pitchFamily="34" charset="0"/>
              </a:rPr>
              <a:t>O</a:t>
            </a:r>
            <a:r>
              <a:rPr lang="en-US" sz="2400" dirty="0">
                <a:latin typeface="Arial" panose="020B0604020202020204" pitchFamily="34" charset="0"/>
              </a:rPr>
              <a:t>utput    </a:t>
            </a:r>
            <a:r>
              <a:rPr lang="en-US" dirty="0">
                <a:solidFill>
                  <a:srgbClr val="000074"/>
                </a:solidFill>
                <a:latin typeface="Arial" panose="020B0604020202020204" pitchFamily="34" charset="0"/>
                <a:sym typeface="Wingdings 3" panose="05040102010807070707" pitchFamily="18" charset="2"/>
              </a:rPr>
              <a:t>  </a:t>
            </a:r>
            <a:endParaRPr lang="en-US" sz="2400" dirty="0">
              <a:solidFill>
                <a:srgbClr val="000074"/>
              </a:solidFill>
              <a:latin typeface="Arial" panose="020B0604020202020204" pitchFamily="34" charset="0"/>
            </a:endParaRPr>
          </a:p>
        </p:txBody>
      </p:sp>
    </p:spTree>
    <p:extLst>
      <p:ext uri="{BB962C8B-B14F-4D97-AF65-F5344CB8AC3E}">
        <p14:creationId xmlns:p14="http://schemas.microsoft.com/office/powerpoint/2010/main" val="281914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l"/>
            <a:fld id="{F46C79FD-C571-418B-AB0F-5EE936C85276}" type="slidenum">
              <a:rPr lang="en-GB" smtClean="0"/>
              <a:pPr algn="l"/>
              <a:t>19</a:t>
            </a:fld>
            <a:endParaRPr lang="en-GB" dirty="0"/>
          </a:p>
        </p:txBody>
      </p:sp>
      <p:grpSp>
        <p:nvGrpSpPr>
          <p:cNvPr id="7" name="Group 6"/>
          <p:cNvGrpSpPr/>
          <p:nvPr/>
        </p:nvGrpSpPr>
        <p:grpSpPr>
          <a:xfrm>
            <a:off x="10739918" y="296269"/>
            <a:ext cx="1162027" cy="2498305"/>
            <a:chOff x="9557813" y="3176072"/>
            <a:chExt cx="1067020" cy="2294045"/>
          </a:xfrm>
        </p:grpSpPr>
        <p:sp>
          <p:nvSpPr>
            <p:cNvPr id="8" name="TextBox 5"/>
            <p:cNvSpPr txBox="1"/>
            <p:nvPr/>
          </p:nvSpPr>
          <p:spPr>
            <a:xfrm>
              <a:off x="9683732" y="5128891"/>
              <a:ext cx="890965" cy="3380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cap="small" dirty="0">
                  <a:solidFill>
                    <a:srgbClr val="2E6CA4"/>
                  </a:solidFill>
                  <a:latin typeface="Arial" panose="020B0604020202020204" pitchFamily="34" charset="0"/>
                </a:rPr>
                <a:t>Fidelio</a:t>
              </a:r>
            </a:p>
          </p:txBody>
        </p:sp>
        <p:grpSp>
          <p:nvGrpSpPr>
            <p:cNvPr id="9" name="Group 8"/>
            <p:cNvGrpSpPr/>
            <p:nvPr/>
          </p:nvGrpSpPr>
          <p:grpSpPr>
            <a:xfrm>
              <a:off x="9557813" y="3176072"/>
              <a:ext cx="1067020" cy="2294045"/>
              <a:chOff x="9557813" y="3176072"/>
              <a:chExt cx="1067020" cy="2294045"/>
            </a:xfrm>
          </p:grpSpPr>
          <p:grpSp>
            <p:nvGrpSpPr>
              <p:cNvPr id="10" name="Group 9"/>
              <p:cNvGrpSpPr/>
              <p:nvPr/>
            </p:nvGrpSpPr>
            <p:grpSpPr>
              <a:xfrm>
                <a:off x="9557813" y="5209961"/>
                <a:ext cx="1067020" cy="193291"/>
                <a:chOff x="5916666" y="1226560"/>
                <a:chExt cx="4815424" cy="769080"/>
              </a:xfrm>
            </p:grpSpPr>
            <p:grpSp>
              <p:nvGrpSpPr>
                <p:cNvPr id="88" name="Group 87"/>
                <p:cNvGrpSpPr/>
                <p:nvPr/>
              </p:nvGrpSpPr>
              <p:grpSpPr>
                <a:xfrm>
                  <a:off x="5916666" y="1227435"/>
                  <a:ext cx="4734457" cy="768205"/>
                  <a:chOff x="3906233" y="1621620"/>
                  <a:chExt cx="3977640" cy="768205"/>
                </a:xfrm>
              </p:grpSpPr>
              <p:cxnSp>
                <p:nvCxnSpPr>
                  <p:cNvPr id="91" name="Straight Connector 90"/>
                  <p:cNvCxnSpPr/>
                  <p:nvPr/>
                </p:nvCxnSpPr>
                <p:spPr>
                  <a:xfrm flipV="1">
                    <a:off x="3906233" y="1621620"/>
                    <a:ext cx="3977640" cy="0"/>
                  </a:xfrm>
                  <a:prstGeom prst="line">
                    <a:avLst/>
                  </a:prstGeom>
                  <a:ln w="3175">
                    <a:solidFill>
                      <a:srgbClr val="2E6CA4">
                        <a:alpha val="38824"/>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3906233" y="1814428"/>
                    <a:ext cx="3977640" cy="0"/>
                  </a:xfrm>
                  <a:prstGeom prst="line">
                    <a:avLst/>
                  </a:prstGeom>
                  <a:ln w="3175">
                    <a:solidFill>
                      <a:srgbClr val="2E6CA4">
                        <a:alpha val="38824"/>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3906233" y="2191849"/>
                    <a:ext cx="3977640" cy="0"/>
                  </a:xfrm>
                  <a:prstGeom prst="line">
                    <a:avLst/>
                  </a:prstGeom>
                  <a:ln w="3175">
                    <a:solidFill>
                      <a:srgbClr val="2E6CA4">
                        <a:alpha val="38824"/>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3906233" y="2389825"/>
                    <a:ext cx="3977640" cy="0"/>
                  </a:xfrm>
                  <a:prstGeom prst="line">
                    <a:avLst/>
                  </a:prstGeom>
                  <a:ln w="3175">
                    <a:solidFill>
                      <a:srgbClr val="2E6CA4">
                        <a:alpha val="38824"/>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3906233" y="2006150"/>
                    <a:ext cx="3977640" cy="0"/>
                  </a:xfrm>
                  <a:prstGeom prst="line">
                    <a:avLst/>
                  </a:prstGeom>
                  <a:ln w="3175">
                    <a:solidFill>
                      <a:srgbClr val="2E6CA4">
                        <a:alpha val="38824"/>
                      </a:srgbClr>
                    </a:solidFill>
                  </a:ln>
                </p:spPr>
                <p:style>
                  <a:lnRef idx="1">
                    <a:schemeClr val="accent1"/>
                  </a:lnRef>
                  <a:fillRef idx="0">
                    <a:schemeClr val="accent1"/>
                  </a:fillRef>
                  <a:effectRef idx="0">
                    <a:schemeClr val="accent1"/>
                  </a:effectRef>
                  <a:fontRef idx="minor">
                    <a:schemeClr val="tx1"/>
                  </a:fontRef>
                </p:style>
              </p:cxnSp>
            </p:grpSp>
            <p:sp>
              <p:nvSpPr>
                <p:cNvPr id="89" name="Rectangle 88"/>
                <p:cNvSpPr/>
                <p:nvPr/>
              </p:nvSpPr>
              <p:spPr>
                <a:xfrm>
                  <a:off x="5918787" y="1226560"/>
                  <a:ext cx="73476" cy="766699"/>
                </a:xfrm>
                <a:prstGeom prst="rect">
                  <a:avLst/>
                </a:prstGeom>
                <a:solidFill>
                  <a:srgbClr val="2E6CA4"/>
                </a:solidFill>
                <a:ln>
                  <a:solidFill>
                    <a:srgbClr val="2E6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p>
              </p:txBody>
            </p:sp>
            <p:sp>
              <p:nvSpPr>
                <p:cNvPr id="90" name="Rectangle 89"/>
                <p:cNvSpPr/>
                <p:nvPr/>
              </p:nvSpPr>
              <p:spPr>
                <a:xfrm>
                  <a:off x="10658614" y="1226560"/>
                  <a:ext cx="73476" cy="766699"/>
                </a:xfrm>
                <a:prstGeom prst="rect">
                  <a:avLst/>
                </a:prstGeom>
                <a:solidFill>
                  <a:srgbClr val="2E6CA4"/>
                </a:solidFill>
                <a:ln>
                  <a:solidFill>
                    <a:srgbClr val="2E6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p>
              </p:txBody>
            </p:sp>
          </p:grpSp>
          <p:pic>
            <p:nvPicPr>
              <p:cNvPr id="11" name="Picture 10"/>
              <p:cNvPicPr>
                <a:picLocks noChangeAspect="1"/>
              </p:cNvPicPr>
              <p:nvPr/>
            </p:nvPicPr>
            <p:blipFill>
              <a:blip r:embed="rId3"/>
              <a:stretch>
                <a:fillRect/>
              </a:stretch>
            </p:blipFill>
            <p:spPr>
              <a:xfrm>
                <a:off x="9622471" y="5167895"/>
                <a:ext cx="122895" cy="302222"/>
              </a:xfrm>
              <a:prstGeom prst="rect">
                <a:avLst/>
              </a:prstGeom>
            </p:spPr>
          </p:pic>
          <p:grpSp>
            <p:nvGrpSpPr>
              <p:cNvPr id="12" name="Group 11"/>
              <p:cNvGrpSpPr/>
              <p:nvPr/>
            </p:nvGrpSpPr>
            <p:grpSpPr>
              <a:xfrm>
                <a:off x="9674627" y="3176072"/>
                <a:ext cx="809942" cy="1805489"/>
                <a:chOff x="6794673" y="3811842"/>
                <a:chExt cx="809942" cy="1805489"/>
              </a:xfrm>
            </p:grpSpPr>
            <p:sp>
              <p:nvSpPr>
                <p:cNvPr id="13" name="Rectangle 12"/>
                <p:cNvSpPr/>
                <p:nvPr/>
              </p:nvSpPr>
              <p:spPr>
                <a:xfrm>
                  <a:off x="7071251" y="5362228"/>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14" name="Rectangle 13"/>
                <p:cNvSpPr/>
                <p:nvPr/>
              </p:nvSpPr>
              <p:spPr>
                <a:xfrm>
                  <a:off x="6932962" y="5402705"/>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15" name="Rectangle 14"/>
                <p:cNvSpPr/>
                <p:nvPr/>
              </p:nvSpPr>
              <p:spPr>
                <a:xfrm>
                  <a:off x="6794673" y="544318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16" name="Rectangle 15"/>
                <p:cNvSpPr/>
                <p:nvPr/>
              </p:nvSpPr>
              <p:spPr>
                <a:xfrm rot="8693768">
                  <a:off x="6810109" y="529875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17" name="Rectangle 16"/>
                <p:cNvSpPr/>
                <p:nvPr/>
              </p:nvSpPr>
              <p:spPr>
                <a:xfrm rot="8693768">
                  <a:off x="6921545" y="5351131"/>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18" name="Rectangle 17"/>
                <p:cNvSpPr/>
                <p:nvPr/>
              </p:nvSpPr>
              <p:spPr>
                <a:xfrm rot="8693768">
                  <a:off x="7033506" y="5400119"/>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19" name="Rectangle 18"/>
                <p:cNvSpPr/>
                <p:nvPr/>
              </p:nvSpPr>
              <p:spPr>
                <a:xfrm>
                  <a:off x="7075675" y="523131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20" name="Rectangle 19"/>
                <p:cNvSpPr/>
                <p:nvPr/>
              </p:nvSpPr>
              <p:spPr>
                <a:xfrm>
                  <a:off x="6937387" y="5271791"/>
                  <a:ext cx="522448" cy="174149"/>
                </a:xfrm>
                <a:prstGeom prst="rect">
                  <a:avLst/>
                </a:prstGeom>
                <a:solidFill>
                  <a:srgbClr val="2E6CA4"/>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21" name="Rectangle 20"/>
                <p:cNvSpPr/>
                <p:nvPr/>
              </p:nvSpPr>
              <p:spPr>
                <a:xfrm>
                  <a:off x="6799098" y="53122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22" name="Rectangle 21"/>
                <p:cNvSpPr/>
                <p:nvPr/>
              </p:nvSpPr>
              <p:spPr>
                <a:xfrm rot="8693768">
                  <a:off x="6814168" y="5162806"/>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23" name="Rectangle 22"/>
                <p:cNvSpPr/>
                <p:nvPr/>
              </p:nvSpPr>
              <p:spPr>
                <a:xfrm rot="8693768">
                  <a:off x="6925603" y="5215187"/>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24" name="Rectangle 23"/>
                <p:cNvSpPr/>
                <p:nvPr/>
              </p:nvSpPr>
              <p:spPr>
                <a:xfrm rot="8693768">
                  <a:off x="7035886" y="52698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25" name="Rectangle 24"/>
                <p:cNvSpPr/>
                <p:nvPr/>
              </p:nvSpPr>
              <p:spPr>
                <a:xfrm>
                  <a:off x="7075675" y="5107126"/>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26" name="Rectangle 25"/>
                <p:cNvSpPr/>
                <p:nvPr/>
              </p:nvSpPr>
              <p:spPr>
                <a:xfrm>
                  <a:off x="6937387" y="5147603"/>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27" name="Rectangle 26"/>
                <p:cNvSpPr/>
                <p:nvPr/>
              </p:nvSpPr>
              <p:spPr>
                <a:xfrm>
                  <a:off x="6799098" y="5188079"/>
                  <a:ext cx="522448" cy="174149"/>
                </a:xfrm>
                <a:prstGeom prst="rect">
                  <a:avLst/>
                </a:prstGeom>
                <a:solidFill>
                  <a:srgbClr val="30709B"/>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28" name="Rectangle 27"/>
                <p:cNvSpPr/>
                <p:nvPr/>
              </p:nvSpPr>
              <p:spPr>
                <a:xfrm rot="8693768">
                  <a:off x="6816097" y="503840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29" name="Rectangle 28"/>
                <p:cNvSpPr/>
                <p:nvPr/>
              </p:nvSpPr>
              <p:spPr>
                <a:xfrm rot="8693768">
                  <a:off x="6927532" y="5090786"/>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30" name="Rectangle 29"/>
                <p:cNvSpPr/>
                <p:nvPr/>
              </p:nvSpPr>
              <p:spPr>
                <a:xfrm rot="8693768">
                  <a:off x="7037815" y="5145471"/>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31" name="Rectangle 30"/>
                <p:cNvSpPr/>
                <p:nvPr/>
              </p:nvSpPr>
              <p:spPr>
                <a:xfrm>
                  <a:off x="7075675" y="4971299"/>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32" name="Rectangle 31"/>
                <p:cNvSpPr/>
                <p:nvPr/>
              </p:nvSpPr>
              <p:spPr>
                <a:xfrm>
                  <a:off x="6937387" y="5011775"/>
                  <a:ext cx="522448" cy="174149"/>
                </a:xfrm>
                <a:prstGeom prst="rect">
                  <a:avLst/>
                </a:prstGeom>
                <a:solidFill>
                  <a:srgbClr val="2E6CA4"/>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33" name="Rectangle 32"/>
                <p:cNvSpPr/>
                <p:nvPr/>
              </p:nvSpPr>
              <p:spPr>
                <a:xfrm>
                  <a:off x="6799098" y="505225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34" name="Rectangle 33"/>
                <p:cNvSpPr/>
                <p:nvPr/>
              </p:nvSpPr>
              <p:spPr>
                <a:xfrm rot="8693768">
                  <a:off x="6814168" y="490279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35" name="Rectangle 34"/>
                <p:cNvSpPr/>
                <p:nvPr/>
              </p:nvSpPr>
              <p:spPr>
                <a:xfrm rot="8693768">
                  <a:off x="6925603" y="49551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36" name="Rectangle 35"/>
                <p:cNvSpPr/>
                <p:nvPr/>
              </p:nvSpPr>
              <p:spPr>
                <a:xfrm rot="8693768">
                  <a:off x="7035886" y="500985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37" name="Rectangle 36"/>
                <p:cNvSpPr/>
                <p:nvPr/>
              </p:nvSpPr>
              <p:spPr>
                <a:xfrm>
                  <a:off x="7075675" y="4847110"/>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38" name="Rectangle 37"/>
                <p:cNvSpPr/>
                <p:nvPr/>
              </p:nvSpPr>
              <p:spPr>
                <a:xfrm>
                  <a:off x="6937387" y="4887587"/>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39" name="Rectangle 38"/>
                <p:cNvSpPr/>
                <p:nvPr/>
              </p:nvSpPr>
              <p:spPr>
                <a:xfrm>
                  <a:off x="6799098" y="4928064"/>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40" name="Rectangle 39"/>
                <p:cNvSpPr/>
                <p:nvPr/>
              </p:nvSpPr>
              <p:spPr>
                <a:xfrm rot="8693768">
                  <a:off x="6816097" y="477838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41" name="Rectangle 40"/>
                <p:cNvSpPr/>
                <p:nvPr/>
              </p:nvSpPr>
              <p:spPr>
                <a:xfrm rot="8693768">
                  <a:off x="6927532" y="4830771"/>
                  <a:ext cx="548989" cy="161746"/>
                </a:xfrm>
                <a:prstGeom prst="rect">
                  <a:avLst/>
                </a:prstGeom>
                <a:solidFill>
                  <a:srgbClr val="2E6CA4"/>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42" name="Rectangle 41"/>
                <p:cNvSpPr/>
                <p:nvPr/>
              </p:nvSpPr>
              <p:spPr>
                <a:xfrm rot="8693768">
                  <a:off x="7037815" y="4885456"/>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43" name="Rectangle 42"/>
                <p:cNvSpPr/>
                <p:nvPr/>
              </p:nvSpPr>
              <p:spPr>
                <a:xfrm>
                  <a:off x="7078747" y="471297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44" name="Rectangle 43"/>
                <p:cNvSpPr/>
                <p:nvPr/>
              </p:nvSpPr>
              <p:spPr>
                <a:xfrm>
                  <a:off x="6940459" y="475345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45" name="Rectangle 44"/>
                <p:cNvSpPr/>
                <p:nvPr/>
              </p:nvSpPr>
              <p:spPr>
                <a:xfrm>
                  <a:off x="6802170" y="479999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46" name="Rectangle 45"/>
                <p:cNvSpPr/>
                <p:nvPr/>
              </p:nvSpPr>
              <p:spPr>
                <a:xfrm rot="8693768">
                  <a:off x="6817239" y="464446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47" name="Rectangle 46"/>
                <p:cNvSpPr/>
                <p:nvPr/>
              </p:nvSpPr>
              <p:spPr>
                <a:xfrm rot="8693768">
                  <a:off x="6928675" y="4696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48" name="Rectangle 47"/>
                <p:cNvSpPr/>
                <p:nvPr/>
              </p:nvSpPr>
              <p:spPr>
                <a:xfrm rot="8693768">
                  <a:off x="7035886" y="475153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49" name="Rectangle 48"/>
                <p:cNvSpPr/>
                <p:nvPr/>
              </p:nvSpPr>
              <p:spPr>
                <a:xfrm>
                  <a:off x="7078747" y="4588785"/>
                  <a:ext cx="522448" cy="174149"/>
                </a:xfrm>
                <a:prstGeom prst="rect">
                  <a:avLst/>
                </a:prstGeom>
                <a:solidFill>
                  <a:srgbClr val="2E6CA4"/>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50" name="Rectangle 49"/>
                <p:cNvSpPr/>
                <p:nvPr/>
              </p:nvSpPr>
              <p:spPr>
                <a:xfrm>
                  <a:off x="6940459" y="462926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51" name="Rectangle 50"/>
                <p:cNvSpPr/>
                <p:nvPr/>
              </p:nvSpPr>
              <p:spPr>
                <a:xfrm>
                  <a:off x="6802170" y="4669738"/>
                  <a:ext cx="522448" cy="174149"/>
                </a:xfrm>
                <a:prstGeom prst="rect">
                  <a:avLst/>
                </a:prstGeom>
                <a:solidFill>
                  <a:srgbClr val="30709B"/>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52" name="Rectangle 51"/>
                <p:cNvSpPr/>
                <p:nvPr/>
              </p:nvSpPr>
              <p:spPr>
                <a:xfrm rot="8693768">
                  <a:off x="6819169" y="4520064"/>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53" name="Rectangle 52"/>
                <p:cNvSpPr/>
                <p:nvPr/>
              </p:nvSpPr>
              <p:spPr>
                <a:xfrm rot="8693768">
                  <a:off x="6930604" y="4572446"/>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54" name="Rectangle 53"/>
                <p:cNvSpPr/>
                <p:nvPr/>
              </p:nvSpPr>
              <p:spPr>
                <a:xfrm rot="8693768">
                  <a:off x="7040887" y="4627130"/>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55" name="Rectangle 54"/>
                <p:cNvSpPr/>
                <p:nvPr/>
              </p:nvSpPr>
              <p:spPr>
                <a:xfrm>
                  <a:off x="7082167" y="445437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56" name="Rectangle 55"/>
                <p:cNvSpPr/>
                <p:nvPr/>
              </p:nvSpPr>
              <p:spPr>
                <a:xfrm>
                  <a:off x="6943879" y="4494848"/>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57" name="Rectangle 56"/>
                <p:cNvSpPr/>
                <p:nvPr/>
              </p:nvSpPr>
              <p:spPr>
                <a:xfrm>
                  <a:off x="6805590" y="453532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58" name="Rectangle 57"/>
                <p:cNvSpPr/>
                <p:nvPr/>
              </p:nvSpPr>
              <p:spPr>
                <a:xfrm rot="8693768">
                  <a:off x="6820659" y="4385863"/>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59" name="Rectangle 58"/>
                <p:cNvSpPr/>
                <p:nvPr/>
              </p:nvSpPr>
              <p:spPr>
                <a:xfrm rot="8693768">
                  <a:off x="6932095" y="443824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60" name="Rectangle 59"/>
                <p:cNvSpPr/>
                <p:nvPr/>
              </p:nvSpPr>
              <p:spPr>
                <a:xfrm rot="8693768">
                  <a:off x="7042378" y="449292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61" name="Rectangle 60"/>
                <p:cNvSpPr/>
                <p:nvPr/>
              </p:nvSpPr>
              <p:spPr>
                <a:xfrm>
                  <a:off x="7082167" y="433018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62" name="Rectangle 61"/>
                <p:cNvSpPr/>
                <p:nvPr/>
              </p:nvSpPr>
              <p:spPr>
                <a:xfrm>
                  <a:off x="6943879" y="4370659"/>
                  <a:ext cx="522448" cy="174149"/>
                </a:xfrm>
                <a:prstGeom prst="rect">
                  <a:avLst/>
                </a:prstGeom>
                <a:solidFill>
                  <a:srgbClr val="2E6CA4"/>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63" name="Rectangle 62"/>
                <p:cNvSpPr/>
                <p:nvPr/>
              </p:nvSpPr>
              <p:spPr>
                <a:xfrm>
                  <a:off x="6805590" y="441113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64" name="Rectangle 63"/>
                <p:cNvSpPr/>
                <p:nvPr/>
              </p:nvSpPr>
              <p:spPr>
                <a:xfrm rot="8693768">
                  <a:off x="6819517" y="4255318"/>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65" name="Rectangle 64"/>
                <p:cNvSpPr/>
                <p:nvPr/>
              </p:nvSpPr>
              <p:spPr>
                <a:xfrm rot="8693768">
                  <a:off x="6930952" y="4313843"/>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66" name="Rectangle 65"/>
                <p:cNvSpPr/>
                <p:nvPr/>
              </p:nvSpPr>
              <p:spPr>
                <a:xfrm rot="8693768">
                  <a:off x="7044307" y="4368528"/>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67" name="Rectangle 66"/>
                <p:cNvSpPr/>
                <p:nvPr/>
              </p:nvSpPr>
              <p:spPr>
                <a:xfrm>
                  <a:off x="7076024" y="419435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68" name="Rectangle 67"/>
                <p:cNvSpPr/>
                <p:nvPr/>
              </p:nvSpPr>
              <p:spPr>
                <a:xfrm>
                  <a:off x="6940807" y="4234832"/>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69" name="Rectangle 68"/>
                <p:cNvSpPr/>
                <p:nvPr/>
              </p:nvSpPr>
              <p:spPr>
                <a:xfrm>
                  <a:off x="6802518" y="427530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70" name="Rectangle 69"/>
                <p:cNvSpPr/>
                <p:nvPr/>
              </p:nvSpPr>
              <p:spPr>
                <a:xfrm rot="8693768">
                  <a:off x="6814516" y="4125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71" name="Rectangle 70"/>
                <p:cNvSpPr/>
                <p:nvPr/>
              </p:nvSpPr>
              <p:spPr>
                <a:xfrm rot="8693768">
                  <a:off x="6925951" y="4178229"/>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72" name="Rectangle 71"/>
                <p:cNvSpPr/>
                <p:nvPr/>
              </p:nvSpPr>
              <p:spPr>
                <a:xfrm rot="8693768">
                  <a:off x="7039306" y="4232914"/>
                  <a:ext cx="548989" cy="161746"/>
                </a:xfrm>
                <a:prstGeom prst="rect">
                  <a:avLst/>
                </a:prstGeom>
                <a:solidFill>
                  <a:srgbClr val="30709B"/>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73" name="Rectangle 72"/>
                <p:cNvSpPr/>
                <p:nvPr/>
              </p:nvSpPr>
              <p:spPr>
                <a:xfrm>
                  <a:off x="7076024" y="40701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74" name="Rectangle 73"/>
                <p:cNvSpPr/>
                <p:nvPr/>
              </p:nvSpPr>
              <p:spPr>
                <a:xfrm>
                  <a:off x="6937735" y="411064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75" name="Rectangle 74"/>
                <p:cNvSpPr/>
                <p:nvPr/>
              </p:nvSpPr>
              <p:spPr>
                <a:xfrm>
                  <a:off x="6799446" y="415112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76" name="Rectangle 75"/>
                <p:cNvSpPr/>
                <p:nvPr/>
              </p:nvSpPr>
              <p:spPr>
                <a:xfrm rot="8693768">
                  <a:off x="6816445" y="4001446"/>
                  <a:ext cx="548989" cy="161746"/>
                </a:xfrm>
                <a:prstGeom prst="rect">
                  <a:avLst/>
                </a:prstGeom>
                <a:solidFill>
                  <a:srgbClr val="2E6CA4"/>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77" name="Rectangle 76"/>
                <p:cNvSpPr/>
                <p:nvPr/>
              </p:nvSpPr>
              <p:spPr>
                <a:xfrm rot="8693768">
                  <a:off x="6927884" y="4053828"/>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78" name="Rectangle 77"/>
                <p:cNvSpPr/>
                <p:nvPr/>
              </p:nvSpPr>
              <p:spPr>
                <a:xfrm rot="8693768">
                  <a:off x="7038164" y="4108513"/>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79" name="Rectangle 78"/>
                <p:cNvSpPr/>
                <p:nvPr/>
              </p:nvSpPr>
              <p:spPr>
                <a:xfrm>
                  <a:off x="7076024" y="393603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80" name="Rectangle 79"/>
                <p:cNvSpPr/>
                <p:nvPr/>
              </p:nvSpPr>
              <p:spPr>
                <a:xfrm>
                  <a:off x="6937735" y="3976507"/>
                  <a:ext cx="522448" cy="174149"/>
                </a:xfrm>
                <a:prstGeom prst="rect">
                  <a:avLst/>
                </a:prstGeom>
                <a:solidFill>
                  <a:srgbClr val="2E6CA4"/>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81" name="Rectangle 80"/>
                <p:cNvSpPr/>
                <p:nvPr/>
              </p:nvSpPr>
              <p:spPr>
                <a:xfrm>
                  <a:off x="6799446" y="401698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82" name="Rectangle 81"/>
                <p:cNvSpPr/>
                <p:nvPr/>
              </p:nvSpPr>
              <p:spPr>
                <a:xfrm rot="8693768">
                  <a:off x="6814516" y="3867522"/>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83" name="Rectangle 82"/>
                <p:cNvSpPr/>
                <p:nvPr/>
              </p:nvSpPr>
              <p:spPr>
                <a:xfrm rot="8693768">
                  <a:off x="6925951" y="391990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84" name="Rectangle 83"/>
                <p:cNvSpPr/>
                <p:nvPr/>
              </p:nvSpPr>
              <p:spPr>
                <a:xfrm rot="8693768">
                  <a:off x="7036234" y="3974588"/>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85" name="Rectangle 84"/>
                <p:cNvSpPr/>
                <p:nvPr/>
              </p:nvSpPr>
              <p:spPr>
                <a:xfrm>
                  <a:off x="7076024" y="3811842"/>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86" name="Rectangle 85"/>
                <p:cNvSpPr/>
                <p:nvPr/>
              </p:nvSpPr>
              <p:spPr>
                <a:xfrm>
                  <a:off x="6937735" y="3852319"/>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sp>
              <p:nvSpPr>
                <p:cNvPr id="87" name="Rectangle 86"/>
                <p:cNvSpPr/>
                <p:nvPr/>
              </p:nvSpPr>
              <p:spPr>
                <a:xfrm>
                  <a:off x="6799446" y="3892795"/>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latin typeface="Arial" panose="020B0604020202020204" pitchFamily="34" charset="0"/>
                  </a:endParaRPr>
                </a:p>
              </p:txBody>
            </p:sp>
          </p:grpSp>
        </p:grpSp>
      </p:grpSp>
      <p:sp>
        <p:nvSpPr>
          <p:cNvPr id="96" name="Content Placeholder 95"/>
          <p:cNvSpPr>
            <a:spLocks noGrp="1"/>
          </p:cNvSpPr>
          <p:nvPr>
            <p:ph idx="1"/>
          </p:nvPr>
        </p:nvSpPr>
        <p:spPr>
          <a:xfrm>
            <a:off x="525957" y="2337416"/>
            <a:ext cx="10063313" cy="3398913"/>
          </a:xfrm>
        </p:spPr>
        <p:txBody>
          <a:bodyPr/>
          <a:lstStyle/>
          <a:p>
            <a:pPr algn="just">
              <a:spcAft>
                <a:spcPts val="1200"/>
              </a:spcAft>
            </a:pPr>
            <a:r>
              <a:rPr lang="en-GB" sz="2100" dirty="0">
                <a:solidFill>
                  <a:srgbClr val="034EA2"/>
                </a:solidFill>
              </a:rPr>
              <a:t>Type:</a:t>
            </a:r>
            <a:r>
              <a:rPr lang="en-GB" sz="2100" dirty="0"/>
              <a:t> </a:t>
            </a:r>
            <a:r>
              <a:rPr lang="en-US" sz="2100" dirty="0"/>
              <a:t>Multi-sector Dynamic </a:t>
            </a:r>
            <a:r>
              <a:rPr lang="en-US" sz="2100" b="1" dirty="0"/>
              <a:t>Econometric</a:t>
            </a:r>
            <a:r>
              <a:rPr lang="en-US" sz="2100" dirty="0"/>
              <a:t> General Equilibrium economic model</a:t>
            </a:r>
          </a:p>
          <a:p>
            <a:pPr algn="just">
              <a:spcAft>
                <a:spcPts val="1200"/>
              </a:spcAft>
            </a:pPr>
            <a:r>
              <a:rPr lang="en-US" sz="2100" dirty="0">
                <a:solidFill>
                  <a:srgbClr val="034EA2"/>
                </a:solidFill>
              </a:rPr>
              <a:t>Econometric: </a:t>
            </a:r>
            <a:r>
              <a:rPr lang="en-US" sz="2100" dirty="0"/>
              <a:t>calibration of most of the </a:t>
            </a:r>
            <a:r>
              <a:rPr lang="en-US" sz="2100" b="1" dirty="0"/>
              <a:t>behavioral parameters </a:t>
            </a:r>
            <a:r>
              <a:rPr lang="en-US" sz="2100" dirty="0"/>
              <a:t>(dynamic adjustment lags of prices and quantities, and elasticities) is based on </a:t>
            </a:r>
            <a:r>
              <a:rPr lang="en-US" sz="2100" b="1" dirty="0"/>
              <a:t>econometric estimations</a:t>
            </a:r>
            <a:r>
              <a:rPr lang="en-US" sz="2100" dirty="0"/>
              <a:t>, in particular in the consumption block.</a:t>
            </a:r>
          </a:p>
          <a:p>
            <a:pPr algn="just">
              <a:spcAft>
                <a:spcPts val="1200"/>
              </a:spcAft>
            </a:pPr>
            <a:r>
              <a:rPr lang="en-US" sz="2100" dirty="0">
                <a:solidFill>
                  <a:srgbClr val="034EA2"/>
                </a:solidFill>
              </a:rPr>
              <a:t>Purpose: </a:t>
            </a:r>
            <a:r>
              <a:rPr lang="en-US" sz="2100" dirty="0"/>
              <a:t>is designed for </a:t>
            </a:r>
            <a:r>
              <a:rPr lang="en-US" sz="2100" b="1" dirty="0"/>
              <a:t>policy impact assessment</a:t>
            </a:r>
            <a:r>
              <a:rPr lang="en-US" sz="2100" dirty="0"/>
              <a:t>, providing industrial-, country-, and time-specific simulations.</a:t>
            </a:r>
          </a:p>
          <a:p>
            <a:pPr algn="just">
              <a:spcAft>
                <a:spcPts val="1200"/>
              </a:spcAft>
            </a:pPr>
            <a:r>
              <a:rPr lang="en-US" sz="2100" dirty="0">
                <a:solidFill>
                  <a:srgbClr val="034EA2"/>
                </a:solidFill>
              </a:rPr>
              <a:t>Coverage: </a:t>
            </a:r>
            <a:r>
              <a:rPr lang="en-US" sz="2100" dirty="0"/>
              <a:t>is based on official statistics from Eurostat's </a:t>
            </a:r>
            <a:r>
              <a:rPr lang="en-US" sz="2100" b="1" dirty="0"/>
              <a:t>FIGARO</a:t>
            </a:r>
            <a:r>
              <a:rPr lang="en-US" sz="2100" dirty="0"/>
              <a:t>.</a:t>
            </a:r>
          </a:p>
          <a:p>
            <a:pPr algn="just">
              <a:spcAft>
                <a:spcPts val="1200"/>
              </a:spcAft>
            </a:pPr>
            <a:r>
              <a:rPr lang="en-US" sz="2100" dirty="0">
                <a:solidFill>
                  <a:srgbClr val="034EA2"/>
                </a:solidFill>
              </a:rPr>
              <a:t>Modular approach: </a:t>
            </a:r>
            <a:r>
              <a:rPr lang="en-US" sz="2100" dirty="0"/>
              <a:t>more transparent economic impact assessment models.</a:t>
            </a:r>
          </a:p>
          <a:p>
            <a:pPr algn="just">
              <a:spcAft>
                <a:spcPts val="1200"/>
              </a:spcAft>
            </a:pPr>
            <a:endParaRPr lang="en-US" sz="2000" dirty="0"/>
          </a:p>
        </p:txBody>
      </p:sp>
      <p:sp>
        <p:nvSpPr>
          <p:cNvPr id="97" name="Title 1"/>
          <p:cNvSpPr txBox="1">
            <a:spLocks/>
          </p:cNvSpPr>
          <p:nvPr/>
        </p:nvSpPr>
        <p:spPr>
          <a:xfrm>
            <a:off x="786618" y="1121671"/>
            <a:ext cx="10515600" cy="494885"/>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sz="2400" dirty="0"/>
              <a:t>Fully Interregional Dynamic Econometric Long-term Input-Output</a:t>
            </a:r>
            <a:endParaRPr lang="en-GB" sz="2400" dirty="0"/>
          </a:p>
        </p:txBody>
      </p:sp>
      <p:sp>
        <p:nvSpPr>
          <p:cNvPr id="98" name="Title 2"/>
          <p:cNvSpPr>
            <a:spLocks noGrp="1"/>
          </p:cNvSpPr>
          <p:nvPr>
            <p:ph type="title"/>
          </p:nvPr>
        </p:nvSpPr>
        <p:spPr>
          <a:xfrm>
            <a:off x="970722" y="161926"/>
            <a:ext cx="10515600" cy="728571"/>
          </a:xfrm>
        </p:spPr>
        <p:txBody>
          <a:bodyPr/>
          <a:lstStyle/>
          <a:p>
            <a:r>
              <a:rPr lang="es-ES" dirty="0"/>
              <a:t>3. </a:t>
            </a:r>
            <a:r>
              <a:rPr lang="en-US" dirty="0"/>
              <a:t>FIDELIO</a:t>
            </a:r>
            <a:endParaRPr lang="en-GB" dirty="0"/>
          </a:p>
        </p:txBody>
      </p:sp>
    </p:spTree>
    <p:extLst>
      <p:ext uri="{BB962C8B-B14F-4D97-AF65-F5344CB8AC3E}">
        <p14:creationId xmlns:p14="http://schemas.microsoft.com/office/powerpoint/2010/main" val="3397438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F9FFDA-D48F-5965-7E2A-0937F07126BD}"/>
              </a:ext>
            </a:extLst>
          </p:cNvPr>
          <p:cNvSpPr txBox="1"/>
          <p:nvPr/>
        </p:nvSpPr>
        <p:spPr>
          <a:xfrm>
            <a:off x="-1" y="0"/>
            <a:ext cx="12192001" cy="1613834"/>
          </a:xfrm>
          <a:prstGeom prst="rect">
            <a:avLst/>
          </a:prstGeom>
          <a:solidFill>
            <a:srgbClr val="27688F"/>
          </a:solidFill>
        </p:spPr>
        <p:txBody>
          <a:bodyPr wrap="square" rtlCol="0">
            <a:spAutoFit/>
          </a:bodyPr>
          <a:lstStyle/>
          <a:p>
            <a:endParaRPr lang="en-IE"/>
          </a:p>
        </p:txBody>
      </p:sp>
      <p:sp>
        <p:nvSpPr>
          <p:cNvPr id="2" name="Title 1">
            <a:extLst>
              <a:ext uri="{FF2B5EF4-FFF2-40B4-BE49-F238E27FC236}">
                <a16:creationId xmlns:a16="http://schemas.microsoft.com/office/drawing/2014/main" id="{9E010D08-6652-A15E-A93A-C5F132909F3D}"/>
              </a:ext>
            </a:extLst>
          </p:cNvPr>
          <p:cNvSpPr>
            <a:spLocks noGrp="1"/>
          </p:cNvSpPr>
          <p:nvPr>
            <p:ph type="title"/>
          </p:nvPr>
        </p:nvSpPr>
        <p:spPr>
          <a:xfrm>
            <a:off x="5041373" y="799000"/>
            <a:ext cx="7150627" cy="782357"/>
          </a:xfrm>
        </p:spPr>
        <p:txBody>
          <a:bodyPr/>
          <a:lstStyle/>
          <a:p>
            <a:r>
              <a:rPr lang="en-US" dirty="0">
                <a:solidFill>
                  <a:schemeClr val="bg1"/>
                </a:solidFill>
              </a:rPr>
              <a:t>Policy objective and main novelties</a:t>
            </a:r>
            <a:endParaRPr lang="en-IE" dirty="0">
              <a:solidFill>
                <a:schemeClr val="bg1"/>
              </a:solidFill>
            </a:endParaRPr>
          </a:p>
        </p:txBody>
      </p:sp>
      <p:sp>
        <p:nvSpPr>
          <p:cNvPr id="4" name="Slide Number Placeholder 3">
            <a:extLst>
              <a:ext uri="{FF2B5EF4-FFF2-40B4-BE49-F238E27FC236}">
                <a16:creationId xmlns:a16="http://schemas.microsoft.com/office/drawing/2014/main" id="{E9FEB375-58C6-14CC-F657-3B23DD61499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2</a:t>
            </a:fld>
            <a:endParaRPr lang="en-GB"/>
          </a:p>
        </p:txBody>
      </p:sp>
      <p:pic>
        <p:nvPicPr>
          <p:cNvPr id="5" name="Picture 4">
            <a:extLst>
              <a:ext uri="{FF2B5EF4-FFF2-40B4-BE49-F238E27FC236}">
                <a16:creationId xmlns:a16="http://schemas.microsoft.com/office/drawing/2014/main" id="{4617353C-3738-633A-DC87-78B96A697AC9}"/>
              </a:ext>
            </a:extLst>
          </p:cNvPr>
          <p:cNvPicPr>
            <a:picLocks noChangeAspect="1"/>
          </p:cNvPicPr>
          <p:nvPr/>
        </p:nvPicPr>
        <p:blipFill>
          <a:blip r:embed="rId2"/>
          <a:srcRect r="1686"/>
          <a:stretch/>
        </p:blipFill>
        <p:spPr>
          <a:xfrm>
            <a:off x="-22773" y="1"/>
            <a:ext cx="4890782" cy="6857999"/>
          </a:xfrm>
          <a:prstGeom prst="rect">
            <a:avLst/>
          </a:prstGeom>
        </p:spPr>
      </p:pic>
      <p:sp>
        <p:nvSpPr>
          <p:cNvPr id="8" name="Content Placeholder 2">
            <a:extLst>
              <a:ext uri="{FF2B5EF4-FFF2-40B4-BE49-F238E27FC236}">
                <a16:creationId xmlns:a16="http://schemas.microsoft.com/office/drawing/2014/main" id="{35C6D3E6-2A01-BBF0-F175-CC002067FB96}"/>
              </a:ext>
            </a:extLst>
          </p:cNvPr>
          <p:cNvSpPr txBox="1">
            <a:spLocks/>
          </p:cNvSpPr>
          <p:nvPr/>
        </p:nvSpPr>
        <p:spPr>
          <a:xfrm>
            <a:off x="10371060" y="4770187"/>
            <a:ext cx="1794845" cy="524177"/>
          </a:xfrm>
          <a:prstGeom prst="rect">
            <a:avLst/>
          </a:prstGeom>
        </p:spPr>
        <p:txBody>
          <a:bodyPr vert="horz" lIns="144000" tIns="144000" rIns="144000" bIns="144000" rtlCol="0">
            <a:noAutofit/>
          </a:bodyPr>
          <a:lstStyle>
            <a:lvl1pPr marL="0" indent="-342900" algn="l" defTabSz="914400" rtl="0" eaLnBrk="1" latinLnBrk="0" hangingPunct="1">
              <a:lnSpc>
                <a:spcPct val="100000"/>
              </a:lnSpc>
              <a:spcBef>
                <a:spcPts val="0"/>
              </a:spcBef>
              <a:spcAft>
                <a:spcPts val="1800"/>
              </a:spcAft>
              <a:buClr>
                <a:schemeClr val="accent5"/>
              </a:buClr>
              <a:buFont typeface="Arial" pitchFamily="34" charset="0"/>
              <a:buNone/>
              <a:defRPr sz="2000" kern="1200" baseline="0">
                <a:solidFill>
                  <a:schemeClr val="tx1">
                    <a:lumMod val="95000"/>
                    <a:lumOff val="5000"/>
                  </a:schemeClr>
                </a:solidFill>
                <a:latin typeface="+mn-lt"/>
                <a:ea typeface="+mn-ea"/>
                <a:cs typeface="+mn-cs"/>
              </a:defRPr>
            </a:lvl1pPr>
            <a:lvl2pPr marL="742950" indent="-28575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1" dirty="0">
                <a:solidFill>
                  <a:srgbClr val="003399"/>
                </a:solidFill>
                <a:latin typeface="EC Square Sans Pro" panose="020B0506040000020004" pitchFamily="34" charset="0"/>
              </a:rPr>
              <a:t>More information</a:t>
            </a:r>
          </a:p>
          <a:p>
            <a:endParaRPr lang="en-GB" sz="3600" dirty="0">
              <a:solidFill>
                <a:schemeClr val="tx1">
                  <a:lumMod val="75000"/>
                  <a:lumOff val="25000"/>
                </a:schemeClr>
              </a:solidFill>
            </a:endParaRPr>
          </a:p>
        </p:txBody>
      </p:sp>
      <p:pic>
        <p:nvPicPr>
          <p:cNvPr id="9" name="Graphic 4">
            <a:extLst>
              <a:ext uri="{FF2B5EF4-FFF2-40B4-BE49-F238E27FC236}">
                <a16:creationId xmlns:a16="http://schemas.microsoft.com/office/drawing/2014/main" id="{9F0F293F-37D5-BC90-8460-1186DE07501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331423" y="5156705"/>
            <a:ext cx="1596687" cy="1596687"/>
          </a:xfrm>
          <a:prstGeom prst="rect">
            <a:avLst/>
          </a:prstGeom>
        </p:spPr>
      </p:pic>
      <p:sp>
        <p:nvSpPr>
          <p:cNvPr id="11" name="Content Placeholder 4">
            <a:extLst>
              <a:ext uri="{FF2B5EF4-FFF2-40B4-BE49-F238E27FC236}">
                <a16:creationId xmlns:a16="http://schemas.microsoft.com/office/drawing/2014/main" id="{36E484EB-17C3-FC58-7E04-2C97A45189B1}"/>
              </a:ext>
            </a:extLst>
          </p:cNvPr>
          <p:cNvSpPr txBox="1">
            <a:spLocks/>
          </p:cNvSpPr>
          <p:nvPr/>
        </p:nvSpPr>
        <p:spPr>
          <a:xfrm>
            <a:off x="4973368" y="2277018"/>
            <a:ext cx="7113272" cy="3017346"/>
          </a:xfrm>
          <a:prstGeom prst="rect">
            <a:avLst/>
          </a:prstGeom>
        </p:spPr>
        <p:txBody>
          <a:bodyPr vert="horz" lIns="144000" tIns="144000" rIns="144000" bIns="144000" rtlCol="0">
            <a:noAutofit/>
          </a:bodyPr>
          <a:lst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lumMod val="95000"/>
                    <a:lumOff val="5000"/>
                  </a:schemeClr>
                </a:solidFill>
                <a:latin typeface="+mn-lt"/>
                <a:ea typeface="+mn-ea"/>
                <a:cs typeface="+mn-cs"/>
              </a:defRPr>
            </a:lvl1pPr>
            <a:lvl2pPr marL="742950" indent="-28575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1200"/>
              </a:spcBef>
              <a:spcAft>
                <a:spcPts val="1200"/>
              </a:spcAft>
            </a:pPr>
            <a:r>
              <a:rPr lang="en-US" dirty="0">
                <a:solidFill>
                  <a:srgbClr val="27688F"/>
                </a:solidFill>
              </a:rPr>
              <a:t>Assessing the </a:t>
            </a:r>
            <a:r>
              <a:rPr lang="en-US" b="1" dirty="0">
                <a:solidFill>
                  <a:srgbClr val="27688F"/>
                </a:solidFill>
              </a:rPr>
              <a:t>macroeconomic</a:t>
            </a:r>
            <a:r>
              <a:rPr lang="en-US" dirty="0">
                <a:solidFill>
                  <a:srgbClr val="27688F"/>
                </a:solidFill>
              </a:rPr>
              <a:t> impact of the RRF in each Member State, focusing on its </a:t>
            </a:r>
            <a:r>
              <a:rPr lang="en-US" b="1" u="sng" dirty="0">
                <a:solidFill>
                  <a:srgbClr val="27688F"/>
                </a:solidFill>
              </a:rPr>
              <a:t>cross boarder impacts</a:t>
            </a:r>
            <a:r>
              <a:rPr lang="en-US" dirty="0">
                <a:solidFill>
                  <a:srgbClr val="27688F"/>
                </a:solidFill>
              </a:rPr>
              <a:t> with a </a:t>
            </a:r>
            <a:r>
              <a:rPr lang="en-US" b="1" u="sng" dirty="0">
                <a:solidFill>
                  <a:srgbClr val="27688F"/>
                </a:solidFill>
              </a:rPr>
              <a:t>highly disaggregated sectoral</a:t>
            </a:r>
            <a:r>
              <a:rPr lang="en-US" dirty="0">
                <a:solidFill>
                  <a:srgbClr val="27688F"/>
                </a:solidFill>
              </a:rPr>
              <a:t> view.</a:t>
            </a:r>
          </a:p>
          <a:p>
            <a:pPr lvl="1" algn="just">
              <a:lnSpc>
                <a:spcPct val="100000"/>
              </a:lnSpc>
              <a:spcBef>
                <a:spcPts val="1200"/>
              </a:spcBef>
              <a:spcAft>
                <a:spcPts val="1200"/>
              </a:spcAft>
            </a:pPr>
            <a:r>
              <a:rPr lang="en-US" sz="2000" dirty="0">
                <a:solidFill>
                  <a:srgbClr val="27688F"/>
                </a:solidFill>
              </a:rPr>
              <a:t>A </a:t>
            </a:r>
            <a:r>
              <a:rPr lang="en-US" sz="2000" b="1" u="sng" dirty="0">
                <a:solidFill>
                  <a:srgbClr val="27688F"/>
                </a:solidFill>
              </a:rPr>
              <a:t>new sectoral dataset</a:t>
            </a:r>
            <a:r>
              <a:rPr lang="en-US" sz="2000" dirty="0">
                <a:solidFill>
                  <a:srgbClr val="27688F"/>
                </a:solidFill>
              </a:rPr>
              <a:t> developed using AI.</a:t>
            </a:r>
          </a:p>
          <a:p>
            <a:pPr lvl="1" algn="just">
              <a:lnSpc>
                <a:spcPct val="100000"/>
              </a:lnSpc>
              <a:spcBef>
                <a:spcPts val="1200"/>
              </a:spcBef>
              <a:spcAft>
                <a:spcPts val="1200"/>
              </a:spcAft>
            </a:pPr>
            <a:r>
              <a:rPr lang="en-US" sz="2000" dirty="0">
                <a:solidFill>
                  <a:srgbClr val="27688F"/>
                </a:solidFill>
              </a:rPr>
              <a:t>The </a:t>
            </a:r>
            <a:r>
              <a:rPr lang="en-US" sz="2000" b="1" u="sng" dirty="0">
                <a:solidFill>
                  <a:srgbClr val="27688F"/>
                </a:solidFill>
              </a:rPr>
              <a:t>use of the FIDELIO model.</a:t>
            </a:r>
          </a:p>
        </p:txBody>
      </p:sp>
    </p:spTree>
    <p:extLst>
      <p:ext uri="{BB962C8B-B14F-4D97-AF65-F5344CB8AC3E}">
        <p14:creationId xmlns:p14="http://schemas.microsoft.com/office/powerpoint/2010/main" val="3096296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953566"/>
            <a:ext cx="1468150" cy="2566195"/>
            <a:chOff x="-9525" y="1036716"/>
            <a:chExt cx="1468150" cy="2566195"/>
          </a:xfrm>
        </p:grpSpPr>
        <p:grpSp>
          <p:nvGrpSpPr>
            <p:cNvPr id="16" name="Group 15"/>
            <p:cNvGrpSpPr/>
            <p:nvPr/>
          </p:nvGrpSpPr>
          <p:grpSpPr>
            <a:xfrm>
              <a:off x="-9525" y="1949177"/>
              <a:ext cx="126392" cy="486866"/>
              <a:chOff x="5645694" y="4480192"/>
              <a:chExt cx="754624" cy="486866"/>
            </a:xfrm>
          </p:grpSpPr>
          <p:cxnSp>
            <p:nvCxnSpPr>
              <p:cNvPr id="97" name="Straight Connector 96"/>
              <p:cNvCxnSpPr/>
              <p:nvPr/>
            </p:nvCxnSpPr>
            <p:spPr>
              <a:xfrm flipV="1">
                <a:off x="5645694" y="4480192"/>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645694" y="4520719"/>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5645694" y="4561246"/>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645694" y="4601773"/>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645868" y="4642300"/>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5645868" y="4682827"/>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645868" y="4723354"/>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5645868" y="4763881"/>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5645694" y="4804408"/>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5645694" y="4844935"/>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5645694" y="4885462"/>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645694" y="4925989"/>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5645868" y="4966514"/>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11100" y="1036716"/>
              <a:ext cx="1347525" cy="2566195"/>
              <a:chOff x="6397600" y="3567731"/>
              <a:chExt cx="1347525" cy="2566195"/>
            </a:xfrm>
          </p:grpSpPr>
          <p:grpSp>
            <p:nvGrpSpPr>
              <p:cNvPr id="19" name="Group 18"/>
              <p:cNvGrpSpPr/>
              <p:nvPr/>
            </p:nvGrpSpPr>
            <p:grpSpPr>
              <a:xfrm>
                <a:off x="6689898" y="3792792"/>
                <a:ext cx="809942" cy="1805489"/>
                <a:chOff x="6794673" y="3811842"/>
                <a:chExt cx="809942" cy="1805489"/>
              </a:xfrm>
            </p:grpSpPr>
            <p:sp>
              <p:nvSpPr>
                <p:cNvPr id="22" name="Rectangle 21"/>
                <p:cNvSpPr/>
                <p:nvPr/>
              </p:nvSpPr>
              <p:spPr>
                <a:xfrm>
                  <a:off x="7071251" y="5362228"/>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23" name="Rectangle 22"/>
                <p:cNvSpPr/>
                <p:nvPr/>
              </p:nvSpPr>
              <p:spPr>
                <a:xfrm>
                  <a:off x="6932962" y="5402705"/>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24" name="Rectangle 23"/>
                <p:cNvSpPr/>
                <p:nvPr/>
              </p:nvSpPr>
              <p:spPr>
                <a:xfrm>
                  <a:off x="6794673" y="544318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25" name="Rectangle 24"/>
                <p:cNvSpPr/>
                <p:nvPr/>
              </p:nvSpPr>
              <p:spPr>
                <a:xfrm rot="8693768">
                  <a:off x="6810109" y="529875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26" name="Rectangle 25"/>
                <p:cNvSpPr/>
                <p:nvPr/>
              </p:nvSpPr>
              <p:spPr>
                <a:xfrm rot="8693768">
                  <a:off x="6921545" y="5351131"/>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27" name="Rectangle 26"/>
                <p:cNvSpPr/>
                <p:nvPr/>
              </p:nvSpPr>
              <p:spPr>
                <a:xfrm rot="8693768">
                  <a:off x="7035887" y="5400119"/>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28" name="Rectangle 27"/>
                <p:cNvSpPr/>
                <p:nvPr/>
              </p:nvSpPr>
              <p:spPr>
                <a:xfrm>
                  <a:off x="7075675" y="523131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29" name="Rectangle 28"/>
                <p:cNvSpPr/>
                <p:nvPr/>
              </p:nvSpPr>
              <p:spPr>
                <a:xfrm>
                  <a:off x="6937387" y="5271791"/>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30" name="Rectangle 29"/>
                <p:cNvSpPr/>
                <p:nvPr/>
              </p:nvSpPr>
              <p:spPr>
                <a:xfrm>
                  <a:off x="6799098" y="53122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31" name="Rectangle 30"/>
                <p:cNvSpPr/>
                <p:nvPr/>
              </p:nvSpPr>
              <p:spPr>
                <a:xfrm rot="8693768">
                  <a:off x="6814168" y="5162806"/>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32" name="Rectangle 31"/>
                <p:cNvSpPr/>
                <p:nvPr/>
              </p:nvSpPr>
              <p:spPr>
                <a:xfrm rot="8693768">
                  <a:off x="6925603" y="5215187"/>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33" name="Rectangle 32"/>
                <p:cNvSpPr/>
                <p:nvPr/>
              </p:nvSpPr>
              <p:spPr>
                <a:xfrm rot="8693768">
                  <a:off x="7035886" y="52698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34" name="Rectangle 33"/>
                <p:cNvSpPr/>
                <p:nvPr/>
              </p:nvSpPr>
              <p:spPr>
                <a:xfrm>
                  <a:off x="7075675" y="5107126"/>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35" name="Rectangle 34"/>
                <p:cNvSpPr/>
                <p:nvPr/>
              </p:nvSpPr>
              <p:spPr>
                <a:xfrm>
                  <a:off x="6937387" y="5147603"/>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36" name="Rectangle 35"/>
                <p:cNvSpPr/>
                <p:nvPr/>
              </p:nvSpPr>
              <p:spPr>
                <a:xfrm>
                  <a:off x="6799098" y="518807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37" name="Rectangle 36"/>
                <p:cNvSpPr/>
                <p:nvPr/>
              </p:nvSpPr>
              <p:spPr>
                <a:xfrm rot="8693768">
                  <a:off x="6816097" y="503840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38" name="Rectangle 37"/>
                <p:cNvSpPr/>
                <p:nvPr/>
              </p:nvSpPr>
              <p:spPr>
                <a:xfrm rot="8693768">
                  <a:off x="6927532" y="5090786"/>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39" name="Rectangle 38"/>
                <p:cNvSpPr/>
                <p:nvPr/>
              </p:nvSpPr>
              <p:spPr>
                <a:xfrm rot="8693768">
                  <a:off x="7037815" y="5145471"/>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40" name="Rectangle 39"/>
                <p:cNvSpPr/>
                <p:nvPr/>
              </p:nvSpPr>
              <p:spPr>
                <a:xfrm>
                  <a:off x="7075675" y="4971299"/>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41" name="Rectangle 40"/>
                <p:cNvSpPr/>
                <p:nvPr/>
              </p:nvSpPr>
              <p:spPr>
                <a:xfrm>
                  <a:off x="6937387" y="5011775"/>
                  <a:ext cx="522448" cy="174149"/>
                </a:xfrm>
                <a:prstGeom prst="rect">
                  <a:avLst/>
                </a:prstGeom>
                <a:solidFill>
                  <a:srgbClr val="CE9D6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42" name="Rectangle 41"/>
                <p:cNvSpPr/>
                <p:nvPr/>
              </p:nvSpPr>
              <p:spPr>
                <a:xfrm>
                  <a:off x="6799098" y="505225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43" name="Rectangle 42"/>
                <p:cNvSpPr/>
                <p:nvPr/>
              </p:nvSpPr>
              <p:spPr>
                <a:xfrm rot="8693768">
                  <a:off x="6814168" y="490279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44" name="Rectangle 43"/>
                <p:cNvSpPr/>
                <p:nvPr/>
              </p:nvSpPr>
              <p:spPr>
                <a:xfrm rot="8693768">
                  <a:off x="6925603" y="49551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45" name="Rectangle 44"/>
                <p:cNvSpPr/>
                <p:nvPr/>
              </p:nvSpPr>
              <p:spPr>
                <a:xfrm rot="8693768">
                  <a:off x="7035886" y="500985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46" name="Rectangle 45"/>
                <p:cNvSpPr/>
                <p:nvPr/>
              </p:nvSpPr>
              <p:spPr>
                <a:xfrm>
                  <a:off x="7075675" y="4847110"/>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47" name="Rectangle 46"/>
                <p:cNvSpPr/>
                <p:nvPr/>
              </p:nvSpPr>
              <p:spPr>
                <a:xfrm>
                  <a:off x="6937387" y="4887587"/>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48" name="Rectangle 47"/>
                <p:cNvSpPr/>
                <p:nvPr/>
              </p:nvSpPr>
              <p:spPr>
                <a:xfrm>
                  <a:off x="6799098" y="4928064"/>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49" name="Rectangle 48"/>
                <p:cNvSpPr/>
                <p:nvPr/>
              </p:nvSpPr>
              <p:spPr>
                <a:xfrm rot="8693768">
                  <a:off x="6816097" y="477838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50" name="Rectangle 49"/>
                <p:cNvSpPr/>
                <p:nvPr/>
              </p:nvSpPr>
              <p:spPr>
                <a:xfrm rot="8693768">
                  <a:off x="6927532" y="4830771"/>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51" name="Rectangle 50"/>
                <p:cNvSpPr/>
                <p:nvPr/>
              </p:nvSpPr>
              <p:spPr>
                <a:xfrm rot="8693768">
                  <a:off x="7037815" y="4885456"/>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52" name="Rectangle 51"/>
                <p:cNvSpPr/>
                <p:nvPr/>
              </p:nvSpPr>
              <p:spPr>
                <a:xfrm>
                  <a:off x="7078747" y="471297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53" name="Rectangle 52"/>
                <p:cNvSpPr/>
                <p:nvPr/>
              </p:nvSpPr>
              <p:spPr>
                <a:xfrm>
                  <a:off x="6940459" y="475345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54" name="Rectangle 53"/>
                <p:cNvSpPr/>
                <p:nvPr/>
              </p:nvSpPr>
              <p:spPr>
                <a:xfrm>
                  <a:off x="6802170" y="479999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55" name="Rectangle 54"/>
                <p:cNvSpPr/>
                <p:nvPr/>
              </p:nvSpPr>
              <p:spPr>
                <a:xfrm rot="8693768">
                  <a:off x="6817239" y="464446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56" name="Rectangle 55"/>
                <p:cNvSpPr/>
                <p:nvPr/>
              </p:nvSpPr>
              <p:spPr>
                <a:xfrm rot="8693768">
                  <a:off x="6928675" y="4696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57" name="Rectangle 56"/>
                <p:cNvSpPr/>
                <p:nvPr/>
              </p:nvSpPr>
              <p:spPr>
                <a:xfrm rot="8693768">
                  <a:off x="7035886" y="475153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58" name="Rectangle 57"/>
                <p:cNvSpPr/>
                <p:nvPr/>
              </p:nvSpPr>
              <p:spPr>
                <a:xfrm>
                  <a:off x="7078747" y="4588785"/>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59" name="Rectangle 58"/>
                <p:cNvSpPr/>
                <p:nvPr/>
              </p:nvSpPr>
              <p:spPr>
                <a:xfrm>
                  <a:off x="6940459" y="462926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60" name="Rectangle 59"/>
                <p:cNvSpPr/>
                <p:nvPr/>
              </p:nvSpPr>
              <p:spPr>
                <a:xfrm>
                  <a:off x="6802170" y="4669738"/>
                  <a:ext cx="522448" cy="174149"/>
                </a:xfrm>
                <a:prstGeom prst="rect">
                  <a:avLst/>
                </a:prstGeom>
                <a:solidFill>
                  <a:srgbClr val="CE9D6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61" name="Rectangle 60"/>
                <p:cNvSpPr/>
                <p:nvPr/>
              </p:nvSpPr>
              <p:spPr>
                <a:xfrm rot="8693768">
                  <a:off x="6819169" y="4520064"/>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62" name="Rectangle 61"/>
                <p:cNvSpPr/>
                <p:nvPr/>
              </p:nvSpPr>
              <p:spPr>
                <a:xfrm rot="8693768">
                  <a:off x="6930604" y="4572446"/>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63" name="Rectangle 62"/>
                <p:cNvSpPr/>
                <p:nvPr/>
              </p:nvSpPr>
              <p:spPr>
                <a:xfrm rot="8693768">
                  <a:off x="7040887" y="4627130"/>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64" name="Rectangle 63"/>
                <p:cNvSpPr/>
                <p:nvPr/>
              </p:nvSpPr>
              <p:spPr>
                <a:xfrm>
                  <a:off x="7082167" y="445437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65" name="Rectangle 64"/>
                <p:cNvSpPr/>
                <p:nvPr/>
              </p:nvSpPr>
              <p:spPr>
                <a:xfrm>
                  <a:off x="6943879" y="4494848"/>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66" name="Rectangle 65"/>
                <p:cNvSpPr/>
                <p:nvPr/>
              </p:nvSpPr>
              <p:spPr>
                <a:xfrm>
                  <a:off x="6805590" y="453532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67" name="Rectangle 66"/>
                <p:cNvSpPr/>
                <p:nvPr/>
              </p:nvSpPr>
              <p:spPr>
                <a:xfrm rot="8693768">
                  <a:off x="6820659" y="4385863"/>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68" name="Rectangle 67"/>
                <p:cNvSpPr/>
                <p:nvPr/>
              </p:nvSpPr>
              <p:spPr>
                <a:xfrm rot="8693768">
                  <a:off x="6932095" y="443824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69" name="Rectangle 68"/>
                <p:cNvSpPr/>
                <p:nvPr/>
              </p:nvSpPr>
              <p:spPr>
                <a:xfrm rot="8693768">
                  <a:off x="7042378" y="449292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70" name="Rectangle 69"/>
                <p:cNvSpPr/>
                <p:nvPr/>
              </p:nvSpPr>
              <p:spPr>
                <a:xfrm>
                  <a:off x="7082167" y="433018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71" name="Rectangle 70"/>
                <p:cNvSpPr/>
                <p:nvPr/>
              </p:nvSpPr>
              <p:spPr>
                <a:xfrm>
                  <a:off x="6943879" y="4370659"/>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72" name="Rectangle 71"/>
                <p:cNvSpPr/>
                <p:nvPr/>
              </p:nvSpPr>
              <p:spPr>
                <a:xfrm>
                  <a:off x="6805590" y="441113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73" name="Rectangle 72"/>
                <p:cNvSpPr/>
                <p:nvPr/>
              </p:nvSpPr>
              <p:spPr>
                <a:xfrm rot="8693768">
                  <a:off x="6819517" y="4255318"/>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74" name="Rectangle 73"/>
                <p:cNvSpPr/>
                <p:nvPr/>
              </p:nvSpPr>
              <p:spPr>
                <a:xfrm rot="8693768">
                  <a:off x="6930952" y="4313843"/>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75" name="Rectangle 74"/>
                <p:cNvSpPr/>
                <p:nvPr/>
              </p:nvSpPr>
              <p:spPr>
                <a:xfrm rot="8693768">
                  <a:off x="7044307" y="4368528"/>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76" name="Rectangle 75"/>
                <p:cNvSpPr/>
                <p:nvPr/>
              </p:nvSpPr>
              <p:spPr>
                <a:xfrm>
                  <a:off x="7076024" y="419435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77" name="Rectangle 76"/>
                <p:cNvSpPr/>
                <p:nvPr/>
              </p:nvSpPr>
              <p:spPr>
                <a:xfrm>
                  <a:off x="6940807" y="4234832"/>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78" name="Rectangle 77"/>
                <p:cNvSpPr/>
                <p:nvPr/>
              </p:nvSpPr>
              <p:spPr>
                <a:xfrm>
                  <a:off x="6802518" y="427530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79" name="Rectangle 78"/>
                <p:cNvSpPr/>
                <p:nvPr/>
              </p:nvSpPr>
              <p:spPr>
                <a:xfrm rot="8693768">
                  <a:off x="6814516" y="4125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80" name="Rectangle 79"/>
                <p:cNvSpPr/>
                <p:nvPr/>
              </p:nvSpPr>
              <p:spPr>
                <a:xfrm rot="8693768">
                  <a:off x="6925951" y="4178229"/>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81" name="Rectangle 80"/>
                <p:cNvSpPr/>
                <p:nvPr/>
              </p:nvSpPr>
              <p:spPr>
                <a:xfrm rot="8693768">
                  <a:off x="7039306" y="4232914"/>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82" name="Rectangle 81"/>
                <p:cNvSpPr/>
                <p:nvPr/>
              </p:nvSpPr>
              <p:spPr>
                <a:xfrm>
                  <a:off x="7076024" y="40701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83" name="Rectangle 82"/>
                <p:cNvSpPr/>
                <p:nvPr/>
              </p:nvSpPr>
              <p:spPr>
                <a:xfrm>
                  <a:off x="6937735" y="411064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84" name="Rectangle 83"/>
                <p:cNvSpPr/>
                <p:nvPr/>
              </p:nvSpPr>
              <p:spPr>
                <a:xfrm>
                  <a:off x="6799446" y="415112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85" name="Rectangle 84"/>
                <p:cNvSpPr/>
                <p:nvPr/>
              </p:nvSpPr>
              <p:spPr>
                <a:xfrm rot="8693768">
                  <a:off x="6816445" y="4001446"/>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86" name="Rectangle 85"/>
                <p:cNvSpPr/>
                <p:nvPr/>
              </p:nvSpPr>
              <p:spPr>
                <a:xfrm rot="8693768">
                  <a:off x="6927884" y="4053828"/>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87" name="Rectangle 86"/>
                <p:cNvSpPr/>
                <p:nvPr/>
              </p:nvSpPr>
              <p:spPr>
                <a:xfrm rot="8693768">
                  <a:off x="7038164" y="4108513"/>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88" name="Rectangle 87"/>
                <p:cNvSpPr/>
                <p:nvPr/>
              </p:nvSpPr>
              <p:spPr>
                <a:xfrm>
                  <a:off x="7076024" y="393603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89" name="Rectangle 88"/>
                <p:cNvSpPr/>
                <p:nvPr/>
              </p:nvSpPr>
              <p:spPr>
                <a:xfrm>
                  <a:off x="6937735" y="397650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90" name="Rectangle 89"/>
                <p:cNvSpPr/>
                <p:nvPr/>
              </p:nvSpPr>
              <p:spPr>
                <a:xfrm>
                  <a:off x="6799446" y="401698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91" name="Rectangle 90"/>
                <p:cNvSpPr/>
                <p:nvPr/>
              </p:nvSpPr>
              <p:spPr>
                <a:xfrm rot="8693768">
                  <a:off x="6814516" y="3867522"/>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92" name="Rectangle 91"/>
                <p:cNvSpPr/>
                <p:nvPr/>
              </p:nvSpPr>
              <p:spPr>
                <a:xfrm rot="8693768">
                  <a:off x="6925951" y="391990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93" name="Rectangle 92"/>
                <p:cNvSpPr/>
                <p:nvPr/>
              </p:nvSpPr>
              <p:spPr>
                <a:xfrm rot="8693768">
                  <a:off x="7036234" y="3974588"/>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94" name="Rectangle 93"/>
                <p:cNvSpPr/>
                <p:nvPr/>
              </p:nvSpPr>
              <p:spPr>
                <a:xfrm>
                  <a:off x="7076024" y="3811842"/>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95" name="Rectangle 94"/>
                <p:cNvSpPr/>
                <p:nvPr/>
              </p:nvSpPr>
              <p:spPr>
                <a:xfrm>
                  <a:off x="6937735" y="3852319"/>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96" name="Rectangle 95"/>
                <p:cNvSpPr/>
                <p:nvPr/>
              </p:nvSpPr>
              <p:spPr>
                <a:xfrm>
                  <a:off x="6799446" y="3892795"/>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grpSp>
          <p:sp>
            <p:nvSpPr>
              <p:cNvPr id="20" name="Rectangle 19"/>
              <p:cNvSpPr/>
              <p:nvPr/>
            </p:nvSpPr>
            <p:spPr>
              <a:xfrm>
                <a:off x="6397600" y="4449458"/>
                <a:ext cx="63378" cy="562318"/>
              </a:xfrm>
              <a:prstGeom prst="rect">
                <a:avLst/>
              </a:prstGeom>
              <a:solidFill>
                <a:srgbClr val="977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sp>
            <p:nvSpPr>
              <p:cNvPr id="21" name="Rectangle 20"/>
              <p:cNvSpPr/>
              <p:nvPr/>
            </p:nvSpPr>
            <p:spPr>
              <a:xfrm>
                <a:off x="6456481" y="3567731"/>
                <a:ext cx="1288644" cy="2566195"/>
              </a:xfrm>
              <a:prstGeom prst="rect">
                <a:avLst/>
              </a:prstGeom>
              <a:noFill/>
              <a:ln>
                <a:solidFill>
                  <a:srgbClr val="AA7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grpSp>
        <p:sp>
          <p:nvSpPr>
            <p:cNvPr id="18" name="TextBox 17"/>
            <p:cNvSpPr txBox="1"/>
            <p:nvPr/>
          </p:nvSpPr>
          <p:spPr>
            <a:xfrm>
              <a:off x="337078" y="3202425"/>
              <a:ext cx="931665" cy="369332"/>
            </a:xfrm>
            <a:prstGeom prst="rect">
              <a:avLst/>
            </a:prstGeom>
            <a:noFill/>
          </p:spPr>
          <p:txBody>
            <a:bodyPr wrap="none" rtlCol="0">
              <a:spAutoFit/>
            </a:bodyPr>
            <a:lstStyle>
              <a:defPPr>
                <a:defRPr lang="en-US"/>
              </a:defPPr>
              <a:lvl1pPr>
                <a:defRPr b="1" cap="small">
                  <a:solidFill>
                    <a:srgbClr val="835E30"/>
                  </a:solidFill>
                  <a:latin typeface="Constantia" panose="02030602050306030303" pitchFamily="18" charset="0"/>
                </a:defRPr>
              </a:lvl1pPr>
            </a:lstStyle>
            <a:p>
              <a:r>
                <a:rPr lang="en-GB" dirty="0">
                  <a:latin typeface="Arial" panose="020B0604020202020204" pitchFamily="34" charset="0"/>
                </a:rPr>
                <a:t>Figaro</a:t>
              </a:r>
            </a:p>
          </p:txBody>
        </p:sp>
      </p:grpSp>
      <p:sp>
        <p:nvSpPr>
          <p:cNvPr id="112" name="Title 2"/>
          <p:cNvSpPr>
            <a:spLocks noGrp="1"/>
          </p:cNvSpPr>
          <p:nvPr>
            <p:ph type="title"/>
          </p:nvPr>
        </p:nvSpPr>
        <p:spPr>
          <a:xfrm>
            <a:off x="970722" y="123825"/>
            <a:ext cx="10668828" cy="766672"/>
          </a:xfrm>
        </p:spPr>
        <p:txBody>
          <a:bodyPr/>
          <a:lstStyle/>
          <a:p>
            <a:r>
              <a:rPr lang="en-GB" dirty="0"/>
              <a:t>3. FIDELIO: </a:t>
            </a:r>
            <a:r>
              <a:rPr lang="en-GB" cap="small" dirty="0"/>
              <a:t>Database</a:t>
            </a:r>
            <a:endParaRPr lang="en-GB" dirty="0"/>
          </a:p>
        </p:txBody>
      </p:sp>
      <p:pic>
        <p:nvPicPr>
          <p:cNvPr id="117" name="Picture 116"/>
          <p:cNvPicPr>
            <a:picLocks noChangeAspect="1"/>
          </p:cNvPicPr>
          <p:nvPr/>
        </p:nvPicPr>
        <p:blipFill>
          <a:blip r:embed="rId3">
            <a:clrChange>
              <a:clrFrom>
                <a:srgbClr val="EEEEEE"/>
              </a:clrFrom>
              <a:clrTo>
                <a:srgbClr val="EEEEEE">
                  <a:alpha val="0"/>
                </a:srgbClr>
              </a:clrTo>
            </a:clrChange>
          </a:blip>
          <a:stretch>
            <a:fillRect/>
          </a:stretch>
        </p:blipFill>
        <p:spPr>
          <a:xfrm>
            <a:off x="5975860" y="1394277"/>
            <a:ext cx="5888965" cy="3055207"/>
          </a:xfrm>
          <a:prstGeom prst="rect">
            <a:avLst/>
          </a:prstGeom>
        </p:spPr>
      </p:pic>
      <p:sp>
        <p:nvSpPr>
          <p:cNvPr id="122" name="Rectangle 121"/>
          <p:cNvSpPr/>
          <p:nvPr/>
        </p:nvSpPr>
        <p:spPr>
          <a:xfrm>
            <a:off x="1548831" y="961899"/>
            <a:ext cx="10532069" cy="5055525"/>
          </a:xfrm>
          <a:prstGeom prst="rect">
            <a:avLst/>
          </a:prstGeom>
          <a:noFill/>
          <a:ln>
            <a:solidFill>
              <a:srgbClr val="AA7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D4D4D"/>
              </a:solidFill>
              <a:latin typeface="Arial" panose="020B0604020202020204" pitchFamily="34" charset="0"/>
            </a:endParaRPr>
          </a:p>
        </p:txBody>
      </p:sp>
      <p:pic>
        <p:nvPicPr>
          <p:cNvPr id="123" name="Picture 122"/>
          <p:cNvPicPr>
            <a:picLocks noChangeAspect="1"/>
          </p:cNvPicPr>
          <p:nvPr/>
        </p:nvPicPr>
        <p:blipFill>
          <a:blip r:embed="rId4"/>
          <a:stretch>
            <a:fillRect/>
          </a:stretch>
        </p:blipFill>
        <p:spPr>
          <a:xfrm>
            <a:off x="1893819" y="1848146"/>
            <a:ext cx="1520475" cy="1505194"/>
          </a:xfrm>
          <a:prstGeom prst="rect">
            <a:avLst/>
          </a:prstGeom>
        </p:spPr>
      </p:pic>
      <p:sp>
        <p:nvSpPr>
          <p:cNvPr id="124" name="Rectangle 123"/>
          <p:cNvSpPr/>
          <p:nvPr/>
        </p:nvSpPr>
        <p:spPr>
          <a:xfrm>
            <a:off x="3970676" y="1836415"/>
            <a:ext cx="1095173" cy="1431161"/>
          </a:xfrm>
          <a:prstGeom prst="rect">
            <a:avLst/>
          </a:prstGeom>
        </p:spPr>
        <p:txBody>
          <a:bodyPr wrap="none">
            <a:spAutoFit/>
          </a:bodyPr>
          <a:lstStyle/>
          <a:p>
            <a:pPr algn="ctr">
              <a:spcBef>
                <a:spcPts val="600"/>
              </a:spcBef>
            </a:pPr>
            <a:r>
              <a:rPr lang="en-US" dirty="0">
                <a:solidFill>
                  <a:srgbClr val="4D4D4D"/>
                </a:solidFill>
                <a:latin typeface="Arial" panose="020B0604020202020204" pitchFamily="34" charset="0"/>
              </a:rPr>
              <a:t>18 main </a:t>
            </a:r>
          </a:p>
          <a:p>
            <a:pPr algn="ctr">
              <a:spcBef>
                <a:spcPts val="600"/>
              </a:spcBef>
            </a:pPr>
            <a:r>
              <a:rPr lang="en-US" dirty="0">
                <a:solidFill>
                  <a:srgbClr val="4D4D4D"/>
                </a:solidFill>
                <a:latin typeface="Arial" panose="020B0604020202020204" pitchFamily="34" charset="0"/>
              </a:rPr>
              <a:t>trading </a:t>
            </a:r>
          </a:p>
          <a:p>
            <a:pPr algn="ctr">
              <a:spcBef>
                <a:spcPts val="600"/>
              </a:spcBef>
            </a:pPr>
            <a:r>
              <a:rPr lang="en-US" dirty="0">
                <a:solidFill>
                  <a:srgbClr val="4D4D4D"/>
                </a:solidFill>
                <a:latin typeface="Arial" panose="020B0604020202020204" pitchFamily="34" charset="0"/>
              </a:rPr>
              <a:t>partners </a:t>
            </a:r>
          </a:p>
          <a:p>
            <a:pPr algn="ctr">
              <a:spcBef>
                <a:spcPts val="600"/>
              </a:spcBef>
            </a:pPr>
            <a:r>
              <a:rPr lang="en-US" dirty="0">
                <a:solidFill>
                  <a:srgbClr val="4D4D4D"/>
                </a:solidFill>
                <a:latin typeface="Arial" panose="020B0604020202020204" pitchFamily="34" charset="0"/>
              </a:rPr>
              <a:t>+ </a:t>
            </a:r>
            <a:r>
              <a:rPr lang="en-US" dirty="0" err="1">
                <a:solidFill>
                  <a:srgbClr val="4D4D4D"/>
                </a:solidFill>
                <a:latin typeface="Arial" panose="020B0604020202020204" pitchFamily="34" charset="0"/>
              </a:rPr>
              <a:t>RoW</a:t>
            </a:r>
            <a:endParaRPr lang="en-US" dirty="0">
              <a:solidFill>
                <a:srgbClr val="4D4D4D"/>
              </a:solidFill>
              <a:latin typeface="Arial" panose="020B0604020202020204" pitchFamily="34" charset="0"/>
            </a:endParaRPr>
          </a:p>
        </p:txBody>
      </p:sp>
      <p:sp>
        <p:nvSpPr>
          <p:cNvPr id="126" name="TextBox 125"/>
          <p:cNvSpPr txBox="1"/>
          <p:nvPr/>
        </p:nvSpPr>
        <p:spPr>
          <a:xfrm>
            <a:off x="3348241" y="2224350"/>
            <a:ext cx="543739" cy="830997"/>
          </a:xfrm>
          <a:prstGeom prst="rect">
            <a:avLst/>
          </a:prstGeom>
          <a:noFill/>
        </p:spPr>
        <p:txBody>
          <a:bodyPr wrap="none" rtlCol="0">
            <a:spAutoFit/>
          </a:bodyPr>
          <a:lstStyle/>
          <a:p>
            <a:r>
              <a:rPr lang="en-GB" sz="4800" dirty="0">
                <a:solidFill>
                  <a:srgbClr val="4D4D4D"/>
                </a:solidFill>
                <a:latin typeface="Arial" panose="020B0604020202020204" pitchFamily="34" charset="0"/>
              </a:rPr>
              <a:t>+</a:t>
            </a:r>
          </a:p>
        </p:txBody>
      </p:sp>
      <p:sp>
        <p:nvSpPr>
          <p:cNvPr id="127" name="TextBox 126"/>
          <p:cNvSpPr txBox="1"/>
          <p:nvPr/>
        </p:nvSpPr>
        <p:spPr>
          <a:xfrm>
            <a:off x="5272474" y="2247750"/>
            <a:ext cx="543739" cy="830997"/>
          </a:xfrm>
          <a:prstGeom prst="rect">
            <a:avLst/>
          </a:prstGeom>
          <a:noFill/>
        </p:spPr>
        <p:txBody>
          <a:bodyPr wrap="none" rtlCol="0">
            <a:spAutoFit/>
          </a:bodyPr>
          <a:lstStyle/>
          <a:p>
            <a:r>
              <a:rPr lang="en-GB" sz="4800" dirty="0">
                <a:solidFill>
                  <a:srgbClr val="4D4D4D"/>
                </a:solidFill>
                <a:latin typeface="Arial" panose="020B0604020202020204" pitchFamily="34" charset="0"/>
              </a:rPr>
              <a:t>=</a:t>
            </a:r>
          </a:p>
        </p:txBody>
      </p:sp>
      <p:sp>
        <p:nvSpPr>
          <p:cNvPr id="128" name="Rectangle 127"/>
          <p:cNvSpPr/>
          <p:nvPr/>
        </p:nvSpPr>
        <p:spPr>
          <a:xfrm>
            <a:off x="2888654" y="3836898"/>
            <a:ext cx="1547540" cy="461665"/>
          </a:xfrm>
          <a:prstGeom prst="rect">
            <a:avLst/>
          </a:prstGeom>
        </p:spPr>
        <p:txBody>
          <a:bodyPr wrap="none">
            <a:spAutoFit/>
          </a:bodyPr>
          <a:lstStyle/>
          <a:p>
            <a:pPr algn="ctr">
              <a:spcBef>
                <a:spcPts val="600"/>
              </a:spcBef>
            </a:pPr>
            <a:r>
              <a:rPr lang="en-US" sz="2400" dirty="0">
                <a:solidFill>
                  <a:srgbClr val="4D4D4D"/>
                </a:solidFill>
                <a:latin typeface="Arial" panose="020B0604020202020204" pitchFamily="34" charset="0"/>
              </a:rPr>
              <a:t>45 + </a:t>
            </a:r>
            <a:r>
              <a:rPr lang="en-US" sz="2400" dirty="0" err="1">
                <a:solidFill>
                  <a:srgbClr val="4D4D4D"/>
                </a:solidFill>
                <a:latin typeface="Arial" panose="020B0604020202020204" pitchFamily="34" charset="0"/>
              </a:rPr>
              <a:t>RoW</a:t>
            </a:r>
            <a:endParaRPr lang="en-US" sz="2400" dirty="0">
              <a:solidFill>
                <a:srgbClr val="4D4D4D"/>
              </a:solidFill>
              <a:latin typeface="Arial" panose="020B0604020202020204" pitchFamily="34" charset="0"/>
            </a:endParaRPr>
          </a:p>
        </p:txBody>
      </p:sp>
      <p:sp>
        <p:nvSpPr>
          <p:cNvPr id="129" name="Rectangle 128"/>
          <p:cNvSpPr/>
          <p:nvPr/>
        </p:nvSpPr>
        <p:spPr>
          <a:xfrm>
            <a:off x="1548830" y="4494790"/>
            <a:ext cx="10532069" cy="1477328"/>
          </a:xfrm>
          <a:prstGeom prst="rect">
            <a:avLst/>
          </a:prstGeom>
        </p:spPr>
        <p:txBody>
          <a:bodyPr wrap="square">
            <a:spAutoFit/>
          </a:bodyPr>
          <a:lstStyle/>
          <a:p>
            <a:pPr marL="342900" indent="-342900" algn="just">
              <a:buClr>
                <a:schemeClr val="accent4"/>
              </a:buClr>
              <a:buFont typeface="Arial" panose="020B0604020202020204" pitchFamily="34" charset="0"/>
              <a:buChar char="•"/>
            </a:pPr>
            <a:r>
              <a:rPr lang="en-US" sz="1800" dirty="0">
                <a:latin typeface="Arial" panose="020B0604020202020204" pitchFamily="34" charset="0"/>
              </a:rPr>
              <a:t>The EU </a:t>
            </a:r>
            <a:r>
              <a:rPr lang="en-US" sz="1800" b="1" dirty="0">
                <a:latin typeface="Arial" panose="020B0604020202020204" pitchFamily="34" charset="0"/>
              </a:rPr>
              <a:t>inter-country Supply, Use and Input-Output tables</a:t>
            </a:r>
            <a:r>
              <a:rPr lang="en-US" sz="1800" dirty="0">
                <a:latin typeface="Arial" panose="020B0604020202020204" pitchFamily="34" charset="0"/>
              </a:rPr>
              <a:t> (FIGARO tables), are the results  of a co-operation between </a:t>
            </a:r>
            <a:r>
              <a:rPr lang="en-US" sz="1800" dirty="0">
                <a:solidFill>
                  <a:srgbClr val="004494"/>
                </a:solidFill>
                <a:latin typeface="Arial" panose="020B0604020202020204" pitchFamily="34" charset="0"/>
              </a:rPr>
              <a:t>Eurostat</a:t>
            </a:r>
            <a:r>
              <a:rPr lang="en-US" sz="1800" dirty="0">
                <a:solidFill>
                  <a:srgbClr val="4D4D4D"/>
                </a:solidFill>
                <a:latin typeface="Arial" panose="020B0604020202020204" pitchFamily="34" charset="0"/>
              </a:rPr>
              <a:t> </a:t>
            </a:r>
            <a:r>
              <a:rPr lang="en-US" sz="1800" dirty="0">
                <a:latin typeface="Arial" panose="020B0604020202020204" pitchFamily="34" charset="0"/>
              </a:rPr>
              <a:t>and the European Commission’s </a:t>
            </a:r>
            <a:r>
              <a:rPr lang="en-US" sz="1800" dirty="0">
                <a:solidFill>
                  <a:srgbClr val="004494"/>
                </a:solidFill>
                <a:latin typeface="Arial" panose="020B0604020202020204" pitchFamily="34" charset="0"/>
              </a:rPr>
              <a:t>Joint Research Centre</a:t>
            </a:r>
            <a:r>
              <a:rPr lang="en-US" sz="1800" dirty="0">
                <a:solidFill>
                  <a:srgbClr val="4D4D4D"/>
                </a:solidFill>
                <a:latin typeface="Arial" panose="020B0604020202020204" pitchFamily="34" charset="0"/>
              </a:rPr>
              <a:t>.</a:t>
            </a:r>
          </a:p>
          <a:p>
            <a:pPr marL="342900" indent="-342900" algn="just">
              <a:buClr>
                <a:schemeClr val="accent4"/>
              </a:buClr>
              <a:buFont typeface="Arial" panose="020B0604020202020204" pitchFamily="34" charset="0"/>
              <a:buChar char="•"/>
            </a:pPr>
            <a:r>
              <a:rPr lang="en-US" sz="1800" dirty="0">
                <a:latin typeface="Arial" panose="020B0604020202020204" pitchFamily="34" charset="0"/>
              </a:rPr>
              <a:t>Since 2021 it has become </a:t>
            </a:r>
            <a:r>
              <a:rPr lang="en-US" sz="1800" dirty="0">
                <a:solidFill>
                  <a:srgbClr val="004494"/>
                </a:solidFill>
                <a:latin typeface="Arial" panose="020B0604020202020204" pitchFamily="34" charset="0"/>
              </a:rPr>
              <a:t>EU Official Statistics</a:t>
            </a:r>
            <a:r>
              <a:rPr lang="en-US" sz="1800" dirty="0">
                <a:latin typeface="Arial" panose="020B0604020202020204" pitchFamily="34" charset="0"/>
              </a:rPr>
              <a:t>: </a:t>
            </a:r>
            <a:r>
              <a:rPr lang="en-US" sz="1800" dirty="0">
                <a:solidFill>
                  <a:schemeClr val="tx1"/>
                </a:solidFill>
                <a:latin typeface="Arial" panose="020B0604020202020204" pitchFamily="34" charset="0"/>
              </a:rPr>
              <a:t>fully aligned with countries’ National Accounts official statistics. </a:t>
            </a:r>
          </a:p>
          <a:p>
            <a:pPr marL="285750" lvl="1" indent="-285750" algn="just">
              <a:spcAft>
                <a:spcPts val="600"/>
              </a:spcAft>
              <a:buClr>
                <a:schemeClr val="accent4"/>
              </a:buClr>
              <a:buFont typeface="Arial" panose="020B0604020202020204" pitchFamily="34" charset="0"/>
              <a:buChar char="•"/>
            </a:pPr>
            <a:r>
              <a:rPr lang="en-US" sz="1800" dirty="0">
                <a:solidFill>
                  <a:schemeClr val="tx1"/>
                </a:solidFill>
                <a:latin typeface="Arial" panose="020B0604020202020204" pitchFamily="34" charset="0"/>
              </a:rPr>
              <a:t>Supply-use by </a:t>
            </a:r>
            <a:r>
              <a:rPr lang="en-US" sz="1800" b="1" dirty="0">
                <a:solidFill>
                  <a:schemeClr val="tx1"/>
                </a:solidFill>
                <a:latin typeface="Arial" panose="020B0604020202020204" pitchFamily="34" charset="0"/>
              </a:rPr>
              <a:t>64 product/industry </a:t>
            </a:r>
            <a:r>
              <a:rPr lang="en-US" sz="1800" dirty="0">
                <a:solidFill>
                  <a:schemeClr val="tx1"/>
                </a:solidFill>
                <a:latin typeface="Arial" panose="020B0604020202020204" pitchFamily="34" charset="0"/>
              </a:rPr>
              <a:t>categories (CPA/NACE Rev.2)</a:t>
            </a:r>
          </a:p>
        </p:txBody>
      </p:sp>
      <p:sp>
        <p:nvSpPr>
          <p:cNvPr id="110" name="Rectangle 109"/>
          <p:cNvSpPr/>
          <p:nvPr/>
        </p:nvSpPr>
        <p:spPr>
          <a:xfrm>
            <a:off x="142789" y="6397242"/>
            <a:ext cx="7396504" cy="369332"/>
          </a:xfrm>
          <a:prstGeom prst="rect">
            <a:avLst/>
          </a:prstGeom>
        </p:spPr>
        <p:txBody>
          <a:bodyPr wrap="square">
            <a:spAutoFit/>
          </a:bodyPr>
          <a:lstStyle/>
          <a:p>
            <a:pPr marL="342900" indent="-342900">
              <a:buClr>
                <a:srgbClr val="F8CC29"/>
              </a:buClr>
            </a:pPr>
            <a:r>
              <a:rPr lang="en-US" dirty="0">
                <a:solidFill>
                  <a:srgbClr val="004494"/>
                </a:solidFill>
                <a:latin typeface="Arial" panose="020B0604020202020204" pitchFamily="34" charset="0"/>
              </a:rPr>
              <a:t>https://ec.europa.eu/eurostat/web/esa-supply-use-input-tables/figaro </a:t>
            </a:r>
            <a:endParaRPr lang="en-US" sz="1600" dirty="0">
              <a:solidFill>
                <a:srgbClr val="004494"/>
              </a:solidFill>
              <a:latin typeface="Arial" panose="020B0604020202020204" pitchFamily="34" charset="0"/>
            </a:endParaRPr>
          </a:p>
        </p:txBody>
      </p:sp>
      <p:sp>
        <p:nvSpPr>
          <p:cNvPr id="8" name="TextBox 7">
            <a:extLst>
              <a:ext uri="{FF2B5EF4-FFF2-40B4-BE49-F238E27FC236}">
                <a16:creationId xmlns:a16="http://schemas.microsoft.com/office/drawing/2014/main" id="{43FAE246-C024-68C8-0C24-1369C3EF2DED}"/>
              </a:ext>
            </a:extLst>
          </p:cNvPr>
          <p:cNvSpPr txBox="1"/>
          <p:nvPr/>
        </p:nvSpPr>
        <p:spPr>
          <a:xfrm>
            <a:off x="1627797" y="1032255"/>
            <a:ext cx="9823929" cy="369332"/>
          </a:xfrm>
          <a:prstGeom prst="rect">
            <a:avLst/>
          </a:prstGeom>
          <a:noFill/>
        </p:spPr>
        <p:txBody>
          <a:bodyPr wrap="square">
            <a:spAutoFit/>
          </a:bodyPr>
          <a:lstStyle/>
          <a:p>
            <a:pPr algn="just">
              <a:buClr>
                <a:schemeClr val="accent4"/>
              </a:buClr>
            </a:pPr>
            <a:r>
              <a:rPr lang="en-US" sz="1800" dirty="0">
                <a:latin typeface="Arial" panose="020B0604020202020204" pitchFamily="34" charset="0"/>
              </a:rPr>
              <a:t>FIGARO: </a:t>
            </a:r>
            <a:r>
              <a:rPr lang="en-US" sz="1800" dirty="0">
                <a:solidFill>
                  <a:srgbClr val="4D4D4D"/>
                </a:solidFill>
                <a:latin typeface="Arial" panose="020B0604020202020204" pitchFamily="34" charset="0"/>
              </a:rPr>
              <a:t>‘</a:t>
            </a:r>
            <a:r>
              <a:rPr lang="en-US" sz="1800" b="1" dirty="0">
                <a:solidFill>
                  <a:srgbClr val="004494"/>
                </a:solidFill>
                <a:latin typeface="Arial" panose="020B0604020202020204" pitchFamily="34" charset="0"/>
              </a:rPr>
              <a:t>F</a:t>
            </a:r>
            <a:r>
              <a:rPr lang="en-US" sz="1800" dirty="0">
                <a:latin typeface="Arial" panose="020B0604020202020204" pitchFamily="34" charset="0"/>
              </a:rPr>
              <a:t>ull</a:t>
            </a:r>
            <a:r>
              <a:rPr lang="en-US" sz="1800" dirty="0">
                <a:solidFill>
                  <a:srgbClr val="4D4D4D"/>
                </a:solidFill>
                <a:latin typeface="Arial" panose="020B0604020202020204" pitchFamily="34" charset="0"/>
              </a:rPr>
              <a:t> </a:t>
            </a:r>
            <a:r>
              <a:rPr lang="en-US" sz="1800" b="1" dirty="0">
                <a:solidFill>
                  <a:srgbClr val="004494"/>
                </a:solidFill>
                <a:latin typeface="Arial" panose="020B0604020202020204" pitchFamily="34" charset="0"/>
              </a:rPr>
              <a:t>I</a:t>
            </a:r>
            <a:r>
              <a:rPr lang="en-US" sz="1800" dirty="0">
                <a:latin typeface="Arial" panose="020B0604020202020204" pitchFamily="34" charset="0"/>
              </a:rPr>
              <a:t>nternational and </a:t>
            </a:r>
            <a:r>
              <a:rPr lang="en-US" sz="1800" b="1" dirty="0">
                <a:solidFill>
                  <a:srgbClr val="004494"/>
                </a:solidFill>
                <a:latin typeface="Arial" panose="020B0604020202020204" pitchFamily="34" charset="0"/>
              </a:rPr>
              <a:t>G</a:t>
            </a:r>
            <a:r>
              <a:rPr lang="en-US" sz="1800" dirty="0">
                <a:latin typeface="Arial" panose="020B0604020202020204" pitchFamily="34" charset="0"/>
              </a:rPr>
              <a:t>lobal</a:t>
            </a:r>
            <a:r>
              <a:rPr lang="en-US" sz="1800" dirty="0">
                <a:solidFill>
                  <a:srgbClr val="4D4D4D"/>
                </a:solidFill>
                <a:latin typeface="Arial" panose="020B0604020202020204" pitchFamily="34" charset="0"/>
              </a:rPr>
              <a:t> </a:t>
            </a:r>
            <a:r>
              <a:rPr lang="en-US" sz="1800" b="1" dirty="0">
                <a:solidFill>
                  <a:srgbClr val="004494"/>
                </a:solidFill>
                <a:latin typeface="Arial" panose="020B0604020202020204" pitchFamily="34" charset="0"/>
              </a:rPr>
              <a:t>A</a:t>
            </a:r>
            <a:r>
              <a:rPr lang="en-US" sz="1800" dirty="0">
                <a:latin typeface="Arial" panose="020B0604020202020204" pitchFamily="34" charset="0"/>
              </a:rPr>
              <a:t>ccounts</a:t>
            </a:r>
            <a:r>
              <a:rPr lang="en-US" sz="1800" dirty="0">
                <a:solidFill>
                  <a:srgbClr val="4D4D4D"/>
                </a:solidFill>
                <a:latin typeface="Arial" panose="020B0604020202020204" pitchFamily="34" charset="0"/>
              </a:rPr>
              <a:t> </a:t>
            </a:r>
            <a:r>
              <a:rPr lang="en-US" sz="1800" dirty="0">
                <a:latin typeface="Arial" panose="020B0604020202020204" pitchFamily="34" charset="0"/>
              </a:rPr>
              <a:t>for</a:t>
            </a:r>
            <a:r>
              <a:rPr lang="en-US" sz="1800" dirty="0">
                <a:solidFill>
                  <a:srgbClr val="4D4D4D"/>
                </a:solidFill>
                <a:latin typeface="Arial" panose="020B0604020202020204" pitchFamily="34" charset="0"/>
              </a:rPr>
              <a:t> </a:t>
            </a:r>
            <a:r>
              <a:rPr lang="en-US" sz="1800" b="1" dirty="0">
                <a:solidFill>
                  <a:srgbClr val="004494"/>
                </a:solidFill>
                <a:latin typeface="Arial" panose="020B0604020202020204" pitchFamily="34" charset="0"/>
              </a:rPr>
              <a:t>R</a:t>
            </a:r>
            <a:r>
              <a:rPr lang="en-US" sz="1800" dirty="0">
                <a:latin typeface="Arial" panose="020B0604020202020204" pitchFamily="34" charset="0"/>
              </a:rPr>
              <a:t>esearch</a:t>
            </a:r>
            <a:r>
              <a:rPr lang="en-US" sz="1800" dirty="0">
                <a:solidFill>
                  <a:srgbClr val="4D4D4D"/>
                </a:solidFill>
                <a:latin typeface="Arial" panose="020B0604020202020204" pitchFamily="34" charset="0"/>
              </a:rPr>
              <a:t> </a:t>
            </a:r>
            <a:r>
              <a:rPr lang="en-US" sz="1800" dirty="0">
                <a:latin typeface="Arial" panose="020B0604020202020204" pitchFamily="34" charset="0"/>
              </a:rPr>
              <a:t>in input-</a:t>
            </a:r>
            <a:r>
              <a:rPr lang="en-US" sz="1800" b="1" dirty="0">
                <a:solidFill>
                  <a:srgbClr val="004494"/>
                </a:solidFill>
                <a:latin typeface="Arial" panose="020B0604020202020204" pitchFamily="34" charset="0"/>
              </a:rPr>
              <a:t>O</a:t>
            </a:r>
            <a:r>
              <a:rPr lang="en-US" sz="1800" dirty="0">
                <a:latin typeface="Arial" panose="020B0604020202020204" pitchFamily="34" charset="0"/>
              </a:rPr>
              <a:t>utput</a:t>
            </a:r>
            <a:r>
              <a:rPr lang="en-US" sz="1800" dirty="0">
                <a:solidFill>
                  <a:srgbClr val="4D4D4D"/>
                </a:solidFill>
                <a:latin typeface="Arial" panose="020B0604020202020204" pitchFamily="34" charset="0"/>
              </a:rPr>
              <a:t> </a:t>
            </a:r>
            <a:r>
              <a:rPr lang="en-US" sz="1800" dirty="0">
                <a:latin typeface="Arial" panose="020B0604020202020204" pitchFamily="34" charset="0"/>
              </a:rPr>
              <a:t>analysis’. </a:t>
            </a:r>
          </a:p>
        </p:txBody>
      </p:sp>
    </p:spTree>
    <p:extLst>
      <p:ext uri="{BB962C8B-B14F-4D97-AF65-F5344CB8AC3E}">
        <p14:creationId xmlns:p14="http://schemas.microsoft.com/office/powerpoint/2010/main" val="3343864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525" y="1036716"/>
            <a:ext cx="1468150" cy="2566195"/>
            <a:chOff x="-9525" y="1036716"/>
            <a:chExt cx="1468150" cy="2566195"/>
          </a:xfrm>
        </p:grpSpPr>
        <p:grpSp>
          <p:nvGrpSpPr>
            <p:cNvPr id="16" name="Group 15"/>
            <p:cNvGrpSpPr/>
            <p:nvPr/>
          </p:nvGrpSpPr>
          <p:grpSpPr>
            <a:xfrm>
              <a:off x="-9525" y="1949177"/>
              <a:ext cx="126392" cy="486866"/>
              <a:chOff x="5645694" y="4480192"/>
              <a:chExt cx="754624" cy="486866"/>
            </a:xfrm>
          </p:grpSpPr>
          <p:cxnSp>
            <p:nvCxnSpPr>
              <p:cNvPr id="97" name="Straight Connector 96"/>
              <p:cNvCxnSpPr/>
              <p:nvPr/>
            </p:nvCxnSpPr>
            <p:spPr>
              <a:xfrm flipV="1">
                <a:off x="5645694" y="4480192"/>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645694" y="4520719"/>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5645694" y="4561246"/>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645694" y="4601773"/>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645868" y="4642300"/>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5645868" y="4682827"/>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645868" y="4723354"/>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5645868" y="4763881"/>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5645694" y="4804408"/>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5645694" y="4844935"/>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5645694" y="4885462"/>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645694" y="4925989"/>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5645868" y="4966514"/>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11100" y="1036716"/>
              <a:ext cx="1347525" cy="2566195"/>
              <a:chOff x="6397600" y="3567731"/>
              <a:chExt cx="1347525" cy="2566195"/>
            </a:xfrm>
          </p:grpSpPr>
          <p:grpSp>
            <p:nvGrpSpPr>
              <p:cNvPr id="19" name="Group 18"/>
              <p:cNvGrpSpPr/>
              <p:nvPr/>
            </p:nvGrpSpPr>
            <p:grpSpPr>
              <a:xfrm>
                <a:off x="6689898" y="3792792"/>
                <a:ext cx="809942" cy="1805489"/>
                <a:chOff x="6794673" y="3811842"/>
                <a:chExt cx="809942" cy="1805489"/>
              </a:xfrm>
            </p:grpSpPr>
            <p:sp>
              <p:nvSpPr>
                <p:cNvPr id="22" name="Rectangle 21"/>
                <p:cNvSpPr/>
                <p:nvPr/>
              </p:nvSpPr>
              <p:spPr>
                <a:xfrm>
                  <a:off x="7071251" y="5362228"/>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3" name="Rectangle 22"/>
                <p:cNvSpPr/>
                <p:nvPr/>
              </p:nvSpPr>
              <p:spPr>
                <a:xfrm>
                  <a:off x="6932962" y="5402705"/>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4" name="Rectangle 23"/>
                <p:cNvSpPr/>
                <p:nvPr/>
              </p:nvSpPr>
              <p:spPr>
                <a:xfrm>
                  <a:off x="6794673" y="544318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5" name="Rectangle 24"/>
                <p:cNvSpPr/>
                <p:nvPr/>
              </p:nvSpPr>
              <p:spPr>
                <a:xfrm rot="8693768">
                  <a:off x="6810109" y="529875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6" name="Rectangle 25"/>
                <p:cNvSpPr/>
                <p:nvPr/>
              </p:nvSpPr>
              <p:spPr>
                <a:xfrm rot="8693768">
                  <a:off x="6921545" y="5351131"/>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7" name="Rectangle 26"/>
                <p:cNvSpPr/>
                <p:nvPr/>
              </p:nvSpPr>
              <p:spPr>
                <a:xfrm rot="8693768">
                  <a:off x="7035887" y="5400119"/>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8" name="Rectangle 27"/>
                <p:cNvSpPr/>
                <p:nvPr/>
              </p:nvSpPr>
              <p:spPr>
                <a:xfrm>
                  <a:off x="7075675" y="523131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9" name="Rectangle 28"/>
                <p:cNvSpPr/>
                <p:nvPr/>
              </p:nvSpPr>
              <p:spPr>
                <a:xfrm>
                  <a:off x="6937387" y="5271791"/>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0" name="Rectangle 29"/>
                <p:cNvSpPr/>
                <p:nvPr/>
              </p:nvSpPr>
              <p:spPr>
                <a:xfrm>
                  <a:off x="6799098" y="53122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1" name="Rectangle 30"/>
                <p:cNvSpPr/>
                <p:nvPr/>
              </p:nvSpPr>
              <p:spPr>
                <a:xfrm rot="8693768">
                  <a:off x="6814168" y="5162806"/>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2" name="Rectangle 31"/>
                <p:cNvSpPr/>
                <p:nvPr/>
              </p:nvSpPr>
              <p:spPr>
                <a:xfrm rot="8693768">
                  <a:off x="6925603" y="5215187"/>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3" name="Rectangle 32"/>
                <p:cNvSpPr/>
                <p:nvPr/>
              </p:nvSpPr>
              <p:spPr>
                <a:xfrm rot="8693768">
                  <a:off x="7035886" y="52698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4" name="Rectangle 33"/>
                <p:cNvSpPr/>
                <p:nvPr/>
              </p:nvSpPr>
              <p:spPr>
                <a:xfrm>
                  <a:off x="7075675" y="5107126"/>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5" name="Rectangle 34"/>
                <p:cNvSpPr/>
                <p:nvPr/>
              </p:nvSpPr>
              <p:spPr>
                <a:xfrm>
                  <a:off x="6937387" y="5147603"/>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6" name="Rectangle 35"/>
                <p:cNvSpPr/>
                <p:nvPr/>
              </p:nvSpPr>
              <p:spPr>
                <a:xfrm>
                  <a:off x="6799098" y="518807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7" name="Rectangle 36"/>
                <p:cNvSpPr/>
                <p:nvPr/>
              </p:nvSpPr>
              <p:spPr>
                <a:xfrm rot="8693768">
                  <a:off x="6816097" y="503840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8" name="Rectangle 37"/>
                <p:cNvSpPr/>
                <p:nvPr/>
              </p:nvSpPr>
              <p:spPr>
                <a:xfrm rot="8693768">
                  <a:off x="6927532" y="5090786"/>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9" name="Rectangle 38"/>
                <p:cNvSpPr/>
                <p:nvPr/>
              </p:nvSpPr>
              <p:spPr>
                <a:xfrm rot="8693768">
                  <a:off x="7037815" y="5145471"/>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0" name="Rectangle 39"/>
                <p:cNvSpPr/>
                <p:nvPr/>
              </p:nvSpPr>
              <p:spPr>
                <a:xfrm>
                  <a:off x="7075675" y="4971299"/>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1" name="Rectangle 40"/>
                <p:cNvSpPr/>
                <p:nvPr/>
              </p:nvSpPr>
              <p:spPr>
                <a:xfrm>
                  <a:off x="6937387" y="5011775"/>
                  <a:ext cx="522448" cy="174149"/>
                </a:xfrm>
                <a:prstGeom prst="rect">
                  <a:avLst/>
                </a:prstGeom>
                <a:solidFill>
                  <a:srgbClr val="CE9D6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2" name="Rectangle 41"/>
                <p:cNvSpPr/>
                <p:nvPr/>
              </p:nvSpPr>
              <p:spPr>
                <a:xfrm>
                  <a:off x="6799098" y="505225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3" name="Rectangle 42"/>
                <p:cNvSpPr/>
                <p:nvPr/>
              </p:nvSpPr>
              <p:spPr>
                <a:xfrm rot="8693768">
                  <a:off x="6814168" y="490279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4" name="Rectangle 43"/>
                <p:cNvSpPr/>
                <p:nvPr/>
              </p:nvSpPr>
              <p:spPr>
                <a:xfrm rot="8693768">
                  <a:off x="6925603" y="49551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5" name="Rectangle 44"/>
                <p:cNvSpPr/>
                <p:nvPr/>
              </p:nvSpPr>
              <p:spPr>
                <a:xfrm rot="8693768">
                  <a:off x="7035886" y="500985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6" name="Rectangle 45"/>
                <p:cNvSpPr/>
                <p:nvPr/>
              </p:nvSpPr>
              <p:spPr>
                <a:xfrm>
                  <a:off x="7075675" y="4847110"/>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7" name="Rectangle 46"/>
                <p:cNvSpPr/>
                <p:nvPr/>
              </p:nvSpPr>
              <p:spPr>
                <a:xfrm>
                  <a:off x="6937387" y="4887587"/>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8" name="Rectangle 47"/>
                <p:cNvSpPr/>
                <p:nvPr/>
              </p:nvSpPr>
              <p:spPr>
                <a:xfrm>
                  <a:off x="6799098" y="4928064"/>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9" name="Rectangle 48"/>
                <p:cNvSpPr/>
                <p:nvPr/>
              </p:nvSpPr>
              <p:spPr>
                <a:xfrm rot="8693768">
                  <a:off x="6816097" y="477838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0" name="Rectangle 49"/>
                <p:cNvSpPr/>
                <p:nvPr/>
              </p:nvSpPr>
              <p:spPr>
                <a:xfrm rot="8693768">
                  <a:off x="6927532" y="4830771"/>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1" name="Rectangle 50"/>
                <p:cNvSpPr/>
                <p:nvPr/>
              </p:nvSpPr>
              <p:spPr>
                <a:xfrm rot="8693768">
                  <a:off x="7037815" y="4885456"/>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2" name="Rectangle 51"/>
                <p:cNvSpPr/>
                <p:nvPr/>
              </p:nvSpPr>
              <p:spPr>
                <a:xfrm>
                  <a:off x="7078747" y="471297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3" name="Rectangle 52"/>
                <p:cNvSpPr/>
                <p:nvPr/>
              </p:nvSpPr>
              <p:spPr>
                <a:xfrm>
                  <a:off x="6940459" y="475345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4" name="Rectangle 53"/>
                <p:cNvSpPr/>
                <p:nvPr/>
              </p:nvSpPr>
              <p:spPr>
                <a:xfrm>
                  <a:off x="6802170" y="479999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5" name="Rectangle 54"/>
                <p:cNvSpPr/>
                <p:nvPr/>
              </p:nvSpPr>
              <p:spPr>
                <a:xfrm rot="8693768">
                  <a:off x="6817239" y="464446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6" name="Rectangle 55"/>
                <p:cNvSpPr/>
                <p:nvPr/>
              </p:nvSpPr>
              <p:spPr>
                <a:xfrm rot="8693768">
                  <a:off x="6928675" y="4696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7" name="Rectangle 56"/>
                <p:cNvSpPr/>
                <p:nvPr/>
              </p:nvSpPr>
              <p:spPr>
                <a:xfrm rot="8693768">
                  <a:off x="7035886" y="475153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8" name="Rectangle 57"/>
                <p:cNvSpPr/>
                <p:nvPr/>
              </p:nvSpPr>
              <p:spPr>
                <a:xfrm>
                  <a:off x="7078747" y="4588785"/>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9" name="Rectangle 58"/>
                <p:cNvSpPr/>
                <p:nvPr/>
              </p:nvSpPr>
              <p:spPr>
                <a:xfrm>
                  <a:off x="6940459" y="462926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0" name="Rectangle 59"/>
                <p:cNvSpPr/>
                <p:nvPr/>
              </p:nvSpPr>
              <p:spPr>
                <a:xfrm>
                  <a:off x="6802170" y="4669738"/>
                  <a:ext cx="522448" cy="174149"/>
                </a:xfrm>
                <a:prstGeom prst="rect">
                  <a:avLst/>
                </a:prstGeom>
                <a:solidFill>
                  <a:srgbClr val="CE9D6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1" name="Rectangle 60"/>
                <p:cNvSpPr/>
                <p:nvPr/>
              </p:nvSpPr>
              <p:spPr>
                <a:xfrm rot="8693768">
                  <a:off x="6819169" y="4520064"/>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2" name="Rectangle 61"/>
                <p:cNvSpPr/>
                <p:nvPr/>
              </p:nvSpPr>
              <p:spPr>
                <a:xfrm rot="8693768">
                  <a:off x="6930604" y="4572446"/>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3" name="Rectangle 62"/>
                <p:cNvSpPr/>
                <p:nvPr/>
              </p:nvSpPr>
              <p:spPr>
                <a:xfrm rot="8693768">
                  <a:off x="7040887" y="4627130"/>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4" name="Rectangle 63"/>
                <p:cNvSpPr/>
                <p:nvPr/>
              </p:nvSpPr>
              <p:spPr>
                <a:xfrm>
                  <a:off x="7082167" y="445437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5" name="Rectangle 64"/>
                <p:cNvSpPr/>
                <p:nvPr/>
              </p:nvSpPr>
              <p:spPr>
                <a:xfrm>
                  <a:off x="6943879" y="4494848"/>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6" name="Rectangle 65"/>
                <p:cNvSpPr/>
                <p:nvPr/>
              </p:nvSpPr>
              <p:spPr>
                <a:xfrm>
                  <a:off x="6805590" y="453532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7" name="Rectangle 66"/>
                <p:cNvSpPr/>
                <p:nvPr/>
              </p:nvSpPr>
              <p:spPr>
                <a:xfrm rot="8693768">
                  <a:off x="6820659" y="4385863"/>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8" name="Rectangle 67"/>
                <p:cNvSpPr/>
                <p:nvPr/>
              </p:nvSpPr>
              <p:spPr>
                <a:xfrm rot="8693768">
                  <a:off x="6932095" y="443824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9" name="Rectangle 68"/>
                <p:cNvSpPr/>
                <p:nvPr/>
              </p:nvSpPr>
              <p:spPr>
                <a:xfrm rot="8693768">
                  <a:off x="7042378" y="449292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0" name="Rectangle 69"/>
                <p:cNvSpPr/>
                <p:nvPr/>
              </p:nvSpPr>
              <p:spPr>
                <a:xfrm>
                  <a:off x="7082167" y="433018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1" name="Rectangle 70"/>
                <p:cNvSpPr/>
                <p:nvPr/>
              </p:nvSpPr>
              <p:spPr>
                <a:xfrm>
                  <a:off x="6943879" y="4370659"/>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2" name="Rectangle 71"/>
                <p:cNvSpPr/>
                <p:nvPr/>
              </p:nvSpPr>
              <p:spPr>
                <a:xfrm>
                  <a:off x="6805590" y="441113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3" name="Rectangle 72"/>
                <p:cNvSpPr/>
                <p:nvPr/>
              </p:nvSpPr>
              <p:spPr>
                <a:xfrm rot="8693768">
                  <a:off x="6819517" y="4255318"/>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4" name="Rectangle 73"/>
                <p:cNvSpPr/>
                <p:nvPr/>
              </p:nvSpPr>
              <p:spPr>
                <a:xfrm rot="8693768">
                  <a:off x="6930952" y="4313843"/>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5" name="Rectangle 74"/>
                <p:cNvSpPr/>
                <p:nvPr/>
              </p:nvSpPr>
              <p:spPr>
                <a:xfrm rot="8693768">
                  <a:off x="7044307" y="4368528"/>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6" name="Rectangle 75"/>
                <p:cNvSpPr/>
                <p:nvPr/>
              </p:nvSpPr>
              <p:spPr>
                <a:xfrm>
                  <a:off x="7076024" y="419435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7" name="Rectangle 76"/>
                <p:cNvSpPr/>
                <p:nvPr/>
              </p:nvSpPr>
              <p:spPr>
                <a:xfrm>
                  <a:off x="6940807" y="4234832"/>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8" name="Rectangle 77"/>
                <p:cNvSpPr/>
                <p:nvPr/>
              </p:nvSpPr>
              <p:spPr>
                <a:xfrm>
                  <a:off x="6802518" y="427530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9" name="Rectangle 78"/>
                <p:cNvSpPr/>
                <p:nvPr/>
              </p:nvSpPr>
              <p:spPr>
                <a:xfrm rot="8693768">
                  <a:off x="6814516" y="4125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0" name="Rectangle 79"/>
                <p:cNvSpPr/>
                <p:nvPr/>
              </p:nvSpPr>
              <p:spPr>
                <a:xfrm rot="8693768">
                  <a:off x="6925951" y="4178229"/>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1" name="Rectangle 80"/>
                <p:cNvSpPr/>
                <p:nvPr/>
              </p:nvSpPr>
              <p:spPr>
                <a:xfrm rot="8693768">
                  <a:off x="7039306" y="4232914"/>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2" name="Rectangle 81"/>
                <p:cNvSpPr/>
                <p:nvPr/>
              </p:nvSpPr>
              <p:spPr>
                <a:xfrm>
                  <a:off x="7076024" y="40701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3" name="Rectangle 82"/>
                <p:cNvSpPr/>
                <p:nvPr/>
              </p:nvSpPr>
              <p:spPr>
                <a:xfrm>
                  <a:off x="6937735" y="411064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4" name="Rectangle 83"/>
                <p:cNvSpPr/>
                <p:nvPr/>
              </p:nvSpPr>
              <p:spPr>
                <a:xfrm>
                  <a:off x="6799446" y="415112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5" name="Rectangle 84"/>
                <p:cNvSpPr/>
                <p:nvPr/>
              </p:nvSpPr>
              <p:spPr>
                <a:xfrm rot="8693768">
                  <a:off x="6816445" y="4001446"/>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6" name="Rectangle 85"/>
                <p:cNvSpPr/>
                <p:nvPr/>
              </p:nvSpPr>
              <p:spPr>
                <a:xfrm rot="8693768">
                  <a:off x="6927884" y="4053828"/>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7" name="Rectangle 86"/>
                <p:cNvSpPr/>
                <p:nvPr/>
              </p:nvSpPr>
              <p:spPr>
                <a:xfrm rot="8693768">
                  <a:off x="7038164" y="4108513"/>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8" name="Rectangle 87"/>
                <p:cNvSpPr/>
                <p:nvPr/>
              </p:nvSpPr>
              <p:spPr>
                <a:xfrm>
                  <a:off x="7076024" y="393603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9" name="Rectangle 88"/>
                <p:cNvSpPr/>
                <p:nvPr/>
              </p:nvSpPr>
              <p:spPr>
                <a:xfrm>
                  <a:off x="6937735" y="397650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0" name="Rectangle 89"/>
                <p:cNvSpPr/>
                <p:nvPr/>
              </p:nvSpPr>
              <p:spPr>
                <a:xfrm>
                  <a:off x="6799446" y="401698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1" name="Rectangle 90"/>
                <p:cNvSpPr/>
                <p:nvPr/>
              </p:nvSpPr>
              <p:spPr>
                <a:xfrm rot="8693768">
                  <a:off x="6814516" y="3867522"/>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2" name="Rectangle 91"/>
                <p:cNvSpPr/>
                <p:nvPr/>
              </p:nvSpPr>
              <p:spPr>
                <a:xfrm rot="8693768">
                  <a:off x="6925951" y="391990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3" name="Rectangle 92"/>
                <p:cNvSpPr/>
                <p:nvPr/>
              </p:nvSpPr>
              <p:spPr>
                <a:xfrm rot="8693768">
                  <a:off x="7036234" y="3974588"/>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4" name="Rectangle 93"/>
                <p:cNvSpPr/>
                <p:nvPr/>
              </p:nvSpPr>
              <p:spPr>
                <a:xfrm>
                  <a:off x="7076024" y="3811842"/>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5" name="Rectangle 94"/>
                <p:cNvSpPr/>
                <p:nvPr/>
              </p:nvSpPr>
              <p:spPr>
                <a:xfrm>
                  <a:off x="6937735" y="3852319"/>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6" name="Rectangle 95"/>
                <p:cNvSpPr/>
                <p:nvPr/>
              </p:nvSpPr>
              <p:spPr>
                <a:xfrm>
                  <a:off x="6799446" y="3892795"/>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sp>
            <p:nvSpPr>
              <p:cNvPr id="20" name="Rectangle 19"/>
              <p:cNvSpPr/>
              <p:nvPr/>
            </p:nvSpPr>
            <p:spPr>
              <a:xfrm>
                <a:off x="6397600" y="4449458"/>
                <a:ext cx="63378" cy="562318"/>
              </a:xfrm>
              <a:prstGeom prst="rect">
                <a:avLst/>
              </a:prstGeom>
              <a:solidFill>
                <a:srgbClr val="977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1" name="Rectangle 20"/>
              <p:cNvSpPr/>
              <p:nvPr/>
            </p:nvSpPr>
            <p:spPr>
              <a:xfrm>
                <a:off x="6456481" y="3567731"/>
                <a:ext cx="1288644" cy="2566195"/>
              </a:xfrm>
              <a:prstGeom prst="rect">
                <a:avLst/>
              </a:prstGeom>
              <a:noFill/>
              <a:ln>
                <a:solidFill>
                  <a:srgbClr val="AA7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sp>
          <p:nvSpPr>
            <p:cNvPr id="18" name="TextBox 17"/>
            <p:cNvSpPr txBox="1"/>
            <p:nvPr/>
          </p:nvSpPr>
          <p:spPr>
            <a:xfrm>
              <a:off x="337078" y="3202425"/>
              <a:ext cx="931665" cy="369332"/>
            </a:xfrm>
            <a:prstGeom prst="rect">
              <a:avLst/>
            </a:prstGeom>
            <a:noFill/>
          </p:spPr>
          <p:txBody>
            <a:bodyPr wrap="none" rtlCol="0">
              <a:spAutoFit/>
            </a:bodyPr>
            <a:lstStyle/>
            <a:p>
              <a:r>
                <a:rPr lang="en-GB" b="1" cap="small" dirty="0">
                  <a:solidFill>
                    <a:srgbClr val="835E30"/>
                  </a:solidFill>
                  <a:latin typeface="Arial" panose="020B0604020202020204" pitchFamily="34" charset="0"/>
                </a:rPr>
                <a:t>Figaro</a:t>
              </a:r>
            </a:p>
          </p:txBody>
        </p:sp>
      </p:grpSp>
      <p:sp>
        <p:nvSpPr>
          <p:cNvPr id="112" name="Title 2"/>
          <p:cNvSpPr>
            <a:spLocks noGrp="1"/>
          </p:cNvSpPr>
          <p:nvPr>
            <p:ph type="title"/>
          </p:nvPr>
        </p:nvSpPr>
        <p:spPr>
          <a:xfrm>
            <a:off x="970722" y="123825"/>
            <a:ext cx="10668828" cy="766672"/>
          </a:xfrm>
        </p:spPr>
        <p:txBody>
          <a:bodyPr/>
          <a:lstStyle/>
          <a:p>
            <a:r>
              <a:rPr lang="en-GB" dirty="0"/>
              <a:t>3. FIDELIO: </a:t>
            </a:r>
            <a:r>
              <a:rPr lang="en-GB" cap="small" dirty="0"/>
              <a:t>Database</a:t>
            </a:r>
            <a:endParaRPr lang="en-GB" dirty="0"/>
          </a:p>
        </p:txBody>
      </p:sp>
      <p:pic>
        <p:nvPicPr>
          <p:cNvPr id="116" name="Picture 115"/>
          <p:cNvPicPr>
            <a:picLocks noChangeAspect="1"/>
          </p:cNvPicPr>
          <p:nvPr/>
        </p:nvPicPr>
        <p:blipFill>
          <a:blip r:embed="rId3"/>
          <a:stretch>
            <a:fillRect/>
          </a:stretch>
        </p:blipFill>
        <p:spPr>
          <a:xfrm>
            <a:off x="1583482" y="1023166"/>
            <a:ext cx="5922871" cy="5092961"/>
          </a:xfrm>
          <a:prstGeom prst="rect">
            <a:avLst/>
          </a:prstGeom>
        </p:spPr>
      </p:pic>
      <p:sp>
        <p:nvSpPr>
          <p:cNvPr id="2" name="Rectangle 1"/>
          <p:cNvSpPr/>
          <p:nvPr/>
        </p:nvSpPr>
        <p:spPr>
          <a:xfrm>
            <a:off x="2440172" y="1068574"/>
            <a:ext cx="5018568" cy="41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p:cNvSpPr/>
          <p:nvPr/>
        </p:nvSpPr>
        <p:spPr>
          <a:xfrm>
            <a:off x="3688080" y="1248586"/>
            <a:ext cx="3770660" cy="4796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p:cNvSpPr/>
          <p:nvPr/>
        </p:nvSpPr>
        <p:spPr>
          <a:xfrm>
            <a:off x="1627372" y="3571757"/>
            <a:ext cx="3770660" cy="2486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ight Arrow 112"/>
          <p:cNvSpPr/>
          <p:nvPr/>
        </p:nvSpPr>
        <p:spPr>
          <a:xfrm rot="5400000">
            <a:off x="1718398" y="3955753"/>
            <a:ext cx="958916" cy="484632"/>
          </a:xfrm>
          <a:prstGeom prst="rightArrow">
            <a:avLst>
              <a:gd name="adj1" fmla="val 60680"/>
              <a:gd name="adj2" fmla="val 50000"/>
            </a:avLst>
          </a:prstGeom>
          <a:solidFill>
            <a:srgbClr val="CD9B69"/>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algn="ctr"/>
            <a:r>
              <a:rPr lang="en-GB" sz="1200" dirty="0">
                <a:solidFill>
                  <a:srgbClr val="663300"/>
                </a:solidFill>
                <a:latin typeface="Arial" panose="020B0604020202020204" pitchFamily="34" charset="0"/>
              </a:rPr>
              <a:t>Resources</a:t>
            </a:r>
          </a:p>
        </p:txBody>
      </p:sp>
      <p:sp>
        <p:nvSpPr>
          <p:cNvPr id="114" name="Right Arrow 113"/>
          <p:cNvSpPr/>
          <p:nvPr/>
        </p:nvSpPr>
        <p:spPr>
          <a:xfrm>
            <a:off x="3921658" y="1846548"/>
            <a:ext cx="958916" cy="484632"/>
          </a:xfrm>
          <a:prstGeom prst="rightArrow">
            <a:avLst>
              <a:gd name="adj1" fmla="val 60680"/>
              <a:gd name="adj2" fmla="val 50000"/>
            </a:avLst>
          </a:prstGeom>
          <a:solidFill>
            <a:srgbClr val="CD9B69"/>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663300"/>
                </a:solidFill>
                <a:latin typeface="Arial" panose="020B0604020202020204" pitchFamily="34" charset="0"/>
              </a:rPr>
              <a:t>Uses</a:t>
            </a:r>
          </a:p>
        </p:txBody>
      </p:sp>
    </p:spTree>
    <p:extLst>
      <p:ext uri="{BB962C8B-B14F-4D97-AF65-F5344CB8AC3E}">
        <p14:creationId xmlns:p14="http://schemas.microsoft.com/office/powerpoint/2010/main" val="2754117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525" y="1036716"/>
            <a:ext cx="1468150" cy="2566195"/>
            <a:chOff x="-9525" y="1036716"/>
            <a:chExt cx="1468150" cy="2566195"/>
          </a:xfrm>
        </p:grpSpPr>
        <p:grpSp>
          <p:nvGrpSpPr>
            <p:cNvPr id="16" name="Group 15"/>
            <p:cNvGrpSpPr/>
            <p:nvPr/>
          </p:nvGrpSpPr>
          <p:grpSpPr>
            <a:xfrm>
              <a:off x="-9525" y="1949177"/>
              <a:ext cx="126392" cy="486866"/>
              <a:chOff x="5645694" y="4480192"/>
              <a:chExt cx="754624" cy="486866"/>
            </a:xfrm>
          </p:grpSpPr>
          <p:cxnSp>
            <p:nvCxnSpPr>
              <p:cNvPr id="97" name="Straight Connector 96"/>
              <p:cNvCxnSpPr/>
              <p:nvPr/>
            </p:nvCxnSpPr>
            <p:spPr>
              <a:xfrm flipV="1">
                <a:off x="5645694" y="4480192"/>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645694" y="4520719"/>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5645694" y="4561246"/>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645694" y="4601773"/>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645868" y="4642300"/>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5645868" y="4682827"/>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645868" y="4723354"/>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5645868" y="4763881"/>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5645694" y="4804408"/>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5645694" y="4844935"/>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5645694" y="4885462"/>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645694" y="4925989"/>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5645868" y="4966514"/>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11100" y="1036716"/>
              <a:ext cx="1347525" cy="2566195"/>
              <a:chOff x="6397600" y="3567731"/>
              <a:chExt cx="1347525" cy="2566195"/>
            </a:xfrm>
          </p:grpSpPr>
          <p:grpSp>
            <p:nvGrpSpPr>
              <p:cNvPr id="19" name="Group 18"/>
              <p:cNvGrpSpPr/>
              <p:nvPr/>
            </p:nvGrpSpPr>
            <p:grpSpPr>
              <a:xfrm>
                <a:off x="6689898" y="3792792"/>
                <a:ext cx="809942" cy="1805489"/>
                <a:chOff x="6794673" y="3811842"/>
                <a:chExt cx="809942" cy="1805489"/>
              </a:xfrm>
            </p:grpSpPr>
            <p:sp>
              <p:nvSpPr>
                <p:cNvPr id="22" name="Rectangle 21"/>
                <p:cNvSpPr/>
                <p:nvPr/>
              </p:nvSpPr>
              <p:spPr>
                <a:xfrm>
                  <a:off x="7071251" y="5362228"/>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3" name="Rectangle 22"/>
                <p:cNvSpPr/>
                <p:nvPr/>
              </p:nvSpPr>
              <p:spPr>
                <a:xfrm>
                  <a:off x="6932962" y="5402705"/>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4" name="Rectangle 23"/>
                <p:cNvSpPr/>
                <p:nvPr/>
              </p:nvSpPr>
              <p:spPr>
                <a:xfrm>
                  <a:off x="6794673" y="544318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5" name="Rectangle 24"/>
                <p:cNvSpPr/>
                <p:nvPr/>
              </p:nvSpPr>
              <p:spPr>
                <a:xfrm rot="8693768">
                  <a:off x="6810109" y="529875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6" name="Rectangle 25"/>
                <p:cNvSpPr/>
                <p:nvPr/>
              </p:nvSpPr>
              <p:spPr>
                <a:xfrm rot="8693768">
                  <a:off x="6921545" y="5351131"/>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7" name="Rectangle 26"/>
                <p:cNvSpPr/>
                <p:nvPr/>
              </p:nvSpPr>
              <p:spPr>
                <a:xfrm rot="8693768">
                  <a:off x="7035887" y="5400119"/>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8" name="Rectangle 27"/>
                <p:cNvSpPr/>
                <p:nvPr/>
              </p:nvSpPr>
              <p:spPr>
                <a:xfrm>
                  <a:off x="7075675" y="523131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9" name="Rectangle 28"/>
                <p:cNvSpPr/>
                <p:nvPr/>
              </p:nvSpPr>
              <p:spPr>
                <a:xfrm>
                  <a:off x="6937387" y="5271791"/>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0" name="Rectangle 29"/>
                <p:cNvSpPr/>
                <p:nvPr/>
              </p:nvSpPr>
              <p:spPr>
                <a:xfrm>
                  <a:off x="6799098" y="53122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1" name="Rectangle 30"/>
                <p:cNvSpPr/>
                <p:nvPr/>
              </p:nvSpPr>
              <p:spPr>
                <a:xfrm rot="8693768">
                  <a:off x="6814168" y="5162806"/>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2" name="Rectangle 31"/>
                <p:cNvSpPr/>
                <p:nvPr/>
              </p:nvSpPr>
              <p:spPr>
                <a:xfrm rot="8693768">
                  <a:off x="6925603" y="5215187"/>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3" name="Rectangle 32"/>
                <p:cNvSpPr/>
                <p:nvPr/>
              </p:nvSpPr>
              <p:spPr>
                <a:xfrm rot="8693768">
                  <a:off x="7035886" y="52698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4" name="Rectangle 33"/>
                <p:cNvSpPr/>
                <p:nvPr/>
              </p:nvSpPr>
              <p:spPr>
                <a:xfrm>
                  <a:off x="7075675" y="5107126"/>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5" name="Rectangle 34"/>
                <p:cNvSpPr/>
                <p:nvPr/>
              </p:nvSpPr>
              <p:spPr>
                <a:xfrm>
                  <a:off x="6937387" y="5147603"/>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6" name="Rectangle 35"/>
                <p:cNvSpPr/>
                <p:nvPr/>
              </p:nvSpPr>
              <p:spPr>
                <a:xfrm>
                  <a:off x="6799098" y="518807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7" name="Rectangle 36"/>
                <p:cNvSpPr/>
                <p:nvPr/>
              </p:nvSpPr>
              <p:spPr>
                <a:xfrm rot="8693768">
                  <a:off x="6816097" y="503840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8" name="Rectangle 37"/>
                <p:cNvSpPr/>
                <p:nvPr/>
              </p:nvSpPr>
              <p:spPr>
                <a:xfrm rot="8693768">
                  <a:off x="6927532" y="5090786"/>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9" name="Rectangle 38"/>
                <p:cNvSpPr/>
                <p:nvPr/>
              </p:nvSpPr>
              <p:spPr>
                <a:xfrm rot="8693768">
                  <a:off x="7037815" y="5145471"/>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0" name="Rectangle 39"/>
                <p:cNvSpPr/>
                <p:nvPr/>
              </p:nvSpPr>
              <p:spPr>
                <a:xfrm>
                  <a:off x="7075675" y="4971299"/>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1" name="Rectangle 40"/>
                <p:cNvSpPr/>
                <p:nvPr/>
              </p:nvSpPr>
              <p:spPr>
                <a:xfrm>
                  <a:off x="6937387" y="5011775"/>
                  <a:ext cx="522448" cy="174149"/>
                </a:xfrm>
                <a:prstGeom prst="rect">
                  <a:avLst/>
                </a:prstGeom>
                <a:solidFill>
                  <a:srgbClr val="CE9D6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2" name="Rectangle 41"/>
                <p:cNvSpPr/>
                <p:nvPr/>
              </p:nvSpPr>
              <p:spPr>
                <a:xfrm>
                  <a:off x="6799098" y="505225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3" name="Rectangle 42"/>
                <p:cNvSpPr/>
                <p:nvPr/>
              </p:nvSpPr>
              <p:spPr>
                <a:xfrm rot="8693768">
                  <a:off x="6814168" y="490279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4" name="Rectangle 43"/>
                <p:cNvSpPr/>
                <p:nvPr/>
              </p:nvSpPr>
              <p:spPr>
                <a:xfrm rot="8693768">
                  <a:off x="6925603" y="49551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5" name="Rectangle 44"/>
                <p:cNvSpPr/>
                <p:nvPr/>
              </p:nvSpPr>
              <p:spPr>
                <a:xfrm rot="8693768">
                  <a:off x="7035886" y="500985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6" name="Rectangle 45"/>
                <p:cNvSpPr/>
                <p:nvPr/>
              </p:nvSpPr>
              <p:spPr>
                <a:xfrm>
                  <a:off x="7075675" y="4847110"/>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7" name="Rectangle 46"/>
                <p:cNvSpPr/>
                <p:nvPr/>
              </p:nvSpPr>
              <p:spPr>
                <a:xfrm>
                  <a:off x="6937387" y="4887587"/>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8" name="Rectangle 47"/>
                <p:cNvSpPr/>
                <p:nvPr/>
              </p:nvSpPr>
              <p:spPr>
                <a:xfrm>
                  <a:off x="6799098" y="4928064"/>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9" name="Rectangle 48"/>
                <p:cNvSpPr/>
                <p:nvPr/>
              </p:nvSpPr>
              <p:spPr>
                <a:xfrm rot="8693768">
                  <a:off x="6816097" y="477838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0" name="Rectangle 49"/>
                <p:cNvSpPr/>
                <p:nvPr/>
              </p:nvSpPr>
              <p:spPr>
                <a:xfrm rot="8693768">
                  <a:off x="6927532" y="4830771"/>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1" name="Rectangle 50"/>
                <p:cNvSpPr/>
                <p:nvPr/>
              </p:nvSpPr>
              <p:spPr>
                <a:xfrm rot="8693768">
                  <a:off x="7037815" y="4885456"/>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2" name="Rectangle 51"/>
                <p:cNvSpPr/>
                <p:nvPr/>
              </p:nvSpPr>
              <p:spPr>
                <a:xfrm>
                  <a:off x="7078747" y="471297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3" name="Rectangle 52"/>
                <p:cNvSpPr/>
                <p:nvPr/>
              </p:nvSpPr>
              <p:spPr>
                <a:xfrm>
                  <a:off x="6940459" y="475345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4" name="Rectangle 53"/>
                <p:cNvSpPr/>
                <p:nvPr/>
              </p:nvSpPr>
              <p:spPr>
                <a:xfrm>
                  <a:off x="6802170" y="479999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5" name="Rectangle 54"/>
                <p:cNvSpPr/>
                <p:nvPr/>
              </p:nvSpPr>
              <p:spPr>
                <a:xfrm rot="8693768">
                  <a:off x="6817239" y="464446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6" name="Rectangle 55"/>
                <p:cNvSpPr/>
                <p:nvPr/>
              </p:nvSpPr>
              <p:spPr>
                <a:xfrm rot="8693768">
                  <a:off x="6928675" y="4696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7" name="Rectangle 56"/>
                <p:cNvSpPr/>
                <p:nvPr/>
              </p:nvSpPr>
              <p:spPr>
                <a:xfrm rot="8693768">
                  <a:off x="7035886" y="475153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8" name="Rectangle 57"/>
                <p:cNvSpPr/>
                <p:nvPr/>
              </p:nvSpPr>
              <p:spPr>
                <a:xfrm>
                  <a:off x="7078747" y="4588785"/>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9" name="Rectangle 58"/>
                <p:cNvSpPr/>
                <p:nvPr/>
              </p:nvSpPr>
              <p:spPr>
                <a:xfrm>
                  <a:off x="6940459" y="462926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0" name="Rectangle 59"/>
                <p:cNvSpPr/>
                <p:nvPr/>
              </p:nvSpPr>
              <p:spPr>
                <a:xfrm>
                  <a:off x="6802170" y="4669738"/>
                  <a:ext cx="522448" cy="174149"/>
                </a:xfrm>
                <a:prstGeom prst="rect">
                  <a:avLst/>
                </a:prstGeom>
                <a:solidFill>
                  <a:srgbClr val="CE9D6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1" name="Rectangle 60"/>
                <p:cNvSpPr/>
                <p:nvPr/>
              </p:nvSpPr>
              <p:spPr>
                <a:xfrm rot="8693768">
                  <a:off x="6819169" y="4520064"/>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2" name="Rectangle 61"/>
                <p:cNvSpPr/>
                <p:nvPr/>
              </p:nvSpPr>
              <p:spPr>
                <a:xfrm rot="8693768">
                  <a:off x="6930604" y="4572446"/>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3" name="Rectangle 62"/>
                <p:cNvSpPr/>
                <p:nvPr/>
              </p:nvSpPr>
              <p:spPr>
                <a:xfrm rot="8693768">
                  <a:off x="7040887" y="4627130"/>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4" name="Rectangle 63"/>
                <p:cNvSpPr/>
                <p:nvPr/>
              </p:nvSpPr>
              <p:spPr>
                <a:xfrm>
                  <a:off x="7082167" y="445437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5" name="Rectangle 64"/>
                <p:cNvSpPr/>
                <p:nvPr/>
              </p:nvSpPr>
              <p:spPr>
                <a:xfrm>
                  <a:off x="6943879" y="4494848"/>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6" name="Rectangle 65"/>
                <p:cNvSpPr/>
                <p:nvPr/>
              </p:nvSpPr>
              <p:spPr>
                <a:xfrm>
                  <a:off x="6805590" y="453532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7" name="Rectangle 66"/>
                <p:cNvSpPr/>
                <p:nvPr/>
              </p:nvSpPr>
              <p:spPr>
                <a:xfrm rot="8693768">
                  <a:off x="6820659" y="4385863"/>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8" name="Rectangle 67"/>
                <p:cNvSpPr/>
                <p:nvPr/>
              </p:nvSpPr>
              <p:spPr>
                <a:xfrm rot="8693768">
                  <a:off x="6932095" y="443824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9" name="Rectangle 68"/>
                <p:cNvSpPr/>
                <p:nvPr/>
              </p:nvSpPr>
              <p:spPr>
                <a:xfrm rot="8693768">
                  <a:off x="7042378" y="449292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0" name="Rectangle 69"/>
                <p:cNvSpPr/>
                <p:nvPr/>
              </p:nvSpPr>
              <p:spPr>
                <a:xfrm>
                  <a:off x="7082167" y="433018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1" name="Rectangle 70"/>
                <p:cNvSpPr/>
                <p:nvPr/>
              </p:nvSpPr>
              <p:spPr>
                <a:xfrm>
                  <a:off x="6943879" y="4370659"/>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2" name="Rectangle 71"/>
                <p:cNvSpPr/>
                <p:nvPr/>
              </p:nvSpPr>
              <p:spPr>
                <a:xfrm>
                  <a:off x="6805590" y="441113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3" name="Rectangle 72"/>
                <p:cNvSpPr/>
                <p:nvPr/>
              </p:nvSpPr>
              <p:spPr>
                <a:xfrm rot="8693768">
                  <a:off x="6819517" y="4255318"/>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4" name="Rectangle 73"/>
                <p:cNvSpPr/>
                <p:nvPr/>
              </p:nvSpPr>
              <p:spPr>
                <a:xfrm rot="8693768">
                  <a:off x="6930952" y="4313843"/>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5" name="Rectangle 74"/>
                <p:cNvSpPr/>
                <p:nvPr/>
              </p:nvSpPr>
              <p:spPr>
                <a:xfrm rot="8693768">
                  <a:off x="7044307" y="4368528"/>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6" name="Rectangle 75"/>
                <p:cNvSpPr/>
                <p:nvPr/>
              </p:nvSpPr>
              <p:spPr>
                <a:xfrm>
                  <a:off x="7076024" y="419435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7" name="Rectangle 76"/>
                <p:cNvSpPr/>
                <p:nvPr/>
              </p:nvSpPr>
              <p:spPr>
                <a:xfrm>
                  <a:off x="6940807" y="4234832"/>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8" name="Rectangle 77"/>
                <p:cNvSpPr/>
                <p:nvPr/>
              </p:nvSpPr>
              <p:spPr>
                <a:xfrm>
                  <a:off x="6802518" y="427530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9" name="Rectangle 78"/>
                <p:cNvSpPr/>
                <p:nvPr/>
              </p:nvSpPr>
              <p:spPr>
                <a:xfrm rot="8693768">
                  <a:off x="6814516" y="4125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0" name="Rectangle 79"/>
                <p:cNvSpPr/>
                <p:nvPr/>
              </p:nvSpPr>
              <p:spPr>
                <a:xfrm rot="8693768">
                  <a:off x="6925951" y="4178229"/>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1" name="Rectangle 80"/>
                <p:cNvSpPr/>
                <p:nvPr/>
              </p:nvSpPr>
              <p:spPr>
                <a:xfrm rot="8693768">
                  <a:off x="7039306" y="4232914"/>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2" name="Rectangle 81"/>
                <p:cNvSpPr/>
                <p:nvPr/>
              </p:nvSpPr>
              <p:spPr>
                <a:xfrm>
                  <a:off x="7076024" y="40701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3" name="Rectangle 82"/>
                <p:cNvSpPr/>
                <p:nvPr/>
              </p:nvSpPr>
              <p:spPr>
                <a:xfrm>
                  <a:off x="6937735" y="411064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4" name="Rectangle 83"/>
                <p:cNvSpPr/>
                <p:nvPr/>
              </p:nvSpPr>
              <p:spPr>
                <a:xfrm>
                  <a:off x="6799446" y="415112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5" name="Rectangle 84"/>
                <p:cNvSpPr/>
                <p:nvPr/>
              </p:nvSpPr>
              <p:spPr>
                <a:xfrm rot="8693768">
                  <a:off x="6816445" y="4001446"/>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6" name="Rectangle 85"/>
                <p:cNvSpPr/>
                <p:nvPr/>
              </p:nvSpPr>
              <p:spPr>
                <a:xfrm rot="8693768">
                  <a:off x="6927884" y="4053828"/>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7" name="Rectangle 86"/>
                <p:cNvSpPr/>
                <p:nvPr/>
              </p:nvSpPr>
              <p:spPr>
                <a:xfrm rot="8693768">
                  <a:off x="7038164" y="4108513"/>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8" name="Rectangle 87"/>
                <p:cNvSpPr/>
                <p:nvPr/>
              </p:nvSpPr>
              <p:spPr>
                <a:xfrm>
                  <a:off x="7076024" y="393603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9" name="Rectangle 88"/>
                <p:cNvSpPr/>
                <p:nvPr/>
              </p:nvSpPr>
              <p:spPr>
                <a:xfrm>
                  <a:off x="6937735" y="397650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0" name="Rectangle 89"/>
                <p:cNvSpPr/>
                <p:nvPr/>
              </p:nvSpPr>
              <p:spPr>
                <a:xfrm>
                  <a:off x="6799446" y="401698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1" name="Rectangle 90"/>
                <p:cNvSpPr/>
                <p:nvPr/>
              </p:nvSpPr>
              <p:spPr>
                <a:xfrm rot="8693768">
                  <a:off x="6814516" y="3867522"/>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2" name="Rectangle 91"/>
                <p:cNvSpPr/>
                <p:nvPr/>
              </p:nvSpPr>
              <p:spPr>
                <a:xfrm rot="8693768">
                  <a:off x="6925951" y="391990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3" name="Rectangle 92"/>
                <p:cNvSpPr/>
                <p:nvPr/>
              </p:nvSpPr>
              <p:spPr>
                <a:xfrm rot="8693768">
                  <a:off x="7036234" y="3974588"/>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4" name="Rectangle 93"/>
                <p:cNvSpPr/>
                <p:nvPr/>
              </p:nvSpPr>
              <p:spPr>
                <a:xfrm>
                  <a:off x="7076024" y="3811842"/>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5" name="Rectangle 94"/>
                <p:cNvSpPr/>
                <p:nvPr/>
              </p:nvSpPr>
              <p:spPr>
                <a:xfrm>
                  <a:off x="6937735" y="3852319"/>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6" name="Rectangle 95"/>
                <p:cNvSpPr/>
                <p:nvPr/>
              </p:nvSpPr>
              <p:spPr>
                <a:xfrm>
                  <a:off x="6799446" y="3892795"/>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sp>
            <p:nvSpPr>
              <p:cNvPr id="20" name="Rectangle 19"/>
              <p:cNvSpPr/>
              <p:nvPr/>
            </p:nvSpPr>
            <p:spPr>
              <a:xfrm>
                <a:off x="6397600" y="4449458"/>
                <a:ext cx="63378" cy="562318"/>
              </a:xfrm>
              <a:prstGeom prst="rect">
                <a:avLst/>
              </a:prstGeom>
              <a:solidFill>
                <a:srgbClr val="977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1" name="Rectangle 20"/>
              <p:cNvSpPr/>
              <p:nvPr/>
            </p:nvSpPr>
            <p:spPr>
              <a:xfrm>
                <a:off x="6456481" y="3567731"/>
                <a:ext cx="1288644" cy="2566195"/>
              </a:xfrm>
              <a:prstGeom prst="rect">
                <a:avLst/>
              </a:prstGeom>
              <a:noFill/>
              <a:ln>
                <a:solidFill>
                  <a:srgbClr val="AA7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sp>
          <p:nvSpPr>
            <p:cNvPr id="18" name="TextBox 17"/>
            <p:cNvSpPr txBox="1"/>
            <p:nvPr/>
          </p:nvSpPr>
          <p:spPr>
            <a:xfrm>
              <a:off x="337078" y="3202425"/>
              <a:ext cx="931665" cy="369332"/>
            </a:xfrm>
            <a:prstGeom prst="rect">
              <a:avLst/>
            </a:prstGeom>
            <a:noFill/>
          </p:spPr>
          <p:txBody>
            <a:bodyPr wrap="none" rtlCol="0">
              <a:spAutoFit/>
            </a:bodyPr>
            <a:lstStyle/>
            <a:p>
              <a:r>
                <a:rPr lang="en-GB" b="1" cap="small" dirty="0">
                  <a:solidFill>
                    <a:srgbClr val="835E30"/>
                  </a:solidFill>
                  <a:latin typeface="Arial" panose="020B0604020202020204" pitchFamily="34" charset="0"/>
                </a:rPr>
                <a:t>Figaro</a:t>
              </a:r>
            </a:p>
          </p:txBody>
        </p:sp>
      </p:grpSp>
      <p:sp>
        <p:nvSpPr>
          <p:cNvPr id="112" name="Title 2"/>
          <p:cNvSpPr>
            <a:spLocks noGrp="1"/>
          </p:cNvSpPr>
          <p:nvPr>
            <p:ph type="title"/>
          </p:nvPr>
        </p:nvSpPr>
        <p:spPr>
          <a:xfrm>
            <a:off x="970722" y="123825"/>
            <a:ext cx="10668828" cy="766672"/>
          </a:xfrm>
        </p:spPr>
        <p:txBody>
          <a:bodyPr/>
          <a:lstStyle/>
          <a:p>
            <a:r>
              <a:rPr lang="en-GB" dirty="0"/>
              <a:t>3. FIDELIO: </a:t>
            </a:r>
            <a:r>
              <a:rPr lang="en-GB" cap="small" dirty="0"/>
              <a:t>Database</a:t>
            </a:r>
            <a:endParaRPr lang="en-GB" dirty="0"/>
          </a:p>
        </p:txBody>
      </p:sp>
      <p:pic>
        <p:nvPicPr>
          <p:cNvPr id="116" name="Picture 115"/>
          <p:cNvPicPr>
            <a:picLocks noChangeAspect="1"/>
          </p:cNvPicPr>
          <p:nvPr/>
        </p:nvPicPr>
        <p:blipFill>
          <a:blip r:embed="rId3"/>
          <a:stretch>
            <a:fillRect/>
          </a:stretch>
        </p:blipFill>
        <p:spPr>
          <a:xfrm>
            <a:off x="1583482" y="1023166"/>
            <a:ext cx="5922871" cy="5092961"/>
          </a:xfrm>
          <a:prstGeom prst="rect">
            <a:avLst/>
          </a:prstGeom>
        </p:spPr>
      </p:pic>
      <p:sp>
        <p:nvSpPr>
          <p:cNvPr id="2" name="Rectangle 1"/>
          <p:cNvSpPr/>
          <p:nvPr/>
        </p:nvSpPr>
        <p:spPr>
          <a:xfrm>
            <a:off x="2440172" y="1068574"/>
            <a:ext cx="5018568" cy="41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p:cNvSpPr/>
          <p:nvPr/>
        </p:nvSpPr>
        <p:spPr>
          <a:xfrm>
            <a:off x="4928190" y="1248586"/>
            <a:ext cx="2530549" cy="4796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p:cNvSpPr/>
          <p:nvPr/>
        </p:nvSpPr>
        <p:spPr>
          <a:xfrm>
            <a:off x="1627372" y="4800599"/>
            <a:ext cx="3770660" cy="1257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p:cNvSpPr/>
          <p:nvPr/>
        </p:nvSpPr>
        <p:spPr>
          <a:xfrm>
            <a:off x="3756761" y="2327269"/>
            <a:ext cx="1338239" cy="738664"/>
          </a:xfrm>
          <a:prstGeom prst="rect">
            <a:avLst/>
          </a:prstGeom>
          <a:noFill/>
        </p:spPr>
        <p:txBody>
          <a:bodyPr wrap="square" lIns="91440" tIns="45720" rIns="91440" bIns="45720">
            <a:spAutoFit/>
          </a:bodyPr>
          <a:lstStyle/>
          <a:p>
            <a:pPr algn="ctr"/>
            <a:r>
              <a:rPr lang="en-US" sz="1400" cap="none" spc="0" dirty="0">
                <a:ln w="0"/>
                <a:solidFill>
                  <a:srgbClr val="663300"/>
                </a:solidFill>
                <a:latin typeface="Arial" panose="020B0604020202020204" pitchFamily="34" charset="0"/>
              </a:rPr>
              <a:t>From DE </a:t>
            </a:r>
          </a:p>
          <a:p>
            <a:pPr algn="ctr"/>
            <a:r>
              <a:rPr lang="en-US" sz="1400" cap="none" spc="0" dirty="0">
                <a:ln w="0"/>
                <a:solidFill>
                  <a:srgbClr val="663300"/>
                </a:solidFill>
                <a:latin typeface="Arial" panose="020B0604020202020204" pitchFamily="34" charset="0"/>
              </a:rPr>
              <a:t>to ES</a:t>
            </a:r>
          </a:p>
          <a:p>
            <a:pPr algn="ctr"/>
            <a:r>
              <a:rPr lang="en-US" sz="1400" dirty="0">
                <a:ln w="0"/>
                <a:solidFill>
                  <a:srgbClr val="663300"/>
                </a:solidFill>
                <a:latin typeface="Arial" panose="020B0604020202020204" pitchFamily="34" charset="0"/>
              </a:rPr>
              <a:t>(balanced)</a:t>
            </a:r>
            <a:endParaRPr lang="en-US" sz="1400" cap="none" spc="0" dirty="0">
              <a:ln w="0"/>
              <a:solidFill>
                <a:srgbClr val="663300"/>
              </a:solidFill>
              <a:latin typeface="Arial" panose="020B0604020202020204" pitchFamily="34" charset="0"/>
            </a:endParaRPr>
          </a:p>
        </p:txBody>
      </p:sp>
      <p:sp>
        <p:nvSpPr>
          <p:cNvPr id="117" name="Rectangle 116"/>
          <p:cNvSpPr/>
          <p:nvPr/>
        </p:nvSpPr>
        <p:spPr>
          <a:xfrm>
            <a:off x="2259033" y="3937846"/>
            <a:ext cx="1338239" cy="738664"/>
          </a:xfrm>
          <a:prstGeom prst="rect">
            <a:avLst/>
          </a:prstGeom>
          <a:noFill/>
        </p:spPr>
        <p:txBody>
          <a:bodyPr wrap="square" lIns="91440" tIns="45720" rIns="91440" bIns="45720">
            <a:spAutoFit/>
          </a:bodyPr>
          <a:lstStyle/>
          <a:p>
            <a:pPr algn="ctr"/>
            <a:r>
              <a:rPr lang="en-US" sz="1400" cap="none" spc="0" dirty="0">
                <a:ln w="0"/>
                <a:solidFill>
                  <a:srgbClr val="663300"/>
                </a:solidFill>
                <a:latin typeface="Arial" panose="020B0604020202020204" pitchFamily="34" charset="0"/>
              </a:rPr>
              <a:t>From ES </a:t>
            </a:r>
          </a:p>
          <a:p>
            <a:pPr algn="ctr"/>
            <a:r>
              <a:rPr lang="en-US" sz="1400" cap="none" spc="0" dirty="0">
                <a:ln w="0"/>
                <a:solidFill>
                  <a:srgbClr val="663300"/>
                </a:solidFill>
                <a:latin typeface="Arial" panose="020B0604020202020204" pitchFamily="34" charset="0"/>
              </a:rPr>
              <a:t>to DE</a:t>
            </a:r>
          </a:p>
          <a:p>
            <a:pPr algn="ctr"/>
            <a:r>
              <a:rPr lang="en-US" sz="1400" dirty="0">
                <a:ln w="0"/>
                <a:solidFill>
                  <a:srgbClr val="663300"/>
                </a:solidFill>
                <a:latin typeface="Arial" panose="020B0604020202020204" pitchFamily="34" charset="0"/>
              </a:rPr>
              <a:t>(balanced)</a:t>
            </a:r>
            <a:endParaRPr lang="en-US" sz="1400" cap="none" spc="0" dirty="0">
              <a:ln w="0"/>
              <a:solidFill>
                <a:srgbClr val="663300"/>
              </a:solidFill>
              <a:latin typeface="Arial" panose="020B0604020202020204" pitchFamily="34" charset="0"/>
            </a:endParaRPr>
          </a:p>
        </p:txBody>
      </p:sp>
      <p:sp>
        <p:nvSpPr>
          <p:cNvPr id="118" name="Right Arrow 117"/>
          <p:cNvSpPr/>
          <p:nvPr/>
        </p:nvSpPr>
        <p:spPr>
          <a:xfrm>
            <a:off x="3435128" y="2789511"/>
            <a:ext cx="479458" cy="330660"/>
          </a:xfrm>
          <a:prstGeom prst="rightArrow">
            <a:avLst>
              <a:gd name="adj1" fmla="val 60680"/>
              <a:gd name="adj2" fmla="val 50000"/>
            </a:avLst>
          </a:prstGeom>
          <a:solidFill>
            <a:srgbClr val="CD9B69"/>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663300"/>
              </a:solidFill>
              <a:latin typeface="Arial" panose="020B0604020202020204" pitchFamily="34" charset="0"/>
            </a:endParaRPr>
          </a:p>
        </p:txBody>
      </p:sp>
      <p:sp>
        <p:nvSpPr>
          <p:cNvPr id="119" name="Right Arrow 118"/>
          <p:cNvSpPr/>
          <p:nvPr/>
        </p:nvSpPr>
        <p:spPr>
          <a:xfrm rot="5400000">
            <a:off x="3994775" y="3395515"/>
            <a:ext cx="479458" cy="330660"/>
          </a:xfrm>
          <a:prstGeom prst="rightArrow">
            <a:avLst>
              <a:gd name="adj1" fmla="val 60680"/>
              <a:gd name="adj2" fmla="val 50000"/>
            </a:avLst>
          </a:prstGeom>
          <a:solidFill>
            <a:srgbClr val="CD9B69"/>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663300"/>
              </a:solidFill>
              <a:latin typeface="Arial" panose="020B0604020202020204" pitchFamily="34" charset="0"/>
            </a:endParaRPr>
          </a:p>
        </p:txBody>
      </p:sp>
      <p:sp>
        <p:nvSpPr>
          <p:cNvPr id="120" name="Right Arrow 119"/>
          <p:cNvSpPr/>
          <p:nvPr/>
        </p:nvSpPr>
        <p:spPr>
          <a:xfrm rot="10800000">
            <a:off x="3435129" y="3927214"/>
            <a:ext cx="479458" cy="330660"/>
          </a:xfrm>
          <a:prstGeom prst="rightArrow">
            <a:avLst>
              <a:gd name="adj1" fmla="val 60680"/>
              <a:gd name="adj2" fmla="val 50000"/>
            </a:avLst>
          </a:prstGeom>
          <a:solidFill>
            <a:srgbClr val="CD9B69"/>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663300"/>
              </a:solidFill>
              <a:latin typeface="Arial" panose="020B0604020202020204" pitchFamily="34" charset="0"/>
            </a:endParaRPr>
          </a:p>
        </p:txBody>
      </p:sp>
      <p:sp>
        <p:nvSpPr>
          <p:cNvPr id="121" name="Right Arrow 120"/>
          <p:cNvSpPr/>
          <p:nvPr/>
        </p:nvSpPr>
        <p:spPr>
          <a:xfrm rot="16200000">
            <a:off x="2853236" y="3395516"/>
            <a:ext cx="479458" cy="330660"/>
          </a:xfrm>
          <a:prstGeom prst="rightArrow">
            <a:avLst>
              <a:gd name="adj1" fmla="val 60680"/>
              <a:gd name="adj2" fmla="val 50000"/>
            </a:avLst>
          </a:prstGeom>
          <a:solidFill>
            <a:srgbClr val="CD9B69"/>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663300"/>
              </a:solidFill>
              <a:latin typeface="Arial" panose="020B0604020202020204" pitchFamily="34" charset="0"/>
            </a:endParaRPr>
          </a:p>
        </p:txBody>
      </p:sp>
    </p:spTree>
    <p:extLst>
      <p:ext uri="{BB962C8B-B14F-4D97-AF65-F5344CB8AC3E}">
        <p14:creationId xmlns:p14="http://schemas.microsoft.com/office/powerpoint/2010/main" val="380849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7" grpId="0"/>
      <p:bldP spid="118" grpId="0" animBg="1"/>
      <p:bldP spid="119" grpId="0" animBg="1"/>
      <p:bldP spid="120" grpId="0" animBg="1"/>
      <p:bldP spid="1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525" y="1036716"/>
            <a:ext cx="1468150" cy="2566195"/>
            <a:chOff x="-9525" y="1036716"/>
            <a:chExt cx="1468150" cy="2566195"/>
          </a:xfrm>
        </p:grpSpPr>
        <p:grpSp>
          <p:nvGrpSpPr>
            <p:cNvPr id="16" name="Group 15"/>
            <p:cNvGrpSpPr/>
            <p:nvPr/>
          </p:nvGrpSpPr>
          <p:grpSpPr>
            <a:xfrm>
              <a:off x="-9525" y="1949177"/>
              <a:ext cx="126392" cy="486866"/>
              <a:chOff x="5645694" y="4480192"/>
              <a:chExt cx="754624" cy="486866"/>
            </a:xfrm>
          </p:grpSpPr>
          <p:cxnSp>
            <p:nvCxnSpPr>
              <p:cNvPr id="97" name="Straight Connector 96"/>
              <p:cNvCxnSpPr/>
              <p:nvPr/>
            </p:nvCxnSpPr>
            <p:spPr>
              <a:xfrm flipV="1">
                <a:off x="5645694" y="4480192"/>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645694" y="4520719"/>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5645694" y="4561246"/>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645694" y="4601773"/>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645868" y="4642300"/>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5645868" y="4682827"/>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645868" y="4723354"/>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5645868" y="4763881"/>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5645694" y="4804408"/>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5645694" y="4844935"/>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5645694" y="4885462"/>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645694" y="4925989"/>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5645868" y="4966514"/>
                <a:ext cx="754450" cy="544"/>
              </a:xfrm>
              <a:prstGeom prst="line">
                <a:avLst/>
              </a:prstGeom>
              <a:ln w="28575">
                <a:solidFill>
                  <a:srgbClr val="CACACA"/>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11100" y="1036716"/>
              <a:ext cx="1347525" cy="2566195"/>
              <a:chOff x="6397600" y="3567731"/>
              <a:chExt cx="1347525" cy="2566195"/>
            </a:xfrm>
          </p:grpSpPr>
          <p:grpSp>
            <p:nvGrpSpPr>
              <p:cNvPr id="19" name="Group 18"/>
              <p:cNvGrpSpPr/>
              <p:nvPr/>
            </p:nvGrpSpPr>
            <p:grpSpPr>
              <a:xfrm>
                <a:off x="6689898" y="3792792"/>
                <a:ext cx="809942" cy="1805489"/>
                <a:chOff x="6794673" y="3811842"/>
                <a:chExt cx="809942" cy="1805489"/>
              </a:xfrm>
            </p:grpSpPr>
            <p:sp>
              <p:nvSpPr>
                <p:cNvPr id="22" name="Rectangle 21"/>
                <p:cNvSpPr/>
                <p:nvPr/>
              </p:nvSpPr>
              <p:spPr>
                <a:xfrm>
                  <a:off x="7071251" y="5362228"/>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3" name="Rectangle 22"/>
                <p:cNvSpPr/>
                <p:nvPr/>
              </p:nvSpPr>
              <p:spPr>
                <a:xfrm>
                  <a:off x="6932962" y="5402705"/>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4" name="Rectangle 23"/>
                <p:cNvSpPr/>
                <p:nvPr/>
              </p:nvSpPr>
              <p:spPr>
                <a:xfrm>
                  <a:off x="6794673" y="544318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5" name="Rectangle 24"/>
                <p:cNvSpPr/>
                <p:nvPr/>
              </p:nvSpPr>
              <p:spPr>
                <a:xfrm rot="8693768">
                  <a:off x="6810109" y="529875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6" name="Rectangle 25"/>
                <p:cNvSpPr/>
                <p:nvPr/>
              </p:nvSpPr>
              <p:spPr>
                <a:xfrm rot="8693768">
                  <a:off x="6921545" y="5351131"/>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7" name="Rectangle 26"/>
                <p:cNvSpPr/>
                <p:nvPr/>
              </p:nvSpPr>
              <p:spPr>
                <a:xfrm rot="8693768">
                  <a:off x="7035887" y="5400119"/>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8" name="Rectangle 27"/>
                <p:cNvSpPr/>
                <p:nvPr/>
              </p:nvSpPr>
              <p:spPr>
                <a:xfrm>
                  <a:off x="7075675" y="523131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9" name="Rectangle 28"/>
                <p:cNvSpPr/>
                <p:nvPr/>
              </p:nvSpPr>
              <p:spPr>
                <a:xfrm>
                  <a:off x="6937387" y="5271791"/>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0" name="Rectangle 29"/>
                <p:cNvSpPr/>
                <p:nvPr/>
              </p:nvSpPr>
              <p:spPr>
                <a:xfrm>
                  <a:off x="6799098" y="53122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1" name="Rectangle 30"/>
                <p:cNvSpPr/>
                <p:nvPr/>
              </p:nvSpPr>
              <p:spPr>
                <a:xfrm rot="8693768">
                  <a:off x="6814168" y="5162806"/>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2" name="Rectangle 31"/>
                <p:cNvSpPr/>
                <p:nvPr/>
              </p:nvSpPr>
              <p:spPr>
                <a:xfrm rot="8693768">
                  <a:off x="6925603" y="5215187"/>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3" name="Rectangle 32"/>
                <p:cNvSpPr/>
                <p:nvPr/>
              </p:nvSpPr>
              <p:spPr>
                <a:xfrm rot="8693768">
                  <a:off x="7035886" y="52698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4" name="Rectangle 33"/>
                <p:cNvSpPr/>
                <p:nvPr/>
              </p:nvSpPr>
              <p:spPr>
                <a:xfrm>
                  <a:off x="7075675" y="5107126"/>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5" name="Rectangle 34"/>
                <p:cNvSpPr/>
                <p:nvPr/>
              </p:nvSpPr>
              <p:spPr>
                <a:xfrm>
                  <a:off x="6937387" y="5147603"/>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6" name="Rectangle 35"/>
                <p:cNvSpPr/>
                <p:nvPr/>
              </p:nvSpPr>
              <p:spPr>
                <a:xfrm>
                  <a:off x="6799098" y="518807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7" name="Rectangle 36"/>
                <p:cNvSpPr/>
                <p:nvPr/>
              </p:nvSpPr>
              <p:spPr>
                <a:xfrm rot="8693768">
                  <a:off x="6816097" y="503840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8" name="Rectangle 37"/>
                <p:cNvSpPr/>
                <p:nvPr/>
              </p:nvSpPr>
              <p:spPr>
                <a:xfrm rot="8693768">
                  <a:off x="6927532" y="5090786"/>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39" name="Rectangle 38"/>
                <p:cNvSpPr/>
                <p:nvPr/>
              </p:nvSpPr>
              <p:spPr>
                <a:xfrm rot="8693768">
                  <a:off x="7037815" y="5145471"/>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0" name="Rectangle 39"/>
                <p:cNvSpPr/>
                <p:nvPr/>
              </p:nvSpPr>
              <p:spPr>
                <a:xfrm>
                  <a:off x="7075675" y="4971299"/>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1" name="Rectangle 40"/>
                <p:cNvSpPr/>
                <p:nvPr/>
              </p:nvSpPr>
              <p:spPr>
                <a:xfrm>
                  <a:off x="6937387" y="5011775"/>
                  <a:ext cx="522448" cy="174149"/>
                </a:xfrm>
                <a:prstGeom prst="rect">
                  <a:avLst/>
                </a:prstGeom>
                <a:solidFill>
                  <a:srgbClr val="CE9D6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2" name="Rectangle 41"/>
                <p:cNvSpPr/>
                <p:nvPr/>
              </p:nvSpPr>
              <p:spPr>
                <a:xfrm>
                  <a:off x="6799098" y="505225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3" name="Rectangle 42"/>
                <p:cNvSpPr/>
                <p:nvPr/>
              </p:nvSpPr>
              <p:spPr>
                <a:xfrm rot="8693768">
                  <a:off x="6814168" y="4902790"/>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4" name="Rectangle 43"/>
                <p:cNvSpPr/>
                <p:nvPr/>
              </p:nvSpPr>
              <p:spPr>
                <a:xfrm rot="8693768">
                  <a:off x="6925603" y="495517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5" name="Rectangle 44"/>
                <p:cNvSpPr/>
                <p:nvPr/>
              </p:nvSpPr>
              <p:spPr>
                <a:xfrm rot="8693768">
                  <a:off x="7035886" y="500985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6" name="Rectangle 45"/>
                <p:cNvSpPr/>
                <p:nvPr/>
              </p:nvSpPr>
              <p:spPr>
                <a:xfrm>
                  <a:off x="7075675" y="4847110"/>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7" name="Rectangle 46"/>
                <p:cNvSpPr/>
                <p:nvPr/>
              </p:nvSpPr>
              <p:spPr>
                <a:xfrm>
                  <a:off x="6937387" y="4887587"/>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8" name="Rectangle 47"/>
                <p:cNvSpPr/>
                <p:nvPr/>
              </p:nvSpPr>
              <p:spPr>
                <a:xfrm>
                  <a:off x="6799098" y="4928064"/>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49" name="Rectangle 48"/>
                <p:cNvSpPr/>
                <p:nvPr/>
              </p:nvSpPr>
              <p:spPr>
                <a:xfrm rot="8693768">
                  <a:off x="6816097" y="477838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0" name="Rectangle 49"/>
                <p:cNvSpPr/>
                <p:nvPr/>
              </p:nvSpPr>
              <p:spPr>
                <a:xfrm rot="8693768">
                  <a:off x="6927532" y="4830771"/>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1" name="Rectangle 50"/>
                <p:cNvSpPr/>
                <p:nvPr/>
              </p:nvSpPr>
              <p:spPr>
                <a:xfrm rot="8693768">
                  <a:off x="7037815" y="4885456"/>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2" name="Rectangle 51"/>
                <p:cNvSpPr/>
                <p:nvPr/>
              </p:nvSpPr>
              <p:spPr>
                <a:xfrm>
                  <a:off x="7078747" y="471297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3" name="Rectangle 52"/>
                <p:cNvSpPr/>
                <p:nvPr/>
              </p:nvSpPr>
              <p:spPr>
                <a:xfrm>
                  <a:off x="6940459" y="475345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4" name="Rectangle 53"/>
                <p:cNvSpPr/>
                <p:nvPr/>
              </p:nvSpPr>
              <p:spPr>
                <a:xfrm>
                  <a:off x="6802170" y="479999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5" name="Rectangle 54"/>
                <p:cNvSpPr/>
                <p:nvPr/>
              </p:nvSpPr>
              <p:spPr>
                <a:xfrm rot="8693768">
                  <a:off x="6817239" y="4644465"/>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6" name="Rectangle 55"/>
                <p:cNvSpPr/>
                <p:nvPr/>
              </p:nvSpPr>
              <p:spPr>
                <a:xfrm rot="8693768">
                  <a:off x="6928675" y="4696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7" name="Rectangle 56"/>
                <p:cNvSpPr/>
                <p:nvPr/>
              </p:nvSpPr>
              <p:spPr>
                <a:xfrm rot="8693768">
                  <a:off x="7035886" y="4751532"/>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8" name="Rectangle 57"/>
                <p:cNvSpPr/>
                <p:nvPr/>
              </p:nvSpPr>
              <p:spPr>
                <a:xfrm>
                  <a:off x="7078747" y="4588785"/>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59" name="Rectangle 58"/>
                <p:cNvSpPr/>
                <p:nvPr/>
              </p:nvSpPr>
              <p:spPr>
                <a:xfrm>
                  <a:off x="6940459" y="4629262"/>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0" name="Rectangle 59"/>
                <p:cNvSpPr/>
                <p:nvPr/>
              </p:nvSpPr>
              <p:spPr>
                <a:xfrm>
                  <a:off x="6802170" y="4669738"/>
                  <a:ext cx="522448" cy="174149"/>
                </a:xfrm>
                <a:prstGeom prst="rect">
                  <a:avLst/>
                </a:prstGeom>
                <a:solidFill>
                  <a:srgbClr val="CE9D6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1" name="Rectangle 60"/>
                <p:cNvSpPr/>
                <p:nvPr/>
              </p:nvSpPr>
              <p:spPr>
                <a:xfrm rot="8693768">
                  <a:off x="6819169" y="4520064"/>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2" name="Rectangle 61"/>
                <p:cNvSpPr/>
                <p:nvPr/>
              </p:nvSpPr>
              <p:spPr>
                <a:xfrm rot="8693768">
                  <a:off x="6930604" y="4572446"/>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3" name="Rectangle 62"/>
                <p:cNvSpPr/>
                <p:nvPr/>
              </p:nvSpPr>
              <p:spPr>
                <a:xfrm rot="8693768">
                  <a:off x="7040887" y="4627130"/>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4" name="Rectangle 63"/>
                <p:cNvSpPr/>
                <p:nvPr/>
              </p:nvSpPr>
              <p:spPr>
                <a:xfrm>
                  <a:off x="7082167" y="445437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5" name="Rectangle 64"/>
                <p:cNvSpPr/>
                <p:nvPr/>
              </p:nvSpPr>
              <p:spPr>
                <a:xfrm>
                  <a:off x="6943879" y="4494848"/>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6" name="Rectangle 65"/>
                <p:cNvSpPr/>
                <p:nvPr/>
              </p:nvSpPr>
              <p:spPr>
                <a:xfrm>
                  <a:off x="6805590" y="4535324"/>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7" name="Rectangle 66"/>
                <p:cNvSpPr/>
                <p:nvPr/>
              </p:nvSpPr>
              <p:spPr>
                <a:xfrm rot="8693768">
                  <a:off x="6820659" y="4385863"/>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8" name="Rectangle 67"/>
                <p:cNvSpPr/>
                <p:nvPr/>
              </p:nvSpPr>
              <p:spPr>
                <a:xfrm rot="8693768">
                  <a:off x="6932095" y="443824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9" name="Rectangle 68"/>
                <p:cNvSpPr/>
                <p:nvPr/>
              </p:nvSpPr>
              <p:spPr>
                <a:xfrm rot="8693768">
                  <a:off x="7042378" y="4492929"/>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0" name="Rectangle 69"/>
                <p:cNvSpPr/>
                <p:nvPr/>
              </p:nvSpPr>
              <p:spPr>
                <a:xfrm>
                  <a:off x="7082167" y="4330183"/>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1" name="Rectangle 70"/>
                <p:cNvSpPr/>
                <p:nvPr/>
              </p:nvSpPr>
              <p:spPr>
                <a:xfrm>
                  <a:off x="6943879" y="4370659"/>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2" name="Rectangle 71"/>
                <p:cNvSpPr/>
                <p:nvPr/>
              </p:nvSpPr>
              <p:spPr>
                <a:xfrm>
                  <a:off x="6805590" y="441113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3" name="Rectangle 72"/>
                <p:cNvSpPr/>
                <p:nvPr/>
              </p:nvSpPr>
              <p:spPr>
                <a:xfrm rot="8693768">
                  <a:off x="6819517" y="4255318"/>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4" name="Rectangle 73"/>
                <p:cNvSpPr/>
                <p:nvPr/>
              </p:nvSpPr>
              <p:spPr>
                <a:xfrm rot="8693768">
                  <a:off x="6930952" y="4313843"/>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5" name="Rectangle 74"/>
                <p:cNvSpPr/>
                <p:nvPr/>
              </p:nvSpPr>
              <p:spPr>
                <a:xfrm rot="8693768">
                  <a:off x="7044307" y="4368528"/>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6" name="Rectangle 75"/>
                <p:cNvSpPr/>
                <p:nvPr/>
              </p:nvSpPr>
              <p:spPr>
                <a:xfrm>
                  <a:off x="7076024" y="4194356"/>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7" name="Rectangle 76"/>
                <p:cNvSpPr/>
                <p:nvPr/>
              </p:nvSpPr>
              <p:spPr>
                <a:xfrm>
                  <a:off x="6940807" y="4234832"/>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8" name="Rectangle 77"/>
                <p:cNvSpPr/>
                <p:nvPr/>
              </p:nvSpPr>
              <p:spPr>
                <a:xfrm>
                  <a:off x="6802518" y="4275309"/>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9" name="Rectangle 78"/>
                <p:cNvSpPr/>
                <p:nvPr/>
              </p:nvSpPr>
              <p:spPr>
                <a:xfrm rot="8693768">
                  <a:off x="6814516" y="4125847"/>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0" name="Rectangle 79"/>
                <p:cNvSpPr/>
                <p:nvPr/>
              </p:nvSpPr>
              <p:spPr>
                <a:xfrm rot="8693768">
                  <a:off x="6925951" y="4178229"/>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1" name="Rectangle 80"/>
                <p:cNvSpPr/>
                <p:nvPr/>
              </p:nvSpPr>
              <p:spPr>
                <a:xfrm rot="8693768">
                  <a:off x="7039306" y="4232914"/>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2" name="Rectangle 81"/>
                <p:cNvSpPr/>
                <p:nvPr/>
              </p:nvSpPr>
              <p:spPr>
                <a:xfrm>
                  <a:off x="7076024" y="407016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3" name="Rectangle 82"/>
                <p:cNvSpPr/>
                <p:nvPr/>
              </p:nvSpPr>
              <p:spPr>
                <a:xfrm>
                  <a:off x="6937735" y="411064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4" name="Rectangle 83"/>
                <p:cNvSpPr/>
                <p:nvPr/>
              </p:nvSpPr>
              <p:spPr>
                <a:xfrm>
                  <a:off x="6799446" y="4151121"/>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5" name="Rectangle 84"/>
                <p:cNvSpPr/>
                <p:nvPr/>
              </p:nvSpPr>
              <p:spPr>
                <a:xfrm rot="8693768">
                  <a:off x="6816445" y="4001446"/>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6" name="Rectangle 85"/>
                <p:cNvSpPr/>
                <p:nvPr/>
              </p:nvSpPr>
              <p:spPr>
                <a:xfrm rot="8693768">
                  <a:off x="6927884" y="4053828"/>
                  <a:ext cx="548989" cy="161746"/>
                </a:xfrm>
                <a:prstGeom prst="rect">
                  <a:avLst/>
                </a:prstGeom>
                <a:solidFill>
                  <a:srgbClr val="9A6835"/>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7" name="Rectangle 86"/>
                <p:cNvSpPr/>
                <p:nvPr/>
              </p:nvSpPr>
              <p:spPr>
                <a:xfrm rot="8693768">
                  <a:off x="7038164" y="4108513"/>
                  <a:ext cx="548989" cy="161746"/>
                </a:xfrm>
                <a:prstGeom prst="rect">
                  <a:avLst/>
                </a:prstGeom>
                <a:solidFill>
                  <a:srgbClr val="CB8F47"/>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8" name="Rectangle 87"/>
                <p:cNvSpPr/>
                <p:nvPr/>
              </p:nvSpPr>
              <p:spPr>
                <a:xfrm>
                  <a:off x="7076024" y="3936030"/>
                  <a:ext cx="522448" cy="174149"/>
                </a:xfrm>
                <a:prstGeom prst="rect">
                  <a:avLst/>
                </a:prstGeom>
                <a:solidFill>
                  <a:srgbClr val="9A6835"/>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89" name="Rectangle 88"/>
                <p:cNvSpPr/>
                <p:nvPr/>
              </p:nvSpPr>
              <p:spPr>
                <a:xfrm>
                  <a:off x="6937735" y="3976507"/>
                  <a:ext cx="522448" cy="174149"/>
                </a:xfrm>
                <a:prstGeom prst="rect">
                  <a:avLst/>
                </a:prstGeom>
                <a:solidFill>
                  <a:srgbClr val="AE8551"/>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0" name="Rectangle 89"/>
                <p:cNvSpPr/>
                <p:nvPr/>
              </p:nvSpPr>
              <p:spPr>
                <a:xfrm>
                  <a:off x="6799446" y="4016984"/>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1" name="Rectangle 90"/>
                <p:cNvSpPr/>
                <p:nvPr/>
              </p:nvSpPr>
              <p:spPr>
                <a:xfrm rot="8693768">
                  <a:off x="6814516" y="3867522"/>
                  <a:ext cx="548989" cy="161746"/>
                </a:xfrm>
                <a:prstGeom prst="rect">
                  <a:avLst/>
                </a:prstGeom>
                <a:solidFill>
                  <a:srgbClr val="AE855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2" name="Rectangle 91"/>
                <p:cNvSpPr/>
                <p:nvPr/>
              </p:nvSpPr>
              <p:spPr>
                <a:xfrm rot="8693768">
                  <a:off x="6925951" y="3919904"/>
                  <a:ext cx="548989" cy="161746"/>
                </a:xfrm>
                <a:prstGeom prst="rect">
                  <a:avLst/>
                </a:prstGeom>
                <a:solidFill>
                  <a:srgbClr val="CE9D62"/>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3" name="Rectangle 92"/>
                <p:cNvSpPr/>
                <p:nvPr/>
              </p:nvSpPr>
              <p:spPr>
                <a:xfrm rot="8693768">
                  <a:off x="7036234" y="3974588"/>
                  <a:ext cx="548989" cy="161746"/>
                </a:xfrm>
                <a:prstGeom prst="rect">
                  <a:avLst/>
                </a:prstGeom>
                <a:solidFill>
                  <a:srgbClr val="CE9D61"/>
                </a:solidFill>
                <a:ln>
                  <a:noFill/>
                </a:ln>
                <a:scene3d>
                  <a:camera prst="isometricOffAxis2Top">
                    <a:rot lat="2634000" lon="3558000" rev="1830000"/>
                  </a:camera>
                  <a:lightRig rig="morning" dir="t">
                    <a:rot lat="0" lon="0" rev="10200000"/>
                  </a:lightRig>
                </a:scene3d>
                <a:sp3d>
                  <a:bevelT w="0" h="120650"/>
                  <a:contourClr>
                    <a:srgbClr val="CB8F47"/>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4" name="Rectangle 93"/>
                <p:cNvSpPr/>
                <p:nvPr/>
              </p:nvSpPr>
              <p:spPr>
                <a:xfrm>
                  <a:off x="7076024" y="3811842"/>
                  <a:ext cx="522448" cy="174149"/>
                </a:xfrm>
                <a:prstGeom prst="rect">
                  <a:avLst/>
                </a:prstGeom>
                <a:solidFill>
                  <a:srgbClr val="CE9D62"/>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5" name="Rectangle 94"/>
                <p:cNvSpPr/>
                <p:nvPr/>
              </p:nvSpPr>
              <p:spPr>
                <a:xfrm>
                  <a:off x="6937735" y="3852319"/>
                  <a:ext cx="522448" cy="174149"/>
                </a:xfrm>
                <a:prstGeom prst="rect">
                  <a:avLst/>
                </a:prstGeom>
                <a:solidFill>
                  <a:srgbClr val="CB8F47"/>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96" name="Rectangle 95"/>
                <p:cNvSpPr/>
                <p:nvPr/>
              </p:nvSpPr>
              <p:spPr>
                <a:xfrm>
                  <a:off x="6799446" y="3892795"/>
                  <a:ext cx="522448" cy="174149"/>
                </a:xfrm>
                <a:prstGeom prst="rect">
                  <a:avLst/>
                </a:prstGeom>
                <a:solidFill>
                  <a:srgbClr val="97703E"/>
                </a:solidFill>
                <a:ln>
                  <a:noFill/>
                </a:ln>
                <a:scene3d>
                  <a:camera prst="isometricOffAxis2Top">
                    <a:rot lat="19398000" lon="3719999" rev="17178000"/>
                  </a:camera>
                  <a:lightRig rig="morning" dir="t"/>
                </a:scene3d>
                <a:sp3d>
                  <a:bevelT w="0" h="120650"/>
                  <a:contourClr>
                    <a:srgbClr val="AE855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sp>
            <p:nvSpPr>
              <p:cNvPr id="20" name="Rectangle 19"/>
              <p:cNvSpPr/>
              <p:nvPr/>
            </p:nvSpPr>
            <p:spPr>
              <a:xfrm>
                <a:off x="6397600" y="4449458"/>
                <a:ext cx="63378" cy="562318"/>
              </a:xfrm>
              <a:prstGeom prst="rect">
                <a:avLst/>
              </a:prstGeom>
              <a:solidFill>
                <a:srgbClr val="977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21" name="Rectangle 20"/>
              <p:cNvSpPr/>
              <p:nvPr/>
            </p:nvSpPr>
            <p:spPr>
              <a:xfrm>
                <a:off x="6456481" y="3567731"/>
                <a:ext cx="1288644" cy="2566195"/>
              </a:xfrm>
              <a:prstGeom prst="rect">
                <a:avLst/>
              </a:prstGeom>
              <a:noFill/>
              <a:ln>
                <a:solidFill>
                  <a:srgbClr val="AA7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grpSp>
        <p:sp>
          <p:nvSpPr>
            <p:cNvPr id="18" name="TextBox 17"/>
            <p:cNvSpPr txBox="1"/>
            <p:nvPr/>
          </p:nvSpPr>
          <p:spPr>
            <a:xfrm>
              <a:off x="337078" y="3202425"/>
              <a:ext cx="931665" cy="369332"/>
            </a:xfrm>
            <a:prstGeom prst="rect">
              <a:avLst/>
            </a:prstGeom>
            <a:noFill/>
          </p:spPr>
          <p:txBody>
            <a:bodyPr wrap="none" rtlCol="0">
              <a:spAutoFit/>
            </a:bodyPr>
            <a:lstStyle/>
            <a:p>
              <a:r>
                <a:rPr lang="en-GB" b="1" cap="small" dirty="0">
                  <a:solidFill>
                    <a:srgbClr val="835E30"/>
                  </a:solidFill>
                  <a:latin typeface="Arial" panose="020B0604020202020204" pitchFamily="34" charset="0"/>
                </a:rPr>
                <a:t>Figaro</a:t>
              </a:r>
            </a:p>
          </p:txBody>
        </p:sp>
      </p:grpSp>
      <p:sp>
        <p:nvSpPr>
          <p:cNvPr id="112" name="Title 2"/>
          <p:cNvSpPr>
            <a:spLocks noGrp="1"/>
          </p:cNvSpPr>
          <p:nvPr>
            <p:ph type="title"/>
          </p:nvPr>
        </p:nvSpPr>
        <p:spPr>
          <a:xfrm>
            <a:off x="970722" y="123825"/>
            <a:ext cx="10668828" cy="766672"/>
          </a:xfrm>
        </p:spPr>
        <p:txBody>
          <a:bodyPr/>
          <a:lstStyle/>
          <a:p>
            <a:r>
              <a:rPr lang="en-GB" dirty="0"/>
              <a:t>3. FIDELIO: </a:t>
            </a:r>
            <a:r>
              <a:rPr lang="en-GB" cap="small" dirty="0"/>
              <a:t>Database</a:t>
            </a:r>
            <a:endParaRPr lang="en-GB" dirty="0"/>
          </a:p>
        </p:txBody>
      </p:sp>
      <p:grpSp>
        <p:nvGrpSpPr>
          <p:cNvPr id="217" name="Group 216"/>
          <p:cNvGrpSpPr/>
          <p:nvPr/>
        </p:nvGrpSpPr>
        <p:grpSpPr>
          <a:xfrm>
            <a:off x="7674147" y="1026098"/>
            <a:ext cx="4333822" cy="4046654"/>
            <a:chOff x="7697512" y="1033552"/>
            <a:chExt cx="4025786" cy="3563857"/>
          </a:xfrm>
        </p:grpSpPr>
        <p:pic>
          <p:nvPicPr>
            <p:cNvPr id="118" name="Picture 117"/>
            <p:cNvPicPr>
              <a:picLocks noChangeAspect="1"/>
            </p:cNvPicPr>
            <p:nvPr/>
          </p:nvPicPr>
          <p:blipFill>
            <a:blip r:embed="rId3">
              <a:clrChange>
                <a:clrFrom>
                  <a:srgbClr val="FFFDDB"/>
                </a:clrFrom>
                <a:clrTo>
                  <a:srgbClr val="FFFDDB">
                    <a:alpha val="0"/>
                  </a:srgbClr>
                </a:clrTo>
              </a:clrChange>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Lst>
            </a:blip>
            <a:stretch>
              <a:fillRect/>
            </a:stretch>
          </p:blipFill>
          <p:spPr>
            <a:xfrm>
              <a:off x="9530272" y="1232475"/>
              <a:ext cx="2020080" cy="2523435"/>
            </a:xfrm>
            <a:prstGeom prst="rect">
              <a:avLst/>
            </a:prstGeom>
          </p:spPr>
        </p:pic>
        <p:sp>
          <p:nvSpPr>
            <p:cNvPr id="119" name="Rectangle 118"/>
            <p:cNvSpPr/>
            <p:nvPr/>
          </p:nvSpPr>
          <p:spPr>
            <a:xfrm>
              <a:off x="7697512" y="1033552"/>
              <a:ext cx="4025786" cy="3563857"/>
            </a:xfrm>
            <a:prstGeom prst="rect">
              <a:avLst/>
            </a:prstGeom>
            <a:noFill/>
            <a:ln>
              <a:solidFill>
                <a:srgbClr val="AA7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20" name="Rectangle 119"/>
            <p:cNvSpPr/>
            <p:nvPr/>
          </p:nvSpPr>
          <p:spPr>
            <a:xfrm>
              <a:off x="7769321" y="3954833"/>
              <a:ext cx="3882175" cy="515007"/>
            </a:xfrm>
            <a:prstGeom prst="rect">
              <a:avLst/>
            </a:prstGeom>
          </p:spPr>
          <p:txBody>
            <a:bodyPr wrap="none">
              <a:spAutoFit/>
            </a:bodyPr>
            <a:lstStyle/>
            <a:p>
              <a:pPr algn="ctr"/>
              <a:r>
                <a:rPr lang="en-US" sz="1600" b="1" cap="small" dirty="0">
                  <a:solidFill>
                    <a:srgbClr val="0000CC"/>
                  </a:solidFill>
                  <a:latin typeface="Arial" panose="020B0604020202020204" pitchFamily="34" charset="0"/>
                </a:rPr>
                <a:t>F</a:t>
              </a:r>
              <a:r>
                <a:rPr lang="en-US" sz="1600" cap="small" dirty="0">
                  <a:solidFill>
                    <a:srgbClr val="663300"/>
                  </a:solidFill>
                  <a:latin typeface="Arial" panose="020B0604020202020204" pitchFamily="34" charset="0"/>
                </a:rPr>
                <a:t>ull </a:t>
              </a:r>
              <a:r>
                <a:rPr lang="en-US" sz="1600" b="1" cap="small" dirty="0">
                  <a:solidFill>
                    <a:srgbClr val="0000CC"/>
                  </a:solidFill>
                  <a:latin typeface="Arial" panose="020B0604020202020204" pitchFamily="34" charset="0"/>
                </a:rPr>
                <a:t>I</a:t>
              </a:r>
              <a:r>
                <a:rPr lang="en-US" sz="1600" cap="small" dirty="0">
                  <a:solidFill>
                    <a:srgbClr val="663300"/>
                  </a:solidFill>
                  <a:latin typeface="Arial" panose="020B0604020202020204" pitchFamily="34" charset="0"/>
                </a:rPr>
                <a:t>nternational and </a:t>
              </a:r>
              <a:r>
                <a:rPr lang="en-US" sz="1600" b="1" cap="small" dirty="0">
                  <a:solidFill>
                    <a:srgbClr val="0000CC"/>
                  </a:solidFill>
                  <a:latin typeface="Arial" panose="020B0604020202020204" pitchFamily="34" charset="0"/>
                </a:rPr>
                <a:t>G</a:t>
              </a:r>
              <a:r>
                <a:rPr lang="en-US" sz="1600" cap="small" dirty="0">
                  <a:solidFill>
                    <a:srgbClr val="663300"/>
                  </a:solidFill>
                  <a:latin typeface="Arial" panose="020B0604020202020204" pitchFamily="34" charset="0"/>
                </a:rPr>
                <a:t>lobal </a:t>
              </a:r>
              <a:r>
                <a:rPr lang="en-US" sz="1600" b="1" cap="small" dirty="0">
                  <a:solidFill>
                    <a:srgbClr val="0000CC"/>
                  </a:solidFill>
                  <a:latin typeface="Arial" panose="020B0604020202020204" pitchFamily="34" charset="0"/>
                </a:rPr>
                <a:t>A</a:t>
              </a:r>
              <a:r>
                <a:rPr lang="en-US" sz="1600" cap="small" dirty="0">
                  <a:solidFill>
                    <a:srgbClr val="663300"/>
                  </a:solidFill>
                  <a:latin typeface="Arial" panose="020B0604020202020204" pitchFamily="34" charset="0"/>
                </a:rPr>
                <a:t>ccounts </a:t>
              </a:r>
            </a:p>
            <a:p>
              <a:pPr algn="ctr"/>
              <a:r>
                <a:rPr lang="en-US" sz="1600" cap="small" dirty="0">
                  <a:solidFill>
                    <a:srgbClr val="663300"/>
                  </a:solidFill>
                  <a:latin typeface="Arial" panose="020B0604020202020204" pitchFamily="34" charset="0"/>
                </a:rPr>
                <a:t>for </a:t>
              </a:r>
              <a:r>
                <a:rPr lang="en-US" sz="1600" b="1" cap="small" dirty="0">
                  <a:solidFill>
                    <a:srgbClr val="0000CC"/>
                  </a:solidFill>
                  <a:latin typeface="Arial" panose="020B0604020202020204" pitchFamily="34" charset="0"/>
                </a:rPr>
                <a:t>R</a:t>
              </a:r>
              <a:r>
                <a:rPr lang="en-US" sz="1600" cap="small" dirty="0">
                  <a:solidFill>
                    <a:srgbClr val="663300"/>
                  </a:solidFill>
                  <a:latin typeface="Arial" panose="020B0604020202020204" pitchFamily="34" charset="0"/>
                </a:rPr>
                <a:t>esearch in input-</a:t>
              </a:r>
              <a:r>
                <a:rPr lang="en-US" sz="1600" b="1" cap="small" dirty="0">
                  <a:solidFill>
                    <a:srgbClr val="0000CC"/>
                  </a:solidFill>
                  <a:latin typeface="Arial" panose="020B0604020202020204" pitchFamily="34" charset="0"/>
                </a:rPr>
                <a:t>O</a:t>
              </a:r>
              <a:r>
                <a:rPr lang="en-US" sz="1600" cap="small" dirty="0">
                  <a:solidFill>
                    <a:srgbClr val="663300"/>
                  </a:solidFill>
                  <a:latin typeface="Arial" panose="020B0604020202020204" pitchFamily="34" charset="0"/>
                </a:rPr>
                <a:t>utput analysis</a:t>
              </a:r>
              <a:endParaRPr lang="en-GB" sz="1600" cap="small" dirty="0">
                <a:solidFill>
                  <a:srgbClr val="663300"/>
                </a:solidFill>
                <a:latin typeface="Arial" panose="020B0604020202020204" pitchFamily="34" charset="0"/>
              </a:endParaRPr>
            </a:p>
          </p:txBody>
        </p:sp>
        <p:sp>
          <p:nvSpPr>
            <p:cNvPr id="121" name="Rectangle 120"/>
            <p:cNvSpPr/>
            <p:nvPr/>
          </p:nvSpPr>
          <p:spPr>
            <a:xfrm>
              <a:off x="7810991" y="1083007"/>
              <a:ext cx="1452137" cy="1057121"/>
            </a:xfrm>
            <a:prstGeom prst="rect">
              <a:avLst/>
            </a:prstGeom>
          </p:spPr>
          <p:txBody>
            <a:bodyPr wrap="none">
              <a:spAutoFit/>
            </a:bodyPr>
            <a:lstStyle/>
            <a:p>
              <a:r>
                <a:rPr lang="en-GB" sz="2400" cap="small" dirty="0">
                  <a:solidFill>
                    <a:srgbClr val="663300"/>
                  </a:solidFill>
                  <a:latin typeface="Arial" panose="020B0604020202020204" pitchFamily="34" charset="0"/>
                </a:rPr>
                <a:t>Mirror </a:t>
              </a:r>
            </a:p>
            <a:p>
              <a:r>
                <a:rPr lang="en-GB" sz="2400" cap="small" dirty="0">
                  <a:solidFill>
                    <a:srgbClr val="663300"/>
                  </a:solidFill>
                  <a:latin typeface="Arial" panose="020B0604020202020204" pitchFamily="34" charset="0"/>
                </a:rPr>
                <a:t>trade </a:t>
              </a:r>
            </a:p>
            <a:p>
              <a:r>
                <a:rPr lang="en-GB" sz="2400" cap="small" dirty="0">
                  <a:solidFill>
                    <a:srgbClr val="663300"/>
                  </a:solidFill>
                  <a:latin typeface="Arial" panose="020B0604020202020204" pitchFamily="34" charset="0"/>
                </a:rPr>
                <a:t>approach</a:t>
              </a:r>
            </a:p>
          </p:txBody>
        </p:sp>
      </p:grpSp>
      <p:pic>
        <p:nvPicPr>
          <p:cNvPr id="218" name="Picture 217"/>
          <p:cNvPicPr>
            <a:picLocks noChangeAspect="1"/>
          </p:cNvPicPr>
          <p:nvPr/>
        </p:nvPicPr>
        <p:blipFill>
          <a:blip r:embed="rId5"/>
          <a:stretch>
            <a:fillRect/>
          </a:stretch>
        </p:blipFill>
        <p:spPr>
          <a:xfrm>
            <a:off x="7861405" y="2384119"/>
            <a:ext cx="1288644" cy="1827442"/>
          </a:xfrm>
          <a:prstGeom prst="rect">
            <a:avLst/>
          </a:prstGeom>
          <a:noFill/>
          <a:ln>
            <a:solidFill>
              <a:srgbClr val="AA7C45"/>
            </a:solidFill>
          </a:ln>
        </p:spPr>
      </p:pic>
      <p:pic>
        <p:nvPicPr>
          <p:cNvPr id="116" name="Picture 115"/>
          <p:cNvPicPr>
            <a:picLocks noChangeAspect="1"/>
          </p:cNvPicPr>
          <p:nvPr/>
        </p:nvPicPr>
        <p:blipFill>
          <a:blip r:embed="rId6"/>
          <a:stretch>
            <a:fillRect/>
          </a:stretch>
        </p:blipFill>
        <p:spPr>
          <a:xfrm>
            <a:off x="1583482" y="1023166"/>
            <a:ext cx="5922871" cy="5092961"/>
          </a:xfrm>
          <a:prstGeom prst="rect">
            <a:avLst/>
          </a:prstGeom>
        </p:spPr>
      </p:pic>
    </p:spTree>
    <p:extLst>
      <p:ext uri="{BB962C8B-B14F-4D97-AF65-F5344CB8AC3E}">
        <p14:creationId xmlns:p14="http://schemas.microsoft.com/office/powerpoint/2010/main" val="2498904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6545819" y="1274031"/>
            <a:ext cx="3635024" cy="2084900"/>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sp>
        <p:nvSpPr>
          <p:cNvPr id="59" name="Rectangle 58"/>
          <p:cNvSpPr/>
          <p:nvPr/>
        </p:nvSpPr>
        <p:spPr>
          <a:xfrm>
            <a:off x="1073358" y="1222689"/>
            <a:ext cx="4356924" cy="2138544"/>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sp>
        <p:nvSpPr>
          <p:cNvPr id="60" name="Rectangle 59"/>
          <p:cNvSpPr/>
          <p:nvPr/>
        </p:nvSpPr>
        <p:spPr>
          <a:xfrm>
            <a:off x="1068296" y="3489995"/>
            <a:ext cx="4306500" cy="2626394"/>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sp>
        <p:nvSpPr>
          <p:cNvPr id="61" name="Rectangle 60"/>
          <p:cNvSpPr/>
          <p:nvPr/>
        </p:nvSpPr>
        <p:spPr>
          <a:xfrm>
            <a:off x="6545819" y="3429000"/>
            <a:ext cx="3635024" cy="2724786"/>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sp>
        <p:nvSpPr>
          <p:cNvPr id="102" name="TextBox 101"/>
          <p:cNvSpPr txBox="1"/>
          <p:nvPr/>
        </p:nvSpPr>
        <p:spPr>
          <a:xfrm>
            <a:off x="1139921" y="1371146"/>
            <a:ext cx="2183670" cy="441600"/>
          </a:xfrm>
          <a:prstGeom prst="rect">
            <a:avLst/>
          </a:prstGeom>
          <a:solidFill>
            <a:srgbClr val="1D4999"/>
          </a:solidFill>
          <a:ln>
            <a:noFill/>
          </a:ln>
        </p:spPr>
        <p:txBody>
          <a:bodyPr wrap="none" rtlCol="0" anchor="ctr" anchorCtr="1">
            <a:noAutofit/>
          </a:bodyPr>
          <a:lstStyle/>
          <a:p>
            <a:r>
              <a:rPr lang="en-GB" sz="1200" dirty="0">
                <a:solidFill>
                  <a:schemeClr val="bg1"/>
                </a:solidFill>
                <a:latin typeface="Arial Narrow" panose="020B0606020202030204" pitchFamily="34" charset="0"/>
              </a:rPr>
              <a:t>Government Block</a:t>
            </a:r>
          </a:p>
        </p:txBody>
      </p:sp>
      <p:sp>
        <p:nvSpPr>
          <p:cNvPr id="103" name="TextBox 102"/>
          <p:cNvSpPr txBox="1"/>
          <p:nvPr/>
        </p:nvSpPr>
        <p:spPr>
          <a:xfrm>
            <a:off x="3169685" y="3440350"/>
            <a:ext cx="1620712" cy="68163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cap="small" dirty="0">
                <a:solidFill>
                  <a:srgbClr val="0000CC"/>
                </a:solidFill>
                <a:latin typeface="Arial Narrow" panose="020B0606020202030204" pitchFamily="34" charset="0"/>
              </a:rPr>
              <a:t>Domestic</a:t>
            </a:r>
          </a:p>
          <a:p>
            <a:pPr algn="ctr"/>
            <a:r>
              <a:rPr lang="en-GB" dirty="0">
                <a:latin typeface="Arial Narrow" panose="020B0606020202030204" pitchFamily="34" charset="0"/>
              </a:rPr>
              <a:t>Supply </a:t>
            </a:r>
          </a:p>
        </p:txBody>
      </p:sp>
      <p:sp>
        <p:nvSpPr>
          <p:cNvPr id="104" name="TextBox 103"/>
          <p:cNvSpPr txBox="1"/>
          <p:nvPr/>
        </p:nvSpPr>
        <p:spPr>
          <a:xfrm>
            <a:off x="3162486" y="4307917"/>
            <a:ext cx="1628834" cy="68163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cap="small" dirty="0">
                <a:solidFill>
                  <a:srgbClr val="0000CC"/>
                </a:solidFill>
                <a:latin typeface="Arial Narrow" panose="020B0606020202030204" pitchFamily="34" charset="0"/>
              </a:rPr>
              <a:t>Domestic</a:t>
            </a:r>
          </a:p>
          <a:p>
            <a:pPr algn="ctr"/>
            <a:r>
              <a:rPr lang="en-GB" dirty="0">
                <a:latin typeface="Arial Narrow" panose="020B0606020202030204" pitchFamily="34" charset="0"/>
              </a:rPr>
              <a:t>Demand</a:t>
            </a:r>
          </a:p>
        </p:txBody>
      </p:sp>
      <p:sp>
        <p:nvSpPr>
          <p:cNvPr id="105" name="TextBox 104"/>
          <p:cNvSpPr txBox="1"/>
          <p:nvPr/>
        </p:nvSpPr>
        <p:spPr>
          <a:xfrm>
            <a:off x="7092422" y="4312577"/>
            <a:ext cx="1620712" cy="68163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cap="small" dirty="0">
                <a:solidFill>
                  <a:srgbClr val="0000CC"/>
                </a:solidFill>
                <a:latin typeface="Arial Narrow" panose="020B0606020202030204" pitchFamily="34" charset="0"/>
              </a:rPr>
              <a:t>Imported</a:t>
            </a:r>
          </a:p>
          <a:p>
            <a:pPr algn="ctr"/>
            <a:r>
              <a:rPr lang="en-GB" dirty="0">
                <a:latin typeface="Arial Narrow" panose="020B0606020202030204" pitchFamily="34" charset="0"/>
              </a:rPr>
              <a:t>Demand</a:t>
            </a:r>
          </a:p>
        </p:txBody>
      </p:sp>
      <p:sp>
        <p:nvSpPr>
          <p:cNvPr id="106" name="TextBox 105"/>
          <p:cNvSpPr txBox="1"/>
          <p:nvPr/>
        </p:nvSpPr>
        <p:spPr>
          <a:xfrm>
            <a:off x="7937407" y="1379582"/>
            <a:ext cx="2183670" cy="441600"/>
          </a:xfrm>
          <a:prstGeom prst="rect">
            <a:avLst/>
          </a:prstGeom>
          <a:solidFill>
            <a:srgbClr val="C66626"/>
          </a:solidFill>
          <a:ln>
            <a:noFill/>
          </a:ln>
        </p:spPr>
        <p:txBody>
          <a:bodyPr wrap="none" rtlCol="0" anchor="ctr" anchorCtr="1">
            <a:noAutofit/>
          </a:bodyPr>
          <a:lstStyle/>
          <a:p>
            <a:r>
              <a:rPr lang="en-GB" sz="1200" dirty="0">
                <a:solidFill>
                  <a:schemeClr val="bg1"/>
                </a:solidFill>
                <a:latin typeface="Arial Narrow" panose="020B0606020202030204" pitchFamily="34" charset="0"/>
              </a:rPr>
              <a:t>Household Block</a:t>
            </a:r>
          </a:p>
        </p:txBody>
      </p:sp>
      <p:sp>
        <p:nvSpPr>
          <p:cNvPr id="107" name="TextBox 106"/>
          <p:cNvSpPr txBox="1"/>
          <p:nvPr/>
        </p:nvSpPr>
        <p:spPr>
          <a:xfrm>
            <a:off x="1160823" y="5577356"/>
            <a:ext cx="2183670" cy="441600"/>
          </a:xfrm>
          <a:prstGeom prst="rect">
            <a:avLst/>
          </a:prstGeom>
          <a:solidFill>
            <a:srgbClr val="487D68"/>
          </a:solidFill>
          <a:ln>
            <a:noFill/>
          </a:ln>
        </p:spPr>
        <p:txBody>
          <a:bodyPr wrap="none" rtlCol="0" anchor="ctr" anchorCtr="1">
            <a:noAutofit/>
          </a:bodyPr>
          <a:lstStyle/>
          <a:p>
            <a:r>
              <a:rPr lang="en-GB" sz="1200" dirty="0">
                <a:solidFill>
                  <a:schemeClr val="bg1"/>
                </a:solidFill>
                <a:latin typeface="Arial Narrow" panose="020B0606020202030204" pitchFamily="34" charset="0"/>
              </a:rPr>
              <a:t>Production Block</a:t>
            </a:r>
          </a:p>
        </p:txBody>
      </p:sp>
      <p:sp>
        <p:nvSpPr>
          <p:cNvPr id="108" name="TextBox 107"/>
          <p:cNvSpPr txBox="1"/>
          <p:nvPr/>
        </p:nvSpPr>
        <p:spPr>
          <a:xfrm>
            <a:off x="7937407" y="5564026"/>
            <a:ext cx="2183670" cy="441600"/>
          </a:xfrm>
          <a:prstGeom prst="rect">
            <a:avLst/>
          </a:prstGeom>
          <a:solidFill>
            <a:srgbClr val="C3922E"/>
          </a:solidFill>
          <a:ln>
            <a:noFill/>
          </a:ln>
        </p:spPr>
        <p:txBody>
          <a:bodyPr wrap="none" rtlCol="0" anchor="ctr" anchorCtr="1">
            <a:noAutofit/>
          </a:bodyPr>
          <a:lstStyle/>
          <a:p>
            <a:r>
              <a:rPr lang="en-GB" sz="1200" dirty="0">
                <a:solidFill>
                  <a:schemeClr val="bg1"/>
                </a:solidFill>
                <a:latin typeface="Arial Narrow" panose="020B0606020202030204" pitchFamily="34" charset="0"/>
              </a:rPr>
              <a:t>Trade Block</a:t>
            </a:r>
          </a:p>
        </p:txBody>
      </p:sp>
      <p:cxnSp>
        <p:nvCxnSpPr>
          <p:cNvPr id="109" name="Elbow Connector 108"/>
          <p:cNvCxnSpPr>
            <a:stCxn id="104" idx="0"/>
            <a:endCxn id="103" idx="2"/>
          </p:cNvCxnSpPr>
          <p:nvPr/>
        </p:nvCxnSpPr>
        <p:spPr>
          <a:xfrm rot="5400000" flipH="1" flipV="1">
            <a:off x="3885504" y="4213380"/>
            <a:ext cx="185937" cy="3138"/>
          </a:xfrm>
          <a:prstGeom prst="bentConnector3">
            <a:avLst>
              <a:gd name="adj1" fmla="val 50000"/>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10" name="Elbow Connector 109"/>
          <p:cNvCxnSpPr>
            <a:stCxn id="105" idx="0"/>
            <a:endCxn id="117" idx="2"/>
          </p:cNvCxnSpPr>
          <p:nvPr/>
        </p:nvCxnSpPr>
        <p:spPr>
          <a:xfrm rot="16200000" flipV="1">
            <a:off x="7803223" y="4213022"/>
            <a:ext cx="192761" cy="6350"/>
          </a:xfrm>
          <a:prstGeom prst="bentConnector3">
            <a:avLst>
              <a:gd name="adj1" fmla="val 50000"/>
            </a:avLst>
          </a:prstGeom>
          <a:ln w="12700" cap="sq">
            <a:solidFill>
              <a:schemeClr val="tx1"/>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11" name="Elbow Connector 110"/>
          <p:cNvCxnSpPr>
            <a:cxnSpLocks/>
          </p:cNvCxnSpPr>
          <p:nvPr/>
        </p:nvCxnSpPr>
        <p:spPr>
          <a:xfrm rot="16200000" flipH="1">
            <a:off x="7860579" y="2334718"/>
            <a:ext cx="283866" cy="1191"/>
          </a:xfrm>
          <a:prstGeom prst="bentConnector3">
            <a:avLst>
              <a:gd name="adj1" fmla="val 50000"/>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12" name="Elbow Connector 111"/>
          <p:cNvCxnSpPr>
            <a:endCxn id="52" idx="0"/>
          </p:cNvCxnSpPr>
          <p:nvPr/>
        </p:nvCxnSpPr>
        <p:spPr>
          <a:xfrm rot="10800000" flipV="1">
            <a:off x="6004862" y="2273133"/>
            <a:ext cx="1490136" cy="406610"/>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13" name="Elbow Connector 112"/>
          <p:cNvCxnSpPr>
            <a:endCxn id="51" idx="0"/>
          </p:cNvCxnSpPr>
          <p:nvPr/>
        </p:nvCxnSpPr>
        <p:spPr>
          <a:xfrm>
            <a:off x="4626339" y="2273136"/>
            <a:ext cx="1194151" cy="405171"/>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3169559" y="1932321"/>
            <a:ext cx="1620712" cy="68163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cap="small" dirty="0">
                <a:solidFill>
                  <a:srgbClr val="0000CC"/>
                </a:solidFill>
                <a:latin typeface="Arial Narrow" panose="020B0606020202030204" pitchFamily="34" charset="0"/>
              </a:rPr>
              <a:t>Government</a:t>
            </a:r>
          </a:p>
          <a:p>
            <a:pPr algn="ctr"/>
            <a:r>
              <a:rPr lang="en-GB" dirty="0">
                <a:latin typeface="Arial Narrow" panose="020B0606020202030204" pitchFamily="34" charset="0"/>
              </a:rPr>
              <a:t>Demand</a:t>
            </a:r>
          </a:p>
        </p:txBody>
      </p:sp>
      <p:sp>
        <p:nvSpPr>
          <p:cNvPr id="115" name="TextBox 114"/>
          <p:cNvSpPr txBox="1"/>
          <p:nvPr/>
        </p:nvSpPr>
        <p:spPr>
          <a:xfrm>
            <a:off x="7086072" y="1932321"/>
            <a:ext cx="1620712" cy="681630"/>
          </a:xfrm>
          <a:prstGeom prst="rect">
            <a:avLst/>
          </a:prstGeom>
          <a:solidFill>
            <a:schemeClr val="bg1"/>
          </a:solidFill>
          <a:ln>
            <a:solidFill>
              <a:schemeClr val="bg1">
                <a:lumMod val="85000"/>
              </a:schemeClr>
            </a:solidFill>
          </a:ln>
        </p:spPr>
        <p:txBody>
          <a:bodyPr wrap="none" rtlCol="0" anchor="ctr" anchorCtr="1">
            <a:noAutofit/>
          </a:bodyPr>
          <a:lstStyle>
            <a:defPPr>
              <a:defRPr lang="en-US"/>
            </a:defPPr>
            <a:lvl1pPr algn="ctr">
              <a:defRPr sz="1200">
                <a:latin typeface="LM Roman 12" panose="00000500000000000000" pitchFamily="50" charset="0"/>
              </a:defRPr>
            </a:lvl1pPr>
          </a:lstStyle>
          <a:p>
            <a:r>
              <a:rPr lang="en-GB" sz="1400" cap="small" dirty="0">
                <a:solidFill>
                  <a:srgbClr val="0000CC"/>
                </a:solidFill>
                <a:latin typeface="Arial Narrow" panose="020B0606020202030204" pitchFamily="34" charset="0"/>
              </a:rPr>
              <a:t>Household</a:t>
            </a:r>
          </a:p>
          <a:p>
            <a:r>
              <a:rPr lang="en-GB" sz="1400" dirty="0">
                <a:latin typeface="Arial Narrow" panose="020B0606020202030204" pitchFamily="34" charset="0"/>
              </a:rPr>
              <a:t>Demand</a:t>
            </a:r>
          </a:p>
        </p:txBody>
      </p:sp>
      <p:sp>
        <p:nvSpPr>
          <p:cNvPr id="117" name="TextBox 116"/>
          <p:cNvSpPr txBox="1"/>
          <p:nvPr/>
        </p:nvSpPr>
        <p:spPr>
          <a:xfrm>
            <a:off x="7086072" y="3438186"/>
            <a:ext cx="1620712" cy="68163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cap="small" dirty="0">
                <a:solidFill>
                  <a:srgbClr val="0000CC"/>
                </a:solidFill>
                <a:latin typeface="Arial Narrow" panose="020B0606020202030204" pitchFamily="34" charset="0"/>
              </a:rPr>
              <a:t>Exported</a:t>
            </a:r>
          </a:p>
          <a:p>
            <a:pPr algn="ctr"/>
            <a:r>
              <a:rPr lang="en-GB" dirty="0">
                <a:latin typeface="Arial Narrow" panose="020B0606020202030204" pitchFamily="34" charset="0"/>
              </a:rPr>
              <a:t>Supply</a:t>
            </a:r>
          </a:p>
        </p:txBody>
      </p:sp>
      <p:sp>
        <p:nvSpPr>
          <p:cNvPr id="121" name="Rectangle 120"/>
          <p:cNvSpPr/>
          <p:nvPr/>
        </p:nvSpPr>
        <p:spPr>
          <a:xfrm>
            <a:off x="5234852" y="2650582"/>
            <a:ext cx="66082" cy="95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pic>
        <p:nvPicPr>
          <p:cNvPr id="123" name="Picture 122"/>
          <p:cNvPicPr>
            <a:picLocks noChangeAspect="1"/>
          </p:cNvPicPr>
          <p:nvPr/>
        </p:nvPicPr>
        <p:blipFill>
          <a:blip r:embed="rId3"/>
          <a:stretch>
            <a:fillRect/>
          </a:stretch>
        </p:blipFill>
        <p:spPr>
          <a:xfrm>
            <a:off x="1240666" y="1249920"/>
            <a:ext cx="2100846" cy="2100846"/>
          </a:xfrm>
          <a:prstGeom prst="rect">
            <a:avLst/>
          </a:prstGeom>
        </p:spPr>
      </p:pic>
      <p:pic>
        <p:nvPicPr>
          <p:cNvPr id="124" name="Picture 123"/>
          <p:cNvPicPr>
            <a:picLocks noChangeAspect="1"/>
          </p:cNvPicPr>
          <p:nvPr/>
        </p:nvPicPr>
        <p:blipFill>
          <a:blip r:embed="rId4"/>
          <a:stretch>
            <a:fillRect/>
          </a:stretch>
        </p:blipFill>
        <p:spPr>
          <a:xfrm>
            <a:off x="8363331" y="1613204"/>
            <a:ext cx="1759590" cy="1866234"/>
          </a:xfrm>
          <a:prstGeom prst="rect">
            <a:avLst/>
          </a:prstGeom>
        </p:spPr>
      </p:pic>
      <p:cxnSp>
        <p:nvCxnSpPr>
          <p:cNvPr id="126" name="Elbow Connector 125"/>
          <p:cNvCxnSpPr>
            <a:stCxn id="117" idx="0"/>
            <a:endCxn id="50" idx="3"/>
          </p:cNvCxnSpPr>
          <p:nvPr/>
        </p:nvCxnSpPr>
        <p:spPr>
          <a:xfrm rot="16200000" flipV="1">
            <a:off x="7158364" y="2700122"/>
            <a:ext cx="334136" cy="1141992"/>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34" name="Elbow Connector 133"/>
          <p:cNvCxnSpPr>
            <a:stCxn id="103" idx="0"/>
            <a:endCxn id="50" idx="1"/>
          </p:cNvCxnSpPr>
          <p:nvPr/>
        </p:nvCxnSpPr>
        <p:spPr>
          <a:xfrm rot="5400000" flipH="1" flipV="1">
            <a:off x="4357328" y="2726763"/>
            <a:ext cx="336300" cy="1090875"/>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70916" y="2678944"/>
            <a:ext cx="1683520" cy="68163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cap="small" dirty="0">
                <a:solidFill>
                  <a:srgbClr val="0000CC"/>
                </a:solidFill>
                <a:latin typeface="Arial Narrow" panose="020B0606020202030204" pitchFamily="34" charset="0"/>
              </a:rPr>
              <a:t>Demand</a:t>
            </a:r>
          </a:p>
          <a:p>
            <a:pPr algn="ctr"/>
            <a:r>
              <a:rPr lang="en-GB" dirty="0">
                <a:latin typeface="Arial Narrow" panose="020B0606020202030204" pitchFamily="34" charset="0"/>
              </a:rPr>
              <a:t>Total</a:t>
            </a:r>
          </a:p>
        </p:txBody>
      </p:sp>
      <p:sp>
        <p:nvSpPr>
          <p:cNvPr id="50" name="TextBox 49"/>
          <p:cNvSpPr txBox="1"/>
          <p:nvPr/>
        </p:nvSpPr>
        <p:spPr>
          <a:xfrm>
            <a:off x="5070916" y="2979979"/>
            <a:ext cx="1683520" cy="248142"/>
          </a:xfrm>
          <a:prstGeom prst="rect">
            <a:avLst/>
          </a:prstGeom>
          <a:noFill/>
          <a:ln>
            <a:noFill/>
          </a:ln>
        </p:spPr>
        <p:txBody>
          <a:bodyPr wrap="none" rtlCol="0" anchor="ctr" anchorCtr="1">
            <a:noAutofit/>
          </a:bodyPr>
          <a:lstStyle/>
          <a:p>
            <a:pPr algn="ctr"/>
            <a:endParaRPr lang="en-GB" sz="1200" dirty="0">
              <a:latin typeface="Arial Narrow" panose="020B0606020202030204" pitchFamily="34" charset="0"/>
            </a:endParaRPr>
          </a:p>
        </p:txBody>
      </p:sp>
      <p:sp>
        <p:nvSpPr>
          <p:cNvPr id="51" name="TextBox 50"/>
          <p:cNvSpPr txBox="1"/>
          <p:nvPr/>
        </p:nvSpPr>
        <p:spPr>
          <a:xfrm>
            <a:off x="5725562" y="2678307"/>
            <a:ext cx="189856" cy="680624"/>
          </a:xfrm>
          <a:prstGeom prst="rect">
            <a:avLst/>
          </a:prstGeom>
          <a:noFill/>
          <a:ln>
            <a:noFill/>
          </a:ln>
        </p:spPr>
        <p:txBody>
          <a:bodyPr wrap="none" rtlCol="0" anchor="ctr" anchorCtr="1">
            <a:noAutofit/>
          </a:bodyPr>
          <a:lstStyle/>
          <a:p>
            <a:pPr algn="ctr"/>
            <a:endParaRPr lang="en-GB" sz="1200" dirty="0">
              <a:latin typeface="Arial Narrow" panose="020B0606020202030204" pitchFamily="34" charset="0"/>
            </a:endParaRPr>
          </a:p>
        </p:txBody>
      </p:sp>
      <p:sp>
        <p:nvSpPr>
          <p:cNvPr id="52" name="TextBox 51"/>
          <p:cNvSpPr txBox="1"/>
          <p:nvPr/>
        </p:nvSpPr>
        <p:spPr>
          <a:xfrm>
            <a:off x="5909934" y="2679743"/>
            <a:ext cx="189856" cy="680624"/>
          </a:xfrm>
          <a:prstGeom prst="rect">
            <a:avLst/>
          </a:prstGeom>
          <a:noFill/>
          <a:ln>
            <a:noFill/>
          </a:ln>
        </p:spPr>
        <p:txBody>
          <a:bodyPr wrap="none" rtlCol="0" anchor="ctr" anchorCtr="1">
            <a:noAutofit/>
          </a:bodyPr>
          <a:lstStyle/>
          <a:p>
            <a:pPr algn="ctr"/>
            <a:endParaRPr lang="en-GB" sz="1200" dirty="0">
              <a:latin typeface="Arial Narrow" panose="020B0606020202030204" pitchFamily="34" charset="0"/>
            </a:endParaRPr>
          </a:p>
        </p:txBody>
      </p:sp>
      <p:cxnSp>
        <p:nvCxnSpPr>
          <p:cNvPr id="40" name="Straight Arrow Connector 39"/>
          <p:cNvCxnSpPr>
            <a:endCxn id="47" idx="0"/>
          </p:cNvCxnSpPr>
          <p:nvPr/>
        </p:nvCxnSpPr>
        <p:spPr>
          <a:xfrm>
            <a:off x="5912676" y="3220695"/>
            <a:ext cx="492046" cy="44939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46" idx="0"/>
          </p:cNvCxnSpPr>
          <p:nvPr/>
        </p:nvCxnSpPr>
        <p:spPr>
          <a:xfrm flipH="1">
            <a:off x="5420629" y="3220695"/>
            <a:ext cx="492047" cy="44939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905353" y="3160969"/>
            <a:ext cx="1620712" cy="681630"/>
          </a:xfrm>
          <a:prstGeom prst="rect">
            <a:avLst/>
          </a:prstGeom>
          <a:noFill/>
          <a:ln>
            <a:noFill/>
          </a:ln>
        </p:spPr>
        <p:txBody>
          <a:bodyPr wrap="none" rtlCol="0" anchor="ctr" anchorCtr="1">
            <a:noAutofit/>
          </a:bodyPr>
          <a:lstStyle/>
          <a:p>
            <a:pPr algn="ctr"/>
            <a:r>
              <a:rPr lang="en-GB" sz="1050" dirty="0">
                <a:solidFill>
                  <a:srgbClr val="0000CC"/>
                </a:solidFill>
                <a:latin typeface="Arial Narrow" panose="020B0606020202030204" pitchFamily="34" charset="0"/>
              </a:rPr>
              <a:t>Armington </a:t>
            </a:r>
          </a:p>
          <a:p>
            <a:pPr algn="ctr"/>
            <a:r>
              <a:rPr lang="en-GB" sz="1050" dirty="0">
                <a:solidFill>
                  <a:srgbClr val="0000CC"/>
                </a:solidFill>
                <a:latin typeface="Arial Narrow" panose="020B0606020202030204" pitchFamily="34" charset="0"/>
              </a:rPr>
              <a:t>elasticity</a:t>
            </a:r>
          </a:p>
        </p:txBody>
      </p:sp>
      <p:sp>
        <p:nvSpPr>
          <p:cNvPr id="43" name="TextBox 42"/>
          <p:cNvSpPr txBox="1"/>
          <p:nvPr/>
        </p:nvSpPr>
        <p:spPr>
          <a:xfrm>
            <a:off x="4335051" y="3119208"/>
            <a:ext cx="1620712" cy="681630"/>
          </a:xfrm>
          <a:prstGeom prst="rect">
            <a:avLst/>
          </a:prstGeom>
          <a:noFill/>
          <a:ln>
            <a:noFill/>
          </a:ln>
        </p:spPr>
        <p:txBody>
          <a:bodyPr wrap="none" rtlCol="0" anchor="ctr" anchorCtr="1">
            <a:noAutofit/>
          </a:bodyPr>
          <a:lstStyle/>
          <a:p>
            <a:pPr algn="ctr"/>
            <a:r>
              <a:rPr lang="en-GB" sz="1050" dirty="0">
                <a:solidFill>
                  <a:srgbClr val="0000CC"/>
                </a:solidFill>
                <a:latin typeface="Arial Narrow" panose="020B0606020202030204" pitchFamily="34" charset="0"/>
              </a:rPr>
              <a:t>Step – 1 </a:t>
            </a:r>
          </a:p>
        </p:txBody>
      </p:sp>
      <p:cxnSp>
        <p:nvCxnSpPr>
          <p:cNvPr id="44" name="Elbow Connector 43"/>
          <p:cNvCxnSpPr>
            <a:stCxn id="46" idx="2"/>
            <a:endCxn id="104" idx="3"/>
          </p:cNvCxnSpPr>
          <p:nvPr/>
        </p:nvCxnSpPr>
        <p:spPr>
          <a:xfrm rot="5400000">
            <a:off x="4953225" y="4181328"/>
            <a:ext cx="305500" cy="629309"/>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862579" y="3670088"/>
            <a:ext cx="1116100" cy="673144"/>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dirty="0">
                <a:latin typeface="Arial Narrow" panose="020B0606020202030204" pitchFamily="34" charset="0"/>
              </a:rPr>
              <a:t>Domestic </a:t>
            </a:r>
          </a:p>
          <a:p>
            <a:pPr algn="ctr"/>
            <a:r>
              <a:rPr lang="en-GB" dirty="0">
                <a:latin typeface="Arial Narrow" panose="020B0606020202030204" pitchFamily="34" charset="0"/>
              </a:rPr>
              <a:t>Goods</a:t>
            </a:r>
          </a:p>
        </p:txBody>
      </p:sp>
      <p:sp>
        <p:nvSpPr>
          <p:cNvPr id="47" name="TextBox 46"/>
          <p:cNvSpPr txBox="1"/>
          <p:nvPr/>
        </p:nvSpPr>
        <p:spPr>
          <a:xfrm>
            <a:off x="5846672" y="3670088"/>
            <a:ext cx="1116100" cy="673144"/>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dirty="0">
                <a:latin typeface="Arial Narrow" panose="020B0606020202030204" pitchFamily="34" charset="0"/>
              </a:rPr>
              <a:t>Imported</a:t>
            </a:r>
          </a:p>
          <a:p>
            <a:pPr algn="ctr"/>
            <a:r>
              <a:rPr lang="en-GB" dirty="0">
                <a:latin typeface="Arial Narrow" panose="020B0606020202030204" pitchFamily="34" charset="0"/>
              </a:rPr>
              <a:t>Goods</a:t>
            </a:r>
          </a:p>
        </p:txBody>
      </p:sp>
      <p:cxnSp>
        <p:nvCxnSpPr>
          <p:cNvPr id="53" name="Elbow Connector 52"/>
          <p:cNvCxnSpPr>
            <a:cxnSpLocks/>
            <a:stCxn id="47" idx="2"/>
            <a:endCxn id="105" idx="1"/>
          </p:cNvCxnSpPr>
          <p:nvPr/>
        </p:nvCxnSpPr>
        <p:spPr>
          <a:xfrm rot="16200000" flipH="1">
            <a:off x="6593492" y="4154462"/>
            <a:ext cx="310160" cy="687700"/>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p:cNvSpPr txBox="1"/>
              <p:nvPr/>
            </p:nvSpPr>
            <p:spPr>
              <a:xfrm>
                <a:off x="5122033" y="3187839"/>
                <a:ext cx="1620712" cy="681630"/>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200" b="0" i="1" dirty="0" smtClean="0">
                              <a:solidFill>
                                <a:srgbClr val="0000CC"/>
                              </a:solidFill>
                              <a:latin typeface="Cambria Math" panose="02040503050406030204" pitchFamily="18" charset="0"/>
                              <a:ea typeface="Latin Modern Math" panose="02000503000000000000" pitchFamily="50" charset="0"/>
                            </a:rPr>
                          </m:ctrlPr>
                        </m:sSubSupPr>
                        <m:e>
                          <m:r>
                            <m:rPr>
                              <m:sty m:val="p"/>
                            </m:rPr>
                            <a:rPr lang="en-GB" sz="1200" b="0" i="0" dirty="0" smtClean="0">
                              <a:solidFill>
                                <a:srgbClr val="0000CC"/>
                              </a:solidFill>
                              <a:latin typeface="Latin Modern Math" panose="02000503000000000000" pitchFamily="50" charset="0"/>
                              <a:ea typeface="Latin Modern Math" panose="02000503000000000000" pitchFamily="50" charset="0"/>
                            </a:rPr>
                            <m:t>σ</m:t>
                          </m:r>
                        </m:e>
                        <m:sub>
                          <m:r>
                            <a:rPr lang="en-GB" sz="1200" b="0" i="1" dirty="0" smtClean="0">
                              <a:solidFill>
                                <a:srgbClr val="0000CC"/>
                              </a:solidFill>
                              <a:latin typeface="Latin Modern Math" panose="02000503000000000000" pitchFamily="50" charset="0"/>
                              <a:ea typeface="Latin Modern Math" panose="02000503000000000000" pitchFamily="50" charset="0"/>
                            </a:rPr>
                            <m:t>𝑟</m:t>
                          </m:r>
                          <m:r>
                            <a:rPr lang="en-GB" sz="1200" b="0" i="1" dirty="0" smtClean="0">
                              <a:solidFill>
                                <a:srgbClr val="0000CC"/>
                              </a:solidFill>
                              <a:latin typeface="Cambria Math" panose="02040503050406030204" pitchFamily="18" charset="0"/>
                              <a:ea typeface="Latin Modern Math" panose="02000503000000000000" pitchFamily="50" charset="0"/>
                            </a:rPr>
                            <m:t>,</m:t>
                          </m:r>
                          <m:r>
                            <a:rPr lang="en-GB" sz="1200" b="0" i="1" dirty="0" smtClean="0">
                              <a:solidFill>
                                <a:srgbClr val="0000CC"/>
                              </a:solidFill>
                              <a:latin typeface="Cambria Math" panose="02040503050406030204" pitchFamily="18" charset="0"/>
                              <a:ea typeface="Latin Modern Math" panose="02000503000000000000" pitchFamily="50" charset="0"/>
                            </a:rPr>
                            <m:t>𝑐</m:t>
                          </m:r>
                        </m:sub>
                        <m:sup>
                          <m:r>
                            <a:rPr lang="en-GB" sz="1200" b="0" i="0" dirty="0" smtClean="0">
                              <a:solidFill>
                                <a:srgbClr val="0000CC"/>
                              </a:solidFill>
                              <a:latin typeface="Cambria Math" panose="02040503050406030204" pitchFamily="18" charset="0"/>
                              <a:ea typeface="Latin Modern Math" panose="02000503000000000000" pitchFamily="50" charset="0"/>
                            </a:rPr>
                            <m:t>1</m:t>
                          </m:r>
                        </m:sup>
                      </m:sSubSup>
                    </m:oMath>
                  </m:oMathPara>
                </a14:m>
                <a:endParaRPr lang="en-GB" sz="12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5122033" y="3187839"/>
                <a:ext cx="1620712" cy="681630"/>
              </a:xfrm>
              <a:prstGeom prst="rect">
                <a:avLst/>
              </a:prstGeom>
              <a:blipFill>
                <a:blip r:embed="rId5"/>
                <a:stretch>
                  <a:fillRect/>
                </a:stretch>
              </a:blipFill>
              <a:ln>
                <a:noFill/>
              </a:ln>
            </p:spPr>
            <p:txBody>
              <a:bodyPr/>
              <a:lstStyle/>
              <a:p>
                <a:r>
                  <a:rPr lang="en-IE">
                    <a:noFill/>
                  </a:rPr>
                  <a:t> </a:t>
                </a:r>
              </a:p>
            </p:txBody>
          </p:sp>
        </mc:Fallback>
      </mc:AlternateContent>
      <p:sp>
        <p:nvSpPr>
          <p:cNvPr id="55" name="Arc 54"/>
          <p:cNvSpPr/>
          <p:nvPr/>
        </p:nvSpPr>
        <p:spPr>
          <a:xfrm>
            <a:off x="5439934" y="2650568"/>
            <a:ext cx="942368" cy="1160738"/>
          </a:xfrm>
          <a:prstGeom prst="arc">
            <a:avLst>
              <a:gd name="adj1" fmla="val 928132"/>
              <a:gd name="adj2" fmla="val 9889759"/>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pic>
        <p:nvPicPr>
          <p:cNvPr id="45" name="Picture 44"/>
          <p:cNvPicPr>
            <a:picLocks noChangeAspect="1"/>
          </p:cNvPicPr>
          <p:nvPr/>
        </p:nvPicPr>
        <p:blipFill>
          <a:blip r:embed="rId6"/>
          <a:stretch>
            <a:fillRect/>
          </a:stretch>
        </p:blipFill>
        <p:spPr>
          <a:xfrm>
            <a:off x="8755429" y="4302729"/>
            <a:ext cx="1218278" cy="1218278"/>
          </a:xfrm>
          <a:prstGeom prst="rect">
            <a:avLst/>
          </a:prstGeom>
        </p:spPr>
      </p:pic>
      <p:pic>
        <p:nvPicPr>
          <p:cNvPr id="48" name="Picture 47"/>
          <p:cNvPicPr>
            <a:picLocks noChangeAspect="1"/>
          </p:cNvPicPr>
          <p:nvPr/>
        </p:nvPicPr>
        <p:blipFill>
          <a:blip r:embed="rId7"/>
          <a:stretch>
            <a:fillRect/>
          </a:stretch>
        </p:blipFill>
        <p:spPr>
          <a:xfrm>
            <a:off x="1335021" y="4307917"/>
            <a:ext cx="1866074" cy="1132972"/>
          </a:xfrm>
          <a:prstGeom prst="rect">
            <a:avLst/>
          </a:prstGeom>
        </p:spPr>
      </p:pic>
      <p:sp>
        <p:nvSpPr>
          <p:cNvPr id="56" name="Title 2"/>
          <p:cNvSpPr txBox="1">
            <a:spLocks/>
          </p:cNvSpPr>
          <p:nvPr/>
        </p:nvSpPr>
        <p:spPr>
          <a:xfrm>
            <a:off x="926675" y="220509"/>
            <a:ext cx="10515600" cy="728571"/>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nSpc>
                <a:spcPct val="100000"/>
              </a:lnSpc>
              <a:spcBef>
                <a:spcPts val="0"/>
              </a:spcBef>
              <a:spcAft>
                <a:spcPts val="1800"/>
              </a:spcAft>
              <a:buClr>
                <a:srgbClr val="034EA2"/>
              </a:buClr>
            </a:pPr>
            <a:r>
              <a:rPr lang="es-ES" dirty="0"/>
              <a:t>3. </a:t>
            </a:r>
            <a:r>
              <a:rPr lang="en-US" dirty="0"/>
              <a:t>FIDELIO: </a:t>
            </a:r>
            <a:r>
              <a:rPr lang="en-GB" dirty="0"/>
              <a:t>Description of main blocks</a:t>
            </a:r>
          </a:p>
        </p:txBody>
      </p:sp>
    </p:spTree>
    <p:extLst>
      <p:ext uri="{BB962C8B-B14F-4D97-AF65-F5344CB8AC3E}">
        <p14:creationId xmlns:p14="http://schemas.microsoft.com/office/powerpoint/2010/main" val="2331890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l"/>
            <a:fld id="{F46C79FD-C571-418B-AB0F-5EE936C85276}" type="slidenum">
              <a:rPr lang="en-GB" smtClean="0"/>
              <a:pPr algn="l"/>
              <a:t>25</a:t>
            </a:fld>
            <a:endParaRPr lang="en-GB" dirty="0"/>
          </a:p>
        </p:txBody>
      </p:sp>
      <p:sp>
        <p:nvSpPr>
          <p:cNvPr id="8" name="Title 7"/>
          <p:cNvSpPr>
            <a:spLocks noGrp="1"/>
          </p:cNvSpPr>
          <p:nvPr>
            <p:ph type="title"/>
          </p:nvPr>
        </p:nvSpPr>
        <p:spPr>
          <a:xfrm>
            <a:off x="868024" y="259299"/>
            <a:ext cx="10849903" cy="701563"/>
          </a:xfrm>
        </p:spPr>
        <p:txBody>
          <a:bodyPr/>
          <a:lstStyle/>
          <a:p>
            <a:r>
              <a:rPr lang="en-GB" dirty="0"/>
              <a:t>3. FIDELIO: underlying economic theory</a:t>
            </a:r>
          </a:p>
        </p:txBody>
      </p:sp>
      <p:sp>
        <p:nvSpPr>
          <p:cNvPr id="86" name="Line 260"/>
          <p:cNvSpPr>
            <a:spLocks noChangeShapeType="1"/>
          </p:cNvSpPr>
          <p:nvPr/>
        </p:nvSpPr>
        <p:spPr bwMode="auto">
          <a:xfrm>
            <a:off x="12472060" y="1819801"/>
            <a:ext cx="0" cy="0"/>
          </a:xfrm>
          <a:prstGeom prst="line">
            <a:avLst/>
          </a:prstGeom>
          <a:noFill/>
          <a:ln w="3175" cap="flat">
            <a:solidFill>
              <a:srgbClr val="E6F2FF"/>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7" name="Line 261"/>
          <p:cNvSpPr>
            <a:spLocks noChangeShapeType="1"/>
          </p:cNvSpPr>
          <p:nvPr/>
        </p:nvSpPr>
        <p:spPr bwMode="auto">
          <a:xfrm>
            <a:off x="12472060" y="1819801"/>
            <a:ext cx="0" cy="0"/>
          </a:xfrm>
          <a:prstGeom prst="line">
            <a:avLst/>
          </a:prstGeom>
          <a:noFill/>
          <a:ln w="3175" cap="flat">
            <a:solidFill>
              <a:srgbClr val="E6F2FF"/>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8" name="Line 262"/>
          <p:cNvSpPr>
            <a:spLocks noChangeShapeType="1"/>
          </p:cNvSpPr>
          <p:nvPr/>
        </p:nvSpPr>
        <p:spPr bwMode="auto">
          <a:xfrm>
            <a:off x="12472060" y="1819801"/>
            <a:ext cx="0" cy="0"/>
          </a:xfrm>
          <a:prstGeom prst="line">
            <a:avLst/>
          </a:prstGeom>
          <a:noFill/>
          <a:ln w="3175" cap="flat">
            <a:solidFill>
              <a:srgbClr val="E6F2FF"/>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89" name="Line 263"/>
          <p:cNvSpPr>
            <a:spLocks noChangeShapeType="1"/>
          </p:cNvSpPr>
          <p:nvPr/>
        </p:nvSpPr>
        <p:spPr bwMode="auto">
          <a:xfrm>
            <a:off x="12472060" y="1819801"/>
            <a:ext cx="0" cy="0"/>
          </a:xfrm>
          <a:prstGeom prst="line">
            <a:avLst/>
          </a:prstGeom>
          <a:noFill/>
          <a:ln w="3175" cap="flat">
            <a:solidFill>
              <a:srgbClr val="E6F2FF"/>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0" name="Line 264"/>
          <p:cNvSpPr>
            <a:spLocks noChangeShapeType="1"/>
          </p:cNvSpPr>
          <p:nvPr/>
        </p:nvSpPr>
        <p:spPr bwMode="auto">
          <a:xfrm flipH="1">
            <a:off x="12470485" y="1819801"/>
            <a:ext cx="1575" cy="788"/>
          </a:xfrm>
          <a:prstGeom prst="line">
            <a:avLst/>
          </a:prstGeom>
          <a:noFill/>
          <a:ln w="3175" cap="flat">
            <a:solidFill>
              <a:srgbClr val="E6F2FF"/>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1" name="Line 268"/>
          <p:cNvSpPr>
            <a:spLocks noChangeShapeType="1"/>
          </p:cNvSpPr>
          <p:nvPr/>
        </p:nvSpPr>
        <p:spPr bwMode="auto">
          <a:xfrm>
            <a:off x="12472060" y="1819801"/>
            <a:ext cx="0" cy="0"/>
          </a:xfrm>
          <a:prstGeom prst="line">
            <a:avLst/>
          </a:prstGeom>
          <a:noFill/>
          <a:ln w="3175" cap="flat">
            <a:solidFill>
              <a:srgbClr val="E6F2FF"/>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2" name="Line 269"/>
          <p:cNvSpPr>
            <a:spLocks noChangeShapeType="1"/>
          </p:cNvSpPr>
          <p:nvPr/>
        </p:nvSpPr>
        <p:spPr bwMode="auto">
          <a:xfrm>
            <a:off x="12472060" y="1819801"/>
            <a:ext cx="0" cy="0"/>
          </a:xfrm>
          <a:prstGeom prst="line">
            <a:avLst/>
          </a:prstGeom>
          <a:noFill/>
          <a:ln w="3175" cap="flat">
            <a:solidFill>
              <a:srgbClr val="E6F2FF"/>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3" name="Line 270"/>
          <p:cNvSpPr>
            <a:spLocks noChangeShapeType="1"/>
          </p:cNvSpPr>
          <p:nvPr/>
        </p:nvSpPr>
        <p:spPr bwMode="auto">
          <a:xfrm>
            <a:off x="12472060" y="1819801"/>
            <a:ext cx="0" cy="0"/>
          </a:xfrm>
          <a:prstGeom prst="line">
            <a:avLst/>
          </a:prstGeom>
          <a:noFill/>
          <a:ln w="3175" cap="flat">
            <a:solidFill>
              <a:srgbClr val="E6F2FF"/>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4" name="Line 271"/>
          <p:cNvSpPr>
            <a:spLocks noChangeShapeType="1"/>
          </p:cNvSpPr>
          <p:nvPr/>
        </p:nvSpPr>
        <p:spPr bwMode="auto">
          <a:xfrm>
            <a:off x="12472060" y="1819801"/>
            <a:ext cx="0" cy="0"/>
          </a:xfrm>
          <a:prstGeom prst="line">
            <a:avLst/>
          </a:prstGeom>
          <a:noFill/>
          <a:ln w="3175" cap="flat">
            <a:solidFill>
              <a:srgbClr val="E6F2FF"/>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5" name="Line 272"/>
          <p:cNvSpPr>
            <a:spLocks noChangeShapeType="1"/>
          </p:cNvSpPr>
          <p:nvPr/>
        </p:nvSpPr>
        <p:spPr bwMode="auto">
          <a:xfrm>
            <a:off x="12472060" y="1819801"/>
            <a:ext cx="0" cy="0"/>
          </a:xfrm>
          <a:prstGeom prst="line">
            <a:avLst/>
          </a:prstGeom>
          <a:noFill/>
          <a:ln w="3175" cap="flat">
            <a:solidFill>
              <a:srgbClr val="E6F2FF"/>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Content Placeholder 1"/>
          <p:cNvSpPr txBox="1">
            <a:spLocks/>
          </p:cNvSpPr>
          <p:nvPr/>
        </p:nvSpPr>
        <p:spPr>
          <a:xfrm>
            <a:off x="868024" y="1282645"/>
            <a:ext cx="10800906" cy="4745932"/>
          </a:xfrm>
          <a:prstGeom prst="rect">
            <a:avLst/>
          </a:prstGeom>
        </p:spPr>
        <p:txBody>
          <a:bodyPr/>
          <a:lstStyle>
            <a:lvl1pPr marL="228600" indent="-228600" algn="l" defTabSz="914400" rtl="0" eaLnBrk="1" latinLnBrk="0" hangingPunct="1">
              <a:lnSpc>
                <a:spcPct val="100000"/>
              </a:lnSpc>
              <a:spcBef>
                <a:spcPts val="0"/>
              </a:spcBef>
              <a:spcAft>
                <a:spcPts val="1800"/>
              </a:spcAft>
              <a:buClr>
                <a:srgbClr val="2B91C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chemeClr val="accent4"/>
              </a:buClr>
              <a:buNone/>
            </a:pPr>
            <a:r>
              <a:rPr lang="en-US" b="1" dirty="0">
                <a:latin typeface="+mj-lt"/>
              </a:rPr>
              <a:t>Dynamic and price settings</a:t>
            </a:r>
          </a:p>
          <a:p>
            <a:pPr marL="0" indent="0" algn="just">
              <a:spcAft>
                <a:spcPts val="600"/>
              </a:spcAft>
              <a:buClr>
                <a:schemeClr val="accent4"/>
              </a:buClr>
              <a:buNone/>
            </a:pPr>
            <a:r>
              <a:rPr lang="en-US" sz="2000" u="sng" dirty="0">
                <a:latin typeface="+mj-lt"/>
              </a:rPr>
              <a:t>Neo-classical</a:t>
            </a:r>
            <a:r>
              <a:rPr lang="en-US" sz="2000" dirty="0">
                <a:latin typeface="+mj-lt"/>
              </a:rPr>
              <a:t> </a:t>
            </a:r>
            <a:r>
              <a:rPr lang="en-US" sz="2000" dirty="0">
                <a:solidFill>
                  <a:schemeClr val="tx2"/>
                </a:solidFill>
                <a:latin typeface="+mj-lt"/>
                <a:ea typeface="+mj-ea"/>
                <a:cs typeface="+mj-cs"/>
              </a:rPr>
              <a:t>long-term</a:t>
            </a:r>
            <a:r>
              <a:rPr lang="en-US" sz="2000" dirty="0">
                <a:latin typeface="+mj-lt"/>
              </a:rPr>
              <a:t> properties:</a:t>
            </a:r>
          </a:p>
          <a:p>
            <a:pPr marL="342900" indent="-342900" algn="just">
              <a:spcAft>
                <a:spcPts val="600"/>
              </a:spcAft>
              <a:buClr>
                <a:schemeClr val="accent4"/>
              </a:buClr>
            </a:pPr>
            <a:r>
              <a:rPr lang="en-US" sz="2000" dirty="0"/>
              <a:t>The </a:t>
            </a:r>
            <a:r>
              <a:rPr lang="en-US" sz="2000" b="1" dirty="0"/>
              <a:t>dynamics</a:t>
            </a:r>
            <a:r>
              <a:rPr lang="en-US" sz="2000" dirty="0"/>
              <a:t> of the model  is driven by </a:t>
            </a:r>
            <a:r>
              <a:rPr lang="en-US" sz="2000" b="1" dirty="0">
                <a:solidFill>
                  <a:schemeClr val="tx2"/>
                </a:solidFill>
                <a:latin typeface="+mj-lt"/>
                <a:ea typeface="+mj-ea"/>
                <a:cs typeface="+mj-cs"/>
              </a:rPr>
              <a:t>exogenous variables </a:t>
            </a:r>
            <a:r>
              <a:rPr lang="en-US" sz="2000" b="1" dirty="0">
                <a:latin typeface="+mj-lt"/>
              </a:rPr>
              <a:t>(population growth or labour productivity)</a:t>
            </a:r>
            <a:r>
              <a:rPr lang="en-US" sz="2000" dirty="0">
                <a:latin typeface="+mj-lt"/>
              </a:rPr>
              <a:t> and the </a:t>
            </a:r>
            <a:r>
              <a:rPr lang="en-US" sz="2000" b="1" dirty="0">
                <a:solidFill>
                  <a:schemeClr val="tx2"/>
                </a:solidFill>
                <a:latin typeface="+mj-lt"/>
                <a:ea typeface="+mj-ea"/>
                <a:cs typeface="+mj-cs"/>
              </a:rPr>
              <a:t>law of motion for capital</a:t>
            </a:r>
            <a:r>
              <a:rPr lang="en-US" sz="2000" dirty="0">
                <a:latin typeface="+mj-lt"/>
              </a:rPr>
              <a:t>.</a:t>
            </a:r>
          </a:p>
          <a:p>
            <a:pPr marL="342900" indent="-342900" algn="just">
              <a:spcAft>
                <a:spcPts val="600"/>
              </a:spcAft>
              <a:buClr>
                <a:schemeClr val="accent4"/>
              </a:buClr>
            </a:pPr>
            <a:r>
              <a:rPr lang="en-US" sz="2000" b="1" dirty="0">
                <a:latin typeface="+mj-lt"/>
              </a:rPr>
              <a:t>Capital demand </a:t>
            </a:r>
            <a:r>
              <a:rPr lang="en-US" sz="2000" dirty="0">
                <a:latin typeface="+mj-lt"/>
              </a:rPr>
              <a:t>depends on the </a:t>
            </a:r>
            <a:r>
              <a:rPr lang="en-US" sz="2000" b="1" dirty="0">
                <a:latin typeface="+mj-lt"/>
              </a:rPr>
              <a:t>demand</a:t>
            </a:r>
            <a:r>
              <a:rPr lang="en-US" sz="2000" dirty="0">
                <a:latin typeface="+mj-lt"/>
              </a:rPr>
              <a:t> of capital in the </a:t>
            </a:r>
            <a:r>
              <a:rPr lang="en-US" sz="2000" b="1" dirty="0">
                <a:latin typeface="+mj-lt"/>
              </a:rPr>
              <a:t>previous year </a:t>
            </a:r>
            <a:r>
              <a:rPr lang="en-US" sz="2000" dirty="0">
                <a:latin typeface="+mj-lt"/>
              </a:rPr>
              <a:t>and the level of </a:t>
            </a:r>
            <a:r>
              <a:rPr lang="en-US" sz="2000" b="1" dirty="0">
                <a:latin typeface="+mj-lt"/>
              </a:rPr>
              <a:t>investment</a:t>
            </a:r>
            <a:r>
              <a:rPr lang="en-US" sz="2000" dirty="0">
                <a:latin typeface="+mj-lt"/>
              </a:rPr>
              <a:t> in the </a:t>
            </a:r>
            <a:r>
              <a:rPr lang="en-US" sz="2000" b="1" dirty="0">
                <a:latin typeface="+mj-lt"/>
              </a:rPr>
              <a:t>current period</a:t>
            </a:r>
            <a:r>
              <a:rPr lang="en-US" sz="2000" dirty="0">
                <a:latin typeface="+mj-lt"/>
              </a:rPr>
              <a:t>. </a:t>
            </a:r>
          </a:p>
          <a:p>
            <a:pPr marL="0" indent="0" algn="just">
              <a:spcAft>
                <a:spcPts val="600"/>
              </a:spcAft>
              <a:buClr>
                <a:schemeClr val="accent4"/>
              </a:buClr>
              <a:buNone/>
            </a:pPr>
            <a:endParaRPr lang="en-US" sz="2000" dirty="0">
              <a:latin typeface="+mj-lt"/>
            </a:endParaRPr>
          </a:p>
          <a:p>
            <a:pPr marL="0" indent="0" algn="just">
              <a:spcAft>
                <a:spcPts val="600"/>
              </a:spcAft>
              <a:buClr>
                <a:schemeClr val="accent4"/>
              </a:buClr>
              <a:buNone/>
            </a:pPr>
            <a:r>
              <a:rPr lang="en-US" sz="2000" u="sng" dirty="0">
                <a:latin typeface="+mj-lt"/>
              </a:rPr>
              <a:t>Neo-Keynesian</a:t>
            </a:r>
            <a:r>
              <a:rPr lang="en-US" sz="2000" dirty="0">
                <a:latin typeface="+mj-lt"/>
              </a:rPr>
              <a:t> properties: </a:t>
            </a:r>
            <a:r>
              <a:rPr lang="en-US" sz="2000" dirty="0">
                <a:solidFill>
                  <a:schemeClr val="tx2"/>
                </a:solidFill>
                <a:latin typeface="+mj-lt"/>
                <a:ea typeface="+mj-ea"/>
                <a:cs typeface="+mj-cs"/>
              </a:rPr>
              <a:t>short-term</a:t>
            </a:r>
            <a:r>
              <a:rPr lang="en-US" sz="2000" dirty="0">
                <a:solidFill>
                  <a:srgbClr val="0000CC"/>
                </a:solidFill>
                <a:latin typeface="+mj-lt"/>
              </a:rPr>
              <a:t> </a:t>
            </a:r>
            <a:r>
              <a:rPr lang="en-US" sz="2000" b="1" dirty="0">
                <a:latin typeface="+mj-lt"/>
              </a:rPr>
              <a:t>behavior</a:t>
            </a:r>
            <a:r>
              <a:rPr lang="en-US" sz="2000" dirty="0">
                <a:latin typeface="+mj-lt"/>
              </a:rPr>
              <a:t> </a:t>
            </a:r>
            <a:r>
              <a:rPr lang="en-US" sz="2000" b="1" u="sng" dirty="0">
                <a:latin typeface="+mj-lt"/>
              </a:rPr>
              <a:t>progressively</a:t>
            </a:r>
            <a:r>
              <a:rPr lang="en-US" sz="2000" dirty="0">
                <a:latin typeface="+mj-lt"/>
              </a:rPr>
              <a:t> </a:t>
            </a:r>
            <a:r>
              <a:rPr lang="en-US" sz="2000" b="1" dirty="0">
                <a:latin typeface="+mj-lt"/>
              </a:rPr>
              <a:t>adjusted</a:t>
            </a:r>
            <a:r>
              <a:rPr lang="en-US" sz="2000" dirty="0">
                <a:latin typeface="+mj-lt"/>
              </a:rPr>
              <a:t> to the </a:t>
            </a:r>
            <a:r>
              <a:rPr lang="en-US" sz="2000" b="1" dirty="0">
                <a:latin typeface="+mj-lt"/>
              </a:rPr>
              <a:t>long-term optimum (notional) </a:t>
            </a:r>
            <a:r>
              <a:rPr lang="en-US" sz="2000" dirty="0">
                <a:latin typeface="+mj-lt"/>
              </a:rPr>
              <a:t>by all economic agents (e.g. unemployment) and capital: </a:t>
            </a:r>
          </a:p>
          <a:p>
            <a:pPr algn="just">
              <a:spcAft>
                <a:spcPts val="600"/>
              </a:spcAft>
              <a:buClr>
                <a:schemeClr val="accent4"/>
              </a:buClr>
            </a:pPr>
            <a:r>
              <a:rPr lang="en-US" sz="2000" dirty="0">
                <a:latin typeface="+mj-lt"/>
              </a:rPr>
              <a:t> </a:t>
            </a:r>
            <a:r>
              <a:rPr lang="en-US" sz="2000" dirty="0">
                <a:solidFill>
                  <a:schemeClr val="tx2"/>
                </a:solidFill>
                <a:latin typeface="+mj-lt"/>
                <a:ea typeface="+mj-ea"/>
                <a:cs typeface="+mj-cs"/>
              </a:rPr>
              <a:t>Investment </a:t>
            </a:r>
            <a:r>
              <a:rPr lang="en-US" sz="2000" dirty="0">
                <a:latin typeface="+mj-lt"/>
              </a:rPr>
              <a:t>affected by </a:t>
            </a:r>
            <a:r>
              <a:rPr lang="en-US" sz="2000" dirty="0">
                <a:solidFill>
                  <a:schemeClr val="tx2"/>
                </a:solidFill>
                <a:latin typeface="+mj-lt"/>
                <a:ea typeface="+mj-ea"/>
                <a:cs typeface="+mj-cs"/>
              </a:rPr>
              <a:t>effective demand of capital </a:t>
            </a:r>
            <a:r>
              <a:rPr lang="en-US" sz="2000" dirty="0">
                <a:latin typeface="+mj-lt"/>
              </a:rPr>
              <a:t>and long-term optimum.</a:t>
            </a:r>
          </a:p>
          <a:p>
            <a:pPr algn="just">
              <a:spcAft>
                <a:spcPts val="600"/>
              </a:spcAft>
              <a:buClr>
                <a:schemeClr val="accent4"/>
              </a:buClr>
            </a:pPr>
            <a:r>
              <a:rPr lang="en-US" sz="2000" dirty="0">
                <a:latin typeface="+mj-lt"/>
              </a:rPr>
              <a:t>Adaptive expectations (</a:t>
            </a:r>
            <a:r>
              <a:rPr lang="en-US" sz="2000" dirty="0">
                <a:solidFill>
                  <a:schemeClr val="tx2"/>
                </a:solidFill>
                <a:latin typeface="+mj-lt"/>
                <a:ea typeface="+mj-ea"/>
                <a:cs typeface="+mj-cs"/>
              </a:rPr>
              <a:t>backward-looking</a:t>
            </a:r>
            <a:r>
              <a:rPr lang="en-US" sz="2000" dirty="0">
                <a:latin typeface="+mj-lt"/>
              </a:rPr>
              <a:t>) – autoregressive.</a:t>
            </a:r>
          </a:p>
        </p:txBody>
      </p:sp>
    </p:spTree>
    <p:extLst>
      <p:ext uri="{BB962C8B-B14F-4D97-AF65-F5344CB8AC3E}">
        <p14:creationId xmlns:p14="http://schemas.microsoft.com/office/powerpoint/2010/main" val="628112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3"/>
          <a:stretch>
            <a:fillRect/>
          </a:stretch>
        </p:blipFill>
        <p:spPr>
          <a:xfrm>
            <a:off x="5467962" y="2363071"/>
            <a:ext cx="6284462" cy="672905"/>
          </a:xfrm>
          <a:prstGeom prst="rect">
            <a:avLst/>
          </a:prstGeom>
        </p:spPr>
      </p:pic>
      <p:pic>
        <p:nvPicPr>
          <p:cNvPr id="15" name="Picture 14"/>
          <p:cNvPicPr>
            <a:picLocks noChangeAspect="1"/>
          </p:cNvPicPr>
          <p:nvPr/>
        </p:nvPicPr>
        <p:blipFill>
          <a:blip r:embed="rId4"/>
          <a:stretch>
            <a:fillRect/>
          </a:stretch>
        </p:blipFill>
        <p:spPr>
          <a:xfrm>
            <a:off x="5467962" y="3117669"/>
            <a:ext cx="6356040" cy="718509"/>
          </a:xfrm>
          <a:prstGeom prst="rect">
            <a:avLst/>
          </a:prstGeom>
        </p:spPr>
      </p:pic>
      <p:sp>
        <p:nvSpPr>
          <p:cNvPr id="109" name="Rounded Rectangle 108"/>
          <p:cNvSpPr/>
          <p:nvPr/>
        </p:nvSpPr>
        <p:spPr>
          <a:xfrm>
            <a:off x="5376398" y="1112574"/>
            <a:ext cx="6351814" cy="864000"/>
          </a:xfrm>
          <a:prstGeom prst="roundRect">
            <a:avLst>
              <a:gd name="adj" fmla="val 7143"/>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p:cNvSpPr/>
          <p:nvPr/>
        </p:nvSpPr>
        <p:spPr>
          <a:xfrm>
            <a:off x="450750" y="2872006"/>
            <a:ext cx="439157" cy="3985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485191" y="3570146"/>
            <a:ext cx="4587045" cy="3015269"/>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cxnSp>
        <p:nvCxnSpPr>
          <p:cNvPr id="57" name="Elbow Connector 56"/>
          <p:cNvCxnSpPr>
            <a:stCxn id="89" idx="1"/>
            <a:endCxn id="90" idx="2"/>
          </p:cNvCxnSpPr>
          <p:nvPr/>
        </p:nvCxnSpPr>
        <p:spPr>
          <a:xfrm rot="10800000">
            <a:off x="2747221" y="5881209"/>
            <a:ext cx="501975" cy="365452"/>
          </a:xfrm>
          <a:prstGeom prst="bentConnector2">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49457" y="6424405"/>
            <a:ext cx="1620000" cy="216000"/>
          </a:xfrm>
          <a:prstGeom prst="rect">
            <a:avLst/>
          </a:prstGeom>
          <a:solidFill>
            <a:srgbClr val="487D68"/>
          </a:solidFill>
          <a:ln>
            <a:noFill/>
          </a:ln>
        </p:spPr>
        <p:txBody>
          <a:bodyPr wrap="none" rtlCol="0" anchor="ctr" anchorCtr="1">
            <a:noAutofit/>
          </a:bodyPr>
          <a:lstStyle/>
          <a:p>
            <a:r>
              <a:rPr lang="en-GB" sz="1200" dirty="0">
                <a:solidFill>
                  <a:schemeClr val="bg1"/>
                </a:solidFill>
                <a:latin typeface="LM Roman 12" panose="00000500000000000000" pitchFamily="50" charset="0"/>
              </a:rPr>
              <a:t>Production Block</a:t>
            </a:r>
          </a:p>
        </p:txBody>
      </p:sp>
      <p:sp>
        <p:nvSpPr>
          <p:cNvPr id="63" name="Rounded Rectangle 62"/>
          <p:cNvSpPr/>
          <p:nvPr/>
        </p:nvSpPr>
        <p:spPr>
          <a:xfrm>
            <a:off x="2807970" y="3795756"/>
            <a:ext cx="1617397" cy="1411408"/>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4" name="Rectangle 63"/>
          <p:cNvSpPr/>
          <p:nvPr/>
        </p:nvSpPr>
        <p:spPr>
          <a:xfrm>
            <a:off x="3283794" y="3915249"/>
            <a:ext cx="49024" cy="56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5" name="TextBox 64"/>
          <p:cNvSpPr txBox="1"/>
          <p:nvPr/>
        </p:nvSpPr>
        <p:spPr>
          <a:xfrm>
            <a:off x="1808713" y="4868537"/>
            <a:ext cx="848350" cy="26227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LM Roman 12" panose="00000500000000000000" pitchFamily="50" charset="0"/>
              </a:rPr>
              <a:t>K,L,E,</a:t>
            </a:r>
          </a:p>
        </p:txBody>
      </p:sp>
      <p:sp>
        <p:nvSpPr>
          <p:cNvPr id="66" name="TextBox 65"/>
          <p:cNvSpPr txBox="1"/>
          <p:nvPr/>
        </p:nvSpPr>
        <p:spPr>
          <a:xfrm>
            <a:off x="2908212" y="4870827"/>
            <a:ext cx="848350" cy="25998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LM Roman 12" panose="00000500000000000000" pitchFamily="50" charset="0"/>
              </a:rPr>
              <a:t>Materials</a:t>
            </a:r>
          </a:p>
        </p:txBody>
      </p:sp>
      <p:cxnSp>
        <p:nvCxnSpPr>
          <p:cNvPr id="67" name="Straight Arrow Connector 66"/>
          <p:cNvCxnSpPr>
            <a:endCxn id="65" idx="2"/>
          </p:cNvCxnSpPr>
          <p:nvPr/>
        </p:nvCxnSpPr>
        <p:spPr>
          <a:xfrm flipH="1" flipV="1">
            <a:off x="2232888" y="5130815"/>
            <a:ext cx="514332"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endCxn id="66" idx="2"/>
          </p:cNvCxnSpPr>
          <p:nvPr/>
        </p:nvCxnSpPr>
        <p:spPr>
          <a:xfrm flipV="1">
            <a:off x="2747220" y="5130815"/>
            <a:ext cx="585167"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919215" y="4112140"/>
            <a:ext cx="848350"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LM Roman 12" panose="00000500000000000000" pitchFamily="50" charset="0"/>
              </a:rPr>
              <a:t>Energy</a:t>
            </a:r>
          </a:p>
        </p:txBody>
      </p:sp>
      <p:sp>
        <p:nvSpPr>
          <p:cNvPr id="70" name="TextBox 69"/>
          <p:cNvSpPr txBox="1"/>
          <p:nvPr/>
        </p:nvSpPr>
        <p:spPr>
          <a:xfrm>
            <a:off x="701293" y="4109134"/>
            <a:ext cx="848350"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LM Roman 12" panose="00000500000000000000" pitchFamily="50" charset="0"/>
              </a:rPr>
              <a:t>Capital</a:t>
            </a:r>
          </a:p>
        </p:txBody>
      </p:sp>
      <p:sp>
        <p:nvSpPr>
          <p:cNvPr id="71" name="TextBox 70"/>
          <p:cNvSpPr txBox="1"/>
          <p:nvPr/>
        </p:nvSpPr>
        <p:spPr>
          <a:xfrm>
            <a:off x="1808481" y="4109134"/>
            <a:ext cx="848582"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LM Roman 12" panose="00000500000000000000" pitchFamily="50" charset="0"/>
              </a:rPr>
              <a:t>Labour</a:t>
            </a:r>
          </a:p>
        </p:txBody>
      </p:sp>
      <p:cxnSp>
        <p:nvCxnSpPr>
          <p:cNvPr id="72" name="Straight Arrow Connector 71"/>
          <p:cNvCxnSpPr>
            <a:stCxn id="65" idx="0"/>
            <a:endCxn id="69" idx="2"/>
          </p:cNvCxnSpPr>
          <p:nvPr/>
        </p:nvCxnSpPr>
        <p:spPr>
          <a:xfrm flipV="1">
            <a:off x="2232888" y="4358890"/>
            <a:ext cx="1110502" cy="509647"/>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65" idx="0"/>
            <a:endCxn id="70" idx="2"/>
          </p:cNvCxnSpPr>
          <p:nvPr/>
        </p:nvCxnSpPr>
        <p:spPr>
          <a:xfrm flipH="1" flipV="1">
            <a:off x="1125468" y="4355884"/>
            <a:ext cx="1107420"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5" idx="0"/>
            <a:endCxn id="71" idx="2"/>
          </p:cNvCxnSpPr>
          <p:nvPr/>
        </p:nvCxnSpPr>
        <p:spPr>
          <a:xfrm flipH="1" flipV="1">
            <a:off x="2232772" y="4355884"/>
            <a:ext cx="116"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815288" y="3814035"/>
            <a:ext cx="1639086" cy="311376"/>
          </a:xfrm>
          <a:prstGeom prst="rect">
            <a:avLst/>
          </a:prstGeom>
          <a:noFill/>
          <a:ln>
            <a:noFill/>
          </a:ln>
        </p:spPr>
        <p:txBody>
          <a:bodyPr wrap="none" rtlCol="0" anchor="ctr" anchorCtr="1">
            <a:noAutofit/>
          </a:bodyPr>
          <a:lstStyle/>
          <a:p>
            <a:pPr algn="ctr"/>
            <a:r>
              <a:rPr lang="en-GB" sz="1100" cap="small" dirty="0">
                <a:solidFill>
                  <a:srgbClr val="0000CC"/>
                </a:solidFill>
                <a:latin typeface="LM Roman 12" panose="00000500000000000000" pitchFamily="50" charset="0"/>
              </a:rPr>
              <a:t>Intermediate demand</a:t>
            </a:r>
          </a:p>
        </p:txBody>
      </p:sp>
      <p:sp>
        <p:nvSpPr>
          <p:cNvPr id="76" name="TextBox 75"/>
          <p:cNvSpPr txBox="1"/>
          <p:nvPr/>
        </p:nvSpPr>
        <p:spPr>
          <a:xfrm>
            <a:off x="701293" y="3797058"/>
            <a:ext cx="848350" cy="311376"/>
          </a:xfrm>
          <a:prstGeom prst="rect">
            <a:avLst/>
          </a:prstGeom>
          <a:noFill/>
          <a:ln>
            <a:noFill/>
          </a:ln>
        </p:spPr>
        <p:txBody>
          <a:bodyPr wrap="none" rtlCol="0" anchor="ctr" anchorCtr="1">
            <a:noAutofit/>
          </a:bodyPr>
          <a:lstStyle/>
          <a:p>
            <a:pPr algn="ctr"/>
            <a:r>
              <a:rPr lang="en-GB" sz="1100" cap="small" dirty="0">
                <a:solidFill>
                  <a:srgbClr val="0000CC"/>
                </a:solidFill>
                <a:latin typeface="LM Roman 12" panose="00000500000000000000" pitchFamily="50" charset="0"/>
              </a:rPr>
              <a:t>Investment</a:t>
            </a:r>
          </a:p>
        </p:txBody>
      </p:sp>
      <p:sp>
        <p:nvSpPr>
          <p:cNvPr id="77" name="Rounded Rectangle 76"/>
          <p:cNvSpPr/>
          <p:nvPr/>
        </p:nvSpPr>
        <p:spPr>
          <a:xfrm>
            <a:off x="623253" y="3803484"/>
            <a:ext cx="1047322" cy="685803"/>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9" name="TextBox 78"/>
          <p:cNvSpPr txBox="1"/>
          <p:nvPr/>
        </p:nvSpPr>
        <p:spPr>
          <a:xfrm>
            <a:off x="1808713" y="4868537"/>
            <a:ext cx="848350" cy="26227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LM Roman 12" panose="00000500000000000000" pitchFamily="50" charset="0"/>
              </a:rPr>
              <a:t>K,L,E,</a:t>
            </a:r>
          </a:p>
        </p:txBody>
      </p:sp>
      <p:cxnSp>
        <p:nvCxnSpPr>
          <p:cNvPr id="80" name="Straight Arrow Connector 79"/>
          <p:cNvCxnSpPr>
            <a:endCxn id="79" idx="2"/>
          </p:cNvCxnSpPr>
          <p:nvPr/>
        </p:nvCxnSpPr>
        <p:spPr>
          <a:xfrm flipH="1" flipV="1">
            <a:off x="2232888" y="5130815"/>
            <a:ext cx="514332"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499782" y="5147099"/>
            <a:ext cx="1202359" cy="401872"/>
          </a:xfrm>
          <a:prstGeom prst="rect">
            <a:avLst/>
          </a:prstGeom>
          <a:noFill/>
          <a:ln>
            <a:noFill/>
          </a:ln>
        </p:spPr>
        <p:txBody>
          <a:bodyPr wrap="none" rtlCol="0" anchor="ctr" anchorCtr="1">
            <a:noAutofit/>
          </a:bodyPr>
          <a:lstStyle/>
          <a:p>
            <a:pPr algn="ctr"/>
            <a:r>
              <a:rPr lang="en-GB" sz="800" dirty="0">
                <a:solidFill>
                  <a:srgbClr val="0000CC"/>
                </a:solidFill>
                <a:latin typeface="LM Roman 12" panose="00000500000000000000" pitchFamily="50" charset="0"/>
              </a:rPr>
              <a:t>CES </a:t>
            </a:r>
          </a:p>
          <a:p>
            <a:pPr algn="ctr"/>
            <a:r>
              <a:rPr lang="en-GB" sz="800" dirty="0">
                <a:solidFill>
                  <a:srgbClr val="0000CC"/>
                </a:solidFill>
                <a:latin typeface="LM Roman 12" panose="00000500000000000000" pitchFamily="50" charset="0"/>
              </a:rPr>
              <a:t>function</a:t>
            </a:r>
          </a:p>
        </p:txBody>
      </p:sp>
      <p:cxnSp>
        <p:nvCxnSpPr>
          <p:cNvPr id="82" name="Straight Arrow Connector 81"/>
          <p:cNvCxnSpPr>
            <a:stCxn id="79" idx="0"/>
          </p:cNvCxnSpPr>
          <p:nvPr/>
        </p:nvCxnSpPr>
        <p:spPr>
          <a:xfrm flipH="1" flipV="1">
            <a:off x="1125468" y="4355884"/>
            <a:ext cx="1107420"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9" idx="0"/>
          </p:cNvCxnSpPr>
          <p:nvPr/>
        </p:nvCxnSpPr>
        <p:spPr>
          <a:xfrm flipH="1" flipV="1">
            <a:off x="2232772" y="4355884"/>
            <a:ext cx="116"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p:cNvSpPr txBox="1"/>
              <p:nvPr/>
            </p:nvSpPr>
            <p:spPr>
              <a:xfrm>
                <a:off x="1305021" y="4349459"/>
                <a:ext cx="1202359"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100" b="0" i="1" dirty="0" smtClean="0">
                              <a:solidFill>
                                <a:srgbClr val="0000CC"/>
                              </a:solidFill>
                              <a:latin typeface="Cambria Math" panose="02040503050406030204" pitchFamily="18" charset="0"/>
                              <a:ea typeface="Latin Modern Math" panose="02000503000000000000" pitchFamily="50" charset="0"/>
                            </a:rPr>
                          </m:ctrlPr>
                        </m:sSubSupPr>
                        <m:e>
                          <m:r>
                            <m:rPr>
                              <m:sty m:val="p"/>
                            </m:rPr>
                            <a:rPr lang="en-GB" sz="1100" b="0" i="0" dirty="0" smtClean="0">
                              <a:solidFill>
                                <a:srgbClr val="0000CC"/>
                              </a:solidFill>
                              <a:latin typeface="Cambria Math" panose="02040503050406030204" pitchFamily="18" charset="0"/>
                              <a:ea typeface="Latin Modern Math" panose="02000503000000000000" pitchFamily="50" charset="0"/>
                            </a:rPr>
                            <m:t>σ</m:t>
                          </m:r>
                        </m:e>
                        <m:sub>
                          <m:r>
                            <a:rPr lang="en-GB" sz="1100" b="0" i="1" dirty="0" smtClean="0">
                              <a:solidFill>
                                <a:srgbClr val="0000CC"/>
                              </a:solidFill>
                              <a:latin typeface="Cambria Math" panose="02040503050406030204" pitchFamily="18" charset="0"/>
                              <a:ea typeface="Latin Modern Math" panose="02000503000000000000" pitchFamily="50" charset="0"/>
                            </a:rPr>
                            <m:t>𝑟</m:t>
                          </m:r>
                          <m:r>
                            <a:rPr lang="en-GB" sz="1100" b="0" i="1" dirty="0" smtClean="0">
                              <a:solidFill>
                                <a:srgbClr val="0000CC"/>
                              </a:solidFill>
                              <a:latin typeface="Cambria Math" panose="02040503050406030204" pitchFamily="18" charset="0"/>
                              <a:ea typeface="Latin Modern Math" panose="02000503000000000000" pitchFamily="50" charset="0"/>
                            </a:rPr>
                            <m:t>,</m:t>
                          </m:r>
                          <m:r>
                            <a:rPr lang="en-GB" sz="1100" b="0" i="1" dirty="0" smtClean="0">
                              <a:solidFill>
                                <a:srgbClr val="0000CC"/>
                              </a:solidFill>
                              <a:latin typeface="Cambria Math" panose="02040503050406030204" pitchFamily="18" charset="0"/>
                              <a:ea typeface="Latin Modern Math" panose="02000503000000000000" pitchFamily="50" charset="0"/>
                            </a:rPr>
                            <m:t>𝑐</m:t>
                          </m:r>
                        </m:sub>
                        <m:sup>
                          <m:r>
                            <a:rPr lang="en-GB" sz="1100" b="0" i="1" dirty="0" smtClean="0">
                              <a:solidFill>
                                <a:srgbClr val="0000CC"/>
                              </a:solidFill>
                              <a:latin typeface="Cambria Math" panose="02040503050406030204" pitchFamily="18" charset="0"/>
                              <a:ea typeface="Latin Modern Math" panose="02000503000000000000" pitchFamily="50" charset="0"/>
                            </a:rPr>
                            <m:t>𝑘𝑙𝑒</m:t>
                          </m:r>
                        </m:sup>
                      </m:sSubSup>
                    </m:oMath>
                  </m:oMathPara>
                </a14:m>
                <a:endParaRPr lang="en-GB" sz="11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1305021" y="4349459"/>
                <a:ext cx="1202359" cy="401872"/>
              </a:xfrm>
              <a:prstGeom prst="rect">
                <a:avLst/>
              </a:prstGeom>
              <a:blipFill>
                <a:blip r:embed="rId6"/>
                <a:stretch>
                  <a:fillRect/>
                </a:stretch>
              </a:blipFill>
              <a:ln>
                <a:noFill/>
              </a:ln>
            </p:spPr>
            <p:txBody>
              <a:bodyPr/>
              <a:lstStyle/>
              <a:p>
                <a:r>
                  <a:rPr lang="en-GB">
                    <a:noFill/>
                  </a:rPr>
                  <a:t> </a:t>
                </a:r>
              </a:p>
            </p:txBody>
          </p:sp>
        </mc:Fallback>
      </mc:AlternateContent>
      <p:sp>
        <p:nvSpPr>
          <p:cNvPr id="85" name="TextBox 84"/>
          <p:cNvSpPr txBox="1"/>
          <p:nvPr/>
        </p:nvSpPr>
        <p:spPr>
          <a:xfrm>
            <a:off x="954959" y="4522341"/>
            <a:ext cx="1202359" cy="401872"/>
          </a:xfrm>
          <a:prstGeom prst="rect">
            <a:avLst/>
          </a:prstGeom>
          <a:noFill/>
          <a:ln>
            <a:noFill/>
          </a:ln>
        </p:spPr>
        <p:txBody>
          <a:bodyPr wrap="none" rtlCol="0" anchor="ctr" anchorCtr="1">
            <a:noAutofit/>
          </a:bodyPr>
          <a:lstStyle/>
          <a:p>
            <a:pPr algn="ctr"/>
            <a:r>
              <a:rPr lang="en-GB" sz="800" dirty="0">
                <a:solidFill>
                  <a:srgbClr val="0000CC"/>
                </a:solidFill>
                <a:latin typeface="LM Roman 12" panose="00000500000000000000" pitchFamily="50" charset="0"/>
              </a:rPr>
              <a:t>CES </a:t>
            </a:r>
          </a:p>
          <a:p>
            <a:pPr algn="ctr"/>
            <a:r>
              <a:rPr lang="en-GB" sz="800" dirty="0">
                <a:solidFill>
                  <a:srgbClr val="0000CC"/>
                </a:solidFill>
                <a:latin typeface="LM Roman 12" panose="00000500000000000000" pitchFamily="50" charset="0"/>
              </a:rPr>
              <a:t>function</a:t>
            </a:r>
          </a:p>
        </p:txBody>
      </p:sp>
      <p:sp>
        <p:nvSpPr>
          <p:cNvPr id="86" name="Arc 85"/>
          <p:cNvSpPr/>
          <p:nvPr/>
        </p:nvSpPr>
        <p:spPr>
          <a:xfrm rot="10800000">
            <a:off x="2401090" y="5208774"/>
            <a:ext cx="699115" cy="684342"/>
          </a:xfrm>
          <a:prstGeom prst="arc">
            <a:avLst>
              <a:gd name="adj1" fmla="val 928132"/>
              <a:gd name="adj2" fmla="val 9889759"/>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87" name="Arc 86"/>
          <p:cNvSpPr/>
          <p:nvPr/>
        </p:nvSpPr>
        <p:spPr>
          <a:xfrm rot="10800000">
            <a:off x="1885654" y="4541803"/>
            <a:ext cx="699115" cy="684342"/>
          </a:xfrm>
          <a:prstGeom prst="arc">
            <a:avLst>
              <a:gd name="adj1" fmla="val 928132"/>
              <a:gd name="adj2" fmla="val 9889759"/>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mc:AlternateContent xmlns:mc="http://schemas.openxmlformats.org/markup-compatibility/2006" xmlns:a14="http://schemas.microsoft.com/office/drawing/2010/main">
        <mc:Choice Requires="a14">
          <p:sp>
            <p:nvSpPr>
              <p:cNvPr id="88" name="TextBox 87"/>
              <p:cNvSpPr txBox="1"/>
              <p:nvPr/>
            </p:nvSpPr>
            <p:spPr>
              <a:xfrm>
                <a:off x="2452769" y="5161874"/>
                <a:ext cx="660807"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100" b="0" i="1" dirty="0" smtClean="0">
                              <a:solidFill>
                                <a:srgbClr val="0000CC"/>
                              </a:solidFill>
                              <a:latin typeface="Cambria Math" panose="02040503050406030204" pitchFamily="18" charset="0"/>
                              <a:ea typeface="Latin Modern Math" panose="02000503000000000000" pitchFamily="50" charset="0"/>
                            </a:rPr>
                          </m:ctrlPr>
                        </m:sSubSupPr>
                        <m:e>
                          <m:r>
                            <m:rPr>
                              <m:sty m:val="p"/>
                            </m:rPr>
                            <a:rPr lang="en-GB" sz="1100" b="0" i="0" dirty="0" smtClean="0">
                              <a:solidFill>
                                <a:srgbClr val="0000CC"/>
                              </a:solidFill>
                              <a:latin typeface="Cambria Math" panose="02040503050406030204" pitchFamily="18" charset="0"/>
                              <a:ea typeface="Latin Modern Math" panose="02000503000000000000" pitchFamily="50" charset="0"/>
                            </a:rPr>
                            <m:t>σ</m:t>
                          </m:r>
                        </m:e>
                        <m:sub>
                          <m:r>
                            <a:rPr lang="en-GB" sz="1100" b="0" i="1" dirty="0" smtClean="0">
                              <a:solidFill>
                                <a:srgbClr val="0000CC"/>
                              </a:solidFill>
                              <a:latin typeface="Cambria Math" panose="02040503050406030204" pitchFamily="18" charset="0"/>
                              <a:ea typeface="Latin Modern Math" panose="02000503000000000000" pitchFamily="50" charset="0"/>
                            </a:rPr>
                            <m:t>𝑟</m:t>
                          </m:r>
                          <m:r>
                            <a:rPr lang="en-GB" sz="1100" b="0" i="1" dirty="0" smtClean="0">
                              <a:solidFill>
                                <a:srgbClr val="0000CC"/>
                              </a:solidFill>
                              <a:latin typeface="Cambria Math" panose="02040503050406030204" pitchFamily="18" charset="0"/>
                              <a:ea typeface="Latin Modern Math" panose="02000503000000000000" pitchFamily="50" charset="0"/>
                            </a:rPr>
                            <m:t>,</m:t>
                          </m:r>
                          <m:r>
                            <a:rPr lang="en-GB" sz="1100" b="0" i="1" dirty="0" smtClean="0">
                              <a:solidFill>
                                <a:srgbClr val="0000CC"/>
                              </a:solidFill>
                              <a:latin typeface="Cambria Math" panose="02040503050406030204" pitchFamily="18" charset="0"/>
                              <a:ea typeface="Latin Modern Math" panose="02000503000000000000" pitchFamily="50" charset="0"/>
                            </a:rPr>
                            <m:t>𝑐</m:t>
                          </m:r>
                        </m:sub>
                        <m:sup>
                          <m:r>
                            <a:rPr lang="en-GB" sz="1100" b="0" i="1" dirty="0" smtClean="0">
                              <a:solidFill>
                                <a:srgbClr val="0000CC"/>
                              </a:solidFill>
                              <a:latin typeface="Cambria Math" panose="02040503050406030204" pitchFamily="18" charset="0"/>
                              <a:ea typeface="Latin Modern Math" panose="02000503000000000000" pitchFamily="50" charset="0"/>
                            </a:rPr>
                            <m:t>𝑘𝑙𝑒𝑚</m:t>
                          </m:r>
                        </m:sup>
                      </m:sSubSup>
                    </m:oMath>
                  </m:oMathPara>
                </a14:m>
                <a:endParaRPr lang="en-GB" sz="11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2452769" y="5161874"/>
                <a:ext cx="660807" cy="401872"/>
              </a:xfrm>
              <a:prstGeom prst="rect">
                <a:avLst/>
              </a:prstGeom>
              <a:blipFill>
                <a:blip r:embed="rId7"/>
                <a:stretch>
                  <a:fillRect/>
                </a:stretch>
              </a:blipFill>
              <a:ln>
                <a:noFill/>
              </a:ln>
            </p:spPr>
            <p:txBody>
              <a:bodyPr/>
              <a:lstStyle/>
              <a:p>
                <a:r>
                  <a:rPr lang="en-GB">
                    <a:noFill/>
                  </a:rPr>
                  <a:t> </a:t>
                </a:r>
              </a:p>
            </p:txBody>
          </p:sp>
        </mc:Fallback>
      </mc:AlternateContent>
      <p:sp>
        <p:nvSpPr>
          <p:cNvPr id="89" name="TextBox 88"/>
          <p:cNvSpPr txBox="1"/>
          <p:nvPr/>
        </p:nvSpPr>
        <p:spPr>
          <a:xfrm>
            <a:off x="3249195" y="6066661"/>
            <a:ext cx="1208382" cy="36000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LM Roman 12" panose="00000500000000000000" pitchFamily="50" charset="0"/>
              </a:rPr>
              <a:t>Domestic</a:t>
            </a:r>
          </a:p>
          <a:p>
            <a:pPr algn="ctr"/>
            <a:r>
              <a:rPr lang="en-GB" sz="1200" dirty="0">
                <a:latin typeface="LM Roman 12" panose="00000500000000000000" pitchFamily="50" charset="0"/>
              </a:rPr>
              <a:t>Demand</a:t>
            </a:r>
          </a:p>
        </p:txBody>
      </p:sp>
      <p:sp>
        <p:nvSpPr>
          <p:cNvPr id="90" name="TextBox 89"/>
          <p:cNvSpPr txBox="1"/>
          <p:nvPr/>
        </p:nvSpPr>
        <p:spPr>
          <a:xfrm>
            <a:off x="1988966" y="5521209"/>
            <a:ext cx="1516508" cy="36000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LM Roman 12" panose="00000500000000000000" pitchFamily="50" charset="0"/>
              </a:rPr>
              <a:t>Domestic Supply</a:t>
            </a:r>
          </a:p>
          <a:p>
            <a:pPr algn="ctr"/>
            <a:r>
              <a:rPr lang="en-GB" sz="1100" cap="small" dirty="0" err="1">
                <a:latin typeface="LM Roman 12" panose="00000500000000000000" pitchFamily="50" charset="0"/>
              </a:rPr>
              <a:t>Nace</a:t>
            </a:r>
            <a:r>
              <a:rPr lang="en-GB" sz="1100" cap="small" dirty="0">
                <a:latin typeface="LM Roman 12" panose="00000500000000000000" pitchFamily="50" charset="0"/>
              </a:rPr>
              <a:t> 1 … </a:t>
            </a:r>
            <a:r>
              <a:rPr lang="en-GB" sz="1100" cap="small" dirty="0" err="1">
                <a:latin typeface="LM Roman 12" panose="00000500000000000000" pitchFamily="50" charset="0"/>
              </a:rPr>
              <a:t>Nace</a:t>
            </a:r>
            <a:r>
              <a:rPr lang="en-GB" sz="1100" cap="small" dirty="0">
                <a:latin typeface="LM Roman 12" panose="00000500000000000000" pitchFamily="50" charset="0"/>
              </a:rPr>
              <a:t> </a:t>
            </a:r>
            <a:r>
              <a:rPr lang="en-GB" sz="1100" i="1" dirty="0">
                <a:latin typeface="LM Roman 12" panose="00000500000000000000" pitchFamily="50" charset="0"/>
              </a:rPr>
              <a:t>n</a:t>
            </a:r>
          </a:p>
        </p:txBody>
      </p:sp>
      <p:sp>
        <p:nvSpPr>
          <p:cNvPr id="2" name="Title 1"/>
          <p:cNvSpPr>
            <a:spLocks noGrp="1"/>
          </p:cNvSpPr>
          <p:nvPr>
            <p:ph type="title"/>
          </p:nvPr>
        </p:nvSpPr>
        <p:spPr>
          <a:xfrm>
            <a:off x="897318" y="317826"/>
            <a:ext cx="10515600" cy="782357"/>
          </a:xfrm>
        </p:spPr>
        <p:txBody>
          <a:bodyPr/>
          <a:lstStyle/>
          <a:p>
            <a:r>
              <a:rPr lang="en-GB" dirty="0"/>
              <a:t>3. FIDELIO: </a:t>
            </a:r>
            <a:r>
              <a:rPr lang="en-GB" sz="3200" dirty="0"/>
              <a:t>Production block</a:t>
            </a:r>
          </a:p>
        </p:txBody>
      </p:sp>
      <p:grpSp>
        <p:nvGrpSpPr>
          <p:cNvPr id="78" name="Group 77"/>
          <p:cNvGrpSpPr/>
          <p:nvPr/>
        </p:nvGrpSpPr>
        <p:grpSpPr>
          <a:xfrm>
            <a:off x="3771792" y="4505401"/>
            <a:ext cx="658089" cy="619230"/>
            <a:chOff x="8912693" y="4059956"/>
            <a:chExt cx="814502" cy="766407"/>
          </a:xfrm>
        </p:grpSpPr>
        <p:pic>
          <p:nvPicPr>
            <p:cNvPr id="91" name="Picture 90"/>
            <p:cNvPicPr>
              <a:picLocks noChangeAspect="1"/>
            </p:cNvPicPr>
            <p:nvPr/>
          </p:nvPicPr>
          <p:blipFill>
            <a:blip r:embed="rId8">
              <a:duotone>
                <a:prstClr val="black"/>
                <a:srgbClr val="00B050">
                  <a:tint val="45000"/>
                  <a:satMod val="400000"/>
                </a:srgbClr>
              </a:duotone>
            </a:blip>
            <a:stretch>
              <a:fillRect/>
            </a:stretch>
          </p:blipFill>
          <p:spPr>
            <a:xfrm>
              <a:off x="8912693" y="4098835"/>
              <a:ext cx="686624" cy="686624"/>
            </a:xfrm>
            <a:prstGeom prst="rect">
              <a:avLst/>
            </a:prstGeom>
          </p:spPr>
        </p:pic>
        <p:sp>
          <p:nvSpPr>
            <p:cNvPr id="98" name="TextBox 97"/>
            <p:cNvSpPr txBox="1"/>
            <p:nvPr/>
          </p:nvSpPr>
          <p:spPr>
            <a:xfrm>
              <a:off x="9485679" y="4059956"/>
              <a:ext cx="241516" cy="766407"/>
            </a:xfrm>
            <a:prstGeom prst="rect">
              <a:avLst/>
            </a:prstGeom>
            <a:noFill/>
            <a:ln>
              <a:noFill/>
            </a:ln>
          </p:spPr>
          <p:txBody>
            <a:bodyPr wrap="none" rtlCol="0" anchor="ctr" anchorCtr="1">
              <a:noAutofit/>
            </a:bodyPr>
            <a:lstStyle/>
            <a:p>
              <a:pPr algn="ctr"/>
              <a:r>
                <a:rPr lang="en-GB" sz="800" spc="-300" dirty="0">
                  <a:solidFill>
                    <a:srgbClr val="5A9035"/>
                  </a:solidFill>
                  <a:latin typeface="LM Roman 12" panose="00000500000000000000" pitchFamily="50" charset="0"/>
                </a:rPr>
                <a:t>F</a:t>
              </a:r>
            </a:p>
            <a:p>
              <a:pPr algn="ctr"/>
              <a:r>
                <a:rPr lang="en-GB" sz="800" spc="-300" dirty="0">
                  <a:solidFill>
                    <a:srgbClr val="5A9035"/>
                  </a:solidFill>
                  <a:latin typeface="LM Roman 12" panose="00000500000000000000" pitchFamily="50" charset="0"/>
                </a:rPr>
                <a:t>I</a:t>
              </a:r>
            </a:p>
            <a:p>
              <a:pPr algn="ctr"/>
              <a:r>
                <a:rPr lang="en-GB" sz="800" spc="-300" dirty="0">
                  <a:solidFill>
                    <a:srgbClr val="5A9035"/>
                  </a:solidFill>
                  <a:latin typeface="LM Roman 12" panose="00000500000000000000" pitchFamily="50" charset="0"/>
                </a:rPr>
                <a:t>G</a:t>
              </a:r>
            </a:p>
            <a:p>
              <a:pPr algn="ctr"/>
              <a:r>
                <a:rPr lang="en-GB" sz="800" spc="-300" dirty="0">
                  <a:solidFill>
                    <a:srgbClr val="5A9035"/>
                  </a:solidFill>
                  <a:latin typeface="LM Roman 12" panose="00000500000000000000" pitchFamily="50" charset="0"/>
                </a:rPr>
                <a:t>A</a:t>
              </a:r>
            </a:p>
            <a:p>
              <a:pPr algn="ctr"/>
              <a:r>
                <a:rPr lang="en-GB" sz="800" spc="-300" dirty="0">
                  <a:solidFill>
                    <a:srgbClr val="5A9035"/>
                  </a:solidFill>
                  <a:latin typeface="LM Roman 12" panose="00000500000000000000" pitchFamily="50" charset="0"/>
                </a:rPr>
                <a:t>R</a:t>
              </a:r>
            </a:p>
            <a:p>
              <a:pPr algn="ctr"/>
              <a:r>
                <a:rPr lang="en-GB" sz="800" spc="-300" dirty="0">
                  <a:solidFill>
                    <a:srgbClr val="5A9035"/>
                  </a:solidFill>
                  <a:latin typeface="LM Roman 12" panose="00000500000000000000" pitchFamily="50" charset="0"/>
                </a:rPr>
                <a:t>O</a:t>
              </a:r>
            </a:p>
          </p:txBody>
        </p:sp>
      </p:grpSp>
      <p:grpSp>
        <p:nvGrpSpPr>
          <p:cNvPr id="23" name="Group 22"/>
          <p:cNvGrpSpPr/>
          <p:nvPr/>
        </p:nvGrpSpPr>
        <p:grpSpPr>
          <a:xfrm>
            <a:off x="5467544" y="974584"/>
            <a:ext cx="3847899" cy="961470"/>
            <a:chOff x="5467767" y="1176743"/>
            <a:chExt cx="3847899" cy="961470"/>
          </a:xfrm>
        </p:grpSpPr>
        <p:pic>
          <p:nvPicPr>
            <p:cNvPr id="12" name="Picture 11"/>
            <p:cNvPicPr>
              <a:picLocks noChangeAspect="1"/>
            </p:cNvPicPr>
            <p:nvPr/>
          </p:nvPicPr>
          <p:blipFill>
            <a:blip r:embed="rId9"/>
            <a:stretch>
              <a:fillRect/>
            </a:stretch>
          </p:blipFill>
          <p:spPr>
            <a:xfrm>
              <a:off x="5467767" y="1428407"/>
              <a:ext cx="3847899" cy="709806"/>
            </a:xfrm>
            <a:prstGeom prst="rect">
              <a:avLst/>
            </a:prstGeom>
          </p:spPr>
        </p:pic>
        <p:sp>
          <p:nvSpPr>
            <p:cNvPr id="21" name="TextBox 20"/>
            <p:cNvSpPr txBox="1"/>
            <p:nvPr/>
          </p:nvSpPr>
          <p:spPr>
            <a:xfrm>
              <a:off x="5528244" y="1176743"/>
              <a:ext cx="673582" cy="307777"/>
            </a:xfrm>
            <a:prstGeom prst="rect">
              <a:avLst/>
            </a:prstGeom>
            <a:solidFill>
              <a:schemeClr val="bg1"/>
            </a:solidFill>
          </p:spPr>
          <p:txBody>
            <a:bodyPr wrap="none" rtlCol="0">
              <a:spAutoFit/>
            </a:bodyPr>
            <a:lstStyle/>
            <a:p>
              <a:r>
                <a:rPr lang="en-GB" sz="1400" dirty="0">
                  <a:solidFill>
                    <a:schemeClr val="tx1">
                      <a:lumMod val="50000"/>
                      <a:lumOff val="50000"/>
                    </a:schemeClr>
                  </a:solidFill>
                  <a:latin typeface="Arial" panose="020B0604020202020204" pitchFamily="34" charset="0"/>
                </a:rPr>
                <a:t>KLEM</a:t>
              </a:r>
            </a:p>
          </p:txBody>
        </p:sp>
      </p:grpSp>
      <p:pic>
        <p:nvPicPr>
          <p:cNvPr id="13" name="Picture 12"/>
          <p:cNvPicPr>
            <a:picLocks noChangeAspect="1"/>
          </p:cNvPicPr>
          <p:nvPr/>
        </p:nvPicPr>
        <p:blipFill>
          <a:blip r:embed="rId10"/>
          <a:stretch>
            <a:fillRect/>
          </a:stretch>
        </p:blipFill>
        <p:spPr>
          <a:xfrm>
            <a:off x="5433879" y="3860740"/>
            <a:ext cx="6294664" cy="698231"/>
          </a:xfrm>
          <a:prstGeom prst="rect">
            <a:avLst/>
          </a:prstGeom>
        </p:spPr>
      </p:pic>
      <p:grpSp>
        <p:nvGrpSpPr>
          <p:cNvPr id="5" name="Group 4"/>
          <p:cNvGrpSpPr/>
          <p:nvPr/>
        </p:nvGrpSpPr>
        <p:grpSpPr>
          <a:xfrm>
            <a:off x="5352848" y="2050705"/>
            <a:ext cx="6351814" cy="3700962"/>
            <a:chOff x="5353194" y="2422013"/>
            <a:chExt cx="6351814" cy="3141733"/>
          </a:xfrm>
        </p:grpSpPr>
        <p:sp>
          <p:nvSpPr>
            <p:cNvPr id="100" name="Rounded Rectangle 99"/>
            <p:cNvSpPr/>
            <p:nvPr/>
          </p:nvSpPr>
          <p:spPr>
            <a:xfrm>
              <a:off x="5353194" y="2563241"/>
              <a:ext cx="6351814" cy="3000505"/>
            </a:xfrm>
            <a:prstGeom prst="roundRect">
              <a:avLst>
                <a:gd name="adj" fmla="val 3334"/>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p:cNvSpPr txBox="1"/>
            <p:nvPr/>
          </p:nvSpPr>
          <p:spPr>
            <a:xfrm>
              <a:off x="5503477" y="2422013"/>
              <a:ext cx="532518" cy="307777"/>
            </a:xfrm>
            <a:prstGeom prst="rect">
              <a:avLst/>
            </a:prstGeom>
            <a:solidFill>
              <a:schemeClr val="bg1"/>
            </a:solidFill>
          </p:spPr>
          <p:txBody>
            <a:bodyPr wrap="none" rtlCol="0">
              <a:spAutoFit/>
            </a:bodyPr>
            <a:lstStyle/>
            <a:p>
              <a:r>
                <a:rPr lang="en-GB" sz="1400" dirty="0">
                  <a:solidFill>
                    <a:schemeClr val="tx1">
                      <a:lumMod val="50000"/>
                      <a:lumOff val="50000"/>
                    </a:schemeClr>
                  </a:solidFill>
                  <a:latin typeface="Arial" panose="020B0604020202020204" pitchFamily="34" charset="0"/>
                </a:rPr>
                <a:t>KLE</a:t>
              </a:r>
            </a:p>
          </p:txBody>
        </p:sp>
      </p:grpSp>
      <p:grpSp>
        <p:nvGrpSpPr>
          <p:cNvPr id="24" name="Group 23"/>
          <p:cNvGrpSpPr/>
          <p:nvPr/>
        </p:nvGrpSpPr>
        <p:grpSpPr>
          <a:xfrm>
            <a:off x="701293" y="1272714"/>
            <a:ext cx="4072450" cy="1155162"/>
            <a:chOff x="670328" y="1173647"/>
            <a:chExt cx="4072450" cy="1155162"/>
          </a:xfrm>
        </p:grpSpPr>
        <p:sp>
          <p:nvSpPr>
            <p:cNvPr id="103" name="Rounded Rectangle 102"/>
            <p:cNvSpPr/>
            <p:nvPr/>
          </p:nvSpPr>
          <p:spPr>
            <a:xfrm>
              <a:off x="670328" y="1326482"/>
              <a:ext cx="4072450" cy="1002327"/>
            </a:xfrm>
            <a:prstGeom prst="roundRect">
              <a:avLst>
                <a:gd name="adj" fmla="val 7143"/>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TextBox 103"/>
            <p:cNvSpPr txBox="1"/>
            <p:nvPr/>
          </p:nvSpPr>
          <p:spPr>
            <a:xfrm>
              <a:off x="872876" y="1173647"/>
              <a:ext cx="1622560" cy="307777"/>
            </a:xfrm>
            <a:prstGeom prst="rect">
              <a:avLst/>
            </a:prstGeom>
            <a:solidFill>
              <a:schemeClr val="bg1"/>
            </a:solidFill>
          </p:spPr>
          <p:txBody>
            <a:bodyPr wrap="none" rtlCol="0">
              <a:spAutoFit/>
            </a:bodyPr>
            <a:lstStyle/>
            <a:p>
              <a:r>
                <a:rPr lang="en-GB" sz="1400" dirty="0">
                  <a:solidFill>
                    <a:schemeClr val="tx1">
                      <a:lumMod val="50000"/>
                      <a:lumOff val="50000"/>
                    </a:schemeClr>
                  </a:solidFill>
                  <a:latin typeface="Arial" panose="020B0604020202020204" pitchFamily="34" charset="0"/>
                </a:rPr>
                <a:t>Supply = Demand</a:t>
              </a:r>
            </a:p>
          </p:txBody>
        </p:sp>
      </p:grpSp>
      <p:pic>
        <p:nvPicPr>
          <p:cNvPr id="3" name="Picture 2"/>
          <p:cNvPicPr>
            <a:picLocks noChangeAspect="1"/>
          </p:cNvPicPr>
          <p:nvPr/>
        </p:nvPicPr>
        <p:blipFill>
          <a:blip r:embed="rId11"/>
          <a:stretch>
            <a:fillRect/>
          </a:stretch>
        </p:blipFill>
        <p:spPr>
          <a:xfrm>
            <a:off x="988326" y="1713803"/>
            <a:ext cx="3406265" cy="580761"/>
          </a:xfrm>
          <a:prstGeom prst="rect">
            <a:avLst/>
          </a:prstGeom>
        </p:spPr>
      </p:pic>
      <p:sp>
        <p:nvSpPr>
          <p:cNvPr id="58" name="Content Placeholder 1"/>
          <p:cNvSpPr txBox="1">
            <a:spLocks/>
          </p:cNvSpPr>
          <p:nvPr/>
        </p:nvSpPr>
        <p:spPr>
          <a:xfrm>
            <a:off x="557597" y="2576092"/>
            <a:ext cx="4392969" cy="845838"/>
          </a:xfrm>
          <a:prstGeom prst="rect">
            <a:avLst/>
          </a:prstGeom>
        </p:spPr>
        <p:txBody>
          <a:bodyPr/>
          <a:lstStyle>
            <a:lvl1pPr marL="228600" indent="-228600" algn="l" defTabSz="914400" rtl="0" eaLnBrk="1" latinLnBrk="0" hangingPunct="1">
              <a:lnSpc>
                <a:spcPct val="100000"/>
              </a:lnSpc>
              <a:spcBef>
                <a:spcPts val="0"/>
              </a:spcBef>
              <a:spcAft>
                <a:spcPts val="1800"/>
              </a:spcAft>
              <a:buClr>
                <a:srgbClr val="2B91C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4"/>
              </a:buClr>
              <a:buFont typeface="Arial Narrow" panose="020B0606020202030204" pitchFamily="34" charset="0"/>
              <a:buChar char="►"/>
            </a:pPr>
            <a:r>
              <a:rPr lang="en-US" sz="1400" dirty="0">
                <a:solidFill>
                  <a:srgbClr val="0000CC"/>
                </a:solidFill>
                <a:latin typeface="Arial" panose="020B0604020202020204" pitchFamily="34" charset="0"/>
              </a:rPr>
              <a:t>Secondary production: </a:t>
            </a:r>
            <a:r>
              <a:rPr lang="en-US" sz="1400" dirty="0">
                <a:latin typeface="Arial" panose="020B0604020202020204" pitchFamily="34" charset="0"/>
              </a:rPr>
              <a:t>one product can be produced by various industries with different technologies.</a:t>
            </a:r>
          </a:p>
        </p:txBody>
      </p:sp>
      <p:sp>
        <p:nvSpPr>
          <p:cNvPr id="59" name="Content Placeholder 1"/>
          <p:cNvSpPr txBox="1">
            <a:spLocks/>
          </p:cNvSpPr>
          <p:nvPr/>
        </p:nvSpPr>
        <p:spPr>
          <a:xfrm>
            <a:off x="5252817" y="5881129"/>
            <a:ext cx="5484365" cy="933771"/>
          </a:xfrm>
          <a:prstGeom prst="rect">
            <a:avLst/>
          </a:prstGeom>
        </p:spPr>
        <p:txBody>
          <a:bodyPr/>
          <a:lstStyle>
            <a:lvl1pPr marL="228600" indent="-228600" algn="l" defTabSz="914400" rtl="0" eaLnBrk="1" latinLnBrk="0" hangingPunct="1">
              <a:lnSpc>
                <a:spcPct val="100000"/>
              </a:lnSpc>
              <a:spcBef>
                <a:spcPts val="0"/>
              </a:spcBef>
              <a:spcAft>
                <a:spcPts val="1800"/>
              </a:spcAft>
              <a:buClr>
                <a:srgbClr val="2B91C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accent4"/>
              </a:buClr>
              <a:buFont typeface="Arial Narrow" panose="020B0606020202030204" pitchFamily="34" charset="0"/>
              <a:buChar char="►"/>
            </a:pPr>
            <a:r>
              <a:rPr lang="en-US" sz="1400" dirty="0">
                <a:latin typeface="Arial" panose="020B0604020202020204" pitchFamily="34" charset="0"/>
              </a:rPr>
              <a:t>The </a:t>
            </a:r>
            <a:r>
              <a:rPr lang="en-US" sz="1400" dirty="0">
                <a:solidFill>
                  <a:srgbClr val="0000CC"/>
                </a:solidFill>
                <a:latin typeface="Arial" panose="020B0604020202020204" pitchFamily="34" charset="0"/>
              </a:rPr>
              <a:t>notional level </a:t>
            </a:r>
            <a:r>
              <a:rPr lang="en-US" sz="1400" dirty="0">
                <a:latin typeface="Arial" panose="020B0604020202020204" pitchFamily="34" charset="0"/>
              </a:rPr>
              <a:t>corresponds to the </a:t>
            </a:r>
            <a:r>
              <a:rPr lang="en-US" sz="1400" dirty="0">
                <a:solidFill>
                  <a:srgbClr val="0000CC"/>
                </a:solidFill>
                <a:latin typeface="Arial" panose="020B0604020202020204" pitchFamily="34" charset="0"/>
              </a:rPr>
              <a:t>LONG-TERM</a:t>
            </a:r>
            <a:r>
              <a:rPr lang="en-US" sz="1400" dirty="0">
                <a:latin typeface="Arial" panose="020B0604020202020204" pitchFamily="34" charset="0"/>
              </a:rPr>
              <a:t> </a:t>
            </a:r>
            <a:r>
              <a:rPr lang="en-US" sz="1400" dirty="0">
                <a:solidFill>
                  <a:srgbClr val="0000CC"/>
                </a:solidFill>
                <a:latin typeface="Arial" panose="020B0604020202020204" pitchFamily="34" charset="0"/>
              </a:rPr>
              <a:t>optimal</a:t>
            </a:r>
            <a:r>
              <a:rPr lang="en-US" sz="1400" dirty="0">
                <a:latin typeface="Arial" panose="020B0604020202020204" pitchFamily="34" charset="0"/>
              </a:rPr>
              <a:t> (</a:t>
            </a:r>
            <a:r>
              <a:rPr lang="en-US" sz="1400" i="1" dirty="0">
                <a:latin typeface="Arial" panose="020B0604020202020204" pitchFamily="34" charset="0"/>
              </a:rPr>
              <a:t>desired </a:t>
            </a:r>
            <a:r>
              <a:rPr lang="en-US" sz="1400" dirty="0">
                <a:latin typeface="Arial" panose="020B0604020202020204" pitchFamily="34" charset="0"/>
              </a:rPr>
              <a:t>or</a:t>
            </a:r>
            <a:r>
              <a:rPr lang="en-US" sz="1400" i="1" dirty="0">
                <a:latin typeface="Arial" panose="020B0604020202020204" pitchFamily="34" charset="0"/>
              </a:rPr>
              <a:t> target</a:t>
            </a:r>
            <a:r>
              <a:rPr lang="en-US" sz="1400" dirty="0">
                <a:latin typeface="Arial" panose="020B0604020202020204" pitchFamily="34" charset="0"/>
              </a:rPr>
              <a:t>) level that the economic agent would choose in the absence of adjustment constraints.</a:t>
            </a:r>
          </a:p>
        </p:txBody>
      </p:sp>
      <p:pic>
        <p:nvPicPr>
          <p:cNvPr id="4" name="Picture 3"/>
          <p:cNvPicPr>
            <a:picLocks noChangeAspect="1"/>
          </p:cNvPicPr>
          <p:nvPr/>
        </p:nvPicPr>
        <p:blipFill rotWithShape="1">
          <a:blip r:embed="rId12"/>
          <a:srcRect l="19904" t="10112" r="19433" b="8129"/>
          <a:stretch/>
        </p:blipFill>
        <p:spPr>
          <a:xfrm>
            <a:off x="4577289" y="1286496"/>
            <a:ext cx="392907" cy="53578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234829" y="1186705"/>
                <a:ext cx="2328716" cy="813492"/>
              </a:xfrm>
              <a:prstGeom prst="rect">
                <a:avLst/>
              </a:prstGeom>
            </p:spPr>
            <p:txBody>
              <a:bodyPr wrap="square">
                <a:spAutoFit/>
              </a:bodyPr>
              <a:lstStyle/>
              <a:p>
                <a:pPr algn="just"/>
                <a14:m>
                  <m:oMath xmlns:m="http://schemas.openxmlformats.org/officeDocument/2006/math">
                    <m:sSub>
                      <m:sSubPr>
                        <m:ctrlPr>
                          <a:rPr lang="en-IE" sz="900" i="1" smtClean="0">
                            <a:solidFill>
                              <a:schemeClr val="tx1"/>
                            </a:solidFill>
                            <a:latin typeface="Cambria Math" panose="02040503050406030204" pitchFamily="18" charset="0"/>
                            <a:ea typeface="Calibri" panose="020F0502020204030204" pitchFamily="34" charset="0"/>
                            <a:cs typeface="Calibri" panose="020F0502020204030204" pitchFamily="34" charset="0"/>
                          </a:rPr>
                        </m:ctrlPr>
                      </m:sSubPr>
                      <m:e>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𝛼</m:t>
                        </m:r>
                      </m:e>
                      <m:sub>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m:t>
                        </m:r>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𝑖</m:t>
                        </m:r>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m:t>
                        </m:r>
                        <m:r>
                          <m:rPr>
                            <m:nor/>
                          </m:rPr>
                          <a:rPr lang="en-GB" sz="900"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Ma</m:t>
                        </m:r>
                      </m:sub>
                    </m:sSub>
                  </m:oMath>
                </a14:m>
                <a:r>
                  <a:rPr lang="en-IE" sz="900" dirty="0">
                    <a:solidFill>
                      <a:schemeClr val="tx1"/>
                    </a:solidFill>
                    <a:ea typeface="Calibri" panose="020F0502020204030204" pitchFamily="34" charset="0"/>
                    <a:cs typeface="Calibri" panose="020F0502020204030204" pitchFamily="34" charset="0"/>
                  </a:rPr>
                  <a:t> = intensity in the use of M</a:t>
                </a:r>
              </a:p>
              <a:p>
                <a:pPr algn="just"/>
                <a14:m>
                  <m:oMath xmlns:m="http://schemas.openxmlformats.org/officeDocument/2006/math">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𝑃</m:t>
                    </m:r>
                    <m:sSub>
                      <m:sSubPr>
                        <m:ctrlPr>
                          <a:rPr lang="en-IE" sz="900" i="1" smtClean="0">
                            <a:solidFill>
                              <a:schemeClr val="tx1"/>
                            </a:solidFill>
                            <a:latin typeface="Cambria Math" panose="02040503050406030204" pitchFamily="18" charset="0"/>
                            <a:ea typeface="Calibri" panose="020F0502020204030204" pitchFamily="34" charset="0"/>
                            <a:cs typeface="Calibri" panose="020F0502020204030204" pitchFamily="34" charset="0"/>
                          </a:rPr>
                        </m:ctrlPr>
                      </m:sSubPr>
                      <m:e>
                        <m:r>
                          <a:rPr lang="en-GB" sz="900"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𝐼𝑛𝑝𝑢𝑡</m:t>
                        </m:r>
                      </m:e>
                      <m:sub>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m:t>
                        </m:r>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𝑖</m:t>
                        </m:r>
                        <m:r>
                          <a:rPr lang="en-GB" sz="900"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 </m:t>
                        </m:r>
                        <m:r>
                          <a:rPr lang="en-GB" sz="900"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𝑀𝑎</m:t>
                        </m:r>
                      </m:sub>
                    </m:sSub>
                  </m:oMath>
                </a14:m>
                <a:r>
                  <a:rPr lang="en-IE" sz="900" dirty="0">
                    <a:solidFill>
                      <a:schemeClr val="tx1"/>
                    </a:solidFill>
                    <a:ea typeface="Calibri" panose="020F0502020204030204" pitchFamily="34" charset="0"/>
                    <a:cs typeface="Calibri" panose="020F0502020204030204" pitchFamily="34" charset="0"/>
                  </a:rPr>
                  <a:t> = price of materials</a:t>
                </a:r>
                <a:endParaRPr lang="en-GB" sz="900" i="1" dirty="0">
                  <a:solidFill>
                    <a:schemeClr val="tx1"/>
                  </a:solidFill>
                  <a:latin typeface="Cambria Math" panose="02040503050406030204" pitchFamily="18" charset="0"/>
                  <a:ea typeface="Calibri" panose="020F0502020204030204" pitchFamily="34" charset="0"/>
                  <a:cs typeface="Calibri" panose="020F0502020204030204" pitchFamily="34" charset="0"/>
                </a:endParaRPr>
              </a:p>
              <a:p>
                <a:pPr algn="just"/>
                <a14:m>
                  <m:oMath xmlns:m="http://schemas.openxmlformats.org/officeDocument/2006/math">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𝐶𝑂𝑆𝑇</m:t>
                    </m:r>
                    <m:sSub>
                      <m:sSubPr>
                        <m:ctrlP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ctrlPr>
                      </m:sSubPr>
                      <m:e>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𝑄</m:t>
                        </m:r>
                      </m:e>
                      <m:sub>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m:t>
                        </m:r>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𝑖</m:t>
                        </m:r>
                      </m:sub>
                    </m:sSub>
                  </m:oMath>
                </a14:m>
                <a:r>
                  <a:rPr lang="en-IE" sz="900" dirty="0">
                    <a:solidFill>
                      <a:schemeClr val="tx1"/>
                    </a:solidFill>
                    <a:ea typeface="Calibri" panose="020F0502020204030204" pitchFamily="34" charset="0"/>
                    <a:cs typeface="Calibri" panose="020F0502020204030204" pitchFamily="34" charset="0"/>
                  </a:rPr>
                  <a:t>= cost of output</a:t>
                </a:r>
                <a:endParaRPr lang="en-GB" sz="900" i="1" dirty="0">
                  <a:solidFill>
                    <a:schemeClr val="tx1"/>
                  </a:solidFill>
                  <a:latin typeface="Cambria Math" panose="02040503050406030204" pitchFamily="18" charset="0"/>
                  <a:ea typeface="Calibri" panose="020F0502020204030204" pitchFamily="34" charset="0"/>
                  <a:cs typeface="Calibri" panose="020F0502020204030204" pitchFamily="34" charset="0"/>
                </a:endParaRPr>
              </a:p>
              <a:p>
                <a:pPr algn="just"/>
                <a14:m>
                  <m:oMath xmlns:m="http://schemas.openxmlformats.org/officeDocument/2006/math">
                    <m:sSup>
                      <m:sSupPr>
                        <m:ctrlP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ctrlPr>
                      </m:sSupPr>
                      <m:e>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𝜎</m:t>
                        </m:r>
                      </m:e>
                      <m:sup>
                        <m:r>
                          <a:rPr lang="en-IE" sz="900" i="1">
                            <a:solidFill>
                              <a:schemeClr val="tx1"/>
                            </a:solidFill>
                            <a:latin typeface="Cambria Math" panose="02040503050406030204" pitchFamily="18" charset="0"/>
                            <a:ea typeface="Calibri" panose="020F0502020204030204" pitchFamily="34" charset="0"/>
                            <a:cs typeface="Calibri" panose="020F0502020204030204" pitchFamily="34" charset="0"/>
                          </a:rPr>
                          <m:t>𝐾𝐿𝐸𝑀</m:t>
                        </m:r>
                      </m:sup>
                    </m:sSup>
                  </m:oMath>
                </a14:m>
                <a:r>
                  <a:rPr lang="en-IE" sz="900" dirty="0">
                    <a:solidFill>
                      <a:schemeClr val="tx1"/>
                    </a:solidFill>
                    <a:ea typeface="Calibri" panose="020F0502020204030204" pitchFamily="34" charset="0"/>
                    <a:cs typeface="Calibri" panose="020F0502020204030204" pitchFamily="34" charset="0"/>
                  </a:rPr>
                  <a:t>= substitution elasticity between the KLE and M. </a:t>
                </a:r>
                <a:endParaRPr lang="en-IE" sz="900" dirty="0">
                  <a:solidFill>
                    <a:schemeClr val="tx1"/>
                  </a:solidFill>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234829" y="1186705"/>
                <a:ext cx="2328716" cy="813492"/>
              </a:xfrm>
              <a:prstGeom prst="rect">
                <a:avLst/>
              </a:prstGeom>
              <a:blipFill>
                <a:blip r:embed="rId13"/>
                <a:stretch>
                  <a:fillRect b="-2256"/>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467544" y="4635052"/>
                <a:ext cx="5945374" cy="1049646"/>
              </a:xfrm>
              <a:prstGeom prst="rect">
                <a:avLst/>
              </a:prstGeom>
            </p:spPr>
            <p:txBody>
              <a:bodyPr wrap="square">
                <a:spAutoFit/>
              </a:bodyPr>
              <a:lstStyle/>
              <a:p>
                <a:pPr algn="just"/>
                <a14:m>
                  <m:oMath xmlns:m="http://schemas.openxmlformats.org/officeDocument/2006/math">
                    <m:sSub>
                      <m:sSubPr>
                        <m:ctrlPr>
                          <a:rPr lang="en-IE" sz="1000" i="1" smtClean="0">
                            <a:latin typeface="Cambria Math" panose="02040503050406030204" pitchFamily="18" charset="0"/>
                          </a:rPr>
                        </m:ctrlPr>
                      </m:sSubPr>
                      <m:e>
                        <m:r>
                          <a:rPr lang="en-IE" sz="1000" i="1">
                            <a:latin typeface="Cambria Math" panose="02040503050406030204" pitchFamily="18" charset="0"/>
                          </a:rPr>
                          <m:t>𝛼</m:t>
                        </m:r>
                      </m:e>
                      <m:sub>
                        <m:r>
                          <a:rPr lang="en-IE" sz="1000" i="1">
                            <a:latin typeface="Cambria Math" panose="02040503050406030204" pitchFamily="18" charset="0"/>
                          </a:rPr>
                          <m:t>𝑟</m:t>
                        </m:r>
                        <m:r>
                          <a:rPr lang="en-IE" sz="1000" i="1">
                            <a:latin typeface="Cambria Math" panose="02040503050406030204" pitchFamily="18" charset="0"/>
                          </a:rPr>
                          <m:t>,</m:t>
                        </m:r>
                        <m:r>
                          <a:rPr lang="en-IE" sz="1000" i="1">
                            <a:latin typeface="Cambria Math" panose="02040503050406030204" pitchFamily="18" charset="0"/>
                          </a:rPr>
                          <m:t>𝑖</m:t>
                        </m:r>
                        <m:r>
                          <a:rPr lang="en-IE" sz="1000" i="1">
                            <a:latin typeface="Cambria Math" panose="02040503050406030204" pitchFamily="18" charset="0"/>
                          </a:rPr>
                          <m:t>,</m:t>
                        </m:r>
                      </m:sub>
                    </m:sSub>
                  </m:oMath>
                </a14:m>
                <a:r>
                  <a:rPr lang="en-IE" sz="1000" dirty="0">
                    <a:latin typeface="+mj-lt"/>
                  </a:rPr>
                  <a:t>intensity in the use of materials, energy, labour or capital. </a:t>
                </a:r>
              </a:p>
              <a:p>
                <a:pPr algn="just"/>
                <a14:m>
                  <m:oMath xmlns:m="http://schemas.openxmlformats.org/officeDocument/2006/math">
                    <m:r>
                      <a:rPr lang="en-IE" sz="1000" i="1" smtClean="0">
                        <a:latin typeface="Cambria Math" panose="02040503050406030204" pitchFamily="18" charset="0"/>
                      </a:rPr>
                      <m:t>𝑓𝑝𝑟𝑜</m:t>
                    </m:r>
                    <m:sSub>
                      <m:sSubPr>
                        <m:ctrlPr>
                          <a:rPr lang="en-IE" sz="1000" i="1" smtClean="0">
                            <a:latin typeface="Cambria Math" panose="02040503050406030204" pitchFamily="18" charset="0"/>
                          </a:rPr>
                        </m:ctrlPr>
                      </m:sSubPr>
                      <m:e>
                        <m:r>
                          <a:rPr lang="en-IE" sz="1000" i="1">
                            <a:latin typeface="Cambria Math" panose="02040503050406030204" pitchFamily="18" charset="0"/>
                          </a:rPr>
                          <m:t>𝑑</m:t>
                        </m:r>
                      </m:e>
                      <m:sub>
                        <m:r>
                          <a:rPr lang="en-IE" sz="1000" i="1">
                            <a:latin typeface="Cambria Math" panose="02040503050406030204" pitchFamily="18" charset="0"/>
                          </a:rPr>
                          <m:t>𝑟</m:t>
                        </m:r>
                        <m:r>
                          <a:rPr lang="en-IE" sz="1000">
                            <a:latin typeface="Cambria Math" panose="02040503050406030204" pitchFamily="18" charset="0"/>
                          </a:rPr>
                          <m:t>,</m:t>
                        </m:r>
                        <m:r>
                          <a:rPr lang="en-IE" sz="1000" i="1">
                            <a:latin typeface="Cambria Math" panose="02040503050406030204" pitchFamily="18" charset="0"/>
                          </a:rPr>
                          <m:t>𝑖</m:t>
                        </m:r>
                        <m:r>
                          <a:rPr lang="en-IE" sz="1000">
                            <a:latin typeface="Cambria Math" panose="02040503050406030204" pitchFamily="18" charset="0"/>
                          </a:rPr>
                          <m:t>,” </m:t>
                        </m:r>
                      </m:sub>
                    </m:sSub>
                  </m:oMath>
                </a14:m>
                <a:r>
                  <a:rPr lang="en-IE" sz="1000" dirty="0">
                    <a:latin typeface="+mj-lt"/>
                  </a:rPr>
                  <a:t> productivity factor specific for each factor </a:t>
                </a:r>
                <a:r>
                  <a:rPr lang="en-IE" sz="1000" dirty="0">
                    <a:ea typeface="Calibri" panose="020F0502020204030204" pitchFamily="34" charset="0"/>
                    <a:cs typeface="Calibri" panose="020F0502020204030204" pitchFamily="34" charset="0"/>
                  </a:rPr>
                  <a:t>energy/capital or labour</a:t>
                </a:r>
                <a:r>
                  <a:rPr lang="en-IE" sz="1000" dirty="0">
                    <a:latin typeface="+mj-lt"/>
                  </a:rPr>
                  <a:t>.</a:t>
                </a:r>
              </a:p>
              <a:p>
                <a:pPr algn="just"/>
                <a14:m>
                  <m:oMath xmlns:m="http://schemas.openxmlformats.org/officeDocument/2006/math">
                    <m:r>
                      <a:rPr lang="en-IE" sz="100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𝑃𝐾𝐿</m:t>
                    </m:r>
                    <m:sSub>
                      <m:sSubPr>
                        <m:ctrlPr>
                          <a:rPr lang="en-IE" sz="1000" i="1">
                            <a:solidFill>
                              <a:schemeClr val="tx1"/>
                            </a:solidFill>
                            <a:latin typeface="Cambria Math" panose="02040503050406030204" pitchFamily="18" charset="0"/>
                            <a:ea typeface="Calibri" panose="020F0502020204030204" pitchFamily="34" charset="0"/>
                            <a:cs typeface="Calibri" panose="020F0502020204030204" pitchFamily="34" charset="0"/>
                          </a:rPr>
                        </m:ctrlPr>
                      </m:sSubPr>
                      <m:e>
                        <m:r>
                          <a:rPr lang="en-IE" sz="1000" i="1">
                            <a:solidFill>
                              <a:schemeClr val="tx1"/>
                            </a:solidFill>
                            <a:latin typeface="Cambria Math" panose="02040503050406030204" pitchFamily="18" charset="0"/>
                            <a:ea typeface="Calibri" panose="020F0502020204030204" pitchFamily="34" charset="0"/>
                            <a:cs typeface="Calibri" panose="020F0502020204030204" pitchFamily="34" charset="0"/>
                          </a:rPr>
                          <m:t>𝐸</m:t>
                        </m:r>
                      </m:e>
                      <m:sub>
                        <m:r>
                          <a:rPr lang="en-IE" sz="1000"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r>
                          <a:rPr lang="en-IE" sz="1000">
                            <a:solidFill>
                              <a:schemeClr val="tx1"/>
                            </a:solidFill>
                            <a:latin typeface="Cambria Math" panose="02040503050406030204" pitchFamily="18" charset="0"/>
                            <a:ea typeface="Calibri" panose="020F0502020204030204" pitchFamily="34" charset="0"/>
                            <a:cs typeface="Calibri" panose="020F0502020204030204" pitchFamily="34" charset="0"/>
                          </a:rPr>
                          <m:t>,</m:t>
                        </m:r>
                        <m:r>
                          <a:rPr lang="en-IE" sz="1000" i="1">
                            <a:solidFill>
                              <a:schemeClr val="tx1"/>
                            </a:solidFill>
                            <a:latin typeface="Cambria Math" panose="02040503050406030204" pitchFamily="18" charset="0"/>
                            <a:ea typeface="Calibri" panose="020F0502020204030204" pitchFamily="34" charset="0"/>
                            <a:cs typeface="Calibri" panose="020F0502020204030204" pitchFamily="34" charset="0"/>
                          </a:rPr>
                          <m:t>𝑖</m:t>
                        </m:r>
                      </m:sub>
                    </m:sSub>
                  </m:oMath>
                </a14:m>
                <a:r>
                  <a:rPr lang="en-IE" sz="1000" dirty="0">
                    <a:solidFill>
                      <a:schemeClr val="tx1"/>
                    </a:solidFill>
                    <a:latin typeface="+mj-lt"/>
                    <a:ea typeface="Calibri" panose="020F0502020204030204" pitchFamily="34" charset="0"/>
                    <a:cs typeface="Calibri" panose="020F0502020204030204" pitchFamily="34" charset="0"/>
                  </a:rPr>
                  <a:t> is the price of combined capital, energy, and labour inputs.</a:t>
                </a:r>
              </a:p>
              <a:p>
                <a:pPr algn="just"/>
                <a14:m>
                  <m:oMath xmlns:m="http://schemas.openxmlformats.org/officeDocument/2006/math">
                    <m:r>
                      <a:rPr lang="en-IE" sz="1000" i="1" smtClean="0">
                        <a:latin typeface="Cambria Math" panose="02040503050406030204" pitchFamily="18" charset="0"/>
                      </a:rPr>
                      <m:t>𝐶</m:t>
                    </m:r>
                    <m:r>
                      <a:rPr lang="en-GB" sz="1000" b="0" i="1" smtClean="0">
                        <a:latin typeface="Cambria Math" panose="02040503050406030204" pitchFamily="18" charset="0"/>
                      </a:rPr>
                      <m:t>𝑜𝑠𝑡</m:t>
                    </m:r>
                    <m:sSub>
                      <m:sSubPr>
                        <m:ctrlPr>
                          <a:rPr lang="en-IE" sz="1000" i="1">
                            <a:latin typeface="Cambria Math" panose="02040503050406030204" pitchFamily="18" charset="0"/>
                          </a:rPr>
                        </m:ctrlPr>
                      </m:sSubPr>
                      <m:e>
                        <m:r>
                          <a:rPr lang="en-IE" sz="1000" i="1">
                            <a:latin typeface="Cambria Math" panose="02040503050406030204" pitchFamily="18" charset="0"/>
                          </a:rPr>
                          <m:t>𝑄</m:t>
                        </m:r>
                      </m:e>
                      <m:sub>
                        <m:r>
                          <a:rPr lang="en-IE" sz="1000" i="1">
                            <a:latin typeface="Cambria Math" panose="02040503050406030204" pitchFamily="18" charset="0"/>
                          </a:rPr>
                          <m:t>𝑟</m:t>
                        </m:r>
                        <m:r>
                          <a:rPr lang="en-IE" sz="1000" i="1">
                            <a:latin typeface="Cambria Math" panose="02040503050406030204" pitchFamily="18" charset="0"/>
                          </a:rPr>
                          <m:t>,</m:t>
                        </m:r>
                        <m:r>
                          <a:rPr lang="en-IE" sz="1000" i="1">
                            <a:latin typeface="Cambria Math" panose="02040503050406030204" pitchFamily="18" charset="0"/>
                          </a:rPr>
                          <m:t>𝑖</m:t>
                        </m:r>
                      </m:sub>
                    </m:sSub>
                  </m:oMath>
                </a14:m>
                <a:r>
                  <a:rPr lang="en-IE" sz="1000" dirty="0">
                    <a:latin typeface="+mj-lt"/>
                  </a:rPr>
                  <a:t> cost of output.</a:t>
                </a:r>
              </a:p>
              <a:p>
                <a:pPr algn="just"/>
                <a14:m>
                  <m:oMath xmlns:m="http://schemas.openxmlformats.org/officeDocument/2006/math">
                    <m:r>
                      <a:rPr lang="en-GB" sz="1000"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𝑃𝑖𝑛𝑝𝑢</m:t>
                    </m:r>
                    <m:sSub>
                      <m:sSubPr>
                        <m:ctrlPr>
                          <a:rPr lang="en-IE" sz="1000" i="1">
                            <a:solidFill>
                              <a:schemeClr val="tx1"/>
                            </a:solidFill>
                            <a:latin typeface="Cambria Math" panose="02040503050406030204" pitchFamily="18" charset="0"/>
                            <a:ea typeface="Calibri" panose="020F0502020204030204" pitchFamily="34" charset="0"/>
                            <a:cs typeface="Calibri" panose="020F0502020204030204" pitchFamily="34" charset="0"/>
                          </a:rPr>
                        </m:ctrlPr>
                      </m:sSubPr>
                      <m:e>
                        <m:r>
                          <a:rPr lang="en-IE" sz="1000" i="1">
                            <a:solidFill>
                              <a:schemeClr val="tx1"/>
                            </a:solidFill>
                            <a:latin typeface="Cambria Math" panose="02040503050406030204" pitchFamily="18" charset="0"/>
                            <a:ea typeface="Calibri" panose="020F0502020204030204" pitchFamily="34" charset="0"/>
                            <a:cs typeface="Calibri" panose="020F0502020204030204" pitchFamily="34" charset="0"/>
                          </a:rPr>
                          <m:t>𝑡</m:t>
                        </m:r>
                      </m:e>
                      <m:sub>
                        <m:r>
                          <a:rPr lang="en-IE" sz="1000"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r>
                          <a:rPr lang="en-IE" sz="1000" i="1">
                            <a:solidFill>
                              <a:schemeClr val="tx1"/>
                            </a:solidFill>
                            <a:latin typeface="Cambria Math" panose="02040503050406030204" pitchFamily="18" charset="0"/>
                            <a:ea typeface="Calibri" panose="020F0502020204030204" pitchFamily="34" charset="0"/>
                            <a:cs typeface="Calibri" panose="020F0502020204030204" pitchFamily="34" charset="0"/>
                          </a:rPr>
                          <m:t>,</m:t>
                        </m:r>
                        <m:r>
                          <a:rPr lang="en-IE" sz="1000" i="1">
                            <a:solidFill>
                              <a:schemeClr val="tx1"/>
                            </a:solidFill>
                            <a:latin typeface="Cambria Math" panose="02040503050406030204" pitchFamily="18" charset="0"/>
                            <a:ea typeface="Calibri" panose="020F0502020204030204" pitchFamily="34" charset="0"/>
                            <a:cs typeface="Calibri" panose="020F0502020204030204" pitchFamily="34" charset="0"/>
                          </a:rPr>
                          <m:t>𝑖</m:t>
                        </m:r>
                        <m:r>
                          <a:rPr lang="en-IE" sz="1000" i="1">
                            <a:solidFill>
                              <a:schemeClr val="tx1"/>
                            </a:solidFill>
                            <a:latin typeface="Cambria Math" panose="02040503050406030204" pitchFamily="18" charset="0"/>
                            <a:ea typeface="Calibri" panose="020F0502020204030204" pitchFamily="34" charset="0"/>
                            <a:cs typeface="Calibri" panose="020F0502020204030204" pitchFamily="34" charset="0"/>
                          </a:rPr>
                          <m:t>,</m:t>
                        </m:r>
                      </m:sub>
                    </m:sSub>
                  </m:oMath>
                </a14:m>
                <a:r>
                  <a:rPr lang="en-IE" sz="1000" dirty="0">
                    <a:solidFill>
                      <a:schemeClr val="tx1"/>
                    </a:solidFill>
                    <a:latin typeface="+mj-lt"/>
                    <a:ea typeface="Calibri" panose="020F0502020204030204" pitchFamily="34" charset="0"/>
                    <a:cs typeface="Calibri" panose="020F0502020204030204" pitchFamily="34" charset="0"/>
                  </a:rPr>
                  <a:t> are the price of energy/capital or labour inputs.</a:t>
                </a:r>
                <a:endParaRPr lang="en-IE" sz="1100" dirty="0">
                  <a:solidFill>
                    <a:schemeClr val="tx1"/>
                  </a:solidFill>
                  <a:ea typeface="Calibri" panose="020F0502020204030204" pitchFamily="34" charset="0"/>
                  <a:cs typeface="Calibri" panose="020F0502020204030204" pitchFamily="34" charset="0"/>
                </a:endParaRPr>
              </a:p>
              <a:p>
                <a:pPr algn="just"/>
                <a14:m>
                  <m:oMathPara xmlns:m="http://schemas.openxmlformats.org/officeDocument/2006/math">
                    <m:oMathParaPr>
                      <m:jc m:val="left"/>
                    </m:oMathParaPr>
                    <m:oMath xmlns:m="http://schemas.openxmlformats.org/officeDocument/2006/math">
                      <m:sSup>
                        <m:sSupPr>
                          <m:ctrlPr>
                            <a:rPr lang="en-IE" sz="1000" i="1">
                              <a:latin typeface="Cambria Math" panose="02040503050406030204" pitchFamily="18" charset="0"/>
                              <a:ea typeface="Calibri" panose="020F0502020204030204" pitchFamily="34" charset="0"/>
                              <a:cs typeface="Calibri" panose="020F0502020204030204" pitchFamily="34" charset="0"/>
                            </a:rPr>
                          </m:ctrlPr>
                        </m:sSupPr>
                        <m:e>
                          <m:r>
                            <a:rPr lang="en-IE" sz="1000" i="1">
                              <a:latin typeface="Cambria Math" panose="02040503050406030204" pitchFamily="18" charset="0"/>
                              <a:ea typeface="Calibri" panose="020F0502020204030204" pitchFamily="34" charset="0"/>
                              <a:cs typeface="Calibri" panose="020F0502020204030204" pitchFamily="34" charset="0"/>
                            </a:rPr>
                            <m:t>𝜎</m:t>
                          </m:r>
                        </m:e>
                        <m:sup>
                          <m:r>
                            <a:rPr lang="en-IE" sz="1000" i="1">
                              <a:latin typeface="Cambria Math" panose="02040503050406030204" pitchFamily="18" charset="0"/>
                              <a:ea typeface="Calibri" panose="020F0502020204030204" pitchFamily="34" charset="0"/>
                              <a:cs typeface="Calibri" panose="020F0502020204030204" pitchFamily="34" charset="0"/>
                            </a:rPr>
                            <m:t>𝐾𝐿𝐸</m:t>
                          </m:r>
                        </m:sup>
                      </m:sSup>
                      <m:r>
                        <m:rPr>
                          <m:nor/>
                        </m:rPr>
                        <a:rPr lang="en-IE" sz="1000" dirty="0">
                          <a:latin typeface="+mj-lt"/>
                          <a:ea typeface="Calibri" panose="020F0502020204030204" pitchFamily="34" charset="0"/>
                          <a:cs typeface="Calibri" panose="020F0502020204030204" pitchFamily="34" charset="0"/>
                        </a:rPr>
                        <m:t> </m:t>
                      </m:r>
                      <m:r>
                        <m:rPr>
                          <m:nor/>
                        </m:rPr>
                        <a:rPr lang="en-IE" sz="1000" dirty="0">
                          <a:latin typeface="+mj-lt"/>
                          <a:ea typeface="Calibri" panose="020F0502020204030204" pitchFamily="34" charset="0"/>
                          <a:cs typeface="Calibri" panose="020F0502020204030204" pitchFamily="34" charset="0"/>
                        </a:rPr>
                        <m:t>is</m:t>
                      </m:r>
                      <m:r>
                        <m:rPr>
                          <m:nor/>
                        </m:rPr>
                        <a:rPr lang="en-IE" sz="1000" dirty="0">
                          <a:latin typeface="+mj-lt"/>
                          <a:ea typeface="Calibri" panose="020F0502020204030204" pitchFamily="34" charset="0"/>
                          <a:cs typeface="Calibri" panose="020F0502020204030204" pitchFamily="34" charset="0"/>
                        </a:rPr>
                        <m:t> </m:t>
                      </m:r>
                      <m:r>
                        <m:rPr>
                          <m:nor/>
                        </m:rPr>
                        <a:rPr lang="en-IE" sz="1000" dirty="0">
                          <a:latin typeface="+mj-lt"/>
                          <a:ea typeface="Calibri" panose="020F0502020204030204" pitchFamily="34" charset="0"/>
                          <a:cs typeface="Calibri" panose="020F0502020204030204" pitchFamily="34" charset="0"/>
                        </a:rPr>
                        <m:t>the</m:t>
                      </m:r>
                      <m:r>
                        <m:rPr>
                          <m:nor/>
                        </m:rPr>
                        <a:rPr lang="en-IE" sz="1000" dirty="0">
                          <a:latin typeface="+mj-lt"/>
                          <a:ea typeface="Calibri" panose="020F0502020204030204" pitchFamily="34" charset="0"/>
                          <a:cs typeface="Calibri" panose="020F0502020204030204" pitchFamily="34" charset="0"/>
                        </a:rPr>
                        <m:t> </m:t>
                      </m:r>
                      <m:r>
                        <m:rPr>
                          <m:nor/>
                        </m:rPr>
                        <a:rPr lang="en-IE" sz="1000" dirty="0">
                          <a:latin typeface="+mj-lt"/>
                          <a:ea typeface="Calibri" panose="020F0502020204030204" pitchFamily="34" charset="0"/>
                          <a:cs typeface="Calibri" panose="020F0502020204030204" pitchFamily="34" charset="0"/>
                        </a:rPr>
                        <m:t>substitution</m:t>
                      </m:r>
                      <m:r>
                        <m:rPr>
                          <m:nor/>
                        </m:rPr>
                        <a:rPr lang="en-IE" sz="1000" dirty="0">
                          <a:latin typeface="+mj-lt"/>
                          <a:ea typeface="Calibri" panose="020F0502020204030204" pitchFamily="34" charset="0"/>
                          <a:cs typeface="Calibri" panose="020F0502020204030204" pitchFamily="34" charset="0"/>
                        </a:rPr>
                        <m:t> </m:t>
                      </m:r>
                      <m:r>
                        <m:rPr>
                          <m:nor/>
                        </m:rPr>
                        <a:rPr lang="en-IE" sz="1000" dirty="0">
                          <a:latin typeface="+mj-lt"/>
                          <a:ea typeface="Calibri" panose="020F0502020204030204" pitchFamily="34" charset="0"/>
                          <a:cs typeface="Calibri" panose="020F0502020204030204" pitchFamily="34" charset="0"/>
                        </a:rPr>
                        <m:t>elasticity</m:t>
                      </m:r>
                      <m:r>
                        <m:rPr>
                          <m:nor/>
                        </m:rPr>
                        <a:rPr lang="en-IE" sz="1000" dirty="0">
                          <a:latin typeface="+mj-lt"/>
                          <a:ea typeface="Calibri" panose="020F0502020204030204" pitchFamily="34" charset="0"/>
                          <a:cs typeface="Calibri" panose="020F0502020204030204" pitchFamily="34" charset="0"/>
                        </a:rPr>
                        <m:t> </m:t>
                      </m:r>
                      <m:r>
                        <m:rPr>
                          <m:nor/>
                        </m:rPr>
                        <a:rPr lang="en-IE" sz="1000" dirty="0">
                          <a:latin typeface="+mj-lt"/>
                          <a:ea typeface="Calibri" panose="020F0502020204030204" pitchFamily="34" charset="0"/>
                          <a:cs typeface="Calibri" panose="020F0502020204030204" pitchFamily="34" charset="0"/>
                        </a:rPr>
                        <m:t>among</m:t>
                      </m:r>
                      <m:r>
                        <m:rPr>
                          <m:nor/>
                        </m:rPr>
                        <a:rPr lang="en-IE" sz="1000" dirty="0">
                          <a:latin typeface="+mj-lt"/>
                          <a:ea typeface="Calibri" panose="020F0502020204030204" pitchFamily="34" charset="0"/>
                          <a:cs typeface="Calibri" panose="020F0502020204030204" pitchFamily="34" charset="0"/>
                        </a:rPr>
                        <m:t> </m:t>
                      </m:r>
                      <m:r>
                        <m:rPr>
                          <m:nor/>
                        </m:rPr>
                        <a:rPr lang="en-IE" sz="1000" dirty="0">
                          <a:latin typeface="+mj-lt"/>
                          <a:ea typeface="Calibri" panose="020F0502020204030204" pitchFamily="34" charset="0"/>
                          <a:cs typeface="Calibri" panose="020F0502020204030204" pitchFamily="34" charset="0"/>
                        </a:rPr>
                        <m:t>capital</m:t>
                      </m:r>
                      <m:r>
                        <m:rPr>
                          <m:nor/>
                        </m:rPr>
                        <a:rPr lang="en-IE" sz="1000" dirty="0">
                          <a:latin typeface="+mj-lt"/>
                          <a:ea typeface="Calibri" panose="020F0502020204030204" pitchFamily="34" charset="0"/>
                          <a:cs typeface="Calibri" panose="020F0502020204030204" pitchFamily="34" charset="0"/>
                        </a:rPr>
                        <m:t>, </m:t>
                      </m:r>
                      <m:r>
                        <m:rPr>
                          <m:nor/>
                        </m:rPr>
                        <a:rPr lang="en-IE" sz="1000" dirty="0">
                          <a:latin typeface="+mj-lt"/>
                          <a:ea typeface="Calibri" panose="020F0502020204030204" pitchFamily="34" charset="0"/>
                          <a:cs typeface="Calibri" panose="020F0502020204030204" pitchFamily="34" charset="0"/>
                        </a:rPr>
                        <m:t>labour</m:t>
                      </m:r>
                      <m:r>
                        <m:rPr>
                          <m:nor/>
                        </m:rPr>
                        <a:rPr lang="en-IE" sz="1000" dirty="0">
                          <a:latin typeface="+mj-lt"/>
                          <a:ea typeface="Calibri" panose="020F0502020204030204" pitchFamily="34" charset="0"/>
                          <a:cs typeface="Calibri" panose="020F0502020204030204" pitchFamily="34" charset="0"/>
                        </a:rPr>
                        <m:t> </m:t>
                      </m:r>
                      <m:r>
                        <m:rPr>
                          <m:nor/>
                        </m:rPr>
                        <a:rPr lang="en-IE" sz="1000" dirty="0">
                          <a:latin typeface="+mj-lt"/>
                          <a:ea typeface="Calibri" panose="020F0502020204030204" pitchFamily="34" charset="0"/>
                          <a:cs typeface="Calibri" panose="020F0502020204030204" pitchFamily="34" charset="0"/>
                        </a:rPr>
                        <m:t>and</m:t>
                      </m:r>
                      <m:r>
                        <m:rPr>
                          <m:nor/>
                        </m:rPr>
                        <a:rPr lang="en-IE" sz="1000" dirty="0">
                          <a:latin typeface="+mj-lt"/>
                          <a:ea typeface="Calibri" panose="020F0502020204030204" pitchFamily="34" charset="0"/>
                          <a:cs typeface="Calibri" panose="020F0502020204030204" pitchFamily="34" charset="0"/>
                        </a:rPr>
                        <m:t> </m:t>
                      </m:r>
                      <m:r>
                        <m:rPr>
                          <m:nor/>
                        </m:rPr>
                        <a:rPr lang="en-IE" sz="1000" dirty="0">
                          <a:latin typeface="+mj-lt"/>
                          <a:ea typeface="Calibri" panose="020F0502020204030204" pitchFamily="34" charset="0"/>
                          <a:cs typeface="Calibri" panose="020F0502020204030204" pitchFamily="34" charset="0"/>
                        </a:rPr>
                        <m:t>energy</m:t>
                      </m:r>
                      <m:r>
                        <m:rPr>
                          <m:nor/>
                        </m:rPr>
                        <a:rPr lang="en-IE" sz="1000" dirty="0">
                          <a:latin typeface="+mj-lt"/>
                          <a:ea typeface="Calibri" panose="020F0502020204030204" pitchFamily="34" charset="0"/>
                          <a:cs typeface="Calibri" panose="020F0502020204030204" pitchFamily="34" charset="0"/>
                        </a:rPr>
                        <m:t>.</m:t>
                      </m:r>
                    </m:oMath>
                  </m:oMathPara>
                </a14:m>
                <a:endParaRPr lang="en-IE" sz="1000" dirty="0">
                  <a:latin typeface="+mj-l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467544" y="4635052"/>
                <a:ext cx="5945374" cy="1049646"/>
              </a:xfrm>
              <a:prstGeom prst="rect">
                <a:avLst/>
              </a:prstGeom>
              <a:blipFill>
                <a:blip r:embed="rId14"/>
                <a:stretch>
                  <a:fillRect/>
                </a:stretch>
              </a:blipFill>
            </p:spPr>
            <p:txBody>
              <a:bodyPr/>
              <a:lstStyle/>
              <a:p>
                <a:r>
                  <a:rPr lang="en-IE">
                    <a:noFill/>
                  </a:rPr>
                  <a:t> </a:t>
                </a:r>
              </a:p>
            </p:txBody>
          </p:sp>
        </mc:Fallback>
      </mc:AlternateContent>
      <p:pic>
        <p:nvPicPr>
          <p:cNvPr id="60" name="Picture 59"/>
          <p:cNvPicPr>
            <a:picLocks noChangeAspect="1"/>
          </p:cNvPicPr>
          <p:nvPr/>
        </p:nvPicPr>
        <p:blipFill>
          <a:blip r:embed="rId15"/>
          <a:stretch>
            <a:fillRect/>
          </a:stretch>
        </p:blipFill>
        <p:spPr>
          <a:xfrm>
            <a:off x="650620" y="5799647"/>
            <a:ext cx="851232" cy="516819"/>
          </a:xfrm>
          <a:prstGeom prst="rect">
            <a:avLst/>
          </a:prstGeom>
        </p:spPr>
      </p:pic>
    </p:spTree>
    <p:extLst>
      <p:ext uri="{BB962C8B-B14F-4D97-AF65-F5344CB8AC3E}">
        <p14:creationId xmlns:p14="http://schemas.microsoft.com/office/powerpoint/2010/main" val="2917291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450750" y="2872006"/>
            <a:ext cx="439157" cy="3985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77296" y="219211"/>
            <a:ext cx="10849903" cy="701563"/>
          </a:xfrm>
        </p:spPr>
        <p:txBody>
          <a:bodyPr/>
          <a:lstStyle/>
          <a:p>
            <a:r>
              <a:rPr lang="en-GB" dirty="0"/>
              <a:t>3. </a:t>
            </a:r>
            <a:r>
              <a:rPr lang="en-GB" cap="small" dirty="0"/>
              <a:t>FIDELIO</a:t>
            </a:r>
            <a:r>
              <a:rPr lang="en-GB" dirty="0"/>
              <a:t>: </a:t>
            </a:r>
            <a:r>
              <a:rPr lang="en-GB" sz="3200" dirty="0"/>
              <a:t>Capital Dynamics </a:t>
            </a:r>
          </a:p>
        </p:txBody>
      </p:sp>
      <p:sp>
        <p:nvSpPr>
          <p:cNvPr id="108" name="Rectangle 107"/>
          <p:cNvSpPr/>
          <p:nvPr/>
        </p:nvSpPr>
        <p:spPr>
          <a:xfrm>
            <a:off x="484042" y="2546998"/>
            <a:ext cx="4187688" cy="2898330"/>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cxnSp>
        <p:nvCxnSpPr>
          <p:cNvPr id="110" name="Elbow Connector 109"/>
          <p:cNvCxnSpPr>
            <a:stCxn id="137" idx="1"/>
            <a:endCxn id="138" idx="2"/>
          </p:cNvCxnSpPr>
          <p:nvPr/>
        </p:nvCxnSpPr>
        <p:spPr>
          <a:xfrm rot="10800000">
            <a:off x="2676173" y="4803071"/>
            <a:ext cx="501975" cy="365452"/>
          </a:xfrm>
          <a:prstGeom prst="bentConnector2">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578409" y="5346267"/>
            <a:ext cx="1620000" cy="216000"/>
          </a:xfrm>
          <a:prstGeom prst="rect">
            <a:avLst/>
          </a:prstGeom>
          <a:solidFill>
            <a:srgbClr val="487D68"/>
          </a:solidFill>
          <a:ln>
            <a:noFill/>
          </a:ln>
        </p:spPr>
        <p:txBody>
          <a:bodyPr wrap="none" rtlCol="0" anchor="ctr" anchorCtr="1">
            <a:noAutofit/>
          </a:bodyPr>
          <a:lstStyle/>
          <a:p>
            <a:r>
              <a:rPr lang="en-GB" sz="1200" dirty="0">
                <a:solidFill>
                  <a:schemeClr val="bg1"/>
                </a:solidFill>
                <a:latin typeface="LM Roman 12" panose="00000500000000000000" pitchFamily="50" charset="0"/>
              </a:rPr>
              <a:t>Production Block</a:t>
            </a:r>
          </a:p>
        </p:txBody>
      </p:sp>
      <p:sp>
        <p:nvSpPr>
          <p:cNvPr id="112" name="Rounded Rectangle 111"/>
          <p:cNvSpPr/>
          <p:nvPr/>
        </p:nvSpPr>
        <p:spPr>
          <a:xfrm>
            <a:off x="2736922" y="2717618"/>
            <a:ext cx="1617397" cy="1411408"/>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13" name="Rectangle 112"/>
          <p:cNvSpPr/>
          <p:nvPr/>
        </p:nvSpPr>
        <p:spPr>
          <a:xfrm>
            <a:off x="3212746" y="2837111"/>
            <a:ext cx="49024" cy="56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14" name="TextBox 113"/>
          <p:cNvSpPr txBox="1"/>
          <p:nvPr/>
        </p:nvSpPr>
        <p:spPr>
          <a:xfrm>
            <a:off x="1737665" y="3790399"/>
            <a:ext cx="848350" cy="26227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LM Roman 12" panose="00000500000000000000" pitchFamily="50" charset="0"/>
              </a:rPr>
              <a:t>K,L,E,</a:t>
            </a:r>
          </a:p>
        </p:txBody>
      </p:sp>
      <p:sp>
        <p:nvSpPr>
          <p:cNvPr id="115" name="TextBox 114"/>
          <p:cNvSpPr txBox="1"/>
          <p:nvPr/>
        </p:nvSpPr>
        <p:spPr>
          <a:xfrm>
            <a:off x="2837164" y="3792689"/>
            <a:ext cx="848350" cy="25998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solidFill>
                  <a:schemeClr val="tx1">
                    <a:lumMod val="50000"/>
                    <a:lumOff val="50000"/>
                  </a:schemeClr>
                </a:solidFill>
                <a:latin typeface="LM Roman 12" panose="00000500000000000000" pitchFamily="50" charset="0"/>
              </a:rPr>
              <a:t>Materials</a:t>
            </a:r>
          </a:p>
        </p:txBody>
      </p:sp>
      <p:cxnSp>
        <p:nvCxnSpPr>
          <p:cNvPr id="116" name="Straight Arrow Connector 115"/>
          <p:cNvCxnSpPr>
            <a:endCxn id="114" idx="2"/>
          </p:cNvCxnSpPr>
          <p:nvPr/>
        </p:nvCxnSpPr>
        <p:spPr>
          <a:xfrm flipH="1" flipV="1">
            <a:off x="2161840" y="4052677"/>
            <a:ext cx="514332"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endCxn id="115" idx="2"/>
          </p:cNvCxnSpPr>
          <p:nvPr/>
        </p:nvCxnSpPr>
        <p:spPr>
          <a:xfrm flipV="1">
            <a:off x="2676172" y="4052677"/>
            <a:ext cx="585167"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2848167" y="3034002"/>
            <a:ext cx="848350"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solidFill>
                  <a:schemeClr val="tx1">
                    <a:lumMod val="50000"/>
                    <a:lumOff val="50000"/>
                  </a:schemeClr>
                </a:solidFill>
                <a:latin typeface="LM Roman 12" panose="00000500000000000000" pitchFamily="50" charset="0"/>
              </a:rPr>
              <a:t>Energy</a:t>
            </a:r>
          </a:p>
        </p:txBody>
      </p:sp>
      <p:sp>
        <p:nvSpPr>
          <p:cNvPr id="119" name="TextBox 118"/>
          <p:cNvSpPr txBox="1"/>
          <p:nvPr/>
        </p:nvSpPr>
        <p:spPr>
          <a:xfrm>
            <a:off x="630245" y="3030996"/>
            <a:ext cx="848350"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LM Roman 12" panose="00000500000000000000" pitchFamily="50" charset="0"/>
              </a:rPr>
              <a:t>Capital</a:t>
            </a:r>
          </a:p>
        </p:txBody>
      </p:sp>
      <p:sp>
        <p:nvSpPr>
          <p:cNvPr id="120" name="TextBox 119"/>
          <p:cNvSpPr txBox="1"/>
          <p:nvPr/>
        </p:nvSpPr>
        <p:spPr>
          <a:xfrm>
            <a:off x="1737433" y="3030996"/>
            <a:ext cx="848582"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solidFill>
                  <a:schemeClr val="tx1">
                    <a:lumMod val="50000"/>
                    <a:lumOff val="50000"/>
                  </a:schemeClr>
                </a:solidFill>
                <a:latin typeface="LM Roman 12" panose="00000500000000000000" pitchFamily="50" charset="0"/>
              </a:rPr>
              <a:t>Labour</a:t>
            </a:r>
          </a:p>
        </p:txBody>
      </p:sp>
      <p:cxnSp>
        <p:nvCxnSpPr>
          <p:cNvPr id="121" name="Straight Arrow Connector 120"/>
          <p:cNvCxnSpPr>
            <a:stCxn id="114" idx="0"/>
            <a:endCxn id="118" idx="2"/>
          </p:cNvCxnSpPr>
          <p:nvPr/>
        </p:nvCxnSpPr>
        <p:spPr>
          <a:xfrm flipV="1">
            <a:off x="2161840" y="3280752"/>
            <a:ext cx="1110502" cy="509647"/>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14" idx="0"/>
            <a:endCxn id="119" idx="2"/>
          </p:cNvCxnSpPr>
          <p:nvPr/>
        </p:nvCxnSpPr>
        <p:spPr>
          <a:xfrm flipH="1" flipV="1">
            <a:off x="1054420" y="3277746"/>
            <a:ext cx="1107420"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114" idx="0"/>
            <a:endCxn id="120" idx="2"/>
          </p:cNvCxnSpPr>
          <p:nvPr/>
        </p:nvCxnSpPr>
        <p:spPr>
          <a:xfrm flipH="1" flipV="1">
            <a:off x="2161724" y="3277746"/>
            <a:ext cx="116"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2744240" y="2735897"/>
            <a:ext cx="1639086" cy="311376"/>
          </a:xfrm>
          <a:prstGeom prst="rect">
            <a:avLst/>
          </a:prstGeom>
          <a:noFill/>
          <a:ln>
            <a:noFill/>
          </a:ln>
        </p:spPr>
        <p:txBody>
          <a:bodyPr wrap="none" rtlCol="0" anchor="ctr" anchorCtr="1">
            <a:noAutofit/>
          </a:bodyPr>
          <a:lstStyle/>
          <a:p>
            <a:pPr algn="ctr"/>
            <a:r>
              <a:rPr lang="en-GB" sz="1100" cap="small" dirty="0">
                <a:solidFill>
                  <a:schemeClr val="tx1">
                    <a:lumMod val="50000"/>
                    <a:lumOff val="50000"/>
                  </a:schemeClr>
                </a:solidFill>
                <a:latin typeface="LM Roman 12" panose="00000500000000000000" pitchFamily="50" charset="0"/>
              </a:rPr>
              <a:t>Intermediate demand</a:t>
            </a:r>
          </a:p>
        </p:txBody>
      </p:sp>
      <p:sp>
        <p:nvSpPr>
          <p:cNvPr id="125" name="TextBox 124"/>
          <p:cNvSpPr txBox="1"/>
          <p:nvPr/>
        </p:nvSpPr>
        <p:spPr>
          <a:xfrm>
            <a:off x="630245" y="2718920"/>
            <a:ext cx="848350" cy="311376"/>
          </a:xfrm>
          <a:prstGeom prst="rect">
            <a:avLst/>
          </a:prstGeom>
          <a:noFill/>
          <a:ln>
            <a:noFill/>
          </a:ln>
        </p:spPr>
        <p:txBody>
          <a:bodyPr wrap="none" rtlCol="0" anchor="ctr" anchorCtr="1">
            <a:noAutofit/>
          </a:bodyPr>
          <a:lstStyle/>
          <a:p>
            <a:pPr algn="ctr"/>
            <a:r>
              <a:rPr lang="en-GB" sz="1100" cap="small" dirty="0">
                <a:solidFill>
                  <a:srgbClr val="0000CC"/>
                </a:solidFill>
                <a:latin typeface="LM Roman 12" panose="00000500000000000000" pitchFamily="50" charset="0"/>
              </a:rPr>
              <a:t>Investment</a:t>
            </a:r>
          </a:p>
        </p:txBody>
      </p:sp>
      <p:sp>
        <p:nvSpPr>
          <p:cNvPr id="126" name="Rounded Rectangle 125"/>
          <p:cNvSpPr/>
          <p:nvPr/>
        </p:nvSpPr>
        <p:spPr>
          <a:xfrm>
            <a:off x="552205" y="2725346"/>
            <a:ext cx="1047322" cy="685803"/>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27" name="TextBox 126"/>
          <p:cNvSpPr txBox="1"/>
          <p:nvPr/>
        </p:nvSpPr>
        <p:spPr>
          <a:xfrm>
            <a:off x="1737665" y="3790399"/>
            <a:ext cx="848350" cy="26227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solidFill>
                  <a:schemeClr val="tx1">
                    <a:lumMod val="50000"/>
                    <a:lumOff val="50000"/>
                  </a:schemeClr>
                </a:solidFill>
                <a:latin typeface="LM Roman 12" panose="00000500000000000000" pitchFamily="50" charset="0"/>
              </a:rPr>
              <a:t>K,L,E,</a:t>
            </a:r>
          </a:p>
        </p:txBody>
      </p:sp>
      <p:cxnSp>
        <p:nvCxnSpPr>
          <p:cNvPr id="128" name="Straight Arrow Connector 127"/>
          <p:cNvCxnSpPr>
            <a:endCxn id="127" idx="2"/>
          </p:cNvCxnSpPr>
          <p:nvPr/>
        </p:nvCxnSpPr>
        <p:spPr>
          <a:xfrm flipH="1" flipV="1">
            <a:off x="2161840" y="4052677"/>
            <a:ext cx="514332"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1428734" y="4068961"/>
            <a:ext cx="1202359" cy="401872"/>
          </a:xfrm>
          <a:prstGeom prst="rect">
            <a:avLst/>
          </a:prstGeom>
          <a:noFill/>
          <a:ln>
            <a:noFill/>
          </a:ln>
        </p:spPr>
        <p:txBody>
          <a:bodyPr wrap="none" rtlCol="0" anchor="ctr" anchorCtr="1">
            <a:noAutofit/>
          </a:bodyPr>
          <a:lstStyle/>
          <a:p>
            <a:pPr algn="ctr"/>
            <a:r>
              <a:rPr lang="en-GB" sz="800" dirty="0">
                <a:solidFill>
                  <a:schemeClr val="tx1">
                    <a:lumMod val="50000"/>
                    <a:lumOff val="50000"/>
                  </a:schemeClr>
                </a:solidFill>
                <a:latin typeface="LM Roman 12" panose="00000500000000000000" pitchFamily="50" charset="0"/>
              </a:rPr>
              <a:t>CES </a:t>
            </a:r>
          </a:p>
          <a:p>
            <a:pPr algn="ctr"/>
            <a:r>
              <a:rPr lang="en-GB" sz="800" dirty="0">
                <a:solidFill>
                  <a:schemeClr val="tx1">
                    <a:lumMod val="50000"/>
                    <a:lumOff val="50000"/>
                  </a:schemeClr>
                </a:solidFill>
                <a:latin typeface="LM Roman 12" panose="00000500000000000000" pitchFamily="50" charset="0"/>
              </a:rPr>
              <a:t>function</a:t>
            </a:r>
          </a:p>
        </p:txBody>
      </p:sp>
      <p:cxnSp>
        <p:nvCxnSpPr>
          <p:cNvPr id="130" name="Straight Arrow Connector 129"/>
          <p:cNvCxnSpPr>
            <a:stCxn id="127" idx="0"/>
          </p:cNvCxnSpPr>
          <p:nvPr/>
        </p:nvCxnSpPr>
        <p:spPr>
          <a:xfrm flipH="1" flipV="1">
            <a:off x="1054420" y="3277746"/>
            <a:ext cx="1107420"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27" idx="0"/>
          </p:cNvCxnSpPr>
          <p:nvPr/>
        </p:nvCxnSpPr>
        <p:spPr>
          <a:xfrm flipH="1" flipV="1">
            <a:off x="2161724" y="3277746"/>
            <a:ext cx="116"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TextBox 131"/>
              <p:cNvSpPr txBox="1"/>
              <p:nvPr/>
            </p:nvSpPr>
            <p:spPr>
              <a:xfrm>
                <a:off x="1233973" y="3271321"/>
                <a:ext cx="1202359"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100" b="0" i="1" dirty="0" smtClean="0">
                              <a:solidFill>
                                <a:schemeClr val="tx1">
                                  <a:lumMod val="50000"/>
                                  <a:lumOff val="50000"/>
                                </a:schemeClr>
                              </a:solidFill>
                              <a:latin typeface="Cambria Math" panose="02040503050406030204" pitchFamily="18" charset="0"/>
                              <a:ea typeface="Latin Modern Math" panose="02000503000000000000" pitchFamily="50" charset="0"/>
                            </a:rPr>
                          </m:ctrlPr>
                        </m:sSubSupPr>
                        <m:e>
                          <m:r>
                            <m:rPr>
                              <m:sty m:val="p"/>
                            </m:rPr>
                            <a:rPr lang="en-GB" sz="1100" b="0" i="0" dirty="0" smtClean="0">
                              <a:solidFill>
                                <a:schemeClr val="tx1">
                                  <a:lumMod val="50000"/>
                                  <a:lumOff val="50000"/>
                                </a:schemeClr>
                              </a:solidFill>
                              <a:latin typeface="Cambria Math" panose="02040503050406030204" pitchFamily="18" charset="0"/>
                              <a:ea typeface="Latin Modern Math" panose="02000503000000000000" pitchFamily="50" charset="0"/>
                            </a:rPr>
                            <m:t>σ</m:t>
                          </m:r>
                        </m:e>
                        <m:sub>
                          <m:r>
                            <a:rPr lang="en-GB" sz="1100" b="0" i="1" dirty="0" smtClean="0">
                              <a:solidFill>
                                <a:schemeClr val="tx1">
                                  <a:lumMod val="50000"/>
                                  <a:lumOff val="50000"/>
                                </a:schemeClr>
                              </a:solidFill>
                              <a:latin typeface="Cambria Math" panose="02040503050406030204" pitchFamily="18" charset="0"/>
                              <a:ea typeface="Latin Modern Math" panose="02000503000000000000" pitchFamily="50" charset="0"/>
                            </a:rPr>
                            <m:t>𝑟</m:t>
                          </m:r>
                          <m:r>
                            <a:rPr lang="en-GB" sz="1100" b="0" i="1" dirty="0" smtClean="0">
                              <a:solidFill>
                                <a:schemeClr val="tx1">
                                  <a:lumMod val="50000"/>
                                  <a:lumOff val="50000"/>
                                </a:schemeClr>
                              </a:solidFill>
                              <a:latin typeface="Cambria Math" panose="02040503050406030204" pitchFamily="18" charset="0"/>
                              <a:ea typeface="Latin Modern Math" panose="02000503000000000000" pitchFamily="50" charset="0"/>
                            </a:rPr>
                            <m:t>,</m:t>
                          </m:r>
                          <m:r>
                            <a:rPr lang="en-GB" sz="1100" b="0" i="1" dirty="0" smtClean="0">
                              <a:solidFill>
                                <a:schemeClr val="tx1">
                                  <a:lumMod val="50000"/>
                                  <a:lumOff val="50000"/>
                                </a:schemeClr>
                              </a:solidFill>
                              <a:latin typeface="Cambria Math" panose="02040503050406030204" pitchFamily="18" charset="0"/>
                              <a:ea typeface="Latin Modern Math" panose="02000503000000000000" pitchFamily="50" charset="0"/>
                            </a:rPr>
                            <m:t>𝑐</m:t>
                          </m:r>
                        </m:sub>
                        <m:sup>
                          <m:r>
                            <a:rPr lang="en-GB" sz="1100" b="0" i="1" dirty="0" smtClean="0">
                              <a:solidFill>
                                <a:schemeClr val="tx1">
                                  <a:lumMod val="50000"/>
                                  <a:lumOff val="50000"/>
                                </a:schemeClr>
                              </a:solidFill>
                              <a:latin typeface="Cambria Math" panose="02040503050406030204" pitchFamily="18" charset="0"/>
                              <a:ea typeface="Latin Modern Math" panose="02000503000000000000" pitchFamily="50" charset="0"/>
                            </a:rPr>
                            <m:t>𝑘𝑙𝑒</m:t>
                          </m:r>
                        </m:sup>
                      </m:sSubSup>
                    </m:oMath>
                  </m:oMathPara>
                </a14:m>
                <a:endParaRPr lang="en-GB" sz="1100" dirty="0">
                  <a:solidFill>
                    <a:schemeClr val="tx1">
                      <a:lumMod val="50000"/>
                      <a:lumOff val="50000"/>
                    </a:schemeClr>
                  </a:solidFill>
                  <a:latin typeface="Latin Modern Math" panose="02000503000000000000" pitchFamily="50" charset="0"/>
                  <a:ea typeface="Latin Modern Math" panose="02000503000000000000" pitchFamily="50" charset="0"/>
                </a:endParaRPr>
              </a:p>
            </p:txBody>
          </p:sp>
        </mc:Choice>
        <mc:Fallback xmlns="">
          <p:sp>
            <p:nvSpPr>
              <p:cNvPr id="132" name="TextBox 131"/>
              <p:cNvSpPr txBox="1">
                <a:spLocks noRot="1" noChangeAspect="1" noMove="1" noResize="1" noEditPoints="1" noAdjustHandles="1" noChangeArrowheads="1" noChangeShapeType="1" noTextEdit="1"/>
              </p:cNvSpPr>
              <p:nvPr/>
            </p:nvSpPr>
            <p:spPr>
              <a:xfrm>
                <a:off x="1233973" y="3271321"/>
                <a:ext cx="1202359" cy="401872"/>
              </a:xfrm>
              <a:prstGeom prst="rect">
                <a:avLst/>
              </a:prstGeom>
              <a:blipFill>
                <a:blip r:embed="rId3"/>
                <a:stretch>
                  <a:fillRect/>
                </a:stretch>
              </a:blipFill>
              <a:ln>
                <a:noFill/>
              </a:ln>
            </p:spPr>
            <p:txBody>
              <a:bodyPr/>
              <a:lstStyle/>
              <a:p>
                <a:r>
                  <a:rPr lang="en-IE">
                    <a:noFill/>
                  </a:rPr>
                  <a:t> </a:t>
                </a:r>
              </a:p>
            </p:txBody>
          </p:sp>
        </mc:Fallback>
      </mc:AlternateContent>
      <p:sp>
        <p:nvSpPr>
          <p:cNvPr id="133" name="TextBox 132"/>
          <p:cNvSpPr txBox="1"/>
          <p:nvPr/>
        </p:nvSpPr>
        <p:spPr>
          <a:xfrm>
            <a:off x="883911" y="3444203"/>
            <a:ext cx="1202359" cy="401872"/>
          </a:xfrm>
          <a:prstGeom prst="rect">
            <a:avLst/>
          </a:prstGeom>
          <a:noFill/>
          <a:ln>
            <a:noFill/>
          </a:ln>
        </p:spPr>
        <p:txBody>
          <a:bodyPr wrap="none" rtlCol="0" anchor="ctr" anchorCtr="1">
            <a:noAutofit/>
          </a:bodyPr>
          <a:lstStyle/>
          <a:p>
            <a:pPr algn="ctr"/>
            <a:r>
              <a:rPr lang="en-GB" sz="800" dirty="0">
                <a:solidFill>
                  <a:schemeClr val="tx1">
                    <a:lumMod val="50000"/>
                    <a:lumOff val="50000"/>
                  </a:schemeClr>
                </a:solidFill>
                <a:latin typeface="LM Roman 12" panose="00000500000000000000" pitchFamily="50" charset="0"/>
              </a:rPr>
              <a:t>CES </a:t>
            </a:r>
          </a:p>
          <a:p>
            <a:pPr algn="ctr"/>
            <a:r>
              <a:rPr lang="en-GB" sz="800" dirty="0">
                <a:solidFill>
                  <a:schemeClr val="tx1">
                    <a:lumMod val="50000"/>
                    <a:lumOff val="50000"/>
                  </a:schemeClr>
                </a:solidFill>
                <a:latin typeface="LM Roman 12" panose="00000500000000000000" pitchFamily="50" charset="0"/>
              </a:rPr>
              <a:t>function</a:t>
            </a:r>
          </a:p>
        </p:txBody>
      </p:sp>
      <p:sp>
        <p:nvSpPr>
          <p:cNvPr id="134" name="Arc 133"/>
          <p:cNvSpPr/>
          <p:nvPr/>
        </p:nvSpPr>
        <p:spPr>
          <a:xfrm rot="10800000">
            <a:off x="2330042" y="4130636"/>
            <a:ext cx="699115" cy="684342"/>
          </a:xfrm>
          <a:prstGeom prst="arc">
            <a:avLst>
              <a:gd name="adj1" fmla="val 928132"/>
              <a:gd name="adj2" fmla="val 9889759"/>
            </a:avLst>
          </a:prstGeom>
          <a:ln w="25400" cmpd="dbl">
            <a:solidFill>
              <a:schemeClr val="bg1">
                <a:lumMod val="65000"/>
                <a:alpha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135" name="Arc 134"/>
          <p:cNvSpPr/>
          <p:nvPr/>
        </p:nvSpPr>
        <p:spPr>
          <a:xfrm rot="10800000">
            <a:off x="1814606" y="3463665"/>
            <a:ext cx="699115" cy="684342"/>
          </a:xfrm>
          <a:prstGeom prst="arc">
            <a:avLst>
              <a:gd name="adj1" fmla="val 928132"/>
              <a:gd name="adj2" fmla="val 9889759"/>
            </a:avLst>
          </a:prstGeom>
          <a:ln w="25400" cmpd="dbl">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mc:AlternateContent xmlns:mc="http://schemas.openxmlformats.org/markup-compatibility/2006" xmlns:a14="http://schemas.microsoft.com/office/drawing/2010/main">
        <mc:Choice Requires="a14">
          <p:sp>
            <p:nvSpPr>
              <p:cNvPr id="136" name="TextBox 135"/>
              <p:cNvSpPr txBox="1"/>
              <p:nvPr/>
            </p:nvSpPr>
            <p:spPr>
              <a:xfrm>
                <a:off x="2381721" y="4083736"/>
                <a:ext cx="660807"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100" b="0" i="1" dirty="0" smtClean="0">
                              <a:solidFill>
                                <a:schemeClr val="tx1">
                                  <a:lumMod val="50000"/>
                                  <a:lumOff val="50000"/>
                                </a:schemeClr>
                              </a:solidFill>
                              <a:latin typeface="Cambria Math" panose="02040503050406030204" pitchFamily="18" charset="0"/>
                              <a:ea typeface="Latin Modern Math" panose="02000503000000000000" pitchFamily="50" charset="0"/>
                            </a:rPr>
                          </m:ctrlPr>
                        </m:sSubSupPr>
                        <m:e>
                          <m:r>
                            <m:rPr>
                              <m:sty m:val="p"/>
                            </m:rPr>
                            <a:rPr lang="en-GB" sz="1100" b="0" i="0" dirty="0" smtClean="0">
                              <a:solidFill>
                                <a:schemeClr val="tx1">
                                  <a:lumMod val="50000"/>
                                  <a:lumOff val="50000"/>
                                </a:schemeClr>
                              </a:solidFill>
                              <a:latin typeface="Cambria Math" panose="02040503050406030204" pitchFamily="18" charset="0"/>
                              <a:ea typeface="Latin Modern Math" panose="02000503000000000000" pitchFamily="50" charset="0"/>
                            </a:rPr>
                            <m:t>σ</m:t>
                          </m:r>
                        </m:e>
                        <m:sub>
                          <m:r>
                            <a:rPr lang="en-GB" sz="1100" b="0" i="1" dirty="0" smtClean="0">
                              <a:solidFill>
                                <a:schemeClr val="tx1">
                                  <a:lumMod val="50000"/>
                                  <a:lumOff val="50000"/>
                                </a:schemeClr>
                              </a:solidFill>
                              <a:latin typeface="Cambria Math" panose="02040503050406030204" pitchFamily="18" charset="0"/>
                              <a:ea typeface="Latin Modern Math" panose="02000503000000000000" pitchFamily="50" charset="0"/>
                            </a:rPr>
                            <m:t>𝑟</m:t>
                          </m:r>
                          <m:r>
                            <a:rPr lang="en-GB" sz="1100" b="0" i="1" dirty="0" smtClean="0">
                              <a:solidFill>
                                <a:schemeClr val="tx1">
                                  <a:lumMod val="50000"/>
                                  <a:lumOff val="50000"/>
                                </a:schemeClr>
                              </a:solidFill>
                              <a:latin typeface="Cambria Math" panose="02040503050406030204" pitchFamily="18" charset="0"/>
                              <a:ea typeface="Latin Modern Math" panose="02000503000000000000" pitchFamily="50" charset="0"/>
                            </a:rPr>
                            <m:t>,</m:t>
                          </m:r>
                          <m:r>
                            <a:rPr lang="en-GB" sz="1100" b="0" i="1" dirty="0" smtClean="0">
                              <a:solidFill>
                                <a:schemeClr val="tx1">
                                  <a:lumMod val="50000"/>
                                  <a:lumOff val="50000"/>
                                </a:schemeClr>
                              </a:solidFill>
                              <a:latin typeface="Cambria Math" panose="02040503050406030204" pitchFamily="18" charset="0"/>
                              <a:ea typeface="Latin Modern Math" panose="02000503000000000000" pitchFamily="50" charset="0"/>
                            </a:rPr>
                            <m:t>𝑐</m:t>
                          </m:r>
                        </m:sub>
                        <m:sup>
                          <m:r>
                            <a:rPr lang="en-GB" sz="1100" b="0" i="1" dirty="0" smtClean="0">
                              <a:solidFill>
                                <a:schemeClr val="tx1">
                                  <a:lumMod val="50000"/>
                                  <a:lumOff val="50000"/>
                                </a:schemeClr>
                              </a:solidFill>
                              <a:latin typeface="Cambria Math" panose="02040503050406030204" pitchFamily="18" charset="0"/>
                              <a:ea typeface="Latin Modern Math" panose="02000503000000000000" pitchFamily="50" charset="0"/>
                            </a:rPr>
                            <m:t>𝑘𝑙𝑒𝑚</m:t>
                          </m:r>
                        </m:sup>
                      </m:sSubSup>
                    </m:oMath>
                  </m:oMathPara>
                </a14:m>
                <a:endParaRPr lang="en-GB" sz="1100" dirty="0">
                  <a:solidFill>
                    <a:schemeClr val="tx1">
                      <a:lumMod val="50000"/>
                      <a:lumOff val="50000"/>
                    </a:schemeClr>
                  </a:solidFill>
                  <a:latin typeface="Latin Modern Math" panose="02000503000000000000" pitchFamily="50" charset="0"/>
                  <a:ea typeface="Latin Modern Math" panose="02000503000000000000" pitchFamily="50" charset="0"/>
                </a:endParaRPr>
              </a:p>
            </p:txBody>
          </p:sp>
        </mc:Choice>
        <mc:Fallback xmlns="">
          <p:sp>
            <p:nvSpPr>
              <p:cNvPr id="136" name="TextBox 135"/>
              <p:cNvSpPr txBox="1">
                <a:spLocks noRot="1" noChangeAspect="1" noMove="1" noResize="1" noEditPoints="1" noAdjustHandles="1" noChangeArrowheads="1" noChangeShapeType="1" noTextEdit="1"/>
              </p:cNvSpPr>
              <p:nvPr/>
            </p:nvSpPr>
            <p:spPr>
              <a:xfrm>
                <a:off x="2381721" y="4083736"/>
                <a:ext cx="660807" cy="401872"/>
              </a:xfrm>
              <a:prstGeom prst="rect">
                <a:avLst/>
              </a:prstGeom>
              <a:blipFill>
                <a:blip r:embed="rId4"/>
                <a:stretch>
                  <a:fillRect/>
                </a:stretch>
              </a:blipFill>
              <a:ln>
                <a:noFill/>
              </a:ln>
            </p:spPr>
            <p:txBody>
              <a:bodyPr/>
              <a:lstStyle/>
              <a:p>
                <a:r>
                  <a:rPr lang="en-IE">
                    <a:noFill/>
                  </a:rPr>
                  <a:t> </a:t>
                </a:r>
              </a:p>
            </p:txBody>
          </p:sp>
        </mc:Fallback>
      </mc:AlternateContent>
      <p:sp>
        <p:nvSpPr>
          <p:cNvPr id="137" name="TextBox 136"/>
          <p:cNvSpPr txBox="1"/>
          <p:nvPr/>
        </p:nvSpPr>
        <p:spPr>
          <a:xfrm>
            <a:off x="3178147" y="4988523"/>
            <a:ext cx="1208382" cy="36000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chemeClr val="tx1">
                    <a:lumMod val="50000"/>
                    <a:lumOff val="50000"/>
                  </a:schemeClr>
                </a:solidFill>
                <a:latin typeface="LM Roman 12" panose="00000500000000000000" pitchFamily="50" charset="0"/>
              </a:rPr>
              <a:t>Domestic</a:t>
            </a:r>
          </a:p>
          <a:p>
            <a:pPr algn="ctr"/>
            <a:r>
              <a:rPr lang="en-GB" sz="1200" dirty="0">
                <a:solidFill>
                  <a:schemeClr val="tx1">
                    <a:lumMod val="50000"/>
                    <a:lumOff val="50000"/>
                  </a:schemeClr>
                </a:solidFill>
                <a:latin typeface="LM Roman 12" panose="00000500000000000000" pitchFamily="50" charset="0"/>
              </a:rPr>
              <a:t>Demand</a:t>
            </a:r>
          </a:p>
        </p:txBody>
      </p:sp>
      <p:sp>
        <p:nvSpPr>
          <p:cNvPr id="138" name="TextBox 137"/>
          <p:cNvSpPr txBox="1"/>
          <p:nvPr/>
        </p:nvSpPr>
        <p:spPr>
          <a:xfrm>
            <a:off x="1917918" y="4443071"/>
            <a:ext cx="1516508" cy="360000"/>
          </a:xfrm>
          <a:prstGeom prst="rect">
            <a:avLst/>
          </a:prstGeom>
          <a:solidFill>
            <a:schemeClr val="bg1"/>
          </a:solidFill>
          <a:ln>
            <a:solidFill>
              <a:schemeClr val="bg1">
                <a:lumMod val="65000"/>
              </a:schemeClr>
            </a:solidFill>
          </a:ln>
        </p:spPr>
        <p:txBody>
          <a:bodyPr wrap="none" rtlCol="0" anchor="ctr" anchorCtr="1">
            <a:noAutofit/>
          </a:bodyPr>
          <a:lstStyle/>
          <a:p>
            <a:pPr algn="ctr"/>
            <a:r>
              <a:rPr lang="en-GB" sz="1200" cap="small" dirty="0">
                <a:solidFill>
                  <a:schemeClr val="tx1">
                    <a:lumMod val="50000"/>
                    <a:lumOff val="50000"/>
                  </a:schemeClr>
                </a:solidFill>
                <a:latin typeface="LM Roman 12" panose="00000500000000000000" pitchFamily="50" charset="0"/>
              </a:rPr>
              <a:t>Domestic Supply</a:t>
            </a:r>
          </a:p>
          <a:p>
            <a:pPr algn="ctr"/>
            <a:r>
              <a:rPr lang="en-GB" sz="1100" cap="small" dirty="0" err="1">
                <a:solidFill>
                  <a:schemeClr val="tx1">
                    <a:lumMod val="50000"/>
                    <a:lumOff val="50000"/>
                  </a:schemeClr>
                </a:solidFill>
                <a:latin typeface="LM Roman 12" panose="00000500000000000000" pitchFamily="50" charset="0"/>
              </a:rPr>
              <a:t>Nace</a:t>
            </a:r>
            <a:r>
              <a:rPr lang="en-GB" sz="1100" cap="small" dirty="0">
                <a:solidFill>
                  <a:schemeClr val="tx1">
                    <a:lumMod val="50000"/>
                    <a:lumOff val="50000"/>
                  </a:schemeClr>
                </a:solidFill>
                <a:latin typeface="LM Roman 12" panose="00000500000000000000" pitchFamily="50" charset="0"/>
              </a:rPr>
              <a:t> 1 … </a:t>
            </a:r>
            <a:r>
              <a:rPr lang="en-GB" sz="1100" cap="small" dirty="0" err="1">
                <a:solidFill>
                  <a:schemeClr val="tx1">
                    <a:lumMod val="50000"/>
                    <a:lumOff val="50000"/>
                  </a:schemeClr>
                </a:solidFill>
                <a:latin typeface="LM Roman 12" panose="00000500000000000000" pitchFamily="50" charset="0"/>
              </a:rPr>
              <a:t>Nace</a:t>
            </a:r>
            <a:r>
              <a:rPr lang="en-GB" sz="1100" cap="small" dirty="0">
                <a:solidFill>
                  <a:schemeClr val="tx1">
                    <a:lumMod val="50000"/>
                    <a:lumOff val="50000"/>
                  </a:schemeClr>
                </a:solidFill>
                <a:latin typeface="LM Roman 12" panose="00000500000000000000" pitchFamily="50" charset="0"/>
              </a:rPr>
              <a:t> </a:t>
            </a:r>
            <a:r>
              <a:rPr lang="en-GB" sz="1100" i="1" dirty="0">
                <a:solidFill>
                  <a:schemeClr val="tx1">
                    <a:lumMod val="50000"/>
                    <a:lumOff val="50000"/>
                  </a:schemeClr>
                </a:solidFill>
                <a:latin typeface="LM Roman 12" panose="00000500000000000000" pitchFamily="50" charset="0"/>
              </a:rPr>
              <a:t>n</a:t>
            </a:r>
          </a:p>
        </p:txBody>
      </p:sp>
      <p:grpSp>
        <p:nvGrpSpPr>
          <p:cNvPr id="139" name="Group 138"/>
          <p:cNvGrpSpPr/>
          <p:nvPr/>
        </p:nvGrpSpPr>
        <p:grpSpPr>
          <a:xfrm>
            <a:off x="3700744" y="3427263"/>
            <a:ext cx="658089" cy="619230"/>
            <a:chOff x="8912693" y="4059956"/>
            <a:chExt cx="814502" cy="766407"/>
          </a:xfrm>
        </p:grpSpPr>
        <p:pic>
          <p:nvPicPr>
            <p:cNvPr id="140" name="Picture 139"/>
            <p:cNvPicPr>
              <a:picLocks noChangeAspect="1"/>
            </p:cNvPicPr>
            <p:nvPr/>
          </p:nvPicPr>
          <p:blipFill>
            <a:blip r:embed="rId5">
              <a:grayscl/>
            </a:blip>
            <a:stretch>
              <a:fillRect/>
            </a:stretch>
          </p:blipFill>
          <p:spPr>
            <a:xfrm>
              <a:off x="8912693" y="4098835"/>
              <a:ext cx="686624" cy="686624"/>
            </a:xfrm>
            <a:prstGeom prst="rect">
              <a:avLst/>
            </a:prstGeom>
          </p:spPr>
        </p:pic>
        <p:sp>
          <p:nvSpPr>
            <p:cNvPr id="141" name="TextBox 140"/>
            <p:cNvSpPr txBox="1"/>
            <p:nvPr/>
          </p:nvSpPr>
          <p:spPr>
            <a:xfrm>
              <a:off x="9485679" y="4059956"/>
              <a:ext cx="241516" cy="766407"/>
            </a:xfrm>
            <a:prstGeom prst="rect">
              <a:avLst/>
            </a:prstGeom>
            <a:noFill/>
            <a:ln>
              <a:noFill/>
            </a:ln>
          </p:spPr>
          <p:txBody>
            <a:bodyPr wrap="none" rtlCol="0" anchor="ctr" anchorCtr="1">
              <a:noAutofit/>
            </a:bodyPr>
            <a:lstStyle/>
            <a:p>
              <a:pPr algn="ctr"/>
              <a:r>
                <a:rPr lang="en-GB" sz="800" spc="-300" dirty="0">
                  <a:solidFill>
                    <a:schemeClr val="bg1">
                      <a:lumMod val="65000"/>
                    </a:schemeClr>
                  </a:solidFill>
                  <a:latin typeface="LM Roman 12" panose="00000500000000000000" pitchFamily="50" charset="0"/>
                </a:rPr>
                <a:t>F</a:t>
              </a:r>
            </a:p>
            <a:p>
              <a:pPr algn="ctr"/>
              <a:r>
                <a:rPr lang="en-GB" sz="800" spc="-300" dirty="0">
                  <a:solidFill>
                    <a:schemeClr val="bg1">
                      <a:lumMod val="65000"/>
                    </a:schemeClr>
                  </a:solidFill>
                  <a:latin typeface="LM Roman 12" panose="00000500000000000000" pitchFamily="50" charset="0"/>
                </a:rPr>
                <a:t>I</a:t>
              </a:r>
            </a:p>
            <a:p>
              <a:pPr algn="ctr"/>
              <a:r>
                <a:rPr lang="en-GB" sz="800" spc="-300" dirty="0">
                  <a:solidFill>
                    <a:schemeClr val="bg1">
                      <a:lumMod val="65000"/>
                    </a:schemeClr>
                  </a:solidFill>
                  <a:latin typeface="LM Roman 12" panose="00000500000000000000" pitchFamily="50" charset="0"/>
                </a:rPr>
                <a:t>G</a:t>
              </a:r>
            </a:p>
            <a:p>
              <a:pPr algn="ctr"/>
              <a:r>
                <a:rPr lang="en-GB" sz="800" spc="-300" dirty="0">
                  <a:solidFill>
                    <a:schemeClr val="bg1">
                      <a:lumMod val="65000"/>
                    </a:schemeClr>
                  </a:solidFill>
                  <a:latin typeface="LM Roman 12" panose="00000500000000000000" pitchFamily="50" charset="0"/>
                </a:rPr>
                <a:t>A</a:t>
              </a:r>
            </a:p>
            <a:p>
              <a:pPr algn="ctr"/>
              <a:r>
                <a:rPr lang="en-GB" sz="800" spc="-300" dirty="0">
                  <a:solidFill>
                    <a:schemeClr val="bg1">
                      <a:lumMod val="65000"/>
                    </a:schemeClr>
                  </a:solidFill>
                  <a:latin typeface="LM Roman 12" panose="00000500000000000000" pitchFamily="50" charset="0"/>
                </a:rPr>
                <a:t>R</a:t>
              </a:r>
            </a:p>
            <a:p>
              <a:pPr algn="ctr"/>
              <a:r>
                <a:rPr lang="en-GB" sz="800" spc="-300" dirty="0">
                  <a:solidFill>
                    <a:schemeClr val="bg1">
                      <a:lumMod val="65000"/>
                    </a:schemeClr>
                  </a:solidFill>
                  <a:latin typeface="LM Roman 12" panose="00000500000000000000" pitchFamily="50" charset="0"/>
                </a:rPr>
                <a:t>O</a:t>
              </a:r>
            </a:p>
          </p:txBody>
        </p:sp>
      </p:grpSp>
      <p:sp>
        <p:nvSpPr>
          <p:cNvPr id="142" name="Rounded Rectangle 141"/>
          <p:cNvSpPr/>
          <p:nvPr/>
        </p:nvSpPr>
        <p:spPr>
          <a:xfrm>
            <a:off x="505047" y="2642392"/>
            <a:ext cx="1136846" cy="816798"/>
          </a:xfrm>
          <a:prstGeom prst="roundRect">
            <a:avLst/>
          </a:prstGeom>
          <a:solidFill>
            <a:srgbClr val="FFFF66">
              <a:alpha val="1490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4976696" y="3600012"/>
            <a:ext cx="6351814" cy="822546"/>
            <a:chOff x="5377961" y="3754953"/>
            <a:chExt cx="6351814" cy="822546"/>
          </a:xfrm>
        </p:grpSpPr>
        <p:grpSp>
          <p:nvGrpSpPr>
            <p:cNvPr id="11" name="Group 10"/>
            <p:cNvGrpSpPr/>
            <p:nvPr/>
          </p:nvGrpSpPr>
          <p:grpSpPr>
            <a:xfrm>
              <a:off x="5377961" y="3754953"/>
              <a:ext cx="6351814" cy="822546"/>
              <a:chOff x="5377961" y="3748770"/>
              <a:chExt cx="6351814" cy="699450"/>
            </a:xfrm>
          </p:grpSpPr>
          <p:sp>
            <p:nvSpPr>
              <p:cNvPr id="59" name="Rounded Rectangle 58"/>
              <p:cNvSpPr/>
              <p:nvPr/>
            </p:nvSpPr>
            <p:spPr>
              <a:xfrm>
                <a:off x="5377961" y="3828042"/>
                <a:ext cx="6351814" cy="620178"/>
              </a:xfrm>
              <a:prstGeom prst="roundRect">
                <a:avLst>
                  <a:gd name="adj" fmla="val 7143"/>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p:cNvSpPr txBox="1"/>
              <p:nvPr/>
            </p:nvSpPr>
            <p:spPr>
              <a:xfrm>
                <a:off x="5557949" y="3748770"/>
                <a:ext cx="3054169" cy="261717"/>
              </a:xfrm>
              <a:prstGeom prst="rect">
                <a:avLst/>
              </a:prstGeom>
              <a:solidFill>
                <a:schemeClr val="bg1"/>
              </a:solidFill>
            </p:spPr>
            <p:txBody>
              <a:bodyPr wrap="none" rtlCol="0">
                <a:spAutoFit/>
              </a:bodyPr>
              <a:lstStyle/>
              <a:p>
                <a:r>
                  <a:rPr lang="en-US" sz="1400" dirty="0">
                    <a:solidFill>
                      <a:schemeClr val="tx1">
                        <a:lumMod val="50000"/>
                        <a:lumOff val="50000"/>
                      </a:schemeClr>
                    </a:solidFill>
                    <a:latin typeface="Arial" panose="020B0604020202020204" pitchFamily="34" charset="0"/>
                  </a:rPr>
                  <a:t>Investment demand by industry in </a:t>
                </a:r>
                <a:r>
                  <a:rPr lang="en-US" sz="1400" i="1" dirty="0">
                    <a:solidFill>
                      <a:schemeClr val="tx1">
                        <a:lumMod val="50000"/>
                        <a:lumOff val="50000"/>
                      </a:schemeClr>
                    </a:solidFill>
                    <a:latin typeface="Arial" panose="020B0604020202020204" pitchFamily="34" charset="0"/>
                  </a:rPr>
                  <a:t>t</a:t>
                </a:r>
                <a:endParaRPr lang="en-GB" sz="1400" i="1" dirty="0">
                  <a:solidFill>
                    <a:schemeClr val="tx1">
                      <a:lumMod val="50000"/>
                      <a:lumOff val="50000"/>
                    </a:schemeClr>
                  </a:solidFill>
                  <a:latin typeface="Arial" panose="020B0604020202020204" pitchFamily="34" charset="0"/>
                </a:endParaRPr>
              </a:p>
            </p:txBody>
          </p:sp>
        </p:grpSp>
        <p:pic>
          <p:nvPicPr>
            <p:cNvPr id="5" name="Picture 4"/>
            <p:cNvPicPr>
              <a:picLocks noChangeAspect="1"/>
            </p:cNvPicPr>
            <p:nvPr/>
          </p:nvPicPr>
          <p:blipFill>
            <a:blip r:embed="rId6"/>
            <a:stretch>
              <a:fillRect/>
            </a:stretch>
          </p:blipFill>
          <p:spPr>
            <a:xfrm>
              <a:off x="5451859" y="4014835"/>
              <a:ext cx="5159990" cy="514867"/>
            </a:xfrm>
            <a:prstGeom prst="rect">
              <a:avLst/>
            </a:prstGeom>
          </p:spPr>
        </p:pic>
      </p:grpSp>
      <p:grpSp>
        <p:nvGrpSpPr>
          <p:cNvPr id="15" name="Group 14"/>
          <p:cNvGrpSpPr/>
          <p:nvPr/>
        </p:nvGrpSpPr>
        <p:grpSpPr>
          <a:xfrm>
            <a:off x="4976696" y="4571532"/>
            <a:ext cx="6351814" cy="909057"/>
            <a:chOff x="5326256" y="4729834"/>
            <a:chExt cx="6351814" cy="909057"/>
          </a:xfrm>
        </p:grpSpPr>
        <p:grpSp>
          <p:nvGrpSpPr>
            <p:cNvPr id="35" name="Group 34"/>
            <p:cNvGrpSpPr/>
            <p:nvPr/>
          </p:nvGrpSpPr>
          <p:grpSpPr>
            <a:xfrm>
              <a:off x="5326256" y="4729834"/>
              <a:ext cx="6351814" cy="909057"/>
              <a:chOff x="5326256" y="4729834"/>
              <a:chExt cx="6351814" cy="909057"/>
            </a:xfrm>
          </p:grpSpPr>
          <p:sp>
            <p:nvSpPr>
              <p:cNvPr id="92" name="Rounded Rectangle 91"/>
              <p:cNvSpPr/>
              <p:nvPr/>
            </p:nvSpPr>
            <p:spPr>
              <a:xfrm>
                <a:off x="5326256" y="4883723"/>
                <a:ext cx="6351814" cy="755168"/>
              </a:xfrm>
              <a:prstGeom prst="roundRect">
                <a:avLst>
                  <a:gd name="adj" fmla="val 7143"/>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TextBox 92"/>
              <p:cNvSpPr txBox="1"/>
              <p:nvPr/>
            </p:nvSpPr>
            <p:spPr>
              <a:xfrm>
                <a:off x="5523177" y="4729834"/>
                <a:ext cx="5096395" cy="307777"/>
              </a:xfrm>
              <a:prstGeom prst="rect">
                <a:avLst/>
              </a:prstGeom>
              <a:solidFill>
                <a:schemeClr val="bg1"/>
              </a:solidFill>
            </p:spPr>
            <p:txBody>
              <a:bodyPr wrap="none" rtlCol="0">
                <a:spAutoFit/>
              </a:bodyPr>
              <a:lstStyle/>
              <a:p>
                <a:r>
                  <a:rPr lang="en-US" sz="1400" dirty="0">
                    <a:solidFill>
                      <a:schemeClr val="tx1">
                        <a:lumMod val="50000"/>
                        <a:lumOff val="50000"/>
                      </a:schemeClr>
                    </a:solidFill>
                    <a:latin typeface="Arial" panose="020B0604020202020204" pitchFamily="34" charset="0"/>
                  </a:rPr>
                  <a:t>Investment by commodity (</a:t>
                </a:r>
                <a:r>
                  <a:rPr lang="en-US" sz="1400" i="1" dirty="0">
                    <a:solidFill>
                      <a:schemeClr val="tx1">
                        <a:lumMod val="50000"/>
                        <a:lumOff val="50000"/>
                      </a:schemeClr>
                    </a:solidFill>
                    <a:latin typeface="Arial" panose="020B0604020202020204" pitchFamily="34" charset="0"/>
                  </a:rPr>
                  <a:t>c</a:t>
                </a:r>
                <a:r>
                  <a:rPr lang="en-US" sz="1400" dirty="0">
                    <a:solidFill>
                      <a:schemeClr val="tx1">
                        <a:lumMod val="50000"/>
                        <a:lumOff val="50000"/>
                      </a:schemeClr>
                    </a:solidFill>
                    <a:latin typeface="Arial" panose="020B0604020202020204" pitchFamily="34" charset="0"/>
                  </a:rPr>
                  <a:t>) from demand by industry (</a:t>
                </a:r>
                <a:r>
                  <a:rPr lang="en-US" sz="1400" i="1" dirty="0" err="1">
                    <a:solidFill>
                      <a:schemeClr val="tx1">
                        <a:lumMod val="50000"/>
                        <a:lumOff val="50000"/>
                      </a:schemeClr>
                    </a:solidFill>
                    <a:latin typeface="Arial" panose="020B0604020202020204" pitchFamily="34" charset="0"/>
                  </a:rPr>
                  <a:t>i</a:t>
                </a:r>
                <a:r>
                  <a:rPr lang="en-US" sz="1400" dirty="0">
                    <a:solidFill>
                      <a:schemeClr val="tx1">
                        <a:lumMod val="50000"/>
                        <a:lumOff val="50000"/>
                      </a:schemeClr>
                    </a:solidFill>
                    <a:latin typeface="Arial" panose="020B0604020202020204" pitchFamily="34" charset="0"/>
                  </a:rPr>
                  <a:t>) in </a:t>
                </a:r>
                <a:r>
                  <a:rPr lang="en-US" sz="1400" i="1" dirty="0">
                    <a:solidFill>
                      <a:schemeClr val="tx1">
                        <a:lumMod val="50000"/>
                        <a:lumOff val="50000"/>
                      </a:schemeClr>
                    </a:solidFill>
                    <a:latin typeface="Arial" panose="020B0604020202020204" pitchFamily="34" charset="0"/>
                  </a:rPr>
                  <a:t>t</a:t>
                </a:r>
                <a:endParaRPr lang="en-GB" sz="1400" i="1" dirty="0">
                  <a:solidFill>
                    <a:schemeClr val="tx1">
                      <a:lumMod val="50000"/>
                      <a:lumOff val="50000"/>
                    </a:schemeClr>
                  </a:solidFill>
                  <a:latin typeface="Arial" panose="020B0604020202020204" pitchFamily="34" charset="0"/>
                </a:endParaRPr>
              </a:p>
            </p:txBody>
          </p:sp>
        </p:grpSp>
        <p:pic>
          <p:nvPicPr>
            <p:cNvPr id="14" name="Picture 13"/>
            <p:cNvPicPr>
              <a:picLocks noChangeAspect="1"/>
            </p:cNvPicPr>
            <p:nvPr/>
          </p:nvPicPr>
          <p:blipFill>
            <a:blip r:embed="rId7"/>
            <a:stretch>
              <a:fillRect/>
            </a:stretch>
          </p:blipFill>
          <p:spPr>
            <a:xfrm>
              <a:off x="5486508" y="5014708"/>
              <a:ext cx="4476025" cy="586695"/>
            </a:xfrm>
            <a:prstGeom prst="rect">
              <a:avLst/>
            </a:prstGeom>
          </p:spPr>
        </p:pic>
      </p:grpSp>
      <p:sp>
        <p:nvSpPr>
          <p:cNvPr id="70" name="Content Placeholder 1"/>
          <p:cNvSpPr txBox="1">
            <a:spLocks/>
          </p:cNvSpPr>
          <p:nvPr/>
        </p:nvSpPr>
        <p:spPr>
          <a:xfrm>
            <a:off x="843489" y="1225998"/>
            <a:ext cx="11035393" cy="1206998"/>
          </a:xfrm>
          <a:prstGeom prst="rect">
            <a:avLst/>
          </a:prstGeom>
        </p:spPr>
        <p:txBody>
          <a:bodyPr/>
          <a:lstStyle>
            <a:lvl1pPr marL="228600" indent="-228600" algn="l" defTabSz="914400" rtl="0" eaLnBrk="1" latinLnBrk="0" hangingPunct="1">
              <a:lnSpc>
                <a:spcPct val="100000"/>
              </a:lnSpc>
              <a:spcBef>
                <a:spcPts val="0"/>
              </a:spcBef>
              <a:spcAft>
                <a:spcPts val="1800"/>
              </a:spcAft>
              <a:buClr>
                <a:srgbClr val="2B91C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buClr>
                <a:schemeClr val="accent4"/>
              </a:buClr>
              <a:buFont typeface="Arial Narrow" panose="020B0606020202030204" pitchFamily="34" charset="0"/>
              <a:buChar char="►"/>
            </a:pPr>
            <a:r>
              <a:rPr lang="en-US" sz="1800" dirty="0">
                <a:latin typeface="Arial" panose="020B0604020202020204" pitchFamily="34" charset="0"/>
              </a:rPr>
              <a:t>While the </a:t>
            </a:r>
            <a:r>
              <a:rPr lang="en-US" sz="1800" dirty="0">
                <a:solidFill>
                  <a:srgbClr val="0000CC"/>
                </a:solidFill>
                <a:latin typeface="Arial" panose="020B0604020202020204" pitchFamily="34" charset="0"/>
              </a:rPr>
              <a:t>long-term optimum demand </a:t>
            </a:r>
            <a:r>
              <a:rPr lang="en-US" sz="1800" dirty="0">
                <a:latin typeface="Arial" panose="020B0604020202020204" pitchFamily="34" charset="0"/>
              </a:rPr>
              <a:t>of K is determined by the </a:t>
            </a:r>
            <a:r>
              <a:rPr lang="en-US" sz="1800" dirty="0">
                <a:solidFill>
                  <a:srgbClr val="0000CC"/>
                </a:solidFill>
                <a:latin typeface="Arial" panose="020B0604020202020204" pitchFamily="34" charset="0"/>
              </a:rPr>
              <a:t>cost minimization </a:t>
            </a:r>
            <a:r>
              <a:rPr lang="en-US" sz="1800" dirty="0">
                <a:latin typeface="Arial" panose="020B0604020202020204" pitchFamily="34" charset="0"/>
              </a:rPr>
              <a:t>problem, the </a:t>
            </a:r>
            <a:r>
              <a:rPr lang="en-US" sz="1800" dirty="0">
                <a:solidFill>
                  <a:srgbClr val="0000CC"/>
                </a:solidFill>
                <a:latin typeface="Arial" panose="020B0604020202020204" pitchFamily="34" charset="0"/>
              </a:rPr>
              <a:t>effective demand of capital </a:t>
            </a:r>
            <a:r>
              <a:rPr lang="en-US" sz="1800" dirty="0">
                <a:latin typeface="Arial" panose="020B0604020202020204" pitchFamily="34" charset="0"/>
              </a:rPr>
              <a:t>depends on </a:t>
            </a:r>
            <a:r>
              <a:rPr lang="en-US" sz="1800" dirty="0">
                <a:solidFill>
                  <a:srgbClr val="0000CC"/>
                </a:solidFill>
                <a:latin typeface="Arial" panose="020B0604020202020204" pitchFamily="34" charset="0"/>
              </a:rPr>
              <a:t>previous</a:t>
            </a:r>
            <a:r>
              <a:rPr lang="en-US" sz="1800" dirty="0">
                <a:latin typeface="Arial" panose="020B0604020202020204" pitchFamily="34" charset="0"/>
              </a:rPr>
              <a:t> period, and the level of </a:t>
            </a:r>
            <a:r>
              <a:rPr lang="en-US" sz="1800" dirty="0">
                <a:solidFill>
                  <a:srgbClr val="0000CC"/>
                </a:solidFill>
                <a:latin typeface="Arial" panose="020B0604020202020204" pitchFamily="34" charset="0"/>
              </a:rPr>
              <a:t>investment</a:t>
            </a:r>
            <a:r>
              <a:rPr lang="en-US" sz="1800" dirty="0">
                <a:latin typeface="Arial" panose="020B0604020202020204" pitchFamily="34" charset="0"/>
              </a:rPr>
              <a:t> of the current period.</a:t>
            </a:r>
          </a:p>
          <a:p>
            <a:pPr algn="just">
              <a:buClr>
                <a:schemeClr val="accent4"/>
              </a:buClr>
              <a:buFont typeface="Arial Narrow" panose="020B0606020202030204" pitchFamily="34" charset="0"/>
              <a:buChar char="►"/>
            </a:pPr>
            <a:r>
              <a:rPr lang="en-US" sz="1800" dirty="0">
                <a:latin typeface="Arial" panose="020B0604020202020204" pitchFamily="34" charset="0"/>
              </a:rPr>
              <a:t>In turn, </a:t>
            </a:r>
            <a:r>
              <a:rPr lang="en-US" sz="1800" b="1" dirty="0">
                <a:latin typeface="Arial" panose="020B0604020202020204" pitchFamily="34" charset="0"/>
              </a:rPr>
              <a:t>investment depends on</a:t>
            </a:r>
            <a:r>
              <a:rPr lang="en-US" sz="1800" dirty="0">
                <a:latin typeface="Arial" panose="020B0604020202020204" pitchFamily="34" charset="0"/>
              </a:rPr>
              <a:t>: </a:t>
            </a:r>
            <a:r>
              <a:rPr lang="en-US" sz="1800" i="1" dirty="0">
                <a:latin typeface="Arial" panose="020B0604020202020204" pitchFamily="34" charset="0"/>
              </a:rPr>
              <a:t>i</a:t>
            </a:r>
            <a:r>
              <a:rPr lang="en-US" sz="1800" dirty="0">
                <a:latin typeface="Arial" panose="020B0604020202020204" pitchFamily="34" charset="0"/>
              </a:rPr>
              <a:t>) </a:t>
            </a:r>
            <a:r>
              <a:rPr lang="en-US" sz="1800" dirty="0">
                <a:solidFill>
                  <a:srgbClr val="0000CC"/>
                </a:solidFill>
                <a:latin typeface="Arial" panose="020B0604020202020204" pitchFamily="34" charset="0"/>
              </a:rPr>
              <a:t>gap</a:t>
            </a:r>
            <a:r>
              <a:rPr lang="en-US" sz="1800" dirty="0">
                <a:latin typeface="Arial" panose="020B0604020202020204" pitchFamily="34" charset="0"/>
              </a:rPr>
              <a:t> between the effective and notional (long-term optimum) capital stock, </a:t>
            </a:r>
            <a:r>
              <a:rPr lang="en-US" sz="1800" i="1" dirty="0">
                <a:latin typeface="Arial" panose="020B0604020202020204" pitchFamily="34" charset="0"/>
              </a:rPr>
              <a:t>ii</a:t>
            </a:r>
            <a:r>
              <a:rPr lang="en-US" sz="1800" dirty="0">
                <a:latin typeface="Arial" panose="020B0604020202020204" pitchFamily="34" charset="0"/>
              </a:rPr>
              <a:t>) the </a:t>
            </a:r>
            <a:r>
              <a:rPr lang="en-US" sz="1800" dirty="0">
                <a:solidFill>
                  <a:srgbClr val="0000CC"/>
                </a:solidFill>
                <a:latin typeface="Arial" panose="020B0604020202020204" pitchFamily="34" charset="0"/>
              </a:rPr>
              <a:t>price of capital </a:t>
            </a:r>
            <a:r>
              <a:rPr lang="en-US" sz="1800" dirty="0">
                <a:latin typeface="Arial" panose="020B0604020202020204" pitchFamily="34" charset="0"/>
              </a:rPr>
              <a:t>and </a:t>
            </a:r>
            <a:r>
              <a:rPr lang="en-US" sz="1800" i="1" dirty="0">
                <a:latin typeface="Arial" panose="020B0604020202020204" pitchFamily="34" charset="0"/>
              </a:rPr>
              <a:t>iii</a:t>
            </a:r>
            <a:r>
              <a:rPr lang="en-US" sz="1800" dirty="0">
                <a:latin typeface="Arial" panose="020B0604020202020204" pitchFamily="34" charset="0"/>
              </a:rPr>
              <a:t>) the bundle </a:t>
            </a:r>
            <a:r>
              <a:rPr lang="en-US" sz="1800" dirty="0">
                <a:solidFill>
                  <a:srgbClr val="0000CC"/>
                </a:solidFill>
                <a:latin typeface="Arial" panose="020B0604020202020204" pitchFamily="34" charset="0"/>
              </a:rPr>
              <a:t>KLE</a:t>
            </a:r>
            <a:r>
              <a:rPr lang="en-US" sz="1800" dirty="0">
                <a:latin typeface="Arial" panose="020B0604020202020204" pitchFamily="34" charset="0"/>
              </a:rPr>
              <a:t>, and the </a:t>
            </a:r>
            <a:r>
              <a:rPr lang="en-US" sz="1800" dirty="0">
                <a:solidFill>
                  <a:srgbClr val="0000CC"/>
                </a:solidFill>
                <a:latin typeface="Arial" panose="020B0604020202020204" pitchFamily="34" charset="0"/>
              </a:rPr>
              <a:t>substitution elasticity.</a:t>
            </a:r>
          </a:p>
          <a:p>
            <a:pPr marL="0" indent="0" algn="just">
              <a:buClr>
                <a:schemeClr val="accent4"/>
              </a:buClr>
              <a:buNone/>
            </a:pPr>
            <a:endParaRPr lang="en-US" sz="1400" dirty="0">
              <a:latin typeface="Arial" panose="020B0604020202020204" pitchFamily="34" charset="0"/>
            </a:endParaRPr>
          </a:p>
        </p:txBody>
      </p:sp>
      <p:sp>
        <p:nvSpPr>
          <p:cNvPr id="71" name="Content Placeholder 1"/>
          <p:cNvSpPr txBox="1">
            <a:spLocks/>
          </p:cNvSpPr>
          <p:nvPr/>
        </p:nvSpPr>
        <p:spPr>
          <a:xfrm>
            <a:off x="187467" y="5900715"/>
            <a:ext cx="10598395" cy="1178117"/>
          </a:xfrm>
          <a:prstGeom prst="rect">
            <a:avLst/>
          </a:prstGeom>
        </p:spPr>
        <p:txBody>
          <a:bodyPr/>
          <a:lstStyle>
            <a:lvl1pPr marL="228600" indent="-228600" algn="l" defTabSz="914400" rtl="0" eaLnBrk="1" latinLnBrk="0" hangingPunct="1">
              <a:lnSpc>
                <a:spcPct val="100000"/>
              </a:lnSpc>
              <a:spcBef>
                <a:spcPts val="0"/>
              </a:spcBef>
              <a:spcAft>
                <a:spcPts val="1800"/>
              </a:spcAft>
              <a:buClr>
                <a:srgbClr val="2B91C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buClr>
                <a:schemeClr val="accent4"/>
              </a:buClr>
              <a:buFont typeface="Arial Narrow" panose="020B0606020202030204" pitchFamily="34" charset="0"/>
              <a:buChar char="►"/>
            </a:pPr>
            <a:r>
              <a:rPr lang="en-US" sz="1600" dirty="0">
                <a:latin typeface="Arial" panose="020B0604020202020204" pitchFamily="34" charset="0"/>
              </a:rPr>
              <a:t>Where </a:t>
            </a:r>
            <a:r>
              <a:rPr lang="en-US" sz="1600" i="1" dirty="0">
                <a:solidFill>
                  <a:srgbClr val="0000CC"/>
                </a:solidFill>
                <a:latin typeface="Arial" panose="020B0604020202020204" pitchFamily="34" charset="0"/>
              </a:rPr>
              <a:t>bridge</a:t>
            </a:r>
            <a:r>
              <a:rPr lang="en-US" sz="1600" dirty="0">
                <a:latin typeface="Arial" panose="020B0604020202020204" pitchFamily="34" charset="0"/>
              </a:rPr>
              <a:t> describes the </a:t>
            </a:r>
            <a:r>
              <a:rPr lang="en-US" sz="1600" b="1" u="sng" dirty="0">
                <a:latin typeface="Arial" panose="020B0604020202020204" pitchFamily="34" charset="0"/>
              </a:rPr>
              <a:t>different goods that industries invest on.</a:t>
            </a:r>
          </a:p>
          <a:p>
            <a:pPr algn="just">
              <a:buClr>
                <a:schemeClr val="accent4"/>
              </a:buClr>
              <a:buFont typeface="Arial Narrow" panose="020B0606020202030204" pitchFamily="34" charset="0"/>
              <a:buChar char="►"/>
            </a:pPr>
            <a:r>
              <a:rPr lang="en-US" sz="1600" dirty="0">
                <a:latin typeface="Arial" panose="020B0604020202020204" pitchFamily="34" charset="0"/>
              </a:rPr>
              <a:t>The </a:t>
            </a:r>
            <a:r>
              <a:rPr lang="en-US" sz="1600" i="1" dirty="0">
                <a:solidFill>
                  <a:srgbClr val="0000CC"/>
                </a:solidFill>
                <a:latin typeface="Arial" panose="020B0604020202020204" pitchFamily="34" charset="0"/>
              </a:rPr>
              <a:t>endogenous dynamic </a:t>
            </a:r>
            <a:r>
              <a:rPr lang="en-US" sz="1600" dirty="0">
                <a:latin typeface="Arial" panose="020B0604020202020204" pitchFamily="34" charset="0"/>
              </a:rPr>
              <a:t>of the model is not only defined by capital accumulation as in many </a:t>
            </a:r>
            <a:r>
              <a:rPr lang="en-US" sz="1600" dirty="0" err="1">
                <a:latin typeface="Arial" panose="020B0604020202020204" pitchFamily="34" charset="0"/>
              </a:rPr>
              <a:t>Walrasian</a:t>
            </a:r>
            <a:r>
              <a:rPr lang="en-US" sz="1600" dirty="0">
                <a:latin typeface="Arial" panose="020B0604020202020204" pitchFamily="34" charset="0"/>
              </a:rPr>
              <a:t> models.</a:t>
            </a:r>
          </a:p>
          <a:p>
            <a:pPr algn="just">
              <a:buClr>
                <a:schemeClr val="accent4"/>
              </a:buClr>
              <a:buFont typeface="Arial Narrow" panose="020B0606020202030204" pitchFamily="34" charset="0"/>
              <a:buChar char="►"/>
            </a:pPr>
            <a:endParaRPr lang="en-US" sz="1400" dirty="0">
              <a:latin typeface="Arial" panose="020B0604020202020204" pitchFamily="34" charset="0"/>
            </a:endParaRPr>
          </a:p>
        </p:txBody>
      </p:sp>
      <p:pic>
        <p:nvPicPr>
          <p:cNvPr id="62" name="Picture 61"/>
          <p:cNvPicPr>
            <a:picLocks noChangeAspect="1"/>
          </p:cNvPicPr>
          <p:nvPr/>
        </p:nvPicPr>
        <p:blipFill rotWithShape="1">
          <a:blip r:embed="rId8"/>
          <a:srcRect l="19904" t="10112" r="19433" b="8129"/>
          <a:stretch/>
        </p:blipFill>
        <p:spPr>
          <a:xfrm>
            <a:off x="10954074" y="4547087"/>
            <a:ext cx="392907" cy="535781"/>
          </a:xfrm>
          <a:prstGeom prst="rect">
            <a:avLst/>
          </a:prstGeom>
        </p:spPr>
      </p:pic>
      <p:pic>
        <p:nvPicPr>
          <p:cNvPr id="52" name="Picture 51"/>
          <p:cNvPicPr>
            <a:picLocks noChangeAspect="1"/>
          </p:cNvPicPr>
          <p:nvPr/>
        </p:nvPicPr>
        <p:blipFill>
          <a:blip r:embed="rId9"/>
          <a:stretch>
            <a:fillRect/>
          </a:stretch>
        </p:blipFill>
        <p:spPr>
          <a:xfrm>
            <a:off x="502598" y="4720269"/>
            <a:ext cx="851232" cy="516819"/>
          </a:xfrm>
          <a:prstGeom prst="rect">
            <a:avLst/>
          </a:prstGeom>
        </p:spPr>
      </p:pic>
      <p:pic>
        <p:nvPicPr>
          <p:cNvPr id="3" name="Picture 2">
            <a:extLst>
              <a:ext uri="{FF2B5EF4-FFF2-40B4-BE49-F238E27FC236}">
                <a16:creationId xmlns:a16="http://schemas.microsoft.com/office/drawing/2014/main" id="{DDEFFBEE-CDCA-DEA3-8440-7D6AC2FBE58E}"/>
              </a:ext>
            </a:extLst>
          </p:cNvPr>
          <p:cNvPicPr>
            <a:picLocks noChangeAspect="1"/>
          </p:cNvPicPr>
          <p:nvPr/>
        </p:nvPicPr>
        <p:blipFill>
          <a:blip r:embed="rId10"/>
          <a:stretch>
            <a:fillRect/>
          </a:stretch>
        </p:blipFill>
        <p:spPr>
          <a:xfrm>
            <a:off x="5092501" y="2816848"/>
            <a:ext cx="6254480" cy="669695"/>
          </a:xfrm>
          <a:prstGeom prst="rect">
            <a:avLst/>
          </a:prstGeom>
        </p:spPr>
      </p:pic>
      <p:sp>
        <p:nvSpPr>
          <p:cNvPr id="4" name="Rounded Rectangle 58">
            <a:extLst>
              <a:ext uri="{FF2B5EF4-FFF2-40B4-BE49-F238E27FC236}">
                <a16:creationId xmlns:a16="http://schemas.microsoft.com/office/drawing/2014/main" id="{9ABF7BE7-B168-1C86-203D-72FDCD543965}"/>
              </a:ext>
            </a:extLst>
          </p:cNvPr>
          <p:cNvSpPr/>
          <p:nvPr/>
        </p:nvSpPr>
        <p:spPr>
          <a:xfrm>
            <a:off x="4976696" y="2764217"/>
            <a:ext cx="6351814" cy="729323"/>
          </a:xfrm>
          <a:prstGeom prst="roundRect">
            <a:avLst>
              <a:gd name="adj" fmla="val 7143"/>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A5253A4-F306-0C68-6508-F221CEFD1A36}"/>
              </a:ext>
            </a:extLst>
          </p:cNvPr>
          <p:cNvSpPr txBox="1"/>
          <p:nvPr/>
        </p:nvSpPr>
        <p:spPr>
          <a:xfrm>
            <a:off x="4972320" y="2614725"/>
            <a:ext cx="404278" cy="307777"/>
          </a:xfrm>
          <a:prstGeom prst="rect">
            <a:avLst/>
          </a:prstGeom>
          <a:solidFill>
            <a:schemeClr val="bg1"/>
          </a:solidFill>
        </p:spPr>
        <p:txBody>
          <a:bodyPr wrap="none" rtlCol="0">
            <a:spAutoFit/>
          </a:bodyPr>
          <a:lstStyle/>
          <a:p>
            <a:r>
              <a:rPr lang="en-US" sz="1400" dirty="0">
                <a:solidFill>
                  <a:schemeClr val="tx1">
                    <a:lumMod val="50000"/>
                    <a:lumOff val="50000"/>
                  </a:schemeClr>
                </a:solidFill>
                <a:latin typeface="Arial" panose="020B0604020202020204" pitchFamily="34" charset="0"/>
              </a:rPr>
              <a:t>Kn</a:t>
            </a:r>
            <a:endParaRPr lang="en-GB" sz="1400" i="1" dirty="0">
              <a:solidFill>
                <a:schemeClr val="tx1">
                  <a:lumMod val="50000"/>
                  <a:lumOff val="50000"/>
                </a:schemeClr>
              </a:solidFill>
              <a:latin typeface="Arial" panose="020B0604020202020204" pitchFamily="34" charset="0"/>
            </a:endParaRPr>
          </a:p>
        </p:txBody>
      </p:sp>
    </p:spTree>
    <p:extLst>
      <p:ext uri="{BB962C8B-B14F-4D97-AF65-F5344CB8AC3E}">
        <p14:creationId xmlns:p14="http://schemas.microsoft.com/office/powerpoint/2010/main" val="3816893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B4B046-5BE1-7920-2B2F-68B19E3198AA}"/>
              </a:ext>
            </a:extLst>
          </p:cNvPr>
          <p:cNvSpPr>
            <a:spLocks noGrp="1"/>
          </p:cNvSpPr>
          <p:nvPr>
            <p:ph type="title"/>
          </p:nvPr>
        </p:nvSpPr>
        <p:spPr>
          <a:xfrm>
            <a:off x="444063" y="3151570"/>
            <a:ext cx="8320970" cy="1325836"/>
          </a:xfrm>
        </p:spPr>
        <p:txBody>
          <a:bodyPr/>
          <a:lstStyle/>
          <a:p>
            <a:r>
              <a:rPr lang="en-US" sz="4800" b="1" dirty="0">
                <a:latin typeface="EC Square Sans Pro" panose="020B0506040000020004" pitchFamily="34" charset="0"/>
              </a:rPr>
              <a:t>Macroeconomic analysis</a:t>
            </a:r>
          </a:p>
        </p:txBody>
      </p:sp>
      <p:pic>
        <p:nvPicPr>
          <p:cNvPr id="6" name="Picture 5">
            <a:extLst>
              <a:ext uri="{FF2B5EF4-FFF2-40B4-BE49-F238E27FC236}">
                <a16:creationId xmlns:a16="http://schemas.microsoft.com/office/drawing/2014/main" id="{404D0583-5049-6BDE-9450-2F0471482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4219" y="1314513"/>
            <a:ext cx="3237781" cy="4241674"/>
          </a:xfrm>
          <a:prstGeom prst="rect">
            <a:avLst/>
          </a:prstGeom>
        </p:spPr>
      </p:pic>
    </p:spTree>
    <p:extLst>
      <p:ext uri="{BB962C8B-B14F-4D97-AF65-F5344CB8AC3E}">
        <p14:creationId xmlns:p14="http://schemas.microsoft.com/office/powerpoint/2010/main" val="158845415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Modelling strategy</a:t>
            </a:r>
            <a:endParaRPr lang="en-IE" dirty="0"/>
          </a:p>
        </p:txBody>
      </p:sp>
    </p:spTree>
    <p:extLst>
      <p:ext uri="{BB962C8B-B14F-4D97-AF65-F5344CB8AC3E}">
        <p14:creationId xmlns:p14="http://schemas.microsoft.com/office/powerpoint/2010/main" val="986358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0033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dirty="0"/>
          </a:p>
        </p:txBody>
      </p:sp>
      <p:pic>
        <p:nvPicPr>
          <p:cNvPr id="9" name="Picture 8" descr="A newspaper with a few wind turbines&#10;&#10;AI-generated content may be incorrect.">
            <a:extLst>
              <a:ext uri="{FF2B5EF4-FFF2-40B4-BE49-F238E27FC236}">
                <a16:creationId xmlns:a16="http://schemas.microsoft.com/office/drawing/2014/main" id="{17578857-DEFE-F79A-83A6-E9E5B1336C19}"/>
              </a:ext>
            </a:extLst>
          </p:cNvPr>
          <p:cNvPicPr>
            <a:picLocks noChangeAspect="1"/>
          </p:cNvPicPr>
          <p:nvPr/>
        </p:nvPicPr>
        <p:blipFill>
          <a:blip r:embed="rId2"/>
          <a:stretch>
            <a:fillRect/>
          </a:stretch>
        </p:blipFill>
        <p:spPr>
          <a:xfrm>
            <a:off x="6511030" y="208899"/>
            <a:ext cx="4753674" cy="6440202"/>
          </a:xfrm>
          <a:prstGeom prst="rect">
            <a:avLst/>
          </a:prstGeom>
          <a:ln w="12700">
            <a:solidFill>
              <a:schemeClr val="tx1">
                <a:lumMod val="65000"/>
                <a:lumOff val="35000"/>
              </a:schemeClr>
            </a:solidFill>
          </a:ln>
        </p:spPr>
      </p:pic>
      <p:pic>
        <p:nvPicPr>
          <p:cNvPr id="14" name="Picture 13" descr="A screenshot of a phone&#10;&#10;AI-generated content may be incorrect.">
            <a:extLst>
              <a:ext uri="{FF2B5EF4-FFF2-40B4-BE49-F238E27FC236}">
                <a16:creationId xmlns:a16="http://schemas.microsoft.com/office/drawing/2014/main" id="{0593628D-8C53-A986-EB76-64C1867B9203}"/>
              </a:ext>
            </a:extLst>
          </p:cNvPr>
          <p:cNvPicPr>
            <a:picLocks noChangeAspect="1"/>
          </p:cNvPicPr>
          <p:nvPr/>
        </p:nvPicPr>
        <p:blipFill>
          <a:blip r:embed="rId3"/>
          <a:stretch>
            <a:fillRect/>
          </a:stretch>
        </p:blipFill>
        <p:spPr>
          <a:xfrm>
            <a:off x="1125106" y="265205"/>
            <a:ext cx="4555864" cy="6327590"/>
          </a:xfrm>
          <a:prstGeom prst="rect">
            <a:avLst/>
          </a:prstGeom>
          <a:ln w="12700">
            <a:solidFill>
              <a:schemeClr val="tx1">
                <a:lumMod val="65000"/>
                <a:lumOff val="35000"/>
              </a:schemeClr>
            </a:solidFill>
          </a:ln>
        </p:spPr>
      </p:pic>
    </p:spTree>
    <p:extLst>
      <p:ext uri="{BB962C8B-B14F-4D97-AF65-F5344CB8AC3E}">
        <p14:creationId xmlns:p14="http://schemas.microsoft.com/office/powerpoint/2010/main" val="78298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Content Placeholder 95"/>
          <p:cNvSpPr>
            <a:spLocks noGrp="1"/>
          </p:cNvSpPr>
          <p:nvPr>
            <p:ph idx="1"/>
          </p:nvPr>
        </p:nvSpPr>
        <p:spPr>
          <a:xfrm>
            <a:off x="1471235" y="1174736"/>
            <a:ext cx="10712999" cy="2048133"/>
          </a:xfrm>
        </p:spPr>
        <p:txBody>
          <a:bodyPr/>
          <a:lstStyle/>
          <a:p>
            <a:pPr marL="0" indent="0" algn="just">
              <a:spcAft>
                <a:spcPts val="1200"/>
              </a:spcAft>
              <a:buNone/>
            </a:pPr>
            <a:r>
              <a:rPr lang="en-GB" dirty="0">
                <a:solidFill>
                  <a:srgbClr val="034EA2"/>
                </a:solidFill>
              </a:rPr>
              <a:t>Counterfactual Scenario:</a:t>
            </a:r>
            <a:r>
              <a:rPr lang="en-GB" dirty="0"/>
              <a:t> deviate from </a:t>
            </a:r>
            <a:r>
              <a:rPr lang="en-US" dirty="0"/>
              <a:t>a baseline equilibrium due to a </a:t>
            </a:r>
            <a:r>
              <a:rPr lang="en-US" b="1" dirty="0"/>
              <a:t>demand-driven investment shock </a:t>
            </a:r>
            <a:r>
              <a:rPr lang="en-US" dirty="0"/>
              <a:t>(RRF) of </a:t>
            </a:r>
            <a:r>
              <a:rPr lang="en-US" b="1" dirty="0"/>
              <a:t>655.5 € bn </a:t>
            </a:r>
            <a:r>
              <a:rPr lang="en-US" dirty="0"/>
              <a:t>(</a:t>
            </a:r>
            <a:r>
              <a:rPr lang="en-US" b="1" dirty="0"/>
              <a:t>364.5</a:t>
            </a:r>
            <a:r>
              <a:rPr lang="en-US" dirty="0"/>
              <a:t> </a:t>
            </a:r>
            <a:r>
              <a:rPr lang="en-US" b="1" dirty="0"/>
              <a:t>€ bn</a:t>
            </a:r>
            <a:r>
              <a:rPr lang="en-US" dirty="0"/>
              <a:t> in grants and </a:t>
            </a:r>
            <a:r>
              <a:rPr lang="en-US" b="1" dirty="0"/>
              <a:t>291 € bn </a:t>
            </a:r>
            <a:r>
              <a:rPr lang="en-US" dirty="0"/>
              <a:t>in loans), allocated across countries and industries during the period of 2020-2026.</a:t>
            </a:r>
          </a:p>
          <a:p>
            <a:pPr marL="0" indent="0" algn="just">
              <a:spcBef>
                <a:spcPts val="2400"/>
              </a:spcBef>
              <a:spcAft>
                <a:spcPts val="1200"/>
              </a:spcAft>
              <a:buNone/>
            </a:pPr>
            <a:r>
              <a:rPr lang="en-US" dirty="0">
                <a:solidFill>
                  <a:srgbClr val="034EA2"/>
                </a:solidFill>
              </a:rPr>
              <a:t>Model takes into account:</a:t>
            </a:r>
            <a:r>
              <a:rPr lang="en-US" dirty="0">
                <a:solidFill>
                  <a:srgbClr val="4D4D4D"/>
                </a:solidFill>
              </a:rPr>
              <a:t> </a:t>
            </a:r>
            <a:endParaRPr lang="en-US" dirty="0">
              <a:solidFill>
                <a:srgbClr val="000000"/>
              </a:solidFill>
            </a:endParaRPr>
          </a:p>
        </p:txBody>
      </p:sp>
      <p:graphicFrame>
        <p:nvGraphicFramePr>
          <p:cNvPr id="2" name="Table 1">
            <a:extLst>
              <a:ext uri="{FF2B5EF4-FFF2-40B4-BE49-F238E27FC236}">
                <a16:creationId xmlns:a16="http://schemas.microsoft.com/office/drawing/2014/main" id="{3C62CC81-618E-8085-E8F6-06E40E6587BB}"/>
              </a:ext>
            </a:extLst>
          </p:cNvPr>
          <p:cNvGraphicFramePr>
            <a:graphicFrameLocks noGrp="1"/>
          </p:cNvGraphicFramePr>
          <p:nvPr>
            <p:extLst>
              <p:ext uri="{D42A27DB-BD31-4B8C-83A1-F6EECF244321}">
                <p14:modId xmlns:p14="http://schemas.microsoft.com/office/powerpoint/2010/main" val="2609948206"/>
              </p:ext>
            </p:extLst>
          </p:nvPr>
        </p:nvGraphicFramePr>
        <p:xfrm>
          <a:off x="1780673" y="3429000"/>
          <a:ext cx="8527984" cy="2663793"/>
        </p:xfrm>
        <a:graphic>
          <a:graphicData uri="http://schemas.openxmlformats.org/drawingml/2006/table">
            <a:tbl>
              <a:tblPr firstRow="1" bandRow="1">
                <a:tableStyleId>{5C22544A-7EE6-4342-B048-85BDC9FD1C3A}</a:tableStyleId>
              </a:tblPr>
              <a:tblGrid>
                <a:gridCol w="4263992">
                  <a:extLst>
                    <a:ext uri="{9D8B030D-6E8A-4147-A177-3AD203B41FA5}">
                      <a16:colId xmlns:a16="http://schemas.microsoft.com/office/drawing/2014/main" val="3236252801"/>
                    </a:ext>
                  </a:extLst>
                </a:gridCol>
                <a:gridCol w="4263992">
                  <a:extLst>
                    <a:ext uri="{9D8B030D-6E8A-4147-A177-3AD203B41FA5}">
                      <a16:colId xmlns:a16="http://schemas.microsoft.com/office/drawing/2014/main" val="1025993051"/>
                    </a:ext>
                  </a:extLst>
                </a:gridCol>
              </a:tblGrid>
              <a:tr h="488024">
                <a:tc>
                  <a:txBody>
                    <a:bodyPr/>
                    <a:lstStyle/>
                    <a:p>
                      <a:endParaRPr lang="en-IE" sz="8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IE"/>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84282221"/>
                  </a:ext>
                </a:extLst>
              </a:tr>
              <a:tr h="494801">
                <a:tc>
                  <a:txBody>
                    <a:bodyPr/>
                    <a:lstStyle/>
                    <a:p>
                      <a:pPr algn="ctr"/>
                      <a:r>
                        <a:rPr lang="en-IE" sz="1600" dirty="0"/>
                        <a:t>Value chains across 64 sectors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kern="1200" dirty="0">
                          <a:solidFill>
                            <a:schemeClr val="dk1"/>
                          </a:solidFill>
                          <a:latin typeface="+mn-lt"/>
                          <a:ea typeface="+mn-ea"/>
                          <a:cs typeface="+mn-cs"/>
                        </a:rPr>
                        <a:t>No reforms effects, only investments</a:t>
                      </a:r>
                      <a:endParaRPr lang="en-IE" sz="16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8849062"/>
                  </a:ext>
                </a:extLst>
              </a:tr>
              <a:tr h="494801">
                <a:tc>
                  <a:txBody>
                    <a:bodyPr/>
                    <a:lstStyle/>
                    <a:p>
                      <a:pPr algn="ctr"/>
                      <a:r>
                        <a:rPr lang="en-IE" sz="1600" dirty="0"/>
                        <a:t>Bilateral trade between 45 countries </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E" sz="1600" kern="1200" dirty="0">
                          <a:solidFill>
                            <a:schemeClr val="dk1"/>
                          </a:solidFill>
                          <a:latin typeface="+mn-lt"/>
                          <a:ea typeface="+mn-ea"/>
                          <a:cs typeface="+mn-cs"/>
                        </a:rPr>
                        <a:t>No welfare effects </a:t>
                      </a:r>
                      <a:r>
                        <a:rPr lang="en-US" sz="1600" kern="1200" dirty="0">
                          <a:solidFill>
                            <a:schemeClr val="dk1"/>
                          </a:solidFill>
                          <a:latin typeface="+mn-lt"/>
                          <a:ea typeface="+mn-ea"/>
                          <a:cs typeface="+mn-cs"/>
                        </a:rPr>
                        <a:t>beyond GDP</a:t>
                      </a:r>
                      <a:endParaRPr lang="en-IE" sz="16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2626184"/>
                  </a:ext>
                </a:extLst>
              </a:tr>
              <a:tr h="691366">
                <a:tc>
                  <a:txBody>
                    <a:bodyPr/>
                    <a:lstStyle/>
                    <a:p>
                      <a:pPr algn="ctr"/>
                      <a:r>
                        <a:rPr lang="en-IE" sz="1600" dirty="0"/>
                        <a:t>Differentiates between direct and cross-border (‘</a:t>
                      </a:r>
                      <a:r>
                        <a:rPr lang="en-IE" sz="1600" dirty="0" err="1"/>
                        <a:t>spillover</a:t>
                      </a:r>
                      <a:r>
                        <a:rPr lang="en-IE" sz="1600" dirty="0"/>
                        <a:t>’) impacts </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endParaRPr lang="en-IE" sz="160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008999"/>
                  </a:ext>
                </a:extLst>
              </a:tr>
              <a:tr h="494801">
                <a:tc>
                  <a:txBody>
                    <a:bodyPr/>
                    <a:lstStyle/>
                    <a:p>
                      <a:pPr algn="ctr"/>
                      <a:r>
                        <a:rPr lang="en-IE" sz="1600" dirty="0"/>
                        <a:t>Structural effects (i.e. productivity)</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pPr algn="ctr"/>
                      <a:endParaRPr lang="en-IE"/>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299175"/>
                  </a:ext>
                </a:extLst>
              </a:tr>
            </a:tbl>
          </a:graphicData>
        </a:graphic>
      </p:graphicFrame>
      <p:sp>
        <p:nvSpPr>
          <p:cNvPr id="8" name="Oval 7">
            <a:extLst>
              <a:ext uri="{FF2B5EF4-FFF2-40B4-BE49-F238E27FC236}">
                <a16:creationId xmlns:a16="http://schemas.microsoft.com/office/drawing/2014/main" id="{7F5A7173-C7A1-3EB7-B150-43DB29A53C0C}"/>
              </a:ext>
            </a:extLst>
          </p:cNvPr>
          <p:cNvSpPr/>
          <p:nvPr/>
        </p:nvSpPr>
        <p:spPr>
          <a:xfrm>
            <a:off x="3614315" y="3189973"/>
            <a:ext cx="624468" cy="529683"/>
          </a:xfrm>
          <a:prstGeom prst="ellipse">
            <a:avLst/>
          </a:prstGeom>
          <a:solidFill>
            <a:schemeClr val="accent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Slide Number Placeholder 2"/>
          <p:cNvSpPr>
            <a:spLocks noGrp="1"/>
          </p:cNvSpPr>
          <p:nvPr>
            <p:ph type="sldNum" sz="quarter" idx="12"/>
          </p:nvPr>
        </p:nvSpPr>
        <p:spPr/>
        <p:txBody>
          <a:bodyPr/>
          <a:lstStyle/>
          <a:p>
            <a:pPr algn="l"/>
            <a:fld id="{F46C79FD-C571-418B-AB0F-5EE936C85276}" type="slidenum">
              <a:rPr lang="en-GB" smtClean="0"/>
              <a:pPr algn="l"/>
              <a:t>30</a:t>
            </a:fld>
            <a:endParaRPr lang="en-GB" dirty="0"/>
          </a:p>
        </p:txBody>
      </p:sp>
      <p:pic>
        <p:nvPicPr>
          <p:cNvPr id="7" name="Graphic 6" descr="Checkmark with solid fill">
            <a:extLst>
              <a:ext uri="{FF2B5EF4-FFF2-40B4-BE49-F238E27FC236}">
                <a16:creationId xmlns:a16="http://schemas.microsoft.com/office/drawing/2014/main" id="{FB952EF1-66E7-A398-3FA5-B3197A75DA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43949" y="3275699"/>
            <a:ext cx="346771" cy="346771"/>
          </a:xfrm>
          <a:prstGeom prst="rect">
            <a:avLst/>
          </a:prstGeom>
        </p:spPr>
      </p:pic>
      <p:sp>
        <p:nvSpPr>
          <p:cNvPr id="9" name="Oval 8">
            <a:extLst>
              <a:ext uri="{FF2B5EF4-FFF2-40B4-BE49-F238E27FC236}">
                <a16:creationId xmlns:a16="http://schemas.microsoft.com/office/drawing/2014/main" id="{40869AEB-34F9-7D1B-B208-3BEFC0015AE7}"/>
              </a:ext>
            </a:extLst>
          </p:cNvPr>
          <p:cNvSpPr/>
          <p:nvPr/>
        </p:nvSpPr>
        <p:spPr>
          <a:xfrm>
            <a:off x="7953219" y="3189973"/>
            <a:ext cx="624468" cy="529683"/>
          </a:xfrm>
          <a:prstGeom prst="ellipse">
            <a:avLst/>
          </a:prstGeom>
          <a:solidFill>
            <a:srgbClr val="C000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Graphic 10" descr="Close with solid fill">
            <a:extLst>
              <a:ext uri="{FF2B5EF4-FFF2-40B4-BE49-F238E27FC236}">
                <a16:creationId xmlns:a16="http://schemas.microsoft.com/office/drawing/2014/main" id="{C6CA27AE-C69D-5378-FA84-9FAE21C5E5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65660" y="3248515"/>
            <a:ext cx="399586" cy="399586"/>
          </a:xfrm>
          <a:prstGeom prst="rect">
            <a:avLst/>
          </a:prstGeom>
        </p:spPr>
      </p:pic>
      <p:pic>
        <p:nvPicPr>
          <p:cNvPr id="4" name="Graphic 3" descr="Magnifying glass with solid fill">
            <a:extLst>
              <a:ext uri="{FF2B5EF4-FFF2-40B4-BE49-F238E27FC236}">
                <a16:creationId xmlns:a16="http://schemas.microsoft.com/office/drawing/2014/main" id="{DDACDE98-A6CA-38FA-84FC-A9FF222FD5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9562" y="2603508"/>
            <a:ext cx="540680" cy="540680"/>
          </a:xfrm>
          <a:prstGeom prst="rect">
            <a:avLst/>
          </a:prstGeom>
        </p:spPr>
      </p:pic>
      <p:pic>
        <p:nvPicPr>
          <p:cNvPr id="10" name="Graphic 9" descr="Clipboard with solid fill">
            <a:extLst>
              <a:ext uri="{FF2B5EF4-FFF2-40B4-BE49-F238E27FC236}">
                <a16:creationId xmlns:a16="http://schemas.microsoft.com/office/drawing/2014/main" id="{0B8263E1-0913-CD67-E659-975B49B285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9440" y="1283758"/>
            <a:ext cx="540680" cy="540680"/>
          </a:xfrm>
          <a:prstGeom prst="rect">
            <a:avLst/>
          </a:prstGeom>
        </p:spPr>
      </p:pic>
      <p:sp>
        <p:nvSpPr>
          <p:cNvPr id="14" name="Title 2">
            <a:extLst>
              <a:ext uri="{FF2B5EF4-FFF2-40B4-BE49-F238E27FC236}">
                <a16:creationId xmlns:a16="http://schemas.microsoft.com/office/drawing/2014/main" id="{59CF8EDF-FF46-C57A-57B8-2F9626F99163}"/>
              </a:ext>
            </a:extLst>
          </p:cNvPr>
          <p:cNvSpPr>
            <a:spLocks noGrp="1"/>
          </p:cNvSpPr>
          <p:nvPr>
            <p:ph type="title"/>
          </p:nvPr>
        </p:nvSpPr>
        <p:spPr>
          <a:xfrm>
            <a:off x="970722" y="161926"/>
            <a:ext cx="10515600" cy="728571"/>
          </a:xfrm>
        </p:spPr>
        <p:txBody>
          <a:bodyPr/>
          <a:lstStyle/>
          <a:p>
            <a:r>
              <a:rPr lang="es-ES" dirty="0"/>
              <a:t>4. </a:t>
            </a:r>
            <a:r>
              <a:rPr lang="en-US" dirty="0"/>
              <a:t>Simulation strategy</a:t>
            </a:r>
            <a:endParaRPr lang="en-GB" dirty="0"/>
          </a:p>
        </p:txBody>
      </p:sp>
    </p:spTree>
    <p:extLst>
      <p:ext uri="{BB962C8B-B14F-4D97-AF65-F5344CB8AC3E}">
        <p14:creationId xmlns:p14="http://schemas.microsoft.com/office/powerpoint/2010/main" val="3825448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46C79FD-C571-418B-AB0F-5EE936C85276}" type="slidenum">
              <a:rPr lang="en-GB" smtClean="0"/>
              <a:t>31</a:t>
            </a:fld>
            <a:endParaRPr lang="en-GB" dirty="0"/>
          </a:p>
        </p:txBody>
      </p:sp>
      <p:sp>
        <p:nvSpPr>
          <p:cNvPr id="96" name="Content Placeholder 95"/>
          <p:cNvSpPr>
            <a:spLocks noGrp="1"/>
          </p:cNvSpPr>
          <p:nvPr>
            <p:ph idx="1"/>
          </p:nvPr>
        </p:nvSpPr>
        <p:spPr>
          <a:xfrm>
            <a:off x="454142" y="1094632"/>
            <a:ext cx="11548759" cy="5637894"/>
          </a:xfrm>
        </p:spPr>
        <p:txBody>
          <a:bodyPr/>
          <a:lstStyle/>
          <a:p>
            <a:pPr algn="just">
              <a:spcAft>
                <a:spcPts val="1200"/>
              </a:spcAft>
            </a:pPr>
            <a:r>
              <a:rPr lang="en-US" sz="2400" dirty="0">
                <a:solidFill>
                  <a:schemeClr val="tx2"/>
                </a:solidFill>
                <a:latin typeface="Arial" panose="020B0604020202020204" pitchFamily="34" charset="0"/>
              </a:rPr>
              <a:t>Grants: non-repayable</a:t>
            </a:r>
            <a:r>
              <a:rPr lang="en-US" sz="2400" dirty="0">
                <a:latin typeface="Arial" panose="020B0604020202020204" pitchFamily="34" charset="0"/>
              </a:rPr>
              <a:t> financial contributions given to EU member states.</a:t>
            </a:r>
          </a:p>
          <a:p>
            <a:pPr lvl="1" algn="just">
              <a:spcAft>
                <a:spcPts val="1200"/>
              </a:spcAft>
            </a:pPr>
            <a:r>
              <a:rPr lang="en-US" sz="1600" dirty="0">
                <a:latin typeface="Arial" panose="020B0604020202020204" pitchFamily="34" charset="0"/>
              </a:rPr>
              <a:t>RRF grants are assumed to be financed by Member States' contributions to the EU budget, which are, in turn, funded via </a:t>
            </a:r>
            <a:r>
              <a:rPr lang="en-US" sz="1600" dirty="0">
                <a:solidFill>
                  <a:schemeClr val="tx2"/>
                </a:solidFill>
                <a:latin typeface="Arial" panose="020B0604020202020204" pitchFamily="34" charset="0"/>
              </a:rPr>
              <a:t>lump-sum taxes</a:t>
            </a:r>
            <a:r>
              <a:rPr lang="en-US" sz="1600" dirty="0">
                <a:latin typeface="Arial" panose="020B0604020202020204" pitchFamily="34" charset="0"/>
              </a:rPr>
              <a:t>. Under this mechanism, households ultimately bear the cost of the grants through a </a:t>
            </a:r>
            <a:r>
              <a:rPr lang="en-US" sz="1600" dirty="0">
                <a:solidFill>
                  <a:schemeClr val="tx2"/>
                </a:solidFill>
                <a:latin typeface="Arial" panose="020B0604020202020204" pitchFamily="34" charset="0"/>
              </a:rPr>
              <a:t>reduction in their disposable income,</a:t>
            </a:r>
            <a:r>
              <a:rPr lang="en-US" sz="1600" dirty="0">
                <a:latin typeface="Arial" panose="020B0604020202020204" pitchFamily="34" charset="0"/>
              </a:rPr>
              <a:t> consequently offsetting some of the RRF's positive economic effects. </a:t>
            </a:r>
          </a:p>
          <a:p>
            <a:pPr algn="just">
              <a:spcAft>
                <a:spcPts val="1200"/>
              </a:spcAft>
            </a:pPr>
            <a:r>
              <a:rPr lang="en-US" sz="2400" dirty="0">
                <a:solidFill>
                  <a:schemeClr val="tx2"/>
                </a:solidFill>
                <a:latin typeface="Arial" panose="020B0604020202020204" pitchFamily="34" charset="0"/>
              </a:rPr>
              <a:t>Loans: </a:t>
            </a:r>
            <a:r>
              <a:rPr lang="en-US" sz="2400" dirty="0">
                <a:latin typeface="Arial" panose="020B0604020202020204" pitchFamily="34" charset="0"/>
              </a:rPr>
              <a:t>are </a:t>
            </a:r>
            <a:r>
              <a:rPr lang="en-US" sz="2400" dirty="0">
                <a:solidFill>
                  <a:schemeClr val="tx2"/>
                </a:solidFill>
                <a:latin typeface="Arial" panose="020B0604020202020204" pitchFamily="34" charset="0"/>
              </a:rPr>
              <a:t>repayable</a:t>
            </a:r>
            <a:r>
              <a:rPr lang="en-US" sz="2400" dirty="0">
                <a:latin typeface="Arial" panose="020B0604020202020204" pitchFamily="34" charset="0"/>
              </a:rPr>
              <a:t> amounts that the EU lends to member states, offered at favorable conditions, meaning </a:t>
            </a:r>
            <a:r>
              <a:rPr lang="en-US" sz="2400" b="1" dirty="0">
                <a:latin typeface="Arial" panose="020B0604020202020204" pitchFamily="34" charset="0"/>
              </a:rPr>
              <a:t>low interest rates </a:t>
            </a:r>
            <a:r>
              <a:rPr lang="en-US" sz="2400" dirty="0">
                <a:latin typeface="Arial" panose="020B0604020202020204" pitchFamily="34" charset="0"/>
              </a:rPr>
              <a:t>and </a:t>
            </a:r>
            <a:r>
              <a:rPr lang="en-US" sz="2400" b="1" dirty="0">
                <a:latin typeface="Arial" panose="020B0604020202020204" pitchFamily="34" charset="0"/>
              </a:rPr>
              <a:t>extended timelines</a:t>
            </a:r>
            <a:r>
              <a:rPr lang="en-US" sz="2400" dirty="0">
                <a:latin typeface="Arial" panose="020B0604020202020204" pitchFamily="34" charset="0"/>
              </a:rPr>
              <a:t>.</a:t>
            </a:r>
          </a:p>
          <a:p>
            <a:pPr lvl="1" algn="just">
              <a:spcAft>
                <a:spcPts val="1200"/>
              </a:spcAft>
            </a:pPr>
            <a:r>
              <a:rPr lang="en-US" sz="1600" dirty="0">
                <a:latin typeface="Arial" panose="020B0604020202020204" pitchFamily="34" charset="0"/>
              </a:rPr>
              <a:t>The study has assumed that the loans will be </a:t>
            </a:r>
            <a:r>
              <a:rPr lang="en-US" sz="1600" dirty="0">
                <a:solidFill>
                  <a:schemeClr val="tx2"/>
                </a:solidFill>
                <a:latin typeface="Arial" panose="020B0604020202020204" pitchFamily="34" charset="0"/>
              </a:rPr>
              <a:t>repaid in 30 years</a:t>
            </a:r>
            <a:r>
              <a:rPr lang="en-US" sz="1600" dirty="0">
                <a:latin typeface="Arial" panose="020B0604020202020204" pitchFamily="34" charset="0"/>
              </a:rPr>
              <a:t>, with a </a:t>
            </a:r>
            <a:r>
              <a:rPr lang="en-US" sz="1600" dirty="0">
                <a:solidFill>
                  <a:schemeClr val="tx2"/>
                </a:solidFill>
                <a:latin typeface="Arial" panose="020B0604020202020204" pitchFamily="34" charset="0"/>
              </a:rPr>
              <a:t>seven-year grace period</a:t>
            </a:r>
            <a:r>
              <a:rPr lang="en-US" sz="1600" b="1" dirty="0">
                <a:latin typeface="Arial" panose="020B0604020202020204" pitchFamily="34" charset="0"/>
              </a:rPr>
              <a:t> </a:t>
            </a:r>
            <a:r>
              <a:rPr lang="en-US" sz="1600" dirty="0">
                <a:latin typeface="Arial" panose="020B0604020202020204" pitchFamily="34" charset="0"/>
              </a:rPr>
              <a:t>and an </a:t>
            </a:r>
            <a:r>
              <a:rPr lang="en-US" sz="1600" dirty="0">
                <a:solidFill>
                  <a:schemeClr val="tx2"/>
                </a:solidFill>
                <a:latin typeface="Arial" panose="020B0604020202020204" pitchFamily="34" charset="0"/>
              </a:rPr>
              <a:t>interest rate </a:t>
            </a:r>
            <a:r>
              <a:rPr lang="en-US" sz="1600" dirty="0">
                <a:latin typeface="Arial" panose="020B0604020202020204" pitchFamily="34" charset="0"/>
              </a:rPr>
              <a:t>based on the main </a:t>
            </a:r>
            <a:r>
              <a:rPr lang="en-US" sz="1600" dirty="0">
                <a:solidFill>
                  <a:schemeClr val="tx2"/>
                </a:solidFill>
                <a:latin typeface="Arial" panose="020B0604020202020204" pitchFamily="34" charset="0"/>
              </a:rPr>
              <a:t>refinancing operations of the European Central Bank. </a:t>
            </a:r>
          </a:p>
          <a:p>
            <a:pPr algn="just">
              <a:spcAft>
                <a:spcPts val="1200"/>
              </a:spcAft>
            </a:pPr>
            <a:r>
              <a:rPr lang="en-IE" sz="2400" dirty="0">
                <a:solidFill>
                  <a:schemeClr val="tx2"/>
                </a:solidFill>
                <a:latin typeface="Arial" panose="020B0604020202020204" pitchFamily="34" charset="0"/>
              </a:rPr>
              <a:t>Productivity gains:</a:t>
            </a:r>
            <a:r>
              <a:rPr lang="en-IE" sz="2400" dirty="0">
                <a:solidFill>
                  <a:schemeClr val="tx1">
                    <a:lumMod val="95000"/>
                    <a:lumOff val="5000"/>
                  </a:schemeClr>
                </a:solidFill>
                <a:latin typeface="Arial" panose="020B0604020202020204" pitchFamily="34" charset="0"/>
              </a:rPr>
              <a:t> </a:t>
            </a:r>
            <a:r>
              <a:rPr lang="en-US" sz="2400" dirty="0">
                <a:solidFill>
                  <a:schemeClr val="tx1">
                    <a:lumMod val="95000"/>
                    <a:lumOff val="5000"/>
                  </a:schemeClr>
                </a:solidFill>
                <a:latin typeface="Arial" panose="020B0604020202020204" pitchFamily="34" charset="0"/>
              </a:rPr>
              <a:t>additional value added generated by R&amp;D investments funded through the RRF</a:t>
            </a:r>
            <a:r>
              <a:rPr lang="en-IE" sz="2400" dirty="0">
                <a:solidFill>
                  <a:schemeClr val="tx1">
                    <a:lumMod val="95000"/>
                    <a:lumOff val="5000"/>
                  </a:schemeClr>
                </a:solidFill>
                <a:latin typeface="Arial" panose="020B0604020202020204" pitchFamily="34" charset="0"/>
              </a:rPr>
              <a:t>. </a:t>
            </a:r>
          </a:p>
          <a:p>
            <a:pPr lvl="1" algn="just">
              <a:spcAft>
                <a:spcPts val="1200"/>
              </a:spcAft>
            </a:pPr>
            <a:r>
              <a:rPr lang="en-IE" sz="1600" dirty="0">
                <a:solidFill>
                  <a:schemeClr val="tx1"/>
                </a:solidFill>
                <a:latin typeface="Arial" panose="020B0604020202020204" pitchFamily="34" charset="0"/>
              </a:rPr>
              <a:t>This effect is derived through </a:t>
            </a:r>
            <a:r>
              <a:rPr lang="en-IE" sz="1600" b="1" dirty="0">
                <a:solidFill>
                  <a:schemeClr val="tx1"/>
                </a:solidFill>
                <a:latin typeface="Arial" panose="020B0604020202020204" pitchFamily="34" charset="0"/>
              </a:rPr>
              <a:t>econometric estimations </a:t>
            </a:r>
            <a:r>
              <a:rPr lang="en-IE" sz="1600" dirty="0">
                <a:solidFill>
                  <a:schemeClr val="tx1"/>
                </a:solidFill>
                <a:latin typeface="Arial" panose="020B0604020202020204" pitchFamily="34" charset="0"/>
              </a:rPr>
              <a:t>that leverage detailed country and industry-specific information on R&amp;D investments and their subsequent impacts on value added (</a:t>
            </a:r>
            <a:r>
              <a:rPr lang="en-IE" sz="1600" dirty="0">
                <a:latin typeface="Arial" panose="020B0604020202020204" pitchFamily="34" charset="0"/>
              </a:rPr>
              <a:t>data from the Community Innovation Survey to estimate returns on R&amp;D investments) (</a:t>
            </a:r>
            <a:r>
              <a:rPr lang="en-IE" sz="1600" dirty="0" err="1">
                <a:latin typeface="Arial" panose="020B0604020202020204" pitchFamily="34" charset="0"/>
              </a:rPr>
              <a:t>Pedauga</a:t>
            </a:r>
            <a:r>
              <a:rPr lang="en-IE" sz="1600" dirty="0">
                <a:latin typeface="Arial" panose="020B0604020202020204" pitchFamily="34" charset="0"/>
              </a:rPr>
              <a:t> et al. (2025), Moncada-</a:t>
            </a:r>
            <a:r>
              <a:rPr lang="en-IE" sz="1600" dirty="0" err="1">
                <a:latin typeface="Arial" panose="020B0604020202020204" pitchFamily="34" charset="0"/>
              </a:rPr>
              <a:t>Paternò</a:t>
            </a:r>
            <a:r>
              <a:rPr lang="en-IE" sz="1600" dirty="0">
                <a:latin typeface="Arial" panose="020B0604020202020204" pitchFamily="34" charset="0"/>
              </a:rPr>
              <a:t>-Castello et al. (2020)). </a:t>
            </a:r>
          </a:p>
        </p:txBody>
      </p:sp>
      <p:sp>
        <p:nvSpPr>
          <p:cNvPr id="97" name="Title 2"/>
          <p:cNvSpPr>
            <a:spLocks noGrp="1"/>
          </p:cNvSpPr>
          <p:nvPr>
            <p:ph type="title"/>
          </p:nvPr>
        </p:nvSpPr>
        <p:spPr/>
        <p:txBody>
          <a:bodyPr/>
          <a:lstStyle/>
          <a:p>
            <a:r>
              <a:rPr lang="es-ES" dirty="0"/>
              <a:t>4. </a:t>
            </a:r>
            <a:r>
              <a:rPr lang="en-US" dirty="0"/>
              <a:t>Simulation strategy</a:t>
            </a:r>
            <a:endParaRPr lang="en-GB" dirty="0"/>
          </a:p>
        </p:txBody>
      </p:sp>
    </p:spTree>
    <p:extLst>
      <p:ext uri="{BB962C8B-B14F-4D97-AF65-F5344CB8AC3E}">
        <p14:creationId xmlns:p14="http://schemas.microsoft.com/office/powerpoint/2010/main" val="446964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450750" y="0"/>
            <a:ext cx="4391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p:cNvSpPr/>
          <p:nvPr/>
        </p:nvSpPr>
        <p:spPr>
          <a:xfrm>
            <a:off x="10262508" y="6243500"/>
            <a:ext cx="1771650" cy="524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p:cNvSpPr/>
          <p:nvPr/>
        </p:nvSpPr>
        <p:spPr>
          <a:xfrm>
            <a:off x="6938773" y="348887"/>
            <a:ext cx="4700777" cy="3022766"/>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sp>
        <p:nvSpPr>
          <p:cNvPr id="220" name="TextBox 219"/>
          <p:cNvSpPr txBox="1"/>
          <p:nvPr/>
        </p:nvSpPr>
        <p:spPr>
          <a:xfrm>
            <a:off x="9903551" y="270846"/>
            <a:ext cx="1620000" cy="216000"/>
          </a:xfrm>
          <a:prstGeom prst="rect">
            <a:avLst/>
          </a:prstGeom>
          <a:solidFill>
            <a:srgbClr val="C66626"/>
          </a:solidFill>
          <a:ln>
            <a:noFill/>
          </a:ln>
        </p:spPr>
        <p:txBody>
          <a:bodyPr wrap="none" rtlCol="0" anchor="ctr" anchorCtr="1">
            <a:noAutofit/>
          </a:bodyPr>
          <a:lstStyle/>
          <a:p>
            <a:r>
              <a:rPr lang="en-GB" sz="1200" dirty="0">
                <a:solidFill>
                  <a:schemeClr val="bg1"/>
                </a:solidFill>
                <a:latin typeface="Arial Narrow" panose="020B0606020202030204" pitchFamily="34" charset="0"/>
              </a:rPr>
              <a:t>Household Block</a:t>
            </a:r>
          </a:p>
        </p:txBody>
      </p:sp>
      <p:cxnSp>
        <p:nvCxnSpPr>
          <p:cNvPr id="221" name="Elbow Connector 220"/>
          <p:cNvCxnSpPr>
            <a:stCxn id="222" idx="1"/>
            <a:endCxn id="282" idx="0"/>
          </p:cNvCxnSpPr>
          <p:nvPr/>
        </p:nvCxnSpPr>
        <p:spPr>
          <a:xfrm rot="10800000" flipV="1">
            <a:off x="5928662" y="826517"/>
            <a:ext cx="1237046" cy="2390831"/>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22" name="TextBox 221"/>
          <p:cNvSpPr txBox="1"/>
          <p:nvPr/>
        </p:nvSpPr>
        <p:spPr>
          <a:xfrm>
            <a:off x="7165708" y="625582"/>
            <a:ext cx="1202359" cy="401872"/>
          </a:xfrm>
          <a:prstGeom prst="rect">
            <a:avLst/>
          </a:prstGeom>
          <a:solidFill>
            <a:schemeClr val="bg1"/>
          </a:solidFill>
          <a:ln>
            <a:solidFill>
              <a:schemeClr val="bg1">
                <a:lumMod val="85000"/>
              </a:schemeClr>
            </a:solidFill>
          </a:ln>
        </p:spPr>
        <p:txBody>
          <a:bodyPr wrap="none" rtlCol="0" anchor="ctr" anchorCtr="1">
            <a:noAutofit/>
          </a:bodyPr>
          <a:lstStyle>
            <a:defPPr>
              <a:defRPr lang="en-US"/>
            </a:defPPr>
            <a:lvl1pPr algn="ctr">
              <a:defRPr sz="1200">
                <a:latin typeface="LM Roman 12" panose="00000500000000000000" pitchFamily="50" charset="0"/>
              </a:defRPr>
            </a:lvl1pPr>
          </a:lstStyle>
          <a:p>
            <a:r>
              <a:rPr lang="en-GB" cap="small" dirty="0">
                <a:solidFill>
                  <a:srgbClr val="0000CC"/>
                </a:solidFill>
                <a:latin typeface="Arial Narrow" panose="020B0606020202030204" pitchFamily="34" charset="0"/>
              </a:rPr>
              <a:t>Household</a:t>
            </a:r>
          </a:p>
          <a:p>
            <a:r>
              <a:rPr lang="en-GB" dirty="0">
                <a:latin typeface="Arial Narrow" panose="020B0606020202030204" pitchFamily="34" charset="0"/>
              </a:rPr>
              <a:t>Demand</a:t>
            </a:r>
          </a:p>
        </p:txBody>
      </p:sp>
      <p:pic>
        <p:nvPicPr>
          <p:cNvPr id="223" name="Picture 222"/>
          <p:cNvPicPr>
            <a:picLocks noChangeAspect="1"/>
          </p:cNvPicPr>
          <p:nvPr/>
        </p:nvPicPr>
        <p:blipFill>
          <a:blip r:embed="rId3"/>
          <a:stretch>
            <a:fillRect/>
          </a:stretch>
        </p:blipFill>
        <p:spPr>
          <a:xfrm>
            <a:off x="10958767" y="457268"/>
            <a:ext cx="708350" cy="751280"/>
          </a:xfrm>
          <a:prstGeom prst="rect">
            <a:avLst/>
          </a:prstGeom>
        </p:spPr>
      </p:pic>
      <p:sp>
        <p:nvSpPr>
          <p:cNvPr id="224" name="Rectangle 223"/>
          <p:cNvSpPr/>
          <p:nvPr/>
        </p:nvSpPr>
        <p:spPr>
          <a:xfrm>
            <a:off x="504310" y="348887"/>
            <a:ext cx="4236720" cy="3022766"/>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sp>
        <p:nvSpPr>
          <p:cNvPr id="225" name="TextBox 224"/>
          <p:cNvSpPr txBox="1"/>
          <p:nvPr/>
        </p:nvSpPr>
        <p:spPr>
          <a:xfrm>
            <a:off x="649457" y="270846"/>
            <a:ext cx="1620000" cy="216000"/>
          </a:xfrm>
          <a:prstGeom prst="rect">
            <a:avLst/>
          </a:prstGeom>
          <a:solidFill>
            <a:srgbClr val="1D4999"/>
          </a:solidFill>
          <a:ln>
            <a:noFill/>
          </a:ln>
        </p:spPr>
        <p:txBody>
          <a:bodyPr wrap="none" rtlCol="0" anchor="ctr" anchorCtr="1">
            <a:noAutofit/>
          </a:bodyPr>
          <a:lstStyle/>
          <a:p>
            <a:r>
              <a:rPr lang="en-GB" sz="1200" dirty="0">
                <a:solidFill>
                  <a:schemeClr val="bg1"/>
                </a:solidFill>
                <a:latin typeface="Arial Narrow" panose="020B0606020202030204" pitchFamily="34" charset="0"/>
              </a:rPr>
              <a:t>Government Block</a:t>
            </a:r>
          </a:p>
        </p:txBody>
      </p:sp>
      <p:cxnSp>
        <p:nvCxnSpPr>
          <p:cNvPr id="226" name="Elbow Connector 225"/>
          <p:cNvCxnSpPr>
            <a:stCxn id="227" idx="3"/>
            <a:endCxn id="281" idx="0"/>
          </p:cNvCxnSpPr>
          <p:nvPr/>
        </p:nvCxnSpPr>
        <p:spPr>
          <a:xfrm>
            <a:off x="4451554" y="826518"/>
            <a:ext cx="1292736" cy="2389395"/>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27" name="TextBox 226"/>
          <p:cNvSpPr txBox="1"/>
          <p:nvPr/>
        </p:nvSpPr>
        <p:spPr>
          <a:xfrm>
            <a:off x="3249195" y="625582"/>
            <a:ext cx="1202359" cy="401872"/>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Government</a:t>
            </a:r>
          </a:p>
          <a:p>
            <a:pPr algn="ctr"/>
            <a:r>
              <a:rPr lang="en-GB" sz="1200" dirty="0">
                <a:latin typeface="Arial Narrow" panose="020B0606020202030204" pitchFamily="34" charset="0"/>
              </a:rPr>
              <a:t>Demand</a:t>
            </a:r>
          </a:p>
        </p:txBody>
      </p:sp>
      <p:pic>
        <p:nvPicPr>
          <p:cNvPr id="228" name="Picture 227"/>
          <p:cNvPicPr>
            <a:picLocks noChangeAspect="1"/>
          </p:cNvPicPr>
          <p:nvPr/>
        </p:nvPicPr>
        <p:blipFill>
          <a:blip r:embed="rId4"/>
          <a:stretch>
            <a:fillRect/>
          </a:stretch>
        </p:blipFill>
        <p:spPr>
          <a:xfrm>
            <a:off x="545051" y="280616"/>
            <a:ext cx="881980" cy="881980"/>
          </a:xfrm>
          <a:prstGeom prst="rect">
            <a:avLst/>
          </a:prstGeom>
        </p:spPr>
      </p:pic>
      <p:sp>
        <p:nvSpPr>
          <p:cNvPr id="75" name="Rectangle 74"/>
          <p:cNvSpPr/>
          <p:nvPr/>
        </p:nvSpPr>
        <p:spPr>
          <a:xfrm>
            <a:off x="3230454" y="1667966"/>
            <a:ext cx="49024" cy="56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14" name="TextBox 113"/>
          <p:cNvSpPr txBox="1"/>
          <p:nvPr/>
        </p:nvSpPr>
        <p:spPr>
          <a:xfrm>
            <a:off x="659758" y="2697030"/>
            <a:ext cx="1320766"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Government</a:t>
            </a:r>
          </a:p>
          <a:p>
            <a:pPr algn="ctr"/>
            <a:r>
              <a:rPr lang="en-GB" sz="1200" dirty="0">
                <a:latin typeface="Arial Narrow" panose="020B0606020202030204" pitchFamily="34" charset="0"/>
              </a:rPr>
              <a:t>Operating Surplus</a:t>
            </a:r>
          </a:p>
        </p:txBody>
      </p:sp>
      <p:sp>
        <p:nvSpPr>
          <p:cNvPr id="116" name="TextBox 115"/>
          <p:cNvSpPr txBox="1"/>
          <p:nvPr/>
        </p:nvSpPr>
        <p:spPr>
          <a:xfrm>
            <a:off x="2043365" y="2697030"/>
            <a:ext cx="811276"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Taxes less </a:t>
            </a:r>
          </a:p>
          <a:p>
            <a:pPr algn="ctr"/>
            <a:r>
              <a:rPr lang="en-GB" sz="1200" dirty="0">
                <a:latin typeface="Arial Narrow" panose="020B0606020202030204" pitchFamily="34" charset="0"/>
              </a:rPr>
              <a:t>subsidies</a:t>
            </a:r>
          </a:p>
        </p:txBody>
      </p:sp>
      <p:sp>
        <p:nvSpPr>
          <p:cNvPr id="117" name="TextBox 116"/>
          <p:cNvSpPr txBox="1"/>
          <p:nvPr/>
        </p:nvSpPr>
        <p:spPr>
          <a:xfrm>
            <a:off x="2917482" y="2697030"/>
            <a:ext cx="82090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Social </a:t>
            </a:r>
          </a:p>
          <a:p>
            <a:pPr algn="ctr"/>
            <a:r>
              <a:rPr lang="en-GB" sz="1200" dirty="0">
                <a:latin typeface="Arial Narrow" panose="020B0606020202030204" pitchFamily="34" charset="0"/>
              </a:rPr>
              <a:t>Security</a:t>
            </a:r>
          </a:p>
        </p:txBody>
      </p:sp>
      <p:sp>
        <p:nvSpPr>
          <p:cNvPr id="118" name="TextBox 117"/>
          <p:cNvSpPr txBox="1"/>
          <p:nvPr/>
        </p:nvSpPr>
        <p:spPr>
          <a:xfrm>
            <a:off x="3801228" y="2697030"/>
            <a:ext cx="785176"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Income</a:t>
            </a:r>
          </a:p>
          <a:p>
            <a:pPr algn="ctr"/>
            <a:r>
              <a:rPr lang="en-GB" sz="1200" dirty="0">
                <a:latin typeface="Arial Narrow" panose="020B0606020202030204" pitchFamily="34" charset="0"/>
              </a:rPr>
              <a:t>taxes</a:t>
            </a:r>
          </a:p>
        </p:txBody>
      </p:sp>
      <p:sp>
        <p:nvSpPr>
          <p:cNvPr id="119" name="Rounded Rectangle 118"/>
          <p:cNvSpPr/>
          <p:nvPr/>
        </p:nvSpPr>
        <p:spPr>
          <a:xfrm>
            <a:off x="591420" y="2428294"/>
            <a:ext cx="4072524" cy="811411"/>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20" name="TextBox 119"/>
          <p:cNvSpPr txBox="1"/>
          <p:nvPr/>
        </p:nvSpPr>
        <p:spPr>
          <a:xfrm>
            <a:off x="701293" y="2432124"/>
            <a:ext cx="2642097" cy="236282"/>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                     Government Revenue</a:t>
            </a:r>
          </a:p>
        </p:txBody>
      </p:sp>
      <p:sp>
        <p:nvSpPr>
          <p:cNvPr id="121" name="TextBox 120"/>
          <p:cNvSpPr txBox="1"/>
          <p:nvPr/>
        </p:nvSpPr>
        <p:spPr>
          <a:xfrm>
            <a:off x="3738387" y="1269609"/>
            <a:ext cx="842472" cy="463597"/>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Government</a:t>
            </a:r>
          </a:p>
          <a:p>
            <a:pPr algn="ctr"/>
            <a:r>
              <a:rPr lang="en-GB" sz="1200" dirty="0">
                <a:latin typeface="Arial Narrow" panose="020B0606020202030204" pitchFamily="34" charset="0"/>
              </a:rPr>
              <a:t>Debt</a:t>
            </a:r>
          </a:p>
        </p:txBody>
      </p:sp>
      <p:sp>
        <p:nvSpPr>
          <p:cNvPr id="122" name="TextBox 121"/>
          <p:cNvSpPr txBox="1"/>
          <p:nvPr/>
        </p:nvSpPr>
        <p:spPr>
          <a:xfrm>
            <a:off x="2535631" y="1201694"/>
            <a:ext cx="733263" cy="534765"/>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Interest</a:t>
            </a:r>
          </a:p>
          <a:p>
            <a:pPr algn="ctr"/>
            <a:r>
              <a:rPr lang="en-GB" sz="1200" dirty="0">
                <a:latin typeface="Arial Narrow" panose="020B0606020202030204" pitchFamily="34" charset="0"/>
              </a:rPr>
              <a:t>Debt</a:t>
            </a:r>
          </a:p>
        </p:txBody>
      </p:sp>
      <p:sp>
        <p:nvSpPr>
          <p:cNvPr id="125" name="TextBox 124"/>
          <p:cNvSpPr txBox="1"/>
          <p:nvPr/>
        </p:nvSpPr>
        <p:spPr>
          <a:xfrm>
            <a:off x="659758" y="1196283"/>
            <a:ext cx="770899" cy="543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Transfers</a:t>
            </a:r>
          </a:p>
          <a:p>
            <a:pPr algn="ctr"/>
            <a:r>
              <a:rPr lang="en-GB" sz="1200" dirty="0">
                <a:latin typeface="Arial Narrow" panose="020B0606020202030204" pitchFamily="34" charset="0"/>
              </a:rPr>
              <a:t>Household</a:t>
            </a:r>
          </a:p>
        </p:txBody>
      </p:sp>
      <p:sp>
        <p:nvSpPr>
          <p:cNvPr id="126" name="TextBox 125"/>
          <p:cNvSpPr txBox="1"/>
          <p:nvPr/>
        </p:nvSpPr>
        <p:spPr>
          <a:xfrm>
            <a:off x="1148630" y="1699591"/>
            <a:ext cx="1751961" cy="311376"/>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Government Expenses</a:t>
            </a:r>
          </a:p>
        </p:txBody>
      </p:sp>
      <p:sp>
        <p:nvSpPr>
          <p:cNvPr id="128" name="Rounded Rectangle 127"/>
          <p:cNvSpPr/>
          <p:nvPr/>
        </p:nvSpPr>
        <p:spPr>
          <a:xfrm>
            <a:off x="591420" y="1105494"/>
            <a:ext cx="2844664" cy="905473"/>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31" name="Elbow Connector 130"/>
          <p:cNvCxnSpPr/>
          <p:nvPr/>
        </p:nvCxnSpPr>
        <p:spPr>
          <a:xfrm rot="10800000">
            <a:off x="3268895" y="1501408"/>
            <a:ext cx="469493" cy="0"/>
          </a:xfrm>
          <a:prstGeom prst="bentConnector3">
            <a:avLst>
              <a:gd name="adj1" fmla="val 50000"/>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32" name="Elbow Connector 131"/>
          <p:cNvCxnSpPr>
            <a:stCxn id="134" idx="0"/>
            <a:endCxn id="121" idx="2"/>
          </p:cNvCxnSpPr>
          <p:nvPr/>
        </p:nvCxnSpPr>
        <p:spPr>
          <a:xfrm rot="5400000" flipH="1" flipV="1">
            <a:off x="3490436" y="1762938"/>
            <a:ext cx="698918" cy="639455"/>
          </a:xfrm>
          <a:prstGeom prst="bentConnector3">
            <a:avLst>
              <a:gd name="adj1" fmla="val 50000"/>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3004977" y="2432124"/>
            <a:ext cx="1030382" cy="251869"/>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 </a:t>
            </a:r>
          </a:p>
        </p:txBody>
      </p:sp>
      <p:cxnSp>
        <p:nvCxnSpPr>
          <p:cNvPr id="140" name="Elbow Connector 139"/>
          <p:cNvCxnSpPr>
            <a:stCxn id="120" idx="0"/>
            <a:endCxn id="126" idx="2"/>
          </p:cNvCxnSpPr>
          <p:nvPr/>
        </p:nvCxnSpPr>
        <p:spPr>
          <a:xfrm rot="5400000" flipH="1" flipV="1">
            <a:off x="1812898" y="2220412"/>
            <a:ext cx="421157" cy="2269"/>
          </a:xfrm>
          <a:prstGeom prst="bentConnector3">
            <a:avLst>
              <a:gd name="adj1" fmla="val 50000"/>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42" name="Elbow Connector 141"/>
          <p:cNvCxnSpPr>
            <a:stCxn id="130" idx="0"/>
            <a:endCxn id="227" idx="1"/>
          </p:cNvCxnSpPr>
          <p:nvPr/>
        </p:nvCxnSpPr>
        <p:spPr>
          <a:xfrm rot="5400000" flipH="1" flipV="1">
            <a:off x="2286355" y="524604"/>
            <a:ext cx="660925" cy="1264755"/>
          </a:xfrm>
          <a:prstGeom prst="bentConnector2">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194177" y="2697030"/>
            <a:ext cx="62374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Wages</a:t>
            </a:r>
          </a:p>
        </p:txBody>
      </p:sp>
      <p:sp>
        <p:nvSpPr>
          <p:cNvPr id="63" name="TextBox 62"/>
          <p:cNvSpPr txBox="1"/>
          <p:nvPr/>
        </p:nvSpPr>
        <p:spPr>
          <a:xfrm>
            <a:off x="7879524" y="2697030"/>
            <a:ext cx="62374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Mixed</a:t>
            </a:r>
          </a:p>
          <a:p>
            <a:pPr algn="ctr"/>
            <a:r>
              <a:rPr lang="en-GB" sz="1200" dirty="0">
                <a:latin typeface="Arial Narrow" panose="020B0606020202030204" pitchFamily="34" charset="0"/>
              </a:rPr>
              <a:t>income</a:t>
            </a:r>
          </a:p>
        </p:txBody>
      </p:sp>
      <p:sp>
        <p:nvSpPr>
          <p:cNvPr id="64" name="TextBox 63"/>
          <p:cNvSpPr txBox="1"/>
          <p:nvPr/>
        </p:nvSpPr>
        <p:spPr>
          <a:xfrm>
            <a:off x="8565405" y="2697030"/>
            <a:ext cx="62374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Property</a:t>
            </a:r>
          </a:p>
          <a:p>
            <a:pPr algn="ctr"/>
            <a:r>
              <a:rPr lang="en-GB" sz="1200" dirty="0">
                <a:latin typeface="Arial Narrow" panose="020B0606020202030204" pitchFamily="34" charset="0"/>
              </a:rPr>
              <a:t>Income</a:t>
            </a:r>
          </a:p>
        </p:txBody>
      </p:sp>
      <p:sp>
        <p:nvSpPr>
          <p:cNvPr id="65" name="TextBox 64"/>
          <p:cNvSpPr txBox="1"/>
          <p:nvPr/>
        </p:nvSpPr>
        <p:spPr>
          <a:xfrm>
            <a:off x="9257103" y="2697030"/>
            <a:ext cx="62374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Gov.</a:t>
            </a:r>
          </a:p>
          <a:p>
            <a:pPr algn="ctr"/>
            <a:r>
              <a:rPr lang="en-GB" sz="1200" dirty="0">
                <a:latin typeface="Arial Narrow" panose="020B0606020202030204" pitchFamily="34" charset="0"/>
              </a:rPr>
              <a:t>Trans.</a:t>
            </a:r>
          </a:p>
        </p:txBody>
      </p:sp>
      <p:sp>
        <p:nvSpPr>
          <p:cNvPr id="66" name="TextBox 65"/>
          <p:cNvSpPr txBox="1"/>
          <p:nvPr/>
        </p:nvSpPr>
        <p:spPr>
          <a:xfrm>
            <a:off x="9937513" y="2697030"/>
            <a:ext cx="62374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Other</a:t>
            </a:r>
          </a:p>
          <a:p>
            <a:pPr algn="ctr"/>
            <a:r>
              <a:rPr lang="en-GB" sz="1200" dirty="0">
                <a:latin typeface="Arial Narrow" panose="020B0606020202030204" pitchFamily="34" charset="0"/>
              </a:rPr>
              <a:t>Trans.</a:t>
            </a:r>
          </a:p>
        </p:txBody>
      </p:sp>
      <p:sp>
        <p:nvSpPr>
          <p:cNvPr id="67" name="Rounded Rectangle 66"/>
          <p:cNvSpPr/>
          <p:nvPr/>
        </p:nvSpPr>
        <p:spPr>
          <a:xfrm>
            <a:off x="7128694" y="2432124"/>
            <a:ext cx="3491256" cy="779338"/>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8" name="TextBox 67"/>
          <p:cNvSpPr txBox="1"/>
          <p:nvPr/>
        </p:nvSpPr>
        <p:spPr>
          <a:xfrm>
            <a:off x="8109060" y="2432124"/>
            <a:ext cx="1639086" cy="253645"/>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Household Income</a:t>
            </a:r>
          </a:p>
        </p:txBody>
      </p:sp>
      <p:sp>
        <p:nvSpPr>
          <p:cNvPr id="69" name="TextBox 68"/>
          <p:cNvSpPr txBox="1"/>
          <p:nvPr/>
        </p:nvSpPr>
        <p:spPr>
          <a:xfrm>
            <a:off x="10695492" y="2799165"/>
            <a:ext cx="716399" cy="352997"/>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Social </a:t>
            </a:r>
          </a:p>
          <a:p>
            <a:pPr algn="ctr"/>
            <a:r>
              <a:rPr lang="en-GB" sz="1200" dirty="0">
                <a:latin typeface="Arial Narrow" panose="020B0606020202030204" pitchFamily="34" charset="0"/>
              </a:rPr>
              <a:t>Security</a:t>
            </a:r>
          </a:p>
        </p:txBody>
      </p:sp>
      <p:sp>
        <p:nvSpPr>
          <p:cNvPr id="70" name="TextBox 69"/>
          <p:cNvSpPr txBox="1"/>
          <p:nvPr/>
        </p:nvSpPr>
        <p:spPr>
          <a:xfrm>
            <a:off x="10695492" y="2462666"/>
            <a:ext cx="716399" cy="336499"/>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Taxes</a:t>
            </a:r>
          </a:p>
        </p:txBody>
      </p:sp>
      <p:sp>
        <p:nvSpPr>
          <p:cNvPr id="71" name="Rounded Rectangle 70"/>
          <p:cNvSpPr/>
          <p:nvPr/>
        </p:nvSpPr>
        <p:spPr>
          <a:xfrm>
            <a:off x="7064091" y="2189964"/>
            <a:ext cx="4444219" cy="1084247"/>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2" name="TextBox 71"/>
          <p:cNvSpPr txBox="1"/>
          <p:nvPr/>
        </p:nvSpPr>
        <p:spPr>
          <a:xfrm>
            <a:off x="8299519" y="2161631"/>
            <a:ext cx="2315413" cy="311376"/>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Household Disposable Income</a:t>
            </a:r>
          </a:p>
        </p:txBody>
      </p:sp>
      <p:sp>
        <p:nvSpPr>
          <p:cNvPr id="73" name="TextBox 72"/>
          <p:cNvSpPr txBox="1"/>
          <p:nvPr/>
        </p:nvSpPr>
        <p:spPr>
          <a:xfrm>
            <a:off x="8159499" y="1708311"/>
            <a:ext cx="908099" cy="4026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Savings</a:t>
            </a:r>
          </a:p>
        </p:txBody>
      </p:sp>
      <p:sp>
        <p:nvSpPr>
          <p:cNvPr id="74" name="TextBox 73"/>
          <p:cNvSpPr txBox="1"/>
          <p:nvPr/>
        </p:nvSpPr>
        <p:spPr>
          <a:xfrm>
            <a:off x="9161228" y="1702568"/>
            <a:ext cx="989895" cy="4026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Household</a:t>
            </a:r>
          </a:p>
          <a:p>
            <a:pPr algn="ctr"/>
            <a:r>
              <a:rPr lang="en-GB" sz="1200" dirty="0">
                <a:latin typeface="Arial Narrow" panose="020B0606020202030204" pitchFamily="34" charset="0"/>
              </a:rPr>
              <a:t>Consumption</a:t>
            </a:r>
          </a:p>
        </p:txBody>
      </p:sp>
      <p:sp>
        <p:nvSpPr>
          <p:cNvPr id="77" name="Arc 76"/>
          <p:cNvSpPr/>
          <p:nvPr/>
        </p:nvSpPr>
        <p:spPr>
          <a:xfrm rot="10800000">
            <a:off x="9237952" y="1426329"/>
            <a:ext cx="838330" cy="752776"/>
          </a:xfrm>
          <a:prstGeom prst="arc">
            <a:avLst>
              <a:gd name="adj1" fmla="val 1240044"/>
              <a:gd name="adj2" fmla="val 9561246"/>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mc:AlternateContent xmlns:mc="http://schemas.openxmlformats.org/markup-compatibility/2006" xmlns:a14="http://schemas.microsoft.com/office/drawing/2010/main">
        <mc:Choice Requires="a14">
          <p:sp>
            <p:nvSpPr>
              <p:cNvPr id="79" name="TextBox 78"/>
              <p:cNvSpPr txBox="1"/>
              <p:nvPr/>
            </p:nvSpPr>
            <p:spPr>
              <a:xfrm>
                <a:off x="9079643" y="1098209"/>
                <a:ext cx="1202359"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
                        <m:sSubPr>
                          <m:ctrlPr>
                            <a:rPr lang="en-GB" sz="1100" b="0" i="1" dirty="0" smtClean="0">
                              <a:solidFill>
                                <a:srgbClr val="0000CC"/>
                              </a:solidFill>
                              <a:latin typeface="Cambria Math" panose="02040503050406030204" pitchFamily="18" charset="0"/>
                              <a:ea typeface="Latin Modern Math" panose="02000503000000000000" pitchFamily="50" charset="0"/>
                            </a:rPr>
                          </m:ctrlPr>
                        </m:sSubPr>
                        <m:e>
                          <m:r>
                            <a:rPr lang="en-GB" sz="1100" b="0" i="1" dirty="0" smtClean="0">
                              <a:solidFill>
                                <a:srgbClr val="0000CC"/>
                              </a:solidFill>
                              <a:latin typeface="Latin Modern Math" panose="02000503000000000000" pitchFamily="50" charset="0"/>
                              <a:ea typeface="Latin Modern Math" panose="02000503000000000000" pitchFamily="50" charset="0"/>
                            </a:rPr>
                            <m:t>𝛾</m:t>
                          </m:r>
                        </m:e>
                        <m:sub>
                          <m:r>
                            <a:rPr lang="en-GB" sz="1100" b="0" i="1" dirty="0" smtClean="0">
                              <a:solidFill>
                                <a:srgbClr val="0000CC"/>
                              </a:solidFill>
                              <a:latin typeface="Cambria Math" panose="02040503050406030204" pitchFamily="18" charset="0"/>
                              <a:ea typeface="Latin Modern Math" panose="02000503000000000000" pitchFamily="50" charset="0"/>
                            </a:rPr>
                            <m:t>𝐶</m:t>
                          </m:r>
                        </m:sub>
                      </m:sSub>
                      <m:r>
                        <a:rPr lang="en-GB" sz="1100" b="0" i="1" dirty="0" smtClean="0">
                          <a:solidFill>
                            <a:srgbClr val="0000CC"/>
                          </a:solidFill>
                          <a:latin typeface="Latin Modern Math" panose="02000503000000000000" pitchFamily="50" charset="0"/>
                          <a:ea typeface="Latin Modern Math" panose="02000503000000000000" pitchFamily="50" charset="0"/>
                        </a:rPr>
                        <m:t>, </m:t>
                      </m:r>
                      <m:sSub>
                        <m:sSubPr>
                          <m:ctrlPr>
                            <a:rPr lang="en-GB" sz="1100" b="0" i="1" dirty="0" smtClean="0">
                              <a:solidFill>
                                <a:srgbClr val="0000CC"/>
                              </a:solidFill>
                              <a:latin typeface="Cambria Math" panose="02040503050406030204" pitchFamily="18" charset="0"/>
                              <a:ea typeface="Latin Modern Math" panose="02000503000000000000" pitchFamily="50" charset="0"/>
                            </a:rPr>
                          </m:ctrlPr>
                        </m:sSubPr>
                        <m:e>
                          <m:r>
                            <a:rPr lang="en-GB" sz="1100" b="0" i="1" dirty="0" smtClean="0">
                              <a:solidFill>
                                <a:srgbClr val="0000CC"/>
                              </a:solidFill>
                              <a:latin typeface="Latin Modern Math" panose="02000503000000000000" pitchFamily="50" charset="0"/>
                              <a:ea typeface="Latin Modern Math" panose="02000503000000000000" pitchFamily="50" charset="0"/>
                            </a:rPr>
                            <m:t>𝛽</m:t>
                          </m:r>
                        </m:e>
                        <m:sub>
                          <m:r>
                            <a:rPr lang="en-GB" sz="1100" b="0" i="1" dirty="0" smtClean="0">
                              <a:solidFill>
                                <a:srgbClr val="0000CC"/>
                              </a:solidFill>
                              <a:latin typeface="Latin Modern Math" panose="02000503000000000000" pitchFamily="50" charset="0"/>
                              <a:ea typeface="Latin Modern Math" panose="02000503000000000000" pitchFamily="50" charset="0"/>
                            </a:rPr>
                            <m:t>𝑗</m:t>
                          </m:r>
                        </m:sub>
                      </m:sSub>
                      <m:r>
                        <a:rPr lang="en-GB" sz="1100" b="0" i="1" dirty="0" smtClean="0">
                          <a:solidFill>
                            <a:srgbClr val="0000CC"/>
                          </a:solidFill>
                          <a:latin typeface="Latin Modern Math" panose="02000503000000000000" pitchFamily="50" charset="0"/>
                          <a:ea typeface="Latin Modern Math" panose="02000503000000000000" pitchFamily="50" charset="0"/>
                        </a:rPr>
                        <m:t> </m:t>
                      </m:r>
                    </m:oMath>
                  </m:oMathPara>
                </a14:m>
                <a:endParaRPr lang="en-GB" sz="11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9079643" y="1098209"/>
                <a:ext cx="1202359" cy="401872"/>
              </a:xfrm>
              <a:prstGeom prst="rect">
                <a:avLst/>
              </a:prstGeom>
              <a:blipFill>
                <a:blip r:embed="rId5"/>
                <a:stretch>
                  <a:fillRect/>
                </a:stretch>
              </a:blipFill>
              <a:ln>
                <a:noFill/>
              </a:ln>
            </p:spPr>
            <p:txBody>
              <a:bodyPr/>
              <a:lstStyle/>
              <a:p>
                <a:r>
                  <a:rPr lang="en-GB">
                    <a:noFill/>
                  </a:rPr>
                  <a:t> </a:t>
                </a:r>
              </a:p>
            </p:txBody>
          </p:sp>
        </mc:Fallback>
      </mc:AlternateContent>
      <p:sp>
        <p:nvSpPr>
          <p:cNvPr id="81" name="TextBox 80"/>
          <p:cNvSpPr txBox="1"/>
          <p:nvPr/>
        </p:nvSpPr>
        <p:spPr>
          <a:xfrm>
            <a:off x="9643584" y="1269691"/>
            <a:ext cx="1202359" cy="401872"/>
          </a:xfrm>
          <a:prstGeom prst="rect">
            <a:avLst/>
          </a:prstGeom>
          <a:noFill/>
          <a:ln>
            <a:noFill/>
          </a:ln>
        </p:spPr>
        <p:txBody>
          <a:bodyPr wrap="none" rtlCol="0" anchor="ctr" anchorCtr="1">
            <a:noAutofit/>
          </a:bodyPr>
          <a:lstStyle/>
          <a:p>
            <a:pPr algn="ctr"/>
            <a:r>
              <a:rPr lang="en-GB" sz="800" dirty="0">
                <a:solidFill>
                  <a:srgbClr val="0000CC"/>
                </a:solidFill>
                <a:latin typeface="Arial Narrow" panose="020B0606020202030204" pitchFamily="34" charset="0"/>
              </a:rPr>
              <a:t>AIDS</a:t>
            </a:r>
          </a:p>
          <a:p>
            <a:pPr algn="ctr"/>
            <a:r>
              <a:rPr lang="en-GB" sz="800" dirty="0">
                <a:solidFill>
                  <a:srgbClr val="0000CC"/>
                </a:solidFill>
                <a:latin typeface="Arial Narrow" panose="020B0606020202030204" pitchFamily="34" charset="0"/>
              </a:rPr>
              <a:t>model</a:t>
            </a:r>
          </a:p>
        </p:txBody>
      </p:sp>
      <p:sp>
        <p:nvSpPr>
          <p:cNvPr id="83" name="TextBox 82"/>
          <p:cNvSpPr txBox="1"/>
          <p:nvPr/>
        </p:nvSpPr>
        <p:spPr>
          <a:xfrm>
            <a:off x="8752593" y="620935"/>
            <a:ext cx="735472" cy="256306"/>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100" dirty="0">
                <a:latin typeface="Arial Narrow" panose="020B0606020202030204" pitchFamily="34" charset="0"/>
              </a:rPr>
              <a:t>COICOP</a:t>
            </a:r>
          </a:p>
        </p:txBody>
      </p:sp>
      <p:sp>
        <p:nvSpPr>
          <p:cNvPr id="85" name="TextBox 84"/>
          <p:cNvSpPr txBox="1"/>
          <p:nvPr/>
        </p:nvSpPr>
        <p:spPr>
          <a:xfrm>
            <a:off x="9824287" y="635438"/>
            <a:ext cx="747263" cy="256306"/>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100" dirty="0">
                <a:latin typeface="Arial Narrow" panose="020B0606020202030204" pitchFamily="34" charset="0"/>
              </a:rPr>
              <a:t>Q1-Q5</a:t>
            </a:r>
          </a:p>
        </p:txBody>
      </p:sp>
      <p:sp>
        <p:nvSpPr>
          <p:cNvPr id="86" name="Rectangle 85"/>
          <p:cNvSpPr/>
          <p:nvPr/>
        </p:nvSpPr>
        <p:spPr>
          <a:xfrm>
            <a:off x="9445167" y="726820"/>
            <a:ext cx="373821" cy="369332"/>
          </a:xfrm>
          <a:prstGeom prst="rect">
            <a:avLst/>
          </a:prstGeom>
        </p:spPr>
        <p:txBody>
          <a:bodyPr wrap="none">
            <a:spAutoFit/>
          </a:bodyPr>
          <a:lstStyle/>
          <a:p>
            <a:pPr algn="ctr"/>
            <a:r>
              <a:rPr lang="en-GB" dirty="0">
                <a:latin typeface="Arial Narrow" panose="020B0606020202030204" pitchFamily="34" charset="0"/>
              </a:rPr>
              <a:t>…</a:t>
            </a:r>
          </a:p>
        </p:txBody>
      </p:sp>
      <p:cxnSp>
        <p:nvCxnSpPr>
          <p:cNvPr id="87" name="Straight Arrow Connector 86"/>
          <p:cNvCxnSpPr>
            <a:stCxn id="74" idx="0"/>
            <a:endCxn id="85" idx="2"/>
          </p:cNvCxnSpPr>
          <p:nvPr/>
        </p:nvCxnSpPr>
        <p:spPr>
          <a:xfrm flipV="1">
            <a:off x="9656176" y="1037310"/>
            <a:ext cx="541743" cy="665258"/>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74" idx="0"/>
            <a:endCxn id="83" idx="2"/>
          </p:cNvCxnSpPr>
          <p:nvPr/>
        </p:nvCxnSpPr>
        <p:spPr>
          <a:xfrm flipH="1" flipV="1">
            <a:off x="9120329" y="1022807"/>
            <a:ext cx="535847" cy="679761"/>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07" name="Rounded Rectangle 106"/>
          <p:cNvSpPr/>
          <p:nvPr/>
        </p:nvSpPr>
        <p:spPr>
          <a:xfrm>
            <a:off x="8692807" y="554376"/>
            <a:ext cx="1948741" cy="586926"/>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09" name="Elbow Connector 108"/>
          <p:cNvCxnSpPr/>
          <p:nvPr/>
        </p:nvCxnSpPr>
        <p:spPr>
          <a:xfrm rot="10800000" flipV="1">
            <a:off x="8393614" y="829292"/>
            <a:ext cx="252000" cy="2"/>
          </a:xfrm>
          <a:prstGeom prst="bentConnector3">
            <a:avLst>
              <a:gd name="adj1" fmla="val 50000"/>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555090" y="3625136"/>
            <a:ext cx="4187688" cy="2898330"/>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sp>
        <p:nvSpPr>
          <p:cNvPr id="91" name="Rectangle 90"/>
          <p:cNvSpPr/>
          <p:nvPr/>
        </p:nvSpPr>
        <p:spPr>
          <a:xfrm>
            <a:off x="6938773" y="3625136"/>
            <a:ext cx="4700777" cy="2935846"/>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mc:AlternateContent xmlns:mc="http://schemas.openxmlformats.org/markup-compatibility/2006" xmlns:a14="http://schemas.microsoft.com/office/drawing/2010/main">
        <mc:Choice Requires="a14">
          <p:sp>
            <p:nvSpPr>
              <p:cNvPr id="93" name="TextBox 92"/>
              <p:cNvSpPr txBox="1"/>
              <p:nvPr/>
            </p:nvSpPr>
            <p:spPr>
              <a:xfrm>
                <a:off x="5255233" y="3638895"/>
                <a:ext cx="1202359"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200" b="0" i="1" dirty="0" smtClean="0">
                              <a:solidFill>
                                <a:srgbClr val="0000CC"/>
                              </a:solidFill>
                              <a:latin typeface="Cambria Math" panose="02040503050406030204" pitchFamily="18" charset="0"/>
                              <a:ea typeface="Latin Modern Math" panose="02000503000000000000" pitchFamily="50" charset="0"/>
                            </a:rPr>
                          </m:ctrlPr>
                        </m:sSubSupPr>
                        <m:e>
                          <m:r>
                            <m:rPr>
                              <m:sty m:val="p"/>
                            </m:rPr>
                            <a:rPr lang="en-GB" sz="1200" b="0" i="0" dirty="0" smtClean="0">
                              <a:solidFill>
                                <a:srgbClr val="0000CC"/>
                              </a:solidFill>
                              <a:latin typeface="Latin Modern Math" panose="02000503000000000000" pitchFamily="50" charset="0"/>
                              <a:ea typeface="Latin Modern Math" panose="02000503000000000000" pitchFamily="50" charset="0"/>
                            </a:rPr>
                            <m:t>σ</m:t>
                          </m:r>
                        </m:e>
                        <m:sub>
                          <m:r>
                            <a:rPr lang="en-GB" sz="1200" b="0" i="1" dirty="0" smtClean="0">
                              <a:solidFill>
                                <a:srgbClr val="0000CC"/>
                              </a:solidFill>
                              <a:latin typeface="Latin Modern Math" panose="02000503000000000000" pitchFamily="50" charset="0"/>
                              <a:ea typeface="Latin Modern Math" panose="02000503000000000000" pitchFamily="50" charset="0"/>
                            </a:rPr>
                            <m:t>𝑟</m:t>
                          </m:r>
                          <m:r>
                            <a:rPr lang="en-GB" sz="1200" b="0" i="1" dirty="0" smtClean="0">
                              <a:solidFill>
                                <a:srgbClr val="0000CC"/>
                              </a:solidFill>
                              <a:latin typeface="Cambria Math" panose="02040503050406030204" pitchFamily="18" charset="0"/>
                              <a:ea typeface="Latin Modern Math" panose="02000503000000000000" pitchFamily="50" charset="0"/>
                            </a:rPr>
                            <m:t>,</m:t>
                          </m:r>
                          <m:r>
                            <a:rPr lang="en-GB" sz="1200" b="0" i="1" dirty="0" smtClean="0">
                              <a:solidFill>
                                <a:srgbClr val="0000CC"/>
                              </a:solidFill>
                              <a:latin typeface="Cambria Math" panose="02040503050406030204" pitchFamily="18" charset="0"/>
                              <a:ea typeface="Latin Modern Math" panose="02000503000000000000" pitchFamily="50" charset="0"/>
                            </a:rPr>
                            <m:t>𝑐</m:t>
                          </m:r>
                        </m:sub>
                        <m:sup>
                          <m:r>
                            <a:rPr lang="en-GB" sz="1200" b="0" i="0" dirty="0" smtClean="0">
                              <a:solidFill>
                                <a:srgbClr val="0000CC"/>
                              </a:solidFill>
                              <a:latin typeface="Cambria Math" panose="02040503050406030204" pitchFamily="18" charset="0"/>
                              <a:ea typeface="Latin Modern Math" panose="02000503000000000000" pitchFamily="50" charset="0"/>
                            </a:rPr>
                            <m:t>1</m:t>
                          </m:r>
                        </m:sup>
                      </m:sSubSup>
                    </m:oMath>
                  </m:oMathPara>
                </a14:m>
                <a:endParaRPr lang="en-GB" sz="12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93" name="TextBox 92"/>
              <p:cNvSpPr txBox="1">
                <a:spLocks noRot="1" noChangeAspect="1" noMove="1" noResize="1" noEditPoints="1" noAdjustHandles="1" noChangeArrowheads="1" noChangeShapeType="1" noTextEdit="1"/>
              </p:cNvSpPr>
              <p:nvPr/>
            </p:nvSpPr>
            <p:spPr>
              <a:xfrm>
                <a:off x="5255233" y="3638895"/>
                <a:ext cx="1202359" cy="401872"/>
              </a:xfrm>
              <a:prstGeom prst="rect">
                <a:avLst/>
              </a:prstGeom>
              <a:blipFill>
                <a:blip r:embed="rId6"/>
                <a:stretch>
                  <a:fillRect/>
                </a:stretch>
              </a:blipFill>
              <a:ln>
                <a:noFill/>
              </a:ln>
            </p:spPr>
            <p:txBody>
              <a:bodyPr/>
              <a:lstStyle/>
              <a:p>
                <a:r>
                  <a:rPr lang="en-GB">
                    <a:noFill/>
                  </a:rPr>
                  <a:t> </a:t>
                </a:r>
              </a:p>
            </p:txBody>
          </p:sp>
        </mc:Fallback>
      </mc:AlternateContent>
      <p:sp>
        <p:nvSpPr>
          <p:cNvPr id="94" name="TextBox 93"/>
          <p:cNvSpPr txBox="1"/>
          <p:nvPr/>
        </p:nvSpPr>
        <p:spPr>
          <a:xfrm>
            <a:off x="7335435" y="6060339"/>
            <a:ext cx="1921668" cy="366321"/>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Imported</a:t>
            </a:r>
          </a:p>
          <a:p>
            <a:pPr algn="ctr"/>
            <a:r>
              <a:rPr lang="en-GB" sz="1200" dirty="0">
                <a:latin typeface="Arial Narrow" panose="020B0606020202030204" pitchFamily="34" charset="0"/>
              </a:rPr>
              <a:t>Demand</a:t>
            </a:r>
          </a:p>
        </p:txBody>
      </p:sp>
      <p:sp>
        <p:nvSpPr>
          <p:cNvPr id="96" name="TextBox 95"/>
          <p:cNvSpPr txBox="1"/>
          <p:nvPr/>
        </p:nvSpPr>
        <p:spPr>
          <a:xfrm>
            <a:off x="7671435" y="4592554"/>
            <a:ext cx="1231231" cy="401872"/>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Trade</a:t>
            </a:r>
          </a:p>
          <a:p>
            <a:pPr algn="ctr"/>
            <a:r>
              <a:rPr lang="en-GB" sz="1200" cap="small" dirty="0" err="1">
                <a:latin typeface="Arial Narrow" panose="020B0606020202030204" pitchFamily="34" charset="0"/>
              </a:rPr>
              <a:t>Cpa</a:t>
            </a:r>
            <a:r>
              <a:rPr lang="en-GB" sz="1200" cap="small" dirty="0">
                <a:latin typeface="Arial Narrow" panose="020B0606020202030204" pitchFamily="34" charset="0"/>
              </a:rPr>
              <a:t> 1 … </a:t>
            </a:r>
            <a:r>
              <a:rPr lang="en-GB" sz="1200" cap="small" dirty="0" err="1">
                <a:latin typeface="Arial Narrow" panose="020B0606020202030204" pitchFamily="34" charset="0"/>
              </a:rPr>
              <a:t>Cpa</a:t>
            </a:r>
            <a:r>
              <a:rPr lang="en-GB" sz="1200" dirty="0">
                <a:latin typeface="Arial Narrow" panose="020B0606020202030204" pitchFamily="34" charset="0"/>
              </a:rPr>
              <a:t> </a:t>
            </a:r>
            <a:r>
              <a:rPr lang="en-GB" sz="1200" i="1" dirty="0">
                <a:latin typeface="Arial Narrow" panose="020B0606020202030204" pitchFamily="34" charset="0"/>
              </a:rPr>
              <a:t>n</a:t>
            </a:r>
          </a:p>
        </p:txBody>
      </p:sp>
      <p:sp>
        <p:nvSpPr>
          <p:cNvPr id="99" name="TextBox 98"/>
          <p:cNvSpPr txBox="1"/>
          <p:nvPr/>
        </p:nvSpPr>
        <p:spPr>
          <a:xfrm>
            <a:off x="5991818" y="3582222"/>
            <a:ext cx="1202359" cy="401872"/>
          </a:xfrm>
          <a:prstGeom prst="rect">
            <a:avLst/>
          </a:prstGeom>
          <a:noFill/>
          <a:ln>
            <a:noFill/>
          </a:ln>
        </p:spPr>
        <p:txBody>
          <a:bodyPr wrap="none" rtlCol="0" anchor="ctr" anchorCtr="1">
            <a:noAutofit/>
          </a:bodyPr>
          <a:lstStyle/>
          <a:p>
            <a:pPr algn="ctr"/>
            <a:r>
              <a:rPr lang="en-GB" sz="1050" dirty="0">
                <a:solidFill>
                  <a:srgbClr val="0000CC"/>
                </a:solidFill>
                <a:latin typeface="Arial Narrow" panose="020B0606020202030204" pitchFamily="34" charset="0"/>
              </a:rPr>
              <a:t>Armington </a:t>
            </a:r>
          </a:p>
          <a:p>
            <a:pPr algn="ctr"/>
            <a:r>
              <a:rPr lang="en-GB" sz="1050" dirty="0">
                <a:solidFill>
                  <a:srgbClr val="0000CC"/>
                </a:solidFill>
                <a:latin typeface="Arial Narrow" panose="020B0606020202030204" pitchFamily="34" charset="0"/>
              </a:rPr>
              <a:t>elasticity</a:t>
            </a:r>
          </a:p>
        </p:txBody>
      </p:sp>
      <p:sp>
        <p:nvSpPr>
          <p:cNvPr id="100" name="TextBox 99"/>
          <p:cNvSpPr txBox="1"/>
          <p:nvPr/>
        </p:nvSpPr>
        <p:spPr>
          <a:xfrm>
            <a:off x="4564557" y="3513069"/>
            <a:ext cx="1202359" cy="401872"/>
          </a:xfrm>
          <a:prstGeom prst="rect">
            <a:avLst/>
          </a:prstGeom>
          <a:noFill/>
          <a:ln>
            <a:noFill/>
          </a:ln>
        </p:spPr>
        <p:txBody>
          <a:bodyPr wrap="none" rtlCol="0" anchor="ctr" anchorCtr="1">
            <a:noAutofit/>
          </a:bodyPr>
          <a:lstStyle/>
          <a:p>
            <a:pPr algn="ctr"/>
            <a:r>
              <a:rPr lang="en-GB" sz="1050" dirty="0">
                <a:solidFill>
                  <a:srgbClr val="0000CC"/>
                </a:solidFill>
                <a:latin typeface="Arial Narrow" panose="020B0606020202030204" pitchFamily="34" charset="0"/>
              </a:rPr>
              <a:t>Step – 1 </a:t>
            </a:r>
          </a:p>
        </p:txBody>
      </p:sp>
      <p:sp>
        <p:nvSpPr>
          <p:cNvPr id="101" name="TextBox 100"/>
          <p:cNvSpPr txBox="1"/>
          <p:nvPr/>
        </p:nvSpPr>
        <p:spPr>
          <a:xfrm>
            <a:off x="8659664" y="4990677"/>
            <a:ext cx="1202359" cy="401872"/>
          </a:xfrm>
          <a:prstGeom prst="rect">
            <a:avLst/>
          </a:prstGeom>
          <a:noFill/>
          <a:ln>
            <a:noFill/>
          </a:ln>
        </p:spPr>
        <p:txBody>
          <a:bodyPr wrap="none" rtlCol="0" anchor="ctr" anchorCtr="1">
            <a:noAutofit/>
          </a:bodyPr>
          <a:lstStyle/>
          <a:p>
            <a:pPr algn="ctr"/>
            <a:r>
              <a:rPr lang="en-GB" sz="1050" dirty="0">
                <a:solidFill>
                  <a:srgbClr val="0000CC"/>
                </a:solidFill>
                <a:latin typeface="Arial Narrow" panose="020B0606020202030204" pitchFamily="34" charset="0"/>
              </a:rPr>
              <a:t>Armington </a:t>
            </a:r>
          </a:p>
          <a:p>
            <a:pPr algn="ctr"/>
            <a:r>
              <a:rPr lang="en-GB" sz="1050" dirty="0">
                <a:solidFill>
                  <a:srgbClr val="0000CC"/>
                </a:solidFill>
                <a:latin typeface="Arial Narrow" panose="020B0606020202030204" pitchFamily="34" charset="0"/>
              </a:rPr>
              <a:t>elasticity</a:t>
            </a:r>
          </a:p>
        </p:txBody>
      </p:sp>
      <p:sp>
        <p:nvSpPr>
          <p:cNvPr id="102" name="TextBox 101"/>
          <p:cNvSpPr txBox="1"/>
          <p:nvPr/>
        </p:nvSpPr>
        <p:spPr>
          <a:xfrm>
            <a:off x="6948351" y="5101659"/>
            <a:ext cx="956184" cy="401872"/>
          </a:xfrm>
          <a:prstGeom prst="rect">
            <a:avLst/>
          </a:prstGeom>
          <a:noFill/>
          <a:ln>
            <a:noFill/>
          </a:ln>
        </p:spPr>
        <p:txBody>
          <a:bodyPr wrap="none" rtlCol="0" anchor="ctr" anchorCtr="1">
            <a:noAutofit/>
          </a:bodyPr>
          <a:lstStyle/>
          <a:p>
            <a:pPr algn="ctr"/>
            <a:r>
              <a:rPr lang="en-GB" sz="1050" dirty="0">
                <a:solidFill>
                  <a:srgbClr val="0000CC"/>
                </a:solidFill>
                <a:latin typeface="Arial Narrow" panose="020B0606020202030204" pitchFamily="34" charset="0"/>
              </a:rPr>
              <a:t>Step – 2 </a:t>
            </a:r>
          </a:p>
        </p:txBody>
      </p:sp>
      <p:cxnSp>
        <p:nvCxnSpPr>
          <p:cNvPr id="104" name="Straight Arrow Connector 103"/>
          <p:cNvCxnSpPr>
            <a:stCxn id="96" idx="2"/>
            <a:endCxn id="110" idx="0"/>
          </p:cNvCxnSpPr>
          <p:nvPr/>
        </p:nvCxnSpPr>
        <p:spPr>
          <a:xfrm>
            <a:off x="8287051" y="4994426"/>
            <a:ext cx="531684" cy="715112"/>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96" idx="2"/>
            <a:endCxn id="106" idx="0"/>
          </p:cNvCxnSpPr>
          <p:nvPr/>
        </p:nvCxnSpPr>
        <p:spPr>
          <a:xfrm flipH="1">
            <a:off x="7766887" y="4994426"/>
            <a:ext cx="520164" cy="7129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7335435" y="5707420"/>
            <a:ext cx="862904" cy="269883"/>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Country 1</a:t>
            </a:r>
          </a:p>
        </p:txBody>
      </p:sp>
      <p:sp>
        <p:nvSpPr>
          <p:cNvPr id="110" name="TextBox 109"/>
          <p:cNvSpPr txBox="1"/>
          <p:nvPr/>
        </p:nvSpPr>
        <p:spPr>
          <a:xfrm>
            <a:off x="8380366" y="5709538"/>
            <a:ext cx="876737" cy="269883"/>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Country </a:t>
            </a:r>
            <a:r>
              <a:rPr lang="en-GB" sz="1200" i="1" dirty="0">
                <a:latin typeface="Arial Narrow" panose="020B0606020202030204" pitchFamily="34" charset="0"/>
              </a:rPr>
              <a:t>n</a:t>
            </a:r>
          </a:p>
        </p:txBody>
      </p:sp>
      <p:sp>
        <p:nvSpPr>
          <p:cNvPr id="111" name="Rectangle 110"/>
          <p:cNvSpPr/>
          <p:nvPr/>
        </p:nvSpPr>
        <p:spPr>
          <a:xfrm>
            <a:off x="8105589" y="5626881"/>
            <a:ext cx="373821" cy="369332"/>
          </a:xfrm>
          <a:prstGeom prst="rect">
            <a:avLst/>
          </a:prstGeom>
        </p:spPr>
        <p:txBody>
          <a:bodyPr wrap="none">
            <a:spAutoFit/>
          </a:bodyPr>
          <a:lstStyle/>
          <a:p>
            <a:pPr algn="ctr"/>
            <a:r>
              <a:rPr lang="en-GB" dirty="0">
                <a:latin typeface="Arial Narrow" panose="020B0606020202030204" pitchFamily="34" charset="0"/>
              </a:rPr>
              <a:t>…</a:t>
            </a:r>
          </a:p>
        </p:txBody>
      </p:sp>
      <p:cxnSp>
        <p:nvCxnSpPr>
          <p:cNvPr id="115" name="Elbow Connector 114"/>
          <p:cNvCxnSpPr>
            <a:stCxn id="95" idx="2"/>
            <a:endCxn id="299" idx="3"/>
          </p:cNvCxnSpPr>
          <p:nvPr/>
        </p:nvCxnSpPr>
        <p:spPr>
          <a:xfrm rot="5400000">
            <a:off x="4079187" y="4981418"/>
            <a:ext cx="1643633" cy="886852"/>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9903551" y="6407466"/>
            <a:ext cx="1620000" cy="216000"/>
          </a:xfrm>
          <a:prstGeom prst="rect">
            <a:avLst/>
          </a:prstGeom>
          <a:solidFill>
            <a:srgbClr val="C3922E"/>
          </a:solidFill>
          <a:ln>
            <a:noFill/>
          </a:ln>
        </p:spPr>
        <p:txBody>
          <a:bodyPr wrap="none" rtlCol="0" anchor="ctr" anchorCtr="1">
            <a:noAutofit/>
          </a:bodyPr>
          <a:lstStyle/>
          <a:p>
            <a:r>
              <a:rPr lang="en-GB" sz="1200" dirty="0">
                <a:solidFill>
                  <a:schemeClr val="bg1"/>
                </a:solidFill>
                <a:latin typeface="Arial Narrow" panose="020B0606020202030204" pitchFamily="34" charset="0"/>
              </a:rPr>
              <a:t>Trade Block</a:t>
            </a:r>
          </a:p>
        </p:txBody>
      </p:sp>
      <p:cxnSp>
        <p:nvCxnSpPr>
          <p:cNvPr id="133" name="Elbow Connector 132"/>
          <p:cNvCxnSpPr>
            <a:stCxn id="299" idx="1"/>
            <a:endCxn id="300" idx="2"/>
          </p:cNvCxnSpPr>
          <p:nvPr/>
        </p:nvCxnSpPr>
        <p:spPr>
          <a:xfrm rot="10800000">
            <a:off x="2747221" y="5881209"/>
            <a:ext cx="501975" cy="365452"/>
          </a:xfrm>
          <a:prstGeom prst="bentConnector2">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35" name="Elbow Connector 134"/>
          <p:cNvCxnSpPr>
            <a:stCxn id="316" idx="0"/>
            <a:endCxn id="212" idx="3"/>
          </p:cNvCxnSpPr>
          <p:nvPr/>
        </p:nvCxnSpPr>
        <p:spPr>
          <a:xfrm rot="16200000" flipV="1">
            <a:off x="8051869" y="1911069"/>
            <a:ext cx="401115" cy="3582945"/>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38" name="Elbow Connector 137"/>
          <p:cNvCxnSpPr>
            <a:stCxn id="94" idx="3"/>
            <a:endCxn id="316" idx="2"/>
          </p:cNvCxnSpPr>
          <p:nvPr/>
        </p:nvCxnSpPr>
        <p:spPr>
          <a:xfrm flipV="1">
            <a:off x="9257103" y="4304971"/>
            <a:ext cx="786795" cy="1938529"/>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2807970" y="3795756"/>
            <a:ext cx="1617397" cy="1411408"/>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3" name="Rectangle 142"/>
          <p:cNvSpPr/>
          <p:nvPr/>
        </p:nvSpPr>
        <p:spPr>
          <a:xfrm>
            <a:off x="3283794" y="3915249"/>
            <a:ext cx="49024" cy="56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6" name="TextBox 145"/>
          <p:cNvSpPr txBox="1"/>
          <p:nvPr/>
        </p:nvSpPr>
        <p:spPr>
          <a:xfrm>
            <a:off x="1808713" y="4868537"/>
            <a:ext cx="848350" cy="26227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K,L,E,</a:t>
            </a:r>
          </a:p>
        </p:txBody>
      </p:sp>
      <p:sp>
        <p:nvSpPr>
          <p:cNvPr id="147" name="TextBox 146"/>
          <p:cNvSpPr txBox="1"/>
          <p:nvPr/>
        </p:nvSpPr>
        <p:spPr>
          <a:xfrm>
            <a:off x="2908212" y="4870827"/>
            <a:ext cx="848350" cy="25998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Materials</a:t>
            </a:r>
          </a:p>
        </p:txBody>
      </p:sp>
      <p:cxnSp>
        <p:nvCxnSpPr>
          <p:cNvPr id="148" name="Straight Arrow Connector 147"/>
          <p:cNvCxnSpPr>
            <a:endCxn id="146" idx="2"/>
          </p:cNvCxnSpPr>
          <p:nvPr/>
        </p:nvCxnSpPr>
        <p:spPr>
          <a:xfrm flipH="1" flipV="1">
            <a:off x="2232888" y="5130815"/>
            <a:ext cx="514332"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endCxn id="147" idx="2"/>
          </p:cNvCxnSpPr>
          <p:nvPr/>
        </p:nvCxnSpPr>
        <p:spPr>
          <a:xfrm flipV="1">
            <a:off x="2747220" y="5130815"/>
            <a:ext cx="585167"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2919215" y="4112140"/>
            <a:ext cx="848350"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Energy</a:t>
            </a:r>
          </a:p>
        </p:txBody>
      </p:sp>
      <p:sp>
        <p:nvSpPr>
          <p:cNvPr id="153" name="TextBox 152"/>
          <p:cNvSpPr txBox="1"/>
          <p:nvPr/>
        </p:nvSpPr>
        <p:spPr>
          <a:xfrm>
            <a:off x="701293" y="4109134"/>
            <a:ext cx="848350"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Capital</a:t>
            </a:r>
          </a:p>
        </p:txBody>
      </p:sp>
      <p:sp>
        <p:nvSpPr>
          <p:cNvPr id="158" name="TextBox 157"/>
          <p:cNvSpPr txBox="1"/>
          <p:nvPr/>
        </p:nvSpPr>
        <p:spPr>
          <a:xfrm>
            <a:off x="1808481" y="4109134"/>
            <a:ext cx="848582"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Labour</a:t>
            </a:r>
          </a:p>
        </p:txBody>
      </p:sp>
      <p:cxnSp>
        <p:nvCxnSpPr>
          <p:cNvPr id="159" name="Straight Arrow Connector 158"/>
          <p:cNvCxnSpPr>
            <a:stCxn id="146" idx="0"/>
            <a:endCxn id="150" idx="2"/>
          </p:cNvCxnSpPr>
          <p:nvPr/>
        </p:nvCxnSpPr>
        <p:spPr>
          <a:xfrm flipV="1">
            <a:off x="2232888" y="4358890"/>
            <a:ext cx="1110502" cy="509647"/>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stCxn id="146" idx="0"/>
            <a:endCxn id="153" idx="2"/>
          </p:cNvCxnSpPr>
          <p:nvPr/>
        </p:nvCxnSpPr>
        <p:spPr>
          <a:xfrm flipH="1" flipV="1">
            <a:off x="1125468" y="4355884"/>
            <a:ext cx="1107420"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46" idx="0"/>
            <a:endCxn id="158" idx="2"/>
          </p:cNvCxnSpPr>
          <p:nvPr/>
        </p:nvCxnSpPr>
        <p:spPr>
          <a:xfrm flipH="1" flipV="1">
            <a:off x="2232772" y="4355884"/>
            <a:ext cx="116"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2815288" y="3814035"/>
            <a:ext cx="1639086" cy="311376"/>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Intermediate demand</a:t>
            </a:r>
          </a:p>
        </p:txBody>
      </p:sp>
      <p:sp>
        <p:nvSpPr>
          <p:cNvPr id="166" name="TextBox 165"/>
          <p:cNvSpPr txBox="1"/>
          <p:nvPr/>
        </p:nvSpPr>
        <p:spPr>
          <a:xfrm>
            <a:off x="701293" y="3797058"/>
            <a:ext cx="848350" cy="311376"/>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Investment</a:t>
            </a:r>
          </a:p>
        </p:txBody>
      </p:sp>
      <p:sp>
        <p:nvSpPr>
          <p:cNvPr id="167" name="Rounded Rectangle 166"/>
          <p:cNvSpPr/>
          <p:nvPr/>
        </p:nvSpPr>
        <p:spPr>
          <a:xfrm>
            <a:off x="623253" y="3803484"/>
            <a:ext cx="1047322" cy="685803"/>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mc:AlternateContent xmlns:mc="http://schemas.openxmlformats.org/markup-compatibility/2006" xmlns:a14="http://schemas.microsoft.com/office/drawing/2010/main">
        <mc:Choice Requires="a14">
          <p:sp>
            <p:nvSpPr>
              <p:cNvPr id="170" name="TextBox 169"/>
              <p:cNvSpPr txBox="1"/>
              <p:nvPr/>
            </p:nvSpPr>
            <p:spPr>
              <a:xfrm>
                <a:off x="7707927" y="4995169"/>
                <a:ext cx="1202359"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200" b="0" i="1" dirty="0" smtClean="0">
                              <a:solidFill>
                                <a:srgbClr val="0000CC"/>
                              </a:solidFill>
                              <a:latin typeface="Cambria Math" panose="02040503050406030204" pitchFamily="18" charset="0"/>
                              <a:ea typeface="Latin Modern Math" panose="02000503000000000000" pitchFamily="50" charset="0"/>
                            </a:rPr>
                          </m:ctrlPr>
                        </m:sSubSupPr>
                        <m:e>
                          <m:r>
                            <m:rPr>
                              <m:sty m:val="p"/>
                            </m:rPr>
                            <a:rPr lang="en-GB" sz="1200" b="0" i="0" dirty="0" smtClean="0">
                              <a:solidFill>
                                <a:srgbClr val="0000CC"/>
                              </a:solidFill>
                              <a:latin typeface="Latin Modern Math" panose="02000503000000000000" pitchFamily="50" charset="0"/>
                              <a:ea typeface="Latin Modern Math" panose="02000503000000000000" pitchFamily="50" charset="0"/>
                            </a:rPr>
                            <m:t>σ</m:t>
                          </m:r>
                        </m:e>
                        <m:sub>
                          <m:r>
                            <a:rPr lang="en-GB" sz="1200" b="0" i="1" dirty="0" smtClean="0">
                              <a:solidFill>
                                <a:srgbClr val="0000CC"/>
                              </a:solidFill>
                              <a:latin typeface="Latin Modern Math" panose="02000503000000000000" pitchFamily="50" charset="0"/>
                              <a:ea typeface="Latin Modern Math" panose="02000503000000000000" pitchFamily="50" charset="0"/>
                            </a:rPr>
                            <m:t>𝑟</m:t>
                          </m:r>
                          <m:r>
                            <a:rPr lang="en-GB" sz="1200" b="0" i="1" dirty="0" smtClean="0">
                              <a:solidFill>
                                <a:srgbClr val="0000CC"/>
                              </a:solidFill>
                              <a:latin typeface="Cambria Math" panose="02040503050406030204" pitchFamily="18" charset="0"/>
                              <a:ea typeface="Latin Modern Math" panose="02000503000000000000" pitchFamily="50" charset="0"/>
                            </a:rPr>
                            <m:t>,</m:t>
                          </m:r>
                          <m:r>
                            <a:rPr lang="en-GB" sz="1200" b="0" i="1" dirty="0" smtClean="0">
                              <a:solidFill>
                                <a:srgbClr val="0000CC"/>
                              </a:solidFill>
                              <a:latin typeface="Cambria Math" panose="02040503050406030204" pitchFamily="18" charset="0"/>
                              <a:ea typeface="Latin Modern Math" panose="02000503000000000000" pitchFamily="50" charset="0"/>
                            </a:rPr>
                            <m:t>𝑐</m:t>
                          </m:r>
                        </m:sub>
                        <m:sup>
                          <m:r>
                            <a:rPr lang="en-GB" sz="1200" b="0" i="0" dirty="0" smtClean="0">
                              <a:solidFill>
                                <a:srgbClr val="0000CC"/>
                              </a:solidFill>
                              <a:latin typeface="Cambria Math" panose="02040503050406030204" pitchFamily="18" charset="0"/>
                              <a:ea typeface="Latin Modern Math" panose="02000503000000000000" pitchFamily="50" charset="0"/>
                            </a:rPr>
                            <m:t>2</m:t>
                          </m:r>
                        </m:sup>
                      </m:sSubSup>
                    </m:oMath>
                  </m:oMathPara>
                </a14:m>
                <a:endParaRPr lang="en-GB" sz="12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170" name="TextBox 169"/>
              <p:cNvSpPr txBox="1">
                <a:spLocks noRot="1" noChangeAspect="1" noMove="1" noResize="1" noEditPoints="1" noAdjustHandles="1" noChangeArrowheads="1" noChangeShapeType="1" noTextEdit="1"/>
              </p:cNvSpPr>
              <p:nvPr/>
            </p:nvSpPr>
            <p:spPr>
              <a:xfrm>
                <a:off x="7707927" y="4995169"/>
                <a:ext cx="1202359" cy="401872"/>
              </a:xfrm>
              <a:prstGeom prst="rect">
                <a:avLst/>
              </a:prstGeom>
              <a:blipFill>
                <a:blip r:embed="rId7"/>
                <a:stretch>
                  <a:fillRect/>
                </a:stretch>
              </a:blipFill>
              <a:ln>
                <a:noFill/>
              </a:ln>
            </p:spPr>
            <p:txBody>
              <a:bodyPr/>
              <a:lstStyle/>
              <a:p>
                <a:r>
                  <a:rPr lang="en-GB">
                    <a:noFill/>
                  </a:rPr>
                  <a:t> </a:t>
                </a:r>
              </a:p>
            </p:txBody>
          </p:sp>
        </mc:Fallback>
      </mc:AlternateContent>
      <p:sp>
        <p:nvSpPr>
          <p:cNvPr id="130" name="TextBox 129"/>
          <p:cNvSpPr txBox="1"/>
          <p:nvPr/>
        </p:nvSpPr>
        <p:spPr>
          <a:xfrm>
            <a:off x="1498949" y="1201695"/>
            <a:ext cx="970981" cy="281376"/>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Consumption</a:t>
            </a:r>
          </a:p>
        </p:txBody>
      </p:sp>
      <p:sp>
        <p:nvSpPr>
          <p:cNvPr id="124" name="TextBox 123"/>
          <p:cNvSpPr txBox="1"/>
          <p:nvPr/>
        </p:nvSpPr>
        <p:spPr>
          <a:xfrm>
            <a:off x="1498949" y="1483071"/>
            <a:ext cx="970981" cy="256211"/>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Investment</a:t>
            </a:r>
          </a:p>
        </p:txBody>
      </p:sp>
      <p:sp>
        <p:nvSpPr>
          <p:cNvPr id="198" name="TextBox 197"/>
          <p:cNvSpPr txBox="1"/>
          <p:nvPr/>
        </p:nvSpPr>
        <p:spPr>
          <a:xfrm>
            <a:off x="5211998" y="3216757"/>
            <a:ext cx="1248955" cy="401872"/>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Demand</a:t>
            </a:r>
          </a:p>
          <a:p>
            <a:pPr algn="ctr"/>
            <a:r>
              <a:rPr lang="en-GB" sz="1200" dirty="0">
                <a:latin typeface="Arial Narrow" panose="020B0606020202030204" pitchFamily="34" charset="0"/>
              </a:rPr>
              <a:t>Total</a:t>
            </a:r>
          </a:p>
        </p:txBody>
      </p:sp>
      <p:cxnSp>
        <p:nvCxnSpPr>
          <p:cNvPr id="206" name="Elbow Connector 205"/>
          <p:cNvCxnSpPr>
            <a:stCxn id="178" idx="2"/>
            <a:endCxn id="96" idx="1"/>
          </p:cNvCxnSpPr>
          <p:nvPr/>
        </p:nvCxnSpPr>
        <p:spPr>
          <a:xfrm rot="16200000" flipH="1">
            <a:off x="6904747" y="4026802"/>
            <a:ext cx="190462" cy="1342913"/>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930429" y="4206160"/>
            <a:ext cx="828000" cy="39686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Domestic </a:t>
            </a:r>
          </a:p>
          <a:p>
            <a:pPr algn="ctr"/>
            <a:r>
              <a:rPr lang="en-GB" sz="1200" dirty="0">
                <a:latin typeface="Arial Narrow" panose="020B0606020202030204" pitchFamily="34" charset="0"/>
              </a:rPr>
              <a:t>Goods</a:t>
            </a:r>
          </a:p>
        </p:txBody>
      </p:sp>
      <p:sp>
        <p:nvSpPr>
          <p:cNvPr id="178" name="TextBox 177"/>
          <p:cNvSpPr txBox="1"/>
          <p:nvPr/>
        </p:nvSpPr>
        <p:spPr>
          <a:xfrm>
            <a:off x="5914522" y="4206160"/>
            <a:ext cx="828000" cy="39686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Imported</a:t>
            </a:r>
          </a:p>
          <a:p>
            <a:pPr algn="ctr"/>
            <a:r>
              <a:rPr lang="en-GB" sz="1200" dirty="0">
                <a:latin typeface="Arial Narrow" panose="020B0606020202030204" pitchFamily="34" charset="0"/>
              </a:rPr>
              <a:t>Goods</a:t>
            </a:r>
          </a:p>
        </p:txBody>
      </p:sp>
      <p:sp>
        <p:nvSpPr>
          <p:cNvPr id="212" name="TextBox 211"/>
          <p:cNvSpPr txBox="1"/>
          <p:nvPr/>
        </p:nvSpPr>
        <p:spPr>
          <a:xfrm>
            <a:off x="5211998" y="3428835"/>
            <a:ext cx="1248955" cy="146298"/>
          </a:xfrm>
          <a:prstGeom prst="rect">
            <a:avLst/>
          </a:prstGeom>
          <a:noFill/>
          <a:ln>
            <a:noFill/>
          </a:ln>
        </p:spPr>
        <p:txBody>
          <a:bodyPr wrap="none" rtlCol="0" anchor="ctr" anchorCtr="1">
            <a:noAutofit/>
          </a:bodyPr>
          <a:lstStyle/>
          <a:p>
            <a:pPr algn="ctr"/>
            <a:endParaRPr lang="en-GB" sz="1200" dirty="0">
              <a:latin typeface="Arial Narrow" panose="020B0606020202030204" pitchFamily="34" charset="0"/>
            </a:endParaRPr>
          </a:p>
        </p:txBody>
      </p:sp>
      <p:sp>
        <p:nvSpPr>
          <p:cNvPr id="281" name="TextBox 280"/>
          <p:cNvSpPr txBox="1"/>
          <p:nvPr/>
        </p:nvSpPr>
        <p:spPr>
          <a:xfrm>
            <a:off x="5673865" y="3215913"/>
            <a:ext cx="140849" cy="401279"/>
          </a:xfrm>
          <a:prstGeom prst="rect">
            <a:avLst/>
          </a:prstGeom>
          <a:noFill/>
          <a:ln>
            <a:noFill/>
          </a:ln>
        </p:spPr>
        <p:txBody>
          <a:bodyPr wrap="none" rtlCol="0" anchor="ctr" anchorCtr="1">
            <a:noAutofit/>
          </a:bodyPr>
          <a:lstStyle/>
          <a:p>
            <a:pPr algn="ctr"/>
            <a:endParaRPr lang="en-GB" sz="1200" dirty="0">
              <a:latin typeface="Arial Narrow" panose="020B0606020202030204" pitchFamily="34" charset="0"/>
            </a:endParaRPr>
          </a:p>
        </p:txBody>
      </p:sp>
      <p:sp>
        <p:nvSpPr>
          <p:cNvPr id="282" name="TextBox 281"/>
          <p:cNvSpPr txBox="1"/>
          <p:nvPr/>
        </p:nvSpPr>
        <p:spPr>
          <a:xfrm>
            <a:off x="5858237" y="3217349"/>
            <a:ext cx="140849" cy="401279"/>
          </a:xfrm>
          <a:prstGeom prst="rect">
            <a:avLst/>
          </a:prstGeom>
          <a:noFill/>
          <a:ln>
            <a:noFill/>
          </a:ln>
        </p:spPr>
        <p:txBody>
          <a:bodyPr wrap="none" rtlCol="0" anchor="ctr" anchorCtr="1">
            <a:noAutofit/>
          </a:bodyPr>
          <a:lstStyle/>
          <a:p>
            <a:pPr algn="ctr"/>
            <a:endParaRPr lang="en-GB" sz="1200" dirty="0">
              <a:latin typeface="Arial Narrow" panose="020B0606020202030204" pitchFamily="34" charset="0"/>
            </a:endParaRPr>
          </a:p>
        </p:txBody>
      </p:sp>
      <p:cxnSp>
        <p:nvCxnSpPr>
          <p:cNvPr id="285" name="Elbow Connector 284"/>
          <p:cNvCxnSpPr>
            <a:stCxn id="141" idx="0"/>
            <a:endCxn id="212" idx="1"/>
          </p:cNvCxnSpPr>
          <p:nvPr/>
        </p:nvCxnSpPr>
        <p:spPr>
          <a:xfrm rot="5400000" flipH="1" flipV="1">
            <a:off x="4267447" y="2851206"/>
            <a:ext cx="293772" cy="1595329"/>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288" name="Elbow Connector 287"/>
          <p:cNvCxnSpPr>
            <a:stCxn id="166" idx="0"/>
            <a:endCxn id="212" idx="1"/>
          </p:cNvCxnSpPr>
          <p:nvPr/>
        </p:nvCxnSpPr>
        <p:spPr>
          <a:xfrm rot="5400000" flipH="1" flipV="1">
            <a:off x="3021196" y="1606256"/>
            <a:ext cx="295074" cy="4086530"/>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1808713" y="4868537"/>
            <a:ext cx="848350" cy="26227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K,L,E,</a:t>
            </a:r>
          </a:p>
        </p:txBody>
      </p:sp>
      <p:cxnSp>
        <p:nvCxnSpPr>
          <p:cNvPr id="290" name="Straight Arrow Connector 289"/>
          <p:cNvCxnSpPr>
            <a:endCxn id="289" idx="2"/>
          </p:cNvCxnSpPr>
          <p:nvPr/>
        </p:nvCxnSpPr>
        <p:spPr>
          <a:xfrm flipH="1" flipV="1">
            <a:off x="2232888" y="5130815"/>
            <a:ext cx="514332"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91" name="TextBox 290"/>
          <p:cNvSpPr txBox="1"/>
          <p:nvPr/>
        </p:nvSpPr>
        <p:spPr>
          <a:xfrm>
            <a:off x="1499782" y="5147099"/>
            <a:ext cx="1202359" cy="401872"/>
          </a:xfrm>
          <a:prstGeom prst="rect">
            <a:avLst/>
          </a:prstGeom>
          <a:noFill/>
          <a:ln>
            <a:noFill/>
          </a:ln>
        </p:spPr>
        <p:txBody>
          <a:bodyPr wrap="none" rtlCol="0" anchor="ctr" anchorCtr="1">
            <a:noAutofit/>
          </a:bodyPr>
          <a:lstStyle/>
          <a:p>
            <a:pPr algn="ctr"/>
            <a:r>
              <a:rPr lang="en-GB" sz="800" dirty="0">
                <a:solidFill>
                  <a:srgbClr val="0000CC"/>
                </a:solidFill>
                <a:latin typeface="Arial Narrow" panose="020B0606020202030204" pitchFamily="34" charset="0"/>
              </a:rPr>
              <a:t>CES </a:t>
            </a:r>
          </a:p>
          <a:p>
            <a:pPr algn="ctr"/>
            <a:r>
              <a:rPr lang="en-GB" sz="800" dirty="0">
                <a:solidFill>
                  <a:srgbClr val="0000CC"/>
                </a:solidFill>
                <a:latin typeface="Arial Narrow" panose="020B0606020202030204" pitchFamily="34" charset="0"/>
              </a:rPr>
              <a:t>function</a:t>
            </a:r>
          </a:p>
        </p:txBody>
      </p:sp>
      <p:cxnSp>
        <p:nvCxnSpPr>
          <p:cNvPr id="292" name="Straight Arrow Connector 291"/>
          <p:cNvCxnSpPr>
            <a:stCxn id="289" idx="0"/>
          </p:cNvCxnSpPr>
          <p:nvPr/>
        </p:nvCxnSpPr>
        <p:spPr>
          <a:xfrm flipH="1" flipV="1">
            <a:off x="1125468" y="4355884"/>
            <a:ext cx="1107420"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a:stCxn id="289" idx="0"/>
          </p:cNvCxnSpPr>
          <p:nvPr/>
        </p:nvCxnSpPr>
        <p:spPr>
          <a:xfrm flipH="1" flipV="1">
            <a:off x="2232772" y="4355884"/>
            <a:ext cx="116"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4" name="TextBox 293"/>
              <p:cNvSpPr txBox="1"/>
              <p:nvPr/>
            </p:nvSpPr>
            <p:spPr>
              <a:xfrm>
                <a:off x="1305021" y="4349459"/>
                <a:ext cx="1202359"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100" b="0" i="1" dirty="0" smtClean="0">
                              <a:solidFill>
                                <a:srgbClr val="0000CC"/>
                              </a:solidFill>
                              <a:latin typeface="Cambria Math" panose="02040503050406030204" pitchFamily="18" charset="0"/>
                              <a:ea typeface="Latin Modern Math" panose="02000503000000000000" pitchFamily="50" charset="0"/>
                            </a:rPr>
                          </m:ctrlPr>
                        </m:sSubSupPr>
                        <m:e>
                          <m:r>
                            <m:rPr>
                              <m:sty m:val="p"/>
                            </m:rPr>
                            <a:rPr lang="en-GB" sz="1100" b="0" i="0" dirty="0" smtClean="0">
                              <a:solidFill>
                                <a:srgbClr val="0000CC"/>
                              </a:solidFill>
                              <a:latin typeface="Latin Modern Math" panose="02000503000000000000" pitchFamily="50" charset="0"/>
                              <a:ea typeface="Latin Modern Math" panose="02000503000000000000" pitchFamily="50" charset="0"/>
                            </a:rPr>
                            <m:t>σ</m:t>
                          </m:r>
                        </m:e>
                        <m:sub>
                          <m:r>
                            <a:rPr lang="en-GB" sz="1100" b="0" i="1" dirty="0" smtClean="0">
                              <a:solidFill>
                                <a:srgbClr val="0000CC"/>
                              </a:solidFill>
                              <a:latin typeface="Cambria Math" panose="02040503050406030204" pitchFamily="18" charset="0"/>
                              <a:ea typeface="Latin Modern Math" panose="02000503000000000000" pitchFamily="50" charset="0"/>
                            </a:rPr>
                            <m:t>𝑟</m:t>
                          </m:r>
                          <m:r>
                            <a:rPr lang="en-GB" sz="1100" b="0" i="1" dirty="0" smtClean="0">
                              <a:solidFill>
                                <a:srgbClr val="0000CC"/>
                              </a:solidFill>
                              <a:latin typeface="Cambria Math" panose="02040503050406030204" pitchFamily="18" charset="0"/>
                              <a:ea typeface="Latin Modern Math" panose="02000503000000000000" pitchFamily="50" charset="0"/>
                            </a:rPr>
                            <m:t>,</m:t>
                          </m:r>
                          <m:r>
                            <a:rPr lang="en-GB" sz="1100" b="0" i="1" dirty="0" smtClean="0">
                              <a:solidFill>
                                <a:srgbClr val="0000CC"/>
                              </a:solidFill>
                              <a:latin typeface="Cambria Math" panose="02040503050406030204" pitchFamily="18" charset="0"/>
                              <a:ea typeface="Latin Modern Math" panose="02000503000000000000" pitchFamily="50" charset="0"/>
                            </a:rPr>
                            <m:t>𝑐</m:t>
                          </m:r>
                        </m:sub>
                        <m:sup>
                          <m:r>
                            <a:rPr lang="en-GB" sz="1100" b="0" i="1" dirty="0" smtClean="0">
                              <a:solidFill>
                                <a:srgbClr val="0000CC"/>
                              </a:solidFill>
                              <a:latin typeface="Latin Modern Math" panose="02000503000000000000" pitchFamily="50" charset="0"/>
                              <a:ea typeface="Latin Modern Math" panose="02000503000000000000" pitchFamily="50" charset="0"/>
                            </a:rPr>
                            <m:t>𝑘𝑙𝑒</m:t>
                          </m:r>
                        </m:sup>
                      </m:sSubSup>
                    </m:oMath>
                  </m:oMathPara>
                </a14:m>
                <a:endParaRPr lang="en-GB" sz="11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294" name="TextBox 293"/>
              <p:cNvSpPr txBox="1">
                <a:spLocks noRot="1" noChangeAspect="1" noMove="1" noResize="1" noEditPoints="1" noAdjustHandles="1" noChangeArrowheads="1" noChangeShapeType="1" noTextEdit="1"/>
              </p:cNvSpPr>
              <p:nvPr/>
            </p:nvSpPr>
            <p:spPr>
              <a:xfrm>
                <a:off x="1305021" y="4349459"/>
                <a:ext cx="1202359" cy="401872"/>
              </a:xfrm>
              <a:prstGeom prst="rect">
                <a:avLst/>
              </a:prstGeom>
              <a:blipFill>
                <a:blip r:embed="rId8"/>
                <a:stretch>
                  <a:fillRect/>
                </a:stretch>
              </a:blipFill>
              <a:ln>
                <a:noFill/>
              </a:ln>
            </p:spPr>
            <p:txBody>
              <a:bodyPr/>
              <a:lstStyle/>
              <a:p>
                <a:r>
                  <a:rPr lang="en-GB">
                    <a:noFill/>
                  </a:rPr>
                  <a:t> </a:t>
                </a:r>
              </a:p>
            </p:txBody>
          </p:sp>
        </mc:Fallback>
      </mc:AlternateContent>
      <p:sp>
        <p:nvSpPr>
          <p:cNvPr id="295" name="TextBox 294"/>
          <p:cNvSpPr txBox="1"/>
          <p:nvPr/>
        </p:nvSpPr>
        <p:spPr>
          <a:xfrm>
            <a:off x="954959" y="4522341"/>
            <a:ext cx="1202359" cy="401872"/>
          </a:xfrm>
          <a:prstGeom prst="rect">
            <a:avLst/>
          </a:prstGeom>
          <a:noFill/>
          <a:ln>
            <a:noFill/>
          </a:ln>
        </p:spPr>
        <p:txBody>
          <a:bodyPr wrap="none" rtlCol="0" anchor="ctr" anchorCtr="1">
            <a:noAutofit/>
          </a:bodyPr>
          <a:lstStyle/>
          <a:p>
            <a:pPr algn="ctr"/>
            <a:r>
              <a:rPr lang="en-GB" sz="800" dirty="0">
                <a:solidFill>
                  <a:srgbClr val="0000CC"/>
                </a:solidFill>
                <a:latin typeface="Arial Narrow" panose="020B0606020202030204" pitchFamily="34" charset="0"/>
              </a:rPr>
              <a:t>CES </a:t>
            </a:r>
          </a:p>
          <a:p>
            <a:pPr algn="ctr"/>
            <a:r>
              <a:rPr lang="en-GB" sz="800" dirty="0">
                <a:solidFill>
                  <a:srgbClr val="0000CC"/>
                </a:solidFill>
                <a:latin typeface="Arial Narrow" panose="020B0606020202030204" pitchFamily="34" charset="0"/>
              </a:rPr>
              <a:t>function</a:t>
            </a:r>
          </a:p>
        </p:txBody>
      </p:sp>
      <p:sp>
        <p:nvSpPr>
          <p:cNvPr id="296" name="Arc 295"/>
          <p:cNvSpPr/>
          <p:nvPr/>
        </p:nvSpPr>
        <p:spPr>
          <a:xfrm rot="10800000">
            <a:off x="2401090" y="5208774"/>
            <a:ext cx="699115" cy="684342"/>
          </a:xfrm>
          <a:prstGeom prst="arc">
            <a:avLst>
              <a:gd name="adj1" fmla="val 928132"/>
              <a:gd name="adj2" fmla="val 9889759"/>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297" name="Arc 296"/>
          <p:cNvSpPr/>
          <p:nvPr/>
        </p:nvSpPr>
        <p:spPr>
          <a:xfrm rot="10800000">
            <a:off x="1885654" y="4541803"/>
            <a:ext cx="699115" cy="684342"/>
          </a:xfrm>
          <a:prstGeom prst="arc">
            <a:avLst>
              <a:gd name="adj1" fmla="val 928132"/>
              <a:gd name="adj2" fmla="val 9889759"/>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mc:AlternateContent xmlns:mc="http://schemas.openxmlformats.org/markup-compatibility/2006" xmlns:a14="http://schemas.microsoft.com/office/drawing/2010/main">
        <mc:Choice Requires="a14">
          <p:sp>
            <p:nvSpPr>
              <p:cNvPr id="298" name="TextBox 297"/>
              <p:cNvSpPr txBox="1"/>
              <p:nvPr/>
            </p:nvSpPr>
            <p:spPr>
              <a:xfrm>
                <a:off x="2452769" y="5161874"/>
                <a:ext cx="660807"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100" b="0" i="1" dirty="0" smtClean="0">
                              <a:solidFill>
                                <a:srgbClr val="0000CC"/>
                              </a:solidFill>
                              <a:latin typeface="Cambria Math" panose="02040503050406030204" pitchFamily="18" charset="0"/>
                              <a:ea typeface="Latin Modern Math" panose="02000503000000000000" pitchFamily="50" charset="0"/>
                            </a:rPr>
                          </m:ctrlPr>
                        </m:sSubSupPr>
                        <m:e>
                          <m:r>
                            <m:rPr>
                              <m:sty m:val="p"/>
                            </m:rPr>
                            <a:rPr lang="en-GB" sz="1100" b="0" i="0" dirty="0" smtClean="0">
                              <a:solidFill>
                                <a:srgbClr val="0000CC"/>
                              </a:solidFill>
                              <a:latin typeface="Latin Modern Math" panose="02000503000000000000" pitchFamily="50" charset="0"/>
                              <a:ea typeface="Latin Modern Math" panose="02000503000000000000" pitchFamily="50" charset="0"/>
                            </a:rPr>
                            <m:t>σ</m:t>
                          </m:r>
                        </m:e>
                        <m:sub>
                          <m:r>
                            <a:rPr lang="en-GB" sz="1100" b="0" i="1" dirty="0" smtClean="0">
                              <a:solidFill>
                                <a:srgbClr val="0000CC"/>
                              </a:solidFill>
                              <a:latin typeface="Cambria Math" panose="02040503050406030204" pitchFamily="18" charset="0"/>
                              <a:ea typeface="Latin Modern Math" panose="02000503000000000000" pitchFamily="50" charset="0"/>
                            </a:rPr>
                            <m:t>𝑟</m:t>
                          </m:r>
                          <m:r>
                            <a:rPr lang="en-GB" sz="1100" b="0" i="1" dirty="0" smtClean="0">
                              <a:solidFill>
                                <a:srgbClr val="0000CC"/>
                              </a:solidFill>
                              <a:latin typeface="Cambria Math" panose="02040503050406030204" pitchFamily="18" charset="0"/>
                              <a:ea typeface="Latin Modern Math" panose="02000503000000000000" pitchFamily="50" charset="0"/>
                            </a:rPr>
                            <m:t>,</m:t>
                          </m:r>
                          <m:r>
                            <a:rPr lang="en-GB" sz="1100" b="0" i="1" dirty="0" smtClean="0">
                              <a:solidFill>
                                <a:srgbClr val="0000CC"/>
                              </a:solidFill>
                              <a:latin typeface="Cambria Math" panose="02040503050406030204" pitchFamily="18" charset="0"/>
                              <a:ea typeface="Latin Modern Math" panose="02000503000000000000" pitchFamily="50" charset="0"/>
                            </a:rPr>
                            <m:t>𝑐</m:t>
                          </m:r>
                        </m:sub>
                        <m:sup>
                          <m:r>
                            <a:rPr lang="en-GB" sz="1100" b="0" i="1" dirty="0" smtClean="0">
                              <a:solidFill>
                                <a:srgbClr val="0000CC"/>
                              </a:solidFill>
                              <a:latin typeface="Latin Modern Math" panose="02000503000000000000" pitchFamily="50" charset="0"/>
                              <a:ea typeface="Latin Modern Math" panose="02000503000000000000" pitchFamily="50" charset="0"/>
                            </a:rPr>
                            <m:t>𝑘𝑙𝑒𝑚</m:t>
                          </m:r>
                        </m:sup>
                      </m:sSubSup>
                    </m:oMath>
                  </m:oMathPara>
                </a14:m>
                <a:endParaRPr lang="en-GB" sz="11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298" name="TextBox 297"/>
              <p:cNvSpPr txBox="1">
                <a:spLocks noRot="1" noChangeAspect="1" noMove="1" noResize="1" noEditPoints="1" noAdjustHandles="1" noChangeArrowheads="1" noChangeShapeType="1" noTextEdit="1"/>
              </p:cNvSpPr>
              <p:nvPr/>
            </p:nvSpPr>
            <p:spPr>
              <a:xfrm>
                <a:off x="2452769" y="5161874"/>
                <a:ext cx="660807" cy="401872"/>
              </a:xfrm>
              <a:prstGeom prst="rect">
                <a:avLst/>
              </a:prstGeom>
              <a:blipFill>
                <a:blip r:embed="rId9"/>
                <a:stretch>
                  <a:fillRect/>
                </a:stretch>
              </a:blipFill>
              <a:ln>
                <a:noFill/>
              </a:ln>
            </p:spPr>
            <p:txBody>
              <a:bodyPr/>
              <a:lstStyle/>
              <a:p>
                <a:r>
                  <a:rPr lang="en-GB">
                    <a:noFill/>
                  </a:rPr>
                  <a:t> </a:t>
                </a:r>
              </a:p>
            </p:txBody>
          </p:sp>
        </mc:Fallback>
      </mc:AlternateContent>
      <p:sp>
        <p:nvSpPr>
          <p:cNvPr id="299" name="TextBox 298"/>
          <p:cNvSpPr txBox="1"/>
          <p:nvPr/>
        </p:nvSpPr>
        <p:spPr>
          <a:xfrm>
            <a:off x="3249195" y="6066661"/>
            <a:ext cx="1208382" cy="36000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Domestic</a:t>
            </a:r>
          </a:p>
          <a:p>
            <a:pPr algn="ctr"/>
            <a:r>
              <a:rPr lang="en-GB" sz="1200" dirty="0">
                <a:latin typeface="Arial Narrow" panose="020B0606020202030204" pitchFamily="34" charset="0"/>
              </a:rPr>
              <a:t>Demand</a:t>
            </a:r>
          </a:p>
        </p:txBody>
      </p:sp>
      <p:sp>
        <p:nvSpPr>
          <p:cNvPr id="300" name="TextBox 299"/>
          <p:cNvSpPr txBox="1"/>
          <p:nvPr/>
        </p:nvSpPr>
        <p:spPr>
          <a:xfrm>
            <a:off x="1988966" y="5521209"/>
            <a:ext cx="1516508" cy="36000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Domestic Supply</a:t>
            </a:r>
          </a:p>
          <a:p>
            <a:pPr algn="ctr"/>
            <a:r>
              <a:rPr lang="en-GB" sz="1100" cap="small" dirty="0" err="1">
                <a:latin typeface="Arial Narrow" panose="020B0606020202030204" pitchFamily="34" charset="0"/>
              </a:rPr>
              <a:t>Nace</a:t>
            </a:r>
            <a:r>
              <a:rPr lang="en-GB" sz="1100" cap="small" dirty="0">
                <a:latin typeface="Arial Narrow" panose="020B0606020202030204" pitchFamily="34" charset="0"/>
              </a:rPr>
              <a:t> 1 … </a:t>
            </a:r>
            <a:r>
              <a:rPr lang="en-GB" sz="1100" cap="small" dirty="0" err="1">
                <a:latin typeface="Arial Narrow" panose="020B0606020202030204" pitchFamily="34" charset="0"/>
              </a:rPr>
              <a:t>Nace</a:t>
            </a:r>
            <a:r>
              <a:rPr lang="en-GB" sz="1100" cap="small" dirty="0">
                <a:latin typeface="Arial Narrow" panose="020B0606020202030204" pitchFamily="34" charset="0"/>
              </a:rPr>
              <a:t> </a:t>
            </a:r>
            <a:r>
              <a:rPr lang="en-GB" sz="1100" i="1" dirty="0">
                <a:latin typeface="Arial Narrow" panose="020B0606020202030204" pitchFamily="34" charset="0"/>
              </a:rPr>
              <a:t>n</a:t>
            </a:r>
          </a:p>
        </p:txBody>
      </p:sp>
      <p:sp>
        <p:nvSpPr>
          <p:cNvPr id="302" name="Arc 301"/>
          <p:cNvSpPr/>
          <p:nvPr/>
        </p:nvSpPr>
        <p:spPr>
          <a:xfrm>
            <a:off x="5485360" y="3286700"/>
            <a:ext cx="699115" cy="684342"/>
          </a:xfrm>
          <a:prstGeom prst="arc">
            <a:avLst>
              <a:gd name="adj1" fmla="val 928132"/>
              <a:gd name="adj2" fmla="val 9889759"/>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303" name="Arc 302"/>
          <p:cNvSpPr/>
          <p:nvPr/>
        </p:nvSpPr>
        <p:spPr>
          <a:xfrm>
            <a:off x="7939073" y="4658822"/>
            <a:ext cx="699115" cy="684342"/>
          </a:xfrm>
          <a:prstGeom prst="arc">
            <a:avLst>
              <a:gd name="adj1" fmla="val 928132"/>
              <a:gd name="adj2" fmla="val 9889759"/>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cxnSp>
        <p:nvCxnSpPr>
          <p:cNvPr id="97" name="Straight Arrow Connector 96"/>
          <p:cNvCxnSpPr>
            <a:stCxn id="198" idx="2"/>
            <a:endCxn id="178" idx="0"/>
          </p:cNvCxnSpPr>
          <p:nvPr/>
        </p:nvCxnSpPr>
        <p:spPr>
          <a:xfrm>
            <a:off x="5836476" y="3618629"/>
            <a:ext cx="492046" cy="587531"/>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98" idx="2"/>
            <a:endCxn id="95" idx="0"/>
          </p:cNvCxnSpPr>
          <p:nvPr/>
        </p:nvCxnSpPr>
        <p:spPr>
          <a:xfrm flipH="1">
            <a:off x="5344429" y="3618629"/>
            <a:ext cx="492047" cy="587531"/>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314" name="TextBox 313"/>
          <p:cNvSpPr txBox="1"/>
          <p:nvPr/>
        </p:nvSpPr>
        <p:spPr>
          <a:xfrm>
            <a:off x="9815490" y="5526449"/>
            <a:ext cx="195136" cy="619230"/>
          </a:xfrm>
          <a:prstGeom prst="rect">
            <a:avLst/>
          </a:prstGeom>
          <a:noFill/>
          <a:ln>
            <a:noFill/>
          </a:ln>
        </p:spPr>
        <p:txBody>
          <a:bodyPr wrap="none" rtlCol="0" anchor="ctr" anchorCtr="1">
            <a:noAutofit/>
          </a:bodyPr>
          <a:lstStyle/>
          <a:p>
            <a:pPr algn="ctr"/>
            <a:r>
              <a:rPr lang="en-GB" sz="800" spc="-300" dirty="0">
                <a:solidFill>
                  <a:srgbClr val="AD8129"/>
                </a:solidFill>
                <a:latin typeface="Arial Narrow" panose="020B0606020202030204" pitchFamily="34" charset="0"/>
              </a:rPr>
              <a:t>F</a:t>
            </a:r>
          </a:p>
          <a:p>
            <a:pPr algn="ctr"/>
            <a:r>
              <a:rPr lang="en-GB" sz="800" spc="-300" dirty="0">
                <a:solidFill>
                  <a:srgbClr val="AD8129"/>
                </a:solidFill>
                <a:latin typeface="Arial Narrow" panose="020B0606020202030204" pitchFamily="34" charset="0"/>
              </a:rPr>
              <a:t>I</a:t>
            </a:r>
          </a:p>
          <a:p>
            <a:pPr algn="ctr"/>
            <a:r>
              <a:rPr lang="en-GB" sz="800" spc="-300" dirty="0">
                <a:solidFill>
                  <a:srgbClr val="AD8129"/>
                </a:solidFill>
                <a:latin typeface="Arial Narrow" panose="020B0606020202030204" pitchFamily="34" charset="0"/>
              </a:rPr>
              <a:t>G</a:t>
            </a:r>
          </a:p>
          <a:p>
            <a:pPr algn="ctr"/>
            <a:r>
              <a:rPr lang="en-GB" sz="800" spc="-300" dirty="0">
                <a:solidFill>
                  <a:srgbClr val="AD8129"/>
                </a:solidFill>
                <a:latin typeface="Arial Narrow" panose="020B0606020202030204" pitchFamily="34" charset="0"/>
              </a:rPr>
              <a:t>A</a:t>
            </a:r>
          </a:p>
          <a:p>
            <a:pPr algn="ctr"/>
            <a:r>
              <a:rPr lang="en-GB" sz="800" spc="-300" dirty="0">
                <a:solidFill>
                  <a:srgbClr val="AD8129"/>
                </a:solidFill>
                <a:latin typeface="Arial Narrow" panose="020B0606020202030204" pitchFamily="34" charset="0"/>
              </a:rPr>
              <a:t>R</a:t>
            </a:r>
          </a:p>
          <a:p>
            <a:pPr algn="ctr"/>
            <a:r>
              <a:rPr lang="en-GB" sz="800" spc="-300" dirty="0">
                <a:solidFill>
                  <a:srgbClr val="AD8129"/>
                </a:solidFill>
                <a:latin typeface="Arial Narrow" panose="020B0606020202030204" pitchFamily="34" charset="0"/>
              </a:rPr>
              <a:t>O</a:t>
            </a:r>
          </a:p>
        </p:txBody>
      </p:sp>
      <p:cxnSp>
        <p:nvCxnSpPr>
          <p:cNvPr id="315" name="Elbow Connector 314"/>
          <p:cNvCxnSpPr/>
          <p:nvPr/>
        </p:nvCxnSpPr>
        <p:spPr>
          <a:xfrm rot="5400000" flipH="1" flipV="1">
            <a:off x="9879408" y="3663341"/>
            <a:ext cx="540000" cy="0"/>
          </a:xfrm>
          <a:prstGeom prst="bentConnector3">
            <a:avLst>
              <a:gd name="adj1" fmla="val 50000"/>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316" name="TextBox 315"/>
          <p:cNvSpPr txBox="1"/>
          <p:nvPr/>
        </p:nvSpPr>
        <p:spPr>
          <a:xfrm>
            <a:off x="9442718" y="3903099"/>
            <a:ext cx="1202359" cy="401872"/>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Exported</a:t>
            </a:r>
          </a:p>
          <a:p>
            <a:pPr algn="ctr"/>
            <a:r>
              <a:rPr lang="en-GB" sz="1200" dirty="0">
                <a:latin typeface="Arial Narrow" panose="020B0606020202030204" pitchFamily="34" charset="0"/>
              </a:rPr>
              <a:t>Supply</a:t>
            </a:r>
          </a:p>
        </p:txBody>
      </p:sp>
      <p:grpSp>
        <p:nvGrpSpPr>
          <p:cNvPr id="139" name="Group 138"/>
          <p:cNvGrpSpPr/>
          <p:nvPr/>
        </p:nvGrpSpPr>
        <p:grpSpPr>
          <a:xfrm>
            <a:off x="3771792" y="4505401"/>
            <a:ext cx="658089" cy="619230"/>
            <a:chOff x="8912693" y="4059956"/>
            <a:chExt cx="814502" cy="766407"/>
          </a:xfrm>
        </p:grpSpPr>
        <p:pic>
          <p:nvPicPr>
            <p:cNvPr id="144" name="Picture 143"/>
            <p:cNvPicPr>
              <a:picLocks noChangeAspect="1"/>
            </p:cNvPicPr>
            <p:nvPr/>
          </p:nvPicPr>
          <p:blipFill>
            <a:blip r:embed="rId10">
              <a:duotone>
                <a:prstClr val="black"/>
                <a:srgbClr val="00B050">
                  <a:tint val="45000"/>
                  <a:satMod val="400000"/>
                </a:srgbClr>
              </a:duotone>
            </a:blip>
            <a:stretch>
              <a:fillRect/>
            </a:stretch>
          </p:blipFill>
          <p:spPr>
            <a:xfrm>
              <a:off x="8912693" y="4098835"/>
              <a:ext cx="686624" cy="686624"/>
            </a:xfrm>
            <a:prstGeom prst="rect">
              <a:avLst/>
            </a:prstGeom>
          </p:spPr>
        </p:pic>
        <p:sp>
          <p:nvSpPr>
            <p:cNvPr id="145" name="TextBox 144"/>
            <p:cNvSpPr txBox="1"/>
            <p:nvPr/>
          </p:nvSpPr>
          <p:spPr>
            <a:xfrm>
              <a:off x="9485679" y="4059956"/>
              <a:ext cx="241516" cy="766407"/>
            </a:xfrm>
            <a:prstGeom prst="rect">
              <a:avLst/>
            </a:prstGeom>
            <a:noFill/>
            <a:ln>
              <a:noFill/>
            </a:ln>
          </p:spPr>
          <p:txBody>
            <a:bodyPr wrap="none" rtlCol="0" anchor="ctr" anchorCtr="1">
              <a:noAutofit/>
            </a:bodyPr>
            <a:lstStyle/>
            <a:p>
              <a:pPr algn="ctr"/>
              <a:r>
                <a:rPr lang="en-GB" sz="800" spc="-300" dirty="0">
                  <a:solidFill>
                    <a:srgbClr val="5A9035"/>
                  </a:solidFill>
                  <a:latin typeface="Arial Narrow" panose="020B0606020202030204" pitchFamily="34" charset="0"/>
                </a:rPr>
                <a:t>F</a:t>
              </a:r>
            </a:p>
            <a:p>
              <a:pPr algn="ctr"/>
              <a:r>
                <a:rPr lang="en-GB" sz="800" spc="-300" dirty="0">
                  <a:solidFill>
                    <a:srgbClr val="5A9035"/>
                  </a:solidFill>
                  <a:latin typeface="Arial Narrow" panose="020B0606020202030204" pitchFamily="34" charset="0"/>
                </a:rPr>
                <a:t>I</a:t>
              </a:r>
            </a:p>
            <a:p>
              <a:pPr algn="ctr"/>
              <a:r>
                <a:rPr lang="en-GB" sz="800" spc="-300" dirty="0">
                  <a:solidFill>
                    <a:srgbClr val="5A9035"/>
                  </a:solidFill>
                  <a:latin typeface="Arial Narrow" panose="020B0606020202030204" pitchFamily="34" charset="0"/>
                </a:rPr>
                <a:t>G</a:t>
              </a:r>
            </a:p>
            <a:p>
              <a:pPr algn="ctr"/>
              <a:r>
                <a:rPr lang="en-GB" sz="800" spc="-300" dirty="0">
                  <a:solidFill>
                    <a:srgbClr val="5A9035"/>
                  </a:solidFill>
                  <a:latin typeface="Arial Narrow" panose="020B0606020202030204" pitchFamily="34" charset="0"/>
                </a:rPr>
                <a:t>A</a:t>
              </a:r>
            </a:p>
            <a:p>
              <a:pPr algn="ctr"/>
              <a:r>
                <a:rPr lang="en-GB" sz="800" spc="-300" dirty="0">
                  <a:solidFill>
                    <a:srgbClr val="5A9035"/>
                  </a:solidFill>
                  <a:latin typeface="Arial Narrow" panose="020B0606020202030204" pitchFamily="34" charset="0"/>
                </a:rPr>
                <a:t>R</a:t>
              </a:r>
            </a:p>
            <a:p>
              <a:pPr algn="ctr"/>
              <a:r>
                <a:rPr lang="en-GB" sz="800" spc="-300" dirty="0">
                  <a:solidFill>
                    <a:srgbClr val="5A9035"/>
                  </a:solidFill>
                  <a:latin typeface="Arial Narrow" panose="020B0606020202030204" pitchFamily="34" charset="0"/>
                </a:rPr>
                <a:t>O</a:t>
              </a:r>
            </a:p>
          </p:txBody>
        </p:sp>
      </p:grpSp>
      <p:sp>
        <p:nvSpPr>
          <p:cNvPr id="152" name="TextBox 151"/>
          <p:cNvSpPr txBox="1"/>
          <p:nvPr/>
        </p:nvSpPr>
        <p:spPr>
          <a:xfrm>
            <a:off x="649457" y="6424405"/>
            <a:ext cx="1620000" cy="216000"/>
          </a:xfrm>
          <a:prstGeom prst="rect">
            <a:avLst/>
          </a:prstGeom>
          <a:solidFill>
            <a:srgbClr val="487D68"/>
          </a:solidFill>
          <a:ln>
            <a:noFill/>
          </a:ln>
        </p:spPr>
        <p:txBody>
          <a:bodyPr wrap="none" rtlCol="0" anchor="ctr" anchorCtr="1">
            <a:noAutofit/>
          </a:bodyPr>
          <a:lstStyle/>
          <a:p>
            <a:r>
              <a:rPr lang="en-GB" sz="1200" dirty="0">
                <a:solidFill>
                  <a:schemeClr val="bg1"/>
                </a:solidFill>
                <a:latin typeface="Arial Narrow" panose="020B0606020202030204" pitchFamily="34" charset="0"/>
              </a:rPr>
              <a:t>Production Block</a:t>
            </a:r>
          </a:p>
        </p:txBody>
      </p:sp>
      <p:pic>
        <p:nvPicPr>
          <p:cNvPr id="136" name="Picture 135"/>
          <p:cNvPicPr>
            <a:picLocks noChangeAspect="1"/>
          </p:cNvPicPr>
          <p:nvPr/>
        </p:nvPicPr>
        <p:blipFill>
          <a:blip r:embed="rId11"/>
          <a:stretch>
            <a:fillRect/>
          </a:stretch>
        </p:blipFill>
        <p:spPr>
          <a:xfrm>
            <a:off x="9352555" y="5557862"/>
            <a:ext cx="554768" cy="554768"/>
          </a:xfrm>
          <a:prstGeom prst="rect">
            <a:avLst/>
          </a:prstGeom>
        </p:spPr>
      </p:pic>
      <p:pic>
        <p:nvPicPr>
          <p:cNvPr id="154" name="Picture 153"/>
          <p:cNvPicPr>
            <a:picLocks noChangeAspect="1"/>
          </p:cNvPicPr>
          <p:nvPr/>
        </p:nvPicPr>
        <p:blipFill>
          <a:blip r:embed="rId12"/>
          <a:stretch>
            <a:fillRect/>
          </a:stretch>
        </p:blipFill>
        <p:spPr>
          <a:xfrm>
            <a:off x="10894151" y="5782070"/>
            <a:ext cx="531373" cy="531373"/>
          </a:xfrm>
          <a:prstGeom prst="rect">
            <a:avLst/>
          </a:prstGeom>
        </p:spPr>
      </p:pic>
      <p:pic>
        <p:nvPicPr>
          <p:cNvPr id="155" name="Picture 154"/>
          <p:cNvPicPr>
            <a:picLocks noChangeAspect="1"/>
          </p:cNvPicPr>
          <p:nvPr/>
        </p:nvPicPr>
        <p:blipFill>
          <a:blip r:embed="rId13"/>
          <a:stretch>
            <a:fillRect/>
          </a:stretch>
        </p:blipFill>
        <p:spPr>
          <a:xfrm>
            <a:off x="686873" y="5846010"/>
            <a:ext cx="851232" cy="516819"/>
          </a:xfrm>
          <a:prstGeom prst="rect">
            <a:avLst/>
          </a:prstGeom>
        </p:spPr>
      </p:pic>
      <p:cxnSp>
        <p:nvCxnSpPr>
          <p:cNvPr id="8" name="Elbow Connector 7"/>
          <p:cNvCxnSpPr>
            <a:stCxn id="236" idx="1"/>
            <a:endCxn id="167" idx="1"/>
          </p:cNvCxnSpPr>
          <p:nvPr/>
        </p:nvCxnSpPr>
        <p:spPr>
          <a:xfrm rot="10800000" flipH="1">
            <a:off x="423183" y="4146387"/>
            <a:ext cx="200069" cy="1043825"/>
          </a:xfrm>
          <a:prstGeom prst="bentConnector3">
            <a:avLst>
              <a:gd name="adj1" fmla="val -114261"/>
            </a:avLst>
          </a:prstGeom>
          <a:ln w="57150">
            <a:solidFill>
              <a:srgbClr val="FFD603"/>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67" idx="0"/>
            <a:endCxn id="212" idx="1"/>
          </p:cNvCxnSpPr>
          <p:nvPr/>
        </p:nvCxnSpPr>
        <p:spPr>
          <a:xfrm rot="5400000" flipH="1" flipV="1">
            <a:off x="3028706" y="1620192"/>
            <a:ext cx="301500" cy="4065084"/>
          </a:xfrm>
          <a:prstGeom prst="bentConnector2">
            <a:avLst/>
          </a:prstGeom>
          <a:ln w="127000" cmpd="sng">
            <a:solidFill>
              <a:schemeClr val="accent3">
                <a:lumMod val="5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1" name="Elbow Connector 150"/>
          <p:cNvCxnSpPr>
            <a:stCxn id="299" idx="3"/>
            <a:endCxn id="95" idx="2"/>
          </p:cNvCxnSpPr>
          <p:nvPr/>
        </p:nvCxnSpPr>
        <p:spPr>
          <a:xfrm flipV="1">
            <a:off x="4457577" y="4603028"/>
            <a:ext cx="886852" cy="1643633"/>
          </a:xfrm>
          <a:prstGeom prst="bentConnector2">
            <a:avLst/>
          </a:prstGeom>
          <a:ln w="127000" cmpd="sng">
            <a:solidFill>
              <a:schemeClr val="accent3">
                <a:lumMod val="5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3" name="Elbow Connector 162"/>
          <p:cNvCxnSpPr>
            <a:stCxn id="121" idx="2"/>
            <a:endCxn id="134" idx="0"/>
          </p:cNvCxnSpPr>
          <p:nvPr/>
        </p:nvCxnSpPr>
        <p:spPr>
          <a:xfrm rot="5400000">
            <a:off x="3490437" y="1762938"/>
            <a:ext cx="698918" cy="639455"/>
          </a:xfrm>
          <a:prstGeom prst="bentConnector3">
            <a:avLst>
              <a:gd name="adj1" fmla="val 50000"/>
            </a:avLst>
          </a:prstGeom>
          <a:ln w="127000" cmpd="sng">
            <a:solidFill>
              <a:srgbClr val="C00000">
                <a:alpha val="25000"/>
              </a:srgbClr>
            </a:solidFill>
          </a:ln>
        </p:spPr>
        <p:style>
          <a:lnRef idx="1">
            <a:schemeClr val="accent1"/>
          </a:lnRef>
          <a:fillRef idx="0">
            <a:schemeClr val="accent1"/>
          </a:fillRef>
          <a:effectRef idx="0">
            <a:schemeClr val="accent1"/>
          </a:effectRef>
          <a:fontRef idx="minor">
            <a:schemeClr val="tx1"/>
          </a:fontRef>
        </p:style>
      </p:cxnSp>
      <p:cxnSp>
        <p:nvCxnSpPr>
          <p:cNvPr id="164" name="Elbow Connector 163"/>
          <p:cNvCxnSpPr>
            <a:stCxn id="227" idx="1"/>
            <a:endCxn id="130" idx="0"/>
          </p:cNvCxnSpPr>
          <p:nvPr/>
        </p:nvCxnSpPr>
        <p:spPr>
          <a:xfrm rot="10800000" flipV="1">
            <a:off x="1984441" y="826517"/>
            <a:ext cx="1264755" cy="375177"/>
          </a:xfrm>
          <a:prstGeom prst="bentConnector2">
            <a:avLst/>
          </a:prstGeom>
          <a:ln w="127000" cmpd="sng">
            <a:solidFill>
              <a:schemeClr val="bg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8" name="Elbow Connector 167"/>
          <p:cNvCxnSpPr>
            <a:stCxn id="281" idx="0"/>
            <a:endCxn id="227" idx="3"/>
          </p:cNvCxnSpPr>
          <p:nvPr/>
        </p:nvCxnSpPr>
        <p:spPr>
          <a:xfrm rot="16200000" flipV="1">
            <a:off x="3903225" y="1374848"/>
            <a:ext cx="2389395" cy="1292736"/>
          </a:xfrm>
          <a:prstGeom prst="bentConnector2">
            <a:avLst/>
          </a:prstGeom>
          <a:ln w="127000" cmpd="sng">
            <a:solidFill>
              <a:schemeClr val="bg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9" name="Elbow Connector 168"/>
          <p:cNvCxnSpPr>
            <a:stCxn id="96" idx="1"/>
            <a:endCxn id="178" idx="2"/>
          </p:cNvCxnSpPr>
          <p:nvPr/>
        </p:nvCxnSpPr>
        <p:spPr>
          <a:xfrm rot="10800000">
            <a:off x="6328523" y="4603028"/>
            <a:ext cx="1342913" cy="190462"/>
          </a:xfrm>
          <a:prstGeom prst="bentConnector2">
            <a:avLst/>
          </a:prstGeom>
          <a:ln w="127000" cmpd="sng">
            <a:solidFill>
              <a:schemeClr val="bg2">
                <a:lumMod val="5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1" name="Elbow Connector 170"/>
          <p:cNvCxnSpPr>
            <a:stCxn id="94" idx="3"/>
            <a:endCxn id="316" idx="2"/>
          </p:cNvCxnSpPr>
          <p:nvPr/>
        </p:nvCxnSpPr>
        <p:spPr>
          <a:xfrm flipV="1">
            <a:off x="9257103" y="4304971"/>
            <a:ext cx="786795" cy="1938529"/>
          </a:xfrm>
          <a:prstGeom prst="bentConnector2">
            <a:avLst/>
          </a:prstGeom>
          <a:ln w="127000" cmpd="sng">
            <a:solidFill>
              <a:schemeClr val="bg2">
                <a:lumMod val="5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2" name="Elbow Connector 171"/>
          <p:cNvCxnSpPr>
            <a:stCxn id="316" idx="0"/>
            <a:endCxn id="212" idx="3"/>
          </p:cNvCxnSpPr>
          <p:nvPr/>
        </p:nvCxnSpPr>
        <p:spPr>
          <a:xfrm rot="16200000" flipV="1">
            <a:off x="8051869" y="1911069"/>
            <a:ext cx="401115" cy="3582945"/>
          </a:xfrm>
          <a:prstGeom prst="bentConnector2">
            <a:avLst/>
          </a:prstGeom>
          <a:ln w="127000" cmpd="sng">
            <a:solidFill>
              <a:schemeClr val="bg2">
                <a:lumMod val="50000"/>
                <a:alpha val="25000"/>
              </a:schemeClr>
            </a:solidFill>
          </a:ln>
        </p:spPr>
        <p:style>
          <a:lnRef idx="1">
            <a:schemeClr val="accent1"/>
          </a:lnRef>
          <a:fillRef idx="0">
            <a:schemeClr val="accent1"/>
          </a:fillRef>
          <a:effectRef idx="0">
            <a:schemeClr val="accent1"/>
          </a:effectRef>
          <a:fontRef idx="minor">
            <a:schemeClr val="tx1"/>
          </a:fontRef>
        </p:style>
      </p:cxnSp>
      <p:sp>
        <p:nvSpPr>
          <p:cNvPr id="236" name="Rectangle 235"/>
          <p:cNvSpPr/>
          <p:nvPr/>
        </p:nvSpPr>
        <p:spPr>
          <a:xfrm>
            <a:off x="423184" y="4706608"/>
            <a:ext cx="788089" cy="967205"/>
          </a:xfrm>
          <a:prstGeom prst="rect">
            <a:avLst/>
          </a:prstGeom>
          <a:solidFill>
            <a:srgbClr val="114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cap="small" dirty="0">
                <a:solidFill>
                  <a:srgbClr val="FFD603"/>
                </a:solidFill>
              </a:rPr>
              <a:t>Shock</a:t>
            </a:r>
          </a:p>
          <a:p>
            <a:pPr algn="ctr"/>
            <a:endParaRPr lang="en-GB" sz="1100" cap="small" dirty="0">
              <a:solidFill>
                <a:srgbClr val="FFD603"/>
              </a:solidFill>
            </a:endParaRPr>
          </a:p>
          <a:p>
            <a:pPr algn="ctr"/>
            <a:endParaRPr lang="en-GB" sz="1100" cap="small" dirty="0">
              <a:solidFill>
                <a:srgbClr val="FFD603"/>
              </a:solidFill>
            </a:endParaRPr>
          </a:p>
          <a:p>
            <a:pPr algn="ctr"/>
            <a:endParaRPr lang="en-GB" sz="1100" cap="small" dirty="0">
              <a:solidFill>
                <a:srgbClr val="FFD603"/>
              </a:solidFill>
            </a:endParaRPr>
          </a:p>
          <a:p>
            <a:pPr algn="ctr"/>
            <a:r>
              <a:rPr lang="en-GB" sz="1100" cap="small" dirty="0">
                <a:solidFill>
                  <a:srgbClr val="FFD603"/>
                </a:solidFill>
              </a:rPr>
              <a:t>Grants</a:t>
            </a:r>
          </a:p>
        </p:txBody>
      </p:sp>
      <p:pic>
        <p:nvPicPr>
          <p:cNvPr id="234" name="Picture 233"/>
          <p:cNvPicPr>
            <a:picLocks noChangeAspect="1"/>
          </p:cNvPicPr>
          <p:nvPr/>
        </p:nvPicPr>
        <p:blipFill rotWithShape="1">
          <a:blip r:embed="rId14"/>
          <a:srcRect l="3888" t="9836" r="53049" b="13836"/>
          <a:stretch/>
        </p:blipFill>
        <p:spPr>
          <a:xfrm>
            <a:off x="546951" y="4959513"/>
            <a:ext cx="518959" cy="495301"/>
          </a:xfrm>
          <a:prstGeom prst="rect">
            <a:avLst/>
          </a:prstGeom>
          <a:solidFill>
            <a:srgbClr val="114BC2"/>
          </a:solidFill>
        </p:spPr>
      </p:pic>
      <p:cxnSp>
        <p:nvCxnSpPr>
          <p:cNvPr id="179" name="Elbow Connector 178"/>
          <p:cNvCxnSpPr/>
          <p:nvPr/>
        </p:nvCxnSpPr>
        <p:spPr>
          <a:xfrm rot="16200000" flipH="1">
            <a:off x="1812318" y="2221545"/>
            <a:ext cx="421157" cy="0"/>
          </a:xfrm>
          <a:prstGeom prst="bentConnector3">
            <a:avLst>
              <a:gd name="adj1" fmla="val 50000"/>
            </a:avLst>
          </a:prstGeom>
          <a:ln w="127000" cmpd="sng">
            <a:solidFill>
              <a:schemeClr val="accent3">
                <a:lumMod val="5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1" name="Elbow Connector 180"/>
          <p:cNvCxnSpPr>
            <a:stCxn id="282" idx="0"/>
            <a:endCxn id="222" idx="1"/>
          </p:cNvCxnSpPr>
          <p:nvPr/>
        </p:nvCxnSpPr>
        <p:spPr>
          <a:xfrm rot="5400000" flipH="1" flipV="1">
            <a:off x="5351770" y="1403411"/>
            <a:ext cx="2390831" cy="1237046"/>
          </a:xfrm>
          <a:prstGeom prst="bentConnector2">
            <a:avLst/>
          </a:prstGeom>
          <a:ln w="127000" cmpd="sng">
            <a:solidFill>
              <a:schemeClr val="bg1">
                <a:lumMod val="75000"/>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2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450750" y="0"/>
            <a:ext cx="4391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p:cNvSpPr/>
          <p:nvPr/>
        </p:nvSpPr>
        <p:spPr>
          <a:xfrm>
            <a:off x="10262508" y="6243500"/>
            <a:ext cx="1771650" cy="524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p:cNvSpPr/>
          <p:nvPr/>
        </p:nvSpPr>
        <p:spPr>
          <a:xfrm>
            <a:off x="6938773" y="348887"/>
            <a:ext cx="4700777" cy="3022766"/>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sp>
        <p:nvSpPr>
          <p:cNvPr id="220" name="TextBox 219"/>
          <p:cNvSpPr txBox="1"/>
          <p:nvPr/>
        </p:nvSpPr>
        <p:spPr>
          <a:xfrm>
            <a:off x="9903551" y="270846"/>
            <a:ext cx="1620000" cy="216000"/>
          </a:xfrm>
          <a:prstGeom prst="rect">
            <a:avLst/>
          </a:prstGeom>
          <a:solidFill>
            <a:srgbClr val="C66626"/>
          </a:solidFill>
          <a:ln>
            <a:noFill/>
          </a:ln>
        </p:spPr>
        <p:txBody>
          <a:bodyPr wrap="none" rtlCol="0" anchor="ctr" anchorCtr="1">
            <a:noAutofit/>
          </a:bodyPr>
          <a:lstStyle/>
          <a:p>
            <a:r>
              <a:rPr lang="en-GB" sz="1200" dirty="0">
                <a:solidFill>
                  <a:schemeClr val="bg1"/>
                </a:solidFill>
                <a:latin typeface="Arial Narrow" panose="020B0606020202030204" pitchFamily="34" charset="0"/>
              </a:rPr>
              <a:t>Household Block</a:t>
            </a:r>
          </a:p>
        </p:txBody>
      </p:sp>
      <p:cxnSp>
        <p:nvCxnSpPr>
          <p:cNvPr id="221" name="Elbow Connector 220"/>
          <p:cNvCxnSpPr>
            <a:stCxn id="222" idx="1"/>
            <a:endCxn id="282" idx="0"/>
          </p:cNvCxnSpPr>
          <p:nvPr/>
        </p:nvCxnSpPr>
        <p:spPr>
          <a:xfrm rot="10800000" flipV="1">
            <a:off x="5928662" y="826517"/>
            <a:ext cx="1237046" cy="2390831"/>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22" name="TextBox 221"/>
          <p:cNvSpPr txBox="1"/>
          <p:nvPr/>
        </p:nvSpPr>
        <p:spPr>
          <a:xfrm>
            <a:off x="7165708" y="625582"/>
            <a:ext cx="1202359" cy="401872"/>
          </a:xfrm>
          <a:prstGeom prst="rect">
            <a:avLst/>
          </a:prstGeom>
          <a:solidFill>
            <a:schemeClr val="bg1"/>
          </a:solidFill>
          <a:ln>
            <a:solidFill>
              <a:schemeClr val="bg1">
                <a:lumMod val="85000"/>
              </a:schemeClr>
            </a:solidFill>
          </a:ln>
        </p:spPr>
        <p:txBody>
          <a:bodyPr wrap="none" rtlCol="0" anchor="ctr" anchorCtr="1">
            <a:noAutofit/>
          </a:bodyPr>
          <a:lstStyle>
            <a:defPPr>
              <a:defRPr lang="en-US"/>
            </a:defPPr>
            <a:lvl1pPr algn="ctr">
              <a:defRPr sz="1200">
                <a:latin typeface="LM Roman 12" panose="00000500000000000000" pitchFamily="50" charset="0"/>
              </a:defRPr>
            </a:lvl1pPr>
          </a:lstStyle>
          <a:p>
            <a:r>
              <a:rPr lang="en-GB" cap="small" dirty="0">
                <a:solidFill>
                  <a:srgbClr val="0000CC"/>
                </a:solidFill>
                <a:latin typeface="Arial Narrow" panose="020B0606020202030204" pitchFamily="34" charset="0"/>
              </a:rPr>
              <a:t>Household</a:t>
            </a:r>
          </a:p>
          <a:p>
            <a:r>
              <a:rPr lang="en-GB" dirty="0">
                <a:latin typeface="Arial Narrow" panose="020B0606020202030204" pitchFamily="34" charset="0"/>
              </a:rPr>
              <a:t>Demand</a:t>
            </a:r>
          </a:p>
        </p:txBody>
      </p:sp>
      <p:pic>
        <p:nvPicPr>
          <p:cNvPr id="223" name="Picture 222"/>
          <p:cNvPicPr>
            <a:picLocks noChangeAspect="1"/>
          </p:cNvPicPr>
          <p:nvPr/>
        </p:nvPicPr>
        <p:blipFill>
          <a:blip r:embed="rId3"/>
          <a:stretch>
            <a:fillRect/>
          </a:stretch>
        </p:blipFill>
        <p:spPr>
          <a:xfrm>
            <a:off x="10958767" y="457268"/>
            <a:ext cx="708350" cy="751280"/>
          </a:xfrm>
          <a:prstGeom prst="rect">
            <a:avLst/>
          </a:prstGeom>
        </p:spPr>
      </p:pic>
      <p:sp>
        <p:nvSpPr>
          <p:cNvPr id="224" name="Rectangle 223"/>
          <p:cNvSpPr/>
          <p:nvPr/>
        </p:nvSpPr>
        <p:spPr>
          <a:xfrm>
            <a:off x="504310" y="348887"/>
            <a:ext cx="4236720" cy="3022766"/>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sp>
        <p:nvSpPr>
          <p:cNvPr id="225" name="TextBox 224"/>
          <p:cNvSpPr txBox="1"/>
          <p:nvPr/>
        </p:nvSpPr>
        <p:spPr>
          <a:xfrm>
            <a:off x="649457" y="270846"/>
            <a:ext cx="1620000" cy="216000"/>
          </a:xfrm>
          <a:prstGeom prst="rect">
            <a:avLst/>
          </a:prstGeom>
          <a:solidFill>
            <a:srgbClr val="1D4999"/>
          </a:solidFill>
          <a:ln>
            <a:noFill/>
          </a:ln>
        </p:spPr>
        <p:txBody>
          <a:bodyPr wrap="none" rtlCol="0" anchor="ctr" anchorCtr="1">
            <a:noAutofit/>
          </a:bodyPr>
          <a:lstStyle/>
          <a:p>
            <a:r>
              <a:rPr lang="en-GB" sz="1200" dirty="0">
                <a:solidFill>
                  <a:schemeClr val="bg1"/>
                </a:solidFill>
                <a:latin typeface="Arial Narrow" panose="020B0606020202030204" pitchFamily="34" charset="0"/>
              </a:rPr>
              <a:t>Government Block</a:t>
            </a:r>
          </a:p>
        </p:txBody>
      </p:sp>
      <p:cxnSp>
        <p:nvCxnSpPr>
          <p:cNvPr id="226" name="Elbow Connector 225"/>
          <p:cNvCxnSpPr>
            <a:stCxn id="227" idx="3"/>
            <a:endCxn id="281" idx="0"/>
          </p:cNvCxnSpPr>
          <p:nvPr/>
        </p:nvCxnSpPr>
        <p:spPr>
          <a:xfrm>
            <a:off x="4451554" y="826518"/>
            <a:ext cx="1292736" cy="2389395"/>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27" name="TextBox 226"/>
          <p:cNvSpPr txBox="1"/>
          <p:nvPr/>
        </p:nvSpPr>
        <p:spPr>
          <a:xfrm>
            <a:off x="3249195" y="625582"/>
            <a:ext cx="1202359" cy="401872"/>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Government</a:t>
            </a:r>
          </a:p>
          <a:p>
            <a:pPr algn="ctr"/>
            <a:r>
              <a:rPr lang="en-GB" sz="1200" dirty="0">
                <a:latin typeface="Arial Narrow" panose="020B0606020202030204" pitchFamily="34" charset="0"/>
              </a:rPr>
              <a:t>Demand</a:t>
            </a:r>
          </a:p>
        </p:txBody>
      </p:sp>
      <p:pic>
        <p:nvPicPr>
          <p:cNvPr id="228" name="Picture 227"/>
          <p:cNvPicPr>
            <a:picLocks noChangeAspect="1"/>
          </p:cNvPicPr>
          <p:nvPr/>
        </p:nvPicPr>
        <p:blipFill>
          <a:blip r:embed="rId4"/>
          <a:stretch>
            <a:fillRect/>
          </a:stretch>
        </p:blipFill>
        <p:spPr>
          <a:xfrm>
            <a:off x="545051" y="280616"/>
            <a:ext cx="881980" cy="881980"/>
          </a:xfrm>
          <a:prstGeom prst="rect">
            <a:avLst/>
          </a:prstGeom>
        </p:spPr>
      </p:pic>
      <p:sp>
        <p:nvSpPr>
          <p:cNvPr id="75" name="Rectangle 74"/>
          <p:cNvSpPr/>
          <p:nvPr/>
        </p:nvSpPr>
        <p:spPr>
          <a:xfrm>
            <a:off x="3230454" y="1667966"/>
            <a:ext cx="49024" cy="56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14" name="TextBox 113"/>
          <p:cNvSpPr txBox="1"/>
          <p:nvPr/>
        </p:nvSpPr>
        <p:spPr>
          <a:xfrm>
            <a:off x="659758" y="2697030"/>
            <a:ext cx="1320766"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Government</a:t>
            </a:r>
          </a:p>
          <a:p>
            <a:pPr algn="ctr"/>
            <a:r>
              <a:rPr lang="en-GB" sz="1200" dirty="0">
                <a:latin typeface="Arial Narrow" panose="020B0606020202030204" pitchFamily="34" charset="0"/>
              </a:rPr>
              <a:t>Operating Surplus</a:t>
            </a:r>
          </a:p>
        </p:txBody>
      </p:sp>
      <p:sp>
        <p:nvSpPr>
          <p:cNvPr id="116" name="TextBox 115"/>
          <p:cNvSpPr txBox="1"/>
          <p:nvPr/>
        </p:nvSpPr>
        <p:spPr>
          <a:xfrm>
            <a:off x="2043365" y="2697030"/>
            <a:ext cx="811276"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Taxes less </a:t>
            </a:r>
          </a:p>
          <a:p>
            <a:pPr algn="ctr"/>
            <a:r>
              <a:rPr lang="en-GB" sz="1200" dirty="0">
                <a:latin typeface="Arial Narrow" panose="020B0606020202030204" pitchFamily="34" charset="0"/>
              </a:rPr>
              <a:t>subsidies</a:t>
            </a:r>
          </a:p>
        </p:txBody>
      </p:sp>
      <p:sp>
        <p:nvSpPr>
          <p:cNvPr id="117" name="TextBox 116"/>
          <p:cNvSpPr txBox="1"/>
          <p:nvPr/>
        </p:nvSpPr>
        <p:spPr>
          <a:xfrm>
            <a:off x="2917482" y="2697030"/>
            <a:ext cx="82090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Social </a:t>
            </a:r>
          </a:p>
          <a:p>
            <a:pPr algn="ctr"/>
            <a:r>
              <a:rPr lang="en-GB" sz="1200" dirty="0">
                <a:latin typeface="Arial Narrow" panose="020B0606020202030204" pitchFamily="34" charset="0"/>
              </a:rPr>
              <a:t>Security</a:t>
            </a:r>
          </a:p>
        </p:txBody>
      </p:sp>
      <p:sp>
        <p:nvSpPr>
          <p:cNvPr id="118" name="TextBox 117"/>
          <p:cNvSpPr txBox="1"/>
          <p:nvPr/>
        </p:nvSpPr>
        <p:spPr>
          <a:xfrm>
            <a:off x="3801228" y="2697030"/>
            <a:ext cx="785176"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Income</a:t>
            </a:r>
          </a:p>
          <a:p>
            <a:pPr algn="ctr"/>
            <a:r>
              <a:rPr lang="en-GB" sz="1200" dirty="0">
                <a:latin typeface="Arial Narrow" panose="020B0606020202030204" pitchFamily="34" charset="0"/>
              </a:rPr>
              <a:t>taxes</a:t>
            </a:r>
          </a:p>
        </p:txBody>
      </p:sp>
      <p:sp>
        <p:nvSpPr>
          <p:cNvPr id="119" name="Rounded Rectangle 118"/>
          <p:cNvSpPr/>
          <p:nvPr/>
        </p:nvSpPr>
        <p:spPr>
          <a:xfrm>
            <a:off x="591420" y="2428294"/>
            <a:ext cx="4072524" cy="811411"/>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20" name="TextBox 119"/>
          <p:cNvSpPr txBox="1"/>
          <p:nvPr/>
        </p:nvSpPr>
        <p:spPr>
          <a:xfrm>
            <a:off x="701293" y="2432124"/>
            <a:ext cx="2642097" cy="236282"/>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                     Government Revenue</a:t>
            </a:r>
          </a:p>
        </p:txBody>
      </p:sp>
      <p:sp>
        <p:nvSpPr>
          <p:cNvPr id="121" name="TextBox 120"/>
          <p:cNvSpPr txBox="1"/>
          <p:nvPr/>
        </p:nvSpPr>
        <p:spPr>
          <a:xfrm>
            <a:off x="3738387" y="1269609"/>
            <a:ext cx="842472" cy="463597"/>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Government</a:t>
            </a:r>
          </a:p>
          <a:p>
            <a:pPr algn="ctr"/>
            <a:r>
              <a:rPr lang="en-GB" sz="1200" dirty="0">
                <a:latin typeface="Arial Narrow" panose="020B0606020202030204" pitchFamily="34" charset="0"/>
              </a:rPr>
              <a:t>Debt</a:t>
            </a:r>
          </a:p>
        </p:txBody>
      </p:sp>
      <p:sp>
        <p:nvSpPr>
          <p:cNvPr id="122" name="TextBox 121"/>
          <p:cNvSpPr txBox="1"/>
          <p:nvPr/>
        </p:nvSpPr>
        <p:spPr>
          <a:xfrm>
            <a:off x="2535631" y="1201694"/>
            <a:ext cx="733263" cy="534765"/>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Interest</a:t>
            </a:r>
          </a:p>
          <a:p>
            <a:pPr algn="ctr"/>
            <a:r>
              <a:rPr lang="en-GB" sz="1200" dirty="0">
                <a:latin typeface="Arial Narrow" panose="020B0606020202030204" pitchFamily="34" charset="0"/>
              </a:rPr>
              <a:t>Debt</a:t>
            </a:r>
          </a:p>
        </p:txBody>
      </p:sp>
      <p:sp>
        <p:nvSpPr>
          <p:cNvPr id="125" name="TextBox 124"/>
          <p:cNvSpPr txBox="1"/>
          <p:nvPr/>
        </p:nvSpPr>
        <p:spPr>
          <a:xfrm>
            <a:off x="659758" y="1196283"/>
            <a:ext cx="770899" cy="543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Transfers</a:t>
            </a:r>
          </a:p>
          <a:p>
            <a:pPr algn="ctr"/>
            <a:r>
              <a:rPr lang="en-GB" sz="1200" dirty="0">
                <a:latin typeface="Arial Narrow" panose="020B0606020202030204" pitchFamily="34" charset="0"/>
              </a:rPr>
              <a:t>Household</a:t>
            </a:r>
          </a:p>
        </p:txBody>
      </p:sp>
      <p:sp>
        <p:nvSpPr>
          <p:cNvPr id="126" name="TextBox 125"/>
          <p:cNvSpPr txBox="1"/>
          <p:nvPr/>
        </p:nvSpPr>
        <p:spPr>
          <a:xfrm>
            <a:off x="1148630" y="1699591"/>
            <a:ext cx="1751961" cy="311376"/>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Government Expenses</a:t>
            </a:r>
          </a:p>
        </p:txBody>
      </p:sp>
      <p:sp>
        <p:nvSpPr>
          <p:cNvPr id="128" name="Rounded Rectangle 127"/>
          <p:cNvSpPr/>
          <p:nvPr/>
        </p:nvSpPr>
        <p:spPr>
          <a:xfrm>
            <a:off x="591420" y="1105494"/>
            <a:ext cx="2844664" cy="905473"/>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31" name="Elbow Connector 130"/>
          <p:cNvCxnSpPr/>
          <p:nvPr/>
        </p:nvCxnSpPr>
        <p:spPr>
          <a:xfrm rot="10800000">
            <a:off x="3268895" y="1501408"/>
            <a:ext cx="469493" cy="0"/>
          </a:xfrm>
          <a:prstGeom prst="bentConnector3">
            <a:avLst>
              <a:gd name="adj1" fmla="val 50000"/>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32" name="Elbow Connector 131"/>
          <p:cNvCxnSpPr>
            <a:stCxn id="134" idx="0"/>
            <a:endCxn id="121" idx="2"/>
          </p:cNvCxnSpPr>
          <p:nvPr/>
        </p:nvCxnSpPr>
        <p:spPr>
          <a:xfrm rot="5400000" flipH="1" flipV="1">
            <a:off x="3490436" y="1762938"/>
            <a:ext cx="698918" cy="639455"/>
          </a:xfrm>
          <a:prstGeom prst="bentConnector3">
            <a:avLst>
              <a:gd name="adj1" fmla="val 50000"/>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3004977" y="2432124"/>
            <a:ext cx="1030382" cy="251869"/>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 </a:t>
            </a:r>
          </a:p>
        </p:txBody>
      </p:sp>
      <p:cxnSp>
        <p:nvCxnSpPr>
          <p:cNvPr id="140" name="Elbow Connector 139"/>
          <p:cNvCxnSpPr>
            <a:stCxn id="120" idx="0"/>
            <a:endCxn id="126" idx="2"/>
          </p:cNvCxnSpPr>
          <p:nvPr/>
        </p:nvCxnSpPr>
        <p:spPr>
          <a:xfrm rot="5400000" flipH="1" flipV="1">
            <a:off x="1812898" y="2220412"/>
            <a:ext cx="421157" cy="2269"/>
          </a:xfrm>
          <a:prstGeom prst="bentConnector3">
            <a:avLst>
              <a:gd name="adj1" fmla="val 50000"/>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42" name="Elbow Connector 141"/>
          <p:cNvCxnSpPr>
            <a:stCxn id="130" idx="0"/>
            <a:endCxn id="227" idx="1"/>
          </p:cNvCxnSpPr>
          <p:nvPr/>
        </p:nvCxnSpPr>
        <p:spPr>
          <a:xfrm rot="5400000" flipH="1" flipV="1">
            <a:off x="2286355" y="524604"/>
            <a:ext cx="660925" cy="1264755"/>
          </a:xfrm>
          <a:prstGeom prst="bentConnector2">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194177" y="2697030"/>
            <a:ext cx="62374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Wages</a:t>
            </a:r>
          </a:p>
        </p:txBody>
      </p:sp>
      <p:sp>
        <p:nvSpPr>
          <p:cNvPr id="63" name="TextBox 62"/>
          <p:cNvSpPr txBox="1"/>
          <p:nvPr/>
        </p:nvSpPr>
        <p:spPr>
          <a:xfrm>
            <a:off x="7879524" y="2697030"/>
            <a:ext cx="62374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Mixed</a:t>
            </a:r>
          </a:p>
          <a:p>
            <a:pPr algn="ctr"/>
            <a:r>
              <a:rPr lang="en-GB" sz="1200" dirty="0">
                <a:latin typeface="Arial Narrow" panose="020B0606020202030204" pitchFamily="34" charset="0"/>
              </a:rPr>
              <a:t>income</a:t>
            </a:r>
          </a:p>
        </p:txBody>
      </p:sp>
      <p:sp>
        <p:nvSpPr>
          <p:cNvPr id="64" name="TextBox 63"/>
          <p:cNvSpPr txBox="1"/>
          <p:nvPr/>
        </p:nvSpPr>
        <p:spPr>
          <a:xfrm>
            <a:off x="8565405" y="2697030"/>
            <a:ext cx="62374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Property</a:t>
            </a:r>
          </a:p>
          <a:p>
            <a:pPr algn="ctr"/>
            <a:r>
              <a:rPr lang="en-GB" sz="1200" dirty="0">
                <a:latin typeface="Arial Narrow" panose="020B0606020202030204" pitchFamily="34" charset="0"/>
              </a:rPr>
              <a:t>Income</a:t>
            </a:r>
          </a:p>
        </p:txBody>
      </p:sp>
      <p:sp>
        <p:nvSpPr>
          <p:cNvPr id="65" name="TextBox 64"/>
          <p:cNvSpPr txBox="1"/>
          <p:nvPr/>
        </p:nvSpPr>
        <p:spPr>
          <a:xfrm>
            <a:off x="9257103" y="2697030"/>
            <a:ext cx="62374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Gov.</a:t>
            </a:r>
          </a:p>
          <a:p>
            <a:pPr algn="ctr"/>
            <a:r>
              <a:rPr lang="en-GB" sz="1200" dirty="0">
                <a:latin typeface="Arial Narrow" panose="020B0606020202030204" pitchFamily="34" charset="0"/>
              </a:rPr>
              <a:t>Trans.</a:t>
            </a:r>
          </a:p>
        </p:txBody>
      </p:sp>
      <p:sp>
        <p:nvSpPr>
          <p:cNvPr id="66" name="TextBox 65"/>
          <p:cNvSpPr txBox="1"/>
          <p:nvPr/>
        </p:nvSpPr>
        <p:spPr>
          <a:xfrm>
            <a:off x="9937513" y="2697030"/>
            <a:ext cx="623744" cy="43200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Other</a:t>
            </a:r>
          </a:p>
          <a:p>
            <a:pPr algn="ctr"/>
            <a:r>
              <a:rPr lang="en-GB" sz="1200" dirty="0">
                <a:latin typeface="Arial Narrow" panose="020B0606020202030204" pitchFamily="34" charset="0"/>
              </a:rPr>
              <a:t>Trans.</a:t>
            </a:r>
          </a:p>
        </p:txBody>
      </p:sp>
      <p:sp>
        <p:nvSpPr>
          <p:cNvPr id="67" name="Rounded Rectangle 66"/>
          <p:cNvSpPr/>
          <p:nvPr/>
        </p:nvSpPr>
        <p:spPr>
          <a:xfrm>
            <a:off x="7128694" y="2432124"/>
            <a:ext cx="3491256" cy="779338"/>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68" name="TextBox 67"/>
          <p:cNvSpPr txBox="1"/>
          <p:nvPr/>
        </p:nvSpPr>
        <p:spPr>
          <a:xfrm>
            <a:off x="8109060" y="2432124"/>
            <a:ext cx="1639086" cy="253645"/>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Household Income</a:t>
            </a:r>
          </a:p>
        </p:txBody>
      </p:sp>
      <p:sp>
        <p:nvSpPr>
          <p:cNvPr id="69" name="TextBox 68"/>
          <p:cNvSpPr txBox="1"/>
          <p:nvPr/>
        </p:nvSpPr>
        <p:spPr>
          <a:xfrm>
            <a:off x="10695492" y="2799165"/>
            <a:ext cx="716399" cy="352997"/>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Social </a:t>
            </a:r>
          </a:p>
          <a:p>
            <a:pPr algn="ctr"/>
            <a:r>
              <a:rPr lang="en-GB" sz="1200" dirty="0">
                <a:latin typeface="Arial Narrow" panose="020B0606020202030204" pitchFamily="34" charset="0"/>
              </a:rPr>
              <a:t>Security</a:t>
            </a:r>
          </a:p>
        </p:txBody>
      </p:sp>
      <p:sp>
        <p:nvSpPr>
          <p:cNvPr id="70" name="TextBox 69"/>
          <p:cNvSpPr txBox="1"/>
          <p:nvPr/>
        </p:nvSpPr>
        <p:spPr>
          <a:xfrm>
            <a:off x="10695492" y="2462666"/>
            <a:ext cx="716399" cy="336499"/>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Taxes</a:t>
            </a:r>
          </a:p>
        </p:txBody>
      </p:sp>
      <p:sp>
        <p:nvSpPr>
          <p:cNvPr id="71" name="Rounded Rectangle 70"/>
          <p:cNvSpPr/>
          <p:nvPr/>
        </p:nvSpPr>
        <p:spPr>
          <a:xfrm>
            <a:off x="7064091" y="2189964"/>
            <a:ext cx="4444219" cy="1084247"/>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72" name="TextBox 71"/>
          <p:cNvSpPr txBox="1"/>
          <p:nvPr/>
        </p:nvSpPr>
        <p:spPr>
          <a:xfrm>
            <a:off x="8299519" y="2161631"/>
            <a:ext cx="2315413" cy="311376"/>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Household Disposable Income</a:t>
            </a:r>
          </a:p>
        </p:txBody>
      </p:sp>
      <p:sp>
        <p:nvSpPr>
          <p:cNvPr id="73" name="TextBox 72"/>
          <p:cNvSpPr txBox="1"/>
          <p:nvPr/>
        </p:nvSpPr>
        <p:spPr>
          <a:xfrm>
            <a:off x="8159499" y="1708311"/>
            <a:ext cx="908099" cy="4026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Savings</a:t>
            </a:r>
          </a:p>
        </p:txBody>
      </p:sp>
      <p:sp>
        <p:nvSpPr>
          <p:cNvPr id="74" name="TextBox 73"/>
          <p:cNvSpPr txBox="1"/>
          <p:nvPr/>
        </p:nvSpPr>
        <p:spPr>
          <a:xfrm>
            <a:off x="9161228" y="1702568"/>
            <a:ext cx="989895" cy="4026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Household</a:t>
            </a:r>
          </a:p>
          <a:p>
            <a:pPr algn="ctr"/>
            <a:r>
              <a:rPr lang="en-GB" sz="1200" dirty="0">
                <a:latin typeface="Arial Narrow" panose="020B0606020202030204" pitchFamily="34" charset="0"/>
              </a:rPr>
              <a:t>Consumption</a:t>
            </a:r>
          </a:p>
        </p:txBody>
      </p:sp>
      <p:sp>
        <p:nvSpPr>
          <p:cNvPr id="77" name="Arc 76"/>
          <p:cNvSpPr/>
          <p:nvPr/>
        </p:nvSpPr>
        <p:spPr>
          <a:xfrm rot="10800000">
            <a:off x="9237952" y="1426329"/>
            <a:ext cx="838330" cy="752776"/>
          </a:xfrm>
          <a:prstGeom prst="arc">
            <a:avLst>
              <a:gd name="adj1" fmla="val 1240044"/>
              <a:gd name="adj2" fmla="val 9561246"/>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mc:AlternateContent xmlns:mc="http://schemas.openxmlformats.org/markup-compatibility/2006" xmlns:a14="http://schemas.microsoft.com/office/drawing/2010/main">
        <mc:Choice Requires="a14">
          <p:sp>
            <p:nvSpPr>
              <p:cNvPr id="79" name="TextBox 78"/>
              <p:cNvSpPr txBox="1"/>
              <p:nvPr/>
            </p:nvSpPr>
            <p:spPr>
              <a:xfrm>
                <a:off x="9079643" y="1098209"/>
                <a:ext cx="1202359"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
                        <m:sSubPr>
                          <m:ctrlPr>
                            <a:rPr lang="en-GB" sz="1100" b="0" i="1" dirty="0" smtClean="0">
                              <a:solidFill>
                                <a:srgbClr val="0000CC"/>
                              </a:solidFill>
                              <a:latin typeface="Cambria Math" panose="02040503050406030204" pitchFamily="18" charset="0"/>
                              <a:ea typeface="Latin Modern Math" panose="02000503000000000000" pitchFamily="50" charset="0"/>
                            </a:rPr>
                          </m:ctrlPr>
                        </m:sSubPr>
                        <m:e>
                          <m:r>
                            <a:rPr lang="en-GB" sz="1100" b="0" i="1" dirty="0" smtClean="0">
                              <a:solidFill>
                                <a:srgbClr val="0000CC"/>
                              </a:solidFill>
                              <a:latin typeface="Latin Modern Math" panose="02000503000000000000" pitchFamily="50" charset="0"/>
                              <a:ea typeface="Latin Modern Math" panose="02000503000000000000" pitchFamily="50" charset="0"/>
                            </a:rPr>
                            <m:t>𝛾</m:t>
                          </m:r>
                        </m:e>
                        <m:sub>
                          <m:r>
                            <a:rPr lang="en-GB" sz="1100" b="0" i="1" dirty="0" smtClean="0">
                              <a:solidFill>
                                <a:srgbClr val="0000CC"/>
                              </a:solidFill>
                              <a:latin typeface="Cambria Math" panose="02040503050406030204" pitchFamily="18" charset="0"/>
                              <a:ea typeface="Latin Modern Math" panose="02000503000000000000" pitchFamily="50" charset="0"/>
                            </a:rPr>
                            <m:t>𝐶</m:t>
                          </m:r>
                        </m:sub>
                      </m:sSub>
                      <m:r>
                        <a:rPr lang="en-GB" sz="1100" b="0" i="1" dirty="0" smtClean="0">
                          <a:solidFill>
                            <a:srgbClr val="0000CC"/>
                          </a:solidFill>
                          <a:latin typeface="Latin Modern Math" panose="02000503000000000000" pitchFamily="50" charset="0"/>
                          <a:ea typeface="Latin Modern Math" panose="02000503000000000000" pitchFamily="50" charset="0"/>
                        </a:rPr>
                        <m:t>, </m:t>
                      </m:r>
                      <m:sSub>
                        <m:sSubPr>
                          <m:ctrlPr>
                            <a:rPr lang="en-GB" sz="1100" b="0" i="1" dirty="0" smtClean="0">
                              <a:solidFill>
                                <a:srgbClr val="0000CC"/>
                              </a:solidFill>
                              <a:latin typeface="Cambria Math" panose="02040503050406030204" pitchFamily="18" charset="0"/>
                              <a:ea typeface="Latin Modern Math" panose="02000503000000000000" pitchFamily="50" charset="0"/>
                            </a:rPr>
                          </m:ctrlPr>
                        </m:sSubPr>
                        <m:e>
                          <m:r>
                            <a:rPr lang="en-GB" sz="1100" b="0" i="1" dirty="0" smtClean="0">
                              <a:solidFill>
                                <a:srgbClr val="0000CC"/>
                              </a:solidFill>
                              <a:latin typeface="Latin Modern Math" panose="02000503000000000000" pitchFamily="50" charset="0"/>
                              <a:ea typeface="Latin Modern Math" panose="02000503000000000000" pitchFamily="50" charset="0"/>
                            </a:rPr>
                            <m:t>𝛽</m:t>
                          </m:r>
                        </m:e>
                        <m:sub>
                          <m:r>
                            <a:rPr lang="en-GB" sz="1100" b="0" i="1" dirty="0" smtClean="0">
                              <a:solidFill>
                                <a:srgbClr val="0000CC"/>
                              </a:solidFill>
                              <a:latin typeface="Latin Modern Math" panose="02000503000000000000" pitchFamily="50" charset="0"/>
                              <a:ea typeface="Latin Modern Math" panose="02000503000000000000" pitchFamily="50" charset="0"/>
                            </a:rPr>
                            <m:t>𝑗</m:t>
                          </m:r>
                        </m:sub>
                      </m:sSub>
                      <m:r>
                        <a:rPr lang="en-GB" sz="1100" b="0" i="1" dirty="0" smtClean="0">
                          <a:solidFill>
                            <a:srgbClr val="0000CC"/>
                          </a:solidFill>
                          <a:latin typeface="Latin Modern Math" panose="02000503000000000000" pitchFamily="50" charset="0"/>
                          <a:ea typeface="Latin Modern Math" panose="02000503000000000000" pitchFamily="50" charset="0"/>
                        </a:rPr>
                        <m:t> </m:t>
                      </m:r>
                    </m:oMath>
                  </m:oMathPara>
                </a14:m>
                <a:endParaRPr lang="en-GB" sz="11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9079643" y="1098209"/>
                <a:ext cx="1202359" cy="401872"/>
              </a:xfrm>
              <a:prstGeom prst="rect">
                <a:avLst/>
              </a:prstGeom>
              <a:blipFill>
                <a:blip r:embed="rId5"/>
                <a:stretch>
                  <a:fillRect/>
                </a:stretch>
              </a:blipFill>
              <a:ln>
                <a:noFill/>
              </a:ln>
            </p:spPr>
            <p:txBody>
              <a:bodyPr/>
              <a:lstStyle/>
              <a:p>
                <a:r>
                  <a:rPr lang="en-GB">
                    <a:noFill/>
                  </a:rPr>
                  <a:t> </a:t>
                </a:r>
              </a:p>
            </p:txBody>
          </p:sp>
        </mc:Fallback>
      </mc:AlternateContent>
      <p:sp>
        <p:nvSpPr>
          <p:cNvPr id="81" name="TextBox 80"/>
          <p:cNvSpPr txBox="1"/>
          <p:nvPr/>
        </p:nvSpPr>
        <p:spPr>
          <a:xfrm>
            <a:off x="9643584" y="1269691"/>
            <a:ext cx="1202359" cy="401872"/>
          </a:xfrm>
          <a:prstGeom prst="rect">
            <a:avLst/>
          </a:prstGeom>
          <a:noFill/>
          <a:ln>
            <a:noFill/>
          </a:ln>
        </p:spPr>
        <p:txBody>
          <a:bodyPr wrap="none" rtlCol="0" anchor="ctr" anchorCtr="1">
            <a:noAutofit/>
          </a:bodyPr>
          <a:lstStyle/>
          <a:p>
            <a:pPr algn="ctr"/>
            <a:r>
              <a:rPr lang="en-GB" sz="800" dirty="0">
                <a:solidFill>
                  <a:srgbClr val="0000CC"/>
                </a:solidFill>
                <a:latin typeface="Arial Narrow" panose="020B0606020202030204" pitchFamily="34" charset="0"/>
              </a:rPr>
              <a:t>AIDS</a:t>
            </a:r>
          </a:p>
          <a:p>
            <a:pPr algn="ctr"/>
            <a:r>
              <a:rPr lang="en-GB" sz="800" dirty="0">
                <a:solidFill>
                  <a:srgbClr val="0000CC"/>
                </a:solidFill>
                <a:latin typeface="Arial Narrow" panose="020B0606020202030204" pitchFamily="34" charset="0"/>
              </a:rPr>
              <a:t>model</a:t>
            </a:r>
          </a:p>
        </p:txBody>
      </p:sp>
      <p:sp>
        <p:nvSpPr>
          <p:cNvPr id="83" name="TextBox 82"/>
          <p:cNvSpPr txBox="1"/>
          <p:nvPr/>
        </p:nvSpPr>
        <p:spPr>
          <a:xfrm>
            <a:off x="8752593" y="620935"/>
            <a:ext cx="735472" cy="256306"/>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100" dirty="0">
                <a:latin typeface="Arial Narrow" panose="020B0606020202030204" pitchFamily="34" charset="0"/>
              </a:rPr>
              <a:t>COICOP</a:t>
            </a:r>
          </a:p>
        </p:txBody>
      </p:sp>
      <p:sp>
        <p:nvSpPr>
          <p:cNvPr id="85" name="TextBox 84"/>
          <p:cNvSpPr txBox="1"/>
          <p:nvPr/>
        </p:nvSpPr>
        <p:spPr>
          <a:xfrm>
            <a:off x="9824287" y="635438"/>
            <a:ext cx="747263" cy="256306"/>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100" dirty="0">
                <a:latin typeface="Arial Narrow" panose="020B0606020202030204" pitchFamily="34" charset="0"/>
              </a:rPr>
              <a:t>Q1-Q5</a:t>
            </a:r>
          </a:p>
        </p:txBody>
      </p:sp>
      <p:sp>
        <p:nvSpPr>
          <p:cNvPr id="86" name="Rectangle 85"/>
          <p:cNvSpPr/>
          <p:nvPr/>
        </p:nvSpPr>
        <p:spPr>
          <a:xfrm>
            <a:off x="9445167" y="726820"/>
            <a:ext cx="373821" cy="369332"/>
          </a:xfrm>
          <a:prstGeom prst="rect">
            <a:avLst/>
          </a:prstGeom>
        </p:spPr>
        <p:txBody>
          <a:bodyPr wrap="none">
            <a:spAutoFit/>
          </a:bodyPr>
          <a:lstStyle/>
          <a:p>
            <a:pPr algn="ctr"/>
            <a:r>
              <a:rPr lang="en-GB" dirty="0">
                <a:latin typeface="Arial Narrow" panose="020B0606020202030204" pitchFamily="34" charset="0"/>
              </a:rPr>
              <a:t>…</a:t>
            </a:r>
          </a:p>
        </p:txBody>
      </p:sp>
      <p:cxnSp>
        <p:nvCxnSpPr>
          <p:cNvPr id="87" name="Straight Arrow Connector 86"/>
          <p:cNvCxnSpPr>
            <a:stCxn id="74" idx="0"/>
            <a:endCxn id="85" idx="2"/>
          </p:cNvCxnSpPr>
          <p:nvPr/>
        </p:nvCxnSpPr>
        <p:spPr>
          <a:xfrm flipV="1">
            <a:off x="9656176" y="1037310"/>
            <a:ext cx="541743" cy="665258"/>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74" idx="0"/>
            <a:endCxn id="83" idx="2"/>
          </p:cNvCxnSpPr>
          <p:nvPr/>
        </p:nvCxnSpPr>
        <p:spPr>
          <a:xfrm flipH="1" flipV="1">
            <a:off x="9120329" y="1022807"/>
            <a:ext cx="535847" cy="679761"/>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07" name="Rounded Rectangle 106"/>
          <p:cNvSpPr/>
          <p:nvPr/>
        </p:nvSpPr>
        <p:spPr>
          <a:xfrm>
            <a:off x="8692807" y="554376"/>
            <a:ext cx="1948741" cy="586926"/>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cxnSp>
        <p:nvCxnSpPr>
          <p:cNvPr id="109" name="Elbow Connector 108"/>
          <p:cNvCxnSpPr/>
          <p:nvPr/>
        </p:nvCxnSpPr>
        <p:spPr>
          <a:xfrm rot="10800000" flipV="1">
            <a:off x="8393614" y="829292"/>
            <a:ext cx="252000" cy="2"/>
          </a:xfrm>
          <a:prstGeom prst="bentConnector3">
            <a:avLst>
              <a:gd name="adj1" fmla="val 50000"/>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555090" y="3625136"/>
            <a:ext cx="4187688" cy="2898330"/>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p:sp>
        <p:nvSpPr>
          <p:cNvPr id="91" name="Rectangle 90"/>
          <p:cNvSpPr/>
          <p:nvPr/>
        </p:nvSpPr>
        <p:spPr>
          <a:xfrm>
            <a:off x="6938773" y="3625136"/>
            <a:ext cx="4700777" cy="2935846"/>
          </a:xfrm>
          <a:prstGeom prst="rect">
            <a:avLst/>
          </a:prstGeom>
          <a:solidFill>
            <a:schemeClr val="bg1">
              <a:lumMod val="9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Arial" panose="020B0604020202020204" pitchFamily="34" charset="0"/>
            </a:endParaRPr>
          </a:p>
        </p:txBody>
      </p:sp>
      <mc:AlternateContent xmlns:mc="http://schemas.openxmlformats.org/markup-compatibility/2006" xmlns:a14="http://schemas.microsoft.com/office/drawing/2010/main">
        <mc:Choice Requires="a14">
          <p:sp>
            <p:nvSpPr>
              <p:cNvPr id="93" name="TextBox 92"/>
              <p:cNvSpPr txBox="1"/>
              <p:nvPr/>
            </p:nvSpPr>
            <p:spPr>
              <a:xfrm>
                <a:off x="5255233" y="3638895"/>
                <a:ext cx="1202359"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200" b="0" i="1" dirty="0" smtClean="0">
                              <a:solidFill>
                                <a:srgbClr val="0000CC"/>
                              </a:solidFill>
                              <a:latin typeface="Cambria Math" panose="02040503050406030204" pitchFamily="18" charset="0"/>
                              <a:ea typeface="Latin Modern Math" panose="02000503000000000000" pitchFamily="50" charset="0"/>
                            </a:rPr>
                          </m:ctrlPr>
                        </m:sSubSupPr>
                        <m:e>
                          <m:r>
                            <m:rPr>
                              <m:sty m:val="p"/>
                            </m:rPr>
                            <a:rPr lang="en-GB" sz="1200" b="0" i="0" dirty="0" smtClean="0">
                              <a:solidFill>
                                <a:srgbClr val="0000CC"/>
                              </a:solidFill>
                              <a:latin typeface="Latin Modern Math" panose="02000503000000000000" pitchFamily="50" charset="0"/>
                              <a:ea typeface="Latin Modern Math" panose="02000503000000000000" pitchFamily="50" charset="0"/>
                            </a:rPr>
                            <m:t>σ</m:t>
                          </m:r>
                        </m:e>
                        <m:sub>
                          <m:r>
                            <a:rPr lang="en-GB" sz="1200" b="0" i="1" dirty="0" smtClean="0">
                              <a:solidFill>
                                <a:srgbClr val="0000CC"/>
                              </a:solidFill>
                              <a:latin typeface="Latin Modern Math" panose="02000503000000000000" pitchFamily="50" charset="0"/>
                              <a:ea typeface="Latin Modern Math" panose="02000503000000000000" pitchFamily="50" charset="0"/>
                            </a:rPr>
                            <m:t>𝑟</m:t>
                          </m:r>
                          <m:r>
                            <a:rPr lang="en-GB" sz="1200" b="0" i="1" dirty="0" smtClean="0">
                              <a:solidFill>
                                <a:srgbClr val="0000CC"/>
                              </a:solidFill>
                              <a:latin typeface="Cambria Math" panose="02040503050406030204" pitchFamily="18" charset="0"/>
                              <a:ea typeface="Latin Modern Math" panose="02000503000000000000" pitchFamily="50" charset="0"/>
                            </a:rPr>
                            <m:t>,</m:t>
                          </m:r>
                          <m:r>
                            <a:rPr lang="en-GB" sz="1200" b="0" i="1" dirty="0" smtClean="0">
                              <a:solidFill>
                                <a:srgbClr val="0000CC"/>
                              </a:solidFill>
                              <a:latin typeface="Cambria Math" panose="02040503050406030204" pitchFamily="18" charset="0"/>
                              <a:ea typeface="Latin Modern Math" panose="02000503000000000000" pitchFamily="50" charset="0"/>
                            </a:rPr>
                            <m:t>𝑐</m:t>
                          </m:r>
                        </m:sub>
                        <m:sup>
                          <m:r>
                            <a:rPr lang="en-GB" sz="1200" b="0" i="0" dirty="0" smtClean="0">
                              <a:solidFill>
                                <a:srgbClr val="0000CC"/>
                              </a:solidFill>
                              <a:latin typeface="Cambria Math" panose="02040503050406030204" pitchFamily="18" charset="0"/>
                              <a:ea typeface="Latin Modern Math" panose="02000503000000000000" pitchFamily="50" charset="0"/>
                            </a:rPr>
                            <m:t>1</m:t>
                          </m:r>
                        </m:sup>
                      </m:sSubSup>
                    </m:oMath>
                  </m:oMathPara>
                </a14:m>
                <a:endParaRPr lang="en-GB" sz="12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93" name="TextBox 92"/>
              <p:cNvSpPr txBox="1">
                <a:spLocks noRot="1" noChangeAspect="1" noMove="1" noResize="1" noEditPoints="1" noAdjustHandles="1" noChangeArrowheads="1" noChangeShapeType="1" noTextEdit="1"/>
              </p:cNvSpPr>
              <p:nvPr/>
            </p:nvSpPr>
            <p:spPr>
              <a:xfrm>
                <a:off x="5255233" y="3638895"/>
                <a:ext cx="1202359" cy="401872"/>
              </a:xfrm>
              <a:prstGeom prst="rect">
                <a:avLst/>
              </a:prstGeom>
              <a:blipFill>
                <a:blip r:embed="rId6"/>
                <a:stretch>
                  <a:fillRect/>
                </a:stretch>
              </a:blipFill>
              <a:ln>
                <a:noFill/>
              </a:ln>
            </p:spPr>
            <p:txBody>
              <a:bodyPr/>
              <a:lstStyle/>
              <a:p>
                <a:r>
                  <a:rPr lang="en-GB">
                    <a:noFill/>
                  </a:rPr>
                  <a:t> </a:t>
                </a:r>
              </a:p>
            </p:txBody>
          </p:sp>
        </mc:Fallback>
      </mc:AlternateContent>
      <p:sp>
        <p:nvSpPr>
          <p:cNvPr id="94" name="TextBox 93"/>
          <p:cNvSpPr txBox="1"/>
          <p:nvPr/>
        </p:nvSpPr>
        <p:spPr>
          <a:xfrm>
            <a:off x="7335435" y="6060339"/>
            <a:ext cx="1921668" cy="366321"/>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Imported</a:t>
            </a:r>
          </a:p>
          <a:p>
            <a:pPr algn="ctr"/>
            <a:r>
              <a:rPr lang="en-GB" sz="1200" dirty="0">
                <a:latin typeface="Arial Narrow" panose="020B0606020202030204" pitchFamily="34" charset="0"/>
              </a:rPr>
              <a:t>Demand</a:t>
            </a:r>
          </a:p>
        </p:txBody>
      </p:sp>
      <p:sp>
        <p:nvSpPr>
          <p:cNvPr id="96" name="TextBox 95"/>
          <p:cNvSpPr txBox="1"/>
          <p:nvPr/>
        </p:nvSpPr>
        <p:spPr>
          <a:xfrm>
            <a:off x="7671435" y="4592554"/>
            <a:ext cx="1231231" cy="401872"/>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Trade</a:t>
            </a:r>
          </a:p>
          <a:p>
            <a:pPr algn="ctr"/>
            <a:r>
              <a:rPr lang="en-GB" sz="1200" cap="small" dirty="0" err="1">
                <a:latin typeface="Arial Narrow" panose="020B0606020202030204" pitchFamily="34" charset="0"/>
              </a:rPr>
              <a:t>Cpa</a:t>
            </a:r>
            <a:r>
              <a:rPr lang="en-GB" sz="1200" cap="small" dirty="0">
                <a:latin typeface="Arial Narrow" panose="020B0606020202030204" pitchFamily="34" charset="0"/>
              </a:rPr>
              <a:t> 1 … </a:t>
            </a:r>
            <a:r>
              <a:rPr lang="en-GB" sz="1200" cap="small" dirty="0" err="1">
                <a:latin typeface="Arial Narrow" panose="020B0606020202030204" pitchFamily="34" charset="0"/>
              </a:rPr>
              <a:t>Cpa</a:t>
            </a:r>
            <a:r>
              <a:rPr lang="en-GB" sz="1200" dirty="0">
                <a:latin typeface="Arial Narrow" panose="020B0606020202030204" pitchFamily="34" charset="0"/>
              </a:rPr>
              <a:t> </a:t>
            </a:r>
            <a:r>
              <a:rPr lang="en-GB" sz="1200" i="1" dirty="0">
                <a:latin typeface="Arial Narrow" panose="020B0606020202030204" pitchFamily="34" charset="0"/>
              </a:rPr>
              <a:t>n</a:t>
            </a:r>
          </a:p>
        </p:txBody>
      </p:sp>
      <p:sp>
        <p:nvSpPr>
          <p:cNvPr id="99" name="TextBox 98"/>
          <p:cNvSpPr txBox="1"/>
          <p:nvPr/>
        </p:nvSpPr>
        <p:spPr>
          <a:xfrm>
            <a:off x="5991818" y="3582222"/>
            <a:ext cx="1202359" cy="401872"/>
          </a:xfrm>
          <a:prstGeom prst="rect">
            <a:avLst/>
          </a:prstGeom>
          <a:noFill/>
          <a:ln>
            <a:noFill/>
          </a:ln>
        </p:spPr>
        <p:txBody>
          <a:bodyPr wrap="none" rtlCol="0" anchor="ctr" anchorCtr="1">
            <a:noAutofit/>
          </a:bodyPr>
          <a:lstStyle/>
          <a:p>
            <a:pPr algn="ctr"/>
            <a:r>
              <a:rPr lang="en-GB" sz="1050" dirty="0">
                <a:solidFill>
                  <a:srgbClr val="0000CC"/>
                </a:solidFill>
                <a:latin typeface="Arial Narrow" panose="020B0606020202030204" pitchFamily="34" charset="0"/>
              </a:rPr>
              <a:t>Armington </a:t>
            </a:r>
          </a:p>
          <a:p>
            <a:pPr algn="ctr"/>
            <a:r>
              <a:rPr lang="en-GB" sz="1050" dirty="0">
                <a:solidFill>
                  <a:srgbClr val="0000CC"/>
                </a:solidFill>
                <a:latin typeface="Arial Narrow" panose="020B0606020202030204" pitchFamily="34" charset="0"/>
              </a:rPr>
              <a:t>elasticity</a:t>
            </a:r>
          </a:p>
        </p:txBody>
      </p:sp>
      <p:sp>
        <p:nvSpPr>
          <p:cNvPr id="100" name="TextBox 99"/>
          <p:cNvSpPr txBox="1"/>
          <p:nvPr/>
        </p:nvSpPr>
        <p:spPr>
          <a:xfrm>
            <a:off x="4564557" y="3513069"/>
            <a:ext cx="1202359" cy="401872"/>
          </a:xfrm>
          <a:prstGeom prst="rect">
            <a:avLst/>
          </a:prstGeom>
          <a:noFill/>
          <a:ln>
            <a:noFill/>
          </a:ln>
        </p:spPr>
        <p:txBody>
          <a:bodyPr wrap="none" rtlCol="0" anchor="ctr" anchorCtr="1">
            <a:noAutofit/>
          </a:bodyPr>
          <a:lstStyle/>
          <a:p>
            <a:pPr algn="ctr"/>
            <a:r>
              <a:rPr lang="en-GB" sz="1050" dirty="0">
                <a:solidFill>
                  <a:srgbClr val="0000CC"/>
                </a:solidFill>
                <a:latin typeface="Arial Narrow" panose="020B0606020202030204" pitchFamily="34" charset="0"/>
              </a:rPr>
              <a:t>Step – 1 </a:t>
            </a:r>
          </a:p>
        </p:txBody>
      </p:sp>
      <p:sp>
        <p:nvSpPr>
          <p:cNvPr id="101" name="TextBox 100"/>
          <p:cNvSpPr txBox="1"/>
          <p:nvPr/>
        </p:nvSpPr>
        <p:spPr>
          <a:xfrm>
            <a:off x="8659664" y="4990677"/>
            <a:ext cx="1202359" cy="401872"/>
          </a:xfrm>
          <a:prstGeom prst="rect">
            <a:avLst/>
          </a:prstGeom>
          <a:noFill/>
          <a:ln>
            <a:noFill/>
          </a:ln>
        </p:spPr>
        <p:txBody>
          <a:bodyPr wrap="none" rtlCol="0" anchor="ctr" anchorCtr="1">
            <a:noAutofit/>
          </a:bodyPr>
          <a:lstStyle/>
          <a:p>
            <a:pPr algn="ctr"/>
            <a:r>
              <a:rPr lang="en-GB" sz="1050" dirty="0">
                <a:solidFill>
                  <a:srgbClr val="0000CC"/>
                </a:solidFill>
                <a:latin typeface="Arial Narrow" panose="020B0606020202030204" pitchFamily="34" charset="0"/>
              </a:rPr>
              <a:t>Armington </a:t>
            </a:r>
          </a:p>
          <a:p>
            <a:pPr algn="ctr"/>
            <a:r>
              <a:rPr lang="en-GB" sz="1050" dirty="0">
                <a:solidFill>
                  <a:srgbClr val="0000CC"/>
                </a:solidFill>
                <a:latin typeface="Arial Narrow" panose="020B0606020202030204" pitchFamily="34" charset="0"/>
              </a:rPr>
              <a:t>elasticity</a:t>
            </a:r>
          </a:p>
        </p:txBody>
      </p:sp>
      <p:sp>
        <p:nvSpPr>
          <p:cNvPr id="102" name="TextBox 101"/>
          <p:cNvSpPr txBox="1"/>
          <p:nvPr/>
        </p:nvSpPr>
        <p:spPr>
          <a:xfrm>
            <a:off x="6948351" y="5101659"/>
            <a:ext cx="956184" cy="401872"/>
          </a:xfrm>
          <a:prstGeom prst="rect">
            <a:avLst/>
          </a:prstGeom>
          <a:noFill/>
          <a:ln>
            <a:noFill/>
          </a:ln>
        </p:spPr>
        <p:txBody>
          <a:bodyPr wrap="none" rtlCol="0" anchor="ctr" anchorCtr="1">
            <a:noAutofit/>
          </a:bodyPr>
          <a:lstStyle/>
          <a:p>
            <a:pPr algn="ctr"/>
            <a:r>
              <a:rPr lang="en-GB" sz="1050" dirty="0">
                <a:solidFill>
                  <a:srgbClr val="0000CC"/>
                </a:solidFill>
                <a:latin typeface="Arial Narrow" panose="020B0606020202030204" pitchFamily="34" charset="0"/>
              </a:rPr>
              <a:t>Step – 2 </a:t>
            </a:r>
          </a:p>
        </p:txBody>
      </p:sp>
      <p:cxnSp>
        <p:nvCxnSpPr>
          <p:cNvPr id="104" name="Straight Arrow Connector 103"/>
          <p:cNvCxnSpPr>
            <a:stCxn id="96" idx="2"/>
            <a:endCxn id="110" idx="0"/>
          </p:cNvCxnSpPr>
          <p:nvPr/>
        </p:nvCxnSpPr>
        <p:spPr>
          <a:xfrm>
            <a:off x="8287051" y="4994426"/>
            <a:ext cx="531684" cy="715112"/>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96" idx="2"/>
            <a:endCxn id="106" idx="0"/>
          </p:cNvCxnSpPr>
          <p:nvPr/>
        </p:nvCxnSpPr>
        <p:spPr>
          <a:xfrm flipH="1">
            <a:off x="7766887" y="4994426"/>
            <a:ext cx="520164" cy="7129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7335435" y="5707420"/>
            <a:ext cx="862904" cy="269883"/>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Country 1</a:t>
            </a:r>
          </a:p>
        </p:txBody>
      </p:sp>
      <p:sp>
        <p:nvSpPr>
          <p:cNvPr id="110" name="TextBox 109"/>
          <p:cNvSpPr txBox="1"/>
          <p:nvPr/>
        </p:nvSpPr>
        <p:spPr>
          <a:xfrm>
            <a:off x="8380366" y="5709538"/>
            <a:ext cx="876737" cy="269883"/>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Country </a:t>
            </a:r>
            <a:r>
              <a:rPr lang="en-GB" sz="1200" i="1" dirty="0">
                <a:latin typeface="Arial Narrow" panose="020B0606020202030204" pitchFamily="34" charset="0"/>
              </a:rPr>
              <a:t>n</a:t>
            </a:r>
          </a:p>
        </p:txBody>
      </p:sp>
      <p:sp>
        <p:nvSpPr>
          <p:cNvPr id="111" name="Rectangle 110"/>
          <p:cNvSpPr/>
          <p:nvPr/>
        </p:nvSpPr>
        <p:spPr>
          <a:xfrm>
            <a:off x="8105589" y="5626881"/>
            <a:ext cx="373821" cy="369332"/>
          </a:xfrm>
          <a:prstGeom prst="rect">
            <a:avLst/>
          </a:prstGeom>
        </p:spPr>
        <p:txBody>
          <a:bodyPr wrap="none">
            <a:spAutoFit/>
          </a:bodyPr>
          <a:lstStyle/>
          <a:p>
            <a:pPr algn="ctr"/>
            <a:r>
              <a:rPr lang="en-GB" dirty="0">
                <a:latin typeface="Arial Narrow" panose="020B0606020202030204" pitchFamily="34" charset="0"/>
              </a:rPr>
              <a:t>…</a:t>
            </a:r>
          </a:p>
        </p:txBody>
      </p:sp>
      <p:cxnSp>
        <p:nvCxnSpPr>
          <p:cNvPr id="115" name="Elbow Connector 114"/>
          <p:cNvCxnSpPr>
            <a:stCxn id="95" idx="2"/>
            <a:endCxn id="299" idx="3"/>
          </p:cNvCxnSpPr>
          <p:nvPr/>
        </p:nvCxnSpPr>
        <p:spPr>
          <a:xfrm rot="5400000">
            <a:off x="4079187" y="4981418"/>
            <a:ext cx="1643633" cy="886852"/>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9903551" y="6407466"/>
            <a:ext cx="1620000" cy="216000"/>
          </a:xfrm>
          <a:prstGeom prst="rect">
            <a:avLst/>
          </a:prstGeom>
          <a:solidFill>
            <a:srgbClr val="C3922E"/>
          </a:solidFill>
          <a:ln>
            <a:noFill/>
          </a:ln>
        </p:spPr>
        <p:txBody>
          <a:bodyPr wrap="none" rtlCol="0" anchor="ctr" anchorCtr="1">
            <a:noAutofit/>
          </a:bodyPr>
          <a:lstStyle/>
          <a:p>
            <a:r>
              <a:rPr lang="en-GB" sz="1200" dirty="0">
                <a:solidFill>
                  <a:schemeClr val="bg1"/>
                </a:solidFill>
                <a:latin typeface="Arial Narrow" panose="020B0606020202030204" pitchFamily="34" charset="0"/>
              </a:rPr>
              <a:t>Trade Block</a:t>
            </a:r>
          </a:p>
        </p:txBody>
      </p:sp>
      <p:cxnSp>
        <p:nvCxnSpPr>
          <p:cNvPr id="133" name="Elbow Connector 132"/>
          <p:cNvCxnSpPr>
            <a:stCxn id="299" idx="1"/>
            <a:endCxn id="300" idx="2"/>
          </p:cNvCxnSpPr>
          <p:nvPr/>
        </p:nvCxnSpPr>
        <p:spPr>
          <a:xfrm rot="10800000">
            <a:off x="2747221" y="5881209"/>
            <a:ext cx="501975" cy="365452"/>
          </a:xfrm>
          <a:prstGeom prst="bentConnector2">
            <a:avLst/>
          </a:prstGeom>
          <a:ln w="12700" cap="sq">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35" name="Elbow Connector 134"/>
          <p:cNvCxnSpPr>
            <a:stCxn id="316" idx="0"/>
            <a:endCxn id="212" idx="3"/>
          </p:cNvCxnSpPr>
          <p:nvPr/>
        </p:nvCxnSpPr>
        <p:spPr>
          <a:xfrm rot="16200000" flipV="1">
            <a:off x="8051869" y="1911069"/>
            <a:ext cx="401115" cy="3582945"/>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38" name="Elbow Connector 137"/>
          <p:cNvCxnSpPr>
            <a:stCxn id="94" idx="3"/>
            <a:endCxn id="316" idx="2"/>
          </p:cNvCxnSpPr>
          <p:nvPr/>
        </p:nvCxnSpPr>
        <p:spPr>
          <a:xfrm flipV="1">
            <a:off x="9257103" y="4304971"/>
            <a:ext cx="786795" cy="1938529"/>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2807970" y="3795756"/>
            <a:ext cx="1617397" cy="1411408"/>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3" name="Rectangle 142"/>
          <p:cNvSpPr/>
          <p:nvPr/>
        </p:nvSpPr>
        <p:spPr>
          <a:xfrm>
            <a:off x="3283794" y="3915249"/>
            <a:ext cx="49024" cy="56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p:sp>
        <p:nvSpPr>
          <p:cNvPr id="146" name="TextBox 145"/>
          <p:cNvSpPr txBox="1"/>
          <p:nvPr/>
        </p:nvSpPr>
        <p:spPr>
          <a:xfrm>
            <a:off x="1808713" y="4868537"/>
            <a:ext cx="848350" cy="26227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K,L,E,</a:t>
            </a:r>
          </a:p>
        </p:txBody>
      </p:sp>
      <p:sp>
        <p:nvSpPr>
          <p:cNvPr id="147" name="TextBox 146"/>
          <p:cNvSpPr txBox="1"/>
          <p:nvPr/>
        </p:nvSpPr>
        <p:spPr>
          <a:xfrm>
            <a:off x="2908212" y="4870827"/>
            <a:ext cx="848350" cy="25998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Materials</a:t>
            </a:r>
          </a:p>
        </p:txBody>
      </p:sp>
      <p:cxnSp>
        <p:nvCxnSpPr>
          <p:cNvPr id="148" name="Straight Arrow Connector 147"/>
          <p:cNvCxnSpPr>
            <a:endCxn id="146" idx="2"/>
          </p:cNvCxnSpPr>
          <p:nvPr/>
        </p:nvCxnSpPr>
        <p:spPr>
          <a:xfrm flipH="1" flipV="1">
            <a:off x="2232888" y="5130815"/>
            <a:ext cx="514332"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endCxn id="147" idx="2"/>
          </p:cNvCxnSpPr>
          <p:nvPr/>
        </p:nvCxnSpPr>
        <p:spPr>
          <a:xfrm flipV="1">
            <a:off x="2747220" y="5130815"/>
            <a:ext cx="585167"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2919215" y="4112140"/>
            <a:ext cx="848350"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Energy</a:t>
            </a:r>
          </a:p>
        </p:txBody>
      </p:sp>
      <p:sp>
        <p:nvSpPr>
          <p:cNvPr id="153" name="TextBox 152"/>
          <p:cNvSpPr txBox="1"/>
          <p:nvPr/>
        </p:nvSpPr>
        <p:spPr>
          <a:xfrm>
            <a:off x="701293" y="4109134"/>
            <a:ext cx="848350"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Capital</a:t>
            </a:r>
          </a:p>
        </p:txBody>
      </p:sp>
      <p:sp>
        <p:nvSpPr>
          <p:cNvPr id="158" name="TextBox 157"/>
          <p:cNvSpPr txBox="1"/>
          <p:nvPr/>
        </p:nvSpPr>
        <p:spPr>
          <a:xfrm>
            <a:off x="1808481" y="4109134"/>
            <a:ext cx="848582" cy="246750"/>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Labour</a:t>
            </a:r>
          </a:p>
        </p:txBody>
      </p:sp>
      <p:cxnSp>
        <p:nvCxnSpPr>
          <p:cNvPr id="159" name="Straight Arrow Connector 158"/>
          <p:cNvCxnSpPr>
            <a:stCxn id="146" idx="0"/>
            <a:endCxn id="150" idx="2"/>
          </p:cNvCxnSpPr>
          <p:nvPr/>
        </p:nvCxnSpPr>
        <p:spPr>
          <a:xfrm flipV="1">
            <a:off x="2232888" y="4358890"/>
            <a:ext cx="1110502" cy="509647"/>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stCxn id="146" idx="0"/>
            <a:endCxn id="153" idx="2"/>
          </p:cNvCxnSpPr>
          <p:nvPr/>
        </p:nvCxnSpPr>
        <p:spPr>
          <a:xfrm flipH="1" flipV="1">
            <a:off x="1125468" y="4355884"/>
            <a:ext cx="1107420"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46" idx="0"/>
            <a:endCxn id="158" idx="2"/>
          </p:cNvCxnSpPr>
          <p:nvPr/>
        </p:nvCxnSpPr>
        <p:spPr>
          <a:xfrm flipH="1" flipV="1">
            <a:off x="2232772" y="4355884"/>
            <a:ext cx="116"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2815288" y="3814035"/>
            <a:ext cx="1639086" cy="311376"/>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Intermediate demand</a:t>
            </a:r>
          </a:p>
        </p:txBody>
      </p:sp>
      <p:sp>
        <p:nvSpPr>
          <p:cNvPr id="166" name="TextBox 165"/>
          <p:cNvSpPr txBox="1"/>
          <p:nvPr/>
        </p:nvSpPr>
        <p:spPr>
          <a:xfrm>
            <a:off x="701293" y="3797058"/>
            <a:ext cx="848350" cy="311376"/>
          </a:xfrm>
          <a:prstGeom prst="rect">
            <a:avLst/>
          </a:prstGeom>
          <a:noFill/>
          <a:ln>
            <a:noFill/>
          </a:ln>
        </p:spPr>
        <p:txBody>
          <a:bodyPr wrap="none" rtlCol="0" anchor="ctr" anchorCtr="1">
            <a:noAutofit/>
          </a:bodyPr>
          <a:lstStyle/>
          <a:p>
            <a:pPr algn="ctr"/>
            <a:r>
              <a:rPr lang="en-GB" sz="1100" cap="small" dirty="0">
                <a:solidFill>
                  <a:srgbClr val="0000CC"/>
                </a:solidFill>
                <a:latin typeface="Arial Narrow" panose="020B0606020202030204" pitchFamily="34" charset="0"/>
              </a:rPr>
              <a:t>Investment</a:t>
            </a:r>
          </a:p>
        </p:txBody>
      </p:sp>
      <p:sp>
        <p:nvSpPr>
          <p:cNvPr id="167" name="Rounded Rectangle 166"/>
          <p:cNvSpPr/>
          <p:nvPr/>
        </p:nvSpPr>
        <p:spPr>
          <a:xfrm>
            <a:off x="623253" y="3803484"/>
            <a:ext cx="1047322" cy="685803"/>
          </a:xfrm>
          <a:prstGeom prst="roundRect">
            <a:avLst>
              <a:gd name="adj" fmla="val 5970"/>
            </a:avLst>
          </a:prstGeom>
          <a:noFill/>
          <a:ln w="95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endParaRPr>
          </a:p>
        </p:txBody>
      </p:sp>
      <mc:AlternateContent xmlns:mc="http://schemas.openxmlformats.org/markup-compatibility/2006" xmlns:a14="http://schemas.microsoft.com/office/drawing/2010/main">
        <mc:Choice Requires="a14">
          <p:sp>
            <p:nvSpPr>
              <p:cNvPr id="170" name="TextBox 169"/>
              <p:cNvSpPr txBox="1"/>
              <p:nvPr/>
            </p:nvSpPr>
            <p:spPr>
              <a:xfrm>
                <a:off x="7707927" y="4995169"/>
                <a:ext cx="1202359"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200" b="0" i="1" dirty="0" smtClean="0">
                              <a:solidFill>
                                <a:srgbClr val="0000CC"/>
                              </a:solidFill>
                              <a:latin typeface="Cambria Math" panose="02040503050406030204" pitchFamily="18" charset="0"/>
                              <a:ea typeface="Latin Modern Math" panose="02000503000000000000" pitchFamily="50" charset="0"/>
                            </a:rPr>
                          </m:ctrlPr>
                        </m:sSubSupPr>
                        <m:e>
                          <m:r>
                            <m:rPr>
                              <m:sty m:val="p"/>
                            </m:rPr>
                            <a:rPr lang="en-GB" sz="1200" b="0" i="0" dirty="0" smtClean="0">
                              <a:solidFill>
                                <a:srgbClr val="0000CC"/>
                              </a:solidFill>
                              <a:latin typeface="Latin Modern Math" panose="02000503000000000000" pitchFamily="50" charset="0"/>
                              <a:ea typeface="Latin Modern Math" panose="02000503000000000000" pitchFamily="50" charset="0"/>
                            </a:rPr>
                            <m:t>σ</m:t>
                          </m:r>
                        </m:e>
                        <m:sub>
                          <m:r>
                            <a:rPr lang="en-GB" sz="1200" b="0" i="1" dirty="0" smtClean="0">
                              <a:solidFill>
                                <a:srgbClr val="0000CC"/>
                              </a:solidFill>
                              <a:latin typeface="Latin Modern Math" panose="02000503000000000000" pitchFamily="50" charset="0"/>
                              <a:ea typeface="Latin Modern Math" panose="02000503000000000000" pitchFamily="50" charset="0"/>
                            </a:rPr>
                            <m:t>𝑟</m:t>
                          </m:r>
                          <m:r>
                            <a:rPr lang="en-GB" sz="1200" b="0" i="1" dirty="0" smtClean="0">
                              <a:solidFill>
                                <a:srgbClr val="0000CC"/>
                              </a:solidFill>
                              <a:latin typeface="Cambria Math" panose="02040503050406030204" pitchFamily="18" charset="0"/>
                              <a:ea typeface="Latin Modern Math" panose="02000503000000000000" pitchFamily="50" charset="0"/>
                            </a:rPr>
                            <m:t>,</m:t>
                          </m:r>
                          <m:r>
                            <a:rPr lang="en-GB" sz="1200" b="0" i="1" dirty="0" smtClean="0">
                              <a:solidFill>
                                <a:srgbClr val="0000CC"/>
                              </a:solidFill>
                              <a:latin typeface="Cambria Math" panose="02040503050406030204" pitchFamily="18" charset="0"/>
                              <a:ea typeface="Latin Modern Math" panose="02000503000000000000" pitchFamily="50" charset="0"/>
                            </a:rPr>
                            <m:t>𝑐</m:t>
                          </m:r>
                        </m:sub>
                        <m:sup>
                          <m:r>
                            <a:rPr lang="en-GB" sz="1200" b="0" i="0" dirty="0" smtClean="0">
                              <a:solidFill>
                                <a:srgbClr val="0000CC"/>
                              </a:solidFill>
                              <a:latin typeface="Cambria Math" panose="02040503050406030204" pitchFamily="18" charset="0"/>
                              <a:ea typeface="Latin Modern Math" panose="02000503000000000000" pitchFamily="50" charset="0"/>
                            </a:rPr>
                            <m:t>2</m:t>
                          </m:r>
                        </m:sup>
                      </m:sSubSup>
                    </m:oMath>
                  </m:oMathPara>
                </a14:m>
                <a:endParaRPr lang="en-GB" sz="12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170" name="TextBox 169"/>
              <p:cNvSpPr txBox="1">
                <a:spLocks noRot="1" noChangeAspect="1" noMove="1" noResize="1" noEditPoints="1" noAdjustHandles="1" noChangeArrowheads="1" noChangeShapeType="1" noTextEdit="1"/>
              </p:cNvSpPr>
              <p:nvPr/>
            </p:nvSpPr>
            <p:spPr>
              <a:xfrm>
                <a:off x="7707927" y="4995169"/>
                <a:ext cx="1202359" cy="401872"/>
              </a:xfrm>
              <a:prstGeom prst="rect">
                <a:avLst/>
              </a:prstGeom>
              <a:blipFill>
                <a:blip r:embed="rId7"/>
                <a:stretch>
                  <a:fillRect/>
                </a:stretch>
              </a:blipFill>
              <a:ln>
                <a:noFill/>
              </a:ln>
            </p:spPr>
            <p:txBody>
              <a:bodyPr/>
              <a:lstStyle/>
              <a:p>
                <a:r>
                  <a:rPr lang="en-GB">
                    <a:noFill/>
                  </a:rPr>
                  <a:t> </a:t>
                </a:r>
              </a:p>
            </p:txBody>
          </p:sp>
        </mc:Fallback>
      </mc:AlternateContent>
      <p:sp>
        <p:nvSpPr>
          <p:cNvPr id="130" name="TextBox 129"/>
          <p:cNvSpPr txBox="1"/>
          <p:nvPr/>
        </p:nvSpPr>
        <p:spPr>
          <a:xfrm>
            <a:off x="1498949" y="1201695"/>
            <a:ext cx="970981" cy="281376"/>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Consumption</a:t>
            </a:r>
          </a:p>
        </p:txBody>
      </p:sp>
      <p:sp>
        <p:nvSpPr>
          <p:cNvPr id="124" name="TextBox 123"/>
          <p:cNvSpPr txBox="1"/>
          <p:nvPr/>
        </p:nvSpPr>
        <p:spPr>
          <a:xfrm>
            <a:off x="1498949" y="1483071"/>
            <a:ext cx="970981" cy="256211"/>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Investment</a:t>
            </a:r>
          </a:p>
        </p:txBody>
      </p:sp>
      <p:sp>
        <p:nvSpPr>
          <p:cNvPr id="198" name="TextBox 197"/>
          <p:cNvSpPr txBox="1"/>
          <p:nvPr/>
        </p:nvSpPr>
        <p:spPr>
          <a:xfrm>
            <a:off x="5211998" y="3216757"/>
            <a:ext cx="1248955" cy="401872"/>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Demand</a:t>
            </a:r>
          </a:p>
          <a:p>
            <a:pPr algn="ctr"/>
            <a:r>
              <a:rPr lang="en-GB" sz="1200" dirty="0">
                <a:latin typeface="Arial Narrow" panose="020B0606020202030204" pitchFamily="34" charset="0"/>
              </a:rPr>
              <a:t>Total</a:t>
            </a:r>
          </a:p>
        </p:txBody>
      </p:sp>
      <p:cxnSp>
        <p:nvCxnSpPr>
          <p:cNvPr id="206" name="Elbow Connector 205"/>
          <p:cNvCxnSpPr>
            <a:stCxn id="178" idx="2"/>
            <a:endCxn id="96" idx="1"/>
          </p:cNvCxnSpPr>
          <p:nvPr/>
        </p:nvCxnSpPr>
        <p:spPr>
          <a:xfrm rot="16200000" flipH="1">
            <a:off x="6904747" y="4026802"/>
            <a:ext cx="190462" cy="1342913"/>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4930429" y="4206160"/>
            <a:ext cx="828000" cy="39686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Domestic </a:t>
            </a:r>
          </a:p>
          <a:p>
            <a:pPr algn="ctr"/>
            <a:r>
              <a:rPr lang="en-GB" sz="1200" dirty="0">
                <a:latin typeface="Arial Narrow" panose="020B0606020202030204" pitchFamily="34" charset="0"/>
              </a:rPr>
              <a:t>Goods</a:t>
            </a:r>
          </a:p>
        </p:txBody>
      </p:sp>
      <p:sp>
        <p:nvSpPr>
          <p:cNvPr id="178" name="TextBox 177"/>
          <p:cNvSpPr txBox="1"/>
          <p:nvPr/>
        </p:nvSpPr>
        <p:spPr>
          <a:xfrm>
            <a:off x="5914522" y="4206160"/>
            <a:ext cx="828000" cy="39686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Imported</a:t>
            </a:r>
          </a:p>
          <a:p>
            <a:pPr algn="ctr"/>
            <a:r>
              <a:rPr lang="en-GB" sz="1200" dirty="0">
                <a:latin typeface="Arial Narrow" panose="020B0606020202030204" pitchFamily="34" charset="0"/>
              </a:rPr>
              <a:t>Goods</a:t>
            </a:r>
          </a:p>
        </p:txBody>
      </p:sp>
      <p:sp>
        <p:nvSpPr>
          <p:cNvPr id="212" name="TextBox 211"/>
          <p:cNvSpPr txBox="1"/>
          <p:nvPr/>
        </p:nvSpPr>
        <p:spPr>
          <a:xfrm>
            <a:off x="5211998" y="3428835"/>
            <a:ext cx="1248955" cy="146298"/>
          </a:xfrm>
          <a:prstGeom prst="rect">
            <a:avLst/>
          </a:prstGeom>
          <a:noFill/>
          <a:ln>
            <a:noFill/>
          </a:ln>
        </p:spPr>
        <p:txBody>
          <a:bodyPr wrap="none" rtlCol="0" anchor="ctr" anchorCtr="1">
            <a:noAutofit/>
          </a:bodyPr>
          <a:lstStyle/>
          <a:p>
            <a:pPr algn="ctr"/>
            <a:endParaRPr lang="en-GB" sz="1200" dirty="0">
              <a:latin typeface="Arial Narrow" panose="020B0606020202030204" pitchFamily="34" charset="0"/>
            </a:endParaRPr>
          </a:p>
        </p:txBody>
      </p:sp>
      <p:sp>
        <p:nvSpPr>
          <p:cNvPr id="281" name="TextBox 280"/>
          <p:cNvSpPr txBox="1"/>
          <p:nvPr/>
        </p:nvSpPr>
        <p:spPr>
          <a:xfrm>
            <a:off x="5673865" y="3215913"/>
            <a:ext cx="140849" cy="401279"/>
          </a:xfrm>
          <a:prstGeom prst="rect">
            <a:avLst/>
          </a:prstGeom>
          <a:noFill/>
          <a:ln>
            <a:noFill/>
          </a:ln>
        </p:spPr>
        <p:txBody>
          <a:bodyPr wrap="none" rtlCol="0" anchor="ctr" anchorCtr="1">
            <a:noAutofit/>
          </a:bodyPr>
          <a:lstStyle/>
          <a:p>
            <a:pPr algn="ctr"/>
            <a:endParaRPr lang="en-GB" sz="1200" dirty="0">
              <a:latin typeface="Arial Narrow" panose="020B0606020202030204" pitchFamily="34" charset="0"/>
            </a:endParaRPr>
          </a:p>
        </p:txBody>
      </p:sp>
      <p:sp>
        <p:nvSpPr>
          <p:cNvPr id="282" name="TextBox 281"/>
          <p:cNvSpPr txBox="1"/>
          <p:nvPr/>
        </p:nvSpPr>
        <p:spPr>
          <a:xfrm>
            <a:off x="5858237" y="3217349"/>
            <a:ext cx="140849" cy="401279"/>
          </a:xfrm>
          <a:prstGeom prst="rect">
            <a:avLst/>
          </a:prstGeom>
          <a:noFill/>
          <a:ln>
            <a:noFill/>
          </a:ln>
        </p:spPr>
        <p:txBody>
          <a:bodyPr wrap="none" rtlCol="0" anchor="ctr" anchorCtr="1">
            <a:noAutofit/>
          </a:bodyPr>
          <a:lstStyle/>
          <a:p>
            <a:pPr algn="ctr"/>
            <a:endParaRPr lang="en-GB" sz="1200" dirty="0">
              <a:latin typeface="Arial Narrow" panose="020B0606020202030204" pitchFamily="34" charset="0"/>
            </a:endParaRPr>
          </a:p>
        </p:txBody>
      </p:sp>
      <p:cxnSp>
        <p:nvCxnSpPr>
          <p:cNvPr id="285" name="Elbow Connector 284"/>
          <p:cNvCxnSpPr>
            <a:stCxn id="141" idx="0"/>
            <a:endCxn id="212" idx="1"/>
          </p:cNvCxnSpPr>
          <p:nvPr/>
        </p:nvCxnSpPr>
        <p:spPr>
          <a:xfrm rot="5400000" flipH="1" flipV="1">
            <a:off x="4267447" y="2851206"/>
            <a:ext cx="293772" cy="1595329"/>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288" name="Elbow Connector 287"/>
          <p:cNvCxnSpPr>
            <a:stCxn id="166" idx="0"/>
            <a:endCxn id="212" idx="1"/>
          </p:cNvCxnSpPr>
          <p:nvPr/>
        </p:nvCxnSpPr>
        <p:spPr>
          <a:xfrm rot="5400000" flipH="1" flipV="1">
            <a:off x="3021196" y="1606256"/>
            <a:ext cx="295074" cy="4086530"/>
          </a:xfrm>
          <a:prstGeom prst="bentConnector2">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1808713" y="4868537"/>
            <a:ext cx="848350" cy="262278"/>
          </a:xfrm>
          <a:prstGeom prst="rect">
            <a:avLst/>
          </a:prstGeom>
          <a:solidFill>
            <a:schemeClr val="bg1"/>
          </a:solidFill>
          <a:ln>
            <a:solidFill>
              <a:schemeClr val="bg1">
                <a:lumMod val="75000"/>
              </a:schemeClr>
            </a:solidFill>
          </a:ln>
        </p:spPr>
        <p:txBody>
          <a:bodyPr wrap="none" rtlCol="0" anchor="ctr" anchorCtr="1">
            <a:noAutofit/>
          </a:bodyPr>
          <a:lstStyle/>
          <a:p>
            <a:pPr algn="ctr"/>
            <a:r>
              <a:rPr lang="en-GB" sz="1200" dirty="0">
                <a:latin typeface="Arial Narrow" panose="020B0606020202030204" pitchFamily="34" charset="0"/>
              </a:rPr>
              <a:t>K,L,E,</a:t>
            </a:r>
          </a:p>
        </p:txBody>
      </p:sp>
      <p:cxnSp>
        <p:nvCxnSpPr>
          <p:cNvPr id="290" name="Straight Arrow Connector 289"/>
          <p:cNvCxnSpPr>
            <a:endCxn id="289" idx="2"/>
          </p:cNvCxnSpPr>
          <p:nvPr/>
        </p:nvCxnSpPr>
        <p:spPr>
          <a:xfrm flipH="1" flipV="1">
            <a:off x="2232888" y="5130815"/>
            <a:ext cx="514332" cy="390394"/>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91" name="TextBox 290"/>
          <p:cNvSpPr txBox="1"/>
          <p:nvPr/>
        </p:nvSpPr>
        <p:spPr>
          <a:xfrm>
            <a:off x="1499782" y="5147099"/>
            <a:ext cx="1202359" cy="401872"/>
          </a:xfrm>
          <a:prstGeom prst="rect">
            <a:avLst/>
          </a:prstGeom>
          <a:noFill/>
          <a:ln>
            <a:noFill/>
          </a:ln>
        </p:spPr>
        <p:txBody>
          <a:bodyPr wrap="none" rtlCol="0" anchor="ctr" anchorCtr="1">
            <a:noAutofit/>
          </a:bodyPr>
          <a:lstStyle/>
          <a:p>
            <a:pPr algn="ctr"/>
            <a:r>
              <a:rPr lang="en-GB" sz="800" dirty="0">
                <a:solidFill>
                  <a:srgbClr val="0000CC"/>
                </a:solidFill>
                <a:latin typeface="Arial Narrow" panose="020B0606020202030204" pitchFamily="34" charset="0"/>
              </a:rPr>
              <a:t>CES </a:t>
            </a:r>
          </a:p>
          <a:p>
            <a:pPr algn="ctr"/>
            <a:r>
              <a:rPr lang="en-GB" sz="800" dirty="0">
                <a:solidFill>
                  <a:srgbClr val="0000CC"/>
                </a:solidFill>
                <a:latin typeface="Arial Narrow" panose="020B0606020202030204" pitchFamily="34" charset="0"/>
              </a:rPr>
              <a:t>function</a:t>
            </a:r>
          </a:p>
        </p:txBody>
      </p:sp>
      <p:cxnSp>
        <p:nvCxnSpPr>
          <p:cNvPr id="292" name="Straight Arrow Connector 291"/>
          <p:cNvCxnSpPr>
            <a:stCxn id="289" idx="0"/>
          </p:cNvCxnSpPr>
          <p:nvPr/>
        </p:nvCxnSpPr>
        <p:spPr>
          <a:xfrm flipH="1" flipV="1">
            <a:off x="1125468" y="4355884"/>
            <a:ext cx="1107420"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a:stCxn id="289" idx="0"/>
          </p:cNvCxnSpPr>
          <p:nvPr/>
        </p:nvCxnSpPr>
        <p:spPr>
          <a:xfrm flipH="1" flipV="1">
            <a:off x="2232772" y="4355884"/>
            <a:ext cx="116" cy="512653"/>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4" name="TextBox 293"/>
              <p:cNvSpPr txBox="1"/>
              <p:nvPr/>
            </p:nvSpPr>
            <p:spPr>
              <a:xfrm>
                <a:off x="1305021" y="4349459"/>
                <a:ext cx="1202359"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100" b="0" i="1" dirty="0" smtClean="0">
                              <a:solidFill>
                                <a:srgbClr val="0000CC"/>
                              </a:solidFill>
                              <a:latin typeface="Cambria Math" panose="02040503050406030204" pitchFamily="18" charset="0"/>
                              <a:ea typeface="Latin Modern Math" panose="02000503000000000000" pitchFamily="50" charset="0"/>
                            </a:rPr>
                          </m:ctrlPr>
                        </m:sSubSupPr>
                        <m:e>
                          <m:r>
                            <m:rPr>
                              <m:sty m:val="p"/>
                            </m:rPr>
                            <a:rPr lang="en-GB" sz="1100" b="0" i="0" dirty="0" smtClean="0">
                              <a:solidFill>
                                <a:srgbClr val="0000CC"/>
                              </a:solidFill>
                              <a:latin typeface="Latin Modern Math" panose="02000503000000000000" pitchFamily="50" charset="0"/>
                              <a:ea typeface="Latin Modern Math" panose="02000503000000000000" pitchFamily="50" charset="0"/>
                            </a:rPr>
                            <m:t>σ</m:t>
                          </m:r>
                        </m:e>
                        <m:sub>
                          <m:r>
                            <a:rPr lang="en-GB" sz="1100" b="0" i="1" dirty="0" smtClean="0">
                              <a:solidFill>
                                <a:srgbClr val="0000CC"/>
                              </a:solidFill>
                              <a:latin typeface="Cambria Math" panose="02040503050406030204" pitchFamily="18" charset="0"/>
                              <a:ea typeface="Latin Modern Math" panose="02000503000000000000" pitchFamily="50" charset="0"/>
                            </a:rPr>
                            <m:t>𝑟</m:t>
                          </m:r>
                          <m:r>
                            <a:rPr lang="en-GB" sz="1100" b="0" i="1" dirty="0" smtClean="0">
                              <a:solidFill>
                                <a:srgbClr val="0000CC"/>
                              </a:solidFill>
                              <a:latin typeface="Cambria Math" panose="02040503050406030204" pitchFamily="18" charset="0"/>
                              <a:ea typeface="Latin Modern Math" panose="02000503000000000000" pitchFamily="50" charset="0"/>
                            </a:rPr>
                            <m:t>,</m:t>
                          </m:r>
                          <m:r>
                            <a:rPr lang="en-GB" sz="1100" b="0" i="1" dirty="0" smtClean="0">
                              <a:solidFill>
                                <a:srgbClr val="0000CC"/>
                              </a:solidFill>
                              <a:latin typeface="Cambria Math" panose="02040503050406030204" pitchFamily="18" charset="0"/>
                              <a:ea typeface="Latin Modern Math" panose="02000503000000000000" pitchFamily="50" charset="0"/>
                            </a:rPr>
                            <m:t>𝑐</m:t>
                          </m:r>
                        </m:sub>
                        <m:sup>
                          <m:r>
                            <a:rPr lang="en-GB" sz="1100" b="0" i="1" dirty="0" smtClean="0">
                              <a:solidFill>
                                <a:srgbClr val="0000CC"/>
                              </a:solidFill>
                              <a:latin typeface="Latin Modern Math" panose="02000503000000000000" pitchFamily="50" charset="0"/>
                              <a:ea typeface="Latin Modern Math" panose="02000503000000000000" pitchFamily="50" charset="0"/>
                            </a:rPr>
                            <m:t>𝑘𝑙𝑒</m:t>
                          </m:r>
                        </m:sup>
                      </m:sSubSup>
                    </m:oMath>
                  </m:oMathPara>
                </a14:m>
                <a:endParaRPr lang="en-GB" sz="11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294" name="TextBox 293"/>
              <p:cNvSpPr txBox="1">
                <a:spLocks noRot="1" noChangeAspect="1" noMove="1" noResize="1" noEditPoints="1" noAdjustHandles="1" noChangeArrowheads="1" noChangeShapeType="1" noTextEdit="1"/>
              </p:cNvSpPr>
              <p:nvPr/>
            </p:nvSpPr>
            <p:spPr>
              <a:xfrm>
                <a:off x="1305021" y="4349459"/>
                <a:ext cx="1202359" cy="401872"/>
              </a:xfrm>
              <a:prstGeom prst="rect">
                <a:avLst/>
              </a:prstGeom>
              <a:blipFill>
                <a:blip r:embed="rId8"/>
                <a:stretch>
                  <a:fillRect/>
                </a:stretch>
              </a:blipFill>
              <a:ln>
                <a:noFill/>
              </a:ln>
            </p:spPr>
            <p:txBody>
              <a:bodyPr/>
              <a:lstStyle/>
              <a:p>
                <a:r>
                  <a:rPr lang="en-GB">
                    <a:noFill/>
                  </a:rPr>
                  <a:t> </a:t>
                </a:r>
              </a:p>
            </p:txBody>
          </p:sp>
        </mc:Fallback>
      </mc:AlternateContent>
      <p:sp>
        <p:nvSpPr>
          <p:cNvPr id="295" name="TextBox 294"/>
          <p:cNvSpPr txBox="1"/>
          <p:nvPr/>
        </p:nvSpPr>
        <p:spPr>
          <a:xfrm>
            <a:off x="954959" y="4522341"/>
            <a:ext cx="1202359" cy="401872"/>
          </a:xfrm>
          <a:prstGeom prst="rect">
            <a:avLst/>
          </a:prstGeom>
          <a:noFill/>
          <a:ln>
            <a:noFill/>
          </a:ln>
        </p:spPr>
        <p:txBody>
          <a:bodyPr wrap="none" rtlCol="0" anchor="ctr" anchorCtr="1">
            <a:noAutofit/>
          </a:bodyPr>
          <a:lstStyle/>
          <a:p>
            <a:pPr algn="ctr"/>
            <a:r>
              <a:rPr lang="en-GB" sz="800" dirty="0">
                <a:solidFill>
                  <a:srgbClr val="0000CC"/>
                </a:solidFill>
                <a:latin typeface="Arial Narrow" panose="020B0606020202030204" pitchFamily="34" charset="0"/>
              </a:rPr>
              <a:t>CES </a:t>
            </a:r>
          </a:p>
          <a:p>
            <a:pPr algn="ctr"/>
            <a:r>
              <a:rPr lang="en-GB" sz="800" dirty="0">
                <a:solidFill>
                  <a:srgbClr val="0000CC"/>
                </a:solidFill>
                <a:latin typeface="Arial Narrow" panose="020B0606020202030204" pitchFamily="34" charset="0"/>
              </a:rPr>
              <a:t>function</a:t>
            </a:r>
          </a:p>
        </p:txBody>
      </p:sp>
      <p:sp>
        <p:nvSpPr>
          <p:cNvPr id="296" name="Arc 295"/>
          <p:cNvSpPr/>
          <p:nvPr/>
        </p:nvSpPr>
        <p:spPr>
          <a:xfrm rot="10800000">
            <a:off x="2401090" y="5208774"/>
            <a:ext cx="699115" cy="684342"/>
          </a:xfrm>
          <a:prstGeom prst="arc">
            <a:avLst>
              <a:gd name="adj1" fmla="val 928132"/>
              <a:gd name="adj2" fmla="val 9889759"/>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297" name="Arc 296"/>
          <p:cNvSpPr/>
          <p:nvPr/>
        </p:nvSpPr>
        <p:spPr>
          <a:xfrm rot="10800000">
            <a:off x="1885654" y="4541803"/>
            <a:ext cx="699115" cy="684342"/>
          </a:xfrm>
          <a:prstGeom prst="arc">
            <a:avLst>
              <a:gd name="adj1" fmla="val 928132"/>
              <a:gd name="adj2" fmla="val 9889759"/>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mc:AlternateContent xmlns:mc="http://schemas.openxmlformats.org/markup-compatibility/2006" xmlns:a14="http://schemas.microsoft.com/office/drawing/2010/main">
        <mc:Choice Requires="a14">
          <p:sp>
            <p:nvSpPr>
              <p:cNvPr id="298" name="TextBox 297"/>
              <p:cNvSpPr txBox="1"/>
              <p:nvPr/>
            </p:nvSpPr>
            <p:spPr>
              <a:xfrm>
                <a:off x="2452769" y="5161874"/>
                <a:ext cx="660807" cy="401872"/>
              </a:xfrm>
              <a:prstGeom prst="rect">
                <a:avLst/>
              </a:prstGeom>
              <a:noFill/>
              <a:ln>
                <a:noFill/>
              </a:ln>
            </p:spPr>
            <p:txBody>
              <a:bodyPr wrap="none" rtlCol="0" anchor="ctr" anchorCtr="1">
                <a:noAutofit/>
              </a:bodyPr>
              <a:lstStyle/>
              <a:p>
                <a:pPr algn="ctr"/>
                <a14:m>
                  <m:oMathPara xmlns:m="http://schemas.openxmlformats.org/officeDocument/2006/math">
                    <m:oMathParaPr>
                      <m:jc m:val="centerGroup"/>
                    </m:oMathParaPr>
                    <m:oMath xmlns:m="http://schemas.openxmlformats.org/officeDocument/2006/math">
                      <m:sSubSup>
                        <m:sSubSupPr>
                          <m:ctrlPr>
                            <a:rPr lang="en-GB" sz="1100" b="0" i="1" dirty="0" smtClean="0">
                              <a:solidFill>
                                <a:srgbClr val="0000CC"/>
                              </a:solidFill>
                              <a:latin typeface="Cambria Math" panose="02040503050406030204" pitchFamily="18" charset="0"/>
                              <a:ea typeface="Latin Modern Math" panose="02000503000000000000" pitchFamily="50" charset="0"/>
                            </a:rPr>
                          </m:ctrlPr>
                        </m:sSubSupPr>
                        <m:e>
                          <m:r>
                            <m:rPr>
                              <m:sty m:val="p"/>
                            </m:rPr>
                            <a:rPr lang="en-GB" sz="1100" b="0" i="0" dirty="0" smtClean="0">
                              <a:solidFill>
                                <a:srgbClr val="0000CC"/>
                              </a:solidFill>
                              <a:latin typeface="Latin Modern Math" panose="02000503000000000000" pitchFamily="50" charset="0"/>
                              <a:ea typeface="Latin Modern Math" panose="02000503000000000000" pitchFamily="50" charset="0"/>
                            </a:rPr>
                            <m:t>σ</m:t>
                          </m:r>
                        </m:e>
                        <m:sub>
                          <m:r>
                            <a:rPr lang="en-GB" sz="1100" b="0" i="1" dirty="0" smtClean="0">
                              <a:solidFill>
                                <a:srgbClr val="0000CC"/>
                              </a:solidFill>
                              <a:latin typeface="Cambria Math" panose="02040503050406030204" pitchFamily="18" charset="0"/>
                              <a:ea typeface="Latin Modern Math" panose="02000503000000000000" pitchFamily="50" charset="0"/>
                            </a:rPr>
                            <m:t>𝑟</m:t>
                          </m:r>
                          <m:r>
                            <a:rPr lang="en-GB" sz="1100" b="0" i="1" dirty="0" smtClean="0">
                              <a:solidFill>
                                <a:srgbClr val="0000CC"/>
                              </a:solidFill>
                              <a:latin typeface="Cambria Math" panose="02040503050406030204" pitchFamily="18" charset="0"/>
                              <a:ea typeface="Latin Modern Math" panose="02000503000000000000" pitchFamily="50" charset="0"/>
                            </a:rPr>
                            <m:t>,</m:t>
                          </m:r>
                          <m:r>
                            <a:rPr lang="en-GB" sz="1100" b="0" i="1" dirty="0" smtClean="0">
                              <a:solidFill>
                                <a:srgbClr val="0000CC"/>
                              </a:solidFill>
                              <a:latin typeface="Cambria Math" panose="02040503050406030204" pitchFamily="18" charset="0"/>
                              <a:ea typeface="Latin Modern Math" panose="02000503000000000000" pitchFamily="50" charset="0"/>
                            </a:rPr>
                            <m:t>𝑐</m:t>
                          </m:r>
                        </m:sub>
                        <m:sup>
                          <m:r>
                            <a:rPr lang="en-GB" sz="1100" b="0" i="1" dirty="0" smtClean="0">
                              <a:solidFill>
                                <a:srgbClr val="0000CC"/>
                              </a:solidFill>
                              <a:latin typeface="Latin Modern Math" panose="02000503000000000000" pitchFamily="50" charset="0"/>
                              <a:ea typeface="Latin Modern Math" panose="02000503000000000000" pitchFamily="50" charset="0"/>
                            </a:rPr>
                            <m:t>𝑘𝑙𝑒𝑚</m:t>
                          </m:r>
                        </m:sup>
                      </m:sSubSup>
                    </m:oMath>
                  </m:oMathPara>
                </a14:m>
                <a:endParaRPr lang="en-GB" sz="1100" dirty="0">
                  <a:solidFill>
                    <a:srgbClr val="0000CC"/>
                  </a:solidFill>
                  <a:latin typeface="Latin Modern Math" panose="02000503000000000000" pitchFamily="50" charset="0"/>
                  <a:ea typeface="Latin Modern Math" panose="02000503000000000000" pitchFamily="50" charset="0"/>
                </a:endParaRPr>
              </a:p>
            </p:txBody>
          </p:sp>
        </mc:Choice>
        <mc:Fallback xmlns="">
          <p:sp>
            <p:nvSpPr>
              <p:cNvPr id="298" name="TextBox 297"/>
              <p:cNvSpPr txBox="1">
                <a:spLocks noRot="1" noChangeAspect="1" noMove="1" noResize="1" noEditPoints="1" noAdjustHandles="1" noChangeArrowheads="1" noChangeShapeType="1" noTextEdit="1"/>
              </p:cNvSpPr>
              <p:nvPr/>
            </p:nvSpPr>
            <p:spPr>
              <a:xfrm>
                <a:off x="2452769" y="5161874"/>
                <a:ext cx="660807" cy="401872"/>
              </a:xfrm>
              <a:prstGeom prst="rect">
                <a:avLst/>
              </a:prstGeom>
              <a:blipFill>
                <a:blip r:embed="rId9"/>
                <a:stretch>
                  <a:fillRect/>
                </a:stretch>
              </a:blipFill>
              <a:ln>
                <a:noFill/>
              </a:ln>
            </p:spPr>
            <p:txBody>
              <a:bodyPr/>
              <a:lstStyle/>
              <a:p>
                <a:r>
                  <a:rPr lang="en-GB">
                    <a:noFill/>
                  </a:rPr>
                  <a:t> </a:t>
                </a:r>
              </a:p>
            </p:txBody>
          </p:sp>
        </mc:Fallback>
      </mc:AlternateContent>
      <p:sp>
        <p:nvSpPr>
          <p:cNvPr id="299" name="TextBox 298"/>
          <p:cNvSpPr txBox="1"/>
          <p:nvPr/>
        </p:nvSpPr>
        <p:spPr>
          <a:xfrm>
            <a:off x="3249195" y="6066661"/>
            <a:ext cx="1208382" cy="36000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Domestic</a:t>
            </a:r>
          </a:p>
          <a:p>
            <a:pPr algn="ctr"/>
            <a:r>
              <a:rPr lang="en-GB" sz="1200" dirty="0">
                <a:latin typeface="Arial Narrow" panose="020B0606020202030204" pitchFamily="34" charset="0"/>
              </a:rPr>
              <a:t>Demand</a:t>
            </a:r>
          </a:p>
        </p:txBody>
      </p:sp>
      <p:sp>
        <p:nvSpPr>
          <p:cNvPr id="300" name="TextBox 299"/>
          <p:cNvSpPr txBox="1"/>
          <p:nvPr/>
        </p:nvSpPr>
        <p:spPr>
          <a:xfrm>
            <a:off x="1988966" y="5521209"/>
            <a:ext cx="1516508" cy="360000"/>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Domestic Supply</a:t>
            </a:r>
          </a:p>
          <a:p>
            <a:pPr algn="ctr"/>
            <a:r>
              <a:rPr lang="en-GB" sz="1100" cap="small" dirty="0" err="1">
                <a:latin typeface="Arial Narrow" panose="020B0606020202030204" pitchFamily="34" charset="0"/>
              </a:rPr>
              <a:t>Nace</a:t>
            </a:r>
            <a:r>
              <a:rPr lang="en-GB" sz="1100" cap="small" dirty="0">
                <a:latin typeface="Arial Narrow" panose="020B0606020202030204" pitchFamily="34" charset="0"/>
              </a:rPr>
              <a:t> 1 … </a:t>
            </a:r>
            <a:r>
              <a:rPr lang="en-GB" sz="1100" cap="small" dirty="0" err="1">
                <a:latin typeface="Arial Narrow" panose="020B0606020202030204" pitchFamily="34" charset="0"/>
              </a:rPr>
              <a:t>Nace</a:t>
            </a:r>
            <a:r>
              <a:rPr lang="en-GB" sz="1100" cap="small" dirty="0">
                <a:latin typeface="Arial Narrow" panose="020B0606020202030204" pitchFamily="34" charset="0"/>
              </a:rPr>
              <a:t> </a:t>
            </a:r>
            <a:r>
              <a:rPr lang="en-GB" sz="1100" i="1" dirty="0">
                <a:latin typeface="Arial Narrow" panose="020B0606020202030204" pitchFamily="34" charset="0"/>
              </a:rPr>
              <a:t>n</a:t>
            </a:r>
          </a:p>
        </p:txBody>
      </p:sp>
      <p:sp>
        <p:nvSpPr>
          <p:cNvPr id="302" name="Arc 301"/>
          <p:cNvSpPr/>
          <p:nvPr/>
        </p:nvSpPr>
        <p:spPr>
          <a:xfrm>
            <a:off x="5485360" y="3286700"/>
            <a:ext cx="699115" cy="684342"/>
          </a:xfrm>
          <a:prstGeom prst="arc">
            <a:avLst>
              <a:gd name="adj1" fmla="val 928132"/>
              <a:gd name="adj2" fmla="val 9889759"/>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sp>
        <p:nvSpPr>
          <p:cNvPr id="303" name="Arc 302"/>
          <p:cNvSpPr/>
          <p:nvPr/>
        </p:nvSpPr>
        <p:spPr>
          <a:xfrm>
            <a:off x="7939073" y="4658822"/>
            <a:ext cx="699115" cy="684342"/>
          </a:xfrm>
          <a:prstGeom prst="arc">
            <a:avLst>
              <a:gd name="adj1" fmla="val 928132"/>
              <a:gd name="adj2" fmla="val 9889759"/>
            </a:avLst>
          </a:prstGeom>
          <a:ln w="25400" cmpd="dbl">
            <a:solidFill>
              <a:srgbClr val="0000CC">
                <a:alpha val="65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Arial" panose="020B0604020202020204" pitchFamily="34" charset="0"/>
            </a:endParaRPr>
          </a:p>
        </p:txBody>
      </p:sp>
      <p:cxnSp>
        <p:nvCxnSpPr>
          <p:cNvPr id="97" name="Straight Arrow Connector 96"/>
          <p:cNvCxnSpPr>
            <a:stCxn id="198" idx="2"/>
            <a:endCxn id="178" idx="0"/>
          </p:cNvCxnSpPr>
          <p:nvPr/>
        </p:nvCxnSpPr>
        <p:spPr>
          <a:xfrm>
            <a:off x="5836476" y="3618629"/>
            <a:ext cx="492046" cy="587531"/>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98" idx="2"/>
            <a:endCxn id="95" idx="0"/>
          </p:cNvCxnSpPr>
          <p:nvPr/>
        </p:nvCxnSpPr>
        <p:spPr>
          <a:xfrm flipH="1">
            <a:off x="5344429" y="3618629"/>
            <a:ext cx="492047" cy="587531"/>
          </a:xfrm>
          <a:prstGeom prst="straightConnector1">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314" name="TextBox 313"/>
          <p:cNvSpPr txBox="1"/>
          <p:nvPr/>
        </p:nvSpPr>
        <p:spPr>
          <a:xfrm>
            <a:off x="9815490" y="5526449"/>
            <a:ext cx="195136" cy="619230"/>
          </a:xfrm>
          <a:prstGeom prst="rect">
            <a:avLst/>
          </a:prstGeom>
          <a:noFill/>
          <a:ln>
            <a:noFill/>
          </a:ln>
        </p:spPr>
        <p:txBody>
          <a:bodyPr wrap="none" rtlCol="0" anchor="ctr" anchorCtr="1">
            <a:noAutofit/>
          </a:bodyPr>
          <a:lstStyle/>
          <a:p>
            <a:pPr algn="ctr"/>
            <a:r>
              <a:rPr lang="en-GB" sz="800" spc="-300" dirty="0">
                <a:solidFill>
                  <a:srgbClr val="AD8129"/>
                </a:solidFill>
                <a:latin typeface="Arial Narrow" panose="020B0606020202030204" pitchFamily="34" charset="0"/>
              </a:rPr>
              <a:t>F</a:t>
            </a:r>
          </a:p>
          <a:p>
            <a:pPr algn="ctr"/>
            <a:r>
              <a:rPr lang="en-GB" sz="800" spc="-300" dirty="0">
                <a:solidFill>
                  <a:srgbClr val="AD8129"/>
                </a:solidFill>
                <a:latin typeface="Arial Narrow" panose="020B0606020202030204" pitchFamily="34" charset="0"/>
              </a:rPr>
              <a:t>I</a:t>
            </a:r>
          </a:p>
          <a:p>
            <a:pPr algn="ctr"/>
            <a:r>
              <a:rPr lang="en-GB" sz="800" spc="-300" dirty="0">
                <a:solidFill>
                  <a:srgbClr val="AD8129"/>
                </a:solidFill>
                <a:latin typeface="Arial Narrow" panose="020B0606020202030204" pitchFamily="34" charset="0"/>
              </a:rPr>
              <a:t>G</a:t>
            </a:r>
          </a:p>
          <a:p>
            <a:pPr algn="ctr"/>
            <a:r>
              <a:rPr lang="en-GB" sz="800" spc="-300" dirty="0">
                <a:solidFill>
                  <a:srgbClr val="AD8129"/>
                </a:solidFill>
                <a:latin typeface="Arial Narrow" panose="020B0606020202030204" pitchFamily="34" charset="0"/>
              </a:rPr>
              <a:t>A</a:t>
            </a:r>
          </a:p>
          <a:p>
            <a:pPr algn="ctr"/>
            <a:r>
              <a:rPr lang="en-GB" sz="800" spc="-300" dirty="0">
                <a:solidFill>
                  <a:srgbClr val="AD8129"/>
                </a:solidFill>
                <a:latin typeface="Arial Narrow" panose="020B0606020202030204" pitchFamily="34" charset="0"/>
              </a:rPr>
              <a:t>R</a:t>
            </a:r>
          </a:p>
          <a:p>
            <a:pPr algn="ctr"/>
            <a:r>
              <a:rPr lang="en-GB" sz="800" spc="-300" dirty="0">
                <a:solidFill>
                  <a:srgbClr val="AD8129"/>
                </a:solidFill>
                <a:latin typeface="Arial Narrow" panose="020B0606020202030204" pitchFamily="34" charset="0"/>
              </a:rPr>
              <a:t>O</a:t>
            </a:r>
          </a:p>
        </p:txBody>
      </p:sp>
      <p:cxnSp>
        <p:nvCxnSpPr>
          <p:cNvPr id="315" name="Elbow Connector 314"/>
          <p:cNvCxnSpPr/>
          <p:nvPr/>
        </p:nvCxnSpPr>
        <p:spPr>
          <a:xfrm rot="5400000" flipH="1" flipV="1">
            <a:off x="9879408" y="3663341"/>
            <a:ext cx="540000" cy="0"/>
          </a:xfrm>
          <a:prstGeom prst="bentConnector3">
            <a:avLst>
              <a:gd name="adj1" fmla="val 50000"/>
            </a:avLst>
          </a:prstGeom>
          <a:ln w="12700" cap="sq" cmpd="sng">
            <a:solidFill>
              <a:srgbClr val="4D4D4D"/>
            </a:solidFill>
            <a:prstDash val="solid"/>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316" name="TextBox 315"/>
          <p:cNvSpPr txBox="1"/>
          <p:nvPr/>
        </p:nvSpPr>
        <p:spPr>
          <a:xfrm>
            <a:off x="9442718" y="3903099"/>
            <a:ext cx="1202359" cy="401872"/>
          </a:xfrm>
          <a:prstGeom prst="rect">
            <a:avLst/>
          </a:prstGeom>
          <a:solidFill>
            <a:schemeClr val="bg1"/>
          </a:solidFill>
          <a:ln>
            <a:solidFill>
              <a:schemeClr val="bg1">
                <a:lumMod val="85000"/>
              </a:schemeClr>
            </a:solidFill>
          </a:ln>
        </p:spPr>
        <p:txBody>
          <a:bodyPr wrap="none" rtlCol="0" anchor="ctr" anchorCtr="1">
            <a:noAutofit/>
          </a:bodyPr>
          <a:lstStyle/>
          <a:p>
            <a:pPr algn="ctr"/>
            <a:r>
              <a:rPr lang="en-GB" sz="1200" cap="small" dirty="0">
                <a:solidFill>
                  <a:srgbClr val="0000CC"/>
                </a:solidFill>
                <a:latin typeface="Arial Narrow" panose="020B0606020202030204" pitchFamily="34" charset="0"/>
              </a:rPr>
              <a:t>Exported</a:t>
            </a:r>
          </a:p>
          <a:p>
            <a:pPr algn="ctr"/>
            <a:r>
              <a:rPr lang="en-GB" sz="1200" dirty="0">
                <a:latin typeface="Arial Narrow" panose="020B0606020202030204" pitchFamily="34" charset="0"/>
              </a:rPr>
              <a:t>Supply</a:t>
            </a:r>
          </a:p>
        </p:txBody>
      </p:sp>
      <p:grpSp>
        <p:nvGrpSpPr>
          <p:cNvPr id="139" name="Group 138"/>
          <p:cNvGrpSpPr/>
          <p:nvPr/>
        </p:nvGrpSpPr>
        <p:grpSpPr>
          <a:xfrm>
            <a:off x="3771792" y="4505401"/>
            <a:ext cx="658089" cy="619230"/>
            <a:chOff x="8912693" y="4059956"/>
            <a:chExt cx="814502" cy="766407"/>
          </a:xfrm>
        </p:grpSpPr>
        <p:pic>
          <p:nvPicPr>
            <p:cNvPr id="144" name="Picture 143"/>
            <p:cNvPicPr>
              <a:picLocks noChangeAspect="1"/>
            </p:cNvPicPr>
            <p:nvPr/>
          </p:nvPicPr>
          <p:blipFill>
            <a:blip r:embed="rId10">
              <a:duotone>
                <a:prstClr val="black"/>
                <a:srgbClr val="00B050">
                  <a:tint val="45000"/>
                  <a:satMod val="400000"/>
                </a:srgbClr>
              </a:duotone>
            </a:blip>
            <a:stretch>
              <a:fillRect/>
            </a:stretch>
          </p:blipFill>
          <p:spPr>
            <a:xfrm>
              <a:off x="8912693" y="4098835"/>
              <a:ext cx="686624" cy="686624"/>
            </a:xfrm>
            <a:prstGeom prst="rect">
              <a:avLst/>
            </a:prstGeom>
          </p:spPr>
        </p:pic>
        <p:sp>
          <p:nvSpPr>
            <p:cNvPr id="145" name="TextBox 144"/>
            <p:cNvSpPr txBox="1"/>
            <p:nvPr/>
          </p:nvSpPr>
          <p:spPr>
            <a:xfrm>
              <a:off x="9485679" y="4059956"/>
              <a:ext cx="241516" cy="766407"/>
            </a:xfrm>
            <a:prstGeom prst="rect">
              <a:avLst/>
            </a:prstGeom>
            <a:noFill/>
            <a:ln>
              <a:noFill/>
            </a:ln>
          </p:spPr>
          <p:txBody>
            <a:bodyPr wrap="none" rtlCol="0" anchor="ctr" anchorCtr="1">
              <a:noAutofit/>
            </a:bodyPr>
            <a:lstStyle/>
            <a:p>
              <a:pPr algn="ctr"/>
              <a:r>
                <a:rPr lang="en-GB" sz="800" spc="-300" dirty="0">
                  <a:solidFill>
                    <a:srgbClr val="5A9035"/>
                  </a:solidFill>
                  <a:latin typeface="Arial Narrow" panose="020B0606020202030204" pitchFamily="34" charset="0"/>
                </a:rPr>
                <a:t>F</a:t>
              </a:r>
            </a:p>
            <a:p>
              <a:pPr algn="ctr"/>
              <a:r>
                <a:rPr lang="en-GB" sz="800" spc="-300" dirty="0">
                  <a:solidFill>
                    <a:srgbClr val="5A9035"/>
                  </a:solidFill>
                  <a:latin typeface="Arial Narrow" panose="020B0606020202030204" pitchFamily="34" charset="0"/>
                </a:rPr>
                <a:t>I</a:t>
              </a:r>
            </a:p>
            <a:p>
              <a:pPr algn="ctr"/>
              <a:r>
                <a:rPr lang="en-GB" sz="800" spc="-300" dirty="0">
                  <a:solidFill>
                    <a:srgbClr val="5A9035"/>
                  </a:solidFill>
                  <a:latin typeface="Arial Narrow" panose="020B0606020202030204" pitchFamily="34" charset="0"/>
                </a:rPr>
                <a:t>G</a:t>
              </a:r>
            </a:p>
            <a:p>
              <a:pPr algn="ctr"/>
              <a:r>
                <a:rPr lang="en-GB" sz="800" spc="-300" dirty="0">
                  <a:solidFill>
                    <a:srgbClr val="5A9035"/>
                  </a:solidFill>
                  <a:latin typeface="Arial Narrow" panose="020B0606020202030204" pitchFamily="34" charset="0"/>
                </a:rPr>
                <a:t>A</a:t>
              </a:r>
            </a:p>
            <a:p>
              <a:pPr algn="ctr"/>
              <a:r>
                <a:rPr lang="en-GB" sz="800" spc="-300" dirty="0">
                  <a:solidFill>
                    <a:srgbClr val="5A9035"/>
                  </a:solidFill>
                  <a:latin typeface="Arial Narrow" panose="020B0606020202030204" pitchFamily="34" charset="0"/>
                </a:rPr>
                <a:t>R</a:t>
              </a:r>
            </a:p>
            <a:p>
              <a:pPr algn="ctr"/>
              <a:r>
                <a:rPr lang="en-GB" sz="800" spc="-300" dirty="0">
                  <a:solidFill>
                    <a:srgbClr val="5A9035"/>
                  </a:solidFill>
                  <a:latin typeface="Arial Narrow" panose="020B0606020202030204" pitchFamily="34" charset="0"/>
                </a:rPr>
                <a:t>O</a:t>
              </a:r>
            </a:p>
          </p:txBody>
        </p:sp>
      </p:grpSp>
      <p:sp>
        <p:nvSpPr>
          <p:cNvPr id="152" name="TextBox 151"/>
          <p:cNvSpPr txBox="1"/>
          <p:nvPr/>
        </p:nvSpPr>
        <p:spPr>
          <a:xfrm>
            <a:off x="649457" y="6424405"/>
            <a:ext cx="1620000" cy="216000"/>
          </a:xfrm>
          <a:prstGeom prst="rect">
            <a:avLst/>
          </a:prstGeom>
          <a:solidFill>
            <a:srgbClr val="487D68"/>
          </a:solidFill>
          <a:ln>
            <a:noFill/>
          </a:ln>
        </p:spPr>
        <p:txBody>
          <a:bodyPr wrap="none" rtlCol="0" anchor="ctr" anchorCtr="1">
            <a:noAutofit/>
          </a:bodyPr>
          <a:lstStyle/>
          <a:p>
            <a:r>
              <a:rPr lang="en-GB" sz="1200" dirty="0">
                <a:solidFill>
                  <a:schemeClr val="bg1"/>
                </a:solidFill>
                <a:latin typeface="Arial Narrow" panose="020B0606020202030204" pitchFamily="34" charset="0"/>
              </a:rPr>
              <a:t>Production Block</a:t>
            </a:r>
          </a:p>
        </p:txBody>
      </p:sp>
      <p:pic>
        <p:nvPicPr>
          <p:cNvPr id="136" name="Picture 135"/>
          <p:cNvPicPr>
            <a:picLocks noChangeAspect="1"/>
          </p:cNvPicPr>
          <p:nvPr/>
        </p:nvPicPr>
        <p:blipFill>
          <a:blip r:embed="rId11"/>
          <a:stretch>
            <a:fillRect/>
          </a:stretch>
        </p:blipFill>
        <p:spPr>
          <a:xfrm>
            <a:off x="9352555" y="5557862"/>
            <a:ext cx="554768" cy="554768"/>
          </a:xfrm>
          <a:prstGeom prst="rect">
            <a:avLst/>
          </a:prstGeom>
        </p:spPr>
      </p:pic>
      <p:pic>
        <p:nvPicPr>
          <p:cNvPr id="154" name="Picture 153"/>
          <p:cNvPicPr>
            <a:picLocks noChangeAspect="1"/>
          </p:cNvPicPr>
          <p:nvPr/>
        </p:nvPicPr>
        <p:blipFill>
          <a:blip r:embed="rId12"/>
          <a:stretch>
            <a:fillRect/>
          </a:stretch>
        </p:blipFill>
        <p:spPr>
          <a:xfrm>
            <a:off x="10894151" y="5782070"/>
            <a:ext cx="531373" cy="531373"/>
          </a:xfrm>
          <a:prstGeom prst="rect">
            <a:avLst/>
          </a:prstGeom>
        </p:spPr>
      </p:pic>
      <p:pic>
        <p:nvPicPr>
          <p:cNvPr id="155" name="Picture 154"/>
          <p:cNvPicPr>
            <a:picLocks noChangeAspect="1"/>
          </p:cNvPicPr>
          <p:nvPr/>
        </p:nvPicPr>
        <p:blipFill>
          <a:blip r:embed="rId13"/>
          <a:stretch>
            <a:fillRect/>
          </a:stretch>
        </p:blipFill>
        <p:spPr>
          <a:xfrm>
            <a:off x="686873" y="5846010"/>
            <a:ext cx="851232" cy="516819"/>
          </a:xfrm>
          <a:prstGeom prst="rect">
            <a:avLst/>
          </a:prstGeom>
        </p:spPr>
      </p:pic>
      <p:cxnSp>
        <p:nvCxnSpPr>
          <p:cNvPr id="8" name="Elbow Connector 7"/>
          <p:cNvCxnSpPr>
            <a:stCxn id="236" idx="1"/>
            <a:endCxn id="167" idx="1"/>
          </p:cNvCxnSpPr>
          <p:nvPr/>
        </p:nvCxnSpPr>
        <p:spPr>
          <a:xfrm rot="10800000" flipH="1">
            <a:off x="423183" y="4146387"/>
            <a:ext cx="200069" cy="1043825"/>
          </a:xfrm>
          <a:prstGeom prst="bentConnector3">
            <a:avLst>
              <a:gd name="adj1" fmla="val -114261"/>
            </a:avLst>
          </a:prstGeom>
          <a:ln w="57150">
            <a:solidFill>
              <a:srgbClr val="104DB8"/>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67" idx="0"/>
            <a:endCxn id="212" idx="1"/>
          </p:cNvCxnSpPr>
          <p:nvPr/>
        </p:nvCxnSpPr>
        <p:spPr>
          <a:xfrm rot="5400000" flipH="1" flipV="1">
            <a:off x="3028706" y="1620192"/>
            <a:ext cx="301500" cy="4065084"/>
          </a:xfrm>
          <a:prstGeom prst="bentConnector2">
            <a:avLst/>
          </a:prstGeom>
          <a:ln w="127000" cmpd="sng">
            <a:solidFill>
              <a:schemeClr val="accent3">
                <a:lumMod val="5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1" name="Elbow Connector 150"/>
          <p:cNvCxnSpPr>
            <a:stCxn id="299" idx="3"/>
            <a:endCxn id="95" idx="2"/>
          </p:cNvCxnSpPr>
          <p:nvPr/>
        </p:nvCxnSpPr>
        <p:spPr>
          <a:xfrm flipV="1">
            <a:off x="4457577" y="4603028"/>
            <a:ext cx="886852" cy="1643633"/>
          </a:xfrm>
          <a:prstGeom prst="bentConnector2">
            <a:avLst/>
          </a:prstGeom>
          <a:ln w="127000" cmpd="sng">
            <a:solidFill>
              <a:schemeClr val="accent3">
                <a:lumMod val="5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3" name="Elbow Connector 162"/>
          <p:cNvCxnSpPr>
            <a:stCxn id="121" idx="2"/>
            <a:endCxn id="134" idx="0"/>
          </p:cNvCxnSpPr>
          <p:nvPr/>
        </p:nvCxnSpPr>
        <p:spPr>
          <a:xfrm rot="5400000">
            <a:off x="3490437" y="1762938"/>
            <a:ext cx="698918" cy="639455"/>
          </a:xfrm>
          <a:prstGeom prst="bentConnector3">
            <a:avLst>
              <a:gd name="adj1" fmla="val 50000"/>
            </a:avLst>
          </a:prstGeom>
          <a:ln w="127000" cmpd="sng">
            <a:solidFill>
              <a:srgbClr val="C00000">
                <a:alpha val="25000"/>
              </a:srgbClr>
            </a:solidFill>
          </a:ln>
        </p:spPr>
        <p:style>
          <a:lnRef idx="1">
            <a:schemeClr val="accent1"/>
          </a:lnRef>
          <a:fillRef idx="0">
            <a:schemeClr val="accent1"/>
          </a:fillRef>
          <a:effectRef idx="0">
            <a:schemeClr val="accent1"/>
          </a:effectRef>
          <a:fontRef idx="minor">
            <a:schemeClr val="tx1"/>
          </a:fontRef>
        </p:style>
      </p:cxnSp>
      <p:cxnSp>
        <p:nvCxnSpPr>
          <p:cNvPr id="164" name="Elbow Connector 163"/>
          <p:cNvCxnSpPr>
            <a:stCxn id="227" idx="1"/>
            <a:endCxn id="130" idx="0"/>
          </p:cNvCxnSpPr>
          <p:nvPr/>
        </p:nvCxnSpPr>
        <p:spPr>
          <a:xfrm rot="10800000" flipV="1">
            <a:off x="1984441" y="826517"/>
            <a:ext cx="1264755" cy="375177"/>
          </a:xfrm>
          <a:prstGeom prst="bentConnector2">
            <a:avLst/>
          </a:prstGeom>
          <a:ln w="127000" cmpd="sng">
            <a:solidFill>
              <a:schemeClr val="bg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8" name="Elbow Connector 167"/>
          <p:cNvCxnSpPr>
            <a:stCxn id="281" idx="0"/>
            <a:endCxn id="227" idx="3"/>
          </p:cNvCxnSpPr>
          <p:nvPr/>
        </p:nvCxnSpPr>
        <p:spPr>
          <a:xfrm rot="16200000" flipV="1">
            <a:off x="3903225" y="1374848"/>
            <a:ext cx="2389395" cy="1292736"/>
          </a:xfrm>
          <a:prstGeom prst="bentConnector2">
            <a:avLst/>
          </a:prstGeom>
          <a:ln w="127000" cmpd="sng">
            <a:solidFill>
              <a:schemeClr val="bg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9" name="Elbow Connector 168"/>
          <p:cNvCxnSpPr>
            <a:stCxn id="96" idx="1"/>
            <a:endCxn id="178" idx="2"/>
          </p:cNvCxnSpPr>
          <p:nvPr/>
        </p:nvCxnSpPr>
        <p:spPr>
          <a:xfrm rot="10800000">
            <a:off x="6328523" y="4603028"/>
            <a:ext cx="1342913" cy="190462"/>
          </a:xfrm>
          <a:prstGeom prst="bentConnector2">
            <a:avLst/>
          </a:prstGeom>
          <a:ln w="127000" cmpd="sng">
            <a:solidFill>
              <a:schemeClr val="bg2">
                <a:lumMod val="5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1" name="Elbow Connector 170"/>
          <p:cNvCxnSpPr>
            <a:stCxn id="94" idx="3"/>
            <a:endCxn id="316" idx="2"/>
          </p:cNvCxnSpPr>
          <p:nvPr/>
        </p:nvCxnSpPr>
        <p:spPr>
          <a:xfrm flipV="1">
            <a:off x="9257103" y="4304971"/>
            <a:ext cx="786795" cy="1938529"/>
          </a:xfrm>
          <a:prstGeom prst="bentConnector2">
            <a:avLst/>
          </a:prstGeom>
          <a:ln w="127000" cmpd="sng">
            <a:solidFill>
              <a:schemeClr val="bg2">
                <a:lumMod val="5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2" name="Elbow Connector 171"/>
          <p:cNvCxnSpPr>
            <a:stCxn id="316" idx="0"/>
            <a:endCxn id="212" idx="3"/>
          </p:cNvCxnSpPr>
          <p:nvPr/>
        </p:nvCxnSpPr>
        <p:spPr>
          <a:xfrm rot="16200000" flipV="1">
            <a:off x="8051869" y="1911069"/>
            <a:ext cx="401115" cy="3582945"/>
          </a:xfrm>
          <a:prstGeom prst="bentConnector2">
            <a:avLst/>
          </a:prstGeom>
          <a:ln w="127000" cmpd="sng">
            <a:solidFill>
              <a:schemeClr val="bg2">
                <a:lumMod val="50000"/>
                <a:alpha val="25000"/>
              </a:schemeClr>
            </a:solidFill>
          </a:ln>
        </p:spPr>
        <p:style>
          <a:lnRef idx="1">
            <a:schemeClr val="accent1"/>
          </a:lnRef>
          <a:fillRef idx="0">
            <a:schemeClr val="accent1"/>
          </a:fillRef>
          <a:effectRef idx="0">
            <a:schemeClr val="accent1"/>
          </a:effectRef>
          <a:fontRef idx="minor">
            <a:schemeClr val="tx1"/>
          </a:fontRef>
        </p:style>
      </p:cxnSp>
      <p:sp>
        <p:nvSpPr>
          <p:cNvPr id="236" name="Rectangle 235"/>
          <p:cNvSpPr/>
          <p:nvPr/>
        </p:nvSpPr>
        <p:spPr>
          <a:xfrm>
            <a:off x="423184" y="4706608"/>
            <a:ext cx="788089" cy="967205"/>
          </a:xfrm>
          <a:prstGeom prst="rect">
            <a:avLst/>
          </a:prstGeom>
          <a:solidFill>
            <a:srgbClr val="FE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cap="small" dirty="0">
                <a:solidFill>
                  <a:srgbClr val="104DB8"/>
                </a:solidFill>
              </a:rPr>
              <a:t>Shock</a:t>
            </a:r>
          </a:p>
          <a:p>
            <a:pPr algn="ctr"/>
            <a:endParaRPr lang="en-GB" sz="1100" cap="small" dirty="0">
              <a:solidFill>
                <a:srgbClr val="104DB8"/>
              </a:solidFill>
            </a:endParaRPr>
          </a:p>
          <a:p>
            <a:pPr algn="ctr"/>
            <a:endParaRPr lang="en-GB" sz="1100" cap="small" dirty="0">
              <a:solidFill>
                <a:srgbClr val="104DB8"/>
              </a:solidFill>
            </a:endParaRPr>
          </a:p>
          <a:p>
            <a:pPr algn="ctr"/>
            <a:endParaRPr lang="en-GB" sz="1100" cap="small" dirty="0">
              <a:solidFill>
                <a:srgbClr val="104DB8"/>
              </a:solidFill>
            </a:endParaRPr>
          </a:p>
          <a:p>
            <a:pPr algn="ctr"/>
            <a:r>
              <a:rPr lang="en-GB" sz="1100" cap="small" dirty="0">
                <a:solidFill>
                  <a:srgbClr val="104DB8"/>
                </a:solidFill>
              </a:rPr>
              <a:t>Loans</a:t>
            </a:r>
          </a:p>
        </p:txBody>
      </p:sp>
      <p:pic>
        <p:nvPicPr>
          <p:cNvPr id="234" name="Picture 233"/>
          <p:cNvPicPr>
            <a:picLocks noChangeAspect="1"/>
          </p:cNvPicPr>
          <p:nvPr/>
        </p:nvPicPr>
        <p:blipFill rotWithShape="1">
          <a:blip r:embed="rId14"/>
          <a:srcRect l="53682" t="9103" r="3255" b="14569"/>
          <a:stretch/>
        </p:blipFill>
        <p:spPr>
          <a:xfrm>
            <a:off x="546951" y="4959513"/>
            <a:ext cx="518959" cy="495301"/>
          </a:xfrm>
          <a:prstGeom prst="rect">
            <a:avLst/>
          </a:prstGeom>
          <a:solidFill>
            <a:srgbClr val="114BC2"/>
          </a:solidFill>
        </p:spPr>
      </p:pic>
      <p:cxnSp>
        <p:nvCxnSpPr>
          <p:cNvPr id="179" name="Elbow Connector 178"/>
          <p:cNvCxnSpPr/>
          <p:nvPr/>
        </p:nvCxnSpPr>
        <p:spPr>
          <a:xfrm rot="16200000" flipH="1">
            <a:off x="1812318" y="2221545"/>
            <a:ext cx="421157" cy="0"/>
          </a:xfrm>
          <a:prstGeom prst="bentConnector3">
            <a:avLst>
              <a:gd name="adj1" fmla="val 50000"/>
            </a:avLst>
          </a:prstGeom>
          <a:ln w="127000" cmpd="sng">
            <a:solidFill>
              <a:schemeClr val="accent3">
                <a:lumMod val="50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1" name="Elbow Connector 180"/>
          <p:cNvCxnSpPr>
            <a:stCxn id="282" idx="0"/>
            <a:endCxn id="222" idx="1"/>
          </p:cNvCxnSpPr>
          <p:nvPr/>
        </p:nvCxnSpPr>
        <p:spPr>
          <a:xfrm rot="5400000" flipH="1" flipV="1">
            <a:off x="5351770" y="1403411"/>
            <a:ext cx="2390831" cy="1237046"/>
          </a:xfrm>
          <a:prstGeom prst="bentConnector2">
            <a:avLst/>
          </a:prstGeom>
          <a:ln w="127000" cmpd="sng">
            <a:solidFill>
              <a:schemeClr val="bg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4" name="Elbow Connector 183"/>
          <p:cNvCxnSpPr/>
          <p:nvPr/>
        </p:nvCxnSpPr>
        <p:spPr>
          <a:xfrm>
            <a:off x="3279478" y="1500081"/>
            <a:ext cx="458909" cy="1327"/>
          </a:xfrm>
          <a:prstGeom prst="bentConnector3">
            <a:avLst>
              <a:gd name="adj1" fmla="val 50000"/>
            </a:avLst>
          </a:prstGeom>
          <a:ln w="127000" cmpd="sng">
            <a:solidFill>
              <a:srgbClr val="C00000">
                <a:alpha val="2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59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Main results</a:t>
            </a:r>
            <a:endParaRPr lang="en-IE" dirty="0"/>
          </a:p>
        </p:txBody>
      </p:sp>
    </p:spTree>
    <p:extLst>
      <p:ext uri="{BB962C8B-B14F-4D97-AF65-F5344CB8AC3E}">
        <p14:creationId xmlns:p14="http://schemas.microsoft.com/office/powerpoint/2010/main" val="799499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EABB9-336A-6D16-6C41-F5F68B4A3D1A}"/>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A3A58C5C-741F-5BB3-CAFD-E1EA8990742F}"/>
              </a:ext>
            </a:extLst>
          </p:cNvPr>
          <p:cNvSpPr/>
          <p:nvPr/>
        </p:nvSpPr>
        <p:spPr>
          <a:xfrm>
            <a:off x="-8021" y="2960637"/>
            <a:ext cx="12192000" cy="1517667"/>
          </a:xfrm>
          <a:prstGeom prst="rect">
            <a:avLst/>
          </a:prstGeom>
          <a:solidFill>
            <a:schemeClr val="tx2">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18" name="Rectangle 17">
            <a:extLst>
              <a:ext uri="{FF2B5EF4-FFF2-40B4-BE49-F238E27FC236}">
                <a16:creationId xmlns:a16="http://schemas.microsoft.com/office/drawing/2014/main" id="{08EE2733-1300-B967-0020-757CFCD92074}"/>
              </a:ext>
            </a:extLst>
          </p:cNvPr>
          <p:cNvSpPr/>
          <p:nvPr/>
        </p:nvSpPr>
        <p:spPr>
          <a:xfrm>
            <a:off x="-8021" y="4478304"/>
            <a:ext cx="12192000" cy="1517667"/>
          </a:xfrm>
          <a:prstGeom prst="rect">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190FA5C1-B1EA-644F-4CEC-97CA099BD9B3}"/>
              </a:ext>
            </a:extLst>
          </p:cNvPr>
          <p:cNvSpPr/>
          <p:nvPr/>
        </p:nvSpPr>
        <p:spPr>
          <a:xfrm>
            <a:off x="0" y="1442549"/>
            <a:ext cx="12208042" cy="1517667"/>
          </a:xfrm>
          <a:prstGeom prst="rect">
            <a:avLst/>
          </a:prstGeom>
          <a:solidFill>
            <a:schemeClr val="tx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9" name="Rectangle: Rounded Corners 8">
            <a:extLst>
              <a:ext uri="{FF2B5EF4-FFF2-40B4-BE49-F238E27FC236}">
                <a16:creationId xmlns:a16="http://schemas.microsoft.com/office/drawing/2014/main" id="{727BADAC-281A-3649-5A0D-D9C42FB1FD27}"/>
              </a:ext>
            </a:extLst>
          </p:cNvPr>
          <p:cNvSpPr/>
          <p:nvPr/>
        </p:nvSpPr>
        <p:spPr>
          <a:xfrm>
            <a:off x="823972" y="3286789"/>
            <a:ext cx="2451100" cy="804601"/>
          </a:xfrm>
          <a:prstGeom prst="roundRect">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E" sz="1650"/>
              <a:t>Direct impact</a:t>
            </a:r>
          </a:p>
        </p:txBody>
      </p:sp>
      <p:sp>
        <p:nvSpPr>
          <p:cNvPr id="3" name="Slide Number Placeholder 2">
            <a:extLst>
              <a:ext uri="{FF2B5EF4-FFF2-40B4-BE49-F238E27FC236}">
                <a16:creationId xmlns:a16="http://schemas.microsoft.com/office/drawing/2014/main" id="{B7CA9EED-A0F9-4EBF-2C3B-117FCA389124}"/>
              </a:ext>
            </a:extLst>
          </p:cNvPr>
          <p:cNvSpPr>
            <a:spLocks noGrp="1"/>
          </p:cNvSpPr>
          <p:nvPr>
            <p:ph type="sldNum" sz="quarter" idx="12"/>
          </p:nvPr>
        </p:nvSpPr>
        <p:spPr/>
        <p:txBody>
          <a:bodyPr/>
          <a:lstStyle/>
          <a:p>
            <a:pPr algn="l"/>
            <a:fld id="{F46C79FD-C571-418B-AB0F-5EE936C85276}" type="slidenum">
              <a:rPr lang="en-GB" smtClean="0"/>
              <a:pPr algn="l"/>
              <a:t>35</a:t>
            </a:fld>
            <a:endParaRPr lang="en-GB" dirty="0"/>
          </a:p>
        </p:txBody>
      </p:sp>
      <p:sp>
        <p:nvSpPr>
          <p:cNvPr id="5" name="Title 1">
            <a:extLst>
              <a:ext uri="{FF2B5EF4-FFF2-40B4-BE49-F238E27FC236}">
                <a16:creationId xmlns:a16="http://schemas.microsoft.com/office/drawing/2014/main" id="{0874C7F5-7FC0-AA2A-5769-CE415E992CE5}"/>
              </a:ext>
            </a:extLst>
          </p:cNvPr>
          <p:cNvSpPr>
            <a:spLocks noGrp="1"/>
          </p:cNvSpPr>
          <p:nvPr>
            <p:ph type="title"/>
          </p:nvPr>
        </p:nvSpPr>
        <p:spPr>
          <a:xfrm>
            <a:off x="886546" y="594491"/>
            <a:ext cx="10515600" cy="677249"/>
          </a:xfrm>
        </p:spPr>
        <p:txBody>
          <a:bodyPr/>
          <a:lstStyle/>
          <a:p>
            <a:r>
              <a:rPr lang="en-US" sz="3600" dirty="0"/>
              <a:t>5. Overall impact</a:t>
            </a:r>
          </a:p>
        </p:txBody>
      </p:sp>
      <p:sp>
        <p:nvSpPr>
          <p:cNvPr id="96" name="Content Placeholder 95">
            <a:extLst>
              <a:ext uri="{FF2B5EF4-FFF2-40B4-BE49-F238E27FC236}">
                <a16:creationId xmlns:a16="http://schemas.microsoft.com/office/drawing/2014/main" id="{97040AB4-0613-D66B-B0D5-E8344511985D}"/>
              </a:ext>
            </a:extLst>
          </p:cNvPr>
          <p:cNvSpPr>
            <a:spLocks noGrp="1"/>
          </p:cNvSpPr>
          <p:nvPr>
            <p:ph idx="1"/>
          </p:nvPr>
        </p:nvSpPr>
        <p:spPr>
          <a:xfrm>
            <a:off x="4667503" y="1658654"/>
            <a:ext cx="7106481" cy="1157921"/>
          </a:xfrm>
          <a:prstGeom prst="roundRect">
            <a:avLst/>
          </a:prstGeom>
          <a:solidFill>
            <a:schemeClr val="tx1">
              <a:lumMod val="20000"/>
              <a:lumOff val="80000"/>
            </a:schemeClr>
          </a:solidFill>
          <a:ln>
            <a:solidFill>
              <a:schemeClr val="bg2"/>
            </a:solidFill>
          </a:ln>
        </p:spPr>
        <p:txBody>
          <a:bodyPr/>
          <a:lstStyle/>
          <a:p>
            <a:pPr marL="76200" indent="0" algn="just">
              <a:spcAft>
                <a:spcPts val="1200"/>
              </a:spcAft>
              <a:buNone/>
            </a:pPr>
            <a:r>
              <a:rPr lang="en-IE" b="1" i="1" dirty="0">
                <a:solidFill>
                  <a:schemeClr val="tx1"/>
                </a:solidFill>
                <a:latin typeface="+mj-lt"/>
              </a:rPr>
              <a:t>In 2030, the RRF total impact would amount to EUR 891.7 </a:t>
            </a:r>
            <a:r>
              <a:rPr lang="en-IE" b="1" i="1" dirty="0" err="1">
                <a:solidFill>
                  <a:schemeClr val="tx1"/>
                </a:solidFill>
                <a:latin typeface="+mj-lt"/>
              </a:rPr>
              <a:t>bn</a:t>
            </a:r>
            <a:r>
              <a:rPr lang="en-IE" b="1" i="1" dirty="0">
                <a:solidFill>
                  <a:schemeClr val="tx1"/>
                </a:solidFill>
                <a:latin typeface="+mj-lt"/>
              </a:rPr>
              <a:t>: </a:t>
            </a:r>
            <a:r>
              <a:rPr lang="en-IE" i="1" dirty="0">
                <a:solidFill>
                  <a:schemeClr val="tx1"/>
                </a:solidFill>
                <a:latin typeface="+mj-lt"/>
              </a:rPr>
              <a:t>a multiplier of </a:t>
            </a:r>
            <a:r>
              <a:rPr lang="en-IE" b="1" i="1" u="sng" dirty="0">
                <a:solidFill>
                  <a:schemeClr val="tx1"/>
                </a:solidFill>
                <a:latin typeface="+mj-lt"/>
              </a:rPr>
              <a:t>1.36.</a:t>
            </a:r>
          </a:p>
        </p:txBody>
      </p:sp>
      <p:pic>
        <p:nvPicPr>
          <p:cNvPr id="4" name="Picture 3">
            <a:extLst>
              <a:ext uri="{FF2B5EF4-FFF2-40B4-BE49-F238E27FC236}">
                <a16:creationId xmlns:a16="http://schemas.microsoft.com/office/drawing/2014/main" id="{2B658E84-2B9A-2586-DF3D-7DA533F21303}"/>
              </a:ext>
            </a:extLst>
          </p:cNvPr>
          <p:cNvPicPr>
            <a:picLocks noChangeAspect="1"/>
          </p:cNvPicPr>
          <p:nvPr/>
        </p:nvPicPr>
        <p:blipFill>
          <a:blip r:embed="rId3"/>
          <a:srcRect l="38651" t="2281" r="26773"/>
          <a:stretch/>
        </p:blipFill>
        <p:spPr>
          <a:xfrm>
            <a:off x="761398" y="0"/>
            <a:ext cx="125148" cy="1265851"/>
          </a:xfrm>
          <a:prstGeom prst="rect">
            <a:avLst/>
          </a:prstGeom>
        </p:spPr>
      </p:pic>
      <p:sp>
        <p:nvSpPr>
          <p:cNvPr id="10" name="Rectangle: Rounded Corners 9">
            <a:extLst>
              <a:ext uri="{FF2B5EF4-FFF2-40B4-BE49-F238E27FC236}">
                <a16:creationId xmlns:a16="http://schemas.microsoft.com/office/drawing/2014/main" id="{D52D93FE-8FE3-DC13-6FC1-7CFC06BE976E}"/>
              </a:ext>
            </a:extLst>
          </p:cNvPr>
          <p:cNvSpPr/>
          <p:nvPr/>
        </p:nvSpPr>
        <p:spPr>
          <a:xfrm>
            <a:off x="823972" y="4806089"/>
            <a:ext cx="2451100" cy="865183"/>
          </a:xfrm>
          <a:prstGeom prst="roundRect">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E" sz="1650"/>
              <a:t>Spillover impact</a:t>
            </a:r>
          </a:p>
        </p:txBody>
      </p:sp>
      <p:sp>
        <p:nvSpPr>
          <p:cNvPr id="12" name="Rectangle: Rounded Corners 11">
            <a:extLst>
              <a:ext uri="{FF2B5EF4-FFF2-40B4-BE49-F238E27FC236}">
                <a16:creationId xmlns:a16="http://schemas.microsoft.com/office/drawing/2014/main" id="{311D3B28-E099-13A6-9D28-B9B53DE14B42}"/>
              </a:ext>
            </a:extLst>
          </p:cNvPr>
          <p:cNvSpPr/>
          <p:nvPr/>
        </p:nvSpPr>
        <p:spPr>
          <a:xfrm>
            <a:off x="823972" y="1764768"/>
            <a:ext cx="2451100" cy="804601"/>
          </a:xfrm>
          <a:prstGeom prst="roundRect">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E" sz="1650"/>
              <a:t>Total impact</a:t>
            </a:r>
          </a:p>
        </p:txBody>
      </p:sp>
      <p:sp>
        <p:nvSpPr>
          <p:cNvPr id="14" name="Content Placeholder 95">
            <a:extLst>
              <a:ext uri="{FF2B5EF4-FFF2-40B4-BE49-F238E27FC236}">
                <a16:creationId xmlns:a16="http://schemas.microsoft.com/office/drawing/2014/main" id="{5AC86BDA-59BB-B7FC-966C-F019E9526282}"/>
              </a:ext>
            </a:extLst>
          </p:cNvPr>
          <p:cNvSpPr txBox="1">
            <a:spLocks/>
          </p:cNvSpPr>
          <p:nvPr/>
        </p:nvSpPr>
        <p:spPr>
          <a:xfrm>
            <a:off x="4667504" y="3120855"/>
            <a:ext cx="7106481" cy="1121442"/>
          </a:xfrm>
          <a:prstGeom prst="roundRect">
            <a:avLst/>
          </a:prstGeom>
          <a:solidFill>
            <a:schemeClr val="tx1">
              <a:lumMod val="20000"/>
              <a:lumOff val="80000"/>
            </a:schemeClr>
          </a:solidFill>
          <a:ln>
            <a:solidFill>
              <a:schemeClr val="bg2"/>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180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180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180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76200" indent="0" algn="just">
              <a:spcAft>
                <a:spcPts val="1200"/>
              </a:spcAft>
              <a:buFont typeface="Arial"/>
              <a:buNone/>
            </a:pPr>
            <a:r>
              <a:rPr lang="en-IE" sz="2000" b="1" i="1" dirty="0">
                <a:solidFill>
                  <a:schemeClr val="tx1"/>
                </a:solidFill>
                <a:latin typeface="+mj-lt"/>
              </a:rPr>
              <a:t>Impacts arise in the country receiving the funds</a:t>
            </a:r>
            <a:r>
              <a:rPr lang="en-IE" sz="2000" i="1" dirty="0">
                <a:solidFill>
                  <a:schemeClr val="tx1"/>
                </a:solidFill>
                <a:latin typeface="+mj-lt"/>
              </a:rPr>
              <a:t>: production and employment in its industries increase directly.</a:t>
            </a:r>
          </a:p>
        </p:txBody>
      </p:sp>
      <p:sp>
        <p:nvSpPr>
          <p:cNvPr id="15" name="Content Placeholder 95">
            <a:extLst>
              <a:ext uri="{FF2B5EF4-FFF2-40B4-BE49-F238E27FC236}">
                <a16:creationId xmlns:a16="http://schemas.microsoft.com/office/drawing/2014/main" id="{CE880BA9-17C4-E22E-354E-BBF5A4727964}"/>
              </a:ext>
            </a:extLst>
          </p:cNvPr>
          <p:cNvSpPr txBox="1">
            <a:spLocks/>
          </p:cNvSpPr>
          <p:nvPr/>
        </p:nvSpPr>
        <p:spPr>
          <a:xfrm>
            <a:off x="4667503" y="4629211"/>
            <a:ext cx="7106482" cy="1206542"/>
          </a:xfrm>
          <a:prstGeom prst="roundRect">
            <a:avLst/>
          </a:prstGeom>
          <a:solidFill>
            <a:schemeClr val="tx1">
              <a:lumMod val="20000"/>
              <a:lumOff val="80000"/>
            </a:schemeClr>
          </a:solidFill>
          <a:ln>
            <a:solidFill>
              <a:schemeClr val="bg2"/>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180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180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180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76200" indent="0" algn="just">
              <a:spcAft>
                <a:spcPts val="1200"/>
              </a:spcAft>
              <a:buFont typeface="Arial"/>
              <a:buNone/>
            </a:pPr>
            <a:r>
              <a:rPr lang="en-IE" sz="2000" b="1" i="1" dirty="0">
                <a:solidFill>
                  <a:schemeClr val="tx1"/>
                </a:solidFill>
                <a:latin typeface="+mj-lt"/>
              </a:rPr>
              <a:t>Impacts arise from other countries receiving the funds:</a:t>
            </a:r>
            <a:r>
              <a:rPr lang="en-IE" sz="2000" i="1" dirty="0">
                <a:solidFill>
                  <a:schemeClr val="tx1"/>
                </a:solidFill>
                <a:latin typeface="+mj-lt"/>
              </a:rPr>
              <a:t>       </a:t>
            </a:r>
            <a:r>
              <a:rPr lang="en-IE" sz="1800" i="1" dirty="0">
                <a:solidFill>
                  <a:schemeClr val="tx1"/>
                </a:solidFill>
                <a:latin typeface="+mj-lt"/>
              </a:rPr>
              <a:t>the increase in demand in one country leads to a higher demand for imported final &amp; intermediate goods in other countries. </a:t>
            </a:r>
          </a:p>
        </p:txBody>
      </p:sp>
      <p:sp>
        <p:nvSpPr>
          <p:cNvPr id="8" name="Oval 7">
            <a:extLst>
              <a:ext uri="{FF2B5EF4-FFF2-40B4-BE49-F238E27FC236}">
                <a16:creationId xmlns:a16="http://schemas.microsoft.com/office/drawing/2014/main" id="{9D5AF0D0-A38D-DAF1-065C-33BF1AF0227D}"/>
              </a:ext>
            </a:extLst>
          </p:cNvPr>
          <p:cNvSpPr/>
          <p:nvPr/>
        </p:nvSpPr>
        <p:spPr>
          <a:xfrm>
            <a:off x="2611368" y="3032708"/>
            <a:ext cx="1764049" cy="1356235"/>
          </a:xfrm>
          <a:prstGeom prst="ellipse">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IE" sz="1800"/>
              <a:t>€546.2 bn</a:t>
            </a:r>
          </a:p>
        </p:txBody>
      </p:sp>
      <p:sp>
        <p:nvSpPr>
          <p:cNvPr id="11" name="Oval 10">
            <a:extLst>
              <a:ext uri="{FF2B5EF4-FFF2-40B4-BE49-F238E27FC236}">
                <a16:creationId xmlns:a16="http://schemas.microsoft.com/office/drawing/2014/main" id="{F78C5435-0A79-D44C-9D45-E0F732DE4646}"/>
              </a:ext>
            </a:extLst>
          </p:cNvPr>
          <p:cNvSpPr/>
          <p:nvPr/>
        </p:nvSpPr>
        <p:spPr>
          <a:xfrm>
            <a:off x="2598045" y="4550375"/>
            <a:ext cx="1764049" cy="1356235"/>
          </a:xfrm>
          <a:prstGeom prst="ellipse">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IE" sz="1800"/>
              <a:t>€345.5 bn</a:t>
            </a:r>
          </a:p>
        </p:txBody>
      </p:sp>
      <p:sp>
        <p:nvSpPr>
          <p:cNvPr id="13" name="Oval 12">
            <a:extLst>
              <a:ext uri="{FF2B5EF4-FFF2-40B4-BE49-F238E27FC236}">
                <a16:creationId xmlns:a16="http://schemas.microsoft.com/office/drawing/2014/main" id="{08812B33-EA71-2DE7-69B9-D77BD7D1CB50}"/>
              </a:ext>
            </a:extLst>
          </p:cNvPr>
          <p:cNvSpPr/>
          <p:nvPr/>
        </p:nvSpPr>
        <p:spPr>
          <a:xfrm>
            <a:off x="2623381" y="1519595"/>
            <a:ext cx="1727473" cy="1356235"/>
          </a:xfrm>
          <a:prstGeom prst="ellipse">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IE" sz="1800" dirty="0"/>
              <a:t>€891.7 </a:t>
            </a:r>
            <a:r>
              <a:rPr lang="en-IE" sz="1800" dirty="0" err="1"/>
              <a:t>bn</a:t>
            </a:r>
            <a:endParaRPr lang="en-IE" sz="1800" dirty="0"/>
          </a:p>
        </p:txBody>
      </p:sp>
      <p:sp>
        <p:nvSpPr>
          <p:cNvPr id="6" name="Content Placeholder 95">
            <a:extLst>
              <a:ext uri="{FF2B5EF4-FFF2-40B4-BE49-F238E27FC236}">
                <a16:creationId xmlns:a16="http://schemas.microsoft.com/office/drawing/2014/main" id="{99473D2B-17C5-DC60-D40E-B3159086164E}"/>
              </a:ext>
            </a:extLst>
          </p:cNvPr>
          <p:cNvSpPr txBox="1">
            <a:spLocks/>
          </p:cNvSpPr>
          <p:nvPr/>
        </p:nvSpPr>
        <p:spPr>
          <a:xfrm>
            <a:off x="222903" y="2789407"/>
            <a:ext cx="1396221" cy="331448"/>
          </a:xfrm>
          <a:prstGeom prst="roundRect">
            <a:avLst/>
          </a:prstGeom>
          <a:solidFill>
            <a:schemeClr val="tx1">
              <a:lumMod val="20000"/>
              <a:lumOff val="80000"/>
            </a:schemeClr>
          </a:solidFill>
          <a:ln>
            <a:solidFill>
              <a:schemeClr val="bg2"/>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180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180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180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76200" indent="0">
              <a:spcAft>
                <a:spcPts val="1200"/>
              </a:spcAft>
              <a:buFont typeface="Arial"/>
              <a:buNone/>
            </a:pPr>
            <a:r>
              <a:rPr lang="en-IE" sz="1400" dirty="0">
                <a:solidFill>
                  <a:schemeClr val="tx1"/>
                </a:solidFill>
                <a:latin typeface="+mj-lt"/>
              </a:rPr>
              <a:t>This includes:</a:t>
            </a:r>
          </a:p>
        </p:txBody>
      </p:sp>
    </p:spTree>
    <p:extLst>
      <p:ext uri="{BB962C8B-B14F-4D97-AF65-F5344CB8AC3E}">
        <p14:creationId xmlns:p14="http://schemas.microsoft.com/office/powerpoint/2010/main" val="808463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0033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dirty="0"/>
          </a:p>
        </p:txBody>
      </p:sp>
      <p:pic>
        <p:nvPicPr>
          <p:cNvPr id="3" name="Picture 2" descr="A map of europe with different countries/regions&#10;&#10;AI-generated content may be incorrect.">
            <a:extLst>
              <a:ext uri="{FF2B5EF4-FFF2-40B4-BE49-F238E27FC236}">
                <a16:creationId xmlns:a16="http://schemas.microsoft.com/office/drawing/2014/main" id="{7AFA9DD7-CEFA-DCAC-E50D-C6EA79465E59}"/>
              </a:ext>
            </a:extLst>
          </p:cNvPr>
          <p:cNvPicPr>
            <a:picLocks noChangeAspect="1"/>
          </p:cNvPicPr>
          <p:nvPr/>
        </p:nvPicPr>
        <p:blipFill>
          <a:blip r:embed="rId2"/>
          <a:stretch>
            <a:fillRect/>
          </a:stretch>
        </p:blipFill>
        <p:spPr>
          <a:xfrm>
            <a:off x="75484" y="93808"/>
            <a:ext cx="6800731" cy="6670383"/>
          </a:xfrm>
          <a:prstGeom prst="rect">
            <a:avLst/>
          </a:prstGeom>
          <a:ln>
            <a:solidFill>
              <a:schemeClr val="tx1">
                <a:lumMod val="50000"/>
                <a:lumOff val="50000"/>
              </a:schemeClr>
            </a:solidFill>
          </a:ln>
        </p:spPr>
      </p:pic>
      <p:pic>
        <p:nvPicPr>
          <p:cNvPr id="4" name="Picture 3" descr="A stack of coins with different countries/regions&#10;&#10;AI-generated content may be incorrect.">
            <a:extLst>
              <a:ext uri="{FF2B5EF4-FFF2-40B4-BE49-F238E27FC236}">
                <a16:creationId xmlns:a16="http://schemas.microsoft.com/office/drawing/2014/main" id="{6826EADD-A142-DF08-44D9-1B0DFED7B561}"/>
              </a:ext>
            </a:extLst>
          </p:cNvPr>
          <p:cNvPicPr>
            <a:picLocks noChangeAspect="1"/>
          </p:cNvPicPr>
          <p:nvPr/>
        </p:nvPicPr>
        <p:blipFill>
          <a:blip r:embed="rId3"/>
          <a:stretch>
            <a:fillRect/>
          </a:stretch>
        </p:blipFill>
        <p:spPr>
          <a:xfrm>
            <a:off x="75484" y="45663"/>
            <a:ext cx="6800731" cy="6766671"/>
          </a:xfrm>
          <a:prstGeom prst="rect">
            <a:avLst/>
          </a:prstGeom>
          <a:ln>
            <a:solidFill>
              <a:schemeClr val="tx1">
                <a:lumMod val="50000"/>
                <a:lumOff val="50000"/>
              </a:schemeClr>
            </a:solidFill>
          </a:ln>
        </p:spPr>
      </p:pic>
      <p:sp>
        <p:nvSpPr>
          <p:cNvPr id="2" name="CuadroTexto 3">
            <a:extLst>
              <a:ext uri="{FF2B5EF4-FFF2-40B4-BE49-F238E27FC236}">
                <a16:creationId xmlns:a16="http://schemas.microsoft.com/office/drawing/2014/main" id="{228E7FFB-1151-9422-E520-265ABD29C4EA}"/>
              </a:ext>
            </a:extLst>
          </p:cNvPr>
          <p:cNvSpPr txBox="1"/>
          <p:nvPr/>
        </p:nvSpPr>
        <p:spPr>
          <a:xfrm>
            <a:off x="6951699" y="181955"/>
            <a:ext cx="5164817" cy="6555641"/>
          </a:xfrm>
          <a:prstGeom prst="rect">
            <a:avLst/>
          </a:prstGeom>
          <a:solidFill>
            <a:srgbClr val="003399"/>
          </a:solidFill>
        </p:spPr>
        <p:txBody>
          <a:bodyPr wrap="square">
            <a:spAutoFit/>
          </a:bodyPr>
          <a:lstStyle/>
          <a:p>
            <a:pPr algn="just">
              <a:spcBef>
                <a:spcPts val="1200"/>
              </a:spcBef>
              <a:spcAft>
                <a:spcPts val="1200"/>
              </a:spcAft>
              <a:buClr>
                <a:schemeClr val="accent5"/>
              </a:buClr>
            </a:pPr>
            <a:r>
              <a:rPr lang="en-US" sz="2400" b="1" dirty="0">
                <a:solidFill>
                  <a:schemeClr val="bg1"/>
                </a:solidFill>
              </a:rPr>
              <a:t>Main Global and EU results </a:t>
            </a:r>
          </a:p>
          <a:p>
            <a:pPr marL="342900" indent="-342900" algn="just">
              <a:spcBef>
                <a:spcPts val="1200"/>
              </a:spcBef>
              <a:spcAft>
                <a:spcPts val="1200"/>
              </a:spcAft>
              <a:buClr>
                <a:schemeClr val="accent5"/>
              </a:buClr>
              <a:buFont typeface="Arial" panose="020B0604020202020204" pitchFamily="34" charset="0"/>
              <a:buChar char="•"/>
            </a:pPr>
            <a:r>
              <a:rPr lang="en-US" sz="2100" dirty="0">
                <a:solidFill>
                  <a:schemeClr val="bg1"/>
                </a:solidFill>
              </a:rPr>
              <a:t>The spillover effects of RRFs are particularly </a:t>
            </a:r>
            <a:r>
              <a:rPr lang="en-US" sz="2100" b="1" dirty="0">
                <a:solidFill>
                  <a:schemeClr val="bg1"/>
                </a:solidFill>
              </a:rPr>
              <a:t>important in Germany</a:t>
            </a:r>
            <a:r>
              <a:rPr lang="en-US" sz="2100" dirty="0">
                <a:solidFill>
                  <a:schemeClr val="bg1"/>
                </a:solidFill>
              </a:rPr>
              <a:t>, where </a:t>
            </a:r>
            <a:r>
              <a:rPr lang="en-US" sz="2100" b="1" dirty="0">
                <a:solidFill>
                  <a:schemeClr val="bg1"/>
                </a:solidFill>
              </a:rPr>
              <a:t>two out of every three euros </a:t>
            </a:r>
            <a:r>
              <a:rPr lang="en-US" sz="2100" dirty="0">
                <a:solidFill>
                  <a:schemeClr val="bg1"/>
                </a:solidFill>
              </a:rPr>
              <a:t>of impact come from funds received by other countries, mainly Spain and Italy.</a:t>
            </a:r>
          </a:p>
          <a:p>
            <a:pPr marL="342900" indent="-342900" algn="just">
              <a:spcBef>
                <a:spcPts val="1200"/>
              </a:spcBef>
              <a:spcAft>
                <a:spcPts val="1200"/>
              </a:spcAft>
              <a:buClr>
                <a:schemeClr val="accent5"/>
              </a:buClr>
              <a:buFont typeface="Arial" panose="020B0604020202020204" pitchFamily="34" charset="0"/>
              <a:buChar char="•"/>
            </a:pPr>
            <a:r>
              <a:rPr lang="en-US" sz="2100" dirty="0">
                <a:solidFill>
                  <a:schemeClr val="bg1"/>
                </a:solidFill>
              </a:rPr>
              <a:t>The </a:t>
            </a:r>
            <a:r>
              <a:rPr lang="en-US" sz="2100" b="1" dirty="0">
                <a:solidFill>
                  <a:schemeClr val="bg1"/>
                </a:solidFill>
              </a:rPr>
              <a:t>most impacted sectors </a:t>
            </a:r>
            <a:r>
              <a:rPr lang="en-US" sz="2100" dirty="0">
                <a:solidFill>
                  <a:schemeClr val="bg1"/>
                </a:solidFill>
              </a:rPr>
              <a:t>are those related to the </a:t>
            </a:r>
            <a:r>
              <a:rPr lang="en-US" sz="2100" b="1" dirty="0">
                <a:solidFill>
                  <a:schemeClr val="bg1"/>
                </a:solidFill>
              </a:rPr>
              <a:t>digital and green transition </a:t>
            </a:r>
            <a:r>
              <a:rPr lang="en-US" sz="2100" dirty="0">
                <a:solidFill>
                  <a:schemeClr val="bg1"/>
                </a:solidFill>
              </a:rPr>
              <a:t>of the funds, e.g. </a:t>
            </a:r>
            <a:r>
              <a:rPr lang="en-US" sz="2100" b="1" dirty="0">
                <a:solidFill>
                  <a:schemeClr val="bg1"/>
                </a:solidFill>
              </a:rPr>
              <a:t>industrial machinery and equipment, automotive and electronics.</a:t>
            </a:r>
          </a:p>
          <a:p>
            <a:pPr marL="342900" indent="-342900" algn="just">
              <a:spcBef>
                <a:spcPts val="1200"/>
              </a:spcBef>
              <a:spcAft>
                <a:spcPts val="1200"/>
              </a:spcAft>
              <a:buClr>
                <a:schemeClr val="accent5"/>
              </a:buClr>
              <a:buFont typeface="Arial" panose="020B0604020202020204" pitchFamily="34" charset="0"/>
              <a:buChar char="•"/>
            </a:pPr>
            <a:r>
              <a:rPr lang="en-US" sz="2100" dirty="0">
                <a:solidFill>
                  <a:schemeClr val="bg1"/>
                </a:solidFill>
              </a:rPr>
              <a:t>The EU's </a:t>
            </a:r>
            <a:r>
              <a:rPr lang="en-US" sz="2100" b="1" dirty="0">
                <a:solidFill>
                  <a:schemeClr val="bg1"/>
                </a:solidFill>
              </a:rPr>
              <a:t>strong dependence on China and the US </a:t>
            </a:r>
            <a:r>
              <a:rPr lang="en-US" sz="2100" dirty="0">
                <a:solidFill>
                  <a:schemeClr val="bg1"/>
                </a:solidFill>
              </a:rPr>
              <a:t>in these </a:t>
            </a:r>
            <a:r>
              <a:rPr lang="en-US" sz="2100" b="1" dirty="0">
                <a:solidFill>
                  <a:schemeClr val="bg1"/>
                </a:solidFill>
              </a:rPr>
              <a:t>sectors</a:t>
            </a:r>
            <a:r>
              <a:rPr lang="en-US" sz="2100" dirty="0">
                <a:solidFill>
                  <a:schemeClr val="bg1"/>
                </a:solidFill>
              </a:rPr>
              <a:t> means that RRFs also have </a:t>
            </a:r>
            <a:r>
              <a:rPr lang="en-US" sz="2100" b="1" dirty="0">
                <a:solidFill>
                  <a:schemeClr val="bg1"/>
                </a:solidFill>
              </a:rPr>
              <a:t>positive spillovers to other non-EU countries</a:t>
            </a:r>
            <a:r>
              <a:rPr lang="en-US" sz="2100" dirty="0">
                <a:solidFill>
                  <a:schemeClr val="bg1"/>
                </a:solidFill>
              </a:rPr>
              <a:t>, in no case exceeding 1% of GDP.</a:t>
            </a:r>
          </a:p>
        </p:txBody>
      </p:sp>
    </p:spTree>
    <p:extLst>
      <p:ext uri="{BB962C8B-B14F-4D97-AF65-F5344CB8AC3E}">
        <p14:creationId xmlns:p14="http://schemas.microsoft.com/office/powerpoint/2010/main" val="3353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13B3E-A2B2-1C9F-BFCA-3594D33B5A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44361F-F144-FE76-9C77-6789E69703C6}"/>
              </a:ext>
            </a:extLst>
          </p:cNvPr>
          <p:cNvSpPr/>
          <p:nvPr/>
        </p:nvSpPr>
        <p:spPr>
          <a:xfrm>
            <a:off x="10701101" y="5841300"/>
            <a:ext cx="1259251" cy="81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648E2BF8-9FF0-5DA4-A360-9358D0FEF7FF}"/>
              </a:ext>
            </a:extLst>
          </p:cNvPr>
          <p:cNvPicPr>
            <a:picLocks noChangeAspect="1"/>
          </p:cNvPicPr>
          <p:nvPr/>
        </p:nvPicPr>
        <p:blipFill>
          <a:blip r:embed="rId3"/>
          <a:stretch>
            <a:fillRect/>
          </a:stretch>
        </p:blipFill>
        <p:spPr>
          <a:xfrm>
            <a:off x="1003420" y="1229772"/>
            <a:ext cx="10515600" cy="5564448"/>
          </a:xfrm>
          <a:prstGeom prst="rect">
            <a:avLst/>
          </a:prstGeom>
        </p:spPr>
      </p:pic>
      <p:sp>
        <p:nvSpPr>
          <p:cNvPr id="13" name="Title 12">
            <a:extLst>
              <a:ext uri="{FF2B5EF4-FFF2-40B4-BE49-F238E27FC236}">
                <a16:creationId xmlns:a16="http://schemas.microsoft.com/office/drawing/2014/main" id="{90EB3B16-93C0-D680-2213-3B4CA18A4442}"/>
              </a:ext>
            </a:extLst>
          </p:cNvPr>
          <p:cNvSpPr>
            <a:spLocks noGrp="1"/>
          </p:cNvSpPr>
          <p:nvPr>
            <p:ph type="title"/>
          </p:nvPr>
        </p:nvSpPr>
        <p:spPr/>
        <p:txBody>
          <a:bodyPr/>
          <a:lstStyle/>
          <a:p>
            <a:r>
              <a:rPr lang="fr-BE" sz="3600" dirty="0"/>
              <a:t>5. RRF direct impact on value </a:t>
            </a:r>
            <a:r>
              <a:rPr lang="fr-BE" sz="3600" dirty="0" err="1"/>
              <a:t>added</a:t>
            </a:r>
            <a:br>
              <a:rPr lang="fr-BE" sz="3600" dirty="0"/>
            </a:br>
            <a:r>
              <a:rPr lang="fr-BE" sz="2400" dirty="0"/>
              <a:t>in € </a:t>
            </a:r>
            <a:r>
              <a:rPr lang="fr-BE" sz="2400" dirty="0" err="1"/>
              <a:t>bn</a:t>
            </a:r>
            <a:endParaRPr lang="fr-BE" sz="2400" dirty="0"/>
          </a:p>
        </p:txBody>
      </p:sp>
      <p:sp>
        <p:nvSpPr>
          <p:cNvPr id="10" name="Slide Number Placeholder 9">
            <a:extLst>
              <a:ext uri="{FF2B5EF4-FFF2-40B4-BE49-F238E27FC236}">
                <a16:creationId xmlns:a16="http://schemas.microsoft.com/office/drawing/2014/main" id="{83FE3B11-3F63-DB14-1374-45B4843E139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37</a:t>
            </a:fld>
            <a:endParaRPr lang="en-GB"/>
          </a:p>
        </p:txBody>
      </p:sp>
      <p:sp>
        <p:nvSpPr>
          <p:cNvPr id="9" name="Rectangle 4">
            <a:extLst>
              <a:ext uri="{FF2B5EF4-FFF2-40B4-BE49-F238E27FC236}">
                <a16:creationId xmlns:a16="http://schemas.microsoft.com/office/drawing/2014/main" id="{3F44F931-C965-FA64-F198-5CE0053D2AD9}"/>
              </a:ext>
            </a:extLst>
          </p:cNvPr>
          <p:cNvSpPr>
            <a:spLocks noChangeArrowheads="1"/>
          </p:cNvSpPr>
          <p:nvPr/>
        </p:nvSpPr>
        <p:spPr bwMode="auto">
          <a:xfrm>
            <a:off x="0" y="6991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en-US" sz="1000" b="0" i="0" u="none" strike="noStrike" cap="none" normalizeH="0" baseline="0">
                <a:ln>
                  <a:noFill/>
                </a:ln>
                <a:solidFill>
                  <a:srgbClr val="1A4560"/>
                </a:solidFill>
                <a:effectLst/>
                <a:latin typeface="EC Square Sans Pro" panose="020B0506040000020004" pitchFamily="34" charset="0"/>
                <a:ea typeface="Calibri" panose="020F0502020204030204" pitchFamily="34" charset="0"/>
                <a:cs typeface="Century Gothic" panose="020B0502020202020204" pitchFamily="34" charset="0"/>
              </a:rPr>
              <a:t>Source: </a:t>
            </a:r>
            <a:endParaRPr kumimoji="0" lang="pt-PT"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B62F48CD-17FE-11F2-1946-322A7DB077DD}"/>
              </a:ext>
            </a:extLst>
          </p:cNvPr>
          <p:cNvPicPr>
            <a:picLocks noChangeAspect="1"/>
          </p:cNvPicPr>
          <p:nvPr/>
        </p:nvPicPr>
        <p:blipFill>
          <a:blip r:embed="rId4"/>
          <a:stretch>
            <a:fillRect/>
          </a:stretch>
        </p:blipFill>
        <p:spPr>
          <a:xfrm>
            <a:off x="4256099" y="1554537"/>
            <a:ext cx="1382701" cy="639928"/>
          </a:xfrm>
          <a:prstGeom prst="rect">
            <a:avLst/>
          </a:prstGeom>
        </p:spPr>
      </p:pic>
      <p:sp>
        <p:nvSpPr>
          <p:cNvPr id="4" name="TextBox 3">
            <a:extLst>
              <a:ext uri="{FF2B5EF4-FFF2-40B4-BE49-F238E27FC236}">
                <a16:creationId xmlns:a16="http://schemas.microsoft.com/office/drawing/2014/main" id="{1EA4F5AE-35C2-95BF-D26D-E5B918D34A5A}"/>
              </a:ext>
            </a:extLst>
          </p:cNvPr>
          <p:cNvSpPr txBox="1"/>
          <p:nvPr/>
        </p:nvSpPr>
        <p:spPr>
          <a:xfrm>
            <a:off x="5903549" y="1462347"/>
            <a:ext cx="5975859" cy="2800767"/>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1600" b="1" dirty="0">
                <a:solidFill>
                  <a:schemeClr val="tx2"/>
                </a:solidFill>
                <a:latin typeface="EC Square Sans Pro"/>
              </a:rPr>
              <a:t>Direct impacts </a:t>
            </a:r>
            <a:r>
              <a:rPr lang="en-IE" sz="1600" dirty="0">
                <a:solidFill>
                  <a:schemeClr val="tx2"/>
                </a:solidFill>
                <a:latin typeface="EC Square Sans Pro"/>
              </a:rPr>
              <a:t>materialise as an increase in value added in the industries of the</a:t>
            </a:r>
            <a:r>
              <a:rPr lang="en-IE" sz="1600" b="1" dirty="0">
                <a:solidFill>
                  <a:schemeClr val="tx2"/>
                </a:solidFill>
                <a:latin typeface="EC Square Sans Pro"/>
              </a:rPr>
              <a:t> country directly receiving the funds </a:t>
            </a:r>
            <a:r>
              <a:rPr lang="en-IE" sz="1600" dirty="0">
                <a:solidFill>
                  <a:schemeClr val="tx2"/>
                </a:solidFill>
                <a:latin typeface="EC Square Sans Pro"/>
              </a:rPr>
              <a:t>(IT RRP's impact in IT)</a:t>
            </a:r>
          </a:p>
          <a:p>
            <a:pPr algn="just"/>
            <a:endParaRPr lang="en-IE" sz="1600" b="1" dirty="0">
              <a:solidFill>
                <a:schemeClr val="tx2"/>
              </a:solidFill>
              <a:latin typeface="EC Square Sans Pro"/>
            </a:endParaRPr>
          </a:p>
          <a:p>
            <a:pPr marL="396000" lvl="4" indent="-285750" algn="just">
              <a:buClr>
                <a:schemeClr val="accent5"/>
              </a:buClr>
              <a:buFont typeface="Wingdings" panose="05000000000000000000" pitchFamily="2" charset="2"/>
              <a:buChar char="Ø"/>
            </a:pPr>
            <a:r>
              <a:rPr lang="en-IE" sz="1600" dirty="0">
                <a:solidFill>
                  <a:schemeClr val="tx2"/>
                </a:solidFill>
                <a:latin typeface="EC Square Sans Pro"/>
              </a:rPr>
              <a:t>impact on the funded industry,</a:t>
            </a:r>
          </a:p>
          <a:p>
            <a:pPr marL="396000" lvl="4" indent="-285750" algn="just">
              <a:buClr>
                <a:schemeClr val="accent5"/>
              </a:buClr>
              <a:buFont typeface="Wingdings" panose="05000000000000000000" pitchFamily="2" charset="2"/>
              <a:buChar char="Ø"/>
            </a:pPr>
            <a:r>
              <a:rPr lang="en-IE" sz="1600" b="1" dirty="0">
                <a:solidFill>
                  <a:schemeClr val="tx2"/>
                </a:solidFill>
                <a:latin typeface="EC Square Sans Pro"/>
              </a:rPr>
              <a:t>effect on other related industries </a:t>
            </a:r>
            <a:r>
              <a:rPr lang="en-IE" sz="1600" b="1" dirty="0">
                <a:solidFill>
                  <a:schemeClr val="tx2"/>
                </a:solidFill>
                <a:latin typeface="EC Square Sans Pro"/>
                <a:sym typeface="Symbol" panose="05050102010706020507" pitchFamily="18" charset="2"/>
              </a:rPr>
              <a:t> </a:t>
            </a:r>
            <a:r>
              <a:rPr lang="en-IE" sz="1600" dirty="0">
                <a:solidFill>
                  <a:schemeClr val="tx2"/>
                </a:solidFill>
                <a:latin typeface="EC Square Sans Pro"/>
              </a:rPr>
              <a:t>higher activity generates </a:t>
            </a:r>
            <a:r>
              <a:rPr lang="en-IE" sz="1600" b="1" dirty="0">
                <a:solidFill>
                  <a:schemeClr val="tx2"/>
                </a:solidFill>
                <a:latin typeface="EC Square Sans Pro"/>
              </a:rPr>
              <a:t>additional demand for intermediate inputs from domestic supplier industries </a:t>
            </a:r>
            <a:r>
              <a:rPr lang="en-IE" sz="1600" dirty="0">
                <a:solidFill>
                  <a:schemeClr val="tx2"/>
                </a:solidFill>
                <a:latin typeface="EC Square Sans Pro"/>
              </a:rPr>
              <a:t>throughout the </a:t>
            </a:r>
            <a:r>
              <a:rPr lang="en-IE" sz="1600" b="1" dirty="0">
                <a:solidFill>
                  <a:schemeClr val="tx2"/>
                </a:solidFill>
                <a:latin typeface="EC Square Sans Pro"/>
              </a:rPr>
              <a:t>national supply chain.</a:t>
            </a:r>
          </a:p>
          <a:p>
            <a:pPr algn="just"/>
            <a:endParaRPr lang="en-IE" sz="1600" b="1" dirty="0">
              <a:solidFill>
                <a:schemeClr val="tx2"/>
              </a:solidFill>
              <a:latin typeface="EC Square Sans Pro"/>
            </a:endParaRPr>
          </a:p>
          <a:p>
            <a:pPr algn="just"/>
            <a:r>
              <a:rPr lang="en-IE" sz="1600" b="1" dirty="0">
                <a:solidFill>
                  <a:schemeClr val="tx2"/>
                </a:solidFill>
                <a:latin typeface="EC Square Sans Pro"/>
              </a:rPr>
              <a:t>But this is not the end of the story...</a:t>
            </a:r>
            <a:endParaRPr lang="en-IE" sz="1600" b="1" dirty="0">
              <a:solidFill>
                <a:srgbClr val="0070C0"/>
              </a:solidFill>
              <a:latin typeface="EC Square Sans Pro"/>
            </a:endParaRPr>
          </a:p>
        </p:txBody>
      </p:sp>
    </p:spTree>
    <p:extLst>
      <p:ext uri="{BB962C8B-B14F-4D97-AF65-F5344CB8AC3E}">
        <p14:creationId xmlns:p14="http://schemas.microsoft.com/office/powerpoint/2010/main" val="1512890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3212C-173A-13CB-B063-E62AE45A12C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56F012-E662-C442-A64F-DB3D70FE48C1}"/>
              </a:ext>
            </a:extLst>
          </p:cNvPr>
          <p:cNvSpPr/>
          <p:nvPr/>
        </p:nvSpPr>
        <p:spPr>
          <a:xfrm>
            <a:off x="10701101" y="5841300"/>
            <a:ext cx="1259251" cy="81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a:extLst>
              <a:ext uri="{FF2B5EF4-FFF2-40B4-BE49-F238E27FC236}">
                <a16:creationId xmlns:a16="http://schemas.microsoft.com/office/drawing/2014/main" id="{2A4D06C3-5552-C355-8F96-230B97AF56F9}"/>
              </a:ext>
            </a:extLst>
          </p:cNvPr>
          <p:cNvPicPr>
            <a:picLocks noChangeAspect="1"/>
          </p:cNvPicPr>
          <p:nvPr/>
        </p:nvPicPr>
        <p:blipFill>
          <a:blip r:embed="rId3"/>
          <a:stretch>
            <a:fillRect/>
          </a:stretch>
        </p:blipFill>
        <p:spPr>
          <a:xfrm>
            <a:off x="924753" y="1163191"/>
            <a:ext cx="10554562" cy="5685284"/>
          </a:xfrm>
          <a:prstGeom prst="rect">
            <a:avLst/>
          </a:prstGeom>
        </p:spPr>
      </p:pic>
      <p:sp>
        <p:nvSpPr>
          <p:cNvPr id="15" name="Rectangle 14">
            <a:extLst>
              <a:ext uri="{FF2B5EF4-FFF2-40B4-BE49-F238E27FC236}">
                <a16:creationId xmlns:a16="http://schemas.microsoft.com/office/drawing/2014/main" id="{6C11CF8D-B014-B22F-2DF8-09000077CAA3}"/>
              </a:ext>
            </a:extLst>
          </p:cNvPr>
          <p:cNvSpPr/>
          <p:nvPr/>
        </p:nvSpPr>
        <p:spPr>
          <a:xfrm>
            <a:off x="8563693" y="2600324"/>
            <a:ext cx="959333" cy="3226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52B81F84-B4BF-B7E1-366C-CE55ED17BEE9}"/>
              </a:ext>
            </a:extLst>
          </p:cNvPr>
          <p:cNvSpPr/>
          <p:nvPr/>
        </p:nvSpPr>
        <p:spPr>
          <a:xfrm>
            <a:off x="5543550" y="1351280"/>
            <a:ext cx="4838700" cy="3453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itle 12">
            <a:extLst>
              <a:ext uri="{FF2B5EF4-FFF2-40B4-BE49-F238E27FC236}">
                <a16:creationId xmlns:a16="http://schemas.microsoft.com/office/drawing/2014/main" id="{4AA3631E-93BF-46E5-9979-9446751EA3B7}"/>
              </a:ext>
            </a:extLst>
          </p:cNvPr>
          <p:cNvSpPr>
            <a:spLocks noGrp="1"/>
          </p:cNvSpPr>
          <p:nvPr>
            <p:ph type="title"/>
          </p:nvPr>
        </p:nvSpPr>
        <p:spPr/>
        <p:txBody>
          <a:bodyPr/>
          <a:lstStyle/>
          <a:p>
            <a:r>
              <a:rPr lang="fr-BE" sz="3600" dirty="0"/>
              <a:t>5. RRF direct &amp; </a:t>
            </a:r>
            <a:r>
              <a:rPr lang="fr-BE" sz="3600" dirty="0" err="1"/>
              <a:t>spillover</a:t>
            </a:r>
            <a:r>
              <a:rPr lang="fr-BE" sz="3600" dirty="0"/>
              <a:t> impact on value </a:t>
            </a:r>
            <a:r>
              <a:rPr lang="fr-BE" sz="3600" dirty="0" err="1"/>
              <a:t>added</a:t>
            </a:r>
            <a:br>
              <a:rPr lang="fr-BE" sz="3600" dirty="0"/>
            </a:br>
            <a:r>
              <a:rPr lang="fr-BE" sz="2400" dirty="0"/>
              <a:t>in € </a:t>
            </a:r>
            <a:r>
              <a:rPr lang="fr-BE" sz="2400" dirty="0" err="1"/>
              <a:t>bn</a:t>
            </a:r>
            <a:endParaRPr lang="fr-BE" sz="2400" dirty="0"/>
          </a:p>
        </p:txBody>
      </p:sp>
      <p:sp>
        <p:nvSpPr>
          <p:cNvPr id="10" name="Slide Number Placeholder 9">
            <a:extLst>
              <a:ext uri="{FF2B5EF4-FFF2-40B4-BE49-F238E27FC236}">
                <a16:creationId xmlns:a16="http://schemas.microsoft.com/office/drawing/2014/main" id="{54F4035B-DC62-7DD5-210C-42C4EA47E0F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38</a:t>
            </a:fld>
            <a:endParaRPr lang="en-GB"/>
          </a:p>
        </p:txBody>
      </p:sp>
      <p:sp>
        <p:nvSpPr>
          <p:cNvPr id="9" name="Rectangle 4">
            <a:extLst>
              <a:ext uri="{FF2B5EF4-FFF2-40B4-BE49-F238E27FC236}">
                <a16:creationId xmlns:a16="http://schemas.microsoft.com/office/drawing/2014/main" id="{80A0F8A8-1646-22DF-7B5F-7C8621D157EF}"/>
              </a:ext>
            </a:extLst>
          </p:cNvPr>
          <p:cNvSpPr>
            <a:spLocks noChangeArrowheads="1"/>
          </p:cNvSpPr>
          <p:nvPr/>
        </p:nvSpPr>
        <p:spPr bwMode="auto">
          <a:xfrm>
            <a:off x="0" y="6991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en-US" sz="1000" b="0" i="0" u="none" strike="noStrike" cap="none" normalizeH="0" baseline="0">
                <a:ln>
                  <a:noFill/>
                </a:ln>
                <a:solidFill>
                  <a:srgbClr val="1A4560"/>
                </a:solidFill>
                <a:effectLst/>
                <a:latin typeface="EC Square Sans Pro" panose="020B0506040000020004" pitchFamily="34" charset="0"/>
                <a:ea typeface="Calibri" panose="020F0502020204030204" pitchFamily="34" charset="0"/>
                <a:cs typeface="Century Gothic" panose="020B0502020202020204" pitchFamily="34" charset="0"/>
              </a:rPr>
              <a:t>Source: </a:t>
            </a:r>
            <a:endParaRPr kumimoji="0" lang="pt-PT"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BE9DD643-2171-F85F-8137-1CFA9D24E2C5}"/>
              </a:ext>
            </a:extLst>
          </p:cNvPr>
          <p:cNvSpPr txBox="1"/>
          <p:nvPr/>
        </p:nvSpPr>
        <p:spPr>
          <a:xfrm>
            <a:off x="6202033" y="1345397"/>
            <a:ext cx="5617789" cy="280076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1600" dirty="0">
                <a:solidFill>
                  <a:srgbClr val="0E3E9F"/>
                </a:solidFill>
                <a:latin typeface="EC Square Sans Pro"/>
              </a:rPr>
              <a:t>The increase in demand will also lead to a</a:t>
            </a:r>
            <a:r>
              <a:rPr lang="en-IE" sz="1600" b="1" dirty="0">
                <a:solidFill>
                  <a:srgbClr val="0E3E9F"/>
                </a:solidFill>
                <a:latin typeface="EC Square Sans Pro"/>
              </a:rPr>
              <a:t> higher demand for imported and intermediate goods </a:t>
            </a:r>
            <a:r>
              <a:rPr lang="en-IE" sz="1600" dirty="0">
                <a:solidFill>
                  <a:srgbClr val="0E3E9F"/>
                </a:solidFill>
                <a:latin typeface="EC Square Sans Pro"/>
              </a:rPr>
              <a:t>(due to the deep economic integration within the EU).</a:t>
            </a:r>
            <a:endParaRPr lang="en-IE" sz="1600" dirty="0">
              <a:solidFill>
                <a:srgbClr val="0E3E9F"/>
              </a:solidFill>
              <a:latin typeface="EC Square Sans Pro"/>
              <a:cs typeface="Arial"/>
            </a:endParaRPr>
          </a:p>
          <a:p>
            <a:pPr algn="just"/>
            <a:endParaRPr lang="en-IE" sz="1600" b="1" dirty="0">
              <a:solidFill>
                <a:srgbClr val="0E3E9F"/>
              </a:solidFill>
              <a:latin typeface="EC Square Sans Pro"/>
              <a:cs typeface="Arial"/>
            </a:endParaRPr>
          </a:p>
          <a:p>
            <a:pPr marL="342900" indent="-342900" algn="just">
              <a:buClr>
                <a:schemeClr val="accent4"/>
              </a:buClr>
              <a:buAutoNum type="arabicPeriod"/>
            </a:pPr>
            <a:r>
              <a:rPr lang="en-IE" sz="1600" b="1" dirty="0">
                <a:solidFill>
                  <a:srgbClr val="0E3E9F"/>
                </a:solidFill>
                <a:latin typeface="EC Square Sans Pro"/>
                <a:cs typeface="Arial"/>
              </a:rPr>
              <a:t>RRF benefits extend beyond national borders.</a:t>
            </a:r>
          </a:p>
          <a:p>
            <a:pPr marL="342900" indent="-342900" algn="just">
              <a:buClr>
                <a:schemeClr val="accent4"/>
              </a:buClr>
              <a:buAutoNum type="arabicPeriod"/>
            </a:pPr>
            <a:endParaRPr lang="en-IE" sz="1600" b="1" dirty="0">
              <a:solidFill>
                <a:srgbClr val="0E3E9F"/>
              </a:solidFill>
              <a:latin typeface="EC Square Sans Pro"/>
              <a:cs typeface="Arial"/>
            </a:endParaRPr>
          </a:p>
          <a:p>
            <a:pPr marL="342900" indent="-342900" algn="just">
              <a:buClr>
                <a:schemeClr val="accent4"/>
              </a:buClr>
              <a:buAutoNum type="arabicPeriod"/>
            </a:pPr>
            <a:r>
              <a:rPr lang="en-IE" sz="1600" b="1" dirty="0">
                <a:solidFill>
                  <a:srgbClr val="0E3E9F"/>
                </a:solidFill>
                <a:latin typeface="EC Square Sans Pro"/>
                <a:cs typeface="Arial"/>
              </a:rPr>
              <a:t>The</a:t>
            </a:r>
            <a:r>
              <a:rPr lang="en-IE" sz="1600" dirty="0">
                <a:solidFill>
                  <a:srgbClr val="0E3E9F"/>
                </a:solidFill>
                <a:latin typeface="EC Square Sans Pro"/>
                <a:cs typeface="Arial"/>
              </a:rPr>
              <a:t> </a:t>
            </a:r>
            <a:r>
              <a:rPr lang="en-IE" sz="1600" b="1" dirty="0">
                <a:solidFill>
                  <a:srgbClr val="0E3E9F"/>
                </a:solidFill>
                <a:latin typeface="EC Square Sans Pro"/>
                <a:cs typeface="Arial"/>
              </a:rPr>
              <a:t>German economy is the largest beneficiary of spillovers</a:t>
            </a:r>
            <a:r>
              <a:rPr lang="en-IE" sz="1600" dirty="0">
                <a:solidFill>
                  <a:srgbClr val="0E3E9F"/>
                </a:solidFill>
                <a:latin typeface="EC Square Sans Pro"/>
                <a:cs typeface="Arial"/>
              </a:rPr>
              <a:t> within the EU (</a:t>
            </a:r>
            <a:r>
              <a:rPr lang="en-IE" sz="1600" b="1" dirty="0">
                <a:solidFill>
                  <a:srgbClr val="0E3E9F"/>
                </a:solidFill>
                <a:latin typeface="EC Square Sans Pro"/>
                <a:cs typeface="Arial"/>
              </a:rPr>
              <a:t>42.6 bn</a:t>
            </a:r>
            <a:r>
              <a:rPr lang="en-IE" sz="1600" dirty="0">
                <a:solidFill>
                  <a:srgbClr val="0E3E9F"/>
                </a:solidFill>
                <a:latin typeface="EC Square Sans Pro"/>
                <a:cs typeface="Arial"/>
              </a:rPr>
              <a:t>).</a:t>
            </a:r>
          </a:p>
          <a:p>
            <a:pPr marL="342900" indent="-342900" algn="just">
              <a:buClr>
                <a:schemeClr val="accent4"/>
              </a:buClr>
              <a:buAutoNum type="arabicPeriod"/>
            </a:pPr>
            <a:endParaRPr lang="en-IE" sz="1600" dirty="0">
              <a:solidFill>
                <a:srgbClr val="0070C0"/>
              </a:solidFill>
              <a:latin typeface="EC Square Sans Pro"/>
              <a:cs typeface="Arial"/>
            </a:endParaRPr>
          </a:p>
          <a:p>
            <a:pPr marL="342900" indent="-342900" algn="just">
              <a:buClr>
                <a:schemeClr val="accent4"/>
              </a:buClr>
              <a:buAutoNum type="arabicPeriod"/>
            </a:pPr>
            <a:r>
              <a:rPr lang="en-IE" sz="1600" b="1" dirty="0">
                <a:solidFill>
                  <a:schemeClr val="accent1"/>
                </a:solidFill>
                <a:latin typeface="EC Square Sans Pro"/>
                <a:cs typeface="Arial"/>
              </a:rPr>
              <a:t>In some countries</a:t>
            </a:r>
            <a:r>
              <a:rPr lang="en-IE" sz="1600" b="1" dirty="0">
                <a:solidFill>
                  <a:srgbClr val="0E3E9F"/>
                </a:solidFill>
                <a:latin typeface="EC Square Sans Pro"/>
                <a:cs typeface="Arial"/>
              </a:rPr>
              <a:t>,</a:t>
            </a:r>
            <a:r>
              <a:rPr lang="en-IE" sz="1600" b="1" dirty="0">
                <a:solidFill>
                  <a:srgbClr val="0070C0"/>
                </a:solidFill>
                <a:latin typeface="EC Square Sans Pro"/>
                <a:cs typeface="Arial"/>
              </a:rPr>
              <a:t> </a:t>
            </a:r>
            <a:r>
              <a:rPr lang="en-IE" sz="1600" b="1" dirty="0">
                <a:solidFill>
                  <a:srgbClr val="0E3E9F"/>
                </a:solidFill>
                <a:latin typeface="EC Square Sans Pro"/>
                <a:cs typeface="Arial"/>
              </a:rPr>
              <a:t>spillovers </a:t>
            </a:r>
            <a:r>
              <a:rPr lang="en-IE" sz="1600" dirty="0">
                <a:solidFill>
                  <a:srgbClr val="0E3E9F"/>
                </a:solidFill>
                <a:latin typeface="EC Square Sans Pro"/>
                <a:cs typeface="Arial"/>
              </a:rPr>
              <a:t>account for almost </a:t>
            </a:r>
            <a:r>
              <a:rPr lang="en-IE" sz="1600" b="1" dirty="0">
                <a:solidFill>
                  <a:srgbClr val="0E3E9F"/>
                </a:solidFill>
                <a:latin typeface="EC Square Sans Pro"/>
                <a:cs typeface="Arial"/>
              </a:rPr>
              <a:t>two thirds </a:t>
            </a:r>
            <a:r>
              <a:rPr lang="en-IE" sz="1600" dirty="0">
                <a:solidFill>
                  <a:srgbClr val="0E3E9F"/>
                </a:solidFill>
                <a:latin typeface="EC Square Sans Pro"/>
                <a:cs typeface="Arial"/>
              </a:rPr>
              <a:t>of the total impact. </a:t>
            </a:r>
            <a:endParaRPr lang="en-IE" dirty="0">
              <a:solidFill>
                <a:srgbClr val="0E3E9F"/>
              </a:solidFill>
            </a:endParaRPr>
          </a:p>
        </p:txBody>
      </p:sp>
      <p:sp>
        <p:nvSpPr>
          <p:cNvPr id="4" name="Arrow: Down 3">
            <a:extLst>
              <a:ext uri="{FF2B5EF4-FFF2-40B4-BE49-F238E27FC236}">
                <a16:creationId xmlns:a16="http://schemas.microsoft.com/office/drawing/2014/main" id="{B5BA4405-F479-26BF-ECCF-67B113D65B7C}"/>
              </a:ext>
            </a:extLst>
          </p:cNvPr>
          <p:cNvSpPr/>
          <p:nvPr/>
        </p:nvSpPr>
        <p:spPr>
          <a:xfrm>
            <a:off x="3157952" y="1883086"/>
            <a:ext cx="152400" cy="304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D8EE6805-A68F-466F-596B-A49BA61B9784}"/>
              </a:ext>
            </a:extLst>
          </p:cNvPr>
          <p:cNvSpPr/>
          <p:nvPr/>
        </p:nvSpPr>
        <p:spPr>
          <a:xfrm>
            <a:off x="5154858" y="4806530"/>
            <a:ext cx="152400" cy="304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10DCA207-09A2-3D82-B7FA-534F10DF8CEE}"/>
              </a:ext>
            </a:extLst>
          </p:cNvPr>
          <p:cNvSpPr/>
          <p:nvPr/>
        </p:nvSpPr>
        <p:spPr>
          <a:xfrm>
            <a:off x="6152322" y="4986690"/>
            <a:ext cx="152400" cy="304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83D4F6A1-1AA4-2D1B-580C-72048452877A}"/>
              </a:ext>
            </a:extLst>
          </p:cNvPr>
          <p:cNvSpPr/>
          <p:nvPr/>
        </p:nvSpPr>
        <p:spPr>
          <a:xfrm>
            <a:off x="7477204" y="5111330"/>
            <a:ext cx="152400" cy="304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10D23B50-AA7D-CAF7-A9F3-04084C54765B}"/>
              </a:ext>
            </a:extLst>
          </p:cNvPr>
          <p:cNvSpPr/>
          <p:nvPr/>
        </p:nvSpPr>
        <p:spPr>
          <a:xfrm>
            <a:off x="10107689" y="5460305"/>
            <a:ext cx="152400" cy="304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62FE289-76D4-4101-A5BA-B858703ECCF3}"/>
              </a:ext>
            </a:extLst>
          </p:cNvPr>
          <p:cNvPicPr>
            <a:picLocks noChangeAspect="1"/>
          </p:cNvPicPr>
          <p:nvPr/>
        </p:nvPicPr>
        <p:blipFill>
          <a:blip r:embed="rId4"/>
          <a:stretch>
            <a:fillRect/>
          </a:stretch>
        </p:blipFill>
        <p:spPr>
          <a:xfrm>
            <a:off x="4196385" y="1472557"/>
            <a:ext cx="1647848" cy="1125859"/>
          </a:xfrm>
          <a:prstGeom prst="rect">
            <a:avLst/>
          </a:prstGeom>
        </p:spPr>
      </p:pic>
    </p:spTree>
    <p:extLst>
      <p:ext uri="{BB962C8B-B14F-4D97-AF65-F5344CB8AC3E}">
        <p14:creationId xmlns:p14="http://schemas.microsoft.com/office/powerpoint/2010/main" val="4219800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5AB02D-3CFB-66A0-EE41-AD75FAA491CF}"/>
              </a:ext>
            </a:extLst>
          </p:cNvPr>
          <p:cNvSpPr/>
          <p:nvPr/>
        </p:nvSpPr>
        <p:spPr>
          <a:xfrm>
            <a:off x="10701101" y="5841300"/>
            <a:ext cx="1259251" cy="815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9E0B83B7-9B3F-8414-56D6-A768145AE01D}"/>
              </a:ext>
            </a:extLst>
          </p:cNvPr>
          <p:cNvPicPr>
            <a:picLocks noChangeAspect="1"/>
          </p:cNvPicPr>
          <p:nvPr/>
        </p:nvPicPr>
        <p:blipFill>
          <a:blip r:embed="rId3"/>
          <a:stretch>
            <a:fillRect/>
          </a:stretch>
        </p:blipFill>
        <p:spPr>
          <a:xfrm>
            <a:off x="885825" y="1169067"/>
            <a:ext cx="10600497" cy="5702127"/>
          </a:xfrm>
          <a:prstGeom prst="rect">
            <a:avLst/>
          </a:prstGeom>
        </p:spPr>
      </p:pic>
      <p:sp>
        <p:nvSpPr>
          <p:cNvPr id="13" name="Title 12">
            <a:extLst>
              <a:ext uri="{FF2B5EF4-FFF2-40B4-BE49-F238E27FC236}">
                <a16:creationId xmlns:a16="http://schemas.microsoft.com/office/drawing/2014/main" id="{F699874B-2F91-A6A3-E125-7A6F8624BD00}"/>
              </a:ext>
            </a:extLst>
          </p:cNvPr>
          <p:cNvSpPr>
            <a:spLocks noGrp="1"/>
          </p:cNvSpPr>
          <p:nvPr>
            <p:ph type="title"/>
          </p:nvPr>
        </p:nvSpPr>
        <p:spPr/>
        <p:txBody>
          <a:bodyPr/>
          <a:lstStyle/>
          <a:p>
            <a:r>
              <a:rPr lang="fr-BE" sz="3600" dirty="0"/>
              <a:t>5. RRF direct &amp; </a:t>
            </a:r>
            <a:r>
              <a:rPr lang="fr-BE" sz="3600" dirty="0" err="1"/>
              <a:t>spillover</a:t>
            </a:r>
            <a:r>
              <a:rPr lang="fr-BE" sz="3600" dirty="0"/>
              <a:t> impact on value </a:t>
            </a:r>
            <a:r>
              <a:rPr lang="fr-BE" sz="3600" dirty="0" err="1"/>
              <a:t>added</a:t>
            </a:r>
            <a:br>
              <a:rPr lang="fr-BE" sz="3600" dirty="0"/>
            </a:br>
            <a:r>
              <a:rPr lang="fr-BE" sz="2400" dirty="0"/>
              <a:t>in € </a:t>
            </a:r>
            <a:r>
              <a:rPr lang="fr-BE" sz="2400" dirty="0" err="1"/>
              <a:t>bn</a:t>
            </a:r>
            <a:r>
              <a:rPr lang="fr-BE" sz="2400" dirty="0"/>
              <a:t>, </a:t>
            </a:r>
            <a:r>
              <a:rPr lang="fr-BE" sz="2400" dirty="0" err="1">
                <a:solidFill>
                  <a:srgbClr val="FF5B5B"/>
                </a:solidFill>
              </a:rPr>
              <a:t>compared</a:t>
            </a:r>
            <a:r>
              <a:rPr lang="fr-BE" sz="2400" dirty="0">
                <a:solidFill>
                  <a:srgbClr val="FF5B5B"/>
                </a:solidFill>
              </a:rPr>
              <a:t> to the initial RRP </a:t>
            </a:r>
            <a:r>
              <a:rPr lang="fr-BE" sz="2400" dirty="0" err="1">
                <a:solidFill>
                  <a:srgbClr val="FF5B5B"/>
                </a:solidFill>
              </a:rPr>
              <a:t>envelopes</a:t>
            </a:r>
            <a:endParaRPr lang="en-IE" sz="2400" dirty="0">
              <a:solidFill>
                <a:srgbClr val="FF5B5B"/>
              </a:solidFill>
            </a:endParaRPr>
          </a:p>
        </p:txBody>
      </p:sp>
      <p:sp>
        <p:nvSpPr>
          <p:cNvPr id="10" name="Slide Number Placeholder 9">
            <a:extLst>
              <a:ext uri="{FF2B5EF4-FFF2-40B4-BE49-F238E27FC236}">
                <a16:creationId xmlns:a16="http://schemas.microsoft.com/office/drawing/2014/main" id="{39FCBE2B-1EA0-C1C1-054F-37B32267617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39</a:t>
            </a:fld>
            <a:endParaRPr lang="en-GB"/>
          </a:p>
        </p:txBody>
      </p:sp>
      <p:sp>
        <p:nvSpPr>
          <p:cNvPr id="9" name="Rectangle 4">
            <a:extLst>
              <a:ext uri="{FF2B5EF4-FFF2-40B4-BE49-F238E27FC236}">
                <a16:creationId xmlns:a16="http://schemas.microsoft.com/office/drawing/2014/main" id="{A4966767-6A25-8AE5-6846-CA12F48BE731}"/>
              </a:ext>
            </a:extLst>
          </p:cNvPr>
          <p:cNvSpPr>
            <a:spLocks noChangeArrowheads="1"/>
          </p:cNvSpPr>
          <p:nvPr/>
        </p:nvSpPr>
        <p:spPr bwMode="auto">
          <a:xfrm>
            <a:off x="0" y="6991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en-US" sz="1000" b="0" i="0" u="none" strike="noStrike" cap="none" normalizeH="0" baseline="0">
                <a:ln>
                  <a:noFill/>
                </a:ln>
                <a:solidFill>
                  <a:srgbClr val="1A4560"/>
                </a:solidFill>
                <a:effectLst/>
                <a:latin typeface="EC Square Sans Pro" panose="020B0506040000020004" pitchFamily="34" charset="0"/>
                <a:ea typeface="Calibri" panose="020F0502020204030204" pitchFamily="34" charset="0"/>
                <a:cs typeface="Century Gothic" panose="020B0502020202020204" pitchFamily="34" charset="0"/>
              </a:rPr>
              <a:t>Source: </a:t>
            </a:r>
            <a:endParaRPr kumimoji="0" lang="pt-PT"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C9072A2A-F3D8-1703-CFB1-67E9680AEE78}"/>
              </a:ext>
            </a:extLst>
          </p:cNvPr>
          <p:cNvSpPr txBox="1"/>
          <p:nvPr/>
        </p:nvSpPr>
        <p:spPr>
          <a:xfrm>
            <a:off x="6186073" y="1509236"/>
            <a:ext cx="5866225" cy="263149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Clr>
                <a:srgbClr val="FF5B5B"/>
              </a:buClr>
              <a:buFont typeface="+mj-lt"/>
              <a:buAutoNum type="arabicPeriod"/>
            </a:pPr>
            <a:endParaRPr lang="en-IE" sz="1100" dirty="0">
              <a:solidFill>
                <a:schemeClr val="tx2"/>
              </a:solidFill>
              <a:latin typeface="EC Square Sans Pro"/>
            </a:endParaRPr>
          </a:p>
          <a:p>
            <a:pPr marL="342900" indent="-342900" algn="just">
              <a:spcAft>
                <a:spcPts val="600"/>
              </a:spcAft>
              <a:buClr>
                <a:srgbClr val="FF5B5B"/>
              </a:buClr>
              <a:buFont typeface="+mj-lt"/>
              <a:buAutoNum type="arabicPeriod"/>
            </a:pPr>
            <a:r>
              <a:rPr lang="en-IE" sz="1600" dirty="0">
                <a:solidFill>
                  <a:schemeClr val="tx2"/>
                </a:solidFill>
                <a:latin typeface="EC Square Sans Pro"/>
                <a:cs typeface="Arial"/>
              </a:rPr>
              <a:t>RRF impacts in some</a:t>
            </a:r>
            <a:r>
              <a:rPr lang="en-IE" sz="1600" b="1" dirty="0">
                <a:solidFill>
                  <a:schemeClr val="tx2"/>
                </a:solidFill>
                <a:latin typeface="EC Square Sans Pro"/>
                <a:cs typeface="Arial"/>
              </a:rPr>
              <a:t> </a:t>
            </a:r>
            <a:r>
              <a:rPr lang="en-IE" sz="1600" b="1" dirty="0">
                <a:solidFill>
                  <a:schemeClr val="accent1"/>
                </a:solidFill>
                <a:latin typeface="EC Square Sans Pro"/>
                <a:cs typeface="Arial"/>
              </a:rPr>
              <a:t>MS</a:t>
            </a:r>
            <a:r>
              <a:rPr lang="en-IE" sz="1600" dirty="0">
                <a:solidFill>
                  <a:schemeClr val="tx2"/>
                </a:solidFill>
                <a:latin typeface="EC Square Sans Pro"/>
                <a:cs typeface="Arial"/>
              </a:rPr>
              <a:t> (such as DE, FR, NL, AT) largely </a:t>
            </a:r>
            <a:r>
              <a:rPr lang="en-IE" sz="1600" b="1" dirty="0">
                <a:solidFill>
                  <a:schemeClr val="accent1"/>
                </a:solidFill>
                <a:latin typeface="EC Square Sans Pro"/>
                <a:cs typeface="Arial"/>
              </a:rPr>
              <a:t>exceed the RRF initial envelope</a:t>
            </a:r>
            <a:r>
              <a:rPr lang="en-IE" sz="1600" dirty="0">
                <a:solidFill>
                  <a:schemeClr val="tx2"/>
                </a:solidFill>
                <a:latin typeface="EC Square Sans Pro"/>
                <a:cs typeface="Arial"/>
              </a:rPr>
              <a:t>. The </a:t>
            </a:r>
            <a:r>
              <a:rPr lang="en-IE" sz="1600" b="1" dirty="0">
                <a:solidFill>
                  <a:schemeClr val="tx2"/>
                </a:solidFill>
                <a:latin typeface="EC Square Sans Pro"/>
                <a:cs typeface="Arial"/>
              </a:rPr>
              <a:t>German</a:t>
            </a:r>
            <a:r>
              <a:rPr lang="en-IE" sz="1600" dirty="0">
                <a:solidFill>
                  <a:schemeClr val="tx2"/>
                </a:solidFill>
                <a:latin typeface="EC Square Sans Pro"/>
                <a:cs typeface="Arial"/>
              </a:rPr>
              <a:t> economy becomes the </a:t>
            </a:r>
            <a:r>
              <a:rPr lang="en-IE" sz="1600" b="1" dirty="0">
                <a:solidFill>
                  <a:schemeClr val="tx2"/>
                </a:solidFill>
                <a:latin typeface="EC Square Sans Pro"/>
                <a:cs typeface="Arial"/>
              </a:rPr>
              <a:t>3rd RRF ‘beneficiary’.</a:t>
            </a:r>
            <a:endParaRPr lang="en-IE" sz="1600" dirty="0">
              <a:solidFill>
                <a:schemeClr val="tx2"/>
              </a:solidFill>
              <a:latin typeface="EC Square Sans Pro"/>
              <a:cs typeface="Arial"/>
            </a:endParaRPr>
          </a:p>
          <a:p>
            <a:pPr marL="342900" indent="-342900" algn="just">
              <a:spcAft>
                <a:spcPts val="600"/>
              </a:spcAft>
              <a:buClr>
                <a:srgbClr val="FF5B5B"/>
              </a:buClr>
              <a:buFont typeface="+mj-lt"/>
              <a:buAutoNum type="arabicPeriod"/>
            </a:pPr>
            <a:r>
              <a:rPr lang="en-IE" sz="1600" dirty="0">
                <a:solidFill>
                  <a:schemeClr val="tx2"/>
                </a:solidFill>
                <a:latin typeface="EC Square Sans Pro"/>
                <a:cs typeface="Arial"/>
              </a:rPr>
              <a:t>Countries with very large RRF envelopes, such as IT and ES as well as PL, EL and RO </a:t>
            </a:r>
            <a:r>
              <a:rPr lang="en-IE" sz="1600" b="1" dirty="0">
                <a:solidFill>
                  <a:schemeClr val="tx2"/>
                </a:solidFill>
                <a:latin typeface="EC Square Sans Pro"/>
                <a:cs typeface="Arial"/>
              </a:rPr>
              <a:t>contribute to the spillovers to other countries. </a:t>
            </a:r>
            <a:r>
              <a:rPr lang="en-IE" sz="1600" b="1" dirty="0">
                <a:solidFill>
                  <a:schemeClr val="accent1"/>
                </a:solidFill>
                <a:latin typeface="EC Square Sans Pro"/>
              </a:rPr>
              <a:t>Solidarity is a win-win.</a:t>
            </a:r>
          </a:p>
          <a:p>
            <a:pPr marL="342900" indent="-342900" algn="just">
              <a:spcAft>
                <a:spcPts val="600"/>
              </a:spcAft>
              <a:buClr>
                <a:srgbClr val="FF5B5B"/>
              </a:buClr>
              <a:buFont typeface="+mj-lt"/>
              <a:buAutoNum type="arabicPeriod"/>
            </a:pPr>
            <a:r>
              <a:rPr lang="en-IE" sz="1600" dirty="0">
                <a:solidFill>
                  <a:schemeClr val="tx2"/>
                </a:solidFill>
                <a:latin typeface="EC Square Sans Pro"/>
              </a:rPr>
              <a:t>In </a:t>
            </a:r>
            <a:r>
              <a:rPr lang="en-IE" sz="1600" b="1" dirty="0">
                <a:solidFill>
                  <a:schemeClr val="tx2"/>
                </a:solidFill>
                <a:latin typeface="EC Square Sans Pro"/>
              </a:rPr>
              <a:t>2030</a:t>
            </a:r>
            <a:r>
              <a:rPr lang="en-IE" sz="1600" dirty="0">
                <a:solidFill>
                  <a:schemeClr val="tx2"/>
                </a:solidFill>
                <a:latin typeface="EC Square Sans Pro"/>
              </a:rPr>
              <a:t> some </a:t>
            </a:r>
            <a:r>
              <a:rPr lang="en-IE" sz="1600" b="1" dirty="0">
                <a:solidFill>
                  <a:schemeClr val="tx2"/>
                </a:solidFill>
                <a:latin typeface="EC Square Sans Pro"/>
              </a:rPr>
              <a:t>multipliers below 1</a:t>
            </a:r>
            <a:r>
              <a:rPr lang="en-IE" sz="1600" dirty="0">
                <a:solidFill>
                  <a:schemeClr val="tx2"/>
                </a:solidFill>
                <a:latin typeface="EC Square Sans Pro"/>
              </a:rPr>
              <a:t>, in </a:t>
            </a:r>
            <a:r>
              <a:rPr lang="en-IE" sz="1600" b="1" dirty="0">
                <a:solidFill>
                  <a:schemeClr val="tx2"/>
                </a:solidFill>
                <a:latin typeface="EC Square Sans Pro"/>
              </a:rPr>
              <a:t>2040</a:t>
            </a:r>
            <a:r>
              <a:rPr lang="en-IE" sz="1600" dirty="0">
                <a:solidFill>
                  <a:schemeClr val="tx2"/>
                </a:solidFill>
                <a:latin typeface="EC Square Sans Pro"/>
              </a:rPr>
              <a:t> </a:t>
            </a:r>
            <a:r>
              <a:rPr lang="en-IE" sz="1600" b="1" dirty="0">
                <a:solidFill>
                  <a:schemeClr val="tx2"/>
                </a:solidFill>
                <a:latin typeface="EC Square Sans Pro"/>
              </a:rPr>
              <a:t>almost all exceed 1</a:t>
            </a:r>
            <a:r>
              <a:rPr lang="en-IE" sz="1600" dirty="0">
                <a:solidFill>
                  <a:schemeClr val="tx2"/>
                </a:solidFill>
                <a:latin typeface="EC Square Sans Pro"/>
              </a:rPr>
              <a:t>, several </a:t>
            </a:r>
            <a:r>
              <a:rPr lang="en-IE" sz="1600" b="1" dirty="0">
                <a:solidFill>
                  <a:schemeClr val="tx2"/>
                </a:solidFill>
                <a:latin typeface="EC Square Sans Pro"/>
              </a:rPr>
              <a:t>above 2</a:t>
            </a:r>
            <a:r>
              <a:rPr lang="en-IE" sz="1600" dirty="0">
                <a:solidFill>
                  <a:schemeClr val="tx2"/>
                </a:solidFill>
                <a:latin typeface="EC Square Sans Pro"/>
              </a:rPr>
              <a:t>. And we are </a:t>
            </a:r>
            <a:r>
              <a:rPr lang="en-IE" sz="1600" b="1" dirty="0">
                <a:solidFill>
                  <a:schemeClr val="tx2"/>
                </a:solidFill>
                <a:latin typeface="EC Square Sans Pro"/>
              </a:rPr>
              <a:t>underestimating </a:t>
            </a:r>
            <a:r>
              <a:rPr lang="en-IE" sz="1600" dirty="0">
                <a:solidFill>
                  <a:schemeClr val="tx2"/>
                </a:solidFill>
                <a:latin typeface="EC Square Sans Pro"/>
              </a:rPr>
              <a:t>(no Reforms, no Welfare).</a:t>
            </a:r>
            <a:endParaRPr lang="en-IE" sz="1600" b="1" dirty="0">
              <a:solidFill>
                <a:schemeClr val="tx2"/>
              </a:solidFill>
              <a:latin typeface="EC Square Sans Pro"/>
              <a:cs typeface="Arial"/>
            </a:endParaRPr>
          </a:p>
        </p:txBody>
      </p:sp>
      <p:pic>
        <p:nvPicPr>
          <p:cNvPr id="7" name="Picture 6">
            <a:extLst>
              <a:ext uri="{FF2B5EF4-FFF2-40B4-BE49-F238E27FC236}">
                <a16:creationId xmlns:a16="http://schemas.microsoft.com/office/drawing/2014/main" id="{C6563577-2E5C-5D73-4796-BAE5E94ADA78}"/>
              </a:ext>
            </a:extLst>
          </p:cNvPr>
          <p:cNvPicPr>
            <a:picLocks noChangeAspect="1"/>
          </p:cNvPicPr>
          <p:nvPr/>
        </p:nvPicPr>
        <p:blipFill>
          <a:blip r:embed="rId4"/>
          <a:stretch>
            <a:fillRect/>
          </a:stretch>
        </p:blipFill>
        <p:spPr>
          <a:xfrm>
            <a:off x="4307128" y="1505350"/>
            <a:ext cx="1878945" cy="1214527"/>
          </a:xfrm>
          <a:prstGeom prst="rect">
            <a:avLst/>
          </a:prstGeom>
        </p:spPr>
      </p:pic>
    </p:spTree>
    <p:extLst>
      <p:ext uri="{BB962C8B-B14F-4D97-AF65-F5344CB8AC3E}">
        <p14:creationId xmlns:p14="http://schemas.microsoft.com/office/powerpoint/2010/main" val="2953918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701338"/>
            <a:ext cx="10905699" cy="4488329"/>
          </a:xfrm>
        </p:spPr>
        <p:txBody>
          <a:bodyPr/>
          <a:lstStyle/>
          <a:p>
            <a:pPr marL="514350" indent="-514350">
              <a:buFont typeface="+mj-lt"/>
              <a:buAutoNum type="arabicPeriod"/>
            </a:pPr>
            <a:r>
              <a:rPr lang="en-US" sz="2800" dirty="0">
                <a:solidFill>
                  <a:schemeClr val="tx2"/>
                </a:solidFill>
              </a:rPr>
              <a:t>Understanding the Recovery and Resilience Facility (RRF)</a:t>
            </a:r>
          </a:p>
          <a:p>
            <a:pPr marL="514350" indent="-514350">
              <a:buFont typeface="+mj-lt"/>
              <a:buAutoNum type="arabicPeriod"/>
            </a:pPr>
            <a:r>
              <a:rPr lang="en-US" sz="2800" dirty="0">
                <a:solidFill>
                  <a:schemeClr val="tx2"/>
                </a:solidFill>
              </a:rPr>
              <a:t>A new sectoral database </a:t>
            </a:r>
          </a:p>
          <a:p>
            <a:pPr marL="514350" indent="-514350">
              <a:buFont typeface="+mj-lt"/>
              <a:buAutoNum type="arabicPeriod"/>
            </a:pPr>
            <a:r>
              <a:rPr lang="en-US" sz="2800" dirty="0">
                <a:solidFill>
                  <a:schemeClr val="tx2"/>
                </a:solidFill>
              </a:rPr>
              <a:t>Overview of FIDELIO model</a:t>
            </a:r>
          </a:p>
          <a:p>
            <a:pPr marL="514350" indent="-514350">
              <a:buFont typeface="+mj-lt"/>
              <a:buAutoNum type="arabicPeriod"/>
            </a:pPr>
            <a:r>
              <a:rPr lang="en-US" sz="2800" dirty="0">
                <a:solidFill>
                  <a:schemeClr val="tx2"/>
                </a:solidFill>
              </a:rPr>
              <a:t>Macroeconomic analysis</a:t>
            </a:r>
          </a:p>
          <a:p>
            <a:pPr marL="514350" indent="-514350">
              <a:buFont typeface="+mj-lt"/>
              <a:buAutoNum type="arabicPeriod"/>
            </a:pPr>
            <a:r>
              <a:rPr lang="en-US" sz="2800" dirty="0">
                <a:solidFill>
                  <a:schemeClr val="tx2"/>
                </a:solidFill>
              </a:rPr>
              <a:t>Conclusions</a:t>
            </a:r>
          </a:p>
        </p:txBody>
      </p:sp>
      <p:sp>
        <p:nvSpPr>
          <p:cNvPr id="3" name="Slide Number Placeholder 2"/>
          <p:cNvSpPr>
            <a:spLocks noGrp="1"/>
          </p:cNvSpPr>
          <p:nvPr>
            <p:ph type="sldNum" sz="quarter" idx="12"/>
          </p:nvPr>
        </p:nvSpPr>
        <p:spPr/>
        <p:txBody>
          <a:bodyPr/>
          <a:lstStyle/>
          <a:p>
            <a:fld id="{F46C79FD-C571-418B-AB0F-5EE936C85276}" type="slidenum">
              <a:rPr lang="en-GB" smtClean="0"/>
              <a:t>4</a:t>
            </a:fld>
            <a:endParaRPr lang="en-GB"/>
          </a:p>
        </p:txBody>
      </p:sp>
      <p:sp>
        <p:nvSpPr>
          <p:cNvPr id="4" name="Title 3"/>
          <p:cNvSpPr>
            <a:spLocks noGrp="1"/>
          </p:cNvSpPr>
          <p:nvPr>
            <p:ph type="title"/>
          </p:nvPr>
        </p:nvSpPr>
        <p:spPr>
          <a:xfrm>
            <a:off x="970722" y="261682"/>
            <a:ext cx="10515600" cy="728571"/>
          </a:xfrm>
        </p:spPr>
        <p:txBody>
          <a:bodyPr/>
          <a:lstStyle/>
          <a:p>
            <a:r>
              <a:rPr lang="en-GB" dirty="0"/>
              <a:t>Outline</a:t>
            </a:r>
          </a:p>
        </p:txBody>
      </p:sp>
    </p:spTree>
    <p:extLst>
      <p:ext uri="{BB962C8B-B14F-4D97-AF65-F5344CB8AC3E}">
        <p14:creationId xmlns:p14="http://schemas.microsoft.com/office/powerpoint/2010/main" val="1147652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B6C67-3517-A5BD-4B0C-1DF2D82B8E9C}"/>
              </a:ext>
            </a:extLst>
          </p:cNvPr>
          <p:cNvSpPr>
            <a:spLocks noGrp="1"/>
          </p:cNvSpPr>
          <p:nvPr>
            <p:ph type="title"/>
          </p:nvPr>
        </p:nvSpPr>
        <p:spPr>
          <a:xfrm>
            <a:off x="947384" y="425005"/>
            <a:ext cx="10708249" cy="782357"/>
          </a:xfrm>
        </p:spPr>
        <p:txBody>
          <a:bodyPr/>
          <a:lstStyle/>
          <a:p>
            <a:r>
              <a:rPr lang="en-GB" sz="3600" dirty="0"/>
              <a:t>5. Global spillovers:</a:t>
            </a:r>
            <a:br>
              <a:rPr lang="en-GB" sz="3600" dirty="0"/>
            </a:br>
            <a:r>
              <a:rPr lang="en-GB" sz="2400" dirty="0"/>
              <a:t> % of total spillovers going to non-EU countries </a:t>
            </a:r>
            <a:endParaRPr lang="en-IE" sz="2400" dirty="0"/>
          </a:p>
        </p:txBody>
      </p:sp>
      <p:sp>
        <p:nvSpPr>
          <p:cNvPr id="7" name="Slide Number Placeholder 6">
            <a:extLst>
              <a:ext uri="{FF2B5EF4-FFF2-40B4-BE49-F238E27FC236}">
                <a16:creationId xmlns:a16="http://schemas.microsoft.com/office/drawing/2014/main" id="{F49A2B3F-57AA-BE66-97CB-C25CD5735CB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z="1000" smtClean="0">
                <a:solidFill>
                  <a:schemeClr val="tx1"/>
                </a:solidFill>
              </a:rPr>
              <a:t>40</a:t>
            </a:fld>
            <a:endParaRPr lang="en-GB" sz="1000" dirty="0">
              <a:solidFill>
                <a:schemeClr val="tx1"/>
              </a:solidFill>
            </a:endParaRPr>
          </a:p>
        </p:txBody>
      </p:sp>
      <p:sp>
        <p:nvSpPr>
          <p:cNvPr id="2" name="TextBox 1">
            <a:extLst>
              <a:ext uri="{FF2B5EF4-FFF2-40B4-BE49-F238E27FC236}">
                <a16:creationId xmlns:a16="http://schemas.microsoft.com/office/drawing/2014/main" id="{7C18BD1E-5D65-17F2-A391-F47035576BD4}"/>
              </a:ext>
            </a:extLst>
          </p:cNvPr>
          <p:cNvSpPr txBox="1"/>
          <p:nvPr/>
        </p:nvSpPr>
        <p:spPr>
          <a:xfrm>
            <a:off x="718784" y="1595744"/>
            <a:ext cx="3007642" cy="1477328"/>
          </a:xfrm>
          <a:prstGeom prst="rect">
            <a:avLst/>
          </a:prstGeom>
          <a:no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1800" dirty="0">
                <a:solidFill>
                  <a:schemeClr val="tx2"/>
                </a:solidFill>
                <a:latin typeface="EC Square Sans Pro"/>
              </a:rPr>
              <a:t>Spillover impacts arise also from the </a:t>
            </a:r>
            <a:r>
              <a:rPr lang="en-IE" sz="1800" b="1" dirty="0">
                <a:solidFill>
                  <a:schemeClr val="tx2"/>
                </a:solidFill>
                <a:latin typeface="EC Square Sans Pro"/>
              </a:rPr>
              <a:t>deep economic integration with key non-EU trading partners</a:t>
            </a:r>
            <a:r>
              <a:rPr lang="en-IE" sz="1800" dirty="0">
                <a:solidFill>
                  <a:schemeClr val="tx2"/>
                </a:solidFill>
                <a:latin typeface="EC Square Sans Pro"/>
              </a:rPr>
              <a:t> along global value chains. </a:t>
            </a:r>
            <a:endParaRPr lang="en-US" sz="1800" dirty="0">
              <a:solidFill>
                <a:schemeClr val="tx2"/>
              </a:solidFill>
            </a:endParaRPr>
          </a:p>
        </p:txBody>
      </p:sp>
      <p:graphicFrame>
        <p:nvGraphicFramePr>
          <p:cNvPr id="6" name="Chart 5"/>
          <p:cNvGraphicFramePr>
            <a:graphicFrameLocks/>
          </p:cNvGraphicFramePr>
          <p:nvPr/>
        </p:nvGraphicFramePr>
        <p:xfrm>
          <a:off x="2087090" y="996303"/>
          <a:ext cx="9568543" cy="50985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5756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case of Germany </a:t>
            </a:r>
          </a:p>
        </p:txBody>
      </p:sp>
    </p:spTree>
    <p:extLst>
      <p:ext uri="{BB962C8B-B14F-4D97-AF65-F5344CB8AC3E}">
        <p14:creationId xmlns:p14="http://schemas.microsoft.com/office/powerpoint/2010/main" val="3807008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BF0285FF-3FFD-4E52-AE7D-6811F97BFC54}"/>
              </a:ext>
            </a:extLst>
          </p:cNvPr>
          <p:cNvGraphicFramePr>
            <a:graphicFrameLocks/>
          </p:cNvGraphicFramePr>
          <p:nvPr>
            <p:extLst>
              <p:ext uri="{D42A27DB-BD31-4B8C-83A1-F6EECF244321}">
                <p14:modId xmlns:p14="http://schemas.microsoft.com/office/powerpoint/2010/main" val="3164560118"/>
              </p:ext>
            </p:extLst>
          </p:nvPr>
        </p:nvGraphicFramePr>
        <p:xfrm>
          <a:off x="9049289" y="1378032"/>
          <a:ext cx="2798403" cy="36505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a:extLst>
              <a:ext uri="{FF2B5EF4-FFF2-40B4-BE49-F238E27FC236}">
                <a16:creationId xmlns:a16="http://schemas.microsoft.com/office/drawing/2014/main" id="{BF0285FF-3FFD-4E52-AE7D-6811F97BFC54}"/>
              </a:ext>
            </a:extLst>
          </p:cNvPr>
          <p:cNvGraphicFramePr>
            <a:graphicFrameLocks/>
          </p:cNvGraphicFramePr>
          <p:nvPr>
            <p:extLst>
              <p:ext uri="{D42A27DB-BD31-4B8C-83A1-F6EECF244321}">
                <p14:modId xmlns:p14="http://schemas.microsoft.com/office/powerpoint/2010/main" val="1951242360"/>
              </p:ext>
            </p:extLst>
          </p:nvPr>
        </p:nvGraphicFramePr>
        <p:xfrm>
          <a:off x="6157846" y="1409601"/>
          <a:ext cx="2699012" cy="36189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BF0285FF-3FFD-4E52-AE7D-6811F97BFC54}"/>
              </a:ext>
            </a:extLst>
          </p:cNvPr>
          <p:cNvGraphicFramePr>
            <a:graphicFrameLocks/>
          </p:cNvGraphicFramePr>
          <p:nvPr>
            <p:extLst>
              <p:ext uri="{D42A27DB-BD31-4B8C-83A1-F6EECF244321}">
                <p14:modId xmlns:p14="http://schemas.microsoft.com/office/powerpoint/2010/main" val="1230358235"/>
              </p:ext>
            </p:extLst>
          </p:nvPr>
        </p:nvGraphicFramePr>
        <p:xfrm>
          <a:off x="3161354" y="1409601"/>
          <a:ext cx="2725456" cy="36569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Chart 27">
            <a:extLst>
              <a:ext uri="{FF2B5EF4-FFF2-40B4-BE49-F238E27FC236}">
                <a16:creationId xmlns:a16="http://schemas.microsoft.com/office/drawing/2014/main" id="{BF0285FF-3FFD-4E52-AE7D-6811F97BFC54}"/>
              </a:ext>
            </a:extLst>
          </p:cNvPr>
          <p:cNvGraphicFramePr>
            <a:graphicFrameLocks/>
          </p:cNvGraphicFramePr>
          <p:nvPr>
            <p:extLst>
              <p:ext uri="{D42A27DB-BD31-4B8C-83A1-F6EECF244321}">
                <p14:modId xmlns:p14="http://schemas.microsoft.com/office/powerpoint/2010/main" val="2502314722"/>
              </p:ext>
            </p:extLst>
          </p:nvPr>
        </p:nvGraphicFramePr>
        <p:xfrm>
          <a:off x="321795" y="1378032"/>
          <a:ext cx="2383220" cy="3688489"/>
        </p:xfrm>
        <a:graphic>
          <a:graphicData uri="http://schemas.openxmlformats.org/drawingml/2006/chart">
            <c:chart xmlns:c="http://schemas.openxmlformats.org/drawingml/2006/chart" xmlns:r="http://schemas.openxmlformats.org/officeDocument/2006/relationships" r:id="rId6"/>
          </a:graphicData>
        </a:graphic>
      </p:graphicFrame>
      <p:sp>
        <p:nvSpPr>
          <p:cNvPr id="9" name="Marcador de número de diapositiva 8">
            <a:extLst>
              <a:ext uri="{FF2B5EF4-FFF2-40B4-BE49-F238E27FC236}">
                <a16:creationId xmlns:a16="http://schemas.microsoft.com/office/drawing/2014/main" id="{DF670E68-8279-C7BF-3BDA-D7646D43C8C7}"/>
              </a:ext>
            </a:extLst>
          </p:cNvPr>
          <p:cNvSpPr>
            <a:spLocks noGrp="1"/>
          </p:cNvSpPr>
          <p:nvPr>
            <p:ph type="sldNum" sz="quarter" idx="12"/>
          </p:nvPr>
        </p:nvSpPr>
        <p:spPr/>
        <p:txBody>
          <a:bodyPr/>
          <a:lstStyle/>
          <a:p>
            <a:pPr algn="l"/>
            <a:fld id="{F46C79FD-C571-418B-AB0F-5EE936C85276}" type="slidenum">
              <a:rPr lang="en-GB" smtClean="0"/>
              <a:pPr algn="l"/>
              <a:t>42</a:t>
            </a:fld>
            <a:endParaRPr lang="en-GB" dirty="0"/>
          </a:p>
        </p:txBody>
      </p:sp>
      <p:sp>
        <p:nvSpPr>
          <p:cNvPr id="2" name="Title 1"/>
          <p:cNvSpPr>
            <a:spLocks noGrp="1"/>
          </p:cNvSpPr>
          <p:nvPr>
            <p:ph type="title"/>
          </p:nvPr>
        </p:nvSpPr>
        <p:spPr>
          <a:xfrm>
            <a:off x="970721" y="161926"/>
            <a:ext cx="11024543" cy="728571"/>
          </a:xfrm>
        </p:spPr>
        <p:txBody>
          <a:bodyPr/>
          <a:lstStyle/>
          <a:p>
            <a:r>
              <a:rPr lang="en-GB" dirty="0"/>
              <a:t>5. Impact in German value added </a:t>
            </a:r>
          </a:p>
        </p:txBody>
      </p:sp>
      <p:sp>
        <p:nvSpPr>
          <p:cNvPr id="5" name="Left Arrow 4"/>
          <p:cNvSpPr/>
          <p:nvPr/>
        </p:nvSpPr>
        <p:spPr>
          <a:xfrm rot="10800000">
            <a:off x="2841892" y="3062353"/>
            <a:ext cx="241601" cy="413817"/>
          </a:xfrm>
          <a:prstGeom prst="leftArrow">
            <a:avLst/>
          </a:prstGeom>
          <a:solidFill>
            <a:schemeClr val="bg2">
              <a:lumMod val="75000"/>
            </a:schemeClr>
          </a:solidFill>
          <a:ln>
            <a:solidFill>
              <a:schemeClr val="bg2">
                <a:lumMod val="2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Content Placeholder 2">
            <a:extLst>
              <a:ext uri="{FF2B5EF4-FFF2-40B4-BE49-F238E27FC236}">
                <a16:creationId xmlns:a16="http://schemas.microsoft.com/office/drawing/2014/main" id="{8F05E97C-4F9C-6C56-A162-AC3C85204984}"/>
              </a:ext>
            </a:extLst>
          </p:cNvPr>
          <p:cNvSpPr txBox="1">
            <a:spLocks/>
          </p:cNvSpPr>
          <p:nvPr/>
        </p:nvSpPr>
        <p:spPr>
          <a:xfrm>
            <a:off x="286597" y="4984016"/>
            <a:ext cx="2410699" cy="119916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0"/>
              </a:spcAft>
              <a:buNone/>
            </a:pPr>
            <a:r>
              <a:rPr lang="en-GB" sz="1400" dirty="0"/>
              <a:t>It is estimated that </a:t>
            </a:r>
            <a:r>
              <a:rPr lang="en-GB" sz="1400" b="1" dirty="0"/>
              <a:t>32.3 € </a:t>
            </a:r>
            <a:r>
              <a:rPr lang="en-GB" sz="1400" b="1" dirty="0" err="1"/>
              <a:t>bn</a:t>
            </a:r>
            <a:r>
              <a:rPr lang="en-GB" sz="1400" b="1" dirty="0"/>
              <a:t> (0.9% GDP</a:t>
            </a:r>
            <a:r>
              <a:rPr lang="en-GB" sz="1400" dirty="0"/>
              <a:t>) will be allocated to Germany; </a:t>
            </a:r>
            <a:r>
              <a:rPr lang="en-GB" sz="1400" b="1" dirty="0"/>
              <a:t>4.9%</a:t>
            </a:r>
            <a:r>
              <a:rPr lang="en-GB" sz="1400" dirty="0"/>
              <a:t> of the total RRF funds, </a:t>
            </a:r>
            <a:r>
              <a:rPr lang="en-GB" sz="1400" b="1" dirty="0">
                <a:solidFill>
                  <a:schemeClr val="tx2"/>
                </a:solidFill>
              </a:rPr>
              <a:t>ranking 6</a:t>
            </a:r>
            <a:r>
              <a:rPr lang="en-GB" sz="1400" b="1" baseline="30000" dirty="0">
                <a:solidFill>
                  <a:schemeClr val="tx2"/>
                </a:solidFill>
              </a:rPr>
              <a:t>th</a:t>
            </a:r>
            <a:r>
              <a:rPr lang="en-GB" sz="1400" b="1" dirty="0">
                <a:solidFill>
                  <a:schemeClr val="tx2"/>
                </a:solidFill>
              </a:rPr>
              <a:t>. </a:t>
            </a:r>
            <a:endParaRPr lang="en-GB" b="1" dirty="0">
              <a:solidFill>
                <a:schemeClr val="tx2"/>
              </a:solidFill>
            </a:endParaRPr>
          </a:p>
        </p:txBody>
      </p:sp>
      <p:sp>
        <p:nvSpPr>
          <p:cNvPr id="18" name="Rectangle 17"/>
          <p:cNvSpPr/>
          <p:nvPr/>
        </p:nvSpPr>
        <p:spPr>
          <a:xfrm>
            <a:off x="230742" y="998329"/>
            <a:ext cx="2562239" cy="5143970"/>
          </a:xfrm>
          <a:prstGeom prst="rect">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ontent Placeholder 2"/>
          <p:cNvSpPr txBox="1">
            <a:spLocks/>
          </p:cNvSpPr>
          <p:nvPr/>
        </p:nvSpPr>
        <p:spPr>
          <a:xfrm>
            <a:off x="3064564" y="998328"/>
            <a:ext cx="2825534" cy="497309"/>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en-GB" sz="1600" dirty="0"/>
              <a:t>Direct impact: </a:t>
            </a:r>
            <a:r>
              <a:rPr lang="en-GB" sz="1600" b="1" dirty="0"/>
              <a:t>546.28 € </a:t>
            </a:r>
            <a:r>
              <a:rPr lang="en-GB" sz="1600" b="1" dirty="0" err="1"/>
              <a:t>bn</a:t>
            </a:r>
            <a:endParaRPr lang="en-GB" sz="1600" b="1" dirty="0"/>
          </a:p>
        </p:txBody>
      </p:sp>
      <p:sp>
        <p:nvSpPr>
          <p:cNvPr id="25" name="Rectangle 24"/>
          <p:cNvSpPr/>
          <p:nvPr/>
        </p:nvSpPr>
        <p:spPr>
          <a:xfrm>
            <a:off x="3079676" y="5105482"/>
            <a:ext cx="2795309" cy="738664"/>
          </a:xfrm>
          <a:prstGeom prst="rect">
            <a:avLst/>
          </a:prstGeom>
        </p:spPr>
        <p:txBody>
          <a:bodyPr wrap="square">
            <a:spAutoFit/>
          </a:bodyPr>
          <a:lstStyle/>
          <a:p>
            <a:pPr algn="just"/>
            <a:r>
              <a:rPr lang="en-GB" sz="1400" dirty="0">
                <a:solidFill>
                  <a:schemeClr val="tx1"/>
                </a:solidFill>
              </a:rPr>
              <a:t>The </a:t>
            </a:r>
            <a:r>
              <a:rPr lang="en-GB" sz="1400" b="1" dirty="0">
                <a:solidFill>
                  <a:schemeClr val="tx1"/>
                </a:solidFill>
              </a:rPr>
              <a:t>total potential direct impact </a:t>
            </a:r>
            <a:r>
              <a:rPr lang="en-GB" sz="1400" dirty="0">
                <a:solidFill>
                  <a:schemeClr val="tx1"/>
                </a:solidFill>
              </a:rPr>
              <a:t>in 10 years is </a:t>
            </a:r>
            <a:r>
              <a:rPr lang="en-GB" sz="1400" b="1" dirty="0">
                <a:solidFill>
                  <a:schemeClr val="tx1"/>
                </a:solidFill>
              </a:rPr>
              <a:t>23.5 € </a:t>
            </a:r>
            <a:r>
              <a:rPr lang="en-GB" sz="1400" b="1" dirty="0" err="1">
                <a:solidFill>
                  <a:schemeClr val="tx1"/>
                </a:solidFill>
              </a:rPr>
              <a:t>bn</a:t>
            </a:r>
            <a:r>
              <a:rPr lang="en-GB" sz="1400" b="1" dirty="0">
                <a:solidFill>
                  <a:schemeClr val="tx1"/>
                </a:solidFill>
              </a:rPr>
              <a:t> for Germany</a:t>
            </a:r>
            <a:r>
              <a:rPr lang="en-GB" sz="1400" dirty="0">
                <a:solidFill>
                  <a:schemeClr val="tx1"/>
                </a:solidFill>
              </a:rPr>
              <a:t>, </a:t>
            </a:r>
            <a:r>
              <a:rPr lang="en-GB" sz="1400" b="1" dirty="0">
                <a:solidFill>
                  <a:schemeClr val="tx2"/>
                </a:solidFill>
              </a:rPr>
              <a:t>ranking 6</a:t>
            </a:r>
            <a:r>
              <a:rPr lang="en-GB" sz="1400" b="1" baseline="30000" dirty="0">
                <a:solidFill>
                  <a:schemeClr val="tx2"/>
                </a:solidFill>
              </a:rPr>
              <a:t>th</a:t>
            </a:r>
            <a:r>
              <a:rPr lang="en-GB" sz="1400" b="1" dirty="0">
                <a:solidFill>
                  <a:schemeClr val="tx2"/>
                </a:solidFill>
              </a:rPr>
              <a:t>. </a:t>
            </a:r>
          </a:p>
        </p:txBody>
      </p:sp>
      <p:sp>
        <p:nvSpPr>
          <p:cNvPr id="34" name="Rectangle 33"/>
          <p:cNvSpPr/>
          <p:nvPr/>
        </p:nvSpPr>
        <p:spPr>
          <a:xfrm>
            <a:off x="3113202" y="998329"/>
            <a:ext cx="2852213" cy="5143970"/>
          </a:xfrm>
          <a:prstGeom prst="rect">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ontent Placeholder 2">
            <a:extLst>
              <a:ext uri="{FF2B5EF4-FFF2-40B4-BE49-F238E27FC236}">
                <a16:creationId xmlns:a16="http://schemas.microsoft.com/office/drawing/2014/main" id="{ACA49B49-F9DC-161F-3F67-029596F105C6}"/>
              </a:ext>
            </a:extLst>
          </p:cNvPr>
          <p:cNvSpPr txBox="1">
            <a:spLocks/>
          </p:cNvSpPr>
          <p:nvPr/>
        </p:nvSpPr>
        <p:spPr>
          <a:xfrm>
            <a:off x="6118649" y="998329"/>
            <a:ext cx="2825534" cy="49730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Spillover impact: </a:t>
            </a:r>
            <a:r>
              <a:rPr lang="en-GB" sz="1600" b="1" dirty="0"/>
              <a:t>345.46 € bn </a:t>
            </a:r>
            <a:endParaRPr lang="en-GB" sz="1600" b="1" i="1" dirty="0"/>
          </a:p>
          <a:p>
            <a:pPr marL="0" lvl="1" indent="0" algn="ctr">
              <a:spcAft>
                <a:spcPts val="600"/>
              </a:spcAft>
              <a:buNone/>
            </a:pPr>
            <a:endParaRPr lang="en-GB" sz="1600" dirty="0"/>
          </a:p>
        </p:txBody>
      </p:sp>
      <p:sp>
        <p:nvSpPr>
          <p:cNvPr id="53" name="Rectangle 52"/>
          <p:cNvSpPr/>
          <p:nvPr/>
        </p:nvSpPr>
        <p:spPr>
          <a:xfrm>
            <a:off x="6118649" y="5028538"/>
            <a:ext cx="2860476" cy="954107"/>
          </a:xfrm>
          <a:prstGeom prst="rect">
            <a:avLst/>
          </a:prstGeom>
        </p:spPr>
        <p:txBody>
          <a:bodyPr wrap="square">
            <a:spAutoFit/>
          </a:bodyPr>
          <a:lstStyle/>
          <a:p>
            <a:pPr algn="just"/>
            <a:r>
              <a:rPr lang="en-GB" dirty="0">
                <a:solidFill>
                  <a:schemeClr val="tx1"/>
                </a:solidFill>
              </a:rPr>
              <a:t>Germany has the potential to receive the </a:t>
            </a:r>
            <a:r>
              <a:rPr lang="en-GB" b="1" dirty="0">
                <a:solidFill>
                  <a:schemeClr val="tx1"/>
                </a:solidFill>
              </a:rPr>
              <a:t>largest amount of spillover impacts (42.6 € </a:t>
            </a:r>
            <a:r>
              <a:rPr lang="en-GB" b="1" dirty="0" err="1">
                <a:solidFill>
                  <a:schemeClr val="tx1"/>
                </a:solidFill>
              </a:rPr>
              <a:t>bn</a:t>
            </a:r>
            <a:r>
              <a:rPr lang="en-GB" b="1" dirty="0">
                <a:solidFill>
                  <a:schemeClr val="tx1"/>
                </a:solidFill>
              </a:rPr>
              <a:t>) </a:t>
            </a:r>
            <a:r>
              <a:rPr lang="en-GB" dirty="0">
                <a:solidFill>
                  <a:schemeClr val="tx1"/>
                </a:solidFill>
              </a:rPr>
              <a:t>in the EU, </a:t>
            </a:r>
            <a:r>
              <a:rPr lang="en-GB" b="1" dirty="0">
                <a:solidFill>
                  <a:schemeClr val="tx2"/>
                </a:solidFill>
              </a:rPr>
              <a:t>ranking 1</a:t>
            </a:r>
            <a:r>
              <a:rPr lang="en-GB" b="1" baseline="30000" dirty="0">
                <a:solidFill>
                  <a:schemeClr val="tx2"/>
                </a:solidFill>
              </a:rPr>
              <a:t>st</a:t>
            </a:r>
            <a:r>
              <a:rPr lang="en-GB" b="1" dirty="0">
                <a:solidFill>
                  <a:schemeClr val="tx2"/>
                </a:solidFill>
              </a:rPr>
              <a:t>. </a:t>
            </a:r>
          </a:p>
        </p:txBody>
      </p:sp>
      <p:sp>
        <p:nvSpPr>
          <p:cNvPr id="54" name="Rectangle 53"/>
          <p:cNvSpPr/>
          <p:nvPr/>
        </p:nvSpPr>
        <p:spPr>
          <a:xfrm>
            <a:off x="6161682" y="998330"/>
            <a:ext cx="2782500" cy="5143970"/>
          </a:xfrm>
          <a:prstGeom prst="rect">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253801" y="3764687"/>
            <a:ext cx="324027" cy="98270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ontent Placeholder 2"/>
          <p:cNvSpPr txBox="1">
            <a:spLocks/>
          </p:cNvSpPr>
          <p:nvPr/>
        </p:nvSpPr>
        <p:spPr>
          <a:xfrm>
            <a:off x="182585" y="1007347"/>
            <a:ext cx="2825534" cy="497309"/>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Total RRFs: </a:t>
            </a:r>
            <a:r>
              <a:rPr lang="en-GB" sz="1600" b="1" dirty="0"/>
              <a:t>655.5 € </a:t>
            </a:r>
            <a:r>
              <a:rPr lang="en-GB" sz="1600" b="1" dirty="0" err="1"/>
              <a:t>bn</a:t>
            </a:r>
            <a:endParaRPr lang="en-GB" sz="1600" b="1" dirty="0"/>
          </a:p>
        </p:txBody>
      </p:sp>
      <p:sp>
        <p:nvSpPr>
          <p:cNvPr id="39" name="Content Placeholder 2"/>
          <p:cNvSpPr txBox="1">
            <a:spLocks/>
          </p:cNvSpPr>
          <p:nvPr/>
        </p:nvSpPr>
        <p:spPr>
          <a:xfrm>
            <a:off x="9070796" y="998328"/>
            <a:ext cx="2776896" cy="49730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GB" sz="1600" dirty="0"/>
              <a:t>Total impact: </a:t>
            </a:r>
            <a:r>
              <a:rPr lang="en-GB" sz="1600" b="1" dirty="0"/>
              <a:t>891.74 € </a:t>
            </a:r>
            <a:r>
              <a:rPr lang="en-GB" sz="1600" b="1" dirty="0" err="1"/>
              <a:t>bn</a:t>
            </a:r>
            <a:endParaRPr lang="en-GB" sz="1600" b="1" dirty="0"/>
          </a:p>
        </p:txBody>
      </p:sp>
      <p:sp>
        <p:nvSpPr>
          <p:cNvPr id="45" name="Rectangle 44"/>
          <p:cNvSpPr/>
          <p:nvPr/>
        </p:nvSpPr>
        <p:spPr>
          <a:xfrm>
            <a:off x="9105740" y="5028538"/>
            <a:ext cx="2798643" cy="954107"/>
          </a:xfrm>
          <a:prstGeom prst="rect">
            <a:avLst/>
          </a:prstGeom>
        </p:spPr>
        <p:txBody>
          <a:bodyPr wrap="square">
            <a:spAutoFit/>
          </a:bodyPr>
          <a:lstStyle/>
          <a:p>
            <a:pPr algn="just"/>
            <a:r>
              <a:rPr lang="en-GB" sz="1400" dirty="0">
                <a:solidFill>
                  <a:schemeClr val="tx1"/>
                </a:solidFill>
              </a:rPr>
              <a:t>The </a:t>
            </a:r>
            <a:r>
              <a:rPr lang="en-GB" sz="1400" b="1" dirty="0">
                <a:solidFill>
                  <a:schemeClr val="tx1"/>
                </a:solidFill>
              </a:rPr>
              <a:t>total potential impact </a:t>
            </a:r>
            <a:r>
              <a:rPr lang="en-GB" sz="1400" dirty="0">
                <a:solidFill>
                  <a:schemeClr val="tx1"/>
                </a:solidFill>
              </a:rPr>
              <a:t>in 10 years</a:t>
            </a:r>
            <a:r>
              <a:rPr lang="en-GB" sz="1400" b="1" dirty="0">
                <a:solidFill>
                  <a:schemeClr val="tx1"/>
                </a:solidFill>
              </a:rPr>
              <a:t> is 66.1 € </a:t>
            </a:r>
            <a:r>
              <a:rPr lang="en-GB" sz="1400" b="1" dirty="0" err="1">
                <a:solidFill>
                  <a:schemeClr val="tx1"/>
                </a:solidFill>
              </a:rPr>
              <a:t>bn</a:t>
            </a:r>
            <a:r>
              <a:rPr lang="en-GB" sz="1400" b="1" dirty="0">
                <a:solidFill>
                  <a:schemeClr val="tx1"/>
                </a:solidFill>
              </a:rPr>
              <a:t>, which is</a:t>
            </a:r>
            <a:r>
              <a:rPr lang="en-GB" sz="1400" dirty="0">
                <a:solidFill>
                  <a:schemeClr val="tx1"/>
                </a:solidFill>
              </a:rPr>
              <a:t> </a:t>
            </a:r>
            <a:r>
              <a:rPr lang="en-GB" sz="1400" b="1" dirty="0">
                <a:solidFill>
                  <a:schemeClr val="tx2"/>
                </a:solidFill>
              </a:rPr>
              <a:t>1.6% of the German GDP</a:t>
            </a:r>
            <a:r>
              <a:rPr lang="en-GB" sz="1400" dirty="0">
                <a:solidFill>
                  <a:schemeClr val="tx1"/>
                </a:solidFill>
              </a:rPr>
              <a:t>, </a:t>
            </a:r>
            <a:r>
              <a:rPr lang="en-GB" sz="1400" b="1" dirty="0">
                <a:solidFill>
                  <a:schemeClr val="tx2"/>
                </a:solidFill>
              </a:rPr>
              <a:t>ranking 3</a:t>
            </a:r>
            <a:r>
              <a:rPr lang="en-GB" sz="1400" b="1" baseline="30000" dirty="0">
                <a:solidFill>
                  <a:schemeClr val="tx2"/>
                </a:solidFill>
              </a:rPr>
              <a:t>rd</a:t>
            </a:r>
            <a:r>
              <a:rPr lang="en-GB" sz="1400" b="1" dirty="0">
                <a:solidFill>
                  <a:schemeClr val="tx2"/>
                </a:solidFill>
              </a:rPr>
              <a:t>.</a:t>
            </a:r>
          </a:p>
        </p:txBody>
      </p:sp>
      <p:sp>
        <p:nvSpPr>
          <p:cNvPr id="46" name="Rectangle 45"/>
          <p:cNvSpPr/>
          <p:nvPr/>
        </p:nvSpPr>
        <p:spPr>
          <a:xfrm>
            <a:off x="9070797" y="998329"/>
            <a:ext cx="2782500" cy="5143970"/>
          </a:xfrm>
          <a:prstGeom prst="rect">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5400770" y="3923942"/>
            <a:ext cx="324027" cy="82225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10683370" y="3392129"/>
            <a:ext cx="324027" cy="132739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639228" y="3608439"/>
            <a:ext cx="324021" cy="113895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25079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AsOne/>
      </p:bldGraphic>
      <p:bldGraphic spid="32" grpId="0">
        <p:bldAsOne/>
      </p:bldGraphic>
      <p:bldGraphic spid="30" grpId="0">
        <p:bldAsOne/>
      </p:bldGraphic>
      <p:bldGraphic spid="28" grpId="0">
        <p:bldAsOne/>
      </p:bldGraphic>
      <p:bldP spid="5" grpId="0" animBg="1"/>
      <p:bldP spid="17" grpId="0"/>
      <p:bldP spid="18" grpId="0" animBg="1"/>
      <p:bldP spid="23" grpId="0"/>
      <p:bldP spid="25" grpId="0"/>
      <p:bldP spid="34" grpId="0" animBg="1"/>
      <p:bldP spid="51" grpId="0"/>
      <p:bldP spid="53" grpId="0"/>
      <p:bldP spid="54" grpId="0" animBg="1"/>
      <p:bldP spid="6" grpId="0" animBg="1"/>
      <p:bldP spid="47" grpId="0"/>
      <p:bldP spid="39" grpId="0"/>
      <p:bldP spid="45" grpId="0"/>
      <p:bldP spid="46" grpId="0" animBg="1"/>
      <p:bldP spid="31" grpId="0" animBg="1"/>
      <p:bldP spid="33"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1871" y="200617"/>
            <a:ext cx="11108982" cy="782357"/>
          </a:xfrm>
        </p:spPr>
        <p:txBody>
          <a:bodyPr/>
          <a:lstStyle/>
          <a:p>
            <a:r>
              <a:rPr lang="en-GB" sz="3600" dirty="0"/>
              <a:t>5. Main sectors in Germany benefitting from the RRF</a:t>
            </a:r>
            <a:endParaRPr lang="it-IT" sz="3600" dirty="0"/>
          </a:p>
        </p:txBody>
      </p:sp>
      <p:sp>
        <p:nvSpPr>
          <p:cNvPr id="9" name="Slide Number Placeholder 8">
            <a:extLst>
              <a:ext uri="{FF2B5EF4-FFF2-40B4-BE49-F238E27FC236}">
                <a16:creationId xmlns:a16="http://schemas.microsoft.com/office/drawing/2014/main" id="{011A6EAC-5685-D964-A74A-C07F984D078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z="1000" smtClean="0">
                <a:solidFill>
                  <a:schemeClr val="tx1"/>
                </a:solidFill>
              </a:rPr>
              <a:t>43</a:t>
            </a:fld>
            <a:endParaRPr lang="en-GB" dirty="0">
              <a:solidFill>
                <a:schemeClr val="tx1"/>
              </a:solidFill>
            </a:endParaRPr>
          </a:p>
        </p:txBody>
      </p:sp>
      <p:graphicFrame>
        <p:nvGraphicFramePr>
          <p:cNvPr id="6" name="Chart 5">
            <a:extLst>
              <a:ext uri="{FF2B5EF4-FFF2-40B4-BE49-F238E27FC236}">
                <a16:creationId xmlns:a16="http://schemas.microsoft.com/office/drawing/2014/main" id="{00000000-0008-0000-0100-000002000000}"/>
              </a:ext>
            </a:extLst>
          </p:cNvPr>
          <p:cNvGraphicFramePr/>
          <p:nvPr>
            <p:extLst>
              <p:ext uri="{D42A27DB-BD31-4B8C-83A1-F6EECF244321}">
                <p14:modId xmlns:p14="http://schemas.microsoft.com/office/powerpoint/2010/main" val="3613333879"/>
              </p:ext>
            </p:extLst>
          </p:nvPr>
        </p:nvGraphicFramePr>
        <p:xfrm>
          <a:off x="871871" y="1212112"/>
          <a:ext cx="11198308" cy="54452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0747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B6C67-3517-A5BD-4B0C-1DF2D82B8E9C}"/>
              </a:ext>
            </a:extLst>
          </p:cNvPr>
          <p:cNvSpPr>
            <a:spLocks noGrp="1"/>
          </p:cNvSpPr>
          <p:nvPr>
            <p:ph type="title"/>
          </p:nvPr>
        </p:nvSpPr>
        <p:spPr>
          <a:xfrm>
            <a:off x="970722" y="282835"/>
            <a:ext cx="10515600" cy="782357"/>
          </a:xfrm>
        </p:spPr>
        <p:txBody>
          <a:bodyPr/>
          <a:lstStyle/>
          <a:p>
            <a:r>
              <a:rPr lang="fr-BE" sz="3600" dirty="0"/>
              <a:t>5. Main sources of RRF </a:t>
            </a:r>
            <a:r>
              <a:rPr lang="fr-BE" sz="3600" dirty="0" err="1"/>
              <a:t>spillovers</a:t>
            </a:r>
            <a:r>
              <a:rPr lang="fr-BE" sz="3600" dirty="0"/>
              <a:t> to Germany</a:t>
            </a:r>
          </a:p>
        </p:txBody>
      </p:sp>
      <p:sp>
        <p:nvSpPr>
          <p:cNvPr id="392" name="TextBox 391">
            <a:extLst>
              <a:ext uri="{FF2B5EF4-FFF2-40B4-BE49-F238E27FC236}">
                <a16:creationId xmlns:a16="http://schemas.microsoft.com/office/drawing/2014/main" id="{40E73A8A-B9E2-AE3D-6A3F-FCBD9FCF13DB}"/>
              </a:ext>
            </a:extLst>
          </p:cNvPr>
          <p:cNvSpPr txBox="1"/>
          <p:nvPr/>
        </p:nvSpPr>
        <p:spPr>
          <a:xfrm>
            <a:off x="8540541" y="4615818"/>
            <a:ext cx="2748722" cy="738664"/>
          </a:xfrm>
          <a:prstGeom prst="rect">
            <a:avLst/>
          </a:prstGeom>
          <a:noFill/>
        </p:spPr>
        <p:txBody>
          <a:bodyPr wrap="square" rtlCol="0">
            <a:spAutoFit/>
          </a:bodyPr>
          <a:lstStyle/>
          <a:p>
            <a:r>
              <a:rPr lang="en-IE" dirty="0">
                <a:solidFill>
                  <a:schemeClr val="tx1">
                    <a:lumMod val="60000"/>
                    <a:lumOff val="40000"/>
                  </a:schemeClr>
                </a:solidFill>
              </a:rPr>
              <a:t>Percentage of the overall RRF </a:t>
            </a:r>
            <a:r>
              <a:rPr lang="en-IE" dirty="0" err="1">
                <a:solidFill>
                  <a:schemeClr val="tx1">
                    <a:lumMod val="60000"/>
                    <a:lumOff val="40000"/>
                  </a:schemeClr>
                </a:solidFill>
              </a:rPr>
              <a:t>spillovers</a:t>
            </a:r>
            <a:r>
              <a:rPr lang="en-IE" dirty="0">
                <a:solidFill>
                  <a:schemeClr val="tx1">
                    <a:lumMod val="60000"/>
                    <a:lumOff val="40000"/>
                  </a:schemeClr>
                </a:solidFill>
              </a:rPr>
              <a:t> to Germany coming from other EU Member States</a:t>
            </a:r>
          </a:p>
        </p:txBody>
      </p:sp>
      <p:sp>
        <p:nvSpPr>
          <p:cNvPr id="5" name="Slide Number Placeholder 4">
            <a:extLst>
              <a:ext uri="{FF2B5EF4-FFF2-40B4-BE49-F238E27FC236}">
                <a16:creationId xmlns:a16="http://schemas.microsoft.com/office/drawing/2014/main" id="{A3C9CBBB-3258-1C87-F0E1-732E58CE903B}"/>
              </a:ext>
            </a:extLst>
          </p:cNvPr>
          <p:cNvSpPr>
            <a:spLocks noGrp="1"/>
          </p:cNvSpPr>
          <p:nvPr>
            <p:ph type="sldNum" idx="12"/>
          </p:nvPr>
        </p:nvSpPr>
        <p:spPr>
          <a:xfrm>
            <a:off x="274639" y="6344952"/>
            <a:ext cx="2743200" cy="365125"/>
          </a:xfrm>
        </p:spPr>
        <p:txBody>
          <a:bodyPr/>
          <a:lstStyle/>
          <a:p>
            <a:pPr marL="0" lvl="0" indent="0" algn="l" rtl="0">
              <a:spcBef>
                <a:spcPts val="0"/>
              </a:spcBef>
              <a:spcAft>
                <a:spcPts val="0"/>
              </a:spcAft>
              <a:buNone/>
            </a:pPr>
            <a:fld id="{00000000-1234-1234-1234-123412341234}" type="slidenum">
              <a:rPr lang="en-GB" sz="1000" smtClean="0">
                <a:solidFill>
                  <a:schemeClr val="tx1"/>
                </a:solidFill>
              </a:rPr>
              <a:t>44</a:t>
            </a:fld>
            <a:endParaRPr lang="en-GB" dirty="0">
              <a:solidFill>
                <a:schemeClr val="tx1"/>
              </a:solidFill>
            </a:endParaRPr>
          </a:p>
        </p:txBody>
      </p:sp>
      <p:pic>
        <p:nvPicPr>
          <p:cNvPr id="4" name="Picture 3">
            <a:extLst>
              <a:ext uri="{FF2B5EF4-FFF2-40B4-BE49-F238E27FC236}">
                <a16:creationId xmlns:a16="http://schemas.microsoft.com/office/drawing/2014/main" id="{A42AD3E1-FFFA-2C54-E7ED-ABCD3DAA1666}"/>
              </a:ext>
            </a:extLst>
          </p:cNvPr>
          <p:cNvPicPr>
            <a:picLocks noChangeAspect="1"/>
          </p:cNvPicPr>
          <p:nvPr/>
        </p:nvPicPr>
        <p:blipFill>
          <a:blip r:embed="rId2">
            <a:extLst>
              <a:ext uri="{28A0092B-C50C-407E-A947-70E740481C1C}">
                <a14:useLocalDpi xmlns:a14="http://schemas.microsoft.com/office/drawing/2010/main" val="0"/>
              </a:ext>
            </a:extLst>
          </a:blip>
          <a:srcRect l="-1220" t="4614" r="45" b="1778"/>
          <a:stretch/>
        </p:blipFill>
        <p:spPr bwMode="auto">
          <a:xfrm>
            <a:off x="2876831" y="1260258"/>
            <a:ext cx="6705552" cy="5267257"/>
          </a:xfrm>
          <a:prstGeom prst="rect">
            <a:avLst/>
          </a:prstGeom>
          <a:noFill/>
        </p:spPr>
      </p:pic>
      <p:sp>
        <p:nvSpPr>
          <p:cNvPr id="241" name="Content Placeholder 2">
            <a:extLst>
              <a:ext uri="{FF2B5EF4-FFF2-40B4-BE49-F238E27FC236}">
                <a16:creationId xmlns:a16="http://schemas.microsoft.com/office/drawing/2014/main" id="{C403DF54-7BE0-1ECB-0E24-FAF2725A1B0C}"/>
              </a:ext>
            </a:extLst>
          </p:cNvPr>
          <p:cNvSpPr txBox="1">
            <a:spLocks/>
          </p:cNvSpPr>
          <p:nvPr/>
        </p:nvSpPr>
        <p:spPr>
          <a:xfrm>
            <a:off x="1169951" y="2241888"/>
            <a:ext cx="3413760" cy="731582"/>
          </a:xfrm>
          <a:prstGeom prst="rect">
            <a:avLst/>
          </a:prstGeom>
          <a:solidFill>
            <a:schemeClr val="bg1"/>
          </a:solidFill>
          <a:ln w="28575">
            <a:solidFill>
              <a:srgbClr val="0356B1"/>
            </a:solidFill>
          </a:ln>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Aft>
                <a:spcPts val="600"/>
              </a:spcAft>
              <a:buNone/>
            </a:pPr>
            <a:r>
              <a:rPr lang="en-GB" dirty="0"/>
              <a:t>Total spillover impact </a:t>
            </a:r>
            <a:br>
              <a:rPr lang="en-GB" dirty="0"/>
            </a:br>
            <a:r>
              <a:rPr lang="en-GB" dirty="0"/>
              <a:t>for Germany = EUR 42.6 </a:t>
            </a:r>
            <a:r>
              <a:rPr lang="en-GB" dirty="0" err="1"/>
              <a:t>bn</a:t>
            </a:r>
            <a:r>
              <a:rPr lang="en-GB" dirty="0"/>
              <a:t> </a:t>
            </a:r>
          </a:p>
        </p:txBody>
      </p:sp>
    </p:spTree>
    <p:extLst>
      <p:ext uri="{BB962C8B-B14F-4D97-AF65-F5344CB8AC3E}">
        <p14:creationId xmlns:p14="http://schemas.microsoft.com/office/powerpoint/2010/main" val="1043579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Conclusions</a:t>
            </a:r>
          </a:p>
        </p:txBody>
      </p:sp>
    </p:spTree>
    <p:extLst>
      <p:ext uri="{BB962C8B-B14F-4D97-AF65-F5344CB8AC3E}">
        <p14:creationId xmlns:p14="http://schemas.microsoft.com/office/powerpoint/2010/main" val="2501774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EABB9-336A-6D16-6C41-F5F68B4A3D1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823303D6-759D-E18D-7A27-E9C3A3409952}"/>
              </a:ext>
            </a:extLst>
          </p:cNvPr>
          <p:cNvSpPr/>
          <p:nvPr/>
        </p:nvSpPr>
        <p:spPr>
          <a:xfrm>
            <a:off x="0" y="5425084"/>
            <a:ext cx="12215461" cy="143291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22A9A671-4498-E1E5-AA7B-5A403907437E}"/>
              </a:ext>
            </a:extLst>
          </p:cNvPr>
          <p:cNvSpPr/>
          <p:nvPr/>
        </p:nvSpPr>
        <p:spPr>
          <a:xfrm>
            <a:off x="-1" y="4063607"/>
            <a:ext cx="12215461" cy="1367557"/>
          </a:xfrm>
          <a:prstGeom prst="rect">
            <a:avLst/>
          </a:prstGeom>
          <a:solidFill>
            <a:schemeClr val="accent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19" name="Rectangle 18">
            <a:extLst>
              <a:ext uri="{FF2B5EF4-FFF2-40B4-BE49-F238E27FC236}">
                <a16:creationId xmlns:a16="http://schemas.microsoft.com/office/drawing/2014/main" id="{97861562-900A-84CC-37EB-6D228861F946}"/>
              </a:ext>
            </a:extLst>
          </p:cNvPr>
          <p:cNvSpPr/>
          <p:nvPr/>
        </p:nvSpPr>
        <p:spPr>
          <a:xfrm>
            <a:off x="-1" y="2709496"/>
            <a:ext cx="12215461" cy="1354111"/>
          </a:xfrm>
          <a:prstGeom prst="rect">
            <a:avLst/>
          </a:prstGeom>
          <a:solidFill>
            <a:schemeClr val="accent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47EECF46-7E6F-6CFF-4474-CB908382B877}"/>
              </a:ext>
            </a:extLst>
          </p:cNvPr>
          <p:cNvSpPr/>
          <p:nvPr/>
        </p:nvSpPr>
        <p:spPr>
          <a:xfrm>
            <a:off x="-1" y="1393773"/>
            <a:ext cx="12192000" cy="1341208"/>
          </a:xfrm>
          <a:prstGeom prst="rect">
            <a:avLst/>
          </a:prstGeom>
          <a:solidFill>
            <a:schemeClr val="accent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5" name="Title 1">
            <a:extLst>
              <a:ext uri="{FF2B5EF4-FFF2-40B4-BE49-F238E27FC236}">
                <a16:creationId xmlns:a16="http://schemas.microsoft.com/office/drawing/2014/main" id="{0874C7F5-7FC0-AA2A-5769-CE415E992CE5}"/>
              </a:ext>
            </a:extLst>
          </p:cNvPr>
          <p:cNvSpPr>
            <a:spLocks noGrp="1"/>
          </p:cNvSpPr>
          <p:nvPr>
            <p:ph type="title"/>
          </p:nvPr>
        </p:nvSpPr>
        <p:spPr>
          <a:xfrm>
            <a:off x="823972" y="437598"/>
            <a:ext cx="10515600" cy="677249"/>
          </a:xfrm>
        </p:spPr>
        <p:txBody>
          <a:bodyPr/>
          <a:lstStyle/>
          <a:p>
            <a:r>
              <a:rPr lang="en-US" sz="3600" dirty="0"/>
              <a:t>6. Key take-aways</a:t>
            </a:r>
          </a:p>
        </p:txBody>
      </p:sp>
      <p:sp>
        <p:nvSpPr>
          <p:cNvPr id="96" name="Content Placeholder 95">
            <a:extLst>
              <a:ext uri="{FF2B5EF4-FFF2-40B4-BE49-F238E27FC236}">
                <a16:creationId xmlns:a16="http://schemas.microsoft.com/office/drawing/2014/main" id="{97040AB4-0613-D66B-B0D5-E8344511985D}"/>
              </a:ext>
            </a:extLst>
          </p:cNvPr>
          <p:cNvSpPr>
            <a:spLocks noGrp="1"/>
          </p:cNvSpPr>
          <p:nvPr>
            <p:ph idx="1"/>
          </p:nvPr>
        </p:nvSpPr>
        <p:spPr>
          <a:xfrm>
            <a:off x="2468880" y="4359139"/>
            <a:ext cx="9343243" cy="789147"/>
          </a:xfrm>
          <a:prstGeom prst="roundRect">
            <a:avLst/>
          </a:prstGeom>
          <a:solidFill>
            <a:srgbClr val="E4E4E4"/>
          </a:solidFill>
          <a:ln>
            <a:solidFill>
              <a:schemeClr val="bg2"/>
            </a:solidFill>
          </a:ln>
        </p:spPr>
        <p:txBody>
          <a:bodyPr/>
          <a:lstStyle/>
          <a:p>
            <a:pPr marL="76200" indent="0" algn="just">
              <a:spcAft>
                <a:spcPts val="1200"/>
              </a:spcAft>
              <a:buNone/>
            </a:pPr>
            <a:r>
              <a:rPr lang="en-IE" sz="1800" b="1" dirty="0">
                <a:solidFill>
                  <a:schemeClr val="accent4"/>
                </a:solidFill>
              </a:rPr>
              <a:t>Solidarity is a win-win. </a:t>
            </a:r>
            <a:r>
              <a:rPr lang="en-IE" sz="1800" dirty="0">
                <a:solidFill>
                  <a:schemeClr val="tx1"/>
                </a:solidFill>
                <a:latin typeface="+mj-lt"/>
              </a:rPr>
              <a:t>The RRF kept the Single Market together in the aftermath of the pandemic.</a:t>
            </a:r>
          </a:p>
        </p:txBody>
      </p:sp>
      <p:pic>
        <p:nvPicPr>
          <p:cNvPr id="4" name="Picture 3">
            <a:extLst>
              <a:ext uri="{FF2B5EF4-FFF2-40B4-BE49-F238E27FC236}">
                <a16:creationId xmlns:a16="http://schemas.microsoft.com/office/drawing/2014/main" id="{2B658E84-2B9A-2586-DF3D-7DA533F21303}"/>
              </a:ext>
            </a:extLst>
          </p:cNvPr>
          <p:cNvPicPr>
            <a:picLocks noChangeAspect="1"/>
          </p:cNvPicPr>
          <p:nvPr/>
        </p:nvPicPr>
        <p:blipFill>
          <a:blip r:embed="rId3"/>
          <a:srcRect l="38651" t="2281" r="26773"/>
          <a:stretch/>
        </p:blipFill>
        <p:spPr>
          <a:xfrm>
            <a:off x="761398" y="0"/>
            <a:ext cx="125148" cy="1265851"/>
          </a:xfrm>
          <a:prstGeom prst="rect">
            <a:avLst/>
          </a:prstGeom>
        </p:spPr>
      </p:pic>
      <p:sp>
        <p:nvSpPr>
          <p:cNvPr id="6" name="Content Placeholder 95">
            <a:extLst>
              <a:ext uri="{FF2B5EF4-FFF2-40B4-BE49-F238E27FC236}">
                <a16:creationId xmlns:a16="http://schemas.microsoft.com/office/drawing/2014/main" id="{ED37F3B9-CB5E-2EB8-93B1-478DE8443B4F}"/>
              </a:ext>
            </a:extLst>
          </p:cNvPr>
          <p:cNvSpPr txBox="1">
            <a:spLocks/>
          </p:cNvSpPr>
          <p:nvPr/>
        </p:nvSpPr>
        <p:spPr>
          <a:xfrm>
            <a:off x="2468880" y="5712889"/>
            <a:ext cx="9343243" cy="804601"/>
          </a:xfrm>
          <a:prstGeom prst="roundRect">
            <a:avLst/>
          </a:prstGeom>
          <a:solidFill>
            <a:srgbClr val="E4E4E4"/>
          </a:solidFill>
          <a:ln>
            <a:solidFill>
              <a:schemeClr val="bg2"/>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180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180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180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76200" indent="0" algn="just">
              <a:spcAft>
                <a:spcPts val="1200"/>
              </a:spcAft>
              <a:buFont typeface="Arial"/>
              <a:buNone/>
            </a:pPr>
            <a:r>
              <a:rPr lang="en-IE" sz="1800" dirty="0">
                <a:solidFill>
                  <a:schemeClr val="tx1"/>
                </a:solidFill>
                <a:latin typeface="+mj-lt"/>
              </a:rPr>
              <a:t>We now have insights at sectoral level and new possibilities for analysis of impacts at macro-economic, sectoral and policy level, also for future analyses.</a:t>
            </a:r>
          </a:p>
        </p:txBody>
      </p:sp>
      <p:sp>
        <p:nvSpPr>
          <p:cNvPr id="9" name="Oval 8">
            <a:extLst>
              <a:ext uri="{FF2B5EF4-FFF2-40B4-BE49-F238E27FC236}">
                <a16:creationId xmlns:a16="http://schemas.microsoft.com/office/drawing/2014/main" id="{727BADAC-281A-3649-5A0D-D9C42FB1FD27}"/>
              </a:ext>
            </a:extLst>
          </p:cNvPr>
          <p:cNvSpPr/>
          <p:nvPr/>
        </p:nvSpPr>
        <p:spPr>
          <a:xfrm>
            <a:off x="324878" y="1434084"/>
            <a:ext cx="1563732" cy="1259566"/>
          </a:xfrm>
          <a:prstGeom prst="ellipse">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b="1" dirty="0"/>
              <a:t>Significant impacts confirmed </a:t>
            </a:r>
          </a:p>
        </p:txBody>
      </p:sp>
      <p:sp>
        <p:nvSpPr>
          <p:cNvPr id="10" name="Oval 9">
            <a:extLst>
              <a:ext uri="{FF2B5EF4-FFF2-40B4-BE49-F238E27FC236}">
                <a16:creationId xmlns:a16="http://schemas.microsoft.com/office/drawing/2014/main" id="{D52D93FE-8FE3-DC13-6FC1-7CFC06BE976E}"/>
              </a:ext>
            </a:extLst>
          </p:cNvPr>
          <p:cNvSpPr/>
          <p:nvPr/>
        </p:nvSpPr>
        <p:spPr>
          <a:xfrm>
            <a:off x="324878" y="2749765"/>
            <a:ext cx="1563732" cy="1273574"/>
          </a:xfrm>
          <a:prstGeom prst="ellipse">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b="1" dirty="0"/>
              <a:t>Spillovers are key</a:t>
            </a:r>
          </a:p>
        </p:txBody>
      </p:sp>
      <p:sp>
        <p:nvSpPr>
          <p:cNvPr id="12" name="Oval 11">
            <a:extLst>
              <a:ext uri="{FF2B5EF4-FFF2-40B4-BE49-F238E27FC236}">
                <a16:creationId xmlns:a16="http://schemas.microsoft.com/office/drawing/2014/main" id="{311D3B28-E099-13A6-9D28-B9B53DE14B42}"/>
              </a:ext>
            </a:extLst>
          </p:cNvPr>
          <p:cNvSpPr/>
          <p:nvPr/>
        </p:nvSpPr>
        <p:spPr>
          <a:xfrm>
            <a:off x="324878" y="4103875"/>
            <a:ext cx="1508733" cy="1248090"/>
          </a:xfrm>
          <a:prstGeom prst="ellipse">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b="1" dirty="0"/>
              <a:t>Single Market stronger</a:t>
            </a:r>
          </a:p>
        </p:txBody>
      </p:sp>
      <p:sp>
        <p:nvSpPr>
          <p:cNvPr id="2" name="Oval 1">
            <a:extLst>
              <a:ext uri="{FF2B5EF4-FFF2-40B4-BE49-F238E27FC236}">
                <a16:creationId xmlns:a16="http://schemas.microsoft.com/office/drawing/2014/main" id="{BE454EB1-68FB-6B95-0A7B-B295D542F2C6}"/>
              </a:ext>
            </a:extLst>
          </p:cNvPr>
          <p:cNvSpPr/>
          <p:nvPr/>
        </p:nvSpPr>
        <p:spPr>
          <a:xfrm>
            <a:off x="335187" y="5493767"/>
            <a:ext cx="1553423" cy="1329785"/>
          </a:xfrm>
          <a:prstGeom prst="ellipse">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b="1" dirty="0"/>
              <a:t>New sectoral evidence</a:t>
            </a:r>
          </a:p>
        </p:txBody>
      </p:sp>
      <p:sp>
        <p:nvSpPr>
          <p:cNvPr id="8" name="Content Placeholder 95">
            <a:extLst>
              <a:ext uri="{FF2B5EF4-FFF2-40B4-BE49-F238E27FC236}">
                <a16:creationId xmlns:a16="http://schemas.microsoft.com/office/drawing/2014/main" id="{7B5A3611-77A6-8D41-447C-7EBA4A44B0A4}"/>
              </a:ext>
            </a:extLst>
          </p:cNvPr>
          <p:cNvSpPr txBox="1">
            <a:spLocks/>
          </p:cNvSpPr>
          <p:nvPr/>
        </p:nvSpPr>
        <p:spPr>
          <a:xfrm>
            <a:off x="2397760" y="1617090"/>
            <a:ext cx="9437825" cy="804601"/>
          </a:xfrm>
          <a:prstGeom prst="roundRect">
            <a:avLst/>
          </a:prstGeom>
          <a:solidFill>
            <a:srgbClr val="E4E4E4"/>
          </a:solidFill>
          <a:ln>
            <a:solidFill>
              <a:schemeClr val="bg2"/>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180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180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180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76200" indent="0" algn="just">
              <a:spcAft>
                <a:spcPts val="1200"/>
              </a:spcAft>
              <a:buNone/>
            </a:pPr>
            <a:r>
              <a:rPr lang="en-IE" sz="1800" dirty="0">
                <a:solidFill>
                  <a:schemeClr val="tx1"/>
                </a:solidFill>
                <a:latin typeface="+mj-lt"/>
              </a:rPr>
              <a:t>The RRF has a strong positive impact in every single EU country.</a:t>
            </a:r>
            <a:r>
              <a:rPr lang="en-GB" sz="1800" dirty="0"/>
              <a:t> In the EU, the medium-term impact of the RRF would be </a:t>
            </a:r>
            <a:r>
              <a:rPr lang="en-GB" sz="1800" b="1" dirty="0"/>
              <a:t>EUR 685.1 bn</a:t>
            </a:r>
            <a:r>
              <a:rPr lang="en-GB" sz="1800" dirty="0"/>
              <a:t>. </a:t>
            </a:r>
            <a:r>
              <a:rPr lang="en-IE" sz="1800" dirty="0">
                <a:solidFill>
                  <a:schemeClr val="tx1"/>
                </a:solidFill>
                <a:latin typeface="+mj-lt"/>
              </a:rPr>
              <a:t> </a:t>
            </a:r>
          </a:p>
        </p:txBody>
      </p:sp>
      <p:sp>
        <p:nvSpPr>
          <p:cNvPr id="11" name="Content Placeholder 95">
            <a:extLst>
              <a:ext uri="{FF2B5EF4-FFF2-40B4-BE49-F238E27FC236}">
                <a16:creationId xmlns:a16="http://schemas.microsoft.com/office/drawing/2014/main" id="{20EEB329-1CA0-E857-D3A1-D1DC2AC3932F}"/>
              </a:ext>
            </a:extLst>
          </p:cNvPr>
          <p:cNvSpPr txBox="1">
            <a:spLocks/>
          </p:cNvSpPr>
          <p:nvPr/>
        </p:nvSpPr>
        <p:spPr>
          <a:xfrm>
            <a:off x="2468880" y="2961030"/>
            <a:ext cx="9366705" cy="804602"/>
          </a:xfrm>
          <a:prstGeom prst="roundRect">
            <a:avLst/>
          </a:prstGeom>
          <a:solidFill>
            <a:srgbClr val="E4E4E4"/>
          </a:solidFill>
          <a:ln>
            <a:solidFill>
              <a:schemeClr val="bg2"/>
            </a:solid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180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180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180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180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76200" indent="0" algn="just">
              <a:spcAft>
                <a:spcPts val="1200"/>
              </a:spcAft>
              <a:buFont typeface="Arial"/>
              <a:buNone/>
            </a:pPr>
            <a:r>
              <a:rPr lang="en-IE" sz="1800" dirty="0">
                <a:solidFill>
                  <a:schemeClr val="tx1"/>
                </a:solidFill>
                <a:latin typeface="+mj-lt"/>
              </a:rPr>
              <a:t>All countries benefit from spillover effects. In some cases (e.g. Germany), more than two-thirds of total RRF impacts come from spillovers. </a:t>
            </a:r>
          </a:p>
        </p:txBody>
      </p:sp>
    </p:spTree>
    <p:extLst>
      <p:ext uri="{BB962C8B-B14F-4D97-AF65-F5344CB8AC3E}">
        <p14:creationId xmlns:p14="http://schemas.microsoft.com/office/powerpoint/2010/main" val="3297552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close-up of a graph&#10;&#10;AI-generated content may be incorrect.">
            <a:extLst>
              <a:ext uri="{FF2B5EF4-FFF2-40B4-BE49-F238E27FC236}">
                <a16:creationId xmlns:a16="http://schemas.microsoft.com/office/drawing/2014/main" id="{45A92F99-7E2D-EBB3-B147-45C738F47359}"/>
              </a:ext>
            </a:extLst>
          </p:cNvPr>
          <p:cNvPicPr>
            <a:picLocks noChangeAspect="1"/>
          </p:cNvPicPr>
          <p:nvPr/>
        </p:nvPicPr>
        <p:blipFill>
          <a:blip r:embed="rId3"/>
          <a:stretch>
            <a:fillRect/>
          </a:stretch>
        </p:blipFill>
        <p:spPr>
          <a:xfrm>
            <a:off x="5548633" y="2344963"/>
            <a:ext cx="6638693" cy="3018774"/>
          </a:xfrm>
          <a:prstGeom prst="rect">
            <a:avLst/>
          </a:prstGeom>
        </p:spPr>
      </p:pic>
      <p:sp>
        <p:nvSpPr>
          <p:cNvPr id="2" name="Title 1">
            <a:extLst>
              <a:ext uri="{FF2B5EF4-FFF2-40B4-BE49-F238E27FC236}">
                <a16:creationId xmlns:a16="http://schemas.microsoft.com/office/drawing/2014/main" id="{2825044B-A335-E7CC-D92A-452A171D3693}"/>
              </a:ext>
            </a:extLst>
          </p:cNvPr>
          <p:cNvSpPr>
            <a:spLocks noGrp="1"/>
          </p:cNvSpPr>
          <p:nvPr>
            <p:ph type="title"/>
          </p:nvPr>
        </p:nvSpPr>
        <p:spPr/>
        <p:txBody>
          <a:bodyPr/>
          <a:lstStyle/>
          <a:p>
            <a:r>
              <a:rPr lang="en-IE" dirty="0"/>
              <a:t>6. Possible further use</a:t>
            </a:r>
          </a:p>
        </p:txBody>
      </p:sp>
      <p:sp>
        <p:nvSpPr>
          <p:cNvPr id="4" name="Slide Number Placeholder 3">
            <a:extLst>
              <a:ext uri="{FF2B5EF4-FFF2-40B4-BE49-F238E27FC236}">
                <a16:creationId xmlns:a16="http://schemas.microsoft.com/office/drawing/2014/main" id="{8894D2C2-CF5D-8EE7-57EB-E8F426B12610}"/>
              </a:ext>
            </a:extLst>
          </p:cNvPr>
          <p:cNvSpPr>
            <a:spLocks noGrp="1"/>
          </p:cNvSpPr>
          <p:nvPr>
            <p:ph type="sldNum" idx="12"/>
          </p:nvPr>
        </p:nvSpPr>
        <p:spPr>
          <a:xfrm>
            <a:off x="329779" y="6309556"/>
            <a:ext cx="2743200" cy="365125"/>
          </a:xfrm>
        </p:spPr>
        <p:txBody>
          <a:bodyPr/>
          <a:lstStyle/>
          <a:p>
            <a:pPr marL="0" lvl="0" indent="0" algn="l" rtl="0">
              <a:spcBef>
                <a:spcPts val="0"/>
              </a:spcBef>
              <a:spcAft>
                <a:spcPts val="0"/>
              </a:spcAft>
              <a:buNone/>
            </a:pPr>
            <a:fld id="{00000000-1234-1234-1234-123412341234}" type="slidenum">
              <a:rPr lang="en-GB" smtClean="0"/>
              <a:t>47</a:t>
            </a:fld>
            <a:endParaRPr lang="en-GB"/>
          </a:p>
        </p:txBody>
      </p:sp>
      <p:graphicFrame>
        <p:nvGraphicFramePr>
          <p:cNvPr id="5" name="Diagram 4">
            <a:extLst>
              <a:ext uri="{FF2B5EF4-FFF2-40B4-BE49-F238E27FC236}">
                <a16:creationId xmlns:a16="http://schemas.microsoft.com/office/drawing/2014/main" id="{8794EDEB-A933-5251-03B4-42903B69AB38}"/>
              </a:ext>
            </a:extLst>
          </p:cNvPr>
          <p:cNvGraphicFramePr/>
          <p:nvPr>
            <p:extLst>
              <p:ext uri="{D42A27DB-BD31-4B8C-83A1-F6EECF244321}">
                <p14:modId xmlns:p14="http://schemas.microsoft.com/office/powerpoint/2010/main" val="20610208"/>
              </p:ext>
            </p:extLst>
          </p:nvPr>
        </p:nvGraphicFramePr>
        <p:xfrm>
          <a:off x="1545903" y="1401508"/>
          <a:ext cx="6006178" cy="50837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Graphic 26" descr="Research with solid fill">
            <a:extLst>
              <a:ext uri="{FF2B5EF4-FFF2-40B4-BE49-F238E27FC236}">
                <a16:creationId xmlns:a16="http://schemas.microsoft.com/office/drawing/2014/main" id="{983A0F75-E827-3DC6-9219-6B50D87D28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2367" y="4107863"/>
            <a:ext cx="475799" cy="475799"/>
          </a:xfrm>
          <a:prstGeom prst="rect">
            <a:avLst/>
          </a:prstGeom>
        </p:spPr>
      </p:pic>
      <p:pic>
        <p:nvPicPr>
          <p:cNvPr id="35" name="Graphic 34" descr="User network with solid fill">
            <a:extLst>
              <a:ext uri="{FF2B5EF4-FFF2-40B4-BE49-F238E27FC236}">
                <a16:creationId xmlns:a16="http://schemas.microsoft.com/office/drawing/2014/main" id="{91F9EAAD-E8B2-5992-DEDD-563E8726BF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22367" y="3292028"/>
            <a:ext cx="509617" cy="509617"/>
          </a:xfrm>
          <a:prstGeom prst="rect">
            <a:avLst/>
          </a:prstGeom>
        </p:spPr>
      </p:pic>
      <p:pic>
        <p:nvPicPr>
          <p:cNvPr id="47" name="Graphic 46" descr="Circles with arrows with solid fill">
            <a:extLst>
              <a:ext uri="{FF2B5EF4-FFF2-40B4-BE49-F238E27FC236}">
                <a16:creationId xmlns:a16="http://schemas.microsoft.com/office/drawing/2014/main" id="{842D2AC4-CA11-279B-7E3C-CB9281D9BF7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19326" y="4889881"/>
            <a:ext cx="541020" cy="541020"/>
          </a:xfrm>
          <a:prstGeom prst="rect">
            <a:avLst/>
          </a:prstGeom>
        </p:spPr>
      </p:pic>
      <p:pic>
        <p:nvPicPr>
          <p:cNvPr id="49" name="Graphic 48" descr="Clipboard with solid fill">
            <a:extLst>
              <a:ext uri="{FF2B5EF4-FFF2-40B4-BE49-F238E27FC236}">
                <a16:creationId xmlns:a16="http://schemas.microsoft.com/office/drawing/2014/main" id="{42D25A30-9753-07B0-051E-CCD39B87A64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43523" y="1724416"/>
            <a:ext cx="414973" cy="414973"/>
          </a:xfrm>
          <a:prstGeom prst="rect">
            <a:avLst/>
          </a:prstGeom>
        </p:spPr>
      </p:pic>
      <p:pic>
        <p:nvPicPr>
          <p:cNvPr id="53" name="Graphic 52" descr="Factory with solid fill">
            <a:extLst>
              <a:ext uri="{FF2B5EF4-FFF2-40B4-BE49-F238E27FC236}">
                <a16:creationId xmlns:a16="http://schemas.microsoft.com/office/drawing/2014/main" id="{04A46C6C-6C94-0C0A-50DF-3528C2852A5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151937" y="2482886"/>
            <a:ext cx="475799" cy="475799"/>
          </a:xfrm>
          <a:prstGeom prst="rect">
            <a:avLst/>
          </a:prstGeom>
        </p:spPr>
      </p:pic>
      <p:pic>
        <p:nvPicPr>
          <p:cNvPr id="55" name="Graphic 54" descr="List with solid fill">
            <a:extLst>
              <a:ext uri="{FF2B5EF4-FFF2-40B4-BE49-F238E27FC236}">
                <a16:creationId xmlns:a16="http://schemas.microsoft.com/office/drawing/2014/main" id="{0F72D1D7-28E3-F910-A60E-6E0ED396041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0800000">
            <a:off x="1722450" y="5737120"/>
            <a:ext cx="457118" cy="414974"/>
          </a:xfrm>
          <a:prstGeom prst="rect">
            <a:avLst/>
          </a:prstGeom>
        </p:spPr>
      </p:pic>
    </p:spTree>
    <p:extLst>
      <p:ext uri="{BB962C8B-B14F-4D97-AF65-F5344CB8AC3E}">
        <p14:creationId xmlns:p14="http://schemas.microsoft.com/office/powerpoint/2010/main" val="413703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F9FFDA-D48F-5965-7E2A-0937F07126BD}"/>
              </a:ext>
            </a:extLst>
          </p:cNvPr>
          <p:cNvSpPr txBox="1"/>
          <p:nvPr/>
        </p:nvSpPr>
        <p:spPr>
          <a:xfrm>
            <a:off x="0" y="0"/>
            <a:ext cx="12192000" cy="3881904"/>
          </a:xfrm>
          <a:prstGeom prst="rect">
            <a:avLst/>
          </a:prstGeom>
          <a:solidFill>
            <a:srgbClr val="27688F"/>
          </a:solidFill>
        </p:spPr>
        <p:txBody>
          <a:bodyPr wrap="square" rtlCol="0">
            <a:spAutoFit/>
          </a:bodyPr>
          <a:lstStyle/>
          <a:p>
            <a:endParaRPr lang="en-IE"/>
          </a:p>
        </p:txBody>
      </p:sp>
      <p:sp>
        <p:nvSpPr>
          <p:cNvPr id="2" name="Title 1">
            <a:extLst>
              <a:ext uri="{FF2B5EF4-FFF2-40B4-BE49-F238E27FC236}">
                <a16:creationId xmlns:a16="http://schemas.microsoft.com/office/drawing/2014/main" id="{9E010D08-6652-A15E-A93A-C5F132909F3D}"/>
              </a:ext>
            </a:extLst>
          </p:cNvPr>
          <p:cNvSpPr>
            <a:spLocks noGrp="1"/>
          </p:cNvSpPr>
          <p:nvPr>
            <p:ph type="title"/>
          </p:nvPr>
        </p:nvSpPr>
        <p:spPr>
          <a:xfrm>
            <a:off x="1033248" y="1561376"/>
            <a:ext cx="10515600" cy="782357"/>
          </a:xfrm>
        </p:spPr>
        <p:txBody>
          <a:bodyPr/>
          <a:lstStyle/>
          <a:p>
            <a:pPr algn="r"/>
            <a:r>
              <a:rPr lang="en-IE" sz="5000" dirty="0">
                <a:solidFill>
                  <a:schemeClr val="bg1"/>
                </a:solidFill>
              </a:rPr>
              <a:t>Thank you!</a:t>
            </a:r>
          </a:p>
        </p:txBody>
      </p:sp>
      <p:sp>
        <p:nvSpPr>
          <p:cNvPr id="4" name="Slide Number Placeholder 3">
            <a:extLst>
              <a:ext uri="{FF2B5EF4-FFF2-40B4-BE49-F238E27FC236}">
                <a16:creationId xmlns:a16="http://schemas.microsoft.com/office/drawing/2014/main" id="{E9FEB375-58C6-14CC-F657-3B23DD61499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48</a:t>
            </a:fld>
            <a:endParaRPr lang="en-GB"/>
          </a:p>
        </p:txBody>
      </p:sp>
      <p:pic>
        <p:nvPicPr>
          <p:cNvPr id="5" name="Picture 4">
            <a:extLst>
              <a:ext uri="{FF2B5EF4-FFF2-40B4-BE49-F238E27FC236}">
                <a16:creationId xmlns:a16="http://schemas.microsoft.com/office/drawing/2014/main" id="{4617353C-3738-633A-DC87-78B96A697AC9}"/>
              </a:ext>
            </a:extLst>
          </p:cNvPr>
          <p:cNvPicPr>
            <a:picLocks noChangeAspect="1"/>
          </p:cNvPicPr>
          <p:nvPr/>
        </p:nvPicPr>
        <p:blipFill>
          <a:blip r:embed="rId2"/>
          <a:srcRect r="1686"/>
          <a:stretch/>
        </p:blipFill>
        <p:spPr>
          <a:xfrm>
            <a:off x="0" y="0"/>
            <a:ext cx="4890782" cy="6857999"/>
          </a:xfrm>
          <a:prstGeom prst="rect">
            <a:avLst/>
          </a:prstGeom>
        </p:spPr>
      </p:pic>
      <p:sp>
        <p:nvSpPr>
          <p:cNvPr id="7" name="Rectangle: Rounded Corners 6">
            <a:extLst>
              <a:ext uri="{FF2B5EF4-FFF2-40B4-BE49-F238E27FC236}">
                <a16:creationId xmlns:a16="http://schemas.microsoft.com/office/drawing/2014/main" id="{25B5F6A9-7A31-6AC2-AFC5-304D939C0656}"/>
              </a:ext>
            </a:extLst>
          </p:cNvPr>
          <p:cNvSpPr/>
          <p:nvPr/>
        </p:nvSpPr>
        <p:spPr>
          <a:xfrm>
            <a:off x="5336532" y="5530916"/>
            <a:ext cx="4588778" cy="848263"/>
          </a:xfrm>
          <a:prstGeom prst="roundRect">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solidFill>
                  <a:schemeClr val="bg1"/>
                </a:solidFill>
              </a:rPr>
              <a:t>Link: </a:t>
            </a:r>
            <a:r>
              <a:rPr lang="en-US" dirty="0">
                <a:solidFill>
                  <a:schemeClr val="bg1"/>
                </a:solidFill>
                <a:hlinkClick r:id="rId3">
                  <a:extLst>
                    <a:ext uri="{A12FA001-AC4F-418D-AE19-62706E023703}">
                      <ahyp:hlinkClr xmlns:ahyp="http://schemas.microsoft.com/office/drawing/2018/hyperlinkcolor" val="tx"/>
                    </a:ext>
                  </a:extLst>
                </a:hlinkClick>
              </a:rPr>
              <a:t>Economic Impacts of the Recovery and Resilience Facility: New Insights at Sectoral Level and the Case of Germany - European Commission</a:t>
            </a:r>
            <a:endParaRPr lang="en-IE" dirty="0">
              <a:solidFill>
                <a:schemeClr val="bg1"/>
              </a:solidFill>
            </a:endParaRPr>
          </a:p>
        </p:txBody>
      </p:sp>
      <p:sp>
        <p:nvSpPr>
          <p:cNvPr id="3" name="Content Placeholder 2">
            <a:extLst>
              <a:ext uri="{FF2B5EF4-FFF2-40B4-BE49-F238E27FC236}">
                <a16:creationId xmlns:a16="http://schemas.microsoft.com/office/drawing/2014/main" id="{C43C6F28-CA34-769E-154C-5CE2F664F2F6}"/>
              </a:ext>
            </a:extLst>
          </p:cNvPr>
          <p:cNvSpPr txBox="1">
            <a:spLocks/>
          </p:cNvSpPr>
          <p:nvPr/>
        </p:nvSpPr>
        <p:spPr>
          <a:xfrm>
            <a:off x="10371060" y="4770187"/>
            <a:ext cx="1794845" cy="524177"/>
          </a:xfrm>
          <a:prstGeom prst="rect">
            <a:avLst/>
          </a:prstGeom>
        </p:spPr>
        <p:txBody>
          <a:bodyPr vert="horz" lIns="144000" tIns="144000" rIns="144000" bIns="144000" rtlCol="0">
            <a:noAutofit/>
          </a:bodyPr>
          <a:lstStyle>
            <a:lvl1pPr marL="0" indent="-342900" algn="l" defTabSz="914400" rtl="0" eaLnBrk="1" latinLnBrk="0" hangingPunct="1">
              <a:lnSpc>
                <a:spcPct val="100000"/>
              </a:lnSpc>
              <a:spcBef>
                <a:spcPts val="0"/>
              </a:spcBef>
              <a:spcAft>
                <a:spcPts val="1800"/>
              </a:spcAft>
              <a:buClr>
                <a:schemeClr val="accent5"/>
              </a:buClr>
              <a:buFont typeface="Arial" pitchFamily="34" charset="0"/>
              <a:buNone/>
              <a:defRPr sz="2000" kern="1200" baseline="0">
                <a:solidFill>
                  <a:schemeClr val="tx1">
                    <a:lumMod val="95000"/>
                    <a:lumOff val="5000"/>
                  </a:schemeClr>
                </a:solidFill>
                <a:latin typeface="+mn-lt"/>
                <a:ea typeface="+mn-ea"/>
                <a:cs typeface="+mn-cs"/>
              </a:defRPr>
            </a:lvl1pPr>
            <a:lvl2pPr marL="742950" indent="-28575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accent5"/>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1" dirty="0">
                <a:solidFill>
                  <a:srgbClr val="003399"/>
                </a:solidFill>
                <a:latin typeface="EC Square Sans Pro" panose="020B0506040000020004" pitchFamily="34" charset="0"/>
              </a:rPr>
              <a:t>More information</a:t>
            </a:r>
          </a:p>
          <a:p>
            <a:endParaRPr lang="en-GB" sz="3600" dirty="0">
              <a:solidFill>
                <a:schemeClr val="tx1">
                  <a:lumMod val="75000"/>
                  <a:lumOff val="25000"/>
                </a:schemeClr>
              </a:solidFill>
            </a:endParaRPr>
          </a:p>
        </p:txBody>
      </p:sp>
      <p:pic>
        <p:nvPicPr>
          <p:cNvPr id="8" name="Graphic 4">
            <a:extLst>
              <a:ext uri="{FF2B5EF4-FFF2-40B4-BE49-F238E27FC236}">
                <a16:creationId xmlns:a16="http://schemas.microsoft.com/office/drawing/2014/main" id="{D5BE9B45-6CDD-1F31-9D36-CB0CD8F1583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331423" y="5156705"/>
            <a:ext cx="1596687" cy="1596687"/>
          </a:xfrm>
          <a:prstGeom prst="rect">
            <a:avLst/>
          </a:prstGeom>
        </p:spPr>
      </p:pic>
    </p:spTree>
    <p:extLst>
      <p:ext uri="{BB962C8B-B14F-4D97-AF65-F5344CB8AC3E}">
        <p14:creationId xmlns:p14="http://schemas.microsoft.com/office/powerpoint/2010/main" val="3240886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B4B046-5BE1-7920-2B2F-68B19E3198AA}"/>
              </a:ext>
            </a:extLst>
          </p:cNvPr>
          <p:cNvSpPr>
            <a:spLocks noGrp="1"/>
          </p:cNvSpPr>
          <p:nvPr>
            <p:ph type="title"/>
          </p:nvPr>
        </p:nvSpPr>
        <p:spPr>
          <a:xfrm>
            <a:off x="444063" y="3151570"/>
            <a:ext cx="8320970" cy="1325836"/>
          </a:xfrm>
        </p:spPr>
        <p:txBody>
          <a:bodyPr/>
          <a:lstStyle/>
          <a:p>
            <a:r>
              <a:rPr lang="en-US" sz="4800" b="1" dirty="0">
                <a:latin typeface="EC Square Sans Pro" panose="020B0506040000020004" pitchFamily="34" charset="0"/>
              </a:rPr>
              <a:t>Understanding the Recovery and Resilience Facility (RRF)</a:t>
            </a:r>
          </a:p>
        </p:txBody>
      </p:sp>
      <p:pic>
        <p:nvPicPr>
          <p:cNvPr id="6" name="Picture 5">
            <a:extLst>
              <a:ext uri="{FF2B5EF4-FFF2-40B4-BE49-F238E27FC236}">
                <a16:creationId xmlns:a16="http://schemas.microsoft.com/office/drawing/2014/main" id="{404D0583-5049-6BDE-9450-2F0471482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4219" y="1314513"/>
            <a:ext cx="3237781" cy="4241674"/>
          </a:xfrm>
          <a:prstGeom prst="rect">
            <a:avLst/>
          </a:prstGeom>
        </p:spPr>
      </p:pic>
    </p:spTree>
    <p:extLst>
      <p:ext uri="{BB962C8B-B14F-4D97-AF65-F5344CB8AC3E}">
        <p14:creationId xmlns:p14="http://schemas.microsoft.com/office/powerpoint/2010/main" val="401018000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67483" y="1757179"/>
            <a:ext cx="4349659" cy="2529923"/>
          </a:xfrm>
          <a:prstGeom prst="rect">
            <a:avLst/>
          </a:prstGeom>
        </p:spPr>
        <p:txBody>
          <a:bodyPr wrap="square">
            <a:spAutoFit/>
          </a:bodyPr>
          <a:lstStyle/>
          <a:p>
            <a:pPr>
              <a:lnSpc>
                <a:spcPct val="110000"/>
              </a:lnSpc>
            </a:pPr>
            <a:r>
              <a:rPr lang="en-GB" sz="4800" b="1" dirty="0">
                <a:solidFill>
                  <a:srgbClr val="034EA2"/>
                </a:solidFill>
              </a:rPr>
              <a:t>Recovery and Resilience Facility </a:t>
            </a:r>
          </a:p>
        </p:txBody>
      </p:sp>
      <p:sp>
        <p:nvSpPr>
          <p:cNvPr id="2" name="Slide Number Placeholder 1"/>
          <p:cNvSpPr>
            <a:spLocks noGrp="1"/>
          </p:cNvSpPr>
          <p:nvPr>
            <p:ph type="sldNum" sz="quarter" idx="12"/>
          </p:nvPr>
        </p:nvSpPr>
        <p:spPr/>
        <p:txBody>
          <a:bodyPr/>
          <a:lstStyle/>
          <a:p>
            <a:pPr algn="l"/>
            <a:fld id="{F46C79FD-C571-418B-AB0F-5EE936C85276}" type="slidenum">
              <a:rPr lang="en-GB" smtClean="0"/>
              <a:pPr algn="l"/>
              <a:t>6</a:t>
            </a:fld>
            <a:endParaRPr lang="en-GB"/>
          </a:p>
        </p:txBody>
      </p:sp>
      <p:sp>
        <p:nvSpPr>
          <p:cNvPr id="3" name="Title 2"/>
          <p:cNvSpPr>
            <a:spLocks noGrp="1"/>
          </p:cNvSpPr>
          <p:nvPr>
            <p:ph type="title"/>
          </p:nvPr>
        </p:nvSpPr>
        <p:spPr/>
        <p:txBody>
          <a:bodyPr/>
          <a:lstStyle/>
          <a:p>
            <a:r>
              <a:rPr lang="en-US" dirty="0"/>
              <a:t>1. Understanding the RRF funds</a:t>
            </a:r>
            <a:endParaRPr lang="en-GB" dirty="0"/>
          </a:p>
        </p:txBody>
      </p:sp>
      <p:sp>
        <p:nvSpPr>
          <p:cNvPr id="5" name="Rectangle 4"/>
          <p:cNvSpPr/>
          <p:nvPr/>
        </p:nvSpPr>
        <p:spPr>
          <a:xfrm>
            <a:off x="6587484" y="3348502"/>
            <a:ext cx="5347105" cy="1200329"/>
          </a:xfrm>
          <a:prstGeom prst="rect">
            <a:avLst/>
          </a:prstGeom>
        </p:spPr>
        <p:txBody>
          <a:bodyPr wrap="square">
            <a:spAutoFit/>
          </a:bodyPr>
          <a:lstStyle/>
          <a:p>
            <a:r>
              <a:rPr lang="en-US" sz="1800" dirty="0">
                <a:solidFill>
                  <a:srgbClr val="27688F"/>
                </a:solidFill>
              </a:rPr>
              <a:t>Established as part of the European Union's </a:t>
            </a:r>
            <a:r>
              <a:rPr lang="en-US" sz="1800" b="1" dirty="0">
                <a:solidFill>
                  <a:srgbClr val="27688F"/>
                </a:solidFill>
              </a:rPr>
              <a:t>response to the COVID-19 pandemic</a:t>
            </a:r>
            <a:r>
              <a:rPr lang="en-US" sz="1800" dirty="0">
                <a:solidFill>
                  <a:srgbClr val="27688F"/>
                </a:solidFill>
              </a:rPr>
              <a:t>. </a:t>
            </a:r>
          </a:p>
          <a:p>
            <a:r>
              <a:rPr lang="en-US" sz="1800" dirty="0">
                <a:solidFill>
                  <a:srgbClr val="27688F"/>
                </a:solidFill>
              </a:rPr>
              <a:t>Aims to </a:t>
            </a:r>
            <a:r>
              <a:rPr lang="en-US" sz="1800" b="1" dirty="0">
                <a:solidFill>
                  <a:srgbClr val="27688F"/>
                </a:solidFill>
              </a:rPr>
              <a:t>support</a:t>
            </a:r>
            <a:r>
              <a:rPr lang="en-US" sz="1800" dirty="0">
                <a:solidFill>
                  <a:srgbClr val="27688F"/>
                </a:solidFill>
              </a:rPr>
              <a:t> member states in </a:t>
            </a:r>
            <a:r>
              <a:rPr lang="en-US" sz="1800" b="1" dirty="0">
                <a:solidFill>
                  <a:srgbClr val="27688F"/>
                </a:solidFill>
              </a:rPr>
              <a:t>recovering</a:t>
            </a:r>
            <a:r>
              <a:rPr lang="en-US" sz="1800" dirty="0">
                <a:solidFill>
                  <a:srgbClr val="27688F"/>
                </a:solidFill>
              </a:rPr>
              <a:t> from the economic and social impact of the </a:t>
            </a:r>
            <a:r>
              <a:rPr lang="en-US" sz="1800" b="1" dirty="0">
                <a:solidFill>
                  <a:srgbClr val="27688F"/>
                </a:solidFill>
              </a:rPr>
              <a:t>crisis</a:t>
            </a:r>
            <a:r>
              <a:rPr lang="en-US" sz="1600" dirty="0">
                <a:solidFill>
                  <a:srgbClr val="27688F"/>
                </a:solidFill>
              </a:rPr>
              <a:t>.</a:t>
            </a:r>
            <a:endParaRPr lang="en-GB" sz="1600" dirty="0">
              <a:solidFill>
                <a:srgbClr val="27688F"/>
              </a:solidFill>
            </a:endParaRPr>
          </a:p>
        </p:txBody>
      </p:sp>
      <p:sp>
        <p:nvSpPr>
          <p:cNvPr id="7" name="Rectangle 6"/>
          <p:cNvSpPr/>
          <p:nvPr/>
        </p:nvSpPr>
        <p:spPr>
          <a:xfrm>
            <a:off x="7087793" y="2066494"/>
            <a:ext cx="4588248" cy="646331"/>
          </a:xfrm>
          <a:prstGeom prst="rect">
            <a:avLst/>
          </a:prstGeom>
        </p:spPr>
        <p:txBody>
          <a:bodyPr wrap="square">
            <a:spAutoFit/>
          </a:bodyPr>
          <a:lstStyle/>
          <a:p>
            <a:r>
              <a:rPr lang="en-US" sz="1800" dirty="0">
                <a:solidFill>
                  <a:srgbClr val="27688F"/>
                </a:solidFill>
              </a:rPr>
              <a:t>Largest component of the </a:t>
            </a:r>
            <a:br>
              <a:rPr lang="en-US" sz="1800" dirty="0">
                <a:solidFill>
                  <a:srgbClr val="27688F"/>
                </a:solidFill>
              </a:rPr>
            </a:br>
            <a:r>
              <a:rPr lang="en-US" sz="1800" b="1" dirty="0">
                <a:solidFill>
                  <a:srgbClr val="27688F"/>
                </a:solidFill>
              </a:rPr>
              <a:t>Next Generation EU </a:t>
            </a:r>
            <a:r>
              <a:rPr lang="en-US" sz="1800" dirty="0">
                <a:solidFill>
                  <a:srgbClr val="27688F"/>
                </a:solidFill>
              </a:rPr>
              <a:t>recovery package</a:t>
            </a:r>
            <a:r>
              <a:rPr lang="en-US" sz="1600" dirty="0">
                <a:solidFill>
                  <a:srgbClr val="27688F"/>
                </a:solidFill>
              </a:rPr>
              <a:t>. </a:t>
            </a:r>
          </a:p>
        </p:txBody>
      </p:sp>
      <p:sp>
        <p:nvSpPr>
          <p:cNvPr id="10" name="Rectangle 9"/>
          <p:cNvSpPr/>
          <p:nvPr/>
        </p:nvSpPr>
        <p:spPr>
          <a:xfrm>
            <a:off x="5092780" y="5143788"/>
            <a:ext cx="6170306" cy="646331"/>
          </a:xfrm>
          <a:prstGeom prst="rect">
            <a:avLst/>
          </a:prstGeom>
        </p:spPr>
        <p:txBody>
          <a:bodyPr wrap="square">
            <a:spAutoFit/>
          </a:bodyPr>
          <a:lstStyle/>
          <a:p>
            <a:r>
              <a:rPr lang="en-US" sz="1800" dirty="0">
                <a:solidFill>
                  <a:srgbClr val="27688F"/>
                </a:solidFill>
                <a:latin typeface="arial" panose="020B0604020202020204" pitchFamily="34" charset="0"/>
              </a:rPr>
              <a:t>Promote </a:t>
            </a:r>
            <a:r>
              <a:rPr lang="en-US" sz="1800" b="1" dirty="0">
                <a:solidFill>
                  <a:srgbClr val="27688F"/>
                </a:solidFill>
                <a:latin typeface="arial" panose="020B0604020202020204" pitchFamily="34" charset="0"/>
              </a:rPr>
              <a:t>economic recovery </a:t>
            </a:r>
            <a:r>
              <a:rPr lang="en-US" sz="1800" dirty="0">
                <a:solidFill>
                  <a:srgbClr val="27688F"/>
                </a:solidFill>
                <a:latin typeface="arial" panose="020B0604020202020204" pitchFamily="34" charset="0"/>
              </a:rPr>
              <a:t>and </a:t>
            </a:r>
            <a:r>
              <a:rPr lang="en-US" sz="1800" b="1" dirty="0">
                <a:solidFill>
                  <a:srgbClr val="27688F"/>
                </a:solidFill>
                <a:latin typeface="arial" panose="020B0604020202020204" pitchFamily="34" charset="0"/>
              </a:rPr>
              <a:t>growth</a:t>
            </a:r>
            <a:r>
              <a:rPr lang="en-US" sz="1800" dirty="0">
                <a:solidFill>
                  <a:srgbClr val="27688F"/>
                </a:solidFill>
                <a:latin typeface="arial" panose="020B0604020202020204" pitchFamily="34" charset="0"/>
              </a:rPr>
              <a:t> across EU MS.</a:t>
            </a:r>
          </a:p>
          <a:p>
            <a:r>
              <a:rPr lang="en-US" sz="1800" dirty="0">
                <a:solidFill>
                  <a:srgbClr val="27688F"/>
                </a:solidFill>
                <a:latin typeface="arial" panose="020B0604020202020204" pitchFamily="34" charset="0"/>
              </a:rPr>
              <a:t>Support the </a:t>
            </a:r>
            <a:r>
              <a:rPr lang="en-US" sz="1800" b="1" dirty="0">
                <a:solidFill>
                  <a:srgbClr val="27688F"/>
                </a:solidFill>
                <a:latin typeface="arial" panose="020B0604020202020204" pitchFamily="34" charset="0"/>
              </a:rPr>
              <a:t>green transition </a:t>
            </a:r>
            <a:r>
              <a:rPr lang="en-US" sz="1800" dirty="0">
                <a:solidFill>
                  <a:srgbClr val="27688F"/>
                </a:solidFill>
                <a:latin typeface="arial" panose="020B0604020202020204" pitchFamily="34" charset="0"/>
              </a:rPr>
              <a:t>and </a:t>
            </a:r>
            <a:r>
              <a:rPr lang="en-US" sz="1800" b="1" dirty="0">
                <a:solidFill>
                  <a:srgbClr val="27688F"/>
                </a:solidFill>
                <a:latin typeface="arial" panose="020B0604020202020204" pitchFamily="34" charset="0"/>
              </a:rPr>
              <a:t>digital transformation</a:t>
            </a:r>
            <a:r>
              <a:rPr lang="en-US" sz="1800" dirty="0">
                <a:solidFill>
                  <a:srgbClr val="27688F"/>
                </a:solidFill>
                <a:latin typeface="arial" panose="020B0604020202020204" pitchFamily="34" charset="0"/>
              </a:rPr>
              <a:t>.</a:t>
            </a:r>
          </a:p>
        </p:txBody>
      </p:sp>
      <p:sp>
        <p:nvSpPr>
          <p:cNvPr id="16" name="Donut 15"/>
          <p:cNvSpPr/>
          <p:nvPr/>
        </p:nvSpPr>
        <p:spPr>
          <a:xfrm>
            <a:off x="6674838" y="2230003"/>
            <a:ext cx="319314" cy="319314"/>
          </a:xfrm>
          <a:prstGeom prst="donut">
            <a:avLst>
              <a:gd name="adj" fmla="val 35868"/>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Donut 16"/>
          <p:cNvSpPr/>
          <p:nvPr/>
        </p:nvSpPr>
        <p:spPr>
          <a:xfrm>
            <a:off x="6068865" y="3926559"/>
            <a:ext cx="319314" cy="319314"/>
          </a:xfrm>
          <a:prstGeom prst="donut">
            <a:avLst>
              <a:gd name="adj" fmla="val 35868"/>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Donut 17"/>
          <p:cNvSpPr/>
          <p:nvPr/>
        </p:nvSpPr>
        <p:spPr>
          <a:xfrm>
            <a:off x="4542973" y="5313976"/>
            <a:ext cx="319314" cy="319314"/>
          </a:xfrm>
          <a:prstGeom prst="donut">
            <a:avLst>
              <a:gd name="adj" fmla="val 35868"/>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 name="Elbow Connector 19"/>
          <p:cNvCxnSpPr>
            <a:stCxn id="45" idx="6"/>
            <a:endCxn id="16" idx="2"/>
          </p:cNvCxnSpPr>
          <p:nvPr/>
        </p:nvCxnSpPr>
        <p:spPr>
          <a:xfrm flipV="1">
            <a:off x="3155703" y="2389660"/>
            <a:ext cx="3519135" cy="1480589"/>
          </a:xfrm>
          <a:prstGeom prst="bentConnector3">
            <a:avLst>
              <a:gd name="adj1" fmla="val 50000"/>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17" idx="2"/>
          </p:cNvCxnSpPr>
          <p:nvPr/>
        </p:nvCxnSpPr>
        <p:spPr>
          <a:xfrm>
            <a:off x="3155703" y="3870246"/>
            <a:ext cx="2913162" cy="215970"/>
          </a:xfrm>
          <a:prstGeom prst="bentConnector3">
            <a:avLst>
              <a:gd name="adj1" fmla="val 41032"/>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45" idx="6"/>
            <a:endCxn id="18" idx="2"/>
          </p:cNvCxnSpPr>
          <p:nvPr/>
        </p:nvCxnSpPr>
        <p:spPr>
          <a:xfrm>
            <a:off x="3155703" y="3870249"/>
            <a:ext cx="1387270" cy="1603384"/>
          </a:xfrm>
          <a:prstGeom prst="bentConnector3">
            <a:avLst>
              <a:gd name="adj1" fmla="val 50000"/>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sp>
        <p:nvSpPr>
          <p:cNvPr id="45" name="Donut 44"/>
          <p:cNvSpPr/>
          <p:nvPr/>
        </p:nvSpPr>
        <p:spPr>
          <a:xfrm>
            <a:off x="2836389" y="3710592"/>
            <a:ext cx="319314" cy="319314"/>
          </a:xfrm>
          <a:prstGeom prst="donut">
            <a:avLst>
              <a:gd name="adj" fmla="val 35868"/>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0" name="Straight Connector 59"/>
          <p:cNvCxnSpPr/>
          <p:nvPr/>
        </p:nvCxnSpPr>
        <p:spPr>
          <a:xfrm flipH="1">
            <a:off x="6587484" y="3172790"/>
            <a:ext cx="737" cy="1680284"/>
          </a:xfrm>
          <a:prstGeom prst="line">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087793" y="2066494"/>
            <a:ext cx="0" cy="646331"/>
          </a:xfrm>
          <a:prstGeom prst="line">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092780" y="5011968"/>
            <a:ext cx="0" cy="923330"/>
          </a:xfrm>
          <a:prstGeom prst="line">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270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500698" y="1108206"/>
            <a:ext cx="4349659" cy="2529923"/>
          </a:xfrm>
          <a:prstGeom prst="rect">
            <a:avLst/>
          </a:prstGeom>
        </p:spPr>
        <p:txBody>
          <a:bodyPr wrap="square">
            <a:spAutoFit/>
          </a:bodyPr>
          <a:lstStyle/>
          <a:p>
            <a:pPr>
              <a:lnSpc>
                <a:spcPct val="110000"/>
              </a:lnSpc>
            </a:pPr>
            <a:r>
              <a:rPr lang="en-GB" sz="4800" b="1" dirty="0">
                <a:solidFill>
                  <a:srgbClr val="034EA2"/>
                </a:solidFill>
              </a:rPr>
              <a:t>Recovery and Resilience Facility </a:t>
            </a:r>
          </a:p>
        </p:txBody>
      </p:sp>
      <p:sp>
        <p:nvSpPr>
          <p:cNvPr id="2" name="Slide Number Placeholder 1"/>
          <p:cNvSpPr>
            <a:spLocks noGrp="1"/>
          </p:cNvSpPr>
          <p:nvPr>
            <p:ph type="sldNum" sz="quarter" idx="12"/>
          </p:nvPr>
        </p:nvSpPr>
        <p:spPr/>
        <p:txBody>
          <a:bodyPr/>
          <a:lstStyle/>
          <a:p>
            <a:pPr algn="l"/>
            <a:fld id="{F46C79FD-C571-418B-AB0F-5EE936C85276}" type="slidenum">
              <a:rPr lang="en-GB" smtClean="0"/>
              <a:pPr algn="l"/>
              <a:t>7</a:t>
            </a:fld>
            <a:endParaRPr lang="en-GB" dirty="0"/>
          </a:p>
        </p:txBody>
      </p:sp>
      <p:sp>
        <p:nvSpPr>
          <p:cNvPr id="3" name="Title 2"/>
          <p:cNvSpPr>
            <a:spLocks noGrp="1"/>
          </p:cNvSpPr>
          <p:nvPr>
            <p:ph type="title"/>
          </p:nvPr>
        </p:nvSpPr>
        <p:spPr/>
        <p:txBody>
          <a:bodyPr/>
          <a:lstStyle/>
          <a:p>
            <a:r>
              <a:rPr lang="en-US" dirty="0"/>
              <a:t>1. Understanding the RRF funds</a:t>
            </a:r>
            <a:endParaRPr lang="en-GB" dirty="0"/>
          </a:p>
        </p:txBody>
      </p:sp>
      <p:sp>
        <p:nvSpPr>
          <p:cNvPr id="45" name="Donut 44"/>
          <p:cNvSpPr/>
          <p:nvPr/>
        </p:nvSpPr>
        <p:spPr>
          <a:xfrm>
            <a:off x="4490529" y="3680001"/>
            <a:ext cx="319314" cy="319314"/>
          </a:xfrm>
          <a:prstGeom prst="donut">
            <a:avLst>
              <a:gd name="adj" fmla="val 35868"/>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p:cNvSpPr/>
          <p:nvPr/>
        </p:nvSpPr>
        <p:spPr>
          <a:xfrm>
            <a:off x="8806856" y="1966587"/>
            <a:ext cx="2052000" cy="1384995"/>
          </a:xfrm>
          <a:prstGeom prst="rect">
            <a:avLst/>
          </a:prstGeom>
        </p:spPr>
        <p:txBody>
          <a:bodyPr wrap="square">
            <a:spAutoFit/>
          </a:bodyPr>
          <a:lstStyle/>
          <a:p>
            <a:pPr algn="ctr"/>
            <a:r>
              <a:rPr lang="en-US" sz="1400" dirty="0">
                <a:solidFill>
                  <a:srgbClr val="034EA2"/>
                </a:solidFill>
              </a:rPr>
              <a:t>Smart, sustainable and inclusive growth</a:t>
            </a:r>
          </a:p>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p:txBody>
      </p:sp>
      <p:pic>
        <p:nvPicPr>
          <p:cNvPr id="25" name="Picture 24"/>
          <p:cNvPicPr>
            <a:picLocks noChangeAspect="1"/>
          </p:cNvPicPr>
          <p:nvPr/>
        </p:nvPicPr>
        <p:blipFill>
          <a:blip r:embed="rId3"/>
          <a:stretch>
            <a:fillRect/>
          </a:stretch>
        </p:blipFill>
        <p:spPr>
          <a:xfrm>
            <a:off x="6620151" y="2659085"/>
            <a:ext cx="523875" cy="600075"/>
          </a:xfrm>
          <a:prstGeom prst="rect">
            <a:avLst/>
          </a:prstGeom>
        </p:spPr>
      </p:pic>
      <p:pic>
        <p:nvPicPr>
          <p:cNvPr id="31" name="Picture 30"/>
          <p:cNvPicPr>
            <a:picLocks noChangeAspect="1"/>
          </p:cNvPicPr>
          <p:nvPr/>
        </p:nvPicPr>
        <p:blipFill>
          <a:blip r:embed="rId4"/>
          <a:stretch>
            <a:fillRect/>
          </a:stretch>
        </p:blipFill>
        <p:spPr>
          <a:xfrm>
            <a:off x="7853317" y="2466399"/>
            <a:ext cx="619125" cy="609600"/>
          </a:xfrm>
          <a:prstGeom prst="rect">
            <a:avLst/>
          </a:prstGeom>
        </p:spPr>
      </p:pic>
      <p:pic>
        <p:nvPicPr>
          <p:cNvPr id="32" name="Picture 31"/>
          <p:cNvPicPr>
            <a:picLocks noChangeAspect="1"/>
          </p:cNvPicPr>
          <p:nvPr/>
        </p:nvPicPr>
        <p:blipFill>
          <a:blip r:embed="rId5"/>
          <a:stretch>
            <a:fillRect/>
          </a:stretch>
        </p:blipFill>
        <p:spPr>
          <a:xfrm>
            <a:off x="9401910" y="2599562"/>
            <a:ext cx="676275" cy="600075"/>
          </a:xfrm>
          <a:prstGeom prst="rect">
            <a:avLst/>
          </a:prstGeom>
        </p:spPr>
      </p:pic>
      <p:pic>
        <p:nvPicPr>
          <p:cNvPr id="33" name="Picture 32"/>
          <p:cNvPicPr>
            <a:picLocks noChangeAspect="1"/>
          </p:cNvPicPr>
          <p:nvPr/>
        </p:nvPicPr>
        <p:blipFill>
          <a:blip r:embed="rId6"/>
          <a:stretch>
            <a:fillRect/>
          </a:stretch>
        </p:blipFill>
        <p:spPr>
          <a:xfrm>
            <a:off x="5067788" y="4946121"/>
            <a:ext cx="619125" cy="609600"/>
          </a:xfrm>
          <a:prstGeom prst="rect">
            <a:avLst/>
          </a:prstGeom>
        </p:spPr>
      </p:pic>
      <p:pic>
        <p:nvPicPr>
          <p:cNvPr id="34" name="Picture 33"/>
          <p:cNvPicPr>
            <a:picLocks noChangeAspect="1"/>
          </p:cNvPicPr>
          <p:nvPr/>
        </p:nvPicPr>
        <p:blipFill>
          <a:blip r:embed="rId7"/>
          <a:stretch>
            <a:fillRect/>
          </a:stretch>
        </p:blipFill>
        <p:spPr>
          <a:xfrm>
            <a:off x="6635930" y="4784069"/>
            <a:ext cx="990600" cy="609600"/>
          </a:xfrm>
          <a:prstGeom prst="rect">
            <a:avLst/>
          </a:prstGeom>
        </p:spPr>
      </p:pic>
      <p:pic>
        <p:nvPicPr>
          <p:cNvPr id="35" name="Picture 34"/>
          <p:cNvPicPr>
            <a:picLocks noChangeAspect="1"/>
          </p:cNvPicPr>
          <p:nvPr/>
        </p:nvPicPr>
        <p:blipFill>
          <a:blip r:embed="rId8"/>
          <a:stretch>
            <a:fillRect/>
          </a:stretch>
        </p:blipFill>
        <p:spPr>
          <a:xfrm>
            <a:off x="9084549" y="5119869"/>
            <a:ext cx="476250" cy="609600"/>
          </a:xfrm>
          <a:prstGeom prst="rect">
            <a:avLst/>
          </a:prstGeom>
        </p:spPr>
      </p:pic>
      <p:sp>
        <p:nvSpPr>
          <p:cNvPr id="47" name="Rectangle 46"/>
          <p:cNvSpPr/>
          <p:nvPr/>
        </p:nvSpPr>
        <p:spPr>
          <a:xfrm>
            <a:off x="4294201" y="4828215"/>
            <a:ext cx="2052000" cy="1384995"/>
          </a:xfrm>
          <a:prstGeom prst="rect">
            <a:avLst/>
          </a:prstGeom>
        </p:spPr>
        <p:txBody>
          <a:bodyPr wrap="square">
            <a:spAutoFit/>
          </a:bodyPr>
          <a:lstStyle/>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a:p>
            <a:pPr algn="ctr"/>
            <a:r>
              <a:rPr lang="en-US" sz="1400" dirty="0">
                <a:solidFill>
                  <a:srgbClr val="034EA2"/>
                </a:solidFill>
              </a:rPr>
              <a:t>Social &amp; territorial cohesion</a:t>
            </a:r>
          </a:p>
        </p:txBody>
      </p:sp>
      <p:sp>
        <p:nvSpPr>
          <p:cNvPr id="48" name="Rectangle 47"/>
          <p:cNvSpPr/>
          <p:nvPr/>
        </p:nvSpPr>
        <p:spPr>
          <a:xfrm>
            <a:off x="6156293" y="4586312"/>
            <a:ext cx="2052000" cy="1600438"/>
          </a:xfrm>
          <a:prstGeom prst="rect">
            <a:avLst/>
          </a:prstGeom>
        </p:spPr>
        <p:txBody>
          <a:bodyPr wrap="square">
            <a:spAutoFit/>
          </a:bodyPr>
          <a:lstStyle/>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a:p>
            <a:pPr algn="ctr"/>
            <a:r>
              <a:rPr lang="en-US" sz="1400" dirty="0">
                <a:solidFill>
                  <a:srgbClr val="034EA2"/>
                </a:solidFill>
              </a:rPr>
              <a:t>Health, and economic, social and institutional resilience</a:t>
            </a:r>
          </a:p>
        </p:txBody>
      </p:sp>
      <p:sp>
        <p:nvSpPr>
          <p:cNvPr id="49" name="Rectangle 48"/>
          <p:cNvSpPr/>
          <p:nvPr/>
        </p:nvSpPr>
        <p:spPr>
          <a:xfrm>
            <a:off x="8339536" y="4983346"/>
            <a:ext cx="2052000" cy="1384995"/>
          </a:xfrm>
          <a:prstGeom prst="rect">
            <a:avLst/>
          </a:prstGeom>
        </p:spPr>
        <p:txBody>
          <a:bodyPr wrap="square">
            <a:spAutoFit/>
          </a:bodyPr>
          <a:lstStyle/>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a:p>
            <a:pPr algn="ctr"/>
            <a:r>
              <a:rPr lang="en-US" sz="1400" dirty="0">
                <a:solidFill>
                  <a:srgbClr val="034EA2"/>
                </a:solidFill>
              </a:rPr>
              <a:t>Policies for the next generation</a:t>
            </a:r>
          </a:p>
        </p:txBody>
      </p:sp>
      <p:sp>
        <p:nvSpPr>
          <p:cNvPr id="50" name="Rectangle 49"/>
          <p:cNvSpPr/>
          <p:nvPr/>
        </p:nvSpPr>
        <p:spPr>
          <a:xfrm>
            <a:off x="5874640" y="2328472"/>
            <a:ext cx="2052000" cy="1169551"/>
          </a:xfrm>
          <a:prstGeom prst="rect">
            <a:avLst/>
          </a:prstGeom>
        </p:spPr>
        <p:txBody>
          <a:bodyPr wrap="square">
            <a:spAutoFit/>
          </a:bodyPr>
          <a:lstStyle/>
          <a:p>
            <a:pPr algn="ctr"/>
            <a:r>
              <a:rPr lang="en-US" sz="1400" dirty="0">
                <a:solidFill>
                  <a:srgbClr val="034EA2"/>
                </a:solidFill>
              </a:rPr>
              <a:t>Green transition</a:t>
            </a:r>
          </a:p>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p:txBody>
      </p:sp>
      <p:sp>
        <p:nvSpPr>
          <p:cNvPr id="51" name="Rectangle 50"/>
          <p:cNvSpPr/>
          <p:nvPr/>
        </p:nvSpPr>
        <p:spPr>
          <a:xfrm>
            <a:off x="7221970" y="2093518"/>
            <a:ext cx="1907077" cy="1169551"/>
          </a:xfrm>
          <a:prstGeom prst="rect">
            <a:avLst/>
          </a:prstGeom>
        </p:spPr>
        <p:txBody>
          <a:bodyPr wrap="square">
            <a:spAutoFit/>
          </a:bodyPr>
          <a:lstStyle/>
          <a:p>
            <a:pPr algn="ctr"/>
            <a:r>
              <a:rPr lang="en-US" sz="1400" dirty="0">
                <a:solidFill>
                  <a:srgbClr val="034EA2"/>
                </a:solidFill>
              </a:rPr>
              <a:t>Digital transition</a:t>
            </a:r>
          </a:p>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a:p>
            <a:pPr algn="ctr"/>
            <a:endParaRPr lang="en-US" sz="1400" dirty="0">
              <a:solidFill>
                <a:srgbClr val="034EA2"/>
              </a:solidFill>
            </a:endParaRPr>
          </a:p>
        </p:txBody>
      </p:sp>
      <p:cxnSp>
        <p:nvCxnSpPr>
          <p:cNvPr id="54" name="Elbow Connector 53"/>
          <p:cNvCxnSpPr>
            <a:stCxn id="45" idx="6"/>
            <a:endCxn id="50" idx="2"/>
          </p:cNvCxnSpPr>
          <p:nvPr/>
        </p:nvCxnSpPr>
        <p:spPr>
          <a:xfrm flipV="1">
            <a:off x="4809843" y="3498023"/>
            <a:ext cx="2090797" cy="341635"/>
          </a:xfrm>
          <a:prstGeom prst="bentConnector2">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45" idx="6"/>
            <a:endCxn id="51" idx="2"/>
          </p:cNvCxnSpPr>
          <p:nvPr/>
        </p:nvCxnSpPr>
        <p:spPr>
          <a:xfrm flipV="1">
            <a:off x="4809843" y="3263069"/>
            <a:ext cx="3365666" cy="576589"/>
          </a:xfrm>
          <a:prstGeom prst="bentConnector2">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45" idx="6"/>
            <a:endCxn id="19" idx="2"/>
          </p:cNvCxnSpPr>
          <p:nvPr/>
        </p:nvCxnSpPr>
        <p:spPr>
          <a:xfrm flipV="1">
            <a:off x="4809843" y="3351582"/>
            <a:ext cx="5023013" cy="488076"/>
          </a:xfrm>
          <a:prstGeom prst="bentConnector2">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cxnSp>
        <p:nvCxnSpPr>
          <p:cNvPr id="65" name="Elbow Connector 64"/>
          <p:cNvCxnSpPr>
            <a:stCxn id="45" idx="6"/>
            <a:endCxn id="47" idx="0"/>
          </p:cNvCxnSpPr>
          <p:nvPr/>
        </p:nvCxnSpPr>
        <p:spPr>
          <a:xfrm>
            <a:off x="4809843" y="3839658"/>
            <a:ext cx="510358" cy="988557"/>
          </a:xfrm>
          <a:prstGeom prst="bentConnector2">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45" idx="6"/>
            <a:endCxn id="48" idx="0"/>
          </p:cNvCxnSpPr>
          <p:nvPr/>
        </p:nvCxnSpPr>
        <p:spPr>
          <a:xfrm>
            <a:off x="4809843" y="3839658"/>
            <a:ext cx="2372450" cy="746654"/>
          </a:xfrm>
          <a:prstGeom prst="bentConnector2">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cxnSp>
        <p:nvCxnSpPr>
          <p:cNvPr id="72" name="Elbow Connector 71"/>
          <p:cNvCxnSpPr>
            <a:stCxn id="45" idx="6"/>
            <a:endCxn id="49" idx="0"/>
          </p:cNvCxnSpPr>
          <p:nvPr/>
        </p:nvCxnSpPr>
        <p:spPr>
          <a:xfrm>
            <a:off x="4809843" y="3839658"/>
            <a:ext cx="4555693" cy="1143688"/>
          </a:xfrm>
          <a:prstGeom prst="bentConnector2">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sp>
        <p:nvSpPr>
          <p:cNvPr id="81" name="Donut 80"/>
          <p:cNvSpPr/>
          <p:nvPr/>
        </p:nvSpPr>
        <p:spPr>
          <a:xfrm>
            <a:off x="10358754" y="3688493"/>
            <a:ext cx="319314" cy="319314"/>
          </a:xfrm>
          <a:prstGeom prst="donut">
            <a:avLst>
              <a:gd name="adj" fmla="val 35868"/>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82" name="Elbow Connector 81"/>
          <p:cNvCxnSpPr>
            <a:stCxn id="45" idx="6"/>
            <a:endCxn id="81" idx="2"/>
          </p:cNvCxnSpPr>
          <p:nvPr/>
        </p:nvCxnSpPr>
        <p:spPr>
          <a:xfrm>
            <a:off x="4809843" y="3839658"/>
            <a:ext cx="5548911" cy="8492"/>
          </a:xfrm>
          <a:prstGeom prst="bentConnector3">
            <a:avLst>
              <a:gd name="adj1" fmla="val 50000"/>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931133" y="1489348"/>
            <a:ext cx="5633273" cy="338554"/>
          </a:xfrm>
          <a:prstGeom prst="rect">
            <a:avLst/>
          </a:prstGeom>
        </p:spPr>
        <p:txBody>
          <a:bodyPr wrap="none">
            <a:spAutoFit/>
          </a:bodyPr>
          <a:lstStyle/>
          <a:p>
            <a:r>
              <a:rPr lang="en-IE" sz="1600" b="1" dirty="0">
                <a:solidFill>
                  <a:srgbClr val="034EA2"/>
                </a:solidFill>
              </a:rPr>
              <a:t>The RRF's strategic framework is built on six key pillars</a:t>
            </a:r>
          </a:p>
        </p:txBody>
      </p:sp>
    </p:spTree>
    <p:extLst>
      <p:ext uri="{BB962C8B-B14F-4D97-AF65-F5344CB8AC3E}">
        <p14:creationId xmlns:p14="http://schemas.microsoft.com/office/powerpoint/2010/main" val="2742701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67483" y="1757179"/>
            <a:ext cx="4349659" cy="2529923"/>
          </a:xfrm>
          <a:prstGeom prst="rect">
            <a:avLst/>
          </a:prstGeom>
        </p:spPr>
        <p:txBody>
          <a:bodyPr wrap="square">
            <a:spAutoFit/>
          </a:bodyPr>
          <a:lstStyle/>
          <a:p>
            <a:pPr>
              <a:lnSpc>
                <a:spcPct val="110000"/>
              </a:lnSpc>
            </a:pPr>
            <a:r>
              <a:rPr lang="en-GB" sz="4800" b="1" dirty="0">
                <a:solidFill>
                  <a:srgbClr val="034EA2"/>
                </a:solidFill>
              </a:rPr>
              <a:t>Recovery and Resilience Facility </a:t>
            </a:r>
          </a:p>
        </p:txBody>
      </p:sp>
      <p:sp>
        <p:nvSpPr>
          <p:cNvPr id="2" name="Slide Number Placeholder 1"/>
          <p:cNvSpPr>
            <a:spLocks noGrp="1"/>
          </p:cNvSpPr>
          <p:nvPr>
            <p:ph type="sldNum" sz="quarter" idx="12"/>
          </p:nvPr>
        </p:nvSpPr>
        <p:spPr/>
        <p:txBody>
          <a:bodyPr/>
          <a:lstStyle/>
          <a:p>
            <a:pPr algn="l"/>
            <a:fld id="{F46C79FD-C571-418B-AB0F-5EE936C85276}" type="slidenum">
              <a:rPr lang="en-GB" smtClean="0"/>
              <a:pPr algn="l"/>
              <a:t>8</a:t>
            </a:fld>
            <a:endParaRPr lang="en-GB"/>
          </a:p>
        </p:txBody>
      </p:sp>
      <p:sp>
        <p:nvSpPr>
          <p:cNvPr id="3" name="Title 2"/>
          <p:cNvSpPr>
            <a:spLocks noGrp="1"/>
          </p:cNvSpPr>
          <p:nvPr>
            <p:ph type="title"/>
          </p:nvPr>
        </p:nvSpPr>
        <p:spPr/>
        <p:txBody>
          <a:bodyPr/>
          <a:lstStyle/>
          <a:p>
            <a:r>
              <a:rPr lang="en-US" dirty="0"/>
              <a:t>1. Understanding the RRF funds</a:t>
            </a:r>
            <a:endParaRPr lang="en-GB" dirty="0"/>
          </a:p>
        </p:txBody>
      </p:sp>
      <p:sp>
        <p:nvSpPr>
          <p:cNvPr id="45" name="Donut 44"/>
          <p:cNvSpPr/>
          <p:nvPr/>
        </p:nvSpPr>
        <p:spPr>
          <a:xfrm>
            <a:off x="2836389" y="3710592"/>
            <a:ext cx="319314" cy="319314"/>
          </a:xfrm>
          <a:prstGeom prst="donut">
            <a:avLst>
              <a:gd name="adj" fmla="val 35868"/>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Oval 3"/>
          <p:cNvSpPr/>
          <p:nvPr/>
        </p:nvSpPr>
        <p:spPr>
          <a:xfrm>
            <a:off x="6502399" y="2672819"/>
            <a:ext cx="2380343" cy="2380343"/>
          </a:xfrm>
          <a:prstGeom prst="ellipse">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FFC000"/>
                </a:solidFill>
                <a:latin typeface="Arial Unicode MS"/>
              </a:rPr>
              <a:t>€</a:t>
            </a:r>
            <a:r>
              <a:rPr lang="en-GB" sz="3600" b="1" dirty="0">
                <a:solidFill>
                  <a:srgbClr val="FFC000"/>
                </a:solidFill>
                <a:latin typeface="Arial Unicode MS"/>
              </a:rPr>
              <a:t>655 </a:t>
            </a:r>
            <a:r>
              <a:rPr lang="en-GB" sz="3600" dirty="0">
                <a:solidFill>
                  <a:srgbClr val="FFC000"/>
                </a:solidFill>
                <a:latin typeface="Arial Unicode MS"/>
              </a:rPr>
              <a:t>billion</a:t>
            </a:r>
          </a:p>
        </p:txBody>
      </p:sp>
      <p:sp>
        <p:nvSpPr>
          <p:cNvPr id="22" name="Block Arc 21"/>
          <p:cNvSpPr>
            <a:spLocks noChangeAspect="1"/>
          </p:cNvSpPr>
          <p:nvPr/>
        </p:nvSpPr>
        <p:spPr>
          <a:xfrm rot="16200000">
            <a:off x="6040936" y="2211358"/>
            <a:ext cx="3303268" cy="3303268"/>
          </a:xfrm>
          <a:prstGeom prst="blockArc">
            <a:avLst>
              <a:gd name="adj1" fmla="val 2433082"/>
              <a:gd name="adj2" fmla="val 10596240"/>
              <a:gd name="adj3" fmla="val 5498"/>
            </a:avLst>
          </a:prstGeom>
          <a:solidFill>
            <a:srgbClr val="FFC000">
              <a:alpha val="51000"/>
            </a:srgb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p:cNvSpPr/>
          <p:nvPr/>
        </p:nvSpPr>
        <p:spPr>
          <a:xfrm>
            <a:off x="10256522" y="2059448"/>
            <a:ext cx="1259302" cy="1077218"/>
          </a:xfrm>
          <a:prstGeom prst="rect">
            <a:avLst/>
          </a:prstGeom>
        </p:spPr>
        <p:txBody>
          <a:bodyPr wrap="square">
            <a:spAutoFit/>
          </a:bodyPr>
          <a:lstStyle/>
          <a:p>
            <a:pPr algn="ctr"/>
            <a:r>
              <a:rPr lang="en-GB" sz="3200" dirty="0">
                <a:solidFill>
                  <a:srgbClr val="034EA2"/>
                </a:solidFill>
                <a:latin typeface="Arial Unicode MS"/>
              </a:rPr>
              <a:t>€</a:t>
            </a:r>
            <a:r>
              <a:rPr lang="en-GB" sz="3200" b="1" dirty="0">
                <a:solidFill>
                  <a:srgbClr val="034EA2"/>
                </a:solidFill>
                <a:latin typeface="Arial Unicode MS"/>
              </a:rPr>
              <a:t>291 </a:t>
            </a:r>
            <a:r>
              <a:rPr lang="en-GB" sz="3200" dirty="0">
                <a:solidFill>
                  <a:srgbClr val="034EA2"/>
                </a:solidFill>
                <a:latin typeface="Arial Unicode MS"/>
              </a:rPr>
              <a:t>billion</a:t>
            </a:r>
          </a:p>
        </p:txBody>
      </p:sp>
      <p:sp>
        <p:nvSpPr>
          <p:cNvPr id="23" name="Donut 22"/>
          <p:cNvSpPr/>
          <p:nvPr/>
        </p:nvSpPr>
        <p:spPr>
          <a:xfrm>
            <a:off x="10035360" y="2438400"/>
            <a:ext cx="159657" cy="159657"/>
          </a:xfrm>
          <a:prstGeom prst="donut">
            <a:avLst>
              <a:gd name="adj" fmla="val 358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Freeform 8"/>
          <p:cNvSpPr/>
          <p:nvPr/>
        </p:nvSpPr>
        <p:spPr>
          <a:xfrm>
            <a:off x="8998858" y="2518229"/>
            <a:ext cx="1045028" cy="319314"/>
          </a:xfrm>
          <a:custGeom>
            <a:avLst/>
            <a:gdLst>
              <a:gd name="connsiteX0" fmla="*/ 0 w 1045028"/>
              <a:gd name="connsiteY0" fmla="*/ 319314 h 319314"/>
              <a:gd name="connsiteX1" fmla="*/ 551543 w 1045028"/>
              <a:gd name="connsiteY1" fmla="*/ 0 h 319314"/>
              <a:gd name="connsiteX2" fmla="*/ 1045028 w 1045028"/>
              <a:gd name="connsiteY2" fmla="*/ 0 h 319314"/>
            </a:gdLst>
            <a:ahLst/>
            <a:cxnLst>
              <a:cxn ang="0">
                <a:pos x="connsiteX0" y="connsiteY0"/>
              </a:cxn>
              <a:cxn ang="0">
                <a:pos x="connsiteX1" y="connsiteY1"/>
              </a:cxn>
              <a:cxn ang="0">
                <a:pos x="connsiteX2" y="connsiteY2"/>
              </a:cxn>
            </a:cxnLst>
            <a:rect l="l" t="t" r="r" b="b"/>
            <a:pathLst>
              <a:path w="1045028" h="319314">
                <a:moveTo>
                  <a:pt x="0" y="319314"/>
                </a:moveTo>
                <a:lnTo>
                  <a:pt x="551543" y="0"/>
                </a:lnTo>
                <a:lnTo>
                  <a:pt x="1045028" y="0"/>
                </a:lnTo>
              </a:path>
            </a:pathLst>
          </a:custGeom>
          <a:noFill/>
          <a:ln w="19050">
            <a:solidFill>
              <a:srgbClr val="FFC000"/>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9351826" y="2049760"/>
            <a:ext cx="979756" cy="369332"/>
          </a:xfrm>
          <a:prstGeom prst="rect">
            <a:avLst/>
          </a:prstGeom>
        </p:spPr>
        <p:txBody>
          <a:bodyPr wrap="none">
            <a:spAutoFit/>
          </a:bodyPr>
          <a:lstStyle/>
          <a:p>
            <a:pPr algn="ctr"/>
            <a:r>
              <a:rPr lang="en-GB" dirty="0">
                <a:solidFill>
                  <a:srgbClr val="FFC000"/>
                </a:solidFill>
                <a:latin typeface="Arial Unicode MS"/>
              </a:rPr>
              <a:t>in loans</a:t>
            </a:r>
          </a:p>
        </p:txBody>
      </p:sp>
      <p:sp>
        <p:nvSpPr>
          <p:cNvPr id="26" name="Rectangle 25"/>
          <p:cNvSpPr/>
          <p:nvPr/>
        </p:nvSpPr>
        <p:spPr>
          <a:xfrm>
            <a:off x="4081952" y="4670585"/>
            <a:ext cx="1259302" cy="1077218"/>
          </a:xfrm>
          <a:prstGeom prst="rect">
            <a:avLst/>
          </a:prstGeom>
        </p:spPr>
        <p:txBody>
          <a:bodyPr wrap="square">
            <a:spAutoFit/>
          </a:bodyPr>
          <a:lstStyle/>
          <a:p>
            <a:pPr algn="ctr"/>
            <a:r>
              <a:rPr lang="en-GB" sz="3200" dirty="0">
                <a:solidFill>
                  <a:srgbClr val="034EA2"/>
                </a:solidFill>
                <a:latin typeface="Arial Unicode MS"/>
              </a:rPr>
              <a:t>€</a:t>
            </a:r>
            <a:r>
              <a:rPr lang="en-GB" sz="3200" b="1" dirty="0">
                <a:solidFill>
                  <a:srgbClr val="034EA2"/>
                </a:solidFill>
                <a:latin typeface="Arial Unicode MS"/>
              </a:rPr>
              <a:t>364 </a:t>
            </a:r>
            <a:r>
              <a:rPr lang="en-GB" sz="3200" dirty="0">
                <a:solidFill>
                  <a:srgbClr val="034EA2"/>
                </a:solidFill>
                <a:latin typeface="Arial Unicode MS"/>
              </a:rPr>
              <a:t>billion</a:t>
            </a:r>
          </a:p>
        </p:txBody>
      </p:sp>
      <p:sp>
        <p:nvSpPr>
          <p:cNvPr id="27" name="Donut 26"/>
          <p:cNvSpPr/>
          <p:nvPr/>
        </p:nvSpPr>
        <p:spPr>
          <a:xfrm>
            <a:off x="5557927" y="5327703"/>
            <a:ext cx="159657" cy="159657"/>
          </a:xfrm>
          <a:prstGeom prst="donut">
            <a:avLst>
              <a:gd name="adj" fmla="val 35868"/>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Freeform 27"/>
          <p:cNvSpPr/>
          <p:nvPr/>
        </p:nvSpPr>
        <p:spPr>
          <a:xfrm flipH="1" flipV="1">
            <a:off x="5705475" y="5150993"/>
            <a:ext cx="927364" cy="260775"/>
          </a:xfrm>
          <a:custGeom>
            <a:avLst/>
            <a:gdLst>
              <a:gd name="connsiteX0" fmla="*/ 0 w 1045028"/>
              <a:gd name="connsiteY0" fmla="*/ 319314 h 319314"/>
              <a:gd name="connsiteX1" fmla="*/ 551543 w 1045028"/>
              <a:gd name="connsiteY1" fmla="*/ 0 h 319314"/>
              <a:gd name="connsiteX2" fmla="*/ 1045028 w 1045028"/>
              <a:gd name="connsiteY2" fmla="*/ 0 h 319314"/>
            </a:gdLst>
            <a:ahLst/>
            <a:cxnLst>
              <a:cxn ang="0">
                <a:pos x="connsiteX0" y="connsiteY0"/>
              </a:cxn>
              <a:cxn ang="0">
                <a:pos x="connsiteX1" y="connsiteY1"/>
              </a:cxn>
              <a:cxn ang="0">
                <a:pos x="connsiteX2" y="connsiteY2"/>
              </a:cxn>
            </a:cxnLst>
            <a:rect l="l" t="t" r="r" b="b"/>
            <a:pathLst>
              <a:path w="1045028" h="319314">
                <a:moveTo>
                  <a:pt x="0" y="319314"/>
                </a:moveTo>
                <a:lnTo>
                  <a:pt x="551543" y="0"/>
                </a:lnTo>
                <a:lnTo>
                  <a:pt x="1045028" y="0"/>
                </a:lnTo>
              </a:path>
            </a:pathLst>
          </a:custGeom>
          <a:noFill/>
          <a:ln w="19050">
            <a:solidFill>
              <a:srgbClr val="034EA2"/>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374130" y="4941686"/>
            <a:ext cx="1069525" cy="369332"/>
          </a:xfrm>
          <a:prstGeom prst="rect">
            <a:avLst/>
          </a:prstGeom>
        </p:spPr>
        <p:txBody>
          <a:bodyPr wrap="none">
            <a:spAutoFit/>
          </a:bodyPr>
          <a:lstStyle/>
          <a:p>
            <a:pPr algn="ctr"/>
            <a:r>
              <a:rPr lang="en-GB" dirty="0">
                <a:solidFill>
                  <a:srgbClr val="034EA2"/>
                </a:solidFill>
                <a:latin typeface="Arial Unicode MS"/>
              </a:rPr>
              <a:t>in grants</a:t>
            </a:r>
          </a:p>
        </p:txBody>
      </p:sp>
      <p:cxnSp>
        <p:nvCxnSpPr>
          <p:cNvPr id="32" name="Elbow Connector 31"/>
          <p:cNvCxnSpPr/>
          <p:nvPr/>
        </p:nvCxnSpPr>
        <p:spPr>
          <a:xfrm flipV="1">
            <a:off x="3155703" y="3038475"/>
            <a:ext cx="3102222" cy="831776"/>
          </a:xfrm>
          <a:prstGeom prst="bentConnector3">
            <a:avLst>
              <a:gd name="adj1" fmla="val 50000"/>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sp>
        <p:nvSpPr>
          <p:cNvPr id="6" name="Block Arc 5"/>
          <p:cNvSpPr>
            <a:spLocks noChangeAspect="1"/>
          </p:cNvSpPr>
          <p:nvPr/>
        </p:nvSpPr>
        <p:spPr>
          <a:xfrm rot="16200000">
            <a:off x="6040936" y="2211357"/>
            <a:ext cx="3303268" cy="3303268"/>
          </a:xfrm>
          <a:prstGeom prst="blockArc">
            <a:avLst>
              <a:gd name="adj1" fmla="val 10800000"/>
              <a:gd name="adj2" fmla="val 2287677"/>
              <a:gd name="adj3" fmla="val 8724"/>
            </a:avLst>
          </a:prstGeom>
          <a:solidFill>
            <a:srgbClr val="6895C7"/>
          </a:solidFill>
          <a:ln w="19050">
            <a:solidFill>
              <a:srgbClr val="03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87536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67483" y="1757179"/>
            <a:ext cx="4349659" cy="2529923"/>
          </a:xfrm>
          <a:prstGeom prst="rect">
            <a:avLst/>
          </a:prstGeom>
        </p:spPr>
        <p:txBody>
          <a:bodyPr wrap="square">
            <a:spAutoFit/>
          </a:bodyPr>
          <a:lstStyle/>
          <a:p>
            <a:pPr>
              <a:lnSpc>
                <a:spcPct val="110000"/>
              </a:lnSpc>
            </a:pPr>
            <a:r>
              <a:rPr lang="en-GB" sz="4800" b="1" dirty="0">
                <a:solidFill>
                  <a:srgbClr val="034EA2"/>
                </a:solidFill>
              </a:rPr>
              <a:t>Recovery and Resilience Facility </a:t>
            </a:r>
          </a:p>
        </p:txBody>
      </p:sp>
      <p:sp>
        <p:nvSpPr>
          <p:cNvPr id="2" name="Slide Number Placeholder 1"/>
          <p:cNvSpPr>
            <a:spLocks noGrp="1"/>
          </p:cNvSpPr>
          <p:nvPr>
            <p:ph type="sldNum" sz="quarter" idx="12"/>
          </p:nvPr>
        </p:nvSpPr>
        <p:spPr/>
        <p:txBody>
          <a:bodyPr/>
          <a:lstStyle/>
          <a:p>
            <a:pPr algn="l"/>
            <a:fld id="{F46C79FD-C571-418B-AB0F-5EE936C85276}" type="slidenum">
              <a:rPr lang="en-GB" smtClean="0"/>
              <a:pPr algn="l"/>
              <a:t>9</a:t>
            </a:fld>
            <a:endParaRPr lang="en-GB" dirty="0"/>
          </a:p>
        </p:txBody>
      </p:sp>
      <p:sp>
        <p:nvSpPr>
          <p:cNvPr id="3" name="Title 2"/>
          <p:cNvSpPr>
            <a:spLocks noGrp="1"/>
          </p:cNvSpPr>
          <p:nvPr>
            <p:ph type="title"/>
          </p:nvPr>
        </p:nvSpPr>
        <p:spPr/>
        <p:txBody>
          <a:bodyPr/>
          <a:lstStyle/>
          <a:p>
            <a:r>
              <a:rPr lang="en-US" dirty="0"/>
              <a:t>1. Understanding the RRF funds</a:t>
            </a:r>
            <a:endParaRPr lang="en-GB" dirty="0"/>
          </a:p>
        </p:txBody>
      </p:sp>
      <p:sp>
        <p:nvSpPr>
          <p:cNvPr id="16" name="Donut 15"/>
          <p:cNvSpPr/>
          <p:nvPr/>
        </p:nvSpPr>
        <p:spPr>
          <a:xfrm>
            <a:off x="5592397" y="2354067"/>
            <a:ext cx="319314" cy="319314"/>
          </a:xfrm>
          <a:prstGeom prst="donut">
            <a:avLst>
              <a:gd name="adj" fmla="val 35868"/>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0" name="Elbow Connector 19"/>
          <p:cNvCxnSpPr>
            <a:stCxn id="45" idx="6"/>
            <a:endCxn id="16" idx="2"/>
          </p:cNvCxnSpPr>
          <p:nvPr/>
        </p:nvCxnSpPr>
        <p:spPr>
          <a:xfrm flipV="1">
            <a:off x="3155703" y="2513724"/>
            <a:ext cx="2436694" cy="1356525"/>
          </a:xfrm>
          <a:prstGeom prst="bentConnector3">
            <a:avLst>
              <a:gd name="adj1" fmla="val 73845"/>
            </a:avLst>
          </a:prstGeom>
          <a:ln w="25400">
            <a:solidFill>
              <a:srgbClr val="6895C7"/>
            </a:solidFill>
          </a:ln>
        </p:spPr>
        <p:style>
          <a:lnRef idx="1">
            <a:schemeClr val="accent1"/>
          </a:lnRef>
          <a:fillRef idx="0">
            <a:schemeClr val="accent1"/>
          </a:fillRef>
          <a:effectRef idx="0">
            <a:schemeClr val="accent1"/>
          </a:effectRef>
          <a:fontRef idx="minor">
            <a:schemeClr val="tx1"/>
          </a:fontRef>
        </p:style>
      </p:cxnSp>
      <p:sp>
        <p:nvSpPr>
          <p:cNvPr id="45" name="Donut 44"/>
          <p:cNvSpPr/>
          <p:nvPr/>
        </p:nvSpPr>
        <p:spPr>
          <a:xfrm>
            <a:off x="2836389" y="3710592"/>
            <a:ext cx="319314" cy="319314"/>
          </a:xfrm>
          <a:prstGeom prst="donut">
            <a:avLst>
              <a:gd name="adj" fmla="val 35868"/>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p:cNvSpPr/>
          <p:nvPr/>
        </p:nvSpPr>
        <p:spPr>
          <a:xfrm>
            <a:off x="6096000" y="1544228"/>
            <a:ext cx="5833339" cy="1938992"/>
          </a:xfrm>
          <a:prstGeom prst="rect">
            <a:avLst/>
          </a:prstGeom>
        </p:spPr>
        <p:txBody>
          <a:bodyPr wrap="square">
            <a:spAutoFit/>
          </a:bodyPr>
          <a:lstStyle/>
          <a:p>
            <a:r>
              <a:rPr lang="en-GB" sz="2400" dirty="0">
                <a:solidFill>
                  <a:srgbClr val="034EA2"/>
                </a:solidFill>
                <a:latin typeface="Arial Unicode MS"/>
              </a:rPr>
              <a:t>How does the Recovery and Resilience Facility (</a:t>
            </a:r>
            <a:r>
              <a:rPr lang="en-GB" sz="2400" b="1" dirty="0">
                <a:solidFill>
                  <a:srgbClr val="034EA2"/>
                </a:solidFill>
                <a:latin typeface="Arial Unicode MS"/>
              </a:rPr>
              <a:t>RRF</a:t>
            </a:r>
            <a:r>
              <a:rPr lang="en-GB" sz="2400" dirty="0">
                <a:solidFill>
                  <a:srgbClr val="034EA2"/>
                </a:solidFill>
                <a:latin typeface="Arial Unicode MS"/>
              </a:rPr>
              <a:t>) utilise strategic investments and reforms to </a:t>
            </a:r>
            <a:r>
              <a:rPr lang="en-GB" sz="2400" b="1" dirty="0">
                <a:solidFill>
                  <a:srgbClr val="034EA2"/>
                </a:solidFill>
                <a:latin typeface="Arial Unicode MS"/>
              </a:rPr>
              <a:t>drive economic recovery and long-term resilience across the European Union</a:t>
            </a:r>
            <a:r>
              <a:rPr lang="en-GB" sz="2400" dirty="0">
                <a:solidFill>
                  <a:srgbClr val="034EA2"/>
                </a:solidFill>
                <a:latin typeface="Arial Unicode MS"/>
              </a:rPr>
              <a:t>? </a:t>
            </a:r>
          </a:p>
        </p:txBody>
      </p:sp>
      <p:sp>
        <p:nvSpPr>
          <p:cNvPr id="22" name="Donut 21"/>
          <p:cNvSpPr/>
          <p:nvPr/>
        </p:nvSpPr>
        <p:spPr>
          <a:xfrm>
            <a:off x="7767057" y="3870249"/>
            <a:ext cx="1797917" cy="1797917"/>
          </a:xfrm>
          <a:prstGeom prst="donut">
            <a:avLst>
              <a:gd name="adj" fmla="val 5288"/>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dirty="0">
                <a:solidFill>
                  <a:srgbClr val="034EA2"/>
                </a:solidFill>
                <a:latin typeface="Arial Unicode MS"/>
              </a:rPr>
              <a:t>?</a:t>
            </a:r>
          </a:p>
        </p:txBody>
      </p:sp>
    </p:spTree>
    <p:extLst>
      <p:ext uri="{BB962C8B-B14F-4D97-AF65-F5344CB8AC3E}">
        <p14:creationId xmlns:p14="http://schemas.microsoft.com/office/powerpoint/2010/main" val="2056496955"/>
      </p:ext>
    </p:extLst>
  </p:cSld>
  <p:clrMapOvr>
    <a:masterClrMapping/>
  </p:clrMapOvr>
</p:sld>
</file>

<file path=ppt/theme/theme1.xml><?xml version="1.0" encoding="utf-8"?>
<a:theme xmlns:a="http://schemas.openxmlformats.org/drawingml/2006/main" name="colour palette new PPT">
  <a:themeElements>
    <a:clrScheme name="EC Colour Palette 2024">
      <a:dk1>
        <a:sysClr val="windowText" lastClr="000000"/>
      </a:dk1>
      <a:lt1>
        <a:sysClr val="window" lastClr="FFFFFF"/>
      </a:lt1>
      <a:dk2>
        <a:srgbClr val="003399"/>
      </a:dk2>
      <a:lt2>
        <a:srgbClr val="C6E5DF"/>
      </a:lt2>
      <a:accent1>
        <a:srgbClr val="44BA7E"/>
      </a:accent1>
      <a:accent2>
        <a:srgbClr val="000083"/>
      </a:accent2>
      <a:accent3>
        <a:srgbClr val="48038C"/>
      </a:accent3>
      <a:accent4>
        <a:srgbClr val="FF712C"/>
      </a:accent4>
      <a:accent5>
        <a:srgbClr val="FFD34E"/>
      </a:accent5>
      <a:accent6>
        <a:srgbClr val="DD0C86"/>
      </a:accent6>
      <a:hlink>
        <a:srgbClr val="003399"/>
      </a:hlink>
      <a:folHlink>
        <a:srgbClr val="003399"/>
      </a:folHlink>
    </a:clrScheme>
    <a:fontScheme name="EC reva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amp_VI_EC_Corporate_PPT_Template_2024 2.pptx" id="{82638BCC-62B9-435A-B3D4-91B8F41A0F82}" vid="{331CF50E-8039-4F5B-9C47-F59CDFBC175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7B6F83-6DDD-48D8-857B-BE72EE2D0B99}">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C578E49-555D-4D0C-B802-355039F0D82E}">
  <ds:schemaRefs>
    <ds:schemaRef ds:uri="http://schemas.microsoft.com/sharepoint/v3/contenttype/forms"/>
  </ds:schemaRefs>
</ds:datastoreItem>
</file>

<file path=customXml/itemProps3.xml><?xml version="1.0" encoding="utf-8"?>
<ds:datastoreItem xmlns:ds="http://schemas.openxmlformats.org/officeDocument/2006/customXml" ds:itemID="{4CD81E1F-6DA9-4707-BA36-9D5427D786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blank</Template>
  <TotalTime>3673</TotalTime>
  <Words>4828</Words>
  <Application>Microsoft Office PowerPoint</Application>
  <PresentationFormat>Widescreen</PresentationFormat>
  <Paragraphs>746</Paragraphs>
  <Slides>48</Slides>
  <Notes>34</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48</vt:i4>
      </vt:variant>
    </vt:vector>
  </HeadingPairs>
  <TitlesOfParts>
    <vt:vector size="62" baseType="lpstr">
      <vt:lpstr>arial</vt:lpstr>
      <vt:lpstr>Calibri</vt:lpstr>
      <vt:lpstr>Arial (Títulos)</vt:lpstr>
      <vt:lpstr>LM Roman 12</vt:lpstr>
      <vt:lpstr>Arial Narrow</vt:lpstr>
      <vt:lpstr>Cambria Math</vt:lpstr>
      <vt:lpstr>EC Square Sans Cond Pro</vt:lpstr>
      <vt:lpstr>arial</vt:lpstr>
      <vt:lpstr>Times New Roman</vt:lpstr>
      <vt:lpstr>Latin Modern Math</vt:lpstr>
      <vt:lpstr>Arial Unicode MS</vt:lpstr>
      <vt:lpstr>EC Square Sans Pro</vt:lpstr>
      <vt:lpstr>Wingdings</vt:lpstr>
      <vt:lpstr>colour palette new PPT</vt:lpstr>
      <vt:lpstr>PowerPoint Presentation</vt:lpstr>
      <vt:lpstr>Policy objective and main novelties</vt:lpstr>
      <vt:lpstr>PowerPoint Presentation</vt:lpstr>
      <vt:lpstr>Outline</vt:lpstr>
      <vt:lpstr>Understanding the Recovery and Resilience Facility (RRF)</vt:lpstr>
      <vt:lpstr>1. Understanding the RRF funds</vt:lpstr>
      <vt:lpstr>1. Understanding the RRF funds</vt:lpstr>
      <vt:lpstr>1. Understanding the RRF funds</vt:lpstr>
      <vt:lpstr>1. Understanding the RRF funds</vt:lpstr>
      <vt:lpstr>A new sectoral database</vt:lpstr>
      <vt:lpstr>2. A new sectoral database </vt:lpstr>
      <vt:lpstr>Categorisation of RRF investments: overall approach</vt:lpstr>
      <vt:lpstr>The RRF so far</vt:lpstr>
      <vt:lpstr>PowerPoint Presentation</vt:lpstr>
      <vt:lpstr>RRF investments: overall distribution by NACE sectors</vt:lpstr>
      <vt:lpstr>RRF Investments: sectoral distribution by country % of national envelopes </vt:lpstr>
      <vt:lpstr>Overview of FIDELIO model</vt:lpstr>
      <vt:lpstr>From Figaro to Fidelio</vt:lpstr>
      <vt:lpstr>3. FIDELIO</vt:lpstr>
      <vt:lpstr>3. FIDELIO: Database</vt:lpstr>
      <vt:lpstr>3. FIDELIO: Database</vt:lpstr>
      <vt:lpstr>3. FIDELIO: Database</vt:lpstr>
      <vt:lpstr>3. FIDELIO: Database</vt:lpstr>
      <vt:lpstr>PowerPoint Presentation</vt:lpstr>
      <vt:lpstr>3. FIDELIO: underlying economic theory</vt:lpstr>
      <vt:lpstr>3. FIDELIO: Production block</vt:lpstr>
      <vt:lpstr>3. FIDELIO: Capital Dynamics </vt:lpstr>
      <vt:lpstr>Macroeconomic analysis</vt:lpstr>
      <vt:lpstr>Modelling strategy</vt:lpstr>
      <vt:lpstr>4. Simulation strategy</vt:lpstr>
      <vt:lpstr>4. Simulation strategy</vt:lpstr>
      <vt:lpstr>PowerPoint Presentation</vt:lpstr>
      <vt:lpstr>PowerPoint Presentation</vt:lpstr>
      <vt:lpstr>Main results</vt:lpstr>
      <vt:lpstr>5. Overall impact</vt:lpstr>
      <vt:lpstr>PowerPoint Presentation</vt:lpstr>
      <vt:lpstr>5. RRF direct impact on value added in € bn</vt:lpstr>
      <vt:lpstr>5. RRF direct &amp; spillover impact on value added in € bn</vt:lpstr>
      <vt:lpstr>5. RRF direct &amp; spillover impact on value added in € bn, compared to the initial RRP envelopes</vt:lpstr>
      <vt:lpstr>5. Global spillovers:  % of total spillovers going to non-EU countries </vt:lpstr>
      <vt:lpstr>The case of Germany </vt:lpstr>
      <vt:lpstr>5. Impact in German value added </vt:lpstr>
      <vt:lpstr>5. Main sectors in Germany benefitting from the RRF</vt:lpstr>
      <vt:lpstr>5. Main sources of RRF spillovers to Germany</vt:lpstr>
      <vt:lpstr>Conclusions</vt:lpstr>
      <vt:lpstr>6. Key take-aways</vt:lpstr>
      <vt:lpstr>6. Possible further use</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ROMERO Veronica (JRC-SEVILLA)</dc:creator>
  <cp:lastModifiedBy>FERREIRA Valeria (JRC-SEVILLA)</cp:lastModifiedBy>
  <cp:revision>90</cp:revision>
  <dcterms:created xsi:type="dcterms:W3CDTF">2025-05-27T12:37:17Z</dcterms:created>
  <dcterms:modified xsi:type="dcterms:W3CDTF">2025-07-07T02:58:02Z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0x010100AF098AE41A192E4C85C747A9850AEF9A</vt:lpwstr>
  </property>
  <property fmtid="{D5CDD505-2E9C-101B-9397-08002B2CF9AE}" pid="3" name="MSIP_Label_6bd9ddd1-4d20-43f6-abfa-fc3c07406f94_Enabled">
    <vt:lpwstr>true</vt:lpwstr>
  </property>
  <property fmtid="{D5CDD505-2E9C-101B-9397-08002B2CF9AE}" pid="4" name="MSIP_Label_6bd9ddd1-4d20-43f6-abfa-fc3c07406f94_SetDate">
    <vt:lpwstr>2023-09-26T10:27:54Z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5f9041e0-26c3-439f-9557-91c751557f9e</vt:lpwstr>
  </property>
  <property fmtid="{D5CDD505-2E9C-101B-9397-08002B2CF9AE}" pid="9" name="MSIP_Label_6bd9ddd1-4d20-43f6-abfa-fc3c07406f94_ContentBits">
    <vt:lpwstr>0</vt:lpwstr>
  </property>
</Properties>
</file>