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20"/>
  </p:notesMasterIdLst>
  <p:sldIdLst>
    <p:sldId id="257" r:id="rId2"/>
    <p:sldId id="285" r:id="rId3"/>
    <p:sldId id="362" r:id="rId4"/>
    <p:sldId id="1248" r:id="rId5"/>
    <p:sldId id="1249" r:id="rId6"/>
    <p:sldId id="1237" r:id="rId7"/>
    <p:sldId id="1238" r:id="rId8"/>
    <p:sldId id="439" r:id="rId9"/>
    <p:sldId id="1250" r:id="rId10"/>
    <p:sldId id="1239" r:id="rId11"/>
    <p:sldId id="1247" r:id="rId12"/>
    <p:sldId id="1241" r:id="rId13"/>
    <p:sldId id="1251" r:id="rId14"/>
    <p:sldId id="1242" r:id="rId15"/>
    <p:sldId id="1243" r:id="rId16"/>
    <p:sldId id="1244" r:id="rId17"/>
    <p:sldId id="1252" r:id="rId18"/>
    <p:sldId id="1148" r:id="rId19"/>
  </p:sldIdLst>
  <p:sldSz cx="12192000" cy="6858000"/>
  <p:notesSz cx="7104063" cy="10234613"/>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6654" autoAdjust="0"/>
  </p:normalViewPr>
  <p:slideViewPr>
    <p:cSldViewPr snapToGrid="0">
      <p:cViewPr varScale="1">
        <p:scale>
          <a:sx n="48" d="100"/>
          <a:sy n="48" d="100"/>
        </p:scale>
        <p:origin x="1987" y="62"/>
      </p:cViewPr>
      <p:guideLst/>
    </p:cSldViewPr>
  </p:slideViewPr>
  <p:notesTextViewPr>
    <p:cViewPr>
      <p:scale>
        <a:sx n="1" d="1"/>
        <a:sy n="1" d="1"/>
      </p:scale>
      <p:origin x="0" y="0"/>
    </p:cViewPr>
  </p:notesTextViewPr>
  <p:notesViewPr>
    <p:cSldViewPr snapToGrid="0">
      <p:cViewPr varScale="1">
        <p:scale>
          <a:sx n="74" d="100"/>
          <a:sy n="74" d="100"/>
        </p:scale>
        <p:origin x="38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2A48B96-639E-45A3-A0BA-2464DFDB1FAA}" type="datetimeFigureOut">
              <a:rPr lang="zh-CN" altLang="en-US" smtClean="0"/>
              <a:t>2025/7/7</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i="1" kern="100" dirty="0">
                <a:effectLst/>
                <a:latin typeface="Calibri" panose="020F0502020204030204" pitchFamily="34" charset="0"/>
                <a:ea typeface="宋体" panose="02010600030101010101" pitchFamily="2" charset="-122"/>
                <a:cs typeface="Calibri" panose="020F0502020204030204" pitchFamily="34" charset="0"/>
              </a:rPr>
              <a:t> It’s a great privilege to stand here today to discuss what I've playfully titled 'The Unbearable Lightness of Being: India's Takeover of Industrial Relocation from China.' This title, while borrowing from literary greatness, points to a profound economic question we all face: What Does the Shift of China's Industrial Capacity to India Mean for the World?</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0</a:t>
            </a:fld>
            <a:endParaRPr lang="zh-CN" altLang="en-US"/>
          </a:p>
        </p:txBody>
      </p:sp>
    </p:spTree>
    <p:extLst>
      <p:ext uri="{BB962C8B-B14F-4D97-AF65-F5344CB8AC3E}">
        <p14:creationId xmlns:p14="http://schemas.microsoft.com/office/powerpoint/2010/main" val="339683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This will bring change in industrial layout.</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835995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Let's return to where we began—the iPhone.</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The results reveal a striking paradox:</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While Apple gains production diversification, the planet pays an unexpected price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88952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buNone/>
            </a:pPr>
            <a:r>
              <a:rPr lang="en-US" altLang="zh-CN" sz="1800" b="1" kern="100" dirty="0">
                <a:effectLst/>
                <a:latin typeface="Calibri" panose="020F0502020204030204" pitchFamily="34" charset="0"/>
                <a:ea typeface="宋体" panose="02010600030101010101" pitchFamily="2" charset="-122"/>
                <a:cs typeface="Times New Roman" panose="02020603050405020304" pitchFamily="18" charset="0"/>
              </a:rPr>
              <a:t>But is the iPhone just a unique case, or a systemic trend?</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To answer, we quantified the environmental impact that</a:t>
            </a:r>
            <a:r>
              <a:rPr lang="en-US" altLang="zh-CN" sz="1800" i="1" kern="100" dirty="0">
                <a:effectLst/>
                <a:latin typeface="Calibri" panose="020F0502020204030204" pitchFamily="34" charset="0"/>
                <a:ea typeface="宋体" panose="02010600030101010101" pitchFamily="2" charset="-122"/>
                <a:cs typeface="Times New Roman" panose="02020603050405020304" pitchFamily="18" charset="0"/>
              </a:rPr>
              <a:t> all major sectors</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simultaneously relocate production from China to India.</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The results reveal an alarming amplification effect.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This forces us to confront a critical trade-off: Do the economic benefits outweigh these environmental costs.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The results stunned even our research team. This industrial relocation delivers a double blow to global prosperity:</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567074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buNone/>
            </a:pPr>
            <a:r>
              <a:rPr lang="en-US" altLang="zh-CN" sz="1800" b="1" kern="100" dirty="0">
                <a:effectLst/>
                <a:latin typeface="Calibri" panose="020F0502020204030204" pitchFamily="34" charset="0"/>
                <a:ea typeface="宋体" panose="02010600030101010101" pitchFamily="2" charset="-122"/>
                <a:cs typeface="Times New Roman" panose="02020603050405020304" pitchFamily="18" charset="0"/>
              </a:rPr>
              <a:t>Let's contextualize what 856 million metric tons of CO₂ truly means.</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en-US" altLang="zh-CN" sz="1800" b="1" kern="100" dirty="0">
                <a:effectLst/>
                <a:latin typeface="Calibri" panose="020F0502020204030204" pitchFamily="34" charset="0"/>
                <a:ea typeface="宋体" panose="02010600030101010101" pitchFamily="2" charset="-122"/>
                <a:cs typeface="Times New Roman" panose="02020603050405020304" pitchFamily="18" charset="0"/>
              </a:rPr>
              <a:t>Negates 85%</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of all carbon reductions achieved by the G7 since the 2009 Copenhagen Accord</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b="1" kern="100" dirty="0">
                <a:effectLst/>
                <a:latin typeface="Calibri" panose="020F0502020204030204" pitchFamily="34" charset="0"/>
                <a:ea typeface="宋体" panose="02010600030101010101" pitchFamily="2" charset="-122"/>
                <a:cs typeface="Times New Roman" panose="02020603050405020304" pitchFamily="18" charset="0"/>
              </a:rPr>
              <a:t>Equals</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the annual emissions of Germany + UK combined</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098030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buNone/>
            </a:pPr>
            <a:r>
              <a:rPr lang="en-US" altLang="zh-CN" sz="1800" b="1" kern="100" dirty="0">
                <a:effectLst/>
                <a:latin typeface="Calibri" panose="020F0502020204030204" pitchFamily="34" charset="0"/>
                <a:ea typeface="宋体" panose="02010600030101010101" pitchFamily="2" charset="-122"/>
                <a:cs typeface="Times New Roman" panose="02020603050405020304" pitchFamily="18" charset="0"/>
              </a:rPr>
              <a:t>Now let's examine which sectors drive these impacts.</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94469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buNone/>
            </a:pPr>
            <a:r>
              <a:rPr lang="en-US" altLang="zh-CN" sz="1200" b="1" kern="100" dirty="0">
                <a:effectLst/>
                <a:latin typeface="Calibri" panose="020F0502020204030204" pitchFamily="34" charset="0"/>
                <a:ea typeface="宋体" panose="02010600030101010101" pitchFamily="2" charset="-122"/>
                <a:cs typeface="Times New Roman" panose="02020603050405020304" pitchFamily="18" charset="0"/>
              </a:rPr>
              <a:t>To conclude, this industrial shift isn’t just about cheaper iPhones—it’s a climate and economic trade-off.</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rPr>
              <a:t>Our models show: </a:t>
            </a:r>
            <a:r>
              <a:rPr lang="en-US" altLang="zh-CN" sz="1200" b="1" kern="100" dirty="0">
                <a:effectLst/>
                <a:latin typeface="Calibri" panose="020F0502020204030204" pitchFamily="34" charset="0"/>
                <a:ea typeface="宋体" panose="02010600030101010101" pitchFamily="2" charset="-122"/>
                <a:cs typeface="Times New Roman" panose="02020603050405020304" pitchFamily="18" charset="0"/>
              </a:rPr>
              <a:t>India’s gain could be the planet’s pain</a:t>
            </a:r>
            <a:r>
              <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rPr>
              <a:t>, unless we rethink </a:t>
            </a:r>
            <a:r>
              <a:rPr lang="en-US" altLang="zh-CN" sz="1200" i="1" kern="100" dirty="0">
                <a:effectLst/>
                <a:latin typeface="Calibri" panose="020F0502020204030204" pitchFamily="34" charset="0"/>
                <a:ea typeface="宋体" panose="02010600030101010101" pitchFamily="2" charset="-122"/>
                <a:cs typeface="Times New Roman" panose="02020603050405020304" pitchFamily="18" charset="0"/>
              </a:rPr>
              <a:t>how</a:t>
            </a:r>
            <a:r>
              <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rPr>
              <a:t> and </a:t>
            </a:r>
            <a:r>
              <a:rPr lang="en-US" altLang="zh-CN" sz="1200" i="1" kern="100" dirty="0">
                <a:effectLst/>
                <a:latin typeface="Calibri" panose="020F0502020204030204" pitchFamily="34" charset="0"/>
                <a:ea typeface="宋体" panose="02010600030101010101" pitchFamily="2" charset="-122"/>
                <a:cs typeface="Times New Roman" panose="02020603050405020304" pitchFamily="18" charset="0"/>
              </a:rPr>
              <a:t>what </a:t>
            </a:r>
            <a:r>
              <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rPr>
              <a:t>we relocate.</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rPr>
              <a:t>Thank you for listening—and now, I’ll try my best to answer your questions.</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01076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ea typeface="宋体" panose="02010600030101010101" pitchFamily="2" charset="-122"/>
              </a:defRPr>
            </a:lvl1pPr>
            <a:lvl2pPr marL="772649" indent="-295850">
              <a:spcBef>
                <a:spcPct val="30000"/>
              </a:spcBef>
              <a:defRPr sz="1300">
                <a:solidFill>
                  <a:schemeClr val="tx1"/>
                </a:solidFill>
                <a:latin typeface="Times New Roman" panose="02020603050405020304" pitchFamily="18" charset="0"/>
                <a:ea typeface="宋体" panose="02010600030101010101" pitchFamily="2" charset="-122"/>
              </a:defRPr>
            </a:lvl2pPr>
            <a:lvl3pPr marL="1188903" indent="-235992">
              <a:spcBef>
                <a:spcPct val="30000"/>
              </a:spcBef>
              <a:defRPr sz="1300">
                <a:solidFill>
                  <a:schemeClr val="tx1"/>
                </a:solidFill>
                <a:latin typeface="Times New Roman" panose="02020603050405020304" pitchFamily="18" charset="0"/>
                <a:ea typeface="宋体" panose="02010600030101010101" pitchFamily="2" charset="-122"/>
              </a:defRPr>
            </a:lvl3pPr>
            <a:lvl4pPr marL="1667079" indent="-235992">
              <a:spcBef>
                <a:spcPct val="30000"/>
              </a:spcBef>
              <a:defRPr sz="1300">
                <a:solidFill>
                  <a:schemeClr val="tx1"/>
                </a:solidFill>
                <a:latin typeface="Times New Roman" panose="02020603050405020304" pitchFamily="18" charset="0"/>
                <a:ea typeface="宋体" panose="02010600030101010101" pitchFamily="2" charset="-122"/>
              </a:defRPr>
            </a:lvl4pPr>
            <a:lvl5pPr marL="2143190" indent="-235992">
              <a:spcBef>
                <a:spcPct val="30000"/>
              </a:spcBef>
              <a:defRPr sz="1300">
                <a:solidFill>
                  <a:schemeClr val="tx1"/>
                </a:solidFill>
                <a:latin typeface="Times New Roman" panose="02020603050405020304" pitchFamily="18" charset="0"/>
                <a:ea typeface="宋体" panose="02010600030101010101" pitchFamily="2" charset="-122"/>
              </a:defRPr>
            </a:lvl5pPr>
            <a:lvl6pPr marL="2638566" indent="-235992" eaLnBrk="0" fontAlgn="base" hangingPunct="0">
              <a:spcBef>
                <a:spcPct val="30000"/>
              </a:spcBef>
              <a:spcAft>
                <a:spcPct val="0"/>
              </a:spcAft>
              <a:defRPr sz="1300">
                <a:solidFill>
                  <a:schemeClr val="tx1"/>
                </a:solidFill>
                <a:latin typeface="Times New Roman" panose="02020603050405020304" pitchFamily="18" charset="0"/>
                <a:ea typeface="宋体" panose="02010600030101010101" pitchFamily="2" charset="-122"/>
              </a:defRPr>
            </a:lvl6pPr>
            <a:lvl7pPr marL="3133942" indent="-235992" eaLnBrk="0" fontAlgn="base" hangingPunct="0">
              <a:spcBef>
                <a:spcPct val="30000"/>
              </a:spcBef>
              <a:spcAft>
                <a:spcPct val="0"/>
              </a:spcAft>
              <a:defRPr sz="1300">
                <a:solidFill>
                  <a:schemeClr val="tx1"/>
                </a:solidFill>
                <a:latin typeface="Times New Roman" panose="02020603050405020304" pitchFamily="18" charset="0"/>
                <a:ea typeface="宋体" panose="02010600030101010101" pitchFamily="2" charset="-122"/>
              </a:defRPr>
            </a:lvl7pPr>
            <a:lvl8pPr marL="3629319" indent="-235992" eaLnBrk="0" fontAlgn="base" hangingPunct="0">
              <a:spcBef>
                <a:spcPct val="30000"/>
              </a:spcBef>
              <a:spcAft>
                <a:spcPct val="0"/>
              </a:spcAft>
              <a:defRPr sz="1300">
                <a:solidFill>
                  <a:schemeClr val="tx1"/>
                </a:solidFill>
                <a:latin typeface="Times New Roman" panose="02020603050405020304" pitchFamily="18" charset="0"/>
                <a:ea typeface="宋体" panose="02010600030101010101" pitchFamily="2" charset="-122"/>
              </a:defRPr>
            </a:lvl8pPr>
            <a:lvl9pPr marL="4124695" indent="-235992" eaLnBrk="0" fontAlgn="base" hangingPunct="0">
              <a:spcBef>
                <a:spcPct val="30000"/>
              </a:spcBef>
              <a:spcAft>
                <a:spcPct val="0"/>
              </a:spcAft>
              <a:defRPr sz="1300">
                <a:solidFill>
                  <a:schemeClr val="tx1"/>
                </a:solidFill>
                <a:latin typeface="Times New Roman" panose="02020603050405020304" pitchFamily="18" charset="0"/>
                <a:ea typeface="宋体" panose="02010600030101010101" pitchFamily="2" charset="-122"/>
              </a:defRPr>
            </a:lvl9pPr>
          </a:lstStyle>
          <a:p>
            <a:pPr>
              <a:spcBef>
                <a:spcPct val="0"/>
              </a:spcBef>
            </a:pPr>
            <a:fld id="{417C9E4F-61B1-4A59-95A1-9B4BDE84C8E5}" type="slidenum">
              <a:rPr lang="en-US" altLang="zh-CN" sz="1400">
                <a:ea typeface="楷体_GB2312"/>
              </a:rPr>
              <a:t>17</a:t>
            </a:fld>
            <a:endParaRPr lang="en-US" altLang="zh-CN" sz="1400">
              <a:ea typeface="楷体_GB2312"/>
            </a:endParaRPr>
          </a:p>
        </p:txBody>
      </p:sp>
      <p:sp>
        <p:nvSpPr>
          <p:cNvPr id="83971" name="Rectangle 2"/>
          <p:cNvSpPr>
            <a:spLocks noGrp="1" noRot="1" noChangeAspect="1" noChangeArrowheads="1" noTextEdit="1"/>
          </p:cNvSpPr>
          <p:nvPr>
            <p:ph type="sldImg"/>
          </p:nvPr>
        </p:nvSpPr>
        <p:spPr>
          <a:xfrm>
            <a:off x="2581275" y="571500"/>
            <a:ext cx="5065713" cy="2851150"/>
          </a:xfrm>
          <a:solidFill>
            <a:srgbClr val="FFFFFF"/>
          </a:solidFill>
          <a:ln w="12700" cap="flat"/>
        </p:spPr>
      </p:sp>
      <p:sp>
        <p:nvSpPr>
          <p:cNvPr id="83972" name="Rectangle 3"/>
          <p:cNvSpPr>
            <a:spLocks noGrp="1" noChangeArrowheads="1"/>
          </p:cNvSpPr>
          <p:nvPr>
            <p:ph type="body" idx="1"/>
          </p:nvPr>
        </p:nvSpPr>
        <p:spPr>
          <a:xfrm>
            <a:off x="1022854" y="3614098"/>
            <a:ext cx="8182828" cy="34221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15" tIns="51959" rIns="103915" bIns="51959"/>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is </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the outline of my presentation.</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60662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let me take you back to September 2023, when Bloomberg published this headline—</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'Apple Supplier Foxconn Begins iPhone 15 Production in India.'</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first glance, this might seem like just another corporate supply chain update. </a:t>
            </a:r>
          </a:p>
          <a:p>
            <a:pPr>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But through our research lens, this was the starting point of a much bigger story—</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90792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We summarize this industrial relocation as two paradigms.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2378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We are witnessing a fundamental rewiring/ restructuring of global economic architecture.</a:t>
            </a:r>
          </a:p>
          <a:p>
            <a:pPr algn="just">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Bef>
                <a:spcPts val="600"/>
              </a:spcBef>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Based on past facts, China's industrial relocation has primarily been directed towards regions such as Vietnam and Mexico. </a:t>
            </a:r>
          </a:p>
          <a:p>
            <a:pPr algn="just">
              <a:spcBef>
                <a:spcPts val="600"/>
              </a:spcBef>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However, looking ahead, we believe that India is the economy most likely to take over China's industrial relocation.</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77011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99758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Here, we will first explain the scenario settings.</a:t>
            </a:r>
          </a:p>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We have categorized the scenarios into ULT MLT-the reason for this naming is that our defined time horizons extend beyond conventional standards for "long-term" and "medium-term.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416595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Next, we will introduce the measurement methodology</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Take the smaller of both</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56864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In the interest of time, I’ll keep this brief.</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nSpc>
                <a:spcPct val="110000"/>
              </a:lnSpc>
              <a:spcAft>
                <a:spcPts val="600"/>
              </a:spcAft>
              <a:defRPr/>
            </a:pPr>
            <a:endPar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172340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CD104A52-27F8-4934-A46C-9B0CD832A556}" type="datetime1">
              <a:rPr lang="zh-CN" altLang="en-US" smtClean="0"/>
              <a:t>2025/7/7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6" name="矩形 5"/>
          <p:cNvSpPr/>
          <p:nvPr userDrawn="1"/>
        </p:nvSpPr>
        <p:spPr>
          <a:xfrm>
            <a:off x="-635" y="0"/>
            <a:ext cx="12192635" cy="3658870"/>
          </a:xfrm>
          <a:prstGeom prst="rect">
            <a:avLst/>
          </a:prstGeom>
          <a:solidFill>
            <a:schemeClr val="tx1"/>
          </a:solidFill>
          <a:ln>
            <a:noFill/>
          </a:ln>
          <a:effectLst>
            <a:outerShdw blurRad="698500" dist="419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7" name="圆角矩形 6"/>
          <p:cNvSpPr/>
          <p:nvPr userDrawn="1"/>
        </p:nvSpPr>
        <p:spPr>
          <a:xfrm>
            <a:off x="1682750" y="2221865"/>
            <a:ext cx="9016365" cy="796925"/>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pic>
        <p:nvPicPr>
          <p:cNvPr id="13" name="图片 12" descr="search"/>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205" y="2381885"/>
            <a:ext cx="476885" cy="476885"/>
          </a:xfrm>
          <a:prstGeom prst="rect">
            <a:avLst/>
          </a:prstGeom>
        </p:spPr>
      </p:pic>
      <p:pic>
        <p:nvPicPr>
          <p:cNvPr id="14" name="图片 13" descr="left arrow"/>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03705" y="1276985"/>
            <a:ext cx="600710" cy="600710"/>
          </a:xfrm>
          <a:prstGeom prst="rect">
            <a:avLst/>
          </a:prstGeom>
        </p:spPr>
      </p:pic>
      <p:sp>
        <p:nvSpPr>
          <p:cNvPr id="19" name="文本占位符 18"/>
          <p:cNvSpPr>
            <a:spLocks noGrp="1"/>
          </p:cNvSpPr>
          <p:nvPr>
            <p:ph type="body" sz="quarter" idx="10"/>
          </p:nvPr>
        </p:nvSpPr>
        <p:spPr>
          <a:xfrm>
            <a:off x="1745095" y="4087232"/>
            <a:ext cx="4115378" cy="886546"/>
          </a:xfrm>
        </p:spPr>
        <p:txBody>
          <a:bodyPr>
            <a:normAutofit/>
          </a:bodyPr>
          <a:lstStyle>
            <a:lvl1pPr marL="0" algn="l" defTabSz="914400" rtl="0" eaLnBrk="1" latinLnBrk="0" hangingPunct="1">
              <a:lnSpc>
                <a:spcPct val="150000"/>
              </a:lnSpc>
              <a:defRPr lang="zh-CN" altLang="en-US" sz="2000" kern="1200" dirty="0" smtClean="0">
                <a:solidFill>
                  <a:schemeClr val="tx1"/>
                </a:solidFill>
                <a:latin typeface="+mn-ea"/>
                <a:ea typeface="+mn-ea"/>
                <a:cs typeface="思源黑体 Regular"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p>
        </p:txBody>
      </p:sp>
      <p:sp>
        <p:nvSpPr>
          <p:cNvPr id="21" name="文本占位符 20"/>
          <p:cNvSpPr>
            <a:spLocks noGrp="1"/>
          </p:cNvSpPr>
          <p:nvPr>
            <p:ph type="body" sz="quarter" idx="11"/>
          </p:nvPr>
        </p:nvSpPr>
        <p:spPr>
          <a:xfrm>
            <a:off x="1703388" y="2202871"/>
            <a:ext cx="7703848" cy="720436"/>
          </a:xfrm>
        </p:spPr>
        <p:txBody>
          <a:bodyPr>
            <a:noAutofit/>
          </a:bodyPr>
          <a:lstStyle>
            <a:lvl1pPr marL="0" algn="l" defTabSz="914400" rtl="0" eaLnBrk="1" latinLnBrk="0" hangingPunct="1">
              <a:defRPr lang="zh-CN" altLang="en-US" sz="4000" kern="1200" dirty="0" smtClean="0">
                <a:solidFill>
                  <a:schemeClr val="tx2"/>
                </a:solidFill>
                <a:latin typeface="+mj-ea"/>
                <a:ea typeface="+mj-ea"/>
                <a:cs typeface="思源黑体 Regular" panose="020B0500000000000000" charset="-122"/>
              </a:defRPr>
            </a:lvl1pPr>
            <a:lvl4pPr marL="1371600" indent="0">
              <a:buNone/>
              <a:defRPr/>
            </a:lvl4pPr>
          </a:lstStyle>
          <a:p>
            <a:pPr lvl="0"/>
            <a:r>
              <a:rPr lang="zh-CN" altLang="en-US" dirty="0"/>
              <a:t>单击此处编辑母版文本样式</a:t>
            </a:r>
          </a:p>
        </p:txBody>
      </p:sp>
      <p:sp>
        <p:nvSpPr>
          <p:cNvPr id="23" name="文本占位符 22"/>
          <p:cNvSpPr>
            <a:spLocks noGrp="1"/>
          </p:cNvSpPr>
          <p:nvPr>
            <p:ph type="body" sz="quarter" idx="12"/>
          </p:nvPr>
        </p:nvSpPr>
        <p:spPr>
          <a:xfrm>
            <a:off x="2563377" y="1247628"/>
            <a:ext cx="6040293" cy="914400"/>
          </a:xfrm>
          <a:noFill/>
        </p:spPr>
        <p:txBody>
          <a:bodyPr wrap="square" rtlCol="0">
            <a:noAutofit/>
          </a:bodyPr>
          <a:lstStyle>
            <a:lvl1pPr>
              <a:defRPr lang="zh-CN" altLang="en-US" sz="2800" dirty="0">
                <a:solidFill>
                  <a:schemeClr val="bg1"/>
                </a:solidFill>
                <a:latin typeface="+mn-ea"/>
                <a:ea typeface="+mn-ea"/>
                <a:cs typeface="思源黑体 Light" panose="020B0300000000000000" charset="-122"/>
              </a:defRPr>
            </a:lvl1pPr>
          </a:lstStyle>
          <a:p>
            <a:pPr marL="0"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矩形 5"/>
          <p:cNvSpPr/>
          <p:nvPr userDrawn="1"/>
        </p:nvSpPr>
        <p:spPr>
          <a:xfrm>
            <a:off x="0" y="-635"/>
            <a:ext cx="3880485" cy="6858635"/>
          </a:xfrm>
          <a:prstGeom prst="rect">
            <a:avLst/>
          </a:prstGeom>
          <a:solidFill>
            <a:schemeClr val="tx1"/>
          </a:solidFill>
          <a:ln>
            <a:noFill/>
          </a:ln>
          <a:effectLst>
            <a:outerShdw blurRad="698500" dist="419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8" name="直接箭头连接符 7"/>
          <p:cNvCxnSpPr/>
          <p:nvPr userDrawn="1"/>
        </p:nvCxnSpPr>
        <p:spPr>
          <a:xfrm flipH="1">
            <a:off x="889635" y="114744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9" name="圆角矩形 8"/>
          <p:cNvSpPr/>
          <p:nvPr userDrawn="1"/>
        </p:nvSpPr>
        <p:spPr>
          <a:xfrm>
            <a:off x="4845685" y="1776730"/>
            <a:ext cx="5908040" cy="7969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11" name="流程图: 终止 10"/>
          <p:cNvSpPr/>
          <p:nvPr userDrawn="1"/>
        </p:nvSpPr>
        <p:spPr>
          <a:xfrm>
            <a:off x="9523095" y="1968500"/>
            <a:ext cx="1080135" cy="413385"/>
          </a:xfrm>
          <a:prstGeom prst="flowChartTerminator">
            <a:avLst/>
          </a:prstGeom>
          <a:solidFill>
            <a:schemeClr val="tx1"/>
          </a:solidFill>
          <a:ln>
            <a:noFill/>
          </a:ln>
          <a:effectLst>
            <a:outerShdw blurRad="254000" dist="1016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12" name="直接箭头连接符 11"/>
          <p:cNvCxnSpPr/>
          <p:nvPr userDrawn="1"/>
        </p:nvCxnSpPr>
        <p:spPr>
          <a:xfrm flipV="1">
            <a:off x="9839960" y="2172970"/>
            <a:ext cx="447040" cy="5080"/>
          </a:xfrm>
          <a:prstGeom prst="straightConnector1">
            <a:avLst/>
          </a:prstGeom>
          <a:ln w="31750">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userDrawn="1"/>
        </p:nvSpPr>
        <p:spPr>
          <a:xfrm>
            <a:off x="4845685" y="2870835"/>
            <a:ext cx="5908040" cy="7969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15" name="流程图: 终止 14"/>
          <p:cNvSpPr/>
          <p:nvPr userDrawn="1"/>
        </p:nvSpPr>
        <p:spPr>
          <a:xfrm>
            <a:off x="9523095" y="3062605"/>
            <a:ext cx="1080135" cy="413385"/>
          </a:xfrm>
          <a:prstGeom prst="flowChartTerminator">
            <a:avLst/>
          </a:prstGeom>
          <a:solidFill>
            <a:schemeClr val="tx1"/>
          </a:solidFill>
          <a:ln>
            <a:noFill/>
          </a:ln>
          <a:effectLst>
            <a:outerShdw blurRad="254000" dist="1016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16" name="直接箭头连接符 15"/>
          <p:cNvCxnSpPr/>
          <p:nvPr userDrawn="1"/>
        </p:nvCxnSpPr>
        <p:spPr>
          <a:xfrm flipV="1">
            <a:off x="9839960" y="3267075"/>
            <a:ext cx="447040" cy="5080"/>
          </a:xfrm>
          <a:prstGeom prst="straightConnector1">
            <a:avLst/>
          </a:prstGeom>
          <a:ln w="31750">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userDrawn="1"/>
        </p:nvSpPr>
        <p:spPr>
          <a:xfrm>
            <a:off x="4845685" y="3987165"/>
            <a:ext cx="5908040" cy="7969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19" name="流程图: 终止 18"/>
          <p:cNvSpPr/>
          <p:nvPr userDrawn="1"/>
        </p:nvSpPr>
        <p:spPr>
          <a:xfrm>
            <a:off x="9523095" y="4178935"/>
            <a:ext cx="1080135" cy="413385"/>
          </a:xfrm>
          <a:prstGeom prst="flowChartTerminator">
            <a:avLst/>
          </a:prstGeom>
          <a:solidFill>
            <a:schemeClr val="tx1"/>
          </a:solidFill>
          <a:ln>
            <a:noFill/>
          </a:ln>
          <a:effectLst>
            <a:outerShdw blurRad="254000" dist="1016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20" name="直接箭头连接符 19"/>
          <p:cNvCxnSpPr/>
          <p:nvPr userDrawn="1"/>
        </p:nvCxnSpPr>
        <p:spPr>
          <a:xfrm flipV="1">
            <a:off x="9839960" y="4383405"/>
            <a:ext cx="447040" cy="5080"/>
          </a:xfrm>
          <a:prstGeom prst="straightConnector1">
            <a:avLst/>
          </a:prstGeom>
          <a:ln w="31750">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userDrawn="1"/>
        </p:nvSpPr>
        <p:spPr>
          <a:xfrm>
            <a:off x="4845685" y="5088890"/>
            <a:ext cx="5908040" cy="7969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23" name="流程图: 终止 22"/>
          <p:cNvSpPr/>
          <p:nvPr userDrawn="1"/>
        </p:nvSpPr>
        <p:spPr>
          <a:xfrm>
            <a:off x="9523095" y="5280660"/>
            <a:ext cx="1080135" cy="413385"/>
          </a:xfrm>
          <a:prstGeom prst="flowChartTerminator">
            <a:avLst/>
          </a:prstGeom>
          <a:solidFill>
            <a:schemeClr val="tx1"/>
          </a:solidFill>
          <a:ln>
            <a:noFill/>
          </a:ln>
          <a:effectLst>
            <a:outerShdw blurRad="254000" dist="1016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24" name="直接箭头连接符 23"/>
          <p:cNvCxnSpPr/>
          <p:nvPr userDrawn="1"/>
        </p:nvCxnSpPr>
        <p:spPr>
          <a:xfrm flipV="1">
            <a:off x="9839960" y="5485130"/>
            <a:ext cx="447040" cy="5080"/>
          </a:xfrm>
          <a:prstGeom prst="straightConnector1">
            <a:avLst/>
          </a:prstGeom>
          <a:ln w="31750">
            <a:solidFill>
              <a:schemeClr val="bg1"/>
            </a:solidFill>
            <a:round/>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nvCxnSpPr>
        <p:spPr>
          <a:xfrm flipV="1">
            <a:off x="904240" y="1737995"/>
            <a:ext cx="2362200" cy="19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flipV="1">
            <a:off x="904240" y="2480945"/>
            <a:ext cx="2362200" cy="57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图片 27" descr="search"/>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5225" y="927826"/>
            <a:ext cx="548005" cy="548005"/>
          </a:xfrm>
          <a:prstGeom prst="rect">
            <a:avLst/>
          </a:prstGeom>
        </p:spPr>
      </p:pic>
      <p:sp>
        <p:nvSpPr>
          <p:cNvPr id="35" name="文本占位符 34"/>
          <p:cNvSpPr>
            <a:spLocks noGrp="1"/>
          </p:cNvSpPr>
          <p:nvPr>
            <p:ph type="body" sz="quarter" idx="10"/>
          </p:nvPr>
        </p:nvSpPr>
        <p:spPr>
          <a:xfrm>
            <a:off x="1537130" y="692870"/>
            <a:ext cx="7232795" cy="914400"/>
          </a:xfrm>
        </p:spPr>
        <p:txBody>
          <a:bodyPr>
            <a:noAutofit/>
          </a:bodyPr>
          <a:lstStyle>
            <a:lvl1pPr marL="0" algn="l" defTabSz="914400" rtl="0" eaLnBrk="1" latinLnBrk="0" hangingPunct="1">
              <a:defRPr lang="zh-CN" altLang="en-US" sz="4000" b="1" kern="1200" dirty="0" smtClean="0">
                <a:solidFill>
                  <a:schemeClr val="bg1"/>
                </a:solidFill>
                <a:latin typeface="+mj-ea"/>
                <a:ea typeface="+mj-ea"/>
                <a:cs typeface="思源黑体 Regular" panose="020B0500000000000000" charset="-122"/>
              </a:defRPr>
            </a:lvl1pPr>
          </a:lstStyle>
          <a:p>
            <a:pPr lvl="0"/>
            <a:r>
              <a:rPr lang="zh-CN" altLang="en-US" dirty="0"/>
              <a:t>单击此处编辑母版文本样式</a:t>
            </a:r>
          </a:p>
        </p:txBody>
      </p:sp>
      <p:sp>
        <p:nvSpPr>
          <p:cNvPr id="37" name="文本占位符 36"/>
          <p:cNvSpPr>
            <a:spLocks noGrp="1"/>
          </p:cNvSpPr>
          <p:nvPr>
            <p:ph type="body" sz="quarter" idx="11"/>
          </p:nvPr>
        </p:nvSpPr>
        <p:spPr>
          <a:xfrm>
            <a:off x="1509570" y="1828362"/>
            <a:ext cx="4544866" cy="914400"/>
          </a:xfrm>
          <a:noFill/>
        </p:spPr>
        <p:txBody>
          <a:bodyPr wrap="square" rtlCol="0">
            <a:noAutofit/>
          </a:bodyPr>
          <a:lstStyle>
            <a:lvl1pPr>
              <a:defRPr lang="zh-CN" altLang="en-US" sz="2400" dirty="0">
                <a:solidFill>
                  <a:schemeClr val="bg1"/>
                </a:solidFill>
                <a:latin typeface="+mn-ea"/>
                <a:ea typeface="+mn-ea"/>
              </a:defRPr>
            </a:lvl1pPr>
          </a:lstStyle>
          <a:p>
            <a:pPr marL="0" lvl="0">
              <a:lnSpc>
                <a:spcPct val="150000"/>
              </a:lnSpc>
            </a:pPr>
            <a:r>
              <a:rPr lang="zh-CN" altLang="en-US" dirty="0"/>
              <a:t>单击此处编辑母版文本样式</a:t>
            </a:r>
          </a:p>
        </p:txBody>
      </p:sp>
      <p:sp>
        <p:nvSpPr>
          <p:cNvPr id="39" name="文本占位符 38"/>
          <p:cNvSpPr>
            <a:spLocks noGrp="1"/>
          </p:cNvSpPr>
          <p:nvPr>
            <p:ph type="body" sz="quarter" idx="12"/>
          </p:nvPr>
        </p:nvSpPr>
        <p:spPr>
          <a:xfrm>
            <a:off x="4960213" y="1787234"/>
            <a:ext cx="5610802" cy="914400"/>
          </a:xfrm>
          <a:noFill/>
        </p:spPr>
        <p:txBody>
          <a:bodyPr wrap="square" rtlCol="0">
            <a:noAutofit/>
          </a:bodyPr>
          <a:lstStyle>
            <a:lvl1pPr>
              <a:defRPr lang="zh-CN" altLang="en-US" sz="2800" dirty="0">
                <a:solidFill>
                  <a:schemeClr val="tx1"/>
                </a:solidFill>
                <a:latin typeface="+mj-ea"/>
                <a:ea typeface="+mj-ea"/>
              </a:defRPr>
            </a:lvl1pPr>
          </a:lstStyle>
          <a:p>
            <a:pPr marL="0" lvl="0">
              <a:lnSpc>
                <a:spcPct val="150000"/>
              </a:lnSpc>
            </a:pPr>
            <a:r>
              <a:rPr lang="zh-CN" altLang="en-US" dirty="0"/>
              <a:t>单击此处编辑母版文本样式</a:t>
            </a:r>
          </a:p>
        </p:txBody>
      </p:sp>
      <p:sp>
        <p:nvSpPr>
          <p:cNvPr id="40" name="文本占位符 39"/>
          <p:cNvSpPr>
            <a:spLocks noGrp="1"/>
          </p:cNvSpPr>
          <p:nvPr>
            <p:ph type="body" sz="quarter" idx="13"/>
          </p:nvPr>
        </p:nvSpPr>
        <p:spPr>
          <a:xfrm>
            <a:off x="4960213" y="2840180"/>
            <a:ext cx="5610802" cy="914400"/>
          </a:xfrm>
          <a:noFill/>
        </p:spPr>
        <p:txBody>
          <a:bodyPr wrap="square" rtlCol="0">
            <a:noAutofit/>
          </a:bodyPr>
          <a:lstStyle>
            <a:lvl1pPr>
              <a:defRPr lang="zh-CN" altLang="en-US" sz="2800" dirty="0">
                <a:solidFill>
                  <a:schemeClr val="tx1"/>
                </a:solidFill>
                <a:latin typeface="+mj-ea"/>
                <a:ea typeface="+mj-ea"/>
              </a:defRPr>
            </a:lvl1pPr>
          </a:lstStyle>
          <a:p>
            <a:pPr marL="0" lvl="0">
              <a:lnSpc>
                <a:spcPct val="150000"/>
              </a:lnSpc>
            </a:pPr>
            <a:r>
              <a:rPr lang="zh-CN" altLang="en-US" dirty="0"/>
              <a:t>单击此处编辑母版文本样式</a:t>
            </a:r>
          </a:p>
        </p:txBody>
      </p:sp>
      <p:sp>
        <p:nvSpPr>
          <p:cNvPr id="41" name="文本占位符 40"/>
          <p:cNvSpPr>
            <a:spLocks noGrp="1"/>
          </p:cNvSpPr>
          <p:nvPr>
            <p:ph type="body" sz="quarter" idx="14"/>
          </p:nvPr>
        </p:nvSpPr>
        <p:spPr>
          <a:xfrm>
            <a:off x="4960213" y="3990107"/>
            <a:ext cx="5610802" cy="914400"/>
          </a:xfrm>
          <a:noFill/>
        </p:spPr>
        <p:txBody>
          <a:bodyPr wrap="square" rtlCol="0">
            <a:noAutofit/>
          </a:bodyPr>
          <a:lstStyle>
            <a:lvl1pPr>
              <a:defRPr lang="zh-CN" altLang="en-US" sz="2800" dirty="0">
                <a:solidFill>
                  <a:schemeClr val="tx1"/>
                </a:solidFill>
                <a:latin typeface="+mj-ea"/>
                <a:ea typeface="+mj-ea"/>
              </a:defRPr>
            </a:lvl1pPr>
          </a:lstStyle>
          <a:p>
            <a:pPr marL="0" lvl="0">
              <a:lnSpc>
                <a:spcPct val="150000"/>
              </a:lnSpc>
            </a:pPr>
            <a:r>
              <a:rPr lang="zh-CN" altLang="en-US" dirty="0"/>
              <a:t>单击此处编辑母版文本样式</a:t>
            </a:r>
          </a:p>
        </p:txBody>
      </p:sp>
      <p:sp>
        <p:nvSpPr>
          <p:cNvPr id="42" name="文本占位符 41"/>
          <p:cNvSpPr>
            <a:spLocks noGrp="1"/>
          </p:cNvSpPr>
          <p:nvPr>
            <p:ph type="body" sz="quarter" idx="15"/>
          </p:nvPr>
        </p:nvSpPr>
        <p:spPr>
          <a:xfrm>
            <a:off x="4932503" y="5112325"/>
            <a:ext cx="5610802" cy="914400"/>
          </a:xfrm>
          <a:noFill/>
        </p:spPr>
        <p:txBody>
          <a:bodyPr wrap="square" rtlCol="0">
            <a:noAutofit/>
          </a:bodyPr>
          <a:lstStyle>
            <a:lvl1pPr>
              <a:defRPr lang="zh-CN" altLang="en-US" sz="2800" dirty="0">
                <a:solidFill>
                  <a:schemeClr val="tx1"/>
                </a:solidFill>
                <a:latin typeface="+mj-ea"/>
                <a:ea typeface="+mj-ea"/>
              </a:defRPr>
            </a:lvl1pPr>
          </a:lstStyle>
          <a:p>
            <a:pPr marL="0" lvl="0">
              <a:lnSpc>
                <a:spcPct val="150000"/>
              </a:lnSpc>
            </a:pPr>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C68D6DB-E6A5-4A79-A461-AF621A91CFA6}" type="datetime1">
              <a:rPr lang="zh-CN" altLang="en-US" smtClean="0"/>
              <a:t>2025/7/7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0155A7-A35B-480C-AC6A-DAB02332591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6.xml"/><Relationship Id="rId5" Type="http://schemas.openxmlformats.org/officeDocument/2006/relationships/slideLayout" Target="../slideLayouts/slideLayout5.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3600000" scaled="0"/>
          <a:tileRect/>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194791"/>
            <a:ext cx="10461072" cy="5663209"/>
          </a:xfrm>
          <a:prstGeom prst="rect">
            <a:avLst/>
          </a:prstGeom>
        </p:spPr>
      </p:pic>
      <p:sp>
        <p:nvSpPr>
          <p:cNvPr id="2" name="标题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spAutoFit/>
          </a:bodyPr>
          <a:lstStyle/>
          <a:p>
            <a:r>
              <a:rPr lang="zh-CN" altLang="en-US" dirty="0"/>
              <a:t>单击此处编辑母版标题样式</a:t>
            </a:r>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sp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0"/>
            </p:custDataLst>
          </p:nvPr>
        </p:nvSpPr>
        <p:spPr>
          <a:xfrm>
            <a:off x="8877600" y="6314400"/>
            <a:ext cx="2700000" cy="316800"/>
          </a:xfrm>
          <a:prstGeom prst="rect">
            <a:avLst/>
          </a:prstGeom>
        </p:spPr>
        <p:txBody>
          <a:bodyPr vert="horz" lIns="91440" tIns="45720" rIns="91440" bIns="45720" rtlCol="0" anchor="ctr">
            <a:spAutoFit/>
          </a:bodyPr>
          <a:lstStyle>
            <a:lvl1pPr algn="l">
              <a:defRPr sz="1000" baseline="0">
                <a:solidFill>
                  <a:schemeClr val="tx1">
                    <a:tint val="75000"/>
                  </a:schemeClr>
                </a:solidFill>
                <a:latin typeface="思源黑体 Regular" panose="020B0500000000000000" charset="-122"/>
                <a:ea typeface="思源黑体 Regular" panose="020B0500000000000000" charset="-122"/>
                <a:cs typeface="思源黑体 Regular" panose="020B0500000000000000" charset="-122"/>
              </a:defRPr>
            </a:lvl1pPr>
          </a:lstStyle>
          <a:p>
            <a:fld id="{10EC4A35-B9A0-48D3-94CC-753F97259878}" type="datetime1">
              <a:rPr lang="zh-CN" altLang="en-US" smtClean="0"/>
              <a:t>2025/7/7</a:t>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spAutoFit/>
          </a:bodyPr>
          <a:lstStyle>
            <a:lvl1pPr algn="ctr">
              <a:defRPr sz="1000" baseline="0">
                <a:solidFill>
                  <a:schemeClr val="tx1">
                    <a:tint val="75000"/>
                  </a:schemeClr>
                </a:solidFill>
                <a:latin typeface="思源黑体 Regular" panose="020B0500000000000000" charset="-122"/>
                <a:ea typeface="思源黑体 Regular" panose="020B0500000000000000" charset="-122"/>
                <a:cs typeface="思源黑体 Regular" panose="020B0500000000000000" charset="-122"/>
              </a:defRPr>
            </a:lvl1pPr>
          </a:lstStyle>
          <a:p>
            <a:endParaRPr lang="zh-CN" altLang="en-US" dirty="0"/>
          </a:p>
        </p:txBody>
      </p:sp>
      <p:pic>
        <p:nvPicPr>
          <p:cNvPr id="9" name="图片 8"/>
          <p:cNvPicPr>
            <a:picLocks noChangeAspect="1"/>
          </p:cNvPicPr>
          <p:nvPr userDrawn="1"/>
        </p:nvPicPr>
        <p:blipFill rotWithShape="1">
          <a:blip r:embed="rId13"/>
          <a:srcRect t="54013"/>
          <a:stretch>
            <a:fillRect/>
          </a:stretch>
        </p:blipFill>
        <p:spPr>
          <a:xfrm>
            <a:off x="432513" y="0"/>
            <a:ext cx="3730348" cy="404785"/>
          </a:xfrm>
          <a:prstGeom prst="rect">
            <a:avLst/>
          </a:prstGeom>
        </p:spPr>
      </p:pic>
      <p:pic>
        <p:nvPicPr>
          <p:cNvPr id="13" name="图片 12"/>
          <p:cNvPicPr>
            <a:picLocks noChangeAspect="1"/>
          </p:cNvPicPr>
          <p:nvPr userDrawn="1"/>
        </p:nvPicPr>
        <p:blipFill rotWithShape="1">
          <a:blip r:embed="rId13"/>
          <a:srcRect l="40219" b="41682"/>
          <a:stretch>
            <a:fillRect/>
          </a:stretch>
        </p:blipFill>
        <p:spPr>
          <a:xfrm>
            <a:off x="3423985" y="0"/>
            <a:ext cx="8031715" cy="404785"/>
          </a:xfrm>
          <a:prstGeom prst="rect">
            <a:avLst/>
          </a:prstGeom>
        </p:spPr>
      </p:pic>
      <p:pic>
        <p:nvPicPr>
          <p:cNvPr id="14" name="图片 13"/>
          <p:cNvPicPr>
            <a:picLocks noChangeAspect="1"/>
          </p:cNvPicPr>
          <p:nvPr userDrawn="1"/>
        </p:nvPicPr>
        <p:blipFill rotWithShape="1">
          <a:blip r:embed="rId13"/>
          <a:srcRect r="85699" b="41682"/>
          <a:stretch>
            <a:fillRect/>
          </a:stretch>
        </p:blipFill>
        <p:spPr>
          <a:xfrm>
            <a:off x="0" y="-1"/>
            <a:ext cx="432513" cy="404785"/>
          </a:xfrm>
          <a:prstGeom prst="rect">
            <a:avLst/>
          </a:prstGeom>
        </p:spPr>
      </p:pic>
      <p:pic>
        <p:nvPicPr>
          <p:cNvPr id="12" name="图片 11"/>
          <p:cNvPicPr>
            <a:picLocks noChangeAspect="1"/>
          </p:cNvPicPr>
          <p:nvPr userDrawn="1"/>
        </p:nvPicPr>
        <p:blipFill rotWithShape="1">
          <a:blip r:embed="rId13"/>
          <a:srcRect l="14073" r="58986" b="41682"/>
          <a:stretch>
            <a:fillRect/>
          </a:stretch>
        </p:blipFill>
        <p:spPr>
          <a:xfrm>
            <a:off x="11377183" y="0"/>
            <a:ext cx="814817" cy="404785"/>
          </a:xfrm>
          <a:prstGeom prst="rect">
            <a:avLst/>
          </a:prstGeom>
        </p:spPr>
      </p:pic>
    </p:spTree>
    <p:custDataLst>
      <p:tags r:id="rId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思源黑体 Regular" panose="020B0500000000000000" charset="-122"/>
          <a:ea typeface="思源黑体 Regular" panose="020B0500000000000000" charset="-122"/>
          <a:cs typeface="思源黑体 Regular" panose="020B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25.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2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2.xml"/><Relationship Id="rId7" Type="http://schemas.openxmlformats.org/officeDocument/2006/relationships/slide" Target="slide17.xml"/><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slide" Target="slide12.xml"/><Relationship Id="rId11" Type="http://schemas.openxmlformats.org/officeDocument/2006/relationships/image" Target="../media/image10.svg"/><Relationship Id="rId5" Type="http://schemas.openxmlformats.org/officeDocument/2006/relationships/slide" Target="slide8.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slide" Target="slide3.xml"/><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2061010" y="4321833"/>
            <a:ext cx="7451479" cy="92333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 typeface="Arial" panose="020B0604020202020204" pitchFamily="34" charset="0"/>
              <a:buNone/>
              <a:defRPr/>
            </a:pPr>
            <a:r>
              <a:rPr lang="en-US" altLang="zh-CN" sz="2400" b="1" dirty="0">
                <a:latin typeface="Century" panose="02040604050505020304" pitchFamily="18" charset="0"/>
                <a:ea typeface="楷体" panose="02010609060101010101" pitchFamily="49" charset="-122"/>
                <a:cs typeface="Times New Roman" panose="02020603050405020304" pitchFamily="18" charset="0"/>
              </a:rPr>
              <a:t>Presented by: Xiaoxu Zhang</a:t>
            </a:r>
          </a:p>
          <a:p>
            <a:pPr algn="ctr" eaLnBrk="1" hangingPunct="1">
              <a:spcBef>
                <a:spcPct val="50000"/>
              </a:spcBef>
              <a:buFont typeface="Arial" panose="020B0604020202020204" pitchFamily="34" charset="0"/>
              <a:buNone/>
              <a:defRPr/>
            </a:pPr>
            <a:r>
              <a:rPr lang="en-US" altLang="zh-CN" sz="2000" dirty="0">
                <a:latin typeface="Century" panose="02040604050505020304" pitchFamily="18" charset="0"/>
                <a:ea typeface="楷体" panose="02010609060101010101" pitchFamily="49" charset="-122"/>
                <a:cs typeface="Times New Roman" panose="02020603050405020304" pitchFamily="18" charset="0"/>
              </a:rPr>
              <a:t>Co-authors: Yuze Li, </a:t>
            </a:r>
            <a:r>
              <a:rPr lang="en-US" altLang="zh-CN" sz="2000" dirty="0" err="1">
                <a:latin typeface="Century" panose="02040604050505020304" pitchFamily="18" charset="0"/>
                <a:ea typeface="楷体" panose="02010609060101010101" pitchFamily="49" charset="-122"/>
                <a:cs typeface="Times New Roman" panose="02020603050405020304" pitchFamily="18" charset="0"/>
              </a:rPr>
              <a:t>Kunfu</a:t>
            </a:r>
            <a:r>
              <a:rPr lang="en-US" altLang="zh-CN" sz="2000" dirty="0">
                <a:latin typeface="Century" panose="02040604050505020304" pitchFamily="18" charset="0"/>
                <a:ea typeface="楷体" panose="02010609060101010101" pitchFamily="49" charset="-122"/>
                <a:cs typeface="Times New Roman" panose="02020603050405020304" pitchFamily="18" charset="0"/>
              </a:rPr>
              <a:t> Zhu, Kang Lin, </a:t>
            </a:r>
            <a:r>
              <a:rPr lang="en-US" altLang="zh-CN" sz="2000" dirty="0" err="1">
                <a:latin typeface="Century" panose="02040604050505020304" pitchFamily="18" charset="0"/>
                <a:ea typeface="楷体" panose="02010609060101010101" pitchFamily="49" charset="-122"/>
                <a:cs typeface="Times New Roman" panose="02020603050405020304" pitchFamily="18" charset="0"/>
              </a:rPr>
              <a:t>Shouyang</a:t>
            </a:r>
            <a:r>
              <a:rPr lang="en-US" altLang="zh-CN" sz="2000" dirty="0">
                <a:latin typeface="Century" panose="02040604050505020304" pitchFamily="18" charset="0"/>
                <a:ea typeface="楷体" panose="02010609060101010101" pitchFamily="49" charset="-122"/>
                <a:cs typeface="Times New Roman" panose="02020603050405020304" pitchFamily="18" charset="0"/>
              </a:rPr>
              <a:t> Wang</a:t>
            </a:r>
            <a:endParaRPr lang="en-CA" altLang="zh-CN" sz="2000" dirty="0">
              <a:latin typeface="Century" panose="02040604050505020304" pitchFamily="18" charset="0"/>
              <a:ea typeface="楷体" panose="02010609060101010101" pitchFamily="49" charset="-122"/>
              <a:cs typeface="Times New Roman" panose="02020603050405020304" pitchFamily="18" charset="0"/>
            </a:endParaRPr>
          </a:p>
        </p:txBody>
      </p:sp>
      <p:sp>
        <p:nvSpPr>
          <p:cNvPr id="3" name="Rectangle 150"/>
          <p:cNvSpPr txBox="1">
            <a:spLocks noChangeArrowheads="1"/>
          </p:cNvSpPr>
          <p:nvPr/>
        </p:nvSpPr>
        <p:spPr bwMode="auto">
          <a:xfrm>
            <a:off x="192129" y="1702768"/>
            <a:ext cx="11614245" cy="166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lnSpc>
                <a:spcPct val="150000"/>
              </a:lnSpc>
            </a:pPr>
            <a:r>
              <a:rPr lang="en-US" altLang="zh-CN" sz="3600" b="1" kern="100" dirty="0">
                <a:solidFill>
                  <a:schemeClr val="tx1"/>
                </a:solidFill>
                <a:effectLst/>
                <a:latin typeface="Century" panose="02040604050505020304" pitchFamily="18" charset="0"/>
                <a:ea typeface="楷体" panose="02010609060101010101" pitchFamily="49" charset="-122"/>
                <a:cs typeface="Times New Roman" panose="02020603050405020304" pitchFamily="18" charset="0"/>
              </a:rPr>
              <a:t>The Unbearable Lightness of Being:</a:t>
            </a:r>
          </a:p>
          <a:p>
            <a:pPr algn="ctr">
              <a:lnSpc>
                <a:spcPct val="150000"/>
              </a:lnSpc>
            </a:pPr>
            <a:r>
              <a:rPr lang="en-US" altLang="zh-CN" sz="3600" b="1" kern="100" dirty="0">
                <a:solidFill>
                  <a:schemeClr val="tx1"/>
                </a:solidFill>
                <a:effectLst/>
                <a:latin typeface="Century" panose="02040604050505020304" pitchFamily="18" charset="0"/>
                <a:ea typeface="楷体" panose="02010609060101010101" pitchFamily="49" charset="-122"/>
                <a:cs typeface="Times New Roman" panose="02020603050405020304" pitchFamily="18" charset="0"/>
              </a:rPr>
              <a:t> India's Takeover of Industrial Relocation from China</a:t>
            </a:r>
            <a:endParaRPr lang="zh-CN" altLang="zh-CN" sz="3600" kern="100" dirty="0">
              <a:solidFill>
                <a:schemeClr val="tx1"/>
              </a:solidFill>
              <a:effectLst/>
              <a:latin typeface="Century" panose="02040604050505020304" pitchFamily="18" charset="0"/>
              <a:ea typeface="楷体" panose="02010609060101010101" pitchFamily="49" charset="-122"/>
              <a:cs typeface="Times New Roman" panose="02020603050405020304" pitchFamily="18" charset="0"/>
            </a:endParaRPr>
          </a:p>
        </p:txBody>
      </p:sp>
      <p:sp>
        <p:nvSpPr>
          <p:cNvPr id="4" name="日期占位符 4">
            <a:extLst>
              <a:ext uri="{FF2B5EF4-FFF2-40B4-BE49-F238E27FC236}">
                <a16:creationId xmlns:a16="http://schemas.microsoft.com/office/drawing/2014/main" id="{867B794A-60AE-CCD3-F3B9-2AC8832E51E2}"/>
              </a:ext>
            </a:extLst>
          </p:cNvPr>
          <p:cNvSpPr>
            <a:spLocks noGrp="1"/>
          </p:cNvSpPr>
          <p:nvPr>
            <p:ph type="dt" sz="half" idx="10"/>
          </p:nvPr>
        </p:nvSpPr>
        <p:spPr>
          <a:xfrm>
            <a:off x="5147684" y="5421719"/>
            <a:ext cx="1409267" cy="369332"/>
          </a:xfrm>
        </p:spPr>
        <p:txBody>
          <a:bodyPr/>
          <a:lstStyle/>
          <a:p>
            <a:r>
              <a:rPr lang="en-US" altLang="zh-CN" sz="1800" b="1" kern="1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July-2025</a:t>
            </a:r>
            <a:endParaRPr lang="zh-CN" altLang="en-US" sz="1800" b="1" kern="1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3086735" y="127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10" name="文本框 9"/>
          <p:cNvSpPr txBox="1"/>
          <p:nvPr/>
        </p:nvSpPr>
        <p:spPr>
          <a:xfrm>
            <a:off x="1533639" y="126331"/>
            <a:ext cx="1393138" cy="400110"/>
          </a:xfrm>
          <a:prstGeom prst="rect">
            <a:avLst/>
          </a:prstGeom>
          <a:noFill/>
        </p:spPr>
        <p:txBody>
          <a:bodyPr wrap="none" rtlCol="0">
            <a:spAutoFit/>
          </a:bodyPr>
          <a:lstStyle/>
          <a:p>
            <a:r>
              <a:rPr lang="en-US" altLang="zh-CN" sz="2000" dirty="0">
                <a:solidFill>
                  <a:srgbClr val="F1F0EB"/>
                </a:solidFill>
                <a:latin typeface="Garamond" panose="02020404030301010803" pitchFamily="18" charset="0"/>
                <a:ea typeface="楷体" panose="02010609060101010101" pitchFamily="49" charset="-122"/>
              </a:rPr>
              <a:t>Background</a:t>
            </a:r>
          </a:p>
        </p:txBody>
      </p:sp>
      <p:pic>
        <p:nvPicPr>
          <p:cNvPr id="14" name="图片 13"/>
          <p:cNvPicPr>
            <a:picLocks noChangeAspect="1"/>
          </p:cNvPicPr>
          <p:nvPr/>
        </p:nvPicPr>
        <p:blipFill>
          <a:blip r:embed="rId4"/>
          <a:stretch>
            <a:fillRect/>
          </a:stretch>
        </p:blipFill>
        <p:spPr>
          <a:xfrm>
            <a:off x="10224715" y="145388"/>
            <a:ext cx="390580" cy="381053"/>
          </a:xfrm>
          <a:prstGeom prst="rect">
            <a:avLst/>
          </a:prstGeom>
        </p:spPr>
      </p:pic>
      <p:grpSp>
        <p:nvGrpSpPr>
          <p:cNvPr id="17" name="画布 1"/>
          <p:cNvGrpSpPr/>
          <p:nvPr/>
        </p:nvGrpSpPr>
        <p:grpSpPr>
          <a:xfrm>
            <a:off x="6598024" y="1350960"/>
            <a:ext cx="4894347" cy="4412087"/>
            <a:chOff x="36000" y="48462"/>
            <a:chExt cx="5264150" cy="4069513"/>
          </a:xfrm>
        </p:grpSpPr>
        <p:sp>
          <p:nvSpPr>
            <p:cNvPr id="18" name="矩形 17"/>
            <p:cNvSpPr/>
            <p:nvPr/>
          </p:nvSpPr>
          <p:spPr>
            <a:xfrm>
              <a:off x="150275" y="280987"/>
              <a:ext cx="4997449" cy="3836988"/>
            </a:xfrm>
            <a:prstGeom prst="rect">
              <a:avLst/>
            </a:prstGeom>
            <a:solidFill>
              <a:srgbClr val="FFFFFF"/>
            </a:solidFill>
            <a:ln>
              <a:noFill/>
            </a:ln>
          </p:spPr>
          <p:txBody>
            <a:bodyPr/>
            <a:lstStyle/>
            <a:p>
              <a:endParaRPr lang="zh-CN" altLang="en-US"/>
            </a:p>
          </p:txBody>
        </p:sp>
        <p:sp>
          <p:nvSpPr>
            <p:cNvPr id="19" name="矩形: 圆角 18"/>
            <p:cNvSpPr>
              <a:spLocks noChangeArrowheads="1"/>
            </p:cNvSpPr>
            <p:nvPr/>
          </p:nvSpPr>
          <p:spPr bwMode="auto">
            <a:xfrm>
              <a:off x="36000" y="584896"/>
              <a:ext cx="2556450" cy="419108"/>
            </a:xfrm>
            <a:prstGeom prst="roundRect">
              <a:avLst>
                <a:gd name="adj" fmla="val 16667"/>
              </a:avLst>
            </a:prstGeom>
            <a:solidFill>
              <a:srgbClr val="DEEAF6"/>
            </a:solidFill>
            <a:ln w="12700">
              <a:solidFill>
                <a:srgbClr val="09101D"/>
              </a:solidFill>
              <a:miter lim="800000"/>
            </a:ln>
          </p:spPr>
          <p:txBody>
            <a:bodyPr rot="0" vert="horz" wrap="square" lIns="91440" tIns="45720" rIns="91440" bIns="45720" anchor="ctr" anchorCtr="0" upright="1">
              <a:noAutofit/>
            </a:bodyPr>
            <a:lstStyle/>
            <a:p>
              <a:endParaRPr lang="zh-CN" altLang="en-US"/>
            </a:p>
          </p:txBody>
        </p:sp>
        <p:sp>
          <p:nvSpPr>
            <p:cNvPr id="20" name="文本框 1817877194"/>
            <p:cNvSpPr txBox="1">
              <a:spLocks noChangeArrowheads="1"/>
            </p:cNvSpPr>
            <p:nvPr/>
          </p:nvSpPr>
          <p:spPr bwMode="auto">
            <a:xfrm>
              <a:off x="93150" y="661098"/>
              <a:ext cx="2438400" cy="454309"/>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200"/>
                </a:lnSpc>
              </a:pPr>
              <a:r>
                <a:rPr lang="en-US" sz="800" kern="100" dirty="0">
                  <a:solidFill>
                    <a:srgbClr val="000000"/>
                  </a:solidFill>
                  <a:effectLst/>
                  <a:latin typeface="HardingText-Bold"/>
                  <a:ea typeface="等线" panose="02010600030101010101" pitchFamily="2" charset="-122"/>
                  <a:cs typeface="Times New Roman" panose="02020603050405020304" pitchFamily="18" charset="0"/>
                </a:rPr>
                <a:t>Identify the set of sectors in Region R with</a:t>
              </a:r>
              <a:r>
                <a:rPr lang="en-US" sz="900" kern="100" dirty="0">
                  <a:effectLst/>
                  <a:latin typeface="华文中宋" panose="02010600040101010101" pitchFamily="2" charset="-122"/>
                  <a:ea typeface="等线" panose="02010600030101010101" pitchFamily="2" charset="-122"/>
                  <a:cs typeface="Times New Roman" panose="02020603050405020304" pitchFamily="18" charset="0"/>
                </a:rPr>
                <a:t> l</a:t>
              </a:r>
              <a:r>
                <a:rPr lang="en-US" sz="800" kern="100" dirty="0">
                  <a:solidFill>
                    <a:srgbClr val="000000"/>
                  </a:solidFill>
                  <a:effectLst/>
                  <a:latin typeface="HardingText-Bold"/>
                  <a:ea typeface="等线" panose="02010600030101010101" pitchFamily="2" charset="-122"/>
                  <a:cs typeface="Times New Roman" panose="02020603050405020304" pitchFamily="18" charset="0"/>
                </a:rPr>
                <a:t>ocal production advantages</a:t>
              </a:r>
              <a:endParaRPr lang="zh-CN" sz="9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1" name="矩形: 圆角 20"/>
            <p:cNvSpPr>
              <a:spLocks noChangeArrowheads="1"/>
            </p:cNvSpPr>
            <p:nvPr/>
          </p:nvSpPr>
          <p:spPr bwMode="auto">
            <a:xfrm>
              <a:off x="2696250" y="584896"/>
              <a:ext cx="2603900" cy="419108"/>
            </a:xfrm>
            <a:prstGeom prst="roundRect">
              <a:avLst>
                <a:gd name="adj" fmla="val 16667"/>
              </a:avLst>
            </a:prstGeom>
            <a:solidFill>
              <a:srgbClr val="DEEAF6"/>
            </a:solidFill>
            <a:ln w="12700">
              <a:solidFill>
                <a:srgbClr val="09101D"/>
              </a:solidFill>
              <a:miter lim="800000"/>
            </a:ln>
          </p:spPr>
          <p:txBody>
            <a:bodyPr rot="0" vert="horz" wrap="square" lIns="91440" tIns="45720" rIns="91440" bIns="45720" anchor="ctr" anchorCtr="0" upright="1">
              <a:noAutofit/>
            </a:bodyPr>
            <a:lstStyle/>
            <a:p>
              <a:endParaRPr lang="zh-CN" altLang="en-US"/>
            </a:p>
          </p:txBody>
        </p:sp>
        <p:sp>
          <p:nvSpPr>
            <p:cNvPr id="22" name="箭头: 丁字 1399778304"/>
            <p:cNvSpPr/>
            <p:nvPr/>
          </p:nvSpPr>
          <p:spPr bwMode="auto">
            <a:xfrm flipH="1">
              <a:off x="1107500" y="1126556"/>
              <a:ext cx="411500" cy="236204"/>
            </a:xfrm>
            <a:custGeom>
              <a:avLst/>
              <a:gdLst>
                <a:gd name="T0" fmla="*/ 0 w 411481"/>
                <a:gd name="T1" fmla="*/ 177165 h 236220"/>
                <a:gd name="T2" fmla="*/ 59055 w 411481"/>
                <a:gd name="T3" fmla="*/ 118110 h 236220"/>
                <a:gd name="T4" fmla="*/ 59055 w 411481"/>
                <a:gd name="T5" fmla="*/ 147638 h 236220"/>
                <a:gd name="T6" fmla="*/ 176213 w 411481"/>
                <a:gd name="T7" fmla="*/ 147638 h 236220"/>
                <a:gd name="T8" fmla="*/ 176213 w 411481"/>
                <a:gd name="T9" fmla="*/ 59055 h 236220"/>
                <a:gd name="T10" fmla="*/ 146686 w 411481"/>
                <a:gd name="T11" fmla="*/ 59055 h 236220"/>
                <a:gd name="T12" fmla="*/ 205741 w 411481"/>
                <a:gd name="T13" fmla="*/ 0 h 236220"/>
                <a:gd name="T14" fmla="*/ 264796 w 411481"/>
                <a:gd name="T15" fmla="*/ 59055 h 236220"/>
                <a:gd name="T16" fmla="*/ 235268 w 411481"/>
                <a:gd name="T17" fmla="*/ 59055 h 236220"/>
                <a:gd name="T18" fmla="*/ 235268 w 411481"/>
                <a:gd name="T19" fmla="*/ 147638 h 236220"/>
                <a:gd name="T20" fmla="*/ 352426 w 411481"/>
                <a:gd name="T21" fmla="*/ 147638 h 236220"/>
                <a:gd name="T22" fmla="*/ 352426 w 411481"/>
                <a:gd name="T23" fmla="*/ 118110 h 236220"/>
                <a:gd name="T24" fmla="*/ 411481 w 411481"/>
                <a:gd name="T25" fmla="*/ 177165 h 236220"/>
                <a:gd name="T26" fmla="*/ 352426 w 411481"/>
                <a:gd name="T27" fmla="*/ 236220 h 236220"/>
                <a:gd name="T28" fmla="*/ 352426 w 411481"/>
                <a:gd name="T29" fmla="*/ 206693 h 236220"/>
                <a:gd name="T30" fmla="*/ 59055 w 411481"/>
                <a:gd name="T31" fmla="*/ 206693 h 236220"/>
                <a:gd name="T32" fmla="*/ 59055 w 411481"/>
                <a:gd name="T33" fmla="*/ 236220 h 236220"/>
                <a:gd name="T34" fmla="*/ 0 w 411481"/>
                <a:gd name="T35" fmla="*/ 177165 h 236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1481" h="236220">
                  <a:moveTo>
                    <a:pt x="0" y="177165"/>
                  </a:moveTo>
                  <a:lnTo>
                    <a:pt x="59055" y="118110"/>
                  </a:lnTo>
                  <a:lnTo>
                    <a:pt x="59055" y="147638"/>
                  </a:lnTo>
                  <a:lnTo>
                    <a:pt x="176213" y="147638"/>
                  </a:lnTo>
                  <a:lnTo>
                    <a:pt x="176213" y="59055"/>
                  </a:lnTo>
                  <a:lnTo>
                    <a:pt x="146686" y="59055"/>
                  </a:lnTo>
                  <a:lnTo>
                    <a:pt x="205741" y="0"/>
                  </a:lnTo>
                  <a:lnTo>
                    <a:pt x="264796" y="59055"/>
                  </a:lnTo>
                  <a:lnTo>
                    <a:pt x="235268" y="59055"/>
                  </a:lnTo>
                  <a:lnTo>
                    <a:pt x="235268" y="147638"/>
                  </a:lnTo>
                  <a:lnTo>
                    <a:pt x="352426" y="147638"/>
                  </a:lnTo>
                  <a:lnTo>
                    <a:pt x="352426" y="118110"/>
                  </a:lnTo>
                  <a:lnTo>
                    <a:pt x="411481" y="177165"/>
                  </a:lnTo>
                  <a:lnTo>
                    <a:pt x="352426" y="236220"/>
                  </a:lnTo>
                  <a:lnTo>
                    <a:pt x="352426" y="206693"/>
                  </a:lnTo>
                  <a:lnTo>
                    <a:pt x="59055" y="206693"/>
                  </a:lnTo>
                  <a:lnTo>
                    <a:pt x="59055" y="236220"/>
                  </a:lnTo>
                  <a:lnTo>
                    <a:pt x="0" y="177165"/>
                  </a:lnTo>
                  <a:close/>
                </a:path>
              </a:pathLst>
            </a:custGeom>
            <a:noFill/>
            <a:ln w="12700">
              <a:solidFill>
                <a:srgbClr val="09101D"/>
              </a:solid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zh-CN" altLang="en-US"/>
            </a:p>
          </p:txBody>
        </p:sp>
        <p:sp>
          <p:nvSpPr>
            <p:cNvPr id="23" name="箭头: 丁字 1704338245"/>
            <p:cNvSpPr/>
            <p:nvPr/>
          </p:nvSpPr>
          <p:spPr bwMode="auto">
            <a:xfrm flipH="1">
              <a:off x="3778250" y="1126456"/>
              <a:ext cx="411500" cy="236304"/>
            </a:xfrm>
            <a:custGeom>
              <a:avLst/>
              <a:gdLst>
                <a:gd name="T0" fmla="*/ 0 w 411480"/>
                <a:gd name="T1" fmla="*/ 177165 h 236220"/>
                <a:gd name="T2" fmla="*/ 59055 w 411480"/>
                <a:gd name="T3" fmla="*/ 118110 h 236220"/>
                <a:gd name="T4" fmla="*/ 59055 w 411480"/>
                <a:gd name="T5" fmla="*/ 147638 h 236220"/>
                <a:gd name="T6" fmla="*/ 176213 w 411480"/>
                <a:gd name="T7" fmla="*/ 147638 h 236220"/>
                <a:gd name="T8" fmla="*/ 176213 w 411480"/>
                <a:gd name="T9" fmla="*/ 59055 h 236220"/>
                <a:gd name="T10" fmla="*/ 146685 w 411480"/>
                <a:gd name="T11" fmla="*/ 59055 h 236220"/>
                <a:gd name="T12" fmla="*/ 205740 w 411480"/>
                <a:gd name="T13" fmla="*/ 0 h 236220"/>
                <a:gd name="T14" fmla="*/ 264795 w 411480"/>
                <a:gd name="T15" fmla="*/ 59055 h 236220"/>
                <a:gd name="T16" fmla="*/ 235268 w 411480"/>
                <a:gd name="T17" fmla="*/ 59055 h 236220"/>
                <a:gd name="T18" fmla="*/ 235268 w 411480"/>
                <a:gd name="T19" fmla="*/ 147638 h 236220"/>
                <a:gd name="T20" fmla="*/ 352425 w 411480"/>
                <a:gd name="T21" fmla="*/ 147638 h 236220"/>
                <a:gd name="T22" fmla="*/ 352425 w 411480"/>
                <a:gd name="T23" fmla="*/ 118110 h 236220"/>
                <a:gd name="T24" fmla="*/ 411480 w 411480"/>
                <a:gd name="T25" fmla="*/ 177165 h 236220"/>
                <a:gd name="T26" fmla="*/ 352425 w 411480"/>
                <a:gd name="T27" fmla="*/ 236220 h 236220"/>
                <a:gd name="T28" fmla="*/ 352425 w 411480"/>
                <a:gd name="T29" fmla="*/ 206693 h 236220"/>
                <a:gd name="T30" fmla="*/ 59055 w 411480"/>
                <a:gd name="T31" fmla="*/ 206693 h 236220"/>
                <a:gd name="T32" fmla="*/ 59055 w 411480"/>
                <a:gd name="T33" fmla="*/ 236220 h 236220"/>
                <a:gd name="T34" fmla="*/ 0 w 411480"/>
                <a:gd name="T35" fmla="*/ 177165 h 236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1480" h="236220">
                  <a:moveTo>
                    <a:pt x="0" y="177165"/>
                  </a:moveTo>
                  <a:lnTo>
                    <a:pt x="59055" y="118110"/>
                  </a:lnTo>
                  <a:lnTo>
                    <a:pt x="59055" y="147638"/>
                  </a:lnTo>
                  <a:lnTo>
                    <a:pt x="176213" y="147638"/>
                  </a:lnTo>
                  <a:lnTo>
                    <a:pt x="176213" y="59055"/>
                  </a:lnTo>
                  <a:lnTo>
                    <a:pt x="146685" y="59055"/>
                  </a:lnTo>
                  <a:lnTo>
                    <a:pt x="205740" y="0"/>
                  </a:lnTo>
                  <a:lnTo>
                    <a:pt x="264795" y="59055"/>
                  </a:lnTo>
                  <a:lnTo>
                    <a:pt x="235268" y="59055"/>
                  </a:lnTo>
                  <a:lnTo>
                    <a:pt x="235268" y="147638"/>
                  </a:lnTo>
                  <a:lnTo>
                    <a:pt x="352425" y="147638"/>
                  </a:lnTo>
                  <a:lnTo>
                    <a:pt x="352425" y="118110"/>
                  </a:lnTo>
                  <a:lnTo>
                    <a:pt x="411480" y="177165"/>
                  </a:lnTo>
                  <a:lnTo>
                    <a:pt x="352425" y="236220"/>
                  </a:lnTo>
                  <a:lnTo>
                    <a:pt x="352425" y="206693"/>
                  </a:lnTo>
                  <a:lnTo>
                    <a:pt x="59055" y="206693"/>
                  </a:lnTo>
                  <a:lnTo>
                    <a:pt x="59055" y="236220"/>
                  </a:lnTo>
                  <a:lnTo>
                    <a:pt x="0" y="177165"/>
                  </a:lnTo>
                  <a:close/>
                </a:path>
              </a:pathLst>
            </a:custGeom>
            <a:noFill/>
            <a:ln w="12700">
              <a:solidFill>
                <a:srgbClr val="09101D"/>
              </a:solid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zh-CN" altLang="en-US"/>
            </a:p>
          </p:txBody>
        </p:sp>
        <p:sp>
          <p:nvSpPr>
            <p:cNvPr id="24" name="文本框 1332070965"/>
            <p:cNvSpPr txBox="1">
              <a:spLocks noChangeArrowheads="1"/>
            </p:cNvSpPr>
            <p:nvPr/>
          </p:nvSpPr>
          <p:spPr bwMode="auto">
            <a:xfrm>
              <a:off x="378426" y="48462"/>
              <a:ext cx="4527550" cy="49062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900" b="1" kern="100" dirty="0">
                  <a:solidFill>
                    <a:srgbClr val="000000"/>
                  </a:solidFill>
                  <a:effectLst/>
                  <a:latin typeface="HardingText-Bold"/>
                  <a:ea typeface="等线" panose="02010600030101010101" pitchFamily="2" charset="-122"/>
                  <a:cs typeface="Times New Roman" panose="02020603050405020304" pitchFamily="18" charset="0"/>
                </a:rPr>
                <a:t>Comprehensive Framework for Identifying the Advantageous Sectors in Region R for Industry Relocation from Region S</a:t>
              </a:r>
              <a:endParaRPr lang="zh-CN" sz="9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5" name="矩形: 圆角 24"/>
            <p:cNvSpPr>
              <a:spLocks noChangeArrowheads="1"/>
            </p:cNvSpPr>
            <p:nvPr/>
          </p:nvSpPr>
          <p:spPr bwMode="auto">
            <a:xfrm>
              <a:off x="93134" y="2045985"/>
              <a:ext cx="5105400" cy="360045"/>
            </a:xfrm>
            <a:prstGeom prst="roundRect">
              <a:avLst>
                <a:gd name="adj" fmla="val 16667"/>
              </a:avLst>
            </a:prstGeom>
            <a:solidFill>
              <a:srgbClr val="DEEAF6"/>
            </a:solidFill>
            <a:ln w="12700">
              <a:solidFill>
                <a:srgbClr val="09101D"/>
              </a:solidFill>
              <a:miter lim="800000"/>
            </a:ln>
          </p:spPr>
          <p:txBody>
            <a:bodyPr rot="0" vert="horz" wrap="square" lIns="91440" tIns="45720" rIns="91440" bIns="45720" anchor="ctr" anchorCtr="0" upright="1">
              <a:noAutofit/>
            </a:bodyPr>
            <a:lstStyle/>
            <a:p>
              <a:endParaRPr lang="zh-CN" altLang="en-US"/>
            </a:p>
          </p:txBody>
        </p:sp>
        <p:cxnSp>
          <p:nvCxnSpPr>
            <p:cNvPr id="26" name="直接箭头连接符 25"/>
            <p:cNvCxnSpPr>
              <a:cxnSpLocks noChangeShapeType="1"/>
            </p:cNvCxnSpPr>
            <p:nvPr/>
          </p:nvCxnSpPr>
          <p:spPr bwMode="auto">
            <a:xfrm>
              <a:off x="704241" y="1806200"/>
              <a:ext cx="0" cy="233404"/>
            </a:xfrm>
            <a:prstGeom prst="straightConnector1">
              <a:avLst/>
            </a:prstGeom>
            <a:noFill/>
            <a:ln w="6350">
              <a:solidFill>
                <a:srgbClr val="4472C4"/>
              </a:solidFill>
              <a:miter lim="800000"/>
              <a:tailEnd type="triangle" w="med" len="med"/>
            </a:ln>
            <a:extLst>
              <a:ext uri="{909E8E84-426E-40DD-AFC4-6F175D3DCCD1}">
                <a14:hiddenFill xmlns:a14="http://schemas.microsoft.com/office/drawing/2010/main">
                  <a:noFill/>
                </a14:hiddenFill>
              </a:ext>
            </a:extLst>
          </p:spPr>
        </p:cxnSp>
        <p:cxnSp>
          <p:nvCxnSpPr>
            <p:cNvPr id="28" name="直接箭头连接符 27"/>
            <p:cNvCxnSpPr>
              <a:cxnSpLocks noChangeShapeType="1"/>
            </p:cNvCxnSpPr>
            <p:nvPr/>
          </p:nvCxnSpPr>
          <p:spPr bwMode="auto">
            <a:xfrm>
              <a:off x="1953300" y="1812981"/>
              <a:ext cx="0" cy="233004"/>
            </a:xfrm>
            <a:prstGeom prst="straightConnector1">
              <a:avLst/>
            </a:prstGeom>
            <a:noFill/>
            <a:ln w="6350">
              <a:solidFill>
                <a:srgbClr val="4472C4"/>
              </a:solidFill>
              <a:miter lim="800000"/>
              <a:tailEnd type="triangle" w="med" len="med"/>
            </a:ln>
            <a:extLst>
              <a:ext uri="{909E8E84-426E-40DD-AFC4-6F175D3DCCD1}">
                <a14:hiddenFill xmlns:a14="http://schemas.microsoft.com/office/drawing/2010/main">
                  <a:noFill/>
                </a14:hiddenFill>
              </a:ext>
            </a:extLst>
          </p:spPr>
        </p:cxnSp>
        <p:cxnSp>
          <p:nvCxnSpPr>
            <p:cNvPr id="29" name="直接箭头连接符 28"/>
            <p:cNvCxnSpPr>
              <a:cxnSpLocks noChangeShapeType="1"/>
            </p:cNvCxnSpPr>
            <p:nvPr/>
          </p:nvCxnSpPr>
          <p:spPr bwMode="auto">
            <a:xfrm>
              <a:off x="3349050" y="1807603"/>
              <a:ext cx="0" cy="233104"/>
            </a:xfrm>
            <a:prstGeom prst="straightConnector1">
              <a:avLst/>
            </a:prstGeom>
            <a:noFill/>
            <a:ln w="6350">
              <a:solidFill>
                <a:srgbClr val="4472C4"/>
              </a:solidFill>
              <a:miter lim="800000"/>
              <a:tailEnd type="triangle" w="med" len="med"/>
            </a:ln>
            <a:extLst>
              <a:ext uri="{909E8E84-426E-40DD-AFC4-6F175D3DCCD1}">
                <a14:hiddenFill xmlns:a14="http://schemas.microsoft.com/office/drawing/2010/main">
                  <a:noFill/>
                </a14:hiddenFill>
              </a:ext>
            </a:extLst>
          </p:spPr>
        </p:cxnSp>
        <p:cxnSp>
          <p:nvCxnSpPr>
            <p:cNvPr id="30" name="直接箭头连接符 29"/>
            <p:cNvCxnSpPr>
              <a:cxnSpLocks noChangeShapeType="1"/>
            </p:cNvCxnSpPr>
            <p:nvPr/>
          </p:nvCxnSpPr>
          <p:spPr bwMode="auto">
            <a:xfrm>
              <a:off x="4652050" y="1803303"/>
              <a:ext cx="0" cy="233004"/>
            </a:xfrm>
            <a:prstGeom prst="straightConnector1">
              <a:avLst/>
            </a:prstGeom>
            <a:noFill/>
            <a:ln w="6350">
              <a:solidFill>
                <a:srgbClr val="4472C4"/>
              </a:solidFill>
              <a:miter lim="800000"/>
              <a:tailEnd type="triangle" w="med" len="med"/>
            </a:ln>
            <a:extLst>
              <a:ext uri="{909E8E84-426E-40DD-AFC4-6F175D3DCCD1}">
                <a14:hiddenFill xmlns:a14="http://schemas.microsoft.com/office/drawing/2010/main">
                  <a:noFill/>
                </a14:hiddenFill>
              </a:ext>
            </a:extLst>
          </p:spPr>
        </p:cxnSp>
        <p:cxnSp>
          <p:nvCxnSpPr>
            <p:cNvPr id="31" name="直接箭头连接符 30"/>
            <p:cNvCxnSpPr>
              <a:cxnSpLocks noChangeShapeType="1"/>
            </p:cNvCxnSpPr>
            <p:nvPr/>
          </p:nvCxnSpPr>
          <p:spPr bwMode="auto">
            <a:xfrm>
              <a:off x="704267" y="2479110"/>
              <a:ext cx="0" cy="233004"/>
            </a:xfrm>
            <a:prstGeom prst="straightConnector1">
              <a:avLst/>
            </a:prstGeom>
            <a:noFill/>
            <a:ln w="6350">
              <a:solidFill>
                <a:srgbClr val="4472C4"/>
              </a:solidFill>
              <a:miter lim="800000"/>
              <a:tailEnd type="triangle" w="med" len="med"/>
            </a:ln>
            <a:extLst>
              <a:ext uri="{909E8E84-426E-40DD-AFC4-6F175D3DCCD1}">
                <a14:hiddenFill xmlns:a14="http://schemas.microsoft.com/office/drawing/2010/main">
                  <a:noFill/>
                </a14:hiddenFill>
              </a:ext>
            </a:extLst>
          </p:spPr>
        </p:cxnSp>
        <p:cxnSp>
          <p:nvCxnSpPr>
            <p:cNvPr id="32" name="直接箭头连接符 31"/>
            <p:cNvCxnSpPr>
              <a:cxnSpLocks noChangeShapeType="1"/>
            </p:cNvCxnSpPr>
            <p:nvPr/>
          </p:nvCxnSpPr>
          <p:spPr bwMode="auto">
            <a:xfrm>
              <a:off x="1956988" y="2479171"/>
              <a:ext cx="0" cy="233104"/>
            </a:xfrm>
            <a:prstGeom prst="straightConnector1">
              <a:avLst/>
            </a:prstGeom>
            <a:noFill/>
            <a:ln w="6350">
              <a:solidFill>
                <a:srgbClr val="4472C4"/>
              </a:solidFill>
              <a:miter lim="800000"/>
              <a:tailEnd type="triangle" w="med" len="med"/>
            </a:ln>
            <a:extLst>
              <a:ext uri="{909E8E84-426E-40DD-AFC4-6F175D3DCCD1}">
                <a14:hiddenFill xmlns:a14="http://schemas.microsoft.com/office/drawing/2010/main">
                  <a:noFill/>
                </a14:hiddenFill>
              </a:ext>
            </a:extLst>
          </p:spPr>
        </p:cxnSp>
        <p:cxnSp>
          <p:nvCxnSpPr>
            <p:cNvPr id="33" name="直接箭头连接符 32"/>
            <p:cNvCxnSpPr>
              <a:cxnSpLocks noChangeShapeType="1"/>
            </p:cNvCxnSpPr>
            <p:nvPr/>
          </p:nvCxnSpPr>
          <p:spPr bwMode="auto">
            <a:xfrm>
              <a:off x="3346622" y="2479110"/>
              <a:ext cx="0" cy="233004"/>
            </a:xfrm>
            <a:prstGeom prst="straightConnector1">
              <a:avLst/>
            </a:prstGeom>
            <a:noFill/>
            <a:ln w="6350">
              <a:solidFill>
                <a:srgbClr val="4472C4"/>
              </a:solidFill>
              <a:miter lim="800000"/>
              <a:tailEnd type="triangle" w="med" len="med"/>
            </a:ln>
            <a:extLst>
              <a:ext uri="{909E8E84-426E-40DD-AFC4-6F175D3DCCD1}">
                <a14:hiddenFill xmlns:a14="http://schemas.microsoft.com/office/drawing/2010/main">
                  <a:noFill/>
                </a14:hiddenFill>
              </a:ext>
            </a:extLst>
          </p:spPr>
        </p:cxnSp>
        <p:cxnSp>
          <p:nvCxnSpPr>
            <p:cNvPr id="34" name="直接箭头连接符 33"/>
            <p:cNvCxnSpPr>
              <a:cxnSpLocks noChangeShapeType="1"/>
            </p:cNvCxnSpPr>
            <p:nvPr/>
          </p:nvCxnSpPr>
          <p:spPr bwMode="auto">
            <a:xfrm>
              <a:off x="4649161" y="2489388"/>
              <a:ext cx="0" cy="233004"/>
            </a:xfrm>
            <a:prstGeom prst="straightConnector1">
              <a:avLst/>
            </a:prstGeom>
            <a:noFill/>
            <a:ln w="6350">
              <a:solidFill>
                <a:srgbClr val="4472C4"/>
              </a:solidFill>
              <a:miter lim="800000"/>
              <a:tailEnd type="triangle" w="med" len="med"/>
            </a:ln>
            <a:extLst>
              <a:ext uri="{909E8E84-426E-40DD-AFC4-6F175D3DCCD1}">
                <a14:hiddenFill xmlns:a14="http://schemas.microsoft.com/office/drawing/2010/main">
                  <a:noFill/>
                </a14:hiddenFill>
              </a:ext>
            </a:extLst>
          </p:spPr>
        </p:cxnSp>
        <p:sp>
          <p:nvSpPr>
            <p:cNvPr id="35" name="箭头: 下 34"/>
            <p:cNvSpPr>
              <a:spLocks noChangeArrowheads="1"/>
            </p:cNvSpPr>
            <p:nvPr/>
          </p:nvSpPr>
          <p:spPr bwMode="auto">
            <a:xfrm>
              <a:off x="2530867" y="3290508"/>
              <a:ext cx="336564" cy="208531"/>
            </a:xfrm>
            <a:prstGeom prst="downArrow">
              <a:avLst>
                <a:gd name="adj1" fmla="val 50000"/>
                <a:gd name="adj2" fmla="val 50000"/>
              </a:avLst>
            </a:prstGeom>
            <a:solidFill>
              <a:srgbClr val="DEEAF6"/>
            </a:solidFill>
            <a:ln w="12700">
              <a:solidFill>
                <a:srgbClr val="09101D"/>
              </a:solidFill>
              <a:miter lim="800000"/>
            </a:ln>
          </p:spPr>
          <p:txBody>
            <a:bodyPr rot="0" vert="horz" wrap="square" lIns="91440" tIns="45720" rIns="91440" bIns="45720" anchor="ctr" anchorCtr="0" upright="1">
              <a:noAutofit/>
            </a:bodyPr>
            <a:lstStyle/>
            <a:p>
              <a:endParaRPr lang="zh-CN" altLang="en-US"/>
            </a:p>
          </p:txBody>
        </p:sp>
        <p:sp>
          <p:nvSpPr>
            <p:cNvPr id="36" name="右中括号 35"/>
            <p:cNvSpPr/>
            <p:nvPr/>
          </p:nvSpPr>
          <p:spPr bwMode="auto">
            <a:xfrm rot="5400000">
              <a:off x="2617649" y="1593611"/>
              <a:ext cx="106702" cy="3287100"/>
            </a:xfrm>
            <a:prstGeom prst="rightBracket">
              <a:avLst>
                <a:gd name="adj" fmla="val 8272"/>
              </a:avLst>
            </a:prstGeom>
            <a:noFill/>
            <a:ln w="6350">
              <a:solidFill>
                <a:srgbClr val="4472C4"/>
              </a:solidFill>
              <a:miter lim="800000"/>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zh-CN" altLang="en-US"/>
            </a:p>
          </p:txBody>
        </p:sp>
        <p:sp>
          <p:nvSpPr>
            <p:cNvPr id="37" name="文本框 772960655"/>
            <p:cNvSpPr txBox="1">
              <a:spLocks noChangeArrowheads="1"/>
            </p:cNvSpPr>
            <p:nvPr/>
          </p:nvSpPr>
          <p:spPr bwMode="auto">
            <a:xfrm>
              <a:off x="939645" y="3499040"/>
              <a:ext cx="3390977" cy="584200"/>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200"/>
                </a:lnSpc>
                <a:spcBef>
                  <a:spcPts val="300"/>
                </a:spcBef>
              </a:pPr>
              <a:r>
                <a:rPr lang="en-US" sz="800" kern="100" dirty="0">
                  <a:solidFill>
                    <a:srgbClr val="000000"/>
                  </a:solidFill>
                  <a:effectLst/>
                  <a:latin typeface="HardingText-Bold"/>
                  <a:ea typeface="等线" panose="02010600030101010101" pitchFamily="2" charset="-122"/>
                  <a:cs typeface="Times New Roman" panose="02020603050405020304" pitchFamily="18" charset="0"/>
                </a:rPr>
                <a:t>Optimal advantage sector</a:t>
              </a:r>
              <a:r>
                <a:rPr lang="zh-CN" sz="800" kern="100" dirty="0">
                  <a:solidFill>
                    <a:srgbClr val="000000"/>
                  </a:solidFill>
                  <a:effectLst/>
                  <a:latin typeface="HardingText-Bold"/>
                  <a:ea typeface="等线" panose="02010600030101010101" pitchFamily="2" charset="-122"/>
                  <a:cs typeface="Times New Roman" panose="02020603050405020304" pitchFamily="18" charset="0"/>
                </a:rPr>
                <a:t>：</a:t>
              </a:r>
              <a:r>
                <a:rPr lang="zh-CN" sz="800" kern="100" dirty="0">
                  <a:solidFill>
                    <a:srgbClr val="000000"/>
                  </a:solidFill>
                  <a:effectLst/>
                  <a:latin typeface="等线" panose="02010600030101010101" pitchFamily="2" charset="-122"/>
                  <a:ea typeface="HardingText-Bold"/>
                  <a:cs typeface="Times New Roman" panose="02020603050405020304" pitchFamily="18" charset="0"/>
                </a:rPr>
                <a:t>   </a:t>
              </a:r>
              <a:r>
                <a:rPr lang="en-US" sz="800" kern="100" dirty="0">
                  <a:solidFill>
                    <a:srgbClr val="000000"/>
                  </a:solidFill>
                  <a:effectLst/>
                  <a:latin typeface="等线" panose="02010600030101010101" pitchFamily="2" charset="-122"/>
                  <a:ea typeface="HardingText-Bold"/>
                  <a:cs typeface="Times New Roman" panose="02020603050405020304" pitchFamily="18" charset="0"/>
                </a:rPr>
                <a:t>       </a:t>
              </a:r>
              <a:r>
                <a:rPr lang="en-US" sz="800" b="1" kern="100" dirty="0">
                  <a:solidFill>
                    <a:srgbClr val="000000"/>
                  </a:solidFill>
                  <a:effectLst/>
                  <a:latin typeface="等线" panose="02010600030101010101" pitchFamily="2" charset="-122"/>
                  <a:ea typeface="HardingText-Bold"/>
                  <a:cs typeface="Times New Roman" panose="02020603050405020304" pitchFamily="18" charset="0"/>
                </a:rPr>
                <a:t>M1*</a:t>
              </a:r>
              <a:r>
                <a:rPr lang="en-US" sz="800" kern="100" dirty="0">
                  <a:solidFill>
                    <a:srgbClr val="000000"/>
                  </a:solidFill>
                  <a:effectLst/>
                  <a:latin typeface="等线" panose="02010600030101010101" pitchFamily="2" charset="-122"/>
                  <a:ea typeface="HardingText-Bold"/>
                  <a:cs typeface="Times New Roman" panose="02020603050405020304" pitchFamily="18" charset="0"/>
                </a:rPr>
                <a:t>∩</a:t>
              </a:r>
              <a:r>
                <a:rPr lang="en-US" sz="800" b="1" kern="100" dirty="0">
                  <a:solidFill>
                    <a:srgbClr val="000000"/>
                  </a:solidFill>
                  <a:effectLst/>
                  <a:latin typeface="等线" panose="02010600030101010101" pitchFamily="2" charset="-122"/>
                  <a:ea typeface="HardingText-Bold"/>
                  <a:cs typeface="Times New Roman" panose="02020603050405020304" pitchFamily="18" charset="0"/>
                </a:rPr>
                <a:t>N1*</a:t>
              </a:r>
              <a:endParaRPr lang="zh-CN" sz="9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1200"/>
                </a:lnSpc>
                <a:spcBef>
                  <a:spcPts val="300"/>
                </a:spcBef>
              </a:pPr>
              <a:r>
                <a:rPr lang="en-US" sz="800" kern="100" dirty="0">
                  <a:solidFill>
                    <a:srgbClr val="000000"/>
                  </a:solidFill>
                  <a:effectLst/>
                  <a:latin typeface="HardingText-Bold"/>
                  <a:ea typeface="等线" panose="02010600030101010101" pitchFamily="2" charset="-122"/>
                  <a:cs typeface="Times New Roman" panose="02020603050405020304" pitchFamily="18" charset="0"/>
                </a:rPr>
                <a:t>Suboptimal advantage sector</a:t>
              </a:r>
              <a:r>
                <a:rPr lang="zh-CN" sz="800" kern="100" dirty="0">
                  <a:solidFill>
                    <a:srgbClr val="000000"/>
                  </a:solidFill>
                  <a:effectLst/>
                  <a:latin typeface="HardingText-Bold"/>
                  <a:ea typeface="等线" panose="02010600030101010101" pitchFamily="2" charset="-122"/>
                  <a:cs typeface="Times New Roman" panose="02020603050405020304" pitchFamily="18" charset="0"/>
                </a:rPr>
                <a:t>：（</a:t>
              </a:r>
              <a:r>
                <a:rPr lang="en-US" sz="800" b="1" kern="100" dirty="0">
                  <a:solidFill>
                    <a:srgbClr val="000000"/>
                  </a:solidFill>
                  <a:effectLst/>
                  <a:latin typeface="HardingText-Bold"/>
                  <a:ea typeface="等线" panose="02010600030101010101" pitchFamily="2" charset="-122"/>
                  <a:cs typeface="Times New Roman" panose="02020603050405020304" pitchFamily="18" charset="0"/>
                </a:rPr>
                <a:t>M1*</a:t>
              </a:r>
              <a:r>
                <a:rPr lang="en-US" sz="800" kern="100" dirty="0">
                  <a:solidFill>
                    <a:srgbClr val="000000"/>
                  </a:solidFill>
                  <a:effectLst/>
                  <a:latin typeface="HardingText-Bold"/>
                  <a:ea typeface="等线" panose="02010600030101010101" pitchFamily="2" charset="-122"/>
                  <a:cs typeface="Times New Roman" panose="02020603050405020304" pitchFamily="18" charset="0"/>
                </a:rPr>
                <a:t>∩</a:t>
              </a:r>
              <a:r>
                <a:rPr lang="en-US" sz="800" b="1" kern="100" dirty="0">
                  <a:solidFill>
                    <a:srgbClr val="000000"/>
                  </a:solidFill>
                  <a:effectLst/>
                  <a:latin typeface="HardingText-Bold"/>
                  <a:ea typeface="等线" panose="02010600030101010101" pitchFamily="2" charset="-122"/>
                  <a:cs typeface="Times New Roman" panose="02020603050405020304" pitchFamily="18" charset="0"/>
                </a:rPr>
                <a:t>N2*</a:t>
              </a:r>
              <a:r>
                <a:rPr lang="zh-CN" sz="800" kern="100" dirty="0">
                  <a:solidFill>
                    <a:srgbClr val="000000"/>
                  </a:solidFill>
                  <a:effectLst/>
                  <a:latin typeface="HardingText-Bold"/>
                  <a:ea typeface="等线" panose="02010600030101010101" pitchFamily="2" charset="-122"/>
                  <a:cs typeface="Times New Roman" panose="02020603050405020304" pitchFamily="18" charset="0"/>
                </a:rPr>
                <a:t>）∪（</a:t>
              </a:r>
              <a:r>
                <a:rPr lang="en-US" sz="800" b="1" kern="100" dirty="0">
                  <a:solidFill>
                    <a:srgbClr val="000000"/>
                  </a:solidFill>
                  <a:effectLst/>
                  <a:latin typeface="HardingText-Bold"/>
                  <a:ea typeface="等线" panose="02010600030101010101" pitchFamily="2" charset="-122"/>
                  <a:cs typeface="Times New Roman" panose="02020603050405020304" pitchFamily="18" charset="0"/>
                </a:rPr>
                <a:t>M2</a:t>
              </a:r>
              <a:r>
                <a:rPr lang="en-US" sz="800" kern="100" dirty="0">
                  <a:solidFill>
                    <a:srgbClr val="000000"/>
                  </a:solidFill>
                  <a:effectLst/>
                  <a:latin typeface="HardingText-Bold"/>
                  <a:ea typeface="等线" panose="02010600030101010101" pitchFamily="2" charset="-122"/>
                  <a:cs typeface="Times New Roman" panose="02020603050405020304" pitchFamily="18" charset="0"/>
                </a:rPr>
                <a:t>*∩</a:t>
              </a:r>
              <a:r>
                <a:rPr lang="en-US" sz="800" b="1" kern="100" dirty="0">
                  <a:solidFill>
                    <a:srgbClr val="000000"/>
                  </a:solidFill>
                  <a:effectLst/>
                  <a:latin typeface="HardingText-Bold"/>
                  <a:ea typeface="等线" panose="02010600030101010101" pitchFamily="2" charset="-122"/>
                  <a:cs typeface="Times New Roman" panose="02020603050405020304" pitchFamily="18" charset="0"/>
                </a:rPr>
                <a:t>N1*</a:t>
              </a:r>
              <a:r>
                <a:rPr lang="zh-CN" sz="800" kern="100" dirty="0">
                  <a:solidFill>
                    <a:srgbClr val="000000"/>
                  </a:solidFill>
                  <a:effectLst/>
                  <a:latin typeface="HardingText-Bold"/>
                  <a:ea typeface="等线" panose="02010600030101010101" pitchFamily="2" charset="-122"/>
                  <a:cs typeface="Times New Roman" panose="02020603050405020304" pitchFamily="18" charset="0"/>
                </a:rPr>
                <a:t>）</a:t>
              </a:r>
              <a:endParaRPr lang="zh-CN" sz="9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ts val="1200"/>
                </a:lnSpc>
                <a:spcBef>
                  <a:spcPts val="300"/>
                </a:spcBef>
              </a:pPr>
              <a:r>
                <a:rPr lang="en-US" sz="800" kern="100" dirty="0">
                  <a:solidFill>
                    <a:srgbClr val="000000"/>
                  </a:solidFill>
                  <a:effectLst/>
                  <a:latin typeface="HardingText-Bold"/>
                  <a:ea typeface="等线" panose="02010600030101010101" pitchFamily="2" charset="-122"/>
                  <a:cs typeface="Times New Roman" panose="02020603050405020304" pitchFamily="18" charset="0"/>
                </a:rPr>
                <a:t>Medium advantage sector</a:t>
              </a:r>
              <a:r>
                <a:rPr lang="zh-CN" sz="800" kern="100" dirty="0">
                  <a:solidFill>
                    <a:srgbClr val="000000"/>
                  </a:solidFill>
                  <a:effectLst/>
                  <a:latin typeface="HardingText-Bold"/>
                  <a:ea typeface="等线" panose="02010600030101010101" pitchFamily="2" charset="-122"/>
                  <a:cs typeface="Times New Roman" panose="02020603050405020304" pitchFamily="18" charset="0"/>
                </a:rPr>
                <a:t>：</a:t>
              </a:r>
              <a:r>
                <a:rPr lang="zh-CN" sz="800" kern="100" dirty="0">
                  <a:solidFill>
                    <a:srgbClr val="000000"/>
                  </a:solidFill>
                  <a:effectLst/>
                  <a:latin typeface="等线" panose="02010600030101010101" pitchFamily="2" charset="-122"/>
                  <a:ea typeface="HardingText-Bold"/>
                  <a:cs typeface="Times New Roman" panose="02020603050405020304" pitchFamily="18" charset="0"/>
                </a:rPr>
                <a:t> </a:t>
              </a:r>
              <a:r>
                <a:rPr lang="en-US" sz="800" kern="100" dirty="0">
                  <a:solidFill>
                    <a:srgbClr val="000000"/>
                  </a:solidFill>
                  <a:effectLst/>
                  <a:latin typeface="等线" panose="02010600030101010101" pitchFamily="2" charset="-122"/>
                  <a:ea typeface="HardingText-Bold"/>
                  <a:cs typeface="Times New Roman" panose="02020603050405020304" pitchFamily="18" charset="0"/>
                </a:rPr>
                <a:t>         </a:t>
              </a:r>
              <a:r>
                <a:rPr lang="en-US" sz="800" b="1" kern="100" dirty="0">
                  <a:solidFill>
                    <a:srgbClr val="000000"/>
                  </a:solidFill>
                  <a:effectLst/>
                  <a:latin typeface="等线" panose="02010600030101010101" pitchFamily="2" charset="-122"/>
                  <a:ea typeface="HardingText-Bold"/>
                  <a:cs typeface="Times New Roman" panose="02020603050405020304" pitchFamily="18" charset="0"/>
                </a:rPr>
                <a:t>M2*</a:t>
              </a:r>
              <a:r>
                <a:rPr lang="en-US" sz="800" kern="100" dirty="0">
                  <a:solidFill>
                    <a:srgbClr val="000000"/>
                  </a:solidFill>
                  <a:effectLst/>
                  <a:latin typeface="等线" panose="02010600030101010101" pitchFamily="2" charset="-122"/>
                  <a:ea typeface="HardingText-Bold"/>
                  <a:cs typeface="Times New Roman" panose="02020603050405020304" pitchFamily="18" charset="0"/>
                </a:rPr>
                <a:t>∩</a:t>
              </a:r>
              <a:r>
                <a:rPr lang="en-US" sz="800" b="1" kern="100" dirty="0">
                  <a:solidFill>
                    <a:srgbClr val="000000"/>
                  </a:solidFill>
                  <a:effectLst/>
                  <a:latin typeface="等线" panose="02010600030101010101" pitchFamily="2" charset="-122"/>
                  <a:ea typeface="HardingText-Bold"/>
                  <a:cs typeface="Times New Roman" panose="02020603050405020304" pitchFamily="18" charset="0"/>
                </a:rPr>
                <a:t>N2*</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8" name="文本框 1817877194"/>
            <p:cNvSpPr txBox="1">
              <a:spLocks noChangeArrowheads="1"/>
            </p:cNvSpPr>
            <p:nvPr/>
          </p:nvSpPr>
          <p:spPr bwMode="auto">
            <a:xfrm>
              <a:off x="2772850" y="656937"/>
              <a:ext cx="2438400" cy="454025"/>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200"/>
                </a:lnSpc>
              </a:pPr>
              <a:r>
                <a:rPr lang="en-US" sz="800" kern="100" dirty="0">
                  <a:solidFill>
                    <a:srgbClr val="000000"/>
                  </a:solidFill>
                  <a:effectLst/>
                  <a:latin typeface="HardingText-Bold"/>
                  <a:ea typeface="等线" panose="02010600030101010101" pitchFamily="2" charset="-122"/>
                  <a:cs typeface="Times New Roman" panose="02020603050405020304" pitchFamily="18" charset="0"/>
                </a:rPr>
                <a:t>Identify the set of sectors in Region R that have advantages over Region S in GVC</a:t>
              </a:r>
              <a:endParaRPr lang="zh-CN" sz="9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9" name="文本框 1"/>
            <p:cNvSpPr txBox="1">
              <a:spLocks noChangeArrowheads="1"/>
            </p:cNvSpPr>
            <p:nvPr/>
          </p:nvSpPr>
          <p:spPr bwMode="auto">
            <a:xfrm>
              <a:off x="36000" y="1356197"/>
              <a:ext cx="1238251" cy="482503"/>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nSpc>
                  <a:spcPts val="1000"/>
                </a:lnSpc>
              </a:pPr>
              <a:r>
                <a:rPr lang="en-US" sz="700" dirty="0">
                  <a:solidFill>
                    <a:srgbClr val="000000"/>
                  </a:solidFill>
                  <a:effectLst/>
                  <a:latin typeface="HardingText-Bold"/>
                  <a:ea typeface="等线" panose="02010600030101010101" pitchFamily="2" charset="-122"/>
                  <a:cs typeface="Times New Roman" panose="02020603050405020304" pitchFamily="18" charset="0"/>
                </a:rPr>
                <a:t>Sectors has an absolute advantage, denoted as </a:t>
              </a:r>
              <a:r>
                <a:rPr lang="en-US" sz="700" b="1" dirty="0">
                  <a:solidFill>
                    <a:srgbClr val="000000"/>
                  </a:solidFill>
                  <a:effectLst/>
                  <a:latin typeface="HardingText-Bold"/>
                  <a:ea typeface="等线" panose="02010600030101010101" pitchFamily="2" charset="-122"/>
                  <a:cs typeface="Times New Roman" panose="02020603050405020304" pitchFamily="18" charset="0"/>
                </a:rPr>
                <a:t>M1.</a:t>
              </a:r>
              <a:endParaRPr lang="zh-CN" sz="1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0" name="文本框 1"/>
            <p:cNvSpPr txBox="1">
              <a:spLocks noChangeArrowheads="1"/>
            </p:cNvSpPr>
            <p:nvPr/>
          </p:nvSpPr>
          <p:spPr bwMode="auto">
            <a:xfrm>
              <a:off x="1391050" y="1355985"/>
              <a:ext cx="1201400" cy="481965"/>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000"/>
                </a:lnSpc>
              </a:pPr>
              <a:r>
                <a:rPr lang="en-US" sz="700" kern="100" dirty="0">
                  <a:solidFill>
                    <a:srgbClr val="000000"/>
                  </a:solidFill>
                  <a:effectLst/>
                  <a:latin typeface="HardingText-Bold"/>
                  <a:ea typeface="等线" panose="02010600030101010101" pitchFamily="2" charset="-122"/>
                  <a:cs typeface="Times New Roman" panose="02020603050405020304" pitchFamily="18" charset="0"/>
                </a:rPr>
                <a:t>Catch-up advantage sectors , denoted as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M2</a:t>
              </a:r>
              <a:r>
                <a:rPr lang="en-US" sz="700" kern="100" dirty="0">
                  <a:solidFill>
                    <a:srgbClr val="000000"/>
                  </a:solidFill>
                  <a:effectLst/>
                  <a:latin typeface="HardingText-Bold"/>
                  <a:ea typeface="等线" panose="02010600030101010101" pitchFamily="2" charset="-122"/>
                  <a:cs typeface="Times New Roman" panose="02020603050405020304" pitchFamily="18" charset="0"/>
                </a:rPr>
                <a:t>.</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1" name="文本框 1"/>
            <p:cNvSpPr txBox="1">
              <a:spLocks noChangeArrowheads="1"/>
            </p:cNvSpPr>
            <p:nvPr/>
          </p:nvSpPr>
          <p:spPr bwMode="auto">
            <a:xfrm>
              <a:off x="2772850" y="1362766"/>
              <a:ext cx="1183700" cy="481965"/>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000"/>
                </a:lnSpc>
              </a:pPr>
              <a:r>
                <a:rPr lang="en-US" sz="700" kern="100" dirty="0">
                  <a:solidFill>
                    <a:srgbClr val="000000"/>
                  </a:solidFill>
                  <a:effectLst/>
                  <a:latin typeface="HardingText-Bold"/>
                  <a:ea typeface="等线" panose="02010600030101010101" pitchFamily="2" charset="-122"/>
                  <a:cs typeface="Times New Roman" panose="02020603050405020304" pitchFamily="18" charset="0"/>
                </a:rPr>
                <a:t>Sectors has an absolute advantage over Region S, denoted as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N1</a:t>
              </a:r>
              <a:r>
                <a:rPr lang="en-US" sz="700" kern="100" dirty="0">
                  <a:solidFill>
                    <a:srgbClr val="000000"/>
                  </a:solidFill>
                  <a:effectLst/>
                  <a:latin typeface="HardingText-Bold"/>
                  <a:ea typeface="等线" panose="02010600030101010101" pitchFamily="2" charset="-122"/>
                  <a:cs typeface="Times New Roman" panose="02020603050405020304" pitchFamily="18" charset="0"/>
                </a:rPr>
                <a:t>.</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2" name="文本框 1"/>
            <p:cNvSpPr txBox="1">
              <a:spLocks noChangeArrowheads="1"/>
            </p:cNvSpPr>
            <p:nvPr/>
          </p:nvSpPr>
          <p:spPr bwMode="auto">
            <a:xfrm>
              <a:off x="4065710" y="1357378"/>
              <a:ext cx="1183640" cy="481330"/>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000"/>
                </a:lnSpc>
              </a:pPr>
              <a:r>
                <a:rPr lang="en-US" sz="700" kern="100" dirty="0">
                  <a:solidFill>
                    <a:srgbClr val="000000"/>
                  </a:solidFill>
                  <a:effectLst/>
                  <a:latin typeface="HardingText-Bold"/>
                  <a:ea typeface="等线" panose="02010600030101010101" pitchFamily="2" charset="-122"/>
                  <a:cs typeface="Times New Roman" panose="02020603050405020304" pitchFamily="18" charset="0"/>
                </a:rPr>
                <a:t>Sectors with certain advantages over S, denoted as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N2</a:t>
              </a:r>
              <a:r>
                <a:rPr lang="en-US" sz="700" kern="100" dirty="0">
                  <a:solidFill>
                    <a:srgbClr val="000000"/>
                  </a:solidFill>
                  <a:effectLst/>
                  <a:latin typeface="HardingText-Bold"/>
                  <a:ea typeface="等线" panose="02010600030101010101" pitchFamily="2" charset="-122"/>
                  <a:cs typeface="Times New Roman" panose="02020603050405020304" pitchFamily="18" charset="0"/>
                </a:rPr>
                <a:t>.</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3" name="文本框 1"/>
            <p:cNvSpPr txBox="1">
              <a:spLocks noChangeArrowheads="1"/>
            </p:cNvSpPr>
            <p:nvPr/>
          </p:nvSpPr>
          <p:spPr bwMode="auto">
            <a:xfrm>
              <a:off x="241272" y="2712275"/>
              <a:ext cx="936984" cy="393226"/>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200"/>
                </a:lnSpc>
              </a:pPr>
              <a:r>
                <a:rPr lang="en-US" sz="700" kern="100" dirty="0">
                  <a:solidFill>
                    <a:srgbClr val="000000"/>
                  </a:solidFill>
                  <a:effectLst/>
                  <a:latin typeface="HardingText-Bold"/>
                  <a:ea typeface="等线" panose="02010600030101010101" pitchFamily="2" charset="-122"/>
                  <a:cs typeface="Times New Roman" panose="02020603050405020304" pitchFamily="18" charset="0"/>
                </a:rPr>
                <a:t>Subset of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M1</a:t>
              </a:r>
              <a:r>
                <a:rPr lang="en-US" sz="700" kern="100" dirty="0">
                  <a:solidFill>
                    <a:srgbClr val="000000"/>
                  </a:solidFill>
                  <a:effectLst/>
                  <a:latin typeface="HardingText-Bold"/>
                  <a:ea typeface="等线" panose="02010600030101010101" pitchFamily="2" charset="-122"/>
                  <a:cs typeface="Times New Roman" panose="02020603050405020304" pitchFamily="18" charset="0"/>
                </a:rPr>
                <a:t>, denoted as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M1*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4" name="文本框 1"/>
            <p:cNvSpPr txBox="1">
              <a:spLocks noChangeArrowheads="1"/>
            </p:cNvSpPr>
            <p:nvPr/>
          </p:nvSpPr>
          <p:spPr bwMode="auto">
            <a:xfrm>
              <a:off x="150276" y="2127439"/>
              <a:ext cx="4997450" cy="393699"/>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200"/>
                </a:lnSpc>
                <a:spcBef>
                  <a:spcPts val="600"/>
                </a:spcBef>
              </a:pPr>
              <a:r>
                <a:rPr lang="en-US" sz="800" kern="100" dirty="0">
                  <a:solidFill>
                    <a:srgbClr val="000000"/>
                  </a:solidFill>
                  <a:effectLst/>
                  <a:latin typeface="HardingText-Bold"/>
                  <a:ea typeface="等线" panose="02010600030101010101" pitchFamily="2" charset="-122"/>
                  <a:cs typeface="Times New Roman" panose="02020603050405020304" pitchFamily="18" charset="0"/>
                </a:rPr>
                <a:t>Exclude industries that lack the foundation for industrial relocation of each type, resulting in their respective subsets.</a:t>
              </a:r>
              <a:endParaRPr lang="zh-CN" sz="9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5" name="文本框 1"/>
            <p:cNvSpPr txBox="1">
              <a:spLocks noChangeArrowheads="1"/>
            </p:cNvSpPr>
            <p:nvPr/>
          </p:nvSpPr>
          <p:spPr bwMode="auto">
            <a:xfrm>
              <a:off x="1499839" y="2712275"/>
              <a:ext cx="936625" cy="393065"/>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200"/>
                </a:lnSpc>
              </a:pPr>
              <a:r>
                <a:rPr lang="en-US" sz="700" kern="100" dirty="0">
                  <a:solidFill>
                    <a:srgbClr val="000000"/>
                  </a:solidFill>
                  <a:effectLst/>
                  <a:latin typeface="HardingText-Bold"/>
                  <a:ea typeface="等线" panose="02010600030101010101" pitchFamily="2" charset="-122"/>
                  <a:cs typeface="Times New Roman" panose="02020603050405020304" pitchFamily="18" charset="0"/>
                </a:rPr>
                <a:t>Subset of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M2</a:t>
              </a:r>
              <a:r>
                <a:rPr lang="en-US" sz="700" kern="100" dirty="0">
                  <a:solidFill>
                    <a:srgbClr val="000000"/>
                  </a:solidFill>
                  <a:effectLst/>
                  <a:latin typeface="HardingText-Bold"/>
                  <a:ea typeface="等线" panose="02010600030101010101" pitchFamily="2" charset="-122"/>
                  <a:cs typeface="Times New Roman" panose="02020603050405020304" pitchFamily="18" charset="0"/>
                </a:rPr>
                <a:t>, denoted as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M2*</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6" name="文本框 1"/>
            <p:cNvSpPr txBox="1">
              <a:spLocks noChangeArrowheads="1"/>
            </p:cNvSpPr>
            <p:nvPr/>
          </p:nvSpPr>
          <p:spPr bwMode="auto">
            <a:xfrm>
              <a:off x="2867439" y="2720986"/>
              <a:ext cx="935990" cy="393065"/>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200"/>
                </a:lnSpc>
              </a:pPr>
              <a:r>
                <a:rPr lang="en-US" sz="700" kern="100" dirty="0">
                  <a:solidFill>
                    <a:srgbClr val="000000"/>
                  </a:solidFill>
                  <a:effectLst/>
                  <a:latin typeface="HardingText-Bold"/>
                  <a:ea typeface="等线" panose="02010600030101010101" pitchFamily="2" charset="-122"/>
                  <a:cs typeface="Times New Roman" panose="02020603050405020304" pitchFamily="18" charset="0"/>
                </a:rPr>
                <a:t>Subset of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N1</a:t>
              </a:r>
              <a:r>
                <a:rPr lang="en-US" sz="700" kern="100" dirty="0">
                  <a:solidFill>
                    <a:srgbClr val="000000"/>
                  </a:solidFill>
                  <a:effectLst/>
                  <a:latin typeface="HardingText-Bold"/>
                  <a:ea typeface="等线" panose="02010600030101010101" pitchFamily="2" charset="-122"/>
                  <a:cs typeface="Times New Roman" panose="02020603050405020304" pitchFamily="18" charset="0"/>
                </a:rPr>
                <a:t>, denoted as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N1*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7" name="文本框 1"/>
            <p:cNvSpPr txBox="1">
              <a:spLocks noChangeArrowheads="1"/>
            </p:cNvSpPr>
            <p:nvPr/>
          </p:nvSpPr>
          <p:spPr bwMode="auto">
            <a:xfrm>
              <a:off x="4170701" y="2722392"/>
              <a:ext cx="935355" cy="393065"/>
            </a:xfrm>
            <a:prstGeom prst="rect">
              <a:avLst/>
            </a:prstGeom>
            <a:solidFill>
              <a:srgbClr val="FFFFFF"/>
            </a:solidFill>
            <a:ln w="6350">
              <a:solidFill>
                <a:srgbClr val="000000"/>
              </a:solidFill>
              <a:miter lim="800000"/>
            </a:ln>
          </p:spPr>
          <p:txBody>
            <a:bodyPr rot="0" vert="horz" wrap="square" lIns="91440" tIns="45720" rIns="91440" bIns="45720" anchor="t" anchorCtr="0" upright="1">
              <a:noAutofit/>
            </a:bodyPr>
            <a:lstStyle/>
            <a:p>
              <a:pPr algn="just">
                <a:lnSpc>
                  <a:spcPts val="1200"/>
                </a:lnSpc>
              </a:pPr>
              <a:r>
                <a:rPr lang="en-US" sz="700" kern="100" dirty="0">
                  <a:solidFill>
                    <a:srgbClr val="000000"/>
                  </a:solidFill>
                  <a:effectLst/>
                  <a:latin typeface="HardingText-Bold"/>
                  <a:ea typeface="等线" panose="02010600030101010101" pitchFamily="2" charset="-122"/>
                  <a:cs typeface="Times New Roman" panose="02020603050405020304" pitchFamily="18" charset="0"/>
                </a:rPr>
                <a:t>Subset of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N2</a:t>
              </a:r>
              <a:r>
                <a:rPr lang="en-US" sz="700" kern="100" dirty="0">
                  <a:solidFill>
                    <a:srgbClr val="000000"/>
                  </a:solidFill>
                  <a:effectLst/>
                  <a:latin typeface="HardingText-Bold"/>
                  <a:ea typeface="等线" panose="02010600030101010101" pitchFamily="2" charset="-122"/>
                  <a:cs typeface="Times New Roman" panose="02020603050405020304" pitchFamily="18" charset="0"/>
                </a:rPr>
                <a:t>, denoted as </a:t>
              </a:r>
              <a:r>
                <a:rPr lang="en-US" sz="700" b="1" kern="100" dirty="0">
                  <a:solidFill>
                    <a:srgbClr val="000000"/>
                  </a:solidFill>
                  <a:effectLst/>
                  <a:latin typeface="HardingText-Bold"/>
                  <a:ea typeface="等线" panose="02010600030101010101" pitchFamily="2" charset="-122"/>
                  <a:cs typeface="Times New Roman" panose="02020603050405020304" pitchFamily="18" charset="0"/>
                </a:rPr>
                <a:t>N2*</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sp>
        <p:nvSpPr>
          <p:cNvPr id="4" name="文本框 3"/>
          <p:cNvSpPr txBox="1"/>
          <p:nvPr/>
        </p:nvSpPr>
        <p:spPr>
          <a:xfrm>
            <a:off x="457827" y="710209"/>
            <a:ext cx="6346258" cy="441339"/>
          </a:xfrm>
          <a:prstGeom prst="rect">
            <a:avLst/>
          </a:prstGeom>
          <a:noFill/>
        </p:spPr>
        <p:txBody>
          <a:bodyPr wrap="square" rtlCol="0">
            <a:spAutoFit/>
          </a:bodyPr>
          <a:lstStyle/>
          <a:p>
            <a:pPr marL="22860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defRPr/>
            </a:pPr>
            <a:r>
              <a:rPr lang="en-US" altLang="zh-CN" sz="2000" dirty="0">
                <a:solidFill>
                  <a:schemeClr val="bg1">
                    <a:lumMod val="10000"/>
                  </a:schemeClr>
                </a:solidFill>
                <a:latin typeface="Garamond" panose="02020404030301010803" pitchFamily="18" charset="0"/>
                <a:ea typeface="楷体" panose="02010609060101010101" pitchFamily="49" charset="-122"/>
                <a:cs typeface="Times New Roman" panose="02020603050405020304" pitchFamily="18" charset="0"/>
              </a:rPr>
              <a:t>Identification of Relocated sectors</a:t>
            </a:r>
          </a:p>
        </p:txBody>
      </p:sp>
      <p:sp>
        <p:nvSpPr>
          <p:cNvPr id="7" name="文本框 6">
            <a:extLst>
              <a:ext uri="{FF2B5EF4-FFF2-40B4-BE49-F238E27FC236}">
                <a16:creationId xmlns:a16="http://schemas.microsoft.com/office/drawing/2014/main" id="{A0A2A847-BE6C-C5C4-5AFD-E38BF11A1CD1}"/>
              </a:ext>
            </a:extLst>
          </p:cNvPr>
          <p:cNvSpPr txBox="1"/>
          <p:nvPr/>
        </p:nvSpPr>
        <p:spPr>
          <a:xfrm>
            <a:off x="3464039" y="-1905"/>
            <a:ext cx="1924053"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Methodology</a:t>
            </a:r>
          </a:p>
        </p:txBody>
      </p:sp>
      <p:sp>
        <p:nvSpPr>
          <p:cNvPr id="12" name="文本框 11">
            <a:extLst>
              <a:ext uri="{FF2B5EF4-FFF2-40B4-BE49-F238E27FC236}">
                <a16:creationId xmlns:a16="http://schemas.microsoft.com/office/drawing/2014/main" id="{5F6E192A-BA5D-0F30-EDA7-834043B74E3A}"/>
              </a:ext>
            </a:extLst>
          </p:cNvPr>
          <p:cNvSpPr txBox="1"/>
          <p:nvPr/>
        </p:nvSpPr>
        <p:spPr>
          <a:xfrm>
            <a:off x="6320030" y="134394"/>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13" name="文本框 12">
            <a:extLst>
              <a:ext uri="{FF2B5EF4-FFF2-40B4-BE49-F238E27FC236}">
                <a16:creationId xmlns:a16="http://schemas.microsoft.com/office/drawing/2014/main" id="{B3D41731-FB78-7E7E-43C5-39EE696BB35E}"/>
              </a:ext>
            </a:extLst>
          </p:cNvPr>
          <p:cNvSpPr txBox="1"/>
          <p:nvPr/>
        </p:nvSpPr>
        <p:spPr>
          <a:xfrm>
            <a:off x="7727315" y="182245"/>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15" name="灯片编号占位符 14">
            <a:extLst>
              <a:ext uri="{FF2B5EF4-FFF2-40B4-BE49-F238E27FC236}">
                <a16:creationId xmlns:a16="http://schemas.microsoft.com/office/drawing/2014/main" id="{7928243E-2904-D962-9663-FCE1600F1D6C}"/>
              </a:ext>
            </a:extLst>
          </p:cNvPr>
          <p:cNvSpPr>
            <a:spLocks noGrp="1"/>
          </p:cNvSpPr>
          <p:nvPr>
            <p:ph type="sldNum" sz="quarter" idx="12"/>
          </p:nvPr>
        </p:nvSpPr>
        <p:spPr/>
        <p:txBody>
          <a:bodyPr/>
          <a:lstStyle/>
          <a:p>
            <a:fld id="{49AE70B2-8BF9-45C0-BB95-33D1B9D3A854}" type="slidenum">
              <a:rPr lang="zh-CN" altLang="en-US" smtClean="0"/>
              <a:t>9</a:t>
            </a:fld>
            <a:endParaRPr lang="zh-CN" altLang="en-US" dirty="0"/>
          </a:p>
        </p:txBody>
      </p:sp>
      <p:sp>
        <p:nvSpPr>
          <p:cNvPr id="3" name="文本框 2">
            <a:extLst>
              <a:ext uri="{FF2B5EF4-FFF2-40B4-BE49-F238E27FC236}">
                <a16:creationId xmlns:a16="http://schemas.microsoft.com/office/drawing/2014/main" id="{C8DE9477-AEA3-9929-0034-B62AF2F5FCB1}"/>
              </a:ext>
            </a:extLst>
          </p:cNvPr>
          <p:cNvSpPr txBox="1"/>
          <p:nvPr/>
        </p:nvSpPr>
        <p:spPr>
          <a:xfrm>
            <a:off x="541249" y="1350960"/>
            <a:ext cx="5785575" cy="4816703"/>
          </a:xfrm>
          <a:prstGeom prst="rect">
            <a:avLst/>
          </a:prstGeom>
          <a:noFill/>
        </p:spPr>
        <p:txBody>
          <a:bodyPr wrap="square" rtlCol="0">
            <a:spAutoFit/>
          </a:bodyPr>
          <a:lstStyle/>
          <a:p>
            <a:pPr algn="l">
              <a:spcBef>
                <a:spcPts val="1200"/>
              </a:spcBef>
              <a:spcAft>
                <a:spcPts val="1200"/>
              </a:spcAft>
              <a:buNone/>
            </a:pPr>
            <a:r>
              <a:rPr lang="en-US" altLang="zh-CN" b="1" i="0" dirty="0">
                <a:solidFill>
                  <a:srgbClr val="404040"/>
                </a:solidFill>
                <a:effectLst/>
                <a:latin typeface="Times New Roman" panose="02020603050405020304" pitchFamily="18" charset="0"/>
                <a:cs typeface="Times New Roman" panose="02020603050405020304" pitchFamily="18" charset="0"/>
              </a:rPr>
              <a:t>Core Factors in Sector Selection:</a:t>
            </a:r>
            <a:endParaRPr lang="en-US" altLang="zh-CN" b="0" i="0" dirty="0">
              <a:solidFill>
                <a:srgbClr val="404040"/>
              </a:solidFill>
              <a:effectLst/>
              <a:latin typeface="Times New Roman" panose="02020603050405020304" pitchFamily="18" charset="0"/>
              <a:cs typeface="Times New Roman" panose="02020603050405020304" pitchFamily="18" charset="0"/>
            </a:endParaRPr>
          </a:p>
          <a:p>
            <a:pPr algn="l">
              <a:spcAft>
                <a:spcPts val="600"/>
              </a:spcAft>
              <a:buFont typeface="Arial" panose="020B0604020202020204" pitchFamily="34" charset="0"/>
              <a:buChar char="•"/>
            </a:pPr>
            <a:r>
              <a:rPr lang="en-US" altLang="zh-CN" b="1" i="0" dirty="0">
                <a:solidFill>
                  <a:srgbClr val="404040"/>
                </a:solidFill>
                <a:effectLst/>
                <a:latin typeface="Times New Roman" panose="02020603050405020304" pitchFamily="18" charset="0"/>
                <a:cs typeface="Times New Roman" panose="02020603050405020304" pitchFamily="18" charset="0"/>
              </a:rPr>
              <a:t>Endowment Advantages</a:t>
            </a:r>
            <a:r>
              <a:rPr lang="en-US" altLang="zh-CN" b="0" i="0" dirty="0">
                <a:solidFill>
                  <a:srgbClr val="404040"/>
                </a:solidFill>
                <a:effectLst/>
                <a:latin typeface="Times New Roman" panose="02020603050405020304" pitchFamily="18" charset="0"/>
                <a:cs typeface="Times New Roman" panose="02020603050405020304" pitchFamily="18" charset="0"/>
              </a:rPr>
              <a:t>: Natural resources, labor skills, and capital</a:t>
            </a:r>
          </a:p>
          <a:p>
            <a:pPr algn="l">
              <a:spcAft>
                <a:spcPts val="600"/>
              </a:spcAft>
              <a:buFont typeface="Arial" panose="020B0604020202020204" pitchFamily="34" charset="0"/>
              <a:buChar char="•"/>
            </a:pPr>
            <a:r>
              <a:rPr lang="en-US" altLang="zh-CN" b="1" i="0" dirty="0">
                <a:solidFill>
                  <a:srgbClr val="404040"/>
                </a:solidFill>
                <a:effectLst/>
                <a:latin typeface="Times New Roman" panose="02020603050405020304" pitchFamily="18" charset="0"/>
                <a:cs typeface="Times New Roman" panose="02020603050405020304" pitchFamily="18" charset="0"/>
              </a:rPr>
              <a:t>GVC Integration</a:t>
            </a:r>
            <a:r>
              <a:rPr lang="en-US" altLang="zh-CN" b="0" i="0" dirty="0">
                <a:solidFill>
                  <a:srgbClr val="404040"/>
                </a:solidFill>
                <a:effectLst/>
                <a:latin typeface="Times New Roman" panose="02020603050405020304" pitchFamily="18" charset="0"/>
                <a:cs typeface="Times New Roman" panose="02020603050405020304" pitchFamily="18" charset="0"/>
              </a:rPr>
              <a:t>: Higher participation = Better relocation readiness</a:t>
            </a:r>
          </a:p>
          <a:p>
            <a:pPr algn="l">
              <a:spcAft>
                <a:spcPts val="600"/>
              </a:spcAft>
              <a:buFont typeface="Arial" panose="020B0604020202020204" pitchFamily="34" charset="0"/>
              <a:buChar char="•"/>
            </a:pPr>
            <a:r>
              <a:rPr lang="en-US" altLang="zh-CN" b="1" i="0" dirty="0">
                <a:solidFill>
                  <a:srgbClr val="404040"/>
                </a:solidFill>
                <a:effectLst/>
                <a:latin typeface="Times New Roman" panose="02020603050405020304" pitchFamily="18" charset="0"/>
                <a:cs typeface="Times New Roman" panose="02020603050405020304" pitchFamily="18" charset="0"/>
              </a:rPr>
              <a:t>System Support</a:t>
            </a:r>
            <a:r>
              <a:rPr lang="en-US" altLang="zh-CN" b="0" i="0" dirty="0">
                <a:solidFill>
                  <a:srgbClr val="404040"/>
                </a:solidFill>
                <a:effectLst/>
                <a:latin typeface="Times New Roman" panose="02020603050405020304" pitchFamily="18" charset="0"/>
                <a:cs typeface="Times New Roman" panose="02020603050405020304" pitchFamily="18" charset="0"/>
              </a:rPr>
              <a:t>: Infrastructure, policies, and market access</a:t>
            </a:r>
          </a:p>
          <a:p>
            <a:pPr algn="l">
              <a:spcBef>
                <a:spcPts val="1200"/>
              </a:spcBef>
              <a:spcAft>
                <a:spcPts val="1200"/>
              </a:spcAft>
              <a:buNone/>
            </a:pPr>
            <a:r>
              <a:rPr lang="en-US" altLang="zh-CN" b="1" dirty="0">
                <a:solidFill>
                  <a:srgbClr val="404040"/>
                </a:solidFill>
                <a:latin typeface="Times New Roman" panose="02020603050405020304" pitchFamily="18" charset="0"/>
                <a:cs typeface="Times New Roman" panose="02020603050405020304" pitchFamily="18" charset="0"/>
              </a:rPr>
              <a:t>Our Methodology:</a:t>
            </a:r>
            <a:br>
              <a:rPr lang="en-US" altLang="zh-CN" b="0" i="0" dirty="0">
                <a:solidFill>
                  <a:srgbClr val="404040"/>
                </a:solidFill>
                <a:effectLst/>
                <a:latin typeface="quote-cjk-patch"/>
              </a:rPr>
            </a:br>
            <a:r>
              <a:rPr lang="en-US" altLang="zh-CN" b="0" i="0" dirty="0">
                <a:solidFill>
                  <a:srgbClr val="404040"/>
                </a:solidFill>
                <a:effectLst/>
                <a:latin typeface="Times New Roman" panose="02020603050405020304" pitchFamily="18" charset="0"/>
                <a:cs typeface="Times New Roman" panose="02020603050405020304" pitchFamily="18" charset="0"/>
              </a:rPr>
              <a:t>Combined three proven approaches:</a:t>
            </a:r>
          </a:p>
          <a:p>
            <a:pPr algn="l">
              <a:spcAft>
                <a:spcPts val="600"/>
              </a:spcAft>
              <a:buFont typeface="+mj-lt"/>
              <a:buAutoNum type="arabicPeriod"/>
            </a:pPr>
            <a:r>
              <a:rPr lang="en-US" altLang="zh-CN" b="1" i="0" dirty="0">
                <a:solidFill>
                  <a:srgbClr val="404040"/>
                </a:solidFill>
                <a:effectLst/>
                <a:latin typeface="Times New Roman" panose="02020603050405020304" pitchFamily="18" charset="0"/>
                <a:cs typeface="Times New Roman" panose="02020603050405020304" pitchFamily="18" charset="0"/>
              </a:rPr>
              <a:t>Location Quotient (LQ)</a:t>
            </a:r>
            <a:r>
              <a:rPr lang="en-US" altLang="zh-CN" b="0" i="0" dirty="0">
                <a:solidFill>
                  <a:srgbClr val="404040"/>
                </a:solidFill>
                <a:effectLst/>
                <a:latin typeface="Times New Roman" panose="02020603050405020304" pitchFamily="18" charset="0"/>
                <a:cs typeface="Times New Roman" panose="02020603050405020304" pitchFamily="18" charset="0"/>
              </a:rPr>
              <a:t> → Local production strengths</a:t>
            </a:r>
          </a:p>
          <a:p>
            <a:pPr algn="l">
              <a:spcAft>
                <a:spcPts val="600"/>
              </a:spcAft>
              <a:buFont typeface="+mj-lt"/>
              <a:buAutoNum type="arabicPeriod"/>
            </a:pPr>
            <a:r>
              <a:rPr lang="en-US" altLang="zh-CN" b="1" i="0" dirty="0">
                <a:solidFill>
                  <a:srgbClr val="404040"/>
                </a:solidFill>
                <a:effectLst/>
                <a:latin typeface="Times New Roman" panose="02020603050405020304" pitchFamily="18" charset="0"/>
                <a:cs typeface="Times New Roman" panose="02020603050405020304" pitchFamily="18" charset="0"/>
              </a:rPr>
              <a:t>GVC Participation Model</a:t>
            </a:r>
            <a:r>
              <a:rPr lang="en-US" altLang="zh-CN" b="0" i="0" dirty="0">
                <a:solidFill>
                  <a:srgbClr val="404040"/>
                </a:solidFill>
                <a:effectLst/>
                <a:latin typeface="Times New Roman" panose="02020603050405020304" pitchFamily="18" charset="0"/>
                <a:cs typeface="Times New Roman" panose="02020603050405020304" pitchFamily="18" charset="0"/>
              </a:rPr>
              <a:t> </a:t>
            </a:r>
            <a:r>
              <a:rPr lang="en-US" altLang="zh-CN" b="0" i="1" dirty="0">
                <a:solidFill>
                  <a:srgbClr val="404040"/>
                </a:solidFill>
                <a:effectLst/>
                <a:latin typeface="Times New Roman" panose="02020603050405020304" pitchFamily="18" charset="0"/>
                <a:cs typeface="Times New Roman" panose="02020603050405020304" pitchFamily="18" charset="0"/>
              </a:rPr>
              <a:t>(Wang et al., 2017)</a:t>
            </a:r>
            <a:r>
              <a:rPr lang="en-US" altLang="zh-CN" b="0" i="0" dirty="0">
                <a:solidFill>
                  <a:srgbClr val="404040"/>
                </a:solidFill>
                <a:effectLst/>
                <a:latin typeface="Times New Roman" panose="02020603050405020304" pitchFamily="18" charset="0"/>
                <a:cs typeface="Times New Roman" panose="02020603050405020304" pitchFamily="18" charset="0"/>
              </a:rPr>
              <a:t> → Global competitiveness</a:t>
            </a:r>
          </a:p>
          <a:p>
            <a:pPr algn="l">
              <a:spcAft>
                <a:spcPts val="600"/>
              </a:spcAft>
              <a:buFont typeface="+mj-lt"/>
              <a:buAutoNum type="arabicPeriod"/>
            </a:pPr>
            <a:r>
              <a:rPr lang="en-US" altLang="zh-CN" b="1" i="0" dirty="0">
                <a:solidFill>
                  <a:srgbClr val="404040"/>
                </a:solidFill>
                <a:effectLst/>
                <a:latin typeface="Times New Roman" panose="02020603050405020304" pitchFamily="18" charset="0"/>
                <a:cs typeface="Times New Roman" panose="02020603050405020304" pitchFamily="18" charset="0"/>
              </a:rPr>
              <a:t>Relocation Value Framework</a:t>
            </a:r>
            <a:r>
              <a:rPr lang="en-US" altLang="zh-CN" b="0" i="0" dirty="0">
                <a:solidFill>
                  <a:srgbClr val="404040"/>
                </a:solidFill>
                <a:effectLst/>
                <a:latin typeface="Times New Roman" panose="02020603050405020304" pitchFamily="18" charset="0"/>
                <a:cs typeface="Times New Roman" panose="02020603050405020304" pitchFamily="18" charset="0"/>
              </a:rPr>
              <a:t> </a:t>
            </a:r>
            <a:r>
              <a:rPr lang="en-US" altLang="zh-CN" b="0" i="1" dirty="0">
                <a:solidFill>
                  <a:srgbClr val="404040"/>
                </a:solidFill>
                <a:effectLst/>
                <a:latin typeface="Times New Roman" panose="02020603050405020304" pitchFamily="18" charset="0"/>
                <a:cs typeface="Times New Roman" panose="02020603050405020304" pitchFamily="18" charset="0"/>
              </a:rPr>
              <a:t>(Gao et al., 2022)</a:t>
            </a:r>
            <a:r>
              <a:rPr lang="en-US" altLang="zh-CN" b="0" i="0" dirty="0">
                <a:solidFill>
                  <a:srgbClr val="404040"/>
                </a:solidFill>
                <a:effectLst/>
                <a:latin typeface="Times New Roman" panose="02020603050405020304" pitchFamily="18" charset="0"/>
                <a:cs typeface="Times New Roman" panose="02020603050405020304" pitchFamily="18" charset="0"/>
              </a:rPr>
              <a:t> → Sector potential</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3086735" y="127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10" name="文本框 9"/>
          <p:cNvSpPr txBox="1"/>
          <p:nvPr/>
        </p:nvSpPr>
        <p:spPr>
          <a:xfrm>
            <a:off x="1509421" y="180975"/>
            <a:ext cx="1393138" cy="400110"/>
          </a:xfrm>
          <a:prstGeom prst="rect">
            <a:avLst/>
          </a:prstGeom>
          <a:noFill/>
        </p:spPr>
        <p:txBody>
          <a:bodyPr wrap="none" rtlCol="0">
            <a:spAutoFit/>
          </a:bodyPr>
          <a:lstStyle/>
          <a:p>
            <a:r>
              <a:rPr lang="en-US" altLang="zh-CN" sz="2000" dirty="0">
                <a:solidFill>
                  <a:srgbClr val="F1F0EB"/>
                </a:solidFill>
                <a:latin typeface="Garamond" panose="02020404030301010803" pitchFamily="18" charset="0"/>
                <a:ea typeface="楷体" panose="02010609060101010101" pitchFamily="49" charset="-122"/>
              </a:rPr>
              <a:t>Background</a:t>
            </a:r>
          </a:p>
        </p:txBody>
      </p:sp>
      <p:pic>
        <p:nvPicPr>
          <p:cNvPr id="14" name="图片 13"/>
          <p:cNvPicPr>
            <a:picLocks noChangeAspect="1"/>
          </p:cNvPicPr>
          <p:nvPr/>
        </p:nvPicPr>
        <p:blipFill>
          <a:blip r:embed="rId4"/>
          <a:stretch>
            <a:fillRect/>
          </a:stretch>
        </p:blipFill>
        <p:spPr>
          <a:xfrm>
            <a:off x="10224715" y="145388"/>
            <a:ext cx="390580" cy="381053"/>
          </a:xfrm>
          <a:prstGeom prst="rect">
            <a:avLst/>
          </a:prstGeom>
        </p:spPr>
      </p:pic>
      <p:sp>
        <p:nvSpPr>
          <p:cNvPr id="7" name="文本框 6"/>
          <p:cNvSpPr txBox="1"/>
          <p:nvPr/>
        </p:nvSpPr>
        <p:spPr>
          <a:xfrm>
            <a:off x="285274" y="674370"/>
            <a:ext cx="6471852" cy="6044732"/>
          </a:xfrm>
          <a:prstGeom prst="rect">
            <a:avLst/>
          </a:prstGeom>
          <a:noFill/>
        </p:spPr>
        <p:txBody>
          <a:bodyPr wrap="square" rtlCol="0">
            <a:spAutoFit/>
          </a:bodyPr>
          <a:lstStyle/>
          <a:p>
            <a:pPr marL="0" marR="0" lvl="0" indent="-342900" algn="l" defTabSz="914400" rtl="0" eaLnBrk="1" fontAlgn="auto" latinLnBrk="0" hangingPunct="1">
              <a:lnSpc>
                <a:spcPct val="120000"/>
              </a:lnSpc>
              <a:spcBef>
                <a:spcPts val="120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F1F0EB">
                    <a:lumMod val="10000"/>
                  </a:srgbClr>
                </a:solidFill>
                <a:effectLst/>
                <a:uLnTx/>
                <a:uFillTx/>
                <a:latin typeface="Times New Roman" panose="02020603050405020304" pitchFamily="18" charset="0"/>
                <a:ea typeface="仿宋" panose="02010609060101010101" pitchFamily="49" charset="-122"/>
                <a:cs typeface="Times New Roman" panose="02020603050405020304" pitchFamily="18" charset="0"/>
              </a:rPr>
              <a:t>Changes in Industrial Layout</a:t>
            </a:r>
          </a:p>
          <a:p>
            <a:pPr>
              <a:lnSpc>
                <a:spcPct val="120000"/>
              </a:lnSpc>
              <a:defRPr/>
            </a:pPr>
            <a:r>
              <a:rPr lang="en-US" altLang="zh-CN" kern="100" dirty="0">
                <a:solidFill>
                  <a:schemeClr val="bg1">
                    <a:lumMod val="10000"/>
                  </a:schemeClr>
                </a:solidFill>
                <a:effectLst/>
                <a:latin typeface="Times New Roman" panose="02020603050405020304" pitchFamily="18" charset="0"/>
                <a:ea typeface="仿宋" panose="02010609060101010101" pitchFamily="49" charset="-122"/>
                <a:cs typeface="Times New Roman" panose="02020603050405020304" pitchFamily="18" charset="0"/>
              </a:rPr>
              <a:t>       India’s absorption of China’s outward industrial relocation will be accompanied by changes in the global industrial layout. From the production perspective, firms will decide which regions to import intermediate goods from; from the consumption perspective, consumers will choose which regions to import final goods from to meet their needs. The former leads to changes in the source structure of intermediate inputs, while the latter results in changes in the source structure of final goods.</a:t>
            </a:r>
          </a:p>
          <a:p>
            <a:pPr marL="228600" marR="0" lvl="0" indent="-228600" algn="l" defTabSz="914400" rtl="0" eaLnBrk="1" fontAlgn="auto" latinLnBrk="0" hangingPunct="1">
              <a:spcBef>
                <a:spcPts val="600"/>
              </a:spcBef>
              <a:buClrTx/>
              <a:buSzTx/>
              <a:buFont typeface="Arial" panose="020B0604020202020204" pitchFamily="34" charset="0"/>
              <a:buChar char="●"/>
              <a:defRPr/>
            </a:pPr>
            <a:r>
              <a:rPr kumimoji="0" lang="en-US" altLang="zh-CN" b="0" i="0" u="none" strike="noStrike" kern="1200" cap="none" spc="0" normalizeH="0" baseline="0" noProof="0" dirty="0">
                <a:ln>
                  <a:noFill/>
                </a:ln>
                <a:solidFill>
                  <a:srgbClr val="F1F0EB">
                    <a:lumMod val="1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For changes in the source structure of final goods, the logic of the HEM model is adopted, shifting the final demand of other economies from mainland China to India. </a:t>
            </a:r>
          </a:p>
          <a:p>
            <a:pPr marL="228600" indent="-228600">
              <a:spcBef>
                <a:spcPts val="600"/>
              </a:spcBef>
              <a:buFont typeface="Arial" panose="020B0604020202020204" pitchFamily="34" charset="0"/>
              <a:buChar char="●"/>
              <a:defRPr/>
            </a:pPr>
            <a:r>
              <a:rPr lang="en-US" altLang="zh-CN" dirty="0">
                <a:solidFill>
                  <a:srgbClr val="F1F0EB">
                    <a:lumMod val="10000"/>
                  </a:srgbClr>
                </a:solidFill>
                <a:latin typeface="Times New Roman" panose="02020603050405020304" pitchFamily="18" charset="0"/>
                <a:ea typeface="楷体" panose="02010609060101010101" pitchFamily="49" charset="-122"/>
                <a:cs typeface="Times New Roman" panose="02020603050405020304" pitchFamily="18" charset="0"/>
              </a:rPr>
              <a:t>For intermediate goods, due to technological differences across countries, the consumption of Chinese intermediate goods by other economies cannot be directly transferred to India. Instead, We decompose the direct input coefficient matrix A into the Hadamard product of the production technology matrix P and the source structure matrix U, with the changes occurring in the U matrix.</a:t>
            </a:r>
            <a:endPar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本框 11"/>
              <p:cNvSpPr txBox="1"/>
              <p:nvPr/>
            </p:nvSpPr>
            <p:spPr>
              <a:xfrm>
                <a:off x="6481108" y="1153055"/>
                <a:ext cx="6279784" cy="1509580"/>
              </a:xfrm>
              <a:prstGeom prst="rect">
                <a:avLst/>
              </a:prstGeom>
              <a:noFill/>
            </p:spPr>
            <p:txBody>
              <a:bodyPr wrap="square">
                <a:spAutoFit/>
              </a:bodyPr>
              <a:lstStyle/>
              <a:p>
                <a:pPr>
                  <a:lnSpc>
                    <a:spcPct val="120000"/>
                  </a:lnSpc>
                </a:pPr>
                <a14:m>
                  <m:oMathPara xmlns:m="http://schemas.openxmlformats.org/officeDocument/2006/math">
                    <m:oMathParaPr>
                      <m:jc m:val="centerGroup"/>
                    </m:oMathParaPr>
                    <m:oMath xmlns:m="http://schemas.openxmlformats.org/officeDocument/2006/math">
                      <m:r>
                        <a:rPr lang="en-US" altLang="zh-CN" sz="1600" b="1" i="1" smtClean="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𝑨</m:t>
                      </m:r>
                      <m:r>
                        <a:rPr lang="en-US" altLang="zh-CN" sz="1600" b="1" i="1" smtClean="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smtClean="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r>
                        <m:rPr>
                          <m:nor/>
                        </m:rPr>
                        <a:rPr lang="zh-CN" altLang="en-US" sz="1600" smtClean="0">
                          <a:solidFill>
                            <a:schemeClr val="bg1">
                              <a:lumMod val="10000"/>
                            </a:schemeClr>
                          </a:solidFill>
                          <a:latin typeface="Cambria Math" panose="02040503050406030204" pitchFamily="18" charset="0"/>
                        </a:rPr>
                        <m:t>⊗</m:t>
                      </m:r>
                      <m:r>
                        <a:rPr lang="en-US" altLang="zh-CN" sz="1600" b="1" i="1" smtClean="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oMath>
                  </m:oMathPara>
                </a14:m>
                <a:endParaRPr lang="en-US" altLang="zh-CN" sz="1600" b="1" i="1" dirty="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endParaRPr>
              </a:p>
              <a:p>
                <a:pPr>
                  <a:lnSpc>
                    <a:spcPct val="120000"/>
                  </a:lnSpc>
                </a:pPr>
                <a14:m>
                  <m:oMath xmlns:m="http://schemas.openxmlformats.org/officeDocument/2006/math">
                    <m:r>
                      <a:rPr lang="en-US" altLang="zh-CN" sz="1600" b="1" i="1" smtClean="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          =</m:t>
                    </m:r>
                    <m:d>
                      <m:d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4"/>
                                  <m:mcJc m:val="center"/>
                                </m:mcPr>
                              </m:mc>
                            </m:mcs>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𝟏</m:t>
                                  </m:r>
                                </m:sup>
                              </m:sSup>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𝟐</m:t>
                                  </m:r>
                                </m:sup>
                              </m:sSup>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𝒈</m:t>
                                  </m:r>
                                </m:sup>
                              </m:sSup>
                            </m:e>
                          </m:mr>
                          <m:m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𝟏</m:t>
                                  </m:r>
                                </m:sup>
                              </m:sSup>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𝟐</m:t>
                                  </m:r>
                                </m:sup>
                              </m:sSup>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𝒈</m:t>
                                  </m:r>
                                </m:sup>
                              </m:sSup>
                            </m:e>
                          </m:mr>
                          <m:mr>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e>
                          </m:mr>
                          <m:m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𝟏</m:t>
                                  </m:r>
                                </m:sup>
                              </m:sSup>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𝟐</m:t>
                                  </m:r>
                                </m:sup>
                              </m:sSup>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𝒈</m:t>
                                  </m:r>
                                </m:sup>
                              </m:sSup>
                            </m:e>
                          </m:mr>
                        </m:m>
                      </m:e>
                    </m:d>
                    <m:r>
                      <m:rPr>
                        <m:nor/>
                      </m:rPr>
                      <a:rPr lang="zh-CN" altLang="en-US" sz="1600" smtClean="0">
                        <a:solidFill>
                          <a:schemeClr val="bg1">
                            <a:lumMod val="10000"/>
                          </a:schemeClr>
                        </a:solidFill>
                        <a:latin typeface="Cambria Math" panose="02040503050406030204" pitchFamily="18" charset="0"/>
                      </a:rPr>
                      <m:t>⊗</m:t>
                    </m:r>
                    <m:d>
                      <m:d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4"/>
                                  <m:mcJc m:val="center"/>
                                </m:mcPr>
                              </m:mc>
                            </m:mcs>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𝟏𝟏</m:t>
                                  </m:r>
                                </m:sup>
                              </m:sSup>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𝟏𝟐</m:t>
                                  </m:r>
                                </m:sup>
                              </m:sSup>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𝟏</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𝒈</m:t>
                                  </m:r>
                                </m:sup>
                              </m:sSup>
                            </m:e>
                          </m:mr>
                          <m:m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𝟐𝟏</m:t>
                                  </m:r>
                                </m:sup>
                              </m:sSup>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𝟐𝟐</m:t>
                                  </m:r>
                                </m:sup>
                              </m:sSup>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𝟐</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𝒈</m:t>
                                  </m:r>
                                </m:sup>
                              </m:sSup>
                            </m:e>
                          </m:mr>
                          <m:mr>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e>
                          </m:mr>
                          <m:m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𝒈</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𝟏</m:t>
                                  </m:r>
                                </m:sup>
                              </m:sSup>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𝒈</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𝟐</m:t>
                                  </m:r>
                                </m:sup>
                              </m:sSup>
                            </m:e>
                            <m:e>
                              <m:r>
                                <a:rPr lang="en-US" altLang="zh-CN" sz="1600" b="1" i="1">
                                  <a:solidFill>
                                    <a:schemeClr val="bg1">
                                      <a:lumMod val="10000"/>
                                    </a:schemeClr>
                                  </a:solidFill>
                                  <a:effectLst/>
                                  <a:latin typeface="Cambria Math" panose="02040503050406030204" pitchFamily="18" charset="0"/>
                                  <a:ea typeface="等线" panose="02010600030101010101" pitchFamily="2" charset="-122"/>
                                  <a:cs typeface="Times New Roman" panose="02020603050405020304" pitchFamily="18" charset="0"/>
                                </a:rPr>
                                <m:t>⋯</m:t>
                              </m:r>
                            </m:e>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𝑼</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𝒈𝒈</m:t>
                                  </m:r>
                                </m:sup>
                              </m:sSup>
                            </m:e>
                          </m:mr>
                        </m:m>
                      </m:e>
                    </m:d>
                  </m:oMath>
                </a14:m>
                <a:r>
                  <a:rPr lang="en-US" altLang="zh-CN" sz="1600" b="1" dirty="0">
                    <a:effectLst/>
                    <a:latin typeface="Times New Roman" panose="02020603050405020304" pitchFamily="18" charset="0"/>
                    <a:ea typeface="仿宋" panose="02010609060101010101" pitchFamily="49" charset="-122"/>
                  </a:rPr>
                  <a:t> </a:t>
                </a:r>
                <a:endParaRPr lang="zh-CN" altLang="en-US" sz="16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481108" y="1153055"/>
                <a:ext cx="6279784" cy="150958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6901218" y="2935074"/>
                <a:ext cx="5137060" cy="1096454"/>
              </a:xfrm>
              <a:prstGeom prst="rect">
                <a:avLst/>
              </a:prstGeom>
              <a:noFill/>
            </p:spPr>
            <p:txBody>
              <a:bodyPr wrap="square">
                <a:spAutoFit/>
              </a:bodyPr>
              <a:lstStyle/>
              <a:p>
                <a:pPr>
                  <a:lnSpc>
                    <a:spcPct val="120000"/>
                  </a:lnSpc>
                </a:pPr>
                <a:r>
                  <a:rPr lang="en-US" altLang="zh-CN"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Here, </a:t>
                </a:r>
                <a14:m>
                  <m:oMath xmlns:m="http://schemas.openxmlformats.org/officeDocument/2006/math">
                    <m:sSup>
                      <m:sSupPr>
                        <m:ctrlPr>
                          <a:rPr lang="zh-CN" altLang="zh-CN" sz="1600" i="1" smtClean="0">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𝒓</m:t>
                        </m:r>
                      </m:sup>
                    </m:sSup>
                    <m:r>
                      <a:rPr lang="en-US" altLang="zh-CN" sz="160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nary>
                      <m:naryPr>
                        <m:chr m:val="∑"/>
                        <m:limLoc m:val="undOv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𝑠</m:t>
                        </m:r>
                        <m:r>
                          <a:rPr lang="en-US" altLang="zh-CN" sz="160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=1</m:t>
                        </m:r>
                      </m:sub>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𝑔</m:t>
                        </m:r>
                      </m:sup>
                      <m:e>
                        <m:sSup>
                          <m:sSup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𝑨</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𝒔𝒓</m:t>
                            </m:r>
                          </m:sup>
                        </m:sSup>
                      </m:e>
                    </m:nary>
                  </m:oMath>
                </a14:m>
                <a:r>
                  <a:rPr lang="zh-CN" altLang="zh-CN" sz="1600" dirty="0">
                    <a:solidFill>
                      <a:schemeClr val="bg1">
                        <a:lumMod val="10000"/>
                      </a:schemeClr>
                    </a:solidFill>
                    <a:effectLst/>
                    <a:latin typeface="Times New Roman" panose="02020603050405020304" pitchFamily="18" charset="0"/>
                    <a:ea typeface="仿宋" panose="02010609060101010101" pitchFamily="49" charset="-122"/>
                    <a:cs typeface="Times New Roman" panose="02020603050405020304" pitchFamily="18" charset="0"/>
                  </a:rPr>
                  <a:t>，</a:t>
                </a:r>
                <a14:m>
                  <m:oMath xmlns:m="http://schemas.openxmlformats.org/officeDocument/2006/math">
                    <m:sSup>
                      <m:sSup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up>
                        </m:sSup>
                      </m:e>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up>
                    </m:sSup>
                    <m:r>
                      <a:rPr lang="en-US" altLang="zh-CN" sz="160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d>
                      <m:d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m>
                                <m:mPr>
                                  <m:mcs>
                                    <m:mc>
                                      <m:mcPr>
                                        <m:count m:val="2"/>
                                        <m:mcJc m:val="center"/>
                                      </m:mcPr>
                                    </m:mc>
                                  </m:mcs>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up>
                                        </m:sSup>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𝟏</m:t>
                                        </m:r>
                                      </m:sup>
                                    </m:sSup>
                                  </m:e>
                                  <m:e>
                                    <m:sSup>
                                      <m:sSup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𝟐</m:t>
                                        </m:r>
                                      </m:sup>
                                    </m:sSup>
                                  </m:e>
                                </m:mr>
                              </m:m>
                            </m:e>
                            <m:e>
                              <m:m>
                                <m:mPr>
                                  <m:mcs>
                                    <m:mc>
                                      <m:mcPr>
                                        <m:count m:val="2"/>
                                        <m:mcJc m:val="center"/>
                                      </m:mcPr>
                                    </m:mc>
                                  </m:mcs>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1600">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e>
                                  <m:e>
                                    <m:sSup>
                                      <m:sSup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𝑷</m:t>
                                        </m:r>
                                      </m:e>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𝒈</m:t>
                                        </m:r>
                                      </m:sup>
                                    </m:sSup>
                                  </m:e>
                                </m:mr>
                              </m:m>
                            </m:e>
                          </m:mr>
                        </m:m>
                      </m:e>
                    </m:d>
                  </m:oMath>
                </a14:m>
                <a:r>
                  <a:rPr lang="en-US" altLang="zh-CN"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represents the intermediate consumption for each region without distinguishing the source.</a:t>
                </a:r>
                <a:endParaRPr lang="zh-CN" altLang="en-US" dirty="0">
                  <a:solidFill>
                    <a:schemeClr val="bg1">
                      <a:lumMod val="10000"/>
                    </a:schemeClr>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6901218" y="2935074"/>
                <a:ext cx="5137060" cy="1096454"/>
              </a:xfrm>
              <a:prstGeom prst="rect">
                <a:avLst/>
              </a:prstGeom>
              <a:blipFill>
                <a:blip r:embed="rId6"/>
                <a:stretch>
                  <a:fillRect l="-949" t="-28333"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6691952" y="4950155"/>
                <a:ext cx="5354552" cy="3755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sz="1600" i="1" smtClean="0">
                              <a:solidFill>
                                <a:schemeClr val="bg1">
                                  <a:lumMod val="10000"/>
                                </a:schemeClr>
                              </a:solidFill>
                              <a:latin typeface="Cambria Math" panose="02040503050406030204" pitchFamily="18" charset="0"/>
                            </a:rPr>
                          </m:ctrlPr>
                        </m:sSupPr>
                        <m:e>
                          <m:r>
                            <a:rPr lang="zh-CN" altLang="en-US" sz="1600" i="1">
                              <a:solidFill>
                                <a:schemeClr val="bg1">
                                  <a:lumMod val="10000"/>
                                </a:schemeClr>
                              </a:solidFill>
                              <a:latin typeface="Cambria Math" panose="02040503050406030204" pitchFamily="18" charset="0"/>
                            </a:rPr>
                            <m:t>𝐷𝑉𝐴</m:t>
                          </m:r>
                        </m:e>
                        <m:sup>
                          <m:r>
                            <a:rPr lang="zh-CN" altLang="en-US" sz="1600" i="1">
                              <a:solidFill>
                                <a:schemeClr val="bg1">
                                  <a:lumMod val="10000"/>
                                </a:schemeClr>
                              </a:solidFill>
                              <a:latin typeface="Cambria Math" panose="02040503050406030204" pitchFamily="18" charset="0"/>
                            </a:rPr>
                            <m:t>𝑠</m:t>
                          </m:r>
                        </m:sup>
                      </m:sSup>
                      <m:r>
                        <a:rPr lang="zh-CN" altLang="en-US" sz="1600" i="0">
                          <a:solidFill>
                            <a:schemeClr val="bg1">
                              <a:lumMod val="10000"/>
                            </a:schemeClr>
                          </a:solidFill>
                          <a:latin typeface="Cambria Math" panose="02040503050406030204" pitchFamily="18" charset="0"/>
                        </a:rPr>
                        <m:t>=</m:t>
                      </m:r>
                      <m:sSup>
                        <m:sSupPr>
                          <m:ctrlPr>
                            <a:rPr lang="zh-CN" altLang="en-US" sz="1600" i="1">
                              <a:solidFill>
                                <a:schemeClr val="bg1">
                                  <a:lumMod val="10000"/>
                                </a:schemeClr>
                              </a:solidFill>
                              <a:latin typeface="Cambria Math" panose="02040503050406030204" pitchFamily="18" charset="0"/>
                            </a:rPr>
                          </m:ctrlPr>
                        </m:sSupPr>
                        <m:e>
                          <m:sSup>
                            <m:sSupPr>
                              <m:ctrlPr>
                                <a:rPr lang="zh-CN" altLang="en-US" sz="1600" i="1">
                                  <a:solidFill>
                                    <a:schemeClr val="bg1">
                                      <a:lumMod val="10000"/>
                                    </a:schemeClr>
                                  </a:solidFill>
                                  <a:latin typeface="Cambria Math" panose="02040503050406030204" pitchFamily="18" charset="0"/>
                                </a:rPr>
                              </m:ctrlPr>
                            </m:sSupPr>
                            <m:e>
                              <m:sSup>
                                <m:sSupPr>
                                  <m:ctrlPr>
                                    <a:rPr lang="zh-CN" altLang="en-US" sz="1600" i="1">
                                      <a:solidFill>
                                        <a:schemeClr val="bg1">
                                          <a:lumMod val="10000"/>
                                        </a:schemeClr>
                                      </a:solidFill>
                                      <a:latin typeface="Cambria Math" panose="02040503050406030204" pitchFamily="18" charset="0"/>
                                    </a:rPr>
                                  </m:ctrlPr>
                                </m:sSupPr>
                                <m:e>
                                  <m:r>
                                    <a:rPr lang="zh-CN" altLang="en-US" sz="1600" b="1" i="1">
                                      <a:solidFill>
                                        <a:schemeClr val="bg1">
                                          <a:lumMod val="10000"/>
                                        </a:schemeClr>
                                      </a:solidFill>
                                      <a:latin typeface="Cambria Math" panose="02040503050406030204" pitchFamily="18" charset="0"/>
                                    </a:rPr>
                                    <m:t>𝑽</m:t>
                                  </m:r>
                                </m:e>
                                <m:sup>
                                  <m:r>
                                    <a:rPr lang="zh-CN" altLang="en-US" sz="1600" b="1" i="1">
                                      <a:solidFill>
                                        <a:schemeClr val="bg1">
                                          <a:lumMod val="10000"/>
                                        </a:schemeClr>
                                      </a:solidFill>
                                      <a:latin typeface="Cambria Math" panose="02040503050406030204" pitchFamily="18" charset="0"/>
                                    </a:rPr>
                                    <m:t>𝑺</m:t>
                                  </m:r>
                                  <m:r>
                                    <a:rPr lang="zh-CN" altLang="en-US" sz="1600" b="0" i="0">
                                      <a:solidFill>
                                        <a:schemeClr val="bg1">
                                          <a:lumMod val="10000"/>
                                        </a:schemeClr>
                                      </a:solidFill>
                                      <a:latin typeface="Cambria Math" panose="02040503050406030204" pitchFamily="18" charset="0"/>
                                    </a:rPr>
                                    <m:t>∗</m:t>
                                  </m:r>
                                </m:sup>
                              </m:sSup>
                            </m:e>
                            <m:sup>
                              <m:r>
                                <a:rPr lang="zh-CN" altLang="en-US" sz="1600" b="0" i="0">
                                  <a:solidFill>
                                    <a:schemeClr val="bg1">
                                      <a:lumMod val="10000"/>
                                    </a:schemeClr>
                                  </a:solidFill>
                                  <a:latin typeface="Cambria Math" panose="02040503050406030204" pitchFamily="18" charset="0"/>
                                </a:rPr>
                                <m:t>′</m:t>
                              </m:r>
                            </m:sup>
                          </m:sSup>
                          <m:d>
                            <m:dPr>
                              <m:ctrlPr>
                                <a:rPr lang="zh-CN" altLang="en-US" sz="1600" b="0" i="1">
                                  <a:solidFill>
                                    <a:schemeClr val="bg1">
                                      <a:lumMod val="10000"/>
                                    </a:schemeClr>
                                  </a:solidFill>
                                  <a:latin typeface="Cambria Math" panose="02040503050406030204" pitchFamily="18" charset="0"/>
                                </a:rPr>
                              </m:ctrlPr>
                            </m:dPr>
                            <m:e>
                              <m:r>
                                <a:rPr lang="zh-CN" altLang="en-US" sz="1600" b="1" i="1">
                                  <a:solidFill>
                                    <a:schemeClr val="bg1">
                                      <a:lumMod val="10000"/>
                                    </a:schemeClr>
                                  </a:solidFill>
                                  <a:latin typeface="Cambria Math" panose="02040503050406030204" pitchFamily="18" charset="0"/>
                                </a:rPr>
                                <m:t>𝑰</m:t>
                              </m:r>
                              <m:r>
                                <a:rPr lang="zh-CN" altLang="en-US" sz="1600" b="0" i="0">
                                  <a:solidFill>
                                    <a:schemeClr val="bg1">
                                      <a:lumMod val="10000"/>
                                    </a:schemeClr>
                                  </a:solidFill>
                                  <a:latin typeface="Cambria Math" panose="02040503050406030204" pitchFamily="18" charset="0"/>
                                </a:rPr>
                                <m:t>−</m:t>
                              </m:r>
                              <m:sSup>
                                <m:sSupPr>
                                  <m:ctrlPr>
                                    <a:rPr lang="zh-CN" altLang="en-US" sz="1600" b="0" i="1">
                                      <a:solidFill>
                                        <a:schemeClr val="bg1">
                                          <a:lumMod val="10000"/>
                                        </a:schemeClr>
                                      </a:solidFill>
                                      <a:latin typeface="Cambria Math" panose="02040503050406030204" pitchFamily="18" charset="0"/>
                                    </a:rPr>
                                  </m:ctrlPr>
                                </m:sSupPr>
                                <m:e>
                                  <m:r>
                                    <a:rPr lang="zh-CN" altLang="en-US" sz="1600" b="1" i="1">
                                      <a:solidFill>
                                        <a:schemeClr val="bg1">
                                          <a:lumMod val="10000"/>
                                        </a:schemeClr>
                                      </a:solidFill>
                                      <a:latin typeface="Cambria Math" panose="02040503050406030204" pitchFamily="18" charset="0"/>
                                    </a:rPr>
                                    <m:t>𝑨</m:t>
                                  </m:r>
                                </m:e>
                                <m:sup>
                                  <m:r>
                                    <a:rPr lang="zh-CN" altLang="en-US" sz="1600" b="0" i="0">
                                      <a:solidFill>
                                        <a:schemeClr val="bg1">
                                          <a:lumMod val="10000"/>
                                        </a:schemeClr>
                                      </a:solidFill>
                                      <a:latin typeface="Cambria Math" panose="02040503050406030204" pitchFamily="18" charset="0"/>
                                    </a:rPr>
                                    <m:t>∗</m:t>
                                  </m:r>
                                </m:sup>
                              </m:sSup>
                            </m:e>
                          </m:d>
                        </m:e>
                        <m:sup>
                          <m:r>
                            <a:rPr lang="zh-CN" altLang="en-US" sz="1600" b="0" i="0">
                              <a:solidFill>
                                <a:schemeClr val="bg1">
                                  <a:lumMod val="10000"/>
                                </a:schemeClr>
                              </a:solidFill>
                              <a:latin typeface="Cambria Math" panose="02040503050406030204" pitchFamily="18" charset="0"/>
                            </a:rPr>
                            <m:t>−1</m:t>
                          </m:r>
                        </m:sup>
                      </m:sSup>
                      <m:sSup>
                        <m:sSupPr>
                          <m:ctrlPr>
                            <a:rPr lang="zh-CN" altLang="en-US" sz="1600" b="0" i="1">
                              <a:solidFill>
                                <a:schemeClr val="bg1">
                                  <a:lumMod val="10000"/>
                                </a:schemeClr>
                              </a:solidFill>
                              <a:latin typeface="Cambria Math" panose="02040503050406030204" pitchFamily="18" charset="0"/>
                            </a:rPr>
                          </m:ctrlPr>
                        </m:sSupPr>
                        <m:e>
                          <m:r>
                            <a:rPr lang="zh-CN" altLang="en-US" sz="1600" b="1" i="1">
                              <a:solidFill>
                                <a:schemeClr val="bg1">
                                  <a:lumMod val="10000"/>
                                </a:schemeClr>
                              </a:solidFill>
                              <a:latin typeface="Cambria Math" panose="02040503050406030204" pitchFamily="18" charset="0"/>
                            </a:rPr>
                            <m:t>𝒀</m:t>
                          </m:r>
                        </m:e>
                        <m:sup>
                          <m:r>
                            <a:rPr lang="zh-CN" altLang="en-US" sz="1600" b="0" i="0">
                              <a:solidFill>
                                <a:schemeClr val="bg1">
                                  <a:lumMod val="10000"/>
                                </a:schemeClr>
                              </a:solidFill>
                              <a:latin typeface="Cambria Math" panose="02040503050406030204" pitchFamily="18" charset="0"/>
                            </a:rPr>
                            <m:t>∗</m:t>
                          </m:r>
                        </m:sup>
                      </m:sSup>
                      <m:r>
                        <a:rPr lang="zh-CN" altLang="en-US" sz="1600" b="1" i="1">
                          <a:solidFill>
                            <a:schemeClr val="bg1">
                              <a:lumMod val="10000"/>
                            </a:schemeClr>
                          </a:solidFill>
                          <a:latin typeface="Cambria Math" panose="02040503050406030204" pitchFamily="18" charset="0"/>
                        </a:rPr>
                        <m:t>𝝁</m:t>
                      </m:r>
                      <m:r>
                        <a:rPr lang="zh-CN" altLang="en-US" sz="1600" b="0" i="0">
                          <a:solidFill>
                            <a:schemeClr val="bg1">
                              <a:lumMod val="10000"/>
                            </a:schemeClr>
                          </a:solidFill>
                          <a:latin typeface="Cambria Math" panose="02040503050406030204" pitchFamily="18" charset="0"/>
                        </a:rPr>
                        <m:t>−</m:t>
                      </m:r>
                      <m:sSup>
                        <m:sSupPr>
                          <m:ctrlPr>
                            <a:rPr lang="zh-CN" altLang="en-US" sz="1600" b="0" i="1">
                              <a:solidFill>
                                <a:schemeClr val="bg1">
                                  <a:lumMod val="10000"/>
                                </a:schemeClr>
                              </a:solidFill>
                              <a:latin typeface="Cambria Math" panose="02040503050406030204" pitchFamily="18" charset="0"/>
                            </a:rPr>
                          </m:ctrlPr>
                        </m:sSupPr>
                        <m:e>
                          <m:sSup>
                            <m:sSupPr>
                              <m:ctrlPr>
                                <a:rPr lang="zh-CN" altLang="en-US" sz="1600" b="0" i="1">
                                  <a:solidFill>
                                    <a:schemeClr val="bg1">
                                      <a:lumMod val="10000"/>
                                    </a:schemeClr>
                                  </a:solidFill>
                                  <a:latin typeface="Cambria Math" panose="02040503050406030204" pitchFamily="18" charset="0"/>
                                </a:rPr>
                              </m:ctrlPr>
                            </m:sSupPr>
                            <m:e>
                              <m:sSup>
                                <m:sSupPr>
                                  <m:ctrlPr>
                                    <a:rPr lang="zh-CN" altLang="en-US" sz="1600" b="0" i="1">
                                      <a:solidFill>
                                        <a:schemeClr val="bg1">
                                          <a:lumMod val="10000"/>
                                        </a:schemeClr>
                                      </a:solidFill>
                                      <a:latin typeface="Cambria Math" panose="02040503050406030204" pitchFamily="18" charset="0"/>
                                    </a:rPr>
                                  </m:ctrlPr>
                                </m:sSupPr>
                                <m:e>
                                  <m:r>
                                    <a:rPr lang="zh-CN" altLang="en-US" sz="1600" b="1" i="1">
                                      <a:solidFill>
                                        <a:schemeClr val="bg1">
                                          <a:lumMod val="10000"/>
                                        </a:schemeClr>
                                      </a:solidFill>
                                      <a:latin typeface="Cambria Math" panose="02040503050406030204" pitchFamily="18" charset="0"/>
                                    </a:rPr>
                                    <m:t>𝑽</m:t>
                                  </m:r>
                                </m:e>
                                <m:sup>
                                  <m:r>
                                    <a:rPr lang="zh-CN" altLang="en-US" sz="1600" b="1" i="1">
                                      <a:solidFill>
                                        <a:schemeClr val="bg1">
                                          <a:lumMod val="10000"/>
                                        </a:schemeClr>
                                      </a:solidFill>
                                      <a:latin typeface="Cambria Math" panose="02040503050406030204" pitchFamily="18" charset="0"/>
                                    </a:rPr>
                                    <m:t>𝑺</m:t>
                                  </m:r>
                                  <m:r>
                                    <a:rPr lang="zh-CN" altLang="en-US" sz="1600" b="0" i="0">
                                      <a:solidFill>
                                        <a:schemeClr val="bg1">
                                          <a:lumMod val="10000"/>
                                        </a:schemeClr>
                                      </a:solidFill>
                                      <a:latin typeface="Cambria Math" panose="02040503050406030204" pitchFamily="18" charset="0"/>
                                    </a:rPr>
                                    <m:t>∗</m:t>
                                  </m:r>
                                </m:sup>
                              </m:sSup>
                            </m:e>
                            <m:sup>
                              <m:r>
                                <a:rPr lang="zh-CN" altLang="en-US" sz="1600" b="0" i="0">
                                  <a:solidFill>
                                    <a:schemeClr val="bg1">
                                      <a:lumMod val="10000"/>
                                    </a:schemeClr>
                                  </a:solidFill>
                                  <a:latin typeface="Cambria Math" panose="02040503050406030204" pitchFamily="18" charset="0"/>
                                </a:rPr>
                                <m:t>′</m:t>
                              </m:r>
                            </m:sup>
                          </m:sSup>
                          <m:d>
                            <m:dPr>
                              <m:ctrlPr>
                                <a:rPr lang="zh-CN" altLang="en-US" sz="1600" b="0" i="1">
                                  <a:solidFill>
                                    <a:schemeClr val="bg1">
                                      <a:lumMod val="10000"/>
                                    </a:schemeClr>
                                  </a:solidFill>
                                  <a:latin typeface="Cambria Math" panose="02040503050406030204" pitchFamily="18" charset="0"/>
                                </a:rPr>
                              </m:ctrlPr>
                            </m:dPr>
                            <m:e>
                              <m:r>
                                <a:rPr lang="zh-CN" altLang="en-US" sz="1600" b="1" i="1">
                                  <a:solidFill>
                                    <a:schemeClr val="bg1">
                                      <a:lumMod val="10000"/>
                                    </a:schemeClr>
                                  </a:solidFill>
                                  <a:latin typeface="Cambria Math" panose="02040503050406030204" pitchFamily="18" charset="0"/>
                                </a:rPr>
                                <m:t>𝑰</m:t>
                              </m:r>
                              <m:r>
                                <a:rPr lang="zh-CN" altLang="en-US" sz="1600" b="0" i="0">
                                  <a:solidFill>
                                    <a:schemeClr val="bg1">
                                      <a:lumMod val="10000"/>
                                    </a:schemeClr>
                                  </a:solidFill>
                                  <a:latin typeface="Cambria Math" panose="02040503050406030204" pitchFamily="18" charset="0"/>
                                </a:rPr>
                                <m:t>−</m:t>
                              </m:r>
                              <m:r>
                                <a:rPr lang="zh-CN" altLang="en-US" sz="1600" b="1" i="1">
                                  <a:solidFill>
                                    <a:schemeClr val="bg1">
                                      <a:lumMod val="10000"/>
                                    </a:schemeClr>
                                  </a:solidFill>
                                  <a:latin typeface="Cambria Math" panose="02040503050406030204" pitchFamily="18" charset="0"/>
                                </a:rPr>
                                <m:t>𝑨</m:t>
                              </m:r>
                            </m:e>
                          </m:d>
                        </m:e>
                        <m:sup>
                          <m:r>
                            <a:rPr lang="zh-CN" altLang="en-US" sz="1600" b="0" i="0">
                              <a:solidFill>
                                <a:schemeClr val="bg1">
                                  <a:lumMod val="10000"/>
                                </a:schemeClr>
                              </a:solidFill>
                              <a:latin typeface="Cambria Math" panose="02040503050406030204" pitchFamily="18" charset="0"/>
                            </a:rPr>
                            <m:t>−1</m:t>
                          </m:r>
                        </m:sup>
                      </m:sSup>
                      <m:r>
                        <a:rPr lang="zh-CN" altLang="en-US" sz="1600" b="1" i="1">
                          <a:solidFill>
                            <a:schemeClr val="bg1">
                              <a:lumMod val="10000"/>
                            </a:schemeClr>
                          </a:solidFill>
                          <a:latin typeface="Cambria Math" panose="02040503050406030204" pitchFamily="18" charset="0"/>
                        </a:rPr>
                        <m:t>𝒀</m:t>
                      </m:r>
                      <m:r>
                        <a:rPr lang="zh-CN" altLang="en-US" sz="1600" b="1" i="1">
                          <a:solidFill>
                            <a:schemeClr val="bg1">
                              <a:lumMod val="10000"/>
                            </a:schemeClr>
                          </a:solidFill>
                          <a:latin typeface="Cambria Math" panose="02040503050406030204" pitchFamily="18" charset="0"/>
                        </a:rPr>
                        <m:t>𝝁</m:t>
                      </m:r>
                    </m:oMath>
                  </m:oMathPara>
                </a14:m>
                <a:endParaRPr lang="zh-CN" altLang="en-US" sz="1600" dirty="0">
                  <a:solidFill>
                    <a:schemeClr val="bg1">
                      <a:lumMod val="10000"/>
                    </a:schemeClr>
                  </a:solidFill>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6691952" y="4950155"/>
                <a:ext cx="5354552" cy="375552"/>
              </a:xfrm>
              <a:prstGeom prst="rect">
                <a:avLst/>
              </a:prstGeom>
              <a:blipFill>
                <a:blip r:embed="rId7"/>
                <a:stretch>
                  <a:fillRect b="-48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6901218" y="5387017"/>
                <a:ext cx="5145286" cy="375552"/>
              </a:xfrm>
              <a:prstGeom prst="rect">
                <a:avLst/>
              </a:prstGeom>
              <a:noFill/>
            </p:spPr>
            <p:txBody>
              <a:bodyPr wrap="square">
                <a:spAutoFit/>
              </a:bodyPr>
              <a:lstStyle/>
              <a:p>
                <a14:m>
                  <m:oMath xmlns:m="http://schemas.openxmlformats.org/officeDocument/2006/math">
                    <m:sSup>
                      <m:sSupPr>
                        <m:ctrlPr>
                          <a:rPr lang="zh-CN" altLang="zh-CN" sz="1600" i="1" smtClean="0">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𝐷𝐸𝐴</m:t>
                        </m:r>
                      </m:e>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𝑠</m:t>
                        </m:r>
                      </m:sup>
                    </m:s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Sup>
                      <m:sSup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𝑪𝑬</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𝑺</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up>
                            </m:sSup>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up>
                        </m:sSup>
                        <m:d>
                          <m:d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𝑰</m:t>
                            </m:r>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𝑨</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up>
                            </m:sSup>
                          </m:e>
                        </m:d>
                      </m:e>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−1</m:t>
                        </m:r>
                      </m:sup>
                    </m:sSup>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𝒀</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up>
                    </m:s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𝝁</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Sup>
                      <m:sSupPr>
                        <m:ctrlPr>
                          <a:rPr lang="zh-CN" altLang="zh-CN" sz="1600"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𝑪𝑬</m:t>
                                </m:r>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𝑺</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up>
                            </m:sSup>
                          </m:e>
                          <m: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sup>
                        </m:sSup>
                        <m:d>
                          <m:dPr>
                            <m:ctrlPr>
                              <a:rPr lang="zh-CN" altLang="zh-CN" sz="1600" b="1" i="1">
                                <a:solidFill>
                                  <a:schemeClr val="bg1">
                                    <a:lumMod val="10000"/>
                                  </a:schemeClr>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𝑰</m:t>
                            </m:r>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𝑨</m:t>
                            </m:r>
                          </m:e>
                        </m:d>
                      </m:e>
                      <m:sup>
                        <m:r>
                          <a:rPr lang="en-US" altLang="zh-CN" sz="1600"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−1</m:t>
                        </m:r>
                      </m:sup>
                    </m:sSup>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𝒀</m:t>
                    </m:r>
                    <m:r>
                      <a:rPr lang="en-US" altLang="zh-CN" sz="1600" b="1" i="1">
                        <a:solidFill>
                          <a:schemeClr val="bg1">
                            <a:lumMod val="10000"/>
                          </a:schemeClr>
                        </a:solidFill>
                        <a:effectLst/>
                        <a:latin typeface="Cambria Math" panose="02040503050406030204" pitchFamily="18" charset="0"/>
                        <a:ea typeface="仿宋" panose="02010609060101010101" pitchFamily="49" charset="-122"/>
                        <a:cs typeface="Times New Roman" panose="02020603050405020304" pitchFamily="18" charset="0"/>
                      </a:rPr>
                      <m:t>𝝁</m:t>
                    </m:r>
                  </m:oMath>
                </a14:m>
                <a:r>
                  <a:rPr lang="en-US" altLang="zh-CN" sz="1600" b="1" dirty="0">
                    <a:solidFill>
                      <a:schemeClr val="bg1">
                        <a:lumMod val="10000"/>
                      </a:schemeClr>
                    </a:solidFill>
                    <a:effectLst/>
                    <a:latin typeface="Times New Roman" panose="02020603050405020304" pitchFamily="18" charset="0"/>
                    <a:ea typeface="仿宋" panose="02010609060101010101" pitchFamily="49" charset="-122"/>
                  </a:rPr>
                  <a:t> </a:t>
                </a:r>
                <a:endParaRPr lang="zh-CN" altLang="en-US" sz="1600" dirty="0">
                  <a:solidFill>
                    <a:schemeClr val="bg1">
                      <a:lumMod val="10000"/>
                    </a:schemeClr>
                  </a:solidFill>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6901218" y="5387017"/>
                <a:ext cx="5145286" cy="375552"/>
              </a:xfrm>
              <a:prstGeom prst="rect">
                <a:avLst/>
              </a:prstGeom>
              <a:blipFill>
                <a:blip r:embed="rId8"/>
                <a:stretch>
                  <a:fillRect b="-6557"/>
                </a:stretch>
              </a:blipFill>
            </p:spPr>
            <p:txBody>
              <a:bodyPr/>
              <a:lstStyle/>
              <a:p>
                <a:r>
                  <a:rPr lang="zh-CN" altLang="en-US">
                    <a:noFill/>
                  </a:rPr>
                  <a:t> </a:t>
                </a:r>
              </a:p>
            </p:txBody>
          </p:sp>
        </mc:Fallback>
      </mc:AlternateContent>
      <p:sp>
        <p:nvSpPr>
          <p:cNvPr id="23" name="文本框 22"/>
          <p:cNvSpPr txBox="1"/>
          <p:nvPr/>
        </p:nvSpPr>
        <p:spPr>
          <a:xfrm>
            <a:off x="6553200" y="4462510"/>
            <a:ext cx="5632056" cy="426335"/>
          </a:xfrm>
          <a:prstGeom prst="rect">
            <a:avLst/>
          </a:prstGeom>
          <a:noFill/>
        </p:spPr>
        <p:txBody>
          <a:bodyPr wrap="square">
            <a:spAutoFit/>
          </a:bodyPr>
          <a:lstStyle/>
          <a:p>
            <a:pPr marL="0" marR="0" lvl="0" indent="-342900" algn="l" defTabSz="914400" rtl="0" eaLnBrk="1" fontAlgn="auto" latinLnBrk="0" hangingPunct="1">
              <a:lnSpc>
                <a:spcPct val="120000"/>
              </a:lnSpc>
              <a:spcBef>
                <a:spcPts val="1200"/>
              </a:spcBef>
              <a:spcAft>
                <a:spcPts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F1F0EB">
                    <a:lumMod val="10000"/>
                  </a:srgbClr>
                </a:solidFill>
                <a:effectLst/>
                <a:uLnTx/>
                <a:uFillTx/>
                <a:latin typeface="Times New Roman" panose="02020603050405020304" pitchFamily="18" charset="0"/>
                <a:ea typeface="仿宋" panose="02010609060101010101" pitchFamily="49" charset="-122"/>
                <a:cs typeface="Times New Roman" panose="02020603050405020304" pitchFamily="18" charset="0"/>
              </a:rPr>
              <a:t>Changes in Value Added and Carbon Emissions</a:t>
            </a:r>
          </a:p>
        </p:txBody>
      </p:sp>
      <p:sp>
        <p:nvSpPr>
          <p:cNvPr id="4" name="文本框 3">
            <a:extLst>
              <a:ext uri="{FF2B5EF4-FFF2-40B4-BE49-F238E27FC236}">
                <a16:creationId xmlns:a16="http://schemas.microsoft.com/office/drawing/2014/main" id="{CFDC9B09-A2AD-917E-DB51-F3BB8D33CB73}"/>
              </a:ext>
            </a:extLst>
          </p:cNvPr>
          <p:cNvSpPr txBox="1"/>
          <p:nvPr/>
        </p:nvSpPr>
        <p:spPr>
          <a:xfrm>
            <a:off x="3464039" y="-1905"/>
            <a:ext cx="1924053"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Methodology</a:t>
            </a:r>
          </a:p>
        </p:txBody>
      </p:sp>
      <p:sp>
        <p:nvSpPr>
          <p:cNvPr id="8" name="文本框 7">
            <a:extLst>
              <a:ext uri="{FF2B5EF4-FFF2-40B4-BE49-F238E27FC236}">
                <a16:creationId xmlns:a16="http://schemas.microsoft.com/office/drawing/2014/main" id="{8F8134CC-11AF-7D3A-781E-038D550FADEC}"/>
              </a:ext>
            </a:extLst>
          </p:cNvPr>
          <p:cNvSpPr txBox="1"/>
          <p:nvPr/>
        </p:nvSpPr>
        <p:spPr>
          <a:xfrm>
            <a:off x="6329316" y="180975"/>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13" name="文本框 12">
            <a:extLst>
              <a:ext uri="{FF2B5EF4-FFF2-40B4-BE49-F238E27FC236}">
                <a16:creationId xmlns:a16="http://schemas.microsoft.com/office/drawing/2014/main" id="{7BE86BB7-410E-B7E1-E493-86C50FD6F9E0}"/>
              </a:ext>
            </a:extLst>
          </p:cNvPr>
          <p:cNvSpPr txBox="1"/>
          <p:nvPr/>
        </p:nvSpPr>
        <p:spPr>
          <a:xfrm>
            <a:off x="7727315" y="182245"/>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18" name="灯片编号占位符 17">
            <a:extLst>
              <a:ext uri="{FF2B5EF4-FFF2-40B4-BE49-F238E27FC236}">
                <a16:creationId xmlns:a16="http://schemas.microsoft.com/office/drawing/2014/main" id="{82838AA4-800C-3E87-4A6E-68DFA7D67D40}"/>
              </a:ext>
            </a:extLst>
          </p:cNvPr>
          <p:cNvSpPr>
            <a:spLocks noGrp="1"/>
          </p:cNvSpPr>
          <p:nvPr>
            <p:ph type="sldNum" sz="quarter" idx="12"/>
          </p:nvPr>
        </p:nvSpPr>
        <p:spPr/>
        <p:txBody>
          <a:bodyPr/>
          <a:lstStyle/>
          <a:p>
            <a:fld id="{49AE70B2-8BF9-45C0-BB95-33D1B9D3A854}" type="slidenum">
              <a:rPr lang="zh-CN" altLang="en-US" smtClean="0"/>
              <a:t>10</a:t>
            </a:fld>
            <a:endParaRPr lang="zh-CN" alt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p:cNvSpPr/>
          <p:nvPr/>
        </p:nvSpPr>
        <p:spPr>
          <a:xfrm>
            <a:off x="1049036" y="1026881"/>
            <a:ext cx="6614849" cy="451205"/>
          </a:xfrm>
          <a:custGeom>
            <a:avLst/>
            <a:gdLst>
              <a:gd name="connsiteX0" fmla="*/ 0 w 3503712"/>
              <a:gd name="connsiteY0" fmla="*/ 0 h 561028"/>
              <a:gd name="connsiteX1" fmla="*/ 3503712 w 3503712"/>
              <a:gd name="connsiteY1" fmla="*/ 0 h 561028"/>
              <a:gd name="connsiteX2" fmla="*/ 3503712 w 3503712"/>
              <a:gd name="connsiteY2" fmla="*/ 561028 h 561028"/>
              <a:gd name="connsiteX3" fmla="*/ 0 w 3503712"/>
              <a:gd name="connsiteY3" fmla="*/ 561028 h 561028"/>
              <a:gd name="connsiteX4" fmla="*/ 0 w 3503712"/>
              <a:gd name="connsiteY4" fmla="*/ 0 h 561028"/>
              <a:gd name="connsiteX0-1" fmla="*/ 0 w 3503712"/>
              <a:gd name="connsiteY0-2" fmla="*/ 0 h 561028"/>
              <a:gd name="connsiteX1-3" fmla="*/ 3503712 w 3503712"/>
              <a:gd name="connsiteY1-4" fmla="*/ 0 h 561028"/>
              <a:gd name="connsiteX2-5" fmla="*/ 3143103 w 3503712"/>
              <a:gd name="connsiteY2-6" fmla="*/ 561028 h 561028"/>
              <a:gd name="connsiteX3-7" fmla="*/ 0 w 3503712"/>
              <a:gd name="connsiteY3-8" fmla="*/ 561028 h 561028"/>
              <a:gd name="connsiteX4-9" fmla="*/ 0 w 3503712"/>
              <a:gd name="connsiteY4-10" fmla="*/ 0 h 5610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03712" h="561028">
                <a:moveTo>
                  <a:pt x="0" y="0"/>
                </a:moveTo>
                <a:lnTo>
                  <a:pt x="3503712" y="0"/>
                </a:lnTo>
                <a:lnTo>
                  <a:pt x="3143103" y="561028"/>
                </a:lnTo>
                <a:lnTo>
                  <a:pt x="0" y="561028"/>
                </a:lnTo>
                <a:lnTo>
                  <a:pt x="0" y="0"/>
                </a:lnTo>
                <a:close/>
              </a:path>
            </a:pathLst>
          </a:custGeom>
          <a:solidFill>
            <a:srgbClr val="32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5186045" y="-6985"/>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p:cNvSpPr txBox="1"/>
          <p:nvPr/>
        </p:nvSpPr>
        <p:spPr>
          <a:xfrm>
            <a:off x="3505593" y="135625"/>
            <a:ext cx="1380202" cy="368300"/>
          </a:xfrm>
          <a:prstGeom prst="rect">
            <a:avLst/>
          </a:prstGeom>
          <a:noFill/>
        </p:spPr>
        <p:txBody>
          <a:bodyPr wrap="square" rtlCol="0">
            <a:spAutoFit/>
          </a:bodyPr>
          <a:lstStyle/>
          <a:p>
            <a:r>
              <a:rPr lang="en-US" altLang="zh-CN"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p:cNvSpPr txBox="1"/>
          <p:nvPr/>
        </p:nvSpPr>
        <p:spPr>
          <a:xfrm>
            <a:off x="1827340" y="144383"/>
            <a:ext cx="1272656" cy="369332"/>
          </a:xfrm>
          <a:prstGeom prst="rect">
            <a:avLst/>
          </a:prstGeom>
          <a:noFill/>
        </p:spPr>
        <p:txBody>
          <a:bodyPr wrap="none" rtlCol="0">
            <a:spAutoFit/>
          </a:bodyPr>
          <a:lstStyle/>
          <a:p>
            <a:r>
              <a:rPr lang="en-US" altLang="zh-CN" dirty="0">
                <a:solidFill>
                  <a:srgbClr val="F1F0EB"/>
                </a:solidFill>
                <a:latin typeface="Garamond" panose="02020404030301010803" pitchFamily="18" charset="0"/>
                <a:ea typeface="楷体" panose="02010609060101010101" pitchFamily="49" charset="-122"/>
              </a:rPr>
              <a:t>Background</a:t>
            </a:r>
          </a:p>
        </p:txBody>
      </p:sp>
      <p:pic>
        <p:nvPicPr>
          <p:cNvPr id="14" name="图片 13"/>
          <p:cNvPicPr>
            <a:picLocks noChangeAspect="1"/>
          </p:cNvPicPr>
          <p:nvPr/>
        </p:nvPicPr>
        <p:blipFill>
          <a:blip r:embed="rId3"/>
          <a:stretch>
            <a:fillRect/>
          </a:stretch>
        </p:blipFill>
        <p:spPr>
          <a:xfrm>
            <a:off x="10087555" y="154278"/>
            <a:ext cx="390580" cy="38105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081" y="1804256"/>
            <a:ext cx="6758805" cy="1883423"/>
          </a:xfrm>
          <a:prstGeom prst="rect">
            <a:avLst/>
          </a:prstGeom>
        </p:spPr>
      </p:pic>
      <p:sp>
        <p:nvSpPr>
          <p:cNvPr id="7" name="矩形 6"/>
          <p:cNvSpPr/>
          <p:nvPr/>
        </p:nvSpPr>
        <p:spPr>
          <a:xfrm>
            <a:off x="679784" y="3895785"/>
            <a:ext cx="6503069" cy="1169551"/>
          </a:xfrm>
          <a:prstGeom prst="rect">
            <a:avLst/>
          </a:prstGeom>
        </p:spPr>
        <p:txBody>
          <a:bodyPr wrap="square">
            <a:spAutoFit/>
          </a:bodyPr>
          <a:lstStyle/>
          <a:p>
            <a:pPr algn="just"/>
            <a:r>
              <a:rPr lang="en-US" altLang="zh-CN" sz="1400" b="1" dirty="0">
                <a:latin typeface="Euclid" panose="02020503060505020303" pitchFamily="18" charset="0"/>
                <a:ea typeface="Arial" panose="020B0604020202020204" pitchFamily="34" charset="0"/>
                <a:cs typeface="Georgia" panose="02040502050405020303" pitchFamily="18" charset="0"/>
              </a:rPr>
              <a:t>Fig. 3</a:t>
            </a:r>
            <a:r>
              <a:rPr lang="zh-CN" altLang="en-US" sz="1400" b="1" dirty="0">
                <a:latin typeface="Euclid" panose="02020503060505020303" pitchFamily="18" charset="0"/>
                <a:ea typeface="Arial" panose="020B0604020202020204" pitchFamily="34" charset="0"/>
                <a:cs typeface="Georgia" panose="02040502050405020303" pitchFamily="18" charset="0"/>
              </a:rPr>
              <a:t>：</a:t>
            </a:r>
            <a:r>
              <a:rPr lang="en-US" altLang="zh-CN" sz="1400" b="1" dirty="0">
                <a:latin typeface="Euclid" panose="02020503060505020303" pitchFamily="18" charset="0"/>
                <a:ea typeface="Arial" panose="020B0604020202020204" pitchFamily="34" charset="0"/>
                <a:cs typeface="Georgia" panose="02040502050405020303" pitchFamily="18" charset="0"/>
              </a:rPr>
              <a:t>Proportion of transfers for ULT and MLT scenarios. </a:t>
            </a:r>
            <a:r>
              <a:rPr lang="en-US" altLang="zh-CN" sz="1400" dirty="0">
                <a:latin typeface="Euclid" panose="02020503060505020303" pitchFamily="18" charset="0"/>
                <a:ea typeface="Arial" panose="020B0604020202020204" pitchFamily="34" charset="0"/>
                <a:cs typeface="Georgia" panose="02040502050405020303" pitchFamily="18" charset="0"/>
              </a:rPr>
              <a:t>According to the OECD technology density classification, the manufacturing industry is divided into four categories, namely low-technology manufacturing (LTM), medium-low technology manufacturing (MLTM), medium-high technology manufacturing (MHTM) and high-tech manufacturing (HTM) </a:t>
            </a:r>
            <a:endParaRPr lang="en-GB" altLang="zh-CN" sz="1600" dirty="0">
              <a:latin typeface="Euclid" panose="02020503060505020303" pitchFamily="18" charset="0"/>
              <a:ea typeface="Arial" panose="020B0604020202020204" pitchFamily="34" charset="0"/>
              <a:cs typeface="Georgia" panose="02040502050405020303" pitchFamily="18" charset="0"/>
            </a:endParaRPr>
          </a:p>
        </p:txBody>
      </p:sp>
      <p:sp>
        <p:nvSpPr>
          <p:cNvPr id="8" name="矩形 7"/>
          <p:cNvSpPr/>
          <p:nvPr/>
        </p:nvSpPr>
        <p:spPr>
          <a:xfrm>
            <a:off x="7663885" y="1922789"/>
            <a:ext cx="4030733" cy="523220"/>
          </a:xfrm>
          <a:prstGeom prst="rect">
            <a:avLst/>
          </a:prstGeom>
        </p:spPr>
        <p:txBody>
          <a:bodyPr wrap="square">
            <a:spAutoFit/>
          </a:bodyPr>
          <a:lstStyle/>
          <a:p>
            <a:pPr algn="just"/>
            <a:r>
              <a:rPr lang="en-US" altLang="zh-CN" sz="1400" b="1" dirty="0">
                <a:latin typeface="Euclid" panose="02020503060505020303" pitchFamily="18" charset="0"/>
                <a:ea typeface="Arial" panose="020B0604020202020204" pitchFamily="34" charset="0"/>
                <a:cs typeface="Georgia" panose="02040502050405020303" pitchFamily="18" charset="0"/>
              </a:rPr>
              <a:t>Table 1</a:t>
            </a:r>
            <a:r>
              <a:rPr lang="zh-CN" altLang="en-US" sz="1400" b="1" dirty="0">
                <a:latin typeface="Euclid" panose="02020503060505020303" pitchFamily="18" charset="0"/>
                <a:ea typeface="Arial" panose="020B0604020202020204" pitchFamily="34" charset="0"/>
                <a:cs typeface="Georgia" panose="02040502050405020303" pitchFamily="18" charset="0"/>
              </a:rPr>
              <a:t>：</a:t>
            </a:r>
            <a:r>
              <a:rPr lang="en-US" altLang="zh-CN" sz="1400" b="1" dirty="0">
                <a:latin typeface="Euclid" panose="02020503060505020303" pitchFamily="18" charset="0"/>
                <a:ea typeface="Arial" panose="020B0604020202020204" pitchFamily="34" charset="0"/>
                <a:cs typeface="Georgia" panose="02040502050405020303" pitchFamily="18" charset="0"/>
              </a:rPr>
              <a:t>India's advantageous sectors for undertaking industrial relocation from China. </a:t>
            </a:r>
            <a:endParaRPr lang="en-GB" altLang="zh-CN" sz="1600" dirty="0">
              <a:latin typeface="Euclid" panose="02020503060505020303" pitchFamily="18" charset="0"/>
              <a:ea typeface="Arial" panose="020B0604020202020204" pitchFamily="34" charset="0"/>
              <a:cs typeface="Georgia" panose="02040502050405020303" pitchFamily="18" charset="0"/>
            </a:endParaRPr>
          </a:p>
        </p:txBody>
      </p:sp>
      <p:graphicFrame>
        <p:nvGraphicFramePr>
          <p:cNvPr id="12" name="表格 11"/>
          <p:cNvGraphicFramePr>
            <a:graphicFrameLocks noGrp="1"/>
          </p:cNvGraphicFramePr>
          <p:nvPr/>
        </p:nvGraphicFramePr>
        <p:xfrm>
          <a:off x="7793203" y="2707956"/>
          <a:ext cx="3796770" cy="2867161"/>
        </p:xfrm>
        <a:graphic>
          <a:graphicData uri="http://schemas.openxmlformats.org/drawingml/2006/table">
            <a:tbl>
              <a:tblPr firstRow="1" firstCol="1" bandRow="1">
                <a:tableStyleId>{7E9639D4-E3E2-4D34-9284-5A2195B3D0D7}</a:tableStyleId>
              </a:tblPr>
              <a:tblGrid>
                <a:gridCol w="1161497">
                  <a:extLst>
                    <a:ext uri="{9D8B030D-6E8A-4147-A177-3AD203B41FA5}">
                      <a16:colId xmlns:a16="http://schemas.microsoft.com/office/drawing/2014/main" val="20000"/>
                    </a:ext>
                  </a:extLst>
                </a:gridCol>
                <a:gridCol w="2635273">
                  <a:extLst>
                    <a:ext uri="{9D8B030D-6E8A-4147-A177-3AD203B41FA5}">
                      <a16:colId xmlns:a16="http://schemas.microsoft.com/office/drawing/2014/main" val="20001"/>
                    </a:ext>
                  </a:extLst>
                </a:gridCol>
              </a:tblGrid>
              <a:tr h="413913">
                <a:tc>
                  <a:txBody>
                    <a:bodyPr/>
                    <a:lstStyle/>
                    <a:p>
                      <a:pPr algn="ctr"/>
                      <a:r>
                        <a:rPr lang="en-US" sz="1000" kern="100" dirty="0">
                          <a:effectLst/>
                          <a:highlight>
                            <a:srgbClr val="5B9BD5"/>
                          </a:highlight>
                          <a:latin typeface="Times New Roman" panose="02020603050405020304" pitchFamily="18" charset="0"/>
                          <a:cs typeface="Times New Roman" panose="02020603050405020304" pitchFamily="18" charset="0"/>
                        </a:rPr>
                        <a:t>Types of advantageous</a:t>
                      </a:r>
                      <a:endParaRPr lang="zh-CN" sz="1100" kern="100" dirty="0">
                        <a:effectLst/>
                        <a:highlight>
                          <a:srgbClr val="5B9BD5"/>
                        </a:highligh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000" kern="100" dirty="0">
                          <a:effectLst/>
                          <a:highlight>
                            <a:srgbClr val="5B9BD5"/>
                          </a:highlight>
                          <a:latin typeface="Times New Roman" panose="02020603050405020304" pitchFamily="18" charset="0"/>
                          <a:cs typeface="Times New Roman" panose="02020603050405020304" pitchFamily="18" charset="0"/>
                        </a:rPr>
                        <a:t>Advantage sectors</a:t>
                      </a:r>
                      <a:endParaRPr lang="zh-CN" sz="1100" kern="100" dirty="0">
                        <a:effectLst/>
                        <a:highlight>
                          <a:srgbClr val="5B9BD5"/>
                        </a:highligh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50464">
                <a:tc rowSpan="2">
                  <a:txBody>
                    <a:bodyPr/>
                    <a:lstStyle/>
                    <a:p>
                      <a:pPr algn="ctr" defTabSz="972185" latinLnBrk="0">
                        <a:spcBef>
                          <a:spcPts val="0"/>
                        </a:spcBef>
                      </a:pPr>
                      <a:r>
                        <a:rPr lang="en-US" sz="1000" kern="0" dirty="0">
                          <a:effectLst/>
                          <a:highlight>
                            <a:srgbClr val="FFFFFF"/>
                          </a:highlight>
                          <a:latin typeface="Times New Roman" panose="02020603050405020304" pitchFamily="18" charset="0"/>
                          <a:cs typeface="Times New Roman" panose="02020603050405020304" pitchFamily="18" charset="0"/>
                        </a:rPr>
                        <a:t>Optimal advantage </a:t>
                      </a:r>
                      <a:endParaRPr lang="zh-CN" sz="1100" kern="100" dirty="0">
                        <a:effectLst/>
                        <a:highlight>
                          <a:srgbClr val="FFFFFF"/>
                        </a:highligh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l"/>
                      <a:r>
                        <a:rPr lang="en-US" sz="1000" kern="0" dirty="0">
                          <a:effectLst/>
                          <a:latin typeface="Times New Roman" panose="02020603050405020304" pitchFamily="18" charset="0"/>
                          <a:cs typeface="Times New Roman" panose="02020603050405020304" pitchFamily="18" charset="0"/>
                        </a:rPr>
                        <a:t>Food products, beverages and tobacco</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50464">
                <a:tc vMerge="1">
                  <a:txBody>
                    <a:bodyPr/>
                    <a:lstStyle/>
                    <a:p>
                      <a:endParaRPr lang="zh-CN"/>
                    </a:p>
                  </a:txBody>
                  <a:tcPr/>
                </a:tc>
                <a:tc>
                  <a:txBody>
                    <a:bodyPr/>
                    <a:lstStyle/>
                    <a:p>
                      <a:pPr algn="l"/>
                      <a:r>
                        <a:rPr lang="en-US" sz="1000" kern="0" dirty="0">
                          <a:effectLst/>
                          <a:latin typeface="Times New Roman" panose="02020603050405020304" pitchFamily="18" charset="0"/>
                          <a:cs typeface="Times New Roman" panose="02020603050405020304" pitchFamily="18" charset="0"/>
                        </a:rPr>
                        <a:t>Basic metals</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0464">
                <a:tc rowSpan="3">
                  <a:txBody>
                    <a:bodyPr/>
                    <a:lstStyle/>
                    <a:p>
                      <a:pPr algn="ctr"/>
                      <a:r>
                        <a:rPr lang="en-US" sz="1000" kern="0" dirty="0">
                          <a:effectLst/>
                          <a:highlight>
                            <a:srgbClr val="FFFFFF"/>
                          </a:highlight>
                          <a:latin typeface="Times New Roman" panose="02020603050405020304" pitchFamily="18" charset="0"/>
                          <a:cs typeface="Times New Roman" panose="02020603050405020304" pitchFamily="18" charset="0"/>
                        </a:rPr>
                        <a:t>Suboptimal advantage </a:t>
                      </a:r>
                      <a:endParaRPr lang="zh-CN" sz="1100" kern="100" dirty="0">
                        <a:effectLst/>
                        <a:highlight>
                          <a:srgbClr val="FFFFFF"/>
                        </a:highligh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l"/>
                      <a:r>
                        <a:rPr lang="en-US" sz="1000" kern="0" dirty="0">
                          <a:effectLst/>
                          <a:latin typeface="Times New Roman" panose="02020603050405020304" pitchFamily="18" charset="0"/>
                          <a:cs typeface="Times New Roman" panose="02020603050405020304" pitchFamily="18" charset="0"/>
                        </a:rPr>
                        <a:t>Paper products and printing</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50464">
                <a:tc vMerge="1">
                  <a:txBody>
                    <a:bodyPr/>
                    <a:lstStyle/>
                    <a:p>
                      <a:endParaRPr lang="zh-CN"/>
                    </a:p>
                  </a:txBody>
                  <a:tcPr/>
                </a:tc>
                <a:tc>
                  <a:txBody>
                    <a:bodyPr/>
                    <a:lstStyle/>
                    <a:p>
                      <a:pPr algn="l"/>
                      <a:r>
                        <a:rPr lang="en-US" sz="1000" kern="0" dirty="0">
                          <a:effectLst/>
                          <a:latin typeface="Times New Roman" panose="02020603050405020304" pitchFamily="18" charset="0"/>
                          <a:cs typeface="Times New Roman" panose="02020603050405020304" pitchFamily="18" charset="0"/>
                        </a:rPr>
                        <a:t>Other non-metallic mineral products</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50464">
                <a:tc vMerge="1">
                  <a:txBody>
                    <a:bodyPr/>
                    <a:lstStyle/>
                    <a:p>
                      <a:endParaRPr lang="zh-CN"/>
                    </a:p>
                  </a:txBody>
                  <a:tcPr/>
                </a:tc>
                <a:tc>
                  <a:txBody>
                    <a:bodyPr/>
                    <a:lstStyle/>
                    <a:p>
                      <a:pPr algn="l"/>
                      <a:r>
                        <a:rPr lang="en-US" sz="1000" kern="0" dirty="0">
                          <a:effectLst/>
                          <a:latin typeface="Times New Roman" panose="02020603050405020304" pitchFamily="18" charset="0"/>
                          <a:cs typeface="Times New Roman" panose="02020603050405020304" pitchFamily="18" charset="0"/>
                        </a:rPr>
                        <a:t>Other transport equipment</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50464">
                <a:tc rowSpan="2">
                  <a:txBody>
                    <a:bodyPr/>
                    <a:lstStyle/>
                    <a:p>
                      <a:pPr algn="ctr"/>
                      <a:r>
                        <a:rPr lang="en-US" sz="1000" kern="0">
                          <a:effectLst/>
                          <a:highlight>
                            <a:srgbClr val="FFFFFF"/>
                          </a:highlight>
                          <a:latin typeface="Times New Roman" panose="02020603050405020304" pitchFamily="18" charset="0"/>
                          <a:cs typeface="Times New Roman" panose="02020603050405020304" pitchFamily="18" charset="0"/>
                        </a:rPr>
                        <a:t>Medium advantage </a:t>
                      </a:r>
                      <a:endParaRPr lang="zh-CN" sz="1100" kern="100">
                        <a:effectLst/>
                        <a:highlight>
                          <a:srgbClr val="FFFFFF"/>
                        </a:highligh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gn="l"/>
                      <a:r>
                        <a:rPr lang="en-US" sz="1000" kern="0" dirty="0">
                          <a:effectLst/>
                          <a:latin typeface="Times New Roman" panose="02020603050405020304" pitchFamily="18" charset="0"/>
                          <a:cs typeface="Times New Roman" panose="02020603050405020304" pitchFamily="18" charset="0"/>
                        </a:rPr>
                        <a:t>Computer, electronic and optical equipment </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50464">
                <a:tc vMerge="1">
                  <a:txBody>
                    <a:bodyPr/>
                    <a:lstStyle/>
                    <a:p>
                      <a:endParaRPr lang="zh-CN"/>
                    </a:p>
                  </a:txBody>
                  <a:tcPr/>
                </a:tc>
                <a:tc>
                  <a:txBody>
                    <a:bodyPr/>
                    <a:lstStyle/>
                    <a:p>
                      <a:pPr algn="l"/>
                      <a:r>
                        <a:rPr lang="en-US" sz="1000" kern="0" dirty="0">
                          <a:effectLst/>
                          <a:latin typeface="Times New Roman" panose="02020603050405020304" pitchFamily="18" charset="0"/>
                          <a:cs typeface="Times New Roman" panose="02020603050405020304" pitchFamily="18" charset="0"/>
                        </a:rPr>
                        <a:t>Wood and products of wood and cork</a:t>
                      </a:r>
                      <a:endParaRPr lang="zh-CN" sz="11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13" name="文本框 12"/>
          <p:cNvSpPr txBox="1"/>
          <p:nvPr/>
        </p:nvSpPr>
        <p:spPr>
          <a:xfrm>
            <a:off x="1049036" y="1030582"/>
            <a:ext cx="6272850" cy="429413"/>
          </a:xfrm>
          <a:prstGeom prst="rect">
            <a:avLst/>
          </a:prstGeom>
          <a:noFill/>
        </p:spPr>
        <p:txBody>
          <a:bodyPr wrap="square" rtlCol="0">
            <a:spAutoFit/>
          </a:bodyPr>
          <a:lstStyle/>
          <a:p>
            <a:pPr marR="0" lvl="0" algn="l" defTabSz="914400" rtl="0" eaLnBrk="1" fontAlgn="auto" latinLnBrk="0" hangingPunct="1">
              <a:lnSpc>
                <a:spcPct val="120000"/>
              </a:lnSpc>
              <a:spcBef>
                <a:spcPts val="1200"/>
              </a:spcBef>
              <a:buClrTx/>
              <a:buSzTx/>
              <a:defRPr/>
            </a:pPr>
            <a:r>
              <a:rPr kumimoji="0" lang="en-US" altLang="zh-CN" sz="2000" b="1" i="0" u="none" strike="noStrike" kern="1200" cap="none" spc="0" normalizeH="0" baseline="0" noProof="0" dirty="0">
                <a:ln>
                  <a:noFill/>
                </a:ln>
                <a:solidFill>
                  <a:schemeClr val="tx2"/>
                </a:solidFill>
                <a:effectLst/>
                <a:uLnTx/>
                <a:uFillTx/>
                <a:latin typeface="Times New Roman" panose="02020603050405020304" pitchFamily="18" charset="0"/>
                <a:ea typeface="仿宋" panose="02010609060101010101" pitchFamily="49" charset="-122"/>
                <a:cs typeface="Times New Roman" panose="02020603050405020304" pitchFamily="18" charset="0"/>
              </a:rPr>
              <a:t>Scale of Industry Relocation and Competitive Sectors</a:t>
            </a:r>
            <a:endParaRPr lang="en-US" altLang="zh-CN" sz="2000" b="1" dirty="0">
              <a:solidFill>
                <a:schemeClr val="tx2"/>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文本框 15">
            <a:extLst>
              <a:ext uri="{FF2B5EF4-FFF2-40B4-BE49-F238E27FC236}">
                <a16:creationId xmlns:a16="http://schemas.microsoft.com/office/drawing/2014/main" id="{5C125FD5-09E9-D905-1E50-603A4E233C4C}"/>
              </a:ext>
            </a:extLst>
          </p:cNvPr>
          <p:cNvSpPr txBox="1"/>
          <p:nvPr/>
        </p:nvSpPr>
        <p:spPr>
          <a:xfrm>
            <a:off x="8078416" y="135221"/>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20" name="灯片编号占位符 19">
            <a:extLst>
              <a:ext uri="{FF2B5EF4-FFF2-40B4-BE49-F238E27FC236}">
                <a16:creationId xmlns:a16="http://schemas.microsoft.com/office/drawing/2014/main" id="{2F4690A8-BE79-4CC9-CE85-F781A334F42B}"/>
              </a:ext>
            </a:extLst>
          </p:cNvPr>
          <p:cNvSpPr>
            <a:spLocks noGrp="1"/>
          </p:cNvSpPr>
          <p:nvPr>
            <p:ph type="sldNum" sz="quarter" idx="12"/>
          </p:nvPr>
        </p:nvSpPr>
        <p:spPr/>
        <p:txBody>
          <a:bodyPr/>
          <a:lstStyle/>
          <a:p>
            <a:fld id="{49AE70B2-8BF9-45C0-BB95-33D1B9D3A854}" type="slidenum">
              <a:rPr lang="zh-CN" altLang="en-US" smtClean="0"/>
              <a:t>11</a:t>
            </a:fld>
            <a:endParaRPr lang="zh-CN" altLang="en-US" dirty="0"/>
          </a:p>
        </p:txBody>
      </p:sp>
      <p:sp>
        <p:nvSpPr>
          <p:cNvPr id="21" name="文本框 20">
            <a:extLst>
              <a:ext uri="{FF2B5EF4-FFF2-40B4-BE49-F238E27FC236}">
                <a16:creationId xmlns:a16="http://schemas.microsoft.com/office/drawing/2014/main" id="{C895595D-2550-B241-076B-B82FAE2B62E6}"/>
              </a:ext>
            </a:extLst>
          </p:cNvPr>
          <p:cNvSpPr txBox="1"/>
          <p:nvPr/>
        </p:nvSpPr>
        <p:spPr>
          <a:xfrm>
            <a:off x="5744210" y="-9525"/>
            <a:ext cx="1143455"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Results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82E4B-A1D2-4263-6D17-64B8C85BDF91}"/>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C9086AB3-261C-ACC5-5610-C608BA28AF07}"/>
              </a:ext>
            </a:extLst>
          </p:cNvPr>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a:extLst>
              <a:ext uri="{FF2B5EF4-FFF2-40B4-BE49-F238E27FC236}">
                <a16:creationId xmlns:a16="http://schemas.microsoft.com/office/drawing/2014/main" id="{AD2A8E91-B7D0-4643-E2A5-1500B40A57ED}"/>
              </a:ext>
            </a:extLst>
          </p:cNvPr>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a:extLst>
              <a:ext uri="{FF2B5EF4-FFF2-40B4-BE49-F238E27FC236}">
                <a16:creationId xmlns:a16="http://schemas.microsoft.com/office/drawing/2014/main" id="{05103267-8D28-ED3D-9BFF-B18E339C6BBF}"/>
              </a:ext>
            </a:extLst>
          </p:cNvPr>
          <p:cNvSpPr/>
          <p:nvPr/>
        </p:nvSpPr>
        <p:spPr>
          <a:xfrm flipV="1">
            <a:off x="5186045" y="-6985"/>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a:extLst>
              <a:ext uri="{FF2B5EF4-FFF2-40B4-BE49-F238E27FC236}">
                <a16:creationId xmlns:a16="http://schemas.microsoft.com/office/drawing/2014/main" id="{2DD80F4F-23AD-B26C-7239-82EAEC23965F}"/>
              </a:ext>
            </a:extLst>
          </p:cNvPr>
          <p:cNvSpPr txBox="1"/>
          <p:nvPr/>
        </p:nvSpPr>
        <p:spPr>
          <a:xfrm>
            <a:off x="3592721" y="133879"/>
            <a:ext cx="1380202" cy="368300"/>
          </a:xfrm>
          <a:prstGeom prst="rect">
            <a:avLst/>
          </a:prstGeom>
          <a:noFill/>
        </p:spPr>
        <p:txBody>
          <a:bodyPr wrap="square" rtlCol="0">
            <a:spAutoFit/>
          </a:bodyPr>
          <a:lstStyle/>
          <a:p>
            <a:r>
              <a:rPr lang="en-US" altLang="zh-CN"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a:extLst>
              <a:ext uri="{FF2B5EF4-FFF2-40B4-BE49-F238E27FC236}">
                <a16:creationId xmlns:a16="http://schemas.microsoft.com/office/drawing/2014/main" id="{46EB19AC-112A-027B-D0DB-BEF4A55FA40A}"/>
              </a:ext>
            </a:extLst>
          </p:cNvPr>
          <p:cNvSpPr txBox="1"/>
          <p:nvPr/>
        </p:nvSpPr>
        <p:spPr>
          <a:xfrm>
            <a:off x="1761900" y="144383"/>
            <a:ext cx="1272656" cy="369332"/>
          </a:xfrm>
          <a:prstGeom prst="rect">
            <a:avLst/>
          </a:prstGeom>
          <a:noFill/>
        </p:spPr>
        <p:txBody>
          <a:bodyPr wrap="none" rtlCol="0">
            <a:spAutoFit/>
          </a:bodyPr>
          <a:lstStyle/>
          <a:p>
            <a:r>
              <a:rPr lang="en-US" altLang="zh-CN" dirty="0">
                <a:solidFill>
                  <a:srgbClr val="F1F0EB"/>
                </a:solidFill>
                <a:latin typeface="Garamond" panose="02020404030301010803" pitchFamily="18" charset="0"/>
                <a:ea typeface="楷体" panose="02010609060101010101" pitchFamily="49" charset="-122"/>
              </a:rPr>
              <a:t>Background</a:t>
            </a:r>
          </a:p>
        </p:txBody>
      </p:sp>
      <p:pic>
        <p:nvPicPr>
          <p:cNvPr id="14" name="图片 13">
            <a:extLst>
              <a:ext uri="{FF2B5EF4-FFF2-40B4-BE49-F238E27FC236}">
                <a16:creationId xmlns:a16="http://schemas.microsoft.com/office/drawing/2014/main" id="{E74FC5A1-9CB1-D854-2868-CA9B00C9DFC5}"/>
              </a:ext>
            </a:extLst>
          </p:cNvPr>
          <p:cNvPicPr>
            <a:picLocks noChangeAspect="1"/>
          </p:cNvPicPr>
          <p:nvPr/>
        </p:nvPicPr>
        <p:blipFill>
          <a:blip r:embed="rId4"/>
          <a:stretch>
            <a:fillRect/>
          </a:stretch>
        </p:blipFill>
        <p:spPr>
          <a:xfrm>
            <a:off x="10087555" y="154278"/>
            <a:ext cx="390580" cy="381053"/>
          </a:xfrm>
          <a:prstGeom prst="rect">
            <a:avLst/>
          </a:prstGeom>
        </p:spPr>
      </p:pic>
      <p:pic>
        <p:nvPicPr>
          <p:cNvPr id="16" name="图片 15">
            <a:extLst>
              <a:ext uri="{FF2B5EF4-FFF2-40B4-BE49-F238E27FC236}">
                <a16:creationId xmlns:a16="http://schemas.microsoft.com/office/drawing/2014/main" id="{E4C465C2-5B8A-5660-6117-458BA91A84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135" y="1258398"/>
            <a:ext cx="4415505" cy="3300963"/>
          </a:xfrm>
          <a:prstGeom prst="rect">
            <a:avLst/>
          </a:prstGeom>
        </p:spPr>
      </p:pic>
      <p:sp>
        <p:nvSpPr>
          <p:cNvPr id="7" name="矩形 2">
            <a:extLst>
              <a:ext uri="{FF2B5EF4-FFF2-40B4-BE49-F238E27FC236}">
                <a16:creationId xmlns:a16="http://schemas.microsoft.com/office/drawing/2014/main" id="{EBF93244-1866-4147-851F-874F6842D682}"/>
              </a:ext>
            </a:extLst>
          </p:cNvPr>
          <p:cNvSpPr/>
          <p:nvPr/>
        </p:nvSpPr>
        <p:spPr>
          <a:xfrm>
            <a:off x="705135" y="799022"/>
            <a:ext cx="4415506" cy="426336"/>
          </a:xfrm>
          <a:custGeom>
            <a:avLst/>
            <a:gdLst>
              <a:gd name="connsiteX0" fmla="*/ 0 w 3503712"/>
              <a:gd name="connsiteY0" fmla="*/ 0 h 561028"/>
              <a:gd name="connsiteX1" fmla="*/ 3503712 w 3503712"/>
              <a:gd name="connsiteY1" fmla="*/ 0 h 561028"/>
              <a:gd name="connsiteX2" fmla="*/ 3503712 w 3503712"/>
              <a:gd name="connsiteY2" fmla="*/ 561028 h 561028"/>
              <a:gd name="connsiteX3" fmla="*/ 0 w 3503712"/>
              <a:gd name="connsiteY3" fmla="*/ 561028 h 561028"/>
              <a:gd name="connsiteX4" fmla="*/ 0 w 3503712"/>
              <a:gd name="connsiteY4" fmla="*/ 0 h 561028"/>
              <a:gd name="connsiteX0-1" fmla="*/ 0 w 3503712"/>
              <a:gd name="connsiteY0-2" fmla="*/ 0 h 561028"/>
              <a:gd name="connsiteX1-3" fmla="*/ 3503712 w 3503712"/>
              <a:gd name="connsiteY1-4" fmla="*/ 0 h 561028"/>
              <a:gd name="connsiteX2-5" fmla="*/ 3143103 w 3503712"/>
              <a:gd name="connsiteY2-6" fmla="*/ 561028 h 561028"/>
              <a:gd name="connsiteX3-7" fmla="*/ 0 w 3503712"/>
              <a:gd name="connsiteY3-8" fmla="*/ 561028 h 561028"/>
              <a:gd name="connsiteX4-9" fmla="*/ 0 w 3503712"/>
              <a:gd name="connsiteY4-10" fmla="*/ 0 h 5610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03712" h="561028">
                <a:moveTo>
                  <a:pt x="0" y="0"/>
                </a:moveTo>
                <a:lnTo>
                  <a:pt x="3503712" y="0"/>
                </a:lnTo>
                <a:lnTo>
                  <a:pt x="3143103" y="561028"/>
                </a:lnTo>
                <a:lnTo>
                  <a:pt x="0" y="561028"/>
                </a:lnTo>
                <a:lnTo>
                  <a:pt x="0" y="0"/>
                </a:lnTo>
                <a:close/>
              </a:path>
            </a:pathLst>
          </a:custGeom>
          <a:solidFill>
            <a:srgbClr val="32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0453BC27-D0A7-113D-43F4-31D4C77B2F4A}"/>
              </a:ext>
            </a:extLst>
          </p:cNvPr>
          <p:cNvSpPr txBox="1"/>
          <p:nvPr/>
        </p:nvSpPr>
        <p:spPr>
          <a:xfrm>
            <a:off x="1035619" y="765981"/>
            <a:ext cx="4085022" cy="429413"/>
          </a:xfrm>
          <a:prstGeom prst="rect">
            <a:avLst/>
          </a:prstGeom>
          <a:noFill/>
        </p:spPr>
        <p:txBody>
          <a:bodyPr wrap="square" rtlCol="0">
            <a:spAutoFit/>
          </a:bodyPr>
          <a:lstStyle/>
          <a:p>
            <a:pPr marR="0" lvl="0" algn="l" defTabSz="914400" rtl="0" eaLnBrk="1" fontAlgn="auto" latinLnBrk="0" hangingPunct="1">
              <a:lnSpc>
                <a:spcPct val="120000"/>
              </a:lnSpc>
              <a:spcBef>
                <a:spcPts val="1200"/>
              </a:spcBef>
              <a:buClrTx/>
              <a:buSzTx/>
              <a:defRPr/>
            </a:pPr>
            <a:r>
              <a:rPr kumimoji="0" lang="en-US" altLang="zh-CN" sz="2000" b="1" i="0" u="none" strike="noStrike" kern="1200" cap="none" spc="0" normalizeH="0" baseline="0" noProof="0" dirty="0">
                <a:ln>
                  <a:noFill/>
                </a:ln>
                <a:solidFill>
                  <a:schemeClr val="tx2"/>
                </a:solidFill>
                <a:effectLst/>
                <a:uLnTx/>
                <a:uFillTx/>
                <a:latin typeface="Times New Roman" panose="02020603050405020304" pitchFamily="18" charset="0"/>
                <a:ea typeface="仿宋" panose="02010609060101010101" pitchFamily="49" charset="-122"/>
                <a:cs typeface="Times New Roman" panose="02020603050405020304" pitchFamily="18" charset="0"/>
              </a:rPr>
              <a:t>Carbon Footprint to Double</a:t>
            </a:r>
            <a:endParaRPr lang="en-US" altLang="zh-CN" sz="2000" b="1" dirty="0">
              <a:solidFill>
                <a:schemeClr val="tx2"/>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文本框 11">
            <a:extLst>
              <a:ext uri="{FF2B5EF4-FFF2-40B4-BE49-F238E27FC236}">
                <a16:creationId xmlns:a16="http://schemas.microsoft.com/office/drawing/2014/main" id="{16ECF357-0053-CE07-A1B6-A65F036ECBD2}"/>
              </a:ext>
            </a:extLst>
          </p:cNvPr>
          <p:cNvSpPr txBox="1"/>
          <p:nvPr/>
        </p:nvSpPr>
        <p:spPr>
          <a:xfrm>
            <a:off x="8078416" y="135221"/>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11" name="文本框 10">
            <a:extLst>
              <a:ext uri="{FF2B5EF4-FFF2-40B4-BE49-F238E27FC236}">
                <a16:creationId xmlns:a16="http://schemas.microsoft.com/office/drawing/2014/main" id="{A7A1F9BE-E33C-BEB4-DA14-0A494F163823}"/>
              </a:ext>
            </a:extLst>
          </p:cNvPr>
          <p:cNvSpPr txBox="1"/>
          <p:nvPr/>
        </p:nvSpPr>
        <p:spPr>
          <a:xfrm>
            <a:off x="6421794" y="855516"/>
            <a:ext cx="5770206" cy="5775684"/>
          </a:xfrm>
          <a:prstGeom prst="rect">
            <a:avLst/>
          </a:prstGeom>
          <a:noFill/>
        </p:spPr>
        <p:txBody>
          <a:bodyPr wrap="square" rtlCol="0">
            <a:spAutoFit/>
          </a:bodyPr>
          <a:lstStyle/>
          <a:p>
            <a:pPr lvl="0" indent="-342900">
              <a:lnSpc>
                <a:spcPct val="120000"/>
              </a:lnSpc>
              <a:spcAft>
                <a:spcPts val="600"/>
              </a:spcAft>
              <a:buFont typeface="Wingdings" panose="05000000000000000000" pitchFamily="2" charset="2"/>
              <a:buChar char="Ø"/>
              <a:defRPr/>
            </a:pPr>
            <a:r>
              <a:rPr lang="en-US" altLang="zh-CN" b="1" dirty="0">
                <a:solidFill>
                  <a:srgbClr val="F1F0EB">
                    <a:lumMod val="10000"/>
                  </a:srgbClr>
                </a:solidFill>
                <a:latin typeface="Times New Roman" panose="02020603050405020304" pitchFamily="18" charset="0"/>
                <a:ea typeface="仿宋" panose="02010609060101010101" pitchFamily="49" charset="-122"/>
                <a:cs typeface="Times New Roman" panose="02020603050405020304" pitchFamily="18" charset="0"/>
              </a:rPr>
              <a:t>Individual Case: </a:t>
            </a:r>
            <a:r>
              <a:rPr lang="en-US" altLang="zh-CN" dirty="0">
                <a:solidFill>
                  <a:srgbClr val="F1F0EB">
                    <a:lumMod val="10000"/>
                  </a:srgbClr>
                </a:solidFill>
                <a:latin typeface="Times New Roman" panose="02020603050405020304" pitchFamily="18" charset="0"/>
                <a:ea typeface="仿宋" panose="02010609060101010101" pitchFamily="49" charset="-122"/>
                <a:cs typeface="Times New Roman" panose="02020603050405020304" pitchFamily="18" charset="0"/>
              </a:rPr>
              <a:t>One iPhone</a:t>
            </a:r>
            <a:endParaRPr lang="en-US" altLang="zh-CN" dirty="0">
              <a:solidFill>
                <a:srgbClr val="F1F0EB">
                  <a:lumMod val="10000"/>
                </a:srgbClr>
              </a:solidFill>
              <a:latin typeface="Times New Roman" panose="02020603050405020304" pitchFamily="18" charset="0"/>
              <a:ea typeface="楷体" panose="02010609060101010101" pitchFamily="49" charset="-122"/>
              <a:cs typeface="Times New Roman" panose="02020603050405020304" pitchFamily="18" charset="0"/>
            </a:endParaRPr>
          </a:p>
          <a:p>
            <a:pPr marL="228600" indent="-228600">
              <a:lnSpc>
                <a:spcPct val="110000"/>
              </a:lnSpc>
              <a:spcAft>
                <a:spcPts val="600"/>
              </a:spcAft>
              <a:buFont typeface="Arial" panose="020B0604020202020204" pitchFamily="34" charset="0"/>
              <a:buChar char="●"/>
            </a:pPr>
            <a:r>
              <a:rPr lang="en-US" altLang="zh-CN" sz="1400" spc="15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 The production segment undertaken in China generates $104 in value-added, accounting for 25.4% of the total production cost of $409.5 (Xing, 2019).</a:t>
            </a:r>
          </a:p>
          <a:p>
            <a:pPr marL="228600" indent="-228600">
              <a:lnSpc>
                <a:spcPct val="110000"/>
              </a:lnSpc>
              <a:spcAft>
                <a:spcPts val="600"/>
              </a:spcAft>
              <a:buFont typeface="Arial" panose="020B0604020202020204" pitchFamily="34" charset="0"/>
              <a:buChar char="●"/>
            </a:pPr>
            <a:r>
              <a:rPr lang="en-US" altLang="zh-CN" sz="1400" spc="15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(b) According to Apple’s iPhone X Environmental Report, the total carbon footprint of an iPhone X is 79 kilograms, of which 80% (63.2 kilograms) is attributed to the production phase. Based on OECD data, the carbon intensity of China’s production chain for iPhone X in 2018 was 0.36 kilograms per dollar, resulting in a carbon footprint of 37.18 kilograms, or 59% of the total production emissions. For non-China segments, the carbon intensity was 0.085 kilograms per dollar, while India’s carbon intensity was 1.02 kilograms per dollar (assuming no decarbonization of electricity).</a:t>
            </a:r>
          </a:p>
          <a:p>
            <a:pPr marL="228600" indent="-228600">
              <a:lnSpc>
                <a:spcPct val="110000"/>
              </a:lnSpc>
              <a:spcAft>
                <a:spcPts val="600"/>
              </a:spcAft>
              <a:buFont typeface="Arial" panose="020B0604020202020204" pitchFamily="34" charset="0"/>
              <a:buChar char="●"/>
            </a:pPr>
            <a:r>
              <a:rPr lang="zh-CN" altLang="en-US" sz="1400" spc="15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spc="15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c</a:t>
            </a:r>
            <a:r>
              <a:rPr lang="zh-CN" altLang="en-US" sz="1400" spc="15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spc="15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If Apple relocates the China-based segment of its iPhone production chain to India, the total production carbon footprint could potentially double. For example, in the case of iPhone X, the total production carbon emissions would rise by 68.0 kilograms, resulting in a 107.5% increase in the overall carbon footprint.</a:t>
            </a:r>
          </a:p>
          <a:p>
            <a:pPr lvl="0" indent="-342900">
              <a:lnSpc>
                <a:spcPct val="120000"/>
              </a:lnSpc>
              <a:buFont typeface="Wingdings" panose="05000000000000000000" pitchFamily="2" charset="2"/>
              <a:buChar char="Ø"/>
              <a:defRPr/>
            </a:pPr>
            <a:r>
              <a:rPr lang="en-US" altLang="zh-CN" b="1" dirty="0">
                <a:solidFill>
                  <a:srgbClr val="F1F0EB">
                    <a:lumMod val="10000"/>
                  </a:srgbClr>
                </a:solidFill>
                <a:latin typeface="Times New Roman" panose="02020603050405020304" pitchFamily="18" charset="0"/>
                <a:ea typeface="仿宋" panose="02010609060101010101" pitchFamily="49" charset="-122"/>
                <a:cs typeface="Times New Roman" panose="02020603050405020304" pitchFamily="18" charset="0"/>
              </a:rPr>
              <a:t>Global Scale</a:t>
            </a:r>
            <a:r>
              <a:rPr lang="en-US" altLang="zh-CN" dirty="0">
                <a:solidFill>
                  <a:srgbClr val="F1F0EB">
                    <a:lumMod val="10000"/>
                  </a:srgbClr>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dirty="0">
                <a:solidFill>
                  <a:srgbClr val="404040"/>
                </a:solidFill>
                <a:latin typeface="Times New Roman" panose="02020603050405020304" pitchFamily="18" charset="0"/>
                <a:cs typeface="Times New Roman" panose="02020603050405020304" pitchFamily="18" charset="0"/>
              </a:rPr>
              <a:t>Full relocation = </a:t>
            </a:r>
            <a:r>
              <a:rPr lang="en-US" altLang="zh-CN" b="1" dirty="0">
                <a:solidFill>
                  <a:srgbClr val="404040"/>
                </a:solidFill>
                <a:latin typeface="Times New Roman" panose="02020603050405020304" pitchFamily="18" charset="0"/>
                <a:cs typeface="Times New Roman" panose="02020603050405020304" pitchFamily="18" charset="0"/>
              </a:rPr>
              <a:t>+14.8 million tons CO₂</a:t>
            </a:r>
            <a:r>
              <a:rPr lang="en-US" altLang="zh-CN" dirty="0">
                <a:solidFill>
                  <a:srgbClr val="404040"/>
                </a:solidFill>
                <a:latin typeface="Times New Roman" panose="02020603050405020304" pitchFamily="18" charset="0"/>
                <a:cs typeface="Times New Roman" panose="02020603050405020304" pitchFamily="18" charset="0"/>
              </a:rPr>
              <a:t> </a:t>
            </a:r>
            <a:r>
              <a:rPr lang="en-US" altLang="zh-CN" dirty="0">
                <a:solidFill>
                  <a:srgbClr val="F1F0EB">
                    <a:lumMod val="10000"/>
                  </a:srgbClr>
                </a:solidFill>
                <a:latin typeface="Times New Roman" panose="02020603050405020304" pitchFamily="18" charset="0"/>
                <a:ea typeface="仿宋" panose="02010609060101010101" pitchFamily="49" charset="-122"/>
                <a:cs typeface="Times New Roman" panose="02020603050405020304" pitchFamily="18" charset="0"/>
              </a:rPr>
              <a:t>.</a:t>
            </a:r>
            <a:endPar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灯片编号占位符 18">
            <a:extLst>
              <a:ext uri="{FF2B5EF4-FFF2-40B4-BE49-F238E27FC236}">
                <a16:creationId xmlns:a16="http://schemas.microsoft.com/office/drawing/2014/main" id="{A2881EAB-A4E2-7849-AE8E-12D3C7CC945F}"/>
              </a:ext>
            </a:extLst>
          </p:cNvPr>
          <p:cNvSpPr>
            <a:spLocks noGrp="1"/>
          </p:cNvSpPr>
          <p:nvPr>
            <p:ph type="sldNum" sz="quarter" idx="12"/>
          </p:nvPr>
        </p:nvSpPr>
        <p:spPr/>
        <p:txBody>
          <a:bodyPr/>
          <a:lstStyle/>
          <a:p>
            <a:fld id="{49AE70B2-8BF9-45C0-BB95-33D1B9D3A854}" type="slidenum">
              <a:rPr lang="zh-CN" altLang="en-US" smtClean="0"/>
              <a:t>12</a:t>
            </a:fld>
            <a:endParaRPr lang="zh-CN" altLang="en-US" dirty="0"/>
          </a:p>
        </p:txBody>
      </p:sp>
      <p:sp>
        <p:nvSpPr>
          <p:cNvPr id="20" name="文本框 19">
            <a:extLst>
              <a:ext uri="{FF2B5EF4-FFF2-40B4-BE49-F238E27FC236}">
                <a16:creationId xmlns:a16="http://schemas.microsoft.com/office/drawing/2014/main" id="{EA201377-D31A-D2B0-A29B-29216D408446}"/>
              </a:ext>
            </a:extLst>
          </p:cNvPr>
          <p:cNvSpPr txBox="1"/>
          <p:nvPr/>
        </p:nvSpPr>
        <p:spPr>
          <a:xfrm>
            <a:off x="5744210" y="-9525"/>
            <a:ext cx="1143455"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Results</a:t>
            </a:r>
          </a:p>
        </p:txBody>
      </p:sp>
      <p:sp>
        <p:nvSpPr>
          <p:cNvPr id="6" name="文本框 5">
            <a:extLst>
              <a:ext uri="{FF2B5EF4-FFF2-40B4-BE49-F238E27FC236}">
                <a16:creationId xmlns:a16="http://schemas.microsoft.com/office/drawing/2014/main" id="{34677C44-EF25-6B37-65E2-4D2CE6F9FA22}"/>
              </a:ext>
            </a:extLst>
          </p:cNvPr>
          <p:cNvSpPr txBox="1"/>
          <p:nvPr/>
        </p:nvSpPr>
        <p:spPr>
          <a:xfrm>
            <a:off x="292171" y="4611231"/>
            <a:ext cx="5452039" cy="2246769"/>
          </a:xfrm>
          <a:prstGeom prst="rect">
            <a:avLst/>
          </a:prstGeom>
          <a:noFill/>
        </p:spPr>
        <p:txBody>
          <a:bodyPr wrap="square">
            <a:spAutoFit/>
          </a:bodyPr>
          <a:lstStyle/>
          <a:p>
            <a:pPr algn="l">
              <a:buNone/>
            </a:pPr>
            <a:r>
              <a:rPr lang="en-US" altLang="zh-CN" sz="1400" b="1" i="0" dirty="0">
                <a:solidFill>
                  <a:srgbClr val="404040"/>
                </a:solidFill>
                <a:effectLst/>
                <a:latin typeface="Times New Roman" panose="02020603050405020304" pitchFamily="18" charset="0"/>
                <a:cs typeface="Times New Roman" panose="02020603050405020304" pitchFamily="18" charset="0"/>
              </a:rPr>
              <a:t>Current China-Based Production</a:t>
            </a:r>
          </a:p>
          <a:p>
            <a:pPr algn="l">
              <a:buFont typeface="Arial" panose="020B0604020202020204" pitchFamily="34" charset="0"/>
              <a:buChar char="•"/>
            </a:pPr>
            <a:r>
              <a:rPr lang="en-US" altLang="zh-CN" sz="1400" b="1" i="0" dirty="0">
                <a:solidFill>
                  <a:srgbClr val="404040"/>
                </a:solidFill>
                <a:effectLst/>
                <a:latin typeface="Times New Roman" panose="02020603050405020304" pitchFamily="18" charset="0"/>
                <a:cs typeface="Times New Roman" panose="02020603050405020304" pitchFamily="18" charset="0"/>
              </a:rPr>
              <a:t>Economic Impact</a:t>
            </a:r>
            <a:r>
              <a:rPr lang="en-US" altLang="zh-CN" sz="1400" b="0" i="0" dirty="0">
                <a:solidFill>
                  <a:srgbClr val="404040"/>
                </a:solidFill>
                <a:effectLs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altLang="zh-CN" sz="1400" b="0" i="0" dirty="0">
                <a:solidFill>
                  <a:srgbClr val="404040"/>
                </a:solidFill>
                <a:effectLst/>
                <a:latin typeface="Times New Roman" panose="02020603050405020304" pitchFamily="18" charset="0"/>
                <a:cs typeface="Times New Roman" panose="02020603050405020304" pitchFamily="18" charset="0"/>
              </a:rPr>
              <a:t>Generates </a:t>
            </a:r>
            <a:r>
              <a:rPr lang="en-US" altLang="zh-CN" sz="1400" b="1" i="0" dirty="0">
                <a:solidFill>
                  <a:srgbClr val="404040"/>
                </a:solidFill>
                <a:effectLst/>
                <a:latin typeface="Times New Roman" panose="02020603050405020304" pitchFamily="18" charset="0"/>
                <a:cs typeface="Times New Roman" panose="02020603050405020304" pitchFamily="18" charset="0"/>
              </a:rPr>
              <a:t>$104 value-added</a:t>
            </a:r>
            <a:r>
              <a:rPr lang="en-US" altLang="zh-CN" sz="1400" b="0" i="0" dirty="0">
                <a:solidFill>
                  <a:srgbClr val="404040"/>
                </a:solidFill>
                <a:effectLst/>
                <a:latin typeface="Times New Roman" panose="02020603050405020304" pitchFamily="18" charset="0"/>
                <a:cs typeface="Times New Roman" panose="02020603050405020304" pitchFamily="18" charset="0"/>
              </a:rPr>
              <a:t> per iPhone (25% of total cost)</a:t>
            </a:r>
          </a:p>
          <a:p>
            <a:pPr algn="l">
              <a:buFont typeface="Arial" panose="020B0604020202020204" pitchFamily="34" charset="0"/>
              <a:buChar char="•"/>
            </a:pPr>
            <a:r>
              <a:rPr lang="en-US" altLang="zh-CN" sz="1400" b="1" i="0" dirty="0">
                <a:solidFill>
                  <a:srgbClr val="404040"/>
                </a:solidFill>
                <a:effectLst/>
                <a:latin typeface="Times New Roman" panose="02020603050405020304" pitchFamily="18" charset="0"/>
                <a:cs typeface="Times New Roman" panose="02020603050405020304" pitchFamily="18" charset="0"/>
              </a:rPr>
              <a:t>Environmental Impact</a:t>
            </a:r>
            <a:r>
              <a:rPr lang="en-US" altLang="zh-CN" sz="1400" b="0" i="0" dirty="0">
                <a:solidFill>
                  <a:srgbClr val="404040"/>
                </a:solidFill>
                <a:effectLs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altLang="zh-CN" sz="1400" b="1" i="0" dirty="0">
                <a:solidFill>
                  <a:srgbClr val="404040"/>
                </a:solidFill>
                <a:effectLst/>
                <a:latin typeface="Times New Roman" panose="02020603050405020304" pitchFamily="18" charset="0"/>
                <a:cs typeface="Times New Roman" panose="02020603050405020304" pitchFamily="18" charset="0"/>
              </a:rPr>
              <a:t>37.2 kg CO₂</a:t>
            </a:r>
            <a:r>
              <a:rPr lang="en-US" altLang="zh-CN" sz="1400" b="0" i="0" dirty="0">
                <a:solidFill>
                  <a:srgbClr val="404040"/>
                </a:solidFill>
                <a:effectLst/>
                <a:latin typeface="Times New Roman" panose="02020603050405020304" pitchFamily="18" charset="0"/>
                <a:cs typeface="Times New Roman" panose="02020603050405020304" pitchFamily="18" charset="0"/>
              </a:rPr>
              <a:t> per unit (59% of production emissions)</a:t>
            </a:r>
          </a:p>
          <a:p>
            <a:pPr marL="742950" lvl="1" indent="-285750" algn="l">
              <a:buFont typeface="Arial" panose="020B0604020202020204" pitchFamily="34" charset="0"/>
              <a:buChar char="•"/>
            </a:pPr>
            <a:r>
              <a:rPr lang="en-US" altLang="zh-CN" sz="1400" b="0" i="0" dirty="0">
                <a:solidFill>
                  <a:srgbClr val="404040"/>
                </a:solidFill>
                <a:effectLst/>
                <a:latin typeface="Times New Roman" panose="02020603050405020304" pitchFamily="18" charset="0"/>
                <a:cs typeface="Times New Roman" panose="02020603050405020304" pitchFamily="18" charset="0"/>
              </a:rPr>
              <a:t>Carbon intensity: </a:t>
            </a:r>
            <a:r>
              <a:rPr lang="en-US" altLang="zh-CN" sz="1400" b="1" i="0" dirty="0">
                <a:solidFill>
                  <a:srgbClr val="404040"/>
                </a:solidFill>
                <a:effectLst/>
                <a:latin typeface="Times New Roman" panose="02020603050405020304" pitchFamily="18" charset="0"/>
                <a:cs typeface="Times New Roman" panose="02020603050405020304" pitchFamily="18" charset="0"/>
              </a:rPr>
              <a:t>0.36 kg CO₂/$</a:t>
            </a:r>
            <a:r>
              <a:rPr lang="en-US" altLang="zh-CN" sz="1400" b="0" i="0" dirty="0">
                <a:solidFill>
                  <a:srgbClr val="404040"/>
                </a:solidFill>
                <a:effectLst/>
                <a:latin typeface="Times New Roman" panose="02020603050405020304" pitchFamily="18" charset="0"/>
                <a:cs typeface="Times New Roman" panose="02020603050405020304" pitchFamily="18" charset="0"/>
              </a:rPr>
              <a:t> (vs. 0.085 kg/$ elsewhere)</a:t>
            </a:r>
          </a:p>
          <a:p>
            <a:pPr algn="l">
              <a:buNone/>
            </a:pPr>
            <a:r>
              <a:rPr lang="en-US" altLang="zh-CN" sz="1400" b="1" i="0" dirty="0">
                <a:solidFill>
                  <a:srgbClr val="404040"/>
                </a:solidFill>
                <a:effectLst/>
                <a:latin typeface="Times New Roman" panose="02020603050405020304" pitchFamily="18" charset="0"/>
                <a:cs typeface="Times New Roman" panose="02020603050405020304" pitchFamily="18" charset="0"/>
              </a:rPr>
              <a:t>If Moved to India</a:t>
            </a:r>
          </a:p>
          <a:p>
            <a:pPr algn="l">
              <a:buFont typeface="Arial" panose="020B0604020202020204" pitchFamily="34" charset="0"/>
              <a:buChar char="•"/>
            </a:pPr>
            <a:r>
              <a:rPr lang="en-US" altLang="zh-CN" sz="1400" b="1" i="0" dirty="0">
                <a:solidFill>
                  <a:srgbClr val="404040"/>
                </a:solidFill>
                <a:effectLst/>
                <a:latin typeface="Times New Roman" panose="02020603050405020304" pitchFamily="18" charset="0"/>
                <a:cs typeface="Times New Roman" panose="02020603050405020304" pitchFamily="18" charset="0"/>
              </a:rPr>
              <a:t>Carbon Surge</a:t>
            </a:r>
            <a:r>
              <a:rPr lang="en-US" altLang="zh-CN" sz="1400" b="0" i="0" dirty="0">
                <a:solidFill>
                  <a:srgbClr val="404040"/>
                </a:solidFill>
                <a:effectLst/>
                <a:latin typeface="Times New Roman" panose="02020603050405020304" pitchFamily="18" charset="0"/>
                <a:cs typeface="Times New Roman" panose="02020603050405020304" pitchFamily="18" charset="0"/>
              </a:rPr>
              <a:t>:</a:t>
            </a:r>
          </a:p>
          <a:p>
            <a:pPr marL="742950" lvl="1" indent="-285750" algn="l">
              <a:buFont typeface="Arial" panose="020B0604020202020204" pitchFamily="34" charset="0"/>
              <a:buChar char="•"/>
            </a:pPr>
            <a:r>
              <a:rPr lang="en-US" altLang="zh-CN" sz="1400" b="0" i="0" dirty="0">
                <a:solidFill>
                  <a:srgbClr val="404040"/>
                </a:solidFill>
                <a:effectLst/>
                <a:latin typeface="Times New Roman" panose="02020603050405020304" pitchFamily="18" charset="0"/>
                <a:cs typeface="Times New Roman" panose="02020603050405020304" pitchFamily="18" charset="0"/>
              </a:rPr>
              <a:t>Intensity jumps to </a:t>
            </a:r>
            <a:r>
              <a:rPr lang="en-US" altLang="zh-CN" sz="1400" b="1" i="0" dirty="0">
                <a:solidFill>
                  <a:srgbClr val="404040"/>
                </a:solidFill>
                <a:effectLst/>
                <a:latin typeface="Times New Roman" panose="02020603050405020304" pitchFamily="18" charset="0"/>
                <a:cs typeface="Times New Roman" panose="02020603050405020304" pitchFamily="18" charset="0"/>
              </a:rPr>
              <a:t>1.02 kg CO₂/$</a:t>
            </a:r>
            <a:r>
              <a:rPr lang="en-US" altLang="zh-CN" sz="1400" b="0" i="0" dirty="0">
                <a:solidFill>
                  <a:srgbClr val="404040"/>
                </a:solidFill>
                <a:effectLst/>
                <a:latin typeface="Times New Roman" panose="02020603050405020304" pitchFamily="18" charset="0"/>
                <a:cs typeface="Times New Roman" panose="02020603050405020304" pitchFamily="18" charset="0"/>
              </a:rPr>
              <a:t> (3× China’s rate)</a:t>
            </a:r>
          </a:p>
          <a:p>
            <a:pPr marL="742950" lvl="1" indent="-285750" algn="l">
              <a:buFont typeface="Arial" panose="020B0604020202020204" pitchFamily="34" charset="0"/>
              <a:buChar char="•"/>
            </a:pPr>
            <a:r>
              <a:rPr lang="en-US" altLang="zh-CN" sz="1400" b="1" i="0" dirty="0">
                <a:solidFill>
                  <a:srgbClr val="404040"/>
                </a:solidFill>
                <a:effectLst/>
                <a:latin typeface="Times New Roman" panose="02020603050405020304" pitchFamily="18" charset="0"/>
                <a:cs typeface="Times New Roman" panose="02020603050405020304" pitchFamily="18" charset="0"/>
              </a:rPr>
              <a:t>+68 kg CO₂</a:t>
            </a:r>
            <a:r>
              <a:rPr lang="en-US" altLang="zh-CN" sz="1400" b="0" i="0" dirty="0">
                <a:solidFill>
                  <a:srgbClr val="404040"/>
                </a:solidFill>
                <a:effectLst/>
                <a:latin typeface="Times New Roman" panose="02020603050405020304" pitchFamily="18" charset="0"/>
                <a:cs typeface="Times New Roman" panose="02020603050405020304" pitchFamily="18" charset="0"/>
              </a:rPr>
              <a:t> per iPhone (</a:t>
            </a:r>
            <a:r>
              <a:rPr lang="en-US" altLang="zh-CN" sz="1400" b="1" i="0" dirty="0">
                <a:solidFill>
                  <a:srgbClr val="404040"/>
                </a:solidFill>
                <a:effectLst/>
                <a:latin typeface="Times New Roman" panose="02020603050405020304" pitchFamily="18" charset="0"/>
                <a:cs typeface="Times New Roman" panose="02020603050405020304" pitchFamily="18" charset="0"/>
              </a:rPr>
              <a:t>107% increase</a:t>
            </a:r>
            <a:r>
              <a:rPr lang="en-US" altLang="zh-CN" sz="1400" b="0" i="0" dirty="0">
                <a:solidFill>
                  <a:srgbClr val="404040"/>
                </a:solidFill>
                <a:effectLst/>
                <a:latin typeface="Times New Roman" panose="02020603050405020304" pitchFamily="18" charset="0"/>
                <a:cs typeface="Times New Roman" panose="02020603050405020304" pitchFamily="18" charset="0"/>
              </a:rPr>
              <a:t>)</a:t>
            </a:r>
            <a:endParaRPr lang="en-US" altLang="zh-CN" sz="1600" b="0" i="0" dirty="0">
              <a:solidFill>
                <a:srgbClr val="404040"/>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912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5186045" y="-6985"/>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p:cNvSpPr txBox="1"/>
          <p:nvPr/>
        </p:nvSpPr>
        <p:spPr>
          <a:xfrm>
            <a:off x="3605606" y="151765"/>
            <a:ext cx="1380202" cy="368300"/>
          </a:xfrm>
          <a:prstGeom prst="rect">
            <a:avLst/>
          </a:prstGeom>
          <a:noFill/>
        </p:spPr>
        <p:txBody>
          <a:bodyPr wrap="square" rtlCol="0">
            <a:spAutoFit/>
          </a:bodyPr>
          <a:lstStyle/>
          <a:p>
            <a:r>
              <a:rPr lang="en-US" altLang="zh-CN"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p:cNvSpPr txBox="1"/>
          <p:nvPr/>
        </p:nvSpPr>
        <p:spPr>
          <a:xfrm>
            <a:off x="1713865" y="167031"/>
            <a:ext cx="1272656" cy="369332"/>
          </a:xfrm>
          <a:prstGeom prst="rect">
            <a:avLst/>
          </a:prstGeom>
          <a:noFill/>
        </p:spPr>
        <p:txBody>
          <a:bodyPr wrap="none" rtlCol="0">
            <a:spAutoFit/>
          </a:bodyPr>
          <a:lstStyle/>
          <a:p>
            <a:r>
              <a:rPr lang="en-US" altLang="zh-CN" dirty="0">
                <a:solidFill>
                  <a:srgbClr val="F1F0EB"/>
                </a:solidFill>
                <a:latin typeface="Garamond" panose="02020404030301010803" pitchFamily="18" charset="0"/>
                <a:ea typeface="楷体" panose="02010609060101010101" pitchFamily="49" charset="-122"/>
              </a:rPr>
              <a:t>Background</a:t>
            </a:r>
          </a:p>
        </p:txBody>
      </p:sp>
      <p:pic>
        <p:nvPicPr>
          <p:cNvPr id="14" name="图片 13"/>
          <p:cNvPicPr>
            <a:picLocks noChangeAspect="1"/>
          </p:cNvPicPr>
          <p:nvPr/>
        </p:nvPicPr>
        <p:blipFill>
          <a:blip r:embed="rId4"/>
          <a:stretch>
            <a:fillRect/>
          </a:stretch>
        </p:blipFill>
        <p:spPr>
          <a:xfrm>
            <a:off x="10087555" y="154278"/>
            <a:ext cx="390580" cy="381053"/>
          </a:xfrm>
          <a:prstGeom prst="rect">
            <a:avLst/>
          </a:prstGeom>
        </p:spPr>
      </p:pic>
      <p:sp>
        <p:nvSpPr>
          <p:cNvPr id="8" name="矩形 7"/>
          <p:cNvSpPr/>
          <p:nvPr/>
        </p:nvSpPr>
        <p:spPr>
          <a:xfrm>
            <a:off x="482600" y="6434206"/>
            <a:ext cx="5613400" cy="307777"/>
          </a:xfrm>
          <a:prstGeom prst="rect">
            <a:avLst/>
          </a:prstGeom>
        </p:spPr>
        <p:txBody>
          <a:bodyPr wrap="square">
            <a:spAutoFit/>
          </a:bodyPr>
          <a:lstStyle/>
          <a:p>
            <a:pPr algn="just"/>
            <a:r>
              <a:rPr lang="en-US" altLang="zh-CN" sz="1400" b="1" dirty="0">
                <a:latin typeface="Euclid" panose="02020503060505020303" pitchFamily="18" charset="0"/>
                <a:ea typeface="Arial" panose="020B0604020202020204" pitchFamily="34" charset="0"/>
                <a:cs typeface="Georgia" panose="02040502050405020303" pitchFamily="18" charset="0"/>
              </a:rPr>
              <a:t>Fig. 4 The emission and economic effect of industrial relocation.</a:t>
            </a:r>
            <a:endParaRPr lang="en-GB" altLang="zh-CN" sz="1600" dirty="0">
              <a:latin typeface="Euclid" panose="02020503060505020303" pitchFamily="18" charset="0"/>
              <a:ea typeface="Arial" panose="020B0604020202020204" pitchFamily="34" charset="0"/>
              <a:cs typeface="Georgia" panose="02040502050405020303" pitchFamily="18" charset="0"/>
            </a:endParaRPr>
          </a:p>
        </p:txBody>
      </p:sp>
      <p:sp>
        <p:nvSpPr>
          <p:cNvPr id="12" name="内容占位符 2"/>
          <p:cNvSpPr txBox="1"/>
          <p:nvPr/>
        </p:nvSpPr>
        <p:spPr>
          <a:xfrm>
            <a:off x="5558383" y="1030805"/>
            <a:ext cx="6202279" cy="6079932"/>
          </a:xfrm>
          <a:prstGeom prst="rect">
            <a:avLst/>
          </a:prstGeom>
        </p:spPr>
        <p:txBody>
          <a:bodyPr vert="horz" lIns="90000" tIns="46800" rIns="90000" bIns="46800" rtlCol="0">
            <a:normAutofit fontScale="85000"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spcAft>
                <a:spcPts val="600"/>
              </a:spcAft>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 </a:t>
            </a:r>
            <a:r>
              <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Environmental Perspective</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This relocation will have negative implications for the global environment.</a:t>
            </a:r>
          </a:p>
          <a:p>
            <a:pPr marL="0" indent="0">
              <a:lnSpc>
                <a:spcPct val="120000"/>
              </a:lnSpc>
              <a:spcAft>
                <a:spcPts val="0"/>
              </a:spcAft>
              <a:buNone/>
            </a:pPr>
            <a:r>
              <a:rPr lang="en-US" altLang="zh-CN" dirty="0">
                <a:solidFill>
                  <a:schemeClr val="bg1">
                    <a:lumMod val="10000"/>
                  </a:schemeClr>
                </a:solidFill>
                <a:latin typeface="Times New Roman" panose="02020603050405020304" pitchFamily="18" charset="0"/>
                <a:cs typeface="Times New Roman" panose="02020603050405020304" pitchFamily="18" charset="0"/>
              </a:rPr>
              <a:t> (ULT- </a:t>
            </a:r>
            <a:r>
              <a:rPr lang="zh-CN" altLang="en-US" dirty="0">
                <a:solidFill>
                  <a:schemeClr val="bg1">
                    <a:lumMod val="10000"/>
                  </a:schemeClr>
                </a:solidFill>
                <a:latin typeface="Times New Roman" panose="02020603050405020304" pitchFamily="18" charset="0"/>
                <a:cs typeface="Times New Roman" panose="02020603050405020304" pitchFamily="18" charset="0"/>
              </a:rPr>
              <a:t>↑</a:t>
            </a:r>
            <a:r>
              <a:rPr lang="en-US" altLang="zh-CN" dirty="0">
                <a:solidFill>
                  <a:schemeClr val="bg1">
                    <a:lumMod val="10000"/>
                  </a:schemeClr>
                </a:solidFill>
                <a:latin typeface="Times New Roman" panose="02020603050405020304" pitchFamily="18" charset="0"/>
                <a:cs typeface="Times New Roman" panose="02020603050405020304" pitchFamily="18" charset="0"/>
              </a:rPr>
              <a:t>855.5million Mt CO2,MLT -</a:t>
            </a:r>
            <a:r>
              <a:rPr lang="zh-CN" altLang="en-US" dirty="0">
                <a:solidFill>
                  <a:schemeClr val="bg1">
                    <a:lumMod val="10000"/>
                  </a:schemeClr>
                </a:solidFill>
                <a:latin typeface="Times New Roman" panose="02020603050405020304" pitchFamily="18" charset="0"/>
                <a:cs typeface="Times New Roman" panose="02020603050405020304" pitchFamily="18" charset="0"/>
              </a:rPr>
              <a:t>↑</a:t>
            </a:r>
            <a:r>
              <a:rPr lang="en-US" altLang="zh-CN" dirty="0">
                <a:solidFill>
                  <a:schemeClr val="bg1">
                    <a:lumMod val="10000"/>
                  </a:schemeClr>
                </a:solidFill>
                <a:latin typeface="Times New Roman" panose="02020603050405020304" pitchFamily="18" charset="0"/>
                <a:cs typeface="Times New Roman" panose="02020603050405020304" pitchFamily="18" charset="0"/>
              </a:rPr>
              <a:t> 23.8 to 399.6 </a:t>
            </a:r>
            <a:r>
              <a:rPr lang="en-US" altLang="zh-CN" dirty="0">
                <a:solidFill>
                  <a:schemeClr val="bg1">
                    <a:lumMod val="10000"/>
                  </a:schemeClr>
                </a:solidFill>
                <a:latin typeface="Times New Roman" panose="02020603050405020304" pitchFamily="18" charset="0"/>
                <a:cs typeface="Times New Roman" panose="02020603050405020304" pitchFamily="18" charset="0"/>
                <a:sym typeface="+mn-ea"/>
              </a:rPr>
              <a:t>million </a:t>
            </a:r>
            <a:r>
              <a:rPr lang="en-US" altLang="zh-CN" dirty="0">
                <a:solidFill>
                  <a:schemeClr val="bg1">
                    <a:lumMod val="10000"/>
                  </a:schemeClr>
                </a:solidFill>
                <a:latin typeface="Times New Roman" panose="02020603050405020304" pitchFamily="18" charset="0"/>
                <a:cs typeface="Times New Roman" panose="02020603050405020304" pitchFamily="18" charset="0"/>
              </a:rPr>
              <a:t>Mt CO2, BM-396.5</a:t>
            </a:r>
            <a:r>
              <a:rPr lang="en-US" altLang="zh-CN" dirty="0">
                <a:solidFill>
                  <a:schemeClr val="bg1">
                    <a:lumMod val="10000"/>
                  </a:schemeClr>
                </a:solidFill>
                <a:latin typeface="Times New Roman" panose="02020603050405020304" pitchFamily="18" charset="0"/>
                <a:cs typeface="Times New Roman" panose="02020603050405020304" pitchFamily="18" charset="0"/>
                <a:sym typeface="+mn-ea"/>
              </a:rPr>
              <a:t>million </a:t>
            </a:r>
            <a:r>
              <a:rPr lang="en-US" altLang="zh-CN" dirty="0">
                <a:solidFill>
                  <a:schemeClr val="bg1">
                    <a:lumMod val="10000"/>
                  </a:schemeClr>
                </a:solidFill>
                <a:latin typeface="Times New Roman" panose="02020603050405020304" pitchFamily="18" charset="0"/>
                <a:cs typeface="Times New Roman" panose="02020603050405020304" pitchFamily="18" charset="0"/>
              </a:rPr>
              <a:t>Mt CO2). </a:t>
            </a:r>
          </a:p>
          <a:p>
            <a:pPr>
              <a:lnSpc>
                <a:spcPct val="120000"/>
              </a:lnSpc>
              <a:spcBef>
                <a:spcPts val="600"/>
              </a:spcBef>
              <a:spcAft>
                <a:spcPts val="600"/>
              </a:spcAft>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(b) </a:t>
            </a:r>
            <a:r>
              <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Economic Perspective</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The industrial relocation not only raises global carbon emissions but also reduces global GDP.</a:t>
            </a:r>
          </a:p>
          <a:p>
            <a:pPr marL="0" indent="0">
              <a:lnSpc>
                <a:spcPct val="120000"/>
              </a:lnSpc>
              <a:spcAft>
                <a:spcPts val="0"/>
              </a:spcAft>
              <a:buFont typeface="Arial" panose="020B0604020202020204" pitchFamily="34" charset="0"/>
              <a:buNone/>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(Global: ULT -</a:t>
            </a:r>
            <a:r>
              <a:rPr lang="zh-CN" altLang="en-US"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16,712.1 million USD,MLT -</a:t>
            </a:r>
            <a:r>
              <a:rPr lang="zh-CN" altLang="en-US"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706.2 to 11,412.9 million USD, BM-10,982.2 million USD;</a:t>
            </a:r>
          </a:p>
          <a:p>
            <a:pPr marL="0" indent="0">
              <a:lnSpc>
                <a:spcPct val="120000"/>
              </a:lnSpc>
              <a:spcAft>
                <a:spcPts val="0"/>
              </a:spcAft>
              <a:buFont typeface="Arial" panose="020B0604020202020204" pitchFamily="34" charset="0"/>
              <a:buNone/>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Other Regions: ULT -</a:t>
            </a:r>
            <a:r>
              <a:rPr lang="zh-CN" altLang="en-US"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23,273.4 million USD,MLT -</a:t>
            </a:r>
            <a:r>
              <a:rPr lang="zh-CN" altLang="en-US"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835.7 to 14,807.0 million USD, BM-14,046.2 million )</a:t>
            </a:r>
          </a:p>
          <a:p>
            <a:pPr>
              <a:lnSpc>
                <a:spcPct val="120000"/>
              </a:lnSpc>
              <a:spcBef>
                <a:spcPts val="600"/>
              </a:spcBef>
              <a:spcAft>
                <a:spcPts val="600"/>
              </a:spcAft>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(c) </a:t>
            </a:r>
            <a:r>
              <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Combined Effects</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The ratio of changes in value added to changes in carbon emissions is negative, indicating dual negative impacts of this industrial relocation on both the economy and the environment. Furthermore, this ratio is significantly higher in other regions compared to the global level, suggesting that the negative impacts are more pronounced in other regions.</a:t>
            </a:r>
          </a:p>
          <a:p>
            <a:pPr>
              <a:lnSpc>
                <a:spcPct val="120000"/>
              </a:lnSpc>
              <a:spcBef>
                <a:spcPts val="600"/>
              </a:spcBef>
              <a:spcAft>
                <a:spcPts val="600"/>
              </a:spcAft>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(d) and (e) indicate that the substitution of intermediate goods by India is the main source of the increase in carbon emissions.</a:t>
            </a:r>
          </a:p>
        </p:txBody>
      </p:sp>
      <p:sp>
        <p:nvSpPr>
          <p:cNvPr id="13" name="矩形 2"/>
          <p:cNvSpPr/>
          <p:nvPr/>
        </p:nvSpPr>
        <p:spPr>
          <a:xfrm>
            <a:off x="297833" y="690173"/>
            <a:ext cx="6954666" cy="399657"/>
          </a:xfrm>
          <a:custGeom>
            <a:avLst/>
            <a:gdLst>
              <a:gd name="connsiteX0" fmla="*/ 0 w 3503712"/>
              <a:gd name="connsiteY0" fmla="*/ 0 h 561028"/>
              <a:gd name="connsiteX1" fmla="*/ 3503712 w 3503712"/>
              <a:gd name="connsiteY1" fmla="*/ 0 h 561028"/>
              <a:gd name="connsiteX2" fmla="*/ 3503712 w 3503712"/>
              <a:gd name="connsiteY2" fmla="*/ 561028 h 561028"/>
              <a:gd name="connsiteX3" fmla="*/ 0 w 3503712"/>
              <a:gd name="connsiteY3" fmla="*/ 561028 h 561028"/>
              <a:gd name="connsiteX4" fmla="*/ 0 w 3503712"/>
              <a:gd name="connsiteY4" fmla="*/ 0 h 561028"/>
              <a:gd name="connsiteX0-1" fmla="*/ 0 w 3503712"/>
              <a:gd name="connsiteY0-2" fmla="*/ 0 h 561028"/>
              <a:gd name="connsiteX1-3" fmla="*/ 3503712 w 3503712"/>
              <a:gd name="connsiteY1-4" fmla="*/ 0 h 561028"/>
              <a:gd name="connsiteX2-5" fmla="*/ 3143103 w 3503712"/>
              <a:gd name="connsiteY2-6" fmla="*/ 561028 h 561028"/>
              <a:gd name="connsiteX3-7" fmla="*/ 0 w 3503712"/>
              <a:gd name="connsiteY3-8" fmla="*/ 561028 h 561028"/>
              <a:gd name="connsiteX4-9" fmla="*/ 0 w 3503712"/>
              <a:gd name="connsiteY4-10" fmla="*/ 0 h 5610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03712" h="561028">
                <a:moveTo>
                  <a:pt x="0" y="0"/>
                </a:moveTo>
                <a:lnTo>
                  <a:pt x="3503712" y="0"/>
                </a:lnTo>
                <a:lnTo>
                  <a:pt x="3143103" y="561028"/>
                </a:lnTo>
                <a:lnTo>
                  <a:pt x="0" y="561028"/>
                </a:lnTo>
                <a:lnTo>
                  <a:pt x="0" y="0"/>
                </a:lnTo>
                <a:close/>
              </a:path>
            </a:pathLst>
          </a:custGeom>
          <a:solidFill>
            <a:srgbClr val="32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5" name="文本框 14"/>
          <p:cNvSpPr txBox="1"/>
          <p:nvPr/>
        </p:nvSpPr>
        <p:spPr>
          <a:xfrm>
            <a:off x="350085" y="660417"/>
            <a:ext cx="6682958" cy="429413"/>
          </a:xfrm>
          <a:prstGeom prst="rect">
            <a:avLst/>
          </a:prstGeom>
          <a:noFill/>
        </p:spPr>
        <p:txBody>
          <a:bodyPr wrap="square" rtlCol="0">
            <a:spAutoFit/>
          </a:bodyPr>
          <a:lstStyle/>
          <a:p>
            <a:pPr marR="0" lvl="0" algn="l" defTabSz="914400" rtl="0" eaLnBrk="1" fontAlgn="auto" latinLnBrk="0" hangingPunct="1">
              <a:lnSpc>
                <a:spcPct val="120000"/>
              </a:lnSpc>
              <a:spcBef>
                <a:spcPts val="1200"/>
              </a:spcBef>
              <a:buClrTx/>
              <a:buSzTx/>
              <a:defRPr/>
            </a:pPr>
            <a:r>
              <a:rPr kumimoji="0" lang="en-US" altLang="zh-CN" sz="2000" b="1" i="0" u="none" strike="noStrike" kern="1200" cap="none" spc="0" normalizeH="0" baseline="0" noProof="0" dirty="0">
                <a:ln>
                  <a:noFill/>
                </a:ln>
                <a:solidFill>
                  <a:schemeClr val="tx2"/>
                </a:solidFill>
                <a:effectLst/>
                <a:uLnTx/>
                <a:uFillTx/>
                <a:latin typeface="Times New Roman" panose="02020603050405020304" pitchFamily="18" charset="0"/>
                <a:ea typeface="仿宋" panose="02010609060101010101" pitchFamily="49" charset="-122"/>
                <a:cs typeface="Times New Roman" panose="02020603050405020304" pitchFamily="18" charset="0"/>
              </a:rPr>
              <a:t>Increased Carbon Emissions, Slower Economic Growth</a:t>
            </a:r>
            <a:endParaRPr lang="en-US" altLang="zh-CN" sz="2000" b="1" dirty="0">
              <a:solidFill>
                <a:schemeClr val="tx2"/>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1"/>
          <p:cNvPicPr>
            <a:picLocks noChangeAspect="1"/>
          </p:cNvPicPr>
          <p:nvPr/>
        </p:nvPicPr>
        <p:blipFill>
          <a:blip r:embed="rId5"/>
          <a:stretch>
            <a:fillRect/>
          </a:stretch>
        </p:blipFill>
        <p:spPr>
          <a:xfrm>
            <a:off x="482600" y="1104265"/>
            <a:ext cx="4740910" cy="5374640"/>
          </a:xfrm>
          <a:prstGeom prst="rect">
            <a:avLst/>
          </a:prstGeom>
        </p:spPr>
      </p:pic>
      <p:sp>
        <p:nvSpPr>
          <p:cNvPr id="7" name="文本框 6">
            <a:extLst>
              <a:ext uri="{FF2B5EF4-FFF2-40B4-BE49-F238E27FC236}">
                <a16:creationId xmlns:a16="http://schemas.microsoft.com/office/drawing/2014/main" id="{C70CD009-A777-258A-57CF-2078C6D3AFB8}"/>
              </a:ext>
            </a:extLst>
          </p:cNvPr>
          <p:cNvSpPr txBox="1"/>
          <p:nvPr/>
        </p:nvSpPr>
        <p:spPr>
          <a:xfrm>
            <a:off x="8078416" y="135221"/>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19" name="灯片编号占位符 18">
            <a:extLst>
              <a:ext uri="{FF2B5EF4-FFF2-40B4-BE49-F238E27FC236}">
                <a16:creationId xmlns:a16="http://schemas.microsoft.com/office/drawing/2014/main" id="{D7F5D043-0AE9-6379-0269-DD9DFB9C5544}"/>
              </a:ext>
            </a:extLst>
          </p:cNvPr>
          <p:cNvSpPr>
            <a:spLocks noGrp="1"/>
          </p:cNvSpPr>
          <p:nvPr>
            <p:ph type="sldNum" sz="quarter" idx="12"/>
          </p:nvPr>
        </p:nvSpPr>
        <p:spPr/>
        <p:txBody>
          <a:bodyPr/>
          <a:lstStyle/>
          <a:p>
            <a:fld id="{49AE70B2-8BF9-45C0-BB95-33D1B9D3A854}" type="slidenum">
              <a:rPr lang="zh-CN" altLang="en-US" smtClean="0"/>
              <a:t>13</a:t>
            </a:fld>
            <a:endParaRPr lang="zh-CN" altLang="en-US" dirty="0"/>
          </a:p>
        </p:txBody>
      </p:sp>
      <p:sp>
        <p:nvSpPr>
          <p:cNvPr id="20" name="文本框 19">
            <a:extLst>
              <a:ext uri="{FF2B5EF4-FFF2-40B4-BE49-F238E27FC236}">
                <a16:creationId xmlns:a16="http://schemas.microsoft.com/office/drawing/2014/main" id="{2EC286FE-66BD-091C-63C9-204DB2AF0757}"/>
              </a:ext>
            </a:extLst>
          </p:cNvPr>
          <p:cNvSpPr txBox="1"/>
          <p:nvPr/>
        </p:nvSpPr>
        <p:spPr>
          <a:xfrm>
            <a:off x="5744210" y="-9525"/>
            <a:ext cx="1143455"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Results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5186045" y="-6985"/>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p:cNvSpPr txBox="1"/>
          <p:nvPr/>
        </p:nvSpPr>
        <p:spPr>
          <a:xfrm>
            <a:off x="3605606" y="120353"/>
            <a:ext cx="1380202" cy="368300"/>
          </a:xfrm>
          <a:prstGeom prst="rect">
            <a:avLst/>
          </a:prstGeom>
          <a:noFill/>
        </p:spPr>
        <p:txBody>
          <a:bodyPr wrap="square" rtlCol="0">
            <a:spAutoFit/>
          </a:bodyPr>
          <a:lstStyle/>
          <a:p>
            <a:r>
              <a:rPr lang="en-US" altLang="zh-CN"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p:cNvSpPr txBox="1"/>
          <p:nvPr/>
        </p:nvSpPr>
        <p:spPr>
          <a:xfrm>
            <a:off x="1700127" y="154278"/>
            <a:ext cx="1272656" cy="369332"/>
          </a:xfrm>
          <a:prstGeom prst="rect">
            <a:avLst/>
          </a:prstGeom>
          <a:noFill/>
        </p:spPr>
        <p:txBody>
          <a:bodyPr wrap="none" rtlCol="0">
            <a:spAutoFit/>
          </a:bodyPr>
          <a:lstStyle/>
          <a:p>
            <a:r>
              <a:rPr lang="en-US" altLang="zh-CN" dirty="0">
                <a:solidFill>
                  <a:srgbClr val="F1F0EB"/>
                </a:solidFill>
                <a:latin typeface="Garamond" panose="02020404030301010803" pitchFamily="18" charset="0"/>
                <a:ea typeface="楷体" panose="02010609060101010101" pitchFamily="49" charset="-122"/>
              </a:rPr>
              <a:t>Background</a:t>
            </a:r>
          </a:p>
        </p:txBody>
      </p:sp>
      <p:pic>
        <p:nvPicPr>
          <p:cNvPr id="14" name="图片 13"/>
          <p:cNvPicPr>
            <a:picLocks noChangeAspect="1"/>
          </p:cNvPicPr>
          <p:nvPr/>
        </p:nvPicPr>
        <p:blipFill>
          <a:blip r:embed="rId4"/>
          <a:stretch>
            <a:fillRect/>
          </a:stretch>
        </p:blipFill>
        <p:spPr>
          <a:xfrm>
            <a:off x="10087555" y="154278"/>
            <a:ext cx="390580" cy="381053"/>
          </a:xfrm>
          <a:prstGeom prst="rect">
            <a:avLst/>
          </a:prstGeom>
        </p:spPr>
      </p:pic>
      <p:sp>
        <p:nvSpPr>
          <p:cNvPr id="13" name="矩形 2"/>
          <p:cNvSpPr/>
          <p:nvPr/>
        </p:nvSpPr>
        <p:spPr>
          <a:xfrm>
            <a:off x="2199785" y="876740"/>
            <a:ext cx="7780238" cy="399657"/>
          </a:xfrm>
          <a:custGeom>
            <a:avLst/>
            <a:gdLst>
              <a:gd name="connsiteX0" fmla="*/ 0 w 3503712"/>
              <a:gd name="connsiteY0" fmla="*/ 0 h 561028"/>
              <a:gd name="connsiteX1" fmla="*/ 3503712 w 3503712"/>
              <a:gd name="connsiteY1" fmla="*/ 0 h 561028"/>
              <a:gd name="connsiteX2" fmla="*/ 3503712 w 3503712"/>
              <a:gd name="connsiteY2" fmla="*/ 561028 h 561028"/>
              <a:gd name="connsiteX3" fmla="*/ 0 w 3503712"/>
              <a:gd name="connsiteY3" fmla="*/ 561028 h 561028"/>
              <a:gd name="connsiteX4" fmla="*/ 0 w 3503712"/>
              <a:gd name="connsiteY4" fmla="*/ 0 h 561028"/>
              <a:gd name="connsiteX0-1" fmla="*/ 0 w 3503712"/>
              <a:gd name="connsiteY0-2" fmla="*/ 0 h 561028"/>
              <a:gd name="connsiteX1-3" fmla="*/ 3503712 w 3503712"/>
              <a:gd name="connsiteY1-4" fmla="*/ 0 h 561028"/>
              <a:gd name="connsiteX2-5" fmla="*/ 3143103 w 3503712"/>
              <a:gd name="connsiteY2-6" fmla="*/ 561028 h 561028"/>
              <a:gd name="connsiteX3-7" fmla="*/ 0 w 3503712"/>
              <a:gd name="connsiteY3-8" fmla="*/ 561028 h 561028"/>
              <a:gd name="connsiteX4-9" fmla="*/ 0 w 3503712"/>
              <a:gd name="connsiteY4-10" fmla="*/ 0 h 5610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03712" h="561028">
                <a:moveTo>
                  <a:pt x="0" y="0"/>
                </a:moveTo>
                <a:lnTo>
                  <a:pt x="3503712" y="0"/>
                </a:lnTo>
                <a:lnTo>
                  <a:pt x="3143103" y="561028"/>
                </a:lnTo>
                <a:lnTo>
                  <a:pt x="0" y="561028"/>
                </a:lnTo>
                <a:lnTo>
                  <a:pt x="0" y="0"/>
                </a:lnTo>
                <a:close/>
              </a:path>
            </a:pathLst>
          </a:custGeom>
          <a:solidFill>
            <a:srgbClr val="32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5" name="文本框 14"/>
          <p:cNvSpPr txBox="1"/>
          <p:nvPr/>
        </p:nvSpPr>
        <p:spPr>
          <a:xfrm>
            <a:off x="2158529" y="822159"/>
            <a:ext cx="7503305" cy="429413"/>
          </a:xfrm>
          <a:prstGeom prst="rect">
            <a:avLst/>
          </a:prstGeom>
          <a:noFill/>
        </p:spPr>
        <p:txBody>
          <a:bodyPr wrap="square" rtlCol="0">
            <a:spAutoFit/>
          </a:bodyPr>
          <a:lstStyle/>
          <a:p>
            <a:pPr marR="0" lvl="0" algn="l" defTabSz="914400" rtl="0" eaLnBrk="1" fontAlgn="auto" latinLnBrk="0" hangingPunct="1">
              <a:lnSpc>
                <a:spcPct val="120000"/>
              </a:lnSpc>
              <a:spcBef>
                <a:spcPts val="1200"/>
              </a:spcBef>
              <a:buClrTx/>
              <a:buSzTx/>
              <a:defRPr/>
            </a:pPr>
            <a:r>
              <a:rPr kumimoji="0" lang="en-US" altLang="zh-CN" sz="2000" b="1" i="0" u="none" strike="noStrike" kern="1200" cap="none" spc="0" normalizeH="0" baseline="0" noProof="0" dirty="0">
                <a:ln>
                  <a:noFill/>
                </a:ln>
                <a:solidFill>
                  <a:schemeClr val="tx2"/>
                </a:solidFill>
                <a:effectLst/>
                <a:uLnTx/>
                <a:uFillTx/>
                <a:latin typeface="Times New Roman" panose="02020603050405020304" pitchFamily="18" charset="0"/>
                <a:ea typeface="仿宋" panose="02010609060101010101" pitchFamily="49" charset="-122"/>
                <a:cs typeface="Times New Roman" panose="02020603050405020304" pitchFamily="18" charset="0"/>
              </a:rPr>
              <a:t>This Shift Undermines Years of Global Carbon Reduction Efforts</a:t>
            </a:r>
            <a:endParaRPr lang="en-US" altLang="zh-CN" sz="2000" b="1" dirty="0">
              <a:solidFill>
                <a:schemeClr val="tx2"/>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矩形 15"/>
          <p:cNvSpPr/>
          <p:nvPr/>
        </p:nvSpPr>
        <p:spPr>
          <a:xfrm>
            <a:off x="650875" y="4548409"/>
            <a:ext cx="5093636" cy="307777"/>
          </a:xfrm>
          <a:prstGeom prst="rect">
            <a:avLst/>
          </a:prstGeom>
        </p:spPr>
        <p:txBody>
          <a:bodyPr wrap="square">
            <a:spAutoFit/>
          </a:bodyPr>
          <a:lstStyle/>
          <a:p>
            <a:pPr algn="just"/>
            <a:r>
              <a:rPr lang="en-US" altLang="zh-CN" sz="1400" b="1" dirty="0">
                <a:latin typeface="Euclid" panose="02020503060505020303" pitchFamily="18" charset="0"/>
                <a:ea typeface="Arial" panose="020B0604020202020204" pitchFamily="34" charset="0"/>
                <a:cs typeface="Georgia" panose="02040502050405020303" pitchFamily="18" charset="0"/>
              </a:rPr>
              <a:t>Fig. 5 The impact on carbon emissions in different economies.</a:t>
            </a:r>
            <a:endParaRPr lang="en-GB" altLang="zh-CN" sz="1600" dirty="0">
              <a:latin typeface="Euclid" panose="02020503060505020303" pitchFamily="18" charset="0"/>
              <a:ea typeface="Arial" panose="020B0604020202020204" pitchFamily="34" charset="0"/>
              <a:cs typeface="Georgia" panose="02040502050405020303" pitchFamily="18" charset="0"/>
            </a:endParaRPr>
          </a:p>
        </p:txBody>
      </p:sp>
      <p:sp>
        <p:nvSpPr>
          <p:cNvPr id="18" name="矩形 17"/>
          <p:cNvSpPr/>
          <p:nvPr/>
        </p:nvSpPr>
        <p:spPr>
          <a:xfrm>
            <a:off x="7060665" y="4548737"/>
            <a:ext cx="3941077" cy="307777"/>
          </a:xfrm>
          <a:prstGeom prst="rect">
            <a:avLst/>
          </a:prstGeom>
        </p:spPr>
        <p:txBody>
          <a:bodyPr wrap="square">
            <a:spAutoFit/>
          </a:bodyPr>
          <a:lstStyle/>
          <a:p>
            <a:pPr algn="just"/>
            <a:r>
              <a:rPr lang="en-US" altLang="zh-CN" sz="1400" b="1" dirty="0">
                <a:latin typeface="Euclid" panose="02020503060505020303" pitchFamily="18" charset="0"/>
                <a:ea typeface="Arial" panose="020B0604020202020204" pitchFamily="34" charset="0"/>
                <a:cs typeface="Georgia" panose="02040502050405020303" pitchFamily="18" charset="0"/>
              </a:rPr>
              <a:t>Fig. 6 CO2 emission burdens for G7 economies.</a:t>
            </a:r>
            <a:endParaRPr lang="en-GB" altLang="zh-CN" sz="1600" dirty="0">
              <a:latin typeface="Euclid" panose="02020503060505020303" pitchFamily="18" charset="0"/>
              <a:ea typeface="Arial" panose="020B0604020202020204" pitchFamily="34" charset="0"/>
              <a:cs typeface="Georgia" panose="02040502050405020303" pitchFamily="18" charset="0"/>
            </a:endParaRPr>
          </a:p>
        </p:txBody>
      </p:sp>
      <p:sp>
        <p:nvSpPr>
          <p:cNvPr id="7" name="内容占位符 2"/>
          <p:cNvSpPr txBox="1"/>
          <p:nvPr/>
        </p:nvSpPr>
        <p:spPr>
          <a:xfrm>
            <a:off x="322997" y="4856391"/>
            <a:ext cx="11293900" cy="1794617"/>
          </a:xfrm>
          <a:prstGeom prst="rect">
            <a:avLst/>
          </a:prstGeom>
        </p:spPr>
        <p:txBody>
          <a:bodyPr vert="horz" lIns="90000" tIns="46800" rIns="90000" bIns="46800" rtlCol="0">
            <a:normAutofit fontScale="550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altLang="zh-CN" sz="29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From an ultra-long-term (ULT) perspective, the global carbon emissions increase resulting from India’s absorption of China’s industrial relocation (855.5 million Mt CO2) surpasses the total carbon reduction achieved by each G7 country following the Copenhagen Climate Conference (2009–2021). This figure amounts to 85.1% of the combined G7 reductions, exceeding the reductions achieved by the EU (472.0 million Mt CO2) and the G20 (excluding China and India, 691.1 million Mt CO2). It also represents 77.8% of the total reductions by all OECD economies. Similar conclusions hold in the medium-to-long term (MLT).</a:t>
            </a:r>
          </a:p>
          <a:p>
            <a:endParaRPr lang="en-US" altLang="zh-CN" sz="19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2"/>
          <p:cNvPicPr>
            <a:picLocks noChangeAspect="1"/>
          </p:cNvPicPr>
          <p:nvPr/>
        </p:nvPicPr>
        <p:blipFill>
          <a:blip r:embed="rId5"/>
          <a:stretch>
            <a:fillRect/>
          </a:stretch>
        </p:blipFill>
        <p:spPr>
          <a:xfrm>
            <a:off x="513715" y="1276350"/>
            <a:ext cx="5558155" cy="3209290"/>
          </a:xfrm>
          <a:prstGeom prst="rect">
            <a:avLst/>
          </a:prstGeom>
        </p:spPr>
      </p:pic>
      <p:pic>
        <p:nvPicPr>
          <p:cNvPr id="527261866" name="图片 527261866"/>
          <p:cNvPicPr>
            <a:picLocks noChangeAspect="1"/>
          </p:cNvPicPr>
          <p:nvPr/>
        </p:nvPicPr>
        <p:blipFill>
          <a:blip r:embed="rId6"/>
          <a:stretch>
            <a:fillRect/>
          </a:stretch>
        </p:blipFill>
        <p:spPr>
          <a:xfrm>
            <a:off x="6270625" y="1292860"/>
            <a:ext cx="5399405" cy="3209290"/>
          </a:xfrm>
          <a:prstGeom prst="rect">
            <a:avLst/>
          </a:prstGeom>
        </p:spPr>
      </p:pic>
      <p:sp>
        <p:nvSpPr>
          <p:cNvPr id="6" name="文本框 5">
            <a:extLst>
              <a:ext uri="{FF2B5EF4-FFF2-40B4-BE49-F238E27FC236}">
                <a16:creationId xmlns:a16="http://schemas.microsoft.com/office/drawing/2014/main" id="{D60EC266-DAC9-BD34-4061-47AA1EA9B078}"/>
              </a:ext>
            </a:extLst>
          </p:cNvPr>
          <p:cNvSpPr txBox="1"/>
          <p:nvPr/>
        </p:nvSpPr>
        <p:spPr>
          <a:xfrm>
            <a:off x="8078416" y="135221"/>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20" name="灯片编号占位符 19">
            <a:extLst>
              <a:ext uri="{FF2B5EF4-FFF2-40B4-BE49-F238E27FC236}">
                <a16:creationId xmlns:a16="http://schemas.microsoft.com/office/drawing/2014/main" id="{E1C471E2-C954-BF9C-7A8D-90D1625710AD}"/>
              </a:ext>
            </a:extLst>
          </p:cNvPr>
          <p:cNvSpPr>
            <a:spLocks noGrp="1"/>
          </p:cNvSpPr>
          <p:nvPr>
            <p:ph type="sldNum" sz="quarter" idx="12"/>
          </p:nvPr>
        </p:nvSpPr>
        <p:spPr/>
        <p:txBody>
          <a:bodyPr/>
          <a:lstStyle/>
          <a:p>
            <a:fld id="{49AE70B2-8BF9-45C0-BB95-33D1B9D3A854}" type="slidenum">
              <a:rPr lang="zh-CN" altLang="en-US" smtClean="0"/>
              <a:t>14</a:t>
            </a:fld>
            <a:endParaRPr lang="zh-CN" altLang="en-US" dirty="0"/>
          </a:p>
        </p:txBody>
      </p:sp>
      <p:sp>
        <p:nvSpPr>
          <p:cNvPr id="21" name="文本框 20">
            <a:extLst>
              <a:ext uri="{FF2B5EF4-FFF2-40B4-BE49-F238E27FC236}">
                <a16:creationId xmlns:a16="http://schemas.microsoft.com/office/drawing/2014/main" id="{E8ADD71F-F372-17AA-82AE-5498D7E82631}"/>
              </a:ext>
            </a:extLst>
          </p:cNvPr>
          <p:cNvSpPr txBox="1"/>
          <p:nvPr/>
        </p:nvSpPr>
        <p:spPr>
          <a:xfrm>
            <a:off x="5744210" y="-9525"/>
            <a:ext cx="1143455"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Results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
          <p:cNvSpPr/>
          <p:nvPr/>
        </p:nvSpPr>
        <p:spPr>
          <a:xfrm>
            <a:off x="986405" y="690173"/>
            <a:ext cx="3412067" cy="399657"/>
          </a:xfrm>
          <a:custGeom>
            <a:avLst/>
            <a:gdLst>
              <a:gd name="connsiteX0" fmla="*/ 0 w 3503712"/>
              <a:gd name="connsiteY0" fmla="*/ 0 h 561028"/>
              <a:gd name="connsiteX1" fmla="*/ 3503712 w 3503712"/>
              <a:gd name="connsiteY1" fmla="*/ 0 h 561028"/>
              <a:gd name="connsiteX2" fmla="*/ 3503712 w 3503712"/>
              <a:gd name="connsiteY2" fmla="*/ 561028 h 561028"/>
              <a:gd name="connsiteX3" fmla="*/ 0 w 3503712"/>
              <a:gd name="connsiteY3" fmla="*/ 561028 h 561028"/>
              <a:gd name="connsiteX4" fmla="*/ 0 w 3503712"/>
              <a:gd name="connsiteY4" fmla="*/ 0 h 561028"/>
              <a:gd name="connsiteX0-1" fmla="*/ 0 w 3503712"/>
              <a:gd name="connsiteY0-2" fmla="*/ 0 h 561028"/>
              <a:gd name="connsiteX1-3" fmla="*/ 3503712 w 3503712"/>
              <a:gd name="connsiteY1-4" fmla="*/ 0 h 561028"/>
              <a:gd name="connsiteX2-5" fmla="*/ 3143103 w 3503712"/>
              <a:gd name="connsiteY2-6" fmla="*/ 561028 h 561028"/>
              <a:gd name="connsiteX3-7" fmla="*/ 0 w 3503712"/>
              <a:gd name="connsiteY3-8" fmla="*/ 561028 h 561028"/>
              <a:gd name="connsiteX4-9" fmla="*/ 0 w 3503712"/>
              <a:gd name="connsiteY4-10" fmla="*/ 0 h 5610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03712" h="561028">
                <a:moveTo>
                  <a:pt x="0" y="0"/>
                </a:moveTo>
                <a:lnTo>
                  <a:pt x="3503712" y="0"/>
                </a:lnTo>
                <a:lnTo>
                  <a:pt x="3143103" y="561028"/>
                </a:lnTo>
                <a:lnTo>
                  <a:pt x="0" y="561028"/>
                </a:lnTo>
                <a:lnTo>
                  <a:pt x="0" y="0"/>
                </a:lnTo>
                <a:close/>
              </a:path>
            </a:pathLst>
          </a:custGeom>
          <a:solidFill>
            <a:srgbClr val="325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5186045" y="-6985"/>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p:cNvSpPr txBox="1"/>
          <p:nvPr/>
        </p:nvSpPr>
        <p:spPr>
          <a:xfrm>
            <a:off x="3771002" y="145415"/>
            <a:ext cx="1380202" cy="368300"/>
          </a:xfrm>
          <a:prstGeom prst="rect">
            <a:avLst/>
          </a:prstGeom>
          <a:noFill/>
        </p:spPr>
        <p:txBody>
          <a:bodyPr wrap="square" rtlCol="0">
            <a:spAutoFit/>
          </a:bodyPr>
          <a:lstStyle/>
          <a:p>
            <a:r>
              <a:rPr lang="en-US" altLang="zh-CN"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p:cNvSpPr txBox="1"/>
          <p:nvPr/>
        </p:nvSpPr>
        <p:spPr>
          <a:xfrm>
            <a:off x="1713865" y="145415"/>
            <a:ext cx="1272656" cy="369332"/>
          </a:xfrm>
          <a:prstGeom prst="rect">
            <a:avLst/>
          </a:prstGeom>
          <a:noFill/>
        </p:spPr>
        <p:txBody>
          <a:bodyPr wrap="none" rtlCol="0">
            <a:spAutoFit/>
          </a:bodyPr>
          <a:lstStyle/>
          <a:p>
            <a:r>
              <a:rPr lang="en-US" altLang="zh-CN" dirty="0">
                <a:solidFill>
                  <a:srgbClr val="F1F0EB"/>
                </a:solidFill>
                <a:latin typeface="Garamond" panose="02020404030301010803" pitchFamily="18" charset="0"/>
                <a:ea typeface="楷体" panose="02010609060101010101" pitchFamily="49" charset="-122"/>
              </a:rPr>
              <a:t>Background</a:t>
            </a:r>
          </a:p>
        </p:txBody>
      </p:sp>
      <p:sp>
        <p:nvSpPr>
          <p:cNvPr id="3" name="文本框 2"/>
          <p:cNvSpPr txBox="1"/>
          <p:nvPr/>
        </p:nvSpPr>
        <p:spPr>
          <a:xfrm>
            <a:off x="5744210" y="-9525"/>
            <a:ext cx="1143455"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Results</a:t>
            </a:r>
          </a:p>
        </p:txBody>
      </p:sp>
      <p:pic>
        <p:nvPicPr>
          <p:cNvPr id="14" name="图片 13"/>
          <p:cNvPicPr>
            <a:picLocks noChangeAspect="1"/>
          </p:cNvPicPr>
          <p:nvPr/>
        </p:nvPicPr>
        <p:blipFill>
          <a:blip r:embed="rId4"/>
          <a:stretch>
            <a:fillRect/>
          </a:stretch>
        </p:blipFill>
        <p:spPr>
          <a:xfrm>
            <a:off x="10087555" y="154278"/>
            <a:ext cx="390580" cy="381053"/>
          </a:xfrm>
          <a:prstGeom prst="rect">
            <a:avLst/>
          </a:prstGeom>
        </p:spPr>
      </p:pic>
      <p:sp>
        <p:nvSpPr>
          <p:cNvPr id="7" name="内容占位符 2"/>
          <p:cNvSpPr txBox="1"/>
          <p:nvPr/>
        </p:nvSpPr>
        <p:spPr>
          <a:xfrm>
            <a:off x="6144895" y="3787590"/>
            <a:ext cx="5843270" cy="2935189"/>
          </a:xfrm>
          <a:prstGeom prst="rect">
            <a:avLst/>
          </a:prstGeom>
        </p:spPr>
        <p:txBody>
          <a:bodyPr vert="horz" lIns="90000" tIns="46800" rIns="90000" bIns="46800" rtlCol="0">
            <a:normAutofit fontScale="85000"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思源黑体 Regular" panose="020B0500000000000000" charset="-122"/>
                <a:ea typeface="思源黑体 Regular" panose="020B0500000000000000" charset="-122"/>
                <a:cs typeface="思源黑体 Regular" panose="020B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0"/>
              </a:spcAft>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Among 17 manufacturing sectors, 14 sectors (excluding food, petroleum, and chemical industries) have negative impacts on global carbon emissions due to the relocation. Key contributors include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computers, basic metals, electrical equipment, and automobiles </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in the ULT scenario, and basic metals and automobiles in the MLT scenario. Ensuring that the intermediate products of computers, basic metals, and electrical equipment and the final products of the automobile industry—originally imported from China—are not replaced by Indian production could reduce 57.4% (523.7 million Mt CO2) of the carbon burden under such circumstances.</a:t>
            </a:r>
            <a:endParaRPr lang="en-US" altLang="zh-CN" sz="9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 name="图片 11"/>
          <p:cNvPicPr>
            <a:picLocks noChangeAspect="1"/>
          </p:cNvPicPr>
          <p:nvPr/>
        </p:nvPicPr>
        <p:blipFill>
          <a:blip r:embed="rId5"/>
          <a:stretch>
            <a:fillRect/>
          </a:stretch>
        </p:blipFill>
        <p:spPr>
          <a:xfrm>
            <a:off x="6327271" y="839622"/>
            <a:ext cx="5174939" cy="2712979"/>
          </a:xfrm>
          <a:prstGeom prst="rect">
            <a:avLst/>
          </a:prstGeom>
        </p:spPr>
      </p:pic>
      <p:sp>
        <p:nvSpPr>
          <p:cNvPr id="19" name="文本框 18"/>
          <p:cNvSpPr txBox="1"/>
          <p:nvPr/>
        </p:nvSpPr>
        <p:spPr>
          <a:xfrm>
            <a:off x="1809265" y="646237"/>
            <a:ext cx="1876798" cy="429413"/>
          </a:xfrm>
          <a:prstGeom prst="rect">
            <a:avLst/>
          </a:prstGeom>
          <a:noFill/>
        </p:spPr>
        <p:txBody>
          <a:bodyPr wrap="square" rtlCol="0">
            <a:spAutoFit/>
          </a:bodyPr>
          <a:lstStyle/>
          <a:p>
            <a:pPr marR="0" lvl="0" algn="l" defTabSz="914400" rtl="0" eaLnBrk="1" fontAlgn="auto" latinLnBrk="0" hangingPunct="1">
              <a:lnSpc>
                <a:spcPct val="120000"/>
              </a:lnSpc>
              <a:spcBef>
                <a:spcPts val="1200"/>
              </a:spcBef>
              <a:buClrTx/>
              <a:buSzTx/>
              <a:defRPr/>
            </a:pPr>
            <a:r>
              <a:rPr kumimoji="0" lang="en-US" altLang="zh-CN" sz="2000" b="1" i="0" u="none" strike="noStrike" kern="1200" cap="none" spc="0" normalizeH="0" baseline="0" noProof="0" dirty="0">
                <a:ln>
                  <a:noFill/>
                </a:ln>
                <a:solidFill>
                  <a:schemeClr val="tx2"/>
                </a:solidFill>
                <a:effectLst/>
                <a:uLnTx/>
                <a:uFillTx/>
                <a:latin typeface="Times New Roman" panose="02020603050405020304" pitchFamily="18" charset="0"/>
                <a:ea typeface="仿宋" panose="02010609060101010101" pitchFamily="49" charset="-122"/>
                <a:cs typeface="Times New Roman" panose="02020603050405020304" pitchFamily="18" charset="0"/>
              </a:rPr>
              <a:t>Sector results</a:t>
            </a:r>
            <a:endParaRPr lang="en-US" altLang="zh-CN" sz="2000" b="1" dirty="0">
              <a:solidFill>
                <a:schemeClr val="tx2"/>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矩形 20"/>
          <p:cNvSpPr/>
          <p:nvPr/>
        </p:nvSpPr>
        <p:spPr>
          <a:xfrm>
            <a:off x="116004" y="6531147"/>
            <a:ext cx="6304816" cy="307777"/>
          </a:xfrm>
          <a:prstGeom prst="rect">
            <a:avLst/>
          </a:prstGeom>
        </p:spPr>
        <p:txBody>
          <a:bodyPr wrap="square">
            <a:spAutoFit/>
          </a:bodyPr>
          <a:lstStyle/>
          <a:p>
            <a:pPr algn="just"/>
            <a:r>
              <a:rPr lang="en-US" altLang="zh-CN" sz="1400" b="1" dirty="0">
                <a:latin typeface="Euclid" panose="02020503060505020303" pitchFamily="18" charset="0"/>
                <a:ea typeface="Arial" panose="020B0604020202020204" pitchFamily="34" charset="0"/>
                <a:cs typeface="Georgia" panose="02040502050405020303" pitchFamily="18" charset="0"/>
              </a:rPr>
              <a:t>Fig. 7 The carbon emission effect of industrial relocation in different sectors.</a:t>
            </a:r>
            <a:endParaRPr lang="en-GB" altLang="zh-CN" sz="1600" dirty="0">
              <a:latin typeface="Euclid" panose="02020503060505020303" pitchFamily="18" charset="0"/>
              <a:ea typeface="Arial" panose="020B0604020202020204" pitchFamily="34" charset="0"/>
              <a:cs typeface="Georgia" panose="02040502050405020303" pitchFamily="18" charset="0"/>
            </a:endParaRPr>
          </a:p>
        </p:txBody>
      </p:sp>
      <p:sp>
        <p:nvSpPr>
          <p:cNvPr id="22" name="矩形 21"/>
          <p:cNvSpPr/>
          <p:nvPr/>
        </p:nvSpPr>
        <p:spPr>
          <a:xfrm>
            <a:off x="6310562" y="3552601"/>
            <a:ext cx="5613400" cy="307777"/>
          </a:xfrm>
          <a:prstGeom prst="rect">
            <a:avLst/>
          </a:prstGeom>
        </p:spPr>
        <p:txBody>
          <a:bodyPr wrap="square">
            <a:spAutoFit/>
          </a:bodyPr>
          <a:lstStyle/>
          <a:p>
            <a:pPr algn="just"/>
            <a:r>
              <a:rPr lang="en-US" altLang="zh-CN" sz="1400" b="1" dirty="0">
                <a:latin typeface="Euclid" panose="02020503060505020303" pitchFamily="18" charset="0"/>
                <a:ea typeface="Arial" panose="020B0604020202020204" pitchFamily="34" charset="0"/>
                <a:cs typeface="Georgia" panose="02040502050405020303" pitchFamily="18" charset="0"/>
              </a:rPr>
              <a:t>Fig. 8 Source structure of carbon emission effects in different sectors.</a:t>
            </a:r>
            <a:endParaRPr lang="en-GB" altLang="zh-CN" sz="1600" dirty="0">
              <a:latin typeface="Euclid" panose="02020503060505020303" pitchFamily="18" charset="0"/>
              <a:ea typeface="Arial" panose="020B0604020202020204" pitchFamily="34" charset="0"/>
              <a:cs typeface="Georgia" panose="02040502050405020303" pitchFamily="18" charset="0"/>
            </a:endParaRPr>
          </a:p>
        </p:txBody>
      </p:sp>
      <p:pic>
        <p:nvPicPr>
          <p:cNvPr id="184836788" name="图片 184836788"/>
          <p:cNvPicPr>
            <a:picLocks noChangeAspect="1"/>
          </p:cNvPicPr>
          <p:nvPr/>
        </p:nvPicPr>
        <p:blipFill>
          <a:blip r:embed="rId6"/>
          <a:stretch>
            <a:fillRect/>
          </a:stretch>
        </p:blipFill>
        <p:spPr>
          <a:xfrm>
            <a:off x="203835" y="1089343"/>
            <a:ext cx="5941060" cy="5441804"/>
          </a:xfrm>
          <a:prstGeom prst="rect">
            <a:avLst/>
          </a:prstGeom>
        </p:spPr>
      </p:pic>
      <p:sp>
        <p:nvSpPr>
          <p:cNvPr id="6" name="文本框 5">
            <a:extLst>
              <a:ext uri="{FF2B5EF4-FFF2-40B4-BE49-F238E27FC236}">
                <a16:creationId xmlns:a16="http://schemas.microsoft.com/office/drawing/2014/main" id="{207133A6-AC16-E3CC-B4A7-3BFA9A7C6D31}"/>
              </a:ext>
            </a:extLst>
          </p:cNvPr>
          <p:cNvSpPr txBox="1"/>
          <p:nvPr/>
        </p:nvSpPr>
        <p:spPr>
          <a:xfrm>
            <a:off x="8078416" y="135221"/>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16" name="灯片编号占位符 15">
            <a:extLst>
              <a:ext uri="{FF2B5EF4-FFF2-40B4-BE49-F238E27FC236}">
                <a16:creationId xmlns:a16="http://schemas.microsoft.com/office/drawing/2014/main" id="{1A168656-8618-A1E4-4908-8C2FE7C18B20}"/>
              </a:ext>
            </a:extLst>
          </p:cNvPr>
          <p:cNvSpPr>
            <a:spLocks noGrp="1"/>
          </p:cNvSpPr>
          <p:nvPr>
            <p:ph type="sldNum" sz="quarter" idx="12"/>
          </p:nvPr>
        </p:nvSpPr>
        <p:spPr/>
        <p:txBody>
          <a:bodyPr/>
          <a:lstStyle/>
          <a:p>
            <a:fld id="{49AE70B2-8BF9-45C0-BB95-33D1B9D3A854}" type="slidenum">
              <a:rPr lang="zh-CN" altLang="en-US" smtClean="0"/>
              <a:t>15</a:t>
            </a:fld>
            <a:endParaRPr lang="zh-CN" alt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FCB40-2630-11A7-348C-9A87B8961943}"/>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BFFD199D-29B9-5F9B-0FD9-CE2AFE84BACB}"/>
              </a:ext>
            </a:extLst>
          </p:cNvPr>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a:extLst>
              <a:ext uri="{FF2B5EF4-FFF2-40B4-BE49-F238E27FC236}">
                <a16:creationId xmlns:a16="http://schemas.microsoft.com/office/drawing/2014/main" id="{5A7323DF-A40C-5AB0-8E9D-5F3209D51D9A}"/>
              </a:ext>
            </a:extLst>
          </p:cNvPr>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a:extLst>
              <a:ext uri="{FF2B5EF4-FFF2-40B4-BE49-F238E27FC236}">
                <a16:creationId xmlns:a16="http://schemas.microsoft.com/office/drawing/2014/main" id="{368D4ECA-0E42-6859-5CC8-B43EB8DF680F}"/>
              </a:ext>
            </a:extLst>
          </p:cNvPr>
          <p:cNvSpPr/>
          <p:nvPr/>
        </p:nvSpPr>
        <p:spPr>
          <a:xfrm flipV="1">
            <a:off x="6916420" y="381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a:extLst>
              <a:ext uri="{FF2B5EF4-FFF2-40B4-BE49-F238E27FC236}">
                <a16:creationId xmlns:a16="http://schemas.microsoft.com/office/drawing/2014/main" id="{BFA06B16-5C3E-F5C5-0F85-55D2D3342A4D}"/>
              </a:ext>
            </a:extLst>
          </p:cNvPr>
          <p:cNvSpPr txBox="1"/>
          <p:nvPr/>
        </p:nvSpPr>
        <p:spPr>
          <a:xfrm>
            <a:off x="3458525" y="154278"/>
            <a:ext cx="1610230"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a:extLst>
              <a:ext uri="{FF2B5EF4-FFF2-40B4-BE49-F238E27FC236}">
                <a16:creationId xmlns:a16="http://schemas.microsoft.com/office/drawing/2014/main" id="{E015DECF-10C4-FDB7-7363-2FBDDAFE3367}"/>
              </a:ext>
            </a:extLst>
          </p:cNvPr>
          <p:cNvSpPr txBox="1"/>
          <p:nvPr/>
        </p:nvSpPr>
        <p:spPr>
          <a:xfrm>
            <a:off x="1610861" y="161412"/>
            <a:ext cx="1393138" cy="400110"/>
          </a:xfrm>
          <a:prstGeom prst="rect">
            <a:avLst/>
          </a:prstGeom>
          <a:noFill/>
        </p:spPr>
        <p:txBody>
          <a:bodyPr wrap="none" rtlCol="0">
            <a:spAutoFit/>
          </a:bodyPr>
          <a:lstStyle/>
          <a:p>
            <a:r>
              <a:rPr lang="en-US" altLang="zh-CN" sz="2000" dirty="0">
                <a:solidFill>
                  <a:srgbClr val="F1F0EB"/>
                </a:solidFill>
                <a:latin typeface="Garamond" panose="02020404030301010803" pitchFamily="18" charset="0"/>
                <a:ea typeface="楷体" panose="02010609060101010101" pitchFamily="49" charset="-122"/>
              </a:rPr>
              <a:t>Background</a:t>
            </a:r>
          </a:p>
        </p:txBody>
      </p:sp>
      <p:sp>
        <p:nvSpPr>
          <p:cNvPr id="11" name="文本框 10">
            <a:extLst>
              <a:ext uri="{FF2B5EF4-FFF2-40B4-BE49-F238E27FC236}">
                <a16:creationId xmlns:a16="http://schemas.microsoft.com/office/drawing/2014/main" id="{9E88257B-2B12-6E9B-4017-9F283F7C688D}"/>
              </a:ext>
            </a:extLst>
          </p:cNvPr>
          <p:cNvSpPr txBox="1"/>
          <p:nvPr/>
        </p:nvSpPr>
        <p:spPr>
          <a:xfrm>
            <a:off x="7727315" y="182245"/>
            <a:ext cx="1600835" cy="368300"/>
          </a:xfrm>
          <a:prstGeom prst="rect">
            <a:avLst/>
          </a:prstGeom>
          <a:noFill/>
        </p:spPr>
        <p:txBody>
          <a:bodyPr wrap="square" rtlCol="0">
            <a:spAutoFit/>
          </a:bodyPr>
          <a:lstStyle/>
          <a:p>
            <a:r>
              <a:rPr lang="zh-CN" altLang="en-US" dirty="0">
                <a:solidFill>
                  <a:srgbClr val="F1F0EB"/>
                </a:solidFill>
                <a:latin typeface="+mn-ea"/>
                <a:sym typeface="+mn-ea"/>
              </a:rPr>
              <a:t>存在不足</a:t>
            </a:r>
          </a:p>
        </p:txBody>
      </p:sp>
      <p:sp>
        <p:nvSpPr>
          <p:cNvPr id="3" name="文本框 2">
            <a:extLst>
              <a:ext uri="{FF2B5EF4-FFF2-40B4-BE49-F238E27FC236}">
                <a16:creationId xmlns:a16="http://schemas.microsoft.com/office/drawing/2014/main" id="{AC6D2FCE-0024-96EB-D36E-B6A9A76234ED}"/>
              </a:ext>
            </a:extLst>
          </p:cNvPr>
          <p:cNvSpPr txBox="1"/>
          <p:nvPr/>
        </p:nvSpPr>
        <p:spPr>
          <a:xfrm>
            <a:off x="7373370" y="0"/>
            <a:ext cx="1627369" cy="594202"/>
          </a:xfrm>
          <a:prstGeom prst="rect">
            <a:avLst/>
          </a:prstGeom>
          <a:noFill/>
        </p:spPr>
        <p:txBody>
          <a:bodyPr wrap="squar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Discussion</a:t>
            </a:r>
          </a:p>
        </p:txBody>
      </p:sp>
      <p:pic>
        <p:nvPicPr>
          <p:cNvPr id="14" name="图片 13">
            <a:extLst>
              <a:ext uri="{FF2B5EF4-FFF2-40B4-BE49-F238E27FC236}">
                <a16:creationId xmlns:a16="http://schemas.microsoft.com/office/drawing/2014/main" id="{BF1E3251-1B94-7DA9-07E1-9C3A30A9B5B2}"/>
              </a:ext>
            </a:extLst>
          </p:cNvPr>
          <p:cNvPicPr>
            <a:picLocks noChangeAspect="1"/>
          </p:cNvPicPr>
          <p:nvPr/>
        </p:nvPicPr>
        <p:blipFill>
          <a:blip r:embed="rId4"/>
          <a:stretch>
            <a:fillRect/>
          </a:stretch>
        </p:blipFill>
        <p:spPr>
          <a:xfrm>
            <a:off x="10087555" y="154278"/>
            <a:ext cx="390580" cy="381053"/>
          </a:xfrm>
          <a:prstGeom prst="rect">
            <a:avLst/>
          </a:prstGeom>
        </p:spPr>
      </p:pic>
      <p:sp>
        <p:nvSpPr>
          <p:cNvPr id="8" name="文本框 7">
            <a:extLst>
              <a:ext uri="{FF2B5EF4-FFF2-40B4-BE49-F238E27FC236}">
                <a16:creationId xmlns:a16="http://schemas.microsoft.com/office/drawing/2014/main" id="{9C36DBAD-8146-F0FB-5E03-70730DC03D75}"/>
              </a:ext>
            </a:extLst>
          </p:cNvPr>
          <p:cNvSpPr txBox="1"/>
          <p:nvPr/>
        </p:nvSpPr>
        <p:spPr>
          <a:xfrm>
            <a:off x="5406087" y="166236"/>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6" name="文本框 5">
            <a:extLst>
              <a:ext uri="{FF2B5EF4-FFF2-40B4-BE49-F238E27FC236}">
                <a16:creationId xmlns:a16="http://schemas.microsoft.com/office/drawing/2014/main" id="{AAE83038-72E6-0042-797A-7B4B4322BC0B}"/>
              </a:ext>
            </a:extLst>
          </p:cNvPr>
          <p:cNvSpPr txBox="1"/>
          <p:nvPr/>
        </p:nvSpPr>
        <p:spPr>
          <a:xfrm>
            <a:off x="171113" y="675640"/>
            <a:ext cx="11663333" cy="5856475"/>
          </a:xfrm>
          <a:prstGeom prst="rect">
            <a:avLst/>
          </a:prstGeom>
          <a:noFill/>
        </p:spPr>
        <p:txBody>
          <a:bodyPr wrap="square" rtlCol="0">
            <a:spAutoFit/>
          </a:bodyPr>
          <a:lstStyle/>
          <a:p>
            <a:pPr indent="-342900">
              <a:lnSpc>
                <a:spcPct val="110000"/>
              </a:lnSpc>
              <a:spcBef>
                <a:spcPts val="300"/>
              </a:spcBef>
              <a:spcAft>
                <a:spcPts val="300"/>
              </a:spcAft>
              <a:buFont typeface="Wingdings" panose="05000000000000000000" pitchFamily="2" charset="2"/>
              <a:buChar char="Ø"/>
              <a:defRPr/>
            </a:pPr>
            <a:r>
              <a:rPr lang="en-US" altLang="zh-CN" sz="2000" dirty="0">
                <a:solidFill>
                  <a:srgbClr val="F1F0EB">
                    <a:lumMod val="10000"/>
                  </a:srgbClr>
                </a:solidFill>
                <a:latin typeface="Bahnschrift Condensed" panose="020B0502040204020203" pitchFamily="34" charset="0"/>
                <a:ea typeface="Calibri" panose="020F0502020204030204" pitchFamily="34" charset="0"/>
                <a:cs typeface="Calibri" panose="020F0502020204030204" pitchFamily="34" charset="0"/>
              </a:rPr>
              <a:t>The Stark Reality</a:t>
            </a:r>
          </a:p>
          <a:p>
            <a:pPr>
              <a:lnSpc>
                <a:spcPct val="110000"/>
              </a:lnSpc>
              <a:spcBef>
                <a:spcPts val="300"/>
              </a:spcBef>
              <a:spcAft>
                <a:spcPts val="300"/>
              </a:spcAft>
              <a:defRPr/>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This relocation exacerbates global climate issues and hampers global economic growth. The resulting increase in carbon emissions may negate years of global efforts to reduce emissions.</a:t>
            </a:r>
          </a:p>
          <a:p>
            <a:pPr indent="-342900">
              <a:lnSpc>
                <a:spcPct val="110000"/>
              </a:lnSpc>
              <a:spcBef>
                <a:spcPts val="300"/>
              </a:spcBef>
              <a:spcAft>
                <a:spcPts val="300"/>
              </a:spcAft>
              <a:buFont typeface="Wingdings" panose="05000000000000000000" pitchFamily="2" charset="2"/>
              <a:buChar char="Ø"/>
              <a:defRPr/>
            </a:pPr>
            <a:r>
              <a:rPr lang="en-US" altLang="zh-CN" sz="2000" dirty="0">
                <a:solidFill>
                  <a:srgbClr val="F1F0EB">
                    <a:lumMod val="10000"/>
                  </a:srgbClr>
                </a:solidFill>
                <a:latin typeface="Bahnschrift Condensed" panose="020B0502040204020203" pitchFamily="34" charset="0"/>
                <a:ea typeface="Calibri" panose="020F0502020204030204" pitchFamily="34" charset="0"/>
                <a:cs typeface="Calibri" panose="020F0502020204030204" pitchFamily="34" charset="0"/>
              </a:rPr>
              <a:t>Recommendations</a:t>
            </a:r>
          </a:p>
          <a:p>
            <a:pPr marR="0" lvl="0" algn="l" defTabSz="914400" rtl="0" eaLnBrk="1" fontAlgn="auto" latinLnBrk="0" hangingPunct="1">
              <a:spcBef>
                <a:spcPts val="0"/>
              </a:spcBef>
              <a:buClrTx/>
              <a:buSzTx/>
              <a:defRPr/>
            </a:pPr>
            <a:r>
              <a:rPr lang="zh-CN" altLang="en-US"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Sectoral Firewall</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Relocation of capacities in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computers, basic metals, electrical equipment, and automobiles </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from China to India should be avoided to mitigate the climate crisis and promote sustainable economic development.</a:t>
            </a:r>
          </a:p>
          <a:p>
            <a:pPr lvl="0">
              <a:defRPr/>
            </a:pPr>
            <a:r>
              <a:rPr lang="zh-CN" altLang="en-US" dirty="0"/>
              <a:t>💡</a:t>
            </a:r>
            <a:r>
              <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Technological Leapfrogging</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Accelerate EU/US-funded clean tech transfers to India/Southeast Asia </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to reduce relocation-related emissions.</a:t>
            </a:r>
          </a:p>
          <a:p>
            <a:pPr indent="-342900">
              <a:lnSpc>
                <a:spcPct val="110000"/>
              </a:lnSpc>
              <a:spcBef>
                <a:spcPts val="300"/>
              </a:spcBef>
              <a:spcAft>
                <a:spcPts val="300"/>
              </a:spcAft>
              <a:buFont typeface="Wingdings" panose="05000000000000000000" pitchFamily="2" charset="2"/>
              <a:buChar char="Ø"/>
              <a:defRPr/>
            </a:pPr>
            <a:r>
              <a:rPr lang="en-US" altLang="zh-CN" sz="2000" dirty="0">
                <a:solidFill>
                  <a:srgbClr val="F1F0EB">
                    <a:lumMod val="10000"/>
                  </a:srgbClr>
                </a:solidFill>
                <a:latin typeface="Bahnschrift Condensed" panose="020B0502040204020203" pitchFamily="34" charset="0"/>
                <a:ea typeface="Calibri" panose="020F0502020204030204" pitchFamily="34" charset="0"/>
                <a:cs typeface="Calibri" panose="020F0502020204030204" pitchFamily="34" charset="0"/>
              </a:rPr>
              <a:t>Critical Limitations</a:t>
            </a:r>
          </a:p>
          <a:p>
            <a:pPr>
              <a:lnSpc>
                <a:spcPct val="110000"/>
              </a:lnSpc>
              <a:spcBef>
                <a:spcPts val="300"/>
              </a:spcBef>
              <a:spcAft>
                <a:spcPts val="300"/>
              </a:spcAft>
              <a:defRPr/>
            </a:pPr>
            <a:r>
              <a:rPr lang="zh-CN" altLang="en-US" dirty="0"/>
              <a:t>⚠️</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This study assumes constant production efficiency, potentially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underestimating impacts </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due to:</a:t>
            </a:r>
          </a:p>
          <a:p>
            <a:pPr>
              <a:lnSpc>
                <a:spcPct val="110000"/>
              </a:lnSpc>
              <a:spcBef>
                <a:spcPts val="300"/>
              </a:spcBef>
              <a:spcAft>
                <a:spcPts val="300"/>
              </a:spcAft>
              <a:defRPr/>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Energy Mix Shifts</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India may increase coal/oil use to meet rapid industrial demand, as renewables require longer deployment cycles.</a:t>
            </a:r>
          </a:p>
          <a:p>
            <a:pPr>
              <a:lnSpc>
                <a:spcPct val="110000"/>
              </a:lnSpc>
              <a:spcBef>
                <a:spcPts val="300"/>
              </a:spcBef>
              <a:spcAft>
                <a:spcPts val="300"/>
              </a:spcAft>
              <a:defRPr/>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Construction Emissions</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New factories, roads, and power plants for relocated industries will generate substantial embedded CO₂.</a:t>
            </a:r>
          </a:p>
          <a:p>
            <a:pPr>
              <a:lnSpc>
                <a:spcPct val="110000"/>
              </a:lnSpc>
              <a:spcBef>
                <a:spcPts val="300"/>
              </a:spcBef>
              <a:spcAft>
                <a:spcPts val="300"/>
              </a:spcAft>
              <a:defRPr/>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Sectoral Constraints</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Concerns regarding India’s food security could reduce the extent of industrial relocation within the food sector relative to current estimates.</a:t>
            </a:r>
          </a:p>
          <a:p>
            <a:pPr>
              <a:lnSpc>
                <a:spcPct val="110000"/>
              </a:lnSpc>
              <a:spcBef>
                <a:spcPts val="300"/>
              </a:spcBef>
              <a:spcAft>
                <a:spcPts val="300"/>
              </a:spcAft>
              <a:defRPr/>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Pollutant Scope</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Excludes SO₂/NOx from India’s coal fleet (no scrubbers in 75% of plants), worsening air quality impacts.</a:t>
            </a:r>
          </a:p>
        </p:txBody>
      </p:sp>
      <p:sp>
        <p:nvSpPr>
          <p:cNvPr id="16" name="灯片编号占位符 15">
            <a:extLst>
              <a:ext uri="{FF2B5EF4-FFF2-40B4-BE49-F238E27FC236}">
                <a16:creationId xmlns:a16="http://schemas.microsoft.com/office/drawing/2014/main" id="{6C006A0D-B853-ABF8-D2F5-0F15808D6125}"/>
              </a:ext>
            </a:extLst>
          </p:cNvPr>
          <p:cNvSpPr>
            <a:spLocks noGrp="1"/>
          </p:cNvSpPr>
          <p:nvPr>
            <p:ph type="sldNum" sz="quarter" idx="12"/>
          </p:nvPr>
        </p:nvSpPr>
        <p:spPr/>
        <p:txBody>
          <a:bodyPr/>
          <a:lstStyle/>
          <a:p>
            <a:fld id="{49AE70B2-8BF9-45C0-BB95-33D1B9D3A854}" type="slidenum">
              <a:rPr lang="zh-CN" altLang="en-US" smtClean="0"/>
              <a:t>16</a:t>
            </a:fld>
            <a:endParaRPr lang="zh-CN" altLang="en-US" dirty="0"/>
          </a:p>
        </p:txBody>
      </p:sp>
    </p:spTree>
    <p:custDataLst>
      <p:tags r:id="rId1"/>
    </p:custDataLst>
    <p:extLst>
      <p:ext uri="{BB962C8B-B14F-4D97-AF65-F5344CB8AC3E}">
        <p14:creationId xmlns:p14="http://schemas.microsoft.com/office/powerpoint/2010/main" val="241597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idx="1"/>
          </p:nvPr>
        </p:nvSpPr>
        <p:spPr>
          <a:xfrm>
            <a:off x="2495550" y="1792180"/>
            <a:ext cx="7200900" cy="3969305"/>
          </a:xfrm>
        </p:spPr>
        <p:txBody>
          <a:bodyPr>
            <a:normAutofit/>
          </a:bodyPr>
          <a:lstStyle/>
          <a:p>
            <a:pPr algn="ctr" eaLnBrk="1" hangingPunct="1">
              <a:buFont typeface="Wingdings 2" panose="05020102010507070707" pitchFamily="18" charset="2"/>
              <a:buNone/>
            </a:pPr>
            <a:endParaRPr lang="en-US" altLang="zh-CN" sz="4000" b="1" dirty="0">
              <a:solidFill>
                <a:srgbClr val="C00000"/>
              </a:solidFill>
              <a:latin typeface="Times New Roman" panose="02020603050405020304" pitchFamily="18" charset="0"/>
              <a:ea typeface="楷体_GB2312"/>
              <a:cs typeface="Times New Roman" panose="02020603050405020304" pitchFamily="18" charset="0"/>
            </a:endParaRPr>
          </a:p>
          <a:p>
            <a:pPr algn="ctr" eaLnBrk="1" hangingPunct="1">
              <a:buFont typeface="Wingdings 2" panose="05020102010507070707" pitchFamily="18" charset="2"/>
              <a:buNone/>
            </a:pPr>
            <a:r>
              <a:rPr lang="en-US" altLang="zh-CN" sz="6000" b="1" dirty="0">
                <a:solidFill>
                  <a:srgbClr val="002060"/>
                </a:solidFill>
                <a:latin typeface="Constantia" panose="02030602050306030303" pitchFamily="18" charset="0"/>
                <a:ea typeface="楷体_GB2312"/>
                <a:cs typeface="Times New Roman" panose="02020603050405020304" pitchFamily="18" charset="0"/>
              </a:rPr>
              <a:t>Thank you</a:t>
            </a:r>
            <a:r>
              <a:rPr lang="zh-CN" altLang="en-US" sz="6000" b="1" dirty="0">
                <a:solidFill>
                  <a:srgbClr val="002060"/>
                </a:solidFill>
                <a:latin typeface="Constantia" panose="02030602050306030303" pitchFamily="18" charset="0"/>
                <a:ea typeface="楷体_GB2312"/>
                <a:cs typeface="Times New Roman" panose="02020603050405020304" pitchFamily="18" charset="0"/>
              </a:rPr>
              <a:t>！</a:t>
            </a:r>
            <a:endParaRPr lang="en-US" altLang="zh-CN" sz="6000" b="1" dirty="0">
              <a:solidFill>
                <a:srgbClr val="002060"/>
              </a:solidFill>
              <a:latin typeface="Constantia" panose="02030602050306030303" pitchFamily="18" charset="0"/>
              <a:ea typeface="楷体_GB2312"/>
              <a:cs typeface="Times New Roman" panose="02020603050405020304" pitchFamily="18" charset="0"/>
            </a:endParaRPr>
          </a:p>
          <a:p>
            <a:pPr algn="ctr">
              <a:buNone/>
            </a:pPr>
            <a:r>
              <a:rPr lang="en-US" altLang="zh-CN" sz="6000" b="1" dirty="0">
                <a:solidFill>
                  <a:srgbClr val="002060"/>
                </a:solidFill>
                <a:latin typeface="Constantia" panose="02030602050306030303" pitchFamily="18" charset="0"/>
                <a:cs typeface="Times New Roman" panose="02020603050405020304" pitchFamily="18" charset="0"/>
              </a:rPr>
              <a:t>Q&amp;A</a:t>
            </a:r>
          </a:p>
        </p:txBody>
      </p:sp>
      <p:sp>
        <p:nvSpPr>
          <p:cNvPr id="82947"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CB78FFD-5AC8-4D34-8733-4EC85D1969F5}" type="slidenum">
              <a:rPr lang="en-US" altLang="zh-CN" sz="1200">
                <a:solidFill>
                  <a:srgbClr val="898989"/>
                </a:solidFill>
                <a:latin typeface="Arial" panose="020B0604020202020204" pitchFamily="34" charset="0"/>
                <a:ea typeface="楷体_GB2312"/>
              </a:rPr>
              <a:t>17</a:t>
            </a:fld>
            <a:endParaRPr lang="en-US" altLang="zh-CN" sz="1200">
              <a:solidFill>
                <a:srgbClr val="898989"/>
              </a:solidFill>
              <a:latin typeface="Arial" panose="020B0604020202020204" pitchFamily="34" charset="0"/>
              <a:ea typeface="楷体_GB2312"/>
            </a:endParaRPr>
          </a:p>
        </p:txBody>
      </p:sp>
    </p:spTree>
  </p:cSld>
  <p:clrMapOvr>
    <a:masterClrMapping/>
  </p:clrMapOvr>
  <p:transition>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399887"/>
            <a:ext cx="3674533" cy="6458113"/>
          </a:xfrm>
          <a:prstGeom prst="rect">
            <a:avLst/>
          </a:prstGeom>
          <a:solidFill>
            <a:srgbClr val="325288"/>
          </a:solidFill>
          <a:ln>
            <a:noFill/>
          </a:ln>
          <a:effectLst>
            <a:outerShdw blurRad="698500" dist="419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8" name="文本框 7"/>
          <p:cNvSpPr txBox="1"/>
          <p:nvPr/>
        </p:nvSpPr>
        <p:spPr>
          <a:xfrm>
            <a:off x="663361" y="1421880"/>
            <a:ext cx="2468800" cy="707886"/>
          </a:xfrm>
          <a:prstGeom prst="rect">
            <a:avLst/>
          </a:prstGeom>
          <a:noFill/>
        </p:spPr>
        <p:txBody>
          <a:bodyPr wrap="square" rtlCol="0">
            <a:spAutoFit/>
          </a:bodyPr>
          <a:lstStyle/>
          <a:p>
            <a:r>
              <a:rPr lang="en-US" altLang="zh-CN" sz="4000" b="1" dirty="0">
                <a:solidFill>
                  <a:schemeClr val="bg1"/>
                </a:solidFill>
                <a:latin typeface="Franklin Gothic Medium" panose="020B0603020102020204" pitchFamily="34" charset="0"/>
                <a:ea typeface="楷体" panose="02010609060101010101" pitchFamily="49" charset="-122"/>
                <a:cs typeface="思源黑体 Regular" panose="020B0500000000000000" charset="-122"/>
              </a:rPr>
              <a:t>OUTLINE</a:t>
            </a:r>
          </a:p>
        </p:txBody>
      </p:sp>
      <p:sp>
        <p:nvSpPr>
          <p:cNvPr id="7" name="圆角矩形 6"/>
          <p:cNvSpPr/>
          <p:nvPr/>
        </p:nvSpPr>
        <p:spPr>
          <a:xfrm>
            <a:off x="4845685" y="1500505"/>
            <a:ext cx="5908040" cy="7969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3" name="文本框 2"/>
          <p:cNvSpPr txBox="1"/>
          <p:nvPr/>
        </p:nvSpPr>
        <p:spPr>
          <a:xfrm>
            <a:off x="5146040" y="1500505"/>
            <a:ext cx="4195445" cy="677878"/>
          </a:xfrm>
          <a:prstGeom prst="rect">
            <a:avLst/>
          </a:prstGeom>
          <a:noFill/>
        </p:spPr>
        <p:txBody>
          <a:bodyPr wrap="square" rtlCol="0">
            <a:spAutoFit/>
          </a:bodyPr>
          <a:lstStyle/>
          <a:p>
            <a:pPr>
              <a:lnSpc>
                <a:spcPct val="150000"/>
              </a:lnSpc>
            </a:pPr>
            <a:r>
              <a:rPr lang="en-US" altLang="zh-CN" sz="2800" b="1" dirty="0">
                <a:latin typeface="Garamond" panose="02020404030301010803" pitchFamily="18" charset="0"/>
                <a:ea typeface="楷体" panose="02010609060101010101" pitchFamily="49" charset="-122"/>
                <a:cs typeface="思源黑体 Regular" panose="020B0500000000000000" charset="-122"/>
              </a:rPr>
              <a:t>Background</a:t>
            </a:r>
          </a:p>
        </p:txBody>
      </p:sp>
      <p:sp>
        <p:nvSpPr>
          <p:cNvPr id="24" name="流程图: 终止 23"/>
          <p:cNvSpPr/>
          <p:nvPr/>
        </p:nvSpPr>
        <p:spPr>
          <a:xfrm>
            <a:off x="9523095" y="1692275"/>
            <a:ext cx="1080135" cy="413385"/>
          </a:xfrm>
          <a:prstGeom prst="flowChartTerminator">
            <a:avLst/>
          </a:prstGeom>
          <a:solidFill>
            <a:srgbClr val="325288"/>
          </a:solidFill>
          <a:ln>
            <a:noFill/>
          </a:ln>
          <a:effectLst>
            <a:outerShdw blurRad="254000" dist="1016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6" name="直接箭头连接符 5">
            <a:hlinkClick r:id="rId4" action="ppaction://hlinksldjump"/>
          </p:cNvPr>
          <p:cNvCxnSpPr/>
          <p:nvPr/>
        </p:nvCxnSpPr>
        <p:spPr>
          <a:xfrm flipV="1">
            <a:off x="9839960" y="1896745"/>
            <a:ext cx="447040" cy="5080"/>
          </a:xfrm>
          <a:prstGeom prst="straightConnector1">
            <a:avLst/>
          </a:prstGeom>
          <a:ln w="31750">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845685" y="2594610"/>
            <a:ext cx="5908040" cy="7969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15" name="文本框 14"/>
          <p:cNvSpPr txBox="1"/>
          <p:nvPr/>
        </p:nvSpPr>
        <p:spPr>
          <a:xfrm>
            <a:off x="5146040" y="2594610"/>
            <a:ext cx="4195445" cy="677878"/>
          </a:xfrm>
          <a:prstGeom prst="rect">
            <a:avLst/>
          </a:prstGeom>
          <a:noFill/>
        </p:spPr>
        <p:txBody>
          <a:bodyPr wrap="square" rtlCol="0">
            <a:spAutoFit/>
          </a:bodyPr>
          <a:lstStyle>
            <a:defPPr>
              <a:defRPr lang="zh-CN"/>
            </a:defPPr>
            <a:lvl1pPr>
              <a:lnSpc>
                <a:spcPct val="150000"/>
              </a:lnSpc>
              <a:defRPr sz="2800">
                <a:latin typeface="+mj-ea"/>
                <a:ea typeface="+mj-ea"/>
                <a:cs typeface="思源黑体 Regular" panose="020B0500000000000000" charset="-122"/>
              </a:defRPr>
            </a:lvl1pPr>
          </a:lstStyle>
          <a:p>
            <a:r>
              <a:rPr lang="en-US" altLang="zh-CN" b="1" dirty="0">
                <a:latin typeface="Garamond" panose="02020404030301010803" pitchFamily="18" charset="0"/>
                <a:ea typeface="楷体" panose="02010609060101010101" pitchFamily="49" charset="-122"/>
              </a:rPr>
              <a:t>Methodology</a:t>
            </a:r>
          </a:p>
        </p:txBody>
      </p:sp>
      <p:sp>
        <p:nvSpPr>
          <p:cNvPr id="16" name="流程图: 终止 15"/>
          <p:cNvSpPr/>
          <p:nvPr/>
        </p:nvSpPr>
        <p:spPr>
          <a:xfrm>
            <a:off x="9523095" y="2786380"/>
            <a:ext cx="1080135" cy="413385"/>
          </a:xfrm>
          <a:prstGeom prst="flowChartTerminator">
            <a:avLst/>
          </a:prstGeom>
          <a:solidFill>
            <a:srgbClr val="325288"/>
          </a:solidFill>
          <a:ln>
            <a:noFill/>
          </a:ln>
          <a:effectLst>
            <a:outerShdw blurRad="254000" dist="1016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17" name="直接箭头连接符 16">
            <a:hlinkClick r:id="rId5" action="ppaction://hlinksldjump"/>
          </p:cNvPr>
          <p:cNvCxnSpPr/>
          <p:nvPr/>
        </p:nvCxnSpPr>
        <p:spPr>
          <a:xfrm flipV="1">
            <a:off x="9839960" y="2990850"/>
            <a:ext cx="447040" cy="5080"/>
          </a:xfrm>
          <a:prstGeom prst="straightConnector1">
            <a:avLst/>
          </a:prstGeom>
          <a:ln w="31750">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4845685" y="3710940"/>
            <a:ext cx="5908040" cy="7969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19" name="文本框 18"/>
          <p:cNvSpPr txBox="1"/>
          <p:nvPr/>
        </p:nvSpPr>
        <p:spPr>
          <a:xfrm>
            <a:off x="5146040" y="3710940"/>
            <a:ext cx="4377055" cy="677878"/>
          </a:xfrm>
          <a:prstGeom prst="rect">
            <a:avLst/>
          </a:prstGeom>
          <a:noFill/>
        </p:spPr>
        <p:txBody>
          <a:bodyPr wrap="square" rtlCol="0">
            <a:spAutoFit/>
          </a:bodyPr>
          <a:lstStyle>
            <a:defPPr>
              <a:defRPr lang="zh-CN"/>
            </a:defPPr>
            <a:lvl1pPr>
              <a:lnSpc>
                <a:spcPct val="150000"/>
              </a:lnSpc>
              <a:defRPr sz="2800">
                <a:latin typeface="+mj-ea"/>
                <a:ea typeface="+mj-ea"/>
                <a:cs typeface="思源黑体 Regular" panose="020B0500000000000000" charset="-122"/>
              </a:defRPr>
            </a:lvl1pPr>
          </a:lstStyle>
          <a:p>
            <a:r>
              <a:rPr lang="en-US" altLang="zh-CN" b="1" dirty="0">
                <a:latin typeface="Garamond" panose="02020404030301010803" pitchFamily="18" charset="0"/>
                <a:ea typeface="楷体" panose="02010609060101010101" pitchFamily="49" charset="-122"/>
              </a:rPr>
              <a:t>Results</a:t>
            </a:r>
            <a:endParaRPr lang="zh-CN" altLang="en-US" b="1" dirty="0">
              <a:latin typeface="Garamond" panose="02020404030301010803" pitchFamily="18" charset="0"/>
              <a:ea typeface="楷体" panose="02010609060101010101" pitchFamily="49" charset="-122"/>
            </a:endParaRPr>
          </a:p>
        </p:txBody>
      </p:sp>
      <p:sp>
        <p:nvSpPr>
          <p:cNvPr id="22" name="流程图: 终止 21"/>
          <p:cNvSpPr/>
          <p:nvPr/>
        </p:nvSpPr>
        <p:spPr>
          <a:xfrm>
            <a:off x="9523095" y="3902710"/>
            <a:ext cx="1080135" cy="413385"/>
          </a:xfrm>
          <a:prstGeom prst="flowChartTerminator">
            <a:avLst/>
          </a:prstGeom>
          <a:solidFill>
            <a:srgbClr val="325288"/>
          </a:solidFill>
          <a:ln>
            <a:noFill/>
          </a:ln>
          <a:effectLst>
            <a:outerShdw blurRad="254000" dist="1016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23" name="直接箭头连接符 22">
            <a:hlinkClick r:id="rId6" action="ppaction://hlinksldjump"/>
          </p:cNvPr>
          <p:cNvCxnSpPr/>
          <p:nvPr/>
        </p:nvCxnSpPr>
        <p:spPr>
          <a:xfrm flipV="1">
            <a:off x="9839960" y="4107180"/>
            <a:ext cx="447040" cy="5080"/>
          </a:xfrm>
          <a:prstGeom prst="straightConnector1">
            <a:avLst/>
          </a:prstGeom>
          <a:ln w="31750">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4845685" y="4812665"/>
            <a:ext cx="5908040" cy="7969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sp>
        <p:nvSpPr>
          <p:cNvPr id="26" name="文本框 25"/>
          <p:cNvSpPr txBox="1"/>
          <p:nvPr/>
        </p:nvSpPr>
        <p:spPr>
          <a:xfrm>
            <a:off x="5146040" y="4812665"/>
            <a:ext cx="4376420" cy="677878"/>
          </a:xfrm>
          <a:prstGeom prst="rect">
            <a:avLst/>
          </a:prstGeom>
          <a:noFill/>
        </p:spPr>
        <p:txBody>
          <a:bodyPr wrap="square" rtlCol="0">
            <a:spAutoFit/>
          </a:bodyPr>
          <a:lstStyle>
            <a:defPPr>
              <a:defRPr lang="zh-CN"/>
            </a:defPPr>
            <a:lvl1pPr>
              <a:lnSpc>
                <a:spcPct val="150000"/>
              </a:lnSpc>
              <a:defRPr sz="2800">
                <a:latin typeface="+mj-ea"/>
                <a:ea typeface="+mj-ea"/>
                <a:cs typeface="思源黑体 Regular" panose="020B0500000000000000" charset="-122"/>
              </a:defRPr>
            </a:lvl1pPr>
          </a:lstStyle>
          <a:p>
            <a:r>
              <a:rPr lang="en-US" altLang="zh-CN" b="1" dirty="0">
                <a:latin typeface="Garamond" panose="02020404030301010803" pitchFamily="18" charset="0"/>
                <a:ea typeface="楷体" panose="02010609060101010101" pitchFamily="49" charset="-122"/>
              </a:rPr>
              <a:t>Discussion</a:t>
            </a:r>
            <a:endParaRPr lang="zh-CN" altLang="en-US" b="1" dirty="0">
              <a:latin typeface="Garamond" panose="02020404030301010803" pitchFamily="18" charset="0"/>
              <a:ea typeface="楷体" panose="02010609060101010101" pitchFamily="49" charset="-122"/>
            </a:endParaRPr>
          </a:p>
        </p:txBody>
      </p:sp>
      <p:sp>
        <p:nvSpPr>
          <p:cNvPr id="27" name="流程图: 终止 26">
            <a:hlinkClick r:id="rId7" action="ppaction://hlinksldjump"/>
          </p:cNvPr>
          <p:cNvSpPr/>
          <p:nvPr/>
        </p:nvSpPr>
        <p:spPr>
          <a:xfrm>
            <a:off x="9523095" y="5004435"/>
            <a:ext cx="1080135" cy="413385"/>
          </a:xfrm>
          <a:prstGeom prst="flowChartTerminator">
            <a:avLst/>
          </a:prstGeom>
          <a:solidFill>
            <a:srgbClr val="325288"/>
          </a:solidFill>
          <a:ln>
            <a:noFill/>
          </a:ln>
          <a:effectLst>
            <a:outerShdw blurRad="254000" dist="1016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28" name="直接箭头连接符 27"/>
          <p:cNvCxnSpPr/>
          <p:nvPr/>
        </p:nvCxnSpPr>
        <p:spPr>
          <a:xfrm flipV="1">
            <a:off x="9839960" y="5208905"/>
            <a:ext cx="447040" cy="5080"/>
          </a:xfrm>
          <a:prstGeom prst="straightConnector1">
            <a:avLst/>
          </a:prstGeom>
          <a:ln w="31750">
            <a:solidFill>
              <a:schemeClr val="bg1"/>
            </a:solidFill>
            <a:round/>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73100" y="1369695"/>
            <a:ext cx="23478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658707" y="2181950"/>
            <a:ext cx="2362200" cy="57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图片 20" descr="search"/>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5225" y="651601"/>
            <a:ext cx="548005" cy="548005"/>
          </a:xfrm>
          <a:prstGeom prst="rect">
            <a:avLst/>
          </a:prstGeom>
        </p:spPr>
      </p:pic>
      <p:pic>
        <p:nvPicPr>
          <p:cNvPr id="32" name="图片 31" descr="world map"/>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08892" y="3522954"/>
            <a:ext cx="526100" cy="681538"/>
          </a:xfrm>
          <a:prstGeom prst="rect">
            <a:avLst/>
          </a:prstGeom>
        </p:spPr>
      </p:pic>
      <p:pic>
        <p:nvPicPr>
          <p:cNvPr id="33" name="图片 32" descr="cloud upload"/>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38275" y="2518782"/>
            <a:ext cx="667334" cy="578357"/>
          </a:xfrm>
          <a:prstGeom prst="rect">
            <a:avLst/>
          </a:prstGeom>
        </p:spPr>
      </p:pic>
      <p:pic>
        <p:nvPicPr>
          <p:cNvPr id="38" name="图片 37" descr="disk"/>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09722" y="4767419"/>
            <a:ext cx="724440" cy="724440"/>
          </a:xfrm>
          <a:prstGeom prst="rect">
            <a:avLst/>
          </a:prstGeom>
        </p:spPr>
      </p:pic>
      <p:sp>
        <p:nvSpPr>
          <p:cNvPr id="11" name="灯片编号占位符 10">
            <a:extLst>
              <a:ext uri="{FF2B5EF4-FFF2-40B4-BE49-F238E27FC236}">
                <a16:creationId xmlns:a16="http://schemas.microsoft.com/office/drawing/2014/main" id="{B2E35746-D05E-7A02-2926-E4FA5D1444EA}"/>
              </a:ext>
            </a:extLst>
          </p:cNvPr>
          <p:cNvSpPr>
            <a:spLocks noGrp="1"/>
          </p:cNvSpPr>
          <p:nvPr>
            <p:ph type="sldNum" sz="quarter" idx="12"/>
          </p:nvPr>
        </p:nvSpPr>
        <p:spPr/>
        <p:txBody>
          <a:bodyPr/>
          <a:lstStyle/>
          <a:p>
            <a:fld id="{49AE70B2-8BF9-45C0-BB95-33D1B9D3A854}" type="slidenum">
              <a:rPr lang="zh-CN" altLang="en-US" sz="1600" smtClean="0"/>
              <a:t>1</a:t>
            </a:fld>
            <a:endParaRPr lang="zh-CN" altLang="en-US" sz="1600"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1501775" y="381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p:cNvSpPr txBox="1"/>
          <p:nvPr/>
        </p:nvSpPr>
        <p:spPr>
          <a:xfrm>
            <a:off x="4384357" y="182245"/>
            <a:ext cx="252920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p:cNvSpPr txBox="1"/>
          <p:nvPr/>
        </p:nvSpPr>
        <p:spPr>
          <a:xfrm>
            <a:off x="1688465" y="-31750"/>
            <a:ext cx="1798826"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Background</a:t>
            </a:r>
          </a:p>
        </p:txBody>
      </p:sp>
      <p:sp>
        <p:nvSpPr>
          <p:cNvPr id="11" name="文本框 10"/>
          <p:cNvSpPr txBox="1"/>
          <p:nvPr/>
        </p:nvSpPr>
        <p:spPr>
          <a:xfrm>
            <a:off x="7727315" y="182245"/>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pic>
        <p:nvPicPr>
          <p:cNvPr id="14" name="图片 13"/>
          <p:cNvPicPr>
            <a:picLocks noChangeAspect="1"/>
          </p:cNvPicPr>
          <p:nvPr/>
        </p:nvPicPr>
        <p:blipFill>
          <a:blip r:embed="rId4"/>
          <a:stretch>
            <a:fillRect/>
          </a:stretch>
        </p:blipFill>
        <p:spPr>
          <a:xfrm>
            <a:off x="10087555" y="154278"/>
            <a:ext cx="390580" cy="381053"/>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492" y="1536032"/>
            <a:ext cx="5494141" cy="1328146"/>
          </a:xfrm>
          <a:prstGeom prst="rect">
            <a:avLst/>
          </a:prstGeom>
        </p:spPr>
      </p:pic>
      <p:sp>
        <p:nvSpPr>
          <p:cNvPr id="21" name="文本框 20"/>
          <p:cNvSpPr txBox="1"/>
          <p:nvPr/>
        </p:nvSpPr>
        <p:spPr>
          <a:xfrm>
            <a:off x="521367" y="1012190"/>
            <a:ext cx="5614737" cy="3014736"/>
          </a:xfrm>
          <a:prstGeom prst="rect">
            <a:avLst/>
          </a:prstGeom>
          <a:noFill/>
        </p:spPr>
        <p:txBody>
          <a:bodyPr wrap="square" rtlCol="0">
            <a:spAutoFit/>
          </a:bodyPr>
          <a:lstStyle/>
          <a:p>
            <a:pPr algn="l">
              <a:lnSpc>
                <a:spcPct val="120000"/>
              </a:lnSpc>
              <a:spcAft>
                <a:spcPts val="0"/>
              </a:spcAft>
              <a:buFont typeface="Wingdings" panose="05000000000000000000" pitchFamily="2" charset="2"/>
              <a:buChar char="Ø"/>
            </a:pP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In recent years, multinational corporations (MNCs) have accelerated the geographic relocation of production capacity from China, as epitomized by Apple's partial shift of iPhone 15 manufacturing to India. This phenomenon reflects a strategic realignment in global industrial distribution, </a:t>
            </a:r>
            <a:r>
              <a:rPr lang="en-US" altLang="zh-CN"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signaling the gradual outward migration of certain Chinese industries.</a:t>
            </a:r>
          </a:p>
        </p:txBody>
      </p:sp>
      <p:sp>
        <p:nvSpPr>
          <p:cNvPr id="22" name="文本框 21"/>
          <p:cNvSpPr txBox="1"/>
          <p:nvPr/>
        </p:nvSpPr>
        <p:spPr>
          <a:xfrm>
            <a:off x="521366" y="4026926"/>
            <a:ext cx="11149267" cy="2272995"/>
          </a:xfrm>
          <a:prstGeom prst="rect">
            <a:avLst/>
          </a:prstGeom>
          <a:noFill/>
        </p:spPr>
        <p:txBody>
          <a:bodyPr wrap="square" rtlCol="0">
            <a:spAutoFit/>
          </a:bodyPr>
          <a:lstStyle/>
          <a:p>
            <a:pPr>
              <a:lnSpc>
                <a:spcPct val="120000"/>
              </a:lnSpc>
              <a:spcAft>
                <a:spcPts val="1200"/>
              </a:spcAft>
              <a:buFont typeface="Wingdings" panose="05000000000000000000" pitchFamily="2" charset="2"/>
              <a:buChar char="Ø"/>
            </a:pP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Since the 1990s, China emerged as the "world's factory" through its labor endowment advantages and cost competitiveness in globalized production fragmentation. However, beginning in the early 21st century, rising labor costs, coupled with resource and environmental constraints and heightened geopolitical tensions, have driven labor-intensive industries (such as textiles) and labor-intensive production processes (such as assembly and processing) to relocate to other emerging economies (Upward </a:t>
            </a:r>
            <a:r>
              <a:rPr lang="en-US" altLang="zh-CN" sz="2000" i="1"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et al</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2013; Cheng </a:t>
            </a:r>
            <a:r>
              <a:rPr lang="en-US" altLang="zh-CN" sz="2000" i="1"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et al</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2019).</a:t>
            </a:r>
          </a:p>
        </p:txBody>
      </p:sp>
      <p:sp>
        <p:nvSpPr>
          <p:cNvPr id="3" name="文本框 2">
            <a:extLst>
              <a:ext uri="{FF2B5EF4-FFF2-40B4-BE49-F238E27FC236}">
                <a16:creationId xmlns:a16="http://schemas.microsoft.com/office/drawing/2014/main" id="{2332AEA6-C8F5-7F61-C65F-87DB22FABD70}"/>
              </a:ext>
            </a:extLst>
          </p:cNvPr>
          <p:cNvSpPr txBox="1"/>
          <p:nvPr/>
        </p:nvSpPr>
        <p:spPr>
          <a:xfrm>
            <a:off x="6329316" y="180975"/>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15" name="灯片编号占位符 14">
            <a:extLst>
              <a:ext uri="{FF2B5EF4-FFF2-40B4-BE49-F238E27FC236}">
                <a16:creationId xmlns:a16="http://schemas.microsoft.com/office/drawing/2014/main" id="{79B9F365-0BCB-805D-9EF5-4BC7966963B5}"/>
              </a:ext>
            </a:extLst>
          </p:cNvPr>
          <p:cNvSpPr>
            <a:spLocks noGrp="1"/>
          </p:cNvSpPr>
          <p:nvPr>
            <p:ph type="sldNum" sz="quarter" idx="12"/>
          </p:nvPr>
        </p:nvSpPr>
        <p:spPr/>
        <p:txBody>
          <a:bodyPr/>
          <a:lstStyle/>
          <a:p>
            <a:fld id="{49AE70B2-8BF9-45C0-BB95-33D1B9D3A854}" type="slidenum">
              <a:rPr lang="zh-CN" altLang="en-US" smtClean="0"/>
              <a:t>2</a:t>
            </a:fld>
            <a:endParaRPr lang="zh-CN" altLang="en-US" dirty="0"/>
          </a:p>
        </p:txBody>
      </p:sp>
      <p:sp>
        <p:nvSpPr>
          <p:cNvPr id="7" name="文本框 6">
            <a:extLst>
              <a:ext uri="{FF2B5EF4-FFF2-40B4-BE49-F238E27FC236}">
                <a16:creationId xmlns:a16="http://schemas.microsoft.com/office/drawing/2014/main" id="{BCC683FE-23A0-2A02-47B1-8EB3AA1A644A}"/>
              </a:ext>
            </a:extLst>
          </p:cNvPr>
          <p:cNvSpPr txBox="1"/>
          <p:nvPr/>
        </p:nvSpPr>
        <p:spPr>
          <a:xfrm>
            <a:off x="6329316" y="1026391"/>
            <a:ext cx="5614737" cy="369332"/>
          </a:xfrm>
          <a:prstGeom prst="rect">
            <a:avLst/>
          </a:prstGeom>
          <a:noFill/>
        </p:spPr>
        <p:txBody>
          <a:bodyPr wrap="square">
            <a:spAutoFit/>
          </a:bodyPr>
          <a:lstStyle/>
          <a:p>
            <a:r>
              <a:rPr lang="en-US" altLang="zh-CN" b="1" i="0" dirty="0">
                <a:solidFill>
                  <a:srgbClr val="404040"/>
                </a:solidFill>
                <a:effectLst/>
                <a:latin typeface="Garamond" panose="02020404030301010803" pitchFamily="18" charset="0"/>
              </a:rPr>
              <a:t>Global Industrial Reconfiguration: From China to India</a:t>
            </a:r>
            <a:endParaRPr lang="zh-CN" altLang="en-US" dirty="0">
              <a:latin typeface="Garamond" panose="02020404030301010803" pitchFamily="18"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5501D-E6A5-DC23-B2B0-3A08FF6943BB}"/>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A4711FE0-846C-B906-287F-10AA15EDD788}"/>
              </a:ext>
            </a:extLst>
          </p:cNvPr>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a:extLst>
              <a:ext uri="{FF2B5EF4-FFF2-40B4-BE49-F238E27FC236}">
                <a16:creationId xmlns:a16="http://schemas.microsoft.com/office/drawing/2014/main" id="{228CF450-C572-3633-4DE7-EB35095AC5D4}"/>
              </a:ext>
            </a:extLst>
          </p:cNvPr>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a:extLst>
              <a:ext uri="{FF2B5EF4-FFF2-40B4-BE49-F238E27FC236}">
                <a16:creationId xmlns:a16="http://schemas.microsoft.com/office/drawing/2014/main" id="{E08928F9-16A6-6681-7142-5D3AEE9BAC34}"/>
              </a:ext>
            </a:extLst>
          </p:cNvPr>
          <p:cNvSpPr/>
          <p:nvPr/>
        </p:nvSpPr>
        <p:spPr>
          <a:xfrm flipV="1">
            <a:off x="1501775" y="381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a:extLst>
              <a:ext uri="{FF2B5EF4-FFF2-40B4-BE49-F238E27FC236}">
                <a16:creationId xmlns:a16="http://schemas.microsoft.com/office/drawing/2014/main" id="{AA9E5F2A-1133-2CDE-5C2A-9B5E14F7A7B0}"/>
              </a:ext>
            </a:extLst>
          </p:cNvPr>
          <p:cNvSpPr txBox="1"/>
          <p:nvPr/>
        </p:nvSpPr>
        <p:spPr>
          <a:xfrm>
            <a:off x="4384357" y="182245"/>
            <a:ext cx="252920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a:extLst>
              <a:ext uri="{FF2B5EF4-FFF2-40B4-BE49-F238E27FC236}">
                <a16:creationId xmlns:a16="http://schemas.microsoft.com/office/drawing/2014/main" id="{2CDA6BA1-D7FC-F325-3815-D91B4CB0FFB9}"/>
              </a:ext>
            </a:extLst>
          </p:cNvPr>
          <p:cNvSpPr txBox="1"/>
          <p:nvPr/>
        </p:nvSpPr>
        <p:spPr>
          <a:xfrm>
            <a:off x="1688465" y="-31750"/>
            <a:ext cx="1798826"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Background</a:t>
            </a:r>
          </a:p>
        </p:txBody>
      </p:sp>
      <p:sp>
        <p:nvSpPr>
          <p:cNvPr id="11" name="文本框 10">
            <a:extLst>
              <a:ext uri="{FF2B5EF4-FFF2-40B4-BE49-F238E27FC236}">
                <a16:creationId xmlns:a16="http://schemas.microsoft.com/office/drawing/2014/main" id="{BB0210E9-F718-CEDF-93EC-EEC1BCFE726B}"/>
              </a:ext>
            </a:extLst>
          </p:cNvPr>
          <p:cNvSpPr txBox="1"/>
          <p:nvPr/>
        </p:nvSpPr>
        <p:spPr>
          <a:xfrm>
            <a:off x="7727315" y="182245"/>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pic>
        <p:nvPicPr>
          <p:cNvPr id="14" name="图片 13">
            <a:extLst>
              <a:ext uri="{FF2B5EF4-FFF2-40B4-BE49-F238E27FC236}">
                <a16:creationId xmlns:a16="http://schemas.microsoft.com/office/drawing/2014/main" id="{6F5C47EE-F450-C49C-257F-2217EA9694F5}"/>
              </a:ext>
            </a:extLst>
          </p:cNvPr>
          <p:cNvPicPr>
            <a:picLocks noChangeAspect="1"/>
          </p:cNvPicPr>
          <p:nvPr/>
        </p:nvPicPr>
        <p:blipFill>
          <a:blip r:embed="rId4"/>
          <a:stretch>
            <a:fillRect/>
          </a:stretch>
        </p:blipFill>
        <p:spPr>
          <a:xfrm>
            <a:off x="10087555" y="154278"/>
            <a:ext cx="390580" cy="381053"/>
          </a:xfrm>
          <a:prstGeom prst="rect">
            <a:avLst/>
          </a:prstGeom>
        </p:spPr>
      </p:pic>
      <p:sp>
        <p:nvSpPr>
          <p:cNvPr id="22" name="文本框 21">
            <a:extLst>
              <a:ext uri="{FF2B5EF4-FFF2-40B4-BE49-F238E27FC236}">
                <a16:creationId xmlns:a16="http://schemas.microsoft.com/office/drawing/2014/main" id="{9A6B15C7-4ACA-37F4-9626-B8BC07C03A46}"/>
              </a:ext>
            </a:extLst>
          </p:cNvPr>
          <p:cNvSpPr txBox="1"/>
          <p:nvPr/>
        </p:nvSpPr>
        <p:spPr>
          <a:xfrm>
            <a:off x="787924" y="1399168"/>
            <a:ext cx="10630122" cy="4215065"/>
          </a:xfrm>
          <a:prstGeom prst="rect">
            <a:avLst/>
          </a:prstGeom>
          <a:noFill/>
        </p:spPr>
        <p:txBody>
          <a:bodyPr wrap="square" rtlCol="0">
            <a:spAutoFit/>
          </a:bodyPr>
          <a:lstStyle/>
          <a:p>
            <a:pPr algn="l">
              <a:lnSpc>
                <a:spcPct val="120000"/>
              </a:lnSpc>
              <a:spcAft>
                <a:spcPts val="1200"/>
              </a:spcAft>
              <a:buFont typeface="Wingdings" panose="05000000000000000000" pitchFamily="2" charset="2"/>
              <a:buChar char="Ø"/>
            </a:pP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Multinational corporations (MNCs) are driving China's industrial relocation through distinct models:</a:t>
            </a:r>
          </a:p>
          <a:p>
            <a:pPr algn="l">
              <a:lnSpc>
                <a:spcPct val="120000"/>
              </a:lnSpc>
              <a:spcAft>
                <a:spcPts val="1200"/>
              </a:spcAft>
            </a:pPr>
            <a:r>
              <a:rPr lang="en-US" altLang="zh-CN"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Complementary China-Southeast Asia Mode</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Driven mainly by the need to avoid rising labor costs in China and mitigate U.S.-China trade tensions, this production shift still relies on Chinese supply chains for continued operations, creating a complementary relationship between the host economy and domestic supply networks.</a:t>
            </a:r>
          </a:p>
          <a:p>
            <a:pPr algn="l">
              <a:lnSpc>
                <a:spcPct val="120000"/>
              </a:lnSpc>
              <a:spcAft>
                <a:spcPts val="1200"/>
              </a:spcAft>
            </a:pPr>
            <a:r>
              <a:rPr lang="en-US" altLang="zh-CN"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Competitive China-India Mode</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It primarily depends on the supply chain of the destination region to sustain the development of the relocated industrial chain, creating competition between the host country’s supply chain and that of the original location.</a:t>
            </a:r>
          </a:p>
          <a:p>
            <a:pPr indent="-342900">
              <a:lnSpc>
                <a:spcPct val="120000"/>
              </a:lnSpc>
              <a:spcAft>
                <a:spcPts val="1200"/>
              </a:spcAft>
              <a:buFont typeface="Wingdings" panose="05000000000000000000" pitchFamily="2" charset="2"/>
              <a:buChar char="Ø"/>
            </a:pP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Current research on China’s outward industrial relocation primarily focuses on the former, whereas </a:t>
            </a:r>
            <a:r>
              <a:rPr lang="en-US" altLang="zh-CN"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studies on the latter remain relatively limited.</a:t>
            </a:r>
            <a:endParaRPr lang="zh-CN" altLang="en-US"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94C5C841-8246-F42C-20C4-6615D648AB12}"/>
              </a:ext>
            </a:extLst>
          </p:cNvPr>
          <p:cNvSpPr txBox="1"/>
          <p:nvPr/>
        </p:nvSpPr>
        <p:spPr>
          <a:xfrm>
            <a:off x="6329316" y="180975"/>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13" name="灯片编号占位符 12">
            <a:extLst>
              <a:ext uri="{FF2B5EF4-FFF2-40B4-BE49-F238E27FC236}">
                <a16:creationId xmlns:a16="http://schemas.microsoft.com/office/drawing/2014/main" id="{5378E239-0E47-D046-073C-0A723AB72FC4}"/>
              </a:ext>
            </a:extLst>
          </p:cNvPr>
          <p:cNvSpPr>
            <a:spLocks noGrp="1"/>
          </p:cNvSpPr>
          <p:nvPr>
            <p:ph type="sldNum" sz="quarter" idx="12"/>
          </p:nvPr>
        </p:nvSpPr>
        <p:spPr/>
        <p:txBody>
          <a:bodyPr/>
          <a:lstStyle/>
          <a:p>
            <a:fld id="{49AE70B2-8BF9-45C0-BB95-33D1B9D3A854}" type="slidenum">
              <a:rPr lang="zh-CN" altLang="en-US" smtClean="0"/>
              <a:t>3</a:t>
            </a:fld>
            <a:endParaRPr lang="zh-CN" altLang="en-US" dirty="0"/>
          </a:p>
        </p:txBody>
      </p:sp>
      <p:sp>
        <p:nvSpPr>
          <p:cNvPr id="7" name="文本框 6">
            <a:extLst>
              <a:ext uri="{FF2B5EF4-FFF2-40B4-BE49-F238E27FC236}">
                <a16:creationId xmlns:a16="http://schemas.microsoft.com/office/drawing/2014/main" id="{4F60B3CB-F276-2365-972C-C28A0B900CD6}"/>
              </a:ext>
            </a:extLst>
          </p:cNvPr>
          <p:cNvSpPr txBox="1"/>
          <p:nvPr/>
        </p:nvSpPr>
        <p:spPr>
          <a:xfrm>
            <a:off x="1103275" y="947479"/>
            <a:ext cx="6562164" cy="400110"/>
          </a:xfrm>
          <a:prstGeom prst="rect">
            <a:avLst/>
          </a:prstGeom>
          <a:noFill/>
        </p:spPr>
        <p:txBody>
          <a:bodyPr wrap="square">
            <a:spAutoFit/>
          </a:bodyPr>
          <a:lstStyle/>
          <a:p>
            <a:pPr algn="l">
              <a:spcBef>
                <a:spcPts val="1372"/>
              </a:spcBef>
              <a:spcAft>
                <a:spcPts val="1029"/>
              </a:spcAft>
            </a:pPr>
            <a:r>
              <a:rPr lang="en-US" altLang="zh-CN" sz="2000" b="1" i="0" dirty="0">
                <a:solidFill>
                  <a:srgbClr val="404040"/>
                </a:solidFill>
                <a:effectLst/>
                <a:latin typeface="Garamond" panose="02020404030301010803" pitchFamily="18" charset="0"/>
              </a:rPr>
              <a:t>Two Paradigms of Industrial Relocation</a:t>
            </a:r>
          </a:p>
        </p:txBody>
      </p:sp>
    </p:spTree>
    <p:custDataLst>
      <p:tags r:id="rId1"/>
    </p:custDataLst>
    <p:extLst>
      <p:ext uri="{BB962C8B-B14F-4D97-AF65-F5344CB8AC3E}">
        <p14:creationId xmlns:p14="http://schemas.microsoft.com/office/powerpoint/2010/main" val="404671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5BAA6-4E68-5AAA-E765-67C5C1F7E6D2}"/>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2CEB7947-29F8-114B-AE2E-55B917F93815}"/>
              </a:ext>
            </a:extLst>
          </p:cNvPr>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a:extLst>
              <a:ext uri="{FF2B5EF4-FFF2-40B4-BE49-F238E27FC236}">
                <a16:creationId xmlns:a16="http://schemas.microsoft.com/office/drawing/2014/main" id="{C4500CA1-8380-CD0A-C1C2-59D224C8B0DD}"/>
              </a:ext>
            </a:extLst>
          </p:cNvPr>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a:extLst>
              <a:ext uri="{FF2B5EF4-FFF2-40B4-BE49-F238E27FC236}">
                <a16:creationId xmlns:a16="http://schemas.microsoft.com/office/drawing/2014/main" id="{0EE5A7A8-5805-B71A-2C41-D8DE4F95CAF4}"/>
              </a:ext>
            </a:extLst>
          </p:cNvPr>
          <p:cNvSpPr/>
          <p:nvPr/>
        </p:nvSpPr>
        <p:spPr>
          <a:xfrm flipV="1">
            <a:off x="1501775" y="381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a:extLst>
              <a:ext uri="{FF2B5EF4-FFF2-40B4-BE49-F238E27FC236}">
                <a16:creationId xmlns:a16="http://schemas.microsoft.com/office/drawing/2014/main" id="{2FC4F36C-4690-2068-540E-844E6B519D96}"/>
              </a:ext>
            </a:extLst>
          </p:cNvPr>
          <p:cNvSpPr txBox="1"/>
          <p:nvPr/>
        </p:nvSpPr>
        <p:spPr>
          <a:xfrm>
            <a:off x="4384357" y="182245"/>
            <a:ext cx="252920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a:extLst>
              <a:ext uri="{FF2B5EF4-FFF2-40B4-BE49-F238E27FC236}">
                <a16:creationId xmlns:a16="http://schemas.microsoft.com/office/drawing/2014/main" id="{0DE5B5DB-009F-047B-8E14-616EC67FC411}"/>
              </a:ext>
            </a:extLst>
          </p:cNvPr>
          <p:cNvSpPr txBox="1"/>
          <p:nvPr/>
        </p:nvSpPr>
        <p:spPr>
          <a:xfrm>
            <a:off x="1688465" y="-31750"/>
            <a:ext cx="1798826"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Background</a:t>
            </a:r>
          </a:p>
        </p:txBody>
      </p:sp>
      <p:sp>
        <p:nvSpPr>
          <p:cNvPr id="11" name="文本框 10">
            <a:extLst>
              <a:ext uri="{FF2B5EF4-FFF2-40B4-BE49-F238E27FC236}">
                <a16:creationId xmlns:a16="http://schemas.microsoft.com/office/drawing/2014/main" id="{FC40F750-E5E4-5648-3DB8-B60EEA3232E4}"/>
              </a:ext>
            </a:extLst>
          </p:cNvPr>
          <p:cNvSpPr txBox="1"/>
          <p:nvPr/>
        </p:nvSpPr>
        <p:spPr>
          <a:xfrm>
            <a:off x="7727315" y="182245"/>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pic>
        <p:nvPicPr>
          <p:cNvPr id="14" name="图片 13">
            <a:extLst>
              <a:ext uri="{FF2B5EF4-FFF2-40B4-BE49-F238E27FC236}">
                <a16:creationId xmlns:a16="http://schemas.microsoft.com/office/drawing/2014/main" id="{B58CB551-1B1C-3DAB-7A29-F9088688EFD7}"/>
              </a:ext>
            </a:extLst>
          </p:cNvPr>
          <p:cNvPicPr>
            <a:picLocks noChangeAspect="1"/>
          </p:cNvPicPr>
          <p:nvPr/>
        </p:nvPicPr>
        <p:blipFill>
          <a:blip r:embed="rId4"/>
          <a:stretch>
            <a:fillRect/>
          </a:stretch>
        </p:blipFill>
        <p:spPr>
          <a:xfrm>
            <a:off x="10087555" y="154278"/>
            <a:ext cx="390580" cy="381053"/>
          </a:xfrm>
          <a:prstGeom prst="rect">
            <a:avLst/>
          </a:prstGeom>
        </p:spPr>
      </p:pic>
      <p:sp>
        <p:nvSpPr>
          <p:cNvPr id="22" name="文本框 21">
            <a:extLst>
              <a:ext uri="{FF2B5EF4-FFF2-40B4-BE49-F238E27FC236}">
                <a16:creationId xmlns:a16="http://schemas.microsoft.com/office/drawing/2014/main" id="{84167B20-1FD8-3FCE-1E63-D82B10F5BD10}"/>
              </a:ext>
            </a:extLst>
          </p:cNvPr>
          <p:cNvSpPr txBox="1"/>
          <p:nvPr/>
        </p:nvSpPr>
        <p:spPr>
          <a:xfrm>
            <a:off x="548463" y="1148177"/>
            <a:ext cx="11382698" cy="3384068"/>
          </a:xfrm>
          <a:prstGeom prst="rect">
            <a:avLst/>
          </a:prstGeom>
          <a:noFill/>
        </p:spPr>
        <p:txBody>
          <a:bodyPr wrap="square" rtlCol="0">
            <a:spAutoFit/>
          </a:bodyPr>
          <a:lstStyle/>
          <a:p>
            <a:pPr indent="-342900">
              <a:lnSpc>
                <a:spcPct val="120000"/>
              </a:lnSpc>
              <a:buFont typeface="Wingdings" panose="05000000000000000000" pitchFamily="2" charset="2"/>
              <a:buChar char="Ø"/>
            </a:pP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Global economic and trade cooperation is undergoing profound changes, marking the advent of the “slow globalization” era (</a:t>
            </a:r>
            <a:r>
              <a:rPr lang="en-US" altLang="zh-CN" sz="2000" dirty="0" err="1">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Brakman</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&amp; </a:t>
            </a:r>
            <a:r>
              <a:rPr lang="en-US" altLang="zh-CN" sz="2000" dirty="0" err="1">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Marrewijk</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2022). Persistent imbalances in global goods trade necessitate the reorganization of global industrial chains. Simultaneously, volatile international political and economic conditions, escalating geopolitical tensions, and the resurgence of trade protectionism have accelerated the reconstruction of global value chains.</a:t>
            </a:r>
          </a:p>
          <a:p>
            <a:pPr indent="-342900">
              <a:lnSpc>
                <a:spcPct val="120000"/>
              </a:lnSpc>
              <a:buFont typeface="Wingdings" panose="05000000000000000000" pitchFamily="2" charset="2"/>
              <a:buChar char="Ø"/>
            </a:pP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The division of labor, operational logic, regulatory frameworks, and competitive paradigms within supply and industrial chains are undergoing transformative changes. The global value chain is shifting its emphasis from cost and efficiency toward security and stability, with industrial layouts trending toward “localization”, “regionalization”, and “friend-shoring”.</a:t>
            </a:r>
          </a:p>
        </p:txBody>
      </p:sp>
      <p:sp>
        <p:nvSpPr>
          <p:cNvPr id="3" name="文本框 2">
            <a:extLst>
              <a:ext uri="{FF2B5EF4-FFF2-40B4-BE49-F238E27FC236}">
                <a16:creationId xmlns:a16="http://schemas.microsoft.com/office/drawing/2014/main" id="{C7012426-AD3A-5EB0-610D-FD73DDE60DE6}"/>
              </a:ext>
            </a:extLst>
          </p:cNvPr>
          <p:cNvSpPr txBox="1"/>
          <p:nvPr/>
        </p:nvSpPr>
        <p:spPr>
          <a:xfrm>
            <a:off x="6329316" y="180975"/>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13" name="灯片编号占位符 12">
            <a:extLst>
              <a:ext uri="{FF2B5EF4-FFF2-40B4-BE49-F238E27FC236}">
                <a16:creationId xmlns:a16="http://schemas.microsoft.com/office/drawing/2014/main" id="{173793E7-983D-E2B6-FB86-D15770D03467}"/>
              </a:ext>
            </a:extLst>
          </p:cNvPr>
          <p:cNvSpPr>
            <a:spLocks noGrp="1"/>
          </p:cNvSpPr>
          <p:nvPr>
            <p:ph type="sldNum" sz="quarter" idx="12"/>
          </p:nvPr>
        </p:nvSpPr>
        <p:spPr/>
        <p:txBody>
          <a:bodyPr/>
          <a:lstStyle/>
          <a:p>
            <a:fld id="{49AE70B2-8BF9-45C0-BB95-33D1B9D3A854}" type="slidenum">
              <a:rPr lang="zh-CN" altLang="en-US" smtClean="0"/>
              <a:t>4</a:t>
            </a:fld>
            <a:endParaRPr lang="zh-CN" altLang="en-US" dirty="0"/>
          </a:p>
        </p:txBody>
      </p:sp>
      <p:sp>
        <p:nvSpPr>
          <p:cNvPr id="7" name="文本框 6">
            <a:extLst>
              <a:ext uri="{FF2B5EF4-FFF2-40B4-BE49-F238E27FC236}">
                <a16:creationId xmlns:a16="http://schemas.microsoft.com/office/drawing/2014/main" id="{51A231D5-FDC0-A08A-3EEF-54AA9883C943}"/>
              </a:ext>
            </a:extLst>
          </p:cNvPr>
          <p:cNvSpPr txBox="1"/>
          <p:nvPr/>
        </p:nvSpPr>
        <p:spPr>
          <a:xfrm>
            <a:off x="460540" y="789903"/>
            <a:ext cx="7145963" cy="400110"/>
          </a:xfrm>
          <a:prstGeom prst="rect">
            <a:avLst/>
          </a:prstGeom>
          <a:noFill/>
        </p:spPr>
        <p:txBody>
          <a:bodyPr wrap="square">
            <a:spAutoFit/>
          </a:bodyPr>
          <a:lstStyle/>
          <a:p>
            <a:pPr algn="l">
              <a:spcBef>
                <a:spcPts val="1372"/>
              </a:spcBef>
              <a:spcAft>
                <a:spcPts val="1029"/>
              </a:spcAft>
            </a:pPr>
            <a:r>
              <a:rPr lang="en-US" altLang="zh-CN" sz="2000" b="1" i="0" dirty="0">
                <a:solidFill>
                  <a:srgbClr val="404040"/>
                </a:solidFill>
                <a:effectLst/>
                <a:latin typeface="Garamond" panose="02020404030301010803" pitchFamily="18" charset="0"/>
              </a:rPr>
              <a:t>Fundamental Restructuring of Global Economic Architecture</a:t>
            </a:r>
          </a:p>
        </p:txBody>
      </p:sp>
      <p:sp>
        <p:nvSpPr>
          <p:cNvPr id="8" name="文本框 7">
            <a:extLst>
              <a:ext uri="{FF2B5EF4-FFF2-40B4-BE49-F238E27FC236}">
                <a16:creationId xmlns:a16="http://schemas.microsoft.com/office/drawing/2014/main" id="{5CCC8748-BD93-76BB-7618-53CE1FCEFAD8}"/>
              </a:ext>
            </a:extLst>
          </p:cNvPr>
          <p:cNvSpPr txBox="1"/>
          <p:nvPr/>
        </p:nvSpPr>
        <p:spPr>
          <a:xfrm>
            <a:off x="460540" y="4941118"/>
            <a:ext cx="11382698" cy="1537409"/>
          </a:xfrm>
          <a:prstGeom prst="rect">
            <a:avLst/>
          </a:prstGeom>
          <a:noFill/>
        </p:spPr>
        <p:txBody>
          <a:bodyPr wrap="square" rtlCol="0">
            <a:spAutoFit/>
          </a:bodyPr>
          <a:lstStyle/>
          <a:p>
            <a:pPr indent="-342900">
              <a:lnSpc>
                <a:spcPct val="120000"/>
              </a:lnSpc>
              <a:spcAft>
                <a:spcPts val="1200"/>
              </a:spcAft>
              <a:buFont typeface="Wingdings" panose="05000000000000000000" pitchFamily="2" charset="2"/>
              <a:buChar char="Ø"/>
            </a:pP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India, leveraging its vast market size, low-cost labor force, and alignment with the U.S. “Indo-Pacific Strategy,” has implemented industrial development strategies such as “Make in India” and “Production-Linked Incentive” schemes. These initiatives have positioned India as a prime destination for industrial relocation and </a:t>
            </a:r>
            <a:r>
              <a:rPr lang="en-US" altLang="zh-CN"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the most promising economy for absorbing China’s industrial shift</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a:t>
            </a:r>
            <a:endParaRPr lang="zh-CN" altLang="en-US"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5" name="文本框 14">
            <a:extLst>
              <a:ext uri="{FF2B5EF4-FFF2-40B4-BE49-F238E27FC236}">
                <a16:creationId xmlns:a16="http://schemas.microsoft.com/office/drawing/2014/main" id="{CE53A320-C6E8-6775-BBD2-CEAF872863D6}"/>
              </a:ext>
            </a:extLst>
          </p:cNvPr>
          <p:cNvSpPr txBox="1"/>
          <p:nvPr/>
        </p:nvSpPr>
        <p:spPr>
          <a:xfrm>
            <a:off x="741680" y="4532245"/>
            <a:ext cx="6559060" cy="400110"/>
          </a:xfrm>
          <a:prstGeom prst="rect">
            <a:avLst/>
          </a:prstGeom>
          <a:noFill/>
        </p:spPr>
        <p:txBody>
          <a:bodyPr wrap="square">
            <a:spAutoFit/>
          </a:bodyPr>
          <a:lstStyle/>
          <a:p>
            <a:r>
              <a:rPr lang="en-US" altLang="zh-CN" sz="2000" b="1" i="0" dirty="0">
                <a:solidFill>
                  <a:srgbClr val="404040"/>
                </a:solidFill>
                <a:effectLst/>
                <a:latin typeface="Garamond" panose="02020404030301010803" pitchFamily="18" charset="0"/>
              </a:rPr>
              <a:t>India: The Future Hub of Industrial Relocation?</a:t>
            </a:r>
            <a:endParaRPr lang="zh-CN" altLang="en-US" sz="2000" dirty="0">
              <a:latin typeface="Garamond" panose="02020404030301010803" pitchFamily="18" charset="0"/>
            </a:endParaRPr>
          </a:p>
        </p:txBody>
      </p:sp>
    </p:spTree>
    <p:custDataLst>
      <p:tags r:id="rId1"/>
    </p:custDataLst>
    <p:extLst>
      <p:ext uri="{BB962C8B-B14F-4D97-AF65-F5344CB8AC3E}">
        <p14:creationId xmlns:p14="http://schemas.microsoft.com/office/powerpoint/2010/main" val="59212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1501775" y="381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p:cNvSpPr txBox="1"/>
          <p:nvPr/>
        </p:nvSpPr>
        <p:spPr>
          <a:xfrm>
            <a:off x="4384357" y="182245"/>
            <a:ext cx="252920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p:cNvSpPr txBox="1"/>
          <p:nvPr/>
        </p:nvSpPr>
        <p:spPr>
          <a:xfrm>
            <a:off x="1688465" y="-31750"/>
            <a:ext cx="1798826" cy="594202"/>
          </a:xfrm>
          <a:prstGeom prst="rect">
            <a:avLst/>
          </a:prstGeom>
          <a:noFill/>
        </p:spPr>
        <p:txBody>
          <a:bodyPr wrap="none" rtlCol="0">
            <a:spAutoFit/>
          </a:bodyPr>
          <a:lstStyle/>
          <a:p>
            <a:pPr>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Background</a:t>
            </a:r>
          </a:p>
        </p:txBody>
      </p:sp>
      <p:pic>
        <p:nvPicPr>
          <p:cNvPr id="14" name="图片 13"/>
          <p:cNvPicPr>
            <a:picLocks noChangeAspect="1"/>
          </p:cNvPicPr>
          <p:nvPr/>
        </p:nvPicPr>
        <p:blipFill>
          <a:blip r:embed="rId4"/>
          <a:stretch>
            <a:fillRect/>
          </a:stretch>
        </p:blipFill>
        <p:spPr>
          <a:xfrm>
            <a:off x="10087555" y="154278"/>
            <a:ext cx="390580" cy="381053"/>
          </a:xfrm>
          <a:prstGeom prst="rect">
            <a:avLst/>
          </a:prstGeom>
        </p:spPr>
      </p:pic>
      <p:sp>
        <p:nvSpPr>
          <p:cNvPr id="22" name="文本框 21"/>
          <p:cNvSpPr txBox="1"/>
          <p:nvPr/>
        </p:nvSpPr>
        <p:spPr>
          <a:xfrm>
            <a:off x="607372" y="1180275"/>
            <a:ext cx="10970228" cy="2722348"/>
          </a:xfrm>
          <a:prstGeom prst="rect">
            <a:avLst/>
          </a:prstGeom>
          <a:noFill/>
        </p:spPr>
        <p:txBody>
          <a:bodyPr wrap="square" rtlCol="0">
            <a:spAutoFit/>
          </a:bodyPr>
          <a:lstStyle/>
          <a:p>
            <a:pPr marL="228600" marR="0" lvl="0" indent="-228600" algn="l" defTabSz="914400" rtl="0" eaLnBrk="1" fontAlgn="auto" latinLnBrk="0" hangingPunct="1">
              <a:lnSpc>
                <a:spcPct val="120000"/>
              </a:lnSpc>
              <a:spcAft>
                <a:spcPts val="600"/>
              </a:spcAft>
              <a:buClrTx/>
              <a:buSzTx/>
              <a:buFont typeface="Arial" panose="020B0604020202020204" pitchFamily="34" charset="0"/>
              <a:buChar char="●"/>
              <a:defRPr/>
            </a:pP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Existing literature on industrial relocation primarily focuses on its driving factors, mechanisms, and economic impacts </a:t>
            </a:r>
            <a:r>
              <a:rPr lang="zh-CN" altLang="en-US"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Wen, 2004; 	Ellison</a:t>
            </a:r>
            <a:r>
              <a:rPr lang="en-US" altLang="zh-CN" sz="2000" i="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et al</a:t>
            </a: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2010; Alfaro</a:t>
            </a:r>
            <a:r>
              <a:rPr lang="en-US" altLang="zh-CN" sz="2000" i="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et al</a:t>
            </a: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2019; </a:t>
            </a:r>
            <a:r>
              <a:rPr lang="en-US" altLang="zh-CN" sz="2000" kern="0" dirty="0" err="1">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Flaaen</a:t>
            </a:r>
            <a:r>
              <a:rPr lang="en-US" altLang="zh-CN" sz="2000" i="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et al</a:t>
            </a: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2020 ), while largely </a:t>
            </a:r>
            <a:r>
              <a:rPr lang="en-US" altLang="zh-CN" sz="2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neglecting environmental issues</a:t>
            </a: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t>
            </a:r>
          </a:p>
          <a:p>
            <a:pPr>
              <a:lnSpc>
                <a:spcPct val="120000"/>
              </a:lnSpc>
              <a:spcAft>
                <a:spcPts val="600"/>
              </a:spcAft>
              <a:buFont typeface="Wingdings" panose="05000000000000000000" pitchFamily="2" charset="2"/>
              <a:buChar char="Ø"/>
            </a:pP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As a critical component of global economic activity, trade has played a significant role in driving global carbon emissions and environmental changes (Davis &amp; Caldeira, 2010; Davis </a:t>
            </a:r>
            <a:r>
              <a:rPr lang="en-US" altLang="zh-CN" sz="2000" i="1"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et al.</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2011; Peters </a:t>
            </a:r>
            <a:r>
              <a:rPr lang="en-US" altLang="zh-CN" sz="2000" i="1"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et al.</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2011; Xu &amp; </a:t>
            </a:r>
            <a:r>
              <a:rPr lang="en-US" altLang="zh-CN" sz="2000" dirty="0" err="1">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Dietzenbacher</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2014; Jiang </a:t>
            </a:r>
            <a:r>
              <a:rPr lang="en-US" altLang="zh-CN" sz="2000" i="1"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et al.</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2015; Oita, A. </a:t>
            </a:r>
            <a:r>
              <a:rPr lang="en-US" altLang="zh-CN" sz="2000" i="1"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et al.</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2016; Zhang </a:t>
            </a:r>
            <a:r>
              <a:rPr lang="en-US" altLang="zh-CN" sz="2000" i="1"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et al.</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2020; Tian </a:t>
            </a:r>
            <a:r>
              <a:rPr lang="en-US" altLang="zh-CN" sz="2000" i="1"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et al.</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2021; Duan </a:t>
            </a:r>
            <a:r>
              <a:rPr lang="en-US" altLang="zh-CN" sz="2000" i="1"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et al.</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2024), profoundly shaping the global landscape.</a:t>
            </a:r>
          </a:p>
        </p:txBody>
      </p:sp>
      <p:sp>
        <p:nvSpPr>
          <p:cNvPr id="7" name="文本框 6">
            <a:extLst>
              <a:ext uri="{FF2B5EF4-FFF2-40B4-BE49-F238E27FC236}">
                <a16:creationId xmlns:a16="http://schemas.microsoft.com/office/drawing/2014/main" id="{39FACFE7-ABE8-508B-6C3A-0D50163B7777}"/>
              </a:ext>
            </a:extLst>
          </p:cNvPr>
          <p:cNvSpPr txBox="1"/>
          <p:nvPr/>
        </p:nvSpPr>
        <p:spPr>
          <a:xfrm>
            <a:off x="6329316" y="180975"/>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8" name="文本框 7">
            <a:extLst>
              <a:ext uri="{FF2B5EF4-FFF2-40B4-BE49-F238E27FC236}">
                <a16:creationId xmlns:a16="http://schemas.microsoft.com/office/drawing/2014/main" id="{DFB3F506-0409-E9E7-E52B-EE30D00BBE59}"/>
              </a:ext>
            </a:extLst>
          </p:cNvPr>
          <p:cNvSpPr txBox="1"/>
          <p:nvPr/>
        </p:nvSpPr>
        <p:spPr>
          <a:xfrm>
            <a:off x="7727315" y="182245"/>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13" name="灯片编号占位符 12">
            <a:extLst>
              <a:ext uri="{FF2B5EF4-FFF2-40B4-BE49-F238E27FC236}">
                <a16:creationId xmlns:a16="http://schemas.microsoft.com/office/drawing/2014/main" id="{70D0B396-1B6B-273C-D29A-27E9296FF419}"/>
              </a:ext>
            </a:extLst>
          </p:cNvPr>
          <p:cNvSpPr>
            <a:spLocks noGrp="1"/>
          </p:cNvSpPr>
          <p:nvPr>
            <p:ph type="sldNum" sz="quarter" idx="12"/>
          </p:nvPr>
        </p:nvSpPr>
        <p:spPr/>
        <p:txBody>
          <a:bodyPr/>
          <a:lstStyle/>
          <a:p>
            <a:fld id="{49AE70B2-8BF9-45C0-BB95-33D1B9D3A854}" type="slidenum">
              <a:rPr lang="zh-CN" altLang="en-US" smtClean="0"/>
              <a:t>5</a:t>
            </a:fld>
            <a:endParaRPr lang="zh-CN" altLang="en-US" dirty="0"/>
          </a:p>
        </p:txBody>
      </p:sp>
      <p:sp>
        <p:nvSpPr>
          <p:cNvPr id="3" name="文本框 2">
            <a:extLst>
              <a:ext uri="{FF2B5EF4-FFF2-40B4-BE49-F238E27FC236}">
                <a16:creationId xmlns:a16="http://schemas.microsoft.com/office/drawing/2014/main" id="{68916E9A-1C26-61F8-DEDE-B3DC2CC3110B}"/>
              </a:ext>
            </a:extLst>
          </p:cNvPr>
          <p:cNvSpPr txBox="1"/>
          <p:nvPr/>
        </p:nvSpPr>
        <p:spPr>
          <a:xfrm>
            <a:off x="607372" y="4407660"/>
            <a:ext cx="11086397" cy="1906740"/>
          </a:xfrm>
          <a:prstGeom prst="rect">
            <a:avLst/>
          </a:prstGeom>
          <a:noFill/>
        </p:spPr>
        <p:txBody>
          <a:bodyPr wrap="square" rtlCol="0">
            <a:spAutoFit/>
          </a:bodyPr>
          <a:lstStyle/>
          <a:p>
            <a:pPr>
              <a:lnSpc>
                <a:spcPct val="120000"/>
              </a:lnSpc>
              <a:spcAft>
                <a:spcPts val="600"/>
              </a:spcAft>
              <a:buFont typeface="Wingdings" panose="05000000000000000000" pitchFamily="2" charset="2"/>
              <a:buChar char="Ø"/>
            </a:pP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In the future adjustment and restructuring of global value chains, which </a:t>
            </a:r>
            <a:r>
              <a:rPr lang="en-US" altLang="zh-CN"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sectors</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 in India possess inherent advantages that enable them to attract international investment and undertake China’s industrial relocation? To what extent can these advantageous sectors in India absorb </a:t>
            </a:r>
            <a:r>
              <a:rPr lang="en-US" altLang="zh-CN"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the scale of industrial relocation </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from China? </a:t>
            </a:r>
            <a:r>
              <a:rPr lang="en-US" altLang="zh-CN"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What does the shift of iPhone production capacity to India signify for the world? </a:t>
            </a:r>
            <a:r>
              <a:rPr lang="en-US" altLang="zh-CN" sz="2000"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More broadly, </a:t>
            </a:r>
            <a:r>
              <a:rPr lang="en-US" altLang="zh-CN" sz="2000"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what are the implications of India’s absorption of China’s industrial relocation for the world?</a:t>
            </a:r>
          </a:p>
        </p:txBody>
      </p:sp>
      <p:sp>
        <p:nvSpPr>
          <p:cNvPr id="11" name="文本框 10">
            <a:extLst>
              <a:ext uri="{FF2B5EF4-FFF2-40B4-BE49-F238E27FC236}">
                <a16:creationId xmlns:a16="http://schemas.microsoft.com/office/drawing/2014/main" id="{A3AC1064-EEE0-AD6A-3E66-D0B26B90F66A}"/>
              </a:ext>
            </a:extLst>
          </p:cNvPr>
          <p:cNvSpPr txBox="1"/>
          <p:nvPr/>
        </p:nvSpPr>
        <p:spPr>
          <a:xfrm>
            <a:off x="721091" y="3953924"/>
            <a:ext cx="6559060" cy="400110"/>
          </a:xfrm>
          <a:prstGeom prst="rect">
            <a:avLst/>
          </a:prstGeom>
          <a:noFill/>
        </p:spPr>
        <p:txBody>
          <a:bodyPr wrap="square">
            <a:spAutoFit/>
          </a:bodyPr>
          <a:lstStyle/>
          <a:p>
            <a:r>
              <a:rPr lang="en-US" altLang="zh-CN" sz="2000" b="1" i="0" dirty="0">
                <a:solidFill>
                  <a:srgbClr val="404040"/>
                </a:solidFill>
                <a:effectLst/>
                <a:latin typeface="Garamond" panose="02020404030301010803" pitchFamily="18" charset="0"/>
              </a:rPr>
              <a:t>Key Questions</a:t>
            </a:r>
            <a:endParaRPr lang="zh-CN" altLang="en-US" sz="2000" dirty="0">
              <a:latin typeface="Garamond" panose="02020404030301010803" pitchFamily="18" charset="0"/>
            </a:endParaRPr>
          </a:p>
        </p:txBody>
      </p:sp>
      <p:sp>
        <p:nvSpPr>
          <p:cNvPr id="15" name="文本框 14">
            <a:extLst>
              <a:ext uri="{FF2B5EF4-FFF2-40B4-BE49-F238E27FC236}">
                <a16:creationId xmlns:a16="http://schemas.microsoft.com/office/drawing/2014/main" id="{699F1C5C-D14A-76DB-AD9F-5B1FF3ACE8F3}"/>
              </a:ext>
            </a:extLst>
          </p:cNvPr>
          <p:cNvSpPr txBox="1"/>
          <p:nvPr/>
        </p:nvSpPr>
        <p:spPr>
          <a:xfrm>
            <a:off x="721091" y="851781"/>
            <a:ext cx="6559060" cy="400110"/>
          </a:xfrm>
          <a:prstGeom prst="rect">
            <a:avLst/>
          </a:prstGeom>
          <a:noFill/>
        </p:spPr>
        <p:txBody>
          <a:bodyPr wrap="square">
            <a:spAutoFit/>
          </a:bodyPr>
          <a:lstStyle/>
          <a:p>
            <a:r>
              <a:rPr lang="en-US" altLang="zh-CN" sz="2000" b="1" i="0" dirty="0">
                <a:solidFill>
                  <a:srgbClr val="404040"/>
                </a:solidFill>
                <a:effectLst/>
                <a:latin typeface="Garamond" panose="02020404030301010803" pitchFamily="18" charset="0"/>
              </a:rPr>
              <a:t>Research Gap</a:t>
            </a:r>
            <a:endParaRPr lang="zh-CN" altLang="en-US" sz="2000" dirty="0">
              <a:latin typeface="Garamond" panose="02020404030301010803" pitchFamily="18"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1501775" y="381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4" name="文本框 3"/>
          <p:cNvSpPr txBox="1"/>
          <p:nvPr/>
        </p:nvSpPr>
        <p:spPr>
          <a:xfrm>
            <a:off x="4384357" y="182245"/>
            <a:ext cx="252920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cs typeface="思源黑体 Regular" panose="020B0500000000000000" charset="-122"/>
                <a:sym typeface="+mn-ea"/>
              </a:rPr>
              <a:t>Methodology</a:t>
            </a:r>
          </a:p>
        </p:txBody>
      </p:sp>
      <p:sp>
        <p:nvSpPr>
          <p:cNvPr id="10" name="文本框 9"/>
          <p:cNvSpPr txBox="1"/>
          <p:nvPr/>
        </p:nvSpPr>
        <p:spPr>
          <a:xfrm>
            <a:off x="1688465" y="-31750"/>
            <a:ext cx="1798826" cy="594202"/>
          </a:xfrm>
          <a:prstGeom prst="rect">
            <a:avLst/>
          </a:prstGeom>
          <a:noFill/>
        </p:spPr>
        <p:txBody>
          <a:bodyPr wrap="none" rtlCol="0">
            <a:spAutoFit/>
          </a:bodyPr>
          <a:lstStyle/>
          <a:p>
            <a:pPr>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Background</a:t>
            </a:r>
          </a:p>
        </p:txBody>
      </p:sp>
      <p:pic>
        <p:nvPicPr>
          <p:cNvPr id="14" name="图片 13"/>
          <p:cNvPicPr>
            <a:picLocks noChangeAspect="1"/>
          </p:cNvPicPr>
          <p:nvPr/>
        </p:nvPicPr>
        <p:blipFill>
          <a:blip r:embed="rId3"/>
          <a:stretch>
            <a:fillRect/>
          </a:stretch>
        </p:blipFill>
        <p:spPr>
          <a:xfrm>
            <a:off x="10087555" y="154278"/>
            <a:ext cx="390580" cy="381053"/>
          </a:xfrm>
          <a:prstGeom prst="rect">
            <a:avLst/>
          </a:prstGeom>
        </p:spPr>
      </p:pic>
      <p:sp>
        <p:nvSpPr>
          <p:cNvPr id="22" name="文本框 21"/>
          <p:cNvSpPr txBox="1"/>
          <p:nvPr/>
        </p:nvSpPr>
        <p:spPr>
          <a:xfrm>
            <a:off x="389792" y="656688"/>
            <a:ext cx="11412415" cy="6341801"/>
          </a:xfrm>
          <a:prstGeom prst="rect">
            <a:avLst/>
          </a:prstGeom>
          <a:noFill/>
        </p:spPr>
        <p:txBody>
          <a:bodyPr wrap="square" rtlCol="0">
            <a:spAutoFit/>
          </a:bodyPr>
          <a:lstStyle/>
          <a:p>
            <a:pPr indent="-342900">
              <a:lnSpc>
                <a:spcPct val="120000"/>
              </a:lnSpc>
              <a:spcAft>
                <a:spcPts val="600"/>
              </a:spcAft>
              <a:buFont typeface="Wingdings" panose="05000000000000000000" pitchFamily="2" charset="2"/>
              <a:buChar char="Ø"/>
              <a:defRPr/>
            </a:pPr>
            <a:r>
              <a:rPr lang="en-US" altLang="zh-CN" dirty="0">
                <a:solidFill>
                  <a:schemeClr val="bg1">
                    <a:lumMod val="10000"/>
                  </a:schemeClr>
                </a:solidFill>
                <a:latin typeface="Times New Roman" panose="02020603050405020304" pitchFamily="18" charset="0"/>
                <a:ea typeface="仿宋" panose="02010609060101010101" pitchFamily="49" charset="-122"/>
                <a:cs typeface="Times New Roman" panose="02020603050405020304" pitchFamily="18" charset="0"/>
              </a:rPr>
              <a:t>To address these questions, it is essential to conduct systematic and appropriate quantitative research on India’s absorption of China’s industrial relocation. The measurement of industrial relocation forms the foundation of related empirical studies, and current mainstream methods can be categorized into three approaches.</a:t>
            </a:r>
            <a:endParaRPr kumimoji="0" lang="zh-CN" altLang="en-US" b="0" i="0" u="none" strike="noStrike" kern="1200" cap="none" spc="0" normalizeH="0" baseline="0" noProof="0" dirty="0">
              <a:ln>
                <a:noFill/>
              </a:ln>
              <a:solidFill>
                <a:srgbClr val="F1F0EB">
                  <a:lumMod val="10000"/>
                </a:srgbClr>
              </a:solidFill>
              <a:effectLst/>
              <a:uLnTx/>
              <a:uFillTx/>
              <a:latin typeface="Times New Roman" panose="02020603050405020304" pitchFamily="18" charset="0"/>
              <a:ea typeface="仿宋" panose="02010609060101010101" pitchFamily="49" charset="-122"/>
              <a:cs typeface="Times New Roman" panose="02020603050405020304" pitchFamily="18" charset="0"/>
            </a:endParaRPr>
          </a:p>
          <a:p>
            <a:pPr marL="228600" indent="-228600">
              <a:buFont typeface="Arial" panose="020B0604020202020204" pitchFamily="34" charset="0"/>
              <a:buChar char="●"/>
              <a:defRPr/>
            </a:pPr>
            <a:r>
              <a:rPr lang="en-US" altLang="zh-CN" b="1" dirty="0">
                <a:latin typeface="Garamond" panose="02020404030301010803" pitchFamily="18" charset="0"/>
              </a:rPr>
              <a:t>Firm-Level Tracking</a:t>
            </a:r>
          </a:p>
          <a:p>
            <a:pPr marR="0" lvl="0" algn="l" defTabSz="914400" rtl="0" eaLnBrk="1" fontAlgn="auto" latinLnBrk="0" hangingPunct="1">
              <a:lnSpc>
                <a:spcPct val="110000"/>
              </a:lnSpc>
              <a:spcBef>
                <a:spcPts val="0"/>
              </a:spcBef>
              <a:spcAft>
                <a:spcPts val="600"/>
              </a:spcAft>
              <a:buClrTx/>
              <a:buSzTx/>
              <a:defRPr/>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The first approach adopts a firm-level perspective, using enterprise survey data to measure industrial relocation (Van Dijk &amp; </a:t>
            </a:r>
            <a:r>
              <a:rPr lang="en-US" altLang="zh-CN" dirty="0" err="1">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Pellenbarg</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2000; Roza, 2011; Jensen &amp; Pedersen, 2012) . This method focuses on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absolute industrial relocation</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t>
            </a:r>
          </a:p>
          <a:p>
            <a:pPr marL="228600" marR="0" lvl="0" indent="-228600" fontAlgn="auto">
              <a:spcBef>
                <a:spcPts val="0"/>
              </a:spcBef>
              <a:buClrTx/>
              <a:buSzTx/>
              <a:buFont typeface="Arial" panose="020B0604020202020204" pitchFamily="34" charset="0"/>
              <a:buChar char="●"/>
              <a:defRPr/>
            </a:pPr>
            <a:r>
              <a:rPr lang="en-US" altLang="zh-CN" b="1" dirty="0">
                <a:latin typeface="Garamond" panose="02020404030301010803" pitchFamily="18" charset="0"/>
              </a:rPr>
              <a:t>Macroeconomic Indicators</a:t>
            </a:r>
          </a:p>
          <a:p>
            <a:pPr>
              <a:lnSpc>
                <a:spcPct val="110000"/>
              </a:lnSpc>
              <a:spcAft>
                <a:spcPts val="600"/>
              </a:spcAft>
              <a:defRPr/>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In contrast to the first approach, which relies on statistical information on firm location changes to capture absolute shifts, the second approach uses publicly available macroeconomic data to depict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relative changes</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This often involves metrics in the form of the Balassa index, such as location quotients (Savona &amp; </a:t>
            </a:r>
            <a:r>
              <a:rPr lang="en-US" altLang="zh-CN" dirty="0" err="1">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Schiattarella</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2004) and industrial gradient coefficients (Zhang </a:t>
            </a:r>
            <a:r>
              <a:rPr lang="en-US" altLang="zh-CN" dirty="0" err="1">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Shucun</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&amp; Gu </a:t>
            </a:r>
            <a:r>
              <a:rPr lang="en-US" altLang="zh-CN" dirty="0" err="1">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Chuntai</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2018). However, these indicators are susceptible to biases introduced by economic development factors, leading to “</a:t>
            </a:r>
            <a:r>
              <a:rPr lang="en-US" altLang="zh-CN"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pseudo-industrial relocation</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phenomena and failing to accurately represent the scale of industrial relocation.</a:t>
            </a:r>
          </a:p>
          <a:p>
            <a:pPr marL="228600" indent="-228600">
              <a:buFont typeface="Arial" panose="020B0604020202020204" pitchFamily="34" charset="0"/>
              <a:buChar char="●"/>
              <a:defRPr/>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b="1" dirty="0"/>
              <a:t> </a:t>
            </a:r>
            <a:r>
              <a:rPr lang="en-US" altLang="zh-CN" b="1" dirty="0">
                <a:latin typeface="Garamond" panose="02020404030301010803" pitchFamily="18" charset="0"/>
              </a:rPr>
              <a:t>Input-Output Models</a:t>
            </a:r>
          </a:p>
          <a:p>
            <a:pPr marR="0" lvl="0" algn="l" defTabSz="914400" rtl="0" eaLnBrk="1" fontAlgn="auto" latinLnBrk="0" hangingPunct="1">
              <a:lnSpc>
                <a:spcPct val="110000"/>
              </a:lnSpc>
              <a:spcBef>
                <a:spcPts val="0"/>
              </a:spcBef>
              <a:spcAft>
                <a:spcPts val="600"/>
              </a:spcAft>
              <a:buClrTx/>
              <a:buSzTx/>
              <a:defRPr/>
            </a:pP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Given the limitations of the first two approaches in capturing the global scale of industrial relocation, some scholars (Liu </a:t>
            </a:r>
            <a:r>
              <a:rPr lang="en-US" altLang="zh-CN" dirty="0" err="1">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Hongguang</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i="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et al</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2011; Gao </a:t>
            </a:r>
            <a:r>
              <a:rPr lang="en-US" altLang="zh-CN" i="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et al</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2022; Yin Jie </a:t>
            </a:r>
            <a:r>
              <a:rPr lang="en-US" altLang="zh-CN" i="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et al</a:t>
            </a:r>
            <a:r>
              <a:rPr lang="en-US" altLang="zh-CN"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2024) have used interregional input-output tables to measure the value of industrial relocation. However, this method cannot precisely assess the structural distribution of industries within a specific economy that absorbs industrial relocation from other regions.</a:t>
            </a:r>
          </a:p>
          <a:p>
            <a:pPr marL="0" marR="0" lvl="0" indent="-342900" algn="l" defTabSz="914400" rtl="0" eaLnBrk="1" fontAlgn="auto" latinLnBrk="0" hangingPunct="1">
              <a:lnSpc>
                <a:spcPct val="110000"/>
              </a:lnSpc>
              <a:spcBef>
                <a:spcPts val="0"/>
              </a:spcBef>
              <a:buClrTx/>
              <a:buSzTx/>
              <a:buFont typeface="Wingdings" panose="05000000000000000000" pitchFamily="2" charset="2"/>
              <a:buChar char="Ø"/>
              <a:defRPr/>
            </a:pPr>
            <a:r>
              <a:rPr kumimoji="0" lang="en-US" altLang="zh-CN" b="0" i="0" u="none" strike="noStrike" kern="1200" cap="none" spc="0" normalizeH="0" baseline="0" noProof="0" dirty="0">
                <a:ln>
                  <a:noFill/>
                </a:ln>
                <a:solidFill>
                  <a:srgbClr val="F1F0EB">
                    <a:lumMod val="10000"/>
                  </a:srgbClr>
                </a:solidFill>
                <a:effectLst/>
                <a:uLnTx/>
                <a:uFillTx/>
                <a:latin typeface="Times New Roman" panose="02020603050405020304" pitchFamily="18" charset="0"/>
                <a:ea typeface="仿宋" panose="02010609060101010101" pitchFamily="49" charset="-122"/>
                <a:cs typeface="Times New Roman" panose="02020603050405020304" pitchFamily="18" charset="0"/>
              </a:rPr>
              <a:t>Notably, these studies are all based on </a:t>
            </a:r>
            <a:r>
              <a:rPr kumimoji="0" lang="en-US" altLang="zh-CN" b="0" i="0" u="none" strike="noStrike" kern="1200" cap="none" spc="0" normalizeH="0" baseline="0" noProof="0" dirty="0">
                <a:ln>
                  <a:noFill/>
                </a:ln>
                <a:solidFill>
                  <a:srgbClr val="FF0000"/>
                </a:solidFill>
                <a:effectLst/>
                <a:uLnTx/>
                <a:uFillTx/>
                <a:latin typeface="Times New Roman" panose="02020603050405020304" pitchFamily="18" charset="0"/>
                <a:ea typeface="仿宋" panose="02010609060101010101" pitchFamily="49" charset="-122"/>
                <a:cs typeface="Times New Roman" panose="02020603050405020304" pitchFamily="18" charset="0"/>
              </a:rPr>
              <a:t>ex-post measurement.</a:t>
            </a:r>
            <a:endParaRPr kumimoji="0" lang="zh-CN" altLang="en-US" b="0" i="0" u="none" strike="noStrike" kern="1200" cap="none" spc="0" normalizeH="0" baseline="0" noProof="0" dirty="0">
              <a:ln>
                <a:noFill/>
              </a:ln>
              <a:solidFill>
                <a:srgbClr val="FF0000"/>
              </a:solidFill>
              <a:effectLst/>
              <a:uLnTx/>
              <a:uFillTx/>
              <a:latin typeface="Times New Roman" panose="02020603050405020304" pitchFamily="18" charset="0"/>
              <a:ea typeface="仿宋"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18E798FD-D2A3-CE6E-8698-8D8121C8C710}"/>
              </a:ext>
            </a:extLst>
          </p:cNvPr>
          <p:cNvSpPr txBox="1"/>
          <p:nvPr/>
        </p:nvSpPr>
        <p:spPr>
          <a:xfrm>
            <a:off x="6329316" y="180975"/>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8" name="文本框 7">
            <a:extLst>
              <a:ext uri="{FF2B5EF4-FFF2-40B4-BE49-F238E27FC236}">
                <a16:creationId xmlns:a16="http://schemas.microsoft.com/office/drawing/2014/main" id="{EF13A6FF-6E15-6A25-E145-97F44CCB9389}"/>
              </a:ext>
            </a:extLst>
          </p:cNvPr>
          <p:cNvSpPr txBox="1"/>
          <p:nvPr/>
        </p:nvSpPr>
        <p:spPr>
          <a:xfrm>
            <a:off x="7727315" y="182245"/>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13" name="灯片编号占位符 12">
            <a:extLst>
              <a:ext uri="{FF2B5EF4-FFF2-40B4-BE49-F238E27FC236}">
                <a16:creationId xmlns:a16="http://schemas.microsoft.com/office/drawing/2014/main" id="{E9B004AE-C057-3985-B77E-44C5E331CD42}"/>
              </a:ext>
            </a:extLst>
          </p:cNvPr>
          <p:cNvSpPr>
            <a:spLocks noGrp="1"/>
          </p:cNvSpPr>
          <p:nvPr>
            <p:ph type="sldNum" sz="quarter" idx="12"/>
          </p:nvPr>
        </p:nvSpPr>
        <p:spPr/>
        <p:txBody>
          <a:bodyPr/>
          <a:lstStyle/>
          <a:p>
            <a:fld id="{49AE70B2-8BF9-45C0-BB95-33D1B9D3A854}" type="slidenum">
              <a:rPr lang="zh-CN" altLang="en-US" smtClean="0"/>
              <a:t>6</a:t>
            </a:fld>
            <a:endParaRPr lang="zh-CN" alt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flipV="1">
            <a:off x="3086735" y="127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10" name="文本框 9"/>
          <p:cNvSpPr txBox="1"/>
          <p:nvPr/>
        </p:nvSpPr>
        <p:spPr>
          <a:xfrm>
            <a:off x="1576705" y="196215"/>
            <a:ext cx="1272656" cy="369332"/>
          </a:xfrm>
          <a:prstGeom prst="rect">
            <a:avLst/>
          </a:prstGeom>
          <a:noFill/>
        </p:spPr>
        <p:txBody>
          <a:bodyPr wrap="none" rtlCol="0">
            <a:spAutoFit/>
          </a:bodyPr>
          <a:lstStyle/>
          <a:p>
            <a:pPr algn="l">
              <a:lnSpc>
                <a:spcPct val="100000"/>
              </a:lnSpc>
              <a:buClrTx/>
              <a:buSzTx/>
              <a:buFontTx/>
            </a:pPr>
            <a:r>
              <a:rPr lang="en-US" altLang="zh-CN" sz="1800" dirty="0">
                <a:solidFill>
                  <a:srgbClr val="F1F0EB"/>
                </a:solidFill>
                <a:latin typeface="Garamond" panose="02020404030301010803" pitchFamily="18" charset="0"/>
                <a:ea typeface="楷体" panose="02010609060101010101" pitchFamily="49" charset="-122"/>
              </a:rPr>
              <a:t>Background</a:t>
            </a:r>
          </a:p>
        </p:txBody>
      </p:sp>
      <p:sp>
        <p:nvSpPr>
          <p:cNvPr id="3" name="文本框 2"/>
          <p:cNvSpPr txBox="1"/>
          <p:nvPr/>
        </p:nvSpPr>
        <p:spPr>
          <a:xfrm>
            <a:off x="3464039" y="-1905"/>
            <a:ext cx="1924053"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Methodology</a:t>
            </a:r>
          </a:p>
        </p:txBody>
      </p:sp>
      <p:pic>
        <p:nvPicPr>
          <p:cNvPr id="14" name="图片 13"/>
          <p:cNvPicPr>
            <a:picLocks noChangeAspect="1"/>
          </p:cNvPicPr>
          <p:nvPr/>
        </p:nvPicPr>
        <p:blipFill>
          <a:blip r:embed="rId4"/>
          <a:stretch>
            <a:fillRect/>
          </a:stretch>
        </p:blipFill>
        <p:spPr>
          <a:xfrm>
            <a:off x="10224715" y="145388"/>
            <a:ext cx="390580" cy="381053"/>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8918" y="762397"/>
            <a:ext cx="5929046" cy="5825452"/>
          </a:xfrm>
          <a:prstGeom prst="rect">
            <a:avLst/>
          </a:prstGeom>
        </p:spPr>
      </p:pic>
      <p:sp>
        <p:nvSpPr>
          <p:cNvPr id="48" name="文本框 47"/>
          <p:cNvSpPr txBox="1"/>
          <p:nvPr/>
        </p:nvSpPr>
        <p:spPr>
          <a:xfrm>
            <a:off x="704365" y="762397"/>
            <a:ext cx="4786046" cy="5704703"/>
          </a:xfrm>
          <a:prstGeom prst="rect">
            <a:avLst/>
          </a:prstGeom>
          <a:noFill/>
        </p:spPr>
        <p:txBody>
          <a:bodyPr wrap="square" rtlCol="0">
            <a:spAutoFit/>
          </a:bodyPr>
          <a:lstStyle/>
          <a:p>
            <a:pPr marL="0" marR="0" lvl="0" indent="-342900" algn="l" defTabSz="914400" rtl="0" eaLnBrk="1" fontAlgn="auto" latinLnBrk="0" hangingPunct="1">
              <a:lnSpc>
                <a:spcPct val="110000"/>
              </a:lnSpc>
              <a:spcBef>
                <a:spcPts val="600"/>
              </a:spcBef>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F1F0EB">
                    <a:lumMod val="10000"/>
                  </a:srgbClr>
                </a:solidFill>
                <a:effectLst/>
                <a:uLnTx/>
                <a:uFillTx/>
                <a:latin typeface="Times New Roman" panose="02020603050405020304" pitchFamily="18" charset="0"/>
                <a:ea typeface="仿宋" panose="02010609060101010101" pitchFamily="49" charset="-122"/>
                <a:cs typeface="Times New Roman" panose="02020603050405020304" pitchFamily="18" charset="0"/>
              </a:rPr>
              <a:t>Considering the lack of ex-ante measurement methods for the environmental impacts of industrial relocation, we have constructed a carbon accounting framework to evaluate India’s absorption of China’s industrial relocation. The framework includes the following key components:</a:t>
            </a:r>
          </a:p>
          <a:p>
            <a:pPr marL="228600" marR="0" lvl="0" indent="-228600" defTabSz="914400" rtl="0" eaLnBrk="1" fontAlgn="auto" latinLnBrk="0" hangingPunct="1">
              <a:lnSpc>
                <a:spcPct val="120000"/>
              </a:lnSpc>
              <a:spcBef>
                <a:spcPts val="1200"/>
              </a:spcBef>
              <a:spcAft>
                <a:spcPts val="600"/>
              </a:spcAft>
              <a:buClrTx/>
              <a:buSzTx/>
              <a:buFont typeface="Arial" panose="020B0604020202020204" pitchFamily="34" charset="0"/>
              <a:buChar char="●"/>
              <a:defRPr/>
            </a:pPr>
            <a:r>
              <a:rPr lang="en-US" altLang="zh-CN" sz="2000"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Measurement of Relocation Scale</a:t>
            </a:r>
          </a:p>
          <a:p>
            <a:pPr marR="0" lvl="0" algn="ctr" defTabSz="914400" rtl="0" eaLnBrk="1" fontAlgn="auto" latinLnBrk="0" hangingPunct="1">
              <a:lnSpc>
                <a:spcPct val="120000"/>
              </a:lnSpc>
              <a:buClrTx/>
              <a:buSzTx/>
              <a:defRPr/>
            </a:pP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Scale of China’s Outward Relocation</a:t>
            </a:r>
          </a:p>
          <a:p>
            <a:pPr marR="0" lvl="0" algn="ctr" defTabSz="914400" rtl="0" eaLnBrk="1" fontAlgn="auto" latinLnBrk="0" hangingPunct="1">
              <a:lnSpc>
                <a:spcPct val="120000"/>
              </a:lnSpc>
              <a:buClrTx/>
              <a:buSzTx/>
              <a:defRPr/>
            </a:pP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Scale of India’s Absorption</a:t>
            </a:r>
          </a:p>
          <a:p>
            <a:pPr marL="228600" marR="0" lvl="0" indent="-228600" defTabSz="914400" rtl="0" eaLnBrk="1" fontAlgn="auto" latinLnBrk="0" hangingPunct="1">
              <a:lnSpc>
                <a:spcPct val="120000"/>
              </a:lnSpc>
              <a:spcBef>
                <a:spcPts val="1200"/>
              </a:spcBef>
              <a:spcAft>
                <a:spcPts val="600"/>
              </a:spcAft>
              <a:buClrTx/>
              <a:buSzTx/>
              <a:buFont typeface="Arial" panose="020B0604020202020204" pitchFamily="34" charset="0"/>
              <a:buChar char="●"/>
              <a:defRPr/>
            </a:pPr>
            <a:r>
              <a:rPr lang="en-US" altLang="zh-CN" sz="2000"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Identification of Relocated Sectors</a:t>
            </a:r>
          </a:p>
          <a:p>
            <a:pPr marL="228600" marR="0" lvl="0" indent="-228600" defTabSz="914400" rtl="0" eaLnBrk="1" fontAlgn="auto" latinLnBrk="0" hangingPunct="1">
              <a:lnSpc>
                <a:spcPct val="120000"/>
              </a:lnSpc>
              <a:spcBef>
                <a:spcPts val="1200"/>
              </a:spcBef>
              <a:spcAft>
                <a:spcPts val="600"/>
              </a:spcAft>
              <a:buClrTx/>
              <a:buSzTx/>
              <a:buFont typeface="Arial" panose="020B0604020202020204" pitchFamily="34" charset="0"/>
              <a:buChar char="●"/>
              <a:defRPr/>
            </a:pPr>
            <a:r>
              <a:rPr lang="en-US" altLang="zh-CN" sz="2000" b="1"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Scenario Settings</a:t>
            </a:r>
          </a:p>
          <a:p>
            <a:pPr marR="0" lvl="0" algn="ctr" defTabSz="914400" rtl="0" eaLnBrk="1" fontAlgn="auto" latinLnBrk="0" hangingPunct="1">
              <a:lnSpc>
                <a:spcPct val="120000"/>
              </a:lnSpc>
              <a:buClrTx/>
              <a:buSzTx/>
              <a:defRPr/>
            </a:pP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Ultra-Long Term (ULT)</a:t>
            </a:r>
          </a:p>
          <a:p>
            <a:pPr marR="0" lvl="0" algn="ctr" defTabSz="914400" rtl="0" eaLnBrk="1" fontAlgn="auto" latinLnBrk="0" hangingPunct="1">
              <a:lnSpc>
                <a:spcPct val="120000"/>
              </a:lnSpc>
              <a:buClrTx/>
              <a:buSzTx/>
              <a:defRPr/>
            </a:pPr>
            <a:r>
              <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Medium and Long Term (MLT-UL,BM,LL</a:t>
            </a:r>
            <a:r>
              <a:rPr lang="zh-CN" altLang="en-US"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F6DCD775-3626-8EB4-0DDB-A938794CF3DF}"/>
              </a:ext>
            </a:extLst>
          </p:cNvPr>
          <p:cNvSpPr txBox="1"/>
          <p:nvPr/>
        </p:nvSpPr>
        <p:spPr>
          <a:xfrm>
            <a:off x="6329316" y="180975"/>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8" name="文本框 7">
            <a:extLst>
              <a:ext uri="{FF2B5EF4-FFF2-40B4-BE49-F238E27FC236}">
                <a16:creationId xmlns:a16="http://schemas.microsoft.com/office/drawing/2014/main" id="{190079C4-9B5F-5C71-21EA-E1A59E91BC38}"/>
              </a:ext>
            </a:extLst>
          </p:cNvPr>
          <p:cNvSpPr txBox="1"/>
          <p:nvPr/>
        </p:nvSpPr>
        <p:spPr>
          <a:xfrm>
            <a:off x="7727315" y="182245"/>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13" name="灯片编号占位符 12">
            <a:extLst>
              <a:ext uri="{FF2B5EF4-FFF2-40B4-BE49-F238E27FC236}">
                <a16:creationId xmlns:a16="http://schemas.microsoft.com/office/drawing/2014/main" id="{C39E2623-3CD4-9980-16B5-F4A906C3043F}"/>
              </a:ext>
            </a:extLst>
          </p:cNvPr>
          <p:cNvSpPr>
            <a:spLocks noGrp="1"/>
          </p:cNvSpPr>
          <p:nvPr>
            <p:ph type="sldNum" sz="quarter" idx="12"/>
          </p:nvPr>
        </p:nvSpPr>
        <p:spPr/>
        <p:txBody>
          <a:bodyPr/>
          <a:lstStyle/>
          <a:p>
            <a:fld id="{49AE70B2-8BF9-45C0-BB95-33D1B9D3A854}" type="slidenum">
              <a:rPr lang="zh-CN" altLang="en-US" smtClean="0"/>
              <a:t>7</a:t>
            </a:fld>
            <a:endParaRPr lang="zh-CN" alt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AE4A-2CE5-8D01-3582-A1078AA79044}"/>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78A19E96-92C2-233F-1D88-616310F3C3EC}"/>
              </a:ext>
            </a:extLst>
          </p:cNvPr>
          <p:cNvSpPr/>
          <p:nvPr/>
        </p:nvSpPr>
        <p:spPr>
          <a:xfrm>
            <a:off x="0" y="-635"/>
            <a:ext cx="12205970" cy="676275"/>
          </a:xfrm>
          <a:prstGeom prst="rect">
            <a:avLst/>
          </a:prstGeom>
          <a:solidFill>
            <a:srgbClr val="325288"/>
          </a:solidFill>
          <a:ln>
            <a:noFill/>
          </a:ln>
          <a:effectLst>
            <a:outerShdw blurRad="457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Regular" panose="020B0500000000000000" charset="-122"/>
              <a:ea typeface="思源黑体 Regular" panose="020B0500000000000000" charset="-122"/>
              <a:cs typeface="思源黑体 Regular" panose="020B0500000000000000" charset="-122"/>
            </a:endParaRPr>
          </a:p>
        </p:txBody>
      </p:sp>
      <p:cxnSp>
        <p:nvCxnSpPr>
          <p:cNvPr id="5" name="直接箭头连接符 4">
            <a:extLst>
              <a:ext uri="{FF2B5EF4-FFF2-40B4-BE49-F238E27FC236}">
                <a16:creationId xmlns:a16="http://schemas.microsoft.com/office/drawing/2014/main" id="{FC56F51F-3663-2E1E-84C1-262CF02254BB}"/>
              </a:ext>
            </a:extLst>
          </p:cNvPr>
          <p:cNvCxnSpPr/>
          <p:nvPr/>
        </p:nvCxnSpPr>
        <p:spPr>
          <a:xfrm flipH="1">
            <a:off x="741680" y="335915"/>
            <a:ext cx="414655" cy="8890"/>
          </a:xfrm>
          <a:prstGeom prst="straightConnector1">
            <a:avLst/>
          </a:prstGeom>
          <a:ln w="22225">
            <a:solidFill>
              <a:schemeClr val="bg1"/>
            </a:solidFill>
            <a:round/>
            <a:tailEnd type="arrow"/>
          </a:ln>
        </p:spPr>
        <p:style>
          <a:lnRef idx="1">
            <a:schemeClr val="accent1"/>
          </a:lnRef>
          <a:fillRef idx="0">
            <a:schemeClr val="accent1"/>
          </a:fillRef>
          <a:effectRef idx="0">
            <a:schemeClr val="accent1"/>
          </a:effectRef>
          <a:fontRef idx="minor">
            <a:schemeClr val="tx1"/>
          </a:fontRef>
        </p:style>
      </p:cxnSp>
      <p:sp>
        <p:nvSpPr>
          <p:cNvPr id="2" name="任意多边形 1">
            <a:extLst>
              <a:ext uri="{FF2B5EF4-FFF2-40B4-BE49-F238E27FC236}">
                <a16:creationId xmlns:a16="http://schemas.microsoft.com/office/drawing/2014/main" id="{4E6DA012-3B0A-DFFA-82F0-DB11F5B6C93D}"/>
              </a:ext>
            </a:extLst>
          </p:cNvPr>
          <p:cNvSpPr/>
          <p:nvPr/>
        </p:nvSpPr>
        <p:spPr>
          <a:xfrm flipV="1">
            <a:off x="3086735" y="1270"/>
            <a:ext cx="2541270" cy="673100"/>
          </a:xfrm>
          <a:custGeom>
            <a:avLst/>
            <a:gdLst>
              <a:gd name="connsiteX0" fmla="*/ 0 w 2699331"/>
              <a:gd name="connsiteY0" fmla="*/ 0 h 662571"/>
              <a:gd name="connsiteX1" fmla="*/ 1212457 w 2699331"/>
              <a:gd name="connsiteY1" fmla="*/ 0 h 662571"/>
              <a:gd name="connsiteX2" fmla="*/ 1364920 w 2699331"/>
              <a:gd name="connsiteY2" fmla="*/ 163059 h 662571"/>
              <a:gd name="connsiteX3" fmla="*/ 1517383 w 2699331"/>
              <a:gd name="connsiteY3" fmla="*/ 0 h 662571"/>
              <a:gd name="connsiteX4" fmla="*/ 2699331 w 2699331"/>
              <a:gd name="connsiteY4" fmla="*/ 0 h 662571"/>
              <a:gd name="connsiteX5" fmla="*/ 2699331 w 2699331"/>
              <a:gd name="connsiteY5" fmla="*/ 662571 h 662571"/>
              <a:gd name="connsiteX6" fmla="*/ 0 w 2699331"/>
              <a:gd name="connsiteY6" fmla="*/ 662571 h 6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331" h="662571">
                <a:moveTo>
                  <a:pt x="0" y="0"/>
                </a:moveTo>
                <a:lnTo>
                  <a:pt x="1212457" y="0"/>
                </a:lnTo>
                <a:lnTo>
                  <a:pt x="1364920" y="163059"/>
                </a:lnTo>
                <a:lnTo>
                  <a:pt x="1517383" y="0"/>
                </a:lnTo>
                <a:lnTo>
                  <a:pt x="2699331" y="0"/>
                </a:lnTo>
                <a:lnTo>
                  <a:pt x="2699331" y="662571"/>
                </a:lnTo>
                <a:lnTo>
                  <a:pt x="0" y="66257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zh-CN" altLang="en-US">
              <a:solidFill>
                <a:srgbClr val="FF5B5A"/>
              </a:solidFill>
              <a:cs typeface="思源黑体 Regular" panose="020B0500000000000000" charset="-122"/>
            </a:endParaRPr>
          </a:p>
        </p:txBody>
      </p:sp>
      <p:sp>
        <p:nvSpPr>
          <p:cNvPr id="10" name="文本框 9">
            <a:extLst>
              <a:ext uri="{FF2B5EF4-FFF2-40B4-BE49-F238E27FC236}">
                <a16:creationId xmlns:a16="http://schemas.microsoft.com/office/drawing/2014/main" id="{70370B7E-8DF2-3FC3-7E2F-F796D2604189}"/>
              </a:ext>
            </a:extLst>
          </p:cNvPr>
          <p:cNvSpPr txBox="1"/>
          <p:nvPr/>
        </p:nvSpPr>
        <p:spPr>
          <a:xfrm>
            <a:off x="1509421" y="180975"/>
            <a:ext cx="1393138" cy="400110"/>
          </a:xfrm>
          <a:prstGeom prst="rect">
            <a:avLst/>
          </a:prstGeom>
          <a:noFill/>
        </p:spPr>
        <p:txBody>
          <a:bodyPr wrap="none" rtlCol="0">
            <a:spAutoFit/>
          </a:bodyPr>
          <a:lstStyle/>
          <a:p>
            <a:pPr algn="l">
              <a:lnSpc>
                <a:spcPct val="100000"/>
              </a:lnSpc>
              <a:buClrTx/>
              <a:buSzTx/>
              <a:buFontTx/>
            </a:pPr>
            <a:r>
              <a:rPr lang="en-US" altLang="zh-CN" sz="2000" dirty="0">
                <a:solidFill>
                  <a:srgbClr val="F1F0EB"/>
                </a:solidFill>
                <a:latin typeface="Garamond" panose="02020404030301010803" pitchFamily="18" charset="0"/>
                <a:ea typeface="楷体" panose="02010609060101010101" pitchFamily="49" charset="-122"/>
              </a:rPr>
              <a:t>Background</a:t>
            </a:r>
          </a:p>
        </p:txBody>
      </p:sp>
      <p:pic>
        <p:nvPicPr>
          <p:cNvPr id="14" name="图片 13">
            <a:extLst>
              <a:ext uri="{FF2B5EF4-FFF2-40B4-BE49-F238E27FC236}">
                <a16:creationId xmlns:a16="http://schemas.microsoft.com/office/drawing/2014/main" id="{40D8DBF4-A099-AE4C-9B5D-DB014F82C1C4}"/>
              </a:ext>
            </a:extLst>
          </p:cNvPr>
          <p:cNvPicPr>
            <a:picLocks noChangeAspect="1"/>
          </p:cNvPicPr>
          <p:nvPr/>
        </p:nvPicPr>
        <p:blipFill>
          <a:blip r:embed="rId4"/>
          <a:stretch>
            <a:fillRect/>
          </a:stretch>
        </p:blipFill>
        <p:spPr>
          <a:xfrm>
            <a:off x="10224715" y="145388"/>
            <a:ext cx="390580" cy="381053"/>
          </a:xfrm>
          <a:prstGeom prst="rect">
            <a:avLst/>
          </a:prstGeom>
        </p:spPr>
      </p:pic>
      <p:sp>
        <p:nvSpPr>
          <p:cNvPr id="48" name="文本框 47">
            <a:extLst>
              <a:ext uri="{FF2B5EF4-FFF2-40B4-BE49-F238E27FC236}">
                <a16:creationId xmlns:a16="http://schemas.microsoft.com/office/drawing/2014/main" id="{E282A1F5-3FA0-8D62-D53C-0CDD18E0CC93}"/>
              </a:ext>
            </a:extLst>
          </p:cNvPr>
          <p:cNvSpPr txBox="1"/>
          <p:nvPr/>
        </p:nvSpPr>
        <p:spPr>
          <a:xfrm>
            <a:off x="151238" y="681355"/>
            <a:ext cx="5783231" cy="6079485"/>
          </a:xfrm>
          <a:prstGeom prst="rect">
            <a:avLst/>
          </a:prstGeom>
          <a:noFill/>
        </p:spPr>
        <p:txBody>
          <a:bodyPr wrap="square" rtlCol="0">
            <a:spAutoFit/>
          </a:bodyPr>
          <a:lstStyle/>
          <a:p>
            <a:pPr marL="228600" marR="0" lvl="0" indent="-228600" algn="l" defTabSz="914400" rtl="0" eaLnBrk="1" fontAlgn="auto" latinLnBrk="0" hangingPunct="1">
              <a:spcBef>
                <a:spcPts val="0"/>
              </a:spcBef>
              <a:buClrTx/>
              <a:buSzTx/>
              <a:buFont typeface="Arial" panose="020B0604020202020204" pitchFamily="34" charset="0"/>
              <a:buChar char="●"/>
              <a:defRPr/>
            </a:pPr>
            <a:r>
              <a:rPr lang="en-US" altLang="zh-CN" sz="2000" dirty="0">
                <a:solidFill>
                  <a:schemeClr val="bg1">
                    <a:lumMod val="10000"/>
                  </a:schemeClr>
                </a:solidFill>
                <a:latin typeface="Garamond" panose="02020404030301010803" pitchFamily="18" charset="0"/>
                <a:ea typeface="楷体" panose="02010609060101010101" pitchFamily="49" charset="-122"/>
                <a:cs typeface="Times New Roman" panose="02020603050405020304" pitchFamily="18" charset="0"/>
              </a:rPr>
              <a:t>Measurement of China’s Outward Industrial Relocation Scale</a:t>
            </a:r>
          </a:p>
          <a:p>
            <a:pPr lvl="0">
              <a:lnSpc>
                <a:spcPct val="110000"/>
              </a:lnSpc>
              <a:spcAft>
                <a:spcPts val="600"/>
              </a:spcAft>
              <a:defRPr/>
            </a:pPr>
            <a:r>
              <a:rPr lang="zh-CN" altLang="en-US" sz="1600" dirty="0">
                <a:solidFill>
                  <a:schemeClr val="bg1">
                    <a:lumMod val="10000"/>
                  </a:schemeClr>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As labor income levels rise, the resource endowment structures of economies undergo significant transformations. Manufacturing exports from a country experience both “deindustrialization” and “intensified </a:t>
            </a:r>
            <a:r>
              <a:rPr lang="en-US" altLang="zh-CN" sz="1600" dirty="0" err="1">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servitization</a:t>
            </a:r>
            <a:r>
              <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 leading host countries to gradually develop industrial divisions of labor similar to those of the home country. This shift is accompanied by a convergence in occupational income structures.</a:t>
            </a:r>
          </a:p>
          <a:p>
            <a:pPr marR="0" lvl="0" algn="l" defTabSz="914400" rtl="0" eaLnBrk="1" fontAlgn="auto" latinLnBrk="0" hangingPunct="1">
              <a:lnSpc>
                <a:spcPct val="130000"/>
              </a:lnSpc>
              <a:spcBef>
                <a:spcPts val="0"/>
              </a:spcBef>
              <a:spcAft>
                <a:spcPts val="1000"/>
              </a:spcAft>
              <a:buClrTx/>
              <a:buSzTx/>
              <a:defRPr/>
            </a:pPr>
            <a:endPar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marR="0" lvl="0" algn="l" defTabSz="914400" rtl="0" eaLnBrk="1" fontAlgn="auto" latinLnBrk="0" hangingPunct="1">
              <a:lnSpc>
                <a:spcPct val="130000"/>
              </a:lnSpc>
              <a:spcBef>
                <a:spcPts val="0"/>
              </a:spcBef>
              <a:spcAft>
                <a:spcPts val="1000"/>
              </a:spcAft>
              <a:buClrTx/>
              <a:buSzTx/>
              <a:defRPr/>
            </a:pPr>
            <a:endPar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marR="0" lvl="0" algn="l" defTabSz="914400" rtl="0" eaLnBrk="1" fontAlgn="auto" latinLnBrk="0" hangingPunct="1">
              <a:lnSpc>
                <a:spcPct val="130000"/>
              </a:lnSpc>
              <a:spcBef>
                <a:spcPts val="0"/>
              </a:spcBef>
              <a:spcAft>
                <a:spcPts val="1000"/>
              </a:spcAft>
              <a:buClrTx/>
              <a:buSzTx/>
              <a:defRPr/>
            </a:pPr>
            <a:endPar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marR="0" lvl="0" algn="l" defTabSz="914400" rtl="0" eaLnBrk="1" fontAlgn="auto" latinLnBrk="0" hangingPunct="1">
              <a:lnSpc>
                <a:spcPct val="130000"/>
              </a:lnSpc>
              <a:spcBef>
                <a:spcPts val="0"/>
              </a:spcBef>
              <a:spcAft>
                <a:spcPts val="1000"/>
              </a:spcAft>
              <a:buClrTx/>
              <a:buSzTx/>
              <a:defRPr/>
            </a:pPr>
            <a:endPar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marR="0" lvl="0" algn="l" defTabSz="914400" rtl="0" eaLnBrk="1" fontAlgn="auto" latinLnBrk="0" hangingPunct="1">
              <a:lnSpc>
                <a:spcPct val="110000"/>
              </a:lnSpc>
              <a:spcBef>
                <a:spcPts val="0"/>
              </a:spcBef>
              <a:spcAft>
                <a:spcPts val="600"/>
              </a:spcAft>
              <a:buClrTx/>
              <a:buSzTx/>
              <a:defRPr/>
            </a:pPr>
            <a:r>
              <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Using the occupational income structures of South Korea, Singapore, Hong Kong, and Taiwan as benchmarks, adjustments are made to China’s occupational income structure to determine the proportion of industries requiring relocation. This serves as the basis for calculating the industrial relocation ratio for China’s outward industrial relocation by sector. </a:t>
            </a:r>
            <a:endParaRPr lang="en-US" altLang="zh-CN" sz="24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9" name="图片 48">
            <a:extLst>
              <a:ext uri="{FF2B5EF4-FFF2-40B4-BE49-F238E27FC236}">
                <a16:creationId xmlns:a16="http://schemas.microsoft.com/office/drawing/2014/main" id="{E52FE29E-B515-CD77-C33E-C11DB09F13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403" y="3150724"/>
            <a:ext cx="4222902" cy="1884888"/>
          </a:xfrm>
          <a:prstGeom prst="rect">
            <a:avLst/>
          </a:prstGeom>
          <a:noFill/>
          <a:ln>
            <a:noFill/>
          </a:ln>
        </p:spPr>
      </p:pic>
      <p:sp>
        <p:nvSpPr>
          <p:cNvPr id="4" name="文本框 3">
            <a:extLst>
              <a:ext uri="{FF2B5EF4-FFF2-40B4-BE49-F238E27FC236}">
                <a16:creationId xmlns:a16="http://schemas.microsoft.com/office/drawing/2014/main" id="{59A69EA1-FFA9-9083-4E1E-B1C7DFA05848}"/>
              </a:ext>
            </a:extLst>
          </p:cNvPr>
          <p:cNvSpPr txBox="1"/>
          <p:nvPr/>
        </p:nvSpPr>
        <p:spPr>
          <a:xfrm>
            <a:off x="6146042" y="672464"/>
            <a:ext cx="5488820" cy="6093976"/>
          </a:xfrm>
          <a:prstGeom prst="rect">
            <a:avLst/>
          </a:prstGeom>
          <a:noFill/>
        </p:spPr>
        <p:txBody>
          <a:bodyPr wrap="square" rtlCol="0">
            <a:spAutoFit/>
          </a:bodyPr>
          <a:lstStyle/>
          <a:p>
            <a:pPr marL="228600" marR="0" lvl="0" indent="-228600" algn="l" defTabSz="914400" rtl="0" eaLnBrk="1" fontAlgn="auto" latinLnBrk="0" hangingPunct="1">
              <a:spcBef>
                <a:spcPts val="0"/>
              </a:spcBef>
              <a:buClrTx/>
              <a:buSzTx/>
              <a:buFont typeface="Arial" panose="020B0604020202020204" pitchFamily="34" charset="0"/>
              <a:buChar char="●"/>
              <a:defRPr/>
            </a:pPr>
            <a:r>
              <a:rPr lang="en-US" altLang="zh-CN" sz="2000" dirty="0">
                <a:solidFill>
                  <a:schemeClr val="bg1">
                    <a:lumMod val="10000"/>
                  </a:schemeClr>
                </a:solidFill>
                <a:latin typeface="Garamond" panose="02020404030301010803" pitchFamily="18" charset="0"/>
                <a:ea typeface="楷体" panose="02010609060101010101" pitchFamily="49" charset="-122"/>
                <a:cs typeface="Times New Roman" panose="02020603050405020304" pitchFamily="18" charset="0"/>
              </a:rPr>
              <a:t>Measurement of India’s Industrial Relocation Absorption Scale</a:t>
            </a:r>
          </a:p>
          <a:p>
            <a:pPr marR="0" lvl="0" algn="l" defTabSz="914400" rtl="0" eaLnBrk="1" fontAlgn="auto" latinLnBrk="0" hangingPunct="1">
              <a:spcBef>
                <a:spcPts val="0"/>
              </a:spcBef>
              <a:spcAft>
                <a:spcPts val="600"/>
              </a:spcAft>
              <a:buClrTx/>
              <a:buSzTx/>
              <a:defRPr/>
            </a:pPr>
            <a:r>
              <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Since</a:t>
            </a:r>
            <a:r>
              <a:rPr lang="en-US" altLang="zh-CN" dirty="0">
                <a:solidFill>
                  <a:schemeClr val="bg1">
                    <a:lumMod val="10000"/>
                  </a:schemeClr>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assuming office, Indian Prime Minister Modi has pledged to transform India into a global manufacturing and export powerhouse, consolidating the nation’s position as the fastest-growing major economy. India has implemented measures to unlock its untapped export potential by focusing on export-oriented economic development to meet international market demands. To quantify India’s capacity to absorb China’s industrial relocation, we categorize sample economies into two groups based on whether a given sector’s export orientation exceeds that of India. A gravity model is employed to estimate India’s trade potential for each sector.</a:t>
            </a:r>
          </a:p>
          <a:p>
            <a:pPr marR="0" lvl="0" algn="l" defTabSz="914400" rtl="0" eaLnBrk="1" fontAlgn="auto" latinLnBrk="0" hangingPunct="1">
              <a:spcBef>
                <a:spcPts val="0"/>
              </a:spcBef>
              <a:spcAft>
                <a:spcPts val="600"/>
              </a:spcAft>
              <a:buClrTx/>
              <a:buSzTx/>
              <a:defRPr/>
            </a:pPr>
            <a:endParaRPr lang="en-US" altLang="zh-CN" sz="1600" dirty="0">
              <a:solidFill>
                <a:schemeClr val="bg1">
                  <a:lumMod val="10000"/>
                </a:schemeClr>
              </a:solidFill>
              <a:latin typeface="楷体" panose="02010609060101010101" pitchFamily="49" charset="-122"/>
              <a:ea typeface="楷体" panose="02010609060101010101" pitchFamily="49" charset="-122"/>
              <a:cs typeface="Times New Roman" panose="02020603050405020304" pitchFamily="18" charset="0"/>
            </a:endParaRPr>
          </a:p>
          <a:p>
            <a:pPr marL="228600" marR="0" lvl="0" indent="-228600" algn="l" defTabSz="914400" rtl="0" eaLnBrk="1" fontAlgn="auto" latinLnBrk="0" hangingPunct="1">
              <a:spcBef>
                <a:spcPts val="600"/>
              </a:spcBef>
              <a:buClrTx/>
              <a:buSzTx/>
              <a:buFont typeface="Arial" panose="020B0604020202020204" pitchFamily="34" charset="0"/>
              <a:buChar char="●"/>
              <a:defRPr/>
            </a:pPr>
            <a:r>
              <a:rPr kumimoji="0" lang="en-US" altLang="zh-CN" sz="2000" b="0" i="0" u="none" strike="noStrike" kern="1200" cap="none" spc="0" normalizeH="0" baseline="0" noProof="0" dirty="0">
                <a:ln>
                  <a:noFill/>
                </a:ln>
                <a:solidFill>
                  <a:srgbClr val="F1F0EB">
                    <a:lumMod val="10000"/>
                  </a:srgbClr>
                </a:solidFill>
                <a:effectLst/>
                <a:uLnTx/>
                <a:uFillTx/>
                <a:latin typeface="Garamond" panose="02020404030301010803" pitchFamily="18" charset="0"/>
                <a:ea typeface="楷体" panose="02010609060101010101" pitchFamily="49" charset="-122"/>
                <a:cs typeface="Times New Roman" panose="02020603050405020304" pitchFamily="18" charset="0"/>
              </a:rPr>
              <a:t>Measuring India’s Capacity to Absorb China’s Industrial Relocation</a:t>
            </a:r>
          </a:p>
          <a:p>
            <a:pPr>
              <a:spcAft>
                <a:spcPts val="600"/>
              </a:spcAft>
              <a:defRPr/>
            </a:pPr>
            <a:r>
              <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Take smaller of both:</a:t>
            </a:r>
          </a:p>
          <a:p>
            <a:pPr>
              <a:spcAft>
                <a:spcPts val="600"/>
              </a:spcAft>
              <a:defRPr/>
            </a:pPr>
            <a:r>
              <a:rPr lang="en-US" altLang="zh-CN" sz="1600" dirty="0">
                <a:solidFill>
                  <a:schemeClr val="bg1">
                    <a:lumMod val="10000"/>
                  </a:schemeClr>
                </a:solidFill>
                <a:latin typeface="Times New Roman" panose="02020603050405020304" pitchFamily="18" charset="0"/>
                <a:ea typeface="楷体" panose="02010609060101010101" pitchFamily="49" charset="-122"/>
                <a:cs typeface="Times New Roman" panose="02020603050405020304" pitchFamily="18" charset="0"/>
              </a:rPr>
              <a:t>min{China’s outward industrial relocation ratio for the sector, (India’s export potential−India’s actual exports)/China’s export volume in the sector}min{China’s outward industrial relocation ratio for the sector,(India’s export potential−India’s actual exports)/China’s export volume in the sector}.</a:t>
            </a:r>
            <a:endParaRPr lang="en-US" altLang="zh-CN" sz="1600" dirty="0">
              <a:solidFill>
                <a:schemeClr val="bg1">
                  <a:lumMod val="10000"/>
                </a:schemeClr>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6FD8FCEA-13B6-076E-80BF-346D284CF734}"/>
              </a:ext>
            </a:extLst>
          </p:cNvPr>
          <p:cNvPicPr>
            <a:picLocks noChangeAspect="1"/>
          </p:cNvPicPr>
          <p:nvPr/>
        </p:nvPicPr>
        <p:blipFill>
          <a:blip r:embed="rId6"/>
          <a:stretch>
            <a:fillRect/>
          </a:stretch>
        </p:blipFill>
        <p:spPr>
          <a:xfrm>
            <a:off x="4979561" y="4133088"/>
            <a:ext cx="7969211" cy="245273"/>
          </a:xfrm>
          <a:prstGeom prst="rect">
            <a:avLst/>
          </a:prstGeom>
        </p:spPr>
      </p:pic>
      <p:sp>
        <p:nvSpPr>
          <p:cNvPr id="7" name="文本框 6">
            <a:extLst>
              <a:ext uri="{FF2B5EF4-FFF2-40B4-BE49-F238E27FC236}">
                <a16:creationId xmlns:a16="http://schemas.microsoft.com/office/drawing/2014/main" id="{C68F7687-7719-E133-0C9C-799A9E792F2F}"/>
              </a:ext>
            </a:extLst>
          </p:cNvPr>
          <p:cNvSpPr txBox="1"/>
          <p:nvPr/>
        </p:nvSpPr>
        <p:spPr>
          <a:xfrm>
            <a:off x="3464039" y="-1905"/>
            <a:ext cx="1924053" cy="594202"/>
          </a:xfrm>
          <a:prstGeom prst="rect">
            <a:avLst/>
          </a:prstGeom>
          <a:noFill/>
        </p:spPr>
        <p:txBody>
          <a:bodyPr wrap="none" rtlCol="0">
            <a:spAutoFit/>
          </a:bodyPr>
          <a:lstStyle/>
          <a:p>
            <a:pPr algn="l">
              <a:lnSpc>
                <a:spcPct val="150000"/>
              </a:lnSpc>
            </a:pPr>
            <a:r>
              <a:rPr lang="en-US" altLang="zh-CN" sz="2400" b="1" dirty="0">
                <a:latin typeface="Garamond" panose="02020404030301010803" pitchFamily="18" charset="0"/>
                <a:ea typeface="楷体" panose="02010609060101010101" pitchFamily="49" charset="-122"/>
                <a:cs typeface="思源黑体 Regular" panose="020B0500000000000000" charset="-122"/>
              </a:rPr>
              <a:t>Methodology</a:t>
            </a:r>
          </a:p>
        </p:txBody>
      </p:sp>
      <p:sp>
        <p:nvSpPr>
          <p:cNvPr id="13" name="文本框 12">
            <a:extLst>
              <a:ext uri="{FF2B5EF4-FFF2-40B4-BE49-F238E27FC236}">
                <a16:creationId xmlns:a16="http://schemas.microsoft.com/office/drawing/2014/main" id="{F44D9F19-CDE7-6647-B589-8F5F3E11E123}"/>
              </a:ext>
            </a:extLst>
          </p:cNvPr>
          <p:cNvSpPr txBox="1"/>
          <p:nvPr/>
        </p:nvSpPr>
        <p:spPr>
          <a:xfrm>
            <a:off x="6329316" y="180975"/>
            <a:ext cx="1277187"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Results</a:t>
            </a:r>
          </a:p>
        </p:txBody>
      </p:sp>
      <p:sp>
        <p:nvSpPr>
          <p:cNvPr id="15" name="文本框 14">
            <a:extLst>
              <a:ext uri="{FF2B5EF4-FFF2-40B4-BE49-F238E27FC236}">
                <a16:creationId xmlns:a16="http://schemas.microsoft.com/office/drawing/2014/main" id="{7904F3AC-7A90-79D2-5BAE-FA366AC1EA88}"/>
              </a:ext>
            </a:extLst>
          </p:cNvPr>
          <p:cNvSpPr txBox="1"/>
          <p:nvPr/>
        </p:nvSpPr>
        <p:spPr>
          <a:xfrm>
            <a:off x="7727315" y="182245"/>
            <a:ext cx="1600835" cy="400110"/>
          </a:xfrm>
          <a:prstGeom prst="rect">
            <a:avLst/>
          </a:prstGeom>
          <a:noFill/>
        </p:spPr>
        <p:txBody>
          <a:bodyPr wrap="square" rtlCol="0">
            <a:spAutoFit/>
          </a:bodyPr>
          <a:lstStyle/>
          <a:p>
            <a:r>
              <a:rPr lang="en-US" altLang="zh-CN" sz="2000" dirty="0">
                <a:solidFill>
                  <a:srgbClr val="F1F0EB"/>
                </a:solidFill>
                <a:latin typeface="Garamond" panose="02020404030301010803" pitchFamily="18" charset="0"/>
                <a:ea typeface="楷体" panose="02010609060101010101" pitchFamily="49" charset="-122"/>
                <a:sym typeface="+mn-ea"/>
              </a:rPr>
              <a:t>Discussion</a:t>
            </a:r>
          </a:p>
        </p:txBody>
      </p:sp>
      <p:sp>
        <p:nvSpPr>
          <p:cNvPr id="16" name="灯片编号占位符 15">
            <a:extLst>
              <a:ext uri="{FF2B5EF4-FFF2-40B4-BE49-F238E27FC236}">
                <a16:creationId xmlns:a16="http://schemas.microsoft.com/office/drawing/2014/main" id="{51052FC0-3FBC-565E-2DE2-886C26A1CC46}"/>
              </a:ext>
            </a:extLst>
          </p:cNvPr>
          <p:cNvSpPr>
            <a:spLocks noGrp="1"/>
          </p:cNvSpPr>
          <p:nvPr>
            <p:ph type="sldNum" sz="quarter" idx="12"/>
          </p:nvPr>
        </p:nvSpPr>
        <p:spPr/>
        <p:txBody>
          <a:bodyPr/>
          <a:lstStyle/>
          <a:p>
            <a:fld id="{49AE70B2-8BF9-45C0-BB95-33D1B9D3A854}" type="slidenum">
              <a:rPr lang="zh-CN" altLang="en-US" smtClean="0"/>
              <a:t>8</a:t>
            </a:fld>
            <a:endParaRPr lang="zh-CN" altLang="en-US" dirty="0"/>
          </a:p>
        </p:txBody>
      </p:sp>
    </p:spTree>
    <p:custDataLst>
      <p:tags r:id="rId1"/>
    </p:custDataLst>
    <p:extLst>
      <p:ext uri="{BB962C8B-B14F-4D97-AF65-F5344CB8AC3E}">
        <p14:creationId xmlns:p14="http://schemas.microsoft.com/office/powerpoint/2010/main" val="2389652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UwZDIwZjExNTA0MDFhNzY2MmZjNjJlN2EzZjZkNWM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1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27.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28.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ISLIDE.ICON" val="#180326;#159075;#405337;#407060;#155025;"/>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微软1">
      <a:dk1>
        <a:srgbClr val="536B82"/>
      </a:dk1>
      <a:lt1>
        <a:srgbClr val="F1F0EB"/>
      </a:lt1>
      <a:dk2>
        <a:srgbClr val="FFFFFF"/>
      </a:dk2>
      <a:lt2>
        <a:srgbClr val="F2F2F2"/>
      </a:lt2>
      <a:accent1>
        <a:srgbClr val="536B82"/>
      </a:accent1>
      <a:accent2>
        <a:srgbClr val="F1F0EB"/>
      </a:accent2>
      <a:accent3>
        <a:srgbClr val="FFFFFF"/>
      </a:accent3>
      <a:accent4>
        <a:srgbClr val="D9D9D9"/>
      </a:accent4>
      <a:accent5>
        <a:srgbClr val="F2F2F2"/>
      </a:accent5>
      <a:accent6>
        <a:srgbClr val="D8D8D8"/>
      </a:accent6>
      <a:hlink>
        <a:srgbClr val="B2B2B2"/>
      </a:hlink>
      <a:folHlink>
        <a:srgbClr val="002D89"/>
      </a:folHlink>
    </a:clrScheme>
    <a:fontScheme name="自定义 1">
      <a:majorFont>
        <a:latin typeface="思源黑体 Regular"/>
        <a:ea typeface="思源黑体 Regular"/>
        <a:cs typeface=""/>
      </a:majorFont>
      <a:minorFont>
        <a:latin typeface="思源黑体 Regular"/>
        <a:ea typeface="思源黑体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30000"/>
          </a:lnSpc>
          <a:defRPr dirty="0">
            <a:solidFill>
              <a:srgbClr val="536B82"/>
            </a:solidFill>
            <a:latin typeface="+mn-ea"/>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3638</Words>
  <Application>Microsoft Office PowerPoint</Application>
  <PresentationFormat>宽屏</PresentationFormat>
  <Paragraphs>280</Paragraphs>
  <Slides>18</Slides>
  <Notes>16</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HardingText-Bold</vt:lpstr>
      <vt:lpstr>quote-cjk-patch</vt:lpstr>
      <vt:lpstr>等线</vt:lpstr>
      <vt:lpstr>华文中宋</vt:lpstr>
      <vt:lpstr>楷体</vt:lpstr>
      <vt:lpstr>楷体_GB2312</vt:lpstr>
      <vt:lpstr>思源黑体 Regular</vt:lpstr>
      <vt:lpstr>宋体</vt:lpstr>
      <vt:lpstr>Arial</vt:lpstr>
      <vt:lpstr>Bahnschrift Condensed</vt:lpstr>
      <vt:lpstr>Calibri</vt:lpstr>
      <vt:lpstr>Cambria Math</vt:lpstr>
      <vt:lpstr>Century</vt:lpstr>
      <vt:lpstr>Constantia</vt:lpstr>
      <vt:lpstr>Euclid</vt:lpstr>
      <vt:lpstr>Franklin Gothic Medium</vt:lpstr>
      <vt:lpstr>Garamond</vt:lpstr>
      <vt:lpstr>Times New Roman</vt:lpstr>
      <vt:lpstr>Wingdings</vt:lpstr>
      <vt:lpstr>Wingdings 2</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xiaoxu zhang</dc:creator>
  <cp:lastModifiedBy>xiaoxu zhang</cp:lastModifiedBy>
  <cp:revision>218</cp:revision>
  <cp:lastPrinted>2025-07-05T05:49:42Z</cp:lastPrinted>
  <dcterms:created xsi:type="dcterms:W3CDTF">2023-08-09T12:44:00Z</dcterms:created>
  <dcterms:modified xsi:type="dcterms:W3CDTF">2025-07-07T12:41:32Z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2052-12.1.0.17827</vt:lpwstr>
  </property>
</Properties>
</file>