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5"/>
  </p:notesMasterIdLst>
  <p:sldIdLst>
    <p:sldId id="256" r:id="rId2"/>
    <p:sldId id="304" r:id="rId3"/>
    <p:sldId id="277" r:id="rId4"/>
    <p:sldId id="268" r:id="rId5"/>
    <p:sldId id="278" r:id="rId6"/>
    <p:sldId id="272" r:id="rId7"/>
    <p:sldId id="296" r:id="rId8"/>
    <p:sldId id="292" r:id="rId9"/>
    <p:sldId id="260" r:id="rId10"/>
    <p:sldId id="282" r:id="rId11"/>
    <p:sldId id="293" r:id="rId12"/>
    <p:sldId id="270" r:id="rId13"/>
    <p:sldId id="295" r:id="rId14"/>
    <p:sldId id="294" r:id="rId15"/>
    <p:sldId id="287" r:id="rId16"/>
    <p:sldId id="275" r:id="rId17"/>
    <p:sldId id="284" r:id="rId18"/>
    <p:sldId id="276" r:id="rId19"/>
    <p:sldId id="274" r:id="rId20"/>
    <p:sldId id="286" r:id="rId21"/>
    <p:sldId id="279" r:id="rId22"/>
    <p:sldId id="298" r:id="rId23"/>
    <p:sldId id="297" r:id="rId24"/>
    <p:sldId id="289" r:id="rId25"/>
    <p:sldId id="299" r:id="rId26"/>
    <p:sldId id="300" r:id="rId27"/>
    <p:sldId id="290" r:id="rId28"/>
    <p:sldId id="301" r:id="rId29"/>
    <p:sldId id="273" r:id="rId30"/>
    <p:sldId id="281" r:id="rId31"/>
    <p:sldId id="302" r:id="rId32"/>
    <p:sldId id="303" r:id="rId33"/>
    <p:sldId id="291" r:id="rId3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560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1CE9DA5-EC77-40BC-A1A9-08A1110BADBF}" v="6" dt="2025-06-30T21:40:44.69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38" d="100"/>
          <a:sy n="38" d="100"/>
        </p:scale>
        <p:origin x="52" y="2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40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eanor Keeble" userId="eb336b8646c57699" providerId="LiveId" clId="{11CE9DA5-EC77-40BC-A1A9-08A1110BADBF}"/>
    <pc:docChg chg="undo custSel addSld delSld modSld sldOrd">
      <pc:chgData name="Eleanor Keeble" userId="eb336b8646c57699" providerId="LiveId" clId="{11CE9DA5-EC77-40BC-A1A9-08A1110BADBF}" dt="2025-06-30T21:48:13.963" v="1407"/>
      <pc:docMkLst>
        <pc:docMk/>
      </pc:docMkLst>
      <pc:sldChg chg="addSp delSp modSp mod">
        <pc:chgData name="Eleanor Keeble" userId="eb336b8646c57699" providerId="LiveId" clId="{11CE9DA5-EC77-40BC-A1A9-08A1110BADBF}" dt="2025-06-30T21:25:05.751" v="603" actId="1076"/>
        <pc:sldMkLst>
          <pc:docMk/>
          <pc:sldMk cId="2565835608" sldId="260"/>
        </pc:sldMkLst>
        <pc:spChg chg="mod">
          <ac:chgData name="Eleanor Keeble" userId="eb336b8646c57699" providerId="LiveId" clId="{11CE9DA5-EC77-40BC-A1A9-08A1110BADBF}" dt="2025-06-30T21:21:22.550" v="525"/>
          <ac:spMkLst>
            <pc:docMk/>
            <pc:sldMk cId="2565835608" sldId="260"/>
            <ac:spMk id="2" creationId="{FD8C72C0-6D38-F25C-D094-BE4D4EC9EAFD}"/>
          </ac:spMkLst>
        </pc:spChg>
        <pc:spChg chg="mod">
          <ac:chgData name="Eleanor Keeble" userId="eb336b8646c57699" providerId="LiveId" clId="{11CE9DA5-EC77-40BC-A1A9-08A1110BADBF}" dt="2025-06-30T21:25:02.242" v="602" actId="1076"/>
          <ac:spMkLst>
            <pc:docMk/>
            <pc:sldMk cId="2565835608" sldId="260"/>
            <ac:spMk id="8" creationId="{0123C335-A5B2-F370-DBF0-FBDAD137BF7C}"/>
          </ac:spMkLst>
        </pc:spChg>
        <pc:spChg chg="add del mod">
          <ac:chgData name="Eleanor Keeble" userId="eb336b8646c57699" providerId="LiveId" clId="{11CE9DA5-EC77-40BC-A1A9-08A1110BADBF}" dt="2025-06-30T21:24:38.821" v="593" actId="478"/>
          <ac:spMkLst>
            <pc:docMk/>
            <pc:sldMk cId="2565835608" sldId="260"/>
            <ac:spMk id="13" creationId="{B6489A0B-4161-3DC0-D76C-372AF8E6C66C}"/>
          </ac:spMkLst>
        </pc:spChg>
        <pc:graphicFrameChg chg="del">
          <ac:chgData name="Eleanor Keeble" userId="eb336b8646c57699" providerId="LiveId" clId="{11CE9DA5-EC77-40BC-A1A9-08A1110BADBF}" dt="2025-06-30T21:21:25.278" v="526" actId="478"/>
          <ac:graphicFrameMkLst>
            <pc:docMk/>
            <pc:sldMk cId="2565835608" sldId="260"/>
            <ac:graphicFrameMk id="5" creationId="{86574FC2-5187-BA6F-6EA2-9386ADA9F9D6}"/>
          </ac:graphicFrameMkLst>
        </pc:graphicFrameChg>
        <pc:graphicFrameChg chg="mod">
          <ac:chgData name="Eleanor Keeble" userId="eb336b8646c57699" providerId="LiveId" clId="{11CE9DA5-EC77-40BC-A1A9-08A1110BADBF}" dt="2025-06-30T21:25:05.751" v="603" actId="1076"/>
          <ac:graphicFrameMkLst>
            <pc:docMk/>
            <pc:sldMk cId="2565835608" sldId="260"/>
            <ac:graphicFrameMk id="9" creationId="{5A86AC48-D6B6-0145-3883-3940D511444E}"/>
          </ac:graphicFrameMkLst>
        </pc:graphicFrameChg>
        <pc:picChg chg="add mod">
          <ac:chgData name="Eleanor Keeble" userId="eb336b8646c57699" providerId="LiveId" clId="{11CE9DA5-EC77-40BC-A1A9-08A1110BADBF}" dt="2025-06-30T21:24:54.640" v="600" actId="1076"/>
          <ac:picMkLst>
            <pc:docMk/>
            <pc:sldMk cId="2565835608" sldId="260"/>
            <ac:picMk id="4" creationId="{267D8AC3-75EF-9D6A-F72E-7A225379A5DD}"/>
          </ac:picMkLst>
        </pc:picChg>
      </pc:sldChg>
      <pc:sldChg chg="ord">
        <pc:chgData name="Eleanor Keeble" userId="eb336b8646c57699" providerId="LiveId" clId="{11CE9DA5-EC77-40BC-A1A9-08A1110BADBF}" dt="2025-06-30T21:23:33.315" v="542"/>
        <pc:sldMkLst>
          <pc:docMk/>
          <pc:sldMk cId="3490259378" sldId="273"/>
        </pc:sldMkLst>
      </pc:sldChg>
      <pc:sldChg chg="ord">
        <pc:chgData name="Eleanor Keeble" userId="eb336b8646c57699" providerId="LiveId" clId="{11CE9DA5-EC77-40BC-A1A9-08A1110BADBF}" dt="2025-06-30T21:48:13.963" v="1407"/>
        <pc:sldMkLst>
          <pc:docMk/>
          <pc:sldMk cId="944061769" sldId="274"/>
        </pc:sldMkLst>
      </pc:sldChg>
      <pc:sldChg chg="modSp mod ord">
        <pc:chgData name="Eleanor Keeble" userId="eb336b8646c57699" providerId="LiveId" clId="{11CE9DA5-EC77-40BC-A1A9-08A1110BADBF}" dt="2025-06-30T21:26:56.237" v="1016" actId="20577"/>
        <pc:sldMkLst>
          <pc:docMk/>
          <pc:sldMk cId="1135692052" sldId="277"/>
        </pc:sldMkLst>
        <pc:graphicFrameChg chg="modGraphic">
          <ac:chgData name="Eleanor Keeble" userId="eb336b8646c57699" providerId="LiveId" clId="{11CE9DA5-EC77-40BC-A1A9-08A1110BADBF}" dt="2025-06-30T21:26:56.237" v="1016" actId="20577"/>
          <ac:graphicFrameMkLst>
            <pc:docMk/>
            <pc:sldMk cId="1135692052" sldId="277"/>
            <ac:graphicFrameMk id="4" creationId="{6C9FA07E-7A22-5E6C-B310-1778B7F3B031}"/>
          </ac:graphicFrameMkLst>
        </pc:graphicFrameChg>
      </pc:sldChg>
      <pc:sldChg chg="ord">
        <pc:chgData name="Eleanor Keeble" userId="eb336b8646c57699" providerId="LiveId" clId="{11CE9DA5-EC77-40BC-A1A9-08A1110BADBF}" dt="2025-06-30T21:19:23.155" v="487"/>
        <pc:sldMkLst>
          <pc:docMk/>
          <pc:sldMk cId="3213513963" sldId="278"/>
        </pc:sldMkLst>
      </pc:sldChg>
      <pc:sldChg chg="ord">
        <pc:chgData name="Eleanor Keeble" userId="eb336b8646c57699" providerId="LiveId" clId="{11CE9DA5-EC77-40BC-A1A9-08A1110BADBF}" dt="2025-06-30T21:18:25.633" v="473"/>
        <pc:sldMkLst>
          <pc:docMk/>
          <pc:sldMk cId="297044202" sldId="279"/>
        </pc:sldMkLst>
      </pc:sldChg>
      <pc:sldChg chg="ord">
        <pc:chgData name="Eleanor Keeble" userId="eb336b8646c57699" providerId="LiveId" clId="{11CE9DA5-EC77-40BC-A1A9-08A1110BADBF}" dt="2025-06-30T21:23:33.315" v="542"/>
        <pc:sldMkLst>
          <pc:docMk/>
          <pc:sldMk cId="2290937995" sldId="281"/>
        </pc:sldMkLst>
      </pc:sldChg>
      <pc:sldChg chg="modSp mod ord">
        <pc:chgData name="Eleanor Keeble" userId="eb336b8646c57699" providerId="LiveId" clId="{11CE9DA5-EC77-40BC-A1A9-08A1110BADBF}" dt="2025-06-30T21:43:04.005" v="1402" actId="20577"/>
        <pc:sldMkLst>
          <pc:docMk/>
          <pc:sldMk cId="3730747083" sldId="282"/>
        </pc:sldMkLst>
        <pc:spChg chg="mod">
          <ac:chgData name="Eleanor Keeble" userId="eb336b8646c57699" providerId="LiveId" clId="{11CE9DA5-EC77-40BC-A1A9-08A1110BADBF}" dt="2025-06-30T21:43:04.005" v="1402" actId="20577"/>
          <ac:spMkLst>
            <pc:docMk/>
            <pc:sldMk cId="3730747083" sldId="282"/>
            <ac:spMk id="3" creationId="{77D11A8F-1031-73FB-B4AD-80FD05CBECF6}"/>
          </ac:spMkLst>
        </pc:spChg>
      </pc:sldChg>
      <pc:sldChg chg="modSp mod">
        <pc:chgData name="Eleanor Keeble" userId="eb336b8646c57699" providerId="LiveId" clId="{11CE9DA5-EC77-40BC-A1A9-08A1110BADBF}" dt="2025-06-30T21:24:06.020" v="585" actId="20577"/>
        <pc:sldMkLst>
          <pc:docMk/>
          <pc:sldMk cId="4242104180" sldId="284"/>
        </pc:sldMkLst>
        <pc:spChg chg="mod">
          <ac:chgData name="Eleanor Keeble" userId="eb336b8646c57699" providerId="LiveId" clId="{11CE9DA5-EC77-40BC-A1A9-08A1110BADBF}" dt="2025-06-30T21:24:06.020" v="585" actId="20577"/>
          <ac:spMkLst>
            <pc:docMk/>
            <pc:sldMk cId="4242104180" sldId="284"/>
            <ac:spMk id="5" creationId="{AF4D4C02-7A70-393A-8884-B4C6DAEB4FA1}"/>
          </ac:spMkLst>
        </pc:spChg>
      </pc:sldChg>
      <pc:sldChg chg="ord">
        <pc:chgData name="Eleanor Keeble" userId="eb336b8646c57699" providerId="LiveId" clId="{11CE9DA5-EC77-40BC-A1A9-08A1110BADBF}" dt="2025-06-30T21:48:09.992" v="1405"/>
        <pc:sldMkLst>
          <pc:docMk/>
          <pc:sldMk cId="995115791" sldId="286"/>
        </pc:sldMkLst>
      </pc:sldChg>
      <pc:sldChg chg="ord">
        <pc:chgData name="Eleanor Keeble" userId="eb336b8646c57699" providerId="LiveId" clId="{11CE9DA5-EC77-40BC-A1A9-08A1110BADBF}" dt="2025-06-30T21:18:25.633" v="473"/>
        <pc:sldMkLst>
          <pc:docMk/>
          <pc:sldMk cId="2605176864" sldId="289"/>
        </pc:sldMkLst>
      </pc:sldChg>
      <pc:sldChg chg="addSp delSp modSp mod ord">
        <pc:chgData name="Eleanor Keeble" userId="eb336b8646c57699" providerId="LiveId" clId="{11CE9DA5-EC77-40BC-A1A9-08A1110BADBF}" dt="2025-06-30T21:18:25.633" v="473"/>
        <pc:sldMkLst>
          <pc:docMk/>
          <pc:sldMk cId="132801592" sldId="290"/>
        </pc:sldMkLst>
        <pc:spChg chg="del">
          <ac:chgData name="Eleanor Keeble" userId="eb336b8646c57699" providerId="LiveId" clId="{11CE9DA5-EC77-40BC-A1A9-08A1110BADBF}" dt="2025-06-29T16:38:52.075" v="0"/>
          <ac:spMkLst>
            <pc:docMk/>
            <pc:sldMk cId="132801592" sldId="290"/>
            <ac:spMk id="3" creationId="{BE0A07A5-F5AE-C93F-75DB-566CB7BBB062}"/>
          </ac:spMkLst>
        </pc:spChg>
        <pc:spChg chg="add mod">
          <ac:chgData name="Eleanor Keeble" userId="eb336b8646c57699" providerId="LiveId" clId="{11CE9DA5-EC77-40BC-A1A9-08A1110BADBF}" dt="2025-06-29T16:39:08.311" v="6" actId="1076"/>
          <ac:spMkLst>
            <pc:docMk/>
            <pc:sldMk cId="132801592" sldId="290"/>
            <ac:spMk id="6" creationId="{04208BC3-9B68-0C28-4B5C-28E1A836903E}"/>
          </ac:spMkLst>
        </pc:spChg>
        <pc:graphicFrameChg chg="add mod modGraphic">
          <ac:chgData name="Eleanor Keeble" userId="eb336b8646c57699" providerId="LiveId" clId="{11CE9DA5-EC77-40BC-A1A9-08A1110BADBF}" dt="2025-06-29T16:39:10.235" v="7" actId="14100"/>
          <ac:graphicFrameMkLst>
            <pc:docMk/>
            <pc:sldMk cId="132801592" sldId="290"/>
            <ac:graphicFrameMk id="4" creationId="{C3FD3EB8-49F3-A44D-A2FA-B46EC49469E3}"/>
          </ac:graphicFrameMkLst>
        </pc:graphicFrameChg>
      </pc:sldChg>
      <pc:sldChg chg="ord">
        <pc:chgData name="Eleanor Keeble" userId="eb336b8646c57699" providerId="LiveId" clId="{11CE9DA5-EC77-40BC-A1A9-08A1110BADBF}" dt="2025-06-30T21:18:25.633" v="473"/>
        <pc:sldMkLst>
          <pc:docMk/>
          <pc:sldMk cId="1900865062" sldId="291"/>
        </pc:sldMkLst>
      </pc:sldChg>
      <pc:sldChg chg="delSp modSp mod">
        <pc:chgData name="Eleanor Keeble" userId="eb336b8646c57699" providerId="LiveId" clId="{11CE9DA5-EC77-40BC-A1A9-08A1110BADBF}" dt="2025-06-30T21:21:11.321" v="524" actId="403"/>
        <pc:sldMkLst>
          <pc:docMk/>
          <pc:sldMk cId="3321428000" sldId="292"/>
        </pc:sldMkLst>
        <pc:spChg chg="mod">
          <ac:chgData name="Eleanor Keeble" userId="eb336b8646c57699" providerId="LiveId" clId="{11CE9DA5-EC77-40BC-A1A9-08A1110BADBF}" dt="2025-06-30T21:20:37.110" v="515"/>
          <ac:spMkLst>
            <pc:docMk/>
            <pc:sldMk cId="3321428000" sldId="292"/>
            <ac:spMk id="2" creationId="{8E65B1B6-D4D1-0E16-47A8-0914278CE1D1}"/>
          </ac:spMkLst>
        </pc:spChg>
        <pc:spChg chg="mod">
          <ac:chgData name="Eleanor Keeble" userId="eb336b8646c57699" providerId="LiveId" clId="{11CE9DA5-EC77-40BC-A1A9-08A1110BADBF}" dt="2025-06-30T21:21:11.321" v="524" actId="403"/>
          <ac:spMkLst>
            <pc:docMk/>
            <pc:sldMk cId="3321428000" sldId="292"/>
            <ac:spMk id="7" creationId="{D493774A-A0BF-28EE-24EA-5A2A27D349CB}"/>
          </ac:spMkLst>
        </pc:spChg>
        <pc:graphicFrameChg chg="mod modGraphic">
          <ac:chgData name="Eleanor Keeble" userId="eb336b8646c57699" providerId="LiveId" clId="{11CE9DA5-EC77-40BC-A1A9-08A1110BADBF}" dt="2025-06-30T21:20:54.584" v="519" actId="1076"/>
          <ac:graphicFrameMkLst>
            <pc:docMk/>
            <pc:sldMk cId="3321428000" sldId="292"/>
            <ac:graphicFrameMk id="3" creationId="{9E5F205A-51E9-FA54-392E-D4C02CC6D28D}"/>
          </ac:graphicFrameMkLst>
        </pc:graphicFrameChg>
        <pc:graphicFrameChg chg="del">
          <ac:chgData name="Eleanor Keeble" userId="eb336b8646c57699" providerId="LiveId" clId="{11CE9DA5-EC77-40BC-A1A9-08A1110BADBF}" dt="2025-06-30T21:20:40.310" v="516" actId="478"/>
          <ac:graphicFrameMkLst>
            <pc:docMk/>
            <pc:sldMk cId="3321428000" sldId="292"/>
            <ac:graphicFrameMk id="5" creationId="{400CD95A-8D8B-939F-FD37-F38C29818390}"/>
          </ac:graphicFrameMkLst>
        </pc:graphicFrameChg>
        <pc:graphicFrameChg chg="del">
          <ac:chgData name="Eleanor Keeble" userId="eb336b8646c57699" providerId="LiveId" clId="{11CE9DA5-EC77-40BC-A1A9-08A1110BADBF}" dt="2025-06-30T21:20:42.827" v="517" actId="478"/>
          <ac:graphicFrameMkLst>
            <pc:docMk/>
            <pc:sldMk cId="3321428000" sldId="292"/>
            <ac:graphicFrameMk id="10" creationId="{0082BEE9-569C-5796-F484-F23FED0B907D}"/>
          </ac:graphicFrameMkLst>
        </pc:graphicFrameChg>
      </pc:sldChg>
      <pc:sldChg chg="delSp modSp mod">
        <pc:chgData name="Eleanor Keeble" userId="eb336b8646c57699" providerId="LiveId" clId="{11CE9DA5-EC77-40BC-A1A9-08A1110BADBF}" dt="2025-06-30T21:22:05.978" v="538" actId="1076"/>
        <pc:sldMkLst>
          <pc:docMk/>
          <pc:sldMk cId="1311658396" sldId="293"/>
        </pc:sldMkLst>
        <pc:spChg chg="mod">
          <ac:chgData name="Eleanor Keeble" userId="eb336b8646c57699" providerId="LiveId" clId="{11CE9DA5-EC77-40BC-A1A9-08A1110BADBF}" dt="2025-06-30T21:22:02.743" v="537" actId="1076"/>
          <ac:spMkLst>
            <pc:docMk/>
            <pc:sldMk cId="1311658396" sldId="293"/>
            <ac:spMk id="7" creationId="{711FA7BC-B9F0-DDBA-F05A-B39FC0CCDE68}"/>
          </ac:spMkLst>
        </pc:spChg>
        <pc:spChg chg="del">
          <ac:chgData name="Eleanor Keeble" userId="eb336b8646c57699" providerId="LiveId" clId="{11CE9DA5-EC77-40BC-A1A9-08A1110BADBF}" dt="2025-06-30T21:21:49.527" v="530" actId="478"/>
          <ac:spMkLst>
            <pc:docMk/>
            <pc:sldMk cId="1311658396" sldId="293"/>
            <ac:spMk id="8" creationId="{5E6F0DE8-386F-011A-E6F5-C983C267A044}"/>
          </ac:spMkLst>
        </pc:spChg>
        <pc:picChg chg="mod">
          <ac:chgData name="Eleanor Keeble" userId="eb336b8646c57699" providerId="LiveId" clId="{11CE9DA5-EC77-40BC-A1A9-08A1110BADBF}" dt="2025-06-30T21:22:05.978" v="538" actId="1076"/>
          <ac:picMkLst>
            <pc:docMk/>
            <pc:sldMk cId="1311658396" sldId="293"/>
            <ac:picMk id="5" creationId="{3827E9EF-5324-286F-857A-C37A3C27F184}"/>
          </ac:picMkLst>
        </pc:picChg>
      </pc:sldChg>
      <pc:sldChg chg="modSp mod">
        <pc:chgData name="Eleanor Keeble" userId="eb336b8646c57699" providerId="LiveId" clId="{11CE9DA5-EC77-40BC-A1A9-08A1110BADBF}" dt="2025-06-30T21:25:18.131" v="604" actId="20577"/>
        <pc:sldMkLst>
          <pc:docMk/>
          <pc:sldMk cId="1211895588" sldId="295"/>
        </pc:sldMkLst>
        <pc:spChg chg="mod">
          <ac:chgData name="Eleanor Keeble" userId="eb336b8646c57699" providerId="LiveId" clId="{11CE9DA5-EC77-40BC-A1A9-08A1110BADBF}" dt="2025-06-30T21:25:18.131" v="604" actId="20577"/>
          <ac:spMkLst>
            <pc:docMk/>
            <pc:sldMk cId="1211895588" sldId="295"/>
            <ac:spMk id="5" creationId="{1B8F4CB5-3CDD-97F3-6D1C-06A5F3E377A8}"/>
          </ac:spMkLst>
        </pc:spChg>
      </pc:sldChg>
      <pc:sldChg chg="addSp modSp mod ord">
        <pc:chgData name="Eleanor Keeble" userId="eb336b8646c57699" providerId="LiveId" clId="{11CE9DA5-EC77-40BC-A1A9-08A1110BADBF}" dt="2025-06-30T21:47:45.543" v="1403" actId="1076"/>
        <pc:sldMkLst>
          <pc:docMk/>
          <pc:sldMk cId="1263830055" sldId="296"/>
        </pc:sldMkLst>
        <pc:spChg chg="mod">
          <ac:chgData name="Eleanor Keeble" userId="eb336b8646c57699" providerId="LiveId" clId="{11CE9DA5-EC77-40BC-A1A9-08A1110BADBF}" dt="2025-06-30T21:19:54.110" v="510" actId="113"/>
          <ac:spMkLst>
            <pc:docMk/>
            <pc:sldMk cId="1263830055" sldId="296"/>
            <ac:spMk id="2" creationId="{9FF538D9-0BC0-0DEF-167C-BDFE7641265D}"/>
          </ac:spMkLst>
        </pc:spChg>
        <pc:graphicFrameChg chg="mod modGraphic">
          <ac:chgData name="Eleanor Keeble" userId="eb336b8646c57699" providerId="LiveId" clId="{11CE9DA5-EC77-40BC-A1A9-08A1110BADBF}" dt="2025-06-30T21:47:45.543" v="1403" actId="1076"/>
          <ac:graphicFrameMkLst>
            <pc:docMk/>
            <pc:sldMk cId="1263830055" sldId="296"/>
            <ac:graphicFrameMk id="3" creationId="{7225E491-3216-EE17-7CE1-CF2EBC6F35C1}"/>
          </ac:graphicFrameMkLst>
        </pc:graphicFrameChg>
        <pc:graphicFrameChg chg="add mod">
          <ac:chgData name="Eleanor Keeble" userId="eb336b8646c57699" providerId="LiveId" clId="{11CE9DA5-EC77-40BC-A1A9-08A1110BADBF}" dt="2025-06-30T21:20:15.284" v="512" actId="1076"/>
          <ac:graphicFrameMkLst>
            <pc:docMk/>
            <pc:sldMk cId="1263830055" sldId="296"/>
            <ac:graphicFrameMk id="4" creationId="{9F309B3F-F498-D3A7-C240-9FE857795645}"/>
          </ac:graphicFrameMkLst>
        </pc:graphicFrameChg>
      </pc:sldChg>
      <pc:sldChg chg="ord">
        <pc:chgData name="Eleanor Keeble" userId="eb336b8646c57699" providerId="LiveId" clId="{11CE9DA5-EC77-40BC-A1A9-08A1110BADBF}" dt="2025-06-30T21:18:25.633" v="473"/>
        <pc:sldMkLst>
          <pc:docMk/>
          <pc:sldMk cId="2000505043" sldId="297"/>
        </pc:sldMkLst>
      </pc:sldChg>
      <pc:sldChg chg="ord">
        <pc:chgData name="Eleanor Keeble" userId="eb336b8646c57699" providerId="LiveId" clId="{11CE9DA5-EC77-40BC-A1A9-08A1110BADBF}" dt="2025-06-30T21:18:25.633" v="473"/>
        <pc:sldMkLst>
          <pc:docMk/>
          <pc:sldMk cId="2912963627" sldId="298"/>
        </pc:sldMkLst>
      </pc:sldChg>
      <pc:sldChg chg="ord">
        <pc:chgData name="Eleanor Keeble" userId="eb336b8646c57699" providerId="LiveId" clId="{11CE9DA5-EC77-40BC-A1A9-08A1110BADBF}" dt="2025-06-30T21:18:25.633" v="473"/>
        <pc:sldMkLst>
          <pc:docMk/>
          <pc:sldMk cId="2259936062" sldId="299"/>
        </pc:sldMkLst>
      </pc:sldChg>
      <pc:sldChg chg="ord">
        <pc:chgData name="Eleanor Keeble" userId="eb336b8646c57699" providerId="LiveId" clId="{11CE9DA5-EC77-40BC-A1A9-08A1110BADBF}" dt="2025-06-30T21:18:25.633" v="473"/>
        <pc:sldMkLst>
          <pc:docMk/>
          <pc:sldMk cId="2113012995" sldId="300"/>
        </pc:sldMkLst>
      </pc:sldChg>
      <pc:sldChg chg="addSp delSp modSp new ord">
        <pc:chgData name="Eleanor Keeble" userId="eb336b8646c57699" providerId="LiveId" clId="{11CE9DA5-EC77-40BC-A1A9-08A1110BADBF}" dt="2025-06-30T21:18:25.633" v="473"/>
        <pc:sldMkLst>
          <pc:docMk/>
          <pc:sldMk cId="1025548240" sldId="301"/>
        </pc:sldMkLst>
        <pc:spChg chg="mod">
          <ac:chgData name="Eleanor Keeble" userId="eb336b8646c57699" providerId="LiveId" clId="{11CE9DA5-EC77-40BC-A1A9-08A1110BADBF}" dt="2025-06-29T16:40:02.681" v="59"/>
          <ac:spMkLst>
            <pc:docMk/>
            <pc:sldMk cId="1025548240" sldId="301"/>
            <ac:spMk id="2" creationId="{74CFF461-1B1C-7471-4F2E-F8581301E6F7}"/>
          </ac:spMkLst>
        </pc:spChg>
        <pc:spChg chg="del">
          <ac:chgData name="Eleanor Keeble" userId="eb336b8646c57699" providerId="LiveId" clId="{11CE9DA5-EC77-40BC-A1A9-08A1110BADBF}" dt="2025-06-29T16:39:30.217" v="10"/>
          <ac:spMkLst>
            <pc:docMk/>
            <pc:sldMk cId="1025548240" sldId="301"/>
            <ac:spMk id="3" creationId="{EAAD9B30-E75E-225C-14C4-C7C13F924FD5}"/>
          </ac:spMkLst>
        </pc:spChg>
        <pc:graphicFrameChg chg="add mod">
          <ac:chgData name="Eleanor Keeble" userId="eb336b8646c57699" providerId="LiveId" clId="{11CE9DA5-EC77-40BC-A1A9-08A1110BADBF}" dt="2025-06-29T16:39:30.217" v="10"/>
          <ac:graphicFrameMkLst>
            <pc:docMk/>
            <pc:sldMk cId="1025548240" sldId="301"/>
            <ac:graphicFrameMk id="4" creationId="{EDF97862-B03D-B492-0F39-DE7C069AA828}"/>
          </ac:graphicFrameMkLst>
        </pc:graphicFrameChg>
      </pc:sldChg>
      <pc:sldChg chg="addSp delSp modSp new mod ord">
        <pc:chgData name="Eleanor Keeble" userId="eb336b8646c57699" providerId="LiveId" clId="{11CE9DA5-EC77-40BC-A1A9-08A1110BADBF}" dt="2025-06-30T21:18:25.633" v="473"/>
        <pc:sldMkLst>
          <pc:docMk/>
          <pc:sldMk cId="3422029625" sldId="302"/>
        </pc:sldMkLst>
        <pc:spChg chg="mod">
          <ac:chgData name="Eleanor Keeble" userId="eb336b8646c57699" providerId="LiveId" clId="{11CE9DA5-EC77-40BC-A1A9-08A1110BADBF}" dt="2025-06-29T16:40:10.564" v="60" actId="108"/>
          <ac:spMkLst>
            <pc:docMk/>
            <pc:sldMk cId="3422029625" sldId="302"/>
            <ac:spMk id="2" creationId="{7457DEC4-D28D-820A-4EFF-4ED887B95B56}"/>
          </ac:spMkLst>
        </pc:spChg>
        <pc:spChg chg="del">
          <ac:chgData name="Eleanor Keeble" userId="eb336b8646c57699" providerId="LiveId" clId="{11CE9DA5-EC77-40BC-A1A9-08A1110BADBF}" dt="2025-06-29T16:39:41.355" v="11"/>
          <ac:spMkLst>
            <pc:docMk/>
            <pc:sldMk cId="3422029625" sldId="302"/>
            <ac:spMk id="3" creationId="{53C22D05-86DC-400C-A4E8-84689F48D4E4}"/>
          </ac:spMkLst>
        </pc:spChg>
        <pc:graphicFrameChg chg="add mod modGraphic">
          <ac:chgData name="Eleanor Keeble" userId="eb336b8646c57699" providerId="LiveId" clId="{11CE9DA5-EC77-40BC-A1A9-08A1110BADBF}" dt="2025-06-29T16:39:54.114" v="58" actId="1076"/>
          <ac:graphicFrameMkLst>
            <pc:docMk/>
            <pc:sldMk cId="3422029625" sldId="302"/>
            <ac:graphicFrameMk id="4" creationId="{7F99B33E-46D1-8B20-F476-FC4A457CE4F2}"/>
          </ac:graphicFrameMkLst>
        </pc:graphicFrameChg>
      </pc:sldChg>
      <pc:sldChg chg="addSp delSp modSp new mod ord">
        <pc:chgData name="Eleanor Keeble" userId="eb336b8646c57699" providerId="LiveId" clId="{11CE9DA5-EC77-40BC-A1A9-08A1110BADBF}" dt="2025-06-30T21:18:25.633" v="473"/>
        <pc:sldMkLst>
          <pc:docMk/>
          <pc:sldMk cId="331778387" sldId="303"/>
        </pc:sldMkLst>
        <pc:spChg chg="del">
          <ac:chgData name="Eleanor Keeble" userId="eb336b8646c57699" providerId="LiveId" clId="{11CE9DA5-EC77-40BC-A1A9-08A1110BADBF}" dt="2025-06-29T16:40:32.529" v="69" actId="478"/>
          <ac:spMkLst>
            <pc:docMk/>
            <pc:sldMk cId="331778387" sldId="303"/>
            <ac:spMk id="2" creationId="{FFE56DF0-A773-BC20-1175-5DEC72A329A5}"/>
          </ac:spMkLst>
        </pc:spChg>
        <pc:spChg chg="mod">
          <ac:chgData name="Eleanor Keeble" userId="eb336b8646c57699" providerId="LiveId" clId="{11CE9DA5-EC77-40BC-A1A9-08A1110BADBF}" dt="2025-06-29T16:41:01.418" v="81" actId="255"/>
          <ac:spMkLst>
            <pc:docMk/>
            <pc:sldMk cId="331778387" sldId="303"/>
            <ac:spMk id="3" creationId="{ADDA8427-3BEB-268F-260C-0D915273C5F8}"/>
          </ac:spMkLst>
        </pc:spChg>
        <pc:picChg chg="add mod">
          <ac:chgData name="Eleanor Keeble" userId="eb336b8646c57699" providerId="LiveId" clId="{11CE9DA5-EC77-40BC-A1A9-08A1110BADBF}" dt="2025-06-29T16:41:16.195" v="83" actId="1076"/>
          <ac:picMkLst>
            <pc:docMk/>
            <pc:sldMk cId="331778387" sldId="303"/>
            <ac:picMk id="5" creationId="{7B7F9EC4-2790-A608-E791-E10DC4147ADD}"/>
          </ac:picMkLst>
        </pc:picChg>
      </pc:sldChg>
      <pc:sldChg chg="modSp new mod">
        <pc:chgData name="Eleanor Keeble" userId="eb336b8646c57699" providerId="LiveId" clId="{11CE9DA5-EC77-40BC-A1A9-08A1110BADBF}" dt="2025-06-30T21:26:24.756" v="850" actId="20577"/>
        <pc:sldMkLst>
          <pc:docMk/>
          <pc:sldMk cId="3530019536" sldId="304"/>
        </pc:sldMkLst>
        <pc:spChg chg="mod">
          <ac:chgData name="Eleanor Keeble" userId="eb336b8646c57699" providerId="LiveId" clId="{11CE9DA5-EC77-40BC-A1A9-08A1110BADBF}" dt="2025-06-30T21:26:20.389" v="845" actId="113"/>
          <ac:spMkLst>
            <pc:docMk/>
            <pc:sldMk cId="3530019536" sldId="304"/>
            <ac:spMk id="2" creationId="{922D9ACA-87C2-C0C6-697A-437715FE7272}"/>
          </ac:spMkLst>
        </pc:spChg>
        <pc:spChg chg="mod">
          <ac:chgData name="Eleanor Keeble" userId="eb336b8646c57699" providerId="LiveId" clId="{11CE9DA5-EC77-40BC-A1A9-08A1110BADBF}" dt="2025-06-30T21:26:24.756" v="850" actId="20577"/>
          <ac:spMkLst>
            <pc:docMk/>
            <pc:sldMk cId="3530019536" sldId="304"/>
            <ac:spMk id="3" creationId="{E390CD1F-2C33-1EE4-E206-DC0F9FE01987}"/>
          </ac:spMkLst>
        </pc:spChg>
      </pc:sldChg>
      <pc:sldChg chg="new del">
        <pc:chgData name="Eleanor Keeble" userId="eb336b8646c57699" providerId="LiveId" clId="{11CE9DA5-EC77-40BC-A1A9-08A1110BADBF}" dt="2025-06-30T21:17:52.541" v="471" actId="47"/>
        <pc:sldMkLst>
          <pc:docMk/>
          <pc:sldMk cId="2434930477" sldId="305"/>
        </pc:sldMkLst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4F0F5B0-C228-41B0-AED4-3A774FE591D7}" type="doc">
      <dgm:prSet loTypeId="urn:microsoft.com/office/officeart/2005/8/layout/default" loCatId="list" qsTypeId="urn:microsoft.com/office/officeart/2005/8/quickstyle/simple4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75C8C40F-0A9D-48BD-927C-73877B391529}">
      <dgm:prSet/>
      <dgm:spPr/>
      <dgm:t>
        <a:bodyPr/>
        <a:lstStyle/>
        <a:p>
          <a:r>
            <a:rPr lang="en-US" b="1"/>
            <a:t>Domestic Value Added in Exports (DVA)</a:t>
          </a:r>
          <a:r>
            <a:rPr lang="en-US"/>
            <a:t> – measures how much value is created domestically for each unit of export.</a:t>
          </a:r>
        </a:p>
      </dgm:t>
    </dgm:pt>
    <dgm:pt modelId="{43EF1A53-A95A-4A3B-8B16-232C3C719FBC}" type="parTrans" cxnId="{8978AAC5-003A-428A-9476-84AA4311F26F}">
      <dgm:prSet/>
      <dgm:spPr/>
      <dgm:t>
        <a:bodyPr/>
        <a:lstStyle/>
        <a:p>
          <a:endParaRPr lang="en-US" sz="4000"/>
        </a:p>
      </dgm:t>
    </dgm:pt>
    <dgm:pt modelId="{34445796-F7A9-45C5-9085-1CA0C6FC378C}" type="sibTrans" cxnId="{8978AAC5-003A-428A-9476-84AA4311F26F}">
      <dgm:prSet/>
      <dgm:spPr/>
      <dgm:t>
        <a:bodyPr/>
        <a:lstStyle/>
        <a:p>
          <a:endParaRPr lang="en-US"/>
        </a:p>
      </dgm:t>
    </dgm:pt>
    <dgm:pt modelId="{D78C62D4-F620-4344-8C92-58D8A7B16AAC}">
      <dgm:prSet/>
      <dgm:spPr/>
      <dgm:t>
        <a:bodyPr/>
        <a:lstStyle/>
        <a:p>
          <a:r>
            <a:rPr lang="en-US" b="1"/>
            <a:t>Foreign Value Added Share (FVA)</a:t>
          </a:r>
          <a:r>
            <a:rPr lang="en-US"/>
            <a:t> – indicates the degree of dependency on foreign inputs; a high FVA at early stages is typical but should decline as domestic capacity grows.</a:t>
          </a:r>
        </a:p>
      </dgm:t>
    </dgm:pt>
    <dgm:pt modelId="{5AFB6DC7-34BF-4FD8-8C24-797E96926CEB}" type="parTrans" cxnId="{06F22D83-6F5B-4E30-B54D-1FFBD37E5D34}">
      <dgm:prSet/>
      <dgm:spPr/>
      <dgm:t>
        <a:bodyPr/>
        <a:lstStyle/>
        <a:p>
          <a:endParaRPr lang="en-US" sz="4000"/>
        </a:p>
      </dgm:t>
    </dgm:pt>
    <dgm:pt modelId="{441157D1-9D22-47B6-862D-B3BC9B765304}" type="sibTrans" cxnId="{06F22D83-6F5B-4E30-B54D-1FFBD37E5D34}">
      <dgm:prSet/>
      <dgm:spPr/>
      <dgm:t>
        <a:bodyPr/>
        <a:lstStyle/>
        <a:p>
          <a:endParaRPr lang="en-US"/>
        </a:p>
      </dgm:t>
    </dgm:pt>
    <dgm:pt modelId="{E1582FC3-0019-4130-A774-F77C3C07A2E3}">
      <dgm:prSet/>
      <dgm:spPr/>
      <dgm:t>
        <a:bodyPr/>
        <a:lstStyle/>
        <a:p>
          <a:r>
            <a:rPr lang="en-US" b="1"/>
            <a:t>Backward Linkages</a:t>
          </a:r>
          <a:r>
            <a:rPr lang="en-US"/>
            <a:t> – use of foreign inputs in domestic production.</a:t>
          </a:r>
        </a:p>
      </dgm:t>
    </dgm:pt>
    <dgm:pt modelId="{8F62D233-8CCD-4120-A2F1-45287D96D690}" type="parTrans" cxnId="{D27DBFF7-4586-4387-95C1-7C83478D09EC}">
      <dgm:prSet/>
      <dgm:spPr/>
      <dgm:t>
        <a:bodyPr/>
        <a:lstStyle/>
        <a:p>
          <a:endParaRPr lang="en-US" sz="4000"/>
        </a:p>
      </dgm:t>
    </dgm:pt>
    <dgm:pt modelId="{2001E6ED-4203-4D0C-8FD1-193480DC3228}" type="sibTrans" cxnId="{D27DBFF7-4586-4387-95C1-7C83478D09EC}">
      <dgm:prSet/>
      <dgm:spPr/>
      <dgm:t>
        <a:bodyPr/>
        <a:lstStyle/>
        <a:p>
          <a:endParaRPr lang="en-US"/>
        </a:p>
      </dgm:t>
    </dgm:pt>
    <dgm:pt modelId="{EC74C3B3-DEAD-4C4C-AD71-5E468832531E}">
      <dgm:prSet/>
      <dgm:spPr/>
      <dgm:t>
        <a:bodyPr/>
        <a:lstStyle/>
        <a:p>
          <a:r>
            <a:rPr lang="en-US" b="1"/>
            <a:t>Forward Linkages</a:t>
          </a:r>
          <a:r>
            <a:rPr lang="en-US"/>
            <a:t> – domestic inputs used in foreign exports (upstream positioning).</a:t>
          </a:r>
        </a:p>
      </dgm:t>
    </dgm:pt>
    <dgm:pt modelId="{1C747FB0-C387-4D85-9B44-12D8026AB294}" type="parTrans" cxnId="{0C5BCA78-2186-49C4-989A-31B598CBEF77}">
      <dgm:prSet/>
      <dgm:spPr/>
      <dgm:t>
        <a:bodyPr/>
        <a:lstStyle/>
        <a:p>
          <a:endParaRPr lang="en-US" sz="4000"/>
        </a:p>
      </dgm:t>
    </dgm:pt>
    <dgm:pt modelId="{6664FA69-7E8D-4EAA-947C-88BF407DAAE8}" type="sibTrans" cxnId="{0C5BCA78-2186-49C4-989A-31B598CBEF77}">
      <dgm:prSet/>
      <dgm:spPr/>
      <dgm:t>
        <a:bodyPr/>
        <a:lstStyle/>
        <a:p>
          <a:endParaRPr lang="en-US"/>
        </a:p>
      </dgm:t>
    </dgm:pt>
    <dgm:pt modelId="{7B1F5DBF-F11A-44F9-B22C-37EF8B974504}">
      <dgm:prSet/>
      <dgm:spPr/>
      <dgm:t>
        <a:bodyPr/>
        <a:lstStyle/>
        <a:p>
          <a:r>
            <a:rPr lang="en-US" b="1"/>
            <a:t>Value Added Embodied in Final Demand Abroad</a:t>
          </a:r>
          <a:r>
            <a:rPr lang="en-US"/>
            <a:t> – shows integration into foreign final consumption, not just intermediate production.</a:t>
          </a:r>
        </a:p>
      </dgm:t>
    </dgm:pt>
    <dgm:pt modelId="{DDB83FB2-C88F-4F81-90ED-3E7EF1D614EF}" type="parTrans" cxnId="{76AD50D5-9C99-46DC-99FD-BC994D34029E}">
      <dgm:prSet/>
      <dgm:spPr/>
      <dgm:t>
        <a:bodyPr/>
        <a:lstStyle/>
        <a:p>
          <a:endParaRPr lang="en-US" sz="4000"/>
        </a:p>
      </dgm:t>
    </dgm:pt>
    <dgm:pt modelId="{DBCB5F47-65A6-466E-91EA-096ACA890A36}" type="sibTrans" cxnId="{76AD50D5-9C99-46DC-99FD-BC994D34029E}">
      <dgm:prSet/>
      <dgm:spPr/>
      <dgm:t>
        <a:bodyPr/>
        <a:lstStyle/>
        <a:p>
          <a:endParaRPr lang="en-US"/>
        </a:p>
      </dgm:t>
    </dgm:pt>
    <dgm:pt modelId="{AD3951FA-EB35-4156-AD5A-8C354A124A3B}">
      <dgm:prSet/>
      <dgm:spPr/>
      <dgm:t>
        <a:bodyPr/>
        <a:lstStyle/>
        <a:p>
          <a:r>
            <a:rPr lang="en-US" b="1"/>
            <a:t>Value Added by Sector and Partner Country</a:t>
          </a:r>
          <a:r>
            <a:rPr lang="en-US"/>
            <a:t> – identifies strategic sectors and trade partners driving upgrading.</a:t>
          </a:r>
        </a:p>
      </dgm:t>
    </dgm:pt>
    <dgm:pt modelId="{E7990004-E97D-40D3-B822-26F9F74C30F3}" type="parTrans" cxnId="{B5CA50B1-FC76-47FE-8A87-66AEAB5E19BD}">
      <dgm:prSet/>
      <dgm:spPr/>
      <dgm:t>
        <a:bodyPr/>
        <a:lstStyle/>
        <a:p>
          <a:endParaRPr lang="en-US" sz="4000"/>
        </a:p>
      </dgm:t>
    </dgm:pt>
    <dgm:pt modelId="{8E2B1357-64AF-4B33-92A4-DBCE5975E608}" type="sibTrans" cxnId="{B5CA50B1-FC76-47FE-8A87-66AEAB5E19BD}">
      <dgm:prSet/>
      <dgm:spPr/>
      <dgm:t>
        <a:bodyPr/>
        <a:lstStyle/>
        <a:p>
          <a:endParaRPr lang="en-US"/>
        </a:p>
      </dgm:t>
    </dgm:pt>
    <dgm:pt modelId="{11CA4559-882E-457B-9646-74D7F11C3755}">
      <dgm:prSet/>
      <dgm:spPr/>
      <dgm:t>
        <a:bodyPr/>
        <a:lstStyle/>
        <a:p>
          <a:r>
            <a:rPr lang="en-US" b="1"/>
            <a:t>Re-imported Domestic Value Added</a:t>
          </a:r>
          <a:r>
            <a:rPr lang="en-US"/>
            <a:t> – indicates circular value chains and regional integration.</a:t>
          </a:r>
        </a:p>
      </dgm:t>
    </dgm:pt>
    <dgm:pt modelId="{94244F83-097C-43A1-BA04-666D4D48C8A8}" type="parTrans" cxnId="{83680917-633E-4A75-8494-FEDB2C985D37}">
      <dgm:prSet/>
      <dgm:spPr/>
      <dgm:t>
        <a:bodyPr/>
        <a:lstStyle/>
        <a:p>
          <a:endParaRPr lang="en-US" sz="4000"/>
        </a:p>
      </dgm:t>
    </dgm:pt>
    <dgm:pt modelId="{326453AE-84D0-4C6D-B452-69819B681F98}" type="sibTrans" cxnId="{83680917-633E-4A75-8494-FEDB2C985D37}">
      <dgm:prSet/>
      <dgm:spPr/>
      <dgm:t>
        <a:bodyPr/>
        <a:lstStyle/>
        <a:p>
          <a:endParaRPr lang="en-US"/>
        </a:p>
      </dgm:t>
    </dgm:pt>
    <dgm:pt modelId="{EFFABB32-8C96-476C-BA52-C0F7E3B7B11A}" type="pres">
      <dgm:prSet presAssocID="{D4F0F5B0-C228-41B0-AED4-3A774FE591D7}" presName="diagram" presStyleCnt="0">
        <dgm:presLayoutVars>
          <dgm:dir/>
          <dgm:resizeHandles val="exact"/>
        </dgm:presLayoutVars>
      </dgm:prSet>
      <dgm:spPr/>
    </dgm:pt>
    <dgm:pt modelId="{7B9FC8A8-9836-429E-B5E1-48ACFA59166D}" type="pres">
      <dgm:prSet presAssocID="{75C8C40F-0A9D-48BD-927C-73877B391529}" presName="node" presStyleLbl="node1" presStyleIdx="0" presStyleCnt="7">
        <dgm:presLayoutVars>
          <dgm:bulletEnabled val="1"/>
        </dgm:presLayoutVars>
      </dgm:prSet>
      <dgm:spPr/>
    </dgm:pt>
    <dgm:pt modelId="{7B8083E9-E6A1-446B-B6AF-3CF658D6A100}" type="pres">
      <dgm:prSet presAssocID="{34445796-F7A9-45C5-9085-1CA0C6FC378C}" presName="sibTrans" presStyleCnt="0"/>
      <dgm:spPr/>
    </dgm:pt>
    <dgm:pt modelId="{34B6B67A-B5AC-4627-9BD7-740C76EC8CC1}" type="pres">
      <dgm:prSet presAssocID="{D78C62D4-F620-4344-8C92-58D8A7B16AAC}" presName="node" presStyleLbl="node1" presStyleIdx="1" presStyleCnt="7">
        <dgm:presLayoutVars>
          <dgm:bulletEnabled val="1"/>
        </dgm:presLayoutVars>
      </dgm:prSet>
      <dgm:spPr/>
    </dgm:pt>
    <dgm:pt modelId="{A6B350FA-342E-48B8-A4A3-B35205397BC0}" type="pres">
      <dgm:prSet presAssocID="{441157D1-9D22-47B6-862D-B3BC9B765304}" presName="sibTrans" presStyleCnt="0"/>
      <dgm:spPr/>
    </dgm:pt>
    <dgm:pt modelId="{D0A21D65-348C-4E5D-8F91-BA243D59666F}" type="pres">
      <dgm:prSet presAssocID="{E1582FC3-0019-4130-A774-F77C3C07A2E3}" presName="node" presStyleLbl="node1" presStyleIdx="2" presStyleCnt="7">
        <dgm:presLayoutVars>
          <dgm:bulletEnabled val="1"/>
        </dgm:presLayoutVars>
      </dgm:prSet>
      <dgm:spPr/>
    </dgm:pt>
    <dgm:pt modelId="{ACD5E6EF-76A6-48BF-AB2C-F5E26AB18E6B}" type="pres">
      <dgm:prSet presAssocID="{2001E6ED-4203-4D0C-8FD1-193480DC3228}" presName="sibTrans" presStyleCnt="0"/>
      <dgm:spPr/>
    </dgm:pt>
    <dgm:pt modelId="{175FC160-942F-439C-81C1-C3445A917C27}" type="pres">
      <dgm:prSet presAssocID="{EC74C3B3-DEAD-4C4C-AD71-5E468832531E}" presName="node" presStyleLbl="node1" presStyleIdx="3" presStyleCnt="7">
        <dgm:presLayoutVars>
          <dgm:bulletEnabled val="1"/>
        </dgm:presLayoutVars>
      </dgm:prSet>
      <dgm:spPr/>
    </dgm:pt>
    <dgm:pt modelId="{9C1E1205-B68E-4423-99DC-D87FB0F7A2D6}" type="pres">
      <dgm:prSet presAssocID="{6664FA69-7E8D-4EAA-947C-88BF407DAAE8}" presName="sibTrans" presStyleCnt="0"/>
      <dgm:spPr/>
    </dgm:pt>
    <dgm:pt modelId="{B467518B-F9F4-45D7-8C62-F3D21671066C}" type="pres">
      <dgm:prSet presAssocID="{7B1F5DBF-F11A-44F9-B22C-37EF8B974504}" presName="node" presStyleLbl="node1" presStyleIdx="4" presStyleCnt="7">
        <dgm:presLayoutVars>
          <dgm:bulletEnabled val="1"/>
        </dgm:presLayoutVars>
      </dgm:prSet>
      <dgm:spPr/>
    </dgm:pt>
    <dgm:pt modelId="{84708FF9-2207-4802-930D-4F692B901567}" type="pres">
      <dgm:prSet presAssocID="{DBCB5F47-65A6-466E-91EA-096ACA890A36}" presName="sibTrans" presStyleCnt="0"/>
      <dgm:spPr/>
    </dgm:pt>
    <dgm:pt modelId="{CC356C99-070D-43DD-AD9A-A3E3EA4631A9}" type="pres">
      <dgm:prSet presAssocID="{AD3951FA-EB35-4156-AD5A-8C354A124A3B}" presName="node" presStyleLbl="node1" presStyleIdx="5" presStyleCnt="7">
        <dgm:presLayoutVars>
          <dgm:bulletEnabled val="1"/>
        </dgm:presLayoutVars>
      </dgm:prSet>
      <dgm:spPr/>
    </dgm:pt>
    <dgm:pt modelId="{CF23FF1B-09F8-4340-896A-8C039D60A7D3}" type="pres">
      <dgm:prSet presAssocID="{8E2B1357-64AF-4B33-92A4-DBCE5975E608}" presName="sibTrans" presStyleCnt="0"/>
      <dgm:spPr/>
    </dgm:pt>
    <dgm:pt modelId="{981FE6C8-9B17-4FE6-AE41-34933C9CDD97}" type="pres">
      <dgm:prSet presAssocID="{11CA4559-882E-457B-9646-74D7F11C3755}" presName="node" presStyleLbl="node1" presStyleIdx="6" presStyleCnt="7">
        <dgm:presLayoutVars>
          <dgm:bulletEnabled val="1"/>
        </dgm:presLayoutVars>
      </dgm:prSet>
      <dgm:spPr/>
    </dgm:pt>
  </dgm:ptLst>
  <dgm:cxnLst>
    <dgm:cxn modelId="{666AC904-C23E-49AB-A3F3-23668D82673B}" type="presOf" srcId="{EC74C3B3-DEAD-4C4C-AD71-5E468832531E}" destId="{175FC160-942F-439C-81C1-C3445A917C27}" srcOrd="0" destOrd="0" presId="urn:microsoft.com/office/officeart/2005/8/layout/default"/>
    <dgm:cxn modelId="{6B8FB807-173A-4410-9747-A1436D581F8D}" type="presOf" srcId="{D4F0F5B0-C228-41B0-AED4-3A774FE591D7}" destId="{EFFABB32-8C96-476C-BA52-C0F7E3B7B11A}" srcOrd="0" destOrd="0" presId="urn:microsoft.com/office/officeart/2005/8/layout/default"/>
    <dgm:cxn modelId="{83680917-633E-4A75-8494-FEDB2C985D37}" srcId="{D4F0F5B0-C228-41B0-AED4-3A774FE591D7}" destId="{11CA4559-882E-457B-9646-74D7F11C3755}" srcOrd="6" destOrd="0" parTransId="{94244F83-097C-43A1-BA04-666D4D48C8A8}" sibTransId="{326453AE-84D0-4C6D-B452-69819B681F98}"/>
    <dgm:cxn modelId="{39EF1F20-34E8-4C21-9AB1-BE12676C7D33}" type="presOf" srcId="{75C8C40F-0A9D-48BD-927C-73877B391529}" destId="{7B9FC8A8-9836-429E-B5E1-48ACFA59166D}" srcOrd="0" destOrd="0" presId="urn:microsoft.com/office/officeart/2005/8/layout/default"/>
    <dgm:cxn modelId="{2E65E924-C6CC-4A11-9105-29BA0A863A66}" type="presOf" srcId="{7B1F5DBF-F11A-44F9-B22C-37EF8B974504}" destId="{B467518B-F9F4-45D7-8C62-F3D21671066C}" srcOrd="0" destOrd="0" presId="urn:microsoft.com/office/officeart/2005/8/layout/default"/>
    <dgm:cxn modelId="{052D615C-C186-4AA4-9A44-BA8D78D095E6}" type="presOf" srcId="{AD3951FA-EB35-4156-AD5A-8C354A124A3B}" destId="{CC356C99-070D-43DD-AD9A-A3E3EA4631A9}" srcOrd="0" destOrd="0" presId="urn:microsoft.com/office/officeart/2005/8/layout/default"/>
    <dgm:cxn modelId="{0E2AAA48-8681-4BF7-9C57-5291667DF7FE}" type="presOf" srcId="{11CA4559-882E-457B-9646-74D7F11C3755}" destId="{981FE6C8-9B17-4FE6-AE41-34933C9CDD97}" srcOrd="0" destOrd="0" presId="urn:microsoft.com/office/officeart/2005/8/layout/default"/>
    <dgm:cxn modelId="{1D7ABB57-106B-4D59-9774-387F08AA98F9}" type="presOf" srcId="{D78C62D4-F620-4344-8C92-58D8A7B16AAC}" destId="{34B6B67A-B5AC-4627-9BD7-740C76EC8CC1}" srcOrd="0" destOrd="0" presId="urn:microsoft.com/office/officeart/2005/8/layout/default"/>
    <dgm:cxn modelId="{0C5BCA78-2186-49C4-989A-31B598CBEF77}" srcId="{D4F0F5B0-C228-41B0-AED4-3A774FE591D7}" destId="{EC74C3B3-DEAD-4C4C-AD71-5E468832531E}" srcOrd="3" destOrd="0" parTransId="{1C747FB0-C387-4D85-9B44-12D8026AB294}" sibTransId="{6664FA69-7E8D-4EAA-947C-88BF407DAAE8}"/>
    <dgm:cxn modelId="{06F22D83-6F5B-4E30-B54D-1FFBD37E5D34}" srcId="{D4F0F5B0-C228-41B0-AED4-3A774FE591D7}" destId="{D78C62D4-F620-4344-8C92-58D8A7B16AAC}" srcOrd="1" destOrd="0" parTransId="{5AFB6DC7-34BF-4FD8-8C24-797E96926CEB}" sibTransId="{441157D1-9D22-47B6-862D-B3BC9B765304}"/>
    <dgm:cxn modelId="{B5CA50B1-FC76-47FE-8A87-66AEAB5E19BD}" srcId="{D4F0F5B0-C228-41B0-AED4-3A774FE591D7}" destId="{AD3951FA-EB35-4156-AD5A-8C354A124A3B}" srcOrd="5" destOrd="0" parTransId="{E7990004-E97D-40D3-B822-26F9F74C30F3}" sibTransId="{8E2B1357-64AF-4B33-92A4-DBCE5975E608}"/>
    <dgm:cxn modelId="{8978AAC5-003A-428A-9476-84AA4311F26F}" srcId="{D4F0F5B0-C228-41B0-AED4-3A774FE591D7}" destId="{75C8C40F-0A9D-48BD-927C-73877B391529}" srcOrd="0" destOrd="0" parTransId="{43EF1A53-A95A-4A3B-8B16-232C3C719FBC}" sibTransId="{34445796-F7A9-45C5-9085-1CA0C6FC378C}"/>
    <dgm:cxn modelId="{A4FB14C6-38B0-4090-B679-91DF62716259}" type="presOf" srcId="{E1582FC3-0019-4130-A774-F77C3C07A2E3}" destId="{D0A21D65-348C-4E5D-8F91-BA243D59666F}" srcOrd="0" destOrd="0" presId="urn:microsoft.com/office/officeart/2005/8/layout/default"/>
    <dgm:cxn modelId="{76AD50D5-9C99-46DC-99FD-BC994D34029E}" srcId="{D4F0F5B0-C228-41B0-AED4-3A774FE591D7}" destId="{7B1F5DBF-F11A-44F9-B22C-37EF8B974504}" srcOrd="4" destOrd="0" parTransId="{DDB83FB2-C88F-4F81-90ED-3E7EF1D614EF}" sibTransId="{DBCB5F47-65A6-466E-91EA-096ACA890A36}"/>
    <dgm:cxn modelId="{D27DBFF7-4586-4387-95C1-7C83478D09EC}" srcId="{D4F0F5B0-C228-41B0-AED4-3A774FE591D7}" destId="{E1582FC3-0019-4130-A774-F77C3C07A2E3}" srcOrd="2" destOrd="0" parTransId="{8F62D233-8CCD-4120-A2F1-45287D96D690}" sibTransId="{2001E6ED-4203-4D0C-8FD1-193480DC3228}"/>
    <dgm:cxn modelId="{ABED136F-3BFD-4E97-BB36-9C728DDBEB32}" type="presParOf" srcId="{EFFABB32-8C96-476C-BA52-C0F7E3B7B11A}" destId="{7B9FC8A8-9836-429E-B5E1-48ACFA59166D}" srcOrd="0" destOrd="0" presId="urn:microsoft.com/office/officeart/2005/8/layout/default"/>
    <dgm:cxn modelId="{F9D461EA-6041-49AA-97A2-91A00FF93F09}" type="presParOf" srcId="{EFFABB32-8C96-476C-BA52-C0F7E3B7B11A}" destId="{7B8083E9-E6A1-446B-B6AF-3CF658D6A100}" srcOrd="1" destOrd="0" presId="urn:microsoft.com/office/officeart/2005/8/layout/default"/>
    <dgm:cxn modelId="{75F28C76-ED81-48FB-A589-F8F867A9FF8B}" type="presParOf" srcId="{EFFABB32-8C96-476C-BA52-C0F7E3B7B11A}" destId="{34B6B67A-B5AC-4627-9BD7-740C76EC8CC1}" srcOrd="2" destOrd="0" presId="urn:microsoft.com/office/officeart/2005/8/layout/default"/>
    <dgm:cxn modelId="{BB8F47BA-78C8-4335-BB43-F6DC8C0481B3}" type="presParOf" srcId="{EFFABB32-8C96-476C-BA52-C0F7E3B7B11A}" destId="{A6B350FA-342E-48B8-A4A3-B35205397BC0}" srcOrd="3" destOrd="0" presId="urn:microsoft.com/office/officeart/2005/8/layout/default"/>
    <dgm:cxn modelId="{90D920D5-837A-4F3F-B8BE-2078D173AA63}" type="presParOf" srcId="{EFFABB32-8C96-476C-BA52-C0F7E3B7B11A}" destId="{D0A21D65-348C-4E5D-8F91-BA243D59666F}" srcOrd="4" destOrd="0" presId="urn:microsoft.com/office/officeart/2005/8/layout/default"/>
    <dgm:cxn modelId="{1E672784-0EBA-4ADE-BC8C-F9CF9704031D}" type="presParOf" srcId="{EFFABB32-8C96-476C-BA52-C0F7E3B7B11A}" destId="{ACD5E6EF-76A6-48BF-AB2C-F5E26AB18E6B}" srcOrd="5" destOrd="0" presId="urn:microsoft.com/office/officeart/2005/8/layout/default"/>
    <dgm:cxn modelId="{063DF252-1828-46B5-8A08-07D0351D79FD}" type="presParOf" srcId="{EFFABB32-8C96-476C-BA52-C0F7E3B7B11A}" destId="{175FC160-942F-439C-81C1-C3445A917C27}" srcOrd="6" destOrd="0" presId="urn:microsoft.com/office/officeart/2005/8/layout/default"/>
    <dgm:cxn modelId="{60433312-1E83-46AC-8C6D-EC800958D472}" type="presParOf" srcId="{EFFABB32-8C96-476C-BA52-C0F7E3B7B11A}" destId="{9C1E1205-B68E-4423-99DC-D87FB0F7A2D6}" srcOrd="7" destOrd="0" presId="urn:microsoft.com/office/officeart/2005/8/layout/default"/>
    <dgm:cxn modelId="{B1EA1096-E253-48A4-879B-23701B6DC64D}" type="presParOf" srcId="{EFFABB32-8C96-476C-BA52-C0F7E3B7B11A}" destId="{B467518B-F9F4-45D7-8C62-F3D21671066C}" srcOrd="8" destOrd="0" presId="urn:microsoft.com/office/officeart/2005/8/layout/default"/>
    <dgm:cxn modelId="{50B45FBA-BBC6-471E-A7A7-F7F305F0E5BD}" type="presParOf" srcId="{EFFABB32-8C96-476C-BA52-C0F7E3B7B11A}" destId="{84708FF9-2207-4802-930D-4F692B901567}" srcOrd="9" destOrd="0" presId="urn:microsoft.com/office/officeart/2005/8/layout/default"/>
    <dgm:cxn modelId="{AC394E49-4695-458D-9674-BC67064F0F77}" type="presParOf" srcId="{EFFABB32-8C96-476C-BA52-C0F7E3B7B11A}" destId="{CC356C99-070D-43DD-AD9A-A3E3EA4631A9}" srcOrd="10" destOrd="0" presId="urn:microsoft.com/office/officeart/2005/8/layout/default"/>
    <dgm:cxn modelId="{36A9C5AF-3044-499E-8AAF-A09308D7D5FD}" type="presParOf" srcId="{EFFABB32-8C96-476C-BA52-C0F7E3B7B11A}" destId="{CF23FF1B-09F8-4340-896A-8C039D60A7D3}" srcOrd="11" destOrd="0" presId="urn:microsoft.com/office/officeart/2005/8/layout/default"/>
    <dgm:cxn modelId="{D99D7035-812B-4CF2-8C2F-1A55E23EED34}" type="presParOf" srcId="{EFFABB32-8C96-476C-BA52-C0F7E3B7B11A}" destId="{981FE6C8-9B17-4FE6-AE41-34933C9CDD97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9FC8A8-9836-429E-B5E1-48ACFA59166D}">
      <dsp:nvSpPr>
        <dsp:cNvPr id="0" name=""/>
        <dsp:cNvSpPr/>
      </dsp:nvSpPr>
      <dsp:spPr>
        <a:xfrm>
          <a:off x="3080" y="587032"/>
          <a:ext cx="2444055" cy="146643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Domestic Value Added in Exports (DVA)</a:t>
          </a:r>
          <a:r>
            <a:rPr lang="en-US" sz="1400" kern="1200"/>
            <a:t> – measures how much value is created domestically for each unit of export.</a:t>
          </a:r>
        </a:p>
      </dsp:txBody>
      <dsp:txXfrm>
        <a:off x="3080" y="587032"/>
        <a:ext cx="2444055" cy="1466433"/>
      </dsp:txXfrm>
    </dsp:sp>
    <dsp:sp modelId="{34B6B67A-B5AC-4627-9BD7-740C76EC8CC1}">
      <dsp:nvSpPr>
        <dsp:cNvPr id="0" name=""/>
        <dsp:cNvSpPr/>
      </dsp:nvSpPr>
      <dsp:spPr>
        <a:xfrm>
          <a:off x="2691541" y="587032"/>
          <a:ext cx="2444055" cy="1466433"/>
        </a:xfrm>
        <a:prstGeom prst="rect">
          <a:avLst/>
        </a:prstGeom>
        <a:gradFill rotWithShape="0">
          <a:gsLst>
            <a:gs pos="0">
              <a:schemeClr val="accent5">
                <a:hueOff val="-2025358"/>
                <a:satOff val="-138"/>
                <a:lumOff val="32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2025358"/>
                <a:satOff val="-138"/>
                <a:lumOff val="32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2025358"/>
                <a:satOff val="-138"/>
                <a:lumOff val="32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Foreign Value Added Share (FVA)</a:t>
          </a:r>
          <a:r>
            <a:rPr lang="en-US" sz="1400" kern="1200"/>
            <a:t> – indicates the degree of dependency on foreign inputs; a high FVA at early stages is typical but should decline as domestic capacity grows.</a:t>
          </a:r>
        </a:p>
      </dsp:txBody>
      <dsp:txXfrm>
        <a:off x="2691541" y="587032"/>
        <a:ext cx="2444055" cy="1466433"/>
      </dsp:txXfrm>
    </dsp:sp>
    <dsp:sp modelId="{D0A21D65-348C-4E5D-8F91-BA243D59666F}">
      <dsp:nvSpPr>
        <dsp:cNvPr id="0" name=""/>
        <dsp:cNvSpPr/>
      </dsp:nvSpPr>
      <dsp:spPr>
        <a:xfrm>
          <a:off x="5380002" y="587032"/>
          <a:ext cx="2444055" cy="1466433"/>
        </a:xfrm>
        <a:prstGeom prst="rect">
          <a:avLst/>
        </a:prstGeom>
        <a:gradFill rotWithShape="0">
          <a:gsLst>
            <a:gs pos="0">
              <a:schemeClr val="accent5">
                <a:hueOff val="-4050717"/>
                <a:satOff val="-275"/>
                <a:lumOff val="65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4050717"/>
                <a:satOff val="-275"/>
                <a:lumOff val="65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4050717"/>
                <a:satOff val="-275"/>
                <a:lumOff val="65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Backward Linkages</a:t>
          </a:r>
          <a:r>
            <a:rPr lang="en-US" sz="1400" kern="1200"/>
            <a:t> – use of foreign inputs in domestic production.</a:t>
          </a:r>
        </a:p>
      </dsp:txBody>
      <dsp:txXfrm>
        <a:off x="5380002" y="587032"/>
        <a:ext cx="2444055" cy="1466433"/>
      </dsp:txXfrm>
    </dsp:sp>
    <dsp:sp modelId="{175FC160-942F-439C-81C1-C3445A917C27}">
      <dsp:nvSpPr>
        <dsp:cNvPr id="0" name=""/>
        <dsp:cNvSpPr/>
      </dsp:nvSpPr>
      <dsp:spPr>
        <a:xfrm>
          <a:off x="8068463" y="587032"/>
          <a:ext cx="2444055" cy="1466433"/>
        </a:xfrm>
        <a:prstGeom prst="rect">
          <a:avLst/>
        </a:prstGeom>
        <a:gradFill rotWithShape="0">
          <a:gsLst>
            <a:gs pos="0">
              <a:schemeClr val="accent5">
                <a:hueOff val="-6076075"/>
                <a:satOff val="-413"/>
                <a:lumOff val="98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076075"/>
                <a:satOff val="-413"/>
                <a:lumOff val="98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076075"/>
                <a:satOff val="-413"/>
                <a:lumOff val="98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Forward Linkages</a:t>
          </a:r>
          <a:r>
            <a:rPr lang="en-US" sz="1400" kern="1200"/>
            <a:t> – domestic inputs used in foreign exports (upstream positioning).</a:t>
          </a:r>
        </a:p>
      </dsp:txBody>
      <dsp:txXfrm>
        <a:off x="8068463" y="587032"/>
        <a:ext cx="2444055" cy="1466433"/>
      </dsp:txXfrm>
    </dsp:sp>
    <dsp:sp modelId="{B467518B-F9F4-45D7-8C62-F3D21671066C}">
      <dsp:nvSpPr>
        <dsp:cNvPr id="0" name=""/>
        <dsp:cNvSpPr/>
      </dsp:nvSpPr>
      <dsp:spPr>
        <a:xfrm>
          <a:off x="1347311" y="2297871"/>
          <a:ext cx="2444055" cy="1466433"/>
        </a:xfrm>
        <a:prstGeom prst="rect">
          <a:avLst/>
        </a:prstGeom>
        <a:gradFill rotWithShape="0">
          <a:gsLst>
            <a:gs pos="0">
              <a:schemeClr val="accent5">
                <a:hueOff val="-8101434"/>
                <a:satOff val="-551"/>
                <a:lumOff val="130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8101434"/>
                <a:satOff val="-551"/>
                <a:lumOff val="130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8101434"/>
                <a:satOff val="-551"/>
                <a:lumOff val="130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Value Added Embodied in Final Demand Abroad</a:t>
          </a:r>
          <a:r>
            <a:rPr lang="en-US" sz="1400" kern="1200"/>
            <a:t> – shows integration into foreign final consumption, not just intermediate production.</a:t>
          </a:r>
        </a:p>
      </dsp:txBody>
      <dsp:txXfrm>
        <a:off x="1347311" y="2297871"/>
        <a:ext cx="2444055" cy="1466433"/>
      </dsp:txXfrm>
    </dsp:sp>
    <dsp:sp modelId="{CC356C99-070D-43DD-AD9A-A3E3EA4631A9}">
      <dsp:nvSpPr>
        <dsp:cNvPr id="0" name=""/>
        <dsp:cNvSpPr/>
      </dsp:nvSpPr>
      <dsp:spPr>
        <a:xfrm>
          <a:off x="4035772" y="2297871"/>
          <a:ext cx="2444055" cy="1466433"/>
        </a:xfrm>
        <a:prstGeom prst="rect">
          <a:avLst/>
        </a:prstGeom>
        <a:gradFill rotWithShape="0">
          <a:gsLst>
            <a:gs pos="0">
              <a:schemeClr val="accent5">
                <a:hueOff val="-10126791"/>
                <a:satOff val="-688"/>
                <a:lumOff val="163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0126791"/>
                <a:satOff val="-688"/>
                <a:lumOff val="163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0126791"/>
                <a:satOff val="-688"/>
                <a:lumOff val="163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Value Added by Sector and Partner Country</a:t>
          </a:r>
          <a:r>
            <a:rPr lang="en-US" sz="1400" kern="1200"/>
            <a:t> – identifies strategic sectors and trade partners driving upgrading.</a:t>
          </a:r>
        </a:p>
      </dsp:txBody>
      <dsp:txXfrm>
        <a:off x="4035772" y="2297871"/>
        <a:ext cx="2444055" cy="1466433"/>
      </dsp:txXfrm>
    </dsp:sp>
    <dsp:sp modelId="{981FE6C8-9B17-4FE6-AE41-34933C9CDD97}">
      <dsp:nvSpPr>
        <dsp:cNvPr id="0" name=""/>
        <dsp:cNvSpPr/>
      </dsp:nvSpPr>
      <dsp:spPr>
        <a:xfrm>
          <a:off x="6724233" y="2297871"/>
          <a:ext cx="2444055" cy="1466433"/>
        </a:xfrm>
        <a:prstGeom prst="rect">
          <a:avLst/>
        </a:prstGeom>
        <a:gradFill rotWithShape="0">
          <a:gsLst>
            <a:gs pos="0">
              <a:schemeClr val="accent5">
                <a:hueOff val="-12152150"/>
                <a:satOff val="-826"/>
                <a:lumOff val="196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152150"/>
                <a:satOff val="-826"/>
                <a:lumOff val="196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152150"/>
                <a:satOff val="-826"/>
                <a:lumOff val="196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/>
            <a:t>Re-imported Domestic Value Added</a:t>
          </a:r>
          <a:r>
            <a:rPr lang="en-US" sz="1400" kern="1200"/>
            <a:t> – indicates circular value chains and regional integration.</a:t>
          </a:r>
        </a:p>
      </dsp:txBody>
      <dsp:txXfrm>
        <a:off x="6724233" y="2297871"/>
        <a:ext cx="2444055" cy="146643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45578-E098-4A05-94F6-A9B635817FD7}" type="datetimeFigureOut">
              <a:rPr lang="en-GB" smtClean="0"/>
              <a:t>30/06/2025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47F10D-9726-4A7A-B000-5732E7E9EDB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8689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DD0884-71F2-E18F-AF4A-517DF8A047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E337D2E-CA14-8C36-F205-3F8DC04A04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0BE8A7-A329-23CD-5662-F4E482567D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E0855-B8FD-456E-AEF4-9A4B9C2F1266}" type="datetimeFigureOut">
              <a:rPr lang="en-GB" smtClean="0"/>
              <a:t>30/06/2025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B5605B-C51B-D7E2-DFD6-6FC59800C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4E3F89-0827-7CE3-4CDC-A9821328A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D894A-5B4A-47C7-BAA7-CD7ED4ED69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2550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FAB3E-79CB-850D-63BB-7D36C0E7CB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85F955-9D49-2C53-1594-0840992E79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48B6DA-BD80-EF25-13DF-F960E7DF2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E0855-B8FD-456E-AEF4-9A4B9C2F1266}" type="datetimeFigureOut">
              <a:rPr lang="en-GB" smtClean="0"/>
              <a:t>30/06/2025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D64ECE-A609-CA95-23BE-FC94224C8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A34BC9-61B7-5A21-F04D-F82E9C856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D894A-5B4A-47C7-BAA7-CD7ED4ED69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94322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704AC89-3642-8BBE-6C3B-EC35732FB8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C751D33-5391-3857-ED4D-636457B828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A0A36F-04B5-FA48-3408-442B844EBC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E0855-B8FD-456E-AEF4-9A4B9C2F1266}" type="datetimeFigureOut">
              <a:rPr lang="en-GB" smtClean="0"/>
              <a:t>30/06/2025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66E9AF-FA02-A4F2-4103-9E1822DBC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C692A0-0E7E-6F03-AF47-822BFC243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D894A-5B4A-47C7-BAA7-CD7ED4ED69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067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5BB2F-4A22-7E14-0E47-81918D44C8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7C89BC-6344-3CE4-7FB1-CA55D9BD7D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342D67-5514-C33A-81AE-D14BD2D8B5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E0855-B8FD-456E-AEF4-9A4B9C2F1266}" type="datetimeFigureOut">
              <a:rPr lang="en-GB" smtClean="0"/>
              <a:t>30/06/2025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0FE3A7-3EC5-F338-C1EB-2B69F272A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360FD0-5DF7-840F-2BDB-AE9692F04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D894A-5B4A-47C7-BAA7-CD7ED4ED69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084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04E896-B679-425E-AFA7-9A62C8C48A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B90646-234C-ED0C-FD6A-C34E4A2171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75CA12-41A5-CC20-1D11-2E4036BB8F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E0855-B8FD-456E-AEF4-9A4B9C2F1266}" type="datetimeFigureOut">
              <a:rPr lang="en-GB" smtClean="0"/>
              <a:t>30/06/2025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62EC67-596E-6D52-AC2D-4CBA58C56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2AC563-DCD0-7290-38D7-8406C9DE47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D894A-5B4A-47C7-BAA7-CD7ED4ED69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9808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C8BABA-2352-10E8-927C-D1F8210CC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642406-DA85-3E83-4EEA-A41E68F3976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8DBB6E-05BE-C594-2FC4-F5FBBD34B3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8C6E9B-4A95-3E4E-1D0B-3073E6E9B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E0855-B8FD-456E-AEF4-9A4B9C2F1266}" type="datetimeFigureOut">
              <a:rPr lang="en-GB" smtClean="0"/>
              <a:t>30/06/2025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B21893-4F44-AB22-98C6-40B10C3E93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4D8A110-7986-925E-0AC2-2F5E719D26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D894A-5B4A-47C7-BAA7-CD7ED4ED69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50324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91CB4B-6CDB-A7CB-2FB8-CB3230F733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466CED3-7DA7-9A28-FF62-96E657248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591BD5-36AE-B6BD-4932-B729075B20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7BDB73E-0579-1BAE-FE14-8D58FC5141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08A813D-E88B-573E-31C5-9E8E8269FF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854A061-8E8D-3142-D817-92DA47FDC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E0855-B8FD-456E-AEF4-9A4B9C2F1266}" type="datetimeFigureOut">
              <a:rPr lang="en-GB" smtClean="0"/>
              <a:t>30/06/2025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985B81B-BB17-A4A8-F84F-0B6B3562D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BFDED11-ECCE-9D91-33E2-5F04570A7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D894A-5B4A-47C7-BAA7-CD7ED4ED69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3102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0149A3-06D9-C56C-475A-260649567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78CC176-B3A9-44A0-5439-A7A2A30E9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E0855-B8FD-456E-AEF4-9A4B9C2F1266}" type="datetimeFigureOut">
              <a:rPr lang="en-GB" smtClean="0"/>
              <a:t>30/06/2025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BC6547-CFA6-4F85-D0C0-9023550050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DCDBCF-5906-AF76-3CBD-969C7AD07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D894A-5B4A-47C7-BAA7-CD7ED4ED69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67822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7559EA8-4B41-748D-AA42-8C2871280B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E0855-B8FD-456E-AEF4-9A4B9C2F1266}" type="datetimeFigureOut">
              <a:rPr lang="en-GB" smtClean="0"/>
              <a:t>30/06/2025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BA33DE-A0BB-B421-8B83-4236D1A38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B87236-9B88-1E6F-DF93-1CA351CCD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D894A-5B4A-47C7-BAA7-CD7ED4ED69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8187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9B8A4-9A5A-A7D8-78B8-15958CE3B8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0F1008-95A8-33F2-520E-4DF561078E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1E124C-B7F9-4DB9-87D8-B47A5CF740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A5A664-EC68-05E3-E745-D40262FF9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E0855-B8FD-456E-AEF4-9A4B9C2F1266}" type="datetimeFigureOut">
              <a:rPr lang="en-GB" smtClean="0"/>
              <a:t>30/06/2025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E10975-9231-AA9A-89F8-E7B4EE964A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AF7C62-DE8B-0AE4-9A82-9BDD9A5555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D894A-5B4A-47C7-BAA7-CD7ED4ED69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0282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04B247-C756-C4D0-81C7-6DEFB967C6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AD0FA3-4548-3ECD-6534-D9FD530473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15B6B1-95A7-9694-F82A-FC903B2A2A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33BD1D1-DA05-EA3B-EFE1-210E8367FD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CE0855-B8FD-456E-AEF4-9A4B9C2F1266}" type="datetimeFigureOut">
              <a:rPr lang="en-GB" smtClean="0"/>
              <a:t>30/06/2025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1D8062D-FE06-E07D-EA07-981870794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A47019-DC54-09D6-3EFA-B06692B2A3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7D894A-5B4A-47C7-BAA7-CD7ED4ED69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2761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F1F601-7BD1-99D4-6D34-4C0C4C720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4B064C-BA7C-6B11-C07B-E7C5DDCF8A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EB820D-26B0-BE6E-AC76-B3E6CD054B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4CE0855-B8FD-456E-AEF4-9A4B9C2F1266}" type="datetimeFigureOut">
              <a:rPr lang="en-GB" smtClean="0"/>
              <a:t>30/06/2025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99CDE2-5B3D-12B9-AE91-E6FDBA535D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2E7EA0-91E5-933F-0210-9AE801A3C0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07D894A-5B4A-47C7-BAA7-CD7ED4ED69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31530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8DE2E8FE-B87B-430D-9722-167B5E2C25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!!Rectangle">
            <a:extLst>
              <a:ext uri="{FF2B5EF4-FFF2-40B4-BE49-F238E27FC236}">
                <a16:creationId xmlns:a16="http://schemas.microsoft.com/office/drawing/2014/main" id="{5E7AA7E8-8006-4E1F-A566-FCF37EE6F3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7" name="Picture 26" descr="Work tools and supplies">
            <a:extLst>
              <a:ext uri="{FF2B5EF4-FFF2-40B4-BE49-F238E27FC236}">
                <a16:creationId xmlns:a16="http://schemas.microsoft.com/office/drawing/2014/main" id="{2D3B7B42-1C04-D596-F8E1-06C7EBEF51D8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  <a:alphaModFix amt="35000"/>
          </a:blip>
          <a:srcRect t="6163" b="9567"/>
          <a:stretch>
            <a:fillRect/>
          </a:stretch>
        </p:blipFill>
        <p:spPr>
          <a:xfrm>
            <a:off x="20" y="10"/>
            <a:ext cx="12191981" cy="6857989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F5788E8-B474-2D76-DB90-6894914B49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2910" y="1598246"/>
            <a:ext cx="4626709" cy="5122985"/>
          </a:xfrm>
        </p:spPr>
        <p:txBody>
          <a:bodyPr anchor="t">
            <a:normAutofit/>
          </a:bodyPr>
          <a:lstStyle/>
          <a:p>
            <a:pPr algn="r"/>
            <a:r>
              <a:rPr lang="en-GB" sz="6800" dirty="0">
                <a:solidFill>
                  <a:srgbClr val="FFFFFF"/>
                </a:solidFill>
              </a:rPr>
              <a:t>How to develop </a:t>
            </a:r>
            <a:r>
              <a:rPr lang="en-GB" sz="6800" dirty="0" err="1">
                <a:solidFill>
                  <a:srgbClr val="FFFFFF"/>
                </a:solidFill>
              </a:rPr>
              <a:t>AfCIOT</a:t>
            </a:r>
            <a:r>
              <a:rPr lang="en-GB" sz="6800" dirty="0">
                <a:solidFill>
                  <a:srgbClr val="FFFFFF"/>
                </a:solidFill>
              </a:rPr>
              <a:t> into a usable policy tool?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C73E5-1ABF-AB6A-ECE4-9135DC0320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92994" y="1590840"/>
            <a:ext cx="5672176" cy="5095221"/>
          </a:xfrm>
        </p:spPr>
        <p:txBody>
          <a:bodyPr>
            <a:normAutofit/>
          </a:bodyPr>
          <a:lstStyle/>
          <a:p>
            <a:pPr algn="l"/>
            <a:r>
              <a:rPr lang="en-GB" sz="4400" dirty="0">
                <a:solidFill>
                  <a:srgbClr val="FFFFFF"/>
                </a:solidFill>
              </a:rPr>
              <a:t>Using TiVA analysis to understand the “success” of countries, and recommend pathways for Africa within the context of today’s world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56020367-4FD5-4596-8E10-C5F095CD8D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47322" y="1589368"/>
            <a:ext cx="0" cy="5259754"/>
          </a:xfrm>
          <a:prstGeom prst="line">
            <a:avLst/>
          </a:prstGeom>
          <a:ln w="25400" cap="sq">
            <a:solidFill>
              <a:srgbClr val="FFFFFF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4448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54435E-2B05-CDBE-463C-F83BE7BBCD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Robustness Checks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D11A8F-1031-73FB-B4AD-80FD05CBEC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/>
              <a:t>Collinearity</a:t>
            </a:r>
          </a:p>
          <a:p>
            <a:pPr lvl="1"/>
            <a:r>
              <a:rPr lang="en-GB" dirty="0"/>
              <a:t>GNI and GVA are inherently correlated (both measure economic output).</a:t>
            </a:r>
            <a:endParaRPr lang="en-US" dirty="0"/>
          </a:p>
          <a:p>
            <a:pPr lvl="1"/>
            <a:r>
              <a:rPr lang="en-GB" dirty="0"/>
              <a:t>Risk: Inflation of standard errors</a:t>
            </a:r>
          </a:p>
          <a:p>
            <a:r>
              <a:rPr lang="en-GB" dirty="0"/>
              <a:t>Reverse causality </a:t>
            </a:r>
          </a:p>
          <a:p>
            <a:pPr lvl="1"/>
            <a:r>
              <a:rPr lang="en-GB" dirty="0"/>
              <a:t>Risk: Endogeneity bias </a:t>
            </a:r>
          </a:p>
          <a:p>
            <a:r>
              <a:rPr lang="en-GB" dirty="0"/>
              <a:t>Measurement overlap</a:t>
            </a:r>
          </a:p>
          <a:p>
            <a:pPr lvl="1"/>
            <a:r>
              <a:rPr lang="en-GB" dirty="0"/>
              <a:t>GNI includes net foreign income, GVA is production-based.</a:t>
            </a:r>
          </a:p>
          <a:p>
            <a:pPr lvl="1"/>
            <a:r>
              <a:rPr lang="en-GB" dirty="0"/>
              <a:t>TiVA indicators directly contribute to GNI.</a:t>
            </a:r>
          </a:p>
          <a:p>
            <a:r>
              <a:rPr lang="en-GB" dirty="0"/>
              <a:t>Robustness checks employed:</a:t>
            </a:r>
          </a:p>
          <a:p>
            <a:pPr lvl="1"/>
            <a:r>
              <a:rPr lang="en-GB" dirty="0"/>
              <a:t>Instrumental Variable</a:t>
            </a:r>
          </a:p>
          <a:p>
            <a:pPr lvl="1"/>
            <a:r>
              <a:rPr lang="en-GB" dirty="0"/>
              <a:t>Lagged indicators</a:t>
            </a:r>
          </a:p>
          <a:p>
            <a:pPr lvl="1"/>
            <a:r>
              <a:rPr lang="en-GB" dirty="0"/>
              <a:t>Non-GNI upgrade thresholds</a:t>
            </a:r>
          </a:p>
          <a:p>
            <a:pPr lvl="1"/>
            <a:r>
              <a:rPr lang="en-GB" dirty="0"/>
              <a:t>Placebo upgrades</a:t>
            </a:r>
          </a:p>
        </p:txBody>
      </p:sp>
    </p:spTree>
    <p:extLst>
      <p:ext uri="{BB962C8B-B14F-4D97-AF65-F5344CB8AC3E}">
        <p14:creationId xmlns:p14="http://schemas.microsoft.com/office/powerpoint/2010/main" val="3730747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827E9EF-5324-286F-857A-C37A3C27F18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81311"/>
            <a:ext cx="12192000" cy="69992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11FA7BC-B9F0-DDBA-F05A-B39FC0CCDE68}"/>
              </a:ext>
            </a:extLst>
          </p:cNvPr>
          <p:cNvSpPr txBox="1"/>
          <p:nvPr/>
        </p:nvSpPr>
        <p:spPr>
          <a:xfrm>
            <a:off x="134498" y="1645651"/>
            <a:ext cx="11923004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i="0" dirty="0">
                <a:solidFill>
                  <a:srgbClr val="404040"/>
                </a:solidFill>
                <a:effectLst/>
                <a:latin typeface="quote-cjk-patch"/>
              </a:rPr>
              <a:t>Recommendation</a:t>
            </a:r>
            <a:r>
              <a:rPr lang="en-US" sz="3600" b="0" i="0" dirty="0">
                <a:solidFill>
                  <a:srgbClr val="404040"/>
                </a:solidFill>
                <a:effectLst/>
                <a:latin typeface="quote-cjk-patch"/>
              </a:rPr>
              <a:t>: African economies should prioritize service sector development and manufacturing diversification 5-10 years before expected income transitions, using agriculture as a DVA-stable foundation.</a:t>
            </a: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1311658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2A47E68-F750-C1C8-B309-758A503E9EE1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 t="7964" b="7767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681DE5-F8C7-B9C7-69B0-3F5EE622C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GB">
                <a:solidFill>
                  <a:srgbClr val="FFFFFF"/>
                </a:solidFill>
              </a:rPr>
              <a:t>Targets for African countries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9BB6C0-8381-92F8-BD2A-BBE7DD730B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2600" b="1">
                <a:solidFill>
                  <a:srgbClr val="FFFFFF"/>
                </a:solidFill>
              </a:rPr>
              <a:t>Raise DVA in manufacturing exports to &gt;40%</a:t>
            </a:r>
            <a:r>
              <a:rPr lang="en-US" sz="2600">
                <a:solidFill>
                  <a:srgbClr val="FFFFFF"/>
                </a:solidFill>
              </a:rPr>
              <a:t> over a decade.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b="1">
                <a:solidFill>
                  <a:srgbClr val="FFFFFF"/>
                </a:solidFill>
              </a:rPr>
              <a:t>Increase forward linkages</a:t>
            </a:r>
            <a:r>
              <a:rPr lang="en-US" sz="2600">
                <a:solidFill>
                  <a:srgbClr val="FFFFFF"/>
                </a:solidFill>
              </a:rPr>
              <a:t> in selected sectors (e.g., processed foods, textiles, auto parts).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b="1">
                <a:solidFill>
                  <a:srgbClr val="FFFFFF"/>
                </a:solidFill>
              </a:rPr>
              <a:t>Expand number of sectors contributing &gt;5% to total VA exports</a:t>
            </a:r>
            <a:r>
              <a:rPr lang="en-US" sz="2600">
                <a:solidFill>
                  <a:srgbClr val="FFFFFF"/>
                </a:solidFill>
              </a:rPr>
              <a:t>, targeting both agricultural processing and light industry.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b="1">
                <a:solidFill>
                  <a:srgbClr val="FFFFFF"/>
                </a:solidFill>
              </a:rPr>
              <a:t>Reduce FVA reliance in key sectors</a:t>
            </a:r>
            <a:r>
              <a:rPr lang="en-US" sz="2600">
                <a:solidFill>
                  <a:srgbClr val="FFFFFF"/>
                </a:solidFill>
              </a:rPr>
              <a:t> by increasing local content policies and input substitution strategies.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600" b="1">
                <a:solidFill>
                  <a:srgbClr val="FFFFFF"/>
                </a:solidFill>
              </a:rPr>
              <a:t>Boost value added absorbed by African partners’ final demand</a:t>
            </a:r>
            <a:r>
              <a:rPr lang="en-US" sz="2600">
                <a:solidFill>
                  <a:srgbClr val="FFFFFF"/>
                </a:solidFill>
              </a:rPr>
              <a:t>, enhancing regional value chains.</a:t>
            </a:r>
          </a:p>
        </p:txBody>
      </p:sp>
    </p:spTree>
    <p:extLst>
      <p:ext uri="{BB962C8B-B14F-4D97-AF65-F5344CB8AC3E}">
        <p14:creationId xmlns:p14="http://schemas.microsoft.com/office/powerpoint/2010/main" val="8638261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DFF62CB-480F-FC28-6AE3-6CD2B05016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14995E-247A-57C9-10FC-9383374850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AAB0BB3-CFFD-E2F4-B41C-5A120080B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dirty="0">
                <a:solidFill>
                  <a:srgbClr val="FFFFFF"/>
                </a:solidFill>
              </a:rPr>
              <a:t>Sectorial Prioritization and Employment-Centric Industrialization</a:t>
            </a:r>
            <a:endParaRPr lang="en-US" sz="3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B8F4CB5-3CDD-97F3-6D1C-06A5F3E377A8}"/>
              </a:ext>
            </a:extLst>
          </p:cNvPr>
          <p:cNvSpPr txBox="1"/>
          <p:nvPr/>
        </p:nvSpPr>
        <p:spPr>
          <a:xfrm>
            <a:off x="782197" y="2005070"/>
            <a:ext cx="10135519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2800" dirty="0"/>
              <a:t>These policies requires </a:t>
            </a:r>
            <a:r>
              <a:rPr lang="en-US" sz="2800" b="1" dirty="0"/>
              <a:t>sectoral specialization and prioritization. </a:t>
            </a:r>
          </a:p>
          <a:p>
            <a:pPr lvl="1" algn="just"/>
            <a:r>
              <a:rPr lang="en-US" sz="2000" dirty="0"/>
              <a:t>Manufacturing and </a:t>
            </a:r>
            <a:r>
              <a:rPr lang="en-US" sz="2000" dirty="0" err="1"/>
              <a:t>agro</a:t>
            </a:r>
            <a:r>
              <a:rPr lang="en-US" sz="2000" dirty="0"/>
              <a:t>-processing emerge as critical industries with strong linkage effects (Ferraz et al., 2021)​, necessitating targeted industrial policies to deepen local supply chains and reduce reliance on imported intermediate goods.</a:t>
            </a:r>
          </a:p>
          <a:p>
            <a:pPr lvl="1" algn="just"/>
            <a:endParaRPr lang="en-US" sz="2000" dirty="0"/>
          </a:p>
          <a:p>
            <a:pPr lvl="0" algn="just"/>
            <a:r>
              <a:rPr lang="en-US" sz="2800" dirty="0"/>
              <a:t>The prioritization should take into account other factors, such as employment and climate. </a:t>
            </a:r>
          </a:p>
          <a:p>
            <a:pPr lvl="1" algn="just"/>
            <a:r>
              <a:rPr lang="en-US" sz="2000" dirty="0"/>
              <a:t>While natural resource exports remain dominant, their limited employment effects and exposure to commodity price shocks underscore the importance of </a:t>
            </a:r>
            <a:r>
              <a:rPr lang="en-US" sz="2000" dirty="0" err="1"/>
              <a:t>labour-intensive</a:t>
            </a:r>
            <a:r>
              <a:rPr lang="en-US" sz="2000" dirty="0"/>
              <a:t> manufacturing and services (Frankel, 2012)​.</a:t>
            </a:r>
          </a:p>
        </p:txBody>
      </p:sp>
    </p:spTree>
    <p:extLst>
      <p:ext uri="{BB962C8B-B14F-4D97-AF65-F5344CB8AC3E}">
        <p14:creationId xmlns:p14="http://schemas.microsoft.com/office/powerpoint/2010/main" val="12118955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D8BA71D-E558-C6C8-F744-7F032994A1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484C02E-EFBB-857E-2EE9-6F39CB540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D9C0CAD-B23E-4C30-9C04-F8A2F7B204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r>
              <a:rPr lang="en-US" sz="3200" dirty="0">
                <a:solidFill>
                  <a:srgbClr val="FFFFFF"/>
                </a:solidFill>
              </a:rPr>
              <a:t>Regional Collaboration and Trade Resilience amid Geopolitical Uncertainty</a:t>
            </a:r>
            <a:endParaRPr lang="en-US" sz="3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CE26E91-9911-9824-2EA3-505BD5F5EC21}"/>
              </a:ext>
            </a:extLst>
          </p:cNvPr>
          <p:cNvSpPr txBox="1"/>
          <p:nvPr/>
        </p:nvSpPr>
        <p:spPr>
          <a:xfrm>
            <a:off x="782197" y="2005070"/>
            <a:ext cx="10985259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sz="2800" dirty="0"/>
              <a:t>Disruptions to global trade, particularly under a second Trump administration, along with China’s expanding presence in Africa, highlight the need for diversified trade partnerships and regional value chain integration.</a:t>
            </a:r>
          </a:p>
          <a:p>
            <a:r>
              <a:rPr lang="en-US" sz="2800" dirty="0"/>
              <a:t>They also highlight the need for regional trade agreements (e.g., </a:t>
            </a:r>
            <a:r>
              <a:rPr lang="en-US" sz="2800" dirty="0" err="1"/>
              <a:t>AfCFTA</a:t>
            </a:r>
            <a:r>
              <a:rPr lang="en-US" sz="2800" dirty="0"/>
              <a:t>) to build intra-African supply chains, mitigating exposure to external trade disruptions (Carbonell &amp; </a:t>
            </a:r>
            <a:r>
              <a:rPr lang="en-US" sz="2800" dirty="0" err="1"/>
              <a:t>Nassè</a:t>
            </a:r>
            <a:r>
              <a:rPr lang="en-US" sz="2800" dirty="0"/>
              <a:t>, 2020)​.</a:t>
            </a:r>
          </a:p>
          <a:p>
            <a:pPr lvl="0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043423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2CA411B-08B4-1163-5EC9-C860EDE5DB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5920ADF-35D6-664D-43FB-7A89E29CF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855CAAA-D884-32AD-8E85-9698ABE306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dirty="0">
                <a:solidFill>
                  <a:srgbClr val="FFFFFF"/>
                </a:solidFill>
              </a:rPr>
              <a:t>Specialization vs. Diversification</a:t>
            </a:r>
            <a:endParaRPr lang="en-US" sz="3200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0606ECA-8A11-4B51-4A60-DC97FA9702D4}"/>
              </a:ext>
            </a:extLst>
          </p:cNvPr>
          <p:cNvSpPr txBox="1"/>
          <p:nvPr/>
        </p:nvSpPr>
        <p:spPr>
          <a:xfrm>
            <a:off x="782197" y="2005070"/>
            <a:ext cx="10985259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en-US" sz="2800" dirty="0"/>
              <a:t>Achieving the right balance between specialization (leveraging comparative advantage) and diversification (reducing economic fragility) is essential (Boschma, 2016)​. TiVA analysis provides insights into optimizing economic complexity and industrial activities while managing risk exposure (Ferraz et al., 2021).</a:t>
            </a:r>
          </a:p>
        </p:txBody>
      </p:sp>
    </p:spTree>
    <p:extLst>
      <p:ext uri="{BB962C8B-B14F-4D97-AF65-F5344CB8AC3E}">
        <p14:creationId xmlns:p14="http://schemas.microsoft.com/office/powerpoint/2010/main" val="14798367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508701-C522-7AAC-409B-C79C6FC05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900131"/>
          </a:xfrm>
        </p:spPr>
        <p:txBody>
          <a:bodyPr anchor="t">
            <a:normAutofit/>
          </a:bodyPr>
          <a:lstStyle/>
          <a:p>
            <a:r>
              <a:rPr lang="en-GB" sz="4000">
                <a:solidFill>
                  <a:schemeClr val="bg1"/>
                </a:solidFill>
              </a:rPr>
              <a:t>Conclusion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EBFCDFFF-25D2-C498-BC24-3F482264AC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5548" y="2217343"/>
            <a:ext cx="9880893" cy="3959619"/>
          </a:xfrm>
        </p:spPr>
        <p:txBody>
          <a:bodyPr>
            <a:normAutofit/>
          </a:bodyPr>
          <a:lstStyle/>
          <a:p>
            <a:r>
              <a:rPr lang="en-US" sz="2400"/>
              <a:t>The path to successful upgrading in African economies through TiVA frameworks involves:</a:t>
            </a:r>
          </a:p>
          <a:p>
            <a:r>
              <a:rPr lang="en-US" sz="2400"/>
              <a:t>Transitioning from high FVA/low DVA to high DVA with complex sectoral exports.</a:t>
            </a:r>
          </a:p>
          <a:p>
            <a:r>
              <a:rPr lang="en-US" sz="2400"/>
              <a:t>Leveraging regional demand through forward linkages.</a:t>
            </a:r>
          </a:p>
          <a:p>
            <a:r>
              <a:rPr lang="en-US" sz="2400"/>
              <a:t>Aligning domestic capability building with changes in the production matrix (A).</a:t>
            </a:r>
          </a:p>
          <a:p>
            <a:r>
              <a:rPr lang="en-US" sz="2400"/>
              <a:t>Using policy tools that encourage intersectoral linkages, skills, and innovation.</a:t>
            </a:r>
          </a:p>
        </p:txBody>
      </p:sp>
    </p:spTree>
    <p:extLst>
      <p:ext uri="{BB962C8B-B14F-4D97-AF65-F5344CB8AC3E}">
        <p14:creationId xmlns:p14="http://schemas.microsoft.com/office/powerpoint/2010/main" val="36190297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0DFC902-7D23-471A-B557-B6B6917D7A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" y="-5705"/>
            <a:ext cx="12191990" cy="1694346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B918E3-65E3-A211-C301-8BFBA0C10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6851" y="637762"/>
            <a:ext cx="9888496" cy="900131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Extensions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55D5633-D557-4DCA-982C-FF36EB7A1C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688641"/>
            <a:ext cx="12191990" cy="51693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50D3AD2-FA80-415F-A9CE-54D884561C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56851" y="2010758"/>
            <a:ext cx="45719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F4D4C02-7A70-393A-8884-B4C6DAEB4FA1}"/>
              </a:ext>
            </a:extLst>
          </p:cNvPr>
          <p:cNvSpPr txBox="1">
            <a:spLocks/>
          </p:cNvSpPr>
          <p:nvPr/>
        </p:nvSpPr>
        <p:spPr>
          <a:xfrm>
            <a:off x="1155548" y="2217343"/>
            <a:ext cx="9880893" cy="39596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sz="2400" dirty="0"/>
              <a:t>Now to look at </a:t>
            </a:r>
            <a:r>
              <a:rPr lang="en-US" altLang="en-US" sz="2400" b="1" dirty="0"/>
              <a:t>employment</a:t>
            </a:r>
            <a:endParaRPr lang="en-US" altLang="en-US" sz="2400" dirty="0"/>
          </a:p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sz="2400" dirty="0"/>
              <a:t>Link TiVA trends with </a:t>
            </a:r>
            <a:r>
              <a:rPr lang="en-US" altLang="en-US" sz="2400" b="1" dirty="0"/>
              <a:t>economic complexity index (ECI)</a:t>
            </a:r>
            <a:r>
              <a:rPr lang="en-US" altLang="en-US" sz="2400" dirty="0"/>
              <a:t> and </a:t>
            </a:r>
            <a:r>
              <a:rPr lang="en-US" altLang="en-US" sz="2400" b="1" dirty="0"/>
              <a:t>export product sophistication</a:t>
            </a:r>
            <a:endParaRPr lang="en-US" altLang="en-US" sz="2400" dirty="0"/>
          </a:p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sz="2400" dirty="0"/>
              <a:t>Link with domestic policies of countries</a:t>
            </a:r>
          </a:p>
          <a:p>
            <a:pPr fontAlgn="base">
              <a:spcBef>
                <a:spcPct val="0"/>
              </a:spcBef>
              <a:spcAft>
                <a:spcPts val="600"/>
              </a:spcAft>
            </a:pPr>
            <a:r>
              <a:rPr lang="en-US" altLang="en-US" sz="2400" dirty="0"/>
              <a:t>Examine </a:t>
            </a:r>
            <a:r>
              <a:rPr lang="en-US" altLang="en-US" sz="2400" b="1" dirty="0"/>
              <a:t>imports-to-exports transformation efficiency</a:t>
            </a:r>
            <a:r>
              <a:rPr lang="en-US" altLang="en-US" sz="2400" dirty="0"/>
              <a:t> (using value-added per import)</a:t>
            </a:r>
          </a:p>
        </p:txBody>
      </p:sp>
    </p:spTree>
    <p:extLst>
      <p:ext uri="{BB962C8B-B14F-4D97-AF65-F5344CB8AC3E}">
        <p14:creationId xmlns:p14="http://schemas.microsoft.com/office/powerpoint/2010/main" val="42421041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69C2D9-F160-4D0A-3F1C-3D109AC1AA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Appendix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39D31A-FBC5-9EBD-89D6-B077689B2D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488204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E6FC87-F8B6-36DF-DCA1-8BAF066461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Domestic Policies to Drive TiVA Improvements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C3F1C-2E0D-BC34-32F6-4707C3C86C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586192"/>
          </a:xfrm>
        </p:spPr>
        <p:txBody>
          <a:bodyPr>
            <a:normAutofit fontScale="55000" lnSpcReduction="20000"/>
          </a:bodyPr>
          <a:lstStyle/>
          <a:p>
            <a:pPr algn="just"/>
            <a:r>
              <a:rPr lang="en-US" sz="4200" b="1" dirty="0"/>
              <a:t>Industrial Policy</a:t>
            </a:r>
            <a:r>
              <a:rPr lang="en-US" sz="4200" dirty="0"/>
              <a:t>:</a:t>
            </a:r>
          </a:p>
          <a:p>
            <a:pPr lvl="1" algn="just"/>
            <a:r>
              <a:rPr lang="en-US" sz="3400" dirty="0"/>
              <a:t>Strategic subsidies or tax incentives to encourage domestic input use.</a:t>
            </a:r>
          </a:p>
          <a:p>
            <a:pPr lvl="1" algn="just"/>
            <a:r>
              <a:rPr lang="en-US" sz="3400" dirty="0"/>
              <a:t>Promote domestic supplier development programs.</a:t>
            </a:r>
          </a:p>
          <a:p>
            <a:pPr lvl="1" algn="just"/>
            <a:r>
              <a:rPr lang="en-US" sz="3400" dirty="0"/>
              <a:t>Investment in sectoral clustering to improve economies of scale.</a:t>
            </a:r>
          </a:p>
          <a:p>
            <a:pPr algn="just"/>
            <a:r>
              <a:rPr lang="en-US" sz="4200" b="1" dirty="0"/>
              <a:t>Human Capital and Skills</a:t>
            </a:r>
            <a:r>
              <a:rPr lang="en-US" sz="4200" dirty="0"/>
              <a:t>:</a:t>
            </a:r>
          </a:p>
          <a:p>
            <a:pPr lvl="1" algn="just"/>
            <a:r>
              <a:rPr lang="en-US" sz="3400" dirty="0"/>
              <a:t>Focused TVET aligned with the upgrading sectors (e.g., electronics assembly, packaging).</a:t>
            </a:r>
          </a:p>
          <a:p>
            <a:pPr lvl="1" algn="just"/>
            <a:r>
              <a:rPr lang="en-US" sz="3400" dirty="0"/>
              <a:t>Match occupational structures to complexity needs</a:t>
            </a:r>
          </a:p>
          <a:p>
            <a:pPr algn="just"/>
            <a:r>
              <a:rPr lang="en-US" sz="4600" b="1" dirty="0"/>
              <a:t>Infrastructure and Trade Facilitation</a:t>
            </a:r>
            <a:r>
              <a:rPr lang="en-US" sz="4600" dirty="0"/>
              <a:t>:</a:t>
            </a:r>
          </a:p>
          <a:p>
            <a:pPr lvl="1" algn="just"/>
            <a:r>
              <a:rPr lang="en-US" sz="3400" dirty="0"/>
              <a:t>Invest in logistics, ports, energy — essential for integration and movement along GVCs.</a:t>
            </a:r>
          </a:p>
          <a:p>
            <a:pPr lvl="1" algn="just"/>
            <a:r>
              <a:rPr lang="en-US" sz="3400" dirty="0"/>
              <a:t>Reduce NTBs that prevent regional trade (key for forward/backward linkages).</a:t>
            </a:r>
          </a:p>
          <a:p>
            <a:pPr algn="just"/>
            <a:r>
              <a:rPr lang="en-US" sz="4200" b="1" dirty="0"/>
              <a:t>Investment and Technology Transfer</a:t>
            </a:r>
            <a:r>
              <a:rPr lang="en-US" sz="4200" dirty="0"/>
              <a:t>:</a:t>
            </a:r>
          </a:p>
          <a:p>
            <a:pPr lvl="1" algn="just"/>
            <a:r>
              <a:rPr lang="en-US" sz="3400" dirty="0"/>
              <a:t>Create incentives for joint ventures and technology spillovers.</a:t>
            </a:r>
          </a:p>
          <a:p>
            <a:pPr lvl="1" algn="just"/>
            <a:r>
              <a:rPr lang="en-US" sz="3400" dirty="0"/>
              <a:t>Encourage local content requirements with realistic phase-in.</a:t>
            </a:r>
          </a:p>
          <a:p>
            <a:pPr algn="just"/>
            <a:r>
              <a:rPr lang="en-US" sz="4200" b="1" dirty="0"/>
              <a:t>Green Transition</a:t>
            </a:r>
            <a:r>
              <a:rPr lang="en-US" sz="4200" dirty="0"/>
              <a:t>:</a:t>
            </a:r>
          </a:p>
          <a:p>
            <a:pPr lvl="1" algn="just"/>
            <a:r>
              <a:rPr lang="en-US" sz="3400" dirty="0"/>
              <a:t>Embed sustainable production into new sectors for long-term upgrading</a:t>
            </a:r>
          </a:p>
        </p:txBody>
      </p:sp>
    </p:spTree>
    <p:extLst>
      <p:ext uri="{BB962C8B-B14F-4D97-AF65-F5344CB8AC3E}">
        <p14:creationId xmlns:p14="http://schemas.microsoft.com/office/powerpoint/2010/main" val="9440617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D9ACA-87C2-C0C6-697A-437715FE72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90CD1F-2C33-1EE4-E206-DC0F9FE019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GB" sz="3600" dirty="0"/>
              <a:t>We are developing </a:t>
            </a:r>
            <a:r>
              <a:rPr lang="en-GB" sz="3600" dirty="0" err="1"/>
              <a:t>AfCIOT</a:t>
            </a:r>
            <a:r>
              <a:rPr lang="en-GB" sz="3600" dirty="0"/>
              <a:t> (African Continental Input Output Table) how do we make it into a usable tool, i.e. how can we develop targets for African countries, to monitor progress towards?</a:t>
            </a:r>
          </a:p>
          <a:p>
            <a:pPr algn="just"/>
            <a:endParaRPr lang="en-GB" sz="3600" dirty="0"/>
          </a:p>
          <a:p>
            <a:pPr algn="just"/>
            <a:r>
              <a:rPr lang="en-GB" sz="3600" dirty="0"/>
              <a:t>Using OECD’s TiVA indicators how can we identify trends and case studies to support the roll-out and use of </a:t>
            </a:r>
            <a:r>
              <a:rPr lang="en-GB" sz="3600" dirty="0" err="1"/>
              <a:t>AfCIOT</a:t>
            </a:r>
            <a:r>
              <a:rPr lang="en-GB" sz="3600" dirty="0"/>
              <a:t> for African policy-making?</a:t>
            </a:r>
            <a:endParaRPr lang="en-GB" sz="4800" dirty="0"/>
          </a:p>
          <a:p>
            <a:pPr marL="0" indent="0" algn="just">
              <a:buNone/>
            </a:pPr>
            <a:endParaRPr lang="en-GB" sz="3600" dirty="0"/>
          </a:p>
        </p:txBody>
      </p:sp>
    </p:spTree>
    <p:extLst>
      <p:ext uri="{BB962C8B-B14F-4D97-AF65-F5344CB8AC3E}">
        <p14:creationId xmlns:p14="http://schemas.microsoft.com/office/powerpoint/2010/main" val="35300195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BE2CBA-F79D-DE77-14B5-58A56A61A8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Linkage dynamics in raw-material rich African countries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14A0E218-79B5-4D6D-0523-273E68CCE12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2591392"/>
              </p:ext>
            </p:extLst>
          </p:nvPr>
        </p:nvGraphicFramePr>
        <p:xfrm>
          <a:off x="643467" y="1729555"/>
          <a:ext cx="10905068" cy="4583035"/>
        </p:xfrm>
        <a:graphic>
          <a:graphicData uri="http://schemas.openxmlformats.org/drawingml/2006/table">
            <a:tbl>
              <a:tblPr/>
              <a:tblGrid>
                <a:gridCol w="2618327">
                  <a:extLst>
                    <a:ext uri="{9D8B030D-6E8A-4147-A177-3AD203B41FA5}">
                      <a16:colId xmlns:a16="http://schemas.microsoft.com/office/drawing/2014/main" val="923642859"/>
                    </a:ext>
                  </a:extLst>
                </a:gridCol>
                <a:gridCol w="2726267">
                  <a:extLst>
                    <a:ext uri="{9D8B030D-6E8A-4147-A177-3AD203B41FA5}">
                      <a16:colId xmlns:a16="http://schemas.microsoft.com/office/drawing/2014/main" val="3640356464"/>
                    </a:ext>
                  </a:extLst>
                </a:gridCol>
                <a:gridCol w="2695427">
                  <a:extLst>
                    <a:ext uri="{9D8B030D-6E8A-4147-A177-3AD203B41FA5}">
                      <a16:colId xmlns:a16="http://schemas.microsoft.com/office/drawing/2014/main" val="1165423754"/>
                    </a:ext>
                  </a:extLst>
                </a:gridCol>
                <a:gridCol w="2865047">
                  <a:extLst>
                    <a:ext uri="{9D8B030D-6E8A-4147-A177-3AD203B41FA5}">
                      <a16:colId xmlns:a16="http://schemas.microsoft.com/office/drawing/2014/main" val="50486446"/>
                    </a:ext>
                  </a:extLst>
                </a:gridCol>
              </a:tblGrid>
              <a:tr h="821581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2200" b="0" i="0" u="none" strike="noStrike">
                          <a:effectLst/>
                          <a:latin typeface="Arial" panose="020B0604020202020204" pitchFamily="34" charset="0"/>
                        </a:rPr>
                        <a:t>Phase</a:t>
                      </a:r>
                    </a:p>
                  </a:txBody>
                  <a:tcPr marL="111024" marR="111024" marT="55512" marB="555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2200" b="0" i="0" u="none" strike="noStrike">
                          <a:effectLst/>
                          <a:latin typeface="Arial" panose="020B0604020202020204" pitchFamily="34" charset="0"/>
                        </a:rPr>
                        <a:t>Forward Linkages</a:t>
                      </a:r>
                    </a:p>
                  </a:txBody>
                  <a:tcPr marL="111024" marR="111024" marT="55512" marB="555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2200" b="0" i="0" u="none" strike="noStrike">
                          <a:effectLst/>
                          <a:latin typeface="Arial" panose="020B0604020202020204" pitchFamily="34" charset="0"/>
                        </a:rPr>
                        <a:t>Backward Linkages</a:t>
                      </a:r>
                    </a:p>
                  </a:txBody>
                  <a:tcPr marL="111024" marR="111024" marT="55512" marB="555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2200" b="0" i="0" u="none" strike="noStrike">
                          <a:effectLst/>
                          <a:latin typeface="Arial" panose="020B0604020202020204" pitchFamily="34" charset="0"/>
                        </a:rPr>
                        <a:t>Structural Characteristic</a:t>
                      </a:r>
                    </a:p>
                  </a:txBody>
                  <a:tcPr marL="111024" marR="111024" marT="55512" marB="555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7072077"/>
                  </a:ext>
                </a:extLst>
              </a:tr>
              <a:tr h="1154655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2200" b="1" i="0" u="none" strike="noStrike">
                          <a:effectLst/>
                          <a:latin typeface="Arial" panose="020B0604020202020204" pitchFamily="34" charset="0"/>
                        </a:rPr>
                        <a:t>Early Development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024" marR="111024" marT="55512" marB="555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2200" b="1" i="0" u="none" strike="noStrike">
                          <a:effectLst/>
                          <a:latin typeface="Arial" panose="020B0604020202020204" pitchFamily="34" charset="0"/>
                        </a:rPr>
                        <a:t>High</a:t>
                      </a:r>
                      <a:r>
                        <a:rPr lang="en-US" sz="2200" b="0" i="0" u="none" strike="noStrike">
                          <a:effectLst/>
                          <a:latin typeface="Arial" panose="020B0604020202020204" pitchFamily="34" charset="0"/>
                        </a:rPr>
                        <a:t> — driven by raw material exports</a:t>
                      </a:r>
                    </a:p>
                  </a:txBody>
                  <a:tcPr marL="111024" marR="111024" marT="55512" marB="555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2200" b="1" i="0" u="none" strike="noStrike">
                          <a:effectLst/>
                          <a:latin typeface="Arial" panose="020B0604020202020204" pitchFamily="34" charset="0"/>
                        </a:rPr>
                        <a:t>Low</a:t>
                      </a:r>
                      <a:r>
                        <a:rPr lang="en-US" sz="2200" b="0" i="0" u="none" strike="noStrike">
                          <a:effectLst/>
                          <a:latin typeface="Arial" panose="020B0604020202020204" pitchFamily="34" charset="0"/>
                        </a:rPr>
                        <a:t> — limited use of imported intermediates</a:t>
                      </a:r>
                    </a:p>
                  </a:txBody>
                  <a:tcPr marL="111024" marR="111024" marT="55512" marB="555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2200" b="0" i="0" u="none" strike="noStrike">
                          <a:effectLst/>
                          <a:latin typeface="Arial" panose="020B0604020202020204" pitchFamily="34" charset="0"/>
                        </a:rPr>
                        <a:t>Economy reliant on extractive sectors</a:t>
                      </a:r>
                    </a:p>
                  </a:txBody>
                  <a:tcPr marL="111024" marR="111024" marT="55512" marB="555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97580318"/>
                  </a:ext>
                </a:extLst>
              </a:tr>
              <a:tr h="1154655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2200" b="1" i="0" u="none" strike="noStrike">
                          <a:effectLst/>
                          <a:latin typeface="Arial" panose="020B0604020202020204" pitchFamily="34" charset="0"/>
                        </a:rPr>
                        <a:t>Transition Phase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024" marR="111024" marT="55512" marB="555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2200" b="1" i="0" u="none" strike="noStrike">
                          <a:effectLst/>
                          <a:latin typeface="Arial" panose="020B0604020202020204" pitchFamily="34" charset="0"/>
                        </a:rPr>
                        <a:t>Stable or growing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024" marR="111024" marT="55512" marB="555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2200" b="1" i="0" u="none" strike="noStrike">
                          <a:effectLst/>
                          <a:latin typeface="Arial" panose="020B0604020202020204" pitchFamily="34" charset="0"/>
                        </a:rPr>
                        <a:t>Increasing</a:t>
                      </a:r>
                      <a:r>
                        <a:rPr lang="en-US" sz="2200" b="0" i="0" u="none" strike="noStrike">
                          <a:effectLst/>
                          <a:latin typeface="Arial" panose="020B0604020202020204" pitchFamily="34" charset="0"/>
                        </a:rPr>
                        <a:t> — as domestic processing expands</a:t>
                      </a:r>
                    </a:p>
                  </a:txBody>
                  <a:tcPr marL="111024" marR="111024" marT="55512" marB="555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2200" b="0" i="0" u="none" strike="noStrike">
                          <a:effectLst/>
                          <a:latin typeface="Arial" panose="020B0604020202020204" pitchFamily="34" charset="0"/>
                        </a:rPr>
                        <a:t>Emergence of agro-processing, refining, light industry</a:t>
                      </a:r>
                    </a:p>
                  </a:txBody>
                  <a:tcPr marL="111024" marR="111024" marT="55512" marB="555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54862707"/>
                  </a:ext>
                </a:extLst>
              </a:tr>
              <a:tr h="1154655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2200" b="1" i="0" u="none" strike="noStrike">
                          <a:effectLst/>
                          <a:latin typeface="Arial" panose="020B0604020202020204" pitchFamily="34" charset="0"/>
                        </a:rPr>
                        <a:t>Industrial Upgrading</a:t>
                      </a:r>
                      <a:endParaRPr lang="en-US" sz="22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11024" marR="111024" marT="55512" marB="555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2200" b="1" i="0" u="none" strike="noStrike">
                          <a:effectLst/>
                          <a:latin typeface="Arial" panose="020B0604020202020204" pitchFamily="34" charset="0"/>
                        </a:rPr>
                        <a:t>High</a:t>
                      </a:r>
                      <a:r>
                        <a:rPr lang="en-US" sz="2200" b="0" i="0" u="none" strike="noStrike">
                          <a:effectLst/>
                          <a:latin typeface="Arial" panose="020B0604020202020204" pitchFamily="34" charset="0"/>
                        </a:rPr>
                        <a:t> — more domestic value retained</a:t>
                      </a:r>
                    </a:p>
                  </a:txBody>
                  <a:tcPr marL="111024" marR="111024" marT="55512" marB="555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2200" b="1" i="0" u="none" strike="noStrike">
                          <a:effectLst/>
                          <a:latin typeface="Arial" panose="020B0604020202020204" pitchFamily="34" charset="0"/>
                        </a:rPr>
                        <a:t>High</a:t>
                      </a:r>
                      <a:r>
                        <a:rPr lang="en-US" sz="2200" b="0" i="0" u="none" strike="noStrike">
                          <a:effectLst/>
                          <a:latin typeface="Arial" panose="020B0604020202020204" pitchFamily="34" charset="0"/>
                        </a:rPr>
                        <a:t> — integrated supply chains and GVCs</a:t>
                      </a:r>
                    </a:p>
                  </a:txBody>
                  <a:tcPr marL="111024" marR="111024" marT="55512" marB="555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2200" b="0" i="0" u="none" strike="noStrike">
                          <a:effectLst/>
                          <a:latin typeface="Arial" panose="020B0604020202020204" pitchFamily="34" charset="0"/>
                        </a:rPr>
                        <a:t>Exporting processed and manufactured goods</a:t>
                      </a:r>
                    </a:p>
                  </a:txBody>
                  <a:tcPr marL="111024" marR="111024" marT="55512" marB="5551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6536350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51157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D64CAB-F55D-D66C-5D6B-151386CC3C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Hypothesis 2: </a:t>
            </a:r>
            <a:r>
              <a:rPr lang="en-US" dirty="0"/>
              <a:t>Import substitution &amp; technological upgrading</a:t>
            </a:r>
            <a:endParaRPr lang="en-GB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EE9832A7-F58B-D4FF-B4AB-3A4DDFE228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9106417"/>
              </p:ext>
            </p:extLst>
          </p:nvPr>
        </p:nvGraphicFramePr>
        <p:xfrm>
          <a:off x="970403" y="2394791"/>
          <a:ext cx="5749887" cy="2772521"/>
        </p:xfrm>
        <a:graphic>
          <a:graphicData uri="http://schemas.openxmlformats.org/drawingml/2006/table">
            <a:tbl>
              <a:tblPr/>
              <a:tblGrid>
                <a:gridCol w="1626462">
                  <a:extLst>
                    <a:ext uri="{9D8B030D-6E8A-4147-A177-3AD203B41FA5}">
                      <a16:colId xmlns:a16="http://schemas.microsoft.com/office/drawing/2014/main" val="361260824"/>
                    </a:ext>
                  </a:extLst>
                </a:gridCol>
                <a:gridCol w="1374475">
                  <a:extLst>
                    <a:ext uri="{9D8B030D-6E8A-4147-A177-3AD203B41FA5}">
                      <a16:colId xmlns:a16="http://schemas.microsoft.com/office/drawing/2014/main" val="132029800"/>
                    </a:ext>
                  </a:extLst>
                </a:gridCol>
                <a:gridCol w="1374475">
                  <a:extLst>
                    <a:ext uri="{9D8B030D-6E8A-4147-A177-3AD203B41FA5}">
                      <a16:colId xmlns:a16="http://schemas.microsoft.com/office/drawing/2014/main" val="2046192094"/>
                    </a:ext>
                  </a:extLst>
                </a:gridCol>
                <a:gridCol w="1374475">
                  <a:extLst>
                    <a:ext uri="{9D8B030D-6E8A-4147-A177-3AD203B41FA5}">
                      <a16:colId xmlns:a16="http://schemas.microsoft.com/office/drawing/2014/main" val="3954891120"/>
                    </a:ext>
                  </a:extLst>
                </a:gridCol>
              </a:tblGrid>
              <a:tr h="824901">
                <a:tc>
                  <a:txBody>
                    <a:bodyPr/>
                    <a:lstStyle/>
                    <a:p>
                      <a:pPr algn="l"/>
                      <a:r>
                        <a:rPr lang="en-US" sz="1400" b="1">
                          <a:solidFill>
                            <a:srgbClr val="404040"/>
                          </a:solidFill>
                          <a:effectLst/>
                        </a:rPr>
                        <a:t>Years Before Upgrade</a:t>
                      </a:r>
                    </a:p>
                  </a:txBody>
                  <a:tcPr marL="48343" marR="33571" marT="33571" marB="335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4229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>
                          <a:solidFill>
                            <a:srgbClr val="404040"/>
                          </a:solidFill>
                          <a:effectLst/>
                        </a:rPr>
                        <a:t>Coeff.</a:t>
                      </a:r>
                    </a:p>
                  </a:txBody>
                  <a:tcPr marL="33571" marR="33571" marT="33571" marB="335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4229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rgbClr val="404040"/>
                          </a:solidFill>
                          <a:effectLst/>
                        </a:rPr>
                        <a:t>p-value</a:t>
                      </a:r>
                    </a:p>
                  </a:txBody>
                  <a:tcPr marL="33571" marR="33571" marT="33571" marB="335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4229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rgbClr val="404040"/>
                          </a:solidFill>
                          <a:effectLst/>
                        </a:rPr>
                        <a:t>FVA Change vs. Upgrade Year</a:t>
                      </a:r>
                    </a:p>
                  </a:txBody>
                  <a:tcPr marL="33571" marR="33571" marT="33571" marB="33571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4229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9423154"/>
                  </a:ext>
                </a:extLst>
              </a:tr>
              <a:tr h="486905">
                <a:tc>
                  <a:txBody>
                    <a:bodyPr/>
                    <a:lstStyle/>
                    <a:p>
                      <a:r>
                        <a:rPr lang="en-US" sz="1400" b="1">
                          <a:effectLst/>
                        </a:rPr>
                        <a:t>13 years</a:t>
                      </a:r>
                      <a:endParaRPr lang="en-US" sz="1400">
                        <a:effectLst/>
                      </a:endParaRPr>
                    </a:p>
                  </a:txBody>
                  <a:tcPr marL="48343" marR="33571" marT="33571" marB="33571" anchor="ctr">
                    <a:lnL>
                      <a:noFill/>
                    </a:lnL>
                    <a:lnR>
                      <a:noFill/>
                    </a:lnR>
                    <a:lnT w="4229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-2.730</a:t>
                      </a:r>
                    </a:p>
                  </a:txBody>
                  <a:tcPr marL="33571" marR="33571" marT="33571" marB="33571" anchor="ctr">
                    <a:lnL>
                      <a:noFill/>
                    </a:lnL>
                    <a:lnR>
                      <a:noFill/>
                    </a:lnR>
                    <a:lnT w="4229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&lt;0.001</a:t>
                      </a:r>
                    </a:p>
                  </a:txBody>
                  <a:tcPr marL="33571" marR="33571" marT="33571" marB="33571" anchor="ctr">
                    <a:lnL>
                      <a:noFill/>
                    </a:lnL>
                    <a:lnR>
                      <a:noFill/>
                    </a:lnR>
                    <a:lnT w="4229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+2.73pp higher</a:t>
                      </a:r>
                    </a:p>
                  </a:txBody>
                  <a:tcPr marL="33571" marR="33571" marT="33571" marB="33571" anchor="ctr">
                    <a:lnL>
                      <a:noFill/>
                    </a:lnL>
                    <a:lnR>
                      <a:noFill/>
                    </a:lnR>
                    <a:lnT w="4229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5202892"/>
                  </a:ext>
                </a:extLst>
              </a:tr>
              <a:tr h="486905">
                <a:tc>
                  <a:txBody>
                    <a:bodyPr/>
                    <a:lstStyle/>
                    <a:p>
                      <a:r>
                        <a:rPr lang="en-US" sz="1400" b="1">
                          <a:effectLst/>
                        </a:rPr>
                        <a:t>10 years</a:t>
                      </a:r>
                      <a:endParaRPr lang="en-US" sz="1400">
                        <a:effectLst/>
                      </a:endParaRPr>
                    </a:p>
                  </a:txBody>
                  <a:tcPr marL="48343" marR="33571" marT="33571" marB="33571" anchor="ctr">
                    <a:lnL>
                      <a:noFill/>
                    </a:lnL>
                    <a:lnR>
                      <a:noFill/>
                    </a:lnR>
                    <a:lnT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-2.201</a:t>
                      </a:r>
                    </a:p>
                  </a:txBody>
                  <a:tcPr marL="33571" marR="33571" marT="33571" marB="33571" anchor="ctr">
                    <a:lnL>
                      <a:noFill/>
                    </a:lnL>
                    <a:lnR>
                      <a:noFill/>
                    </a:lnR>
                    <a:lnT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&lt;0.001</a:t>
                      </a:r>
                    </a:p>
                  </a:txBody>
                  <a:tcPr marL="33571" marR="33571" marT="33571" marB="33571" anchor="ctr">
                    <a:lnL>
                      <a:noFill/>
                    </a:lnL>
                    <a:lnR>
                      <a:noFill/>
                    </a:lnR>
                    <a:lnT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+2.20pp higher</a:t>
                      </a:r>
                    </a:p>
                  </a:txBody>
                  <a:tcPr marL="33571" marR="33571" marT="33571" marB="33571" anchor="ctr">
                    <a:lnL>
                      <a:noFill/>
                    </a:lnL>
                    <a:lnR>
                      <a:noFill/>
                    </a:lnR>
                    <a:lnT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1467730"/>
                  </a:ext>
                </a:extLst>
              </a:tr>
              <a:tr h="486905">
                <a:tc>
                  <a:txBody>
                    <a:bodyPr/>
                    <a:lstStyle/>
                    <a:p>
                      <a:r>
                        <a:rPr lang="en-US" sz="1400" b="1">
                          <a:effectLst/>
                        </a:rPr>
                        <a:t>5 years</a:t>
                      </a:r>
                      <a:endParaRPr lang="en-US" sz="1400">
                        <a:effectLst/>
                      </a:endParaRPr>
                    </a:p>
                  </a:txBody>
                  <a:tcPr marL="48343" marR="33571" marT="33571" marB="33571" anchor="ctr">
                    <a:lnL>
                      <a:noFill/>
                    </a:lnL>
                    <a:lnR>
                      <a:noFill/>
                    </a:lnR>
                    <a:lnT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-1.854</a:t>
                      </a:r>
                    </a:p>
                  </a:txBody>
                  <a:tcPr marL="33571" marR="33571" marT="33571" marB="33571" anchor="ctr">
                    <a:lnL>
                      <a:noFill/>
                    </a:lnL>
                    <a:lnR>
                      <a:noFill/>
                    </a:lnR>
                    <a:lnT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&lt;0.001</a:t>
                      </a:r>
                    </a:p>
                  </a:txBody>
                  <a:tcPr marL="33571" marR="33571" marT="33571" marB="33571" anchor="ctr">
                    <a:lnL>
                      <a:noFill/>
                    </a:lnL>
                    <a:lnR>
                      <a:noFill/>
                    </a:lnR>
                    <a:lnT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+1.85pp higher</a:t>
                      </a:r>
                    </a:p>
                  </a:txBody>
                  <a:tcPr marL="33571" marR="33571" marT="33571" marB="33571" anchor="ctr">
                    <a:lnL>
                      <a:noFill/>
                    </a:lnL>
                    <a:lnR>
                      <a:noFill/>
                    </a:lnR>
                    <a:lnT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6066340"/>
                  </a:ext>
                </a:extLst>
              </a:tr>
              <a:tr h="486905">
                <a:tc>
                  <a:txBody>
                    <a:bodyPr/>
                    <a:lstStyle/>
                    <a:p>
                      <a:r>
                        <a:rPr lang="en-US" sz="1400" b="1">
                          <a:effectLst/>
                        </a:rPr>
                        <a:t>1 year</a:t>
                      </a:r>
                      <a:endParaRPr lang="en-US" sz="1400">
                        <a:effectLst/>
                      </a:endParaRPr>
                    </a:p>
                  </a:txBody>
                  <a:tcPr marL="48343" marR="33571" marT="33571" marB="33571" anchor="ctr">
                    <a:lnL>
                      <a:noFill/>
                    </a:lnL>
                    <a:lnR>
                      <a:noFill/>
                    </a:lnR>
                    <a:lnT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-0.536</a:t>
                      </a:r>
                    </a:p>
                  </a:txBody>
                  <a:tcPr marL="33571" marR="33571" marT="33571" marB="33571" anchor="ctr">
                    <a:lnL>
                      <a:noFill/>
                    </a:lnL>
                    <a:lnR>
                      <a:noFill/>
                    </a:lnR>
                    <a:lnT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&lt;0.001</a:t>
                      </a:r>
                    </a:p>
                  </a:txBody>
                  <a:tcPr marL="33571" marR="33571" marT="33571" marB="33571" anchor="ctr">
                    <a:lnL>
                      <a:noFill/>
                    </a:lnL>
                    <a:lnR>
                      <a:noFill/>
                    </a:lnR>
                    <a:lnT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+0.54pp higher</a:t>
                      </a:r>
                    </a:p>
                  </a:txBody>
                  <a:tcPr marL="33571" marR="33571" marT="33571" marB="33571" anchor="ctr">
                    <a:lnL>
                      <a:noFill/>
                    </a:lnL>
                    <a:lnR>
                      <a:noFill/>
                    </a:lnR>
                    <a:lnT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4475572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A2DDBFC-48EA-CFB4-2A29-F65BDFBCCF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2992756"/>
              </p:ext>
            </p:extLst>
          </p:nvPr>
        </p:nvGraphicFramePr>
        <p:xfrm>
          <a:off x="970403" y="1690688"/>
          <a:ext cx="10383397" cy="6286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383397">
                  <a:extLst>
                    <a:ext uri="{9D8B030D-6E8A-4147-A177-3AD203B41FA5}">
                      <a16:colId xmlns:a16="http://schemas.microsoft.com/office/drawing/2014/main" val="30676247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Countries upgrading to higher income groups reduce their reliance on foreign inputs in exports, reflecting import substitution and technological capability development. </a:t>
                      </a:r>
                      <a:endParaRPr lang="en-GB" sz="2000" dirty="0"/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309446409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00767C63-D41C-D493-C3B4-79142D9FDD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2867036"/>
              </p:ext>
            </p:extLst>
          </p:nvPr>
        </p:nvGraphicFramePr>
        <p:xfrm>
          <a:off x="970403" y="5167312"/>
          <a:ext cx="5882089" cy="1788160"/>
        </p:xfrm>
        <a:graphic>
          <a:graphicData uri="http://schemas.openxmlformats.org/drawingml/2006/table">
            <a:tbl>
              <a:tblPr/>
              <a:tblGrid>
                <a:gridCol w="1663858">
                  <a:extLst>
                    <a:ext uri="{9D8B030D-6E8A-4147-A177-3AD203B41FA5}">
                      <a16:colId xmlns:a16="http://schemas.microsoft.com/office/drawing/2014/main" val="1375071607"/>
                    </a:ext>
                  </a:extLst>
                </a:gridCol>
                <a:gridCol w="1406077">
                  <a:extLst>
                    <a:ext uri="{9D8B030D-6E8A-4147-A177-3AD203B41FA5}">
                      <a16:colId xmlns:a16="http://schemas.microsoft.com/office/drawing/2014/main" val="634031951"/>
                    </a:ext>
                  </a:extLst>
                </a:gridCol>
                <a:gridCol w="1406077">
                  <a:extLst>
                    <a:ext uri="{9D8B030D-6E8A-4147-A177-3AD203B41FA5}">
                      <a16:colId xmlns:a16="http://schemas.microsoft.com/office/drawing/2014/main" val="3707772943"/>
                    </a:ext>
                  </a:extLst>
                </a:gridCol>
                <a:gridCol w="1406077">
                  <a:extLst>
                    <a:ext uri="{9D8B030D-6E8A-4147-A177-3AD203B41FA5}">
                      <a16:colId xmlns:a16="http://schemas.microsoft.com/office/drawing/2014/main" val="2691462147"/>
                    </a:ext>
                  </a:extLst>
                </a:gridCol>
              </a:tblGrid>
              <a:tr h="321807">
                <a:tc>
                  <a:txBody>
                    <a:bodyPr/>
                    <a:lstStyle/>
                    <a:p>
                      <a:pPr algn="l"/>
                      <a:r>
                        <a:rPr lang="en-US" sz="1400" b="1">
                          <a:solidFill>
                            <a:srgbClr val="404040"/>
                          </a:solidFill>
                          <a:effectLst/>
                        </a:rPr>
                        <a:t>Group</a:t>
                      </a:r>
                    </a:p>
                  </a:txBody>
                  <a:tcPr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4229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>
                          <a:solidFill>
                            <a:srgbClr val="404040"/>
                          </a:solidFill>
                          <a:effectLst/>
                        </a:rPr>
                        <a:t>Coeff.</a:t>
                      </a: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4229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>
                          <a:solidFill>
                            <a:srgbClr val="404040"/>
                          </a:solidFill>
                          <a:effectLst/>
                        </a:rPr>
                        <a:t>p-value</a:t>
                      </a: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4229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>
                          <a:solidFill>
                            <a:srgbClr val="404040"/>
                          </a:solidFill>
                          <a:effectLst/>
                        </a:rPr>
                        <a:t>Interpretation</a:t>
                      </a: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4229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6080277"/>
                  </a:ext>
                </a:extLst>
              </a:tr>
              <a:tr h="523537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Low Income</a:t>
                      </a:r>
                    </a:p>
                  </a:txBody>
                  <a:tcPr marR="63500" marT="63500" marB="63500" anchor="ctr">
                    <a:lnL>
                      <a:noFill/>
                    </a:lnL>
                    <a:lnR>
                      <a:noFill/>
                    </a:lnR>
                    <a:lnT w="4229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+2.74</a:t>
                      </a: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 w="4229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&lt;0.001</a:t>
                      </a: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 w="4229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="1">
                          <a:effectLst/>
                        </a:rPr>
                        <a:t>Highest FVA reliance</a:t>
                      </a:r>
                      <a:endParaRPr lang="en-US" sz="1400">
                        <a:effectLst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 w="4229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0622150"/>
                  </a:ext>
                </a:extLst>
              </a:tr>
              <a:tr h="321807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Lower-Middle</a:t>
                      </a:r>
                    </a:p>
                  </a:txBody>
                  <a:tcPr marR="63500" marT="63500" marB="63500" anchor="ctr">
                    <a:lnL>
                      <a:noFill/>
                    </a:lnL>
                    <a:lnR>
                      <a:noFill/>
                    </a:lnR>
                    <a:lnT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+0.97</a:t>
                      </a: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&lt;0.001</a:t>
                      </a: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0636763"/>
                  </a:ext>
                </a:extLst>
              </a:tr>
              <a:tr h="523537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Upper-Middle</a:t>
                      </a:r>
                    </a:p>
                  </a:txBody>
                  <a:tcPr marR="63500" marT="63500" marB="63500" anchor="ctr">
                    <a:lnL>
                      <a:noFill/>
                    </a:lnL>
                    <a:lnR>
                      <a:noFill/>
                    </a:lnR>
                    <a:lnT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-0.48</a:t>
                      </a: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0.009</a:t>
                      </a: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Closer to HI patterns</a:t>
                      </a: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62311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04420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A5E7DD-51B0-853D-3FCC-4BA53CB3C5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3A5853-AE85-66F6-91AD-BF64B1D114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Hypothesis 2: </a:t>
            </a:r>
            <a:r>
              <a:rPr lang="en-US" dirty="0"/>
              <a:t>Import substitution &amp; technological upgrading</a:t>
            </a:r>
            <a:endParaRPr lang="en-GB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79A9293-E86D-B84D-0CB5-48946576CD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34666442"/>
              </p:ext>
            </p:extLst>
          </p:nvPr>
        </p:nvGraphicFramePr>
        <p:xfrm>
          <a:off x="970403" y="1690688"/>
          <a:ext cx="10515600" cy="6286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515600">
                  <a:extLst>
                    <a:ext uri="{9D8B030D-6E8A-4147-A177-3AD203B41FA5}">
                      <a16:colId xmlns:a16="http://schemas.microsoft.com/office/drawing/2014/main" val="30676247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Countries upgrading to higher income groups reduce their reliance on foreign inputs in exports, reflecting import substitution and technological capability development. </a:t>
                      </a:r>
                      <a:endParaRPr lang="en-GB" sz="2000" dirty="0"/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309446409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2D0A652-AEAA-71F8-4C57-39DCCA5F34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20030262"/>
              </p:ext>
            </p:extLst>
          </p:nvPr>
        </p:nvGraphicFramePr>
        <p:xfrm>
          <a:off x="970403" y="2804495"/>
          <a:ext cx="10515600" cy="3230880"/>
        </p:xfrm>
        <a:graphic>
          <a:graphicData uri="http://schemas.openxmlformats.org/drawingml/2006/table">
            <a:tbl>
              <a:tblPr/>
              <a:tblGrid>
                <a:gridCol w="3908940">
                  <a:extLst>
                    <a:ext uri="{9D8B030D-6E8A-4147-A177-3AD203B41FA5}">
                      <a16:colId xmlns:a16="http://schemas.microsoft.com/office/drawing/2014/main" val="1250980918"/>
                    </a:ext>
                  </a:extLst>
                </a:gridCol>
                <a:gridCol w="3303330">
                  <a:extLst>
                    <a:ext uri="{9D8B030D-6E8A-4147-A177-3AD203B41FA5}">
                      <a16:colId xmlns:a16="http://schemas.microsoft.com/office/drawing/2014/main" val="1978655931"/>
                    </a:ext>
                  </a:extLst>
                </a:gridCol>
                <a:gridCol w="3303330">
                  <a:extLst>
                    <a:ext uri="{9D8B030D-6E8A-4147-A177-3AD203B41FA5}">
                      <a16:colId xmlns:a16="http://schemas.microsoft.com/office/drawing/2014/main" val="194831857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b="1">
                          <a:solidFill>
                            <a:srgbClr val="404040"/>
                          </a:solidFill>
                          <a:effectLst/>
                        </a:rPr>
                        <a:t>Industry Group</a:t>
                      </a:r>
                    </a:p>
                  </a:txBody>
                  <a:tcPr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4229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>
                          <a:solidFill>
                            <a:srgbClr val="404040"/>
                          </a:solidFill>
                          <a:effectLst/>
                        </a:rPr>
                        <a:t>Avg. FVA Coeff.</a:t>
                      </a: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4229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>
                          <a:solidFill>
                            <a:srgbClr val="404040"/>
                          </a:solidFill>
                          <a:effectLst/>
                        </a:rPr>
                        <a:t>Key Findings</a:t>
                      </a: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4229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9440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>
                          <a:effectLst/>
                        </a:rPr>
                        <a:t>Manufacturing</a:t>
                      </a:r>
                      <a:endParaRPr lang="en-US">
                        <a:effectLst/>
                      </a:endParaRPr>
                    </a:p>
                  </a:txBody>
                  <a:tcPr marR="63500" marT="63500" marB="63500" anchor="ctr">
                    <a:lnL>
                      <a:noFill/>
                    </a:lnL>
                    <a:lnR>
                      <a:noFill/>
                    </a:lnR>
                    <a:lnT w="4229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+12.41</a:t>
                      </a: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 w="4229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Highest FVA: Petroleum (+24.6), Electronics (+17.9)</a:t>
                      </a: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 w="4229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003696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>
                          <a:effectLst/>
                        </a:rPr>
                        <a:t>Transportation</a:t>
                      </a:r>
                      <a:endParaRPr lang="en-US">
                        <a:effectLst/>
                      </a:endParaRPr>
                    </a:p>
                  </a:txBody>
                  <a:tcPr marR="63500" marT="63500" marB="63500" anchor="ctr">
                    <a:lnL>
                      <a:noFill/>
                    </a:lnL>
                    <a:lnR>
                      <a:noFill/>
                    </a:lnR>
                    <a:lnT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+5.33</a:t>
                      </a: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Air/water transport &gt;12pp FVA</a:t>
                      </a: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427469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>
                          <a:effectLst/>
                        </a:rPr>
                        <a:t>Mining</a:t>
                      </a:r>
                      <a:endParaRPr lang="en-US">
                        <a:effectLst/>
                      </a:endParaRPr>
                    </a:p>
                  </a:txBody>
                  <a:tcPr marR="63500" marT="63500" marB="63500" anchor="ctr">
                    <a:lnL>
                      <a:noFill/>
                    </a:lnL>
                    <a:lnR>
                      <a:noFill/>
                    </a:lnR>
                    <a:lnT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+0.27</a:t>
                      </a: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Mixed foreign input use</a:t>
                      </a: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7893473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>
                          <a:effectLst/>
                        </a:rPr>
                        <a:t>Agriculture</a:t>
                      </a:r>
                      <a:endParaRPr lang="en-US">
                        <a:effectLst/>
                      </a:endParaRPr>
                    </a:p>
                  </a:txBody>
                  <a:tcPr marR="63500" marT="63500" marB="63500" anchor="ctr">
                    <a:lnL>
                      <a:noFill/>
                    </a:lnL>
                    <a:lnR>
                      <a:noFill/>
                    </a:lnR>
                    <a:lnT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+1.04</a:t>
                      </a: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Moderate FVA (A03 vs. base A01_02)</a:t>
                      </a: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7603820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>
                          <a:effectLst/>
                        </a:rPr>
                        <a:t>Services</a:t>
                      </a:r>
                      <a:endParaRPr lang="en-US">
                        <a:effectLst/>
                      </a:endParaRPr>
                    </a:p>
                  </a:txBody>
                  <a:tcPr marR="63500" marT="63500" marB="63500" anchor="ctr">
                    <a:lnL>
                      <a:noFill/>
                    </a:lnL>
                    <a:lnR>
                      <a:noFill/>
                    </a:lnR>
                    <a:lnT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-2.73</a:t>
                      </a: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effectLst/>
                        </a:rPr>
                        <a:t>Lowest FVA</a:t>
                      </a:r>
                      <a:r>
                        <a:rPr lang="en-US" dirty="0">
                          <a:effectLst/>
                        </a:rPr>
                        <a:t>: Real Estate (-8.1), Education (-8.1)</a:t>
                      </a: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39947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29636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F7824DA-9775-D22E-00CA-5AA0DDD9C042}"/>
              </a:ext>
            </a:extLst>
          </p:cNvPr>
          <p:cNvSpPr txBox="1"/>
          <p:nvPr/>
        </p:nvSpPr>
        <p:spPr>
          <a:xfrm>
            <a:off x="1352320" y="749147"/>
            <a:ext cx="9212856" cy="58400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2143"/>
              </a:lnSpc>
              <a:spcBef>
                <a:spcPts val="1029"/>
              </a:spcBef>
              <a:spcAft>
                <a:spcPts val="1029"/>
              </a:spcAft>
              <a:buNone/>
            </a:pPr>
            <a:r>
              <a:rPr lang="en-US" b="1" i="0" dirty="0">
                <a:solidFill>
                  <a:srgbClr val="404040"/>
                </a:solidFill>
                <a:effectLst/>
                <a:latin typeface="quote-cjk-patch"/>
              </a:rPr>
              <a:t>Supported</a:t>
            </a:r>
            <a:r>
              <a:rPr lang="en-US" b="0" i="0" dirty="0">
                <a:solidFill>
                  <a:srgbClr val="404040"/>
                </a:solidFill>
                <a:effectLst/>
                <a:latin typeface="quote-cjk-patch"/>
              </a:rPr>
              <a:t>: Countries show </a:t>
            </a:r>
            <a:r>
              <a:rPr lang="en-US" b="1" i="0" dirty="0">
                <a:solidFill>
                  <a:srgbClr val="404040"/>
                </a:solidFill>
                <a:effectLst/>
                <a:latin typeface="quote-cjk-patch"/>
              </a:rPr>
              <a:t>significant FVA reductions 1-13 years before income upgrades</a:t>
            </a:r>
            <a:endParaRPr lang="en-US" b="0" i="0" dirty="0">
              <a:solidFill>
                <a:srgbClr val="404040"/>
              </a:solidFill>
              <a:effectLst/>
              <a:latin typeface="quote-cjk-patch"/>
            </a:endParaRPr>
          </a:p>
          <a:p>
            <a:pPr algn="l">
              <a:lnSpc>
                <a:spcPts val="2143"/>
              </a:lnSpc>
              <a:spcBef>
                <a:spcPts val="1029"/>
              </a:spcBef>
              <a:spcAft>
                <a:spcPts val="1029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404040"/>
                </a:solidFill>
                <a:effectLst/>
                <a:latin typeface="quote-cjk-patch"/>
              </a:rPr>
              <a:t>-2.73pp FVA reduction</a:t>
            </a:r>
            <a:r>
              <a:rPr lang="en-US" b="0" i="0" dirty="0">
                <a:solidFill>
                  <a:srgbClr val="404040"/>
                </a:solidFill>
                <a:effectLst/>
                <a:latin typeface="quote-cjk-patch"/>
              </a:rPr>
              <a:t> from 13 years pre-upgrade to upgrade year</a:t>
            </a:r>
          </a:p>
          <a:p>
            <a:pPr algn="l">
              <a:lnSpc>
                <a:spcPts val="2143"/>
              </a:lnSpc>
              <a:spcBef>
                <a:spcPts val="300"/>
              </a:spcBef>
              <a:spcAft>
                <a:spcPts val="1029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404040"/>
                </a:solidFill>
                <a:effectLst/>
                <a:latin typeface="quote-cjk-patch"/>
              </a:rPr>
              <a:t>Manufacturing drives FVA decline</a:t>
            </a:r>
            <a:r>
              <a:rPr lang="en-US" b="0" i="0" dirty="0">
                <a:solidFill>
                  <a:srgbClr val="404040"/>
                </a:solidFill>
                <a:effectLst/>
                <a:latin typeface="quote-cjk-patch"/>
              </a:rPr>
              <a:t>: Petroleum/electronics show largest absolute reductions</a:t>
            </a:r>
          </a:p>
          <a:p>
            <a:pPr algn="l">
              <a:lnSpc>
                <a:spcPts val="2143"/>
              </a:lnSpc>
              <a:spcBef>
                <a:spcPts val="1029"/>
              </a:spcBef>
              <a:spcAft>
                <a:spcPts val="1029"/>
              </a:spcAft>
              <a:buNone/>
            </a:pPr>
            <a:r>
              <a:rPr lang="en-US" b="1" i="0" dirty="0">
                <a:solidFill>
                  <a:srgbClr val="404040"/>
                </a:solidFill>
                <a:effectLst/>
                <a:latin typeface="quote-cjk-patch"/>
              </a:rPr>
              <a:t>Policy Implications</a:t>
            </a:r>
            <a:r>
              <a:rPr lang="en-US" b="0" i="0" dirty="0">
                <a:solidFill>
                  <a:srgbClr val="404040"/>
                </a:solidFill>
                <a:effectLst/>
                <a:latin typeface="quote-cjk-patch"/>
              </a:rPr>
              <a:t>:</a:t>
            </a:r>
          </a:p>
          <a:p>
            <a:pPr algn="l">
              <a:lnSpc>
                <a:spcPts val="2143"/>
              </a:lnSpc>
              <a:spcBef>
                <a:spcPts val="1029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b="1" i="0" dirty="0">
                <a:solidFill>
                  <a:srgbClr val="404040"/>
                </a:solidFill>
                <a:effectLst/>
                <a:latin typeface="quote-cjk-patch"/>
              </a:rPr>
              <a:t>Dual-track strategy</a:t>
            </a:r>
            <a:r>
              <a:rPr lang="en-US" b="0" i="0" dirty="0">
                <a:solidFill>
                  <a:srgbClr val="404040"/>
                </a:solidFill>
                <a:effectLst/>
                <a:latin typeface="quote-cjk-patch"/>
              </a:rPr>
              <a:t>:</a:t>
            </a:r>
          </a:p>
          <a:p>
            <a:pPr marL="742950" lvl="1" indent="-285750" algn="l">
              <a:lnSpc>
                <a:spcPts val="2143"/>
              </a:lnSpc>
              <a:spcBef>
                <a:spcPts val="300"/>
              </a:spcBef>
              <a:spcAft>
                <a:spcPts val="1029"/>
              </a:spcAft>
              <a:buFont typeface="+mj-lt"/>
              <a:buAutoNum type="arabicPeriod"/>
            </a:pPr>
            <a:r>
              <a:rPr lang="en-US" b="0" i="1" dirty="0">
                <a:solidFill>
                  <a:srgbClr val="404040"/>
                </a:solidFill>
                <a:effectLst/>
                <a:latin typeface="quote-cjk-patch"/>
              </a:rPr>
              <a:t>Short-term</a:t>
            </a:r>
            <a:r>
              <a:rPr lang="en-US" b="0" i="0" dirty="0">
                <a:solidFill>
                  <a:srgbClr val="404040"/>
                </a:solidFill>
                <a:effectLst/>
                <a:latin typeface="quote-cjk-patch"/>
              </a:rPr>
              <a:t>: Leverage foreign inputs for export growth</a:t>
            </a:r>
          </a:p>
          <a:p>
            <a:pPr marL="742950" lvl="1" indent="-285750" algn="l">
              <a:lnSpc>
                <a:spcPts val="2143"/>
              </a:lnSpc>
              <a:spcBef>
                <a:spcPts val="300"/>
              </a:spcBef>
              <a:spcAft>
                <a:spcPts val="1029"/>
              </a:spcAft>
              <a:buFont typeface="+mj-lt"/>
              <a:buAutoNum type="arabicPeriod"/>
            </a:pPr>
            <a:r>
              <a:rPr lang="en-US" b="0" i="1" dirty="0">
                <a:solidFill>
                  <a:srgbClr val="404040"/>
                </a:solidFill>
                <a:effectLst/>
                <a:latin typeface="quote-cjk-patch"/>
              </a:rPr>
              <a:t>Long-term</a:t>
            </a:r>
            <a:r>
              <a:rPr lang="en-US" b="0" i="0" dirty="0">
                <a:solidFill>
                  <a:srgbClr val="404040"/>
                </a:solidFill>
                <a:effectLst/>
                <a:latin typeface="quote-cjk-patch"/>
              </a:rPr>
              <a:t>: Target FVA reductions 5-10 years pre-upgrade</a:t>
            </a:r>
          </a:p>
          <a:p>
            <a:pPr algn="l">
              <a:lnSpc>
                <a:spcPts val="2143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b="1" i="0" dirty="0">
                <a:solidFill>
                  <a:srgbClr val="404040"/>
                </a:solidFill>
                <a:effectLst/>
                <a:latin typeface="quote-cjk-patch"/>
              </a:rPr>
              <a:t>Sector prioritization</a:t>
            </a:r>
            <a:r>
              <a:rPr lang="en-US" b="0" i="0" dirty="0">
                <a:solidFill>
                  <a:srgbClr val="404040"/>
                </a:solidFill>
                <a:effectLst/>
                <a:latin typeface="quote-cjk-patch"/>
              </a:rPr>
              <a:t>:</a:t>
            </a:r>
          </a:p>
          <a:p>
            <a:pPr marL="742950" lvl="1" indent="-285750" algn="l">
              <a:lnSpc>
                <a:spcPts val="2143"/>
              </a:lnSpc>
              <a:spcBef>
                <a:spcPts val="300"/>
              </a:spcBef>
              <a:spcAft>
                <a:spcPts val="1029"/>
              </a:spcAft>
              <a:buFont typeface="+mj-lt"/>
              <a:buAutoNum type="arabicPeriod"/>
            </a:pPr>
            <a:r>
              <a:rPr lang="en-US" b="0" i="0" dirty="0">
                <a:solidFill>
                  <a:srgbClr val="404040"/>
                </a:solidFill>
                <a:effectLst/>
                <a:latin typeface="quote-cjk-patch"/>
              </a:rPr>
              <a:t>Reduce FVA in high-impact sectors (petroleum, electronics)</a:t>
            </a:r>
          </a:p>
          <a:p>
            <a:pPr marL="742950" lvl="1" indent="-285750" algn="l">
              <a:lnSpc>
                <a:spcPts val="2143"/>
              </a:lnSpc>
              <a:spcBef>
                <a:spcPts val="300"/>
              </a:spcBef>
              <a:spcAft>
                <a:spcPts val="1029"/>
              </a:spcAft>
              <a:buFont typeface="+mj-lt"/>
              <a:buAutoNum type="arabicPeriod"/>
            </a:pPr>
            <a:r>
              <a:rPr lang="en-US" b="0" i="0" dirty="0">
                <a:solidFill>
                  <a:srgbClr val="404040"/>
                </a:solidFill>
                <a:effectLst/>
                <a:latin typeface="quote-cjk-patch"/>
              </a:rPr>
              <a:t>Build domestic capacity in services (education, real estate)</a:t>
            </a:r>
          </a:p>
          <a:p>
            <a:pPr algn="l">
              <a:lnSpc>
                <a:spcPts val="2143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b="1" i="0" dirty="0">
                <a:solidFill>
                  <a:srgbClr val="404040"/>
                </a:solidFill>
                <a:effectLst/>
                <a:latin typeface="quote-cjk-patch"/>
              </a:rPr>
              <a:t>African context</a:t>
            </a:r>
            <a:r>
              <a:rPr lang="en-US" b="0" i="0" dirty="0">
                <a:solidFill>
                  <a:srgbClr val="404040"/>
                </a:solidFill>
                <a:effectLst/>
                <a:latin typeface="quote-cjk-patch"/>
              </a:rPr>
              <a:t>:</a:t>
            </a:r>
          </a:p>
          <a:p>
            <a:pPr marL="742950" lvl="1" indent="-285750" algn="l">
              <a:lnSpc>
                <a:spcPts val="2143"/>
              </a:lnSpc>
              <a:spcBef>
                <a:spcPts val="300"/>
              </a:spcBef>
              <a:spcAft>
                <a:spcPts val="1029"/>
              </a:spcAft>
              <a:buFont typeface="+mj-lt"/>
              <a:buAutoNum type="arabicPeriod"/>
            </a:pPr>
            <a:r>
              <a:rPr lang="en-US" b="0" i="0" dirty="0">
                <a:solidFill>
                  <a:srgbClr val="404040"/>
                </a:solidFill>
                <a:effectLst/>
                <a:latin typeface="quote-cjk-patch"/>
              </a:rPr>
              <a:t>Low-income countries start with +2.74pp higher FVA → Target import substitution early</a:t>
            </a:r>
          </a:p>
          <a:p>
            <a:pPr>
              <a:buNone/>
            </a:pPr>
            <a:br>
              <a:rPr lang="en-US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05050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01AED9-3824-ACF4-9DBE-31CD1829DD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A8F6C-5D8A-5688-2E95-EA7ED2229C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Hypothesis 3: </a:t>
            </a:r>
            <a:r>
              <a:rPr lang="en-US" dirty="0">
                <a:latin typeface="Arial" panose="020B0604020202020204" pitchFamily="34" charset="0"/>
              </a:rPr>
              <a:t>Regional integration</a:t>
            </a:r>
            <a:endParaRPr lang="en-GB" dirty="0"/>
          </a:p>
        </p:txBody>
      </p:sp>
      <p:graphicFrame>
        <p:nvGraphicFramePr>
          <p:cNvPr id="8" name="Content Placeholder 7">
            <a:extLst>
              <a:ext uri="{FF2B5EF4-FFF2-40B4-BE49-F238E27FC236}">
                <a16:creationId xmlns:a16="http://schemas.microsoft.com/office/drawing/2014/main" id="{2D68D174-32C1-C974-2553-C0B30A3515C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6190349"/>
              </p:ext>
            </p:extLst>
          </p:nvPr>
        </p:nvGraphicFramePr>
        <p:xfrm>
          <a:off x="948369" y="2684463"/>
          <a:ext cx="6344796" cy="2512728"/>
        </p:xfrm>
        <a:graphic>
          <a:graphicData uri="http://schemas.openxmlformats.org/drawingml/2006/table">
            <a:tbl>
              <a:tblPr/>
              <a:tblGrid>
                <a:gridCol w="1794744">
                  <a:extLst>
                    <a:ext uri="{9D8B030D-6E8A-4147-A177-3AD203B41FA5}">
                      <a16:colId xmlns:a16="http://schemas.microsoft.com/office/drawing/2014/main" val="71385672"/>
                    </a:ext>
                  </a:extLst>
                </a:gridCol>
                <a:gridCol w="1516684">
                  <a:extLst>
                    <a:ext uri="{9D8B030D-6E8A-4147-A177-3AD203B41FA5}">
                      <a16:colId xmlns:a16="http://schemas.microsoft.com/office/drawing/2014/main" val="548434324"/>
                    </a:ext>
                  </a:extLst>
                </a:gridCol>
                <a:gridCol w="1516684">
                  <a:extLst>
                    <a:ext uri="{9D8B030D-6E8A-4147-A177-3AD203B41FA5}">
                      <a16:colId xmlns:a16="http://schemas.microsoft.com/office/drawing/2014/main" val="187715481"/>
                    </a:ext>
                  </a:extLst>
                </a:gridCol>
                <a:gridCol w="1516684">
                  <a:extLst>
                    <a:ext uri="{9D8B030D-6E8A-4147-A177-3AD203B41FA5}">
                      <a16:colId xmlns:a16="http://schemas.microsoft.com/office/drawing/2014/main" val="2737825332"/>
                    </a:ext>
                  </a:extLst>
                </a:gridCol>
              </a:tblGrid>
              <a:tr h="542032">
                <a:tc>
                  <a:txBody>
                    <a:bodyPr/>
                    <a:lstStyle/>
                    <a:p>
                      <a:pPr algn="l"/>
                      <a:r>
                        <a:rPr lang="en-US" sz="1600" b="1">
                          <a:solidFill>
                            <a:srgbClr val="404040"/>
                          </a:solidFill>
                          <a:effectLst/>
                        </a:rPr>
                        <a:t>Years Before Upgrade</a:t>
                      </a:r>
                    </a:p>
                  </a:txBody>
                  <a:tcPr marL="47487" marR="32977" marT="32977" marB="329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4229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>
                          <a:solidFill>
                            <a:srgbClr val="404040"/>
                          </a:solidFill>
                          <a:effectLst/>
                        </a:rPr>
                        <a:t>Coeff.</a:t>
                      </a:r>
                    </a:p>
                  </a:txBody>
                  <a:tcPr marL="32977" marR="32977" marT="32977" marB="329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4229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 dirty="0">
                          <a:solidFill>
                            <a:srgbClr val="404040"/>
                          </a:solidFill>
                          <a:effectLst/>
                        </a:rPr>
                        <a:t>p-value</a:t>
                      </a:r>
                    </a:p>
                  </a:txBody>
                  <a:tcPr marL="32977" marR="32977" marT="32977" marB="329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4229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1">
                          <a:solidFill>
                            <a:srgbClr val="404040"/>
                          </a:solidFill>
                          <a:effectLst/>
                        </a:rPr>
                        <a:t>Interpretation</a:t>
                      </a:r>
                    </a:p>
                  </a:txBody>
                  <a:tcPr marL="32977" marR="32977" marT="32977" marB="32977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4229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4062480"/>
                  </a:ext>
                </a:extLst>
              </a:tr>
              <a:tr h="780762"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</a:rPr>
                        <a:t>13 years</a:t>
                      </a:r>
                      <a:endParaRPr lang="en-US" sz="1600">
                        <a:effectLst/>
                      </a:endParaRPr>
                    </a:p>
                  </a:txBody>
                  <a:tcPr marL="47487" marR="32977" marT="32977" marB="32977" anchor="ctr">
                    <a:lnL>
                      <a:noFill/>
                    </a:lnL>
                    <a:lnR>
                      <a:noFill/>
                    </a:lnR>
                    <a:lnT w="4229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-5.48</a:t>
                      </a:r>
                    </a:p>
                  </a:txBody>
                  <a:tcPr marL="32977" marR="32977" marT="32977" marB="32977" anchor="ctr">
                    <a:lnL>
                      <a:noFill/>
                    </a:lnL>
                    <a:lnR>
                      <a:noFill/>
                    </a:lnR>
                    <a:lnT w="4229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&lt;0.001</a:t>
                      </a:r>
                    </a:p>
                  </a:txBody>
                  <a:tcPr marL="32977" marR="32977" marT="32977" marB="32977" anchor="ctr">
                    <a:lnL>
                      <a:noFill/>
                    </a:lnL>
                    <a:lnR>
                      <a:noFill/>
                    </a:lnR>
                    <a:lnT w="4229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</a:rPr>
                        <a:t>5.48pp lower</a:t>
                      </a:r>
                      <a:r>
                        <a:rPr lang="en-US" sz="1600">
                          <a:effectLst/>
                        </a:rPr>
                        <a:t> than upgrade year</a:t>
                      </a:r>
                    </a:p>
                  </a:txBody>
                  <a:tcPr marL="32977" marR="32977" marT="32977" marB="32977" anchor="ctr">
                    <a:lnL>
                      <a:noFill/>
                    </a:lnL>
                    <a:lnR>
                      <a:noFill/>
                    </a:lnR>
                    <a:lnT w="4229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54373822"/>
                  </a:ext>
                </a:extLst>
              </a:tr>
              <a:tr h="303302"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</a:rPr>
                        <a:t>10 years</a:t>
                      </a:r>
                      <a:endParaRPr lang="en-US" sz="1600">
                        <a:effectLst/>
                      </a:endParaRPr>
                    </a:p>
                  </a:txBody>
                  <a:tcPr marL="47487" marR="32977" marT="32977" marB="32977" anchor="ctr">
                    <a:lnL>
                      <a:noFill/>
                    </a:lnL>
                    <a:lnR>
                      <a:noFill/>
                    </a:lnR>
                    <a:lnT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-4.03</a:t>
                      </a:r>
                    </a:p>
                  </a:txBody>
                  <a:tcPr marL="32977" marR="32977" marT="32977" marB="32977" anchor="ctr">
                    <a:lnL>
                      <a:noFill/>
                    </a:lnL>
                    <a:lnR>
                      <a:noFill/>
                    </a:lnR>
                    <a:lnT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&lt;0.001</a:t>
                      </a:r>
                    </a:p>
                  </a:txBody>
                  <a:tcPr marL="32977" marR="32977" marT="32977" marB="32977" anchor="ctr">
                    <a:lnL>
                      <a:noFill/>
                    </a:lnL>
                    <a:lnR>
                      <a:noFill/>
                    </a:lnR>
                    <a:lnT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</a:rPr>
                        <a:t>4.03pp lower</a:t>
                      </a:r>
                      <a:endParaRPr lang="en-US" sz="1600">
                        <a:effectLst/>
                      </a:endParaRPr>
                    </a:p>
                  </a:txBody>
                  <a:tcPr marL="32977" marR="32977" marT="32977" marB="32977" anchor="ctr">
                    <a:lnL>
                      <a:noFill/>
                    </a:lnL>
                    <a:lnR>
                      <a:noFill/>
                    </a:lnR>
                    <a:lnT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4868081"/>
                  </a:ext>
                </a:extLst>
              </a:tr>
              <a:tr h="303302"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</a:rPr>
                        <a:t>5 years</a:t>
                      </a:r>
                      <a:endParaRPr lang="en-US" sz="1600">
                        <a:effectLst/>
                      </a:endParaRPr>
                    </a:p>
                  </a:txBody>
                  <a:tcPr marL="47487" marR="32977" marT="32977" marB="32977" anchor="ctr">
                    <a:lnL>
                      <a:noFill/>
                    </a:lnL>
                    <a:lnR>
                      <a:noFill/>
                    </a:lnR>
                    <a:lnT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-2.10</a:t>
                      </a:r>
                    </a:p>
                  </a:txBody>
                  <a:tcPr marL="32977" marR="32977" marT="32977" marB="32977" anchor="ctr">
                    <a:lnL>
                      <a:noFill/>
                    </a:lnL>
                    <a:lnR>
                      <a:noFill/>
                    </a:lnR>
                    <a:lnT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&lt;0.001</a:t>
                      </a:r>
                    </a:p>
                  </a:txBody>
                  <a:tcPr marL="32977" marR="32977" marT="32977" marB="32977" anchor="ctr">
                    <a:lnL>
                      <a:noFill/>
                    </a:lnL>
                    <a:lnR>
                      <a:noFill/>
                    </a:lnR>
                    <a:lnT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</a:rPr>
                        <a:t>2.10pp lower</a:t>
                      </a:r>
                      <a:endParaRPr lang="en-US" sz="1600">
                        <a:effectLst/>
                      </a:endParaRPr>
                    </a:p>
                  </a:txBody>
                  <a:tcPr marL="32977" marR="32977" marT="32977" marB="32977" anchor="ctr">
                    <a:lnL>
                      <a:noFill/>
                    </a:lnL>
                    <a:lnR>
                      <a:noFill/>
                    </a:lnR>
                    <a:lnT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9805814"/>
                  </a:ext>
                </a:extLst>
              </a:tr>
              <a:tr h="542032">
                <a:tc>
                  <a:txBody>
                    <a:bodyPr/>
                    <a:lstStyle/>
                    <a:p>
                      <a:r>
                        <a:rPr lang="en-US" sz="1600" b="1">
                          <a:effectLst/>
                        </a:rPr>
                        <a:t>1 year</a:t>
                      </a:r>
                      <a:endParaRPr lang="en-US" sz="1600">
                        <a:effectLst/>
                      </a:endParaRPr>
                    </a:p>
                  </a:txBody>
                  <a:tcPr marL="47487" marR="32977" marT="32977" marB="32977" anchor="ctr">
                    <a:lnL>
                      <a:noFill/>
                    </a:lnL>
                    <a:lnR>
                      <a:noFill/>
                    </a:lnR>
                    <a:lnT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-0.08</a:t>
                      </a:r>
                    </a:p>
                  </a:txBody>
                  <a:tcPr marL="32977" marR="32977" marT="32977" marB="32977" anchor="ctr">
                    <a:lnL>
                      <a:noFill/>
                    </a:lnL>
                    <a:lnR>
                      <a:noFill/>
                    </a:lnR>
                    <a:lnT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>
                          <a:effectLst/>
                        </a:rPr>
                        <a:t>0.551</a:t>
                      </a:r>
                    </a:p>
                  </a:txBody>
                  <a:tcPr marL="32977" marR="32977" marT="32977" marB="32977" anchor="ctr">
                    <a:lnL>
                      <a:noFill/>
                    </a:lnL>
                    <a:lnR>
                      <a:noFill/>
                    </a:lnR>
                    <a:lnT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effectLst/>
                        </a:rPr>
                        <a:t>Not significant</a:t>
                      </a:r>
                    </a:p>
                  </a:txBody>
                  <a:tcPr marL="32977" marR="32977" marT="32977" marB="32977" anchor="ctr">
                    <a:lnL>
                      <a:noFill/>
                    </a:lnL>
                    <a:lnR>
                      <a:noFill/>
                    </a:lnR>
                    <a:lnT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819533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B2AD567-45B2-77F4-8EE4-6C463DFA29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6776213"/>
              </p:ext>
            </p:extLst>
          </p:nvPr>
        </p:nvGraphicFramePr>
        <p:xfrm>
          <a:off x="948369" y="1358900"/>
          <a:ext cx="10663409" cy="9334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663409">
                  <a:extLst>
                    <a:ext uri="{9D8B030D-6E8A-4147-A177-3AD203B41FA5}">
                      <a16:colId xmlns:a16="http://schemas.microsoft.com/office/drawing/2014/main" val="30676247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 assess whether countries that transitioned to higher income groups demonstrated stronger integration into regional value chains—specifically, whether their </a:t>
                      </a: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domestic value added (DVA) in foreign final demand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increased in share terms.</a:t>
                      </a:r>
                      <a:endParaRPr lang="en-GB" sz="2000" dirty="0"/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309446409"/>
                  </a:ext>
                </a:extLst>
              </a:tr>
            </a:tbl>
          </a:graphicData>
        </a:graphic>
      </p:graphicFrame>
      <p:sp>
        <p:nvSpPr>
          <p:cNvPr id="10" name="TextBox 9">
            <a:extLst>
              <a:ext uri="{FF2B5EF4-FFF2-40B4-BE49-F238E27FC236}">
                <a16:creationId xmlns:a16="http://schemas.microsoft.com/office/drawing/2014/main" id="{5DF7C407-D6FF-0B93-2B8B-638A74A667EA}"/>
              </a:ext>
            </a:extLst>
          </p:cNvPr>
          <p:cNvSpPr txBox="1"/>
          <p:nvPr/>
        </p:nvSpPr>
        <p:spPr>
          <a:xfrm>
            <a:off x="7433631" y="2657142"/>
            <a:ext cx="4178147" cy="25673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ts val="2143"/>
              </a:lnSpc>
              <a:spcBef>
                <a:spcPts val="1029"/>
              </a:spcBef>
              <a:spcAft>
                <a:spcPts val="1029"/>
              </a:spcAft>
              <a:buNone/>
            </a:pPr>
            <a:r>
              <a:rPr lang="en-US" b="1" i="0" dirty="0">
                <a:solidFill>
                  <a:srgbClr val="404040"/>
                </a:solidFill>
                <a:effectLst/>
                <a:latin typeface="quote-cjk-patch"/>
              </a:rPr>
              <a:t>Pattern</a:t>
            </a:r>
            <a:r>
              <a:rPr lang="en-US" b="0" i="0" dirty="0">
                <a:solidFill>
                  <a:srgbClr val="404040"/>
                </a:solidFill>
                <a:effectLst/>
                <a:latin typeface="quote-cjk-patch"/>
              </a:rPr>
              <a:t>:</a:t>
            </a:r>
          </a:p>
          <a:p>
            <a:pPr algn="just">
              <a:lnSpc>
                <a:spcPts val="2143"/>
              </a:lnSpc>
              <a:spcBef>
                <a:spcPts val="1029"/>
              </a:spcBef>
              <a:spcAft>
                <a:spcPts val="1029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04040"/>
                </a:solidFill>
                <a:effectLst/>
                <a:latin typeface="quote-cjk-patch"/>
              </a:rPr>
              <a:t>FFD_DVA is </a:t>
            </a:r>
            <a:r>
              <a:rPr lang="en-US" b="1" i="0" dirty="0">
                <a:solidFill>
                  <a:srgbClr val="404040"/>
                </a:solidFill>
                <a:effectLst/>
                <a:latin typeface="quote-cjk-patch"/>
              </a:rPr>
              <a:t>significantly lower</a:t>
            </a:r>
            <a:r>
              <a:rPr lang="en-US" b="0" i="0" dirty="0">
                <a:solidFill>
                  <a:srgbClr val="404040"/>
                </a:solidFill>
                <a:effectLst/>
                <a:latin typeface="quote-cjk-patch"/>
              </a:rPr>
              <a:t> in distant pre-upgrade years</a:t>
            </a:r>
          </a:p>
          <a:p>
            <a:pPr algn="just">
              <a:lnSpc>
                <a:spcPts val="2143"/>
              </a:lnSpc>
              <a:spcBef>
                <a:spcPts val="300"/>
              </a:spcBef>
              <a:spcAft>
                <a:spcPts val="1029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404040"/>
                </a:solidFill>
                <a:effectLst/>
                <a:latin typeface="quote-cjk-patch"/>
              </a:rPr>
              <a:t>Converges to upgrade-year level</a:t>
            </a:r>
            <a:r>
              <a:rPr lang="en-US" b="0" i="0" dirty="0">
                <a:solidFill>
                  <a:srgbClr val="404040"/>
                </a:solidFill>
                <a:effectLst/>
                <a:latin typeface="quote-cjk-patch"/>
              </a:rPr>
              <a:t> as event approaches</a:t>
            </a:r>
          </a:p>
          <a:p>
            <a:pPr algn="just">
              <a:lnSpc>
                <a:spcPts val="2143"/>
              </a:lnSpc>
              <a:spcBef>
                <a:spcPts val="300"/>
              </a:spcBef>
              <a:spcAft>
                <a:spcPts val="1029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04040"/>
                </a:solidFill>
                <a:effectLst/>
                <a:latin typeface="quote-cjk-patch"/>
              </a:rPr>
              <a:t>Implies </a:t>
            </a:r>
            <a:r>
              <a:rPr lang="en-US" b="1" i="0" dirty="0">
                <a:solidFill>
                  <a:srgbClr val="404040"/>
                </a:solidFill>
                <a:effectLst/>
                <a:latin typeface="quote-cjk-patch"/>
              </a:rPr>
              <a:t>FFD integration accelerates near upgrade point</a:t>
            </a:r>
            <a:endParaRPr lang="en-US" b="0" i="0" dirty="0">
              <a:solidFill>
                <a:srgbClr val="404040"/>
              </a:solidFill>
              <a:effectLst/>
              <a:latin typeface="quote-cjk-patch"/>
            </a:endParaRPr>
          </a:p>
        </p:txBody>
      </p:sp>
    </p:spTree>
    <p:extLst>
      <p:ext uri="{BB962C8B-B14F-4D97-AF65-F5344CB8AC3E}">
        <p14:creationId xmlns:p14="http://schemas.microsoft.com/office/powerpoint/2010/main" val="260517686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4A2B25-0CAE-84CC-DC04-F0A7098104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2070BA-5AAC-3AC9-3D73-6AEA1431F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Hypothesis 3: </a:t>
            </a:r>
            <a:r>
              <a:rPr lang="en-US" dirty="0">
                <a:latin typeface="Arial" panose="020B0604020202020204" pitchFamily="34" charset="0"/>
              </a:rPr>
              <a:t>Regional integration</a:t>
            </a:r>
            <a:endParaRPr lang="en-GB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910CA2A-5BE6-66F2-B73E-ADACCD4EB4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3338587"/>
              </p:ext>
            </p:extLst>
          </p:nvPr>
        </p:nvGraphicFramePr>
        <p:xfrm>
          <a:off x="948368" y="1358900"/>
          <a:ext cx="10405431" cy="9334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405431">
                  <a:extLst>
                    <a:ext uri="{9D8B030D-6E8A-4147-A177-3AD203B41FA5}">
                      <a16:colId xmlns:a16="http://schemas.microsoft.com/office/drawing/2014/main" val="30676247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 assess whether countries that transitioned to higher income groups demonstrated stronger integration into regional value chains—specifically, whether their </a:t>
                      </a:r>
                      <a:r>
                        <a:rPr lang="en-US" sz="20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domestic value added (DVA) in foreign final demand</a:t>
                      </a:r>
                      <a:r>
                        <a:rPr lang="en-US" sz="20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increased in share terms.</a:t>
                      </a:r>
                      <a:endParaRPr lang="en-GB" sz="2000" dirty="0"/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309446409"/>
                  </a:ext>
                </a:extLst>
              </a:tr>
            </a:tbl>
          </a:graphicData>
        </a:graphic>
      </p:graphicFrame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0E73F3F-27AD-6895-AF76-43F1420C24B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3756198"/>
              </p:ext>
            </p:extLst>
          </p:nvPr>
        </p:nvGraphicFramePr>
        <p:xfrm>
          <a:off x="948369" y="2684463"/>
          <a:ext cx="10515599" cy="3230880"/>
        </p:xfrm>
        <a:graphic>
          <a:graphicData uri="http://schemas.openxmlformats.org/drawingml/2006/table">
            <a:tbl>
              <a:tblPr/>
              <a:tblGrid>
                <a:gridCol w="2974532">
                  <a:extLst>
                    <a:ext uri="{9D8B030D-6E8A-4147-A177-3AD203B41FA5}">
                      <a16:colId xmlns:a16="http://schemas.microsoft.com/office/drawing/2014/main" val="1805833822"/>
                    </a:ext>
                  </a:extLst>
                </a:gridCol>
                <a:gridCol w="2513689">
                  <a:extLst>
                    <a:ext uri="{9D8B030D-6E8A-4147-A177-3AD203B41FA5}">
                      <a16:colId xmlns:a16="http://schemas.microsoft.com/office/drawing/2014/main" val="637328836"/>
                    </a:ext>
                  </a:extLst>
                </a:gridCol>
                <a:gridCol w="2513689">
                  <a:extLst>
                    <a:ext uri="{9D8B030D-6E8A-4147-A177-3AD203B41FA5}">
                      <a16:colId xmlns:a16="http://schemas.microsoft.com/office/drawing/2014/main" val="4138297029"/>
                    </a:ext>
                  </a:extLst>
                </a:gridCol>
                <a:gridCol w="2513689">
                  <a:extLst>
                    <a:ext uri="{9D8B030D-6E8A-4147-A177-3AD203B41FA5}">
                      <a16:colId xmlns:a16="http://schemas.microsoft.com/office/drawing/2014/main" val="230213083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b="1">
                          <a:solidFill>
                            <a:srgbClr val="404040"/>
                          </a:solidFill>
                          <a:effectLst/>
                        </a:rPr>
                        <a:t>Sector</a:t>
                      </a:r>
                    </a:p>
                  </a:txBody>
                  <a:tcPr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4229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>
                          <a:solidFill>
                            <a:srgbClr val="404040"/>
                          </a:solidFill>
                          <a:effectLst/>
                        </a:rPr>
                        <a:t>Coeff.</a:t>
                      </a: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4229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>
                          <a:solidFill>
                            <a:srgbClr val="404040"/>
                          </a:solidFill>
                          <a:effectLst/>
                        </a:rPr>
                        <a:t>p-value</a:t>
                      </a: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4229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>
                          <a:solidFill>
                            <a:srgbClr val="404040"/>
                          </a:solidFill>
                          <a:effectLst/>
                        </a:rPr>
                        <a:t>Role in FFD Integration</a:t>
                      </a: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4229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2996047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>
                          <a:effectLst/>
                        </a:rPr>
                        <a:t>Air Transport (H51)</a:t>
                      </a:r>
                      <a:endParaRPr lang="en-US">
                        <a:effectLst/>
                      </a:endParaRPr>
                    </a:p>
                  </a:txBody>
                  <a:tcPr marR="63500" marT="63500" marB="63500" anchor="ctr">
                    <a:lnL>
                      <a:noFill/>
                    </a:lnL>
                    <a:lnR>
                      <a:noFill/>
                    </a:lnR>
                    <a:lnT w="4229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+35.98</a:t>
                      </a: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 w="4229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&lt;0.001</a:t>
                      </a: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 w="4229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Key cross-border enabler</a:t>
                      </a: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 w="4229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454971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>
                          <a:effectLst/>
                        </a:rPr>
                        <a:t>Water Transport (H50)</a:t>
                      </a:r>
                      <a:endParaRPr lang="en-US">
                        <a:effectLst/>
                      </a:endParaRPr>
                    </a:p>
                  </a:txBody>
                  <a:tcPr marR="63500" marT="63500" marB="63500" anchor="ctr">
                    <a:lnL>
                      <a:noFill/>
                    </a:lnL>
                    <a:lnR>
                      <a:noFill/>
                    </a:lnR>
                    <a:lnT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+31.33</a:t>
                      </a: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&lt;0.001</a:t>
                      </a: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Critical for goods exports</a:t>
                      </a: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405805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>
                          <a:effectLst/>
                        </a:rPr>
                        <a:t>Electronics (C26)</a:t>
                      </a:r>
                      <a:endParaRPr lang="en-US">
                        <a:effectLst/>
                      </a:endParaRPr>
                    </a:p>
                  </a:txBody>
                  <a:tcPr marR="63500" marT="63500" marB="63500" anchor="ctr">
                    <a:lnL>
                      <a:noFill/>
                    </a:lnL>
                    <a:lnR>
                      <a:noFill/>
                    </a:lnR>
                    <a:lnT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+17.57</a:t>
                      </a: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&lt;0.001</a:t>
                      </a: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High-value global demand</a:t>
                      </a: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7279559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>
                          <a:effectLst/>
                        </a:rPr>
                        <a:t>Machinery (C24)</a:t>
                      </a:r>
                      <a:endParaRPr lang="en-US">
                        <a:effectLst/>
                      </a:endParaRPr>
                    </a:p>
                  </a:txBody>
                  <a:tcPr marR="63500" marT="63500" marB="63500" anchor="ctr">
                    <a:lnL>
                      <a:noFill/>
                    </a:lnL>
                    <a:lnR>
                      <a:noFill/>
                    </a:lnR>
                    <a:lnT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+31.45</a:t>
                      </a: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&lt;0.001</a:t>
                      </a: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Industrial integration</a:t>
                      </a: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8170398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b="1">
                          <a:effectLst/>
                        </a:rPr>
                        <a:t>IT Services (J62_63)</a:t>
                      </a:r>
                      <a:endParaRPr lang="en-US">
                        <a:effectLst/>
                      </a:endParaRPr>
                    </a:p>
                  </a:txBody>
                  <a:tcPr marR="63500" marT="63500" marB="63500" anchor="ctr">
                    <a:lnL>
                      <a:noFill/>
                    </a:lnL>
                    <a:lnR>
                      <a:noFill/>
                    </a:lnR>
                    <a:lnT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+6.86</a:t>
                      </a: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0.005</a:t>
                      </a: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Digital integration</a:t>
                      </a: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495090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993606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20544D17-99D9-AC92-D9FC-69914901CCA7}"/>
              </a:ext>
            </a:extLst>
          </p:cNvPr>
          <p:cNvSpPr txBox="1"/>
          <p:nvPr/>
        </p:nvSpPr>
        <p:spPr>
          <a:xfrm>
            <a:off x="1199002" y="705080"/>
            <a:ext cx="9793995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eaLnBrk="0" fontAlgn="base" hangingPunct="0">
              <a:spcBef>
                <a:spcPts val="600"/>
              </a:spcBef>
              <a:spcAft>
                <a:spcPts val="600"/>
              </a:spcAft>
            </a:pPr>
            <a:r>
              <a:rPr lang="en-US" altLang="en-US" b="1" dirty="0">
                <a:solidFill>
                  <a:srgbClr val="404040"/>
                </a:solidFill>
                <a:latin typeface="quote-cjk-patch"/>
              </a:rPr>
              <a:t>Partially Supported</a:t>
            </a:r>
            <a:r>
              <a:rPr lang="en-US" altLang="en-US" dirty="0">
                <a:solidFill>
                  <a:srgbClr val="404040"/>
                </a:solidFill>
                <a:latin typeface="quote-cjk-patch"/>
              </a:rPr>
              <a:t>: FFD integration </a:t>
            </a:r>
            <a:r>
              <a:rPr lang="en-US" altLang="en-US" b="1" dirty="0">
                <a:solidFill>
                  <a:srgbClr val="404040"/>
                </a:solidFill>
                <a:latin typeface="quote-cjk-patch"/>
              </a:rPr>
              <a:t>increases significantly near upgrade point</a:t>
            </a:r>
            <a:r>
              <a:rPr lang="en-US" altLang="en-US" dirty="0">
                <a:solidFill>
                  <a:srgbClr val="404040"/>
                </a:solidFill>
                <a:latin typeface="quote-cjk-patch"/>
              </a:rPr>
              <a:t> (1-5 years prior), but:</a:t>
            </a:r>
            <a:endParaRPr kumimoji="0" lang="en-US" altLang="en-US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algn="just" eaLnBrk="0" fontAlgn="base" hangingPunct="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en-US" b="1" dirty="0">
                <a:solidFill>
                  <a:srgbClr val="404040"/>
                </a:solidFill>
                <a:latin typeface="quote-cjk-patch"/>
              </a:rPr>
              <a:t>No early buildup</a:t>
            </a:r>
            <a:r>
              <a:rPr lang="en-US" altLang="en-US" dirty="0">
                <a:solidFill>
                  <a:srgbClr val="404040"/>
                </a:solidFill>
                <a:latin typeface="quote-cjk-patch"/>
              </a:rPr>
              <a:t>: Lower integration 5-13 years pre-upgrade</a:t>
            </a:r>
          </a:p>
          <a:p>
            <a:pPr lvl="0" algn="just" eaLnBrk="0" fontAlgn="base" hangingPunct="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en-US" b="1" dirty="0">
                <a:solidFill>
                  <a:srgbClr val="404040"/>
                </a:solidFill>
                <a:latin typeface="quote-cjk-patch"/>
              </a:rPr>
              <a:t>Surge pattern</a:t>
            </a:r>
            <a:r>
              <a:rPr lang="en-US" altLang="en-US" dirty="0">
                <a:solidFill>
                  <a:srgbClr val="404040"/>
                </a:solidFill>
                <a:latin typeface="quote-cjk-patch"/>
              </a:rPr>
              <a:t>: Rapid FFD acceleration in final years before upgrade</a:t>
            </a:r>
          </a:p>
          <a:p>
            <a:pPr lvl="0" algn="just" eaLnBrk="0" fontAlgn="base" hangingPunct="0">
              <a:spcBef>
                <a:spcPts val="600"/>
              </a:spcBef>
              <a:spcAft>
                <a:spcPts val="600"/>
              </a:spcAft>
            </a:pPr>
            <a:r>
              <a:rPr lang="en-US" altLang="en-US" b="1" dirty="0">
                <a:solidFill>
                  <a:srgbClr val="404040"/>
                </a:solidFill>
                <a:latin typeface="quote-cjk-patch"/>
              </a:rPr>
              <a:t>Sectoral Insights</a:t>
            </a:r>
            <a:r>
              <a:rPr lang="en-US" altLang="en-US" dirty="0">
                <a:solidFill>
                  <a:srgbClr val="404040"/>
                </a:solidFill>
                <a:latin typeface="quote-cjk-patch"/>
              </a:rPr>
              <a:t>:</a:t>
            </a:r>
            <a:endParaRPr kumimoji="0" lang="en-US" altLang="en-US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algn="just" eaLnBrk="0" fontAlgn="base" hangingPunct="0">
              <a:spcBef>
                <a:spcPts val="600"/>
              </a:spcBef>
              <a:spcAft>
                <a:spcPts val="600"/>
              </a:spcAft>
              <a:buFontTx/>
              <a:buAutoNum type="arabicPeriod"/>
            </a:pPr>
            <a:r>
              <a:rPr lang="en-US" altLang="en-US" b="1" dirty="0">
                <a:solidFill>
                  <a:srgbClr val="404040"/>
                </a:solidFill>
                <a:latin typeface="quote-cjk-patch"/>
              </a:rPr>
              <a:t>Transportation critical</a:t>
            </a:r>
            <a:r>
              <a:rPr lang="en-US" altLang="en-US" dirty="0">
                <a:solidFill>
                  <a:srgbClr val="404040"/>
                </a:solidFill>
                <a:latin typeface="quote-cjk-patch"/>
              </a:rPr>
              <a:t>: Air/water transport dominate FFD integration</a:t>
            </a:r>
          </a:p>
          <a:p>
            <a:pPr lvl="0" algn="just" eaLnBrk="0" fontAlgn="base" hangingPunct="0">
              <a:spcBef>
                <a:spcPts val="600"/>
              </a:spcBef>
              <a:spcAft>
                <a:spcPts val="600"/>
              </a:spcAft>
              <a:buFontTx/>
              <a:buAutoNum type="arabicPeriod" startAt="2"/>
            </a:pPr>
            <a:r>
              <a:rPr lang="en-US" altLang="en-US" b="1" dirty="0">
                <a:solidFill>
                  <a:srgbClr val="404040"/>
                </a:solidFill>
                <a:latin typeface="quote-cjk-patch"/>
              </a:rPr>
              <a:t>Tech-driven</a:t>
            </a:r>
            <a:r>
              <a:rPr lang="en-US" altLang="en-US" dirty="0">
                <a:solidFill>
                  <a:srgbClr val="404040"/>
                </a:solidFill>
                <a:latin typeface="quote-cjk-patch"/>
              </a:rPr>
              <a:t>: Electronics and IT services show strong global demand links</a:t>
            </a:r>
          </a:p>
          <a:p>
            <a:pPr lvl="0" algn="just" eaLnBrk="0" fontAlgn="base" hangingPunct="0">
              <a:spcBef>
                <a:spcPts val="600"/>
              </a:spcBef>
              <a:spcAft>
                <a:spcPts val="600"/>
              </a:spcAft>
              <a:buFontTx/>
              <a:buAutoNum type="arabicPeriod" startAt="3"/>
            </a:pPr>
            <a:r>
              <a:rPr lang="en-US" altLang="en-US" b="1" dirty="0">
                <a:solidFill>
                  <a:srgbClr val="404040"/>
                </a:solidFill>
                <a:latin typeface="quote-cjk-patch"/>
              </a:rPr>
              <a:t>Industrial machinery</a:t>
            </a:r>
            <a:r>
              <a:rPr lang="en-US" altLang="en-US" dirty="0">
                <a:solidFill>
                  <a:srgbClr val="404040"/>
                </a:solidFill>
                <a:latin typeface="quote-cjk-patch"/>
              </a:rPr>
              <a:t>: Key for upper-middle income upgraders</a:t>
            </a:r>
          </a:p>
          <a:p>
            <a:pPr lvl="0" algn="just" eaLnBrk="0" fontAlgn="base" hangingPunct="0">
              <a:spcBef>
                <a:spcPts val="600"/>
              </a:spcBef>
              <a:spcAft>
                <a:spcPts val="600"/>
              </a:spcAft>
            </a:pPr>
            <a:r>
              <a:rPr lang="en-US" altLang="en-US" b="1" dirty="0">
                <a:solidFill>
                  <a:srgbClr val="404040"/>
                </a:solidFill>
                <a:latin typeface="quote-cjk-patch"/>
              </a:rPr>
              <a:t>Policy Implications</a:t>
            </a:r>
            <a:r>
              <a:rPr lang="en-US" altLang="en-US" dirty="0">
                <a:solidFill>
                  <a:srgbClr val="404040"/>
                </a:solidFill>
                <a:latin typeface="quote-cjk-patch"/>
              </a:rPr>
              <a:t>:</a:t>
            </a:r>
            <a:endParaRPr kumimoji="0" lang="en-US" altLang="en-US" sz="105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lvl="0" algn="just" eaLnBrk="0" fontAlgn="base" hangingPunct="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en-US" b="1" dirty="0">
                <a:solidFill>
                  <a:srgbClr val="404040"/>
                </a:solidFill>
                <a:latin typeface="quote-cjk-patch"/>
              </a:rPr>
              <a:t>Phase 1 (5-10 years pre-upgrade)</a:t>
            </a:r>
            <a:r>
              <a:rPr lang="en-US" altLang="en-US" dirty="0">
                <a:solidFill>
                  <a:srgbClr val="404040"/>
                </a:solidFill>
                <a:latin typeface="quote-cjk-patch"/>
              </a:rPr>
              <a:t>: Build export infrastructure (ports, airlines, digital networks)</a:t>
            </a:r>
          </a:p>
          <a:p>
            <a:pPr lvl="0" algn="just" eaLnBrk="0" fontAlgn="base" hangingPunct="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en-US" b="1" dirty="0">
                <a:solidFill>
                  <a:srgbClr val="404040"/>
                </a:solidFill>
                <a:latin typeface="quote-cjk-patch"/>
              </a:rPr>
              <a:t>Phase 2 (1-5 years pre-upgrade)</a:t>
            </a:r>
            <a:r>
              <a:rPr lang="en-US" altLang="en-US" dirty="0">
                <a:solidFill>
                  <a:srgbClr val="404040"/>
                </a:solidFill>
                <a:latin typeface="quote-cjk-patch"/>
              </a:rPr>
              <a:t>: Target FFD-intensive sectors (transport, electronics, machinery)</a:t>
            </a:r>
          </a:p>
          <a:p>
            <a:pPr lvl="0" algn="just" eaLnBrk="0" fontAlgn="base" hangingPunct="0">
              <a:spcBef>
                <a:spcPts val="600"/>
              </a:spcBef>
              <a:spcAft>
                <a:spcPts val="600"/>
              </a:spcAft>
              <a:buFontTx/>
              <a:buChar char="•"/>
            </a:pPr>
            <a:r>
              <a:rPr lang="en-US" altLang="en-US" b="1" dirty="0">
                <a:solidFill>
                  <a:srgbClr val="404040"/>
                </a:solidFill>
                <a:latin typeface="quote-cjk-patch"/>
              </a:rPr>
              <a:t>African opportunity</a:t>
            </a:r>
            <a:r>
              <a:rPr lang="en-US" altLang="en-US" dirty="0">
                <a:solidFill>
                  <a:srgbClr val="404040"/>
                </a:solidFill>
                <a:latin typeface="quote-cjk-patch"/>
              </a:rPr>
              <a:t>: Leverage current high FFD in low-income status for upgrading</a:t>
            </a:r>
          </a:p>
          <a:p>
            <a:pPr lvl="0" algn="just" eaLnBrk="0" fontAlgn="base" hangingPunct="0">
              <a:spcBef>
                <a:spcPts val="600"/>
              </a:spcBef>
              <a:spcAft>
                <a:spcPts val="600"/>
              </a:spcAft>
            </a:pPr>
            <a:r>
              <a:rPr lang="en-US" altLang="en-US" b="1" dirty="0"/>
              <a:t>Strategic recommendation</a:t>
            </a:r>
            <a:r>
              <a:rPr lang="en-US" altLang="en-US" dirty="0">
                <a:latin typeface="Arial" panose="020B0604020202020204" pitchFamily="34" charset="0"/>
              </a:rPr>
              <a:t>: Treat FFD integration as a </a:t>
            </a:r>
            <a:r>
              <a:rPr lang="en-US" altLang="en-US" b="1" dirty="0">
                <a:latin typeface="Arial" panose="020B0604020202020204" pitchFamily="34" charset="0"/>
              </a:rPr>
              <a:t>late-stage upgrading indicator</a:t>
            </a:r>
            <a:r>
              <a:rPr lang="en-US" altLang="en-US" dirty="0">
                <a:latin typeface="Arial" panose="020B0604020202020204" pitchFamily="34" charset="0"/>
              </a:rPr>
              <a:t> that requires prior investment in export infrastructure and sectoral capabilities.</a:t>
            </a:r>
            <a:endParaRPr kumimoji="0" lang="en-US" altLang="en-US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30129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DB9561-4E43-A106-8150-5A3D176B79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EF37AF-8ADE-0198-D40E-8F67E7282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Hypothesis 4: </a:t>
            </a:r>
            <a:r>
              <a:rPr lang="en-US" dirty="0">
                <a:latin typeface="Arial" panose="020B0604020202020204" pitchFamily="34" charset="0"/>
              </a:rPr>
              <a:t>Functional upgrading in GVCs</a:t>
            </a:r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C3FD3EB8-49F3-A44D-A2FA-B46EC49469E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3277096"/>
              </p:ext>
            </p:extLst>
          </p:nvPr>
        </p:nvGraphicFramePr>
        <p:xfrm>
          <a:off x="1034142" y="2405288"/>
          <a:ext cx="5747658" cy="2824388"/>
        </p:xfrm>
        <a:graphic>
          <a:graphicData uri="http://schemas.openxmlformats.org/drawingml/2006/table">
            <a:tbl>
              <a:tblPr/>
              <a:tblGrid>
                <a:gridCol w="1625832">
                  <a:extLst>
                    <a:ext uri="{9D8B030D-6E8A-4147-A177-3AD203B41FA5}">
                      <a16:colId xmlns:a16="http://schemas.microsoft.com/office/drawing/2014/main" val="3256974609"/>
                    </a:ext>
                  </a:extLst>
                </a:gridCol>
                <a:gridCol w="1373942">
                  <a:extLst>
                    <a:ext uri="{9D8B030D-6E8A-4147-A177-3AD203B41FA5}">
                      <a16:colId xmlns:a16="http://schemas.microsoft.com/office/drawing/2014/main" val="537377765"/>
                    </a:ext>
                  </a:extLst>
                </a:gridCol>
                <a:gridCol w="1373942">
                  <a:extLst>
                    <a:ext uri="{9D8B030D-6E8A-4147-A177-3AD203B41FA5}">
                      <a16:colId xmlns:a16="http://schemas.microsoft.com/office/drawing/2014/main" val="2079863196"/>
                    </a:ext>
                  </a:extLst>
                </a:gridCol>
                <a:gridCol w="1373942">
                  <a:extLst>
                    <a:ext uri="{9D8B030D-6E8A-4147-A177-3AD203B41FA5}">
                      <a16:colId xmlns:a16="http://schemas.microsoft.com/office/drawing/2014/main" val="3509588317"/>
                    </a:ext>
                  </a:extLst>
                </a:gridCol>
              </a:tblGrid>
              <a:tr h="537187">
                <a:tc>
                  <a:txBody>
                    <a:bodyPr/>
                    <a:lstStyle/>
                    <a:p>
                      <a:pPr algn="l"/>
                      <a:r>
                        <a:rPr lang="en-US" b="1">
                          <a:solidFill>
                            <a:srgbClr val="404040"/>
                          </a:solidFill>
                          <a:effectLst/>
                        </a:rPr>
                        <a:t>Years Before Upgrade</a:t>
                      </a:r>
                    </a:p>
                  </a:txBody>
                  <a:tcPr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4229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>
                          <a:solidFill>
                            <a:srgbClr val="404040"/>
                          </a:solidFill>
                          <a:effectLst/>
                        </a:rPr>
                        <a:t>Coeff.</a:t>
                      </a: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4229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>
                          <a:solidFill>
                            <a:srgbClr val="404040"/>
                          </a:solidFill>
                          <a:effectLst/>
                        </a:rPr>
                        <a:t>p-value</a:t>
                      </a: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4229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>
                          <a:solidFill>
                            <a:srgbClr val="404040"/>
                          </a:solidFill>
                          <a:effectLst/>
                        </a:rPr>
                        <a:t>FVA/DVA Reduction</a:t>
                      </a: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4229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0764682"/>
                  </a:ext>
                </a:extLst>
              </a:tr>
              <a:tr h="537187">
                <a:tc>
                  <a:txBody>
                    <a:bodyPr/>
                    <a:lstStyle/>
                    <a:p>
                      <a:r>
                        <a:rPr lang="en-US" b="1">
                          <a:effectLst/>
                        </a:rPr>
                        <a:t>13 years</a:t>
                      </a:r>
                      <a:endParaRPr lang="en-US">
                        <a:effectLst/>
                      </a:endParaRPr>
                    </a:p>
                  </a:txBody>
                  <a:tcPr marR="63500" marT="63500" marB="63500" anchor="ctr">
                    <a:lnL>
                      <a:noFill/>
                    </a:lnL>
                    <a:lnR>
                      <a:noFill/>
                    </a:lnR>
                    <a:lnT w="4229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-0.0439</a:t>
                      </a: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 w="4229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&lt;0.001</a:t>
                      </a: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 w="4229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>
                          <a:effectLst/>
                        </a:rPr>
                        <a:t>-4.39%</a:t>
                      </a:r>
                      <a:endParaRPr lang="en-US">
                        <a:effectLst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 w="4229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9317330"/>
                  </a:ext>
                </a:extLst>
              </a:tr>
              <a:tr h="537187">
                <a:tc>
                  <a:txBody>
                    <a:bodyPr/>
                    <a:lstStyle/>
                    <a:p>
                      <a:r>
                        <a:rPr lang="en-US" b="1">
                          <a:effectLst/>
                        </a:rPr>
                        <a:t>10 years</a:t>
                      </a:r>
                      <a:endParaRPr lang="en-US">
                        <a:effectLst/>
                      </a:endParaRPr>
                    </a:p>
                  </a:txBody>
                  <a:tcPr marR="63500" marT="63500" marB="63500" anchor="ctr">
                    <a:lnL>
                      <a:noFill/>
                    </a:lnL>
                    <a:lnR>
                      <a:noFill/>
                    </a:lnR>
                    <a:lnT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-0.0380</a:t>
                      </a: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&lt;0.001</a:t>
                      </a: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>
                          <a:effectLst/>
                        </a:rPr>
                        <a:t>-3.80%</a:t>
                      </a:r>
                      <a:endParaRPr lang="en-US">
                        <a:effectLst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303093"/>
                  </a:ext>
                </a:extLst>
              </a:tr>
              <a:tr h="537187">
                <a:tc>
                  <a:txBody>
                    <a:bodyPr/>
                    <a:lstStyle/>
                    <a:p>
                      <a:r>
                        <a:rPr lang="en-US" b="1">
                          <a:effectLst/>
                        </a:rPr>
                        <a:t>5 years</a:t>
                      </a:r>
                      <a:endParaRPr lang="en-US">
                        <a:effectLst/>
                      </a:endParaRPr>
                    </a:p>
                  </a:txBody>
                  <a:tcPr marR="63500" marT="63500" marB="63500" anchor="ctr">
                    <a:lnL>
                      <a:noFill/>
                    </a:lnL>
                    <a:lnR>
                      <a:noFill/>
                    </a:lnR>
                    <a:lnT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-0.0361</a:t>
                      </a: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&lt;0.001</a:t>
                      </a: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>
                          <a:effectLst/>
                        </a:rPr>
                        <a:t>-3.61%</a:t>
                      </a:r>
                      <a:endParaRPr lang="en-US">
                        <a:effectLst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3405871"/>
                  </a:ext>
                </a:extLst>
              </a:tr>
              <a:tr h="537187">
                <a:tc>
                  <a:txBody>
                    <a:bodyPr/>
                    <a:lstStyle/>
                    <a:p>
                      <a:r>
                        <a:rPr lang="en-US" b="1">
                          <a:effectLst/>
                        </a:rPr>
                        <a:t>1 year</a:t>
                      </a:r>
                      <a:endParaRPr lang="en-US">
                        <a:effectLst/>
                      </a:endParaRPr>
                    </a:p>
                  </a:txBody>
                  <a:tcPr marR="63500" marT="63500" marB="63500" anchor="ctr">
                    <a:lnL>
                      <a:noFill/>
                    </a:lnL>
                    <a:lnR>
                      <a:noFill/>
                    </a:lnR>
                    <a:lnT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-0.0131</a:t>
                      </a: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&lt;0.001</a:t>
                      </a: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>
                          <a:effectLst/>
                        </a:rPr>
                        <a:t>-1.31%</a:t>
                      </a:r>
                      <a:endParaRPr lang="en-US" dirty="0">
                        <a:effectLst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0775598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04208BC3-9B68-0C28-4B5C-28E1A836903E}"/>
              </a:ext>
            </a:extLst>
          </p:cNvPr>
          <p:cNvSpPr txBox="1"/>
          <p:nvPr/>
        </p:nvSpPr>
        <p:spPr>
          <a:xfrm>
            <a:off x="7151915" y="2405288"/>
            <a:ext cx="4942114" cy="2734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ts val="2143"/>
              </a:lnSpc>
              <a:spcBef>
                <a:spcPts val="1029"/>
              </a:spcBef>
              <a:spcAft>
                <a:spcPts val="1029"/>
              </a:spcAft>
              <a:buNone/>
            </a:pPr>
            <a:r>
              <a:rPr lang="en-US" b="1" i="0" dirty="0">
                <a:solidFill>
                  <a:srgbClr val="404040"/>
                </a:solidFill>
                <a:effectLst/>
                <a:latin typeface="quote-cjk-patch"/>
              </a:rPr>
              <a:t>Pattern</a:t>
            </a:r>
            <a:r>
              <a:rPr lang="en-US" b="0" i="0" dirty="0">
                <a:solidFill>
                  <a:srgbClr val="404040"/>
                </a:solidFill>
                <a:effectLst/>
                <a:latin typeface="quote-cjk-patch"/>
              </a:rPr>
              <a:t>:</a:t>
            </a:r>
          </a:p>
          <a:p>
            <a:pPr algn="l">
              <a:lnSpc>
                <a:spcPts val="2143"/>
              </a:lnSpc>
              <a:spcBef>
                <a:spcPts val="1029"/>
              </a:spcBef>
              <a:spcAft>
                <a:spcPts val="1029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404040"/>
                </a:solidFill>
                <a:effectLst/>
                <a:latin typeface="quote-cjk-patch"/>
              </a:rPr>
              <a:t>Steady decline</a:t>
            </a:r>
            <a:r>
              <a:rPr lang="en-US" b="0" i="0" dirty="0">
                <a:solidFill>
                  <a:srgbClr val="404040"/>
                </a:solidFill>
                <a:effectLst/>
                <a:latin typeface="quote-cjk-patch"/>
              </a:rPr>
              <a:t> in foreign/domestic VA ratio approaching upgrade</a:t>
            </a:r>
          </a:p>
          <a:p>
            <a:pPr algn="l">
              <a:lnSpc>
                <a:spcPts val="2143"/>
              </a:lnSpc>
              <a:spcBef>
                <a:spcPts val="300"/>
              </a:spcBef>
              <a:spcAft>
                <a:spcPts val="1029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404040"/>
                </a:solidFill>
                <a:effectLst/>
                <a:latin typeface="quote-cjk-patch"/>
              </a:rPr>
              <a:t>Strongest reduction</a:t>
            </a:r>
            <a:r>
              <a:rPr lang="en-US" b="0" i="0" dirty="0">
                <a:solidFill>
                  <a:srgbClr val="404040"/>
                </a:solidFill>
                <a:effectLst/>
                <a:latin typeface="quote-cjk-patch"/>
              </a:rPr>
              <a:t> 10-13 years pre-upgrade</a:t>
            </a:r>
          </a:p>
          <a:p>
            <a:pPr algn="l">
              <a:lnSpc>
                <a:spcPts val="2143"/>
              </a:lnSpc>
              <a:spcBef>
                <a:spcPts val="300"/>
              </a:spcBef>
              <a:spcAft>
                <a:spcPts val="1029"/>
              </a:spcAft>
              <a:buFont typeface="Arial" panose="020B0604020202020204" pitchFamily="34" charset="0"/>
              <a:buChar char="•"/>
            </a:pPr>
            <a:r>
              <a:rPr lang="en-US" b="1" i="0" dirty="0">
                <a:solidFill>
                  <a:srgbClr val="404040"/>
                </a:solidFill>
                <a:effectLst/>
                <a:latin typeface="quote-cjk-patch"/>
              </a:rPr>
              <a:t>Accelerated decline</a:t>
            </a:r>
            <a:r>
              <a:rPr lang="en-US" b="0" i="0" dirty="0">
                <a:solidFill>
                  <a:srgbClr val="404040"/>
                </a:solidFill>
                <a:effectLst/>
                <a:latin typeface="quote-cjk-patch"/>
              </a:rPr>
              <a:t> continues until upgrade year</a:t>
            </a:r>
          </a:p>
          <a:p>
            <a:pPr algn="l">
              <a:lnSpc>
                <a:spcPts val="2143"/>
              </a:lnSpc>
              <a:spcBef>
                <a:spcPts val="300"/>
              </a:spcBef>
              <a:spcAft>
                <a:spcPts val="1029"/>
              </a:spcAft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404040"/>
                </a:solidFill>
                <a:effectLst/>
                <a:latin typeface="quote-cjk-patch"/>
              </a:rPr>
              <a:t>Supports hypothesis: </a:t>
            </a:r>
            <a:r>
              <a:rPr lang="en-US" b="1" i="0" dirty="0">
                <a:solidFill>
                  <a:srgbClr val="404040"/>
                </a:solidFill>
                <a:effectLst/>
                <a:latin typeface="quote-cjk-patch"/>
              </a:rPr>
              <a:t>Successful upgraders reduce foreign input reliance</a:t>
            </a:r>
            <a:endParaRPr lang="en-US" b="0" i="0" dirty="0">
              <a:solidFill>
                <a:srgbClr val="404040"/>
              </a:solidFill>
              <a:effectLst/>
              <a:latin typeface="quote-cjk-patch"/>
            </a:endParaRPr>
          </a:p>
        </p:txBody>
      </p:sp>
    </p:spTree>
    <p:extLst>
      <p:ext uri="{BB962C8B-B14F-4D97-AF65-F5344CB8AC3E}">
        <p14:creationId xmlns:p14="http://schemas.microsoft.com/office/powerpoint/2010/main" val="13280159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CFF461-1B1C-7471-4F2E-F8581301E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Sectoral Backward Linkage Intensity</a:t>
            </a:r>
            <a:r>
              <a:rPr lang="en-US" dirty="0"/>
              <a:t>:</a:t>
            </a:r>
            <a:endParaRPr lang="en-GB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DF97862-B03D-B492-0F39-DE7C069AA82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2248694"/>
          <a:ext cx="10515599" cy="3505200"/>
        </p:xfrm>
        <a:graphic>
          <a:graphicData uri="http://schemas.openxmlformats.org/drawingml/2006/table">
            <a:tbl>
              <a:tblPr/>
              <a:tblGrid>
                <a:gridCol w="2974532">
                  <a:extLst>
                    <a:ext uri="{9D8B030D-6E8A-4147-A177-3AD203B41FA5}">
                      <a16:colId xmlns:a16="http://schemas.microsoft.com/office/drawing/2014/main" val="780368113"/>
                    </a:ext>
                  </a:extLst>
                </a:gridCol>
                <a:gridCol w="2513689">
                  <a:extLst>
                    <a:ext uri="{9D8B030D-6E8A-4147-A177-3AD203B41FA5}">
                      <a16:colId xmlns:a16="http://schemas.microsoft.com/office/drawing/2014/main" val="4154968506"/>
                    </a:ext>
                  </a:extLst>
                </a:gridCol>
                <a:gridCol w="2513689">
                  <a:extLst>
                    <a:ext uri="{9D8B030D-6E8A-4147-A177-3AD203B41FA5}">
                      <a16:colId xmlns:a16="http://schemas.microsoft.com/office/drawing/2014/main" val="521574604"/>
                    </a:ext>
                  </a:extLst>
                </a:gridCol>
                <a:gridCol w="2513689">
                  <a:extLst>
                    <a:ext uri="{9D8B030D-6E8A-4147-A177-3AD203B41FA5}">
                      <a16:colId xmlns:a16="http://schemas.microsoft.com/office/drawing/2014/main" val="4134160816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b="1">
                          <a:solidFill>
                            <a:srgbClr val="404040"/>
                          </a:solidFill>
                          <a:effectLst/>
                        </a:rPr>
                        <a:t>Sector</a:t>
                      </a:r>
                    </a:p>
                  </a:txBody>
                  <a:tcPr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4229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>
                          <a:solidFill>
                            <a:srgbClr val="404040"/>
                          </a:solidFill>
                          <a:effectLst/>
                        </a:rPr>
                        <a:t>Coeff.</a:t>
                      </a: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4229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>
                          <a:solidFill>
                            <a:srgbClr val="404040"/>
                          </a:solidFill>
                          <a:effectLst/>
                        </a:rPr>
                        <a:t>p-value</a:t>
                      </a: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4229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>
                          <a:solidFill>
                            <a:srgbClr val="404040"/>
                          </a:solidFill>
                          <a:effectLst/>
                        </a:rPr>
                        <a:t>Interpretation</a:t>
                      </a: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4229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518050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Petroleum (C19)</a:t>
                      </a:r>
                    </a:p>
                  </a:txBody>
                  <a:tcPr marR="63500" marT="63500" marB="63500" anchor="ctr">
                    <a:lnL>
                      <a:noFill/>
                    </a:lnL>
                    <a:lnR>
                      <a:noFill/>
                    </a:lnR>
                    <a:lnT w="4229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+0.85</a:t>
                      </a: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 w="4229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&lt;0.001</a:t>
                      </a: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 w="4229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>
                          <a:effectLst/>
                        </a:rPr>
                        <a:t>Highest foreign reliance</a:t>
                      </a:r>
                      <a:endParaRPr lang="en-US">
                        <a:effectLst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 w="4229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896117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Electronics (C26)</a:t>
                      </a:r>
                    </a:p>
                  </a:txBody>
                  <a:tcPr marR="63500" marT="63500" marB="63500" anchor="ctr">
                    <a:lnL>
                      <a:noFill/>
                    </a:lnL>
                    <a:lnR>
                      <a:noFill/>
                    </a:lnR>
                    <a:lnT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+0.40</a:t>
                      </a: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&lt;0.001</a:t>
                      </a: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GVC-dependent manufacturing</a:t>
                      </a: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755473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Basic Metals (C24)</a:t>
                      </a:r>
                    </a:p>
                  </a:txBody>
                  <a:tcPr marR="63500" marT="63500" marB="63500" anchor="ctr">
                    <a:lnL>
                      <a:noFill/>
                    </a:lnL>
                    <a:lnR>
                      <a:noFill/>
                    </a:lnR>
                    <a:lnT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+0.39</a:t>
                      </a: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&lt;0.001</a:t>
                      </a: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Import-intensive production</a:t>
                      </a: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46108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Real Estate (L)</a:t>
                      </a:r>
                    </a:p>
                  </a:txBody>
                  <a:tcPr marR="63500" marT="63500" marB="63500" anchor="ctr">
                    <a:lnL>
                      <a:noFill/>
                    </a:lnL>
                    <a:lnR>
                      <a:noFill/>
                    </a:lnR>
                    <a:lnT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-0.11</a:t>
                      </a: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0.002</a:t>
                      </a: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1">
                          <a:effectLst/>
                        </a:rPr>
                        <a:t>Lowest foreign reliance</a:t>
                      </a:r>
                      <a:endParaRPr lang="en-US">
                        <a:effectLst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088397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Education (P)</a:t>
                      </a:r>
                    </a:p>
                  </a:txBody>
                  <a:tcPr marR="63500" marT="63500" marB="63500" anchor="ctr">
                    <a:lnL>
                      <a:noFill/>
                    </a:lnL>
                    <a:lnR>
                      <a:noFill/>
                    </a:lnR>
                    <a:lnT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-0.11</a:t>
                      </a: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0.002</a:t>
                      </a: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Domestic-focused</a:t>
                      </a: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481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554824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C8E3A0-A4B6-C531-E378-D20AE136F4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Expected Changes in the A-Matrix (Input Coefficients)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B773B1-1355-D181-5AB4-1644049713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/>
            <a:r>
              <a:rPr lang="en-US" dirty="0"/>
              <a:t>Development through TiVA channels implies structural changes in the </a:t>
            </a:r>
            <a:r>
              <a:rPr lang="en-US" b="1" dirty="0"/>
              <a:t>input-output A-matrix</a:t>
            </a:r>
            <a:r>
              <a:rPr lang="en-US" dirty="0"/>
              <a:t>:</a:t>
            </a:r>
          </a:p>
          <a:p>
            <a:pPr algn="just"/>
            <a:r>
              <a:rPr lang="en-US" b="1" dirty="0"/>
              <a:t>Increased domestic intermediate consumption</a:t>
            </a:r>
            <a:r>
              <a:rPr lang="en-US" dirty="0"/>
              <a:t> in manufacturing (i.e., more domestic inputs sourced across sectors).</a:t>
            </a:r>
          </a:p>
          <a:p>
            <a:pPr algn="just"/>
            <a:r>
              <a:rPr lang="en-US" b="1" dirty="0"/>
              <a:t>Reduction in primary product dependence</a:t>
            </a:r>
            <a:r>
              <a:rPr lang="en-US" dirty="0"/>
              <a:t> (e.g., less direct raw material exports, more downstream processing).</a:t>
            </a:r>
          </a:p>
          <a:p>
            <a:pPr algn="just"/>
            <a:r>
              <a:rPr lang="en-US" b="1" dirty="0"/>
              <a:t>Emergence of new linkages</a:t>
            </a:r>
            <a:r>
              <a:rPr lang="en-US" dirty="0"/>
              <a:t> between sectors, e.g., ICT services into manufacturing, logistics into </a:t>
            </a:r>
            <a:r>
              <a:rPr lang="en-US" dirty="0" err="1"/>
              <a:t>agri</a:t>
            </a:r>
            <a:r>
              <a:rPr lang="en-US" dirty="0"/>
              <a:t>-processing.</a:t>
            </a:r>
          </a:p>
          <a:p>
            <a:pPr algn="just"/>
            <a:r>
              <a:rPr lang="en-US" b="1" dirty="0"/>
              <a:t>Higher inter-sectoral connectivity</a:t>
            </a:r>
            <a:r>
              <a:rPr lang="en-US" dirty="0"/>
              <a:t>, indicating economic complexity.</a:t>
            </a:r>
          </a:p>
          <a:p>
            <a:pPr algn="just"/>
            <a:r>
              <a:rPr lang="en-US" dirty="0"/>
              <a:t>This transformation mirrors what complexity economics expects — an increasingly dense network of productive linkages</a:t>
            </a:r>
          </a:p>
          <a:p>
            <a:pPr algn="just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90259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4AC5506-6312-4701-8D3C-40187889A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85A5D32-19F8-F941-0826-ED2F0B0965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2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Definitions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C9FA07E-7A22-5E6C-B310-1778B7F3B03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5168039"/>
              </p:ext>
            </p:extLst>
          </p:nvPr>
        </p:nvGraphicFramePr>
        <p:xfrm>
          <a:off x="643467" y="2039628"/>
          <a:ext cx="10905067" cy="4250584"/>
        </p:xfrm>
        <a:graphic>
          <a:graphicData uri="http://schemas.openxmlformats.org/drawingml/2006/table">
            <a:tbl>
              <a:tblPr/>
              <a:tblGrid>
                <a:gridCol w="5148438">
                  <a:extLst>
                    <a:ext uri="{9D8B030D-6E8A-4147-A177-3AD203B41FA5}">
                      <a16:colId xmlns:a16="http://schemas.microsoft.com/office/drawing/2014/main" val="2889022606"/>
                    </a:ext>
                  </a:extLst>
                </a:gridCol>
                <a:gridCol w="5756629">
                  <a:extLst>
                    <a:ext uri="{9D8B030D-6E8A-4147-A177-3AD203B41FA5}">
                      <a16:colId xmlns:a16="http://schemas.microsoft.com/office/drawing/2014/main" val="1500675170"/>
                    </a:ext>
                  </a:extLst>
                </a:gridCol>
              </a:tblGrid>
              <a:tr h="435886">
                <a:tc>
                  <a:txBody>
                    <a:bodyPr/>
                    <a:lstStyle/>
                    <a:p>
                      <a:r>
                        <a:rPr lang="en-US" sz="2000"/>
                        <a:t>Term</a:t>
                      </a:r>
                    </a:p>
                  </a:txBody>
                  <a:tcPr marL="99065" marR="99065" marT="49532" marB="495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Definition</a:t>
                      </a:r>
                    </a:p>
                  </a:txBody>
                  <a:tcPr marL="99065" marR="99065" marT="49532" marB="495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7152017"/>
                  </a:ext>
                </a:extLst>
              </a:tr>
              <a:tr h="733080">
                <a:tc>
                  <a:txBody>
                    <a:bodyPr/>
                    <a:lstStyle/>
                    <a:p>
                      <a:r>
                        <a:rPr lang="en-US" sz="2000" b="1"/>
                        <a:t>Income Group Upgrade</a:t>
                      </a:r>
                      <a:endParaRPr lang="en-US" sz="2000"/>
                    </a:p>
                  </a:txBody>
                  <a:tcPr marL="99065" marR="99065" marT="49532" marB="495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A transition to a higher World Bank income classification (e.g., LM → UM). Income (GDP per capita, income status and all development indicators taken from the World Bank).</a:t>
                      </a:r>
                    </a:p>
                  </a:txBody>
                  <a:tcPr marL="99065" marR="99065" marT="49532" marB="495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34803499"/>
                  </a:ext>
                </a:extLst>
              </a:tr>
              <a:tr h="733080">
                <a:tc>
                  <a:txBody>
                    <a:bodyPr/>
                    <a:lstStyle/>
                    <a:p>
                      <a:r>
                        <a:rPr lang="en-US" sz="2000" b="1"/>
                        <a:t>Upgrade Window</a:t>
                      </a:r>
                      <a:endParaRPr lang="en-US" sz="2000"/>
                    </a:p>
                  </a:txBody>
                  <a:tcPr marL="99065" marR="99065" marT="49532" marB="495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The 10-year period before a country transitions to a higher income group</a:t>
                      </a:r>
                    </a:p>
                  </a:txBody>
                  <a:tcPr marL="99065" marR="99065" marT="49532" marB="495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00072143"/>
                  </a:ext>
                </a:extLst>
              </a:tr>
              <a:tr h="733080">
                <a:tc>
                  <a:txBody>
                    <a:bodyPr/>
                    <a:lstStyle/>
                    <a:p>
                      <a:r>
                        <a:rPr lang="en-US" sz="2000" b="1"/>
                        <a:t>Non-Upgrading Countries</a:t>
                      </a:r>
                      <a:endParaRPr lang="en-US" sz="2000"/>
                    </a:p>
                  </a:txBody>
                  <a:tcPr marL="99065" marR="99065" marT="49532" marB="495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/>
                        <a:t>Countries that stayed in the same income group during the observation period</a:t>
                      </a:r>
                    </a:p>
                  </a:txBody>
                  <a:tcPr marL="99065" marR="99065" marT="49532" marB="495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1853822"/>
                  </a:ext>
                </a:extLst>
              </a:tr>
              <a:tr h="1030274">
                <a:tc>
                  <a:txBody>
                    <a:bodyPr/>
                    <a:lstStyle/>
                    <a:p>
                      <a:r>
                        <a:rPr lang="en-US" sz="2000" b="1"/>
                        <a:t>TiVA Indicators</a:t>
                      </a:r>
                      <a:endParaRPr lang="en-US" sz="2000"/>
                    </a:p>
                  </a:txBody>
                  <a:tcPr marL="99065" marR="99065" marT="49532" marB="495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dirty="0"/>
                        <a:t>DVA share, FVA share, Forward Linkages, Backward Linkages, VA in foreign final demand, VA by industry from OECD database.</a:t>
                      </a:r>
                    </a:p>
                  </a:txBody>
                  <a:tcPr marL="99065" marR="99065" marT="49532" marB="49532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952629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356920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AEDED0-24C4-C6CD-14C9-07D58CBA6C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“A” matrix case study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1421C8-2BC9-A0BB-FBF3-22AE623DAB5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Find similar A matrix to African country (e.g. NGA or CMR) from a “success” case. </a:t>
            </a:r>
          </a:p>
          <a:p>
            <a:r>
              <a:rPr lang="en-GB" dirty="0"/>
              <a:t>Track progress of “success” case’s A matrix over time. </a:t>
            </a:r>
          </a:p>
        </p:txBody>
      </p:sp>
    </p:spTree>
    <p:extLst>
      <p:ext uri="{BB962C8B-B14F-4D97-AF65-F5344CB8AC3E}">
        <p14:creationId xmlns:p14="http://schemas.microsoft.com/office/powerpoint/2010/main" val="229093799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7DEC4-D28D-820A-4EFF-4ED887B95B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Country Leaders in Reduction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F99B33E-46D1-8B20-F476-FC4A457CE4F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3151904"/>
              </p:ext>
            </p:extLst>
          </p:nvPr>
        </p:nvGraphicFramePr>
        <p:xfrm>
          <a:off x="838201" y="1823720"/>
          <a:ext cx="10515599" cy="1605280"/>
        </p:xfrm>
        <a:graphic>
          <a:graphicData uri="http://schemas.openxmlformats.org/drawingml/2006/table">
            <a:tbl>
              <a:tblPr/>
              <a:tblGrid>
                <a:gridCol w="2974532">
                  <a:extLst>
                    <a:ext uri="{9D8B030D-6E8A-4147-A177-3AD203B41FA5}">
                      <a16:colId xmlns:a16="http://schemas.microsoft.com/office/drawing/2014/main" val="2947870805"/>
                    </a:ext>
                  </a:extLst>
                </a:gridCol>
                <a:gridCol w="2513689">
                  <a:extLst>
                    <a:ext uri="{9D8B030D-6E8A-4147-A177-3AD203B41FA5}">
                      <a16:colId xmlns:a16="http://schemas.microsoft.com/office/drawing/2014/main" val="3476763735"/>
                    </a:ext>
                  </a:extLst>
                </a:gridCol>
                <a:gridCol w="2513689">
                  <a:extLst>
                    <a:ext uri="{9D8B030D-6E8A-4147-A177-3AD203B41FA5}">
                      <a16:colId xmlns:a16="http://schemas.microsoft.com/office/drawing/2014/main" val="213992"/>
                    </a:ext>
                  </a:extLst>
                </a:gridCol>
                <a:gridCol w="2513689">
                  <a:extLst>
                    <a:ext uri="{9D8B030D-6E8A-4147-A177-3AD203B41FA5}">
                      <a16:colId xmlns:a16="http://schemas.microsoft.com/office/drawing/2014/main" val="18920834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en-US" b="1" dirty="0">
                          <a:solidFill>
                            <a:srgbClr val="404040"/>
                          </a:solidFill>
                          <a:effectLst/>
                        </a:rPr>
                        <a:t>Country</a:t>
                      </a:r>
                    </a:p>
                  </a:txBody>
                  <a:tcPr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4229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>
                          <a:solidFill>
                            <a:srgbClr val="404040"/>
                          </a:solidFill>
                          <a:effectLst/>
                        </a:rPr>
                        <a:t>Coeff.</a:t>
                      </a: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4229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>
                          <a:solidFill>
                            <a:srgbClr val="404040"/>
                          </a:solidFill>
                          <a:effectLst/>
                        </a:rPr>
                        <a:t>p-value</a:t>
                      </a: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4229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b="1">
                          <a:solidFill>
                            <a:srgbClr val="404040"/>
                          </a:solidFill>
                          <a:effectLst/>
                        </a:rPr>
                        <a:t>Pre-Upgrade Change</a:t>
                      </a: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4229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3976164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Vietnam</a:t>
                      </a:r>
                    </a:p>
                  </a:txBody>
                  <a:tcPr marR="63500" marT="63500" marB="63500" anchor="ctr">
                    <a:lnL>
                      <a:noFill/>
                    </a:lnL>
                    <a:lnR>
                      <a:noFill/>
                    </a:lnR>
                    <a:lnT w="4229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-0.40</a:t>
                      </a: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 w="4229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&lt;0.001</a:t>
                      </a: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 w="4229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Strongest decline</a:t>
                      </a: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 w="4229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27178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Malaysia</a:t>
                      </a:r>
                    </a:p>
                  </a:txBody>
                  <a:tcPr marR="63500" marT="63500" marB="63500" anchor="ctr">
                    <a:lnL>
                      <a:noFill/>
                    </a:lnL>
                    <a:lnR>
                      <a:noFill/>
                    </a:lnR>
                    <a:lnT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-0.54</a:t>
                      </a: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&lt;0.001</a:t>
                      </a: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Major improvement</a:t>
                      </a: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5062116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Jordan</a:t>
                      </a:r>
                    </a:p>
                  </a:txBody>
                  <a:tcPr marR="63500" marT="63500" marB="63500" anchor="ctr">
                    <a:lnL>
                      <a:noFill/>
                    </a:lnL>
                    <a:lnR>
                      <a:noFill/>
                    </a:lnR>
                    <a:lnT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-0.56</a:t>
                      </a: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>
                          <a:effectLst/>
                        </a:rPr>
                        <a:t>&lt;0.001</a:t>
                      </a: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>
                          <a:effectLst/>
                        </a:rPr>
                        <a:t>Rapid restructuring</a:t>
                      </a: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828996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2202962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DA8427-3BEB-268F-260C-0D915273C5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410482"/>
            <a:ext cx="10515600" cy="4009118"/>
          </a:xfrm>
        </p:spPr>
        <p:txBody>
          <a:bodyPr>
            <a:noAutofit/>
          </a:bodyPr>
          <a:lstStyle/>
          <a:p>
            <a:r>
              <a:rPr lang="en-US" sz="2200" b="1" dirty="0"/>
              <a:t>Strongly Supported</a:t>
            </a:r>
            <a:r>
              <a:rPr lang="en-US" sz="2200" dirty="0"/>
              <a:t>: TiVA data confirms </a:t>
            </a:r>
            <a:r>
              <a:rPr lang="en-US" sz="2200" b="1" dirty="0"/>
              <a:t>significant reduction in backward linkages</a:t>
            </a:r>
            <a:r>
              <a:rPr lang="en-US" sz="2200" dirty="0"/>
              <a:t> before income upgrades</a:t>
            </a:r>
          </a:p>
          <a:p>
            <a:r>
              <a:rPr lang="en-US" sz="2200" b="1" dirty="0"/>
              <a:t>-3.6% to -4.4% reduction</a:t>
            </a:r>
            <a:r>
              <a:rPr lang="en-US" sz="2200" dirty="0"/>
              <a:t> in FVA/DVA ratio 5-13 years pre-upgrade</a:t>
            </a:r>
          </a:p>
          <a:p>
            <a:r>
              <a:rPr lang="en-US" sz="2200" b="1" dirty="0"/>
              <a:t>Consistent decline</a:t>
            </a:r>
            <a:r>
              <a:rPr lang="en-US" sz="2200" dirty="0"/>
              <a:t> across all pre-upgrade years</a:t>
            </a:r>
          </a:p>
          <a:p>
            <a:r>
              <a:rPr lang="en-US" sz="2200" b="1" dirty="0"/>
              <a:t>Sectoral Insights</a:t>
            </a:r>
            <a:r>
              <a:rPr lang="en-US" sz="2200" dirty="0"/>
              <a:t>:</a:t>
            </a:r>
          </a:p>
          <a:p>
            <a:r>
              <a:rPr lang="en-US" sz="2200" b="1" dirty="0"/>
              <a:t>Resource sectors</a:t>
            </a:r>
            <a:r>
              <a:rPr lang="en-US" sz="2200" dirty="0"/>
              <a:t> (petroleum, mining) maintain high foreign reliance</a:t>
            </a:r>
          </a:p>
          <a:p>
            <a:r>
              <a:rPr lang="en-US" sz="2200" b="1" dirty="0"/>
              <a:t>Manufacturing</a:t>
            </a:r>
            <a:r>
              <a:rPr lang="en-US" sz="2200" dirty="0"/>
              <a:t> (electronics, metals) show largest absolute reductions</a:t>
            </a:r>
          </a:p>
          <a:p>
            <a:r>
              <a:rPr lang="en-US" sz="2200" b="1" dirty="0"/>
              <a:t>Domestic services</a:t>
            </a:r>
            <a:r>
              <a:rPr lang="en-US" sz="2200" dirty="0"/>
              <a:t> (education, real estate) have lowest foreign inputs.</a:t>
            </a:r>
          </a:p>
          <a:p>
            <a:r>
              <a:rPr lang="en-US" sz="2200" b="1" dirty="0"/>
              <a:t>Key strategy</a:t>
            </a:r>
            <a:r>
              <a:rPr lang="en-US" sz="2200" dirty="0"/>
              <a:t>: Sequential reduction of foreign inputs starting 10+ years before expected upgrade, prioritizing manufacturing sectors while maintaining services' domestic focus.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B7F9EC4-2790-A608-E791-E10DC4147A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36956"/>
            <a:ext cx="12192000" cy="764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7838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D8BB42-EDC3-DDB7-9EE3-B347092ABB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0AA5A-D18D-8981-11DD-41D9FA2AA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Hypothesis 5: </a:t>
            </a:r>
            <a:r>
              <a:rPr lang="en-US" dirty="0">
                <a:latin typeface="Arial" panose="020B0604020202020204" pitchFamily="34" charset="0"/>
              </a:rPr>
              <a:t>Diversification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3F885A-F190-0F9F-1264-DC9A6F4312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8650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BFA19791-5FC0-C270-3F4D-E7FC495A0628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35000"/>
          </a:blip>
          <a:srcRect t="8018" b="7712"/>
          <a:stretch>
            <a:fillRect/>
          </a:stretch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DD5B54A-F9C4-4F38-8217-98BE7B854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The TiVA indicators most relevant for tracking development</a:t>
            </a:r>
            <a:endParaRPr lang="en-GB" dirty="0">
              <a:solidFill>
                <a:srgbClr val="FFFFFF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AF55BD90-7476-EE90-9743-C3AA8D6ECD7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726947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3937791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08690-1EDC-E2B7-1D29-63F588D3C8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62C858-C73D-053B-A36E-2447E4CF6A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Descriptive Trends</a:t>
            </a:r>
          </a:p>
          <a:p>
            <a:r>
              <a:rPr lang="en-US" dirty="0"/>
              <a:t>Plot average trends of TiVA indicators by:</a:t>
            </a:r>
          </a:p>
          <a:p>
            <a:pPr lvl="1"/>
            <a:r>
              <a:rPr lang="en-US" dirty="0"/>
              <a:t>Upgraders vs Non-Upgraders</a:t>
            </a:r>
          </a:p>
          <a:p>
            <a:pPr lvl="1"/>
            <a:r>
              <a:rPr lang="en-US" dirty="0"/>
              <a:t>Income group at baseline (L, LM, UM)</a:t>
            </a:r>
          </a:p>
          <a:p>
            <a:pPr lvl="1"/>
            <a:r>
              <a:rPr lang="en-US" dirty="0"/>
              <a:t>Sector-specific analysis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35139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9F1609C-EC47-C245-9E00-8C1BC90020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A80F2F5-B6A7-42FE-5A7D-F14572E518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222DA58-39DC-93A3-38D7-C88949E4A6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2" y="0"/>
            <a:ext cx="12191998" cy="1575955"/>
          </a:xfrm>
          <a:prstGeom prst="rect">
            <a:avLst/>
          </a:prstGeom>
          <a:gradFill>
            <a:gsLst>
              <a:gs pos="0">
                <a:srgbClr val="000000">
                  <a:alpha val="96000"/>
                </a:srgbClr>
              </a:gs>
              <a:gs pos="100000">
                <a:schemeClr val="accent1">
                  <a:lumMod val="7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59682F4-6931-96C5-FE5C-E97A14A79B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8128856" cy="1575461"/>
          </a:xfrm>
          <a:prstGeom prst="rect">
            <a:avLst/>
          </a:prstGeom>
          <a:gradFill>
            <a:gsLst>
              <a:gs pos="0">
                <a:schemeClr val="accent1">
                  <a:alpha val="41000"/>
                </a:schemeClr>
              </a:gs>
              <a:gs pos="74000">
                <a:schemeClr val="accent1">
                  <a:lumMod val="60000"/>
                  <a:lumOff val="40000"/>
                  <a:alpha val="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E8A6151-8466-512F-5DD2-D3B866DB53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3" y="-1"/>
            <a:ext cx="12192002" cy="1574311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78000">
                <a:schemeClr val="accent1">
                  <a:alpha val="1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3933948-A5B0-375B-A62C-EBEE6E2FAD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9713" y="248038"/>
            <a:ext cx="7063721" cy="115920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Hypotheses for Successful</a:t>
            </a:r>
            <a:r>
              <a:rPr lang="en-US" sz="3700" dirty="0">
                <a:solidFill>
                  <a:srgbClr val="FFFFFF"/>
                </a:solidFill>
              </a:rPr>
              <a:t>*</a:t>
            </a:r>
            <a:r>
              <a:rPr lang="en-US" sz="37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 Development via TiVA Trends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522B9059-739D-ED4C-2630-92B02E48FD3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9157768"/>
              </p:ext>
            </p:extLst>
          </p:nvPr>
        </p:nvGraphicFramePr>
        <p:xfrm>
          <a:off x="432223" y="1655276"/>
          <a:ext cx="11327550" cy="4544448"/>
        </p:xfrm>
        <a:graphic>
          <a:graphicData uri="http://schemas.openxmlformats.org/drawingml/2006/table">
            <a:tbl>
              <a:tblPr/>
              <a:tblGrid>
                <a:gridCol w="2850804">
                  <a:extLst>
                    <a:ext uri="{9D8B030D-6E8A-4147-A177-3AD203B41FA5}">
                      <a16:colId xmlns:a16="http://schemas.microsoft.com/office/drawing/2014/main" val="1556676836"/>
                    </a:ext>
                  </a:extLst>
                </a:gridCol>
                <a:gridCol w="4704921">
                  <a:extLst>
                    <a:ext uri="{9D8B030D-6E8A-4147-A177-3AD203B41FA5}">
                      <a16:colId xmlns:a16="http://schemas.microsoft.com/office/drawing/2014/main" val="1023667746"/>
                    </a:ext>
                  </a:extLst>
                </a:gridCol>
                <a:gridCol w="3771825">
                  <a:extLst>
                    <a:ext uri="{9D8B030D-6E8A-4147-A177-3AD203B41FA5}">
                      <a16:colId xmlns:a16="http://schemas.microsoft.com/office/drawing/2014/main" val="497000219"/>
                    </a:ext>
                  </a:extLst>
                </a:gridCol>
              </a:tblGrid>
              <a:tr h="43117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900" b="0" i="0" u="none" strike="noStrike" dirty="0">
                          <a:effectLst/>
                          <a:latin typeface="Arial" panose="020B0604020202020204" pitchFamily="34" charset="0"/>
                        </a:rPr>
                        <a:t>Hypothesis</a:t>
                      </a:r>
                    </a:p>
                  </a:txBody>
                  <a:tcPr marL="97995" marR="97995" marT="48998" marB="489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900" b="0" i="0" u="none" strike="noStrike" dirty="0">
                          <a:effectLst/>
                          <a:latin typeface="Arial" panose="020B0604020202020204" pitchFamily="34" charset="0"/>
                        </a:rPr>
                        <a:t>Indicator Trend</a:t>
                      </a:r>
                    </a:p>
                  </a:txBody>
                  <a:tcPr marL="97995" marR="97995" marT="48998" marB="489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900" b="0" i="0" u="none" strike="noStrike" dirty="0">
                          <a:effectLst/>
                          <a:latin typeface="Arial" panose="020B0604020202020204" pitchFamily="34" charset="0"/>
                        </a:rPr>
                        <a:t>Results</a:t>
                      </a:r>
                    </a:p>
                  </a:txBody>
                  <a:tcPr marL="97995" marR="97995" marT="48998" marB="489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3234878"/>
                  </a:ext>
                </a:extLst>
              </a:tr>
              <a:tr h="43117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900" b="1" i="0" u="none" strike="noStrike" dirty="0">
                          <a:effectLst/>
                          <a:latin typeface="Arial" panose="020B0604020202020204" pitchFamily="34" charset="0"/>
                        </a:rPr>
                        <a:t>H1</a:t>
                      </a:r>
                      <a:r>
                        <a:rPr lang="en-US" sz="1900" b="0" i="0" u="none" strike="noStrike" dirty="0">
                          <a:effectLst/>
                          <a:latin typeface="Arial" panose="020B0604020202020204" pitchFamily="34" charset="0"/>
                        </a:rPr>
                        <a:t>: Value-added upgrading</a:t>
                      </a:r>
                    </a:p>
                  </a:txBody>
                  <a:tcPr marL="97995" marR="97995" marT="48998" marB="489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900" b="0" i="0" u="none" strike="noStrike" dirty="0">
                          <a:effectLst/>
                          <a:latin typeface="Arial" panose="020B0604020202020204" pitchFamily="34" charset="0"/>
                        </a:rPr>
                        <a:t>↑ DVA share in gross exports over time</a:t>
                      </a:r>
                    </a:p>
                  </a:txBody>
                  <a:tcPr marL="97995" marR="97995" marT="48998" marB="489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2000" dirty="0"/>
                        <a:t>✅ Strong support</a:t>
                      </a:r>
                      <a:endParaRPr lang="en-US" sz="1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995" marR="97995" marT="48998" marB="489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2344020"/>
                  </a:ext>
                </a:extLst>
              </a:tr>
              <a:tr h="725164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900" b="1" i="0" u="none" strike="noStrike" dirty="0">
                          <a:effectLst/>
                          <a:latin typeface="Arial" panose="020B0604020202020204" pitchFamily="34" charset="0"/>
                        </a:rPr>
                        <a:t>H2</a:t>
                      </a:r>
                      <a:r>
                        <a:rPr lang="en-US" sz="1900" b="0" i="0" u="none" strike="noStrike" dirty="0">
                          <a:effectLst/>
                          <a:latin typeface="Arial" panose="020B0604020202020204" pitchFamily="34" charset="0"/>
                        </a:rPr>
                        <a:t>: Import substitution &amp; technological upgrading</a:t>
                      </a:r>
                    </a:p>
                  </a:txBody>
                  <a:tcPr marL="97995" marR="97995" marT="48998" marB="489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900" b="0" i="0" u="none" strike="noStrike" dirty="0">
                          <a:effectLst/>
                          <a:latin typeface="Arial" panose="020B0604020202020204" pitchFamily="34" charset="0"/>
                        </a:rPr>
                        <a:t>↓ FVA share as domestic intermediate production capabilities increase</a:t>
                      </a:r>
                    </a:p>
                  </a:txBody>
                  <a:tcPr marL="97995" marR="97995" marT="48998" marB="489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2000" dirty="0"/>
                        <a:t>✅Support</a:t>
                      </a:r>
                      <a:endParaRPr lang="en-US" sz="1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995" marR="97995" marT="48998" marB="489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9217929"/>
                  </a:ext>
                </a:extLst>
              </a:tr>
              <a:tr h="725164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900" b="1" i="0" u="none" strike="noStrike" dirty="0">
                          <a:effectLst/>
                          <a:latin typeface="Arial" panose="020B0604020202020204" pitchFamily="34" charset="0"/>
                        </a:rPr>
                        <a:t>H3</a:t>
                      </a:r>
                      <a:r>
                        <a:rPr lang="en-US" sz="1900" b="0" i="0" u="none" strike="noStrike" dirty="0">
                          <a:effectLst/>
                          <a:latin typeface="Arial" panose="020B0604020202020204" pitchFamily="34" charset="0"/>
                        </a:rPr>
                        <a:t>: Regional integration</a:t>
                      </a:r>
                    </a:p>
                  </a:txBody>
                  <a:tcPr marL="97995" marR="97995" marT="48998" marB="489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900" b="0" i="0" u="none" strike="noStrike" dirty="0">
                          <a:effectLst/>
                          <a:latin typeface="Arial" panose="020B0604020202020204" pitchFamily="34" charset="0"/>
                        </a:rPr>
                        <a:t>↑ share of exports with domestic VA absorbed in regional partners’ final demand</a:t>
                      </a:r>
                    </a:p>
                  </a:txBody>
                  <a:tcPr marL="97995" marR="97995" marT="48998" marB="489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1900" b="0" i="0" u="none" strike="noStrike" dirty="0">
                          <a:effectLst/>
                          <a:latin typeface="Arial" panose="020B0604020202020204" pitchFamily="34" charset="0"/>
                        </a:rPr>
                        <a:t>      Partial support</a:t>
                      </a:r>
                    </a:p>
                  </a:txBody>
                  <a:tcPr marL="97995" marR="97995" marT="48998" marB="489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5971600"/>
                  </a:ext>
                </a:extLst>
              </a:tr>
              <a:tr h="725164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900" b="1" i="0" u="none" strike="noStrike" dirty="0">
                          <a:effectLst/>
                          <a:latin typeface="Arial" panose="020B0604020202020204" pitchFamily="34" charset="0"/>
                        </a:rPr>
                        <a:t>H4</a:t>
                      </a:r>
                      <a:r>
                        <a:rPr lang="en-US" sz="1900" b="0" i="0" u="none" strike="noStrike" dirty="0">
                          <a:effectLst/>
                          <a:latin typeface="Arial" panose="020B0604020202020204" pitchFamily="34" charset="0"/>
                        </a:rPr>
                        <a:t>: Functional upgrading in GVCs</a:t>
                      </a:r>
                    </a:p>
                  </a:txBody>
                  <a:tcPr marL="97995" marR="97995" marT="48998" marB="489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900" b="0" i="0" u="none" strike="noStrike" dirty="0">
                          <a:effectLst/>
                          <a:latin typeface="Arial" panose="020B0604020202020204" pitchFamily="34" charset="0"/>
                        </a:rPr>
                        <a:t>↑ forward linkages, showing higher-tech inputs used abroad</a:t>
                      </a:r>
                    </a:p>
                  </a:txBody>
                  <a:tcPr marL="97995" marR="97995" marT="48998" marB="489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2000" dirty="0"/>
                        <a:t>✅ Strong support</a:t>
                      </a:r>
                      <a:endParaRPr lang="en-US" sz="19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7995" marR="97995" marT="48998" marB="489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36886324"/>
                  </a:ext>
                </a:extLst>
              </a:tr>
              <a:tr h="1019149"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900" b="1" i="0" u="none" strike="noStrike" dirty="0">
                          <a:effectLst/>
                          <a:latin typeface="Arial" panose="020B0604020202020204" pitchFamily="34" charset="0"/>
                        </a:rPr>
                        <a:t>H5</a:t>
                      </a:r>
                      <a:r>
                        <a:rPr lang="en-US" sz="1900" b="0" i="0" u="none" strike="noStrike" dirty="0">
                          <a:effectLst/>
                          <a:latin typeface="Arial" panose="020B0604020202020204" pitchFamily="34" charset="0"/>
                        </a:rPr>
                        <a:t>: Diversification</a:t>
                      </a:r>
                    </a:p>
                  </a:txBody>
                  <a:tcPr marL="97995" marR="97995" marT="48998" marB="489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900" b="0" i="0" u="none" strike="noStrike" dirty="0">
                          <a:effectLst/>
                          <a:latin typeface="Arial" panose="020B0604020202020204" pitchFamily="34" charset="0"/>
                        </a:rPr>
                        <a:t>↑ number and sophistication of sectors contributing to exports, consistent with ECI (economic complexity index) shifts</a:t>
                      </a:r>
                    </a:p>
                  </a:txBody>
                  <a:tcPr marL="97995" marR="97995" marT="48998" marB="489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>
                        <a:buNone/>
                      </a:pPr>
                      <a:r>
                        <a:rPr lang="en-US" sz="1900" b="0" i="0" u="none" strike="noStrike" dirty="0"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❌ </a:t>
                      </a:r>
                      <a:r>
                        <a:rPr lang="en-US" sz="1900" b="0" i="0" u="none" strike="noStrike" dirty="0">
                          <a:effectLst/>
                          <a:latin typeface="Arial" panose="020B0604020202020204" pitchFamily="34" charset="0"/>
                        </a:rPr>
                        <a:t> No support</a:t>
                      </a:r>
                    </a:p>
                  </a:txBody>
                  <a:tcPr marL="97995" marR="97995" marT="48998" marB="489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63575494"/>
                  </a:ext>
                </a:extLst>
              </a:tr>
            </a:tbl>
          </a:graphicData>
        </a:graphic>
      </p:graphicFrame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FFE7AD7E-CC4A-5591-79B2-C5B67C8A72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100" y="6505524"/>
            <a:ext cx="10515600" cy="70544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1600" dirty="0"/>
              <a:t>*“Successful” development for the purposes of this study is achieving an income status upgrade according to WB.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4CF2BF7C-45D9-B8DD-AE6F-0B0C0D887DE1}"/>
              </a:ext>
            </a:extLst>
          </p:cNvPr>
          <p:cNvSpPr/>
          <p:nvPr/>
        </p:nvSpPr>
        <p:spPr>
          <a:xfrm>
            <a:off x="8128856" y="3855904"/>
            <a:ext cx="321081" cy="231354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31066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9AB213D-6766-33A6-EE3D-3150CE977C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49EDCE0-1631-7D40-CFD7-E80CE7ABD1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51752"/>
            <a:ext cx="12192000" cy="736551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F538D9-0BC0-0DEF-167C-BDFE76412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6532" y="643467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GB" sz="3200" b="1" dirty="0">
                <a:solidFill>
                  <a:schemeClr val="bg1"/>
                </a:solidFill>
              </a:rPr>
              <a:t>Hypothesis 1: </a:t>
            </a:r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</a:rPr>
              <a:t>Value-added upgrading</a:t>
            </a:r>
            <a:endParaRPr lang="en-US" sz="3200" b="1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7225E491-3216-EE17-7CE1-CF2EBC6F35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2125078"/>
              </p:ext>
            </p:extLst>
          </p:nvPr>
        </p:nvGraphicFramePr>
        <p:xfrm>
          <a:off x="904194" y="2504253"/>
          <a:ext cx="10515600" cy="2164080"/>
        </p:xfrm>
        <a:graphic>
          <a:graphicData uri="http://schemas.openxmlformats.org/drawingml/2006/table">
            <a:tbl>
              <a:tblPr/>
              <a:tblGrid>
                <a:gridCol w="5257800">
                  <a:extLst>
                    <a:ext uri="{9D8B030D-6E8A-4147-A177-3AD203B41FA5}">
                      <a16:colId xmlns:a16="http://schemas.microsoft.com/office/drawing/2014/main" val="3938292081"/>
                    </a:ext>
                  </a:extLst>
                </a:gridCol>
                <a:gridCol w="5257800">
                  <a:extLst>
                    <a:ext uri="{9D8B030D-6E8A-4147-A177-3AD203B41FA5}">
                      <a16:colId xmlns:a16="http://schemas.microsoft.com/office/drawing/2014/main" val="283630612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Element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Reason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7891172"/>
                  </a:ext>
                </a:extLst>
              </a:tr>
              <a:tr h="298563">
                <a:tc>
                  <a:txBody>
                    <a:bodyPr/>
                    <a:lstStyle/>
                    <a:p>
                      <a:r>
                        <a:rPr lang="en-US" sz="1400" dirty="0" err="1"/>
                        <a:t>i.years_before_upgrade</a:t>
                      </a:r>
                      <a:endParaRPr lang="en-US" sz="1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Focuses on event-time dynamics (upgrade timing), not fixed year trends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90355935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/>
                        <a:t>i.country_numeric</a:t>
                      </a:r>
                      <a:endParaRPr lang="en-US" sz="1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Controls for unobserved country-specific factors (e.g., governance, geography)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221479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/>
                        <a:t>i.industry_code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Accounts for systematic industry differences in VA share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98512662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sz="1400" dirty="0"/>
                        <a:t>Excludes </a:t>
                      </a:r>
                      <a:r>
                        <a:rPr lang="en-US" sz="1400" dirty="0" err="1"/>
                        <a:t>i.year</a:t>
                      </a:r>
                      <a:endParaRPr lang="en-US" sz="1400" dirty="0"/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/>
                        <a:t>Avoids perfect multicollinearity with </a:t>
                      </a:r>
                      <a:r>
                        <a:rPr lang="en-US" sz="1400" dirty="0" err="1"/>
                        <a:t>years_before_upgrade</a:t>
                      </a:r>
                      <a:r>
                        <a:rPr lang="en-US" sz="1400" dirty="0"/>
                        <a:t>, keeps interpretability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95043516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F309B3F-F498-D3A7-C240-9FE85779564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7119181"/>
              </p:ext>
            </p:extLst>
          </p:nvPr>
        </p:nvGraphicFramePr>
        <p:xfrm>
          <a:off x="1449111" y="1487612"/>
          <a:ext cx="10405431" cy="70205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0405431">
                  <a:extLst>
                    <a:ext uri="{9D8B030D-6E8A-4147-A177-3AD203B41FA5}">
                      <a16:colId xmlns:a16="http://schemas.microsoft.com/office/drawing/2014/main" val="30676247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 dirty="0">
                          <a:effectLst/>
                        </a:rPr>
                        <a:t>Countries that upgrade income groups show a significant increase in Domestic Value Added (DVA) share in exports over the 10 years prior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33094464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38300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1322BBD-B913-12BE-C3A5-D6B81DCD2C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65B1B6-D4D1-0E16-47A8-0914278CE1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>
                <a:solidFill>
                  <a:srgbClr val="156082"/>
                </a:solidFill>
              </a:rPr>
              <a:t>Pre-Upgrade Event-Study</a:t>
            </a:r>
            <a:endParaRPr lang="en-US" dirty="0">
              <a:solidFill>
                <a:srgbClr val="15608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9E5F205A-51E9-FA54-392E-D4C02CC6D2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1362437"/>
              </p:ext>
            </p:extLst>
          </p:nvPr>
        </p:nvGraphicFramePr>
        <p:xfrm>
          <a:off x="1001485" y="1483860"/>
          <a:ext cx="5377151" cy="5186777"/>
        </p:xfrm>
        <a:graphic>
          <a:graphicData uri="http://schemas.openxmlformats.org/drawingml/2006/table">
            <a:tbl>
              <a:tblPr/>
              <a:tblGrid>
                <a:gridCol w="2250879">
                  <a:extLst>
                    <a:ext uri="{9D8B030D-6E8A-4147-A177-3AD203B41FA5}">
                      <a16:colId xmlns:a16="http://schemas.microsoft.com/office/drawing/2014/main" val="3162839789"/>
                    </a:ext>
                  </a:extLst>
                </a:gridCol>
                <a:gridCol w="972860">
                  <a:extLst>
                    <a:ext uri="{9D8B030D-6E8A-4147-A177-3AD203B41FA5}">
                      <a16:colId xmlns:a16="http://schemas.microsoft.com/office/drawing/2014/main" val="2038111714"/>
                    </a:ext>
                  </a:extLst>
                </a:gridCol>
                <a:gridCol w="841689">
                  <a:extLst>
                    <a:ext uri="{9D8B030D-6E8A-4147-A177-3AD203B41FA5}">
                      <a16:colId xmlns:a16="http://schemas.microsoft.com/office/drawing/2014/main" val="1474568577"/>
                    </a:ext>
                  </a:extLst>
                </a:gridCol>
                <a:gridCol w="1311723">
                  <a:extLst>
                    <a:ext uri="{9D8B030D-6E8A-4147-A177-3AD203B41FA5}">
                      <a16:colId xmlns:a16="http://schemas.microsoft.com/office/drawing/2014/main" val="2436719377"/>
                    </a:ext>
                  </a:extLst>
                </a:gridCol>
              </a:tblGrid>
              <a:tr h="403591">
                <a:tc>
                  <a:txBody>
                    <a:bodyPr/>
                    <a:lstStyle/>
                    <a:p>
                      <a:pPr algn="l"/>
                      <a:r>
                        <a:rPr lang="en-US" sz="1400" b="1">
                          <a:solidFill>
                            <a:srgbClr val="404040"/>
                          </a:solidFill>
                          <a:effectLst/>
                        </a:rPr>
                        <a:t>Variable</a:t>
                      </a:r>
                    </a:p>
                  </a:txBody>
                  <a:tcPr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29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>
                          <a:solidFill>
                            <a:srgbClr val="404040"/>
                          </a:solidFill>
                          <a:effectLst/>
                        </a:rPr>
                        <a:t>Coeff.</a:t>
                      </a: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29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rgbClr val="404040"/>
                          </a:solidFill>
                          <a:effectLst/>
                        </a:rPr>
                        <a:t>p-value</a:t>
                      </a: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29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b="1">
                          <a:solidFill>
                            <a:srgbClr val="404040"/>
                          </a:solidFill>
                          <a:effectLst/>
                        </a:rPr>
                        <a:t>Interpretation</a:t>
                      </a:r>
                    </a:p>
                  </a:txBody>
                  <a:tcPr marL="63500" marR="63500" marT="63500" marB="6350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29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0420733"/>
                  </a:ext>
                </a:extLst>
              </a:tr>
              <a:tr h="721479">
                <a:tc>
                  <a:txBody>
                    <a:bodyPr/>
                    <a:lstStyle/>
                    <a:p>
                      <a:r>
                        <a:rPr lang="en-US" sz="1400" b="1" dirty="0">
                          <a:effectLst/>
                        </a:rPr>
                        <a:t>Pre-Upgrade Timeline</a:t>
                      </a:r>
                      <a:r>
                        <a:rPr lang="en-US" sz="1400" dirty="0">
                          <a:effectLst/>
                        </a:rPr>
                        <a:t> (Peak at 5 yrs):</a:t>
                      </a:r>
                    </a:p>
                  </a:txBody>
                  <a:tcPr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4229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 w="4229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 dirty="0">
                        <a:effectLst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 w="4229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effectLst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29" cap="flat" cmpd="sng" algn="ctr">
                      <a:solidFill>
                        <a:srgbClr val="BBBBB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3377543"/>
                  </a:ext>
                </a:extLst>
              </a:tr>
              <a:tr h="642379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- 5 years before upgrade</a:t>
                      </a:r>
                    </a:p>
                  </a:txBody>
                  <a:tcPr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+1.73</a:t>
                      </a: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&lt;0.001</a:t>
                      </a: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Max DVA increase</a:t>
                      </a:r>
                    </a:p>
                  </a:txBody>
                  <a:tcPr marL="63500" marR="63500" marT="63500" marB="6350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0025888"/>
                  </a:ext>
                </a:extLst>
              </a:tr>
              <a:tr h="656589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- 10 years before upgrade</a:t>
                      </a:r>
                    </a:p>
                  </a:txBody>
                  <a:tcPr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+1.45</a:t>
                      </a: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&lt;0.001</a:t>
                      </a: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Sustained buildup</a:t>
                      </a:r>
                    </a:p>
                  </a:txBody>
                  <a:tcPr marL="63500" marR="63500" marT="63500" marB="6350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7301533"/>
                  </a:ext>
                </a:extLst>
              </a:tr>
              <a:tr h="656589">
                <a:tc>
                  <a:txBody>
                    <a:bodyPr/>
                    <a:lstStyle/>
                    <a:p>
                      <a:r>
                        <a:rPr lang="en-US" sz="1400" b="1">
                          <a:effectLst/>
                        </a:rPr>
                        <a:t>Income Groups</a:t>
                      </a:r>
                      <a:r>
                        <a:rPr lang="en-US" sz="1400">
                          <a:effectLst/>
                        </a:rPr>
                        <a:t> (vs. High Income):</a:t>
                      </a:r>
                    </a:p>
                  </a:txBody>
                  <a:tcPr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effectLst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effectLst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effectLst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46522374"/>
                  </a:ext>
                </a:extLst>
              </a:tr>
              <a:tr h="642379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- Low Income (L)</a:t>
                      </a:r>
                    </a:p>
                  </a:txBody>
                  <a:tcPr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-4.60</a:t>
                      </a: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&lt;0.001</a:t>
                      </a: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Significant DVA gap</a:t>
                      </a:r>
                    </a:p>
                  </a:txBody>
                  <a:tcPr marL="63500" marR="63500" marT="63500" marB="6350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6002016"/>
                  </a:ext>
                </a:extLst>
              </a:tr>
              <a:tr h="403591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- Lower-Middle (LM)</a:t>
                      </a:r>
                    </a:p>
                  </a:txBody>
                  <a:tcPr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-3.19</a:t>
                      </a: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&lt;0.001</a:t>
                      </a: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effectLst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721482"/>
                  </a:ext>
                </a:extLst>
              </a:tr>
              <a:tr h="403591"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- Upper-Middle (UM)</a:t>
                      </a:r>
                    </a:p>
                  </a:txBody>
                  <a:tcPr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-0.81</a:t>
                      </a: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effectLst/>
                        </a:rPr>
                        <a:t>0.026</a:t>
                      </a: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>
                        <a:effectLst/>
                      </a:endParaRPr>
                    </a:p>
                  </a:txBody>
                  <a:tcPr marL="63500" marR="63500" marT="63500" marB="6350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91820385"/>
                  </a:ext>
                </a:extLst>
              </a:tr>
              <a:tr h="656589">
                <a:tc>
                  <a:txBody>
                    <a:bodyPr/>
                    <a:lstStyle/>
                    <a:p>
                      <a:r>
                        <a:rPr lang="en-US" sz="1400" b="1" dirty="0">
                          <a:effectLst/>
                        </a:rPr>
                        <a:t>GDP per capita</a:t>
                      </a:r>
                      <a:endParaRPr lang="en-US" sz="1400" dirty="0">
                        <a:effectLst/>
                      </a:endParaRPr>
                    </a:p>
                  </a:txBody>
                  <a:tcPr marR="63500" marT="63500" marB="6350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-0.00017</a:t>
                      </a: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&lt;0.001</a:t>
                      </a:r>
                    </a:p>
                  </a:txBody>
                  <a:tcPr marL="63500" marR="63500" marT="63500" marB="63500" anchor="ctr">
                    <a:lnL>
                      <a:noFill/>
                    </a:lnL>
                    <a:lnR>
                      <a:noFill/>
                    </a:lnR>
                    <a:lnT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>
                          <a:effectLst/>
                        </a:rPr>
                        <a:t>Wealthier ≠ higher DVA</a:t>
                      </a:r>
                    </a:p>
                  </a:txBody>
                  <a:tcPr marL="63500" marR="63500" marT="63500" marB="63500" anchor="ctr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4229" cap="flat" cmpd="sng" algn="ctr">
                      <a:solidFill>
                        <a:srgbClr val="E5E5E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2663309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D493774A-A0BF-28EE-24EA-5A2A27D349CB}"/>
              </a:ext>
            </a:extLst>
          </p:cNvPr>
          <p:cNvSpPr txBox="1"/>
          <p:nvPr/>
        </p:nvSpPr>
        <p:spPr>
          <a:xfrm>
            <a:off x="6674254" y="1483860"/>
            <a:ext cx="4842831" cy="5196294"/>
          </a:xfrm>
          <a:prstGeom prst="rect">
            <a:avLst/>
          </a:prstGeom>
          <a:solidFill>
            <a:srgbClr val="156082"/>
          </a:solidFill>
        </p:spPr>
        <p:txBody>
          <a:bodyPr wrap="square">
            <a:spAutoFit/>
          </a:bodyPr>
          <a:lstStyle/>
          <a:p>
            <a:pPr algn="just">
              <a:lnSpc>
                <a:spcPts val="2143"/>
              </a:lnSpc>
              <a:spcBef>
                <a:spcPts val="1029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b="1" i="0" dirty="0">
                <a:solidFill>
                  <a:schemeClr val="bg1"/>
                </a:solidFill>
                <a:effectLst/>
                <a:latin typeface="quote-cjk-patch"/>
              </a:rPr>
              <a:t>Pre-upgrade dynamics</a:t>
            </a:r>
            <a:r>
              <a:rPr lang="en-US" b="0" i="0" dirty="0">
                <a:solidFill>
                  <a:schemeClr val="bg1"/>
                </a:solidFill>
                <a:effectLst/>
                <a:latin typeface="quote-cjk-patch"/>
              </a:rPr>
              <a:t>:</a:t>
            </a:r>
          </a:p>
          <a:p>
            <a:pPr marL="742950" lvl="1" indent="-285750" algn="just">
              <a:lnSpc>
                <a:spcPts val="2143"/>
              </a:lnSpc>
              <a:spcBef>
                <a:spcPts val="300"/>
              </a:spcBef>
              <a:spcAft>
                <a:spcPts val="1029"/>
              </a:spcAft>
              <a:buFont typeface="+mj-lt"/>
              <a:buAutoNum type="arabicPeriod"/>
            </a:pPr>
            <a:r>
              <a:rPr lang="en-US" b="0" i="0" dirty="0">
                <a:solidFill>
                  <a:schemeClr val="bg1"/>
                </a:solidFill>
                <a:effectLst/>
                <a:latin typeface="quote-cjk-patch"/>
              </a:rPr>
              <a:t>Significant DVA gains begin 5-10 years before income upgrade</a:t>
            </a:r>
          </a:p>
          <a:p>
            <a:pPr marL="742950" lvl="1" indent="-285750" algn="just">
              <a:lnSpc>
                <a:spcPts val="2143"/>
              </a:lnSpc>
              <a:spcBef>
                <a:spcPts val="300"/>
              </a:spcBef>
              <a:spcAft>
                <a:spcPts val="1029"/>
              </a:spcAft>
              <a:buFont typeface="+mj-lt"/>
              <a:buAutoNum type="arabicPeriod"/>
            </a:pPr>
            <a:r>
              <a:rPr lang="en-US" b="0" i="0" dirty="0">
                <a:solidFill>
                  <a:schemeClr val="bg1"/>
                </a:solidFill>
                <a:effectLst/>
                <a:latin typeface="quote-cjk-patch"/>
              </a:rPr>
              <a:t>Peak effect at 5 years pre-upgrade (+1.73pp)</a:t>
            </a:r>
          </a:p>
          <a:p>
            <a:pPr algn="just">
              <a:lnSpc>
                <a:spcPts val="2143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b="1" i="0" dirty="0">
                <a:solidFill>
                  <a:schemeClr val="bg1"/>
                </a:solidFill>
                <a:effectLst/>
                <a:latin typeface="quote-cjk-patch"/>
              </a:rPr>
              <a:t>Income gradient</a:t>
            </a:r>
            <a:r>
              <a:rPr lang="en-US" b="0" i="0" dirty="0">
                <a:solidFill>
                  <a:schemeClr val="bg1"/>
                </a:solidFill>
                <a:effectLst/>
                <a:latin typeface="quote-cjk-patch"/>
              </a:rPr>
              <a:t>:</a:t>
            </a:r>
          </a:p>
          <a:p>
            <a:pPr marL="742950" lvl="1" indent="-285750" algn="just">
              <a:lnSpc>
                <a:spcPts val="2143"/>
              </a:lnSpc>
              <a:spcBef>
                <a:spcPts val="300"/>
              </a:spcBef>
              <a:spcAft>
                <a:spcPts val="1029"/>
              </a:spcAft>
              <a:buFont typeface="+mj-lt"/>
              <a:buAutoNum type="arabicPeriod"/>
            </a:pPr>
            <a:r>
              <a:rPr lang="en-US" b="0" i="0" dirty="0">
                <a:solidFill>
                  <a:schemeClr val="bg1"/>
                </a:solidFill>
                <a:effectLst/>
                <a:latin typeface="quote-cjk-patch"/>
              </a:rPr>
              <a:t>Low-income countries start with 4.6pp lower DVA than high-income</a:t>
            </a:r>
          </a:p>
          <a:p>
            <a:pPr marL="742950" lvl="1" indent="-285750" algn="just">
              <a:lnSpc>
                <a:spcPts val="2143"/>
              </a:lnSpc>
              <a:spcBef>
                <a:spcPts val="300"/>
              </a:spcBef>
              <a:spcAft>
                <a:spcPts val="1029"/>
              </a:spcAft>
              <a:buFont typeface="+mj-lt"/>
              <a:buAutoNum type="arabicPeriod"/>
            </a:pPr>
            <a:r>
              <a:rPr lang="en-US" b="0" i="0" dirty="0">
                <a:solidFill>
                  <a:schemeClr val="bg1"/>
                </a:solidFill>
                <a:effectLst/>
                <a:latin typeface="quote-cjk-patch"/>
              </a:rPr>
              <a:t>Gap narrows as countries approach upgrade</a:t>
            </a:r>
          </a:p>
          <a:p>
            <a:pPr algn="just">
              <a:lnSpc>
                <a:spcPts val="2143"/>
              </a:lnSpc>
              <a:spcBef>
                <a:spcPts val="300"/>
              </a:spcBef>
              <a:spcAft>
                <a:spcPts val="300"/>
              </a:spcAft>
              <a:buFont typeface="+mj-lt"/>
              <a:buAutoNum type="arabicPeriod"/>
            </a:pPr>
            <a:r>
              <a:rPr lang="en-US" b="1" i="0" dirty="0">
                <a:solidFill>
                  <a:schemeClr val="bg1"/>
                </a:solidFill>
                <a:effectLst/>
                <a:latin typeface="quote-cjk-patch"/>
              </a:rPr>
              <a:t>Sectoral patterns</a:t>
            </a:r>
            <a:r>
              <a:rPr lang="en-US" b="0" i="0" dirty="0">
                <a:solidFill>
                  <a:schemeClr val="bg1"/>
                </a:solidFill>
                <a:effectLst/>
                <a:latin typeface="quote-cjk-patch"/>
              </a:rPr>
              <a:t>:</a:t>
            </a:r>
          </a:p>
          <a:p>
            <a:pPr marL="742950" lvl="1" indent="-285750" algn="just">
              <a:lnSpc>
                <a:spcPts val="2143"/>
              </a:lnSpc>
              <a:spcBef>
                <a:spcPts val="300"/>
              </a:spcBef>
              <a:spcAft>
                <a:spcPts val="1029"/>
              </a:spcAft>
              <a:buFont typeface="+mj-lt"/>
              <a:buAutoNum type="arabicPeriod"/>
            </a:pPr>
            <a:r>
              <a:rPr lang="en-US" b="0" i="0" dirty="0">
                <a:solidFill>
                  <a:schemeClr val="bg1"/>
                </a:solidFill>
                <a:effectLst/>
                <a:latin typeface="quote-cjk-patch"/>
              </a:rPr>
              <a:t>Service sectors drive DVA growth (Real Estate +8.1pp, Education +8.1pp)</a:t>
            </a:r>
          </a:p>
          <a:p>
            <a:pPr marL="742950" lvl="1" indent="-285750" algn="just">
              <a:lnSpc>
                <a:spcPts val="2143"/>
              </a:lnSpc>
              <a:spcBef>
                <a:spcPts val="300"/>
              </a:spcBef>
              <a:spcAft>
                <a:spcPts val="1029"/>
              </a:spcAft>
              <a:buFont typeface="+mj-lt"/>
              <a:buAutoNum type="arabicPeriod"/>
            </a:pPr>
            <a:r>
              <a:rPr lang="en-US" b="0" i="0" dirty="0">
                <a:solidFill>
                  <a:schemeClr val="bg1"/>
                </a:solidFill>
                <a:effectLst/>
                <a:latin typeface="quote-cjk-patch"/>
              </a:rPr>
              <a:t>Resource-based industries lag (Petroleum -28.6pp, Mining -7.5pp)</a:t>
            </a:r>
          </a:p>
        </p:txBody>
      </p:sp>
    </p:spTree>
    <p:extLst>
      <p:ext uri="{BB962C8B-B14F-4D97-AF65-F5344CB8AC3E}">
        <p14:creationId xmlns:p14="http://schemas.microsoft.com/office/powerpoint/2010/main" val="33214280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C72C0-6D38-F25C-D094-BE4D4EC9E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dirty="0" err="1">
                <a:solidFill>
                  <a:srgbClr val="156082"/>
                </a:solidFill>
              </a:rPr>
              <a:t>DiD</a:t>
            </a:r>
            <a:r>
              <a:rPr lang="en-US" dirty="0">
                <a:solidFill>
                  <a:srgbClr val="156082"/>
                </a:solidFill>
              </a:rPr>
              <a:t> Treatment Effects</a:t>
            </a:r>
            <a:endParaRPr lang="en-US" dirty="0">
              <a:solidFill>
                <a:srgbClr val="156082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123C335-A5B2-F370-DBF0-FBDAD137BF7C}"/>
              </a:ext>
            </a:extLst>
          </p:cNvPr>
          <p:cNvSpPr txBox="1"/>
          <p:nvPr/>
        </p:nvSpPr>
        <p:spPr>
          <a:xfrm>
            <a:off x="349655" y="2970352"/>
            <a:ext cx="574634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 err="1"/>
              <a:t>treat_post</a:t>
            </a:r>
            <a:r>
              <a:rPr lang="en-GB" dirty="0"/>
              <a:t>:   ██████████ 1.15*** (95% CI: 0.93-1.36)  </a:t>
            </a:r>
          </a:p>
          <a:p>
            <a:r>
              <a:rPr lang="en-GB" dirty="0"/>
              <a:t>post:         ███▌ -1.46*** (95% CI: -1.72--1.21)  </a:t>
            </a:r>
          </a:p>
          <a:p>
            <a:r>
              <a:rPr lang="en-GB" dirty="0"/>
              <a:t>upgraded:     ███████████████████████▌ -23.24*** </a:t>
            </a: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5A86AC48-D6B6-0145-3883-3940D511444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5664012"/>
              </p:ext>
            </p:extLst>
          </p:nvPr>
        </p:nvGraphicFramePr>
        <p:xfrm>
          <a:off x="475038" y="2500880"/>
          <a:ext cx="2747789" cy="35153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47789">
                  <a:extLst>
                    <a:ext uri="{9D8B030D-6E8A-4147-A177-3AD203B41FA5}">
                      <a16:colId xmlns:a16="http://schemas.microsoft.com/office/drawing/2014/main" val="306762472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1000"/>
                        </a:spcAft>
                        <a:buNone/>
                      </a:pPr>
                      <a:r>
                        <a:rPr lang="en-US" sz="2000" dirty="0" err="1">
                          <a:solidFill>
                            <a:srgbClr val="156082"/>
                          </a:solidFill>
                          <a:effectLst/>
                        </a:rPr>
                        <a:t>DiD</a:t>
                      </a:r>
                      <a:r>
                        <a:rPr lang="en-US" sz="2000" dirty="0">
                          <a:solidFill>
                            <a:srgbClr val="156082"/>
                          </a:solidFill>
                          <a:effectLst/>
                        </a:rPr>
                        <a:t> Treatment Effects</a:t>
                      </a:r>
                      <a:endParaRPr lang="en-US" sz="2000" dirty="0">
                        <a:solidFill>
                          <a:srgbClr val="156082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9446409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267D8AC3-75EF-9D6A-F72E-7A225379A5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349829"/>
            <a:ext cx="5921835" cy="4441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8356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1828</TotalTime>
  <Words>2572</Words>
  <Application>Microsoft Office PowerPoint</Application>
  <PresentationFormat>Widescreen</PresentationFormat>
  <Paragraphs>403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9" baseType="lpstr">
      <vt:lpstr>Aptos</vt:lpstr>
      <vt:lpstr>Aptos Display</vt:lpstr>
      <vt:lpstr>Arial</vt:lpstr>
      <vt:lpstr>Calibri</vt:lpstr>
      <vt:lpstr>quote-cjk-patch</vt:lpstr>
      <vt:lpstr>Office Theme</vt:lpstr>
      <vt:lpstr>How to develop AfCIOT into a usable policy tool?</vt:lpstr>
      <vt:lpstr>Questions</vt:lpstr>
      <vt:lpstr>Definitions</vt:lpstr>
      <vt:lpstr>The TiVA indicators most relevant for tracking development</vt:lpstr>
      <vt:lpstr>PowerPoint Presentation</vt:lpstr>
      <vt:lpstr>Hypotheses for Successful* Development via TiVA Trends</vt:lpstr>
      <vt:lpstr>Hypothesis 1: Value-added upgrading</vt:lpstr>
      <vt:lpstr>Pre-Upgrade Event-Study</vt:lpstr>
      <vt:lpstr>DiD Treatment Effects</vt:lpstr>
      <vt:lpstr>Robustness Checks</vt:lpstr>
      <vt:lpstr>PowerPoint Presentation</vt:lpstr>
      <vt:lpstr>Targets for African countries</vt:lpstr>
      <vt:lpstr>Sectorial Prioritization and Employment-Centric Industrialization</vt:lpstr>
      <vt:lpstr>Regional Collaboration and Trade Resilience amid Geopolitical Uncertainty</vt:lpstr>
      <vt:lpstr>Specialization vs. Diversification</vt:lpstr>
      <vt:lpstr>Conclusion</vt:lpstr>
      <vt:lpstr>Extensions</vt:lpstr>
      <vt:lpstr>Appendix</vt:lpstr>
      <vt:lpstr>Domestic Policies to Drive TiVA Improvements</vt:lpstr>
      <vt:lpstr>Linkage dynamics in raw-material rich African countries</vt:lpstr>
      <vt:lpstr>Hypothesis 2: Import substitution &amp; technological upgrading</vt:lpstr>
      <vt:lpstr>Hypothesis 2: Import substitution &amp; technological upgrading</vt:lpstr>
      <vt:lpstr>PowerPoint Presentation</vt:lpstr>
      <vt:lpstr>Hypothesis 3: Regional integration</vt:lpstr>
      <vt:lpstr>Hypothesis 3: Regional integration</vt:lpstr>
      <vt:lpstr>PowerPoint Presentation</vt:lpstr>
      <vt:lpstr>Hypothesis 4: Functional upgrading in GVCs</vt:lpstr>
      <vt:lpstr>Sectoral Backward Linkage Intensity:</vt:lpstr>
      <vt:lpstr>Expected Changes in the A-Matrix (Input Coefficients)</vt:lpstr>
      <vt:lpstr>“A” matrix case study</vt:lpstr>
      <vt:lpstr>Country Leaders in Reduction</vt:lpstr>
      <vt:lpstr>PowerPoint Presentation</vt:lpstr>
      <vt:lpstr>Hypothesis 5: Diversification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Eleanor Keeble</dc:creator>
  <cp:lastModifiedBy>Eleanor Keeble</cp:lastModifiedBy>
  <cp:revision>2</cp:revision>
  <dcterms:created xsi:type="dcterms:W3CDTF">2025-06-28T10:43:33Z</dcterms:created>
  <dcterms:modified xsi:type="dcterms:W3CDTF">2025-06-30T21:48:18Z</dcterms:modified>
</cp:coreProperties>
</file>