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56" r:id="rId2"/>
    <p:sldId id="500" r:id="rId3"/>
    <p:sldId id="517" r:id="rId4"/>
    <p:sldId id="504" r:id="rId5"/>
    <p:sldId id="547" r:id="rId6"/>
    <p:sldId id="552" r:id="rId7"/>
    <p:sldId id="549" r:id="rId8"/>
    <p:sldId id="553" r:id="rId9"/>
    <p:sldId id="555" r:id="rId10"/>
    <p:sldId id="514" r:id="rId11"/>
    <p:sldId id="338" r:id="rId12"/>
    <p:sldId id="515" r:id="rId13"/>
    <p:sldId id="550" r:id="rId14"/>
    <p:sldId id="536" r:id="rId15"/>
    <p:sldId id="516" r:id="rId16"/>
    <p:sldId id="554" r:id="rId17"/>
    <p:sldId id="357" r:id="rId18"/>
    <p:sldId id="551" r:id="rId19"/>
    <p:sldId id="546" r:id="rId20"/>
    <p:sldId id="4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7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3762" autoAdjust="0"/>
  </p:normalViewPr>
  <p:slideViewPr>
    <p:cSldViewPr>
      <p:cViewPr>
        <p:scale>
          <a:sx n="75" d="100"/>
          <a:sy n="75" d="100"/>
        </p:scale>
        <p:origin x="1707" y="37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982"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eBook%20X%20Pro\Desktop\&#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13240965246906"/>
          <c:y val="0.10995022173952394"/>
          <c:w val="0.52083280011202948"/>
          <c:h val="0.8067741594169118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90-480E-8431-172E89EA3F7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90-480E-8431-172E89EA3F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90-480E-8431-172E89EA3F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90-480E-8431-172E89EA3F7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E90-480E-8431-172E89EA3F7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E90-480E-8431-172E89EA3F7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E90-480E-8431-172E89EA3F7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E90-480E-8431-172E89EA3F7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E90-480E-8431-172E89EA3F7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E90-480E-8431-172E89EA3F73}"/>
              </c:ext>
            </c:extLst>
          </c:dPt>
          <c:dLbls>
            <c:dLbl>
              <c:idx val="0"/>
              <c:layout>
                <c:manualLayout>
                  <c:x val="-8.0455363354230577E-2"/>
                  <c:y val="0.1278984643454617"/>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90-480E-8431-172E89EA3F73}"/>
                </c:ext>
              </c:extLst>
            </c:dLbl>
            <c:dLbl>
              <c:idx val="1"/>
              <c:layout>
                <c:manualLayout>
                  <c:x val="-0.10745075062768183"/>
                  <c:y val="8.818875011313241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90-480E-8431-172E89EA3F73}"/>
                </c:ext>
              </c:extLst>
            </c:dLbl>
            <c:dLbl>
              <c:idx val="2"/>
              <c:layout>
                <c:manualLayout>
                  <c:x val="-0.19937206599084573"/>
                  <c:y val="2.2315461702204625E-6"/>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20051134972181886"/>
                      <c:h val="0.2641650329399704"/>
                    </c:manualLayout>
                  </c15:layout>
                </c:ext>
                <c:ext xmlns:c16="http://schemas.microsoft.com/office/drawing/2014/chart" uri="{C3380CC4-5D6E-409C-BE32-E72D297353CC}">
                  <c16:uniqueId val="{00000005-2E90-480E-8431-172E89EA3F73}"/>
                </c:ext>
              </c:extLst>
            </c:dLbl>
            <c:dLbl>
              <c:idx val="3"/>
              <c:layout>
                <c:manualLayout>
                  <c:x val="-0.13800277784735412"/>
                  <c:y val="-0.10325248782569675"/>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15397216819954607"/>
                      <c:h val="0.15073980046343777"/>
                    </c:manualLayout>
                  </c15:layout>
                </c:ext>
                <c:ext xmlns:c16="http://schemas.microsoft.com/office/drawing/2014/chart" uri="{C3380CC4-5D6E-409C-BE32-E72D297353CC}">
                  <c16:uniqueId val="{00000007-2E90-480E-8431-172E89EA3F73}"/>
                </c:ext>
              </c:extLst>
            </c:dLbl>
            <c:dLbl>
              <c:idx val="4"/>
              <c:layout>
                <c:manualLayout>
                  <c:x val="-0.16349471749005756"/>
                  <c:y val="-0.11607774988736565"/>
                </c:manualLayout>
              </c:layout>
              <c:tx>
                <c:rich>
                  <a:bodyPr/>
                  <a:lstStyle/>
                  <a:p>
                    <a:r>
                      <a:rPr lang="en-US"/>
                      <a:t>Health</a:t>
                    </a:r>
                  </a:p>
                  <a:p>
                    <a:r>
                      <a:rPr lang="en-US"/>
                      <a:t>care</a:t>
                    </a:r>
                  </a:p>
                </c:rich>
              </c:tx>
              <c:dLblPos val="bestFit"/>
              <c:showLegendKey val="0"/>
              <c:showVal val="0"/>
              <c:showCatName val="1"/>
              <c:showSerName val="0"/>
              <c:showPercent val="0"/>
              <c:showBubbleSize val="0"/>
              <c:extLst>
                <c:ext xmlns:c15="http://schemas.microsoft.com/office/drawing/2012/chart" uri="{CE6537A1-D6FC-4f65-9D91-7224C49458BB}">
                  <c15:layout>
                    <c:manualLayout>
                      <c:w val="0.26523425508504095"/>
                      <c:h val="0.274471252752436"/>
                    </c:manualLayout>
                  </c15:layout>
                  <c15:showDataLabelsRange val="0"/>
                </c:ext>
                <c:ext xmlns:c16="http://schemas.microsoft.com/office/drawing/2014/chart" uri="{C3380CC4-5D6E-409C-BE32-E72D297353CC}">
                  <c16:uniqueId val="{00000009-2E90-480E-8431-172E89EA3F73}"/>
                </c:ext>
              </c:extLst>
            </c:dLbl>
            <c:dLbl>
              <c:idx val="5"/>
              <c:layout>
                <c:manualLayout>
                  <c:x val="8.4626376298934505E-2"/>
                  <c:y val="-0.13929832926544755"/>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13716914084687984"/>
                      <c:h val="9.5630626100460525E-2"/>
                    </c:manualLayout>
                  </c15:layout>
                </c:ext>
                <c:ext xmlns:c16="http://schemas.microsoft.com/office/drawing/2014/chart" uri="{C3380CC4-5D6E-409C-BE32-E72D297353CC}">
                  <c16:uniqueId val="{0000000B-2E90-480E-8431-172E89EA3F73}"/>
                </c:ext>
              </c:extLst>
            </c:dLbl>
            <c:dLbl>
              <c:idx val="6"/>
              <c:layout>
                <c:manualLayout>
                  <c:x val="0.14501774633604558"/>
                  <c:y val="-0.1136312705860134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E90-480E-8431-172E89EA3F73}"/>
                </c:ext>
              </c:extLst>
            </c:dLbl>
            <c:dLbl>
              <c:idx val="7"/>
              <c:layout>
                <c:manualLayout>
                  <c:x val="0.17039465114773947"/>
                  <c:y val="5.3249744508801012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E90-480E-8431-172E89EA3F73}"/>
                </c:ext>
              </c:extLst>
            </c:dLbl>
            <c:dLbl>
              <c:idx val="8"/>
              <c:layout>
                <c:manualLayout>
                  <c:x val="0.14744664726635068"/>
                  <c:y val="0.11759548375418589"/>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E90-480E-8431-172E89EA3F73}"/>
                </c:ext>
              </c:extLst>
            </c:dLbl>
            <c:dLbl>
              <c:idx val="9"/>
              <c:layout>
                <c:manualLayout>
                  <c:x val="8.3994388823132593E-2"/>
                  <c:y val="0.18316972444705104"/>
                </c:manualLayout>
              </c:layout>
              <c:tx>
                <c:rich>
                  <a:bodyPr/>
                  <a:lstStyle/>
                  <a:p>
                    <a:r>
                      <a:rPr lang="en-US" altLang="zh-CN" dirty="0"/>
                      <a:t>Travel          fuel</a:t>
                    </a:r>
                  </a:p>
                </c:rich>
              </c:tx>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2E90-480E-8431-172E89EA3F73}"/>
                </c:ext>
              </c:extLst>
            </c:dLbl>
            <c:spPr>
              <a:noFill/>
              <a:ln>
                <a:noFill/>
              </a:ln>
              <a:effectLst/>
            </c:spPr>
            <c:txPr>
              <a:bodyPr rot="0" spcFirstLastPara="1" vertOverflow="ellipsis" vert="horz" wrap="square" anchor="ctr" anchorCtr="1"/>
              <a:lstStyle/>
              <a:p>
                <a:pPr>
                  <a:defRPr sz="1000" b="1" i="0" u="none" strike="noStrike" kern="1200" baseline="0">
                    <a:solidFill>
                      <a:schemeClr val="bg2">
                        <a:lumMod val="50000"/>
                      </a:schemeClr>
                    </a:solidFill>
                    <a:latin typeface="+mn-lt"/>
                    <a:ea typeface="+mn-ea"/>
                    <a:cs typeface="+mn-cs"/>
                  </a:defRPr>
                </a:pPr>
                <a:endParaRPr lang="zh-CN"/>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Sheet1!$A$1:$A$10</c:f>
              <c:strCache>
                <c:ptCount val="10"/>
                <c:pt idx="0">
                  <c:v>Clothing</c:v>
                </c:pt>
                <c:pt idx="1">
                  <c:v>Food</c:v>
                </c:pt>
                <c:pt idx="2">
                  <c:v>Vegetables and fruit</c:v>
                </c:pt>
                <c:pt idx="3">
                  <c:v>Meat and dairy</c:v>
                </c:pt>
                <c:pt idx="4">
                  <c:v>Health care</c:v>
                </c:pt>
                <c:pt idx="5">
                  <c:v>Shelter energy</c:v>
                </c:pt>
                <c:pt idx="6">
                  <c:v>Services</c:v>
                </c:pt>
                <c:pt idx="7">
                  <c:v>Shelter</c:v>
                </c:pt>
                <c:pt idx="8">
                  <c:v>Travel</c:v>
                </c:pt>
                <c:pt idx="9">
                  <c:v>Travel fuel</c:v>
                </c:pt>
              </c:strCache>
            </c:strRef>
          </c:cat>
          <c:val>
            <c:numRef>
              <c:f>Sheet1!$B$1:$B$10</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2E90-480E-8431-172E89EA3F73}"/>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bg2">
              <a:lumMod val="50000"/>
            </a:schemeClr>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4EBEC-116E-41E5-B7FF-E8281C7B7668}" type="datetimeFigureOut">
              <a:rPr lang="en-US" smtClean="0"/>
              <a:t>6/30/2025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EAA748-3B1E-4294-963F-7A4519717314}" type="slidenum">
              <a:rPr lang="en-US" smtClean="0"/>
              <a:t>‹#›</a:t>
            </a:fld>
            <a:endParaRPr lang="en-US"/>
          </a:p>
        </p:txBody>
      </p:sp>
    </p:spTree>
    <p:extLst>
      <p:ext uri="{BB962C8B-B14F-4D97-AF65-F5344CB8AC3E}">
        <p14:creationId xmlns:p14="http://schemas.microsoft.com/office/powerpoint/2010/main" val="369326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0D3BB0-EE55-45C5-A81B-FB664146F7C6}" type="slidenum">
              <a:rPr lang="en-GB" smtClean="0"/>
              <a:t>2</a:t>
            </a:fld>
            <a:endParaRPr lang="en-GB"/>
          </a:p>
        </p:txBody>
      </p:sp>
    </p:spTree>
    <p:extLst>
      <p:ext uri="{BB962C8B-B14F-4D97-AF65-F5344CB8AC3E}">
        <p14:creationId xmlns:p14="http://schemas.microsoft.com/office/powerpoint/2010/main" val="186810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11</a:t>
            </a:fld>
            <a:endParaRPr lang="en-US" altLang="zh-CN" sz="1200"/>
          </a:p>
        </p:txBody>
      </p:sp>
      <p:sp>
        <p:nvSpPr>
          <p:cNvPr id="1048645" name="Rectangle 2"/>
          <p:cNvSpPr>
            <a:spLocks noGrp="1" noRot="1" noChangeAspect="1" noChangeArrowheads="1" noTextEdit="1"/>
          </p:cNvSpPr>
          <p:nvPr>
            <p:ph type="sldImg" idx="4294967295"/>
          </p:nvPr>
        </p:nvSpPr>
        <p:spPr>
          <a:xfrm>
            <a:off x="919163" y="746125"/>
            <a:ext cx="4959350" cy="3719513"/>
          </a:xfrm>
          <a:ln w="12700"/>
        </p:spPr>
      </p:sp>
      <p:sp>
        <p:nvSpPr>
          <p:cNvPr id="1048646" name="Rectangle 3"/>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386779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12</a:t>
            </a:fld>
            <a:endParaRPr lang="en-US" altLang="zh-CN" sz="1200"/>
          </a:p>
        </p:txBody>
      </p:sp>
      <p:sp>
        <p:nvSpPr>
          <p:cNvPr id="1048645" name="Rectangle 2"/>
          <p:cNvSpPr>
            <a:spLocks noGrp="1" noRot="1" noChangeAspect="1" noChangeArrowheads="1" noTextEdit="1"/>
          </p:cNvSpPr>
          <p:nvPr>
            <p:ph type="sldImg" idx="4294967295"/>
          </p:nvPr>
        </p:nvSpPr>
        <p:spPr>
          <a:xfrm>
            <a:off x="919163" y="746125"/>
            <a:ext cx="4959350" cy="3719513"/>
          </a:xfrm>
          <a:ln w="12700"/>
        </p:spPr>
      </p:sp>
      <p:sp>
        <p:nvSpPr>
          <p:cNvPr id="1048646" name="Rectangle 3"/>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71553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DE44D-AF7F-C969-B841-A1EC2981CB1D}"/>
            </a:ext>
          </a:extLst>
        </p:cNvPr>
        <p:cNvGrpSpPr/>
        <p:nvPr/>
      </p:nvGrpSpPr>
      <p:grpSpPr>
        <a:xfrm>
          <a:off x="0" y="0"/>
          <a:ext cx="0" cy="0"/>
          <a:chOff x="0" y="0"/>
          <a:chExt cx="0" cy="0"/>
        </a:xfrm>
      </p:grpSpPr>
      <p:sp>
        <p:nvSpPr>
          <p:cNvPr id="1048644" name="Rectangle 7">
            <a:extLst>
              <a:ext uri="{FF2B5EF4-FFF2-40B4-BE49-F238E27FC236}">
                <a16:creationId xmlns:a16="http://schemas.microsoft.com/office/drawing/2014/main" id="{38E8F508-3EDE-3910-8098-9937D66C4C5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13</a:t>
            </a:fld>
            <a:endParaRPr lang="en-US" altLang="zh-CN" sz="1200"/>
          </a:p>
        </p:txBody>
      </p:sp>
      <p:sp>
        <p:nvSpPr>
          <p:cNvPr id="1048645" name="Rectangle 2">
            <a:extLst>
              <a:ext uri="{FF2B5EF4-FFF2-40B4-BE49-F238E27FC236}">
                <a16:creationId xmlns:a16="http://schemas.microsoft.com/office/drawing/2014/main" id="{B63A9191-3B88-2534-970C-46D49AA28EAA}"/>
              </a:ext>
            </a:extLst>
          </p:cNvPr>
          <p:cNvSpPr>
            <a:spLocks noGrp="1" noRot="1" noChangeAspect="1" noChangeArrowheads="1" noTextEdit="1"/>
          </p:cNvSpPr>
          <p:nvPr>
            <p:ph type="sldImg" idx="4294967295"/>
          </p:nvPr>
        </p:nvSpPr>
        <p:spPr>
          <a:xfrm>
            <a:off x="919163" y="746125"/>
            <a:ext cx="4959350" cy="3719513"/>
          </a:xfrm>
          <a:ln w="12700"/>
        </p:spPr>
      </p:sp>
      <p:sp>
        <p:nvSpPr>
          <p:cNvPr id="1048646" name="Rectangle 3">
            <a:extLst>
              <a:ext uri="{FF2B5EF4-FFF2-40B4-BE49-F238E27FC236}">
                <a16:creationId xmlns:a16="http://schemas.microsoft.com/office/drawing/2014/main" id="{0F97AE45-6D20-2416-5DB4-999738B744F0}"/>
              </a:ext>
            </a:extLst>
          </p:cNvPr>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339000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14</a:t>
            </a:fld>
            <a:endParaRPr lang="en-US" altLang="zh-CN" sz="1200"/>
          </a:p>
        </p:txBody>
      </p:sp>
      <p:sp>
        <p:nvSpPr>
          <p:cNvPr id="1048645" name="Rectangle 2"/>
          <p:cNvSpPr>
            <a:spLocks noGrp="1" noRot="1" noChangeAspect="1" noChangeArrowheads="1" noTextEdit="1"/>
          </p:cNvSpPr>
          <p:nvPr>
            <p:ph type="sldImg" idx="4294967295"/>
          </p:nvPr>
        </p:nvSpPr>
        <p:spPr>
          <a:xfrm>
            <a:off x="919163" y="746125"/>
            <a:ext cx="4959350" cy="3719513"/>
          </a:xfrm>
          <a:ln w="12700"/>
        </p:spPr>
      </p:sp>
      <p:sp>
        <p:nvSpPr>
          <p:cNvPr id="1048646" name="Rectangle 3"/>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15</a:t>
            </a:fld>
            <a:endParaRPr lang="en-US" altLang="zh-CN" sz="1200"/>
          </a:p>
        </p:txBody>
      </p:sp>
      <p:sp>
        <p:nvSpPr>
          <p:cNvPr id="1048645" name="Rectangle 2"/>
          <p:cNvSpPr>
            <a:spLocks noGrp="1" noRot="1" noChangeAspect="1" noChangeArrowheads="1" noTextEdit="1"/>
          </p:cNvSpPr>
          <p:nvPr>
            <p:ph type="sldImg" idx="4294967295"/>
          </p:nvPr>
        </p:nvSpPr>
        <p:spPr>
          <a:xfrm>
            <a:off x="919163" y="746125"/>
            <a:ext cx="4959350" cy="3719513"/>
          </a:xfrm>
          <a:ln w="12700"/>
        </p:spPr>
      </p:sp>
      <p:sp>
        <p:nvSpPr>
          <p:cNvPr id="1048646" name="Rectangle 3"/>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2133065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16</a:t>
            </a:fld>
            <a:endParaRPr lang="en-US" altLang="zh-CN" sz="1200"/>
          </a:p>
        </p:txBody>
      </p:sp>
      <p:sp>
        <p:nvSpPr>
          <p:cNvPr id="1048645" name="Rectangle 2"/>
          <p:cNvSpPr>
            <a:spLocks noGrp="1" noRot="1" noChangeAspect="1" noChangeArrowheads="1" noTextEdit="1"/>
          </p:cNvSpPr>
          <p:nvPr>
            <p:ph type="sldImg" idx="4294967295"/>
          </p:nvPr>
        </p:nvSpPr>
        <p:spPr>
          <a:xfrm>
            <a:off x="919163" y="746125"/>
            <a:ext cx="4959350" cy="3719513"/>
          </a:xfrm>
          <a:ln w="12700"/>
        </p:spPr>
      </p:sp>
      <p:sp>
        <p:nvSpPr>
          <p:cNvPr id="1048646" name="Rectangle 3"/>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15190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17</a:t>
            </a:fld>
            <a:endParaRPr lang="en-US" altLang="zh-CN" sz="1200"/>
          </a:p>
        </p:txBody>
      </p:sp>
      <p:sp>
        <p:nvSpPr>
          <p:cNvPr id="1048645" name="Rectangle 2"/>
          <p:cNvSpPr>
            <a:spLocks noGrp="1" noRot="1" noChangeAspect="1" noChangeArrowheads="1" noTextEdit="1"/>
          </p:cNvSpPr>
          <p:nvPr>
            <p:ph type="sldImg" idx="4294967295"/>
          </p:nvPr>
        </p:nvSpPr>
        <p:spPr>
          <a:xfrm>
            <a:off x="919163" y="746125"/>
            <a:ext cx="4959350" cy="3719513"/>
          </a:xfrm>
          <a:ln w="12700"/>
        </p:spPr>
      </p:sp>
      <p:sp>
        <p:nvSpPr>
          <p:cNvPr id="1048646" name="Rectangle 3"/>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sym typeface="Times New Roman" panose="02020603050405020304" pitchFamily="18" charset="0"/>
              </a:rPr>
              <a:t>总的来说，我们发现电力部门的低碳转型能够推进可持续发展目标的实现，转型的程度越高，推动潜力就越大。这在一定程度上解决当前的困局提供了支撑。</a:t>
            </a: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228906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AFAA4-82A6-7147-7711-AE8270EA90F5}"/>
            </a:ext>
          </a:extLst>
        </p:cNvPr>
        <p:cNvGrpSpPr/>
        <p:nvPr/>
      </p:nvGrpSpPr>
      <p:grpSpPr>
        <a:xfrm>
          <a:off x="0" y="0"/>
          <a:ext cx="0" cy="0"/>
          <a:chOff x="0" y="0"/>
          <a:chExt cx="0" cy="0"/>
        </a:xfrm>
      </p:grpSpPr>
      <p:sp>
        <p:nvSpPr>
          <p:cNvPr id="1048644" name="Rectangle 7">
            <a:extLst>
              <a:ext uri="{FF2B5EF4-FFF2-40B4-BE49-F238E27FC236}">
                <a16:creationId xmlns:a16="http://schemas.microsoft.com/office/drawing/2014/main" id="{687CF62D-4AD5-3D1E-935F-E6042CF1A4C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18</a:t>
            </a:fld>
            <a:endParaRPr lang="en-US" altLang="zh-CN" sz="1200"/>
          </a:p>
        </p:txBody>
      </p:sp>
      <p:sp>
        <p:nvSpPr>
          <p:cNvPr id="1048645" name="Rectangle 2">
            <a:extLst>
              <a:ext uri="{FF2B5EF4-FFF2-40B4-BE49-F238E27FC236}">
                <a16:creationId xmlns:a16="http://schemas.microsoft.com/office/drawing/2014/main" id="{C9ABBFE0-C59D-7929-ABF5-535A609FBC6C}"/>
              </a:ext>
            </a:extLst>
          </p:cNvPr>
          <p:cNvSpPr>
            <a:spLocks noGrp="1" noRot="1" noChangeAspect="1" noChangeArrowheads="1" noTextEdit="1"/>
          </p:cNvSpPr>
          <p:nvPr>
            <p:ph type="sldImg" idx="4294967295"/>
          </p:nvPr>
        </p:nvSpPr>
        <p:spPr>
          <a:xfrm>
            <a:off x="919163" y="746125"/>
            <a:ext cx="4959350" cy="3719513"/>
          </a:xfrm>
          <a:ln w="12700"/>
        </p:spPr>
      </p:sp>
      <p:sp>
        <p:nvSpPr>
          <p:cNvPr id="1048646" name="Rectangle 3">
            <a:extLst>
              <a:ext uri="{FF2B5EF4-FFF2-40B4-BE49-F238E27FC236}">
                <a16:creationId xmlns:a16="http://schemas.microsoft.com/office/drawing/2014/main" id="{C5F85C03-C06A-3520-B55B-7616BF8194E0}"/>
              </a:ext>
            </a:extLst>
          </p:cNvPr>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sym typeface="Times New Roman" panose="02020603050405020304" pitchFamily="18" charset="0"/>
              </a:rPr>
              <a:t>总的来说，我们发现电力部门的低碳转型能够推进可持续发展目标的实现，转型的程度越高，推动潜力就越大。这在一定程度上解决当前的困局提供了支撑。</a:t>
            </a: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10288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0D3BB0-EE55-45C5-A81B-FB664146F7C6}" type="slidenum">
              <a:rPr lang="en-GB" smtClean="0"/>
              <a:t>3</a:t>
            </a:fld>
            <a:endParaRPr lang="en-GB"/>
          </a:p>
        </p:txBody>
      </p:sp>
    </p:spTree>
    <p:extLst>
      <p:ext uri="{BB962C8B-B14F-4D97-AF65-F5344CB8AC3E}">
        <p14:creationId xmlns:p14="http://schemas.microsoft.com/office/powerpoint/2010/main" val="225112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0D3BB0-EE55-45C5-A81B-FB664146F7C6}" type="slidenum">
              <a:rPr lang="en-GB" smtClean="0"/>
              <a:t>4</a:t>
            </a:fld>
            <a:endParaRPr lang="en-GB"/>
          </a:p>
        </p:txBody>
      </p:sp>
    </p:spTree>
    <p:extLst>
      <p:ext uri="{BB962C8B-B14F-4D97-AF65-F5344CB8AC3E}">
        <p14:creationId xmlns:p14="http://schemas.microsoft.com/office/powerpoint/2010/main" val="384368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EAA748-3B1E-4294-963F-7A4519717314}" type="slidenum">
              <a:rPr lang="en-US" smtClean="0"/>
              <a:t>5</a:t>
            </a:fld>
            <a:endParaRPr lang="en-US"/>
          </a:p>
        </p:txBody>
      </p:sp>
    </p:spTree>
    <p:extLst>
      <p:ext uri="{BB962C8B-B14F-4D97-AF65-F5344CB8AC3E}">
        <p14:creationId xmlns:p14="http://schemas.microsoft.com/office/powerpoint/2010/main" val="396634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92DE1-8D84-E95A-9D27-CC4C48B48ABF}"/>
            </a:ext>
          </a:extLst>
        </p:cNvPr>
        <p:cNvGrpSpPr/>
        <p:nvPr/>
      </p:nvGrpSpPr>
      <p:grpSpPr>
        <a:xfrm>
          <a:off x="0" y="0"/>
          <a:ext cx="0" cy="0"/>
          <a:chOff x="0" y="0"/>
          <a:chExt cx="0" cy="0"/>
        </a:xfrm>
      </p:grpSpPr>
      <p:sp>
        <p:nvSpPr>
          <p:cNvPr id="1048644" name="Rectangle 7">
            <a:extLst>
              <a:ext uri="{FF2B5EF4-FFF2-40B4-BE49-F238E27FC236}">
                <a16:creationId xmlns:a16="http://schemas.microsoft.com/office/drawing/2014/main" id="{70FCE362-A98A-81F2-740E-BAB95A30CC1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6</a:t>
            </a:fld>
            <a:endParaRPr lang="en-US" altLang="zh-CN" sz="1200"/>
          </a:p>
        </p:txBody>
      </p:sp>
      <p:sp>
        <p:nvSpPr>
          <p:cNvPr id="1048645" name="Rectangle 2">
            <a:extLst>
              <a:ext uri="{FF2B5EF4-FFF2-40B4-BE49-F238E27FC236}">
                <a16:creationId xmlns:a16="http://schemas.microsoft.com/office/drawing/2014/main" id="{74DF6E34-F7D8-55E0-CCB3-B6F6707C345A}"/>
              </a:ext>
            </a:extLst>
          </p:cNvPr>
          <p:cNvSpPr>
            <a:spLocks noGrp="1" noRot="1" noChangeAspect="1" noChangeArrowheads="1" noTextEdit="1"/>
          </p:cNvSpPr>
          <p:nvPr>
            <p:ph type="sldImg" idx="4294967295"/>
          </p:nvPr>
        </p:nvSpPr>
        <p:spPr>
          <a:xfrm>
            <a:off x="919163" y="746125"/>
            <a:ext cx="4959350" cy="3719513"/>
          </a:xfrm>
          <a:ln w="12700"/>
        </p:spPr>
      </p:sp>
      <p:sp>
        <p:nvSpPr>
          <p:cNvPr id="1048646" name="Rectangle 3">
            <a:extLst>
              <a:ext uri="{FF2B5EF4-FFF2-40B4-BE49-F238E27FC236}">
                <a16:creationId xmlns:a16="http://schemas.microsoft.com/office/drawing/2014/main" id="{F13D220E-A80C-17F5-5518-9BE61DB3BD58}"/>
              </a:ext>
            </a:extLst>
          </p:cNvPr>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312148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633C7-BE74-4966-2471-55DD5BB23EC3}"/>
            </a:ext>
          </a:extLst>
        </p:cNvPr>
        <p:cNvGrpSpPr/>
        <p:nvPr/>
      </p:nvGrpSpPr>
      <p:grpSpPr>
        <a:xfrm>
          <a:off x="0" y="0"/>
          <a:ext cx="0" cy="0"/>
          <a:chOff x="0" y="0"/>
          <a:chExt cx="0" cy="0"/>
        </a:xfrm>
      </p:grpSpPr>
      <p:sp>
        <p:nvSpPr>
          <p:cNvPr id="1048644" name="Rectangle 7">
            <a:extLst>
              <a:ext uri="{FF2B5EF4-FFF2-40B4-BE49-F238E27FC236}">
                <a16:creationId xmlns:a16="http://schemas.microsoft.com/office/drawing/2014/main" id="{161A408C-8D70-E514-7FB6-828B207FEBC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7</a:t>
            </a:fld>
            <a:endParaRPr lang="en-US" altLang="zh-CN" sz="1200"/>
          </a:p>
        </p:txBody>
      </p:sp>
      <p:sp>
        <p:nvSpPr>
          <p:cNvPr id="1048645" name="Rectangle 2">
            <a:extLst>
              <a:ext uri="{FF2B5EF4-FFF2-40B4-BE49-F238E27FC236}">
                <a16:creationId xmlns:a16="http://schemas.microsoft.com/office/drawing/2014/main" id="{3BBBF018-71D0-69CD-9897-05550AB2380F}"/>
              </a:ext>
            </a:extLst>
          </p:cNvPr>
          <p:cNvSpPr>
            <a:spLocks noGrp="1" noRot="1" noChangeAspect="1" noChangeArrowheads="1" noTextEdit="1"/>
          </p:cNvSpPr>
          <p:nvPr>
            <p:ph type="sldImg" idx="4294967295"/>
          </p:nvPr>
        </p:nvSpPr>
        <p:spPr>
          <a:xfrm>
            <a:off x="919163" y="746125"/>
            <a:ext cx="4959350" cy="3719513"/>
          </a:xfrm>
          <a:ln w="12700"/>
        </p:spPr>
      </p:sp>
      <p:sp>
        <p:nvSpPr>
          <p:cNvPr id="1048646" name="Rectangle 3">
            <a:extLst>
              <a:ext uri="{FF2B5EF4-FFF2-40B4-BE49-F238E27FC236}">
                <a16:creationId xmlns:a16="http://schemas.microsoft.com/office/drawing/2014/main" id="{1B3D9218-FB67-3FEA-371D-07052FBFAC06}"/>
              </a:ext>
            </a:extLst>
          </p:cNvPr>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25433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CF03F-41A6-47B8-8492-9F42F02A83B0}"/>
            </a:ext>
          </a:extLst>
        </p:cNvPr>
        <p:cNvGrpSpPr/>
        <p:nvPr/>
      </p:nvGrpSpPr>
      <p:grpSpPr>
        <a:xfrm>
          <a:off x="0" y="0"/>
          <a:ext cx="0" cy="0"/>
          <a:chOff x="0" y="0"/>
          <a:chExt cx="0" cy="0"/>
        </a:xfrm>
      </p:grpSpPr>
      <p:sp>
        <p:nvSpPr>
          <p:cNvPr id="1048644" name="Rectangle 7">
            <a:extLst>
              <a:ext uri="{FF2B5EF4-FFF2-40B4-BE49-F238E27FC236}">
                <a16:creationId xmlns:a16="http://schemas.microsoft.com/office/drawing/2014/main" id="{9691989C-E164-D6F9-C300-14146539FA3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8</a:t>
            </a:fld>
            <a:endParaRPr lang="en-US" altLang="zh-CN" sz="1200"/>
          </a:p>
        </p:txBody>
      </p:sp>
      <p:sp>
        <p:nvSpPr>
          <p:cNvPr id="1048645" name="Rectangle 2">
            <a:extLst>
              <a:ext uri="{FF2B5EF4-FFF2-40B4-BE49-F238E27FC236}">
                <a16:creationId xmlns:a16="http://schemas.microsoft.com/office/drawing/2014/main" id="{D9753728-5612-3CE2-1C26-B0BA06086532}"/>
              </a:ext>
            </a:extLst>
          </p:cNvPr>
          <p:cNvSpPr>
            <a:spLocks noGrp="1" noRot="1" noChangeAspect="1" noChangeArrowheads="1" noTextEdit="1"/>
          </p:cNvSpPr>
          <p:nvPr>
            <p:ph type="sldImg" idx="4294967295"/>
          </p:nvPr>
        </p:nvSpPr>
        <p:spPr>
          <a:xfrm>
            <a:off x="919163" y="746125"/>
            <a:ext cx="4959350" cy="3719513"/>
          </a:xfrm>
          <a:ln w="12700"/>
        </p:spPr>
      </p:sp>
      <p:sp>
        <p:nvSpPr>
          <p:cNvPr id="1048646" name="Rectangle 3">
            <a:extLst>
              <a:ext uri="{FF2B5EF4-FFF2-40B4-BE49-F238E27FC236}">
                <a16:creationId xmlns:a16="http://schemas.microsoft.com/office/drawing/2014/main" id="{BBC9A778-C0CC-6943-EF8B-7652E8C40710}"/>
              </a:ext>
            </a:extLst>
          </p:cNvPr>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215381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CF03F-41A6-47B8-8492-9F42F02A83B0}"/>
            </a:ext>
          </a:extLst>
        </p:cNvPr>
        <p:cNvGrpSpPr/>
        <p:nvPr/>
      </p:nvGrpSpPr>
      <p:grpSpPr>
        <a:xfrm>
          <a:off x="0" y="0"/>
          <a:ext cx="0" cy="0"/>
          <a:chOff x="0" y="0"/>
          <a:chExt cx="0" cy="0"/>
        </a:xfrm>
      </p:grpSpPr>
      <p:sp>
        <p:nvSpPr>
          <p:cNvPr id="1048644" name="Rectangle 7">
            <a:extLst>
              <a:ext uri="{FF2B5EF4-FFF2-40B4-BE49-F238E27FC236}">
                <a16:creationId xmlns:a16="http://schemas.microsoft.com/office/drawing/2014/main" id="{9691989C-E164-D6F9-C300-14146539FA3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9</a:t>
            </a:fld>
            <a:endParaRPr lang="en-US" altLang="zh-CN" sz="1200"/>
          </a:p>
        </p:txBody>
      </p:sp>
      <p:sp>
        <p:nvSpPr>
          <p:cNvPr id="1048645" name="Rectangle 2">
            <a:extLst>
              <a:ext uri="{FF2B5EF4-FFF2-40B4-BE49-F238E27FC236}">
                <a16:creationId xmlns:a16="http://schemas.microsoft.com/office/drawing/2014/main" id="{D9753728-5612-3CE2-1C26-B0BA06086532}"/>
              </a:ext>
            </a:extLst>
          </p:cNvPr>
          <p:cNvSpPr>
            <a:spLocks noGrp="1" noRot="1" noChangeAspect="1" noChangeArrowheads="1" noTextEdit="1"/>
          </p:cNvSpPr>
          <p:nvPr>
            <p:ph type="sldImg" idx="4294967295"/>
          </p:nvPr>
        </p:nvSpPr>
        <p:spPr>
          <a:xfrm>
            <a:off x="919163" y="746125"/>
            <a:ext cx="4959350" cy="3719513"/>
          </a:xfrm>
          <a:ln w="12700"/>
        </p:spPr>
      </p:sp>
      <p:sp>
        <p:nvSpPr>
          <p:cNvPr id="1048646" name="Rectangle 3">
            <a:extLst>
              <a:ext uri="{FF2B5EF4-FFF2-40B4-BE49-F238E27FC236}">
                <a16:creationId xmlns:a16="http://schemas.microsoft.com/office/drawing/2014/main" id="{BBC9A778-C0CC-6943-EF8B-7652E8C40710}"/>
              </a:ext>
            </a:extLst>
          </p:cNvPr>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86161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2C9AE005-746A-4D81-93DC-7590F5A0455D}" type="slidenum">
              <a:rPr altLang="zh-CN" sz="1200"/>
              <a:t>10</a:t>
            </a:fld>
            <a:endParaRPr lang="en-US" altLang="zh-CN" sz="1200"/>
          </a:p>
        </p:txBody>
      </p:sp>
      <p:sp>
        <p:nvSpPr>
          <p:cNvPr id="1048645" name="Rectangle 2"/>
          <p:cNvSpPr>
            <a:spLocks noGrp="1" noRot="1" noChangeAspect="1" noChangeArrowheads="1" noTextEdit="1"/>
          </p:cNvSpPr>
          <p:nvPr>
            <p:ph type="sldImg" idx="4294967295"/>
          </p:nvPr>
        </p:nvSpPr>
        <p:spPr>
          <a:xfrm>
            <a:off x="919163" y="746125"/>
            <a:ext cx="4959350" cy="3719513"/>
          </a:xfrm>
          <a:ln w="12700"/>
        </p:spPr>
      </p:sp>
      <p:sp>
        <p:nvSpPr>
          <p:cNvPr id="1048646" name="Rectangle 3"/>
          <p:cNvSpPr>
            <a:spLocks noGrp="1" noChangeArrowheads="1"/>
          </p:cNvSpPr>
          <p:nvPr>
            <p:ph type="body" idx="4294967295"/>
          </p:nvPr>
        </p:nvSpPr>
        <p:spPr/>
        <p:txBody>
          <a:bodyPr lIns="92075" tIns="46038" rIns="92075" bIns="46038">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dirty="0">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609104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76200" y="2971800"/>
            <a:ext cx="9296400" cy="859536"/>
          </a:xfrm>
          <a:prstGeom prst="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7" name="Title 6"/>
          <p:cNvSpPr>
            <a:spLocks noGrp="1"/>
          </p:cNvSpPr>
          <p:nvPr>
            <p:ph type="title" hasCustomPrompt="1"/>
          </p:nvPr>
        </p:nvSpPr>
        <p:spPr>
          <a:xfrm>
            <a:off x="457200" y="3048000"/>
            <a:ext cx="8229600" cy="359663"/>
          </a:xfrm>
          <a:solidFill>
            <a:schemeClr val="bg2"/>
          </a:solidFill>
          <a:ln>
            <a:noFill/>
          </a:ln>
        </p:spPr>
        <p:txBody>
          <a:bodyPr>
            <a:normAutofit/>
          </a:bodyPr>
          <a:lstStyle>
            <a:lvl1pPr algn="ctr">
              <a:defRPr sz="2600" b="1"/>
            </a:lvl1pPr>
          </a:lstStyle>
          <a:p>
            <a:r>
              <a:rPr lang="en-US" dirty="0"/>
              <a:t>Presentation Title</a:t>
            </a:r>
          </a:p>
        </p:txBody>
      </p:sp>
      <p:sp>
        <p:nvSpPr>
          <p:cNvPr id="9" name="Text Placeholder 8"/>
          <p:cNvSpPr>
            <a:spLocks noGrp="1"/>
          </p:cNvSpPr>
          <p:nvPr>
            <p:ph type="body" sz="quarter" idx="10" hasCustomPrompt="1"/>
          </p:nvPr>
        </p:nvSpPr>
        <p:spPr>
          <a:xfrm>
            <a:off x="457200" y="3477769"/>
            <a:ext cx="8229600" cy="256031"/>
          </a:xfrm>
          <a:solidFill>
            <a:schemeClr val="bg2"/>
          </a:solidFill>
          <a:ln>
            <a:noFill/>
          </a:ln>
        </p:spPr>
        <p:txBody>
          <a:bodyPr anchor="ctr">
            <a:normAutofit/>
          </a:bodyPr>
          <a:lstStyle>
            <a:lvl1pPr marL="0" indent="0" algn="ctr">
              <a:buNone/>
              <a:defRPr sz="1600" baseline="0"/>
            </a:lvl1pPr>
            <a:lvl2pPr marL="457200" indent="0">
              <a:buNone/>
              <a:defRPr/>
            </a:lvl2pPr>
            <a:lvl3pPr marL="914400" indent="0" algn="ctr">
              <a:buNone/>
              <a:defRPr sz="1600" baseline="0"/>
            </a:lvl3pPr>
          </a:lstStyle>
          <a:p>
            <a:pPr lvl="0"/>
            <a:r>
              <a:rPr lang="en-US" dirty="0"/>
              <a:t>Subtitle / Division / Unit / Department</a:t>
            </a:r>
          </a:p>
        </p:txBody>
      </p:sp>
      <p:pic>
        <p:nvPicPr>
          <p:cNvPr id="2" name="Picture 6" descr="Related image">
            <a:extLst>
              <a:ext uri="{FF2B5EF4-FFF2-40B4-BE49-F238E27FC236}">
                <a16:creationId xmlns:a16="http://schemas.microsoft.com/office/drawing/2014/main" id="{5780E6B7-7FD3-D4D7-CB1C-0BBD00EC099E}"/>
              </a:ext>
            </a:extLst>
          </p:cNvPr>
          <p:cNvPicPr>
            <a:picLocks noChangeAspect="1" noChangeArrowheads="1"/>
          </p:cNvPicPr>
          <p:nvPr userDrawn="1"/>
        </p:nvPicPr>
        <p:blipFill>
          <a:blip r:embed="rId3" cstate="print"/>
          <a:srcRect l="11539" t="17049" b="17274"/>
          <a:stretch>
            <a:fillRect/>
          </a:stretch>
        </p:blipFill>
        <p:spPr bwMode="auto">
          <a:xfrm>
            <a:off x="3272097" y="5867400"/>
            <a:ext cx="2599805" cy="859536"/>
          </a:xfrm>
          <a:prstGeom prst="rect">
            <a:avLst/>
          </a:prstGeom>
          <a:noFill/>
        </p:spPr>
      </p:pic>
    </p:spTree>
    <p:extLst>
      <p:ext uri="{BB962C8B-B14F-4D97-AF65-F5344CB8AC3E}">
        <p14:creationId xmlns:p14="http://schemas.microsoft.com/office/powerpoint/2010/main" val="172055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6553200" y="6356350"/>
            <a:ext cx="2133600" cy="365125"/>
          </a:xfrm>
        </p:spPr>
        <p:txBody>
          <a:bodyPr/>
          <a:lstStyle>
            <a:lvl1pPr>
              <a:defRPr sz="1000" spc="300"/>
            </a:lvl1pPr>
          </a:lstStyle>
          <a:p>
            <a:fld id="{90969C1B-43C2-D04D-AF8B-04FFAC00E192}" type="slidenum">
              <a:rPr lang="en-US" smtClean="0"/>
              <a:t>‹#›</a:t>
            </a:fld>
            <a:endParaRPr lang="en-US" dirty="0"/>
          </a:p>
        </p:txBody>
      </p:sp>
      <p:cxnSp>
        <p:nvCxnSpPr>
          <p:cNvPr id="9" name="Straight Connector 8"/>
          <p:cNvCxnSpPr/>
          <p:nvPr userDrawn="1"/>
        </p:nvCxnSpPr>
        <p:spPr>
          <a:xfrm>
            <a:off x="457200" y="62484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6" descr="Related image">
            <a:extLst>
              <a:ext uri="{FF2B5EF4-FFF2-40B4-BE49-F238E27FC236}">
                <a16:creationId xmlns:a16="http://schemas.microsoft.com/office/drawing/2014/main" id="{ADC81041-7CEF-F80A-2CDD-E62AA9A8634B}"/>
              </a:ext>
            </a:extLst>
          </p:cNvPr>
          <p:cNvPicPr>
            <a:picLocks noChangeAspect="1" noChangeArrowheads="1"/>
          </p:cNvPicPr>
          <p:nvPr userDrawn="1"/>
        </p:nvPicPr>
        <p:blipFill>
          <a:blip r:embed="rId3" cstate="print"/>
          <a:srcRect l="11539" t="17049" b="17274"/>
          <a:stretch>
            <a:fillRect/>
          </a:stretch>
        </p:blipFill>
        <p:spPr bwMode="auto">
          <a:xfrm>
            <a:off x="457200" y="6293309"/>
            <a:ext cx="1614948" cy="533927"/>
          </a:xfrm>
          <a:prstGeom prst="rect">
            <a:avLst/>
          </a:prstGeom>
          <a:noFill/>
        </p:spPr>
      </p:pic>
    </p:spTree>
    <p:extLst>
      <p:ext uri="{BB962C8B-B14F-4D97-AF65-F5344CB8AC3E}">
        <p14:creationId xmlns:p14="http://schemas.microsoft.com/office/powerpoint/2010/main" val="196842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257800"/>
            <a:ext cx="9144000" cy="1600200"/>
          </a:xfrm>
        </p:spPr>
        <p:txBody>
          <a:bodyPr anchor="ctr"/>
          <a:lstStyle>
            <a:lvl1pPr algn="ctr">
              <a:defRPr sz="1300" b="1">
                <a:solidFill>
                  <a:schemeClr val="bg2"/>
                </a:solidFill>
              </a:defRPr>
            </a:lvl1pPr>
          </a:lstStyle>
          <a:p>
            <a:r>
              <a:rPr lang="en-US" sz="1000" dirty="0"/>
              <a:t>CONTACT INFORMATION</a:t>
            </a:r>
          </a:p>
          <a:p>
            <a:r>
              <a:rPr lang="en-US" b="0" dirty="0"/>
              <a:t>First and Last Name</a:t>
            </a:r>
          </a:p>
          <a:p>
            <a:r>
              <a:rPr lang="en-US" b="0" dirty="0"/>
              <a:t>Campus Address / Room Number / College Park, MD 20742</a:t>
            </a:r>
          </a:p>
          <a:p>
            <a:r>
              <a:rPr lang="en-US" b="0" dirty="0"/>
              <a:t>phone: 301.450.XXXX / email: </a:t>
            </a:r>
            <a:r>
              <a:rPr lang="en-US" b="0" dirty="0" err="1"/>
              <a:t>xxxxxxx@umd.edu</a:t>
            </a:r>
            <a:endParaRPr lang="en-US" b="0" dirty="0"/>
          </a:p>
        </p:txBody>
      </p:sp>
    </p:spTree>
    <p:extLst>
      <p:ext uri="{BB962C8B-B14F-4D97-AF65-F5344CB8AC3E}">
        <p14:creationId xmlns:p14="http://schemas.microsoft.com/office/powerpoint/2010/main" val="8362944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with Content">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4478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12"/>
          </p:nvPr>
        </p:nvSpPr>
        <p:spPr>
          <a:xfrm>
            <a:off x="6553200" y="6356350"/>
            <a:ext cx="2133600" cy="365125"/>
          </a:xfrm>
        </p:spPr>
        <p:txBody>
          <a:bodyPr/>
          <a:lstStyle>
            <a:lvl1pPr>
              <a:defRPr sz="1000" spc="300"/>
            </a:lvl1pPr>
          </a:lstStyle>
          <a:p>
            <a:fld id="{90969C1B-43C2-D04D-AF8B-04FFAC00E192}" type="slidenum">
              <a:rPr lang="en-US" smtClean="0"/>
              <a:t>‹#›</a:t>
            </a:fld>
            <a:endParaRPr lang="en-US" dirty="0"/>
          </a:p>
        </p:txBody>
      </p:sp>
      <p:cxnSp>
        <p:nvCxnSpPr>
          <p:cNvPr id="10" name="Straight Connector 9"/>
          <p:cNvCxnSpPr/>
          <p:nvPr userDrawn="1"/>
        </p:nvCxnSpPr>
        <p:spPr>
          <a:xfrm>
            <a:off x="457200" y="62484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6" descr="Related image">
            <a:extLst>
              <a:ext uri="{FF2B5EF4-FFF2-40B4-BE49-F238E27FC236}">
                <a16:creationId xmlns:a16="http://schemas.microsoft.com/office/drawing/2014/main" id="{D6EAEAB5-4095-6BA2-5D65-98CAB1CD816E}"/>
              </a:ext>
            </a:extLst>
          </p:cNvPr>
          <p:cNvPicPr>
            <a:picLocks noChangeAspect="1" noChangeArrowheads="1"/>
          </p:cNvPicPr>
          <p:nvPr userDrawn="1"/>
        </p:nvPicPr>
        <p:blipFill>
          <a:blip r:embed="rId3" cstate="print"/>
          <a:srcRect l="11539" t="17049" b="17274"/>
          <a:stretch>
            <a:fillRect/>
          </a:stretch>
        </p:blipFill>
        <p:spPr bwMode="auto">
          <a:xfrm>
            <a:off x="457200" y="6293309"/>
            <a:ext cx="1614948" cy="533927"/>
          </a:xfrm>
          <a:prstGeom prst="rect">
            <a:avLst/>
          </a:prstGeom>
          <a:noFill/>
        </p:spPr>
      </p:pic>
    </p:spTree>
    <p:extLst>
      <p:ext uri="{BB962C8B-B14F-4D97-AF65-F5344CB8AC3E}">
        <p14:creationId xmlns:p14="http://schemas.microsoft.com/office/powerpoint/2010/main" val="332842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with Bulleted Content">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4478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12"/>
          </p:nvPr>
        </p:nvSpPr>
        <p:spPr>
          <a:xfrm>
            <a:off x="6553200" y="6356350"/>
            <a:ext cx="2133600" cy="365125"/>
          </a:xfrm>
        </p:spPr>
        <p:txBody>
          <a:bodyPr/>
          <a:lstStyle>
            <a:lvl1pPr>
              <a:defRPr sz="1000" spc="300"/>
            </a:lvl1pPr>
          </a:lstStyle>
          <a:p>
            <a:fld id="{90969C1B-43C2-D04D-AF8B-04FFAC00E192}" type="slidenum">
              <a:rPr lang="en-US" smtClean="0"/>
              <a:t>‹#›</a:t>
            </a:fld>
            <a:endParaRPr lang="en-US" dirty="0"/>
          </a:p>
        </p:txBody>
      </p:sp>
      <p:cxnSp>
        <p:nvCxnSpPr>
          <p:cNvPr id="10" name="Straight Connector 9"/>
          <p:cNvCxnSpPr/>
          <p:nvPr userDrawn="1"/>
        </p:nvCxnSpPr>
        <p:spPr>
          <a:xfrm>
            <a:off x="457200" y="62484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6" descr="Related image">
            <a:extLst>
              <a:ext uri="{FF2B5EF4-FFF2-40B4-BE49-F238E27FC236}">
                <a16:creationId xmlns:a16="http://schemas.microsoft.com/office/drawing/2014/main" id="{507E84E6-9720-4F7B-1AAB-15AEA7DA7E9C}"/>
              </a:ext>
            </a:extLst>
          </p:cNvPr>
          <p:cNvPicPr>
            <a:picLocks noChangeAspect="1" noChangeArrowheads="1"/>
          </p:cNvPicPr>
          <p:nvPr userDrawn="1"/>
        </p:nvPicPr>
        <p:blipFill>
          <a:blip r:embed="rId3" cstate="print"/>
          <a:srcRect l="11539" t="17049" b="17274"/>
          <a:stretch>
            <a:fillRect/>
          </a:stretch>
        </p:blipFill>
        <p:spPr bwMode="auto">
          <a:xfrm>
            <a:off x="457200" y="6293309"/>
            <a:ext cx="1614948" cy="533927"/>
          </a:xfrm>
          <a:prstGeom prst="rect">
            <a:avLst/>
          </a:prstGeom>
          <a:noFill/>
        </p:spPr>
      </p:pic>
    </p:spTree>
    <p:extLst>
      <p:ext uri="{BB962C8B-B14F-4D97-AF65-F5344CB8AC3E}">
        <p14:creationId xmlns:p14="http://schemas.microsoft.com/office/powerpoint/2010/main" val="361829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with Numbered Content">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 typeface="+mj-lt"/>
              <a:buNone/>
              <a:defRPr/>
            </a:lvl1pPr>
            <a:lvl2pPr marL="971550" indent="-51435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000" spc="300"/>
            </a:lvl1pPr>
          </a:lstStyle>
          <a:p>
            <a:fld id="{90969C1B-43C2-D04D-AF8B-04FFAC00E192}" type="slidenum">
              <a:rPr lang="en-US" smtClean="0"/>
              <a:t>‹#›</a:t>
            </a:fld>
            <a:endParaRPr lang="en-US" dirty="0"/>
          </a:p>
        </p:txBody>
      </p:sp>
      <p:cxnSp>
        <p:nvCxnSpPr>
          <p:cNvPr id="7" name="Straight Connector 6"/>
          <p:cNvCxnSpPr/>
          <p:nvPr userDrawn="1"/>
        </p:nvCxnSpPr>
        <p:spPr>
          <a:xfrm>
            <a:off x="457200" y="14478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57200" y="62484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6" descr="Related image">
            <a:extLst>
              <a:ext uri="{FF2B5EF4-FFF2-40B4-BE49-F238E27FC236}">
                <a16:creationId xmlns:a16="http://schemas.microsoft.com/office/drawing/2014/main" id="{37B87E71-E498-4932-3C1C-B734F2428479}"/>
              </a:ext>
            </a:extLst>
          </p:cNvPr>
          <p:cNvPicPr>
            <a:picLocks noChangeAspect="1" noChangeArrowheads="1"/>
          </p:cNvPicPr>
          <p:nvPr userDrawn="1"/>
        </p:nvPicPr>
        <p:blipFill>
          <a:blip r:embed="rId3" cstate="print"/>
          <a:srcRect l="11539" t="17049" b="17274"/>
          <a:stretch>
            <a:fillRect/>
          </a:stretch>
        </p:blipFill>
        <p:spPr bwMode="auto">
          <a:xfrm>
            <a:off x="457200" y="6293309"/>
            <a:ext cx="1614948" cy="533927"/>
          </a:xfrm>
          <a:prstGeom prst="rect">
            <a:avLst/>
          </a:prstGeom>
          <a:noFill/>
        </p:spPr>
      </p:pic>
    </p:spTree>
    <p:extLst>
      <p:ext uri="{BB962C8B-B14F-4D97-AF65-F5344CB8AC3E}">
        <p14:creationId xmlns:p14="http://schemas.microsoft.com/office/powerpoint/2010/main" val="20964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7200" y="14478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12"/>
          </p:nvPr>
        </p:nvSpPr>
        <p:spPr>
          <a:xfrm>
            <a:off x="6553200" y="6356350"/>
            <a:ext cx="2133600" cy="365125"/>
          </a:xfrm>
        </p:spPr>
        <p:txBody>
          <a:bodyPr/>
          <a:lstStyle>
            <a:lvl1pPr>
              <a:defRPr sz="1000" spc="300"/>
            </a:lvl1pPr>
          </a:lstStyle>
          <a:p>
            <a:fld id="{90969C1B-43C2-D04D-AF8B-04FFAC00E192}" type="slidenum">
              <a:rPr lang="en-US" smtClean="0"/>
              <a:t>‹#›</a:t>
            </a:fld>
            <a:endParaRPr lang="en-US" dirty="0"/>
          </a:p>
        </p:txBody>
      </p:sp>
      <p:cxnSp>
        <p:nvCxnSpPr>
          <p:cNvPr id="10" name="Straight Connector 9"/>
          <p:cNvCxnSpPr/>
          <p:nvPr userDrawn="1"/>
        </p:nvCxnSpPr>
        <p:spPr>
          <a:xfrm>
            <a:off x="457200" y="62484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6" descr="Related image">
            <a:extLst>
              <a:ext uri="{FF2B5EF4-FFF2-40B4-BE49-F238E27FC236}">
                <a16:creationId xmlns:a16="http://schemas.microsoft.com/office/drawing/2014/main" id="{FB443727-8202-8ED0-CB3F-B62CA4A51000}"/>
              </a:ext>
            </a:extLst>
          </p:cNvPr>
          <p:cNvPicPr>
            <a:picLocks noChangeAspect="1" noChangeArrowheads="1"/>
          </p:cNvPicPr>
          <p:nvPr userDrawn="1"/>
        </p:nvPicPr>
        <p:blipFill>
          <a:blip r:embed="rId3" cstate="print"/>
          <a:srcRect l="11539" t="17049" b="17274"/>
          <a:stretch>
            <a:fillRect/>
          </a:stretch>
        </p:blipFill>
        <p:spPr bwMode="auto">
          <a:xfrm>
            <a:off x="457200" y="6293309"/>
            <a:ext cx="1614948" cy="533927"/>
          </a:xfrm>
          <a:prstGeom prst="rect">
            <a:avLst/>
          </a:prstGeom>
          <a:noFill/>
        </p:spPr>
      </p:pic>
    </p:spTree>
    <p:extLst>
      <p:ext uri="{BB962C8B-B14F-4D97-AF65-F5344CB8AC3E}">
        <p14:creationId xmlns:p14="http://schemas.microsoft.com/office/powerpoint/2010/main" val="22121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52600"/>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923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752600"/>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23923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457200" y="14478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572000" y="1752600"/>
            <a:ext cx="0" cy="457200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12"/>
          </p:nvPr>
        </p:nvSpPr>
        <p:spPr>
          <a:xfrm>
            <a:off x="6553200" y="6356350"/>
            <a:ext cx="2133600" cy="365125"/>
          </a:xfrm>
        </p:spPr>
        <p:txBody>
          <a:bodyPr/>
          <a:lstStyle>
            <a:lvl1pPr>
              <a:defRPr sz="1000" spc="300"/>
            </a:lvl1pPr>
          </a:lstStyle>
          <a:p>
            <a:fld id="{90969C1B-43C2-D04D-AF8B-04FFAC00E192}" type="slidenum">
              <a:rPr lang="en-US" smtClean="0"/>
              <a:t>‹#›</a:t>
            </a:fld>
            <a:endParaRPr lang="en-US" dirty="0"/>
          </a:p>
        </p:txBody>
      </p:sp>
      <p:cxnSp>
        <p:nvCxnSpPr>
          <p:cNvPr id="14" name="Straight Connector 13"/>
          <p:cNvCxnSpPr/>
          <p:nvPr userDrawn="1"/>
        </p:nvCxnSpPr>
        <p:spPr>
          <a:xfrm>
            <a:off x="457200" y="62484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Related image">
            <a:extLst>
              <a:ext uri="{FF2B5EF4-FFF2-40B4-BE49-F238E27FC236}">
                <a16:creationId xmlns:a16="http://schemas.microsoft.com/office/drawing/2014/main" id="{04C8C19B-3F8B-234B-B255-B6E6E14A3087}"/>
              </a:ext>
            </a:extLst>
          </p:cNvPr>
          <p:cNvPicPr>
            <a:picLocks noChangeAspect="1" noChangeArrowheads="1"/>
          </p:cNvPicPr>
          <p:nvPr userDrawn="1"/>
        </p:nvPicPr>
        <p:blipFill>
          <a:blip r:embed="rId3" cstate="print"/>
          <a:srcRect l="11539" t="17049" b="17274"/>
          <a:stretch>
            <a:fillRect/>
          </a:stretch>
        </p:blipFill>
        <p:spPr bwMode="auto">
          <a:xfrm>
            <a:off x="457200" y="6293309"/>
            <a:ext cx="1614948" cy="533927"/>
          </a:xfrm>
          <a:prstGeom prst="rect">
            <a:avLst/>
          </a:prstGeom>
          <a:noFill/>
        </p:spPr>
      </p:pic>
    </p:spTree>
    <p:extLst>
      <p:ext uri="{BB962C8B-B14F-4D97-AF65-F5344CB8AC3E}">
        <p14:creationId xmlns:p14="http://schemas.microsoft.com/office/powerpoint/2010/main" val="213979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457200" y="14478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6553200" y="6356350"/>
            <a:ext cx="2133600" cy="365125"/>
          </a:xfrm>
        </p:spPr>
        <p:txBody>
          <a:bodyPr/>
          <a:lstStyle>
            <a:lvl1pPr>
              <a:defRPr sz="1000" spc="300"/>
            </a:lvl1pPr>
          </a:lstStyle>
          <a:p>
            <a:fld id="{90969C1B-43C2-D04D-AF8B-04FFAC00E192}" type="slidenum">
              <a:rPr lang="en-US" smtClean="0"/>
              <a:t>‹#›</a:t>
            </a:fld>
            <a:endParaRPr lang="en-US" dirty="0"/>
          </a:p>
        </p:txBody>
      </p:sp>
      <p:cxnSp>
        <p:nvCxnSpPr>
          <p:cNvPr id="8" name="Straight Connector 7"/>
          <p:cNvCxnSpPr/>
          <p:nvPr userDrawn="1"/>
        </p:nvCxnSpPr>
        <p:spPr>
          <a:xfrm>
            <a:off x="457200" y="62484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6" descr="Related image">
            <a:extLst>
              <a:ext uri="{FF2B5EF4-FFF2-40B4-BE49-F238E27FC236}">
                <a16:creationId xmlns:a16="http://schemas.microsoft.com/office/drawing/2014/main" id="{F585B238-21F2-DB24-3F18-60EB98560002}"/>
              </a:ext>
            </a:extLst>
          </p:cNvPr>
          <p:cNvPicPr>
            <a:picLocks noChangeAspect="1" noChangeArrowheads="1"/>
          </p:cNvPicPr>
          <p:nvPr userDrawn="1"/>
        </p:nvPicPr>
        <p:blipFill>
          <a:blip r:embed="rId3" cstate="print"/>
          <a:srcRect l="11539" t="17049" b="17274"/>
          <a:stretch>
            <a:fillRect/>
          </a:stretch>
        </p:blipFill>
        <p:spPr bwMode="auto">
          <a:xfrm>
            <a:off x="457200" y="6293309"/>
            <a:ext cx="1614948" cy="533927"/>
          </a:xfrm>
          <a:prstGeom prst="rect">
            <a:avLst/>
          </a:prstGeom>
          <a:noFill/>
        </p:spPr>
      </p:pic>
    </p:spTree>
    <p:extLst>
      <p:ext uri="{BB962C8B-B14F-4D97-AF65-F5344CB8AC3E}">
        <p14:creationId xmlns:p14="http://schemas.microsoft.com/office/powerpoint/2010/main" val="79256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356350"/>
            <a:ext cx="2133600" cy="365125"/>
          </a:xfrm>
        </p:spPr>
        <p:txBody>
          <a:bodyPr/>
          <a:lstStyle>
            <a:lvl1pPr>
              <a:defRPr sz="1000" spc="300"/>
            </a:lvl1pPr>
          </a:lstStyle>
          <a:p>
            <a:fld id="{90969C1B-43C2-D04D-AF8B-04FFAC00E192}" type="slidenum">
              <a:rPr lang="en-US" smtClean="0"/>
              <a:t>‹#›</a:t>
            </a:fld>
            <a:endParaRPr lang="en-US" dirty="0"/>
          </a:p>
        </p:txBody>
      </p:sp>
      <p:cxnSp>
        <p:nvCxnSpPr>
          <p:cNvPr id="6" name="Straight Connector 5"/>
          <p:cNvCxnSpPr/>
          <p:nvPr userDrawn="1"/>
        </p:nvCxnSpPr>
        <p:spPr>
          <a:xfrm>
            <a:off x="457200" y="62484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6" descr="Related image">
            <a:extLst>
              <a:ext uri="{FF2B5EF4-FFF2-40B4-BE49-F238E27FC236}">
                <a16:creationId xmlns:a16="http://schemas.microsoft.com/office/drawing/2014/main" id="{4B8F2A0F-234B-F229-F026-48E6BC7D2DA9}"/>
              </a:ext>
            </a:extLst>
          </p:cNvPr>
          <p:cNvPicPr>
            <a:picLocks noChangeAspect="1" noChangeArrowheads="1"/>
          </p:cNvPicPr>
          <p:nvPr userDrawn="1"/>
        </p:nvPicPr>
        <p:blipFill>
          <a:blip r:embed="rId3" cstate="print"/>
          <a:srcRect l="11539" t="17049" b="17274"/>
          <a:stretch>
            <a:fillRect/>
          </a:stretch>
        </p:blipFill>
        <p:spPr bwMode="auto">
          <a:xfrm>
            <a:off x="457200" y="6293309"/>
            <a:ext cx="1614948" cy="533927"/>
          </a:xfrm>
          <a:prstGeom prst="rect">
            <a:avLst/>
          </a:prstGeom>
          <a:noFill/>
        </p:spPr>
      </p:pic>
    </p:spTree>
    <p:extLst>
      <p:ext uri="{BB962C8B-B14F-4D97-AF65-F5344CB8AC3E}">
        <p14:creationId xmlns:p14="http://schemas.microsoft.com/office/powerpoint/2010/main" val="423709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6553200" y="6356350"/>
            <a:ext cx="2133600" cy="365125"/>
          </a:xfrm>
        </p:spPr>
        <p:txBody>
          <a:bodyPr/>
          <a:lstStyle>
            <a:lvl1pPr>
              <a:defRPr sz="1000" spc="300"/>
            </a:lvl1pPr>
          </a:lstStyle>
          <a:p>
            <a:fld id="{90969C1B-43C2-D04D-AF8B-04FFAC00E192}" type="slidenum">
              <a:rPr lang="en-US" smtClean="0"/>
              <a:t>‹#›</a:t>
            </a:fld>
            <a:endParaRPr lang="en-US" dirty="0"/>
          </a:p>
        </p:txBody>
      </p:sp>
      <p:cxnSp>
        <p:nvCxnSpPr>
          <p:cNvPr id="9" name="Straight Connector 8"/>
          <p:cNvCxnSpPr/>
          <p:nvPr userDrawn="1"/>
        </p:nvCxnSpPr>
        <p:spPr>
          <a:xfrm>
            <a:off x="457200" y="62484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6" descr="Related image">
            <a:extLst>
              <a:ext uri="{FF2B5EF4-FFF2-40B4-BE49-F238E27FC236}">
                <a16:creationId xmlns:a16="http://schemas.microsoft.com/office/drawing/2014/main" id="{48C74D92-F89B-FCEB-2C47-50A00CDC7ECD}"/>
              </a:ext>
            </a:extLst>
          </p:cNvPr>
          <p:cNvPicPr>
            <a:picLocks noChangeAspect="1" noChangeArrowheads="1"/>
          </p:cNvPicPr>
          <p:nvPr userDrawn="1"/>
        </p:nvPicPr>
        <p:blipFill>
          <a:blip r:embed="rId3" cstate="print"/>
          <a:srcRect l="11539" t="17049" b="17274"/>
          <a:stretch>
            <a:fillRect/>
          </a:stretch>
        </p:blipFill>
        <p:spPr bwMode="auto">
          <a:xfrm>
            <a:off x="457200" y="6293309"/>
            <a:ext cx="1614948" cy="533927"/>
          </a:xfrm>
          <a:prstGeom prst="rect">
            <a:avLst/>
          </a:prstGeom>
          <a:noFill/>
        </p:spPr>
      </p:pic>
    </p:spTree>
    <p:extLst>
      <p:ext uri="{BB962C8B-B14F-4D97-AF65-F5344CB8AC3E}">
        <p14:creationId xmlns:p14="http://schemas.microsoft.com/office/powerpoint/2010/main" val="149978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B6720-8676-4024-8F34-F93F8520B194}" type="datetimeFigureOut">
              <a:rPr lang="en-US" smtClean="0"/>
              <a:t>6/30/2025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FEARLESS IDEAS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FC878-51C5-4BBD-8D29-A8054A8A69D6}" type="slidenum">
              <a:rPr lang="en-US" smtClean="0"/>
              <a:t>‹#›</a:t>
            </a:fld>
            <a:endParaRPr lang="en-US"/>
          </a:p>
        </p:txBody>
      </p:sp>
    </p:spTree>
    <p:extLst>
      <p:ext uri="{BB962C8B-B14F-4D97-AF65-F5344CB8AC3E}">
        <p14:creationId xmlns:p14="http://schemas.microsoft.com/office/powerpoint/2010/main" val="3348115448"/>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50" r:id="rId3"/>
    <p:sldLayoutId id="2147483673" r:id="rId4"/>
    <p:sldLayoutId id="2147483652" r:id="rId5"/>
    <p:sldLayoutId id="2147483653" r:id="rId6"/>
    <p:sldLayoutId id="2147483654" r:id="rId7"/>
    <p:sldLayoutId id="2147483655" r:id="rId8"/>
    <p:sldLayoutId id="2147483656" r:id="rId9"/>
    <p:sldLayoutId id="2147483657" r:id="rId10"/>
    <p:sldLayoutId id="2147483675" r:id="rId11"/>
  </p:sldLayoutIdLst>
  <p:txStyles>
    <p:titleStyle>
      <a:lvl1pPr algn="l" defTabSz="914400" rtl="0" eaLnBrk="1" latinLnBrk="0" hangingPunct="1">
        <a:spcBef>
          <a:spcPct val="0"/>
        </a:spcBef>
        <a:buNone/>
        <a:defRPr sz="3400" b="1" kern="1200">
          <a:solidFill>
            <a:schemeClr val="accent1"/>
          </a:solidFill>
          <a:latin typeface="+mj-lt"/>
          <a:ea typeface="+mj-ea"/>
          <a:cs typeface="+mj-cs"/>
        </a:defRPr>
      </a:lvl1pPr>
    </p:titleStyle>
    <p:bodyStyle>
      <a:lvl1pPr marL="0" indent="0" algn="l" defTabSz="914400" rtl="0" eaLnBrk="1" latinLnBrk="0" hangingPunct="1">
        <a:spcBef>
          <a:spcPct val="20000"/>
        </a:spcBef>
        <a:buClr>
          <a:schemeClr val="accent1"/>
        </a:buClr>
        <a:buSzPct val="68000"/>
        <a:buFont typeface="Arial"/>
        <a:buNone/>
        <a:defRPr sz="3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68000"/>
        <a:buFont typeface="Arial"/>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68000"/>
        <a:buFont typeface="Arial"/>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SzPct val="68000"/>
        <a:buFont typeface="Arial"/>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SzPct val="68000"/>
        <a:buFont typeface="Arial"/>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hart" Target="../charts/char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16104950-DAFF-6008-29BA-7DCCBA10C0DA}"/>
              </a:ext>
            </a:extLst>
          </p:cNvPr>
          <p:cNvSpPr/>
          <p:nvPr/>
        </p:nvSpPr>
        <p:spPr>
          <a:xfrm>
            <a:off x="0" y="0"/>
            <a:ext cx="9144000" cy="687904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86889D81-DEA6-D383-444B-45B3E13CFFE7}"/>
              </a:ext>
            </a:extLst>
          </p:cNvPr>
          <p:cNvSpPr/>
          <p:nvPr/>
        </p:nvSpPr>
        <p:spPr>
          <a:xfrm>
            <a:off x="0" y="2133600"/>
            <a:ext cx="9144000" cy="2590799"/>
          </a:xfrm>
          <a:prstGeom prst="rect">
            <a:avLst/>
          </a:prstGeom>
          <a:solidFill>
            <a:srgbClr val="9A0A1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Text Placeholder 2">
            <a:extLst>
              <a:ext uri="{FF2B5EF4-FFF2-40B4-BE49-F238E27FC236}">
                <a16:creationId xmlns:a16="http://schemas.microsoft.com/office/drawing/2014/main" id="{91A2C87C-8C4E-3833-5B27-A07679A694A3}"/>
              </a:ext>
            </a:extLst>
          </p:cNvPr>
          <p:cNvSpPr txBox="1">
            <a:spLocks/>
          </p:cNvSpPr>
          <p:nvPr/>
        </p:nvSpPr>
        <p:spPr>
          <a:xfrm>
            <a:off x="6350" y="4953000"/>
            <a:ext cx="9144000" cy="1143000"/>
          </a:xfrm>
          <a:prstGeom prst="rect">
            <a:avLst/>
          </a:prstGeom>
        </p:spPr>
        <p:txBody>
          <a:bodyPr>
            <a:normAutofit/>
          </a:bodyPr>
          <a:lstStyle>
            <a:lvl1pPr marL="0" indent="0" algn="l" defTabSz="914400" rtl="0" eaLnBrk="1" latinLnBrk="0" hangingPunct="1">
              <a:spcBef>
                <a:spcPct val="20000"/>
              </a:spcBef>
              <a:buClr>
                <a:schemeClr val="accent1"/>
              </a:buClr>
              <a:buSzPct val="68000"/>
              <a:buFont typeface="Arial"/>
              <a:buNone/>
              <a:defRPr sz="3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68000"/>
              <a:buFont typeface="Arial"/>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68000"/>
              <a:buFont typeface="Arial"/>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SzPct val="68000"/>
              <a:buFont typeface="Arial"/>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SzPct val="68000"/>
              <a:buFont typeface="Arial"/>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400" b="1" dirty="0"/>
              <a:t>Dr. </a:t>
            </a:r>
            <a:r>
              <a:rPr lang="en-US" sz="2400" b="1" dirty="0" err="1"/>
              <a:t>Peipei</a:t>
            </a:r>
            <a:r>
              <a:rPr lang="en-US" sz="2400" b="1" dirty="0"/>
              <a:t> Tian</a:t>
            </a:r>
          </a:p>
          <a:p>
            <a:pPr algn="ctr"/>
            <a:r>
              <a:rPr lang="en-US" sz="1400" dirty="0"/>
              <a:t>Institute of Blue and Green Development</a:t>
            </a:r>
          </a:p>
          <a:p>
            <a:pPr algn="ctr"/>
            <a:r>
              <a:rPr lang="en-US" sz="1400" dirty="0"/>
              <a:t>Shandong University</a:t>
            </a:r>
          </a:p>
        </p:txBody>
      </p:sp>
      <p:sp>
        <p:nvSpPr>
          <p:cNvPr id="9" name="Title 1">
            <a:extLst>
              <a:ext uri="{FF2B5EF4-FFF2-40B4-BE49-F238E27FC236}">
                <a16:creationId xmlns:a16="http://schemas.microsoft.com/office/drawing/2014/main" id="{4A002BCD-F4D5-B02C-0654-A4F1613994C3}"/>
              </a:ext>
            </a:extLst>
          </p:cNvPr>
          <p:cNvSpPr>
            <a:spLocks noGrp="1"/>
          </p:cNvSpPr>
          <p:nvPr>
            <p:ph type="title"/>
          </p:nvPr>
        </p:nvSpPr>
        <p:spPr>
          <a:xfrm>
            <a:off x="6350" y="2667000"/>
            <a:ext cx="9144000" cy="1635754"/>
          </a:xfrm>
        </p:spPr>
        <p:txBody>
          <a:bodyPr>
            <a:normAutofit/>
          </a:bodyPr>
          <a:lstStyle/>
          <a:p>
            <a:pPr algn="ctr">
              <a:lnSpc>
                <a:spcPct val="120000"/>
              </a:lnSpc>
            </a:pPr>
            <a:r>
              <a:rPr lang="en-US" sz="3600" dirty="0">
                <a:solidFill>
                  <a:schemeClr val="bg2"/>
                </a:solidFill>
              </a:rPr>
              <a:t>Keeping the global consumption </a:t>
            </a:r>
            <a:br>
              <a:rPr lang="en-US" sz="3600" dirty="0">
                <a:solidFill>
                  <a:schemeClr val="bg2"/>
                </a:solidFill>
              </a:rPr>
            </a:br>
            <a:r>
              <a:rPr lang="en-US" sz="3600" dirty="0">
                <a:solidFill>
                  <a:schemeClr val="bg2"/>
                </a:solidFill>
              </a:rPr>
              <a:t>within the planetary boundaries</a:t>
            </a:r>
          </a:p>
        </p:txBody>
      </p:sp>
      <p:pic>
        <p:nvPicPr>
          <p:cNvPr id="11" name="图片 10">
            <a:extLst>
              <a:ext uri="{FF2B5EF4-FFF2-40B4-BE49-F238E27FC236}">
                <a16:creationId xmlns:a16="http://schemas.microsoft.com/office/drawing/2014/main" id="{CAFB22B7-13D7-6F4F-8017-88D118192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378"/>
            <a:ext cx="2457450" cy="2059343"/>
          </a:xfrm>
          <a:prstGeom prst="rect">
            <a:avLst/>
          </a:prstGeom>
        </p:spPr>
      </p:pic>
    </p:spTree>
    <p:extLst>
      <p:ext uri="{BB962C8B-B14F-4D97-AF65-F5344CB8AC3E}">
        <p14:creationId xmlns:p14="http://schemas.microsoft.com/office/powerpoint/2010/main" val="105634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E16C0A3-77E5-2049-5EDC-A13D4F543BA9}"/>
              </a:ext>
            </a:extLst>
          </p:cNvPr>
          <p:cNvPicPr>
            <a:picLocks noChangeAspect="1"/>
          </p:cNvPicPr>
          <p:nvPr/>
        </p:nvPicPr>
        <p:blipFill>
          <a:blip r:embed="rId3"/>
          <a:stretch>
            <a:fillRect/>
          </a:stretch>
        </p:blipFill>
        <p:spPr>
          <a:xfrm>
            <a:off x="1371600" y="708186"/>
            <a:ext cx="6400800" cy="4347357"/>
          </a:xfrm>
          <a:prstGeom prst="rect">
            <a:avLst/>
          </a:prstGeom>
          <a:ln w="12700">
            <a:solidFill>
              <a:srgbClr val="C00000"/>
            </a:solidFill>
          </a:ln>
          <a:effectLst>
            <a:outerShdw blurRad="63500" sx="102000" sy="102000" algn="ctr" rotWithShape="0">
              <a:prstClr val="black">
                <a:alpha val="40000"/>
              </a:prstClr>
            </a:outerShdw>
          </a:effectLst>
        </p:spPr>
      </p:pic>
      <p:sp>
        <p:nvSpPr>
          <p:cNvPr id="46" name="Rectangle 2"/>
          <p:cNvSpPr txBox="1">
            <a:spLocks noChangeArrowheads="1"/>
          </p:cNvSpPr>
          <p:nvPr/>
        </p:nvSpPr>
        <p:spPr>
          <a:xfrm>
            <a:off x="76200" y="43106"/>
            <a:ext cx="9144000" cy="79216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3000" b="1" dirty="0">
                <a:solidFill>
                  <a:srgbClr val="C00000"/>
                </a:solidFill>
                <a:latin typeface="Arial" panose="020B0604020202020204" pitchFamily="34" charset="0"/>
                <a:ea typeface="微软雅黑" panose="020B0503020204020204" pitchFamily="34" charset="-122"/>
                <a:cs typeface="Arial" panose="020B0604020202020204" pitchFamily="34" charset="0"/>
              </a:rPr>
              <a:t>Sectoral composition of footprints </a:t>
            </a:r>
          </a:p>
        </p:txBody>
      </p:sp>
      <p:sp>
        <p:nvSpPr>
          <p:cNvPr id="22" name="文本框 21"/>
          <p:cNvSpPr txBox="1"/>
          <p:nvPr/>
        </p:nvSpPr>
        <p:spPr>
          <a:xfrm>
            <a:off x="1934678" y="4054027"/>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文本框 25"/>
          <p:cNvSpPr txBox="1"/>
          <p:nvPr/>
        </p:nvSpPr>
        <p:spPr>
          <a:xfrm>
            <a:off x="1934678" y="5113422"/>
            <a:ext cx="457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t>10</a:t>
            </a:fld>
            <a:endParaRPr lang="zh-CN" altLang="en-US"/>
          </a:p>
        </p:txBody>
      </p:sp>
      <p:sp>
        <p:nvSpPr>
          <p:cNvPr id="4" name="矩形 3"/>
          <p:cNvSpPr/>
          <p:nvPr/>
        </p:nvSpPr>
        <p:spPr>
          <a:xfrm>
            <a:off x="342900" y="4997665"/>
            <a:ext cx="8458200" cy="1328569"/>
          </a:xfrm>
          <a:prstGeom prst="rect">
            <a:avLst/>
          </a:prstGeom>
        </p:spPr>
        <p:txBody>
          <a:bodyPr wrap="square">
            <a:spAutoFit/>
          </a:bodyPr>
          <a:lstStyle/>
          <a:p>
            <a:pPr marL="285750" indent="-285750">
              <a:spcBef>
                <a:spcPts val="1000"/>
              </a:spcBef>
              <a:buFont typeface="Wingdings" panose="05000000000000000000" pitchFamily="2" charset="2"/>
              <a:buChar char="Ø"/>
            </a:pPr>
            <a:r>
              <a:rPr lang="en-US" altLang="zh-CN" b="1" kern="100" dirty="0">
                <a:solidFill>
                  <a:schemeClr val="accent1"/>
                </a:solidFill>
                <a:latin typeface="Arial" panose="020B0604020202020204" pitchFamily="34" charset="0"/>
                <a:ea typeface="等线" panose="02010600030101010101" pitchFamily="2" charset="-122"/>
              </a:rPr>
              <a:t>Food consumption, especially animal-based products, is the main driver </a:t>
            </a:r>
            <a:r>
              <a:rPr lang="en-US" altLang="zh-CN" kern="100" dirty="0">
                <a:latin typeface="Arial" panose="020B0604020202020204" pitchFamily="34" charset="0"/>
                <a:ea typeface="等线" panose="02010600030101010101" pitchFamily="2" charset="-122"/>
              </a:rPr>
              <a:t>HANPP, N fixation, P fertilizer use and blue-waster consumption. </a:t>
            </a:r>
          </a:p>
          <a:p>
            <a:pPr marL="285750" indent="-285750">
              <a:spcBef>
                <a:spcPts val="1000"/>
              </a:spcBef>
              <a:buFont typeface="Wingdings" panose="05000000000000000000" pitchFamily="2" charset="2"/>
              <a:buChar char="Ø"/>
            </a:pPr>
            <a:r>
              <a:rPr lang="en-US" altLang="zh-CN" kern="100" dirty="0">
                <a:effectLst/>
                <a:latin typeface="Arial" panose="020B0604020202020204" pitchFamily="34" charset="0"/>
                <a:ea typeface="等线" panose="02010600030101010101" pitchFamily="2" charset="-122"/>
              </a:rPr>
              <a:t>Wealthy groups have larger footprints in services, manufacturing, and construction sectors.</a:t>
            </a:r>
          </a:p>
        </p:txBody>
      </p:sp>
    </p:spTree>
    <p:extLst>
      <p:ext uri="{BB962C8B-B14F-4D97-AF65-F5344CB8AC3E}">
        <p14:creationId xmlns:p14="http://schemas.microsoft.com/office/powerpoint/2010/main" val="210080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txBox="1">
            <a:spLocks noChangeArrowheads="1"/>
          </p:cNvSpPr>
          <p:nvPr/>
        </p:nvSpPr>
        <p:spPr>
          <a:xfrm>
            <a:off x="342900" y="186862"/>
            <a:ext cx="8458201" cy="79216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3000" b="1" dirty="0">
                <a:solidFill>
                  <a:srgbClr val="C00000"/>
                </a:solidFill>
                <a:latin typeface="Arial" panose="020B0604020202020204" pitchFamily="34" charset="0"/>
                <a:ea typeface="微软雅黑" panose="020B0503020204020204" pitchFamily="34" charset="-122"/>
                <a:cs typeface="Arial" panose="020B0604020202020204" pitchFamily="34" charset="0"/>
              </a:rPr>
              <a:t>The wealthier groups leading to substantially greater environmental pressure</a:t>
            </a:r>
          </a:p>
        </p:txBody>
      </p:sp>
      <p:sp>
        <p:nvSpPr>
          <p:cNvPr id="22" name="文本框 21"/>
          <p:cNvSpPr txBox="1"/>
          <p:nvPr/>
        </p:nvSpPr>
        <p:spPr>
          <a:xfrm>
            <a:off x="1934678" y="4054027"/>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文本框 25"/>
          <p:cNvSpPr txBox="1"/>
          <p:nvPr/>
        </p:nvSpPr>
        <p:spPr>
          <a:xfrm>
            <a:off x="1934678" y="5113422"/>
            <a:ext cx="457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10" name="灯片编号占位符 1">
            <a:extLst>
              <a:ext uri="{FF2B5EF4-FFF2-40B4-BE49-F238E27FC236}">
                <a16:creationId xmlns:a16="http://schemas.microsoft.com/office/drawing/2014/main" id="{CABE299C-0607-35B5-E0FE-954E0DDBE311}"/>
              </a:ext>
            </a:extLst>
          </p:cNvPr>
          <p:cNvSpPr>
            <a:spLocks noGrp="1"/>
          </p:cNvSpPr>
          <p:nvPr>
            <p:ph type="sldNum" sz="quarter" idx="12"/>
          </p:nvPr>
        </p:nvSpPr>
        <p:spPr>
          <a:xfrm>
            <a:off x="6553200" y="6356350"/>
            <a:ext cx="2133600" cy="365125"/>
          </a:xfrm>
        </p:spPr>
        <p:txBody>
          <a:bodyPr/>
          <a:lstStyle/>
          <a:p>
            <a:fld id="{0C913308-F349-4B6D-A68A-DD1791B4A57B}" type="slidenum">
              <a:rPr lang="zh-CN" altLang="en-US" smtClean="0"/>
              <a:t>11</a:t>
            </a:fld>
            <a:endParaRPr lang="zh-CN" altLang="en-US"/>
          </a:p>
        </p:txBody>
      </p:sp>
      <p:pic>
        <p:nvPicPr>
          <p:cNvPr id="14" name="图片 13">
            <a:extLst>
              <a:ext uri="{FF2B5EF4-FFF2-40B4-BE49-F238E27FC236}">
                <a16:creationId xmlns:a16="http://schemas.microsoft.com/office/drawing/2014/main" id="{54395143-D5F6-88D1-60B4-9296D6E4D730}"/>
              </a:ext>
            </a:extLst>
          </p:cNvPr>
          <p:cNvPicPr>
            <a:picLocks noChangeAspect="1"/>
          </p:cNvPicPr>
          <p:nvPr/>
        </p:nvPicPr>
        <p:blipFill>
          <a:blip r:embed="rId3"/>
          <a:stretch>
            <a:fillRect/>
          </a:stretch>
        </p:blipFill>
        <p:spPr>
          <a:xfrm>
            <a:off x="1745503" y="1093751"/>
            <a:ext cx="5652991" cy="3960976"/>
          </a:xfrm>
          <a:prstGeom prst="rect">
            <a:avLst/>
          </a:prstGeom>
          <a:ln w="12700">
            <a:solidFill>
              <a:srgbClr val="C00000"/>
            </a:solidFill>
          </a:ln>
          <a:effectLst>
            <a:outerShdw blurRad="63500" sx="102000" sy="102000" algn="ctr" rotWithShape="0">
              <a:prstClr val="black">
                <a:alpha val="40000"/>
              </a:prstClr>
            </a:outerShdw>
          </a:effectLst>
        </p:spPr>
      </p:pic>
      <p:sp>
        <p:nvSpPr>
          <p:cNvPr id="2" name="矩形 1"/>
          <p:cNvSpPr/>
          <p:nvPr/>
        </p:nvSpPr>
        <p:spPr>
          <a:xfrm>
            <a:off x="272884" y="4996031"/>
            <a:ext cx="8598231" cy="1328569"/>
          </a:xfrm>
          <a:prstGeom prst="rect">
            <a:avLst/>
          </a:prstGeom>
        </p:spPr>
        <p:txBody>
          <a:bodyPr wrap="square">
            <a:spAutoFit/>
          </a:bodyPr>
          <a:lstStyle/>
          <a:p>
            <a:pPr marL="285750" indent="-285750" algn="just">
              <a:spcBef>
                <a:spcPts val="1000"/>
              </a:spcBef>
              <a:buFont typeface="Wingdings" panose="05000000000000000000" pitchFamily="2" charset="2"/>
              <a:buChar char="Ø"/>
            </a:pPr>
            <a:r>
              <a:rPr lang="en-US" altLang="zh-CN" b="1" dirty="0">
                <a:solidFill>
                  <a:schemeClr val="accent1"/>
                </a:solidFill>
              </a:rPr>
              <a:t>Discretionary goods are more prevalent among high-expenditure groups and are strongly associated with planetary boundary transgressions.</a:t>
            </a:r>
          </a:p>
          <a:p>
            <a:pPr marL="285750" indent="-285750" algn="just">
              <a:spcBef>
                <a:spcPts val="1000"/>
              </a:spcBef>
              <a:buFont typeface="Wingdings" panose="05000000000000000000" pitchFamily="2" charset="2"/>
              <a:buChar char="Ø"/>
            </a:pPr>
            <a:r>
              <a:rPr lang="en-US" altLang="zh-CN" dirty="0"/>
              <a:t>In contrast, lower-income groups focus more on necessities, and their consumption largely stays within limits.</a:t>
            </a:r>
          </a:p>
        </p:txBody>
      </p:sp>
    </p:spTree>
    <p:extLst>
      <p:ext uri="{BB962C8B-B14F-4D97-AF65-F5344CB8AC3E}">
        <p14:creationId xmlns:p14="http://schemas.microsoft.com/office/powerpoint/2010/main" val="8613666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txBox="1">
            <a:spLocks noChangeArrowheads="1"/>
          </p:cNvSpPr>
          <p:nvPr/>
        </p:nvSpPr>
        <p:spPr>
          <a:xfrm>
            <a:off x="401973" y="406551"/>
            <a:ext cx="8340054" cy="79216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3000" b="1" dirty="0">
                <a:solidFill>
                  <a:srgbClr val="C00000"/>
                </a:solidFill>
                <a:latin typeface="Arial" panose="020B0604020202020204" pitchFamily="34" charset="0"/>
                <a:ea typeface="微软雅黑" panose="020B0503020204020204" pitchFamily="34" charset="-122"/>
                <a:cs typeface="Arial" panose="020B0604020202020204" pitchFamily="34" charset="0"/>
              </a:rPr>
              <a:t>Top consumers are mainly responsible for PB transgression</a:t>
            </a:r>
          </a:p>
        </p:txBody>
      </p:sp>
      <p:sp>
        <p:nvSpPr>
          <p:cNvPr id="22" name="文本框 21"/>
          <p:cNvSpPr txBox="1"/>
          <p:nvPr/>
        </p:nvSpPr>
        <p:spPr>
          <a:xfrm>
            <a:off x="1934678" y="4054027"/>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t>12</a:t>
            </a:fld>
            <a:endParaRPr lang="zh-CN" altLang="en-US" dirty="0"/>
          </a:p>
        </p:txBody>
      </p:sp>
      <p:sp>
        <p:nvSpPr>
          <p:cNvPr id="12" name="文本框 11">
            <a:extLst>
              <a:ext uri="{FF2B5EF4-FFF2-40B4-BE49-F238E27FC236}">
                <a16:creationId xmlns:a16="http://schemas.microsoft.com/office/drawing/2014/main" id="{C9685783-3B79-45EC-B907-523917660722}"/>
              </a:ext>
            </a:extLst>
          </p:cNvPr>
          <p:cNvSpPr txBox="1"/>
          <p:nvPr/>
        </p:nvSpPr>
        <p:spPr>
          <a:xfrm>
            <a:off x="5251382" y="1752600"/>
            <a:ext cx="3740218" cy="4158061"/>
          </a:xfrm>
          <a:prstGeom prst="rect">
            <a:avLst/>
          </a:prstGeom>
          <a:noFill/>
        </p:spPr>
        <p:txBody>
          <a:bodyPr wrap="square">
            <a:spAutoFit/>
          </a:bodyPr>
          <a:lstStyle/>
          <a:p>
            <a:pPr marL="342900" indent="-342900" algn="just">
              <a:lnSpc>
                <a:spcPct val="110000"/>
              </a:lnSpc>
              <a:spcBef>
                <a:spcPts val="1000"/>
              </a:spcBef>
              <a:buFont typeface="Wingdings" panose="05000000000000000000" pitchFamily="2" charset="2"/>
              <a:buChar char="Ø"/>
            </a:pPr>
            <a:r>
              <a:rPr lang="en-US" altLang="zh-CN" b="1" dirty="0">
                <a:solidFill>
                  <a:schemeClr val="accent1"/>
                </a:solidFill>
              </a:rPr>
              <a:t>In 2017, global planetary boundary (PB) transgressions were severe: </a:t>
            </a:r>
            <a:r>
              <a:rPr lang="en-US" altLang="zh-CN" dirty="0"/>
              <a:t>CO₂ emissions exceeded the PB by 298%, phosphorus fertilizer use by 204%, and nitrogen fixation by 116%.</a:t>
            </a:r>
            <a:endParaRPr lang="en-US" altLang="zh-CN" i="1" dirty="0"/>
          </a:p>
          <a:p>
            <a:pPr marL="342900" indent="-342900" algn="just">
              <a:lnSpc>
                <a:spcPct val="110000"/>
              </a:lnSpc>
              <a:spcBef>
                <a:spcPts val="1000"/>
              </a:spcBef>
              <a:buFont typeface="Wingdings" panose="05000000000000000000" pitchFamily="2" charset="2"/>
              <a:buChar char="Ø"/>
            </a:pPr>
            <a:r>
              <a:rPr lang="en-US" altLang="zh-CN" b="1" dirty="0">
                <a:solidFill>
                  <a:schemeClr val="accent1"/>
                </a:solidFill>
              </a:rPr>
              <a:t>The global top 10% of consumers were mainly responsible for PB transgression : </a:t>
            </a:r>
            <a:r>
              <a:rPr lang="en-US" altLang="zh-CN" dirty="0"/>
              <a:t>51% of climate change transgression and 67% of biosphere integrity overshoot.</a:t>
            </a:r>
          </a:p>
        </p:txBody>
      </p:sp>
      <p:pic>
        <p:nvPicPr>
          <p:cNvPr id="4" name="图片 3">
            <a:extLst>
              <a:ext uri="{FF2B5EF4-FFF2-40B4-BE49-F238E27FC236}">
                <a16:creationId xmlns:a16="http://schemas.microsoft.com/office/drawing/2014/main" id="{ECE15E4A-61A3-9D56-6E8F-0E67318E0675}"/>
              </a:ext>
            </a:extLst>
          </p:cNvPr>
          <p:cNvPicPr>
            <a:picLocks noChangeAspect="1"/>
          </p:cNvPicPr>
          <p:nvPr/>
        </p:nvPicPr>
        <p:blipFill>
          <a:blip r:embed="rId3"/>
          <a:srcRect l="823" t="-218" r="1495" b="30741"/>
          <a:stretch/>
        </p:blipFill>
        <p:spPr>
          <a:xfrm>
            <a:off x="76200" y="1676400"/>
            <a:ext cx="5105400" cy="4191000"/>
          </a:xfrm>
          <a:prstGeom prst="rect">
            <a:avLst/>
          </a:prstGeom>
          <a:ln w="12700">
            <a:solidFill>
              <a:srgbClr val="C00000"/>
            </a:solidFill>
          </a:ln>
          <a:effectLst>
            <a:outerShdw blurRad="63500" sx="102000" sy="102000" algn="ctr" rotWithShape="0">
              <a:prstClr val="black">
                <a:alpha val="40000"/>
              </a:prstClr>
            </a:outerShdw>
          </a:effectLst>
        </p:spPr>
      </p:pic>
      <p:sp>
        <p:nvSpPr>
          <p:cNvPr id="8" name="矩形 7">
            <a:extLst>
              <a:ext uri="{FF2B5EF4-FFF2-40B4-BE49-F238E27FC236}">
                <a16:creationId xmlns:a16="http://schemas.microsoft.com/office/drawing/2014/main" id="{6EF63D6E-F7C9-1B8F-2C10-4D646D447070}"/>
              </a:ext>
            </a:extLst>
          </p:cNvPr>
          <p:cNvSpPr/>
          <p:nvPr/>
        </p:nvSpPr>
        <p:spPr>
          <a:xfrm>
            <a:off x="533400" y="1858888"/>
            <a:ext cx="381000" cy="256071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9" name="矩形 8">
            <a:extLst>
              <a:ext uri="{FF2B5EF4-FFF2-40B4-BE49-F238E27FC236}">
                <a16:creationId xmlns:a16="http://schemas.microsoft.com/office/drawing/2014/main" id="{D27F5EF2-00E7-864E-8AA4-F802804AC7C4}"/>
              </a:ext>
            </a:extLst>
          </p:cNvPr>
          <p:cNvSpPr/>
          <p:nvPr/>
        </p:nvSpPr>
        <p:spPr>
          <a:xfrm>
            <a:off x="1219200" y="2529644"/>
            <a:ext cx="645696" cy="188995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1" name="矩形 10">
            <a:extLst>
              <a:ext uri="{FF2B5EF4-FFF2-40B4-BE49-F238E27FC236}">
                <a16:creationId xmlns:a16="http://schemas.microsoft.com/office/drawing/2014/main" id="{065DA56C-4C5F-F078-3FF2-57E2FE7BDF6A}"/>
              </a:ext>
            </a:extLst>
          </p:cNvPr>
          <p:cNvSpPr/>
          <p:nvPr/>
        </p:nvSpPr>
        <p:spPr>
          <a:xfrm>
            <a:off x="2895600" y="1752600"/>
            <a:ext cx="2216217" cy="230142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8306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7DF0E-ECB5-4AA1-0F45-6F549ECD10DA}"/>
            </a:ext>
          </a:extLst>
        </p:cNvPr>
        <p:cNvGrpSpPr/>
        <p:nvPr/>
      </p:nvGrpSpPr>
      <p:grpSpPr>
        <a:xfrm>
          <a:off x="0" y="0"/>
          <a:ext cx="0" cy="0"/>
          <a:chOff x="0" y="0"/>
          <a:chExt cx="0" cy="0"/>
        </a:xfrm>
      </p:grpSpPr>
      <p:sp>
        <p:nvSpPr>
          <p:cNvPr id="26" name="文本框 25">
            <a:extLst>
              <a:ext uri="{FF2B5EF4-FFF2-40B4-BE49-F238E27FC236}">
                <a16:creationId xmlns:a16="http://schemas.microsoft.com/office/drawing/2014/main" id="{D86FA207-C017-6F5C-95BE-8442C65CD7D0}"/>
              </a:ext>
            </a:extLst>
          </p:cNvPr>
          <p:cNvSpPr txBox="1"/>
          <p:nvPr/>
        </p:nvSpPr>
        <p:spPr>
          <a:xfrm>
            <a:off x="1934678" y="5113422"/>
            <a:ext cx="457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endParaRPr>
          </a:p>
        </p:txBody>
      </p:sp>
      <p:sp>
        <p:nvSpPr>
          <p:cNvPr id="13" name="灯片编号占位符 12">
            <a:extLst>
              <a:ext uri="{FF2B5EF4-FFF2-40B4-BE49-F238E27FC236}">
                <a16:creationId xmlns:a16="http://schemas.microsoft.com/office/drawing/2014/main" id="{C13453EB-1358-4E1D-DB6C-92AF54333F4A}"/>
              </a:ext>
            </a:extLst>
          </p:cNvPr>
          <p:cNvSpPr>
            <a:spLocks noGrp="1"/>
          </p:cNvSpPr>
          <p:nvPr>
            <p:ph type="sldNum" sz="quarter" idx="12"/>
          </p:nvPr>
        </p:nvSpPr>
        <p:spPr/>
        <p:txBody>
          <a:bodyPr/>
          <a:lstStyle/>
          <a:p>
            <a:fld id="{0C913308-F349-4B6D-A68A-DD1791B4A57B}" type="slidenum">
              <a:rPr lang="zh-CN" altLang="en-US" smtClean="0"/>
              <a:t>13</a:t>
            </a:fld>
            <a:endParaRPr lang="zh-CN" altLang="en-US"/>
          </a:p>
        </p:txBody>
      </p:sp>
      <p:pic>
        <p:nvPicPr>
          <p:cNvPr id="3" name="图片 2">
            <a:extLst>
              <a:ext uri="{FF2B5EF4-FFF2-40B4-BE49-F238E27FC236}">
                <a16:creationId xmlns:a16="http://schemas.microsoft.com/office/drawing/2014/main" id="{16B76152-E8B0-A519-6F04-D099CFB89A4D}"/>
              </a:ext>
            </a:extLst>
          </p:cNvPr>
          <p:cNvPicPr>
            <a:picLocks noChangeAspect="1"/>
          </p:cNvPicPr>
          <p:nvPr/>
        </p:nvPicPr>
        <p:blipFill>
          <a:blip r:embed="rId3"/>
          <a:srcRect l="1419"/>
          <a:stretch/>
        </p:blipFill>
        <p:spPr>
          <a:xfrm>
            <a:off x="1544261" y="845476"/>
            <a:ext cx="6055478" cy="4378611"/>
          </a:xfrm>
          <a:prstGeom prst="rect">
            <a:avLst/>
          </a:prstGeom>
          <a:ln w="12700">
            <a:solidFill>
              <a:srgbClr val="C00000"/>
            </a:solidFill>
          </a:ln>
          <a:effectLst>
            <a:outerShdw blurRad="63500" sx="102000" sy="102000" algn="ctr" rotWithShape="0">
              <a:prstClr val="black">
                <a:alpha val="40000"/>
              </a:prstClr>
            </a:outerShdw>
          </a:effectLst>
        </p:spPr>
      </p:pic>
      <p:sp>
        <p:nvSpPr>
          <p:cNvPr id="5" name="文本框 4">
            <a:extLst>
              <a:ext uri="{FF2B5EF4-FFF2-40B4-BE49-F238E27FC236}">
                <a16:creationId xmlns:a16="http://schemas.microsoft.com/office/drawing/2014/main" id="{2F888341-666D-1865-1E9B-7629F8AACFD2}"/>
              </a:ext>
            </a:extLst>
          </p:cNvPr>
          <p:cNvSpPr txBox="1"/>
          <p:nvPr/>
        </p:nvSpPr>
        <p:spPr>
          <a:xfrm>
            <a:off x="123825" y="5328553"/>
            <a:ext cx="8896350" cy="923330"/>
          </a:xfrm>
          <a:prstGeom prst="rect">
            <a:avLst/>
          </a:prstGeom>
          <a:noFill/>
        </p:spPr>
        <p:txBody>
          <a:bodyPr wrap="square" rtlCol="0">
            <a:spAutoFit/>
          </a:bodyPr>
          <a:lstStyle/>
          <a:p>
            <a:pPr marL="285750" indent="-285750" fontAlgn="auto">
              <a:spcBef>
                <a:spcPts val="1000"/>
              </a:spcBef>
              <a:buFont typeface="Wingdings" panose="05000000000000000000" pitchFamily="2" charset="2"/>
              <a:buChar char="Ø"/>
            </a:pPr>
            <a:r>
              <a:rPr lang="en-US" altLang="zh-CN" b="1" dirty="0">
                <a:solidFill>
                  <a:srgbClr val="C00000"/>
                </a:solidFill>
              </a:rPr>
              <a:t>High-income deciles in developed regions (especially Europe and the US) </a:t>
            </a:r>
            <a:r>
              <a:rPr lang="en-US" altLang="zh-CN" dirty="0"/>
              <a:t>contribute disproportionately to PB transgressions, particularly in climate change, N/P flows, and biosphere integrity.</a:t>
            </a:r>
            <a:endParaRPr lang="en-US" altLang="zh-CN" dirty="0">
              <a:ea typeface="微软雅黑" panose="020B0503020204020204" pitchFamily="34" charset="-122"/>
              <a:cs typeface="+mn-lt"/>
              <a:sym typeface="+mn-ea"/>
            </a:endParaRPr>
          </a:p>
        </p:txBody>
      </p:sp>
      <p:sp>
        <p:nvSpPr>
          <p:cNvPr id="6" name="Rectangle 2"/>
          <p:cNvSpPr txBox="1">
            <a:spLocks noChangeArrowheads="1"/>
          </p:cNvSpPr>
          <p:nvPr/>
        </p:nvSpPr>
        <p:spPr>
          <a:xfrm>
            <a:off x="-19050" y="194484"/>
            <a:ext cx="9144000" cy="65024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US" altLang="zh-CN" sz="2800" b="1" dirty="0">
                <a:solidFill>
                  <a:srgbClr val="C00000"/>
                </a:solidFill>
                <a:ea typeface="微软雅黑" panose="020B0503020204020204" pitchFamily="34" charset="-122"/>
                <a:cs typeface="+mj-lt"/>
                <a:sym typeface="+mn-ea"/>
              </a:rPr>
              <a:t>Exceedance ratios by region and decile</a:t>
            </a:r>
          </a:p>
        </p:txBody>
      </p:sp>
    </p:spTree>
    <p:extLst>
      <p:ext uri="{BB962C8B-B14F-4D97-AF65-F5344CB8AC3E}">
        <p14:creationId xmlns:p14="http://schemas.microsoft.com/office/powerpoint/2010/main" val="3947205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216612" y="4193325"/>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文本框 25"/>
          <p:cNvSpPr txBox="1"/>
          <p:nvPr/>
        </p:nvSpPr>
        <p:spPr>
          <a:xfrm>
            <a:off x="2216612" y="5252720"/>
            <a:ext cx="457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endParaRPr>
          </a:p>
        </p:txBody>
      </p:sp>
      <p:sp>
        <p:nvSpPr>
          <p:cNvPr id="13" name="灯片编号占位符 12"/>
          <p:cNvSpPr>
            <a:spLocks noGrp="1"/>
          </p:cNvSpPr>
          <p:nvPr>
            <p:ph type="sldNum" sz="quarter" idx="12"/>
          </p:nvPr>
        </p:nvSpPr>
        <p:spPr/>
        <p:txBody>
          <a:bodyPr/>
          <a:lstStyle/>
          <a:p>
            <a:fld id="{0C913308-F349-4B6D-A68A-DD1791B4A57B}" type="slidenum">
              <a:rPr lang="zh-CN" altLang="en-US" smtClean="0"/>
              <a:t>14</a:t>
            </a:fld>
            <a:endParaRPr lang="zh-CN" altLang="en-US"/>
          </a:p>
        </p:txBody>
      </p:sp>
      <p:pic>
        <p:nvPicPr>
          <p:cNvPr id="3" name="图片 2">
            <a:extLst>
              <a:ext uri="{FF2B5EF4-FFF2-40B4-BE49-F238E27FC236}">
                <a16:creationId xmlns:a16="http://schemas.microsoft.com/office/drawing/2014/main" id="{2A9150D1-562F-E53C-9E2C-231B165BB11F}"/>
              </a:ext>
            </a:extLst>
          </p:cNvPr>
          <p:cNvPicPr>
            <a:picLocks noChangeAspect="1"/>
          </p:cNvPicPr>
          <p:nvPr/>
        </p:nvPicPr>
        <p:blipFill>
          <a:blip r:embed="rId3"/>
          <a:stretch>
            <a:fillRect/>
          </a:stretch>
        </p:blipFill>
        <p:spPr>
          <a:xfrm>
            <a:off x="609600" y="1514544"/>
            <a:ext cx="4038600" cy="4657656"/>
          </a:xfrm>
          <a:prstGeom prst="rect">
            <a:avLst/>
          </a:prstGeom>
          <a:ln w="12700">
            <a:solidFill>
              <a:srgbClr val="C00000"/>
            </a:solidFill>
          </a:ln>
          <a:effectLst>
            <a:outerShdw blurRad="63500" sx="102000" sy="102000" algn="ctr" rotWithShape="0">
              <a:prstClr val="black">
                <a:alpha val="40000"/>
              </a:prstClr>
            </a:outerShdw>
          </a:effectLst>
        </p:spPr>
      </p:pic>
      <p:sp>
        <p:nvSpPr>
          <p:cNvPr id="4" name="椭圆 3">
            <a:extLst>
              <a:ext uri="{FF2B5EF4-FFF2-40B4-BE49-F238E27FC236}">
                <a16:creationId xmlns:a16="http://schemas.microsoft.com/office/drawing/2014/main" id="{933C9B5B-2CDE-8693-D97B-8A7E1E99D302}"/>
              </a:ext>
            </a:extLst>
          </p:cNvPr>
          <p:cNvSpPr/>
          <p:nvPr/>
        </p:nvSpPr>
        <p:spPr>
          <a:xfrm>
            <a:off x="1120134" y="1514544"/>
            <a:ext cx="457200" cy="1428020"/>
          </a:xfrm>
          <a:prstGeom prst="ellipse">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a:extLst>
              <a:ext uri="{FF2B5EF4-FFF2-40B4-BE49-F238E27FC236}">
                <a16:creationId xmlns:a16="http://schemas.microsoft.com/office/drawing/2014/main" id="{D30DAA55-DF33-C8FE-1F65-2107512C2546}"/>
              </a:ext>
            </a:extLst>
          </p:cNvPr>
          <p:cNvSpPr txBox="1"/>
          <p:nvPr/>
        </p:nvSpPr>
        <p:spPr>
          <a:xfrm>
            <a:off x="4991728" y="1886658"/>
            <a:ext cx="3958584" cy="3493264"/>
          </a:xfrm>
          <a:prstGeom prst="rect">
            <a:avLst/>
          </a:prstGeom>
          <a:noFill/>
        </p:spPr>
        <p:txBody>
          <a:bodyPr wrap="square" rtlCol="0">
            <a:spAutoFit/>
          </a:bodyPr>
          <a:lstStyle/>
          <a:p>
            <a:pPr marL="285750" indent="-285750" fontAlgn="auto">
              <a:lnSpc>
                <a:spcPct val="150000"/>
              </a:lnSpc>
              <a:spcBef>
                <a:spcPts val="1000"/>
              </a:spcBef>
              <a:buFont typeface="Wingdings" panose="05000000000000000000" pitchFamily="2" charset="2"/>
              <a:buChar char="Ø"/>
            </a:pPr>
            <a:r>
              <a:rPr lang="en-US" altLang="zh-CN" dirty="0"/>
              <a:t>National-level PB performance shows that while per capita footprints differ</a:t>
            </a:r>
            <a:r>
              <a:rPr lang="en-US" altLang="zh-CN" b="1" dirty="0"/>
              <a:t>,</a:t>
            </a:r>
            <a:r>
              <a:rPr lang="en-US" altLang="zh-CN" b="1" dirty="0">
                <a:solidFill>
                  <a:schemeClr val="accent1"/>
                </a:solidFill>
              </a:rPr>
              <a:t> large-population countries</a:t>
            </a:r>
            <a:r>
              <a:rPr lang="en-US" altLang="zh-CN" dirty="0"/>
              <a:t> </a:t>
            </a:r>
            <a:r>
              <a:rPr lang="en-US" altLang="zh-CN" b="1" dirty="0">
                <a:solidFill>
                  <a:schemeClr val="accent1"/>
                </a:solidFill>
              </a:rPr>
              <a:t>like China and India still have significant aggregate impacts.</a:t>
            </a:r>
          </a:p>
          <a:p>
            <a:pPr marL="285750" indent="-285750" fontAlgn="auto">
              <a:lnSpc>
                <a:spcPct val="150000"/>
              </a:lnSpc>
              <a:spcBef>
                <a:spcPts val="1000"/>
              </a:spcBef>
              <a:buFont typeface="Wingdings" panose="05000000000000000000" pitchFamily="2" charset="2"/>
              <a:buChar char="Ø"/>
            </a:pPr>
            <a:r>
              <a:rPr lang="en-US" altLang="zh-CN" dirty="0"/>
              <a:t>The bottom 50% globally contribute almost nothing.</a:t>
            </a:r>
            <a:endParaRPr lang="en-US" altLang="zh-CN" dirty="0">
              <a:solidFill>
                <a:schemeClr val="accent1"/>
              </a:solidFill>
              <a:ea typeface="微软雅黑" panose="020B0503020204020204" pitchFamily="34" charset="-122"/>
              <a:cs typeface="+mn-lt"/>
              <a:sym typeface="+mn-ea"/>
            </a:endParaRPr>
          </a:p>
        </p:txBody>
      </p:sp>
      <p:sp>
        <p:nvSpPr>
          <p:cNvPr id="6" name="椭圆 5">
            <a:extLst>
              <a:ext uri="{FF2B5EF4-FFF2-40B4-BE49-F238E27FC236}">
                <a16:creationId xmlns:a16="http://schemas.microsoft.com/office/drawing/2014/main" id="{B9912842-45E1-92C7-0571-CB0A06C7E17F}"/>
              </a:ext>
            </a:extLst>
          </p:cNvPr>
          <p:cNvSpPr/>
          <p:nvPr/>
        </p:nvSpPr>
        <p:spPr>
          <a:xfrm>
            <a:off x="1120134" y="3129362"/>
            <a:ext cx="457200" cy="1428020"/>
          </a:xfrm>
          <a:prstGeom prst="ellipse">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a:extLst>
              <a:ext uri="{FF2B5EF4-FFF2-40B4-BE49-F238E27FC236}">
                <a16:creationId xmlns:a16="http://schemas.microsoft.com/office/drawing/2014/main" id="{8F577C36-E52B-B8D7-A868-BCF2F79067F9}"/>
              </a:ext>
            </a:extLst>
          </p:cNvPr>
          <p:cNvSpPr/>
          <p:nvPr/>
        </p:nvSpPr>
        <p:spPr>
          <a:xfrm>
            <a:off x="3162995" y="3129362"/>
            <a:ext cx="457200" cy="1428020"/>
          </a:xfrm>
          <a:prstGeom prst="ellipse">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a:extLst>
              <a:ext uri="{FF2B5EF4-FFF2-40B4-BE49-F238E27FC236}">
                <a16:creationId xmlns:a16="http://schemas.microsoft.com/office/drawing/2014/main" id="{0A07D581-C2F9-849A-8267-57DC6E309128}"/>
              </a:ext>
            </a:extLst>
          </p:cNvPr>
          <p:cNvSpPr/>
          <p:nvPr/>
        </p:nvSpPr>
        <p:spPr>
          <a:xfrm>
            <a:off x="4147879" y="3633290"/>
            <a:ext cx="347915" cy="898208"/>
          </a:xfrm>
          <a:prstGeom prst="ellipse">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a:extLst>
              <a:ext uri="{FF2B5EF4-FFF2-40B4-BE49-F238E27FC236}">
                <a16:creationId xmlns:a16="http://schemas.microsoft.com/office/drawing/2014/main" id="{334C7CDE-9D80-0A62-2DEA-953B4DBF8CDE}"/>
              </a:ext>
            </a:extLst>
          </p:cNvPr>
          <p:cNvSpPr/>
          <p:nvPr/>
        </p:nvSpPr>
        <p:spPr>
          <a:xfrm>
            <a:off x="2110734" y="3595190"/>
            <a:ext cx="347915" cy="898208"/>
          </a:xfrm>
          <a:prstGeom prst="ellipse">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a:extLst>
              <a:ext uri="{FF2B5EF4-FFF2-40B4-BE49-F238E27FC236}">
                <a16:creationId xmlns:a16="http://schemas.microsoft.com/office/drawing/2014/main" id="{B211DDE7-52C2-3283-C08C-A2B58625C994}"/>
              </a:ext>
            </a:extLst>
          </p:cNvPr>
          <p:cNvSpPr/>
          <p:nvPr/>
        </p:nvSpPr>
        <p:spPr>
          <a:xfrm>
            <a:off x="2135019" y="2042840"/>
            <a:ext cx="347915" cy="898208"/>
          </a:xfrm>
          <a:prstGeom prst="ellipse">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Rectangle 2">
            <a:extLst>
              <a:ext uri="{FF2B5EF4-FFF2-40B4-BE49-F238E27FC236}">
                <a16:creationId xmlns:a16="http://schemas.microsoft.com/office/drawing/2014/main" id="{B0E110BD-ECE1-B59F-91D6-777BE245E6C1}"/>
              </a:ext>
            </a:extLst>
          </p:cNvPr>
          <p:cNvSpPr txBox="1">
            <a:spLocks noChangeArrowheads="1"/>
          </p:cNvSpPr>
          <p:nvPr/>
        </p:nvSpPr>
        <p:spPr>
          <a:xfrm>
            <a:off x="312414" y="425939"/>
            <a:ext cx="8519172" cy="65024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2800" b="1" dirty="0">
                <a:solidFill>
                  <a:srgbClr val="C00000"/>
                </a:solidFill>
                <a:ea typeface="微软雅黑" panose="020B0503020204020204" pitchFamily="34" charset="-122"/>
                <a:cs typeface="+mj-lt"/>
              </a:rPr>
              <a:t>China and India have significant aggregate impacts in PB exceedance</a:t>
            </a:r>
            <a:endParaRPr lang="en-US" altLang="zh-CN" sz="2800" b="1" dirty="0">
              <a:solidFill>
                <a:srgbClr val="C00000"/>
              </a:solidFill>
              <a:ea typeface="微软雅黑" panose="020B0503020204020204" pitchFamily="34" charset="-122"/>
              <a:cs typeface="+mj-lt"/>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txBox="1">
            <a:spLocks noChangeArrowheads="1"/>
          </p:cNvSpPr>
          <p:nvPr/>
        </p:nvSpPr>
        <p:spPr>
          <a:xfrm>
            <a:off x="-1066800" y="427037"/>
            <a:ext cx="11277600" cy="79216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2700" b="1" dirty="0">
                <a:solidFill>
                  <a:srgbClr val="C00000"/>
                </a:solidFill>
                <a:latin typeface="Arial" panose="020B0604020202020204" pitchFamily="34" charset="0"/>
                <a:ea typeface="微软雅黑" panose="020B0503020204020204" pitchFamily="34" charset="-122"/>
                <a:cs typeface="Arial" panose="020B0604020202020204" pitchFamily="34" charset="0"/>
              </a:rPr>
              <a:t>Scenario analysis shows large mitigation potential</a:t>
            </a:r>
          </a:p>
        </p:txBody>
      </p:sp>
      <p:sp>
        <p:nvSpPr>
          <p:cNvPr id="22" name="文本框 21"/>
          <p:cNvSpPr txBox="1"/>
          <p:nvPr/>
        </p:nvSpPr>
        <p:spPr>
          <a:xfrm>
            <a:off x="1934678" y="4054027"/>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文本框 25"/>
          <p:cNvSpPr txBox="1"/>
          <p:nvPr/>
        </p:nvSpPr>
        <p:spPr>
          <a:xfrm>
            <a:off x="1934678" y="5113422"/>
            <a:ext cx="457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4" name="矩形 3"/>
          <p:cNvSpPr/>
          <p:nvPr/>
        </p:nvSpPr>
        <p:spPr>
          <a:xfrm>
            <a:off x="-47333" y="1524000"/>
            <a:ext cx="4572000" cy="4632037"/>
          </a:xfrm>
          <a:prstGeom prst="rect">
            <a:avLst/>
          </a:prstGeom>
        </p:spPr>
        <p:txBody>
          <a:bodyPr wrap="square">
            <a:spAutoFit/>
          </a:bodyPr>
          <a:lstStyle/>
          <a:p>
            <a:pPr marL="342900" lvl="0" indent="-342900" algn="just">
              <a:spcBef>
                <a:spcPts val="600"/>
              </a:spcBef>
              <a:buFont typeface="Wingdings" panose="05000000000000000000" pitchFamily="2" charset="2"/>
              <a:buChar char="Ø"/>
            </a:pPr>
            <a:r>
              <a:rPr lang="en-US" altLang="zh-CN" b="1" dirty="0">
                <a:solidFill>
                  <a:schemeClr val="accent1"/>
                </a:solidFill>
              </a:rPr>
              <a:t>S1/S2 (reducing top 10%/20% consumption to 10th/20th percentile): </a:t>
            </a:r>
          </a:p>
          <a:p>
            <a:pPr lvl="1" algn="just">
              <a:spcBef>
                <a:spcPts val="600"/>
              </a:spcBef>
            </a:pPr>
            <a:r>
              <a:rPr lang="en-US" altLang="zh-CN" dirty="0"/>
              <a:t>reduce global environmental pressure by 9–36%</a:t>
            </a:r>
            <a:r>
              <a:rPr lang="zh-CN" altLang="en-US" dirty="0"/>
              <a:t> </a:t>
            </a:r>
            <a:r>
              <a:rPr lang="en-US" altLang="zh-CN" dirty="0"/>
              <a:t>and biodiversity pressure drops significantly. </a:t>
            </a:r>
          </a:p>
          <a:p>
            <a:pPr marL="342900" lvl="0" indent="-342900" algn="just">
              <a:spcBef>
                <a:spcPts val="600"/>
              </a:spcBef>
              <a:buFont typeface="Wingdings" panose="05000000000000000000" pitchFamily="2" charset="2"/>
              <a:buChar char="Ø"/>
            </a:pPr>
            <a:r>
              <a:rPr lang="en-US" altLang="zh-CN" b="1" dirty="0">
                <a:solidFill>
                  <a:schemeClr val="accent1"/>
                </a:solidFill>
              </a:rPr>
              <a:t>S3/S4 (lowering environmental intensity to the group’s lowest level): </a:t>
            </a:r>
          </a:p>
          <a:p>
            <a:pPr lvl="1" algn="just">
              <a:spcBef>
                <a:spcPts val="600"/>
              </a:spcBef>
            </a:pPr>
            <a:r>
              <a:rPr lang="en-US" altLang="zh-CN" dirty="0"/>
              <a:t>reduce pressures by 10–35%, especially effective for water, land, nitrogen, and phosphorus. </a:t>
            </a:r>
          </a:p>
          <a:p>
            <a:pPr marL="342900" lvl="0" indent="-342900" algn="just">
              <a:spcBef>
                <a:spcPts val="600"/>
              </a:spcBef>
              <a:buFont typeface="Wingdings" panose="05000000000000000000" pitchFamily="2" charset="2"/>
              <a:buChar char="Ø"/>
            </a:pPr>
            <a:r>
              <a:rPr lang="en-US" altLang="zh-CN" b="1" dirty="0">
                <a:solidFill>
                  <a:schemeClr val="accent1"/>
                </a:solidFill>
              </a:rPr>
              <a:t>S5/S6 (combining reduction + efficiency improvement): </a:t>
            </a:r>
          </a:p>
          <a:p>
            <a:pPr lvl="1" algn="just">
              <a:spcBef>
                <a:spcPts val="600"/>
              </a:spcBef>
            </a:pPr>
            <a:r>
              <a:rPr lang="en-US" altLang="zh-CN" dirty="0"/>
              <a:t>maximum reduction up to 53%, enabling land-system change and biosphere integrity to return within PBs.</a:t>
            </a:r>
          </a:p>
        </p:txBody>
      </p:sp>
      <p:sp>
        <p:nvSpPr>
          <p:cNvPr id="3" name="灯片编号占位符 2"/>
          <p:cNvSpPr>
            <a:spLocks noGrp="1"/>
          </p:cNvSpPr>
          <p:nvPr>
            <p:ph type="sldNum" sz="quarter" idx="12"/>
          </p:nvPr>
        </p:nvSpPr>
        <p:spPr/>
        <p:txBody>
          <a:bodyPr/>
          <a:lstStyle/>
          <a:p>
            <a:fld id="{0C913308-F349-4B6D-A68A-DD1791B4A57B}" type="slidenum">
              <a:rPr lang="zh-CN" altLang="en-US" smtClean="0"/>
              <a:t>15</a:t>
            </a:fld>
            <a:endParaRPr lang="zh-CN" altLang="en-US"/>
          </a:p>
        </p:txBody>
      </p:sp>
      <p:pic>
        <p:nvPicPr>
          <p:cNvPr id="5" name="图片 4">
            <a:extLst>
              <a:ext uri="{FF2B5EF4-FFF2-40B4-BE49-F238E27FC236}">
                <a16:creationId xmlns:a16="http://schemas.microsoft.com/office/drawing/2014/main" id="{FD3EDEFE-0BE2-A7F4-36C1-79E7BBFD8EE0}"/>
              </a:ext>
            </a:extLst>
          </p:cNvPr>
          <p:cNvPicPr>
            <a:picLocks noChangeAspect="1"/>
          </p:cNvPicPr>
          <p:nvPr/>
        </p:nvPicPr>
        <p:blipFill>
          <a:blip r:embed="rId3"/>
          <a:stretch>
            <a:fillRect/>
          </a:stretch>
        </p:blipFill>
        <p:spPr>
          <a:xfrm>
            <a:off x="4724400" y="1524000"/>
            <a:ext cx="4228283" cy="4646696"/>
          </a:xfrm>
          <a:prstGeom prst="rect">
            <a:avLst/>
          </a:prstGeom>
          <a:ln w="12700">
            <a:solidFill>
              <a:srgbClr val="C00000"/>
            </a:solidFill>
          </a:ln>
          <a:effectLst>
            <a:outerShdw blurRad="63500" sx="102000" sy="102000" algn="ctr" rotWithShape="0">
              <a:prstClr val="black">
                <a:alpha val="40000"/>
              </a:prstClr>
            </a:outerShdw>
          </a:effectLst>
        </p:spPr>
      </p:pic>
      <p:sp>
        <p:nvSpPr>
          <p:cNvPr id="7" name="椭圆 6">
            <a:extLst>
              <a:ext uri="{FF2B5EF4-FFF2-40B4-BE49-F238E27FC236}">
                <a16:creationId xmlns:a16="http://schemas.microsoft.com/office/drawing/2014/main" id="{8AC4E2CB-63F1-29D4-1069-AC7797917AD2}"/>
              </a:ext>
            </a:extLst>
          </p:cNvPr>
          <p:cNvSpPr/>
          <p:nvPr/>
        </p:nvSpPr>
        <p:spPr>
          <a:xfrm>
            <a:off x="6400800" y="1404854"/>
            <a:ext cx="693893" cy="1647563"/>
          </a:xfrm>
          <a:prstGeom prst="ellipse">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523784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txBox="1">
            <a:spLocks noChangeArrowheads="1"/>
          </p:cNvSpPr>
          <p:nvPr/>
        </p:nvSpPr>
        <p:spPr>
          <a:xfrm>
            <a:off x="647698" y="295246"/>
            <a:ext cx="7848601" cy="79216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2700" b="1" dirty="0">
                <a:solidFill>
                  <a:srgbClr val="C00000"/>
                </a:solidFill>
                <a:latin typeface="Arial" panose="020B0604020202020204" pitchFamily="34" charset="0"/>
                <a:ea typeface="微软雅黑" panose="020B0503020204020204" pitchFamily="34" charset="-122"/>
                <a:cs typeface="Arial" panose="020B0604020202020204" pitchFamily="34" charset="0"/>
              </a:rPr>
              <a:t>Synergistic actions by top consumers restore planetary boundaries</a:t>
            </a:r>
          </a:p>
        </p:txBody>
      </p:sp>
      <p:sp>
        <p:nvSpPr>
          <p:cNvPr id="22" name="文本框 21"/>
          <p:cNvSpPr txBox="1"/>
          <p:nvPr/>
        </p:nvSpPr>
        <p:spPr>
          <a:xfrm>
            <a:off x="1934678" y="4054027"/>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文本框 25"/>
          <p:cNvSpPr txBox="1"/>
          <p:nvPr/>
        </p:nvSpPr>
        <p:spPr>
          <a:xfrm>
            <a:off x="1934678" y="5113422"/>
            <a:ext cx="457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t>16</a:t>
            </a:fld>
            <a:endParaRPr lang="zh-CN" altLang="en-US" dirty="0"/>
          </a:p>
        </p:txBody>
      </p:sp>
      <p:pic>
        <p:nvPicPr>
          <p:cNvPr id="6" name="图片 5">
            <a:extLst>
              <a:ext uri="{FF2B5EF4-FFF2-40B4-BE49-F238E27FC236}">
                <a16:creationId xmlns:a16="http://schemas.microsoft.com/office/drawing/2014/main" id="{A29CF4F3-4BF7-968E-7A07-CF9AFD83E644}"/>
              </a:ext>
            </a:extLst>
          </p:cNvPr>
          <p:cNvPicPr>
            <a:picLocks noChangeAspect="1"/>
          </p:cNvPicPr>
          <p:nvPr/>
        </p:nvPicPr>
        <p:blipFill>
          <a:blip r:embed="rId3"/>
          <a:stretch>
            <a:fillRect/>
          </a:stretch>
        </p:blipFill>
        <p:spPr>
          <a:xfrm>
            <a:off x="1244432" y="1313195"/>
            <a:ext cx="6655131" cy="3630640"/>
          </a:xfrm>
          <a:prstGeom prst="rect">
            <a:avLst/>
          </a:prstGeom>
          <a:ln w="12700">
            <a:solidFill>
              <a:srgbClr val="C00000"/>
            </a:solidFill>
          </a:ln>
          <a:effectLst>
            <a:outerShdw blurRad="63500" sx="102000" sy="102000" algn="ctr" rotWithShape="0">
              <a:prstClr val="black">
                <a:alpha val="40000"/>
              </a:prstClr>
            </a:outerShdw>
          </a:effectLst>
        </p:spPr>
      </p:pic>
      <p:sp>
        <p:nvSpPr>
          <p:cNvPr id="8" name="文本框 7">
            <a:extLst>
              <a:ext uri="{FF2B5EF4-FFF2-40B4-BE49-F238E27FC236}">
                <a16:creationId xmlns:a16="http://schemas.microsoft.com/office/drawing/2014/main" id="{6FBCDDDB-AF0A-79FD-BF4A-AB6C0963BB7A}"/>
              </a:ext>
            </a:extLst>
          </p:cNvPr>
          <p:cNvSpPr txBox="1"/>
          <p:nvPr/>
        </p:nvSpPr>
        <p:spPr>
          <a:xfrm>
            <a:off x="123823" y="5135193"/>
            <a:ext cx="8896350" cy="1051570"/>
          </a:xfrm>
          <a:prstGeom prst="rect">
            <a:avLst/>
          </a:prstGeom>
          <a:noFill/>
        </p:spPr>
        <p:txBody>
          <a:bodyPr wrap="square" rtlCol="0">
            <a:spAutoFit/>
          </a:bodyPr>
          <a:lstStyle/>
          <a:p>
            <a:pPr marL="285750" indent="-285750" fontAlgn="auto">
              <a:spcBef>
                <a:spcPts val="1000"/>
              </a:spcBef>
              <a:buFont typeface="Wingdings" panose="05000000000000000000" pitchFamily="2" charset="2"/>
              <a:buChar char="Ø"/>
            </a:pPr>
            <a:r>
              <a:rPr lang="en-US" altLang="zh-CN" b="1" dirty="0">
                <a:solidFill>
                  <a:schemeClr val="accent1"/>
                </a:solidFill>
              </a:rPr>
              <a:t>Single measures (S1–S4)</a:t>
            </a:r>
            <a:r>
              <a:rPr lang="en-US" altLang="zh-CN" dirty="0">
                <a:solidFill>
                  <a:schemeClr val="accent1"/>
                </a:solidFill>
              </a:rPr>
              <a:t> </a:t>
            </a:r>
            <a:r>
              <a:rPr lang="en-US" altLang="zh-CN" dirty="0"/>
              <a:t>reduce pressure but cannot restore key systems alone.</a:t>
            </a:r>
          </a:p>
          <a:p>
            <a:pPr marL="285750" indent="-285750" fontAlgn="auto">
              <a:spcBef>
                <a:spcPts val="1000"/>
              </a:spcBef>
              <a:buFont typeface="Wingdings" panose="05000000000000000000" pitchFamily="2" charset="2"/>
              <a:buChar char="Ø"/>
            </a:pPr>
            <a:r>
              <a:rPr lang="en-US" altLang="zh-CN" b="1" dirty="0">
                <a:solidFill>
                  <a:schemeClr val="accent1"/>
                </a:solidFill>
              </a:rPr>
              <a:t>Scenarios S5 &amp; S6</a:t>
            </a:r>
            <a:r>
              <a:rPr lang="en-US" altLang="zh-CN" dirty="0">
                <a:solidFill>
                  <a:schemeClr val="accent1"/>
                </a:solidFill>
              </a:rPr>
              <a:t> </a:t>
            </a:r>
            <a:r>
              <a:rPr lang="en-US" altLang="zh-CN" dirty="0"/>
              <a:t>(top 10%/20% reduce consumption &amp; improve efficiency) </a:t>
            </a:r>
            <a:r>
              <a:rPr lang="en-US" altLang="zh-CN" b="1" dirty="0">
                <a:solidFill>
                  <a:schemeClr val="accent1"/>
                </a:solidFill>
              </a:rPr>
              <a:t>achieve the strongest impact</a:t>
            </a:r>
            <a:r>
              <a:rPr lang="en-US" altLang="zh-CN" b="1" dirty="0"/>
              <a:t>.</a:t>
            </a:r>
            <a:endParaRPr lang="en-US" altLang="zh-CN" dirty="0">
              <a:ea typeface="微软雅黑" panose="020B0503020204020204" pitchFamily="34" charset="-122"/>
              <a:cs typeface="+mn-lt"/>
              <a:sym typeface="+mn-ea"/>
            </a:endParaRPr>
          </a:p>
        </p:txBody>
      </p:sp>
    </p:spTree>
    <p:extLst>
      <p:ext uri="{BB962C8B-B14F-4D97-AF65-F5344CB8AC3E}">
        <p14:creationId xmlns:p14="http://schemas.microsoft.com/office/powerpoint/2010/main" val="411698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995402" y="3471486"/>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文本框 25"/>
          <p:cNvSpPr txBox="1"/>
          <p:nvPr/>
        </p:nvSpPr>
        <p:spPr>
          <a:xfrm>
            <a:off x="1995402" y="4763679"/>
            <a:ext cx="457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4" name="矩形 3"/>
          <p:cNvSpPr/>
          <p:nvPr/>
        </p:nvSpPr>
        <p:spPr>
          <a:xfrm>
            <a:off x="316500" y="481032"/>
            <a:ext cx="8640000" cy="553998"/>
          </a:xfrm>
          <a:prstGeom prst="rect">
            <a:avLst/>
          </a:prstGeom>
        </p:spPr>
        <p:txBody>
          <a:bodyPr wrap="square">
            <a:spAutoFit/>
          </a:bodyPr>
          <a:lstStyle/>
          <a:p>
            <a:pPr algn="ctr"/>
            <a:r>
              <a:rPr lang="en-US" altLang="zh-CN" sz="3000" b="1" dirty="0">
                <a:solidFill>
                  <a:srgbClr val="C00000"/>
                </a:solidFill>
                <a:latin typeface="Arial" panose="020B0604020202020204" pitchFamily="34" charset="0"/>
                <a:ea typeface="微软雅黑" panose="020B0503020204020204" pitchFamily="34" charset="-122"/>
                <a:cs typeface="Arial" panose="020B0604020202020204" pitchFamily="34" charset="0"/>
              </a:rPr>
              <a:t>Policy insights</a:t>
            </a:r>
          </a:p>
        </p:txBody>
      </p:sp>
      <p:sp>
        <p:nvSpPr>
          <p:cNvPr id="2" name="灯片编号占位符 1"/>
          <p:cNvSpPr>
            <a:spLocks noGrp="1"/>
          </p:cNvSpPr>
          <p:nvPr>
            <p:ph type="sldNum" sz="quarter" idx="12"/>
          </p:nvPr>
        </p:nvSpPr>
        <p:spPr/>
        <p:txBody>
          <a:bodyPr/>
          <a:lstStyle/>
          <a:p>
            <a:fld id="{0C913308-F349-4B6D-A68A-DD1791B4A57B}" type="slidenum">
              <a:rPr lang="zh-CN" altLang="en-US" smtClean="0"/>
              <a:t>17</a:t>
            </a:fld>
            <a:endParaRPr lang="zh-CN" altLang="en-US"/>
          </a:p>
        </p:txBody>
      </p:sp>
      <p:sp>
        <p:nvSpPr>
          <p:cNvPr id="24" name="文本框 23">
            <a:extLst>
              <a:ext uri="{FF2B5EF4-FFF2-40B4-BE49-F238E27FC236}">
                <a16:creationId xmlns:a16="http://schemas.microsoft.com/office/drawing/2014/main" id="{378313A3-B7ED-4290-A5FE-C3BFAFDE11B3}"/>
              </a:ext>
            </a:extLst>
          </p:cNvPr>
          <p:cNvSpPr txBox="1"/>
          <p:nvPr/>
        </p:nvSpPr>
        <p:spPr>
          <a:xfrm>
            <a:off x="712200" y="1523350"/>
            <a:ext cx="7848600" cy="3811300"/>
          </a:xfrm>
          <a:prstGeom prst="rect">
            <a:avLst/>
          </a:prstGeom>
          <a:noFill/>
        </p:spPr>
        <p:txBody>
          <a:bodyPr wrap="square">
            <a:spAutoFit/>
          </a:bodyPr>
          <a:lstStyle/>
          <a:p>
            <a:pPr marL="342900" lvl="0" indent="-342900" algn="just">
              <a:spcBef>
                <a:spcPts val="1000"/>
              </a:spcBef>
              <a:buFont typeface="Wingdings" panose="05000000000000000000" pitchFamily="2" charset="2"/>
              <a:buChar char="Ø"/>
            </a:pPr>
            <a:endParaRPr lang="en-US" altLang="zh-CN" sz="2000" kern="100" dirty="0">
              <a:effectLst/>
              <a:latin typeface="Arial" panose="020B0604020202020204" pitchFamily="34" charset="0"/>
              <a:ea typeface="等线" panose="02010600030101010101" pitchFamily="2" charset="-122"/>
              <a:cs typeface="Arial" panose="020B0604020202020204" pitchFamily="34" charset="0"/>
            </a:endParaRPr>
          </a:p>
          <a:p>
            <a:pPr marL="342900" indent="-342900" algn="just">
              <a:spcBef>
                <a:spcPts val="1000"/>
              </a:spcBef>
              <a:buFont typeface="Wingdings" panose="05000000000000000000" pitchFamily="2" charset="2"/>
              <a:buChar char="Ø"/>
            </a:pPr>
            <a:r>
              <a:rPr lang="en-US" altLang="zh-CN" sz="2000" b="1" kern="100" dirty="0">
                <a:solidFill>
                  <a:schemeClr val="accent1"/>
                </a:solidFill>
                <a:latin typeface="Arial" panose="020B0604020202020204" pitchFamily="34" charset="0"/>
                <a:ea typeface="等线" panose="02010600030101010101" pitchFamily="2" charset="-122"/>
                <a:cs typeface="Arial" panose="020B0604020202020204" pitchFamily="34" charset="0"/>
              </a:rPr>
              <a:t>Focus policies on the top 10–20% of high-impact consumers.</a:t>
            </a:r>
          </a:p>
          <a:p>
            <a:pPr marL="342900" indent="-342900" algn="just">
              <a:spcBef>
                <a:spcPts val="1000"/>
              </a:spcBef>
              <a:buFont typeface="Wingdings" panose="05000000000000000000" pitchFamily="2" charset="2"/>
              <a:buChar char="Ø"/>
            </a:pPr>
            <a:r>
              <a:rPr lang="en-US" altLang="zh-CN" sz="2000" kern="100" dirty="0">
                <a:latin typeface="Arial" panose="020B0604020202020204" pitchFamily="34" charset="0"/>
                <a:ea typeface="等线" panose="02010600030101010101" pitchFamily="2" charset="-122"/>
                <a:cs typeface="Arial" panose="020B0604020202020204" pitchFamily="34" charset="0"/>
              </a:rPr>
              <a:t>Establish fair consumption floors and ceilings to guide sustainable lifestyles.</a:t>
            </a:r>
          </a:p>
          <a:p>
            <a:pPr marL="342900" indent="-342900" algn="just">
              <a:spcBef>
                <a:spcPts val="1000"/>
              </a:spcBef>
              <a:buFont typeface="Wingdings" panose="05000000000000000000" pitchFamily="2" charset="2"/>
              <a:buChar char="Ø"/>
            </a:pPr>
            <a:r>
              <a:rPr lang="en-US" altLang="zh-CN" sz="2000" kern="100" dirty="0">
                <a:latin typeface="Arial" panose="020B0604020202020204" pitchFamily="34" charset="0"/>
                <a:ea typeface="等线" panose="02010600030101010101" pitchFamily="2" charset="-122"/>
                <a:cs typeface="Arial" panose="020B0604020202020204" pitchFamily="34" charset="0"/>
              </a:rPr>
              <a:t>Encourage low-impact choices like plant-based diets and efficient services.</a:t>
            </a:r>
          </a:p>
          <a:p>
            <a:pPr marL="342900" indent="-342900" algn="just">
              <a:spcBef>
                <a:spcPts val="1000"/>
              </a:spcBef>
              <a:buFont typeface="Wingdings" panose="05000000000000000000" pitchFamily="2" charset="2"/>
              <a:buChar char="Ø"/>
            </a:pPr>
            <a:r>
              <a:rPr lang="en-US" altLang="zh-CN" sz="2000" kern="100" dirty="0">
                <a:latin typeface="Arial" panose="020B0604020202020204" pitchFamily="34" charset="0"/>
                <a:ea typeface="等线" panose="02010600030101010101" pitchFamily="2" charset="-122"/>
                <a:cs typeface="Arial" panose="020B0604020202020204" pitchFamily="34" charset="0"/>
              </a:rPr>
              <a:t>Use progressive taxes and pricing to reduce excessive consumption.</a:t>
            </a:r>
          </a:p>
          <a:p>
            <a:pPr marL="342900" indent="-342900" algn="just">
              <a:spcBef>
                <a:spcPts val="1000"/>
              </a:spcBef>
              <a:buFont typeface="Wingdings" panose="05000000000000000000" pitchFamily="2" charset="2"/>
              <a:buChar char="Ø"/>
            </a:pPr>
            <a:r>
              <a:rPr lang="en-US" altLang="zh-CN" sz="2000" kern="100" dirty="0">
                <a:latin typeface="Arial" panose="020B0604020202020204" pitchFamily="34" charset="0"/>
                <a:ea typeface="等线" panose="02010600030101010101" pitchFamily="2" charset="-122"/>
                <a:cs typeface="Arial" panose="020B0604020202020204" pitchFamily="34" charset="0"/>
              </a:rPr>
              <a:t>Combine top-down regulation with public engagement for feasibility.</a:t>
            </a:r>
          </a:p>
        </p:txBody>
      </p:sp>
    </p:spTree>
    <p:extLst>
      <p:ext uri="{BB962C8B-B14F-4D97-AF65-F5344CB8AC3E}">
        <p14:creationId xmlns:p14="http://schemas.microsoft.com/office/powerpoint/2010/main" val="213275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DC57C-824F-2860-3627-5A1A513CF987}"/>
            </a:ext>
          </a:extLst>
        </p:cNvPr>
        <p:cNvGrpSpPr/>
        <p:nvPr/>
      </p:nvGrpSpPr>
      <p:grpSpPr>
        <a:xfrm>
          <a:off x="0" y="0"/>
          <a:ext cx="0" cy="0"/>
          <a:chOff x="0" y="0"/>
          <a:chExt cx="0" cy="0"/>
        </a:xfrm>
      </p:grpSpPr>
      <p:sp>
        <p:nvSpPr>
          <p:cNvPr id="22" name="文本框 21">
            <a:extLst>
              <a:ext uri="{FF2B5EF4-FFF2-40B4-BE49-F238E27FC236}">
                <a16:creationId xmlns:a16="http://schemas.microsoft.com/office/drawing/2014/main" id="{9EB032D9-30CB-2B71-2F48-4FDB6AE43598}"/>
              </a:ext>
            </a:extLst>
          </p:cNvPr>
          <p:cNvSpPr txBox="1"/>
          <p:nvPr/>
        </p:nvSpPr>
        <p:spPr>
          <a:xfrm>
            <a:off x="1995402" y="3471486"/>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id="{04C2E9AE-2E16-B58D-00D4-117F4171F116}"/>
              </a:ext>
            </a:extLst>
          </p:cNvPr>
          <p:cNvSpPr txBox="1"/>
          <p:nvPr/>
        </p:nvSpPr>
        <p:spPr>
          <a:xfrm>
            <a:off x="1995402" y="4763679"/>
            <a:ext cx="457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4" name="矩形 3">
            <a:extLst>
              <a:ext uri="{FF2B5EF4-FFF2-40B4-BE49-F238E27FC236}">
                <a16:creationId xmlns:a16="http://schemas.microsoft.com/office/drawing/2014/main" id="{1E054082-0798-D519-1A0B-2D295E52395A}"/>
              </a:ext>
            </a:extLst>
          </p:cNvPr>
          <p:cNvSpPr/>
          <p:nvPr/>
        </p:nvSpPr>
        <p:spPr>
          <a:xfrm>
            <a:off x="316500" y="481032"/>
            <a:ext cx="8640000" cy="553998"/>
          </a:xfrm>
          <a:prstGeom prst="rect">
            <a:avLst/>
          </a:prstGeom>
        </p:spPr>
        <p:txBody>
          <a:bodyPr wrap="square">
            <a:spAutoFit/>
          </a:bodyPr>
          <a:lstStyle/>
          <a:p>
            <a:pPr algn="ctr"/>
            <a:r>
              <a:rPr lang="en-US" altLang="zh-CN" sz="3000" b="1" dirty="0">
                <a:solidFill>
                  <a:srgbClr val="C00000"/>
                </a:solidFill>
                <a:latin typeface="Arial" panose="020B0604020202020204" pitchFamily="34" charset="0"/>
                <a:ea typeface="微软雅黑" panose="020B0503020204020204" pitchFamily="34" charset="-122"/>
                <a:cs typeface="Arial" panose="020B0604020202020204" pitchFamily="34" charset="0"/>
              </a:rPr>
              <a:t>Conclusion</a:t>
            </a:r>
          </a:p>
        </p:txBody>
      </p:sp>
      <p:sp>
        <p:nvSpPr>
          <p:cNvPr id="2" name="灯片编号占位符 1">
            <a:extLst>
              <a:ext uri="{FF2B5EF4-FFF2-40B4-BE49-F238E27FC236}">
                <a16:creationId xmlns:a16="http://schemas.microsoft.com/office/drawing/2014/main" id="{C4B1EBAC-7AE9-4C07-7CA2-55B8D1238379}"/>
              </a:ext>
            </a:extLst>
          </p:cNvPr>
          <p:cNvSpPr>
            <a:spLocks noGrp="1"/>
          </p:cNvSpPr>
          <p:nvPr>
            <p:ph type="sldNum" sz="quarter" idx="12"/>
          </p:nvPr>
        </p:nvSpPr>
        <p:spPr/>
        <p:txBody>
          <a:bodyPr/>
          <a:lstStyle/>
          <a:p>
            <a:fld id="{0C913308-F349-4B6D-A68A-DD1791B4A57B}" type="slidenum">
              <a:rPr lang="zh-CN" altLang="en-US" smtClean="0"/>
              <a:t>18</a:t>
            </a:fld>
            <a:endParaRPr lang="zh-CN" altLang="en-US"/>
          </a:p>
        </p:txBody>
      </p:sp>
      <p:sp>
        <p:nvSpPr>
          <p:cNvPr id="24" name="文本框 23">
            <a:extLst>
              <a:ext uri="{FF2B5EF4-FFF2-40B4-BE49-F238E27FC236}">
                <a16:creationId xmlns:a16="http://schemas.microsoft.com/office/drawing/2014/main" id="{104BEC8F-4AD9-97D9-41E2-D5C76F488A89}"/>
              </a:ext>
            </a:extLst>
          </p:cNvPr>
          <p:cNvSpPr txBox="1"/>
          <p:nvPr/>
        </p:nvSpPr>
        <p:spPr>
          <a:xfrm>
            <a:off x="647700" y="1878742"/>
            <a:ext cx="7848600" cy="3554819"/>
          </a:xfrm>
          <a:prstGeom prst="rect">
            <a:avLst/>
          </a:prstGeom>
          <a:noFill/>
        </p:spPr>
        <p:txBody>
          <a:bodyPr wrap="square">
            <a:spAutoFit/>
          </a:bodyPr>
          <a:lstStyle/>
          <a:p>
            <a:pPr marL="342900" lvl="0" indent="-342900" algn="just">
              <a:spcBef>
                <a:spcPts val="1000"/>
              </a:spcBef>
              <a:buFont typeface="Wingdings" panose="05000000000000000000" pitchFamily="2" charset="2"/>
              <a:buChar char="Ø"/>
            </a:pPr>
            <a:r>
              <a:rPr lang="en-US" altLang="zh-CN" sz="2000" b="1" kern="100" dirty="0">
                <a:solidFill>
                  <a:schemeClr val="accent1"/>
                </a:solidFill>
                <a:effectLst/>
                <a:latin typeface="Arial" panose="020B0604020202020204" pitchFamily="34" charset="0"/>
                <a:ea typeface="等线" panose="02010600030101010101" pitchFamily="2" charset="-122"/>
                <a:cs typeface="Arial" panose="020B0604020202020204" pitchFamily="34" charset="0"/>
              </a:rPr>
              <a:t>Global consumption patterns are highly unequal, with the top 10% responsible for over half of planetary boundary (PB) transgressions.</a:t>
            </a:r>
          </a:p>
          <a:p>
            <a:pPr marL="342900" lvl="0" indent="-342900" algn="just">
              <a:spcBef>
                <a:spcPts val="1000"/>
              </a:spcBef>
              <a:buFont typeface="Wingdings" panose="05000000000000000000" pitchFamily="2" charset="2"/>
              <a:buChar char="Ø"/>
            </a:pPr>
            <a:r>
              <a:rPr lang="en-US" altLang="zh-CN" sz="2000" kern="100" dirty="0">
                <a:effectLst/>
                <a:latin typeface="Arial" panose="020B0604020202020204" pitchFamily="34" charset="0"/>
                <a:ea typeface="等线" panose="02010600030101010101" pitchFamily="2" charset="-122"/>
                <a:cs typeface="Arial" panose="020B0604020202020204" pitchFamily="34" charset="0"/>
              </a:rPr>
              <a:t>Food and service sectors are key drivers of environmental pressure.</a:t>
            </a:r>
          </a:p>
          <a:p>
            <a:pPr marL="342900" lvl="0" indent="-342900" algn="just">
              <a:spcBef>
                <a:spcPts val="1000"/>
              </a:spcBef>
              <a:buFont typeface="Wingdings" panose="05000000000000000000" pitchFamily="2" charset="2"/>
              <a:buChar char="Ø"/>
            </a:pPr>
            <a:r>
              <a:rPr lang="en-US" altLang="zh-CN" sz="2000" kern="100" dirty="0">
                <a:effectLst/>
                <a:latin typeface="Arial" panose="020B0604020202020204" pitchFamily="34" charset="0"/>
                <a:ea typeface="等线" panose="02010600030101010101" pitchFamily="2" charset="-122"/>
                <a:cs typeface="Arial" panose="020B0604020202020204" pitchFamily="34" charset="0"/>
              </a:rPr>
              <a:t>Targeted consumption reduction and efficiency improvements among the top 20% can reduce global environmental pressure by up to 53%, enabling some PBs to return to safe zones.</a:t>
            </a:r>
          </a:p>
          <a:p>
            <a:pPr marL="342900" lvl="0" indent="-342900" algn="just">
              <a:spcBef>
                <a:spcPts val="1000"/>
              </a:spcBef>
              <a:buFont typeface="Wingdings" panose="05000000000000000000" pitchFamily="2" charset="2"/>
              <a:buChar char="Ø"/>
            </a:pPr>
            <a:r>
              <a:rPr lang="en-US" altLang="zh-CN" sz="2000" kern="100" dirty="0">
                <a:effectLst/>
                <a:latin typeface="Arial" panose="020B0604020202020204" pitchFamily="34" charset="0"/>
                <a:ea typeface="等线" panose="02010600030101010101" pitchFamily="2" charset="-122"/>
                <a:cs typeface="Arial" panose="020B0604020202020204" pitchFamily="34" charset="0"/>
              </a:rPr>
              <a:t>Policy efforts must prioritize equity, focusing on sustainable consumption corridors and high-impact groups.</a:t>
            </a:r>
          </a:p>
        </p:txBody>
      </p:sp>
    </p:spTree>
    <p:extLst>
      <p:ext uri="{BB962C8B-B14F-4D97-AF65-F5344CB8AC3E}">
        <p14:creationId xmlns:p14="http://schemas.microsoft.com/office/powerpoint/2010/main" val="2332744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z="2800" dirty="0"/>
              <a:t>Limitations</a:t>
            </a:r>
          </a:p>
        </p:txBody>
      </p:sp>
      <p:sp>
        <p:nvSpPr>
          <p:cNvPr id="5" name="文本框 4"/>
          <p:cNvSpPr txBox="1"/>
          <p:nvPr/>
        </p:nvSpPr>
        <p:spPr>
          <a:xfrm>
            <a:off x="762000" y="1828800"/>
            <a:ext cx="7543800" cy="3683060"/>
          </a:xfrm>
          <a:prstGeom prst="rect">
            <a:avLst/>
          </a:prstGeom>
          <a:noFill/>
        </p:spPr>
        <p:txBody>
          <a:bodyPr wrap="square" rtlCol="0">
            <a:spAutoFit/>
          </a:bodyPr>
          <a:lstStyle/>
          <a:p>
            <a:pPr marL="342900" indent="-342900" algn="just">
              <a:spcBef>
                <a:spcPts val="1000"/>
              </a:spcBef>
              <a:buClr>
                <a:srgbClr val="1B1515"/>
              </a:buClr>
              <a:buFont typeface="Wingdings" panose="05000000000000000000" pitchFamily="2" charset="2"/>
              <a:buChar char="Ø"/>
            </a:pPr>
            <a:r>
              <a:rPr lang="en-US" altLang="zh-CN" sz="2000" b="1" kern="100" dirty="0">
                <a:solidFill>
                  <a:schemeClr val="accent1"/>
                </a:solidFill>
                <a:latin typeface="Arial" panose="020B0604020202020204" pitchFamily="34" charset="0"/>
                <a:ea typeface="等线" panose="02010600030101010101" pitchFamily="2" charset="-122"/>
                <a:cs typeface="Arial" panose="020B0604020202020204" pitchFamily="34" charset="0"/>
              </a:rPr>
              <a:t>EEMRIO models </a:t>
            </a:r>
            <a:r>
              <a:rPr lang="en-US" altLang="zh-CN" sz="2000" kern="100" dirty="0">
                <a:latin typeface="Arial" panose="020B0604020202020204" pitchFamily="34" charset="0"/>
                <a:ea typeface="等线" panose="02010600030101010101" pitchFamily="2" charset="-122"/>
                <a:cs typeface="Arial" panose="020B0604020202020204" pitchFamily="34" charset="0"/>
              </a:rPr>
              <a:t>contain structural and data uncertainties from aggregation, imputation, and linear assumptions.</a:t>
            </a:r>
          </a:p>
          <a:p>
            <a:pPr marL="342900" indent="-342900" algn="just">
              <a:spcBef>
                <a:spcPts val="1000"/>
              </a:spcBef>
              <a:buClr>
                <a:srgbClr val="1B1515"/>
              </a:buClr>
              <a:buFont typeface="Wingdings" panose="05000000000000000000" pitchFamily="2" charset="2"/>
              <a:buChar char="Ø"/>
            </a:pPr>
            <a:r>
              <a:rPr lang="en-US" altLang="zh-CN" sz="2000" b="1" kern="100" dirty="0">
                <a:solidFill>
                  <a:schemeClr val="accent1"/>
                </a:solidFill>
                <a:latin typeface="Arial" panose="020B0604020202020204" pitchFamily="34" charset="0"/>
                <a:ea typeface="等线" panose="02010600030101010101" pitchFamily="2" charset="-122"/>
                <a:cs typeface="Arial" panose="020B0604020202020204" pitchFamily="34" charset="0"/>
              </a:rPr>
              <a:t>Household surveys </a:t>
            </a:r>
            <a:r>
              <a:rPr lang="en-US" altLang="zh-CN" sz="2000" kern="100" dirty="0">
                <a:latin typeface="Arial" panose="020B0604020202020204" pitchFamily="34" charset="0"/>
                <a:ea typeface="等线" panose="02010600030101010101" pitchFamily="2" charset="-122"/>
                <a:cs typeface="Arial" panose="020B0604020202020204" pitchFamily="34" charset="0"/>
              </a:rPr>
              <a:t>may underrepresent the rich and suffer from recall and sampling biases.</a:t>
            </a:r>
          </a:p>
          <a:p>
            <a:pPr marL="342900" indent="-342900" algn="just">
              <a:spcBef>
                <a:spcPts val="1000"/>
              </a:spcBef>
              <a:buClr>
                <a:srgbClr val="1B1515"/>
              </a:buClr>
              <a:buFont typeface="Wingdings" panose="05000000000000000000" pitchFamily="2" charset="2"/>
              <a:buChar char="Ø"/>
            </a:pPr>
            <a:r>
              <a:rPr lang="en-US" altLang="zh-CN" sz="2000" b="1" kern="100" dirty="0">
                <a:solidFill>
                  <a:schemeClr val="accent1"/>
                </a:solidFill>
                <a:latin typeface="Arial" panose="020B0604020202020204" pitchFamily="34" charset="0"/>
                <a:ea typeface="等线" panose="02010600030101010101" pitchFamily="2" charset="-122"/>
                <a:cs typeface="Arial" panose="020B0604020202020204" pitchFamily="34" charset="0"/>
              </a:rPr>
              <a:t>Survey data</a:t>
            </a:r>
            <a:r>
              <a:rPr lang="en-US" altLang="zh-CN" sz="2000" kern="100" dirty="0">
                <a:latin typeface="Arial" panose="020B0604020202020204" pitchFamily="34" charset="0"/>
                <a:ea typeface="等线" panose="02010600030101010101" pitchFamily="2" charset="-122"/>
                <a:cs typeface="Arial" panose="020B0604020202020204" pitchFamily="34" charset="0"/>
              </a:rPr>
              <a:t> span different years and prices, requiring assumptions that may not reflect real-world changes.</a:t>
            </a:r>
          </a:p>
          <a:p>
            <a:pPr marL="342900" indent="-342900" algn="just">
              <a:spcBef>
                <a:spcPts val="1000"/>
              </a:spcBef>
              <a:buClr>
                <a:srgbClr val="1B1515"/>
              </a:buClr>
              <a:buFont typeface="Wingdings" panose="05000000000000000000" pitchFamily="2" charset="2"/>
              <a:buChar char="Ø"/>
            </a:pPr>
            <a:r>
              <a:rPr lang="en-US" altLang="zh-CN" sz="2000" kern="100" dirty="0">
                <a:latin typeface="Arial" panose="020B0604020202020204" pitchFamily="34" charset="0"/>
                <a:ea typeface="等线" panose="02010600030101010101" pitchFamily="2" charset="-122"/>
                <a:cs typeface="Arial" panose="020B0604020202020204" pitchFamily="34" charset="0"/>
              </a:rPr>
              <a:t>Informal and unpaid consumption is excluded, possibly </a:t>
            </a:r>
            <a:r>
              <a:rPr lang="en-US" altLang="zh-CN" sz="2000" b="1" kern="100" dirty="0">
                <a:solidFill>
                  <a:schemeClr val="accent1"/>
                </a:solidFill>
                <a:latin typeface="Arial" panose="020B0604020202020204" pitchFamily="34" charset="0"/>
                <a:ea typeface="等线" panose="02010600030101010101" pitchFamily="2" charset="-122"/>
                <a:cs typeface="Arial" panose="020B0604020202020204" pitchFamily="34" charset="0"/>
              </a:rPr>
              <a:t>underestimating low-income group footprints</a:t>
            </a:r>
            <a:r>
              <a:rPr lang="en-US" altLang="zh-CN" sz="2000" kern="100" dirty="0">
                <a:latin typeface="Arial" panose="020B0604020202020204" pitchFamily="34" charset="0"/>
                <a:ea typeface="等线" panose="02010600030101010101" pitchFamily="2" charset="-122"/>
                <a:cs typeface="Arial" panose="020B0604020202020204" pitchFamily="34" charset="0"/>
              </a:rPr>
              <a:t>.</a:t>
            </a:r>
          </a:p>
          <a:p>
            <a:pPr marL="342900" indent="-342900" algn="just">
              <a:spcBef>
                <a:spcPts val="1000"/>
              </a:spcBef>
              <a:buClr>
                <a:srgbClr val="1B1515"/>
              </a:buClr>
              <a:buFont typeface="Wingdings" panose="05000000000000000000" pitchFamily="2" charset="2"/>
              <a:buChar char="Ø"/>
            </a:pPr>
            <a:r>
              <a:rPr lang="en-US" altLang="zh-CN" sz="2000" b="1" kern="100" dirty="0">
                <a:solidFill>
                  <a:schemeClr val="accent1"/>
                </a:solidFill>
                <a:latin typeface="Arial" panose="020B0604020202020204" pitchFamily="34" charset="0"/>
                <a:ea typeface="等线" panose="02010600030101010101" pitchFamily="2" charset="-122"/>
                <a:cs typeface="Arial" panose="020B0604020202020204" pitchFamily="34" charset="0"/>
              </a:rPr>
              <a:t>Interactions between planetary boundaries</a:t>
            </a:r>
            <a:r>
              <a:rPr lang="en-US" altLang="zh-CN" sz="2000" kern="100" dirty="0">
                <a:latin typeface="Arial" panose="020B0604020202020204" pitchFamily="34" charset="0"/>
                <a:ea typeface="等线" panose="02010600030101010101" pitchFamily="2" charset="-122"/>
                <a:cs typeface="Arial" panose="020B0604020202020204" pitchFamily="34" charset="0"/>
              </a:rPr>
              <a:t> are ignored, making overshoot estimates optimistic.</a:t>
            </a:r>
          </a:p>
        </p:txBody>
      </p:sp>
      <p:sp>
        <p:nvSpPr>
          <p:cNvPr id="3" name="灯片编号占位符 1">
            <a:extLst>
              <a:ext uri="{FF2B5EF4-FFF2-40B4-BE49-F238E27FC236}">
                <a16:creationId xmlns:a16="http://schemas.microsoft.com/office/drawing/2014/main" id="{D75B7E46-F663-6AB4-8B7B-8B6024131F0C}"/>
              </a:ext>
            </a:extLst>
          </p:cNvPr>
          <p:cNvSpPr>
            <a:spLocks noGrp="1"/>
          </p:cNvSpPr>
          <p:nvPr>
            <p:ph type="sldNum" sz="quarter" idx="12"/>
          </p:nvPr>
        </p:nvSpPr>
        <p:spPr>
          <a:xfrm>
            <a:off x="6553200" y="6356350"/>
            <a:ext cx="2133600" cy="365125"/>
          </a:xfrm>
        </p:spPr>
        <p:txBody>
          <a:bodyPr/>
          <a:lstStyle/>
          <a:p>
            <a:fld id="{0C913308-F349-4B6D-A68A-DD1791B4A57B}" type="slidenum">
              <a:rPr lang="zh-CN" altLang="en-US" smtClean="0"/>
              <a:t>19</a:t>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533400"/>
            <a:ext cx="7010400" cy="553998"/>
          </a:xfrm>
          <a:noFill/>
        </p:spPr>
        <p:txBody>
          <a:bodyPr wrap="square" rtlCol="0">
            <a:spAutoFit/>
          </a:bodyPr>
          <a:lstStyle/>
          <a:p>
            <a:pPr algn="ctr"/>
            <a:r>
              <a:rPr lang="en-US" sz="3000" dirty="0">
                <a:solidFill>
                  <a:srgbClr val="C00000"/>
                </a:solidFill>
                <a:ea typeface="+mn-ea"/>
                <a:cs typeface="+mn-cs"/>
              </a:rPr>
              <a:t>Planetary boundaries under threat</a:t>
            </a:r>
            <a:endParaRPr lang="fr-FR" sz="3000" b="1" dirty="0">
              <a:solidFill>
                <a:srgbClr val="C00000"/>
              </a:solidFill>
              <a:ea typeface="+mn-ea"/>
              <a:cs typeface="+mn-cs"/>
            </a:endParaRPr>
          </a:p>
        </p:txBody>
      </p:sp>
      <p:sp>
        <p:nvSpPr>
          <p:cNvPr id="7" name="矩形 6">
            <a:extLst>
              <a:ext uri="{FF2B5EF4-FFF2-40B4-BE49-F238E27FC236}">
                <a16:creationId xmlns:a16="http://schemas.microsoft.com/office/drawing/2014/main" id="{71CF91F7-473D-427F-97FB-251A143134F5}"/>
              </a:ext>
            </a:extLst>
          </p:cNvPr>
          <p:cNvSpPr/>
          <p:nvPr/>
        </p:nvSpPr>
        <p:spPr>
          <a:xfrm>
            <a:off x="228600" y="4514592"/>
            <a:ext cx="8382000" cy="1733808"/>
          </a:xfrm>
          <a:prstGeom prst="rect">
            <a:avLst/>
          </a:prstGeom>
        </p:spPr>
        <p:txBody>
          <a:bodyPr wrap="square">
            <a:spAutoFit/>
          </a:bodyPr>
          <a:lstStyle/>
          <a:p>
            <a:pPr marL="342900" indent="-342900" algn="just">
              <a:spcBef>
                <a:spcPts val="1000"/>
              </a:spcBef>
              <a:buFont typeface="Wingdings" panose="05000000000000000000" pitchFamily="2" charset="2"/>
              <a:buChar char="Ø"/>
            </a:pPr>
            <a:r>
              <a:rPr lang="en-US" altLang="zh-CN" dirty="0">
                <a:latin typeface="Arial" panose="020B0604020202020204" pitchFamily="34" charset="0"/>
                <a:cs typeface="Arial" panose="020B0604020202020204" pitchFamily="34" charset="0"/>
              </a:rPr>
              <a:t>Human activities have pushed the Earth system rapidly away from the stable state of the Holocene.</a:t>
            </a:r>
          </a:p>
          <a:p>
            <a:pPr marL="342900" indent="-342900" algn="just">
              <a:spcBef>
                <a:spcPts val="1000"/>
              </a:spcBef>
              <a:buFont typeface="Wingdings" panose="05000000000000000000" pitchFamily="2" charset="2"/>
              <a:buChar char="Ø"/>
            </a:pPr>
            <a:r>
              <a:rPr lang="en-US" altLang="zh-CN" b="1" dirty="0">
                <a:solidFill>
                  <a:srgbClr val="C00000"/>
                </a:solidFill>
                <a:latin typeface="Arial" panose="020B0604020202020204" pitchFamily="34" charset="0"/>
                <a:cs typeface="Arial" panose="020B0604020202020204" pitchFamily="34" charset="0"/>
              </a:rPr>
              <a:t>Multiple planetary boundaries have been transgressed.</a:t>
            </a:r>
          </a:p>
          <a:p>
            <a:pPr marL="342900" indent="-342900" algn="just">
              <a:spcBef>
                <a:spcPts val="1000"/>
              </a:spcBef>
              <a:buFont typeface="Wingdings" panose="05000000000000000000" pitchFamily="2" charset="2"/>
              <a:buChar char="Ø"/>
            </a:pPr>
            <a:r>
              <a:rPr lang="en-US" altLang="zh-CN" dirty="0">
                <a:latin typeface="Arial" panose="020B0604020202020204" pitchFamily="34" charset="0"/>
                <a:cs typeface="Arial" panose="020B0604020202020204" pitchFamily="34" charset="0"/>
              </a:rPr>
              <a:t>Consumption is a major driver: the production–consumption–resource chain is unsustainable.</a:t>
            </a:r>
          </a:p>
        </p:txBody>
      </p:sp>
      <p:pic>
        <p:nvPicPr>
          <p:cNvPr id="4" name="图片 3">
            <a:extLst>
              <a:ext uri="{FF2B5EF4-FFF2-40B4-BE49-F238E27FC236}">
                <a16:creationId xmlns:a16="http://schemas.microsoft.com/office/drawing/2014/main" id="{402DAA2A-BED4-2E4C-FE9F-52751A107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2583" y="1575846"/>
            <a:ext cx="6629400" cy="2844094"/>
          </a:xfrm>
          <a:prstGeom prst="rect">
            <a:avLst/>
          </a:prstGeom>
          <a:ln w="12700">
            <a:solidFill>
              <a:schemeClr val="accent1"/>
            </a:solidFill>
          </a:ln>
        </p:spPr>
      </p:pic>
      <p:pic>
        <p:nvPicPr>
          <p:cNvPr id="8" name="图片 7">
            <a:extLst>
              <a:ext uri="{FF2B5EF4-FFF2-40B4-BE49-F238E27FC236}">
                <a16:creationId xmlns:a16="http://schemas.microsoft.com/office/drawing/2014/main" id="{6847BCA8-C5D5-0F5F-7953-513A204D78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575846"/>
            <a:ext cx="2330183" cy="2831395"/>
          </a:xfrm>
          <a:prstGeom prst="rect">
            <a:avLst/>
          </a:prstGeom>
          <a:ln w="12700">
            <a:solidFill>
              <a:schemeClr val="accent1"/>
            </a:solidFill>
          </a:ln>
        </p:spPr>
      </p:pic>
      <p:sp>
        <p:nvSpPr>
          <p:cNvPr id="3" name="灯片编号占位符 1">
            <a:extLst>
              <a:ext uri="{FF2B5EF4-FFF2-40B4-BE49-F238E27FC236}">
                <a16:creationId xmlns:a16="http://schemas.microsoft.com/office/drawing/2014/main" id="{A62DF75A-852C-C91F-70EA-1E89B5D6F37F}"/>
              </a:ext>
            </a:extLst>
          </p:cNvPr>
          <p:cNvSpPr>
            <a:spLocks noGrp="1"/>
          </p:cNvSpPr>
          <p:nvPr>
            <p:ph type="sldNum" sz="quarter" idx="12"/>
          </p:nvPr>
        </p:nvSpPr>
        <p:spPr>
          <a:xfrm>
            <a:off x="6553200" y="6356350"/>
            <a:ext cx="2133600" cy="365125"/>
          </a:xfrm>
        </p:spPr>
        <p:txBody>
          <a:bodyPr/>
          <a:lstStyle/>
          <a:p>
            <a:fld id="{0C913308-F349-4B6D-A68A-DD1791B4A57B}" type="slidenum">
              <a:rPr lang="zh-CN" altLang="en-US" smtClean="0"/>
              <a:t>2</a:t>
            </a:fld>
            <a:endParaRPr lang="zh-CN" altLang="en-US"/>
          </a:p>
        </p:txBody>
      </p:sp>
    </p:spTree>
    <p:extLst>
      <p:ext uri="{BB962C8B-B14F-4D97-AF65-F5344CB8AC3E}">
        <p14:creationId xmlns:p14="http://schemas.microsoft.com/office/powerpoint/2010/main" val="381220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E0B53-428F-969C-A674-32022CF13435}"/>
              </a:ext>
            </a:extLst>
          </p:cNvPr>
          <p:cNvSpPr>
            <a:spLocks noGrp="1"/>
          </p:cNvSpPr>
          <p:nvPr>
            <p:ph type="title"/>
          </p:nvPr>
        </p:nvSpPr>
        <p:spPr>
          <a:xfrm>
            <a:off x="2476500" y="3048000"/>
            <a:ext cx="4191000" cy="1143000"/>
          </a:xfrm>
        </p:spPr>
        <p:txBody>
          <a:bodyPr>
            <a:normAutofit fontScale="90000"/>
          </a:bodyPr>
          <a:lstStyle/>
          <a:p>
            <a:pPr algn="ctr"/>
            <a:r>
              <a:rPr lang="en-US" sz="4400" dirty="0"/>
              <a:t>THANKS!</a:t>
            </a:r>
            <a:br>
              <a:rPr lang="en-US" dirty="0"/>
            </a:br>
            <a:br>
              <a:rPr lang="en-US" dirty="0"/>
            </a:br>
            <a:r>
              <a:rPr lang="en-US" dirty="0"/>
              <a:t>TianPP@sdu.edu.cn</a:t>
            </a:r>
          </a:p>
        </p:txBody>
      </p:sp>
    </p:spTree>
    <p:extLst>
      <p:ext uri="{BB962C8B-B14F-4D97-AF65-F5344CB8AC3E}">
        <p14:creationId xmlns:p14="http://schemas.microsoft.com/office/powerpoint/2010/main" val="11411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388" y="573048"/>
            <a:ext cx="9248775" cy="553998"/>
          </a:xfrm>
          <a:noFill/>
        </p:spPr>
        <p:txBody>
          <a:bodyPr wrap="square" rtlCol="0">
            <a:spAutoFit/>
          </a:bodyPr>
          <a:lstStyle/>
          <a:p>
            <a:pPr algn="ctr"/>
            <a:r>
              <a:rPr lang="en-US" altLang="zh-CN" sz="3000" dirty="0">
                <a:solidFill>
                  <a:srgbClr val="C00000"/>
                </a:solidFill>
                <a:latin typeface="+mn-lt"/>
                <a:ea typeface="微软雅黑" panose="020B0503020204020204" pitchFamily="34" charset="-122"/>
              </a:rPr>
              <a:t>Unequal contributions to environmental pressure</a:t>
            </a:r>
            <a:endParaRPr lang="fr-FR" sz="3000" dirty="0">
              <a:solidFill>
                <a:srgbClr val="C00000"/>
              </a:solidFill>
              <a:latin typeface="+mn-lt"/>
              <a:ea typeface="+mn-ea"/>
              <a:cs typeface="+mn-cs"/>
            </a:endParaRPr>
          </a:p>
        </p:txBody>
      </p:sp>
      <p:sp>
        <p:nvSpPr>
          <p:cNvPr id="8" name="AutoShape 2" descr="The SDG series: evaluating Sustainable Development Goals 13-17 - PRé ...">
            <a:extLst>
              <a:ext uri="{FF2B5EF4-FFF2-40B4-BE49-F238E27FC236}">
                <a16:creationId xmlns:a16="http://schemas.microsoft.com/office/drawing/2014/main" id="{D7112B54-768B-49B8-8A79-47D3C37AEC4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3">
            <a:extLst>
              <a:ext uri="{FF2B5EF4-FFF2-40B4-BE49-F238E27FC236}">
                <a16:creationId xmlns:a16="http://schemas.microsoft.com/office/drawing/2014/main" id="{00E01EF9-2E8F-6A3A-B798-D052CA4F517C}"/>
              </a:ext>
            </a:extLst>
          </p:cNvPr>
          <p:cNvSpPr txBox="1"/>
          <p:nvPr/>
        </p:nvSpPr>
        <p:spPr>
          <a:xfrm>
            <a:off x="200888" y="4648200"/>
            <a:ext cx="8855076" cy="1605568"/>
          </a:xfrm>
          <a:prstGeom prst="rect">
            <a:avLst/>
          </a:prstGeom>
          <a:noFill/>
        </p:spPr>
        <p:txBody>
          <a:bodyPr wrap="square">
            <a:spAutoFit/>
          </a:bodyPr>
          <a:lstStyle/>
          <a:p>
            <a:pPr marL="285750" indent="-285750">
              <a:spcBef>
                <a:spcPts val="1000"/>
              </a:spcBef>
              <a:buFont typeface="Wingdings" panose="05000000000000000000" pitchFamily="2" charset="2"/>
              <a:buChar char="Ø"/>
            </a:pPr>
            <a:r>
              <a:rPr lang="en-US" altLang="zh-CN" dirty="0">
                <a:ea typeface="微软雅黑" panose="020B0503020204020204" pitchFamily="34" charset="-122"/>
              </a:rPr>
              <a:t>The disparity in environmental impacts across different countries has been widely acknowledged.</a:t>
            </a:r>
          </a:p>
          <a:p>
            <a:pPr marL="285750" indent="-285750">
              <a:spcBef>
                <a:spcPts val="1000"/>
              </a:spcBef>
              <a:buFont typeface="Wingdings" panose="05000000000000000000" pitchFamily="2" charset="2"/>
              <a:buChar char="Ø"/>
            </a:pPr>
            <a:r>
              <a:rPr lang="en-US" altLang="zh-CN" dirty="0">
                <a:ea typeface="微软雅黑" panose="020B0503020204020204" pitchFamily="34" charset="-122"/>
              </a:rPr>
              <a:t>The unequal distribution of wealth and income results in unequal consumption and environmental footprints, causing </a:t>
            </a:r>
            <a:r>
              <a:rPr lang="en-US" altLang="zh-CN" b="1" dirty="0">
                <a:solidFill>
                  <a:srgbClr val="C00000"/>
                </a:solidFill>
                <a:ea typeface="微软雅黑" panose="020B0503020204020204" pitchFamily="34" charset="-122"/>
              </a:rPr>
              <a:t>considerable variations in the contribution to planetary boundary transgression among different expenditure groups</a:t>
            </a:r>
            <a:r>
              <a:rPr lang="en-US" altLang="zh-CN" dirty="0">
                <a:ea typeface="微软雅黑" panose="020B0503020204020204" pitchFamily="34" charset="-122"/>
              </a:rPr>
              <a:t>.</a:t>
            </a:r>
            <a:endParaRPr lang="en-US" altLang="zh-CN" b="1" i="0" dirty="0">
              <a:solidFill>
                <a:srgbClr val="C00000"/>
              </a:solidFill>
              <a:effectLst/>
            </a:endParaRPr>
          </a:p>
        </p:txBody>
      </p:sp>
      <p:pic>
        <p:nvPicPr>
          <p:cNvPr id="17" name="图片 16">
            <a:extLst>
              <a:ext uri="{FF2B5EF4-FFF2-40B4-BE49-F238E27FC236}">
                <a16:creationId xmlns:a16="http://schemas.microsoft.com/office/drawing/2014/main" id="{A98293EE-DB5F-842D-5704-40E4D535987B}"/>
              </a:ext>
            </a:extLst>
          </p:cNvPr>
          <p:cNvPicPr>
            <a:picLocks noChangeAspect="1"/>
          </p:cNvPicPr>
          <p:nvPr/>
        </p:nvPicPr>
        <p:blipFill>
          <a:blip r:embed="rId3"/>
          <a:stretch>
            <a:fillRect/>
          </a:stretch>
        </p:blipFill>
        <p:spPr>
          <a:xfrm>
            <a:off x="3364636" y="1451566"/>
            <a:ext cx="5703164" cy="3131439"/>
          </a:xfrm>
          <a:prstGeom prst="rect">
            <a:avLst/>
          </a:prstGeom>
          <a:ln w="12700">
            <a:solidFill>
              <a:schemeClr val="accent1"/>
            </a:solidFill>
          </a:ln>
        </p:spPr>
      </p:pic>
      <p:pic>
        <p:nvPicPr>
          <p:cNvPr id="19" name="图片 18">
            <a:extLst>
              <a:ext uri="{FF2B5EF4-FFF2-40B4-BE49-F238E27FC236}">
                <a16:creationId xmlns:a16="http://schemas.microsoft.com/office/drawing/2014/main" id="{2FCF9019-2339-6057-F2D3-438854D63E7D}"/>
              </a:ext>
            </a:extLst>
          </p:cNvPr>
          <p:cNvPicPr>
            <a:picLocks noChangeAspect="1"/>
          </p:cNvPicPr>
          <p:nvPr/>
        </p:nvPicPr>
        <p:blipFill>
          <a:blip r:embed="rId4"/>
          <a:stretch>
            <a:fillRect/>
          </a:stretch>
        </p:blipFill>
        <p:spPr>
          <a:xfrm>
            <a:off x="97233" y="1451567"/>
            <a:ext cx="3331767" cy="3131439"/>
          </a:xfrm>
          <a:prstGeom prst="rect">
            <a:avLst/>
          </a:prstGeom>
          <a:ln w="12700">
            <a:solidFill>
              <a:schemeClr val="accent1"/>
            </a:solidFill>
          </a:ln>
        </p:spPr>
      </p:pic>
      <p:sp>
        <p:nvSpPr>
          <p:cNvPr id="3" name="灯片编号占位符 1">
            <a:extLst>
              <a:ext uri="{FF2B5EF4-FFF2-40B4-BE49-F238E27FC236}">
                <a16:creationId xmlns:a16="http://schemas.microsoft.com/office/drawing/2014/main" id="{2AEB50E7-C2DB-93A7-25BA-544C9407503C}"/>
              </a:ext>
            </a:extLst>
          </p:cNvPr>
          <p:cNvSpPr>
            <a:spLocks noGrp="1"/>
          </p:cNvSpPr>
          <p:nvPr>
            <p:ph type="sldNum" sz="quarter" idx="12"/>
          </p:nvPr>
        </p:nvSpPr>
        <p:spPr>
          <a:xfrm>
            <a:off x="6553200" y="6356350"/>
            <a:ext cx="2133600" cy="365125"/>
          </a:xfrm>
        </p:spPr>
        <p:txBody>
          <a:bodyPr/>
          <a:lstStyle/>
          <a:p>
            <a:fld id="{0C913308-F349-4B6D-A68A-DD1791B4A57B}" type="slidenum">
              <a:rPr lang="zh-CN" altLang="en-US" smtClean="0"/>
              <a:t>3</a:t>
            </a:fld>
            <a:endParaRPr lang="zh-CN" altLang="en-US"/>
          </a:p>
        </p:txBody>
      </p:sp>
    </p:spTree>
    <p:extLst>
      <p:ext uri="{BB962C8B-B14F-4D97-AF65-F5344CB8AC3E}">
        <p14:creationId xmlns:p14="http://schemas.microsoft.com/office/powerpoint/2010/main" val="34915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03" y="533400"/>
            <a:ext cx="9091394" cy="553998"/>
          </a:xfrm>
          <a:noFill/>
        </p:spPr>
        <p:txBody>
          <a:bodyPr wrap="square" rtlCol="0">
            <a:spAutoFit/>
          </a:bodyPr>
          <a:lstStyle/>
          <a:p>
            <a:pPr algn="ctr"/>
            <a:r>
              <a:rPr lang="en-US" altLang="zh-CN" sz="3000" kern="100" dirty="0">
                <a:ea typeface="等线" panose="02010600030101010101" pitchFamily="2" charset="-122"/>
                <a:cs typeface="Times New Roman" panose="02020603050405020304" pitchFamily="18" charset="0"/>
              </a:rPr>
              <a:t>Need for a unified global framework</a:t>
            </a:r>
            <a:endParaRPr lang="fr-FR" sz="3000" b="1" dirty="0">
              <a:solidFill>
                <a:srgbClr val="C00000"/>
              </a:solidFill>
              <a:ea typeface="+mn-ea"/>
              <a:cs typeface="+mn-cs"/>
            </a:endParaRPr>
          </a:p>
        </p:txBody>
      </p:sp>
      <p:sp>
        <p:nvSpPr>
          <p:cNvPr id="7" name="矩形 6">
            <a:extLst>
              <a:ext uri="{FF2B5EF4-FFF2-40B4-BE49-F238E27FC236}">
                <a16:creationId xmlns:a16="http://schemas.microsoft.com/office/drawing/2014/main" id="{65F7F944-2451-4D26-9033-C4CE08BC437C}"/>
              </a:ext>
            </a:extLst>
          </p:cNvPr>
          <p:cNvSpPr/>
          <p:nvPr/>
        </p:nvSpPr>
        <p:spPr>
          <a:xfrm>
            <a:off x="364673" y="5325070"/>
            <a:ext cx="8414653" cy="923330"/>
          </a:xfrm>
          <a:prstGeom prst="rect">
            <a:avLst/>
          </a:prstGeom>
        </p:spPr>
        <p:txBody>
          <a:bodyPr wrap="square">
            <a:spAutoFit/>
          </a:bodyPr>
          <a:lstStyle/>
          <a:p>
            <a:pPr marL="342900" indent="-342900" algn="just">
              <a:spcBef>
                <a:spcPts val="1000"/>
              </a:spcBef>
              <a:buFont typeface="Wingdings" panose="05000000000000000000" pitchFamily="2" charset="2"/>
              <a:buChar char="Ø"/>
            </a:pPr>
            <a:r>
              <a:rPr lang="en-US" altLang="zh-CN" b="1" dirty="0">
                <a:solidFill>
                  <a:srgbClr val="C00000"/>
                </a:solidFill>
                <a:latin typeface="Arial" panose="020B0604020202020204" pitchFamily="34" charset="0"/>
                <a:cs typeface="Arial" panose="020B0604020202020204" pitchFamily="34" charset="0"/>
              </a:rPr>
              <a:t>A globally unified and comparable framework </a:t>
            </a:r>
            <a:r>
              <a:rPr lang="en-US" altLang="zh-CN" dirty="0">
                <a:latin typeface="Arial" panose="020B0604020202020204" pitchFamily="34" charset="0"/>
                <a:cs typeface="Arial" panose="020B0604020202020204" pitchFamily="34" charset="0"/>
              </a:rPr>
              <a:t>is urgently needed to provide detailed insights into the distribution of key environmental footprints and the responsibility of consumers at different expenditure levels.</a:t>
            </a:r>
            <a:endParaRPr lang="zh-CN" altLang="zh-CN" dirty="0">
              <a:latin typeface="Arial" panose="020B0604020202020204" pitchFamily="34" charset="0"/>
              <a:cs typeface="Arial" panose="020B0604020202020204" pitchFamily="34" charset="0"/>
            </a:endParaRPr>
          </a:p>
        </p:txBody>
      </p:sp>
      <p:pic>
        <p:nvPicPr>
          <p:cNvPr id="8" name="图片 7">
            <a:extLst>
              <a:ext uri="{FF2B5EF4-FFF2-40B4-BE49-F238E27FC236}">
                <a16:creationId xmlns:a16="http://schemas.microsoft.com/office/drawing/2014/main" id="{600448FA-9604-6DD4-F26D-7CD35C75C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1619440"/>
            <a:ext cx="8991600" cy="3619119"/>
          </a:xfrm>
          <a:prstGeom prst="rect">
            <a:avLst/>
          </a:prstGeom>
        </p:spPr>
      </p:pic>
      <p:sp>
        <p:nvSpPr>
          <p:cNvPr id="3" name="灯片编号占位符 1">
            <a:extLst>
              <a:ext uri="{FF2B5EF4-FFF2-40B4-BE49-F238E27FC236}">
                <a16:creationId xmlns:a16="http://schemas.microsoft.com/office/drawing/2014/main" id="{4089B85C-4D01-C352-2B65-D2B5F110B7FC}"/>
              </a:ext>
            </a:extLst>
          </p:cNvPr>
          <p:cNvSpPr>
            <a:spLocks noGrp="1"/>
          </p:cNvSpPr>
          <p:nvPr>
            <p:ph type="sldNum" sz="quarter" idx="12"/>
          </p:nvPr>
        </p:nvSpPr>
        <p:spPr>
          <a:xfrm>
            <a:off x="6553200" y="6356350"/>
            <a:ext cx="2133600" cy="365125"/>
          </a:xfrm>
        </p:spPr>
        <p:txBody>
          <a:bodyPr/>
          <a:lstStyle/>
          <a:p>
            <a:fld id="{0C913308-F349-4B6D-A68A-DD1791B4A57B}" type="slidenum">
              <a:rPr lang="zh-CN" altLang="en-US" smtClean="0"/>
              <a:t>4</a:t>
            </a:fld>
            <a:endParaRPr lang="zh-CN" altLang="en-US"/>
          </a:p>
        </p:txBody>
      </p:sp>
    </p:spTree>
    <p:extLst>
      <p:ext uri="{BB962C8B-B14F-4D97-AF65-F5344CB8AC3E}">
        <p14:creationId xmlns:p14="http://schemas.microsoft.com/office/powerpoint/2010/main" val="241202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a:extLst>
              <a:ext uri="{FF2B5EF4-FFF2-40B4-BE49-F238E27FC236}">
                <a16:creationId xmlns:a16="http://schemas.microsoft.com/office/drawing/2014/main" id="{CCA9042F-5DE8-785F-D075-F6FD5FBBC615}"/>
              </a:ext>
            </a:extLst>
          </p:cNvPr>
          <p:cNvSpPr/>
          <p:nvPr/>
        </p:nvSpPr>
        <p:spPr>
          <a:xfrm>
            <a:off x="685800" y="1408722"/>
            <a:ext cx="2571398" cy="1182078"/>
          </a:xfrm>
          <a:prstGeom prst="roundRect">
            <a:avLst>
              <a:gd name="adj" fmla="val 2349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only on the </a:t>
            </a:r>
          </a:p>
          <a:p>
            <a:pPr algn="ctr"/>
            <a:r>
              <a:rPr lang="en-US" altLang="zh-CN" b="1" dirty="0">
                <a:solidFill>
                  <a:schemeClr val="tx1"/>
                </a:solidFill>
                <a:latin typeface="微软雅黑" panose="020B0503020204020204" pitchFamily="34" charset="-122"/>
                <a:ea typeface="微软雅黑" panose="020B0503020204020204" pitchFamily="34" charset="-122"/>
              </a:rPr>
              <a:t>carbon footprint</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圆角矩形 29">
            <a:extLst>
              <a:ext uri="{FF2B5EF4-FFF2-40B4-BE49-F238E27FC236}">
                <a16:creationId xmlns:a16="http://schemas.microsoft.com/office/drawing/2014/main" id="{B0AFD068-FC4A-B518-8E57-7061E42179A8}"/>
              </a:ext>
            </a:extLst>
          </p:cNvPr>
          <p:cNvSpPr/>
          <p:nvPr/>
        </p:nvSpPr>
        <p:spPr>
          <a:xfrm>
            <a:off x="5964668" y="1408722"/>
            <a:ext cx="2571398" cy="1182078"/>
          </a:xfrm>
          <a:prstGeom prst="roundRect">
            <a:avLst>
              <a:gd name="adj" fmla="val 2349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Consumer responsibility </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箭头: 右 3">
            <a:extLst>
              <a:ext uri="{FF2B5EF4-FFF2-40B4-BE49-F238E27FC236}">
                <a16:creationId xmlns:a16="http://schemas.microsoft.com/office/drawing/2014/main" id="{E2FD28EA-1AF3-C251-481C-75CCA0720145}"/>
              </a:ext>
            </a:extLst>
          </p:cNvPr>
          <p:cNvSpPr/>
          <p:nvPr/>
        </p:nvSpPr>
        <p:spPr>
          <a:xfrm>
            <a:off x="3684263" y="2134626"/>
            <a:ext cx="1800200" cy="21786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右 4">
            <a:extLst>
              <a:ext uri="{FF2B5EF4-FFF2-40B4-BE49-F238E27FC236}">
                <a16:creationId xmlns:a16="http://schemas.microsoft.com/office/drawing/2014/main" id="{331E66C8-B862-AB2B-372F-D9F7882667A3}"/>
              </a:ext>
            </a:extLst>
          </p:cNvPr>
          <p:cNvSpPr/>
          <p:nvPr/>
        </p:nvSpPr>
        <p:spPr>
          <a:xfrm rot="10800000">
            <a:off x="3684263" y="1556718"/>
            <a:ext cx="1800200" cy="217868"/>
          </a:xfrm>
          <a:prstGeom prst="rightArrow">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D3F40895-179A-4C41-75CC-9F7648BFDA8C}"/>
              </a:ext>
            </a:extLst>
          </p:cNvPr>
          <p:cNvSpPr txBox="1"/>
          <p:nvPr/>
        </p:nvSpPr>
        <p:spPr>
          <a:xfrm>
            <a:off x="2815622" y="3076142"/>
            <a:ext cx="3537483" cy="494751"/>
          </a:xfrm>
          <a:prstGeom prst="rect">
            <a:avLst/>
          </a:prstGeom>
          <a:noFill/>
          <a:ln w="9525" algn="ctr">
            <a:noFill/>
            <a:miter lim="800000"/>
            <a:headEnd/>
            <a:tailEnd/>
          </a:ln>
          <a:effectLst/>
        </p:spPr>
        <p:txBody>
          <a:bodyPr wrap="square">
            <a:spAutoFit/>
          </a:bodyPr>
          <a:lstStyle>
            <a:defPPr>
              <a:defRPr lang="zh-CN"/>
            </a:defPPr>
            <a:lvl1pPr marL="342900" indent="-342900" algn="just">
              <a:lnSpc>
                <a:spcPct val="120000"/>
              </a:lnSpc>
              <a:buFont typeface="Wingdings" panose="05000000000000000000" pitchFamily="2" charset="2"/>
              <a:buChar char="§"/>
              <a:defRPr sz="2400" b="1">
                <a:latin typeface="Arial" panose="020B0604020202020204" pitchFamily="34" charset="0"/>
                <a:ea typeface="微软雅黑" panose="020B0503020204020204" pitchFamily="34" charset="-122"/>
                <a:cs typeface="Arial" panose="020B0604020202020204" pitchFamily="34" charset="0"/>
              </a:defRPr>
            </a:lvl1pPr>
          </a:lstStyle>
          <a:p>
            <a:pPr marL="0" indent="0" algn="ctr">
              <a:buNone/>
            </a:pPr>
            <a:r>
              <a:rPr lang="en-US" altLang="zh-CN" dirty="0">
                <a:solidFill>
                  <a:srgbClr val="C00000"/>
                </a:solidFill>
              </a:rPr>
              <a:t>Another question is</a:t>
            </a:r>
            <a:endParaRPr lang="zh-CN" altLang="en-US" dirty="0">
              <a:solidFill>
                <a:srgbClr val="C00000"/>
              </a:solidFill>
            </a:endParaRPr>
          </a:p>
        </p:txBody>
      </p:sp>
      <p:sp>
        <p:nvSpPr>
          <p:cNvPr id="7" name="箭头: 右 6">
            <a:extLst>
              <a:ext uri="{FF2B5EF4-FFF2-40B4-BE49-F238E27FC236}">
                <a16:creationId xmlns:a16="http://schemas.microsoft.com/office/drawing/2014/main" id="{8209F9CE-44E8-BBE1-ACDE-73C3D5385466}"/>
              </a:ext>
            </a:extLst>
          </p:cNvPr>
          <p:cNvSpPr/>
          <p:nvPr/>
        </p:nvSpPr>
        <p:spPr>
          <a:xfrm rot="16200000">
            <a:off x="4434680" y="2405500"/>
            <a:ext cx="299366" cy="811967"/>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8C6B1834-27FD-A171-17E4-C52571208A89}"/>
              </a:ext>
            </a:extLst>
          </p:cNvPr>
          <p:cNvSpPr txBox="1"/>
          <p:nvPr/>
        </p:nvSpPr>
        <p:spPr>
          <a:xfrm>
            <a:off x="2145963" y="394346"/>
            <a:ext cx="4876800" cy="494751"/>
          </a:xfrm>
          <a:prstGeom prst="rect">
            <a:avLst/>
          </a:prstGeom>
          <a:noFill/>
          <a:ln w="9525" algn="ctr">
            <a:noFill/>
            <a:miter lim="800000"/>
            <a:headEnd/>
            <a:tailEnd/>
          </a:ln>
          <a:effectLst/>
        </p:spPr>
        <p:txBody>
          <a:bodyPr wrap="square">
            <a:spAutoFit/>
          </a:bodyPr>
          <a:lstStyle>
            <a:defPPr>
              <a:defRPr lang="zh-CN"/>
            </a:defPPr>
            <a:lvl1pPr marL="342900" indent="-342900" algn="just">
              <a:lnSpc>
                <a:spcPct val="120000"/>
              </a:lnSpc>
              <a:buFont typeface="Wingdings" panose="05000000000000000000" pitchFamily="2" charset="2"/>
              <a:buChar char="§"/>
              <a:defRPr sz="2400" b="1">
                <a:latin typeface="Arial" panose="020B0604020202020204" pitchFamily="34" charset="0"/>
                <a:ea typeface="微软雅黑" panose="020B0503020204020204" pitchFamily="34" charset="-122"/>
                <a:cs typeface="Arial" panose="020B0604020202020204" pitchFamily="34" charset="0"/>
              </a:defRPr>
            </a:lvl1pPr>
          </a:lstStyle>
          <a:p>
            <a:pPr marL="0" indent="0" algn="ctr">
              <a:buNone/>
            </a:pPr>
            <a:r>
              <a:rPr lang="en-US" altLang="zh-CN" dirty="0">
                <a:solidFill>
                  <a:srgbClr val="C00000"/>
                </a:solidFill>
              </a:rPr>
              <a:t>Previous research focused</a:t>
            </a:r>
            <a:endParaRPr lang="zh-CN" altLang="en-US" dirty="0">
              <a:solidFill>
                <a:srgbClr val="C00000"/>
              </a:solidFill>
            </a:endParaRPr>
          </a:p>
        </p:txBody>
      </p:sp>
      <p:sp>
        <p:nvSpPr>
          <p:cNvPr id="9" name="箭头: 右 8">
            <a:extLst>
              <a:ext uri="{FF2B5EF4-FFF2-40B4-BE49-F238E27FC236}">
                <a16:creationId xmlns:a16="http://schemas.microsoft.com/office/drawing/2014/main" id="{EB10CA77-CC0D-0084-B7BC-31B06DE710C9}"/>
              </a:ext>
            </a:extLst>
          </p:cNvPr>
          <p:cNvSpPr/>
          <p:nvPr/>
        </p:nvSpPr>
        <p:spPr>
          <a:xfrm rot="5400000">
            <a:off x="4434680" y="812817"/>
            <a:ext cx="299366" cy="811967"/>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7b0a2020202022776f7264617274223a20227b5c2269645c223a32353030313234302c5c227469645c223a5c2231333530375c227d220a7d0a">
            <a:extLst>
              <a:ext uri="{FF2B5EF4-FFF2-40B4-BE49-F238E27FC236}">
                <a16:creationId xmlns:a16="http://schemas.microsoft.com/office/drawing/2014/main" id="{A84B7FF0-EA85-3B1F-6AC5-FFEB3083C764}"/>
              </a:ext>
            </a:extLst>
          </p:cNvPr>
          <p:cNvSpPr/>
          <p:nvPr/>
        </p:nvSpPr>
        <p:spPr>
          <a:xfrm>
            <a:off x="195640" y="4571762"/>
            <a:ext cx="8752719" cy="1600438"/>
          </a:xfrm>
          <a:prstGeom prst="rect">
            <a:avLst/>
          </a:prstGeom>
          <a:noFill/>
          <a:ln>
            <a:noFill/>
          </a:ln>
        </p:spPr>
        <p:txBody>
          <a:bodyPr wrap="square" rtlCol="0" anchor="t">
            <a:spAutoFit/>
          </a:bodyPr>
          <a:lstStyle/>
          <a:p>
            <a:pPr marL="342900" indent="-342900" algn="just">
              <a:spcBef>
                <a:spcPts val="1200"/>
              </a:spcBef>
              <a:buFont typeface="Wingdings" panose="05000000000000000000" pitchFamily="2" charset="2"/>
              <a:buChar char="l"/>
            </a:pPr>
            <a:r>
              <a:rPr lang="en-US" altLang="zh-CN" sz="2200" b="1" dirty="0">
                <a:latin typeface="Arial" panose="020B0604020202020204" pitchFamily="34" charset="0"/>
                <a:ea typeface="微软雅黑" panose="020B0503020204020204" pitchFamily="34" charset="-122"/>
                <a:cs typeface="Arial" panose="020B0604020202020204" pitchFamily="34" charset="0"/>
              </a:rPr>
              <a:t>How can identify and quantify the responsibilities of different consumer groups for exceeding planetary boundaries?</a:t>
            </a:r>
          </a:p>
          <a:p>
            <a:pPr marL="342900" indent="-342900" algn="just">
              <a:spcBef>
                <a:spcPts val="1200"/>
              </a:spcBef>
              <a:buFont typeface="Wingdings" panose="05000000000000000000" pitchFamily="2" charset="2"/>
              <a:buChar char="l"/>
            </a:pPr>
            <a:r>
              <a:rPr lang="en-US" altLang="zh-CN" sz="2200" b="1" dirty="0">
                <a:latin typeface="Arial" panose="020B0604020202020204" pitchFamily="34" charset="0"/>
                <a:ea typeface="微软雅黑" panose="020B0503020204020204" pitchFamily="34" charset="-122"/>
                <a:cs typeface="Arial" panose="020B0604020202020204" pitchFamily="34" charset="0"/>
              </a:rPr>
              <a:t>How do use this information to develop targeted emission reduction and sustainable consumption strategies?</a:t>
            </a:r>
          </a:p>
        </p:txBody>
      </p:sp>
      <p:sp>
        <p:nvSpPr>
          <p:cNvPr id="11" name="箭头: 右 10">
            <a:extLst>
              <a:ext uri="{FF2B5EF4-FFF2-40B4-BE49-F238E27FC236}">
                <a16:creationId xmlns:a16="http://schemas.microsoft.com/office/drawing/2014/main" id="{828AD01F-5F30-F6C1-0BE7-5BFAEFAFA6A6}"/>
              </a:ext>
            </a:extLst>
          </p:cNvPr>
          <p:cNvSpPr/>
          <p:nvPr/>
        </p:nvSpPr>
        <p:spPr>
          <a:xfrm rot="5400000">
            <a:off x="4254414" y="3430086"/>
            <a:ext cx="659899" cy="1257574"/>
          </a:xfrm>
          <a:prstGeom prst="righ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灯片编号占位符 1">
            <a:extLst>
              <a:ext uri="{FF2B5EF4-FFF2-40B4-BE49-F238E27FC236}">
                <a16:creationId xmlns:a16="http://schemas.microsoft.com/office/drawing/2014/main" id="{C0A76094-848B-C66A-DCDD-BF2C7BC8B95E}"/>
              </a:ext>
            </a:extLst>
          </p:cNvPr>
          <p:cNvSpPr>
            <a:spLocks noGrp="1"/>
          </p:cNvSpPr>
          <p:nvPr>
            <p:ph type="sldNum" sz="quarter" idx="12"/>
          </p:nvPr>
        </p:nvSpPr>
        <p:spPr>
          <a:xfrm>
            <a:off x="6553200" y="6356350"/>
            <a:ext cx="2133600" cy="365125"/>
          </a:xfrm>
        </p:spPr>
        <p:txBody>
          <a:bodyPr/>
          <a:lstStyle/>
          <a:p>
            <a:fld id="{0C913308-F349-4B6D-A68A-DD1791B4A57B}" type="slidenum">
              <a:rPr lang="zh-CN" altLang="en-US" smtClean="0"/>
              <a:t>5</a:t>
            </a:fld>
            <a:endParaRPr lang="zh-CN" altLang="en-US"/>
          </a:p>
        </p:txBody>
      </p:sp>
    </p:spTree>
    <p:extLst>
      <p:ext uri="{BB962C8B-B14F-4D97-AF65-F5344CB8AC3E}">
        <p14:creationId xmlns:p14="http://schemas.microsoft.com/office/powerpoint/2010/main" val="98724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B9AA0-8E0F-8A4C-2A6D-9927A3D0A3A7}"/>
            </a:ext>
          </a:extLst>
        </p:cNvPr>
        <p:cNvGrpSpPr/>
        <p:nvPr/>
      </p:nvGrpSpPr>
      <p:grpSpPr>
        <a:xfrm>
          <a:off x="0" y="0"/>
          <a:ext cx="0" cy="0"/>
          <a:chOff x="0" y="0"/>
          <a:chExt cx="0" cy="0"/>
        </a:xfrm>
      </p:grpSpPr>
      <p:pic>
        <p:nvPicPr>
          <p:cNvPr id="29" name="图片 28">
            <a:extLst>
              <a:ext uri="{FF2B5EF4-FFF2-40B4-BE49-F238E27FC236}">
                <a16:creationId xmlns:a16="http://schemas.microsoft.com/office/drawing/2014/main" id="{7F95E458-8B22-EF1C-B76B-E1C63E03B134}"/>
              </a:ext>
            </a:extLst>
          </p:cNvPr>
          <p:cNvPicPr/>
          <p:nvPr/>
        </p:nvPicPr>
        <p:blipFill rotWithShape="1">
          <a:blip r:embed="rId3"/>
          <a:srcRect t="16448" b="19548"/>
          <a:stretch/>
        </p:blipFill>
        <p:spPr>
          <a:xfrm>
            <a:off x="333742" y="1986478"/>
            <a:ext cx="2456364" cy="408853"/>
          </a:xfrm>
          <a:prstGeom prst="rect">
            <a:avLst/>
          </a:prstGeom>
        </p:spPr>
      </p:pic>
      <p:pic>
        <p:nvPicPr>
          <p:cNvPr id="18" name="图片 17">
            <a:extLst>
              <a:ext uri="{FF2B5EF4-FFF2-40B4-BE49-F238E27FC236}">
                <a16:creationId xmlns:a16="http://schemas.microsoft.com/office/drawing/2014/main" id="{03B37B54-6BFF-3664-6FAC-8134E7583D88}"/>
              </a:ext>
            </a:extLst>
          </p:cNvPr>
          <p:cNvPicPr>
            <a:picLocks noChangeAspect="1"/>
          </p:cNvPicPr>
          <p:nvPr/>
        </p:nvPicPr>
        <p:blipFill rotWithShape="1">
          <a:blip r:embed="rId4"/>
          <a:srcRect t="778"/>
          <a:stretch/>
        </p:blipFill>
        <p:spPr>
          <a:xfrm>
            <a:off x="9954" y="2744002"/>
            <a:ext cx="3903499" cy="2624117"/>
          </a:xfrm>
          <a:prstGeom prst="rect">
            <a:avLst/>
          </a:prstGeom>
        </p:spPr>
      </p:pic>
      <p:sp>
        <p:nvSpPr>
          <p:cNvPr id="46" name="Rectangle 2">
            <a:extLst>
              <a:ext uri="{FF2B5EF4-FFF2-40B4-BE49-F238E27FC236}">
                <a16:creationId xmlns:a16="http://schemas.microsoft.com/office/drawing/2014/main" id="{4E9F6454-AD24-8A4A-5136-74CCC923D3BD}"/>
              </a:ext>
            </a:extLst>
          </p:cNvPr>
          <p:cNvSpPr txBox="1">
            <a:spLocks noChangeArrowheads="1"/>
          </p:cNvSpPr>
          <p:nvPr/>
        </p:nvSpPr>
        <p:spPr>
          <a:xfrm>
            <a:off x="333590" y="516013"/>
            <a:ext cx="8382000" cy="656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3000" b="1" dirty="0">
                <a:solidFill>
                  <a:srgbClr val="C00000"/>
                </a:solidFill>
                <a:latin typeface="Arial" panose="020B0604020202020204" pitchFamily="34" charset="0"/>
                <a:ea typeface="微软雅黑" panose="020B0503020204020204" pitchFamily="34" charset="-122"/>
                <a:cs typeface="Arial" panose="020B0604020202020204" pitchFamily="34" charset="0"/>
              </a:rPr>
              <a:t>Methods I: EE-MRIO &amp; footprint calculation</a:t>
            </a:r>
          </a:p>
        </p:txBody>
      </p:sp>
      <p:sp>
        <p:nvSpPr>
          <p:cNvPr id="26" name="文本框 25">
            <a:extLst>
              <a:ext uri="{FF2B5EF4-FFF2-40B4-BE49-F238E27FC236}">
                <a16:creationId xmlns:a16="http://schemas.microsoft.com/office/drawing/2014/main" id="{8F3B84D3-5EE8-BF88-0801-A29AC6DD4888}"/>
              </a:ext>
            </a:extLst>
          </p:cNvPr>
          <p:cNvSpPr txBox="1"/>
          <p:nvPr/>
        </p:nvSpPr>
        <p:spPr>
          <a:xfrm>
            <a:off x="1585113" y="4828746"/>
            <a:ext cx="457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2" name="矩形 1">
            <a:extLst>
              <a:ext uri="{FF2B5EF4-FFF2-40B4-BE49-F238E27FC236}">
                <a16:creationId xmlns:a16="http://schemas.microsoft.com/office/drawing/2014/main" id="{CD4A77A4-4FBF-B88F-5976-38D02F79FB3A}"/>
              </a:ext>
            </a:extLst>
          </p:cNvPr>
          <p:cNvSpPr/>
          <p:nvPr/>
        </p:nvSpPr>
        <p:spPr>
          <a:xfrm>
            <a:off x="323481" y="5368119"/>
            <a:ext cx="8445607" cy="923330"/>
          </a:xfrm>
          <a:prstGeom prst="rect">
            <a:avLst/>
          </a:prstGeom>
        </p:spPr>
        <p:txBody>
          <a:bodyPr wrap="square">
            <a:spAutoFit/>
          </a:bodyPr>
          <a:lstStyle/>
          <a:p>
            <a:pPr marL="342900" indent="-342900">
              <a:spcBef>
                <a:spcPts val="1000"/>
              </a:spcBef>
              <a:buFont typeface="Wingdings" panose="05000000000000000000" pitchFamily="2" charset="2"/>
              <a:buChar char="Ø"/>
            </a:pPr>
            <a:r>
              <a:rPr lang="en-US" altLang="zh-CN" dirty="0"/>
              <a:t>The MRIO model and household expenditure survey data is used to calculate the footprints of the six environmental indicators and the shares of each global expenditure decile in the total footprints in 2017.</a:t>
            </a:r>
            <a:endParaRPr lang="zh-CN" altLang="en-US" dirty="0"/>
          </a:p>
        </p:txBody>
      </p:sp>
      <p:sp>
        <p:nvSpPr>
          <p:cNvPr id="13" name="矩形 12">
            <a:extLst>
              <a:ext uri="{FF2B5EF4-FFF2-40B4-BE49-F238E27FC236}">
                <a16:creationId xmlns:a16="http://schemas.microsoft.com/office/drawing/2014/main" id="{310788A3-9626-5AF1-0372-5F138E5E3D9C}"/>
              </a:ext>
            </a:extLst>
          </p:cNvPr>
          <p:cNvSpPr/>
          <p:nvPr/>
        </p:nvSpPr>
        <p:spPr>
          <a:xfrm>
            <a:off x="221935" y="6170311"/>
            <a:ext cx="8648700" cy="369332"/>
          </a:xfrm>
          <a:prstGeom prst="rect">
            <a:avLst/>
          </a:prstGeom>
        </p:spPr>
        <p:txBody>
          <a:bodyPr wrap="square">
            <a:spAutoFit/>
          </a:bodyPr>
          <a:lstStyle/>
          <a:p>
            <a:pPr marL="342900" indent="-342900">
              <a:buFont typeface="Wingdings" panose="05000000000000000000" pitchFamily="2" charset="2"/>
              <a:buChar char="Ø"/>
            </a:pPr>
            <a:endParaRPr lang="zh-CN" altLang="en-US" dirty="0"/>
          </a:p>
        </p:txBody>
      </p:sp>
      <p:sp>
        <p:nvSpPr>
          <p:cNvPr id="16" name="矩形 15">
            <a:extLst>
              <a:ext uri="{FF2B5EF4-FFF2-40B4-BE49-F238E27FC236}">
                <a16:creationId xmlns:a16="http://schemas.microsoft.com/office/drawing/2014/main" id="{05F09578-E517-27CA-F349-99253F11C7D9}"/>
              </a:ext>
            </a:extLst>
          </p:cNvPr>
          <p:cNvSpPr/>
          <p:nvPr/>
        </p:nvSpPr>
        <p:spPr>
          <a:xfrm>
            <a:off x="568354" y="1580743"/>
            <a:ext cx="2191626"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zh-CN" sz="1600" b="1" dirty="0">
                <a:solidFill>
                  <a:srgbClr val="C00000"/>
                </a:solidFill>
              </a:rPr>
              <a:t>Input-output method</a:t>
            </a:r>
          </a:p>
        </p:txBody>
      </p:sp>
      <p:sp>
        <p:nvSpPr>
          <p:cNvPr id="19" name="矩形 18">
            <a:extLst>
              <a:ext uri="{FF2B5EF4-FFF2-40B4-BE49-F238E27FC236}">
                <a16:creationId xmlns:a16="http://schemas.microsoft.com/office/drawing/2014/main" id="{FCA25EA6-AD8D-441E-BC56-755B28BE7B0B}"/>
              </a:ext>
            </a:extLst>
          </p:cNvPr>
          <p:cNvSpPr/>
          <p:nvPr/>
        </p:nvSpPr>
        <p:spPr>
          <a:xfrm>
            <a:off x="4267200" y="1577878"/>
            <a:ext cx="1559217"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zh-CN" sz="1600" b="1" dirty="0">
                <a:solidFill>
                  <a:srgbClr val="C00000"/>
                </a:solidFill>
              </a:rPr>
              <a:t>Household expenditure</a:t>
            </a:r>
          </a:p>
          <a:p>
            <a:pPr algn="ctr"/>
            <a:r>
              <a:rPr lang="en-US" altLang="zh-CN" sz="1600" b="1" dirty="0">
                <a:solidFill>
                  <a:srgbClr val="C00000"/>
                </a:solidFill>
              </a:rPr>
              <a:t>survey </a:t>
            </a:r>
            <a:endParaRPr lang="zh-CN" altLang="en-US" sz="1600" b="1" dirty="0">
              <a:solidFill>
                <a:srgbClr val="C00000"/>
              </a:solidFill>
            </a:endParaRPr>
          </a:p>
        </p:txBody>
      </p:sp>
      <p:graphicFrame>
        <p:nvGraphicFramePr>
          <p:cNvPr id="7" name="图表 6">
            <a:extLst>
              <a:ext uri="{FF2B5EF4-FFF2-40B4-BE49-F238E27FC236}">
                <a16:creationId xmlns:a16="http://schemas.microsoft.com/office/drawing/2014/main" id="{0DB20B48-B25C-CCD9-59A1-6A23370F34D3}"/>
              </a:ext>
            </a:extLst>
          </p:cNvPr>
          <p:cNvGraphicFramePr>
            <a:graphicFrameLocks/>
          </p:cNvGraphicFramePr>
          <p:nvPr/>
        </p:nvGraphicFramePr>
        <p:xfrm>
          <a:off x="2890098" y="1962866"/>
          <a:ext cx="4950596" cy="3917678"/>
        </p:xfrm>
        <a:graphic>
          <a:graphicData uri="http://schemas.openxmlformats.org/drawingml/2006/chart">
            <c:chart xmlns:c="http://schemas.openxmlformats.org/drawingml/2006/chart" xmlns:r="http://schemas.openxmlformats.org/officeDocument/2006/relationships" r:id="rId5"/>
          </a:graphicData>
        </a:graphic>
      </p:graphicFrame>
      <p:sp>
        <p:nvSpPr>
          <p:cNvPr id="10" name="箭头: 右 9">
            <a:extLst>
              <a:ext uri="{FF2B5EF4-FFF2-40B4-BE49-F238E27FC236}">
                <a16:creationId xmlns:a16="http://schemas.microsoft.com/office/drawing/2014/main" id="{6FCACEA2-8926-9D2D-0417-8B56043B09FA}"/>
              </a:ext>
            </a:extLst>
          </p:cNvPr>
          <p:cNvSpPr/>
          <p:nvPr/>
        </p:nvSpPr>
        <p:spPr>
          <a:xfrm>
            <a:off x="6241179" y="1761472"/>
            <a:ext cx="510664" cy="4027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加号 2">
            <a:extLst>
              <a:ext uri="{FF2B5EF4-FFF2-40B4-BE49-F238E27FC236}">
                <a16:creationId xmlns:a16="http://schemas.microsoft.com/office/drawing/2014/main" id="{BADF4A06-0835-E56C-1485-C1FF06672C11}"/>
              </a:ext>
            </a:extLst>
          </p:cNvPr>
          <p:cNvSpPr/>
          <p:nvPr/>
        </p:nvSpPr>
        <p:spPr>
          <a:xfrm>
            <a:off x="3220381" y="1675005"/>
            <a:ext cx="632057" cy="575722"/>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C09AAF7C-1978-58B0-8D62-7E26F4ADF049}"/>
              </a:ext>
            </a:extLst>
          </p:cNvPr>
          <p:cNvSpPr txBox="1"/>
          <p:nvPr/>
        </p:nvSpPr>
        <p:spPr>
          <a:xfrm>
            <a:off x="6890974" y="1577878"/>
            <a:ext cx="209161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zh-CN" sz="1600" b="1" dirty="0">
                <a:solidFill>
                  <a:srgbClr val="C00000"/>
                </a:solidFill>
              </a:rPr>
              <a:t>Household footprints of global expenditure decile </a:t>
            </a:r>
          </a:p>
        </p:txBody>
      </p:sp>
      <p:pic>
        <p:nvPicPr>
          <p:cNvPr id="20" name="图片 19">
            <a:extLst>
              <a:ext uri="{FF2B5EF4-FFF2-40B4-BE49-F238E27FC236}">
                <a16:creationId xmlns:a16="http://schemas.microsoft.com/office/drawing/2014/main" id="{664856BA-F572-59DD-9114-EAB079DDDBA3}"/>
              </a:ext>
            </a:extLst>
          </p:cNvPr>
          <p:cNvPicPr>
            <a:picLocks noChangeAspect="1"/>
          </p:cNvPicPr>
          <p:nvPr/>
        </p:nvPicPr>
        <p:blipFill>
          <a:blip r:embed="rId6"/>
          <a:stretch>
            <a:fillRect/>
          </a:stretch>
        </p:blipFill>
        <p:spPr>
          <a:xfrm rot="5400000">
            <a:off x="6251736" y="3452947"/>
            <a:ext cx="2847192" cy="937516"/>
          </a:xfrm>
          <a:prstGeom prst="rect">
            <a:avLst/>
          </a:prstGeom>
        </p:spPr>
      </p:pic>
      <p:pic>
        <p:nvPicPr>
          <p:cNvPr id="11" name="图片 10">
            <a:extLst>
              <a:ext uri="{FF2B5EF4-FFF2-40B4-BE49-F238E27FC236}">
                <a16:creationId xmlns:a16="http://schemas.microsoft.com/office/drawing/2014/main" id="{34FFF3FC-4134-B11D-01E5-5DE968FF060E}"/>
              </a:ext>
            </a:extLst>
          </p:cNvPr>
          <p:cNvPicPr>
            <a:picLocks noChangeAspect="1"/>
          </p:cNvPicPr>
          <p:nvPr/>
        </p:nvPicPr>
        <p:blipFill>
          <a:blip r:embed="rId7"/>
          <a:srcRect l="86667" t="67554" r="1041" b="6311"/>
          <a:stretch>
            <a:fillRect/>
          </a:stretch>
        </p:blipFill>
        <p:spPr>
          <a:xfrm>
            <a:off x="8081601" y="5117732"/>
            <a:ext cx="933640" cy="221894"/>
          </a:xfrm>
          <a:prstGeom prst="rect">
            <a:avLst/>
          </a:prstGeom>
        </p:spPr>
      </p:pic>
      <p:pic>
        <p:nvPicPr>
          <p:cNvPr id="12" name="图片 11">
            <a:extLst>
              <a:ext uri="{FF2B5EF4-FFF2-40B4-BE49-F238E27FC236}">
                <a16:creationId xmlns:a16="http://schemas.microsoft.com/office/drawing/2014/main" id="{DB32B897-4A5B-0F8F-639A-5225899E6B53}"/>
              </a:ext>
            </a:extLst>
          </p:cNvPr>
          <p:cNvPicPr>
            <a:picLocks noChangeAspect="1"/>
          </p:cNvPicPr>
          <p:nvPr/>
        </p:nvPicPr>
        <p:blipFill>
          <a:blip r:embed="rId7"/>
          <a:srcRect l="4167" t="69751" r="80549" b="811"/>
          <a:stretch>
            <a:fillRect/>
          </a:stretch>
        </p:blipFill>
        <p:spPr>
          <a:xfrm>
            <a:off x="8008038" y="2578916"/>
            <a:ext cx="1080765" cy="232679"/>
          </a:xfrm>
          <a:prstGeom prst="rect">
            <a:avLst/>
          </a:prstGeom>
        </p:spPr>
      </p:pic>
      <p:pic>
        <p:nvPicPr>
          <p:cNvPr id="6" name="图片 5">
            <a:extLst>
              <a:ext uri="{FF2B5EF4-FFF2-40B4-BE49-F238E27FC236}">
                <a16:creationId xmlns:a16="http://schemas.microsoft.com/office/drawing/2014/main" id="{2963B3A9-96ED-F561-8D8A-8A9BFA360339}"/>
              </a:ext>
            </a:extLst>
          </p:cNvPr>
          <p:cNvPicPr>
            <a:picLocks noChangeAspect="1"/>
          </p:cNvPicPr>
          <p:nvPr/>
        </p:nvPicPr>
        <p:blipFill>
          <a:blip r:embed="rId8"/>
          <a:stretch>
            <a:fillRect/>
          </a:stretch>
        </p:blipFill>
        <p:spPr>
          <a:xfrm>
            <a:off x="594935" y="2398324"/>
            <a:ext cx="2136679" cy="449827"/>
          </a:xfrm>
          <a:prstGeom prst="rect">
            <a:avLst/>
          </a:prstGeom>
        </p:spPr>
      </p:pic>
      <p:sp>
        <p:nvSpPr>
          <p:cNvPr id="9" name="灯片编号占位符 1">
            <a:extLst>
              <a:ext uri="{FF2B5EF4-FFF2-40B4-BE49-F238E27FC236}">
                <a16:creationId xmlns:a16="http://schemas.microsoft.com/office/drawing/2014/main" id="{DADC083D-827C-6DA3-CF99-71063297B879}"/>
              </a:ext>
            </a:extLst>
          </p:cNvPr>
          <p:cNvSpPr>
            <a:spLocks noGrp="1"/>
          </p:cNvSpPr>
          <p:nvPr>
            <p:ph type="sldNum" sz="quarter" idx="12"/>
          </p:nvPr>
        </p:nvSpPr>
        <p:spPr>
          <a:xfrm>
            <a:off x="6553200" y="6356350"/>
            <a:ext cx="2133600" cy="365125"/>
          </a:xfrm>
        </p:spPr>
        <p:txBody>
          <a:bodyPr/>
          <a:lstStyle/>
          <a:p>
            <a:fld id="{0C913308-F349-4B6D-A68A-DD1791B4A57B}" type="slidenum">
              <a:rPr lang="zh-CN" altLang="en-US" smtClean="0"/>
              <a:t>6</a:t>
            </a:fld>
            <a:endParaRPr lang="zh-CN" altLang="en-US"/>
          </a:p>
        </p:txBody>
      </p:sp>
    </p:spTree>
    <p:extLst>
      <p:ext uri="{BB962C8B-B14F-4D97-AF65-F5344CB8AC3E}">
        <p14:creationId xmlns:p14="http://schemas.microsoft.com/office/powerpoint/2010/main" val="2487888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04BCA-0467-19AA-461A-1391C24CF618}"/>
            </a:ext>
          </a:extLst>
        </p:cNvPr>
        <p:cNvGrpSpPr/>
        <p:nvPr/>
      </p:nvGrpSpPr>
      <p:grpSpPr>
        <a:xfrm>
          <a:off x="0" y="0"/>
          <a:ext cx="0" cy="0"/>
          <a:chOff x="0" y="0"/>
          <a:chExt cx="0" cy="0"/>
        </a:xfrm>
      </p:grpSpPr>
      <p:sp>
        <p:nvSpPr>
          <p:cNvPr id="46" name="Rectangle 2">
            <a:extLst>
              <a:ext uri="{FF2B5EF4-FFF2-40B4-BE49-F238E27FC236}">
                <a16:creationId xmlns:a16="http://schemas.microsoft.com/office/drawing/2014/main" id="{22703B9C-56F0-3DC2-EDED-6597FD5A593B}"/>
              </a:ext>
            </a:extLst>
          </p:cNvPr>
          <p:cNvSpPr txBox="1">
            <a:spLocks noChangeArrowheads="1"/>
          </p:cNvSpPr>
          <p:nvPr/>
        </p:nvSpPr>
        <p:spPr>
          <a:xfrm>
            <a:off x="114300" y="480146"/>
            <a:ext cx="8915400" cy="656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3000" b="1" dirty="0">
                <a:solidFill>
                  <a:srgbClr val="C00000"/>
                </a:solidFill>
                <a:latin typeface="Arial" panose="020B0604020202020204" pitchFamily="34" charset="0"/>
                <a:ea typeface="微软雅黑" panose="020B0503020204020204" pitchFamily="34" charset="-122"/>
                <a:cs typeface="Arial" panose="020B0604020202020204" pitchFamily="34" charset="0"/>
              </a:rPr>
              <a:t>Methods II: PB comparison &amp; scenario setting</a:t>
            </a:r>
          </a:p>
        </p:txBody>
      </p:sp>
      <p:sp>
        <p:nvSpPr>
          <p:cNvPr id="13" name="矩形 12">
            <a:extLst>
              <a:ext uri="{FF2B5EF4-FFF2-40B4-BE49-F238E27FC236}">
                <a16:creationId xmlns:a16="http://schemas.microsoft.com/office/drawing/2014/main" id="{1C3BB9B1-AF28-E8CF-948A-E030877FAF82}"/>
              </a:ext>
            </a:extLst>
          </p:cNvPr>
          <p:cNvSpPr/>
          <p:nvPr/>
        </p:nvSpPr>
        <p:spPr>
          <a:xfrm>
            <a:off x="200240" y="6114491"/>
            <a:ext cx="8648700" cy="369332"/>
          </a:xfrm>
          <a:prstGeom prst="rect">
            <a:avLst/>
          </a:prstGeom>
        </p:spPr>
        <p:txBody>
          <a:bodyPr wrap="square">
            <a:spAutoFit/>
          </a:bodyPr>
          <a:lstStyle/>
          <a:p>
            <a:pPr marL="342900" indent="-342900">
              <a:buFont typeface="Wingdings" panose="05000000000000000000" pitchFamily="2" charset="2"/>
              <a:buChar char="Ø"/>
            </a:pPr>
            <a:endParaRPr lang="zh-CN" altLang="en-US" dirty="0"/>
          </a:p>
        </p:txBody>
      </p:sp>
      <p:sp>
        <p:nvSpPr>
          <p:cNvPr id="16" name="矩形 15">
            <a:extLst>
              <a:ext uri="{FF2B5EF4-FFF2-40B4-BE49-F238E27FC236}">
                <a16:creationId xmlns:a16="http://schemas.microsoft.com/office/drawing/2014/main" id="{ADCEEA8A-BD71-AB79-4F0B-517C5380F632}"/>
              </a:ext>
            </a:extLst>
          </p:cNvPr>
          <p:cNvSpPr/>
          <p:nvPr/>
        </p:nvSpPr>
        <p:spPr>
          <a:xfrm>
            <a:off x="152315" y="1447800"/>
            <a:ext cx="4572085" cy="577850"/>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sz="2400" b="1" dirty="0">
                <a:solidFill>
                  <a:prstClr val="black"/>
                </a:solidFill>
                <a:latin typeface="Arial" panose="020B0604020202020204" pitchFamily="34" charset="0"/>
                <a:ea typeface="微软雅黑" panose="020B0503020204020204" pitchFamily="34" charset="-122"/>
                <a:cs typeface="Arial" panose="020B0604020202020204" pitchFamily="34" charset="0"/>
              </a:rPr>
              <a:t>Responsibilities quantifying</a:t>
            </a:r>
          </a:p>
        </p:txBody>
      </p:sp>
      <p:sp>
        <p:nvSpPr>
          <p:cNvPr id="19" name="矩形 18">
            <a:extLst>
              <a:ext uri="{FF2B5EF4-FFF2-40B4-BE49-F238E27FC236}">
                <a16:creationId xmlns:a16="http://schemas.microsoft.com/office/drawing/2014/main" id="{0EB6428C-B49A-2551-8CEA-993FFFA45365}"/>
              </a:ext>
            </a:extLst>
          </p:cNvPr>
          <p:cNvSpPr/>
          <p:nvPr/>
        </p:nvSpPr>
        <p:spPr>
          <a:xfrm>
            <a:off x="114257" y="4133778"/>
            <a:ext cx="4191085" cy="461665"/>
          </a:xfrm>
          <a:prstGeom prst="rect">
            <a:avLst/>
          </a:prstGeom>
        </p:spPr>
        <p:txBody>
          <a:bodyPr wrap="square">
            <a:spAutoFit/>
          </a:bodyPr>
          <a:lstStyle/>
          <a:p>
            <a:pPr marL="285750" indent="-285750" algn="ctr">
              <a:buFont typeface="Wingdings" panose="05000000000000000000" pitchFamily="2" charset="2"/>
              <a:buChar char="l"/>
            </a:pPr>
            <a:r>
              <a:rPr lang="en-US" altLang="zh-CN" sz="2400" b="1" dirty="0">
                <a:solidFill>
                  <a:prstClr val="black"/>
                </a:solidFill>
                <a:latin typeface="Arial" panose="020B0604020202020204" pitchFamily="34" charset="0"/>
                <a:ea typeface="微软雅黑" panose="020B0503020204020204" pitchFamily="34" charset="-122"/>
                <a:cs typeface="Arial" panose="020B0604020202020204" pitchFamily="34" charset="0"/>
              </a:rPr>
              <a:t>Inequality measurements</a:t>
            </a:r>
            <a:endParaRPr lang="zh-CN" altLang="en-US" sz="24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108DF773-5736-A520-30B2-758AB0967EB6}"/>
              </a:ext>
            </a:extLst>
          </p:cNvPr>
          <p:cNvPicPr>
            <a:picLocks noChangeAspect="1"/>
          </p:cNvPicPr>
          <p:nvPr/>
        </p:nvPicPr>
        <p:blipFill>
          <a:blip r:embed="rId3"/>
          <a:stretch>
            <a:fillRect/>
          </a:stretch>
        </p:blipFill>
        <p:spPr>
          <a:xfrm>
            <a:off x="457200" y="2284258"/>
            <a:ext cx="3505200" cy="792137"/>
          </a:xfrm>
          <a:prstGeom prst="rect">
            <a:avLst/>
          </a:prstGeom>
        </p:spPr>
      </p:pic>
      <p:pic>
        <p:nvPicPr>
          <p:cNvPr id="6" name="图片 5">
            <a:extLst>
              <a:ext uri="{FF2B5EF4-FFF2-40B4-BE49-F238E27FC236}">
                <a16:creationId xmlns:a16="http://schemas.microsoft.com/office/drawing/2014/main" id="{C8666A70-98DB-8AFE-B93B-2DC849010E4E}"/>
              </a:ext>
            </a:extLst>
          </p:cNvPr>
          <p:cNvPicPr>
            <a:picLocks noChangeAspect="1"/>
          </p:cNvPicPr>
          <p:nvPr/>
        </p:nvPicPr>
        <p:blipFill>
          <a:blip r:embed="rId4"/>
          <a:stretch>
            <a:fillRect/>
          </a:stretch>
        </p:blipFill>
        <p:spPr>
          <a:xfrm>
            <a:off x="457200" y="3011290"/>
            <a:ext cx="4428439" cy="824042"/>
          </a:xfrm>
          <a:prstGeom prst="rect">
            <a:avLst/>
          </a:prstGeom>
        </p:spPr>
      </p:pic>
      <p:pic>
        <p:nvPicPr>
          <p:cNvPr id="8" name="图片 7">
            <a:extLst>
              <a:ext uri="{FF2B5EF4-FFF2-40B4-BE49-F238E27FC236}">
                <a16:creationId xmlns:a16="http://schemas.microsoft.com/office/drawing/2014/main" id="{5B4247ED-4FAF-7AE2-1026-4937ED51526E}"/>
              </a:ext>
            </a:extLst>
          </p:cNvPr>
          <p:cNvPicPr>
            <a:picLocks noChangeAspect="1"/>
          </p:cNvPicPr>
          <p:nvPr/>
        </p:nvPicPr>
        <p:blipFill>
          <a:blip r:embed="rId5"/>
          <a:stretch>
            <a:fillRect/>
          </a:stretch>
        </p:blipFill>
        <p:spPr>
          <a:xfrm>
            <a:off x="533399" y="4880351"/>
            <a:ext cx="2925127" cy="910849"/>
          </a:xfrm>
          <a:prstGeom prst="rect">
            <a:avLst/>
          </a:prstGeom>
        </p:spPr>
      </p:pic>
      <p:sp>
        <p:nvSpPr>
          <p:cNvPr id="10" name="文本框 9">
            <a:extLst>
              <a:ext uri="{FF2B5EF4-FFF2-40B4-BE49-F238E27FC236}">
                <a16:creationId xmlns:a16="http://schemas.microsoft.com/office/drawing/2014/main" id="{389497E2-BDC2-D5FE-F5FA-7B81EEE47B80}"/>
              </a:ext>
            </a:extLst>
          </p:cNvPr>
          <p:cNvSpPr txBox="1"/>
          <p:nvPr/>
        </p:nvSpPr>
        <p:spPr>
          <a:xfrm>
            <a:off x="4876800" y="1563985"/>
            <a:ext cx="3319340" cy="461665"/>
          </a:xfrm>
          <a:prstGeom prst="rect">
            <a:avLst/>
          </a:prstGeom>
        </p:spPr>
        <p:txBody>
          <a:bodyPr wrap="square">
            <a:spAutoFit/>
          </a:bodyPr>
          <a:lstStyle>
            <a:defPPr>
              <a:defRPr lang="en-US"/>
            </a:defPPr>
            <a:lvl1pPr marL="285750" indent="-285750" algn="ctr">
              <a:buFont typeface="Wingdings" panose="05000000000000000000" pitchFamily="2" charset="2"/>
              <a:buChar char="l"/>
              <a:defRPr sz="2400" b="1">
                <a:solidFill>
                  <a:prstClr val="black"/>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dirty="0"/>
              <a:t>Scenarios setting</a:t>
            </a:r>
          </a:p>
        </p:txBody>
      </p:sp>
      <p:sp>
        <p:nvSpPr>
          <p:cNvPr id="18" name="文本框 17">
            <a:extLst>
              <a:ext uri="{FF2B5EF4-FFF2-40B4-BE49-F238E27FC236}">
                <a16:creationId xmlns:a16="http://schemas.microsoft.com/office/drawing/2014/main" id="{2BD27B46-AE03-C95C-D9E9-DD8872D7AD9B}"/>
              </a:ext>
            </a:extLst>
          </p:cNvPr>
          <p:cNvSpPr txBox="1"/>
          <p:nvPr/>
        </p:nvSpPr>
        <p:spPr>
          <a:xfrm>
            <a:off x="5257800" y="2097085"/>
            <a:ext cx="3663810" cy="3998915"/>
          </a:xfrm>
          <a:prstGeom prst="rect">
            <a:avLst/>
          </a:prstGeom>
        </p:spPr>
        <p:txBody>
          <a:bodyPr wrap="square">
            <a:spAutoFit/>
          </a:bodyPr>
          <a:lstStyle>
            <a:defPPr>
              <a:defRPr lang="en-US"/>
            </a:defPPr>
            <a:lvl1pPr marL="342900" indent="-342900">
              <a:spcBef>
                <a:spcPts val="1000"/>
              </a:spcBef>
              <a:buFont typeface="Wingdings" panose="05000000000000000000" pitchFamily="2" charset="2"/>
              <a:buChar char="Ø"/>
            </a:lvl1pPr>
          </a:lstStyle>
          <a:p>
            <a:pPr>
              <a:lnSpc>
                <a:spcPct val="114000"/>
              </a:lnSpc>
              <a:spcBef>
                <a:spcPts val="0"/>
              </a:spcBef>
              <a:buFont typeface="Wingdings" panose="05000000000000000000" pitchFamily="2" charset="2"/>
              <a:buChar char="n"/>
            </a:pPr>
            <a:r>
              <a:rPr lang="zh-CN" altLang="en-US" sz="1600" dirty="0"/>
              <a:t>Scenario 1 (S1) </a:t>
            </a:r>
            <a:endParaRPr lang="en-US" altLang="zh-CN" sz="1600" dirty="0"/>
          </a:p>
          <a:p>
            <a:pPr marL="0" indent="0">
              <a:lnSpc>
                <a:spcPct val="114000"/>
              </a:lnSpc>
              <a:spcBef>
                <a:spcPts val="0"/>
              </a:spcBef>
              <a:buNone/>
            </a:pPr>
            <a:r>
              <a:rPr lang="zh-CN" altLang="en-US" sz="1600" dirty="0"/>
              <a:t>Consumption reduction of the top 10%</a:t>
            </a:r>
          </a:p>
          <a:p>
            <a:pPr>
              <a:lnSpc>
                <a:spcPct val="114000"/>
              </a:lnSpc>
              <a:spcBef>
                <a:spcPts val="0"/>
              </a:spcBef>
              <a:buFont typeface="Wingdings" panose="05000000000000000000" pitchFamily="2" charset="2"/>
              <a:buChar char="n"/>
            </a:pPr>
            <a:r>
              <a:rPr lang="zh-CN" altLang="en-US" sz="1600" dirty="0"/>
              <a:t>Scenario 2 (S2)</a:t>
            </a:r>
            <a:endParaRPr lang="en-US" altLang="zh-CN" sz="1600" dirty="0"/>
          </a:p>
          <a:p>
            <a:pPr marL="0" indent="0">
              <a:lnSpc>
                <a:spcPct val="114000"/>
              </a:lnSpc>
              <a:spcBef>
                <a:spcPts val="0"/>
              </a:spcBef>
              <a:buNone/>
            </a:pPr>
            <a:r>
              <a:rPr lang="zh-CN" altLang="en-US" sz="1600" dirty="0"/>
              <a:t>Consumption reduction of the top 20%</a:t>
            </a:r>
          </a:p>
          <a:p>
            <a:pPr>
              <a:lnSpc>
                <a:spcPct val="114000"/>
              </a:lnSpc>
              <a:spcBef>
                <a:spcPts val="0"/>
              </a:spcBef>
              <a:buFont typeface="Wingdings" panose="05000000000000000000" pitchFamily="2" charset="2"/>
              <a:buChar char="n"/>
            </a:pPr>
            <a:r>
              <a:rPr lang="zh-CN" altLang="en-US" sz="1600" dirty="0"/>
              <a:t>Scenario3 (S3)</a:t>
            </a:r>
            <a:endParaRPr lang="en-US" altLang="zh-CN" sz="1600" dirty="0"/>
          </a:p>
          <a:p>
            <a:pPr marL="0" indent="0">
              <a:lnSpc>
                <a:spcPct val="114000"/>
              </a:lnSpc>
              <a:spcBef>
                <a:spcPts val="0"/>
              </a:spcBef>
              <a:buNone/>
            </a:pPr>
            <a:r>
              <a:rPr lang="zh-CN" altLang="en-US" sz="1600" dirty="0"/>
              <a:t>Efficiency improvement of the top 10%</a:t>
            </a:r>
          </a:p>
          <a:p>
            <a:pPr>
              <a:lnSpc>
                <a:spcPct val="114000"/>
              </a:lnSpc>
              <a:spcBef>
                <a:spcPts val="0"/>
              </a:spcBef>
              <a:buFont typeface="Wingdings" panose="05000000000000000000" pitchFamily="2" charset="2"/>
              <a:buChar char="n"/>
            </a:pPr>
            <a:r>
              <a:rPr lang="zh-CN" altLang="en-US" sz="1600" dirty="0"/>
              <a:t>Scenario 4 (S4)</a:t>
            </a:r>
            <a:endParaRPr lang="en-US" altLang="zh-CN" sz="1600" dirty="0"/>
          </a:p>
          <a:p>
            <a:pPr marL="0" indent="0">
              <a:lnSpc>
                <a:spcPct val="114000"/>
              </a:lnSpc>
              <a:spcBef>
                <a:spcPts val="0"/>
              </a:spcBef>
              <a:buNone/>
            </a:pPr>
            <a:r>
              <a:rPr lang="zh-CN" altLang="en-US" sz="1600" dirty="0"/>
              <a:t>Efficiency improvement of the top 20%</a:t>
            </a:r>
          </a:p>
          <a:p>
            <a:pPr>
              <a:lnSpc>
                <a:spcPct val="114000"/>
              </a:lnSpc>
              <a:spcBef>
                <a:spcPts val="0"/>
              </a:spcBef>
              <a:buFont typeface="Wingdings" panose="05000000000000000000" pitchFamily="2" charset="2"/>
              <a:buChar char="n"/>
            </a:pPr>
            <a:r>
              <a:rPr lang="zh-CN" altLang="en-US" sz="1600" dirty="0"/>
              <a:t>Scenario 5 (S5)</a:t>
            </a:r>
            <a:endParaRPr lang="en-US" altLang="zh-CN" sz="1600" dirty="0"/>
          </a:p>
          <a:p>
            <a:pPr marL="0" indent="0">
              <a:lnSpc>
                <a:spcPct val="114000"/>
              </a:lnSpc>
              <a:spcBef>
                <a:spcPts val="0"/>
              </a:spcBef>
              <a:buNone/>
            </a:pPr>
            <a:r>
              <a:rPr lang="zh-CN" altLang="en-US" sz="1600" dirty="0"/>
              <a:t>Consumption reduction and efficiencyimprovement of the top 10%</a:t>
            </a:r>
          </a:p>
          <a:p>
            <a:pPr>
              <a:lnSpc>
                <a:spcPct val="114000"/>
              </a:lnSpc>
              <a:spcBef>
                <a:spcPts val="0"/>
              </a:spcBef>
              <a:buFont typeface="Wingdings" panose="05000000000000000000" pitchFamily="2" charset="2"/>
              <a:buChar char="n"/>
            </a:pPr>
            <a:r>
              <a:rPr lang="zh-CN" altLang="en-US" sz="1600" dirty="0"/>
              <a:t>Scenario 6 (S6) </a:t>
            </a:r>
            <a:endParaRPr lang="en-US" altLang="zh-CN" sz="1600" dirty="0"/>
          </a:p>
          <a:p>
            <a:pPr marL="0" indent="0">
              <a:lnSpc>
                <a:spcPct val="114000"/>
              </a:lnSpc>
              <a:spcBef>
                <a:spcPts val="0"/>
              </a:spcBef>
              <a:buNone/>
            </a:pPr>
            <a:r>
              <a:rPr lang="zh-CN" altLang="en-US" sz="1600" dirty="0"/>
              <a:t>Consumption reduction and efficiency improvement of the top 20%</a:t>
            </a:r>
          </a:p>
        </p:txBody>
      </p:sp>
      <p:sp>
        <p:nvSpPr>
          <p:cNvPr id="21" name="灯片编号占位符 1">
            <a:extLst>
              <a:ext uri="{FF2B5EF4-FFF2-40B4-BE49-F238E27FC236}">
                <a16:creationId xmlns:a16="http://schemas.microsoft.com/office/drawing/2014/main" id="{B55F1C20-0EA6-FC78-75E7-CD182DA1A17A}"/>
              </a:ext>
            </a:extLst>
          </p:cNvPr>
          <p:cNvSpPr>
            <a:spLocks noGrp="1"/>
          </p:cNvSpPr>
          <p:nvPr>
            <p:ph type="sldNum" sz="quarter" idx="12"/>
          </p:nvPr>
        </p:nvSpPr>
        <p:spPr>
          <a:xfrm>
            <a:off x="6553200" y="6356350"/>
            <a:ext cx="2133600" cy="365125"/>
          </a:xfrm>
        </p:spPr>
        <p:txBody>
          <a:bodyPr/>
          <a:lstStyle/>
          <a:p>
            <a:fld id="{0C913308-F349-4B6D-A68A-DD1791B4A57B}" type="slidenum">
              <a:rPr lang="zh-CN" altLang="en-US" smtClean="0"/>
              <a:t>7</a:t>
            </a:fld>
            <a:endParaRPr lang="zh-CN" altLang="en-US"/>
          </a:p>
        </p:txBody>
      </p:sp>
    </p:spTree>
    <p:extLst>
      <p:ext uri="{BB962C8B-B14F-4D97-AF65-F5344CB8AC3E}">
        <p14:creationId xmlns:p14="http://schemas.microsoft.com/office/powerpoint/2010/main" val="2360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A4F06-C138-9FA7-7DC7-EA7EDC4DF52F}"/>
            </a:ext>
          </a:extLst>
        </p:cNvPr>
        <p:cNvGrpSpPr/>
        <p:nvPr/>
      </p:nvGrpSpPr>
      <p:grpSpPr>
        <a:xfrm>
          <a:off x="0" y="0"/>
          <a:ext cx="0" cy="0"/>
          <a:chOff x="0" y="0"/>
          <a:chExt cx="0" cy="0"/>
        </a:xfrm>
      </p:grpSpPr>
      <p:pic>
        <p:nvPicPr>
          <p:cNvPr id="12" name="图片 11">
            <a:extLst>
              <a:ext uri="{FF2B5EF4-FFF2-40B4-BE49-F238E27FC236}">
                <a16:creationId xmlns:a16="http://schemas.microsoft.com/office/drawing/2014/main" id="{30CD60E0-D3F6-BFB8-A83E-13E599847CF5}"/>
              </a:ext>
            </a:extLst>
          </p:cNvPr>
          <p:cNvPicPr>
            <a:picLocks noChangeAspect="1"/>
          </p:cNvPicPr>
          <p:nvPr/>
        </p:nvPicPr>
        <p:blipFill>
          <a:blip r:embed="rId3"/>
          <a:srcRect/>
          <a:stretch>
            <a:fillRect/>
          </a:stretch>
        </p:blipFill>
        <p:spPr>
          <a:xfrm>
            <a:off x="914400" y="3657600"/>
            <a:ext cx="2604991" cy="2530855"/>
          </a:xfrm>
          <a:prstGeom prst="rect">
            <a:avLst/>
          </a:prstGeom>
        </p:spPr>
      </p:pic>
      <p:sp>
        <p:nvSpPr>
          <p:cNvPr id="46" name="Rectangle 2">
            <a:extLst>
              <a:ext uri="{FF2B5EF4-FFF2-40B4-BE49-F238E27FC236}">
                <a16:creationId xmlns:a16="http://schemas.microsoft.com/office/drawing/2014/main" id="{924F41D7-26E1-02EF-73FD-8486C0D86B95}"/>
              </a:ext>
            </a:extLst>
          </p:cNvPr>
          <p:cNvSpPr txBox="1">
            <a:spLocks noChangeArrowheads="1"/>
          </p:cNvSpPr>
          <p:nvPr/>
        </p:nvSpPr>
        <p:spPr>
          <a:xfrm>
            <a:off x="25400" y="274637"/>
            <a:ext cx="9067800" cy="94001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3000" b="1" dirty="0">
                <a:solidFill>
                  <a:srgbClr val="C00000"/>
                </a:solidFill>
                <a:latin typeface="Arial" panose="020B0604020202020204" pitchFamily="34" charset="0"/>
                <a:ea typeface="微软雅黑" panose="020B0503020204020204" pitchFamily="34" charset="-122"/>
                <a:cs typeface="Arial" panose="020B0604020202020204" pitchFamily="34" charset="0"/>
              </a:rPr>
              <a:t>Global footprints of six environmental indicators by expenditure decile</a:t>
            </a:r>
          </a:p>
        </p:txBody>
      </p:sp>
      <p:sp>
        <p:nvSpPr>
          <p:cNvPr id="22" name="文本框 21">
            <a:extLst>
              <a:ext uri="{FF2B5EF4-FFF2-40B4-BE49-F238E27FC236}">
                <a16:creationId xmlns:a16="http://schemas.microsoft.com/office/drawing/2014/main" id="{C08B074F-3AF0-8D58-E757-617AD3458418}"/>
              </a:ext>
            </a:extLst>
          </p:cNvPr>
          <p:cNvSpPr txBox="1"/>
          <p:nvPr/>
        </p:nvSpPr>
        <p:spPr>
          <a:xfrm>
            <a:off x="1934678" y="4054027"/>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id="{A9E64130-1BEB-2987-8E83-DDA394C32478}"/>
              </a:ext>
            </a:extLst>
          </p:cNvPr>
          <p:cNvSpPr txBox="1"/>
          <p:nvPr/>
        </p:nvSpPr>
        <p:spPr>
          <a:xfrm>
            <a:off x="1934678" y="5113422"/>
            <a:ext cx="457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2" name="矩形 1">
            <a:extLst>
              <a:ext uri="{FF2B5EF4-FFF2-40B4-BE49-F238E27FC236}">
                <a16:creationId xmlns:a16="http://schemas.microsoft.com/office/drawing/2014/main" id="{AB723371-C021-E5DA-28D9-9309080DFCC6}"/>
              </a:ext>
            </a:extLst>
          </p:cNvPr>
          <p:cNvSpPr/>
          <p:nvPr/>
        </p:nvSpPr>
        <p:spPr>
          <a:xfrm>
            <a:off x="304800" y="1434526"/>
            <a:ext cx="3962400" cy="2274469"/>
          </a:xfrm>
          <a:prstGeom prst="rect">
            <a:avLst/>
          </a:prstGeom>
        </p:spPr>
        <p:txBody>
          <a:bodyPr wrap="square">
            <a:spAutoFit/>
          </a:bodyPr>
          <a:lstStyle/>
          <a:p>
            <a:pPr marL="285750" indent="-285750" algn="just">
              <a:spcBef>
                <a:spcPts val="1000"/>
              </a:spcBef>
              <a:buFont typeface="Wingdings" panose="05000000000000000000" pitchFamily="2" charset="2"/>
              <a:buChar char="Ø"/>
            </a:pPr>
            <a:r>
              <a:rPr lang="en-US" altLang="zh-CN" dirty="0"/>
              <a:t>Global environmental footprints show high levels of inequality.</a:t>
            </a:r>
          </a:p>
          <a:p>
            <a:pPr marL="285750" indent="-285750" algn="just">
              <a:lnSpc>
                <a:spcPct val="110000"/>
              </a:lnSpc>
              <a:spcBef>
                <a:spcPts val="1000"/>
              </a:spcBef>
              <a:buFont typeface="Wingdings" panose="05000000000000000000" pitchFamily="2" charset="2"/>
              <a:buChar char="Ø"/>
            </a:pPr>
            <a:r>
              <a:rPr lang="en-US" altLang="zh-CN" b="1" dirty="0">
                <a:solidFill>
                  <a:srgbClr val="C00000"/>
                </a:solidFill>
              </a:rPr>
              <a:t>The environmental impacts of the top 10% were 4.2 to 77 times that of the bottom 10%, </a:t>
            </a:r>
            <a:r>
              <a:rPr lang="en-US" altLang="zh-CN" dirty="0"/>
              <a:t>with the most notable disparities in carbon emissions and MSA loss. </a:t>
            </a:r>
          </a:p>
        </p:txBody>
      </p:sp>
      <p:pic>
        <p:nvPicPr>
          <p:cNvPr id="6" name="图片 5">
            <a:extLst>
              <a:ext uri="{FF2B5EF4-FFF2-40B4-BE49-F238E27FC236}">
                <a16:creationId xmlns:a16="http://schemas.microsoft.com/office/drawing/2014/main" id="{B918A9EA-5FC5-B059-0799-1C5DC9E69BD6}"/>
              </a:ext>
            </a:extLst>
          </p:cNvPr>
          <p:cNvPicPr>
            <a:picLocks noChangeAspect="1"/>
          </p:cNvPicPr>
          <p:nvPr/>
        </p:nvPicPr>
        <p:blipFill>
          <a:blip r:embed="rId4"/>
          <a:stretch>
            <a:fillRect/>
          </a:stretch>
        </p:blipFill>
        <p:spPr>
          <a:xfrm>
            <a:off x="4367321" y="1497106"/>
            <a:ext cx="4736512" cy="4696174"/>
          </a:xfrm>
          <a:prstGeom prst="ellipse">
            <a:avLst/>
          </a:prstGeom>
          <a:ln w="12700">
            <a:solidFill>
              <a:srgbClr val="C00000"/>
            </a:solidFill>
          </a:ln>
          <a:effectLst>
            <a:outerShdw blurRad="63500" sx="102000" sy="102000" algn="ctr" rotWithShape="0">
              <a:prstClr val="black">
                <a:alpha val="40000"/>
              </a:prstClr>
            </a:outerShdw>
          </a:effectLst>
        </p:spPr>
      </p:pic>
      <p:sp>
        <p:nvSpPr>
          <p:cNvPr id="9" name="灯片编号占位符 1">
            <a:extLst>
              <a:ext uri="{FF2B5EF4-FFF2-40B4-BE49-F238E27FC236}">
                <a16:creationId xmlns:a16="http://schemas.microsoft.com/office/drawing/2014/main" id="{0770B12D-3438-5BAB-8CA7-6EB9A60375CC}"/>
              </a:ext>
            </a:extLst>
          </p:cNvPr>
          <p:cNvSpPr>
            <a:spLocks noGrp="1"/>
          </p:cNvSpPr>
          <p:nvPr>
            <p:ph type="sldNum" sz="quarter" idx="12"/>
          </p:nvPr>
        </p:nvSpPr>
        <p:spPr>
          <a:xfrm>
            <a:off x="6553200" y="6356350"/>
            <a:ext cx="2133600" cy="365125"/>
          </a:xfrm>
        </p:spPr>
        <p:txBody>
          <a:bodyPr/>
          <a:lstStyle/>
          <a:p>
            <a:fld id="{0C913308-F349-4B6D-A68A-DD1791B4A57B}" type="slidenum">
              <a:rPr lang="zh-CN" altLang="en-US" smtClean="0"/>
              <a:t>8</a:t>
            </a:fld>
            <a:endParaRPr lang="zh-CN" altLang="en-US"/>
          </a:p>
        </p:txBody>
      </p:sp>
    </p:spTree>
    <p:extLst>
      <p:ext uri="{BB962C8B-B14F-4D97-AF65-F5344CB8AC3E}">
        <p14:creationId xmlns:p14="http://schemas.microsoft.com/office/powerpoint/2010/main" val="404964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A4F06-C138-9FA7-7DC7-EA7EDC4DF52F}"/>
            </a:ext>
          </a:extLst>
        </p:cNvPr>
        <p:cNvGrpSpPr/>
        <p:nvPr/>
      </p:nvGrpSpPr>
      <p:grpSpPr>
        <a:xfrm>
          <a:off x="0" y="0"/>
          <a:ext cx="0" cy="0"/>
          <a:chOff x="0" y="0"/>
          <a:chExt cx="0" cy="0"/>
        </a:xfrm>
      </p:grpSpPr>
      <p:sp>
        <p:nvSpPr>
          <p:cNvPr id="46" name="Rectangle 2">
            <a:extLst>
              <a:ext uri="{FF2B5EF4-FFF2-40B4-BE49-F238E27FC236}">
                <a16:creationId xmlns:a16="http://schemas.microsoft.com/office/drawing/2014/main" id="{924F41D7-26E1-02EF-73FD-8486C0D86B95}"/>
              </a:ext>
            </a:extLst>
          </p:cNvPr>
          <p:cNvSpPr txBox="1">
            <a:spLocks noChangeArrowheads="1"/>
          </p:cNvSpPr>
          <p:nvPr/>
        </p:nvSpPr>
        <p:spPr>
          <a:xfrm>
            <a:off x="1079500" y="176901"/>
            <a:ext cx="7137400" cy="94001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3000" b="1" dirty="0">
                <a:solidFill>
                  <a:srgbClr val="C00000"/>
                </a:solidFill>
                <a:latin typeface="Arial" panose="020B0604020202020204" pitchFamily="34" charset="0"/>
                <a:ea typeface="微软雅黑" panose="020B0503020204020204" pitchFamily="34" charset="-122"/>
                <a:cs typeface="Arial" panose="020B0604020202020204" pitchFamily="34" charset="0"/>
              </a:rPr>
              <a:t>Extreme environmental inequality:</a:t>
            </a:r>
          </a:p>
          <a:p>
            <a:pPr>
              <a:defRPr/>
            </a:pPr>
            <a:r>
              <a:rPr lang="en-US" altLang="zh-CN" sz="3000" b="1" dirty="0">
                <a:solidFill>
                  <a:srgbClr val="C00000"/>
                </a:solidFill>
                <a:latin typeface="Arial" panose="020B0604020202020204" pitchFamily="34" charset="0"/>
                <a:ea typeface="微软雅黑" panose="020B0503020204020204" pitchFamily="34" charset="-122"/>
                <a:cs typeface="Arial" panose="020B0604020202020204" pitchFamily="34" charset="0"/>
              </a:rPr>
              <a:t> the top 1% vs. the bottom 50%</a:t>
            </a:r>
          </a:p>
        </p:txBody>
      </p:sp>
      <p:sp>
        <p:nvSpPr>
          <p:cNvPr id="22" name="文本框 21">
            <a:extLst>
              <a:ext uri="{FF2B5EF4-FFF2-40B4-BE49-F238E27FC236}">
                <a16:creationId xmlns:a16="http://schemas.microsoft.com/office/drawing/2014/main" id="{C08B074F-3AF0-8D58-E757-617AD3458418}"/>
              </a:ext>
            </a:extLst>
          </p:cNvPr>
          <p:cNvSpPr txBox="1"/>
          <p:nvPr/>
        </p:nvSpPr>
        <p:spPr>
          <a:xfrm>
            <a:off x="1934678" y="4054027"/>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id="{A9E64130-1BEB-2987-8E83-DDA394C32478}"/>
              </a:ext>
            </a:extLst>
          </p:cNvPr>
          <p:cNvSpPr txBox="1"/>
          <p:nvPr/>
        </p:nvSpPr>
        <p:spPr>
          <a:xfrm>
            <a:off x="1934678" y="5113422"/>
            <a:ext cx="457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
        <p:nvSpPr>
          <p:cNvPr id="2" name="矩形 1">
            <a:extLst>
              <a:ext uri="{FF2B5EF4-FFF2-40B4-BE49-F238E27FC236}">
                <a16:creationId xmlns:a16="http://schemas.microsoft.com/office/drawing/2014/main" id="{AB723371-C021-E5DA-28D9-9309080DFCC6}"/>
              </a:ext>
            </a:extLst>
          </p:cNvPr>
          <p:cNvSpPr/>
          <p:nvPr/>
        </p:nvSpPr>
        <p:spPr>
          <a:xfrm>
            <a:off x="350519" y="2271618"/>
            <a:ext cx="4724400" cy="2841804"/>
          </a:xfrm>
          <a:prstGeom prst="rect">
            <a:avLst/>
          </a:prstGeom>
        </p:spPr>
        <p:txBody>
          <a:bodyPr wrap="square">
            <a:spAutoFit/>
          </a:bodyPr>
          <a:lstStyle/>
          <a:p>
            <a:pPr marL="285750" indent="-285750" algn="just">
              <a:spcBef>
                <a:spcPts val="1000"/>
              </a:spcBef>
              <a:buFont typeface="Wingdings" panose="05000000000000000000" pitchFamily="2" charset="2"/>
              <a:buChar char="Ø"/>
            </a:pPr>
            <a:r>
              <a:rPr lang="en-US" altLang="zh-CN" b="1" dirty="0">
                <a:solidFill>
                  <a:schemeClr val="accent1"/>
                </a:solidFill>
              </a:rPr>
              <a:t>The per capita environmental footprints of the global top 1% are extremely high, with CO₂ emissions and MSA loss reaching up to 70 times those of the bottom 50%.</a:t>
            </a:r>
          </a:p>
          <a:p>
            <a:pPr marL="285750" indent="-285750" algn="just">
              <a:spcBef>
                <a:spcPts val="1000"/>
              </a:spcBef>
              <a:buFont typeface="Wingdings" panose="05000000000000000000" pitchFamily="2" charset="2"/>
              <a:buChar char="Ø"/>
            </a:pPr>
            <a:r>
              <a:rPr lang="en-US" altLang="zh-CN" b="1" dirty="0"/>
              <a:t>Top 10%</a:t>
            </a:r>
            <a:r>
              <a:rPr lang="en-US" altLang="zh-CN" dirty="0"/>
              <a:t> account for the </a:t>
            </a:r>
            <a:r>
              <a:rPr lang="en-US" altLang="zh-CN" b="1" dirty="0"/>
              <a:t>majority</a:t>
            </a:r>
            <a:r>
              <a:rPr lang="en-US" altLang="zh-CN" dirty="0"/>
              <a:t> of overshoot</a:t>
            </a:r>
          </a:p>
          <a:p>
            <a:pPr marL="285750" indent="-285750" algn="just">
              <a:spcBef>
                <a:spcPts val="1000"/>
              </a:spcBef>
              <a:buFont typeface="Wingdings" panose="05000000000000000000" pitchFamily="2" charset="2"/>
              <a:buChar char="Ø"/>
            </a:pPr>
            <a:r>
              <a:rPr lang="en-US" altLang="zh-CN" b="1" dirty="0"/>
              <a:t>Bottom 50%</a:t>
            </a:r>
            <a:r>
              <a:rPr lang="en-US" altLang="zh-CN" dirty="0"/>
              <a:t> stay within planetary boundaries across all indicators.</a:t>
            </a:r>
          </a:p>
        </p:txBody>
      </p:sp>
      <p:sp>
        <p:nvSpPr>
          <p:cNvPr id="9" name="灯片编号占位符 1">
            <a:extLst>
              <a:ext uri="{FF2B5EF4-FFF2-40B4-BE49-F238E27FC236}">
                <a16:creationId xmlns:a16="http://schemas.microsoft.com/office/drawing/2014/main" id="{0770B12D-3438-5BAB-8CA7-6EB9A60375CC}"/>
              </a:ext>
            </a:extLst>
          </p:cNvPr>
          <p:cNvSpPr>
            <a:spLocks noGrp="1"/>
          </p:cNvSpPr>
          <p:nvPr>
            <p:ph type="sldNum" sz="quarter" idx="12"/>
          </p:nvPr>
        </p:nvSpPr>
        <p:spPr>
          <a:xfrm>
            <a:off x="6553200" y="6356350"/>
            <a:ext cx="2133600" cy="365125"/>
          </a:xfrm>
        </p:spPr>
        <p:txBody>
          <a:bodyPr/>
          <a:lstStyle/>
          <a:p>
            <a:fld id="{0C913308-F349-4B6D-A68A-DD1791B4A57B}" type="slidenum">
              <a:rPr lang="zh-CN" altLang="en-US" smtClean="0"/>
              <a:t>9</a:t>
            </a:fld>
            <a:endParaRPr lang="zh-CN" altLang="en-US"/>
          </a:p>
        </p:txBody>
      </p:sp>
      <p:pic>
        <p:nvPicPr>
          <p:cNvPr id="4" name="图片 3">
            <a:extLst>
              <a:ext uri="{FF2B5EF4-FFF2-40B4-BE49-F238E27FC236}">
                <a16:creationId xmlns:a16="http://schemas.microsoft.com/office/drawing/2014/main" id="{7F8D0E54-4B33-A2FB-F6D2-D6040A504CB5}"/>
              </a:ext>
            </a:extLst>
          </p:cNvPr>
          <p:cNvPicPr>
            <a:picLocks noChangeAspect="1"/>
          </p:cNvPicPr>
          <p:nvPr/>
        </p:nvPicPr>
        <p:blipFill>
          <a:blip r:embed="rId3"/>
          <a:stretch>
            <a:fillRect/>
          </a:stretch>
        </p:blipFill>
        <p:spPr>
          <a:xfrm>
            <a:off x="5481181" y="1224868"/>
            <a:ext cx="3312300" cy="5023532"/>
          </a:xfrm>
          <a:prstGeom prst="rect">
            <a:avLst/>
          </a:prstGeom>
          <a:ln w="12700">
            <a:solidFill>
              <a:srgbClr val="C000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05760416"/>
      </p:ext>
    </p:extLst>
  </p:cSld>
  <p:clrMapOvr>
    <a:masterClrMapping/>
  </p:clrMapOvr>
</p:sld>
</file>

<file path=ppt/theme/theme1.xml><?xml version="1.0" encoding="utf-8"?>
<a:theme xmlns:a="http://schemas.openxmlformats.org/drawingml/2006/main" name="Office Theme">
  <a:themeElements>
    <a:clrScheme name="UMD Colors 1">
      <a:dk1>
        <a:srgbClr val="2A2F30"/>
      </a:dk1>
      <a:lt1>
        <a:srgbClr val="F4F1F1"/>
      </a:lt1>
      <a:dk2>
        <a:srgbClr val="2A2F30"/>
      </a:dk2>
      <a:lt2>
        <a:srgbClr val="FFFFFE"/>
      </a:lt2>
      <a:accent1>
        <a:srgbClr val="C30A29"/>
      </a:accent1>
      <a:accent2>
        <a:srgbClr val="F9C51A"/>
      </a:accent2>
      <a:accent3>
        <a:srgbClr val="E68320"/>
      </a:accent3>
      <a:accent4>
        <a:srgbClr val="4070FF"/>
      </a:accent4>
      <a:accent5>
        <a:srgbClr val="60E653"/>
      </a:accent5>
      <a:accent6>
        <a:srgbClr val="2DE6C6"/>
      </a:accent6>
      <a:hlink>
        <a:srgbClr val="C30A29"/>
      </a:hlink>
      <a:folHlink>
        <a:srgbClr val="6F75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UMD_Template_withShell</Template>
  <TotalTime>567</TotalTime>
  <Words>1185</Words>
  <Application>Microsoft Office PowerPoint</Application>
  <PresentationFormat>全屏显示(4:3)</PresentationFormat>
  <Paragraphs>143</Paragraphs>
  <Slides>20</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等线</vt:lpstr>
      <vt:lpstr>微软雅黑</vt:lpstr>
      <vt:lpstr>字魂105号-简雅黑</vt:lpstr>
      <vt:lpstr>Arial</vt:lpstr>
      <vt:lpstr>Calibri</vt:lpstr>
      <vt:lpstr>Times New Roman</vt:lpstr>
      <vt:lpstr>Wingdings</vt:lpstr>
      <vt:lpstr>Office Theme</vt:lpstr>
      <vt:lpstr>Keeping the global consumption  within the planetary boundaries</vt:lpstr>
      <vt:lpstr>Planetary boundaries under threat</vt:lpstr>
      <vt:lpstr>Unequal contributions to environmental pressure</vt:lpstr>
      <vt:lpstr>Need for a unified global framework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Limitations</vt:lpstr>
      <vt:lpstr>THANKS!  TianPP@sdu.edu.cn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dc:title>
  <dc:creator>Kuishuang Feng</dc:creator>
  <cp:lastModifiedBy>Zeyi Zhang</cp:lastModifiedBy>
  <cp:revision>1120</cp:revision>
  <dcterms:created xsi:type="dcterms:W3CDTF">2017-01-21T04:56:34Z</dcterms:created>
  <dcterms:modified xsi:type="dcterms:W3CDTF">2025-06-30T08:23:42Z</dcterms:modified>
</cp:coreProperties>
</file>