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81_8A9C640C.xml" ContentType="application/vnd.ms-powerpoint.comments+xml"/>
  <Override PartName="/ppt/comments/modernComment_101_B91F82ED.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38" r:id="rId3"/>
    <p:sldId id="379" r:id="rId4"/>
    <p:sldId id="368" r:id="rId5"/>
    <p:sldId id="387" r:id="rId6"/>
    <p:sldId id="384" r:id="rId7"/>
    <p:sldId id="385" r:id="rId8"/>
    <p:sldId id="292" r:id="rId9"/>
    <p:sldId id="257" r:id="rId10"/>
    <p:sldId id="330" r:id="rId11"/>
    <p:sldId id="373" r:id="rId12"/>
    <p:sldId id="376" r:id="rId13"/>
    <p:sldId id="375" r:id="rId14"/>
    <p:sldId id="296" r:id="rId15"/>
    <p:sldId id="323" r:id="rId16"/>
    <p:sldId id="357" r:id="rId17"/>
    <p:sldId id="354" r:id="rId18"/>
    <p:sldId id="355" r:id="rId19"/>
    <p:sldId id="381" r:id="rId20"/>
    <p:sldId id="382" r:id="rId21"/>
    <p:sldId id="287"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A7CBBE-1411-BD73-3E1A-4AD2C2B43C8D}" name="Muhammad Aamir Khan" initials="MA" userId="S::m.aamir.khan@comsats.edu.pk::eb1dd767-136b-476a-b130-acbb2e6e415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3" autoAdjust="0"/>
    <p:restoredTop sz="94660"/>
  </p:normalViewPr>
  <p:slideViewPr>
    <p:cSldViewPr snapToGrid="0">
      <p:cViewPr varScale="1">
        <p:scale>
          <a:sx n="85" d="100"/>
          <a:sy n="85" d="100"/>
        </p:scale>
        <p:origin x="362" y="3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modernComment_101_B91F82ED.xml><?xml version="1.0" encoding="utf-8"?>
<p188:cmLst xmlns:a="http://schemas.openxmlformats.org/drawingml/2006/main" xmlns:r="http://schemas.openxmlformats.org/officeDocument/2006/relationships" xmlns:p188="http://schemas.microsoft.com/office/powerpoint/2018/8/main">
  <p188:cm id="{B29AB557-0964-448F-9206-9882C4EC20F5}" authorId="{EDA7CBBE-1411-BD73-3E1A-4AD2C2B43C8D}" created="2025-06-25T03:40:05.617">
    <ac:deMkLst xmlns:ac="http://schemas.microsoft.com/office/drawing/2013/main/command">
      <pc:docMk xmlns:pc="http://schemas.microsoft.com/office/powerpoint/2013/main/command"/>
      <pc:sldMk xmlns:pc="http://schemas.microsoft.com/office/powerpoint/2013/main/command" cId="3105850093" sldId="257"/>
      <ac:spMk id="3" creationId="{00000000-0000-0000-0000-000000000000}"/>
    </ac:deMkLst>
    <p188:txBody>
      <a:bodyPr/>
      <a:lstStyle/>
      <a:p>
        <a:r>
          <a:rPr lang="en-US"/>
          <a:t>This is for your Understanding : 
For each variable: Differential impact of policy = (Baseline + Policy Shocks) minus Baseline
The path of policy shocks will deviate away from the baseline, thereby capturing the impact of policy.</a:t>
        </a:r>
      </a:p>
    </p188:txBody>
  </p188:cm>
</p188:cmLst>
</file>

<file path=ppt/comments/modernComment_181_8A9C640C.xml><?xml version="1.0" encoding="utf-8"?>
<p188:cmLst xmlns:a="http://schemas.openxmlformats.org/drawingml/2006/main" xmlns:r="http://schemas.openxmlformats.org/officeDocument/2006/relationships" xmlns:p188="http://schemas.microsoft.com/office/powerpoint/2018/8/main">
  <p188:cm id="{6F34F0D5-FE92-4F99-9D32-F98B24398197}" authorId="{EDA7CBBE-1411-BD73-3E1A-4AD2C2B43C8D}" created="2025-06-25T06:36:43.794">
    <pc:sldMkLst xmlns:pc="http://schemas.microsoft.com/office/powerpoint/2013/main/command">
      <pc:docMk/>
      <pc:sldMk cId="2325505036" sldId="385"/>
    </pc:sldMkLst>
    <p188:txBody>
      <a:bodyPr/>
      <a:lstStyle/>
      <a:p>
        <a:r>
          <a:rPr lang="en-US"/>
          <a:t>Yaad kr lo isko. At the end ye bolna. 
Just to conclude, the literature shows that structural transformation is essential for long-run development, but the pathways differ by region and policy context. Successful transformation depends not just on reallocating labor, but on improving sectoral productivity and linking to dynamic trade sectors.</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488806-5119-47DA-950A-D4907D86000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20EBF75-38D7-468E-8A35-612E48CAE053}">
      <dgm:prSet custT="1"/>
      <dgm:spPr/>
      <dgm:t>
        <a:bodyPr/>
        <a:lstStyle/>
        <a:p>
          <a:r>
            <a:rPr lang="en-US" sz="3000" dirty="0"/>
            <a:t>Structural Transformation</a:t>
          </a:r>
        </a:p>
      </dgm:t>
    </dgm:pt>
    <dgm:pt modelId="{55472134-80EA-41F2-89E0-8F4282AF08E1}" type="parTrans" cxnId="{12C53747-4964-46B7-9596-FD511ECD297A}">
      <dgm:prSet/>
      <dgm:spPr/>
      <dgm:t>
        <a:bodyPr/>
        <a:lstStyle/>
        <a:p>
          <a:endParaRPr lang="en-US"/>
        </a:p>
      </dgm:t>
    </dgm:pt>
    <dgm:pt modelId="{EFE48E1C-402E-4D88-8B42-407D74295995}" type="sibTrans" cxnId="{12C53747-4964-46B7-9596-FD511ECD297A}">
      <dgm:prSet/>
      <dgm:spPr/>
      <dgm:t>
        <a:bodyPr/>
        <a:lstStyle/>
        <a:p>
          <a:endParaRPr lang="en-US"/>
        </a:p>
      </dgm:t>
    </dgm:pt>
    <dgm:pt modelId="{E3DF369D-7DC4-44EE-AE8B-093EF6FA8E3E}">
      <dgm:prSet custT="1"/>
      <dgm:spPr/>
      <dgm:t>
        <a:bodyPr/>
        <a:lstStyle/>
        <a:p>
          <a:r>
            <a:rPr lang="en-US" sz="3000" dirty="0"/>
            <a:t>Lewis (1954) Dual economy model</a:t>
          </a:r>
        </a:p>
      </dgm:t>
    </dgm:pt>
    <dgm:pt modelId="{25E55272-F497-47FA-A387-346168A7FD55}" type="parTrans" cxnId="{18D55AD9-B31F-4462-B0A1-602B245A2A50}">
      <dgm:prSet/>
      <dgm:spPr/>
      <dgm:t>
        <a:bodyPr/>
        <a:lstStyle/>
        <a:p>
          <a:endParaRPr lang="en-US"/>
        </a:p>
      </dgm:t>
    </dgm:pt>
    <dgm:pt modelId="{95D18673-5666-4DC5-889B-DB37C8C937EF}" type="sibTrans" cxnId="{18D55AD9-B31F-4462-B0A1-602B245A2A50}">
      <dgm:prSet/>
      <dgm:spPr/>
      <dgm:t>
        <a:bodyPr/>
        <a:lstStyle/>
        <a:p>
          <a:endParaRPr lang="en-US"/>
        </a:p>
      </dgm:t>
    </dgm:pt>
    <dgm:pt modelId="{86B11FE8-5D40-4A22-8585-CFD7D5A2FD61}">
      <dgm:prSet custT="1"/>
      <dgm:spPr/>
      <dgm:t>
        <a:bodyPr/>
        <a:lstStyle/>
        <a:p>
          <a:pPr marL="228600" indent="-228600" algn="l" defTabSz="914400" rtl="0" eaLnBrk="1" latinLnBrk="0" hangingPunct="1">
            <a:lnSpc>
              <a:spcPct val="80000"/>
            </a:lnSpc>
            <a:spcBef>
              <a:spcPts val="1000"/>
            </a:spcBef>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Low productivity in primary sector  </a:t>
          </a:r>
        </a:p>
      </dgm:t>
    </dgm:pt>
    <dgm:pt modelId="{4F94D55C-8A85-4049-8DB1-40447BDFA8DE}" type="parTrans" cxnId="{3032D434-3B32-45AE-B406-C12F8A08D008}">
      <dgm:prSet/>
      <dgm:spPr/>
      <dgm:t>
        <a:bodyPr/>
        <a:lstStyle/>
        <a:p>
          <a:endParaRPr lang="en-US"/>
        </a:p>
      </dgm:t>
    </dgm:pt>
    <dgm:pt modelId="{1C4E2687-057D-4E17-9639-1775274B1E29}" type="sibTrans" cxnId="{3032D434-3B32-45AE-B406-C12F8A08D008}">
      <dgm:prSet/>
      <dgm:spPr/>
      <dgm:t>
        <a:bodyPr/>
        <a:lstStyle/>
        <a:p>
          <a:endParaRPr lang="en-US"/>
        </a:p>
      </dgm:t>
    </dgm:pt>
    <dgm:pt modelId="{E258BBC9-121E-42B3-AD3F-F10D4E8AC54E}">
      <dgm:prSet custT="1"/>
      <dgm:spPr/>
      <dgm:t>
        <a:bodyPr/>
        <a:lstStyle/>
        <a:p>
          <a:pPr marL="228600" indent="-228600" algn="l" defTabSz="914400" rtl="0" eaLnBrk="1" latinLnBrk="0" hangingPunct="1">
            <a:lnSpc>
              <a:spcPct val="80000"/>
            </a:lnSpc>
            <a:spcBef>
              <a:spcPts val="1000"/>
            </a:spcBef>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Labor and capital reallocate from non-capitalist to modern capitalist sectors.</a:t>
          </a:r>
        </a:p>
      </dgm:t>
    </dgm:pt>
    <dgm:pt modelId="{B8518620-1D4A-4976-943C-3BD58FE237B0}" type="parTrans" cxnId="{8575B637-0A3A-4A32-93E0-87B68AFB7AE6}">
      <dgm:prSet/>
      <dgm:spPr/>
      <dgm:t>
        <a:bodyPr/>
        <a:lstStyle/>
        <a:p>
          <a:endParaRPr lang="en-US"/>
        </a:p>
      </dgm:t>
    </dgm:pt>
    <dgm:pt modelId="{CA0D03DB-66F6-4C70-9788-EB155F108001}" type="sibTrans" cxnId="{8575B637-0A3A-4A32-93E0-87B68AFB7AE6}">
      <dgm:prSet/>
      <dgm:spPr/>
      <dgm:t>
        <a:bodyPr/>
        <a:lstStyle/>
        <a:p>
          <a:endParaRPr lang="en-US"/>
        </a:p>
      </dgm:t>
    </dgm:pt>
    <dgm:pt modelId="{48D68693-4DBB-4F89-AE3D-30E4E894845E}">
      <dgm:prSet custT="1"/>
      <dgm:spPr/>
      <dgm:t>
        <a:bodyPr/>
        <a:lstStyle/>
        <a:p>
          <a:pPr marL="228600" indent="-228600" algn="l" defTabSz="914400" rtl="0" eaLnBrk="1" latinLnBrk="0" hangingPunct="1">
            <a:lnSpc>
              <a:spcPct val="80000"/>
            </a:lnSpc>
            <a:spcBef>
              <a:spcPts val="1000"/>
            </a:spcBef>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Increased productivity, income, and economic well being.</a:t>
          </a:r>
        </a:p>
      </dgm:t>
    </dgm:pt>
    <dgm:pt modelId="{952A90DF-849B-4607-ACCD-E6A147A445CF}" type="parTrans" cxnId="{3288D01E-1F0E-42DE-AAAA-822A5AB2A3D3}">
      <dgm:prSet/>
      <dgm:spPr/>
      <dgm:t>
        <a:bodyPr/>
        <a:lstStyle/>
        <a:p>
          <a:endParaRPr lang="en-US"/>
        </a:p>
      </dgm:t>
    </dgm:pt>
    <dgm:pt modelId="{6B74297A-9700-4B14-BEC5-329F5B80DE83}" type="sibTrans" cxnId="{3288D01E-1F0E-42DE-AAAA-822A5AB2A3D3}">
      <dgm:prSet/>
      <dgm:spPr/>
      <dgm:t>
        <a:bodyPr/>
        <a:lstStyle/>
        <a:p>
          <a:endParaRPr lang="en-US"/>
        </a:p>
      </dgm:t>
    </dgm:pt>
    <dgm:pt modelId="{3D1D1DC8-FBFE-4634-9A4F-6AA24A7072B7}">
      <dgm:prSet custT="1"/>
      <dgm:spPr/>
      <dgm:t>
        <a:bodyPr/>
        <a:lstStyle/>
        <a:p>
          <a:r>
            <a:rPr lang="en-US" sz="3000" dirty="0"/>
            <a:t>A panacea for economic development </a:t>
          </a:r>
        </a:p>
      </dgm:t>
    </dgm:pt>
    <dgm:pt modelId="{023FB518-531F-4A7F-8FA1-5489A7A1DC57}" type="parTrans" cxnId="{E9D4A24E-6650-469F-8701-278EBFD6EA2F}">
      <dgm:prSet/>
      <dgm:spPr/>
      <dgm:t>
        <a:bodyPr/>
        <a:lstStyle/>
        <a:p>
          <a:endParaRPr lang="en-US"/>
        </a:p>
      </dgm:t>
    </dgm:pt>
    <dgm:pt modelId="{88812F55-12FE-4C63-8932-E946D8177295}" type="sibTrans" cxnId="{E9D4A24E-6650-469F-8701-278EBFD6EA2F}">
      <dgm:prSet/>
      <dgm:spPr/>
      <dgm:t>
        <a:bodyPr/>
        <a:lstStyle/>
        <a:p>
          <a:endParaRPr lang="en-US"/>
        </a:p>
      </dgm:t>
    </dgm:pt>
    <dgm:pt modelId="{0F4B9AFE-9923-4986-9C3D-20D3A7A05DA1}">
      <dgm:prSet custT="1"/>
      <dgm:spPr/>
      <dgm:t>
        <a:bodyPr/>
        <a:lstStyle/>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Economic Diversification </a:t>
          </a:r>
        </a:p>
      </dgm:t>
    </dgm:pt>
    <dgm:pt modelId="{9CC3C883-D511-4E80-9DAC-D0AF504D5C28}" type="parTrans" cxnId="{CB0BC4C1-FCCF-435A-805A-9C95BAD8679F}">
      <dgm:prSet/>
      <dgm:spPr/>
      <dgm:t>
        <a:bodyPr/>
        <a:lstStyle/>
        <a:p>
          <a:endParaRPr lang="en-US"/>
        </a:p>
      </dgm:t>
    </dgm:pt>
    <dgm:pt modelId="{75EBE3C3-E26B-49F6-9D6F-065A1F88C086}" type="sibTrans" cxnId="{CB0BC4C1-FCCF-435A-805A-9C95BAD8679F}">
      <dgm:prSet/>
      <dgm:spPr/>
      <dgm:t>
        <a:bodyPr/>
        <a:lstStyle/>
        <a:p>
          <a:endParaRPr lang="en-US"/>
        </a:p>
      </dgm:t>
    </dgm:pt>
    <dgm:pt modelId="{AC44D95E-2AB4-4BA0-BE74-12B90AF096E3}">
      <dgm:prSet custT="1"/>
      <dgm:spPr/>
      <dgm:t>
        <a:bodyPr/>
        <a:lstStyle/>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Sustained economic growth </a:t>
          </a:r>
        </a:p>
      </dgm:t>
    </dgm:pt>
    <dgm:pt modelId="{94A5A227-0230-4179-945F-A75D763F25D3}" type="parTrans" cxnId="{4E82279C-308E-4486-A008-18FC0C69B526}">
      <dgm:prSet/>
      <dgm:spPr/>
      <dgm:t>
        <a:bodyPr/>
        <a:lstStyle/>
        <a:p>
          <a:endParaRPr lang="en-US"/>
        </a:p>
      </dgm:t>
    </dgm:pt>
    <dgm:pt modelId="{DA3D819C-3F66-49CC-8AB6-60503387DDC9}" type="sibTrans" cxnId="{4E82279C-308E-4486-A008-18FC0C69B526}">
      <dgm:prSet/>
      <dgm:spPr/>
      <dgm:t>
        <a:bodyPr/>
        <a:lstStyle/>
        <a:p>
          <a:endParaRPr lang="en-US"/>
        </a:p>
      </dgm:t>
    </dgm:pt>
    <dgm:pt modelId="{CDBF9744-E397-41BB-96E2-BCE8E5BA3F50}">
      <dgm:prSet custT="1"/>
      <dgm:spPr/>
      <dgm:t>
        <a:bodyPr/>
        <a:lstStyle/>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Poverty alleviation</a:t>
          </a:r>
        </a:p>
      </dgm:t>
    </dgm:pt>
    <dgm:pt modelId="{DE015E2D-946F-46B0-B9CE-0F8235B7FA2A}" type="parTrans" cxnId="{3FCA11C3-FA10-4405-8331-571AE61EAEAC}">
      <dgm:prSet/>
      <dgm:spPr/>
      <dgm:t>
        <a:bodyPr/>
        <a:lstStyle/>
        <a:p>
          <a:endParaRPr lang="en-US"/>
        </a:p>
      </dgm:t>
    </dgm:pt>
    <dgm:pt modelId="{256766E3-296D-48DF-B3B3-4F777D854888}" type="sibTrans" cxnId="{3FCA11C3-FA10-4405-8331-571AE61EAEAC}">
      <dgm:prSet/>
      <dgm:spPr/>
      <dgm:t>
        <a:bodyPr/>
        <a:lstStyle/>
        <a:p>
          <a:endParaRPr lang="en-US"/>
        </a:p>
      </dgm:t>
    </dgm:pt>
    <dgm:pt modelId="{28FF5BFB-C48A-4767-8546-2C15490B3A0C}" type="pres">
      <dgm:prSet presAssocID="{0A488806-5119-47DA-950A-D4907D860007}" presName="linear" presStyleCnt="0">
        <dgm:presLayoutVars>
          <dgm:animLvl val="lvl"/>
          <dgm:resizeHandles val="exact"/>
        </dgm:presLayoutVars>
      </dgm:prSet>
      <dgm:spPr/>
    </dgm:pt>
    <dgm:pt modelId="{22852255-83FF-44BF-9D9B-5E9F9DEA769F}" type="pres">
      <dgm:prSet presAssocID="{220EBF75-38D7-468E-8A35-612E48CAE053}" presName="parentText" presStyleLbl="node1" presStyleIdx="0" presStyleCnt="3" custLinFactNeighborX="-13019" custLinFactNeighborY="-60477">
        <dgm:presLayoutVars>
          <dgm:chMax val="0"/>
          <dgm:bulletEnabled val="1"/>
        </dgm:presLayoutVars>
      </dgm:prSet>
      <dgm:spPr/>
    </dgm:pt>
    <dgm:pt modelId="{D4EA969B-C3E6-497C-9668-7B6DE7167E22}" type="pres">
      <dgm:prSet presAssocID="{EFE48E1C-402E-4D88-8B42-407D74295995}" presName="spacer" presStyleCnt="0"/>
      <dgm:spPr/>
    </dgm:pt>
    <dgm:pt modelId="{BA3AF7E7-09BE-447E-B437-DF6C44A9F0E2}" type="pres">
      <dgm:prSet presAssocID="{E3DF369D-7DC4-44EE-AE8B-093EF6FA8E3E}" presName="parentText" presStyleLbl="node1" presStyleIdx="1" presStyleCnt="3">
        <dgm:presLayoutVars>
          <dgm:chMax val="0"/>
          <dgm:bulletEnabled val="1"/>
        </dgm:presLayoutVars>
      </dgm:prSet>
      <dgm:spPr/>
    </dgm:pt>
    <dgm:pt modelId="{833B33E5-D7F0-447B-99B7-3D8E8D951831}" type="pres">
      <dgm:prSet presAssocID="{E3DF369D-7DC4-44EE-AE8B-093EF6FA8E3E}" presName="childText" presStyleLbl="revTx" presStyleIdx="0" presStyleCnt="2">
        <dgm:presLayoutVars>
          <dgm:bulletEnabled val="1"/>
        </dgm:presLayoutVars>
      </dgm:prSet>
      <dgm:spPr/>
    </dgm:pt>
    <dgm:pt modelId="{FB85E6F9-47F0-4226-95C4-35BBE3056D08}" type="pres">
      <dgm:prSet presAssocID="{3D1D1DC8-FBFE-4634-9A4F-6AA24A7072B7}" presName="parentText" presStyleLbl="node1" presStyleIdx="2" presStyleCnt="3">
        <dgm:presLayoutVars>
          <dgm:chMax val="0"/>
          <dgm:bulletEnabled val="1"/>
        </dgm:presLayoutVars>
      </dgm:prSet>
      <dgm:spPr/>
    </dgm:pt>
    <dgm:pt modelId="{B3AD5052-2534-40F1-9C59-62866E2A29AE}" type="pres">
      <dgm:prSet presAssocID="{3D1D1DC8-FBFE-4634-9A4F-6AA24A7072B7}" presName="childText" presStyleLbl="revTx" presStyleIdx="1" presStyleCnt="2">
        <dgm:presLayoutVars>
          <dgm:bulletEnabled val="1"/>
        </dgm:presLayoutVars>
      </dgm:prSet>
      <dgm:spPr/>
    </dgm:pt>
  </dgm:ptLst>
  <dgm:cxnLst>
    <dgm:cxn modelId="{3288D01E-1F0E-42DE-AAAA-822A5AB2A3D3}" srcId="{E3DF369D-7DC4-44EE-AE8B-093EF6FA8E3E}" destId="{48D68693-4DBB-4F89-AE3D-30E4E894845E}" srcOrd="2" destOrd="0" parTransId="{952A90DF-849B-4607-ACCD-E6A147A445CF}" sibTransId="{6B74297A-9700-4B14-BEC5-329F5B80DE83}"/>
    <dgm:cxn modelId="{F6FAA425-C338-4C87-9005-135B9EE5C2FB}" type="presOf" srcId="{CDBF9744-E397-41BB-96E2-BCE8E5BA3F50}" destId="{B3AD5052-2534-40F1-9C59-62866E2A29AE}" srcOrd="0" destOrd="2" presId="urn:microsoft.com/office/officeart/2005/8/layout/vList2"/>
    <dgm:cxn modelId="{3032D434-3B32-45AE-B406-C12F8A08D008}" srcId="{E3DF369D-7DC4-44EE-AE8B-093EF6FA8E3E}" destId="{86B11FE8-5D40-4A22-8585-CFD7D5A2FD61}" srcOrd="0" destOrd="0" parTransId="{4F94D55C-8A85-4049-8DB1-40447BDFA8DE}" sibTransId="{1C4E2687-057D-4E17-9639-1775274B1E29}"/>
    <dgm:cxn modelId="{8575B637-0A3A-4A32-93E0-87B68AFB7AE6}" srcId="{E3DF369D-7DC4-44EE-AE8B-093EF6FA8E3E}" destId="{E258BBC9-121E-42B3-AD3F-F10D4E8AC54E}" srcOrd="1" destOrd="0" parTransId="{B8518620-1D4A-4976-943C-3BD58FE237B0}" sibTransId="{CA0D03DB-66F6-4C70-9788-EB155F108001}"/>
    <dgm:cxn modelId="{12C53747-4964-46B7-9596-FD511ECD297A}" srcId="{0A488806-5119-47DA-950A-D4907D860007}" destId="{220EBF75-38D7-468E-8A35-612E48CAE053}" srcOrd="0" destOrd="0" parTransId="{55472134-80EA-41F2-89E0-8F4282AF08E1}" sibTransId="{EFE48E1C-402E-4D88-8B42-407D74295995}"/>
    <dgm:cxn modelId="{3CBC266C-6690-4C19-906E-2B1D34D2E011}" type="presOf" srcId="{3D1D1DC8-FBFE-4634-9A4F-6AA24A7072B7}" destId="{FB85E6F9-47F0-4226-95C4-35BBE3056D08}" srcOrd="0" destOrd="0" presId="urn:microsoft.com/office/officeart/2005/8/layout/vList2"/>
    <dgm:cxn modelId="{E9D4A24E-6650-469F-8701-278EBFD6EA2F}" srcId="{0A488806-5119-47DA-950A-D4907D860007}" destId="{3D1D1DC8-FBFE-4634-9A4F-6AA24A7072B7}" srcOrd="2" destOrd="0" parTransId="{023FB518-531F-4A7F-8FA1-5489A7A1DC57}" sibTransId="{88812F55-12FE-4C63-8932-E946D8177295}"/>
    <dgm:cxn modelId="{C0108F53-E8D9-406E-9C13-7F5BB33B8C97}" type="presOf" srcId="{48D68693-4DBB-4F89-AE3D-30E4E894845E}" destId="{833B33E5-D7F0-447B-99B7-3D8E8D951831}" srcOrd="0" destOrd="2" presId="urn:microsoft.com/office/officeart/2005/8/layout/vList2"/>
    <dgm:cxn modelId="{CDC63C79-5CBD-4C98-B0EF-FE1AB55924DC}" type="presOf" srcId="{E3DF369D-7DC4-44EE-AE8B-093EF6FA8E3E}" destId="{BA3AF7E7-09BE-447E-B437-DF6C44A9F0E2}" srcOrd="0" destOrd="0" presId="urn:microsoft.com/office/officeart/2005/8/layout/vList2"/>
    <dgm:cxn modelId="{87D7B18B-DAF0-4355-B105-7991009C30C7}" type="presOf" srcId="{220EBF75-38D7-468E-8A35-612E48CAE053}" destId="{22852255-83FF-44BF-9D9B-5E9F9DEA769F}" srcOrd="0" destOrd="0" presId="urn:microsoft.com/office/officeart/2005/8/layout/vList2"/>
    <dgm:cxn modelId="{4E82279C-308E-4486-A008-18FC0C69B526}" srcId="{3D1D1DC8-FBFE-4634-9A4F-6AA24A7072B7}" destId="{AC44D95E-2AB4-4BA0-BE74-12B90AF096E3}" srcOrd="1" destOrd="0" parTransId="{94A5A227-0230-4179-945F-A75D763F25D3}" sibTransId="{DA3D819C-3F66-49CC-8AB6-60503387DDC9}"/>
    <dgm:cxn modelId="{5C73B9A9-E399-46B6-B43C-38D302ACC645}" type="presOf" srcId="{86B11FE8-5D40-4A22-8585-CFD7D5A2FD61}" destId="{833B33E5-D7F0-447B-99B7-3D8E8D951831}" srcOrd="0" destOrd="0" presId="urn:microsoft.com/office/officeart/2005/8/layout/vList2"/>
    <dgm:cxn modelId="{1D7A45AD-1171-48D1-AA6C-86E8C516E103}" type="presOf" srcId="{0A488806-5119-47DA-950A-D4907D860007}" destId="{28FF5BFB-C48A-4767-8546-2C15490B3A0C}" srcOrd="0" destOrd="0" presId="urn:microsoft.com/office/officeart/2005/8/layout/vList2"/>
    <dgm:cxn modelId="{A20AB0B3-2DE3-4CBA-9D32-D022CF450309}" type="presOf" srcId="{AC44D95E-2AB4-4BA0-BE74-12B90AF096E3}" destId="{B3AD5052-2534-40F1-9C59-62866E2A29AE}" srcOrd="0" destOrd="1" presId="urn:microsoft.com/office/officeart/2005/8/layout/vList2"/>
    <dgm:cxn modelId="{CB0BC4C1-FCCF-435A-805A-9C95BAD8679F}" srcId="{3D1D1DC8-FBFE-4634-9A4F-6AA24A7072B7}" destId="{0F4B9AFE-9923-4986-9C3D-20D3A7A05DA1}" srcOrd="0" destOrd="0" parTransId="{9CC3C883-D511-4E80-9DAC-D0AF504D5C28}" sibTransId="{75EBE3C3-E26B-49F6-9D6F-065A1F88C086}"/>
    <dgm:cxn modelId="{3FCA11C3-FA10-4405-8331-571AE61EAEAC}" srcId="{3D1D1DC8-FBFE-4634-9A4F-6AA24A7072B7}" destId="{CDBF9744-E397-41BB-96E2-BCE8E5BA3F50}" srcOrd="2" destOrd="0" parTransId="{DE015E2D-946F-46B0-B9CE-0F8235B7FA2A}" sibTransId="{256766E3-296D-48DF-B3B3-4F777D854888}"/>
    <dgm:cxn modelId="{302D69D3-6E5D-4C47-8D8A-496528EE171A}" type="presOf" srcId="{E258BBC9-121E-42B3-AD3F-F10D4E8AC54E}" destId="{833B33E5-D7F0-447B-99B7-3D8E8D951831}" srcOrd="0" destOrd="1" presId="urn:microsoft.com/office/officeart/2005/8/layout/vList2"/>
    <dgm:cxn modelId="{569962D5-9C25-489F-8D7F-113ADFB86BE0}" type="presOf" srcId="{0F4B9AFE-9923-4986-9C3D-20D3A7A05DA1}" destId="{B3AD5052-2534-40F1-9C59-62866E2A29AE}" srcOrd="0" destOrd="0" presId="urn:microsoft.com/office/officeart/2005/8/layout/vList2"/>
    <dgm:cxn modelId="{18D55AD9-B31F-4462-B0A1-602B245A2A50}" srcId="{0A488806-5119-47DA-950A-D4907D860007}" destId="{E3DF369D-7DC4-44EE-AE8B-093EF6FA8E3E}" srcOrd="1" destOrd="0" parTransId="{25E55272-F497-47FA-A387-346168A7FD55}" sibTransId="{95D18673-5666-4DC5-889B-DB37C8C937EF}"/>
    <dgm:cxn modelId="{DB659651-9CA0-4540-8697-A3EDA2946267}" type="presParOf" srcId="{28FF5BFB-C48A-4767-8546-2C15490B3A0C}" destId="{22852255-83FF-44BF-9D9B-5E9F9DEA769F}" srcOrd="0" destOrd="0" presId="urn:microsoft.com/office/officeart/2005/8/layout/vList2"/>
    <dgm:cxn modelId="{FF73356D-B447-4810-8564-3D4E1B9D667E}" type="presParOf" srcId="{28FF5BFB-C48A-4767-8546-2C15490B3A0C}" destId="{D4EA969B-C3E6-497C-9668-7B6DE7167E22}" srcOrd="1" destOrd="0" presId="urn:microsoft.com/office/officeart/2005/8/layout/vList2"/>
    <dgm:cxn modelId="{A3A50074-78AC-423E-9CB3-3256F945D536}" type="presParOf" srcId="{28FF5BFB-C48A-4767-8546-2C15490B3A0C}" destId="{BA3AF7E7-09BE-447E-B437-DF6C44A9F0E2}" srcOrd="2" destOrd="0" presId="urn:microsoft.com/office/officeart/2005/8/layout/vList2"/>
    <dgm:cxn modelId="{7C3EFE77-3FAC-4832-BC99-F7BB5AD5967F}" type="presParOf" srcId="{28FF5BFB-C48A-4767-8546-2C15490B3A0C}" destId="{833B33E5-D7F0-447B-99B7-3D8E8D951831}" srcOrd="3" destOrd="0" presId="urn:microsoft.com/office/officeart/2005/8/layout/vList2"/>
    <dgm:cxn modelId="{432291AD-1408-4C7F-92BA-5C9D740FAEF4}" type="presParOf" srcId="{28FF5BFB-C48A-4767-8546-2C15490B3A0C}" destId="{FB85E6F9-47F0-4226-95C4-35BBE3056D08}" srcOrd="4" destOrd="0" presId="urn:microsoft.com/office/officeart/2005/8/layout/vList2"/>
    <dgm:cxn modelId="{577676F3-B257-45AD-A5DB-2E3AC0BADBB2}" type="presParOf" srcId="{28FF5BFB-C48A-4767-8546-2C15490B3A0C}" destId="{B3AD5052-2534-40F1-9C59-62866E2A29A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F31939-85E2-41EC-9232-29BD7FA3E299}" type="doc">
      <dgm:prSet loTypeId="urn:microsoft.com/office/officeart/2005/8/layout/vList2" loCatId="list" qsTypeId="urn:microsoft.com/office/officeart/2005/8/quickstyle/simple1" qsCatId="simple" csTypeId="urn:microsoft.com/office/officeart/2005/8/colors/accent5_2" csCatId="accent5"/>
      <dgm:spPr/>
      <dgm:t>
        <a:bodyPr/>
        <a:lstStyle/>
        <a:p>
          <a:endParaRPr lang="en-US"/>
        </a:p>
      </dgm:t>
    </dgm:pt>
    <dgm:pt modelId="{E2019F75-4DDD-42B2-93BC-7072220BEA97}">
      <dgm:prSet/>
      <dgm:spPr/>
      <dgm:t>
        <a:bodyPr/>
        <a:lstStyle/>
        <a:p>
          <a:r>
            <a:rPr lang="en-US" b="1" dirty="0"/>
            <a:t>Trade Liberalization</a:t>
          </a:r>
          <a:r>
            <a:rPr lang="en-US" dirty="0"/>
            <a:t>: </a:t>
          </a:r>
          <a:r>
            <a:rPr lang="en-IN" dirty="0"/>
            <a:t>A 10 % decrease in import tariffs across the board (Pakistan to Rest of World and Vice Versa) </a:t>
          </a:r>
          <a:endParaRPr lang="en-US" dirty="0"/>
        </a:p>
      </dgm:t>
    </dgm:pt>
    <dgm:pt modelId="{BCAA348C-7720-44C7-B595-CCAF7476111B}" type="parTrans" cxnId="{EB59B91C-8357-494A-A173-B6706404522A}">
      <dgm:prSet/>
      <dgm:spPr/>
      <dgm:t>
        <a:bodyPr/>
        <a:lstStyle/>
        <a:p>
          <a:endParaRPr lang="en-US"/>
        </a:p>
      </dgm:t>
    </dgm:pt>
    <dgm:pt modelId="{1D0690A7-9A64-4481-AAE0-53F8723A2896}" type="sibTrans" cxnId="{EB59B91C-8357-494A-A173-B6706404522A}">
      <dgm:prSet/>
      <dgm:spPr/>
      <dgm:t>
        <a:bodyPr/>
        <a:lstStyle/>
        <a:p>
          <a:endParaRPr lang="en-US"/>
        </a:p>
      </dgm:t>
    </dgm:pt>
    <dgm:pt modelId="{2E7D4557-78B0-425A-B1CC-EF83F1FC0F9E}">
      <dgm:prSet/>
      <dgm:spPr/>
      <dgm:t>
        <a:bodyPr/>
        <a:lstStyle/>
        <a:p>
          <a:r>
            <a:rPr lang="en-US" b="1"/>
            <a:t>Textile and Clothing Productivity:</a:t>
          </a:r>
          <a:r>
            <a:rPr lang="en-IN"/>
            <a:t>A 10% increase in Productivity of Textile and Wearing Apparel Sectors of Pakistan.</a:t>
          </a:r>
          <a:endParaRPr lang="en-US"/>
        </a:p>
      </dgm:t>
    </dgm:pt>
    <dgm:pt modelId="{AA278E42-BB03-4359-AB12-916B387C999B}" type="parTrans" cxnId="{CCE107E1-BABB-46A5-8AA8-C857CA18FC9A}">
      <dgm:prSet/>
      <dgm:spPr/>
      <dgm:t>
        <a:bodyPr/>
        <a:lstStyle/>
        <a:p>
          <a:endParaRPr lang="en-US"/>
        </a:p>
      </dgm:t>
    </dgm:pt>
    <dgm:pt modelId="{23F5C30F-7101-46F9-BBE4-B80CDA6E0D86}" type="sibTrans" cxnId="{CCE107E1-BABB-46A5-8AA8-C857CA18FC9A}">
      <dgm:prSet/>
      <dgm:spPr/>
      <dgm:t>
        <a:bodyPr/>
        <a:lstStyle/>
        <a:p>
          <a:endParaRPr lang="en-US"/>
        </a:p>
      </dgm:t>
    </dgm:pt>
    <dgm:pt modelId="{6E24D804-0F0B-4353-BCD0-E8DCD53E44AA}">
      <dgm:prSet/>
      <dgm:spPr/>
      <dgm:t>
        <a:bodyPr/>
        <a:lstStyle/>
        <a:p>
          <a:r>
            <a:rPr lang="en-IN" b="1"/>
            <a:t>Services NTMS: </a:t>
          </a:r>
          <a:r>
            <a:rPr lang="en-IN"/>
            <a:t>Removing 10% of Bilateral actionable NTM’s by Pakistan and it’s all Trading Partners.</a:t>
          </a:r>
          <a:endParaRPr lang="en-US"/>
        </a:p>
      </dgm:t>
    </dgm:pt>
    <dgm:pt modelId="{72BF4958-1262-4EAA-BB72-D9A1BCC87524}" type="parTrans" cxnId="{2F069236-2F3E-42B2-AEE7-8FE8DFAECCBA}">
      <dgm:prSet/>
      <dgm:spPr/>
      <dgm:t>
        <a:bodyPr/>
        <a:lstStyle/>
        <a:p>
          <a:endParaRPr lang="en-US"/>
        </a:p>
      </dgm:t>
    </dgm:pt>
    <dgm:pt modelId="{360D2F2D-AC91-4EE3-BC35-1D2471645DC4}" type="sibTrans" cxnId="{2F069236-2F3E-42B2-AEE7-8FE8DFAECCBA}">
      <dgm:prSet/>
      <dgm:spPr/>
      <dgm:t>
        <a:bodyPr/>
        <a:lstStyle/>
        <a:p>
          <a:endParaRPr lang="en-US"/>
        </a:p>
      </dgm:t>
    </dgm:pt>
    <dgm:pt modelId="{0677AFD2-B069-43E9-A1A6-195B551E13A7}" type="pres">
      <dgm:prSet presAssocID="{48F31939-85E2-41EC-9232-29BD7FA3E299}" presName="linear" presStyleCnt="0">
        <dgm:presLayoutVars>
          <dgm:animLvl val="lvl"/>
          <dgm:resizeHandles val="exact"/>
        </dgm:presLayoutVars>
      </dgm:prSet>
      <dgm:spPr/>
    </dgm:pt>
    <dgm:pt modelId="{42265CCA-08E4-48FB-A929-AC7B43B1314D}" type="pres">
      <dgm:prSet presAssocID="{E2019F75-4DDD-42B2-93BC-7072220BEA97}" presName="parentText" presStyleLbl="node1" presStyleIdx="0" presStyleCnt="3">
        <dgm:presLayoutVars>
          <dgm:chMax val="0"/>
          <dgm:bulletEnabled val="1"/>
        </dgm:presLayoutVars>
      </dgm:prSet>
      <dgm:spPr/>
    </dgm:pt>
    <dgm:pt modelId="{CD9072FA-B439-42D8-9D64-6787A993361F}" type="pres">
      <dgm:prSet presAssocID="{1D0690A7-9A64-4481-AAE0-53F8723A2896}" presName="spacer" presStyleCnt="0"/>
      <dgm:spPr/>
    </dgm:pt>
    <dgm:pt modelId="{4FDD83BF-EA48-4D90-8B71-25B5E023A549}" type="pres">
      <dgm:prSet presAssocID="{2E7D4557-78B0-425A-B1CC-EF83F1FC0F9E}" presName="parentText" presStyleLbl="node1" presStyleIdx="1" presStyleCnt="3">
        <dgm:presLayoutVars>
          <dgm:chMax val="0"/>
          <dgm:bulletEnabled val="1"/>
        </dgm:presLayoutVars>
      </dgm:prSet>
      <dgm:spPr/>
    </dgm:pt>
    <dgm:pt modelId="{9F4E6F91-E587-430C-AA9B-12F211B18C3B}" type="pres">
      <dgm:prSet presAssocID="{23F5C30F-7101-46F9-BBE4-B80CDA6E0D86}" presName="spacer" presStyleCnt="0"/>
      <dgm:spPr/>
    </dgm:pt>
    <dgm:pt modelId="{C6375192-975B-4E7D-96BD-3CE3C63FB1A1}" type="pres">
      <dgm:prSet presAssocID="{6E24D804-0F0B-4353-BCD0-E8DCD53E44AA}" presName="parentText" presStyleLbl="node1" presStyleIdx="2" presStyleCnt="3">
        <dgm:presLayoutVars>
          <dgm:chMax val="0"/>
          <dgm:bulletEnabled val="1"/>
        </dgm:presLayoutVars>
      </dgm:prSet>
      <dgm:spPr/>
    </dgm:pt>
  </dgm:ptLst>
  <dgm:cxnLst>
    <dgm:cxn modelId="{EB59B91C-8357-494A-A173-B6706404522A}" srcId="{48F31939-85E2-41EC-9232-29BD7FA3E299}" destId="{E2019F75-4DDD-42B2-93BC-7072220BEA97}" srcOrd="0" destOrd="0" parTransId="{BCAA348C-7720-44C7-B595-CCAF7476111B}" sibTransId="{1D0690A7-9A64-4481-AAE0-53F8723A2896}"/>
    <dgm:cxn modelId="{2F069236-2F3E-42B2-AEE7-8FE8DFAECCBA}" srcId="{48F31939-85E2-41EC-9232-29BD7FA3E299}" destId="{6E24D804-0F0B-4353-BCD0-E8DCD53E44AA}" srcOrd="2" destOrd="0" parTransId="{72BF4958-1262-4EAA-BB72-D9A1BCC87524}" sibTransId="{360D2F2D-AC91-4EE3-BC35-1D2471645DC4}"/>
    <dgm:cxn modelId="{8193BF70-2756-42B1-9C0F-C3E24B89E397}" type="presOf" srcId="{2E7D4557-78B0-425A-B1CC-EF83F1FC0F9E}" destId="{4FDD83BF-EA48-4D90-8B71-25B5E023A549}" srcOrd="0" destOrd="0" presId="urn:microsoft.com/office/officeart/2005/8/layout/vList2"/>
    <dgm:cxn modelId="{E90C73CE-4D60-4C08-8CA7-73A141F77B1A}" type="presOf" srcId="{6E24D804-0F0B-4353-BCD0-E8DCD53E44AA}" destId="{C6375192-975B-4E7D-96BD-3CE3C63FB1A1}" srcOrd="0" destOrd="0" presId="urn:microsoft.com/office/officeart/2005/8/layout/vList2"/>
    <dgm:cxn modelId="{CCE107E1-BABB-46A5-8AA8-C857CA18FC9A}" srcId="{48F31939-85E2-41EC-9232-29BD7FA3E299}" destId="{2E7D4557-78B0-425A-B1CC-EF83F1FC0F9E}" srcOrd="1" destOrd="0" parTransId="{AA278E42-BB03-4359-AB12-916B387C999B}" sibTransId="{23F5C30F-7101-46F9-BBE4-B80CDA6E0D86}"/>
    <dgm:cxn modelId="{3EEE16E9-FAAF-4E4A-958B-574914C71B6F}" type="presOf" srcId="{48F31939-85E2-41EC-9232-29BD7FA3E299}" destId="{0677AFD2-B069-43E9-A1A6-195B551E13A7}" srcOrd="0" destOrd="0" presId="urn:microsoft.com/office/officeart/2005/8/layout/vList2"/>
    <dgm:cxn modelId="{798983F2-F344-4D91-949D-9BFABEA3EB42}" type="presOf" srcId="{E2019F75-4DDD-42B2-93BC-7072220BEA97}" destId="{42265CCA-08E4-48FB-A929-AC7B43B1314D}" srcOrd="0" destOrd="0" presId="urn:microsoft.com/office/officeart/2005/8/layout/vList2"/>
    <dgm:cxn modelId="{8EEB82DF-2718-44AE-A72C-0A752EC9FAA5}" type="presParOf" srcId="{0677AFD2-B069-43E9-A1A6-195B551E13A7}" destId="{42265CCA-08E4-48FB-A929-AC7B43B1314D}" srcOrd="0" destOrd="0" presId="urn:microsoft.com/office/officeart/2005/8/layout/vList2"/>
    <dgm:cxn modelId="{345E60FE-BD6B-46A0-B69B-3E03CC28FC3A}" type="presParOf" srcId="{0677AFD2-B069-43E9-A1A6-195B551E13A7}" destId="{CD9072FA-B439-42D8-9D64-6787A993361F}" srcOrd="1" destOrd="0" presId="urn:microsoft.com/office/officeart/2005/8/layout/vList2"/>
    <dgm:cxn modelId="{9A7A5038-3173-4920-B04E-6255D47AFD5F}" type="presParOf" srcId="{0677AFD2-B069-43E9-A1A6-195B551E13A7}" destId="{4FDD83BF-EA48-4D90-8B71-25B5E023A549}" srcOrd="2" destOrd="0" presId="urn:microsoft.com/office/officeart/2005/8/layout/vList2"/>
    <dgm:cxn modelId="{CA57B8EA-2521-4588-94C0-A69A71649021}" type="presParOf" srcId="{0677AFD2-B069-43E9-A1A6-195B551E13A7}" destId="{9F4E6F91-E587-430C-AA9B-12F211B18C3B}" srcOrd="3" destOrd="0" presId="urn:microsoft.com/office/officeart/2005/8/layout/vList2"/>
    <dgm:cxn modelId="{3C27C68D-BB34-409E-8738-9AACE0656757}" type="presParOf" srcId="{0677AFD2-B069-43E9-A1A6-195B551E13A7}" destId="{C6375192-975B-4E7D-96BD-3CE3C63FB1A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52255-83FF-44BF-9D9B-5E9F9DEA769F}">
      <dsp:nvSpPr>
        <dsp:cNvPr id="0" name=""/>
        <dsp:cNvSpPr/>
      </dsp:nvSpPr>
      <dsp:spPr>
        <a:xfrm>
          <a:off x="0" y="0"/>
          <a:ext cx="10758567"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Structural Transformation</a:t>
          </a:r>
        </a:p>
      </dsp:txBody>
      <dsp:txXfrm>
        <a:off x="37467" y="37467"/>
        <a:ext cx="10683633" cy="692586"/>
      </dsp:txXfrm>
    </dsp:sp>
    <dsp:sp modelId="{BA3AF7E7-09BE-447E-B437-DF6C44A9F0E2}">
      <dsp:nvSpPr>
        <dsp:cNvPr id="0" name=""/>
        <dsp:cNvSpPr/>
      </dsp:nvSpPr>
      <dsp:spPr>
        <a:xfrm>
          <a:off x="0" y="896122"/>
          <a:ext cx="10758567"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Lewis (1954) Dual economy model</a:t>
          </a:r>
        </a:p>
      </dsp:txBody>
      <dsp:txXfrm>
        <a:off x="37467" y="933589"/>
        <a:ext cx="10683633" cy="692586"/>
      </dsp:txXfrm>
    </dsp:sp>
    <dsp:sp modelId="{833B33E5-D7F0-447B-99B7-3D8E8D951831}">
      <dsp:nvSpPr>
        <dsp:cNvPr id="0" name=""/>
        <dsp:cNvSpPr/>
      </dsp:nvSpPr>
      <dsp:spPr>
        <a:xfrm>
          <a:off x="0" y="1663642"/>
          <a:ext cx="10758567" cy="169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585" tIns="34290" rIns="192024" bIns="34290" numCol="1" spcCol="1270" anchor="t" anchorCtr="0">
          <a:noAutofit/>
        </a:bodyPr>
        <a:lstStyle/>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Low productivity in primary sector  </a:t>
          </a:r>
        </a:p>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Labor and capital reallocate from non-capitalist to modern capitalist sectors.</a:t>
          </a:r>
        </a:p>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Increased productivity, income, and economic well being.</a:t>
          </a:r>
        </a:p>
      </dsp:txBody>
      <dsp:txXfrm>
        <a:off x="0" y="1663642"/>
        <a:ext cx="10758567" cy="1697400"/>
      </dsp:txXfrm>
    </dsp:sp>
    <dsp:sp modelId="{FB85E6F9-47F0-4226-95C4-35BBE3056D08}">
      <dsp:nvSpPr>
        <dsp:cNvPr id="0" name=""/>
        <dsp:cNvSpPr/>
      </dsp:nvSpPr>
      <dsp:spPr>
        <a:xfrm>
          <a:off x="0" y="3361042"/>
          <a:ext cx="10758567"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 panacea for economic development </a:t>
          </a:r>
        </a:p>
      </dsp:txBody>
      <dsp:txXfrm>
        <a:off x="37467" y="3398509"/>
        <a:ext cx="10683633" cy="692586"/>
      </dsp:txXfrm>
    </dsp:sp>
    <dsp:sp modelId="{B3AD5052-2534-40F1-9C59-62866E2A29AE}">
      <dsp:nvSpPr>
        <dsp:cNvPr id="0" name=""/>
        <dsp:cNvSpPr/>
      </dsp:nvSpPr>
      <dsp:spPr>
        <a:xfrm>
          <a:off x="0" y="4128562"/>
          <a:ext cx="10758567" cy="169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585" tIns="34290" rIns="192024" bIns="34290" numCol="1" spcCol="1270" anchor="t" anchorCtr="0">
          <a:noAutofit/>
        </a:bodyPr>
        <a:lstStyle/>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Economic Diversification </a:t>
          </a:r>
        </a:p>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Sustained economic growth </a:t>
          </a:r>
        </a:p>
        <a:p>
          <a:pPr marL="228600" lvl="1" indent="-228600" algn="l" defTabSz="914400" rtl="0" eaLnBrk="1" latinLnBrk="0" hangingPunct="1">
            <a:lnSpc>
              <a:spcPct val="80000"/>
            </a:lnSpc>
            <a:spcBef>
              <a:spcPts val="1000"/>
            </a:spcBef>
            <a:spcAft>
              <a:spcPct val="20000"/>
            </a:spcAft>
            <a:buFont typeface="Arial" panose="020B0604020202020204" pitchFamily="34" charset="0"/>
            <a:buChar char="•"/>
          </a:pPr>
          <a:r>
            <a:rPr lang="en-US" sz="2700" kern="0" dirty="0">
              <a:solidFill>
                <a:prstClr val="black">
                  <a:lumMod val="65000"/>
                  <a:lumOff val="35000"/>
                </a:prstClr>
              </a:solidFill>
              <a:latin typeface="Sakkal Majalla" panose="02000000000000000000" pitchFamily="2" charset="-78"/>
              <a:ea typeface="Roboto"/>
              <a:cs typeface="Sakkal Majalla" panose="02000000000000000000" pitchFamily="2" charset="-78"/>
            </a:rPr>
            <a:t>Poverty alleviation</a:t>
          </a:r>
        </a:p>
      </dsp:txBody>
      <dsp:txXfrm>
        <a:off x="0" y="4128562"/>
        <a:ext cx="10758567" cy="1697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65CCA-08E4-48FB-A929-AC7B43B1314D}">
      <dsp:nvSpPr>
        <dsp:cNvPr id="0" name=""/>
        <dsp:cNvSpPr/>
      </dsp:nvSpPr>
      <dsp:spPr>
        <a:xfrm>
          <a:off x="0" y="156715"/>
          <a:ext cx="10335350" cy="1193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dirty="0"/>
            <a:t>Trade Liberalization</a:t>
          </a:r>
          <a:r>
            <a:rPr lang="en-US" sz="3000" kern="1200" dirty="0"/>
            <a:t>: </a:t>
          </a:r>
          <a:r>
            <a:rPr lang="en-IN" sz="3000" kern="1200" dirty="0"/>
            <a:t>A 10 % decrease in import tariffs across the board (Pakistan to Rest of World and Vice Versa) </a:t>
          </a:r>
          <a:endParaRPr lang="en-US" sz="3000" kern="1200" dirty="0"/>
        </a:p>
      </dsp:txBody>
      <dsp:txXfrm>
        <a:off x="58257" y="214972"/>
        <a:ext cx="10218836" cy="1076886"/>
      </dsp:txXfrm>
    </dsp:sp>
    <dsp:sp modelId="{4FDD83BF-EA48-4D90-8B71-25B5E023A549}">
      <dsp:nvSpPr>
        <dsp:cNvPr id="0" name=""/>
        <dsp:cNvSpPr/>
      </dsp:nvSpPr>
      <dsp:spPr>
        <a:xfrm>
          <a:off x="0" y="1436515"/>
          <a:ext cx="10335350" cy="1193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Textile and Clothing Productivity:</a:t>
          </a:r>
          <a:r>
            <a:rPr lang="en-IN" sz="3000" kern="1200"/>
            <a:t>A 10% increase in Productivity of Textile and Wearing Apparel Sectors of Pakistan.</a:t>
          </a:r>
          <a:endParaRPr lang="en-US" sz="3000" kern="1200"/>
        </a:p>
      </dsp:txBody>
      <dsp:txXfrm>
        <a:off x="58257" y="1494772"/>
        <a:ext cx="10218836" cy="1076886"/>
      </dsp:txXfrm>
    </dsp:sp>
    <dsp:sp modelId="{C6375192-975B-4E7D-96BD-3CE3C63FB1A1}">
      <dsp:nvSpPr>
        <dsp:cNvPr id="0" name=""/>
        <dsp:cNvSpPr/>
      </dsp:nvSpPr>
      <dsp:spPr>
        <a:xfrm>
          <a:off x="0" y="2716315"/>
          <a:ext cx="10335350" cy="1193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IN" sz="3000" b="1" kern="1200"/>
            <a:t>Services NTMS: </a:t>
          </a:r>
          <a:r>
            <a:rPr lang="en-IN" sz="3000" kern="1200"/>
            <a:t>Removing 10% of Bilateral actionable NTM’s by Pakistan and it’s all Trading Partners.</a:t>
          </a:r>
          <a:endParaRPr lang="en-US" sz="3000" kern="1200"/>
        </a:p>
      </dsp:txBody>
      <dsp:txXfrm>
        <a:off x="58257" y="2774572"/>
        <a:ext cx="10218836" cy="10768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F18577-4D22-4D69-A006-E1D68D4C12A8}" type="datetimeFigureOut">
              <a:rPr lang="en-US" smtClean="0"/>
              <a:t>6/25/2025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64354-F78F-41D9-A530-D40FB59B8FE0}" type="slidenum">
              <a:rPr lang="en-US" smtClean="0"/>
              <a:t>‹#›</a:t>
            </a:fld>
            <a:endParaRPr lang="en-US"/>
          </a:p>
        </p:txBody>
      </p:sp>
    </p:spTree>
    <p:extLst>
      <p:ext uri="{BB962C8B-B14F-4D97-AF65-F5344CB8AC3E}">
        <p14:creationId xmlns:p14="http://schemas.microsoft.com/office/powerpoint/2010/main" val="328608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UNCTAD categorized NTMs into 16 types using the International Classification of Non-Tariff Measures (ICNTM).</a:t>
            </a:r>
          </a:p>
          <a:p>
            <a:endParaRPr lang="en-US" dirty="0"/>
          </a:p>
          <a:p>
            <a:r>
              <a:rPr lang="en-US" dirty="0"/>
              <a:t>Quantifying the size of NTMS can involve estimating their ad-valorem equivalents, expressed as the percentage change increase in price or equivalent measure. </a:t>
            </a:r>
          </a:p>
          <a:p>
            <a:pPr marL="0" marR="0" algn="just">
              <a:lnSpc>
                <a:spcPct val="115000"/>
              </a:lnSpc>
              <a:spcAft>
                <a:spcPts val="800"/>
              </a:spcAft>
            </a:pPr>
            <a:br>
              <a:rPr lang="en-US" dirty="0"/>
            </a:br>
            <a:r>
              <a:rPr lang="en-US" dirty="0"/>
              <a:t>The Samuelson iceberg cost method used widely by researchers in GTAP framework to model NTM’s. </a:t>
            </a:r>
          </a:p>
          <a:p>
            <a:pPr marL="0" marR="0" algn="just">
              <a:lnSpc>
                <a:spcPct val="115000"/>
              </a:lnSpc>
              <a:spcAft>
                <a:spcPts val="800"/>
              </a:spcAft>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marR="0" algn="just">
              <a:lnSpc>
                <a:spcPct val="115000"/>
              </a:lnSpc>
              <a:spcAft>
                <a:spcPts val="800"/>
              </a:spcAft>
            </a:pPr>
            <a:r>
              <a:rPr lang="en-US" sz="1800" kern="100" dirty="0">
                <a:effectLst/>
                <a:latin typeface="Aptos" panose="020B0004020202020204" pitchFamily="34" charset="0"/>
                <a:ea typeface="Aptos" panose="020B0004020202020204" pitchFamily="34" charset="0"/>
                <a:cs typeface="Arial" panose="020B0604020202020204" pitchFamily="34" charset="0"/>
              </a:rPr>
              <a:t>The iceberg cost method </a:t>
            </a:r>
            <a:r>
              <a:rPr lang="en-US" sz="1800" kern="100" dirty="0">
                <a:effectLs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r>
              <a:rPr lang="en-US" sz="1800" kern="100" dirty="0">
                <a:effectLst/>
                <a:latin typeface="Aptos" panose="020B0004020202020204" pitchFamily="34" charset="0"/>
                <a:ea typeface="Aptos" panose="020B0004020202020204" pitchFamily="34" charset="0"/>
                <a:cs typeface="Arial" panose="020B0604020202020204" pitchFamily="34" charset="0"/>
              </a:rPr>
              <a:t>  the idea here is basically that the NTM raises the cost of the good to the Importer so it's definitely a cost on the Importer side </a:t>
            </a:r>
            <a:r>
              <a:rPr lang="en-US" sz="1800" kern="100" dirty="0">
                <a:effectLs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r>
              <a:rPr lang="en-US" sz="1800" kern="100" dirty="0">
                <a:effectLst/>
                <a:latin typeface="Aptos" panose="020B0004020202020204" pitchFamily="34" charset="0"/>
                <a:ea typeface="Aptos" panose="020B0004020202020204" pitchFamily="34" charset="0"/>
                <a:cs typeface="Arial" panose="020B0604020202020204" pitchFamily="34" charset="0"/>
              </a:rPr>
              <a:t>  the increases in cost is shown as a decline in the quantity so the quantity of the good moves from the exporting country to the importing country and that quantity is declining </a:t>
            </a:r>
            <a:r>
              <a:rPr lang="en-US" sz="1800" kern="100" dirty="0">
                <a:effectLst/>
                <a:latin typeface="Aptos" panose="020B0004020202020204" pitchFamily="34" charset="0"/>
                <a:ea typeface="Aptos" panose="020B0004020202020204" pitchFamily="34" charset="0"/>
                <a:cs typeface="Arial" panose="020B0604020202020204" pitchFamily="34" charset="0"/>
                <a:sym typeface="Wingdings" panose="05000000000000000000" pitchFamily="2" charset="2"/>
              </a:rPr>
              <a:t></a:t>
            </a:r>
            <a:r>
              <a:rPr lang="en-US" sz="1800" kern="100" dirty="0">
                <a:effectLst/>
                <a:latin typeface="Aptos" panose="020B0004020202020204" pitchFamily="34" charset="0"/>
                <a:ea typeface="Aptos" panose="020B0004020202020204" pitchFamily="34" charset="0"/>
                <a:cs typeface="Arial" panose="020B0604020202020204" pitchFamily="34" charset="0"/>
              </a:rPr>
              <a:t>  so basically like an iceberg melting from , as it moves across the world which is why it's called the iceberg cost method </a:t>
            </a:r>
          </a:p>
        </p:txBody>
      </p:sp>
      <p:sp>
        <p:nvSpPr>
          <p:cNvPr id="4" name="Slide Number Placeholder 3"/>
          <p:cNvSpPr>
            <a:spLocks noGrp="1"/>
          </p:cNvSpPr>
          <p:nvPr>
            <p:ph type="sldNum" sz="quarter" idx="5"/>
          </p:nvPr>
        </p:nvSpPr>
        <p:spPr/>
        <p:txBody>
          <a:bodyPr/>
          <a:lstStyle/>
          <a:p>
            <a:fld id="{98B5FF14-D33B-48A8-AE53-E74D2CE65E52}" type="slidenum">
              <a:rPr lang="en-US" smtClean="0"/>
              <a:t>11</a:t>
            </a:fld>
            <a:endParaRPr lang="en-US"/>
          </a:p>
        </p:txBody>
      </p:sp>
    </p:spTree>
    <p:extLst>
      <p:ext uri="{BB962C8B-B14F-4D97-AF65-F5344CB8AC3E}">
        <p14:creationId xmlns:p14="http://schemas.microsoft.com/office/powerpoint/2010/main" val="2487327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5FF14-D33B-48A8-AE53-E74D2CE65E52}" type="slidenum">
              <a:rPr lang="en-US" smtClean="0"/>
              <a:t>13</a:t>
            </a:fld>
            <a:endParaRPr lang="en-US"/>
          </a:p>
        </p:txBody>
      </p:sp>
    </p:spTree>
    <p:extLst>
      <p:ext uri="{BB962C8B-B14F-4D97-AF65-F5344CB8AC3E}">
        <p14:creationId xmlns:p14="http://schemas.microsoft.com/office/powerpoint/2010/main" val="951356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998F-9937-417A-8AD9-CC596F227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9D4298-A930-4552-962B-5BEA9A5006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3287D5-FA25-4B33-A656-B1E69D72E517}"/>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05270635-0AAE-42F5-B56C-D44AC743DF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E6D837-ED21-4BB7-95D4-E1B536567D9D}"/>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38521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58BA-C118-4FB2-AB78-F5E2C0108F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54AC04-95C6-40B3-9162-9E16A4DF4E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25D17A-7EC0-4A34-8FD7-19022D477074}"/>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89BA45D4-8690-4BE6-912C-FE0F7498AE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A2A4F-C11C-4876-88CC-23FA17378161}"/>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45280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E5517E-699E-410E-971C-E606AED5EB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86C2E4-2A42-4F4E-808A-327BA662F3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15FBC-5FF8-4579-BE85-B188CD1CCD9B}"/>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F8BA1560-AAF1-4314-A653-C313BA5FB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9E60E-2F49-45E2-BAAC-ED87FAEB7333}"/>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16620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4920-D679-41A9-8135-8E8C51711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28509-D303-4216-B02A-594759AB04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D65CF5-6C8F-4696-B8F7-0D9A83F7B612}"/>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027B7B44-E13C-41D0-A749-E0F66F926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5C53D-905A-4C69-8E51-A054FEF65990}"/>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2176607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CFCA-F3D7-419E-AA35-62B90F3D6E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044160-96F0-434A-B1CD-8E55AC2A0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3148D8-2D51-4D79-A40A-1016F0FF9D2C}"/>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D115B541-E47C-4105-9693-D6485B749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74A2D-8CBC-4637-BABC-8E685FAEE238}"/>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51444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1502-0968-450E-AF50-FFF4E39397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469F3D-3EBE-4ADB-883F-B350E0A04E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4C49EA-21AA-44F4-A411-9040C3B105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5B5407-A0D1-4313-A22D-9EA41A59EC7F}"/>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6" name="Footer Placeholder 5">
            <a:extLst>
              <a:ext uri="{FF2B5EF4-FFF2-40B4-BE49-F238E27FC236}">
                <a16:creationId xmlns:a16="http://schemas.microsoft.com/office/drawing/2014/main" id="{2E00C60C-512B-463F-A009-3892D60E67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5E83AB-C6B4-48E8-BED6-EE958C8F79A0}"/>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296553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E619D-E2B1-466F-97E8-4AE8A882B5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B966B0-542C-4BF2-B550-11DACB3AA8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6D5E52-684A-4953-81FB-AB2F307C40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CFB37B-4B22-4A28-A140-B9316C224A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037AB2-A2A2-44C6-A7A5-D2D09C54DA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809B07-B665-484E-8D4A-2861C3441EE1}"/>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8" name="Footer Placeholder 7">
            <a:extLst>
              <a:ext uri="{FF2B5EF4-FFF2-40B4-BE49-F238E27FC236}">
                <a16:creationId xmlns:a16="http://schemas.microsoft.com/office/drawing/2014/main" id="{AA375144-7C47-4B7D-92B6-CC97EF3AB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01F74F-A5D9-4847-91F1-F179AC66092A}"/>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60146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E5FD-4543-49CE-A960-918686C636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94F83F-05C8-42CB-BC26-B3AB59ED88A0}"/>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4" name="Footer Placeholder 3">
            <a:extLst>
              <a:ext uri="{FF2B5EF4-FFF2-40B4-BE49-F238E27FC236}">
                <a16:creationId xmlns:a16="http://schemas.microsoft.com/office/drawing/2014/main" id="{001FBC42-3635-4A80-87D2-B1B4352E0A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411D22-FB78-4F03-B6ED-DAB6F1911E34}"/>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6033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71A30-1EF9-4994-97AE-B8B7106847CA}"/>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3" name="Footer Placeholder 2">
            <a:extLst>
              <a:ext uri="{FF2B5EF4-FFF2-40B4-BE49-F238E27FC236}">
                <a16:creationId xmlns:a16="http://schemas.microsoft.com/office/drawing/2014/main" id="{1330037A-CA51-4809-AD7A-511D762B8A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6C4AE1-6D3F-4034-8E86-9FC035B46B7F}"/>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30028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C9764-3A57-4CD3-8980-3AD35DA263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C1DAB-8A78-4D0C-B8DB-8BC6F79B10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ABB497-83AC-49D9-B705-B0F9C27CC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02C45C-D063-4731-BFB6-1B8480782652}"/>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6" name="Footer Placeholder 5">
            <a:extLst>
              <a:ext uri="{FF2B5EF4-FFF2-40B4-BE49-F238E27FC236}">
                <a16:creationId xmlns:a16="http://schemas.microsoft.com/office/drawing/2014/main" id="{FBB3C473-0085-4163-9118-682A592313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E67CB8-0897-470A-89B4-431E7D6D6BBA}"/>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233784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EAD7E-BC2B-4463-BF9F-52B1B39754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40CBB4-7282-4232-804F-336D34B96D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8F1D08-0F5C-4DF0-912C-EA82DAED52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EBDA7C-B392-46C3-9B8E-9C34E8273DE7}"/>
              </a:ext>
            </a:extLst>
          </p:cNvPr>
          <p:cNvSpPr>
            <a:spLocks noGrp="1"/>
          </p:cNvSpPr>
          <p:nvPr>
            <p:ph type="dt" sz="half" idx="10"/>
          </p:nvPr>
        </p:nvSpPr>
        <p:spPr/>
        <p:txBody>
          <a:bodyPr/>
          <a:lstStyle/>
          <a:p>
            <a:fld id="{F536B0C4-9BF9-4F69-9CCB-054CEA1E7FF2}" type="datetimeFigureOut">
              <a:rPr lang="en-US" smtClean="0"/>
              <a:t>6/25/2025</a:t>
            </a:fld>
            <a:endParaRPr lang="en-US"/>
          </a:p>
        </p:txBody>
      </p:sp>
      <p:sp>
        <p:nvSpPr>
          <p:cNvPr id="6" name="Footer Placeholder 5">
            <a:extLst>
              <a:ext uri="{FF2B5EF4-FFF2-40B4-BE49-F238E27FC236}">
                <a16:creationId xmlns:a16="http://schemas.microsoft.com/office/drawing/2014/main" id="{F7BB0EA5-F48D-47C1-B013-F4E0013985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B20617-4568-4A3E-8749-4B7938AC0E23}"/>
              </a:ext>
            </a:extLst>
          </p:cNvPr>
          <p:cNvSpPr>
            <a:spLocks noGrp="1"/>
          </p:cNvSpPr>
          <p:nvPr>
            <p:ph type="sldNum" sz="quarter" idx="12"/>
          </p:nvPr>
        </p:nvSpPr>
        <p:spPr/>
        <p:txBody>
          <a:bodyPr/>
          <a:lstStyle/>
          <a:p>
            <a:fld id="{EE39BCD4-10AB-40D6-A59B-3891E9B01DE6}" type="slidenum">
              <a:rPr lang="en-US" smtClean="0"/>
              <a:t>‹#›</a:t>
            </a:fld>
            <a:endParaRPr lang="en-US"/>
          </a:p>
        </p:txBody>
      </p:sp>
    </p:spTree>
    <p:extLst>
      <p:ext uri="{BB962C8B-B14F-4D97-AF65-F5344CB8AC3E}">
        <p14:creationId xmlns:p14="http://schemas.microsoft.com/office/powerpoint/2010/main" val="3499772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20D27F-7C40-4490-86AA-CFE20E51B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4FC867-10EF-4CA9-A044-0B74618A38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A191B-4676-4B38-9555-081C6FF87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6B0C4-9BF9-4F69-9CCB-054CEA1E7FF2}" type="datetimeFigureOut">
              <a:rPr lang="en-US" smtClean="0"/>
              <a:t>6/25/2025</a:t>
            </a:fld>
            <a:endParaRPr lang="en-US"/>
          </a:p>
        </p:txBody>
      </p:sp>
      <p:sp>
        <p:nvSpPr>
          <p:cNvPr id="5" name="Footer Placeholder 4">
            <a:extLst>
              <a:ext uri="{FF2B5EF4-FFF2-40B4-BE49-F238E27FC236}">
                <a16:creationId xmlns:a16="http://schemas.microsoft.com/office/drawing/2014/main" id="{E9ABF103-D8F7-4A74-9E3E-D16F43346C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AC1A18-1F50-406B-8B84-7160E8E6FE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9BCD4-10AB-40D6-A59B-3891E9B01DE6}" type="slidenum">
              <a:rPr lang="en-US" smtClean="0"/>
              <a:t>‹#›</a:t>
            </a:fld>
            <a:endParaRPr lang="en-US"/>
          </a:p>
        </p:txBody>
      </p:sp>
    </p:spTree>
    <p:extLst>
      <p:ext uri="{BB962C8B-B14F-4D97-AF65-F5344CB8AC3E}">
        <p14:creationId xmlns:p14="http://schemas.microsoft.com/office/powerpoint/2010/main" val="1802441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81_8A9C640C.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01_B91F82ED.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Structural Transformation </a:t>
            </a:r>
            <a:r>
              <a:rPr lang="en-IN" dirty="0"/>
              <a:t>and Economic Resilience: The Case of Pakistan</a:t>
            </a:r>
            <a:endParaRPr lang="en-US" dirty="0"/>
          </a:p>
        </p:txBody>
      </p:sp>
      <p:sp>
        <p:nvSpPr>
          <p:cNvPr id="3" name="Subtitle 2"/>
          <p:cNvSpPr>
            <a:spLocks noGrp="1"/>
          </p:cNvSpPr>
          <p:nvPr>
            <p:ph type="subTitle" idx="1"/>
          </p:nvPr>
        </p:nvSpPr>
        <p:spPr>
          <a:xfrm>
            <a:off x="526273" y="3927314"/>
            <a:ext cx="10141727" cy="2116869"/>
          </a:xfrm>
        </p:spPr>
        <p:txBody>
          <a:bodyPr>
            <a:normAutofit/>
          </a:bodyPr>
          <a:lstStyle/>
          <a:p>
            <a:r>
              <a:rPr lang="en-US" sz="2000" dirty="0"/>
              <a:t>Farah Tasneem, Muhammad Aamir Khan</a:t>
            </a:r>
          </a:p>
          <a:p>
            <a:r>
              <a:rPr lang="en-US" sz="2000" dirty="0"/>
              <a:t>COMSATS  University Islamabad</a:t>
            </a:r>
          </a:p>
          <a:p>
            <a:r>
              <a:rPr lang="en-US" sz="2000" dirty="0"/>
              <a:t>Pakistan.</a:t>
            </a:r>
          </a:p>
        </p:txBody>
      </p:sp>
    </p:spTree>
    <p:extLst>
      <p:ext uri="{BB962C8B-B14F-4D97-AF65-F5344CB8AC3E}">
        <p14:creationId xmlns:p14="http://schemas.microsoft.com/office/powerpoint/2010/main" val="1886528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D2155-D5E9-D31A-736E-FF74CC841A3D}"/>
              </a:ext>
            </a:extLst>
          </p:cNvPr>
          <p:cNvSpPr>
            <a:spLocks noGrp="1"/>
          </p:cNvSpPr>
          <p:nvPr>
            <p:ph type="title"/>
          </p:nvPr>
        </p:nvSpPr>
        <p:spPr/>
        <p:txBody>
          <a:bodyPr>
            <a:normAutofit/>
          </a:bodyPr>
          <a:lstStyle/>
          <a:p>
            <a:r>
              <a:rPr lang="en-US" altLang="en-US" sz="4000" b="1" dirty="0">
                <a:solidFill>
                  <a:schemeClr val="accent1">
                    <a:lumMod val="50000"/>
                  </a:schemeClr>
                </a:solidFill>
              </a:rPr>
              <a:t>Data Modification</a:t>
            </a:r>
            <a:endParaRPr lang="en-US" sz="4000" dirty="0"/>
          </a:p>
        </p:txBody>
      </p:sp>
      <p:sp>
        <p:nvSpPr>
          <p:cNvPr id="3" name="Content Placeholder 2">
            <a:extLst>
              <a:ext uri="{FF2B5EF4-FFF2-40B4-BE49-F238E27FC236}">
                <a16:creationId xmlns:a16="http://schemas.microsoft.com/office/drawing/2014/main" id="{82E896C5-F7F3-25DB-DDCC-ECF5AC7A5DB1}"/>
              </a:ext>
            </a:extLst>
          </p:cNvPr>
          <p:cNvSpPr>
            <a:spLocks noGrp="1"/>
          </p:cNvSpPr>
          <p:nvPr>
            <p:ph idx="1"/>
          </p:nvPr>
        </p:nvSpPr>
        <p:spPr/>
        <p:txBody>
          <a:bodyPr>
            <a:normAutofit fontScale="92500" lnSpcReduction="10000"/>
          </a:bodyPr>
          <a:lstStyle/>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GTAP Official Data Release is </a:t>
            </a:r>
            <a:r>
              <a:rPr lang="en-US" sz="3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GTAP V11 – 2017 </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Base year.</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We used </a:t>
            </a:r>
            <a:r>
              <a:rPr lang="en-US" sz="3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GTAP 12 Pre-release </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a:t>
            </a:r>
            <a:r>
              <a:rPr lang="en-US" sz="3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2019* </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Base Year.</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Updating macroeconomic data for the entire GTAP database for all countries using the </a:t>
            </a:r>
            <a:r>
              <a:rPr lang="en-US" sz="3000" b="1" kern="0" dirty="0" err="1">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GTAPadjust</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program to update the base year to</a:t>
            </a:r>
            <a:r>
              <a:rPr lang="en-US" sz="3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2023</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Developing macroeconomic baseline from </a:t>
            </a:r>
            <a:r>
              <a:rPr lang="en-US" sz="3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2024 to 2050 </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using the </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Shared Socioeconomic Pathways (SSPs)</a:t>
            </a: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Roboto"/>
              </a:rPr>
              <a:t>Baseline based on macroeconomic projections on GDP, population and employment captures the business-as-usual movements in the global economy. </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Regional and Sectoral Aggregation – 25 Regions and all 65 Sectors. </a:t>
            </a:r>
          </a:p>
          <a:p>
            <a:pPr marL="285750" indent="-285750" algn="justLow">
              <a:lnSpc>
                <a:spcPct val="80000"/>
              </a:lnSpc>
              <a:defRPr/>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endParaRPr>
          </a:p>
          <a:p>
            <a:pPr marL="0" indent="0" algn="justLow">
              <a:lnSpc>
                <a:spcPct val="80000"/>
              </a:lnSpc>
              <a:buNone/>
              <a:defRPr/>
            </a:pPr>
            <a:r>
              <a:rPr lang="en-US" sz="2600" b="1" i="1"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*Contributor license.</a:t>
            </a:r>
          </a:p>
          <a:p>
            <a:endParaRPr lang="en-US" dirty="0"/>
          </a:p>
        </p:txBody>
      </p:sp>
    </p:spTree>
    <p:extLst>
      <p:ext uri="{BB962C8B-B14F-4D97-AF65-F5344CB8AC3E}">
        <p14:creationId xmlns:p14="http://schemas.microsoft.com/office/powerpoint/2010/main" val="11757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EDD0357-C66B-DFAA-D841-4CAC4893EA6C}"/>
              </a:ext>
            </a:extLst>
          </p:cNvPr>
          <p:cNvSpPr>
            <a:spLocks noGrp="1"/>
          </p:cNvSpPr>
          <p:nvPr>
            <p:ph type="body" idx="1"/>
          </p:nvPr>
        </p:nvSpPr>
        <p:spPr>
          <a:xfrm>
            <a:off x="507238" y="195771"/>
            <a:ext cx="10884416" cy="1500187"/>
          </a:xfrm>
        </p:spPr>
        <p:txBody>
          <a:bodyPr>
            <a:normAutofit/>
          </a:bodyPr>
          <a:lstStyle/>
          <a:p>
            <a:pPr>
              <a:spcBef>
                <a:spcPct val="0"/>
              </a:spcBef>
            </a:pPr>
            <a:r>
              <a:rPr lang="en-GB" sz="4400" b="1" dirty="0" err="1">
                <a:solidFill>
                  <a:schemeClr val="accent1">
                    <a:lumMod val="50000"/>
                  </a:schemeClr>
                </a:solidFill>
                <a:latin typeface="+mj-lt"/>
                <a:ea typeface="+mj-ea"/>
                <a:cs typeface="+mj-cs"/>
              </a:rPr>
              <a:t>Advalorem</a:t>
            </a:r>
            <a:r>
              <a:rPr lang="en-GB" sz="4400" b="1" dirty="0">
                <a:solidFill>
                  <a:schemeClr val="accent1">
                    <a:lumMod val="50000"/>
                  </a:schemeClr>
                </a:solidFill>
                <a:latin typeface="+mj-lt"/>
                <a:ea typeface="+mj-ea"/>
                <a:cs typeface="+mj-cs"/>
              </a:rPr>
              <a:t> Equivalents (AVE’s) of </a:t>
            </a:r>
            <a:r>
              <a:rPr lang="en-GB" sz="4000" b="1" dirty="0">
                <a:solidFill>
                  <a:schemeClr val="accent1">
                    <a:lumMod val="50000"/>
                  </a:schemeClr>
                </a:solidFill>
                <a:latin typeface="+mj-lt"/>
                <a:ea typeface="+mj-ea"/>
                <a:cs typeface="+mj-cs"/>
              </a:rPr>
              <a:t>NTMs</a:t>
            </a:r>
            <a:endParaRPr lang="en-US" sz="4000" b="1" dirty="0">
              <a:solidFill>
                <a:schemeClr val="accent1">
                  <a:lumMod val="50000"/>
                </a:schemeClr>
              </a:solidFill>
              <a:latin typeface="+mj-lt"/>
              <a:ea typeface="+mj-ea"/>
              <a:cs typeface="+mj-cs"/>
            </a:endParaRPr>
          </a:p>
        </p:txBody>
      </p:sp>
      <p:sp>
        <p:nvSpPr>
          <p:cNvPr id="4" name="Rounded Rectangle 45">
            <a:extLst>
              <a:ext uri="{FF2B5EF4-FFF2-40B4-BE49-F238E27FC236}">
                <a16:creationId xmlns:a16="http://schemas.microsoft.com/office/drawing/2014/main" id="{3342BB1C-520B-DB56-18F3-AFCECF411AED}"/>
              </a:ext>
            </a:extLst>
          </p:cNvPr>
          <p:cNvSpPr/>
          <p:nvPr/>
        </p:nvSpPr>
        <p:spPr>
          <a:xfrm>
            <a:off x="289069" y="1052667"/>
            <a:ext cx="11574534" cy="5354032"/>
          </a:xfrm>
          <a:prstGeom prst="roundRect">
            <a:avLst>
              <a:gd name="adj" fmla="val 0"/>
            </a:avLst>
          </a:prstGeom>
          <a:solidFill>
            <a:srgbClr val="F2F2F2">
              <a:alpha val="69804"/>
            </a:srgbClr>
          </a:solidFill>
          <a:ln>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marL="400050" indent="-400050">
              <a:buFont typeface="Wingdings" panose="05000000000000000000" pitchFamily="2" charset="2"/>
              <a:buChar char="Ø"/>
            </a:pPr>
            <a:r>
              <a:rPr lang="en-GB"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Tariffs have steadily declined due to trade agreements and reforms, so non-tariff measures (NTMs) are increasingly shaping global trade, even more in a context of geopolitical competition — industrial policy, protecting strategic industries (national security). </a:t>
            </a:r>
          </a:p>
          <a:p>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marL="400050" indent="-400050">
              <a:buFont typeface="Wingdings" panose="05000000000000000000" pitchFamily="2" charset="2"/>
              <a:buChar char="Ø"/>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NON-Tariff Measures -  All measures that are not tariffs but do affect trade. </a:t>
            </a:r>
          </a:p>
          <a:p>
            <a:pPr marL="400050" indent="-400050">
              <a:buFont typeface="Wingdings" panose="05000000000000000000" pitchFamily="2" charset="2"/>
              <a:buChar char="Ø"/>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marL="400050" indent="-400050">
              <a:buFont typeface="Wingdings" panose="05000000000000000000" pitchFamily="2" charset="2"/>
              <a:buChar char="Ø"/>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“NTMs are policy measures other than ordinary customs that can potentially have an economic effect on international trade in goods, changing quantities traded, or prices or both” (UNCTAD, 2019).</a:t>
            </a:r>
          </a:p>
          <a:p>
            <a:pPr marL="400050" indent="-400050">
              <a:buFont typeface="Wingdings" panose="05000000000000000000" pitchFamily="2" charset="2"/>
              <a:buChar char="Ø"/>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marL="400050" indent="-400050">
              <a:buFont typeface="Wingdings" panose="05000000000000000000" pitchFamily="2" charset="2"/>
              <a:buChar char="Ø"/>
            </a:pPr>
            <a:r>
              <a:rPr lang="en-GB"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NTMs can significantly increase trade costs, sometimes exceeding the effect of tariffs. Not only increasing compliance costs (technical) but measures at- or behind-the-border which create regulatory divergence making it harder to trade (non-technical). </a:t>
            </a:r>
          </a:p>
          <a:p>
            <a:pPr marL="400050" indent="-400050">
              <a:buFont typeface="Wingdings" panose="05000000000000000000" pitchFamily="2" charset="2"/>
              <a:buChar char="Ø"/>
            </a:pPr>
            <a:endParaRPr lang="en-US" sz="20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p:txBody>
      </p:sp>
    </p:spTree>
    <p:extLst>
      <p:ext uri="{BB962C8B-B14F-4D97-AF65-F5344CB8AC3E}">
        <p14:creationId xmlns:p14="http://schemas.microsoft.com/office/powerpoint/2010/main" val="87512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C41A26-5549-5502-2B9A-CBBC7619507B}"/>
              </a:ext>
            </a:extLst>
          </p:cNvPr>
          <p:cNvSpPr>
            <a:spLocks noGrp="1"/>
          </p:cNvSpPr>
          <p:nvPr>
            <p:ph type="body" idx="1"/>
          </p:nvPr>
        </p:nvSpPr>
        <p:spPr>
          <a:xfrm>
            <a:off x="782544" y="1173910"/>
            <a:ext cx="10515600" cy="1500187"/>
          </a:xfrm>
        </p:spPr>
        <p:txBody>
          <a:bodyPr>
            <a:normAutofit fontScale="25000" lnSpcReduction="20000"/>
          </a:bodyPr>
          <a:lstStyle/>
          <a:p>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A measure of international trade costs which is micro-founded and use a different approach that benchmarks </a:t>
            </a:r>
            <a:r>
              <a:rPr lang="en-US" sz="11200" kern="0" dirty="0">
                <a:solidFill>
                  <a:srgbClr val="FF0000"/>
                </a:solidFill>
                <a:latin typeface="Sakkal Majalla" panose="02000000000000000000" pitchFamily="2" charset="-78"/>
                <a:ea typeface="Roboto"/>
                <a:cs typeface="Sakkal Majalla" panose="02000000000000000000" pitchFamily="2" charset="-78"/>
              </a:rPr>
              <a:t>domestic trade data </a:t>
            </a: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with </a:t>
            </a:r>
            <a:r>
              <a:rPr lang="en-US" sz="11200" kern="0" dirty="0">
                <a:solidFill>
                  <a:srgbClr val="FF0000"/>
                </a:solidFill>
                <a:latin typeface="Sakkal Majalla" panose="02000000000000000000" pitchFamily="2" charset="-78"/>
                <a:ea typeface="Roboto"/>
                <a:cs typeface="Sakkal Majalla" panose="02000000000000000000" pitchFamily="2" charset="-78"/>
              </a:rPr>
              <a:t>bilateral trade </a:t>
            </a: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to compute the AVEs.</a:t>
            </a:r>
          </a:p>
          <a:p>
            <a:pPr marL="171450" lvl="0" indent="-171450">
              <a:buFont typeface="Arial" panose="020B0604020202020204" pitchFamily="34" charset="0"/>
              <a:buChar cha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Captures systemic trade barriers without requiring direct NTM data (No Dummies for NTM’s are required).  </a:t>
            </a:r>
          </a:p>
          <a:p>
            <a:pPr marL="171450" lvl="0" indent="-171450">
              <a:buFont typeface="Arial" panose="020B0604020202020204" pitchFamily="34" charset="0"/>
              <a:buChar cha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Considers Domestic Trade. </a:t>
            </a:r>
          </a:p>
          <a:p>
            <a:pPr marL="171450" lvl="0" indent="-171450">
              <a:spcAft>
                <a:spcPts val="800"/>
              </a:spcAft>
              <a:buFont typeface="Arial" panose="020B0604020202020204" pitchFamily="34" charset="0"/>
              <a:buChar cha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Estimation is done within GTAP Model. </a:t>
            </a:r>
          </a:p>
          <a:p>
            <a:pPr marL="171450" indent="-171450" algn="justLow">
              <a:buFont typeface="Arial" panose="020B0604020202020204" pitchFamily="34" charset="0"/>
              <a:buChar char="•"/>
              <a:defRP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Can’t be used for Goods with Zero Trade.</a:t>
            </a:r>
          </a:p>
          <a:p>
            <a:pPr marL="171450" indent="-171450" algn="justLow">
              <a:buFont typeface="Arial" panose="020B0604020202020204" pitchFamily="34" charset="0"/>
              <a:buChar char="•"/>
              <a:defRP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Does not differentiate between specific NTMs.</a:t>
            </a:r>
          </a:p>
          <a:p>
            <a:pPr algn="justLow">
              <a:defRPr/>
            </a:pPr>
            <a:endPar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algn="justLow">
              <a:defRPr/>
            </a:pP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Source : Chen and Novy (2012); Anderson and van </a:t>
            </a:r>
            <a:r>
              <a:rPr lang="en-US" sz="11200" kern="0" dirty="0" err="1">
                <a:solidFill>
                  <a:schemeClr val="tx1">
                    <a:lumMod val="65000"/>
                    <a:lumOff val="35000"/>
                  </a:schemeClr>
                </a:solidFill>
                <a:latin typeface="Sakkal Majalla" panose="02000000000000000000" pitchFamily="2" charset="-78"/>
                <a:ea typeface="Roboto"/>
                <a:cs typeface="Sakkal Majalla" panose="02000000000000000000" pitchFamily="2" charset="-78"/>
              </a:rPr>
              <a:t>Wincoop</a:t>
            </a:r>
            <a:r>
              <a:rPr lang="en-US" sz="11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(2004) and Novy (2009). UNESCAP (2024). </a:t>
            </a:r>
          </a:p>
          <a:p>
            <a:pPr marL="171450" indent="-171450" algn="justLow">
              <a:buFont typeface="Arial" panose="020B0604020202020204" pitchFamily="34" charset="0"/>
              <a:buChar char="•"/>
              <a:defRPr/>
            </a:pPr>
            <a:endParaRPr lang="en-US" sz="8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endParaRPr lang="en-US" sz="8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endParaRPr lang="en-US" dirty="0"/>
          </a:p>
        </p:txBody>
      </p:sp>
      <p:sp>
        <p:nvSpPr>
          <p:cNvPr id="4" name="Text Placeholder 1">
            <a:extLst>
              <a:ext uri="{FF2B5EF4-FFF2-40B4-BE49-F238E27FC236}">
                <a16:creationId xmlns:a16="http://schemas.microsoft.com/office/drawing/2014/main" id="{11C41769-CF65-F5DA-2B5F-3779CF9FB61D}"/>
              </a:ext>
            </a:extLst>
          </p:cNvPr>
          <p:cNvSpPr txBox="1">
            <a:spLocks/>
          </p:cNvSpPr>
          <p:nvPr/>
        </p:nvSpPr>
        <p:spPr>
          <a:xfrm>
            <a:off x="507238" y="195771"/>
            <a:ext cx="10884416" cy="1500187"/>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10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GB" sz="3600" b="1" dirty="0">
                <a:solidFill>
                  <a:schemeClr val="accent1">
                    <a:lumMod val="50000"/>
                  </a:schemeClr>
                </a:solidFill>
                <a:latin typeface="+mj-lt"/>
                <a:ea typeface="+mj-ea"/>
                <a:cs typeface="+mj-cs"/>
              </a:rPr>
              <a:t>Novy Gravity Redux Methods for NTM’s</a:t>
            </a:r>
            <a:endParaRPr lang="en-US" sz="3600" b="1" dirty="0">
              <a:solidFill>
                <a:schemeClr val="accent1">
                  <a:lumMod val="50000"/>
                </a:schemeClr>
              </a:solidFill>
              <a:latin typeface="+mj-lt"/>
              <a:ea typeface="+mj-ea"/>
              <a:cs typeface="+mj-cs"/>
            </a:endParaRPr>
          </a:p>
        </p:txBody>
      </p:sp>
    </p:spTree>
    <p:extLst>
      <p:ext uri="{BB962C8B-B14F-4D97-AF65-F5344CB8AC3E}">
        <p14:creationId xmlns:p14="http://schemas.microsoft.com/office/powerpoint/2010/main" val="36364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45">
            <a:extLst>
              <a:ext uri="{FF2B5EF4-FFF2-40B4-BE49-F238E27FC236}">
                <a16:creationId xmlns:a16="http://schemas.microsoft.com/office/drawing/2014/main" id="{FE799DBA-3916-8CED-6FAD-CE19ECA270ED}"/>
              </a:ext>
            </a:extLst>
          </p:cNvPr>
          <p:cNvSpPr/>
          <p:nvPr/>
        </p:nvSpPr>
        <p:spPr>
          <a:xfrm>
            <a:off x="510498" y="1227240"/>
            <a:ext cx="6317923" cy="4403519"/>
          </a:xfrm>
          <a:prstGeom prst="roundRect">
            <a:avLst/>
          </a:prstGeom>
          <a:solidFill>
            <a:schemeClr val="bg1">
              <a:lumMod val="95000"/>
            </a:schemeClr>
          </a:solidFill>
          <a:ln>
            <a:solidFill>
              <a:srgbClr val="CDA0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p:txBody>
      </p:sp>
      <p:sp>
        <p:nvSpPr>
          <p:cNvPr id="2" name="Text Placeholder 1">
            <a:extLst>
              <a:ext uri="{FF2B5EF4-FFF2-40B4-BE49-F238E27FC236}">
                <a16:creationId xmlns:a16="http://schemas.microsoft.com/office/drawing/2014/main" id="{D81A0D7E-18CE-63B8-58BC-A626FDB83570}"/>
              </a:ext>
            </a:extLst>
          </p:cNvPr>
          <p:cNvSpPr>
            <a:spLocks noGrp="1"/>
          </p:cNvSpPr>
          <p:nvPr>
            <p:ph type="body" sz="quarter" idx="4294967295"/>
          </p:nvPr>
        </p:nvSpPr>
        <p:spPr>
          <a:xfrm>
            <a:off x="361188" y="210047"/>
            <a:ext cx="10218738" cy="506412"/>
          </a:xfrm>
        </p:spPr>
        <p:txBody>
          <a:bodyPr>
            <a:normAutofit/>
          </a:bodyPr>
          <a:lstStyle/>
          <a:p>
            <a:pPr marL="0" indent="0">
              <a:buNone/>
            </a:pPr>
            <a:r>
              <a:rPr lang="en-US" dirty="0"/>
              <a:t> </a:t>
            </a:r>
            <a:r>
              <a:rPr lang="en-US" b="1" dirty="0">
                <a:solidFill>
                  <a:schemeClr val="accent1">
                    <a:lumMod val="50000"/>
                  </a:schemeClr>
                </a:solidFill>
                <a:latin typeface="+mj-lt"/>
                <a:ea typeface="+mj-ea"/>
                <a:cs typeface="+mj-cs"/>
              </a:rPr>
              <a:t>NOVY Gravity REDUX METHOD</a:t>
            </a:r>
          </a:p>
        </p:txBody>
      </p:sp>
      <p:sp>
        <p:nvSpPr>
          <p:cNvPr id="3" name="Content Placeholder 2">
            <a:extLst>
              <a:ext uri="{FF2B5EF4-FFF2-40B4-BE49-F238E27FC236}">
                <a16:creationId xmlns:a16="http://schemas.microsoft.com/office/drawing/2014/main" id="{7ADD7073-068F-D827-DC8D-DFFF5DC6C92D}"/>
              </a:ext>
            </a:extLst>
          </p:cNvPr>
          <p:cNvSpPr>
            <a:spLocks noGrp="1"/>
          </p:cNvSpPr>
          <p:nvPr>
            <p:ph sz="quarter" idx="4294967295"/>
          </p:nvPr>
        </p:nvSpPr>
        <p:spPr>
          <a:xfrm>
            <a:off x="0" y="6492875"/>
            <a:ext cx="9329738" cy="365125"/>
          </a:xfrm>
        </p:spPr>
        <p:txBody>
          <a:bodyPr>
            <a:normAutofit fontScale="85000" lnSpcReduction="20000"/>
          </a:bodyPr>
          <a:lstStyle/>
          <a:p>
            <a:r>
              <a:rPr lang="en-US" sz="1400" u="sng"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This value of elasticity of substitution is the same as in Anderson and van </a:t>
            </a:r>
            <a:r>
              <a:rPr lang="en-US" sz="1400" u="sng" kern="0" dirty="0" err="1">
                <a:solidFill>
                  <a:schemeClr val="tx1">
                    <a:lumMod val="65000"/>
                    <a:lumOff val="35000"/>
                  </a:schemeClr>
                </a:solidFill>
                <a:latin typeface="Sakkal Majalla" panose="02000000000000000000" pitchFamily="2" charset="-78"/>
                <a:ea typeface="Roboto"/>
                <a:cs typeface="Sakkal Majalla" panose="02000000000000000000" pitchFamily="2" charset="-78"/>
              </a:rPr>
              <a:t>Wincoop</a:t>
            </a:r>
            <a:r>
              <a:rPr lang="en-US" sz="1400" u="sng"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(2004) and Novy (2009). The past literature, for example, Anderson and van </a:t>
            </a:r>
            <a:r>
              <a:rPr lang="en-US" sz="1400" u="sng" kern="0" dirty="0" err="1">
                <a:solidFill>
                  <a:schemeClr val="tx1">
                    <a:lumMod val="65000"/>
                    <a:lumOff val="35000"/>
                  </a:schemeClr>
                </a:solidFill>
                <a:latin typeface="Sakkal Majalla" panose="02000000000000000000" pitchFamily="2" charset="-78"/>
                <a:ea typeface="Roboto"/>
                <a:cs typeface="Sakkal Majalla" panose="02000000000000000000" pitchFamily="2" charset="-78"/>
              </a:rPr>
              <a:t>Wincoop</a:t>
            </a:r>
            <a:r>
              <a:rPr lang="en-US" sz="1400" u="sng"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(2003) and Jacks, Meissner and Novy (2009), suggests that results are not sensitive to the choice of parameter.</a:t>
            </a:r>
          </a:p>
          <a:p>
            <a:endParaRPr lang="en-US" dirty="0"/>
          </a:p>
        </p:txBody>
      </p:sp>
      <p:sp>
        <p:nvSpPr>
          <p:cNvPr id="7" name="TextBox 6">
            <a:extLst>
              <a:ext uri="{FF2B5EF4-FFF2-40B4-BE49-F238E27FC236}">
                <a16:creationId xmlns:a16="http://schemas.microsoft.com/office/drawing/2014/main" id="{C06EEC74-D6D2-7822-830B-0F9671E5C35B}"/>
              </a:ext>
            </a:extLst>
          </p:cNvPr>
          <p:cNvSpPr txBox="1"/>
          <p:nvPr/>
        </p:nvSpPr>
        <p:spPr>
          <a:xfrm>
            <a:off x="7368095" y="1717384"/>
            <a:ext cx="4535775" cy="2800767"/>
          </a:xfrm>
          <a:prstGeom prst="rect">
            <a:avLst/>
          </a:prstGeom>
          <a:noFill/>
        </p:spPr>
        <p:txBody>
          <a:bodyPr wrap="square">
            <a:spAutoFit/>
          </a:bodyPr>
          <a:lstStyle/>
          <a:p>
            <a:pPr marL="285750" indent="-285750">
              <a:buFontTx/>
              <a:buChar char="-"/>
            </a:pPr>
            <a:r>
              <a:rPr lang="en-US" sz="2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The exponential term depends on the </a:t>
            </a:r>
            <a:r>
              <a:rPr lang="en-US" sz="2000" kern="0" dirty="0">
                <a:solidFill>
                  <a:srgbClr val="FF0000"/>
                </a:solidFill>
                <a:latin typeface="Sakkal Majalla" panose="02000000000000000000" pitchFamily="2" charset="-78"/>
                <a:ea typeface="Roboto"/>
                <a:cs typeface="Sakkal Majalla" panose="02000000000000000000" pitchFamily="2" charset="-78"/>
              </a:rPr>
              <a:t>elasticity of substitution between imports (Armington)</a:t>
            </a:r>
            <a:r>
              <a:rPr lang="en-US" sz="2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for which we use the GTAP estimated elasticities at sector level, assuming a minimum of 8, based on UNESCAP (2024)*. </a:t>
            </a:r>
          </a:p>
          <a:p>
            <a:pPr marL="285750" indent="-285750">
              <a:buFontTx/>
              <a:buChar char="-"/>
            </a:pPr>
            <a:r>
              <a:rPr lang="en-US" sz="2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If a commodity is traded domestically but not traded much bilaterally, with low degree of substitution, we may get a high AVE, for example. </a:t>
            </a:r>
          </a:p>
          <a:p>
            <a:pPr marL="285750" indent="-285750">
              <a:buFontTx/>
              <a:buChar char="-"/>
            </a:pPr>
            <a:endParaRPr lang="en-US" sz="16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274637F-4F6F-F2DA-F45B-CC96A190469A}"/>
                  </a:ext>
                </a:extLst>
              </p:cNvPr>
              <p:cNvSpPr txBox="1"/>
              <p:nvPr/>
            </p:nvSpPr>
            <p:spPr>
              <a:xfrm>
                <a:off x="672870" y="1717384"/>
                <a:ext cx="6155550" cy="3149388"/>
              </a:xfrm>
              <a:prstGeom prst="rect">
                <a:avLst/>
              </a:prstGeom>
              <a:noFill/>
            </p:spPr>
            <p:txBody>
              <a:bodyPr wrap="square" lIns="0" tIns="0" rIns="0" bIns="0" rtlCol="0">
                <a:spAutoFit/>
              </a:bodyPr>
              <a:lstStyle/>
              <a:p>
                <a:r>
                  <a:rPr lang="en-US" sz="1600" dirty="0"/>
                  <a:t> </a:t>
                </a:r>
                <a14:m>
                  <m:oMath xmlns:m="http://schemas.openxmlformats.org/officeDocument/2006/math">
                    <m:sSub>
                      <m:sSubPr>
                        <m:ctrlPr>
                          <a:rPr lang="en-US" sz="1600" i="1">
                            <a:latin typeface="Cambria Math" panose="02040503050406030204" pitchFamily="18" charset="0"/>
                            <a:ea typeface="Cambria Math" panose="02040503050406030204" pitchFamily="18" charset="0"/>
                          </a:rPr>
                        </m:ctrlPr>
                      </m:sSubPr>
                      <m:e>
                        <m:r>
                          <a:rPr lang="en-US" sz="1600" i="1">
                            <a:latin typeface="Cambria Math" panose="02040503050406030204" pitchFamily="18" charset="0"/>
                            <a:ea typeface="Cambria Math" panose="02040503050406030204" pitchFamily="18" charset="0"/>
                          </a:rPr>
                          <m:t>𝜏</m:t>
                        </m:r>
                      </m:e>
                      <m:sub>
                        <m:r>
                          <a:rPr lang="en-US" sz="1600" i="1">
                            <a:latin typeface="Cambria Math" panose="02040503050406030204" pitchFamily="18" charset="0"/>
                            <a:ea typeface="Cambria Math" panose="02040503050406030204" pitchFamily="18" charset="0"/>
                          </a:rPr>
                          <m:t>𝑖𝑗𝑘𝑡</m:t>
                        </m:r>
                      </m:sub>
                    </m:sSub>
                    <m:r>
                      <a:rPr lang="en-US" sz="1600" i="1">
                        <a:latin typeface="Cambria Math" panose="02040503050406030204" pitchFamily="18" charset="0"/>
                      </a:rPr>
                      <m:t>=</m:t>
                    </m:r>
                  </m:oMath>
                </a14:m>
                <a:r>
                  <a:rPr lang="en-US" sz="1600" dirty="0"/>
                  <a:t>    </a:t>
                </a:r>
                <a14:m>
                  <m:oMath xmlns:m="http://schemas.openxmlformats.org/officeDocument/2006/math">
                    <m:sSup>
                      <m:sSup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pPr>
                      <m:e>
                        <m:d>
                          <m:d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dPr>
                          <m:e>
                            <m:f>
                              <m:f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fPr>
                              <m:num>
                                <m:sSub>
                                  <m:sSub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bPr>
                                  <m:e>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𝑥</m:t>
                                    </m:r>
                                  </m:e>
                                  <m: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𝑖𝑖𝑘𝑡</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sub>
                                </m:sSub>
                                <m:sSub>
                                  <m:sSub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bPr>
                                  <m:e>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𝑥</m:t>
                                    </m:r>
                                  </m:e>
                                  <m: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𝑗𝑗𝑘𝑡</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sub>
                                </m:sSub>
                              </m:num>
                              <m:den>
                                <m:sSub>
                                  <m:sSub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bPr>
                                  <m:e>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𝑥</m:t>
                                    </m:r>
                                  </m:e>
                                  <m: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𝑖𝑗𝑘𝑡</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sub>
                                </m:sSub>
                                <m:sSub>
                                  <m:sSub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bPr>
                                  <m:e>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𝑥</m:t>
                                    </m:r>
                                  </m:e>
                                  <m: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𝑗𝑖𝑘𝑡</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sub>
                                </m:sSub>
                              </m:den>
                            </m:f>
                          </m:e>
                        </m:d>
                      </m:e>
                      <m:sup>
                        <m:f>
                          <m:f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fPr>
                          <m:num>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1</m:t>
                            </m:r>
                          </m:num>
                          <m:den>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2(</m:t>
                            </m:r>
                            <m:sSub>
                              <m:sSubPr>
                                <m:ctrlPr>
                                  <a:rPr lang="en-US" sz="2000" i="1" kern="0">
                                    <a:solidFill>
                                      <a:schemeClr val="tx1">
                                        <a:lumMod val="65000"/>
                                        <a:lumOff val="35000"/>
                                      </a:schemeClr>
                                    </a:solidFill>
                                    <a:latin typeface="Cambria Math" panose="02040503050406030204" pitchFamily="18" charset="0"/>
                                    <a:ea typeface="Roboto"/>
                                    <a:cs typeface="Sakkal Majalla" panose="02000000000000000000" pitchFamily="2" charset="-78"/>
                                  </a:rPr>
                                </m:ctrlPr>
                              </m:sSubPr>
                              <m:e>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𝜎</m:t>
                                </m:r>
                              </m:e>
                              <m: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𝑘</m:t>
                                </m:r>
                              </m:sub>
                            </m:sSub>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−1)</m:t>
                            </m:r>
                          </m:den>
                        </m:f>
                      </m:sup>
                    </m:sSup>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−1      ;</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𝑎𝑡</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𝑠𝑒𝑐𝑡𝑜𝑟</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𝑘</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𝑡𝑖𝑚𝑒</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 </m:t>
                    </m:r>
                    <m:r>
                      <a:rPr lang="en-US" sz="2000" kern="0">
                        <a:solidFill>
                          <a:schemeClr val="tx1">
                            <a:lumMod val="65000"/>
                            <a:lumOff val="35000"/>
                          </a:schemeClr>
                        </a:solidFill>
                        <a:latin typeface="Cambria Math" panose="02040503050406030204" pitchFamily="18" charset="0"/>
                        <a:ea typeface="Roboto"/>
                        <a:cs typeface="Sakkal Majalla" panose="02000000000000000000" pitchFamily="2" charset="-78"/>
                      </a:rPr>
                      <m:t>𝑡</m:t>
                    </m:r>
                  </m:oMath>
                </a14:m>
                <a:endParaRPr lang="en-US" sz="20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endParaRPr lang="en-US" sz="1600" dirty="0"/>
              </a:p>
              <a:p>
                <a:endParaRPr lang="en-US" sz="1400" dirty="0"/>
              </a:p>
              <a:p>
                <a:r>
                  <a:rPr lang="en-US" sz="1400" dirty="0"/>
                  <a:t>Where        </a:t>
                </a: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𝜏</m:t>
                        </m:r>
                      </m:e>
                      <m:sub>
                        <m:r>
                          <a:rPr lang="en-US" sz="1400" i="1">
                            <a:latin typeface="Cambria Math" panose="02040503050406030204" pitchFamily="18" charset="0"/>
                            <a:ea typeface="Cambria Math" panose="02040503050406030204" pitchFamily="18" charset="0"/>
                          </a:rPr>
                          <m:t>𝑖𝑗</m:t>
                        </m:r>
                      </m:sub>
                    </m:sSub>
                  </m:oMath>
                </a14:m>
                <a:r>
                  <a:rPr lang="en-US" sz="1400" dirty="0"/>
                  <a:t> denotes geometric average trade costs between country </a:t>
                </a:r>
                <a:r>
                  <a:rPr lang="en-US" sz="1400" dirty="0" err="1"/>
                  <a:t>i</a:t>
                </a:r>
                <a:r>
                  <a:rPr lang="en-US" sz="1400" dirty="0"/>
                  <a:t> and country j</a:t>
                </a:r>
              </a:p>
              <a:p>
                <a:pPr lvl="2"/>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𝑥</m:t>
                        </m:r>
                      </m:e>
                      <m:sub>
                        <m:r>
                          <a:rPr lang="en-US" sz="1400" i="1">
                            <a:latin typeface="Cambria Math" panose="02040503050406030204" pitchFamily="18" charset="0"/>
                            <a:ea typeface="Cambria Math" panose="02040503050406030204" pitchFamily="18" charset="0"/>
                          </a:rPr>
                          <m:t>𝑖𝑗</m:t>
                        </m:r>
                      </m:sub>
                    </m:sSub>
                  </m:oMath>
                </a14:m>
                <a:r>
                  <a:rPr lang="en-US" sz="1400" dirty="0"/>
                  <a:t> denotes international trade flows from country </a:t>
                </a:r>
                <a:r>
                  <a:rPr lang="en-US" sz="1400" dirty="0" err="1"/>
                  <a:t>i</a:t>
                </a:r>
                <a:r>
                  <a:rPr lang="en-US" sz="1400" dirty="0"/>
                  <a:t> and country j</a:t>
                </a:r>
              </a:p>
              <a:p>
                <a:pPr lvl="2"/>
                <a:r>
                  <a:rPr lang="en-US" sz="1400" dirty="0"/>
                  <a:t> </a:t>
                </a: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𝑥</m:t>
                        </m:r>
                      </m:e>
                      <m:sub>
                        <m:r>
                          <a:rPr lang="en-US" sz="1400" i="1">
                            <a:latin typeface="Cambria Math" panose="02040503050406030204" pitchFamily="18" charset="0"/>
                            <a:ea typeface="Cambria Math" panose="02040503050406030204" pitchFamily="18" charset="0"/>
                          </a:rPr>
                          <m:t>𝑗𝑖</m:t>
                        </m:r>
                      </m:sub>
                    </m:sSub>
                  </m:oMath>
                </a14:m>
                <a:r>
                  <a:rPr lang="en-US" sz="1400" dirty="0"/>
                  <a:t> denotes international trade flows from country j and country i</a:t>
                </a:r>
              </a:p>
              <a:p>
                <a:pPr lvl="2"/>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𝑥</m:t>
                        </m:r>
                      </m:e>
                      <m:sub>
                        <m:r>
                          <a:rPr lang="en-US" sz="1400" i="1">
                            <a:latin typeface="Cambria Math" panose="02040503050406030204" pitchFamily="18" charset="0"/>
                            <a:ea typeface="Cambria Math" panose="02040503050406030204" pitchFamily="18" charset="0"/>
                          </a:rPr>
                          <m:t>𝑖𝑖</m:t>
                        </m:r>
                      </m:sub>
                    </m:sSub>
                  </m:oMath>
                </a14:m>
                <a:r>
                  <a:rPr lang="en-US" sz="1400" dirty="0"/>
                  <a:t> denotes intranational trade of country i</a:t>
                </a:r>
              </a:p>
              <a:p>
                <a:pPr lvl="2"/>
                <a:r>
                  <a:rPr lang="en-US" sz="1400" dirty="0"/>
                  <a:t> </a:t>
                </a: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𝑥</m:t>
                        </m:r>
                      </m:e>
                      <m:sub>
                        <m:r>
                          <a:rPr lang="en-US" sz="1400" i="1">
                            <a:latin typeface="Cambria Math" panose="02040503050406030204" pitchFamily="18" charset="0"/>
                            <a:ea typeface="Cambria Math" panose="02040503050406030204" pitchFamily="18" charset="0"/>
                          </a:rPr>
                          <m:t>𝑗𝑗</m:t>
                        </m:r>
                      </m:sub>
                    </m:sSub>
                  </m:oMath>
                </a14:m>
                <a:r>
                  <a:rPr lang="en-US" sz="1400" dirty="0"/>
                  <a:t> denotes intranational trade of country j</a:t>
                </a:r>
              </a:p>
              <a:p>
                <a:pPr lvl="2"/>
                <a:r>
                  <a:rPr lang="en-US" sz="1400" dirty="0"/>
                  <a:t> </a:t>
                </a: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𝜎</m:t>
                        </m:r>
                      </m:e>
                      <m:sub>
                        <m:r>
                          <a:rPr lang="en-US" sz="1400" i="1">
                            <a:latin typeface="Cambria Math" panose="02040503050406030204" pitchFamily="18" charset="0"/>
                            <a:ea typeface="Cambria Math" panose="02040503050406030204" pitchFamily="18" charset="0"/>
                          </a:rPr>
                          <m:t>𝑘</m:t>
                        </m:r>
                      </m:sub>
                    </m:sSub>
                  </m:oMath>
                </a14:m>
                <a:r>
                  <a:rPr lang="en-US" sz="1400" dirty="0"/>
                  <a:t> denotes sector-specific elasticity of substitution between goods in the sector</a:t>
                </a:r>
              </a:p>
              <a:p>
                <a:endParaRPr lang="en-US" sz="1200" dirty="0"/>
              </a:p>
            </p:txBody>
          </p:sp>
        </mc:Choice>
        <mc:Fallback xmlns="">
          <p:sp>
            <p:nvSpPr>
              <p:cNvPr id="11" name="TextBox 10">
                <a:extLst>
                  <a:ext uri="{FF2B5EF4-FFF2-40B4-BE49-F238E27FC236}">
                    <a16:creationId xmlns:a16="http://schemas.microsoft.com/office/drawing/2014/main" id="{9274637F-4F6F-F2DA-F45B-CC96A190469A}"/>
                  </a:ext>
                </a:extLst>
              </p:cNvPr>
              <p:cNvSpPr txBox="1">
                <a:spLocks noRot="1" noChangeAspect="1" noMove="1" noResize="1" noEditPoints="1" noAdjustHandles="1" noChangeArrowheads="1" noChangeShapeType="1" noTextEdit="1"/>
              </p:cNvSpPr>
              <p:nvPr/>
            </p:nvSpPr>
            <p:spPr>
              <a:xfrm>
                <a:off x="672870" y="1717384"/>
                <a:ext cx="6155550" cy="3149388"/>
              </a:xfrm>
              <a:prstGeom prst="rect">
                <a:avLst/>
              </a:prstGeom>
              <a:blipFill>
                <a:blip r:embed="rId3"/>
                <a:stretch>
                  <a:fillRect l="-1782" r="-1683"/>
                </a:stretch>
              </a:blipFill>
            </p:spPr>
            <p:txBody>
              <a:bodyPr/>
              <a:lstStyle/>
              <a:p>
                <a:r>
                  <a:rPr lang="en-US">
                    <a:noFill/>
                  </a:rPr>
                  <a:t> </a:t>
                </a:r>
              </a:p>
            </p:txBody>
          </p:sp>
        </mc:Fallback>
      </mc:AlternateContent>
      <p:grpSp>
        <p:nvGrpSpPr>
          <p:cNvPr id="16" name="Group 15">
            <a:extLst>
              <a:ext uri="{FF2B5EF4-FFF2-40B4-BE49-F238E27FC236}">
                <a16:creationId xmlns:a16="http://schemas.microsoft.com/office/drawing/2014/main" id="{D13DFBD9-66E1-FC06-0F7A-AC092CA6912A}"/>
              </a:ext>
            </a:extLst>
          </p:cNvPr>
          <p:cNvGrpSpPr/>
          <p:nvPr/>
        </p:nvGrpSpPr>
        <p:grpSpPr>
          <a:xfrm>
            <a:off x="7098257" y="1325880"/>
            <a:ext cx="50156" cy="4206240"/>
            <a:chOff x="10099411" y="1254530"/>
            <a:chExt cx="50156" cy="4140756"/>
          </a:xfrm>
        </p:grpSpPr>
        <p:cxnSp>
          <p:nvCxnSpPr>
            <p:cNvPr id="17" name="Straight Connector 16">
              <a:extLst>
                <a:ext uri="{FF2B5EF4-FFF2-40B4-BE49-F238E27FC236}">
                  <a16:creationId xmlns:a16="http://schemas.microsoft.com/office/drawing/2014/main" id="{53A95C28-8333-8B66-875E-35D51D88B1F3}"/>
                </a:ext>
              </a:extLst>
            </p:cNvPr>
            <p:cNvCxnSpPr>
              <a:cxnSpLocks/>
            </p:cNvCxnSpPr>
            <p:nvPr/>
          </p:nvCxnSpPr>
          <p:spPr>
            <a:xfrm>
              <a:off x="10099411" y="1254530"/>
              <a:ext cx="0" cy="41407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8CD3834-D1B8-AD87-296C-47458D44BC04}"/>
                </a:ext>
              </a:extLst>
            </p:cNvPr>
            <p:cNvSpPr/>
            <p:nvPr/>
          </p:nvSpPr>
          <p:spPr>
            <a:xfrm>
              <a:off x="10103848" y="2195610"/>
              <a:ext cx="45719" cy="2258596"/>
            </a:xfrm>
            <a:prstGeom prst="rect">
              <a:avLst/>
            </a:prstGeom>
            <a:solidFill>
              <a:srgbClr val="48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46089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0" y="548640"/>
            <a:ext cx="9160475" cy="1132258"/>
          </a:xfrm>
        </p:spPr>
        <p:txBody>
          <a:bodyPr anchor="ctr">
            <a:normAutofit/>
          </a:bodyPr>
          <a:lstStyle/>
          <a:p>
            <a:pPr algn="ctr"/>
            <a:r>
              <a:rPr lang="en-US" sz="3600" b="1" dirty="0">
                <a:solidFill>
                  <a:schemeClr val="accent1">
                    <a:lumMod val="50000"/>
                  </a:schemeClr>
                </a:solidFill>
              </a:rPr>
              <a:t>Research Simulations/ Experiments</a:t>
            </a:r>
          </a:p>
        </p:txBody>
      </p:sp>
      <p:graphicFrame>
        <p:nvGraphicFramePr>
          <p:cNvPr id="30" name="Content Placeholder 2">
            <a:extLst>
              <a:ext uri="{FF2B5EF4-FFF2-40B4-BE49-F238E27FC236}">
                <a16:creationId xmlns:a16="http://schemas.microsoft.com/office/drawing/2014/main" id="{A849E0A5-2F71-8A51-6596-27D5B6B8A051}"/>
              </a:ext>
            </a:extLst>
          </p:cNvPr>
          <p:cNvGraphicFramePr>
            <a:graphicFrameLocks noGrp="1"/>
          </p:cNvGraphicFramePr>
          <p:nvPr>
            <p:ph idx="1"/>
            <p:extLst>
              <p:ext uri="{D42A27DB-BD31-4B8C-83A1-F6EECF244321}">
                <p14:modId xmlns:p14="http://schemas.microsoft.com/office/powerpoint/2010/main" val="1586808480"/>
              </p:ext>
            </p:extLst>
          </p:nvPr>
        </p:nvGraphicFramePr>
        <p:xfrm>
          <a:off x="930876" y="2037806"/>
          <a:ext cx="10335350" cy="4066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6748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 y="2418266"/>
            <a:ext cx="10515600" cy="1325563"/>
          </a:xfrm>
        </p:spPr>
        <p:txBody>
          <a:bodyPr/>
          <a:lstStyle/>
          <a:p>
            <a:r>
              <a:rPr lang="en-US" sz="7200" b="1" dirty="0">
                <a:latin typeface="Times New Roman" panose="02020603050405020304" pitchFamily="18" charset="0"/>
                <a:cs typeface="Times New Roman" panose="02020603050405020304" pitchFamily="18" charset="0"/>
              </a:rPr>
              <a:t>             RESULTS</a:t>
            </a:r>
            <a:endParaRPr lang="en-US" dirty="0"/>
          </a:p>
        </p:txBody>
      </p:sp>
    </p:spTree>
    <p:extLst>
      <p:ext uri="{BB962C8B-B14F-4D97-AF65-F5344CB8AC3E}">
        <p14:creationId xmlns:p14="http://schemas.microsoft.com/office/powerpoint/2010/main" val="1470561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953C08-CB1B-400D-8C69-DFCA71C3878D}"/>
              </a:ext>
            </a:extLst>
          </p:cNvPr>
          <p:cNvSpPr>
            <a:spLocks noGrp="1"/>
          </p:cNvSpPr>
          <p:nvPr>
            <p:ph type="title"/>
          </p:nvPr>
        </p:nvSpPr>
        <p:spPr>
          <a:xfrm>
            <a:off x="-210671" y="179363"/>
            <a:ext cx="10896608" cy="1132258"/>
          </a:xfrm>
        </p:spPr>
        <p:txBody>
          <a:bodyPr>
            <a:normAutofit/>
          </a:bodyPr>
          <a:lstStyle/>
          <a:p>
            <a:pPr algn="ctr"/>
            <a:r>
              <a:rPr lang="en-US" altLang="en-US" sz="3600" b="1" dirty="0">
                <a:solidFill>
                  <a:schemeClr val="accent1">
                    <a:lumMod val="50000"/>
                  </a:schemeClr>
                </a:solidFill>
              </a:rPr>
              <a:t>Impact on Real GDP (% changes  - (Monetary changes))</a:t>
            </a:r>
            <a:endParaRPr lang="en-US" sz="3600" b="1" dirty="0">
              <a:solidFill>
                <a:schemeClr val="accent1">
                  <a:lumMod val="50000"/>
                </a:schemeClr>
              </a:solidFill>
            </a:endParaRPr>
          </a:p>
        </p:txBody>
      </p:sp>
      <p:graphicFrame>
        <p:nvGraphicFramePr>
          <p:cNvPr id="6" name="Content Placeholder 5">
            <a:extLst>
              <a:ext uri="{FF2B5EF4-FFF2-40B4-BE49-F238E27FC236}">
                <a16:creationId xmlns:a16="http://schemas.microsoft.com/office/drawing/2014/main" id="{8D2AAB78-1BEB-9272-D662-7B07E2867139}"/>
              </a:ext>
            </a:extLst>
          </p:cNvPr>
          <p:cNvGraphicFramePr>
            <a:graphicFrameLocks noGrp="1"/>
          </p:cNvGraphicFramePr>
          <p:nvPr>
            <p:ph idx="1"/>
            <p:extLst>
              <p:ext uri="{D42A27DB-BD31-4B8C-83A1-F6EECF244321}">
                <p14:modId xmlns:p14="http://schemas.microsoft.com/office/powerpoint/2010/main" val="2568591059"/>
              </p:ext>
            </p:extLst>
          </p:nvPr>
        </p:nvGraphicFramePr>
        <p:xfrm>
          <a:off x="1390119" y="1311621"/>
          <a:ext cx="9411762" cy="5210052"/>
        </p:xfrm>
        <a:graphic>
          <a:graphicData uri="http://schemas.openxmlformats.org/drawingml/2006/table">
            <a:tbl>
              <a:tblPr firstRow="1" firstCol="1" bandRow="1">
                <a:tableStyleId>{5C22544A-7EE6-4342-B048-85BDC9FD1C3A}</a:tableStyleId>
              </a:tblPr>
              <a:tblGrid>
                <a:gridCol w="1182162">
                  <a:extLst>
                    <a:ext uri="{9D8B030D-6E8A-4147-A177-3AD203B41FA5}">
                      <a16:colId xmlns:a16="http://schemas.microsoft.com/office/drawing/2014/main" val="1408421198"/>
                    </a:ext>
                  </a:extLst>
                </a:gridCol>
                <a:gridCol w="2309091">
                  <a:extLst>
                    <a:ext uri="{9D8B030D-6E8A-4147-A177-3AD203B41FA5}">
                      <a16:colId xmlns:a16="http://schemas.microsoft.com/office/drawing/2014/main" val="488837527"/>
                    </a:ext>
                  </a:extLst>
                </a:gridCol>
                <a:gridCol w="2826327">
                  <a:extLst>
                    <a:ext uri="{9D8B030D-6E8A-4147-A177-3AD203B41FA5}">
                      <a16:colId xmlns:a16="http://schemas.microsoft.com/office/drawing/2014/main" val="479741930"/>
                    </a:ext>
                  </a:extLst>
                </a:gridCol>
                <a:gridCol w="3094182">
                  <a:extLst>
                    <a:ext uri="{9D8B030D-6E8A-4147-A177-3AD203B41FA5}">
                      <a16:colId xmlns:a16="http://schemas.microsoft.com/office/drawing/2014/main" val="2808370512"/>
                    </a:ext>
                  </a:extLst>
                </a:gridCol>
              </a:tblGrid>
              <a:tr h="210172">
                <a:tc>
                  <a:txBody>
                    <a:bodyPr/>
                    <a:lstStyle/>
                    <a:p>
                      <a:pPr algn="ctr">
                        <a:lnSpc>
                          <a:spcPct val="115000"/>
                        </a:lnSpc>
                        <a:spcAft>
                          <a:spcPts val="800"/>
                        </a:spcAft>
                      </a:pPr>
                      <a:r>
                        <a:rPr lang="en-IN" sz="1800" b="1" kern="100">
                          <a:solidFill>
                            <a:schemeClr val="tx1"/>
                          </a:solidFill>
                          <a:effectLst/>
                        </a:rPr>
                        <a:t>Year </a:t>
                      </a:r>
                      <a:endParaRPr lang="en-IN" sz="18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b"/>
                </a:tc>
                <a:tc>
                  <a:txBody>
                    <a:bodyPr/>
                    <a:lstStyle/>
                    <a:p>
                      <a:pPr algn="ctr">
                        <a:lnSpc>
                          <a:spcPct val="115000"/>
                        </a:lnSpc>
                        <a:spcAft>
                          <a:spcPts val="800"/>
                        </a:spcAft>
                      </a:pPr>
                      <a:r>
                        <a:rPr lang="en-IN" sz="1800" b="1" kern="100">
                          <a:solidFill>
                            <a:schemeClr val="tx1"/>
                          </a:solidFill>
                          <a:effectLst/>
                        </a:rPr>
                        <a:t>Sim-I</a:t>
                      </a:r>
                      <a:endParaRPr lang="en-IN" sz="18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800" b="1" kern="100">
                          <a:solidFill>
                            <a:schemeClr val="tx1"/>
                          </a:solidFill>
                          <a:effectLst/>
                        </a:rPr>
                        <a:t>Sim-II</a:t>
                      </a:r>
                      <a:endParaRPr lang="en-IN" sz="18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800" b="1" kern="100">
                          <a:solidFill>
                            <a:schemeClr val="tx1"/>
                          </a:solidFill>
                          <a:effectLst/>
                        </a:rPr>
                        <a:t>Sim-III</a:t>
                      </a:r>
                      <a:endParaRPr lang="en-IN" sz="18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extLst>
                  <a:ext uri="{0D108BD9-81ED-4DB2-BD59-A6C34878D82A}">
                    <a16:rowId xmlns:a16="http://schemas.microsoft.com/office/drawing/2014/main" val="394859556"/>
                  </a:ext>
                </a:extLst>
              </a:tr>
              <a:tr h="210172">
                <a:tc>
                  <a:txBody>
                    <a:bodyPr/>
                    <a:lstStyle/>
                    <a:p>
                      <a:pPr algn="ctr">
                        <a:lnSpc>
                          <a:spcPct val="115000"/>
                        </a:lnSpc>
                        <a:spcAft>
                          <a:spcPts val="800"/>
                        </a:spcAft>
                      </a:pPr>
                      <a:r>
                        <a:rPr lang="en-IN" sz="1500" b="1" kern="100">
                          <a:solidFill>
                            <a:schemeClr val="tx1"/>
                          </a:solidFill>
                          <a:effectLst/>
                        </a:rPr>
                        <a:t> </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b"/>
                </a:tc>
                <a:tc>
                  <a:txBody>
                    <a:bodyPr/>
                    <a:lstStyle/>
                    <a:p>
                      <a:pPr algn="ctr">
                        <a:lnSpc>
                          <a:spcPct val="115000"/>
                        </a:lnSpc>
                        <a:spcAft>
                          <a:spcPts val="800"/>
                        </a:spcAft>
                      </a:pPr>
                      <a:r>
                        <a:rPr lang="en-IN" sz="1500" b="1" kern="100">
                          <a:solidFill>
                            <a:schemeClr val="tx1"/>
                          </a:solidFill>
                          <a:effectLst/>
                        </a:rPr>
                        <a:t>TL</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1" kern="100" dirty="0" err="1">
                          <a:solidFill>
                            <a:schemeClr val="tx1"/>
                          </a:solidFill>
                          <a:effectLst/>
                        </a:rPr>
                        <a:t>TWAp</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1" kern="100">
                          <a:solidFill>
                            <a:schemeClr val="tx1"/>
                          </a:solidFill>
                          <a:effectLst/>
                        </a:rPr>
                        <a:t>Ser-NTM</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2981974381"/>
                  </a:ext>
                </a:extLst>
              </a:tr>
              <a:tr h="754556">
                <a:tc>
                  <a:txBody>
                    <a:bodyPr/>
                    <a:lstStyle/>
                    <a:p>
                      <a:pPr algn="ctr">
                        <a:lnSpc>
                          <a:spcPct val="115000"/>
                        </a:lnSpc>
                        <a:spcAft>
                          <a:spcPts val="800"/>
                        </a:spcAft>
                      </a:pPr>
                      <a:r>
                        <a:rPr lang="en-IN" sz="1500" b="1" kern="100" dirty="0">
                          <a:solidFill>
                            <a:schemeClr val="tx1"/>
                          </a:solidFill>
                          <a:effectLst/>
                        </a:rPr>
                        <a:t> </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b"/>
                </a:tc>
                <a:tc>
                  <a:txBody>
                    <a:bodyPr/>
                    <a:lstStyle/>
                    <a:p>
                      <a:pPr algn="ctr">
                        <a:lnSpc>
                          <a:spcPct val="115000"/>
                        </a:lnSpc>
                        <a:spcAft>
                          <a:spcPts val="800"/>
                        </a:spcAft>
                      </a:pPr>
                      <a:r>
                        <a:rPr lang="en-IN" sz="1500" b="1" kern="100" dirty="0">
                          <a:solidFill>
                            <a:schemeClr val="tx1"/>
                          </a:solidFill>
                          <a:effectLst/>
                        </a:rPr>
                        <a:t>% Change</a:t>
                      </a:r>
                    </a:p>
                    <a:p>
                      <a:pPr algn="ctr">
                        <a:lnSpc>
                          <a:spcPct val="115000"/>
                        </a:lnSpc>
                        <a:spcAft>
                          <a:spcPts val="800"/>
                        </a:spcAft>
                      </a:pPr>
                      <a:r>
                        <a:rPr lang="en-IN" sz="1500" b="1" kern="100" dirty="0">
                          <a:solidFill>
                            <a:schemeClr val="tx1"/>
                          </a:solidFill>
                          <a:effectLst/>
                        </a:rPr>
                        <a:t>(Monetary Change)</a:t>
                      </a:r>
                    </a:p>
                    <a:p>
                      <a:pPr algn="ctr">
                        <a:lnSpc>
                          <a:spcPct val="115000"/>
                        </a:lnSpc>
                        <a:spcAft>
                          <a:spcPts val="800"/>
                        </a:spcAft>
                      </a:pPr>
                      <a:r>
                        <a:rPr lang="en-IN" sz="1500" b="1" kern="100" dirty="0">
                          <a:solidFill>
                            <a:schemeClr val="tx1"/>
                          </a:solidFill>
                          <a:effectLst/>
                        </a:rPr>
                        <a:t>Million US $</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1" kern="100" dirty="0">
                          <a:solidFill>
                            <a:schemeClr val="tx1"/>
                          </a:solidFill>
                          <a:effectLst/>
                        </a:rPr>
                        <a:t>% Change</a:t>
                      </a:r>
                    </a:p>
                    <a:p>
                      <a:pPr algn="ctr">
                        <a:lnSpc>
                          <a:spcPct val="115000"/>
                        </a:lnSpc>
                        <a:spcAft>
                          <a:spcPts val="800"/>
                        </a:spcAft>
                      </a:pPr>
                      <a:r>
                        <a:rPr lang="en-IN" sz="1500" b="1" kern="100" dirty="0">
                          <a:solidFill>
                            <a:schemeClr val="tx1"/>
                          </a:solidFill>
                          <a:effectLst/>
                        </a:rPr>
                        <a:t>(Monetary Change)</a:t>
                      </a:r>
                    </a:p>
                    <a:p>
                      <a:pPr algn="ctr">
                        <a:lnSpc>
                          <a:spcPct val="115000"/>
                        </a:lnSpc>
                        <a:spcAft>
                          <a:spcPts val="800"/>
                        </a:spcAft>
                      </a:pPr>
                      <a:r>
                        <a:rPr lang="en-IN" sz="1500" b="1" kern="100" dirty="0">
                          <a:solidFill>
                            <a:schemeClr val="tx1"/>
                          </a:solidFill>
                          <a:effectLst/>
                        </a:rPr>
                        <a:t>Million US $</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1" kern="100">
                          <a:solidFill>
                            <a:schemeClr val="tx1"/>
                          </a:solidFill>
                          <a:effectLst/>
                        </a:rPr>
                        <a:t>% Change</a:t>
                      </a:r>
                    </a:p>
                    <a:p>
                      <a:pPr algn="ctr">
                        <a:lnSpc>
                          <a:spcPct val="115000"/>
                        </a:lnSpc>
                        <a:spcAft>
                          <a:spcPts val="800"/>
                        </a:spcAft>
                      </a:pPr>
                      <a:r>
                        <a:rPr lang="en-IN" sz="1500" b="1" kern="100">
                          <a:solidFill>
                            <a:schemeClr val="tx1"/>
                          </a:solidFill>
                          <a:effectLst/>
                        </a:rPr>
                        <a:t>(Monetary Change)</a:t>
                      </a:r>
                    </a:p>
                    <a:p>
                      <a:pPr algn="ctr">
                        <a:lnSpc>
                          <a:spcPct val="115000"/>
                        </a:lnSpc>
                        <a:spcAft>
                          <a:spcPts val="800"/>
                        </a:spcAft>
                      </a:pPr>
                      <a:r>
                        <a:rPr lang="en-IN" sz="1500" b="1" kern="100">
                          <a:solidFill>
                            <a:schemeClr val="tx1"/>
                          </a:solidFill>
                          <a:effectLst/>
                        </a:rPr>
                        <a:t>Million US $</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extLst>
                  <a:ext uri="{0D108BD9-81ED-4DB2-BD59-A6C34878D82A}">
                    <a16:rowId xmlns:a16="http://schemas.microsoft.com/office/drawing/2014/main" val="1642494954"/>
                  </a:ext>
                </a:extLst>
              </a:tr>
              <a:tr h="482364">
                <a:tc>
                  <a:txBody>
                    <a:bodyPr/>
                    <a:lstStyle/>
                    <a:p>
                      <a:pPr algn="ctr">
                        <a:lnSpc>
                          <a:spcPct val="115000"/>
                        </a:lnSpc>
                        <a:spcAft>
                          <a:spcPts val="800"/>
                        </a:spcAft>
                      </a:pPr>
                      <a:r>
                        <a:rPr lang="en-IN" sz="1500" b="1" kern="100">
                          <a:solidFill>
                            <a:schemeClr val="tx1"/>
                          </a:solidFill>
                          <a:effectLst/>
                        </a:rPr>
                        <a:t>2025</a:t>
                      </a:r>
                    </a:p>
                    <a:p>
                      <a:pPr algn="ctr">
                        <a:lnSpc>
                          <a:spcPct val="115000"/>
                        </a:lnSpc>
                        <a:spcAft>
                          <a:spcPts val="800"/>
                        </a:spcAft>
                      </a:pPr>
                      <a:r>
                        <a:rPr lang="en-IN" sz="1500" b="1" kern="100">
                          <a:solidFill>
                            <a:schemeClr val="tx1"/>
                          </a:solidFill>
                          <a:effectLst/>
                        </a:rPr>
                        <a:t> </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b"/>
                </a:tc>
                <a:tc>
                  <a:txBody>
                    <a:bodyPr/>
                    <a:lstStyle/>
                    <a:p>
                      <a:pPr algn="ctr">
                        <a:lnSpc>
                          <a:spcPct val="115000"/>
                        </a:lnSpc>
                        <a:spcAft>
                          <a:spcPts val="800"/>
                        </a:spcAft>
                      </a:pPr>
                      <a:r>
                        <a:rPr lang="en-IN" sz="1500" b="0" kern="100">
                          <a:solidFill>
                            <a:schemeClr val="tx1"/>
                          </a:solidFill>
                          <a:effectLst/>
                        </a:rPr>
                        <a:t>0.14% </a:t>
                      </a:r>
                    </a:p>
                    <a:p>
                      <a:pPr algn="ctr">
                        <a:lnSpc>
                          <a:spcPct val="115000"/>
                        </a:lnSpc>
                        <a:spcAft>
                          <a:spcPts val="800"/>
                        </a:spcAft>
                      </a:pPr>
                      <a:r>
                        <a:rPr lang="en-IN" sz="1500" b="0" kern="100">
                          <a:solidFill>
                            <a:schemeClr val="tx1"/>
                          </a:solidFill>
                          <a:effectLst/>
                        </a:rPr>
                        <a:t>($490.08M)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1.12%</a:t>
                      </a:r>
                    </a:p>
                    <a:p>
                      <a:pPr algn="ctr">
                        <a:lnSpc>
                          <a:spcPct val="115000"/>
                        </a:lnSpc>
                        <a:spcAft>
                          <a:spcPts val="800"/>
                        </a:spcAft>
                      </a:pPr>
                      <a:r>
                        <a:rPr lang="en-IN" sz="1500" b="0" kern="100">
                          <a:solidFill>
                            <a:schemeClr val="tx1"/>
                          </a:solidFill>
                          <a:effectLst/>
                        </a:rPr>
                        <a:t>($3900.10M)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dirty="0">
                          <a:solidFill>
                            <a:schemeClr val="tx1"/>
                          </a:solidFill>
                          <a:effectLst/>
                        </a:rPr>
                        <a:t>4.53%</a:t>
                      </a:r>
                    </a:p>
                    <a:p>
                      <a:pPr algn="ctr">
                        <a:lnSpc>
                          <a:spcPct val="115000"/>
                        </a:lnSpc>
                        <a:spcAft>
                          <a:spcPts val="800"/>
                        </a:spcAft>
                      </a:pPr>
                      <a:r>
                        <a:rPr lang="en-IN" sz="1500" b="0" kern="100" dirty="0">
                          <a:solidFill>
                            <a:schemeClr val="tx1"/>
                          </a:solidFill>
                          <a:effectLst/>
                        </a:rPr>
                        <a:t>($15852.4M)</a:t>
                      </a:r>
                      <a:endParaRPr lang="en-IN" sz="1500" b="0"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3836115469"/>
                  </a:ext>
                </a:extLst>
              </a:tr>
              <a:tr h="482364">
                <a:tc>
                  <a:txBody>
                    <a:bodyPr/>
                    <a:lstStyle/>
                    <a:p>
                      <a:pPr algn="ctr">
                        <a:lnSpc>
                          <a:spcPct val="115000"/>
                        </a:lnSpc>
                        <a:spcAft>
                          <a:spcPts val="800"/>
                        </a:spcAft>
                      </a:pPr>
                      <a:r>
                        <a:rPr lang="en-IN" sz="1500" b="1" kern="100">
                          <a:solidFill>
                            <a:schemeClr val="tx1"/>
                          </a:solidFill>
                          <a:effectLst/>
                        </a:rPr>
                        <a:t>2030</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0" kern="100">
                          <a:solidFill>
                            <a:schemeClr val="tx1"/>
                          </a:solidFill>
                          <a:effectLst/>
                        </a:rPr>
                        <a:t>0.22% </a:t>
                      </a:r>
                    </a:p>
                    <a:p>
                      <a:pPr algn="ctr">
                        <a:lnSpc>
                          <a:spcPct val="115000"/>
                        </a:lnSpc>
                        <a:spcAft>
                          <a:spcPts val="800"/>
                        </a:spcAft>
                      </a:pPr>
                      <a:r>
                        <a:rPr lang="en-IN" sz="1500" b="0" kern="100">
                          <a:solidFill>
                            <a:schemeClr val="tx1"/>
                          </a:solidFill>
                          <a:effectLst/>
                        </a:rPr>
                        <a:t>($822.27M)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dirty="0">
                          <a:solidFill>
                            <a:schemeClr val="tx1"/>
                          </a:solidFill>
                          <a:effectLst/>
                        </a:rPr>
                        <a:t>1.26%</a:t>
                      </a:r>
                    </a:p>
                    <a:p>
                      <a:pPr algn="ctr">
                        <a:lnSpc>
                          <a:spcPct val="115000"/>
                        </a:lnSpc>
                        <a:spcAft>
                          <a:spcPts val="800"/>
                        </a:spcAft>
                      </a:pPr>
                      <a:r>
                        <a:rPr lang="en-IN" sz="1500" b="0" kern="100" dirty="0">
                          <a:solidFill>
                            <a:schemeClr val="tx1"/>
                          </a:solidFill>
                          <a:effectLst/>
                        </a:rPr>
                        <a:t>($4659.52M)</a:t>
                      </a:r>
                      <a:endParaRPr lang="en-IN" sz="1500" b="0"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4.54%</a:t>
                      </a:r>
                    </a:p>
                    <a:p>
                      <a:pPr algn="ctr">
                        <a:lnSpc>
                          <a:spcPct val="115000"/>
                        </a:lnSpc>
                        <a:spcAft>
                          <a:spcPts val="800"/>
                        </a:spcAft>
                      </a:pPr>
                      <a:r>
                        <a:rPr lang="en-IN" sz="1500" b="0" kern="100">
                          <a:solidFill>
                            <a:schemeClr val="tx1"/>
                          </a:solidFill>
                          <a:effectLst/>
                        </a:rPr>
                        <a:t>($16793.8M)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71208503"/>
                  </a:ext>
                </a:extLst>
              </a:tr>
              <a:tr h="482364">
                <a:tc>
                  <a:txBody>
                    <a:bodyPr/>
                    <a:lstStyle/>
                    <a:p>
                      <a:pPr algn="ctr">
                        <a:lnSpc>
                          <a:spcPct val="115000"/>
                        </a:lnSpc>
                        <a:spcAft>
                          <a:spcPts val="800"/>
                        </a:spcAft>
                      </a:pPr>
                      <a:r>
                        <a:rPr lang="en-IN" sz="1500" b="1" kern="100">
                          <a:solidFill>
                            <a:schemeClr val="tx1"/>
                          </a:solidFill>
                          <a:effectLst/>
                        </a:rPr>
                        <a:t>2035</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0" kern="100">
                          <a:solidFill>
                            <a:schemeClr val="tx1"/>
                          </a:solidFill>
                          <a:effectLst/>
                        </a:rPr>
                        <a:t>0.32% </a:t>
                      </a:r>
                    </a:p>
                    <a:p>
                      <a:pPr algn="ctr">
                        <a:lnSpc>
                          <a:spcPct val="115000"/>
                        </a:lnSpc>
                        <a:spcAft>
                          <a:spcPts val="800"/>
                        </a:spcAft>
                      </a:pPr>
                      <a:r>
                        <a:rPr lang="en-IN" sz="1500" b="0" kern="100">
                          <a:solidFill>
                            <a:schemeClr val="tx1"/>
                          </a:solidFill>
                          <a:effectLst/>
                        </a:rPr>
                        <a:t>($1520.87M)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1.43%</a:t>
                      </a:r>
                    </a:p>
                    <a:p>
                      <a:pPr algn="ctr">
                        <a:lnSpc>
                          <a:spcPct val="115000"/>
                        </a:lnSpc>
                        <a:spcAft>
                          <a:spcPts val="800"/>
                        </a:spcAft>
                      </a:pPr>
                      <a:r>
                        <a:rPr lang="en-IN" sz="1500" b="0" kern="100">
                          <a:solidFill>
                            <a:schemeClr val="tx1"/>
                          </a:solidFill>
                          <a:effectLst/>
                        </a:rPr>
                        <a:t>($6722.09M)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4.67%</a:t>
                      </a:r>
                    </a:p>
                    <a:p>
                      <a:pPr algn="ctr">
                        <a:lnSpc>
                          <a:spcPct val="115000"/>
                        </a:lnSpc>
                        <a:spcAft>
                          <a:spcPts val="800"/>
                        </a:spcAft>
                      </a:pPr>
                      <a:r>
                        <a:rPr lang="en-IN" sz="1500" b="0" kern="100">
                          <a:solidFill>
                            <a:schemeClr val="tx1"/>
                          </a:solidFill>
                          <a:effectLst/>
                        </a:rPr>
                        <a:t>($21904.2M)</a:t>
                      </a:r>
                      <a:endParaRPr lang="en-IN" sz="1500" b="0"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2055480208"/>
                  </a:ext>
                </a:extLst>
              </a:tr>
              <a:tr h="482364">
                <a:tc>
                  <a:txBody>
                    <a:bodyPr/>
                    <a:lstStyle/>
                    <a:p>
                      <a:pPr algn="ctr">
                        <a:lnSpc>
                          <a:spcPct val="115000"/>
                        </a:lnSpc>
                        <a:spcAft>
                          <a:spcPts val="800"/>
                        </a:spcAft>
                      </a:pPr>
                      <a:r>
                        <a:rPr lang="en-IN" sz="1500" b="1" kern="100">
                          <a:solidFill>
                            <a:schemeClr val="tx1"/>
                          </a:solidFill>
                          <a:effectLst/>
                        </a:rPr>
                        <a:t>2040</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0" kern="100">
                          <a:solidFill>
                            <a:schemeClr val="tx1"/>
                          </a:solidFill>
                          <a:effectLst/>
                        </a:rPr>
                        <a:t>0.41% </a:t>
                      </a:r>
                    </a:p>
                    <a:p>
                      <a:pPr algn="ctr">
                        <a:lnSpc>
                          <a:spcPct val="115000"/>
                        </a:lnSpc>
                        <a:spcAft>
                          <a:spcPts val="800"/>
                        </a:spcAft>
                      </a:pPr>
                      <a:r>
                        <a:rPr lang="en-IN" sz="1500" b="0" kern="100">
                          <a:solidFill>
                            <a:schemeClr val="tx1"/>
                          </a:solidFill>
                          <a:effectLst/>
                        </a:rPr>
                        <a:t>($2433.30M)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1.56%</a:t>
                      </a:r>
                    </a:p>
                    <a:p>
                      <a:pPr algn="ctr">
                        <a:lnSpc>
                          <a:spcPct val="115000"/>
                        </a:lnSpc>
                        <a:spcAft>
                          <a:spcPts val="800"/>
                        </a:spcAft>
                      </a:pPr>
                      <a:r>
                        <a:rPr lang="en-IN" sz="1500" b="0" kern="100">
                          <a:solidFill>
                            <a:schemeClr val="tx1"/>
                          </a:solidFill>
                          <a:effectLst/>
                        </a:rPr>
                        <a:t>($9133.24M)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dirty="0">
                          <a:solidFill>
                            <a:schemeClr val="tx1"/>
                          </a:solidFill>
                          <a:effectLst/>
                        </a:rPr>
                        <a:t>4.72%</a:t>
                      </a:r>
                    </a:p>
                    <a:p>
                      <a:pPr algn="ctr">
                        <a:lnSpc>
                          <a:spcPct val="115000"/>
                        </a:lnSpc>
                        <a:spcAft>
                          <a:spcPts val="800"/>
                        </a:spcAft>
                      </a:pPr>
                      <a:r>
                        <a:rPr lang="en-IN" sz="1500" b="0" kern="100" dirty="0">
                          <a:solidFill>
                            <a:schemeClr val="tx1"/>
                          </a:solidFill>
                          <a:effectLst/>
                        </a:rPr>
                        <a:t>($27616.5M)</a:t>
                      </a:r>
                      <a:endParaRPr lang="en-IN" sz="1500" b="0"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2335579318"/>
                  </a:ext>
                </a:extLst>
              </a:tr>
              <a:tr h="482364">
                <a:tc>
                  <a:txBody>
                    <a:bodyPr/>
                    <a:lstStyle/>
                    <a:p>
                      <a:pPr algn="ctr">
                        <a:lnSpc>
                          <a:spcPct val="115000"/>
                        </a:lnSpc>
                        <a:spcAft>
                          <a:spcPts val="800"/>
                        </a:spcAft>
                      </a:pPr>
                      <a:r>
                        <a:rPr lang="en-IN" sz="1500" b="1" kern="100">
                          <a:solidFill>
                            <a:schemeClr val="tx1"/>
                          </a:solidFill>
                          <a:effectLst/>
                        </a:rPr>
                        <a:t>2045</a:t>
                      </a:r>
                      <a:endParaRPr lang="en-IN" sz="1500" b="1"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0" kern="100">
                          <a:solidFill>
                            <a:schemeClr val="tx1"/>
                          </a:solidFill>
                          <a:effectLst/>
                        </a:rPr>
                        <a:t>0.51% </a:t>
                      </a:r>
                    </a:p>
                    <a:p>
                      <a:pPr algn="ctr">
                        <a:lnSpc>
                          <a:spcPct val="115000"/>
                        </a:lnSpc>
                        <a:spcAft>
                          <a:spcPts val="800"/>
                        </a:spcAft>
                      </a:pPr>
                      <a:r>
                        <a:rPr lang="en-IN" sz="1500" b="0" kern="100">
                          <a:solidFill>
                            <a:schemeClr val="tx1"/>
                          </a:solidFill>
                          <a:effectLst/>
                        </a:rPr>
                        <a:t>($4587.68M)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1.62%</a:t>
                      </a:r>
                    </a:p>
                    <a:p>
                      <a:pPr algn="ctr">
                        <a:lnSpc>
                          <a:spcPct val="115000"/>
                        </a:lnSpc>
                        <a:spcAft>
                          <a:spcPts val="800"/>
                        </a:spcAft>
                      </a:pPr>
                      <a:r>
                        <a:rPr lang="en-IN" sz="1500" b="0" kern="100">
                          <a:solidFill>
                            <a:schemeClr val="tx1"/>
                          </a:solidFill>
                          <a:effectLst/>
                        </a:rPr>
                        <a:t>($14449.39M)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4.74%</a:t>
                      </a:r>
                    </a:p>
                    <a:p>
                      <a:pPr algn="ctr">
                        <a:lnSpc>
                          <a:spcPct val="115000"/>
                        </a:lnSpc>
                        <a:spcAft>
                          <a:spcPts val="800"/>
                        </a:spcAft>
                      </a:pPr>
                      <a:r>
                        <a:rPr lang="en-IN" sz="1500" b="0" kern="100">
                          <a:solidFill>
                            <a:schemeClr val="tx1"/>
                          </a:solidFill>
                          <a:effectLst/>
                        </a:rPr>
                        <a:t>($42431.1M)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560233937"/>
                  </a:ext>
                </a:extLst>
              </a:tr>
              <a:tr h="482364">
                <a:tc>
                  <a:txBody>
                    <a:bodyPr/>
                    <a:lstStyle/>
                    <a:p>
                      <a:pPr algn="ctr">
                        <a:lnSpc>
                          <a:spcPct val="115000"/>
                        </a:lnSpc>
                        <a:spcAft>
                          <a:spcPts val="800"/>
                        </a:spcAft>
                      </a:pPr>
                      <a:r>
                        <a:rPr lang="en-IN" sz="1500" b="1" kern="100">
                          <a:solidFill>
                            <a:schemeClr val="tx1"/>
                          </a:solidFill>
                          <a:effectLst/>
                        </a:rPr>
                        <a:t>2050</a:t>
                      </a:r>
                      <a:endParaRPr lang="en-IN" sz="1500" b="1"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nchor="ctr"/>
                </a:tc>
                <a:tc>
                  <a:txBody>
                    <a:bodyPr/>
                    <a:lstStyle/>
                    <a:p>
                      <a:pPr algn="ctr">
                        <a:lnSpc>
                          <a:spcPct val="115000"/>
                        </a:lnSpc>
                        <a:spcAft>
                          <a:spcPts val="800"/>
                        </a:spcAft>
                      </a:pPr>
                      <a:r>
                        <a:rPr lang="en-IN" sz="1500" b="0" kern="100">
                          <a:solidFill>
                            <a:schemeClr val="tx1"/>
                          </a:solidFill>
                          <a:effectLst/>
                        </a:rPr>
                        <a:t>0.57% </a:t>
                      </a:r>
                    </a:p>
                    <a:p>
                      <a:pPr algn="ctr">
                        <a:lnSpc>
                          <a:spcPct val="115000"/>
                        </a:lnSpc>
                        <a:spcAft>
                          <a:spcPts val="800"/>
                        </a:spcAft>
                      </a:pPr>
                      <a:r>
                        <a:rPr lang="en-IN" sz="1500" b="0" kern="100">
                          <a:solidFill>
                            <a:schemeClr val="tx1"/>
                          </a:solidFill>
                          <a:effectLst/>
                        </a:rPr>
                        <a:t>($5330.53M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a:solidFill>
                            <a:schemeClr val="tx1"/>
                          </a:solidFill>
                          <a:effectLst/>
                        </a:rPr>
                        <a:t>1.73%</a:t>
                      </a:r>
                    </a:p>
                    <a:p>
                      <a:pPr algn="ctr">
                        <a:lnSpc>
                          <a:spcPct val="115000"/>
                        </a:lnSpc>
                        <a:spcAft>
                          <a:spcPts val="800"/>
                        </a:spcAft>
                      </a:pPr>
                      <a:r>
                        <a:rPr lang="en-IN" sz="1500" b="0" kern="100">
                          <a:solidFill>
                            <a:schemeClr val="tx1"/>
                          </a:solidFill>
                          <a:effectLst/>
                        </a:rPr>
                        <a:t>($16068.53M)</a:t>
                      </a:r>
                      <a:endParaRPr lang="en-IN" sz="1500" b="0" kern="10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tc>
                  <a:txBody>
                    <a:bodyPr/>
                    <a:lstStyle/>
                    <a:p>
                      <a:pPr algn="ctr">
                        <a:lnSpc>
                          <a:spcPct val="115000"/>
                        </a:lnSpc>
                        <a:spcAft>
                          <a:spcPts val="800"/>
                        </a:spcAft>
                      </a:pPr>
                      <a:r>
                        <a:rPr lang="en-IN" sz="1500" b="0" kern="100" dirty="0">
                          <a:solidFill>
                            <a:schemeClr val="tx1"/>
                          </a:solidFill>
                          <a:effectLst/>
                        </a:rPr>
                        <a:t>4.66%</a:t>
                      </a:r>
                    </a:p>
                    <a:p>
                      <a:pPr algn="ctr">
                        <a:lnSpc>
                          <a:spcPct val="115000"/>
                        </a:lnSpc>
                        <a:spcAft>
                          <a:spcPts val="800"/>
                        </a:spcAft>
                      </a:pPr>
                      <a:r>
                        <a:rPr lang="en-IN" sz="1500" b="0" kern="100" dirty="0">
                          <a:solidFill>
                            <a:schemeClr val="tx1"/>
                          </a:solidFill>
                          <a:effectLst/>
                        </a:rPr>
                        <a:t>($43444.5M)</a:t>
                      </a:r>
                      <a:endParaRPr lang="en-IN" sz="1500" b="0" kern="100" dirty="0">
                        <a:solidFill>
                          <a:schemeClr val="tx1"/>
                        </a:solidFill>
                        <a:effectLst/>
                        <a:latin typeface="Aptos" panose="020B0004020202020204" pitchFamily="34" charset="0"/>
                        <a:ea typeface="等线" panose="02010600030101010101" pitchFamily="2" charset="-122"/>
                        <a:cs typeface="Times New Roman" panose="02020603050405020304" pitchFamily="18" charset="0"/>
                      </a:endParaRPr>
                    </a:p>
                  </a:txBody>
                  <a:tcPr marL="35633" marR="35633" marT="0" marB="0"/>
                </a:tc>
                <a:extLst>
                  <a:ext uri="{0D108BD9-81ED-4DB2-BD59-A6C34878D82A}">
                    <a16:rowId xmlns:a16="http://schemas.microsoft.com/office/drawing/2014/main" val="1534880007"/>
                  </a:ext>
                </a:extLst>
              </a:tr>
            </a:tbl>
          </a:graphicData>
        </a:graphic>
      </p:graphicFrame>
    </p:spTree>
    <p:extLst>
      <p:ext uri="{BB962C8B-B14F-4D97-AF65-F5344CB8AC3E}">
        <p14:creationId xmlns:p14="http://schemas.microsoft.com/office/powerpoint/2010/main" val="905881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F316E1-CD3C-42EC-BF2A-EABD86930874}"/>
              </a:ext>
            </a:extLst>
          </p:cNvPr>
          <p:cNvSpPr>
            <a:spLocks noGrp="1"/>
          </p:cNvSpPr>
          <p:nvPr>
            <p:ph type="title"/>
          </p:nvPr>
        </p:nvSpPr>
        <p:spPr>
          <a:xfrm>
            <a:off x="1547446" y="137798"/>
            <a:ext cx="9129698" cy="908487"/>
          </a:xfrm>
        </p:spPr>
        <p:txBody>
          <a:bodyPr vert="horz" lIns="91440" tIns="45720" rIns="91440" bIns="45720" rtlCol="0" anchor="ctr">
            <a:normAutofit/>
          </a:bodyPr>
          <a:lstStyle/>
          <a:p>
            <a:pPr algn="ctr"/>
            <a:r>
              <a:rPr lang="en-US" sz="3600" b="1" dirty="0">
                <a:solidFill>
                  <a:schemeClr val="accent1">
                    <a:lumMod val="50000"/>
                  </a:schemeClr>
                </a:solidFill>
              </a:rPr>
              <a:t>                 Impact on Real Exports</a:t>
            </a:r>
          </a:p>
        </p:txBody>
      </p:sp>
      <p:graphicFrame>
        <p:nvGraphicFramePr>
          <p:cNvPr id="6" name="Content Placeholder 5">
            <a:extLst>
              <a:ext uri="{FF2B5EF4-FFF2-40B4-BE49-F238E27FC236}">
                <a16:creationId xmlns:a16="http://schemas.microsoft.com/office/drawing/2014/main" id="{E51D12DF-7A09-1BB4-D71E-2CB71488D3DD}"/>
              </a:ext>
            </a:extLst>
          </p:cNvPr>
          <p:cNvGraphicFramePr>
            <a:graphicFrameLocks noGrp="1"/>
          </p:cNvGraphicFramePr>
          <p:nvPr>
            <p:ph idx="1"/>
            <p:extLst>
              <p:ext uri="{D42A27DB-BD31-4B8C-83A1-F6EECF244321}">
                <p14:modId xmlns:p14="http://schemas.microsoft.com/office/powerpoint/2010/main" val="493155026"/>
              </p:ext>
            </p:extLst>
          </p:nvPr>
        </p:nvGraphicFramePr>
        <p:xfrm>
          <a:off x="1072662" y="1184083"/>
          <a:ext cx="9674109" cy="5483356"/>
        </p:xfrm>
        <a:graphic>
          <a:graphicData uri="http://schemas.openxmlformats.org/drawingml/2006/table">
            <a:tbl>
              <a:tblPr firstRow="1" firstCol="1" bandRow="1">
                <a:tableStyleId>{5C22544A-7EE6-4342-B048-85BDC9FD1C3A}</a:tableStyleId>
              </a:tblPr>
              <a:tblGrid>
                <a:gridCol w="1209892">
                  <a:extLst>
                    <a:ext uri="{9D8B030D-6E8A-4147-A177-3AD203B41FA5}">
                      <a16:colId xmlns:a16="http://schemas.microsoft.com/office/drawing/2014/main" val="1657110445"/>
                    </a:ext>
                  </a:extLst>
                </a:gridCol>
                <a:gridCol w="2339844">
                  <a:extLst>
                    <a:ext uri="{9D8B030D-6E8A-4147-A177-3AD203B41FA5}">
                      <a16:colId xmlns:a16="http://schemas.microsoft.com/office/drawing/2014/main" val="438945602"/>
                    </a:ext>
                  </a:extLst>
                </a:gridCol>
                <a:gridCol w="2887466">
                  <a:extLst>
                    <a:ext uri="{9D8B030D-6E8A-4147-A177-3AD203B41FA5}">
                      <a16:colId xmlns:a16="http://schemas.microsoft.com/office/drawing/2014/main" val="3649338950"/>
                    </a:ext>
                  </a:extLst>
                </a:gridCol>
                <a:gridCol w="3236907">
                  <a:extLst>
                    <a:ext uri="{9D8B030D-6E8A-4147-A177-3AD203B41FA5}">
                      <a16:colId xmlns:a16="http://schemas.microsoft.com/office/drawing/2014/main" val="3597373276"/>
                    </a:ext>
                  </a:extLst>
                </a:gridCol>
              </a:tblGrid>
              <a:tr h="212445">
                <a:tc>
                  <a:txBody>
                    <a:bodyPr/>
                    <a:lstStyle/>
                    <a:p>
                      <a:pPr algn="ctr">
                        <a:lnSpc>
                          <a:spcPct val="115000"/>
                        </a:lnSpc>
                        <a:spcAft>
                          <a:spcPts val="800"/>
                        </a:spcAft>
                      </a:pPr>
                      <a:r>
                        <a:rPr lang="en-IN" sz="1800" kern="100">
                          <a:effectLst/>
                        </a:rPr>
                        <a:t>Year</a:t>
                      </a:r>
                      <a:endParaRPr lang="en-IN" sz="18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b"/>
                </a:tc>
                <a:tc>
                  <a:txBody>
                    <a:bodyPr/>
                    <a:lstStyle/>
                    <a:p>
                      <a:pPr algn="ctr">
                        <a:lnSpc>
                          <a:spcPct val="115000"/>
                        </a:lnSpc>
                        <a:spcAft>
                          <a:spcPts val="800"/>
                        </a:spcAft>
                      </a:pPr>
                      <a:r>
                        <a:rPr lang="en-IN" sz="1800" kern="100">
                          <a:effectLst/>
                        </a:rPr>
                        <a:t>Sim-I</a:t>
                      </a:r>
                      <a:endParaRPr lang="en-IN" sz="18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800" kern="100">
                          <a:effectLst/>
                        </a:rPr>
                        <a:t>Sim-II</a:t>
                      </a:r>
                      <a:endParaRPr lang="en-IN" sz="18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800" kern="100" dirty="0">
                          <a:effectLst/>
                        </a:rPr>
                        <a:t>Sim-III</a:t>
                      </a:r>
                      <a:endParaRPr lang="en-IN" sz="18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extLst>
                  <a:ext uri="{0D108BD9-81ED-4DB2-BD59-A6C34878D82A}">
                    <a16:rowId xmlns:a16="http://schemas.microsoft.com/office/drawing/2014/main" val="3246531910"/>
                  </a:ext>
                </a:extLst>
              </a:tr>
              <a:tr h="212445">
                <a:tc>
                  <a:txBody>
                    <a:bodyPr/>
                    <a:lstStyle/>
                    <a:p>
                      <a:pPr algn="ctr">
                        <a:lnSpc>
                          <a:spcPct val="115000"/>
                        </a:lnSpc>
                        <a:spcAft>
                          <a:spcPts val="800"/>
                        </a:spcAft>
                      </a:pPr>
                      <a:r>
                        <a:rPr lang="en-IN" sz="1600" kern="100">
                          <a:effectLst/>
                        </a:rPr>
                        <a:t>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b"/>
                </a:tc>
                <a:tc>
                  <a:txBody>
                    <a:bodyPr/>
                    <a:lstStyle/>
                    <a:p>
                      <a:pPr>
                        <a:lnSpc>
                          <a:spcPct val="115000"/>
                        </a:lnSpc>
                        <a:spcAft>
                          <a:spcPts val="800"/>
                        </a:spcAft>
                        <a:tabLst>
                          <a:tab pos="701040" algn="ctr"/>
                          <a:tab pos="1402715" algn="r"/>
                        </a:tabLst>
                      </a:pPr>
                      <a:r>
                        <a:rPr lang="en-IN" sz="1600" kern="100">
                          <a:effectLst/>
                        </a:rPr>
                        <a:t>                 TL</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TWAp</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dirty="0">
                          <a:effectLst/>
                        </a:rPr>
                        <a:t>Ser-NTM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1585835235"/>
                  </a:ext>
                </a:extLst>
              </a:tr>
              <a:tr h="751714">
                <a:tc>
                  <a:txBody>
                    <a:bodyPr/>
                    <a:lstStyle/>
                    <a:p>
                      <a:pPr algn="ctr">
                        <a:lnSpc>
                          <a:spcPct val="115000"/>
                        </a:lnSpc>
                        <a:spcAft>
                          <a:spcPts val="800"/>
                        </a:spcAft>
                      </a:pPr>
                      <a:r>
                        <a:rPr lang="en-IN" sz="1600" kern="100" dirty="0">
                          <a:effectLst/>
                        </a:rPr>
                        <a:t> </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b"/>
                </a:tc>
                <a:tc>
                  <a:txBody>
                    <a:bodyPr/>
                    <a:lstStyle/>
                    <a:p>
                      <a:pPr algn="ctr">
                        <a:lnSpc>
                          <a:spcPct val="115000"/>
                        </a:lnSpc>
                        <a:spcAft>
                          <a:spcPts val="800"/>
                        </a:spcAft>
                      </a:pPr>
                      <a:r>
                        <a:rPr lang="en-IN" sz="1600" kern="100">
                          <a:effectLst/>
                        </a:rPr>
                        <a:t>% Change</a:t>
                      </a:r>
                    </a:p>
                    <a:p>
                      <a:pPr algn="ctr">
                        <a:lnSpc>
                          <a:spcPct val="115000"/>
                        </a:lnSpc>
                        <a:spcAft>
                          <a:spcPts val="800"/>
                        </a:spcAft>
                      </a:pPr>
                      <a:r>
                        <a:rPr lang="en-IN" sz="1600" kern="100">
                          <a:effectLst/>
                        </a:rPr>
                        <a:t>(Monetary Change)</a:t>
                      </a:r>
                    </a:p>
                    <a:p>
                      <a:pPr algn="ctr">
                        <a:lnSpc>
                          <a:spcPct val="115000"/>
                        </a:lnSpc>
                        <a:spcAft>
                          <a:spcPts val="800"/>
                        </a:spcAft>
                      </a:pPr>
                      <a:r>
                        <a:rPr lang="en-IN" sz="1600" kern="100">
                          <a:effectLst/>
                        </a:rPr>
                        <a:t>Million US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 Change</a:t>
                      </a:r>
                    </a:p>
                    <a:p>
                      <a:pPr algn="ctr">
                        <a:lnSpc>
                          <a:spcPct val="115000"/>
                        </a:lnSpc>
                        <a:spcAft>
                          <a:spcPts val="800"/>
                        </a:spcAft>
                      </a:pPr>
                      <a:r>
                        <a:rPr lang="en-IN" sz="1600" kern="100">
                          <a:effectLst/>
                        </a:rPr>
                        <a:t>(Monetary Change)</a:t>
                      </a:r>
                    </a:p>
                    <a:p>
                      <a:pPr algn="ctr">
                        <a:lnSpc>
                          <a:spcPct val="115000"/>
                        </a:lnSpc>
                        <a:spcAft>
                          <a:spcPts val="800"/>
                        </a:spcAft>
                      </a:pPr>
                      <a:r>
                        <a:rPr lang="en-IN" sz="1600" kern="100">
                          <a:effectLst/>
                        </a:rPr>
                        <a:t>Million US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 Change</a:t>
                      </a:r>
                    </a:p>
                    <a:p>
                      <a:pPr algn="ctr">
                        <a:lnSpc>
                          <a:spcPct val="115000"/>
                        </a:lnSpc>
                        <a:spcAft>
                          <a:spcPts val="800"/>
                        </a:spcAft>
                      </a:pPr>
                      <a:r>
                        <a:rPr lang="en-IN" sz="1600" kern="100">
                          <a:effectLst/>
                        </a:rPr>
                        <a:t>(Monetary Change)</a:t>
                      </a:r>
                    </a:p>
                    <a:p>
                      <a:pPr algn="ctr">
                        <a:lnSpc>
                          <a:spcPct val="115000"/>
                        </a:lnSpc>
                        <a:spcAft>
                          <a:spcPts val="800"/>
                        </a:spcAft>
                      </a:pPr>
                      <a:r>
                        <a:rPr lang="en-IN" sz="1600" kern="100">
                          <a:effectLst/>
                        </a:rPr>
                        <a:t>Million US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extLst>
                  <a:ext uri="{0D108BD9-81ED-4DB2-BD59-A6C34878D82A}">
                    <a16:rowId xmlns:a16="http://schemas.microsoft.com/office/drawing/2014/main" val="2057089458"/>
                  </a:ext>
                </a:extLst>
              </a:tr>
              <a:tr h="482080">
                <a:tc>
                  <a:txBody>
                    <a:bodyPr/>
                    <a:lstStyle/>
                    <a:p>
                      <a:pPr algn="ctr">
                        <a:lnSpc>
                          <a:spcPct val="115000"/>
                        </a:lnSpc>
                        <a:spcAft>
                          <a:spcPts val="800"/>
                        </a:spcAft>
                      </a:pPr>
                      <a:r>
                        <a:rPr lang="en-IN" sz="1600" kern="100">
                          <a:effectLst/>
                        </a:rPr>
                        <a:t>2025</a:t>
                      </a:r>
                    </a:p>
                    <a:p>
                      <a:pPr algn="ctr">
                        <a:lnSpc>
                          <a:spcPct val="115000"/>
                        </a:lnSpc>
                        <a:spcAft>
                          <a:spcPts val="800"/>
                        </a:spcAft>
                      </a:pPr>
                      <a:r>
                        <a:rPr lang="en-IN" sz="1600" kern="100">
                          <a:effectLst/>
                        </a:rPr>
                        <a:t>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b"/>
                </a:tc>
                <a:tc>
                  <a:txBody>
                    <a:bodyPr/>
                    <a:lstStyle/>
                    <a:p>
                      <a:pPr algn="ctr">
                        <a:lnSpc>
                          <a:spcPct val="115000"/>
                        </a:lnSpc>
                        <a:spcAft>
                          <a:spcPts val="800"/>
                        </a:spcAft>
                      </a:pPr>
                      <a:r>
                        <a:rPr lang="en-IN" sz="1600" kern="100" dirty="0">
                          <a:effectLst/>
                        </a:rPr>
                        <a:t>4.16%</a:t>
                      </a:r>
                    </a:p>
                    <a:p>
                      <a:pPr algn="ctr">
                        <a:lnSpc>
                          <a:spcPct val="115000"/>
                        </a:lnSpc>
                        <a:spcAft>
                          <a:spcPts val="800"/>
                        </a:spcAft>
                      </a:pPr>
                      <a:r>
                        <a:rPr lang="en-IN" sz="1600" kern="100" dirty="0">
                          <a:effectLst/>
                        </a:rPr>
                        <a:t>($2535.81M)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0.92%</a:t>
                      </a:r>
                    </a:p>
                    <a:p>
                      <a:pPr algn="ctr">
                        <a:lnSpc>
                          <a:spcPct val="115000"/>
                        </a:lnSpc>
                        <a:spcAft>
                          <a:spcPts val="800"/>
                        </a:spcAft>
                      </a:pPr>
                      <a:r>
                        <a:rPr lang="en-IN" sz="1600" kern="100">
                          <a:effectLst/>
                        </a:rPr>
                        <a:t>($552.76M)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-2.35%</a:t>
                      </a:r>
                    </a:p>
                    <a:p>
                      <a:pPr algn="ctr">
                        <a:lnSpc>
                          <a:spcPct val="115000"/>
                        </a:lnSpc>
                        <a:spcAft>
                          <a:spcPts val="800"/>
                        </a:spcAft>
                      </a:pPr>
                      <a:r>
                        <a:rPr lang="en-IN" sz="1600" kern="100">
                          <a:effectLst/>
                        </a:rPr>
                        <a:t>(-$715.83M)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635020725"/>
                  </a:ext>
                </a:extLst>
              </a:tr>
              <a:tr h="482080">
                <a:tc>
                  <a:txBody>
                    <a:bodyPr/>
                    <a:lstStyle/>
                    <a:p>
                      <a:pPr algn="ctr">
                        <a:lnSpc>
                          <a:spcPct val="115000"/>
                        </a:lnSpc>
                        <a:spcAft>
                          <a:spcPts val="800"/>
                        </a:spcAft>
                      </a:pPr>
                      <a:r>
                        <a:rPr lang="en-IN" sz="1600" kern="100">
                          <a:effectLst/>
                        </a:rPr>
                        <a:t>2030</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4.45%</a:t>
                      </a:r>
                    </a:p>
                    <a:p>
                      <a:pPr algn="ctr">
                        <a:lnSpc>
                          <a:spcPct val="115000"/>
                        </a:lnSpc>
                        <a:spcAft>
                          <a:spcPts val="800"/>
                        </a:spcAft>
                      </a:pPr>
                      <a:r>
                        <a:rPr lang="en-IN" sz="1600" kern="100">
                          <a:effectLst/>
                        </a:rPr>
                        <a:t>($2772.37M)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1.04%</a:t>
                      </a:r>
                    </a:p>
                    <a:p>
                      <a:pPr algn="ctr">
                        <a:lnSpc>
                          <a:spcPct val="115000"/>
                        </a:lnSpc>
                        <a:spcAft>
                          <a:spcPts val="800"/>
                        </a:spcAft>
                      </a:pPr>
                      <a:r>
                        <a:rPr lang="en-IN" sz="1600" kern="100">
                          <a:effectLst/>
                        </a:rPr>
                        <a:t>($634.16M)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-1.68%</a:t>
                      </a:r>
                    </a:p>
                    <a:p>
                      <a:pPr algn="ctr">
                        <a:lnSpc>
                          <a:spcPct val="115000"/>
                        </a:lnSpc>
                        <a:spcAft>
                          <a:spcPts val="800"/>
                        </a:spcAft>
                      </a:pPr>
                      <a:r>
                        <a:rPr lang="en-IN" sz="1600" kern="100">
                          <a:effectLst/>
                        </a:rPr>
                        <a:t>(-$51.88M)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3257496478"/>
                  </a:ext>
                </a:extLst>
              </a:tr>
              <a:tr h="482080">
                <a:tc>
                  <a:txBody>
                    <a:bodyPr/>
                    <a:lstStyle/>
                    <a:p>
                      <a:pPr algn="ctr">
                        <a:lnSpc>
                          <a:spcPct val="115000"/>
                        </a:lnSpc>
                        <a:spcAft>
                          <a:spcPts val="800"/>
                        </a:spcAft>
                      </a:pPr>
                      <a:r>
                        <a:rPr lang="en-IN" sz="1600" kern="100">
                          <a:effectLst/>
                        </a:rPr>
                        <a:t>2035</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5.04%</a:t>
                      </a:r>
                    </a:p>
                    <a:p>
                      <a:pPr algn="ctr">
                        <a:lnSpc>
                          <a:spcPct val="115000"/>
                        </a:lnSpc>
                        <a:spcAft>
                          <a:spcPts val="800"/>
                        </a:spcAft>
                      </a:pPr>
                      <a:r>
                        <a:rPr lang="en-IN" sz="1600" kern="100">
                          <a:effectLst/>
                        </a:rPr>
                        <a:t>($3885.28M)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1.87%</a:t>
                      </a:r>
                    </a:p>
                    <a:p>
                      <a:pPr algn="ctr">
                        <a:lnSpc>
                          <a:spcPct val="115000"/>
                        </a:lnSpc>
                        <a:spcAft>
                          <a:spcPts val="800"/>
                        </a:spcAft>
                      </a:pPr>
                      <a:r>
                        <a:rPr lang="en-IN" sz="1600" kern="100">
                          <a:effectLst/>
                        </a:rPr>
                        <a:t>($1166.70M)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-0.06%</a:t>
                      </a:r>
                    </a:p>
                    <a:p>
                      <a:pPr algn="ctr">
                        <a:lnSpc>
                          <a:spcPct val="115000"/>
                        </a:lnSpc>
                        <a:spcAft>
                          <a:spcPts val="800"/>
                        </a:spcAft>
                      </a:pPr>
                      <a:r>
                        <a:rPr lang="en-IN" sz="1600" kern="100">
                          <a:effectLst/>
                        </a:rPr>
                        <a:t>(-$21.36M)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1108900233"/>
                  </a:ext>
                </a:extLst>
              </a:tr>
              <a:tr h="482080">
                <a:tc>
                  <a:txBody>
                    <a:bodyPr/>
                    <a:lstStyle/>
                    <a:p>
                      <a:pPr algn="ctr">
                        <a:lnSpc>
                          <a:spcPct val="115000"/>
                        </a:lnSpc>
                        <a:spcAft>
                          <a:spcPts val="800"/>
                        </a:spcAft>
                      </a:pPr>
                      <a:r>
                        <a:rPr lang="en-IN" sz="1600" kern="100">
                          <a:effectLst/>
                        </a:rPr>
                        <a:t>2040</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5.19%</a:t>
                      </a:r>
                    </a:p>
                    <a:p>
                      <a:pPr algn="ctr">
                        <a:lnSpc>
                          <a:spcPct val="115000"/>
                        </a:lnSpc>
                        <a:spcAft>
                          <a:spcPts val="800"/>
                        </a:spcAft>
                      </a:pPr>
                      <a:r>
                        <a:rPr lang="en-IN" sz="1600" kern="100">
                          <a:effectLst/>
                        </a:rPr>
                        <a:t>($4974.98M)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2.47%</a:t>
                      </a:r>
                    </a:p>
                    <a:p>
                      <a:pPr algn="ctr">
                        <a:lnSpc>
                          <a:spcPct val="115000"/>
                        </a:lnSpc>
                        <a:spcAft>
                          <a:spcPts val="800"/>
                        </a:spcAft>
                      </a:pPr>
                      <a:r>
                        <a:rPr lang="en-IN" sz="1600" kern="100">
                          <a:effectLst/>
                        </a:rPr>
                        <a:t>($1898.93M)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1.44%</a:t>
                      </a:r>
                    </a:p>
                    <a:p>
                      <a:pPr algn="ctr">
                        <a:lnSpc>
                          <a:spcPct val="115000"/>
                        </a:lnSpc>
                        <a:spcAft>
                          <a:spcPts val="800"/>
                        </a:spcAft>
                      </a:pPr>
                      <a:r>
                        <a:rPr lang="en-IN" sz="1600" kern="100">
                          <a:effectLst/>
                        </a:rPr>
                        <a:t>($687.78M)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2898878906"/>
                  </a:ext>
                </a:extLst>
              </a:tr>
              <a:tr h="482080">
                <a:tc>
                  <a:txBody>
                    <a:bodyPr/>
                    <a:lstStyle/>
                    <a:p>
                      <a:pPr algn="ctr">
                        <a:lnSpc>
                          <a:spcPct val="115000"/>
                        </a:lnSpc>
                        <a:spcAft>
                          <a:spcPts val="800"/>
                        </a:spcAft>
                      </a:pPr>
                      <a:r>
                        <a:rPr lang="en-IN" sz="1600" kern="100">
                          <a:effectLst/>
                        </a:rPr>
                        <a:t>2045</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4.66%</a:t>
                      </a:r>
                    </a:p>
                    <a:p>
                      <a:pPr algn="ctr">
                        <a:lnSpc>
                          <a:spcPct val="115000"/>
                        </a:lnSpc>
                        <a:spcAft>
                          <a:spcPts val="800"/>
                        </a:spcAft>
                      </a:pPr>
                      <a:r>
                        <a:rPr lang="en-IN" sz="1600" kern="100">
                          <a:effectLst/>
                        </a:rPr>
                        <a:t>($7347.72M)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2.97%</a:t>
                      </a:r>
                    </a:p>
                    <a:p>
                      <a:pPr algn="ctr">
                        <a:lnSpc>
                          <a:spcPct val="115000"/>
                        </a:lnSpc>
                        <a:spcAft>
                          <a:spcPts val="800"/>
                        </a:spcAft>
                      </a:pPr>
                      <a:r>
                        <a:rPr lang="en-IN" sz="1600" kern="100">
                          <a:effectLst/>
                        </a:rPr>
                        <a:t>($2844.68M)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3.47%</a:t>
                      </a:r>
                    </a:p>
                    <a:p>
                      <a:pPr algn="ctr">
                        <a:lnSpc>
                          <a:spcPct val="115000"/>
                        </a:lnSpc>
                        <a:spcAft>
                          <a:spcPts val="800"/>
                        </a:spcAft>
                      </a:pPr>
                      <a:r>
                        <a:rPr lang="en-IN" sz="1600" kern="100">
                          <a:effectLst/>
                        </a:rPr>
                        <a:t>($2734.92M)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2813833721"/>
                  </a:ext>
                </a:extLst>
              </a:tr>
              <a:tr h="482080">
                <a:tc>
                  <a:txBody>
                    <a:bodyPr/>
                    <a:lstStyle/>
                    <a:p>
                      <a:pPr algn="ctr">
                        <a:lnSpc>
                          <a:spcPct val="115000"/>
                        </a:lnSpc>
                        <a:spcAft>
                          <a:spcPts val="800"/>
                        </a:spcAft>
                      </a:pPr>
                      <a:r>
                        <a:rPr lang="en-IN" sz="1600" kern="100">
                          <a:effectLst/>
                        </a:rPr>
                        <a:t>2050</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nchor="ctr"/>
                </a:tc>
                <a:tc>
                  <a:txBody>
                    <a:bodyPr/>
                    <a:lstStyle/>
                    <a:p>
                      <a:pPr algn="ctr">
                        <a:lnSpc>
                          <a:spcPct val="115000"/>
                        </a:lnSpc>
                        <a:spcAft>
                          <a:spcPts val="800"/>
                        </a:spcAft>
                      </a:pPr>
                      <a:r>
                        <a:rPr lang="en-IN" sz="1600" kern="100">
                          <a:effectLst/>
                        </a:rPr>
                        <a:t>4.85%</a:t>
                      </a:r>
                    </a:p>
                    <a:p>
                      <a:pPr algn="ctr">
                        <a:lnSpc>
                          <a:spcPct val="115000"/>
                        </a:lnSpc>
                        <a:spcAft>
                          <a:spcPts val="800"/>
                        </a:spcAft>
                      </a:pPr>
                      <a:r>
                        <a:rPr lang="en-IN" sz="1600" kern="100">
                          <a:effectLst/>
                        </a:rPr>
                        <a:t>($7637.17M)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a:effectLst/>
                        </a:rPr>
                        <a:t>2.87%</a:t>
                      </a:r>
                    </a:p>
                    <a:p>
                      <a:pPr algn="ctr">
                        <a:lnSpc>
                          <a:spcPct val="115000"/>
                        </a:lnSpc>
                        <a:spcAft>
                          <a:spcPts val="800"/>
                        </a:spcAft>
                      </a:pPr>
                      <a:r>
                        <a:rPr lang="en-IN" sz="1600" kern="100">
                          <a:effectLst/>
                        </a:rPr>
                        <a:t>($4531.47M)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tc>
                  <a:txBody>
                    <a:bodyPr/>
                    <a:lstStyle/>
                    <a:p>
                      <a:pPr algn="ctr">
                        <a:lnSpc>
                          <a:spcPct val="115000"/>
                        </a:lnSpc>
                        <a:spcAft>
                          <a:spcPts val="800"/>
                        </a:spcAft>
                      </a:pPr>
                      <a:r>
                        <a:rPr lang="en-IN" sz="1600" kern="100" dirty="0">
                          <a:effectLst/>
                        </a:rPr>
                        <a:t>3.46%</a:t>
                      </a:r>
                    </a:p>
                    <a:p>
                      <a:pPr algn="ctr">
                        <a:lnSpc>
                          <a:spcPct val="115000"/>
                        </a:lnSpc>
                        <a:spcAft>
                          <a:spcPts val="800"/>
                        </a:spcAft>
                      </a:pPr>
                      <a:r>
                        <a:rPr lang="en-IN" sz="1600" kern="100" dirty="0">
                          <a:effectLst/>
                        </a:rPr>
                        <a:t>($2723.65M)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32182" marR="32182" marT="0" marB="0"/>
                </a:tc>
                <a:extLst>
                  <a:ext uri="{0D108BD9-81ED-4DB2-BD59-A6C34878D82A}">
                    <a16:rowId xmlns:a16="http://schemas.microsoft.com/office/drawing/2014/main" val="1450585775"/>
                  </a:ext>
                </a:extLst>
              </a:tr>
            </a:tbl>
          </a:graphicData>
        </a:graphic>
      </p:graphicFrame>
    </p:spTree>
    <p:extLst>
      <p:ext uri="{BB962C8B-B14F-4D97-AF65-F5344CB8AC3E}">
        <p14:creationId xmlns:p14="http://schemas.microsoft.com/office/powerpoint/2010/main" val="330575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5F2733-D51C-4B46-BB0B-E610860CE5E0}"/>
              </a:ext>
            </a:extLst>
          </p:cNvPr>
          <p:cNvSpPr>
            <a:spLocks noGrp="1"/>
          </p:cNvSpPr>
          <p:nvPr>
            <p:ph type="title"/>
          </p:nvPr>
        </p:nvSpPr>
        <p:spPr>
          <a:xfrm>
            <a:off x="1521068" y="137798"/>
            <a:ext cx="9156075" cy="899694"/>
          </a:xfrm>
        </p:spPr>
        <p:txBody>
          <a:bodyPr>
            <a:normAutofit/>
          </a:bodyPr>
          <a:lstStyle/>
          <a:p>
            <a:r>
              <a:rPr lang="en-US" b="1" dirty="0"/>
              <a:t>               </a:t>
            </a:r>
            <a:r>
              <a:rPr lang="en-US" sz="3600" b="1" dirty="0">
                <a:solidFill>
                  <a:schemeClr val="accent1">
                    <a:lumMod val="50000"/>
                  </a:schemeClr>
                </a:solidFill>
              </a:rPr>
              <a:t>Impact on Real Imports</a:t>
            </a:r>
          </a:p>
        </p:txBody>
      </p:sp>
      <p:graphicFrame>
        <p:nvGraphicFramePr>
          <p:cNvPr id="6" name="Content Placeholder 5">
            <a:extLst>
              <a:ext uri="{FF2B5EF4-FFF2-40B4-BE49-F238E27FC236}">
                <a16:creationId xmlns:a16="http://schemas.microsoft.com/office/drawing/2014/main" id="{956B4737-EB55-106D-870E-801DF13CC368}"/>
              </a:ext>
            </a:extLst>
          </p:cNvPr>
          <p:cNvGraphicFramePr>
            <a:graphicFrameLocks noGrp="1"/>
          </p:cNvGraphicFramePr>
          <p:nvPr>
            <p:ph idx="1"/>
            <p:extLst>
              <p:ext uri="{D42A27DB-BD31-4B8C-83A1-F6EECF244321}">
                <p14:modId xmlns:p14="http://schemas.microsoft.com/office/powerpoint/2010/main" val="2740624300"/>
              </p:ext>
            </p:extLst>
          </p:nvPr>
        </p:nvGraphicFramePr>
        <p:xfrm>
          <a:off x="1521068" y="1037492"/>
          <a:ext cx="9451730" cy="5483356"/>
        </p:xfrm>
        <a:graphic>
          <a:graphicData uri="http://schemas.openxmlformats.org/drawingml/2006/table">
            <a:tbl>
              <a:tblPr firstRow="1" firstCol="1" bandRow="1">
                <a:tableStyleId>{5C22544A-7EE6-4342-B048-85BDC9FD1C3A}</a:tableStyleId>
              </a:tblPr>
              <a:tblGrid>
                <a:gridCol w="1577399">
                  <a:extLst>
                    <a:ext uri="{9D8B030D-6E8A-4147-A177-3AD203B41FA5}">
                      <a16:colId xmlns:a16="http://schemas.microsoft.com/office/drawing/2014/main" val="1015122959"/>
                    </a:ext>
                  </a:extLst>
                </a:gridCol>
                <a:gridCol w="2624777">
                  <a:extLst>
                    <a:ext uri="{9D8B030D-6E8A-4147-A177-3AD203B41FA5}">
                      <a16:colId xmlns:a16="http://schemas.microsoft.com/office/drawing/2014/main" val="3967142645"/>
                    </a:ext>
                  </a:extLst>
                </a:gridCol>
                <a:gridCol w="2624777">
                  <a:extLst>
                    <a:ext uri="{9D8B030D-6E8A-4147-A177-3AD203B41FA5}">
                      <a16:colId xmlns:a16="http://schemas.microsoft.com/office/drawing/2014/main" val="3858776218"/>
                    </a:ext>
                  </a:extLst>
                </a:gridCol>
                <a:gridCol w="2624777">
                  <a:extLst>
                    <a:ext uri="{9D8B030D-6E8A-4147-A177-3AD203B41FA5}">
                      <a16:colId xmlns:a16="http://schemas.microsoft.com/office/drawing/2014/main" val="3629586374"/>
                    </a:ext>
                  </a:extLst>
                </a:gridCol>
              </a:tblGrid>
              <a:tr h="212445">
                <a:tc>
                  <a:txBody>
                    <a:bodyPr/>
                    <a:lstStyle/>
                    <a:p>
                      <a:pPr algn="ctr">
                        <a:lnSpc>
                          <a:spcPct val="115000"/>
                        </a:lnSpc>
                        <a:spcAft>
                          <a:spcPts val="800"/>
                        </a:spcAft>
                      </a:pPr>
                      <a:r>
                        <a:rPr lang="en-IN" sz="1800" kern="100" dirty="0">
                          <a:effectLst/>
                        </a:rPr>
                        <a:t>Year</a:t>
                      </a:r>
                      <a:endParaRPr lang="en-IN" sz="18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b"/>
                </a:tc>
                <a:tc>
                  <a:txBody>
                    <a:bodyPr/>
                    <a:lstStyle/>
                    <a:p>
                      <a:pPr algn="ctr">
                        <a:lnSpc>
                          <a:spcPct val="115000"/>
                        </a:lnSpc>
                        <a:spcAft>
                          <a:spcPts val="800"/>
                        </a:spcAft>
                      </a:pPr>
                      <a:r>
                        <a:rPr lang="en-IN" sz="1800" kern="100">
                          <a:effectLst/>
                        </a:rPr>
                        <a:t>Sim-I</a:t>
                      </a:r>
                      <a:endParaRPr lang="en-IN" sz="18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800" kern="100">
                          <a:effectLst/>
                        </a:rPr>
                        <a:t>Sim-II</a:t>
                      </a:r>
                      <a:endParaRPr lang="en-IN" sz="18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800" kern="100" dirty="0">
                          <a:effectLst/>
                        </a:rPr>
                        <a:t>Sim-III</a:t>
                      </a:r>
                      <a:endParaRPr lang="en-IN" sz="18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extLst>
                  <a:ext uri="{0D108BD9-81ED-4DB2-BD59-A6C34878D82A}">
                    <a16:rowId xmlns:a16="http://schemas.microsoft.com/office/drawing/2014/main" val="3906742294"/>
                  </a:ext>
                </a:extLst>
              </a:tr>
              <a:tr h="212445">
                <a:tc>
                  <a:txBody>
                    <a:bodyPr/>
                    <a:lstStyle/>
                    <a:p>
                      <a:pPr algn="ctr">
                        <a:lnSpc>
                          <a:spcPct val="115000"/>
                        </a:lnSpc>
                        <a:spcAft>
                          <a:spcPts val="800"/>
                        </a:spcAft>
                      </a:pPr>
                      <a:r>
                        <a:rPr lang="en-IN" sz="1600" kern="100" dirty="0">
                          <a:effectLst/>
                        </a:rPr>
                        <a:t> </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b"/>
                </a:tc>
                <a:tc>
                  <a:txBody>
                    <a:bodyPr/>
                    <a:lstStyle/>
                    <a:p>
                      <a:pPr algn="ctr">
                        <a:lnSpc>
                          <a:spcPct val="115000"/>
                        </a:lnSpc>
                        <a:spcAft>
                          <a:spcPts val="800"/>
                        </a:spcAft>
                      </a:pPr>
                      <a:r>
                        <a:rPr lang="en-IN" sz="1600" kern="100" dirty="0">
                          <a:effectLst/>
                        </a:rPr>
                        <a:t>TL</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TWAp</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Ser-NTM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3246495239"/>
                  </a:ext>
                </a:extLst>
              </a:tr>
              <a:tr h="751714">
                <a:tc>
                  <a:txBody>
                    <a:bodyPr/>
                    <a:lstStyle/>
                    <a:p>
                      <a:pPr algn="ctr">
                        <a:lnSpc>
                          <a:spcPct val="115000"/>
                        </a:lnSpc>
                        <a:spcAft>
                          <a:spcPts val="800"/>
                        </a:spcAft>
                      </a:pPr>
                      <a:r>
                        <a:rPr lang="en-IN" sz="1600" kern="100" dirty="0">
                          <a:effectLst/>
                        </a:rPr>
                        <a:t> </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b"/>
                </a:tc>
                <a:tc>
                  <a:txBody>
                    <a:bodyPr/>
                    <a:lstStyle/>
                    <a:p>
                      <a:pPr algn="ctr">
                        <a:lnSpc>
                          <a:spcPct val="115000"/>
                        </a:lnSpc>
                        <a:spcAft>
                          <a:spcPts val="800"/>
                        </a:spcAft>
                      </a:pPr>
                      <a:r>
                        <a:rPr lang="en-IN" sz="1600" kern="100" dirty="0">
                          <a:effectLst/>
                        </a:rPr>
                        <a:t>% Change</a:t>
                      </a:r>
                    </a:p>
                    <a:p>
                      <a:pPr algn="ctr">
                        <a:lnSpc>
                          <a:spcPct val="115000"/>
                        </a:lnSpc>
                        <a:spcAft>
                          <a:spcPts val="800"/>
                        </a:spcAft>
                      </a:pPr>
                      <a:r>
                        <a:rPr lang="en-IN" sz="1600" kern="100" dirty="0">
                          <a:effectLst/>
                        </a:rPr>
                        <a:t>(Monetary Change)</a:t>
                      </a:r>
                    </a:p>
                    <a:p>
                      <a:pPr algn="ctr">
                        <a:lnSpc>
                          <a:spcPct val="115000"/>
                        </a:lnSpc>
                        <a:spcAft>
                          <a:spcPts val="800"/>
                        </a:spcAft>
                      </a:pPr>
                      <a:r>
                        <a:rPr lang="en-IN" sz="1600" kern="100" dirty="0">
                          <a:effectLst/>
                        </a:rPr>
                        <a:t>Million US $</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 Change</a:t>
                      </a:r>
                    </a:p>
                    <a:p>
                      <a:pPr algn="ctr">
                        <a:lnSpc>
                          <a:spcPct val="115000"/>
                        </a:lnSpc>
                        <a:spcAft>
                          <a:spcPts val="800"/>
                        </a:spcAft>
                      </a:pPr>
                      <a:r>
                        <a:rPr lang="en-IN" sz="1600" kern="100">
                          <a:effectLst/>
                        </a:rPr>
                        <a:t>(Monetary Change)</a:t>
                      </a:r>
                    </a:p>
                    <a:p>
                      <a:pPr algn="ctr">
                        <a:lnSpc>
                          <a:spcPct val="115000"/>
                        </a:lnSpc>
                        <a:spcAft>
                          <a:spcPts val="800"/>
                        </a:spcAft>
                      </a:pPr>
                      <a:r>
                        <a:rPr lang="en-IN" sz="1600" kern="100">
                          <a:effectLst/>
                        </a:rPr>
                        <a:t>Million US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 Change</a:t>
                      </a:r>
                    </a:p>
                    <a:p>
                      <a:pPr algn="ctr">
                        <a:lnSpc>
                          <a:spcPct val="115000"/>
                        </a:lnSpc>
                        <a:spcAft>
                          <a:spcPts val="800"/>
                        </a:spcAft>
                      </a:pPr>
                      <a:r>
                        <a:rPr lang="en-IN" sz="1600" kern="100">
                          <a:effectLst/>
                        </a:rPr>
                        <a:t>(Monetary Change)</a:t>
                      </a:r>
                    </a:p>
                    <a:p>
                      <a:pPr algn="ctr">
                        <a:lnSpc>
                          <a:spcPct val="115000"/>
                        </a:lnSpc>
                        <a:spcAft>
                          <a:spcPts val="800"/>
                        </a:spcAft>
                      </a:pPr>
                      <a:r>
                        <a:rPr lang="en-IN" sz="1600" kern="100">
                          <a:effectLst/>
                        </a:rPr>
                        <a:t>Million US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extLst>
                  <a:ext uri="{0D108BD9-81ED-4DB2-BD59-A6C34878D82A}">
                    <a16:rowId xmlns:a16="http://schemas.microsoft.com/office/drawing/2014/main" val="3787455397"/>
                  </a:ext>
                </a:extLst>
              </a:tr>
              <a:tr h="482080">
                <a:tc>
                  <a:txBody>
                    <a:bodyPr/>
                    <a:lstStyle/>
                    <a:p>
                      <a:pPr algn="ctr">
                        <a:lnSpc>
                          <a:spcPct val="115000"/>
                        </a:lnSpc>
                        <a:spcAft>
                          <a:spcPts val="800"/>
                        </a:spcAft>
                      </a:pPr>
                      <a:r>
                        <a:rPr lang="en-IN" sz="1600" kern="100">
                          <a:effectLst/>
                        </a:rPr>
                        <a:t>2025</a:t>
                      </a:r>
                    </a:p>
                    <a:p>
                      <a:pPr algn="ctr">
                        <a:lnSpc>
                          <a:spcPct val="115000"/>
                        </a:lnSpc>
                        <a:spcAft>
                          <a:spcPts val="800"/>
                        </a:spcAft>
                      </a:pPr>
                      <a:r>
                        <a:rPr lang="en-IN" sz="1600" kern="100">
                          <a:effectLst/>
                        </a:rPr>
                        <a:t> </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b"/>
                </a:tc>
                <a:tc>
                  <a:txBody>
                    <a:bodyPr/>
                    <a:lstStyle/>
                    <a:p>
                      <a:pPr algn="ctr">
                        <a:lnSpc>
                          <a:spcPct val="115000"/>
                        </a:lnSpc>
                        <a:spcAft>
                          <a:spcPts val="800"/>
                        </a:spcAft>
                      </a:pPr>
                      <a:r>
                        <a:rPr lang="en-IN" sz="1600" kern="100" dirty="0">
                          <a:effectLst/>
                        </a:rPr>
                        <a:t>3.53%</a:t>
                      </a:r>
                    </a:p>
                    <a:p>
                      <a:pPr algn="ctr">
                        <a:lnSpc>
                          <a:spcPct val="115000"/>
                        </a:lnSpc>
                        <a:spcAft>
                          <a:spcPts val="800"/>
                        </a:spcAft>
                      </a:pPr>
                      <a:r>
                        <a:rPr lang="en-IN" sz="1600" kern="100" dirty="0">
                          <a:effectLst/>
                        </a:rPr>
                        <a:t>($4513.09M)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4.46%</a:t>
                      </a:r>
                    </a:p>
                    <a:p>
                      <a:pPr algn="ctr">
                        <a:lnSpc>
                          <a:spcPct val="115000"/>
                        </a:lnSpc>
                        <a:spcAft>
                          <a:spcPts val="800"/>
                        </a:spcAft>
                      </a:pPr>
                      <a:r>
                        <a:rPr lang="en-IN" sz="1600" kern="100">
                          <a:effectLst/>
                        </a:rPr>
                        <a:t>($5452.70M)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2.09%</a:t>
                      </a:r>
                    </a:p>
                    <a:p>
                      <a:pPr algn="ctr">
                        <a:lnSpc>
                          <a:spcPct val="115000"/>
                        </a:lnSpc>
                        <a:spcAft>
                          <a:spcPts val="800"/>
                        </a:spcAft>
                      </a:pPr>
                      <a:r>
                        <a:rPr lang="en-IN" sz="1600" kern="100">
                          <a:effectLst/>
                        </a:rPr>
                        <a:t>($2666.79M)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3807838071"/>
                  </a:ext>
                </a:extLst>
              </a:tr>
              <a:tr h="482080">
                <a:tc>
                  <a:txBody>
                    <a:bodyPr/>
                    <a:lstStyle/>
                    <a:p>
                      <a:pPr algn="ctr">
                        <a:lnSpc>
                          <a:spcPct val="115000"/>
                        </a:lnSpc>
                        <a:spcAft>
                          <a:spcPts val="800"/>
                        </a:spcAft>
                      </a:pPr>
                      <a:r>
                        <a:rPr lang="en-IN" sz="1600" kern="100" dirty="0">
                          <a:effectLst/>
                        </a:rPr>
                        <a:t>2030</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dirty="0">
                          <a:effectLst/>
                        </a:rPr>
                        <a:t>3.51%</a:t>
                      </a:r>
                    </a:p>
                    <a:p>
                      <a:pPr algn="ctr">
                        <a:lnSpc>
                          <a:spcPct val="115000"/>
                        </a:lnSpc>
                        <a:spcAft>
                          <a:spcPts val="800"/>
                        </a:spcAft>
                      </a:pPr>
                      <a:r>
                        <a:rPr lang="en-IN" sz="1600" kern="100" dirty="0">
                          <a:effectLst/>
                        </a:rPr>
                        <a:t>($4911.55M)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4.48%</a:t>
                      </a:r>
                    </a:p>
                    <a:p>
                      <a:pPr algn="ctr">
                        <a:lnSpc>
                          <a:spcPct val="115000"/>
                        </a:lnSpc>
                        <a:spcAft>
                          <a:spcPts val="800"/>
                        </a:spcAft>
                      </a:pPr>
                      <a:r>
                        <a:rPr lang="en-IN" sz="1600" kern="100">
                          <a:effectLst/>
                        </a:rPr>
                        <a:t>$5727.83M)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2.10%</a:t>
                      </a:r>
                    </a:p>
                    <a:p>
                      <a:pPr algn="ctr">
                        <a:lnSpc>
                          <a:spcPct val="115000"/>
                        </a:lnSpc>
                        <a:spcAft>
                          <a:spcPts val="800"/>
                        </a:spcAft>
                      </a:pPr>
                      <a:r>
                        <a:rPr lang="en-IN" sz="1600" kern="100" dirty="0">
                          <a:effectLst/>
                        </a:rPr>
                        <a:t>($2944.11M)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1781955991"/>
                  </a:ext>
                </a:extLst>
              </a:tr>
              <a:tr h="482080">
                <a:tc>
                  <a:txBody>
                    <a:bodyPr/>
                    <a:lstStyle/>
                    <a:p>
                      <a:pPr algn="ctr">
                        <a:lnSpc>
                          <a:spcPct val="115000"/>
                        </a:lnSpc>
                        <a:spcAft>
                          <a:spcPts val="800"/>
                        </a:spcAft>
                      </a:pPr>
                      <a:r>
                        <a:rPr lang="en-IN" sz="1600" kern="100">
                          <a:effectLst/>
                        </a:rPr>
                        <a:t>2035</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3.31%</a:t>
                      </a:r>
                    </a:p>
                    <a:p>
                      <a:pPr algn="ctr">
                        <a:lnSpc>
                          <a:spcPct val="115000"/>
                        </a:lnSpc>
                        <a:spcAft>
                          <a:spcPts val="800"/>
                        </a:spcAft>
                      </a:pPr>
                      <a:r>
                        <a:rPr lang="en-IN" sz="1600" kern="100">
                          <a:effectLst/>
                        </a:rPr>
                        <a:t>($5974.35M)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4.80%</a:t>
                      </a:r>
                    </a:p>
                    <a:p>
                      <a:pPr algn="ctr">
                        <a:lnSpc>
                          <a:spcPct val="115000"/>
                        </a:lnSpc>
                        <a:spcAft>
                          <a:spcPts val="800"/>
                        </a:spcAft>
                      </a:pPr>
                      <a:r>
                        <a:rPr lang="en-IN" sz="1600" kern="100" dirty="0">
                          <a:effectLst/>
                        </a:rPr>
                        <a:t>($6720.95M)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1.87%</a:t>
                      </a:r>
                    </a:p>
                    <a:p>
                      <a:pPr algn="ctr">
                        <a:lnSpc>
                          <a:spcPct val="115000"/>
                        </a:lnSpc>
                        <a:spcAft>
                          <a:spcPts val="800"/>
                        </a:spcAft>
                      </a:pPr>
                      <a:r>
                        <a:rPr lang="en-IN" sz="1600" kern="100" dirty="0">
                          <a:effectLst/>
                        </a:rPr>
                        <a:t>($3377.65M)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5363173"/>
                  </a:ext>
                </a:extLst>
              </a:tr>
              <a:tr h="482080">
                <a:tc>
                  <a:txBody>
                    <a:bodyPr/>
                    <a:lstStyle/>
                    <a:p>
                      <a:pPr algn="ctr">
                        <a:lnSpc>
                          <a:spcPct val="115000"/>
                        </a:lnSpc>
                        <a:spcAft>
                          <a:spcPts val="800"/>
                        </a:spcAft>
                      </a:pPr>
                      <a:r>
                        <a:rPr lang="en-IN" sz="1600" kern="100">
                          <a:effectLst/>
                        </a:rPr>
                        <a:t>2040</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3.26%</a:t>
                      </a:r>
                    </a:p>
                    <a:p>
                      <a:pPr algn="ctr">
                        <a:lnSpc>
                          <a:spcPct val="115000"/>
                        </a:lnSpc>
                        <a:spcAft>
                          <a:spcPts val="800"/>
                        </a:spcAft>
                      </a:pPr>
                      <a:r>
                        <a:rPr lang="en-IN" sz="1600" kern="100">
                          <a:effectLst/>
                        </a:rPr>
                        <a:t>($7004.47M)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4.78%</a:t>
                      </a:r>
                    </a:p>
                    <a:p>
                      <a:pPr algn="ctr">
                        <a:lnSpc>
                          <a:spcPct val="115000"/>
                        </a:lnSpc>
                        <a:spcAft>
                          <a:spcPts val="800"/>
                        </a:spcAft>
                      </a:pPr>
                      <a:r>
                        <a:rPr lang="en-IN" sz="1600" kern="100" dirty="0">
                          <a:effectLst/>
                        </a:rPr>
                        <a:t>($8633.89M)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1.77%</a:t>
                      </a:r>
                    </a:p>
                    <a:p>
                      <a:pPr algn="ctr">
                        <a:lnSpc>
                          <a:spcPct val="115000"/>
                        </a:lnSpc>
                        <a:spcAft>
                          <a:spcPts val="800"/>
                        </a:spcAft>
                      </a:pPr>
                      <a:r>
                        <a:rPr lang="en-IN" sz="1600" kern="100" dirty="0">
                          <a:effectLst/>
                        </a:rPr>
                        <a:t>($3791.31M)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1105495934"/>
                  </a:ext>
                </a:extLst>
              </a:tr>
              <a:tr h="482080">
                <a:tc>
                  <a:txBody>
                    <a:bodyPr/>
                    <a:lstStyle/>
                    <a:p>
                      <a:pPr algn="ctr">
                        <a:lnSpc>
                          <a:spcPct val="115000"/>
                        </a:lnSpc>
                        <a:spcAft>
                          <a:spcPts val="800"/>
                        </a:spcAft>
                      </a:pPr>
                      <a:r>
                        <a:rPr lang="en-IN" sz="1600" kern="100">
                          <a:effectLst/>
                        </a:rPr>
                        <a:t>2045</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3.30%</a:t>
                      </a:r>
                    </a:p>
                    <a:p>
                      <a:pPr algn="ctr">
                        <a:lnSpc>
                          <a:spcPct val="115000"/>
                        </a:lnSpc>
                        <a:spcAft>
                          <a:spcPts val="800"/>
                        </a:spcAft>
                      </a:pPr>
                      <a:r>
                        <a:rPr lang="en-IN" sz="1600" kern="100">
                          <a:effectLst/>
                        </a:rPr>
                        <a:t>($7955.39M)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4.24%</a:t>
                      </a:r>
                    </a:p>
                    <a:p>
                      <a:pPr algn="ctr">
                        <a:lnSpc>
                          <a:spcPct val="115000"/>
                        </a:lnSpc>
                        <a:spcAft>
                          <a:spcPts val="800"/>
                        </a:spcAft>
                      </a:pPr>
                      <a:r>
                        <a:rPr lang="en-IN" sz="1600" kern="100">
                          <a:effectLst/>
                        </a:rPr>
                        <a:t>($9103.75M)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1.57%</a:t>
                      </a:r>
                    </a:p>
                    <a:p>
                      <a:pPr algn="ctr">
                        <a:lnSpc>
                          <a:spcPct val="115000"/>
                        </a:lnSpc>
                        <a:spcAft>
                          <a:spcPts val="800"/>
                        </a:spcAft>
                      </a:pPr>
                      <a:r>
                        <a:rPr lang="en-IN" sz="1600" kern="100" dirty="0">
                          <a:effectLst/>
                        </a:rPr>
                        <a:t>($3791.06M)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2835475752"/>
                  </a:ext>
                </a:extLst>
              </a:tr>
              <a:tr h="482080">
                <a:tc>
                  <a:txBody>
                    <a:bodyPr/>
                    <a:lstStyle/>
                    <a:p>
                      <a:pPr algn="ctr">
                        <a:lnSpc>
                          <a:spcPct val="115000"/>
                        </a:lnSpc>
                        <a:spcAft>
                          <a:spcPts val="800"/>
                        </a:spcAft>
                      </a:pPr>
                      <a:r>
                        <a:rPr lang="en-IN" sz="1600" kern="100">
                          <a:effectLst/>
                        </a:rPr>
                        <a:t>2050</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nchor="ctr"/>
                </a:tc>
                <a:tc>
                  <a:txBody>
                    <a:bodyPr/>
                    <a:lstStyle/>
                    <a:p>
                      <a:pPr algn="ctr">
                        <a:lnSpc>
                          <a:spcPct val="115000"/>
                        </a:lnSpc>
                        <a:spcAft>
                          <a:spcPts val="800"/>
                        </a:spcAft>
                      </a:pPr>
                      <a:r>
                        <a:rPr lang="en-IN" sz="1600" kern="100">
                          <a:effectLst/>
                        </a:rPr>
                        <a:t>3.32%</a:t>
                      </a:r>
                    </a:p>
                    <a:p>
                      <a:pPr algn="ctr">
                        <a:lnSpc>
                          <a:spcPct val="115000"/>
                        </a:lnSpc>
                        <a:spcAft>
                          <a:spcPts val="800"/>
                        </a:spcAft>
                      </a:pPr>
                      <a:r>
                        <a:rPr lang="en-IN" sz="1600" kern="100">
                          <a:effectLst/>
                        </a:rPr>
                        <a:t>($8349.61M)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a:effectLst/>
                        </a:rPr>
                        <a:t>4.28%</a:t>
                      </a:r>
                    </a:p>
                    <a:p>
                      <a:pPr algn="ctr">
                        <a:lnSpc>
                          <a:spcPct val="115000"/>
                        </a:lnSpc>
                        <a:spcAft>
                          <a:spcPts val="800"/>
                        </a:spcAft>
                      </a:pPr>
                      <a:r>
                        <a:rPr lang="en-IN" sz="1600" kern="100">
                          <a:effectLst/>
                        </a:rPr>
                        <a:t>($10339.96M)</a:t>
                      </a:r>
                      <a:endParaRPr lang="en-IN" sz="1600" kern="10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tc>
                  <a:txBody>
                    <a:bodyPr/>
                    <a:lstStyle/>
                    <a:p>
                      <a:pPr algn="ctr">
                        <a:lnSpc>
                          <a:spcPct val="115000"/>
                        </a:lnSpc>
                        <a:spcAft>
                          <a:spcPts val="800"/>
                        </a:spcAft>
                      </a:pPr>
                      <a:r>
                        <a:rPr lang="en-IN" sz="1600" kern="100" dirty="0">
                          <a:effectLst/>
                        </a:rPr>
                        <a:t>1.72%</a:t>
                      </a:r>
                    </a:p>
                    <a:p>
                      <a:pPr algn="ctr">
                        <a:lnSpc>
                          <a:spcPct val="115000"/>
                        </a:lnSpc>
                        <a:spcAft>
                          <a:spcPts val="800"/>
                        </a:spcAft>
                      </a:pPr>
                      <a:r>
                        <a:rPr lang="en-IN" sz="1600" kern="100" dirty="0">
                          <a:effectLst/>
                        </a:rPr>
                        <a:t>($4332.47M)</a:t>
                      </a:r>
                      <a:endParaRPr lang="en-IN" sz="1600" kern="100" dirty="0">
                        <a:effectLst/>
                        <a:latin typeface="Aptos" panose="020B0004020202020204" pitchFamily="34" charset="0"/>
                        <a:ea typeface="等线" panose="02010600030101010101" pitchFamily="2" charset="-122"/>
                        <a:cs typeface="Times New Roman" panose="02020603050405020304" pitchFamily="18" charset="0"/>
                      </a:endParaRPr>
                    </a:p>
                  </a:txBody>
                  <a:tcPr marL="48405" marR="48405" marT="0" marB="0"/>
                </a:tc>
                <a:extLst>
                  <a:ext uri="{0D108BD9-81ED-4DB2-BD59-A6C34878D82A}">
                    <a16:rowId xmlns:a16="http://schemas.microsoft.com/office/drawing/2014/main" val="313433530"/>
                  </a:ext>
                </a:extLst>
              </a:tr>
            </a:tbl>
          </a:graphicData>
        </a:graphic>
      </p:graphicFrame>
    </p:spTree>
    <p:extLst>
      <p:ext uri="{BB962C8B-B14F-4D97-AF65-F5344CB8AC3E}">
        <p14:creationId xmlns:p14="http://schemas.microsoft.com/office/powerpoint/2010/main" val="2443866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D198-B5D1-1C25-2E7C-E5B73DE5B2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60BAA7-9667-11B5-2121-0252BE79B4A3}"/>
              </a:ext>
            </a:extLst>
          </p:cNvPr>
          <p:cNvSpPr>
            <a:spLocks noGrp="1"/>
          </p:cNvSpPr>
          <p:nvPr>
            <p:ph type="title"/>
          </p:nvPr>
        </p:nvSpPr>
        <p:spPr>
          <a:xfrm>
            <a:off x="838200" y="365126"/>
            <a:ext cx="10475259" cy="764428"/>
          </a:xfrm>
        </p:spPr>
        <p:txBody>
          <a:bodyPr>
            <a:normAutofit/>
          </a:bodyPr>
          <a:lstStyle/>
          <a:p>
            <a:r>
              <a:rPr lang="en-US" altLang="en-US" sz="4000" b="1" dirty="0">
                <a:solidFill>
                  <a:schemeClr val="accent1">
                    <a:lumMod val="50000"/>
                  </a:schemeClr>
                </a:solidFill>
              </a:rPr>
              <a:t>Conclusion</a:t>
            </a:r>
            <a:endParaRPr lang="en-US" sz="4000" dirty="0"/>
          </a:p>
        </p:txBody>
      </p:sp>
      <p:sp>
        <p:nvSpPr>
          <p:cNvPr id="3" name="Content Placeholder 2">
            <a:extLst>
              <a:ext uri="{FF2B5EF4-FFF2-40B4-BE49-F238E27FC236}">
                <a16:creationId xmlns:a16="http://schemas.microsoft.com/office/drawing/2014/main" id="{8DC9893F-FE28-F913-A4BB-E79620BAFE70}"/>
              </a:ext>
            </a:extLst>
          </p:cNvPr>
          <p:cNvSpPr>
            <a:spLocks noGrp="1"/>
          </p:cNvSpPr>
          <p:nvPr>
            <p:ph idx="1"/>
          </p:nvPr>
        </p:nvSpPr>
        <p:spPr>
          <a:xfrm>
            <a:off x="179295" y="1360299"/>
            <a:ext cx="11282082" cy="5132575"/>
          </a:xfrm>
        </p:spPr>
        <p:txBody>
          <a:bodyPr>
            <a:normAutofit fontScale="92500" lnSpcReduction="10000"/>
          </a:bodyPr>
          <a:lstStyle/>
          <a:p>
            <a:pPr marL="285750" indent="-285750" algn="justLow">
              <a:lnSpc>
                <a:spcPct val="80000"/>
              </a:lnSpc>
              <a:defRPr/>
            </a:pPr>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This research provides robust evidence of the economic benefits of accelerating structural transformation in Pakistan through targeted trade liberalization and productivity enhancements.</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Cumulative gains in terms of Real GDP  are positive for all three simulations. </a:t>
            </a:r>
          </a:p>
          <a:p>
            <a:pPr marL="285750" indent="-285750" algn="justLow">
              <a:lnSpc>
                <a:spcPct val="80000"/>
              </a:lnSpc>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Trade Liberalization </a:t>
            </a:r>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and enhancing productivity, particularly in the textiles and apparel sector can significantly boost Trade and overall economic performance in case of Pakistan. </a:t>
            </a:r>
          </a:p>
          <a:p>
            <a:pPr marL="285750" indent="-285750" algn="justLow">
              <a:lnSpc>
                <a:spcPct val="80000"/>
              </a:lnSpc>
              <a:defRPr/>
            </a:pPr>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The sectoral expansion in textiles and apparel alone accounts for a substantial share of the gains in manufacturing output, highlighting its pivotal role in driving economic growth. </a:t>
            </a:r>
          </a:p>
          <a:p>
            <a:pPr marL="285750" indent="-285750" algn="justLow">
              <a:defRPr/>
            </a:pPr>
            <a:r>
              <a:rPr lang="en-GB"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The removal of NTMs on services unleashes considerable growth potential, as the services sector emerges as the largest contributor to total output and </a:t>
            </a:r>
            <a:r>
              <a:rPr lang="en-GB" sz="3000" kern="0" dirty="0" err="1">
                <a:solidFill>
                  <a:schemeClr val="tx1">
                    <a:lumMod val="65000"/>
                    <a:lumOff val="35000"/>
                  </a:schemeClr>
                </a:solidFill>
                <a:latin typeface="Sakkal Majalla" panose="02000000000000000000" pitchFamily="2" charset="-78"/>
                <a:ea typeface="Roboto"/>
                <a:cs typeface="Sakkal Majalla" panose="02000000000000000000" pitchFamily="2" charset="-78"/>
              </a:rPr>
              <a:t>labor</a:t>
            </a:r>
            <a:r>
              <a:rPr lang="en-GB"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productivity growth. However, the relatively higher Real GDP Impact is attributed to the fact that lower </a:t>
            </a:r>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NTMs in services enhances consumer welfare by lowering prices, improving service quality, and expanding access, all of which stimulate household consumption — a key driver of GDP growth.</a:t>
            </a: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endParaRPr>
          </a:p>
          <a:p>
            <a:endParaRPr lang="en-US" dirty="0"/>
          </a:p>
        </p:txBody>
      </p:sp>
    </p:spTree>
    <p:extLst>
      <p:ext uri="{BB962C8B-B14F-4D97-AF65-F5344CB8AC3E}">
        <p14:creationId xmlns:p14="http://schemas.microsoft.com/office/powerpoint/2010/main" val="425416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9BD0D-3A30-4C79-8BFA-85C940F9562A}"/>
              </a:ext>
            </a:extLst>
          </p:cNvPr>
          <p:cNvSpPr>
            <a:spLocks noGrp="1"/>
          </p:cNvSpPr>
          <p:nvPr>
            <p:ph type="title"/>
          </p:nvPr>
        </p:nvSpPr>
        <p:spPr>
          <a:xfrm>
            <a:off x="775498" y="-209641"/>
            <a:ext cx="10515600" cy="1325563"/>
          </a:xfrm>
        </p:spPr>
        <p:txBody>
          <a:bodyPr>
            <a:normAutofit/>
          </a:bodyPr>
          <a:lstStyle/>
          <a:p>
            <a:r>
              <a:rPr lang="en-US" sz="3600" b="1" dirty="0">
                <a:solidFill>
                  <a:schemeClr val="accent1">
                    <a:lumMod val="50000"/>
                  </a:schemeClr>
                </a:solidFill>
              </a:rPr>
              <a:t>Introduction</a:t>
            </a:r>
            <a:r>
              <a:rPr lang="en-US" sz="3200" b="1" dirty="0">
                <a:latin typeface="+mn-lt"/>
                <a:cs typeface="Times New Roman" panose="02020603050405020304" pitchFamily="18" charset="0"/>
              </a:rPr>
              <a:t> </a:t>
            </a:r>
          </a:p>
        </p:txBody>
      </p:sp>
      <p:graphicFrame>
        <p:nvGraphicFramePr>
          <p:cNvPr id="5" name="Content Placeholder 2">
            <a:extLst>
              <a:ext uri="{FF2B5EF4-FFF2-40B4-BE49-F238E27FC236}">
                <a16:creationId xmlns:a16="http://schemas.microsoft.com/office/drawing/2014/main" id="{4F15EC53-190F-B176-6AA3-54982AF0A486}"/>
              </a:ext>
            </a:extLst>
          </p:cNvPr>
          <p:cNvGraphicFramePr>
            <a:graphicFrameLocks noGrp="1"/>
          </p:cNvGraphicFramePr>
          <p:nvPr>
            <p:ph idx="1"/>
            <p:extLst>
              <p:ext uri="{D42A27DB-BD31-4B8C-83A1-F6EECF244321}">
                <p14:modId xmlns:p14="http://schemas.microsoft.com/office/powerpoint/2010/main" val="1734098966"/>
              </p:ext>
            </p:extLst>
          </p:nvPr>
        </p:nvGraphicFramePr>
        <p:xfrm>
          <a:off x="694945" y="893500"/>
          <a:ext cx="10758568" cy="5836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9784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EF735-3AB6-A6CF-FDBE-8051AC1E54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E580EB-C7E6-380B-555C-3265274EC2B1}"/>
              </a:ext>
            </a:extLst>
          </p:cNvPr>
          <p:cNvSpPr>
            <a:spLocks noGrp="1"/>
          </p:cNvSpPr>
          <p:nvPr>
            <p:ph type="title"/>
          </p:nvPr>
        </p:nvSpPr>
        <p:spPr>
          <a:xfrm>
            <a:off x="542365" y="235138"/>
            <a:ext cx="10475259" cy="764428"/>
          </a:xfrm>
        </p:spPr>
        <p:txBody>
          <a:bodyPr>
            <a:normAutofit/>
          </a:bodyPr>
          <a:lstStyle/>
          <a:p>
            <a:r>
              <a:rPr lang="en-US" altLang="en-US" sz="4000" b="1" dirty="0">
                <a:solidFill>
                  <a:schemeClr val="accent1">
                    <a:lumMod val="50000"/>
                  </a:schemeClr>
                </a:solidFill>
              </a:rPr>
              <a:t>Policy Recommendation</a:t>
            </a:r>
            <a:endParaRPr lang="en-US" sz="4000" dirty="0"/>
          </a:p>
        </p:txBody>
      </p:sp>
      <p:sp>
        <p:nvSpPr>
          <p:cNvPr id="3" name="Content Placeholder 2">
            <a:extLst>
              <a:ext uri="{FF2B5EF4-FFF2-40B4-BE49-F238E27FC236}">
                <a16:creationId xmlns:a16="http://schemas.microsoft.com/office/drawing/2014/main" id="{3E070929-538C-00E1-EDE2-D71D9E0804F7}"/>
              </a:ext>
            </a:extLst>
          </p:cNvPr>
          <p:cNvSpPr>
            <a:spLocks noGrp="1"/>
          </p:cNvSpPr>
          <p:nvPr>
            <p:ph idx="1"/>
          </p:nvPr>
        </p:nvSpPr>
        <p:spPr>
          <a:xfrm>
            <a:off x="179295" y="1360299"/>
            <a:ext cx="11282082" cy="5132575"/>
          </a:xfrm>
        </p:spPr>
        <p:txBody>
          <a:bodyPr>
            <a:normAutofit fontScale="92500" lnSpcReduction="10000"/>
          </a:bodyPr>
          <a:lstStyle/>
          <a:p>
            <a:pPr marL="0" lvl="0" indent="0" algn="justLow" fontAlgn="base">
              <a:lnSpc>
                <a:spcPct val="80000"/>
              </a:lnSpc>
              <a:spcAft>
                <a:spcPct val="0"/>
              </a:spcAft>
              <a:buNone/>
              <a:defRPr/>
            </a:pPr>
            <a:r>
              <a:rPr lang="en-US" altLang="en-US" sz="3100" b="1" i="1"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This research recommends following policy recommendations :</a:t>
            </a:r>
          </a:p>
          <a:p>
            <a:pPr marL="0" lvl="0" indent="0" algn="justLow" fontAlgn="base">
              <a:lnSpc>
                <a:spcPct val="80000"/>
              </a:lnSpc>
              <a:spcAft>
                <a:spcPct val="0"/>
              </a:spcAft>
              <a:buNone/>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a:t>
            </a:r>
          </a:p>
          <a:p>
            <a:pPr marL="285750" lvl="0" indent="-285750" algn="justLow" fontAlgn="base">
              <a:lnSpc>
                <a:spcPct val="80000"/>
              </a:lnSpc>
              <a:spcAft>
                <a:spcPct val="0"/>
              </a:spcAft>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Promote export diversification and competitiveness through strategic subsidies and infrastructure.</a:t>
            </a:r>
          </a:p>
          <a:p>
            <a:pPr marL="285750" lvl="0" indent="-285750" algn="justLow" fontAlgn="base">
              <a:lnSpc>
                <a:spcPct val="80000"/>
              </a:lnSpc>
              <a:spcAft>
                <a:spcPct val="0"/>
              </a:spcAft>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Government must Support import-competing industries with technological upgrades and productivity improvements.</a:t>
            </a:r>
          </a:p>
          <a:p>
            <a:pPr marL="285750" lvl="0" indent="-285750" algn="justLow" fontAlgn="base">
              <a:lnSpc>
                <a:spcPct val="80000"/>
              </a:lnSpc>
              <a:spcAft>
                <a:spcPct val="0"/>
              </a:spcAft>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Expand market access via new trade agreements and diplomatic initiatives.</a:t>
            </a:r>
          </a:p>
          <a:p>
            <a:pPr marL="285750" lvl="0" indent="-285750" algn="justLow" fontAlgn="base">
              <a:lnSpc>
                <a:spcPct val="80000"/>
              </a:lnSpc>
              <a:spcAft>
                <a:spcPct val="0"/>
              </a:spcAft>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Establish monitoring systems to track the real-time effectiveness of trade policies.</a:t>
            </a:r>
          </a:p>
          <a:p>
            <a:pPr marL="285750" lvl="0" indent="-285750" algn="justLow" fontAlgn="base">
              <a:lnSpc>
                <a:spcPct val="80000"/>
              </a:lnSpc>
              <a:spcAft>
                <a:spcPct val="0"/>
              </a:spcAft>
              <a:defRPr/>
            </a:pPr>
            <a:r>
              <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Balance liberalization with strategic protection of key industries for resilience.</a:t>
            </a:r>
          </a:p>
          <a:p>
            <a:pPr marL="0" lvl="0" indent="0" algn="justLow" fontAlgn="base">
              <a:lnSpc>
                <a:spcPct val="80000"/>
              </a:lnSpc>
              <a:spcAft>
                <a:spcPct val="0"/>
              </a:spcAft>
              <a:buNone/>
              <a:defRPr/>
            </a:pPr>
            <a:endParaRPr lang="en-US" altLang="en-US"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marL="0" indent="0" algn="justLow">
              <a:lnSpc>
                <a:spcPct val="80000"/>
              </a:lnSpc>
              <a:buNone/>
              <a:defRPr/>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endParaRPr>
          </a:p>
          <a:p>
            <a:pPr marL="0" indent="0" algn="justLow">
              <a:lnSpc>
                <a:spcPct val="80000"/>
              </a:lnSpc>
              <a:buNone/>
              <a:defRPr/>
            </a:pPr>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rPr>
              <a:t> </a:t>
            </a:r>
          </a:p>
          <a:p>
            <a:pPr marL="285750" indent="-285750" algn="justLow">
              <a:lnSpc>
                <a:spcPct val="80000"/>
              </a:lnSpc>
              <a:defRPr/>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endParaRPr>
          </a:p>
          <a:p>
            <a:endParaRPr lang="en-US" dirty="0"/>
          </a:p>
        </p:txBody>
      </p:sp>
    </p:spTree>
    <p:extLst>
      <p:ext uri="{BB962C8B-B14F-4D97-AF65-F5344CB8AC3E}">
        <p14:creationId xmlns:p14="http://schemas.microsoft.com/office/powerpoint/2010/main" val="1442346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normAutofit/>
          </a:bodyPr>
          <a:lstStyle/>
          <a:p>
            <a:pPr marL="0" indent="0" algn="ctr">
              <a:buNone/>
            </a:pPr>
            <a:r>
              <a:rPr lang="en-US" altLang="en-US" sz="4000" dirty="0"/>
              <a:t>“</a:t>
            </a:r>
            <a:r>
              <a:rPr lang="en-US" altLang="en-US" sz="4000" b="1" dirty="0"/>
              <a:t>Essentially, all models are wrong but some are useful”. </a:t>
            </a:r>
          </a:p>
          <a:p>
            <a:pPr marL="0" indent="0" algn="ctr">
              <a:buNone/>
            </a:pPr>
            <a:r>
              <a:rPr lang="en-US" altLang="en-US" sz="4000" dirty="0"/>
              <a:t>The practical question is how wrong do they have to be to not be useful.  </a:t>
            </a:r>
          </a:p>
          <a:p>
            <a:pPr marL="0" indent="0">
              <a:buNone/>
            </a:pPr>
            <a:r>
              <a:rPr lang="en-US" altLang="en-US" dirty="0"/>
              <a:t> </a:t>
            </a:r>
          </a:p>
          <a:p>
            <a:pPr marL="0" indent="0">
              <a:buNone/>
            </a:pPr>
            <a:endParaRPr lang="en-US" altLang="en-US" dirty="0"/>
          </a:p>
          <a:p>
            <a:pPr marL="0" indent="0" algn="ctr">
              <a:buNone/>
            </a:pPr>
            <a:r>
              <a:rPr lang="en-US" altLang="en-US" dirty="0"/>
              <a:t>George Box</a:t>
            </a:r>
          </a:p>
        </p:txBody>
      </p:sp>
    </p:spTree>
    <p:extLst>
      <p:ext uri="{BB962C8B-B14F-4D97-AF65-F5344CB8AC3E}">
        <p14:creationId xmlns:p14="http://schemas.microsoft.com/office/powerpoint/2010/main" val="3399017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ChangeArrowheads="1"/>
          </p:cNvSpPr>
          <p:nvPr/>
        </p:nvSpPr>
        <p:spPr bwMode="auto">
          <a:xfrm>
            <a:off x="7620000" y="6324600"/>
            <a:ext cx="1143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US" altLang="en-US" sz="1400" b="1"/>
              <a:t> </a:t>
            </a:r>
          </a:p>
        </p:txBody>
      </p:sp>
      <p:sp>
        <p:nvSpPr>
          <p:cNvPr id="28675" name="Rectangle 4"/>
          <p:cNvSpPr>
            <a:spLocks noChangeArrowheads="1"/>
          </p:cNvSpPr>
          <p:nvPr/>
        </p:nvSpPr>
        <p:spPr bwMode="auto">
          <a:xfrm>
            <a:off x="7696200" y="6553200"/>
            <a:ext cx="2590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1400" b="1">
              <a:solidFill>
                <a:srgbClr val="CC66FF"/>
              </a:solidFill>
            </a:endParaRPr>
          </a:p>
        </p:txBody>
      </p:sp>
      <p:grpSp>
        <p:nvGrpSpPr>
          <p:cNvPr id="28676" name="Group 14"/>
          <p:cNvGrpSpPr>
            <a:grpSpLocks/>
          </p:cNvGrpSpPr>
          <p:nvPr/>
        </p:nvGrpSpPr>
        <p:grpSpPr bwMode="auto">
          <a:xfrm>
            <a:off x="5638800" y="2133600"/>
            <a:ext cx="3981450" cy="2400300"/>
            <a:chOff x="570" y="30"/>
            <a:chExt cx="6270" cy="3780"/>
          </a:xfrm>
        </p:grpSpPr>
        <p:sp>
          <p:nvSpPr>
            <p:cNvPr id="28678" name="Freeform 15"/>
            <p:cNvSpPr>
              <a:spLocks/>
            </p:cNvSpPr>
            <p:nvPr/>
          </p:nvSpPr>
          <p:spPr bwMode="auto">
            <a:xfrm>
              <a:off x="3300" y="1965"/>
              <a:ext cx="30" cy="150"/>
            </a:xfrm>
            <a:custGeom>
              <a:avLst/>
              <a:gdLst>
                <a:gd name="T0" fmla="*/ 0 w 30"/>
                <a:gd name="T1" fmla="*/ 0 h 150"/>
                <a:gd name="T2" fmla="*/ 0 w 30"/>
                <a:gd name="T3" fmla="*/ 90 h 150"/>
                <a:gd name="T4" fmla="*/ 15 w 30"/>
                <a:gd name="T5" fmla="*/ 150 h 150"/>
                <a:gd name="T6" fmla="*/ 30 w 30"/>
                <a:gd name="T7" fmla="*/ 135 h 150"/>
                <a:gd name="T8" fmla="*/ 30 w 30"/>
                <a:gd name="T9" fmla="*/ 90 h 150"/>
                <a:gd name="T10" fmla="*/ 30 w 30"/>
                <a:gd name="T11" fmla="*/ 30 h 150"/>
                <a:gd name="T12" fmla="*/ 0 w 30"/>
                <a:gd name="T13" fmla="*/ 0 h 150"/>
                <a:gd name="T14" fmla="*/ 0 60000 65536"/>
                <a:gd name="T15" fmla="*/ 0 60000 65536"/>
                <a:gd name="T16" fmla="*/ 0 60000 65536"/>
                <a:gd name="T17" fmla="*/ 0 60000 65536"/>
                <a:gd name="T18" fmla="*/ 0 60000 65536"/>
                <a:gd name="T19" fmla="*/ 0 60000 65536"/>
                <a:gd name="T20" fmla="*/ 0 60000 65536"/>
                <a:gd name="T21" fmla="*/ 0 w 30"/>
                <a:gd name="T22" fmla="*/ 0 h 150"/>
                <a:gd name="T23" fmla="*/ 30 w 30"/>
                <a:gd name="T24" fmla="*/ 150 h 1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 h="150">
                  <a:moveTo>
                    <a:pt x="0" y="0"/>
                  </a:moveTo>
                  <a:lnTo>
                    <a:pt x="0" y="90"/>
                  </a:lnTo>
                  <a:lnTo>
                    <a:pt x="15" y="150"/>
                  </a:lnTo>
                  <a:lnTo>
                    <a:pt x="30" y="135"/>
                  </a:lnTo>
                  <a:lnTo>
                    <a:pt x="30" y="90"/>
                  </a:lnTo>
                  <a:lnTo>
                    <a:pt x="30" y="3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79" name="Freeform 16"/>
            <p:cNvSpPr>
              <a:spLocks/>
            </p:cNvSpPr>
            <p:nvPr/>
          </p:nvSpPr>
          <p:spPr bwMode="auto">
            <a:xfrm>
              <a:off x="3330" y="1950"/>
              <a:ext cx="45" cy="150"/>
            </a:xfrm>
            <a:custGeom>
              <a:avLst/>
              <a:gdLst>
                <a:gd name="T0" fmla="*/ 0 w 45"/>
                <a:gd name="T1" fmla="*/ 15 h 150"/>
                <a:gd name="T2" fmla="*/ 30 w 45"/>
                <a:gd name="T3" fmla="*/ 0 h 150"/>
                <a:gd name="T4" fmla="*/ 30 w 45"/>
                <a:gd name="T5" fmla="*/ 0 h 150"/>
                <a:gd name="T6" fmla="*/ 45 w 45"/>
                <a:gd name="T7" fmla="*/ 45 h 150"/>
                <a:gd name="T8" fmla="*/ 30 w 45"/>
                <a:gd name="T9" fmla="*/ 75 h 150"/>
                <a:gd name="T10" fmla="*/ 30 w 45"/>
                <a:gd name="T11" fmla="*/ 150 h 150"/>
                <a:gd name="T12" fmla="*/ 15 w 45"/>
                <a:gd name="T13" fmla="*/ 150 h 150"/>
                <a:gd name="T14" fmla="*/ 15 w 45"/>
                <a:gd name="T15" fmla="*/ 120 h 150"/>
                <a:gd name="T16" fmla="*/ 0 w 45"/>
                <a:gd name="T17" fmla="*/ 60 h 150"/>
                <a:gd name="T18" fmla="*/ 0 w 45"/>
                <a:gd name="T19" fmla="*/ 15 h 1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150"/>
                <a:gd name="T32" fmla="*/ 45 w 45"/>
                <a:gd name="T33" fmla="*/ 150 h 1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150">
                  <a:moveTo>
                    <a:pt x="0" y="15"/>
                  </a:moveTo>
                  <a:lnTo>
                    <a:pt x="30" y="0"/>
                  </a:lnTo>
                  <a:lnTo>
                    <a:pt x="45" y="45"/>
                  </a:lnTo>
                  <a:lnTo>
                    <a:pt x="30" y="75"/>
                  </a:lnTo>
                  <a:lnTo>
                    <a:pt x="30" y="150"/>
                  </a:lnTo>
                  <a:lnTo>
                    <a:pt x="15" y="150"/>
                  </a:lnTo>
                  <a:lnTo>
                    <a:pt x="15" y="120"/>
                  </a:lnTo>
                  <a:lnTo>
                    <a:pt x="0" y="60"/>
                  </a:lnTo>
                  <a:lnTo>
                    <a:pt x="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0" name="Freeform 17"/>
            <p:cNvSpPr>
              <a:spLocks/>
            </p:cNvSpPr>
            <p:nvPr/>
          </p:nvSpPr>
          <p:spPr bwMode="auto">
            <a:xfrm>
              <a:off x="3915" y="2760"/>
              <a:ext cx="165" cy="195"/>
            </a:xfrm>
            <a:custGeom>
              <a:avLst/>
              <a:gdLst>
                <a:gd name="T0" fmla="*/ 105 w 165"/>
                <a:gd name="T1" fmla="*/ 0 h 195"/>
                <a:gd name="T2" fmla="*/ 0 w 165"/>
                <a:gd name="T3" fmla="*/ 60 h 195"/>
                <a:gd name="T4" fmla="*/ 60 w 165"/>
                <a:gd name="T5" fmla="*/ 165 h 195"/>
                <a:gd name="T6" fmla="*/ 120 w 165"/>
                <a:gd name="T7" fmla="*/ 195 h 195"/>
                <a:gd name="T8" fmla="*/ 150 w 165"/>
                <a:gd name="T9" fmla="*/ 135 h 195"/>
                <a:gd name="T10" fmla="*/ 165 w 165"/>
                <a:gd name="T11" fmla="*/ 45 h 195"/>
                <a:gd name="T12" fmla="*/ 105 w 165"/>
                <a:gd name="T13" fmla="*/ 0 h 195"/>
                <a:gd name="T14" fmla="*/ 0 60000 65536"/>
                <a:gd name="T15" fmla="*/ 0 60000 65536"/>
                <a:gd name="T16" fmla="*/ 0 60000 65536"/>
                <a:gd name="T17" fmla="*/ 0 60000 65536"/>
                <a:gd name="T18" fmla="*/ 0 60000 65536"/>
                <a:gd name="T19" fmla="*/ 0 60000 65536"/>
                <a:gd name="T20" fmla="*/ 0 60000 65536"/>
                <a:gd name="T21" fmla="*/ 0 w 165"/>
                <a:gd name="T22" fmla="*/ 0 h 195"/>
                <a:gd name="T23" fmla="*/ 165 w 165"/>
                <a:gd name="T24" fmla="*/ 195 h 1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5" h="195">
                  <a:moveTo>
                    <a:pt x="105" y="0"/>
                  </a:moveTo>
                  <a:lnTo>
                    <a:pt x="0" y="60"/>
                  </a:lnTo>
                  <a:lnTo>
                    <a:pt x="60" y="165"/>
                  </a:lnTo>
                  <a:lnTo>
                    <a:pt x="120" y="195"/>
                  </a:lnTo>
                  <a:lnTo>
                    <a:pt x="150" y="135"/>
                  </a:lnTo>
                  <a:lnTo>
                    <a:pt x="165" y="45"/>
                  </a:lnTo>
                  <a:lnTo>
                    <a:pt x="10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1" name="Freeform 18"/>
            <p:cNvSpPr>
              <a:spLocks/>
            </p:cNvSpPr>
            <p:nvPr/>
          </p:nvSpPr>
          <p:spPr bwMode="auto">
            <a:xfrm>
              <a:off x="3690" y="2970"/>
              <a:ext cx="375" cy="330"/>
            </a:xfrm>
            <a:custGeom>
              <a:avLst/>
              <a:gdLst>
                <a:gd name="T0" fmla="*/ 300 w 375"/>
                <a:gd name="T1" fmla="*/ 0 h 330"/>
                <a:gd name="T2" fmla="*/ 255 w 375"/>
                <a:gd name="T3" fmla="*/ 30 h 330"/>
                <a:gd name="T4" fmla="*/ 240 w 375"/>
                <a:gd name="T5" fmla="*/ 45 h 330"/>
                <a:gd name="T6" fmla="*/ 210 w 375"/>
                <a:gd name="T7" fmla="*/ 90 h 330"/>
                <a:gd name="T8" fmla="*/ 150 w 375"/>
                <a:gd name="T9" fmla="*/ 90 h 330"/>
                <a:gd name="T10" fmla="*/ 120 w 375"/>
                <a:gd name="T11" fmla="*/ 135 h 330"/>
                <a:gd name="T12" fmla="*/ 105 w 375"/>
                <a:gd name="T13" fmla="*/ 120 h 330"/>
                <a:gd name="T14" fmla="*/ 75 w 375"/>
                <a:gd name="T15" fmla="*/ 75 h 330"/>
                <a:gd name="T16" fmla="*/ 60 w 375"/>
                <a:gd name="T17" fmla="*/ 150 h 330"/>
                <a:gd name="T18" fmla="*/ 45 w 375"/>
                <a:gd name="T19" fmla="*/ 180 h 330"/>
                <a:gd name="T20" fmla="*/ 0 w 375"/>
                <a:gd name="T21" fmla="*/ 180 h 330"/>
                <a:gd name="T22" fmla="*/ 30 w 375"/>
                <a:gd name="T23" fmla="*/ 255 h 330"/>
                <a:gd name="T24" fmla="*/ 15 w 375"/>
                <a:gd name="T25" fmla="*/ 315 h 330"/>
                <a:gd name="T26" fmla="*/ 60 w 375"/>
                <a:gd name="T27" fmla="*/ 330 h 330"/>
                <a:gd name="T28" fmla="*/ 105 w 375"/>
                <a:gd name="T29" fmla="*/ 330 h 330"/>
                <a:gd name="T30" fmla="*/ 195 w 375"/>
                <a:gd name="T31" fmla="*/ 315 h 330"/>
                <a:gd name="T32" fmla="*/ 270 w 375"/>
                <a:gd name="T33" fmla="*/ 270 h 330"/>
                <a:gd name="T34" fmla="*/ 345 w 375"/>
                <a:gd name="T35" fmla="*/ 150 h 330"/>
                <a:gd name="T36" fmla="*/ 375 w 375"/>
                <a:gd name="T37" fmla="*/ 120 h 330"/>
                <a:gd name="T38" fmla="*/ 360 w 375"/>
                <a:gd name="T39" fmla="*/ 135 h 330"/>
                <a:gd name="T40" fmla="*/ 330 w 375"/>
                <a:gd name="T41" fmla="*/ 120 h 330"/>
                <a:gd name="T42" fmla="*/ 330 w 375"/>
                <a:gd name="T43" fmla="*/ 90 h 330"/>
                <a:gd name="T44" fmla="*/ 345 w 375"/>
                <a:gd name="T45" fmla="*/ 75 h 330"/>
                <a:gd name="T46" fmla="*/ 345 w 375"/>
                <a:gd name="T47" fmla="*/ 30 h 330"/>
                <a:gd name="T48" fmla="*/ 345 w 375"/>
                <a:gd name="T49" fmla="*/ 0 h 330"/>
                <a:gd name="T50" fmla="*/ 285 w 375"/>
                <a:gd name="T51" fmla="*/ 165 h 330"/>
                <a:gd name="T52" fmla="*/ 300 w 375"/>
                <a:gd name="T53" fmla="*/ 180 h 330"/>
                <a:gd name="T54" fmla="*/ 285 w 375"/>
                <a:gd name="T55" fmla="*/ 195 h 330"/>
                <a:gd name="T56" fmla="*/ 255 w 375"/>
                <a:gd name="T57" fmla="*/ 240 h 330"/>
                <a:gd name="T58" fmla="*/ 240 w 375"/>
                <a:gd name="T59" fmla="*/ 240 h 330"/>
                <a:gd name="T60" fmla="*/ 240 w 375"/>
                <a:gd name="T61" fmla="*/ 195 h 330"/>
                <a:gd name="T62" fmla="*/ 270 w 375"/>
                <a:gd name="T63" fmla="*/ 150 h 330"/>
                <a:gd name="T64" fmla="*/ 330 w 375"/>
                <a:gd name="T65" fmla="*/ 0 h 330"/>
                <a:gd name="T66" fmla="*/ 300 w 375"/>
                <a:gd name="T67" fmla="*/ 0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75"/>
                <a:gd name="T103" fmla="*/ 0 h 330"/>
                <a:gd name="T104" fmla="*/ 375 w 375"/>
                <a:gd name="T105" fmla="*/ 330 h 33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75" h="330">
                  <a:moveTo>
                    <a:pt x="300" y="0"/>
                  </a:moveTo>
                  <a:lnTo>
                    <a:pt x="255" y="30"/>
                  </a:lnTo>
                  <a:lnTo>
                    <a:pt x="240" y="45"/>
                  </a:lnTo>
                  <a:lnTo>
                    <a:pt x="210" y="90"/>
                  </a:lnTo>
                  <a:lnTo>
                    <a:pt x="150" y="90"/>
                  </a:lnTo>
                  <a:lnTo>
                    <a:pt x="120" y="135"/>
                  </a:lnTo>
                  <a:lnTo>
                    <a:pt x="105" y="120"/>
                  </a:lnTo>
                  <a:lnTo>
                    <a:pt x="75" y="75"/>
                  </a:lnTo>
                  <a:lnTo>
                    <a:pt x="60" y="150"/>
                  </a:lnTo>
                  <a:lnTo>
                    <a:pt x="45" y="180"/>
                  </a:lnTo>
                  <a:lnTo>
                    <a:pt x="0" y="180"/>
                  </a:lnTo>
                  <a:lnTo>
                    <a:pt x="30" y="255"/>
                  </a:lnTo>
                  <a:lnTo>
                    <a:pt x="15" y="315"/>
                  </a:lnTo>
                  <a:lnTo>
                    <a:pt x="60" y="330"/>
                  </a:lnTo>
                  <a:lnTo>
                    <a:pt x="105" y="330"/>
                  </a:lnTo>
                  <a:lnTo>
                    <a:pt x="195" y="315"/>
                  </a:lnTo>
                  <a:lnTo>
                    <a:pt x="270" y="270"/>
                  </a:lnTo>
                  <a:lnTo>
                    <a:pt x="345" y="150"/>
                  </a:lnTo>
                  <a:lnTo>
                    <a:pt x="375" y="120"/>
                  </a:lnTo>
                  <a:lnTo>
                    <a:pt x="360" y="135"/>
                  </a:lnTo>
                  <a:lnTo>
                    <a:pt x="330" y="120"/>
                  </a:lnTo>
                  <a:lnTo>
                    <a:pt x="330" y="90"/>
                  </a:lnTo>
                  <a:lnTo>
                    <a:pt x="345" y="75"/>
                  </a:lnTo>
                  <a:lnTo>
                    <a:pt x="345" y="30"/>
                  </a:lnTo>
                  <a:lnTo>
                    <a:pt x="345" y="0"/>
                  </a:lnTo>
                  <a:lnTo>
                    <a:pt x="285" y="165"/>
                  </a:lnTo>
                  <a:lnTo>
                    <a:pt x="300" y="180"/>
                  </a:lnTo>
                  <a:lnTo>
                    <a:pt x="285" y="195"/>
                  </a:lnTo>
                  <a:lnTo>
                    <a:pt x="255" y="240"/>
                  </a:lnTo>
                  <a:lnTo>
                    <a:pt x="240" y="240"/>
                  </a:lnTo>
                  <a:lnTo>
                    <a:pt x="240" y="195"/>
                  </a:lnTo>
                  <a:lnTo>
                    <a:pt x="270" y="150"/>
                  </a:lnTo>
                  <a:lnTo>
                    <a:pt x="330" y="0"/>
                  </a:lnTo>
                  <a:lnTo>
                    <a:pt x="3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2" name="Freeform 19"/>
            <p:cNvSpPr>
              <a:spLocks/>
            </p:cNvSpPr>
            <p:nvPr/>
          </p:nvSpPr>
          <p:spPr bwMode="auto">
            <a:xfrm>
              <a:off x="3375" y="735"/>
              <a:ext cx="60" cy="45"/>
            </a:xfrm>
            <a:custGeom>
              <a:avLst/>
              <a:gdLst>
                <a:gd name="T0" fmla="*/ 45 w 60"/>
                <a:gd name="T1" fmla="*/ 0 h 45"/>
                <a:gd name="T2" fmla="*/ 0 w 60"/>
                <a:gd name="T3" fmla="*/ 45 h 45"/>
                <a:gd name="T4" fmla="*/ 30 w 60"/>
                <a:gd name="T5" fmla="*/ 45 h 45"/>
                <a:gd name="T6" fmla="*/ 60 w 60"/>
                <a:gd name="T7" fmla="*/ 15 h 45"/>
                <a:gd name="T8" fmla="*/ 60 w 60"/>
                <a:gd name="T9" fmla="*/ 0 h 45"/>
                <a:gd name="T10" fmla="*/ 45 w 60"/>
                <a:gd name="T11" fmla="*/ 0 h 45"/>
                <a:gd name="T12" fmla="*/ 0 60000 65536"/>
                <a:gd name="T13" fmla="*/ 0 60000 65536"/>
                <a:gd name="T14" fmla="*/ 0 60000 65536"/>
                <a:gd name="T15" fmla="*/ 0 60000 65536"/>
                <a:gd name="T16" fmla="*/ 0 60000 65536"/>
                <a:gd name="T17" fmla="*/ 0 60000 65536"/>
                <a:gd name="T18" fmla="*/ 0 w 60"/>
                <a:gd name="T19" fmla="*/ 0 h 45"/>
                <a:gd name="T20" fmla="*/ 60 w 60"/>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60" h="45">
                  <a:moveTo>
                    <a:pt x="45" y="0"/>
                  </a:moveTo>
                  <a:lnTo>
                    <a:pt x="0" y="45"/>
                  </a:lnTo>
                  <a:lnTo>
                    <a:pt x="30" y="45"/>
                  </a:lnTo>
                  <a:lnTo>
                    <a:pt x="60" y="15"/>
                  </a:lnTo>
                  <a:lnTo>
                    <a:pt x="60" y="0"/>
                  </a:lnTo>
                  <a:lnTo>
                    <a:pt x="4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3" name="Freeform 20"/>
            <p:cNvSpPr>
              <a:spLocks/>
            </p:cNvSpPr>
            <p:nvPr/>
          </p:nvSpPr>
          <p:spPr bwMode="auto">
            <a:xfrm>
              <a:off x="6090" y="1530"/>
              <a:ext cx="75" cy="135"/>
            </a:xfrm>
            <a:custGeom>
              <a:avLst/>
              <a:gdLst>
                <a:gd name="T0" fmla="*/ 30 w 75"/>
                <a:gd name="T1" fmla="*/ 120 h 135"/>
                <a:gd name="T2" fmla="*/ 75 w 75"/>
                <a:gd name="T3" fmla="*/ 75 h 135"/>
                <a:gd name="T4" fmla="*/ 45 w 75"/>
                <a:gd name="T5" fmla="*/ 0 h 135"/>
                <a:gd name="T6" fmla="*/ 0 w 75"/>
                <a:gd name="T7" fmla="*/ 60 h 135"/>
                <a:gd name="T8" fmla="*/ 15 w 75"/>
                <a:gd name="T9" fmla="*/ 135 h 135"/>
                <a:gd name="T10" fmla="*/ 30 w 75"/>
                <a:gd name="T11" fmla="*/ 120 h 135"/>
                <a:gd name="T12" fmla="*/ 0 60000 65536"/>
                <a:gd name="T13" fmla="*/ 0 60000 65536"/>
                <a:gd name="T14" fmla="*/ 0 60000 65536"/>
                <a:gd name="T15" fmla="*/ 0 60000 65536"/>
                <a:gd name="T16" fmla="*/ 0 60000 65536"/>
                <a:gd name="T17" fmla="*/ 0 60000 65536"/>
                <a:gd name="T18" fmla="*/ 0 w 75"/>
                <a:gd name="T19" fmla="*/ 0 h 135"/>
                <a:gd name="T20" fmla="*/ 75 w 75"/>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75" h="135">
                  <a:moveTo>
                    <a:pt x="30" y="120"/>
                  </a:moveTo>
                  <a:lnTo>
                    <a:pt x="75" y="75"/>
                  </a:lnTo>
                  <a:lnTo>
                    <a:pt x="45" y="0"/>
                  </a:lnTo>
                  <a:lnTo>
                    <a:pt x="0" y="60"/>
                  </a:lnTo>
                  <a:lnTo>
                    <a:pt x="15" y="135"/>
                  </a:lnTo>
                  <a:lnTo>
                    <a:pt x="30" y="12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4" name="Freeform 21"/>
            <p:cNvSpPr>
              <a:spLocks/>
            </p:cNvSpPr>
            <p:nvPr/>
          </p:nvSpPr>
          <p:spPr bwMode="auto">
            <a:xfrm>
              <a:off x="6135" y="1170"/>
              <a:ext cx="75" cy="105"/>
            </a:xfrm>
            <a:custGeom>
              <a:avLst/>
              <a:gdLst>
                <a:gd name="T0" fmla="*/ 15 w 75"/>
                <a:gd name="T1" fmla="*/ 0 h 105"/>
                <a:gd name="T2" fmla="*/ 0 w 75"/>
                <a:gd name="T3" fmla="*/ 0 h 105"/>
                <a:gd name="T4" fmla="*/ 15 w 75"/>
                <a:gd name="T5" fmla="*/ 30 h 105"/>
                <a:gd name="T6" fmla="*/ 15 w 75"/>
                <a:gd name="T7" fmla="*/ 60 h 105"/>
                <a:gd name="T8" fmla="*/ 30 w 75"/>
                <a:gd name="T9" fmla="*/ 105 h 105"/>
                <a:gd name="T10" fmla="*/ 60 w 75"/>
                <a:gd name="T11" fmla="*/ 105 h 105"/>
                <a:gd name="T12" fmla="*/ 75 w 75"/>
                <a:gd name="T13" fmla="*/ 90 h 105"/>
                <a:gd name="T14" fmla="*/ 60 w 75"/>
                <a:gd name="T15" fmla="*/ 60 h 105"/>
                <a:gd name="T16" fmla="*/ 60 w 75"/>
                <a:gd name="T17" fmla="*/ 30 h 105"/>
                <a:gd name="T18" fmla="*/ 15 w 75"/>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105"/>
                <a:gd name="T32" fmla="*/ 75 w 75"/>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105">
                  <a:moveTo>
                    <a:pt x="15" y="0"/>
                  </a:moveTo>
                  <a:lnTo>
                    <a:pt x="0" y="0"/>
                  </a:lnTo>
                  <a:lnTo>
                    <a:pt x="15" y="30"/>
                  </a:lnTo>
                  <a:lnTo>
                    <a:pt x="15" y="60"/>
                  </a:lnTo>
                  <a:lnTo>
                    <a:pt x="30" y="105"/>
                  </a:lnTo>
                  <a:lnTo>
                    <a:pt x="60" y="105"/>
                  </a:lnTo>
                  <a:lnTo>
                    <a:pt x="75" y="90"/>
                  </a:lnTo>
                  <a:lnTo>
                    <a:pt x="60" y="60"/>
                  </a:lnTo>
                  <a:lnTo>
                    <a:pt x="60" y="30"/>
                  </a:lnTo>
                  <a:lnTo>
                    <a:pt x="1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5" name="Freeform 22"/>
            <p:cNvSpPr>
              <a:spLocks/>
            </p:cNvSpPr>
            <p:nvPr/>
          </p:nvSpPr>
          <p:spPr bwMode="auto">
            <a:xfrm>
              <a:off x="3585" y="705"/>
              <a:ext cx="210" cy="120"/>
            </a:xfrm>
            <a:custGeom>
              <a:avLst/>
              <a:gdLst>
                <a:gd name="T0" fmla="*/ 0 w 210"/>
                <a:gd name="T1" fmla="*/ 15 h 120"/>
                <a:gd name="T2" fmla="*/ 15 w 210"/>
                <a:gd name="T3" fmla="*/ 75 h 120"/>
                <a:gd name="T4" fmla="*/ 105 w 210"/>
                <a:gd name="T5" fmla="*/ 120 h 120"/>
                <a:gd name="T6" fmla="*/ 165 w 210"/>
                <a:gd name="T7" fmla="*/ 120 h 120"/>
                <a:gd name="T8" fmla="*/ 210 w 210"/>
                <a:gd name="T9" fmla="*/ 120 h 120"/>
                <a:gd name="T10" fmla="*/ 210 w 210"/>
                <a:gd name="T11" fmla="*/ 90 h 120"/>
                <a:gd name="T12" fmla="*/ 210 w 210"/>
                <a:gd name="T13" fmla="*/ 75 h 120"/>
                <a:gd name="T14" fmla="*/ 210 w 210"/>
                <a:gd name="T15" fmla="*/ 30 h 120"/>
                <a:gd name="T16" fmla="*/ 165 w 210"/>
                <a:gd name="T17" fmla="*/ 0 h 120"/>
                <a:gd name="T18" fmla="*/ 150 w 210"/>
                <a:gd name="T19" fmla="*/ 0 h 120"/>
                <a:gd name="T20" fmla="*/ 90 w 210"/>
                <a:gd name="T21" fmla="*/ 0 h 120"/>
                <a:gd name="T22" fmla="*/ 75 w 210"/>
                <a:gd name="T23" fmla="*/ 0 h 120"/>
                <a:gd name="T24" fmla="*/ 0 w 210"/>
                <a:gd name="T25" fmla="*/ 15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0"/>
                <a:gd name="T40" fmla="*/ 0 h 120"/>
                <a:gd name="T41" fmla="*/ 210 w 210"/>
                <a:gd name="T42" fmla="*/ 120 h 1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0" h="120">
                  <a:moveTo>
                    <a:pt x="0" y="15"/>
                  </a:moveTo>
                  <a:lnTo>
                    <a:pt x="15" y="75"/>
                  </a:lnTo>
                  <a:lnTo>
                    <a:pt x="105" y="120"/>
                  </a:lnTo>
                  <a:lnTo>
                    <a:pt x="165" y="120"/>
                  </a:lnTo>
                  <a:lnTo>
                    <a:pt x="210" y="120"/>
                  </a:lnTo>
                  <a:lnTo>
                    <a:pt x="210" y="90"/>
                  </a:lnTo>
                  <a:lnTo>
                    <a:pt x="210" y="75"/>
                  </a:lnTo>
                  <a:lnTo>
                    <a:pt x="210" y="30"/>
                  </a:lnTo>
                  <a:lnTo>
                    <a:pt x="165" y="0"/>
                  </a:lnTo>
                  <a:lnTo>
                    <a:pt x="150" y="0"/>
                  </a:lnTo>
                  <a:lnTo>
                    <a:pt x="90" y="0"/>
                  </a:lnTo>
                  <a:lnTo>
                    <a:pt x="75" y="0"/>
                  </a:lnTo>
                  <a:lnTo>
                    <a:pt x="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6" name="Freeform 23"/>
            <p:cNvSpPr>
              <a:spLocks/>
            </p:cNvSpPr>
            <p:nvPr/>
          </p:nvSpPr>
          <p:spPr bwMode="auto">
            <a:xfrm>
              <a:off x="3360" y="780"/>
              <a:ext cx="75" cy="45"/>
            </a:xfrm>
            <a:custGeom>
              <a:avLst/>
              <a:gdLst>
                <a:gd name="T0" fmla="*/ 45 w 75"/>
                <a:gd name="T1" fmla="*/ 45 h 45"/>
                <a:gd name="T2" fmla="*/ 75 w 75"/>
                <a:gd name="T3" fmla="*/ 45 h 45"/>
                <a:gd name="T4" fmla="*/ 60 w 75"/>
                <a:gd name="T5" fmla="*/ 30 h 45"/>
                <a:gd name="T6" fmla="*/ 45 w 75"/>
                <a:gd name="T7" fmla="*/ 15 h 45"/>
                <a:gd name="T8" fmla="*/ 0 w 75"/>
                <a:gd name="T9" fmla="*/ 0 h 45"/>
                <a:gd name="T10" fmla="*/ 0 w 75"/>
                <a:gd name="T11" fmla="*/ 15 h 45"/>
                <a:gd name="T12" fmla="*/ 45 w 75"/>
                <a:gd name="T13" fmla="*/ 45 h 45"/>
                <a:gd name="T14" fmla="*/ 0 60000 65536"/>
                <a:gd name="T15" fmla="*/ 0 60000 65536"/>
                <a:gd name="T16" fmla="*/ 0 60000 65536"/>
                <a:gd name="T17" fmla="*/ 0 60000 65536"/>
                <a:gd name="T18" fmla="*/ 0 60000 65536"/>
                <a:gd name="T19" fmla="*/ 0 60000 65536"/>
                <a:gd name="T20" fmla="*/ 0 60000 65536"/>
                <a:gd name="T21" fmla="*/ 0 w 75"/>
                <a:gd name="T22" fmla="*/ 0 h 45"/>
                <a:gd name="T23" fmla="*/ 75 w 7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45">
                  <a:moveTo>
                    <a:pt x="45" y="45"/>
                  </a:moveTo>
                  <a:lnTo>
                    <a:pt x="75" y="45"/>
                  </a:lnTo>
                  <a:lnTo>
                    <a:pt x="60" y="30"/>
                  </a:lnTo>
                  <a:lnTo>
                    <a:pt x="45" y="15"/>
                  </a:lnTo>
                  <a:lnTo>
                    <a:pt x="0" y="0"/>
                  </a:lnTo>
                  <a:lnTo>
                    <a:pt x="0" y="15"/>
                  </a:lnTo>
                  <a:lnTo>
                    <a:pt x="45" y="4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7" name="Freeform 24"/>
            <p:cNvSpPr>
              <a:spLocks/>
            </p:cNvSpPr>
            <p:nvPr/>
          </p:nvSpPr>
          <p:spPr bwMode="auto">
            <a:xfrm>
              <a:off x="6105" y="1740"/>
              <a:ext cx="225" cy="390"/>
            </a:xfrm>
            <a:custGeom>
              <a:avLst/>
              <a:gdLst>
                <a:gd name="T0" fmla="*/ 45 w 225"/>
                <a:gd name="T1" fmla="*/ 15 h 390"/>
                <a:gd name="T2" fmla="*/ 45 w 225"/>
                <a:gd name="T3" fmla="*/ 90 h 390"/>
                <a:gd name="T4" fmla="*/ 60 w 225"/>
                <a:gd name="T5" fmla="*/ 165 h 390"/>
                <a:gd name="T6" fmla="*/ 0 w 225"/>
                <a:gd name="T7" fmla="*/ 300 h 390"/>
                <a:gd name="T8" fmla="*/ 45 w 225"/>
                <a:gd name="T9" fmla="*/ 255 h 390"/>
                <a:gd name="T10" fmla="*/ 120 w 225"/>
                <a:gd name="T11" fmla="*/ 285 h 390"/>
                <a:gd name="T12" fmla="*/ 105 w 225"/>
                <a:gd name="T13" fmla="*/ 360 h 390"/>
                <a:gd name="T14" fmla="*/ 195 w 225"/>
                <a:gd name="T15" fmla="*/ 390 h 390"/>
                <a:gd name="T16" fmla="*/ 225 w 225"/>
                <a:gd name="T17" fmla="*/ 330 h 390"/>
                <a:gd name="T18" fmla="*/ 195 w 225"/>
                <a:gd name="T19" fmla="*/ 210 h 390"/>
                <a:gd name="T20" fmla="*/ 90 w 225"/>
                <a:gd name="T21" fmla="*/ 90 h 390"/>
                <a:gd name="T22" fmla="*/ 90 w 225"/>
                <a:gd name="T23" fmla="*/ 0 h 390"/>
                <a:gd name="T24" fmla="*/ 45 w 225"/>
                <a:gd name="T25" fmla="*/ 15 h 39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5"/>
                <a:gd name="T40" fmla="*/ 0 h 390"/>
                <a:gd name="T41" fmla="*/ 225 w 225"/>
                <a:gd name="T42" fmla="*/ 390 h 39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5" h="390">
                  <a:moveTo>
                    <a:pt x="45" y="15"/>
                  </a:moveTo>
                  <a:lnTo>
                    <a:pt x="45" y="90"/>
                  </a:lnTo>
                  <a:lnTo>
                    <a:pt x="60" y="165"/>
                  </a:lnTo>
                  <a:lnTo>
                    <a:pt x="0" y="300"/>
                  </a:lnTo>
                  <a:lnTo>
                    <a:pt x="45" y="255"/>
                  </a:lnTo>
                  <a:lnTo>
                    <a:pt x="120" y="285"/>
                  </a:lnTo>
                  <a:lnTo>
                    <a:pt x="105" y="360"/>
                  </a:lnTo>
                  <a:lnTo>
                    <a:pt x="195" y="390"/>
                  </a:lnTo>
                  <a:lnTo>
                    <a:pt x="225" y="330"/>
                  </a:lnTo>
                  <a:lnTo>
                    <a:pt x="195" y="210"/>
                  </a:lnTo>
                  <a:lnTo>
                    <a:pt x="90" y="90"/>
                  </a:lnTo>
                  <a:lnTo>
                    <a:pt x="90" y="0"/>
                  </a:lnTo>
                  <a:lnTo>
                    <a:pt x="45"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8" name="Freeform 25"/>
            <p:cNvSpPr>
              <a:spLocks/>
            </p:cNvSpPr>
            <p:nvPr/>
          </p:nvSpPr>
          <p:spPr bwMode="auto">
            <a:xfrm>
              <a:off x="1830" y="2865"/>
              <a:ext cx="195" cy="240"/>
            </a:xfrm>
            <a:custGeom>
              <a:avLst/>
              <a:gdLst>
                <a:gd name="T0" fmla="*/ 30 w 195"/>
                <a:gd name="T1" fmla="*/ 15 h 240"/>
                <a:gd name="T2" fmla="*/ 0 w 195"/>
                <a:gd name="T3" fmla="*/ 45 h 240"/>
                <a:gd name="T4" fmla="*/ 15 w 195"/>
                <a:gd name="T5" fmla="*/ 90 h 240"/>
                <a:gd name="T6" fmla="*/ 30 w 195"/>
                <a:gd name="T7" fmla="*/ 105 h 240"/>
                <a:gd name="T8" fmla="*/ 45 w 195"/>
                <a:gd name="T9" fmla="*/ 135 h 240"/>
                <a:gd name="T10" fmla="*/ 90 w 195"/>
                <a:gd name="T11" fmla="*/ 135 h 240"/>
                <a:gd name="T12" fmla="*/ 135 w 195"/>
                <a:gd name="T13" fmla="*/ 180 h 240"/>
                <a:gd name="T14" fmla="*/ 120 w 195"/>
                <a:gd name="T15" fmla="*/ 240 h 240"/>
                <a:gd name="T16" fmla="*/ 165 w 195"/>
                <a:gd name="T17" fmla="*/ 240 h 240"/>
                <a:gd name="T18" fmla="*/ 195 w 195"/>
                <a:gd name="T19" fmla="*/ 195 h 240"/>
                <a:gd name="T20" fmla="*/ 195 w 195"/>
                <a:gd name="T21" fmla="*/ 135 h 240"/>
                <a:gd name="T22" fmla="*/ 180 w 195"/>
                <a:gd name="T23" fmla="*/ 135 h 240"/>
                <a:gd name="T24" fmla="*/ 150 w 195"/>
                <a:gd name="T25" fmla="*/ 105 h 240"/>
                <a:gd name="T26" fmla="*/ 120 w 195"/>
                <a:gd name="T27" fmla="*/ 90 h 240"/>
                <a:gd name="T28" fmla="*/ 105 w 195"/>
                <a:gd name="T29" fmla="*/ 45 h 240"/>
                <a:gd name="T30" fmla="*/ 105 w 195"/>
                <a:gd name="T31" fmla="*/ 30 h 240"/>
                <a:gd name="T32" fmla="*/ 90 w 195"/>
                <a:gd name="T33" fmla="*/ 0 h 240"/>
                <a:gd name="T34" fmla="*/ 30 w 195"/>
                <a:gd name="T35" fmla="*/ 15 h 2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5"/>
                <a:gd name="T55" fmla="*/ 0 h 240"/>
                <a:gd name="T56" fmla="*/ 195 w 195"/>
                <a:gd name="T57" fmla="*/ 240 h 2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5" h="240">
                  <a:moveTo>
                    <a:pt x="30" y="15"/>
                  </a:moveTo>
                  <a:lnTo>
                    <a:pt x="0" y="45"/>
                  </a:lnTo>
                  <a:lnTo>
                    <a:pt x="15" y="90"/>
                  </a:lnTo>
                  <a:lnTo>
                    <a:pt x="30" y="105"/>
                  </a:lnTo>
                  <a:lnTo>
                    <a:pt x="45" y="135"/>
                  </a:lnTo>
                  <a:lnTo>
                    <a:pt x="90" y="135"/>
                  </a:lnTo>
                  <a:lnTo>
                    <a:pt x="135" y="180"/>
                  </a:lnTo>
                  <a:lnTo>
                    <a:pt x="120" y="240"/>
                  </a:lnTo>
                  <a:lnTo>
                    <a:pt x="165" y="240"/>
                  </a:lnTo>
                  <a:lnTo>
                    <a:pt x="195" y="195"/>
                  </a:lnTo>
                  <a:lnTo>
                    <a:pt x="195" y="135"/>
                  </a:lnTo>
                  <a:lnTo>
                    <a:pt x="180" y="135"/>
                  </a:lnTo>
                  <a:lnTo>
                    <a:pt x="150" y="105"/>
                  </a:lnTo>
                  <a:lnTo>
                    <a:pt x="120" y="90"/>
                  </a:lnTo>
                  <a:lnTo>
                    <a:pt x="105" y="45"/>
                  </a:lnTo>
                  <a:lnTo>
                    <a:pt x="105" y="30"/>
                  </a:lnTo>
                  <a:lnTo>
                    <a:pt x="90" y="0"/>
                  </a:lnTo>
                  <a:lnTo>
                    <a:pt x="3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89" name="Freeform 26"/>
            <p:cNvSpPr>
              <a:spLocks/>
            </p:cNvSpPr>
            <p:nvPr/>
          </p:nvSpPr>
          <p:spPr bwMode="auto">
            <a:xfrm>
              <a:off x="4725" y="1200"/>
              <a:ext cx="315" cy="375"/>
            </a:xfrm>
            <a:custGeom>
              <a:avLst/>
              <a:gdLst>
                <a:gd name="T0" fmla="*/ 0 w 315"/>
                <a:gd name="T1" fmla="*/ 225 h 375"/>
                <a:gd name="T2" fmla="*/ 45 w 315"/>
                <a:gd name="T3" fmla="*/ 285 h 375"/>
                <a:gd name="T4" fmla="*/ 30 w 315"/>
                <a:gd name="T5" fmla="*/ 315 h 375"/>
                <a:gd name="T6" fmla="*/ 15 w 315"/>
                <a:gd name="T7" fmla="*/ 345 h 375"/>
                <a:gd name="T8" fmla="*/ 45 w 315"/>
                <a:gd name="T9" fmla="*/ 345 h 375"/>
                <a:gd name="T10" fmla="*/ 120 w 315"/>
                <a:gd name="T11" fmla="*/ 330 h 375"/>
                <a:gd name="T12" fmla="*/ 165 w 315"/>
                <a:gd name="T13" fmla="*/ 375 h 375"/>
                <a:gd name="T14" fmla="*/ 210 w 315"/>
                <a:gd name="T15" fmla="*/ 360 h 375"/>
                <a:gd name="T16" fmla="*/ 180 w 315"/>
                <a:gd name="T17" fmla="*/ 300 h 375"/>
                <a:gd name="T18" fmla="*/ 180 w 315"/>
                <a:gd name="T19" fmla="*/ 285 h 375"/>
                <a:gd name="T20" fmla="*/ 195 w 315"/>
                <a:gd name="T21" fmla="*/ 255 h 375"/>
                <a:gd name="T22" fmla="*/ 225 w 315"/>
                <a:gd name="T23" fmla="*/ 255 h 375"/>
                <a:gd name="T24" fmla="*/ 270 w 315"/>
                <a:gd name="T25" fmla="*/ 165 h 375"/>
                <a:gd name="T26" fmla="*/ 240 w 315"/>
                <a:gd name="T27" fmla="*/ 105 h 375"/>
                <a:gd name="T28" fmla="*/ 240 w 315"/>
                <a:gd name="T29" fmla="*/ 75 h 375"/>
                <a:gd name="T30" fmla="*/ 270 w 315"/>
                <a:gd name="T31" fmla="*/ 75 h 375"/>
                <a:gd name="T32" fmla="*/ 315 w 315"/>
                <a:gd name="T33" fmla="*/ 45 h 375"/>
                <a:gd name="T34" fmla="*/ 255 w 315"/>
                <a:gd name="T35" fmla="*/ 0 h 375"/>
                <a:gd name="T36" fmla="*/ 240 w 315"/>
                <a:gd name="T37" fmla="*/ 30 h 375"/>
                <a:gd name="T38" fmla="*/ 180 w 315"/>
                <a:gd name="T39" fmla="*/ 30 h 375"/>
                <a:gd name="T40" fmla="*/ 180 w 315"/>
                <a:gd name="T41" fmla="*/ 60 h 375"/>
                <a:gd name="T42" fmla="*/ 165 w 315"/>
                <a:gd name="T43" fmla="*/ 120 h 375"/>
                <a:gd name="T44" fmla="*/ 150 w 315"/>
                <a:gd name="T45" fmla="*/ 165 h 375"/>
                <a:gd name="T46" fmla="*/ 105 w 315"/>
                <a:gd name="T47" fmla="*/ 210 h 375"/>
                <a:gd name="T48" fmla="*/ 90 w 315"/>
                <a:gd name="T49" fmla="*/ 225 h 375"/>
                <a:gd name="T50" fmla="*/ 0 w 315"/>
                <a:gd name="T51" fmla="*/ 225 h 3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5"/>
                <a:gd name="T79" fmla="*/ 0 h 375"/>
                <a:gd name="T80" fmla="*/ 315 w 315"/>
                <a:gd name="T81" fmla="*/ 375 h 37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5" h="375">
                  <a:moveTo>
                    <a:pt x="0" y="225"/>
                  </a:moveTo>
                  <a:lnTo>
                    <a:pt x="45" y="285"/>
                  </a:lnTo>
                  <a:lnTo>
                    <a:pt x="30" y="315"/>
                  </a:lnTo>
                  <a:lnTo>
                    <a:pt x="15" y="345"/>
                  </a:lnTo>
                  <a:lnTo>
                    <a:pt x="45" y="345"/>
                  </a:lnTo>
                  <a:lnTo>
                    <a:pt x="120" y="330"/>
                  </a:lnTo>
                  <a:lnTo>
                    <a:pt x="165" y="375"/>
                  </a:lnTo>
                  <a:lnTo>
                    <a:pt x="210" y="360"/>
                  </a:lnTo>
                  <a:lnTo>
                    <a:pt x="180" y="300"/>
                  </a:lnTo>
                  <a:lnTo>
                    <a:pt x="180" y="285"/>
                  </a:lnTo>
                  <a:lnTo>
                    <a:pt x="195" y="255"/>
                  </a:lnTo>
                  <a:lnTo>
                    <a:pt x="225" y="255"/>
                  </a:lnTo>
                  <a:lnTo>
                    <a:pt x="270" y="165"/>
                  </a:lnTo>
                  <a:lnTo>
                    <a:pt x="240" y="105"/>
                  </a:lnTo>
                  <a:lnTo>
                    <a:pt x="240" y="75"/>
                  </a:lnTo>
                  <a:lnTo>
                    <a:pt x="270" y="75"/>
                  </a:lnTo>
                  <a:lnTo>
                    <a:pt x="315" y="45"/>
                  </a:lnTo>
                  <a:lnTo>
                    <a:pt x="255" y="0"/>
                  </a:lnTo>
                  <a:lnTo>
                    <a:pt x="240" y="30"/>
                  </a:lnTo>
                  <a:lnTo>
                    <a:pt x="180" y="30"/>
                  </a:lnTo>
                  <a:lnTo>
                    <a:pt x="180" y="60"/>
                  </a:lnTo>
                  <a:lnTo>
                    <a:pt x="165" y="120"/>
                  </a:lnTo>
                  <a:lnTo>
                    <a:pt x="150" y="165"/>
                  </a:lnTo>
                  <a:lnTo>
                    <a:pt x="105" y="210"/>
                  </a:lnTo>
                  <a:lnTo>
                    <a:pt x="90" y="225"/>
                  </a:lnTo>
                  <a:lnTo>
                    <a:pt x="0" y="22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0" name="Freeform 27"/>
            <p:cNvSpPr>
              <a:spLocks/>
            </p:cNvSpPr>
            <p:nvPr/>
          </p:nvSpPr>
          <p:spPr bwMode="auto">
            <a:xfrm>
              <a:off x="3105" y="1005"/>
              <a:ext cx="255" cy="225"/>
            </a:xfrm>
            <a:custGeom>
              <a:avLst/>
              <a:gdLst>
                <a:gd name="T0" fmla="*/ 0 w 255"/>
                <a:gd name="T1" fmla="*/ 15 h 225"/>
                <a:gd name="T2" fmla="*/ 0 w 255"/>
                <a:gd name="T3" fmla="*/ 45 h 225"/>
                <a:gd name="T4" fmla="*/ 45 w 255"/>
                <a:gd name="T5" fmla="*/ 45 h 225"/>
                <a:gd name="T6" fmla="*/ 60 w 255"/>
                <a:gd name="T7" fmla="*/ 75 h 225"/>
                <a:gd name="T8" fmla="*/ 30 w 255"/>
                <a:gd name="T9" fmla="*/ 90 h 225"/>
                <a:gd name="T10" fmla="*/ 30 w 255"/>
                <a:gd name="T11" fmla="*/ 120 h 225"/>
                <a:gd name="T12" fmla="*/ 30 w 255"/>
                <a:gd name="T13" fmla="*/ 165 h 225"/>
                <a:gd name="T14" fmla="*/ 30 w 255"/>
                <a:gd name="T15" fmla="*/ 195 h 225"/>
                <a:gd name="T16" fmla="*/ 60 w 255"/>
                <a:gd name="T17" fmla="*/ 225 h 225"/>
                <a:gd name="T18" fmla="*/ 105 w 255"/>
                <a:gd name="T19" fmla="*/ 195 h 225"/>
                <a:gd name="T20" fmla="*/ 150 w 255"/>
                <a:gd name="T21" fmla="*/ 195 h 225"/>
                <a:gd name="T22" fmla="*/ 180 w 255"/>
                <a:gd name="T23" fmla="*/ 150 h 225"/>
                <a:gd name="T24" fmla="*/ 180 w 255"/>
                <a:gd name="T25" fmla="*/ 120 h 225"/>
                <a:gd name="T26" fmla="*/ 180 w 255"/>
                <a:gd name="T27" fmla="*/ 120 h 225"/>
                <a:gd name="T28" fmla="*/ 210 w 255"/>
                <a:gd name="T29" fmla="*/ 75 h 225"/>
                <a:gd name="T30" fmla="*/ 255 w 255"/>
                <a:gd name="T31" fmla="*/ 45 h 225"/>
                <a:gd name="T32" fmla="*/ 240 w 255"/>
                <a:gd name="T33" fmla="*/ 45 h 225"/>
                <a:gd name="T34" fmla="*/ 150 w 255"/>
                <a:gd name="T35" fmla="*/ 30 h 225"/>
                <a:gd name="T36" fmla="*/ 15 w 255"/>
                <a:gd name="T37" fmla="*/ 0 h 225"/>
                <a:gd name="T38" fmla="*/ 0 w 255"/>
                <a:gd name="T39" fmla="*/ 15 h 2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5"/>
                <a:gd name="T61" fmla="*/ 0 h 225"/>
                <a:gd name="T62" fmla="*/ 255 w 255"/>
                <a:gd name="T63" fmla="*/ 225 h 2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5" h="225">
                  <a:moveTo>
                    <a:pt x="0" y="15"/>
                  </a:moveTo>
                  <a:lnTo>
                    <a:pt x="0" y="45"/>
                  </a:lnTo>
                  <a:lnTo>
                    <a:pt x="45" y="45"/>
                  </a:lnTo>
                  <a:lnTo>
                    <a:pt x="60" y="75"/>
                  </a:lnTo>
                  <a:lnTo>
                    <a:pt x="30" y="90"/>
                  </a:lnTo>
                  <a:lnTo>
                    <a:pt x="30" y="120"/>
                  </a:lnTo>
                  <a:lnTo>
                    <a:pt x="30" y="165"/>
                  </a:lnTo>
                  <a:lnTo>
                    <a:pt x="30" y="195"/>
                  </a:lnTo>
                  <a:lnTo>
                    <a:pt x="60" y="225"/>
                  </a:lnTo>
                  <a:lnTo>
                    <a:pt x="105" y="195"/>
                  </a:lnTo>
                  <a:lnTo>
                    <a:pt x="150" y="195"/>
                  </a:lnTo>
                  <a:lnTo>
                    <a:pt x="180" y="150"/>
                  </a:lnTo>
                  <a:lnTo>
                    <a:pt x="180" y="120"/>
                  </a:lnTo>
                  <a:lnTo>
                    <a:pt x="210" y="75"/>
                  </a:lnTo>
                  <a:lnTo>
                    <a:pt x="255" y="45"/>
                  </a:lnTo>
                  <a:lnTo>
                    <a:pt x="240" y="45"/>
                  </a:lnTo>
                  <a:lnTo>
                    <a:pt x="150" y="30"/>
                  </a:lnTo>
                  <a:lnTo>
                    <a:pt x="15" y="0"/>
                  </a:lnTo>
                  <a:lnTo>
                    <a:pt x="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1" name="Freeform 28"/>
            <p:cNvSpPr>
              <a:spLocks/>
            </p:cNvSpPr>
            <p:nvPr/>
          </p:nvSpPr>
          <p:spPr bwMode="auto">
            <a:xfrm>
              <a:off x="3840" y="1635"/>
              <a:ext cx="360" cy="540"/>
            </a:xfrm>
            <a:custGeom>
              <a:avLst/>
              <a:gdLst>
                <a:gd name="T0" fmla="*/ 300 w 360"/>
                <a:gd name="T1" fmla="*/ 0 h 540"/>
                <a:gd name="T2" fmla="*/ 330 w 360"/>
                <a:gd name="T3" fmla="*/ 45 h 540"/>
                <a:gd name="T4" fmla="*/ 330 w 360"/>
                <a:gd name="T5" fmla="*/ 90 h 540"/>
                <a:gd name="T6" fmla="*/ 360 w 360"/>
                <a:gd name="T7" fmla="*/ 135 h 540"/>
                <a:gd name="T8" fmla="*/ 330 w 360"/>
                <a:gd name="T9" fmla="*/ 150 h 540"/>
                <a:gd name="T10" fmla="*/ 315 w 360"/>
                <a:gd name="T11" fmla="*/ 240 h 540"/>
                <a:gd name="T12" fmla="*/ 270 w 360"/>
                <a:gd name="T13" fmla="*/ 330 h 540"/>
                <a:gd name="T14" fmla="*/ 270 w 360"/>
                <a:gd name="T15" fmla="*/ 390 h 540"/>
                <a:gd name="T16" fmla="*/ 255 w 360"/>
                <a:gd name="T17" fmla="*/ 420 h 540"/>
                <a:gd name="T18" fmla="*/ 315 w 360"/>
                <a:gd name="T19" fmla="*/ 525 h 540"/>
                <a:gd name="T20" fmla="*/ 270 w 360"/>
                <a:gd name="T21" fmla="*/ 525 h 540"/>
                <a:gd name="T22" fmla="*/ 255 w 360"/>
                <a:gd name="T23" fmla="*/ 540 h 540"/>
                <a:gd name="T24" fmla="*/ 210 w 360"/>
                <a:gd name="T25" fmla="*/ 540 h 540"/>
                <a:gd name="T26" fmla="*/ 180 w 360"/>
                <a:gd name="T27" fmla="*/ 510 h 540"/>
                <a:gd name="T28" fmla="*/ 120 w 360"/>
                <a:gd name="T29" fmla="*/ 510 h 540"/>
                <a:gd name="T30" fmla="*/ 0 w 360"/>
                <a:gd name="T31" fmla="*/ 270 h 540"/>
                <a:gd name="T32" fmla="*/ 30 w 360"/>
                <a:gd name="T33" fmla="*/ 195 h 540"/>
                <a:gd name="T34" fmla="*/ 45 w 360"/>
                <a:gd name="T35" fmla="*/ 90 h 540"/>
                <a:gd name="T36" fmla="*/ 75 w 360"/>
                <a:gd name="T37" fmla="*/ 75 h 540"/>
                <a:gd name="T38" fmla="*/ 60 w 360"/>
                <a:gd name="T39" fmla="*/ 30 h 540"/>
                <a:gd name="T40" fmla="*/ 225 w 360"/>
                <a:gd name="T41" fmla="*/ 30 h 540"/>
                <a:gd name="T42" fmla="*/ 270 w 360"/>
                <a:gd name="T43" fmla="*/ 30 h 540"/>
                <a:gd name="T44" fmla="*/ 300 w 360"/>
                <a:gd name="T45" fmla="*/ 0 h 5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0"/>
                <a:gd name="T70" fmla="*/ 0 h 540"/>
                <a:gd name="T71" fmla="*/ 360 w 360"/>
                <a:gd name="T72" fmla="*/ 540 h 54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0" h="540">
                  <a:moveTo>
                    <a:pt x="300" y="0"/>
                  </a:moveTo>
                  <a:lnTo>
                    <a:pt x="330" y="45"/>
                  </a:lnTo>
                  <a:lnTo>
                    <a:pt x="330" y="90"/>
                  </a:lnTo>
                  <a:lnTo>
                    <a:pt x="360" y="135"/>
                  </a:lnTo>
                  <a:lnTo>
                    <a:pt x="330" y="150"/>
                  </a:lnTo>
                  <a:lnTo>
                    <a:pt x="315" y="240"/>
                  </a:lnTo>
                  <a:lnTo>
                    <a:pt x="270" y="330"/>
                  </a:lnTo>
                  <a:lnTo>
                    <a:pt x="270" y="390"/>
                  </a:lnTo>
                  <a:lnTo>
                    <a:pt x="255" y="420"/>
                  </a:lnTo>
                  <a:lnTo>
                    <a:pt x="315" y="525"/>
                  </a:lnTo>
                  <a:lnTo>
                    <a:pt x="270" y="525"/>
                  </a:lnTo>
                  <a:lnTo>
                    <a:pt x="255" y="540"/>
                  </a:lnTo>
                  <a:lnTo>
                    <a:pt x="210" y="540"/>
                  </a:lnTo>
                  <a:lnTo>
                    <a:pt x="180" y="510"/>
                  </a:lnTo>
                  <a:lnTo>
                    <a:pt x="120" y="510"/>
                  </a:lnTo>
                  <a:lnTo>
                    <a:pt x="0" y="270"/>
                  </a:lnTo>
                  <a:lnTo>
                    <a:pt x="30" y="195"/>
                  </a:lnTo>
                  <a:lnTo>
                    <a:pt x="45" y="90"/>
                  </a:lnTo>
                  <a:lnTo>
                    <a:pt x="75" y="75"/>
                  </a:lnTo>
                  <a:lnTo>
                    <a:pt x="60" y="30"/>
                  </a:lnTo>
                  <a:lnTo>
                    <a:pt x="225" y="30"/>
                  </a:lnTo>
                  <a:lnTo>
                    <a:pt x="270" y="30"/>
                  </a:lnTo>
                  <a:lnTo>
                    <a:pt x="3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2" name="Freeform 29"/>
            <p:cNvSpPr>
              <a:spLocks/>
            </p:cNvSpPr>
            <p:nvPr/>
          </p:nvSpPr>
          <p:spPr bwMode="auto">
            <a:xfrm>
              <a:off x="3435" y="900"/>
              <a:ext cx="75" cy="30"/>
            </a:xfrm>
            <a:custGeom>
              <a:avLst/>
              <a:gdLst>
                <a:gd name="T0" fmla="*/ 30 w 75"/>
                <a:gd name="T1" fmla="*/ 0 h 30"/>
                <a:gd name="T2" fmla="*/ 0 w 75"/>
                <a:gd name="T3" fmla="*/ 15 h 30"/>
                <a:gd name="T4" fmla="*/ 0 w 75"/>
                <a:gd name="T5" fmla="*/ 30 h 30"/>
                <a:gd name="T6" fmla="*/ 30 w 75"/>
                <a:gd name="T7" fmla="*/ 30 h 30"/>
                <a:gd name="T8" fmla="*/ 45 w 75"/>
                <a:gd name="T9" fmla="*/ 30 h 30"/>
                <a:gd name="T10" fmla="*/ 75 w 75"/>
                <a:gd name="T11" fmla="*/ 15 h 30"/>
                <a:gd name="T12" fmla="*/ 60 w 75"/>
                <a:gd name="T13" fmla="*/ 0 h 30"/>
                <a:gd name="T14" fmla="*/ 30 w 75"/>
                <a:gd name="T15" fmla="*/ 0 h 30"/>
                <a:gd name="T16" fmla="*/ 0 60000 65536"/>
                <a:gd name="T17" fmla="*/ 0 60000 65536"/>
                <a:gd name="T18" fmla="*/ 0 60000 65536"/>
                <a:gd name="T19" fmla="*/ 0 60000 65536"/>
                <a:gd name="T20" fmla="*/ 0 60000 65536"/>
                <a:gd name="T21" fmla="*/ 0 60000 65536"/>
                <a:gd name="T22" fmla="*/ 0 60000 65536"/>
                <a:gd name="T23" fmla="*/ 0 60000 65536"/>
                <a:gd name="T24" fmla="*/ 0 w 75"/>
                <a:gd name="T25" fmla="*/ 0 h 30"/>
                <a:gd name="T26" fmla="*/ 75 w 75"/>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5" h="30">
                  <a:moveTo>
                    <a:pt x="30" y="0"/>
                  </a:moveTo>
                  <a:lnTo>
                    <a:pt x="0" y="15"/>
                  </a:lnTo>
                  <a:lnTo>
                    <a:pt x="0" y="30"/>
                  </a:lnTo>
                  <a:lnTo>
                    <a:pt x="30" y="30"/>
                  </a:lnTo>
                  <a:lnTo>
                    <a:pt x="45" y="30"/>
                  </a:lnTo>
                  <a:lnTo>
                    <a:pt x="75" y="15"/>
                  </a:lnTo>
                  <a:lnTo>
                    <a:pt x="60" y="0"/>
                  </a:lnTo>
                  <a:lnTo>
                    <a:pt x="3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3" name="Freeform 30"/>
            <p:cNvSpPr>
              <a:spLocks/>
            </p:cNvSpPr>
            <p:nvPr/>
          </p:nvSpPr>
          <p:spPr bwMode="auto">
            <a:xfrm>
              <a:off x="4110" y="1215"/>
              <a:ext cx="105" cy="120"/>
            </a:xfrm>
            <a:custGeom>
              <a:avLst/>
              <a:gdLst>
                <a:gd name="T0" fmla="*/ 0 w 105"/>
                <a:gd name="T1" fmla="*/ 0 h 120"/>
                <a:gd name="T2" fmla="*/ 0 w 105"/>
                <a:gd name="T3" fmla="*/ 60 h 120"/>
                <a:gd name="T4" fmla="*/ 30 w 105"/>
                <a:gd name="T5" fmla="*/ 60 h 120"/>
                <a:gd name="T6" fmla="*/ 30 w 105"/>
                <a:gd name="T7" fmla="*/ 90 h 120"/>
                <a:gd name="T8" fmla="*/ 15 w 105"/>
                <a:gd name="T9" fmla="*/ 105 h 120"/>
                <a:gd name="T10" fmla="*/ 45 w 105"/>
                <a:gd name="T11" fmla="*/ 120 h 120"/>
                <a:gd name="T12" fmla="*/ 60 w 105"/>
                <a:gd name="T13" fmla="*/ 90 h 120"/>
                <a:gd name="T14" fmla="*/ 105 w 105"/>
                <a:gd name="T15" fmla="*/ 60 h 120"/>
                <a:gd name="T16" fmla="*/ 105 w 105"/>
                <a:gd name="T17" fmla="*/ 0 h 120"/>
                <a:gd name="T18" fmla="*/ 0 w 105"/>
                <a:gd name="T19" fmla="*/ 0 h 1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
                <a:gd name="T31" fmla="*/ 0 h 120"/>
                <a:gd name="T32" fmla="*/ 105 w 105"/>
                <a:gd name="T33" fmla="*/ 120 h 1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 h="120">
                  <a:moveTo>
                    <a:pt x="0" y="0"/>
                  </a:moveTo>
                  <a:lnTo>
                    <a:pt x="0" y="60"/>
                  </a:lnTo>
                  <a:lnTo>
                    <a:pt x="30" y="60"/>
                  </a:lnTo>
                  <a:lnTo>
                    <a:pt x="30" y="90"/>
                  </a:lnTo>
                  <a:lnTo>
                    <a:pt x="15" y="105"/>
                  </a:lnTo>
                  <a:lnTo>
                    <a:pt x="45" y="120"/>
                  </a:lnTo>
                  <a:lnTo>
                    <a:pt x="60" y="90"/>
                  </a:lnTo>
                  <a:lnTo>
                    <a:pt x="105" y="60"/>
                  </a:lnTo>
                  <a:lnTo>
                    <a:pt x="105"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4" name="Freeform 31"/>
            <p:cNvSpPr>
              <a:spLocks/>
            </p:cNvSpPr>
            <p:nvPr/>
          </p:nvSpPr>
          <p:spPr bwMode="auto">
            <a:xfrm>
              <a:off x="4020" y="2325"/>
              <a:ext cx="240" cy="300"/>
            </a:xfrm>
            <a:custGeom>
              <a:avLst/>
              <a:gdLst>
                <a:gd name="T0" fmla="*/ 15 w 240"/>
                <a:gd name="T1" fmla="*/ 15 h 300"/>
                <a:gd name="T2" fmla="*/ 30 w 240"/>
                <a:gd name="T3" fmla="*/ 75 h 300"/>
                <a:gd name="T4" fmla="*/ 0 w 240"/>
                <a:gd name="T5" fmla="*/ 105 h 300"/>
                <a:gd name="T6" fmla="*/ 0 w 240"/>
                <a:gd name="T7" fmla="*/ 150 h 300"/>
                <a:gd name="T8" fmla="*/ 75 w 240"/>
                <a:gd name="T9" fmla="*/ 240 h 300"/>
                <a:gd name="T10" fmla="*/ 105 w 240"/>
                <a:gd name="T11" fmla="*/ 255 h 300"/>
                <a:gd name="T12" fmla="*/ 120 w 240"/>
                <a:gd name="T13" fmla="*/ 300 h 300"/>
                <a:gd name="T14" fmla="*/ 165 w 240"/>
                <a:gd name="T15" fmla="*/ 300 h 300"/>
                <a:gd name="T16" fmla="*/ 240 w 240"/>
                <a:gd name="T17" fmla="*/ 285 h 300"/>
                <a:gd name="T18" fmla="*/ 225 w 240"/>
                <a:gd name="T19" fmla="*/ 240 h 300"/>
                <a:gd name="T20" fmla="*/ 210 w 240"/>
                <a:gd name="T21" fmla="*/ 165 h 300"/>
                <a:gd name="T22" fmla="*/ 225 w 240"/>
                <a:gd name="T23" fmla="*/ 105 h 300"/>
                <a:gd name="T24" fmla="*/ 90 w 240"/>
                <a:gd name="T25" fmla="*/ 0 h 300"/>
                <a:gd name="T26" fmla="*/ 45 w 240"/>
                <a:gd name="T27" fmla="*/ 0 h 300"/>
                <a:gd name="T28" fmla="*/ 15 w 240"/>
                <a:gd name="T29" fmla="*/ 15 h 3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0"/>
                <a:gd name="T46" fmla="*/ 0 h 300"/>
                <a:gd name="T47" fmla="*/ 240 w 240"/>
                <a:gd name="T48" fmla="*/ 300 h 3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0" h="300">
                  <a:moveTo>
                    <a:pt x="15" y="15"/>
                  </a:moveTo>
                  <a:lnTo>
                    <a:pt x="30" y="75"/>
                  </a:lnTo>
                  <a:lnTo>
                    <a:pt x="0" y="105"/>
                  </a:lnTo>
                  <a:lnTo>
                    <a:pt x="0" y="150"/>
                  </a:lnTo>
                  <a:lnTo>
                    <a:pt x="75" y="240"/>
                  </a:lnTo>
                  <a:lnTo>
                    <a:pt x="105" y="255"/>
                  </a:lnTo>
                  <a:lnTo>
                    <a:pt x="120" y="300"/>
                  </a:lnTo>
                  <a:lnTo>
                    <a:pt x="165" y="300"/>
                  </a:lnTo>
                  <a:lnTo>
                    <a:pt x="240" y="285"/>
                  </a:lnTo>
                  <a:lnTo>
                    <a:pt x="225" y="240"/>
                  </a:lnTo>
                  <a:lnTo>
                    <a:pt x="210" y="165"/>
                  </a:lnTo>
                  <a:lnTo>
                    <a:pt x="225" y="105"/>
                  </a:lnTo>
                  <a:lnTo>
                    <a:pt x="90" y="0"/>
                  </a:lnTo>
                  <a:lnTo>
                    <a:pt x="45" y="0"/>
                  </a:lnTo>
                  <a:lnTo>
                    <a:pt x="15"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5" name="Freeform 32"/>
            <p:cNvSpPr>
              <a:spLocks/>
            </p:cNvSpPr>
            <p:nvPr/>
          </p:nvSpPr>
          <p:spPr bwMode="auto">
            <a:xfrm>
              <a:off x="3885" y="1065"/>
              <a:ext cx="405" cy="135"/>
            </a:xfrm>
            <a:custGeom>
              <a:avLst/>
              <a:gdLst>
                <a:gd name="T0" fmla="*/ 0 w 405"/>
                <a:gd name="T1" fmla="*/ 60 h 135"/>
                <a:gd name="T2" fmla="*/ 30 w 405"/>
                <a:gd name="T3" fmla="*/ 90 h 135"/>
                <a:gd name="T4" fmla="*/ 60 w 405"/>
                <a:gd name="T5" fmla="*/ 135 h 135"/>
                <a:gd name="T6" fmla="*/ 195 w 405"/>
                <a:gd name="T7" fmla="*/ 135 h 135"/>
                <a:gd name="T8" fmla="*/ 315 w 405"/>
                <a:gd name="T9" fmla="*/ 135 h 135"/>
                <a:gd name="T10" fmla="*/ 390 w 405"/>
                <a:gd name="T11" fmla="*/ 120 h 135"/>
                <a:gd name="T12" fmla="*/ 405 w 405"/>
                <a:gd name="T13" fmla="*/ 135 h 135"/>
                <a:gd name="T14" fmla="*/ 390 w 405"/>
                <a:gd name="T15" fmla="*/ 60 h 135"/>
                <a:gd name="T16" fmla="*/ 360 w 405"/>
                <a:gd name="T17" fmla="*/ 15 h 135"/>
                <a:gd name="T18" fmla="*/ 315 w 405"/>
                <a:gd name="T19" fmla="*/ 15 h 135"/>
                <a:gd name="T20" fmla="*/ 270 w 405"/>
                <a:gd name="T21" fmla="*/ 15 h 135"/>
                <a:gd name="T22" fmla="*/ 195 w 405"/>
                <a:gd name="T23" fmla="*/ 0 h 135"/>
                <a:gd name="T24" fmla="*/ 135 w 405"/>
                <a:gd name="T25" fmla="*/ 0 h 135"/>
                <a:gd name="T26" fmla="*/ 90 w 405"/>
                <a:gd name="T27" fmla="*/ 15 h 135"/>
                <a:gd name="T28" fmla="*/ 60 w 405"/>
                <a:gd name="T29" fmla="*/ 45 h 135"/>
                <a:gd name="T30" fmla="*/ 0 w 405"/>
                <a:gd name="T31" fmla="*/ 60 h 1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5"/>
                <a:gd name="T49" fmla="*/ 0 h 135"/>
                <a:gd name="T50" fmla="*/ 405 w 405"/>
                <a:gd name="T51" fmla="*/ 135 h 1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5" h="135">
                  <a:moveTo>
                    <a:pt x="0" y="60"/>
                  </a:moveTo>
                  <a:lnTo>
                    <a:pt x="30" y="90"/>
                  </a:lnTo>
                  <a:lnTo>
                    <a:pt x="60" y="135"/>
                  </a:lnTo>
                  <a:lnTo>
                    <a:pt x="195" y="135"/>
                  </a:lnTo>
                  <a:lnTo>
                    <a:pt x="315" y="135"/>
                  </a:lnTo>
                  <a:lnTo>
                    <a:pt x="390" y="120"/>
                  </a:lnTo>
                  <a:lnTo>
                    <a:pt x="405" y="135"/>
                  </a:lnTo>
                  <a:lnTo>
                    <a:pt x="390" y="60"/>
                  </a:lnTo>
                  <a:lnTo>
                    <a:pt x="360" y="15"/>
                  </a:lnTo>
                  <a:lnTo>
                    <a:pt x="315" y="15"/>
                  </a:lnTo>
                  <a:lnTo>
                    <a:pt x="270" y="15"/>
                  </a:lnTo>
                  <a:lnTo>
                    <a:pt x="195" y="0"/>
                  </a:lnTo>
                  <a:lnTo>
                    <a:pt x="135" y="0"/>
                  </a:lnTo>
                  <a:lnTo>
                    <a:pt x="90" y="15"/>
                  </a:lnTo>
                  <a:lnTo>
                    <a:pt x="60" y="45"/>
                  </a:lnTo>
                  <a:lnTo>
                    <a:pt x="0" y="6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6" name="Freeform 33"/>
            <p:cNvSpPr>
              <a:spLocks/>
            </p:cNvSpPr>
            <p:nvPr/>
          </p:nvSpPr>
          <p:spPr bwMode="auto">
            <a:xfrm>
              <a:off x="4020" y="2175"/>
              <a:ext cx="120" cy="150"/>
            </a:xfrm>
            <a:custGeom>
              <a:avLst/>
              <a:gdLst>
                <a:gd name="T0" fmla="*/ 30 w 120"/>
                <a:gd name="T1" fmla="*/ 30 h 150"/>
                <a:gd name="T2" fmla="*/ 30 w 120"/>
                <a:gd name="T3" fmla="*/ 45 h 150"/>
                <a:gd name="T4" fmla="*/ 15 w 120"/>
                <a:gd name="T5" fmla="*/ 105 h 150"/>
                <a:gd name="T6" fmla="*/ 0 w 120"/>
                <a:gd name="T7" fmla="*/ 150 h 150"/>
                <a:gd name="T8" fmla="*/ 90 w 120"/>
                <a:gd name="T9" fmla="*/ 150 h 150"/>
                <a:gd name="T10" fmla="*/ 90 w 120"/>
                <a:gd name="T11" fmla="*/ 105 h 150"/>
                <a:gd name="T12" fmla="*/ 120 w 120"/>
                <a:gd name="T13" fmla="*/ 60 h 150"/>
                <a:gd name="T14" fmla="*/ 90 w 120"/>
                <a:gd name="T15" fmla="*/ 0 h 150"/>
                <a:gd name="T16" fmla="*/ 90 w 120"/>
                <a:gd name="T17" fmla="*/ 30 h 150"/>
                <a:gd name="T18" fmla="*/ 30 w 120"/>
                <a:gd name="T19" fmla="*/ 30 h 1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0"/>
                <a:gd name="T31" fmla="*/ 0 h 150"/>
                <a:gd name="T32" fmla="*/ 120 w 120"/>
                <a:gd name="T33" fmla="*/ 150 h 1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0" h="150">
                  <a:moveTo>
                    <a:pt x="30" y="30"/>
                  </a:moveTo>
                  <a:lnTo>
                    <a:pt x="30" y="45"/>
                  </a:lnTo>
                  <a:lnTo>
                    <a:pt x="15" y="105"/>
                  </a:lnTo>
                  <a:lnTo>
                    <a:pt x="0" y="150"/>
                  </a:lnTo>
                  <a:lnTo>
                    <a:pt x="90" y="150"/>
                  </a:lnTo>
                  <a:lnTo>
                    <a:pt x="90" y="105"/>
                  </a:lnTo>
                  <a:lnTo>
                    <a:pt x="120" y="60"/>
                  </a:lnTo>
                  <a:lnTo>
                    <a:pt x="90" y="0"/>
                  </a:lnTo>
                  <a:lnTo>
                    <a:pt x="90" y="30"/>
                  </a:lnTo>
                  <a:lnTo>
                    <a:pt x="30" y="3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7" name="Freeform 34"/>
            <p:cNvSpPr>
              <a:spLocks/>
            </p:cNvSpPr>
            <p:nvPr/>
          </p:nvSpPr>
          <p:spPr bwMode="auto">
            <a:xfrm>
              <a:off x="3135" y="585"/>
              <a:ext cx="195" cy="240"/>
            </a:xfrm>
            <a:custGeom>
              <a:avLst/>
              <a:gdLst>
                <a:gd name="T0" fmla="*/ 0 w 195"/>
                <a:gd name="T1" fmla="*/ 105 h 240"/>
                <a:gd name="T2" fmla="*/ 15 w 195"/>
                <a:gd name="T3" fmla="*/ 120 h 240"/>
                <a:gd name="T4" fmla="*/ 45 w 195"/>
                <a:gd name="T5" fmla="*/ 105 h 240"/>
                <a:gd name="T6" fmla="*/ 75 w 195"/>
                <a:gd name="T7" fmla="*/ 90 h 240"/>
                <a:gd name="T8" fmla="*/ 105 w 195"/>
                <a:gd name="T9" fmla="*/ 120 h 240"/>
                <a:gd name="T10" fmla="*/ 105 w 195"/>
                <a:gd name="T11" fmla="*/ 150 h 240"/>
                <a:gd name="T12" fmla="*/ 75 w 195"/>
                <a:gd name="T13" fmla="*/ 150 h 240"/>
                <a:gd name="T14" fmla="*/ 60 w 195"/>
                <a:gd name="T15" fmla="*/ 195 h 240"/>
                <a:gd name="T16" fmla="*/ 90 w 195"/>
                <a:gd name="T17" fmla="*/ 195 h 240"/>
                <a:gd name="T18" fmla="*/ 60 w 195"/>
                <a:gd name="T19" fmla="*/ 240 h 240"/>
                <a:gd name="T20" fmla="*/ 90 w 195"/>
                <a:gd name="T21" fmla="*/ 240 h 240"/>
                <a:gd name="T22" fmla="*/ 105 w 195"/>
                <a:gd name="T23" fmla="*/ 210 h 240"/>
                <a:gd name="T24" fmla="*/ 165 w 195"/>
                <a:gd name="T25" fmla="*/ 210 h 240"/>
                <a:gd name="T26" fmla="*/ 195 w 195"/>
                <a:gd name="T27" fmla="*/ 165 h 240"/>
                <a:gd name="T28" fmla="*/ 135 w 195"/>
                <a:gd name="T29" fmla="*/ 120 h 240"/>
                <a:gd name="T30" fmla="*/ 105 w 195"/>
                <a:gd name="T31" fmla="*/ 75 h 240"/>
                <a:gd name="T32" fmla="*/ 105 w 195"/>
                <a:gd name="T33" fmla="*/ 45 h 240"/>
                <a:gd name="T34" fmla="*/ 90 w 195"/>
                <a:gd name="T35" fmla="*/ 30 h 240"/>
                <a:gd name="T36" fmla="*/ 90 w 195"/>
                <a:gd name="T37" fmla="*/ 0 h 240"/>
                <a:gd name="T38" fmla="*/ 45 w 195"/>
                <a:gd name="T39" fmla="*/ 15 h 240"/>
                <a:gd name="T40" fmla="*/ 45 w 195"/>
                <a:gd name="T41" fmla="*/ 45 h 240"/>
                <a:gd name="T42" fmla="*/ 60 w 195"/>
                <a:gd name="T43" fmla="*/ 75 h 240"/>
                <a:gd name="T44" fmla="*/ 75 w 195"/>
                <a:gd name="T45" fmla="*/ 90 h 240"/>
                <a:gd name="T46" fmla="*/ 15 w 195"/>
                <a:gd name="T47" fmla="*/ 90 h 240"/>
                <a:gd name="T48" fmla="*/ 0 w 195"/>
                <a:gd name="T49" fmla="*/ 105 h 2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5"/>
                <a:gd name="T76" fmla="*/ 0 h 240"/>
                <a:gd name="T77" fmla="*/ 195 w 195"/>
                <a:gd name="T78" fmla="*/ 240 h 2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5" h="240">
                  <a:moveTo>
                    <a:pt x="0" y="105"/>
                  </a:moveTo>
                  <a:lnTo>
                    <a:pt x="15" y="120"/>
                  </a:lnTo>
                  <a:lnTo>
                    <a:pt x="45" y="105"/>
                  </a:lnTo>
                  <a:lnTo>
                    <a:pt x="75" y="90"/>
                  </a:lnTo>
                  <a:lnTo>
                    <a:pt x="105" y="120"/>
                  </a:lnTo>
                  <a:lnTo>
                    <a:pt x="105" y="150"/>
                  </a:lnTo>
                  <a:lnTo>
                    <a:pt x="75" y="150"/>
                  </a:lnTo>
                  <a:lnTo>
                    <a:pt x="60" y="195"/>
                  </a:lnTo>
                  <a:lnTo>
                    <a:pt x="90" y="195"/>
                  </a:lnTo>
                  <a:lnTo>
                    <a:pt x="60" y="240"/>
                  </a:lnTo>
                  <a:lnTo>
                    <a:pt x="90" y="240"/>
                  </a:lnTo>
                  <a:lnTo>
                    <a:pt x="105" y="210"/>
                  </a:lnTo>
                  <a:lnTo>
                    <a:pt x="165" y="210"/>
                  </a:lnTo>
                  <a:lnTo>
                    <a:pt x="195" y="165"/>
                  </a:lnTo>
                  <a:lnTo>
                    <a:pt x="135" y="120"/>
                  </a:lnTo>
                  <a:lnTo>
                    <a:pt x="105" y="75"/>
                  </a:lnTo>
                  <a:lnTo>
                    <a:pt x="105" y="45"/>
                  </a:lnTo>
                  <a:lnTo>
                    <a:pt x="90" y="30"/>
                  </a:lnTo>
                  <a:lnTo>
                    <a:pt x="90" y="0"/>
                  </a:lnTo>
                  <a:lnTo>
                    <a:pt x="45" y="15"/>
                  </a:lnTo>
                  <a:lnTo>
                    <a:pt x="45" y="45"/>
                  </a:lnTo>
                  <a:lnTo>
                    <a:pt x="60" y="75"/>
                  </a:lnTo>
                  <a:lnTo>
                    <a:pt x="75" y="90"/>
                  </a:lnTo>
                  <a:lnTo>
                    <a:pt x="15" y="90"/>
                  </a:lnTo>
                  <a:lnTo>
                    <a:pt x="0" y="10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8" name="Freeform 35"/>
            <p:cNvSpPr>
              <a:spLocks/>
            </p:cNvSpPr>
            <p:nvPr/>
          </p:nvSpPr>
          <p:spPr bwMode="auto">
            <a:xfrm>
              <a:off x="570" y="840"/>
              <a:ext cx="1275" cy="705"/>
            </a:xfrm>
            <a:custGeom>
              <a:avLst/>
              <a:gdLst>
                <a:gd name="T0" fmla="*/ 135 w 1275"/>
                <a:gd name="T1" fmla="*/ 0 h 705"/>
                <a:gd name="T2" fmla="*/ 165 w 1275"/>
                <a:gd name="T3" fmla="*/ 45 h 705"/>
                <a:gd name="T4" fmla="*/ 750 w 1275"/>
                <a:gd name="T5" fmla="*/ 45 h 705"/>
                <a:gd name="T6" fmla="*/ 870 w 1275"/>
                <a:gd name="T7" fmla="*/ 60 h 705"/>
                <a:gd name="T8" fmla="*/ 945 w 1275"/>
                <a:gd name="T9" fmla="*/ 135 h 705"/>
                <a:gd name="T10" fmla="*/ 900 w 1275"/>
                <a:gd name="T11" fmla="*/ 225 h 705"/>
                <a:gd name="T12" fmla="*/ 930 w 1275"/>
                <a:gd name="T13" fmla="*/ 255 h 705"/>
                <a:gd name="T14" fmla="*/ 1005 w 1275"/>
                <a:gd name="T15" fmla="*/ 225 h 705"/>
                <a:gd name="T16" fmla="*/ 1020 w 1275"/>
                <a:gd name="T17" fmla="*/ 195 h 705"/>
                <a:gd name="T18" fmla="*/ 1110 w 1275"/>
                <a:gd name="T19" fmla="*/ 165 h 705"/>
                <a:gd name="T20" fmla="*/ 1185 w 1275"/>
                <a:gd name="T21" fmla="*/ 150 h 705"/>
                <a:gd name="T22" fmla="*/ 1260 w 1275"/>
                <a:gd name="T23" fmla="*/ 90 h 705"/>
                <a:gd name="T24" fmla="*/ 1275 w 1275"/>
                <a:gd name="T25" fmla="*/ 135 h 705"/>
                <a:gd name="T26" fmla="*/ 1170 w 1275"/>
                <a:gd name="T27" fmla="*/ 225 h 705"/>
                <a:gd name="T28" fmla="*/ 1005 w 1275"/>
                <a:gd name="T29" fmla="*/ 390 h 705"/>
                <a:gd name="T30" fmla="*/ 870 w 1275"/>
                <a:gd name="T31" fmla="*/ 510 h 705"/>
                <a:gd name="T32" fmla="*/ 855 w 1275"/>
                <a:gd name="T33" fmla="*/ 660 h 705"/>
                <a:gd name="T34" fmla="*/ 855 w 1275"/>
                <a:gd name="T35" fmla="*/ 705 h 705"/>
                <a:gd name="T36" fmla="*/ 825 w 1275"/>
                <a:gd name="T37" fmla="*/ 630 h 705"/>
                <a:gd name="T38" fmla="*/ 795 w 1275"/>
                <a:gd name="T39" fmla="*/ 585 h 705"/>
                <a:gd name="T40" fmla="*/ 660 w 1275"/>
                <a:gd name="T41" fmla="*/ 570 h 705"/>
                <a:gd name="T42" fmla="*/ 630 w 1275"/>
                <a:gd name="T43" fmla="*/ 585 h 705"/>
                <a:gd name="T44" fmla="*/ 555 w 1275"/>
                <a:gd name="T45" fmla="*/ 585 h 705"/>
                <a:gd name="T46" fmla="*/ 465 w 1275"/>
                <a:gd name="T47" fmla="*/ 645 h 705"/>
                <a:gd name="T48" fmla="*/ 465 w 1275"/>
                <a:gd name="T49" fmla="*/ 690 h 705"/>
                <a:gd name="T50" fmla="*/ 435 w 1275"/>
                <a:gd name="T51" fmla="*/ 690 h 705"/>
                <a:gd name="T52" fmla="*/ 390 w 1275"/>
                <a:gd name="T53" fmla="*/ 585 h 705"/>
                <a:gd name="T54" fmla="*/ 345 w 1275"/>
                <a:gd name="T55" fmla="*/ 600 h 705"/>
                <a:gd name="T56" fmla="*/ 315 w 1275"/>
                <a:gd name="T57" fmla="*/ 540 h 705"/>
                <a:gd name="T58" fmla="*/ 240 w 1275"/>
                <a:gd name="T59" fmla="*/ 540 h 705"/>
                <a:gd name="T60" fmla="*/ 60 w 1275"/>
                <a:gd name="T61" fmla="*/ 510 h 705"/>
                <a:gd name="T62" fmla="*/ 0 w 1275"/>
                <a:gd name="T63" fmla="*/ 375 h 705"/>
                <a:gd name="T64" fmla="*/ 15 w 1275"/>
                <a:gd name="T65" fmla="*/ 270 h 705"/>
                <a:gd name="T66" fmla="*/ 75 w 1275"/>
                <a:gd name="T67" fmla="*/ 135 h 705"/>
                <a:gd name="T68" fmla="*/ 120 w 1275"/>
                <a:gd name="T69" fmla="*/ 90 h 705"/>
                <a:gd name="T70" fmla="*/ 135 w 1275"/>
                <a:gd name="T71" fmla="*/ 0 h 7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5"/>
                <a:gd name="T109" fmla="*/ 0 h 705"/>
                <a:gd name="T110" fmla="*/ 1275 w 1275"/>
                <a:gd name="T111" fmla="*/ 705 h 70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5" h="705">
                  <a:moveTo>
                    <a:pt x="135" y="0"/>
                  </a:moveTo>
                  <a:lnTo>
                    <a:pt x="165" y="45"/>
                  </a:lnTo>
                  <a:lnTo>
                    <a:pt x="750" y="45"/>
                  </a:lnTo>
                  <a:lnTo>
                    <a:pt x="870" y="60"/>
                  </a:lnTo>
                  <a:lnTo>
                    <a:pt x="945" y="135"/>
                  </a:lnTo>
                  <a:lnTo>
                    <a:pt x="900" y="225"/>
                  </a:lnTo>
                  <a:lnTo>
                    <a:pt x="930" y="255"/>
                  </a:lnTo>
                  <a:lnTo>
                    <a:pt x="1005" y="225"/>
                  </a:lnTo>
                  <a:lnTo>
                    <a:pt x="1020" y="195"/>
                  </a:lnTo>
                  <a:lnTo>
                    <a:pt x="1110" y="165"/>
                  </a:lnTo>
                  <a:lnTo>
                    <a:pt x="1185" y="150"/>
                  </a:lnTo>
                  <a:lnTo>
                    <a:pt x="1260" y="90"/>
                  </a:lnTo>
                  <a:lnTo>
                    <a:pt x="1275" y="135"/>
                  </a:lnTo>
                  <a:lnTo>
                    <a:pt x="1170" y="225"/>
                  </a:lnTo>
                  <a:lnTo>
                    <a:pt x="1005" y="390"/>
                  </a:lnTo>
                  <a:lnTo>
                    <a:pt x="870" y="510"/>
                  </a:lnTo>
                  <a:lnTo>
                    <a:pt x="855" y="660"/>
                  </a:lnTo>
                  <a:lnTo>
                    <a:pt x="855" y="705"/>
                  </a:lnTo>
                  <a:lnTo>
                    <a:pt x="825" y="630"/>
                  </a:lnTo>
                  <a:lnTo>
                    <a:pt x="795" y="585"/>
                  </a:lnTo>
                  <a:lnTo>
                    <a:pt x="660" y="570"/>
                  </a:lnTo>
                  <a:lnTo>
                    <a:pt x="630" y="585"/>
                  </a:lnTo>
                  <a:lnTo>
                    <a:pt x="555" y="585"/>
                  </a:lnTo>
                  <a:lnTo>
                    <a:pt x="465" y="645"/>
                  </a:lnTo>
                  <a:lnTo>
                    <a:pt x="465" y="690"/>
                  </a:lnTo>
                  <a:lnTo>
                    <a:pt x="435" y="690"/>
                  </a:lnTo>
                  <a:lnTo>
                    <a:pt x="390" y="585"/>
                  </a:lnTo>
                  <a:lnTo>
                    <a:pt x="345" y="600"/>
                  </a:lnTo>
                  <a:lnTo>
                    <a:pt x="315" y="540"/>
                  </a:lnTo>
                  <a:lnTo>
                    <a:pt x="240" y="540"/>
                  </a:lnTo>
                  <a:lnTo>
                    <a:pt x="60" y="510"/>
                  </a:lnTo>
                  <a:lnTo>
                    <a:pt x="0" y="375"/>
                  </a:lnTo>
                  <a:lnTo>
                    <a:pt x="15" y="270"/>
                  </a:lnTo>
                  <a:lnTo>
                    <a:pt x="75" y="135"/>
                  </a:lnTo>
                  <a:lnTo>
                    <a:pt x="120" y="90"/>
                  </a:lnTo>
                  <a:lnTo>
                    <a:pt x="13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699" name="Freeform 36"/>
            <p:cNvSpPr>
              <a:spLocks/>
            </p:cNvSpPr>
            <p:nvPr/>
          </p:nvSpPr>
          <p:spPr bwMode="auto">
            <a:xfrm>
              <a:off x="4500" y="945"/>
              <a:ext cx="345" cy="240"/>
            </a:xfrm>
            <a:custGeom>
              <a:avLst/>
              <a:gdLst>
                <a:gd name="T0" fmla="*/ 0 w 345"/>
                <a:gd name="T1" fmla="*/ 15 h 240"/>
                <a:gd name="T2" fmla="*/ 30 w 345"/>
                <a:gd name="T3" fmla="*/ 120 h 240"/>
                <a:gd name="T4" fmla="*/ 45 w 345"/>
                <a:gd name="T5" fmla="*/ 105 h 240"/>
                <a:gd name="T6" fmla="*/ 75 w 345"/>
                <a:gd name="T7" fmla="*/ 90 h 240"/>
                <a:gd name="T8" fmla="*/ 120 w 345"/>
                <a:gd name="T9" fmla="*/ 105 h 240"/>
                <a:gd name="T10" fmla="*/ 255 w 345"/>
                <a:gd name="T11" fmla="*/ 225 h 240"/>
                <a:gd name="T12" fmla="*/ 255 w 345"/>
                <a:gd name="T13" fmla="*/ 240 h 240"/>
                <a:gd name="T14" fmla="*/ 315 w 345"/>
                <a:gd name="T15" fmla="*/ 240 h 240"/>
                <a:gd name="T16" fmla="*/ 285 w 345"/>
                <a:gd name="T17" fmla="*/ 180 h 240"/>
                <a:gd name="T18" fmla="*/ 285 w 345"/>
                <a:gd name="T19" fmla="*/ 180 h 240"/>
                <a:gd name="T20" fmla="*/ 345 w 345"/>
                <a:gd name="T21" fmla="*/ 120 h 240"/>
                <a:gd name="T22" fmla="*/ 330 w 345"/>
                <a:gd name="T23" fmla="*/ 105 h 240"/>
                <a:gd name="T24" fmla="*/ 300 w 345"/>
                <a:gd name="T25" fmla="*/ 135 h 240"/>
                <a:gd name="T26" fmla="*/ 240 w 345"/>
                <a:gd name="T27" fmla="*/ 120 h 240"/>
                <a:gd name="T28" fmla="*/ 225 w 345"/>
                <a:gd name="T29" fmla="*/ 60 h 240"/>
                <a:gd name="T30" fmla="*/ 135 w 345"/>
                <a:gd name="T31" fmla="*/ 60 h 240"/>
                <a:gd name="T32" fmla="*/ 105 w 345"/>
                <a:gd name="T33" fmla="*/ 30 h 240"/>
                <a:gd name="T34" fmla="*/ 60 w 345"/>
                <a:gd name="T35" fmla="*/ 0 h 240"/>
                <a:gd name="T36" fmla="*/ 0 w 345"/>
                <a:gd name="T37" fmla="*/ 15 h 2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240"/>
                <a:gd name="T59" fmla="*/ 345 w 345"/>
                <a:gd name="T60" fmla="*/ 240 h 24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240">
                  <a:moveTo>
                    <a:pt x="0" y="15"/>
                  </a:moveTo>
                  <a:lnTo>
                    <a:pt x="30" y="120"/>
                  </a:lnTo>
                  <a:lnTo>
                    <a:pt x="45" y="105"/>
                  </a:lnTo>
                  <a:lnTo>
                    <a:pt x="75" y="90"/>
                  </a:lnTo>
                  <a:lnTo>
                    <a:pt x="120" y="105"/>
                  </a:lnTo>
                  <a:lnTo>
                    <a:pt x="255" y="225"/>
                  </a:lnTo>
                  <a:lnTo>
                    <a:pt x="255" y="240"/>
                  </a:lnTo>
                  <a:lnTo>
                    <a:pt x="315" y="240"/>
                  </a:lnTo>
                  <a:lnTo>
                    <a:pt x="285" y="180"/>
                  </a:lnTo>
                  <a:lnTo>
                    <a:pt x="345" y="120"/>
                  </a:lnTo>
                  <a:lnTo>
                    <a:pt x="330" y="105"/>
                  </a:lnTo>
                  <a:lnTo>
                    <a:pt x="300" y="135"/>
                  </a:lnTo>
                  <a:lnTo>
                    <a:pt x="240" y="120"/>
                  </a:lnTo>
                  <a:lnTo>
                    <a:pt x="225" y="60"/>
                  </a:lnTo>
                  <a:lnTo>
                    <a:pt x="135" y="60"/>
                  </a:lnTo>
                  <a:lnTo>
                    <a:pt x="105" y="30"/>
                  </a:lnTo>
                  <a:lnTo>
                    <a:pt x="60" y="0"/>
                  </a:lnTo>
                  <a:lnTo>
                    <a:pt x="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0" name="Freeform 37"/>
            <p:cNvSpPr>
              <a:spLocks/>
            </p:cNvSpPr>
            <p:nvPr/>
          </p:nvSpPr>
          <p:spPr bwMode="auto">
            <a:xfrm>
              <a:off x="3840" y="30"/>
              <a:ext cx="2835" cy="1020"/>
            </a:xfrm>
            <a:custGeom>
              <a:avLst/>
              <a:gdLst>
                <a:gd name="T0" fmla="*/ 0 w 2835"/>
                <a:gd name="T1" fmla="*/ 270 h 1020"/>
                <a:gd name="T2" fmla="*/ 45 w 2835"/>
                <a:gd name="T3" fmla="*/ 420 h 1020"/>
                <a:gd name="T4" fmla="*/ 15 w 2835"/>
                <a:gd name="T5" fmla="*/ 600 h 1020"/>
                <a:gd name="T6" fmla="*/ 300 w 2835"/>
                <a:gd name="T7" fmla="*/ 780 h 1020"/>
                <a:gd name="T8" fmla="*/ 270 w 2835"/>
                <a:gd name="T9" fmla="*/ 930 h 1020"/>
                <a:gd name="T10" fmla="*/ 495 w 2835"/>
                <a:gd name="T11" fmla="*/ 1020 h 1020"/>
                <a:gd name="T12" fmla="*/ 465 w 2835"/>
                <a:gd name="T13" fmla="*/ 945 h 1020"/>
                <a:gd name="T14" fmla="*/ 495 w 2835"/>
                <a:gd name="T15" fmla="*/ 900 h 1020"/>
                <a:gd name="T16" fmla="*/ 435 w 2835"/>
                <a:gd name="T17" fmla="*/ 825 h 1020"/>
                <a:gd name="T18" fmla="*/ 435 w 2835"/>
                <a:gd name="T19" fmla="*/ 750 h 1020"/>
                <a:gd name="T20" fmla="*/ 495 w 2835"/>
                <a:gd name="T21" fmla="*/ 735 h 1020"/>
                <a:gd name="T22" fmla="*/ 570 w 2835"/>
                <a:gd name="T23" fmla="*/ 735 h 1020"/>
                <a:gd name="T24" fmla="*/ 615 w 2835"/>
                <a:gd name="T25" fmla="*/ 750 h 1020"/>
                <a:gd name="T26" fmla="*/ 690 w 2835"/>
                <a:gd name="T27" fmla="*/ 750 h 1020"/>
                <a:gd name="T28" fmla="*/ 690 w 2835"/>
                <a:gd name="T29" fmla="*/ 675 h 1020"/>
                <a:gd name="T30" fmla="*/ 825 w 2835"/>
                <a:gd name="T31" fmla="*/ 630 h 1020"/>
                <a:gd name="T32" fmla="*/ 945 w 2835"/>
                <a:gd name="T33" fmla="*/ 660 h 1020"/>
                <a:gd name="T34" fmla="*/ 1005 w 2835"/>
                <a:gd name="T35" fmla="*/ 645 h 1020"/>
                <a:gd name="T36" fmla="*/ 1125 w 2835"/>
                <a:gd name="T37" fmla="*/ 750 h 1020"/>
                <a:gd name="T38" fmla="*/ 1230 w 2835"/>
                <a:gd name="T39" fmla="*/ 795 h 1020"/>
                <a:gd name="T40" fmla="*/ 1275 w 2835"/>
                <a:gd name="T41" fmla="*/ 795 h 1020"/>
                <a:gd name="T42" fmla="*/ 1365 w 2835"/>
                <a:gd name="T43" fmla="*/ 750 h 1020"/>
                <a:gd name="T44" fmla="*/ 1470 w 2835"/>
                <a:gd name="T45" fmla="*/ 780 h 1020"/>
                <a:gd name="T46" fmla="*/ 1455 w 2835"/>
                <a:gd name="T47" fmla="*/ 750 h 1020"/>
                <a:gd name="T48" fmla="*/ 1485 w 2835"/>
                <a:gd name="T49" fmla="*/ 720 h 1020"/>
                <a:gd name="T50" fmla="*/ 1605 w 2835"/>
                <a:gd name="T51" fmla="*/ 780 h 1020"/>
                <a:gd name="T52" fmla="*/ 1665 w 2835"/>
                <a:gd name="T53" fmla="*/ 780 h 1020"/>
                <a:gd name="T54" fmla="*/ 1740 w 2835"/>
                <a:gd name="T55" fmla="*/ 795 h 1020"/>
                <a:gd name="T56" fmla="*/ 1845 w 2835"/>
                <a:gd name="T57" fmla="*/ 795 h 1020"/>
                <a:gd name="T58" fmla="*/ 1920 w 2835"/>
                <a:gd name="T59" fmla="*/ 795 h 1020"/>
                <a:gd name="T60" fmla="*/ 1920 w 2835"/>
                <a:gd name="T61" fmla="*/ 720 h 1020"/>
                <a:gd name="T62" fmla="*/ 1905 w 2835"/>
                <a:gd name="T63" fmla="*/ 705 h 1020"/>
                <a:gd name="T64" fmla="*/ 1950 w 2835"/>
                <a:gd name="T65" fmla="*/ 675 h 1020"/>
                <a:gd name="T66" fmla="*/ 2055 w 2835"/>
                <a:gd name="T67" fmla="*/ 705 h 1020"/>
                <a:gd name="T68" fmla="*/ 2130 w 2835"/>
                <a:gd name="T69" fmla="*/ 795 h 1020"/>
                <a:gd name="T70" fmla="*/ 2205 w 2835"/>
                <a:gd name="T71" fmla="*/ 825 h 1020"/>
                <a:gd name="T72" fmla="*/ 2220 w 2835"/>
                <a:gd name="T73" fmla="*/ 855 h 1020"/>
                <a:gd name="T74" fmla="*/ 2295 w 2835"/>
                <a:gd name="T75" fmla="*/ 825 h 1020"/>
                <a:gd name="T76" fmla="*/ 2325 w 2835"/>
                <a:gd name="T77" fmla="*/ 900 h 1020"/>
                <a:gd name="T78" fmla="*/ 2295 w 2835"/>
                <a:gd name="T79" fmla="*/ 945 h 1020"/>
                <a:gd name="T80" fmla="*/ 2310 w 2835"/>
                <a:gd name="T81" fmla="*/ 990 h 1020"/>
                <a:gd name="T82" fmla="*/ 2370 w 2835"/>
                <a:gd name="T83" fmla="*/ 1005 h 1020"/>
                <a:gd name="T84" fmla="*/ 2400 w 2835"/>
                <a:gd name="T85" fmla="*/ 930 h 1020"/>
                <a:gd name="T86" fmla="*/ 2490 w 2835"/>
                <a:gd name="T87" fmla="*/ 900 h 1020"/>
                <a:gd name="T88" fmla="*/ 2535 w 2835"/>
                <a:gd name="T89" fmla="*/ 900 h 1020"/>
                <a:gd name="T90" fmla="*/ 2610 w 2835"/>
                <a:gd name="T91" fmla="*/ 960 h 1020"/>
                <a:gd name="T92" fmla="*/ 2700 w 2835"/>
                <a:gd name="T93" fmla="*/ 750 h 1020"/>
                <a:gd name="T94" fmla="*/ 2835 w 2835"/>
                <a:gd name="T95" fmla="*/ 675 h 1020"/>
                <a:gd name="T96" fmla="*/ 2820 w 2835"/>
                <a:gd name="T97" fmla="*/ 450 h 1020"/>
                <a:gd name="T98" fmla="*/ 2445 w 2835"/>
                <a:gd name="T99" fmla="*/ 255 h 1020"/>
                <a:gd name="T100" fmla="*/ 1815 w 2835"/>
                <a:gd name="T101" fmla="*/ 195 h 1020"/>
                <a:gd name="T102" fmla="*/ 1680 w 2835"/>
                <a:gd name="T103" fmla="*/ 105 h 1020"/>
                <a:gd name="T104" fmla="*/ 1260 w 2835"/>
                <a:gd name="T105" fmla="*/ 165 h 1020"/>
                <a:gd name="T106" fmla="*/ 1230 w 2835"/>
                <a:gd name="T107" fmla="*/ 105 h 1020"/>
                <a:gd name="T108" fmla="*/ 870 w 2835"/>
                <a:gd name="T109" fmla="*/ 0 h 1020"/>
                <a:gd name="T110" fmla="*/ 435 w 2835"/>
                <a:gd name="T111" fmla="*/ 0 h 1020"/>
                <a:gd name="T112" fmla="*/ 120 w 2835"/>
                <a:gd name="T113" fmla="*/ 0 h 1020"/>
                <a:gd name="T114" fmla="*/ 0 w 2835"/>
                <a:gd name="T115" fmla="*/ 270 h 102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35"/>
                <a:gd name="T175" fmla="*/ 0 h 1020"/>
                <a:gd name="T176" fmla="*/ 2835 w 2835"/>
                <a:gd name="T177" fmla="*/ 1020 h 102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35" h="1020">
                  <a:moveTo>
                    <a:pt x="0" y="270"/>
                  </a:moveTo>
                  <a:lnTo>
                    <a:pt x="45" y="420"/>
                  </a:lnTo>
                  <a:lnTo>
                    <a:pt x="15" y="600"/>
                  </a:lnTo>
                  <a:lnTo>
                    <a:pt x="300" y="780"/>
                  </a:lnTo>
                  <a:lnTo>
                    <a:pt x="270" y="930"/>
                  </a:lnTo>
                  <a:lnTo>
                    <a:pt x="495" y="1020"/>
                  </a:lnTo>
                  <a:lnTo>
                    <a:pt x="465" y="945"/>
                  </a:lnTo>
                  <a:lnTo>
                    <a:pt x="495" y="900"/>
                  </a:lnTo>
                  <a:lnTo>
                    <a:pt x="435" y="825"/>
                  </a:lnTo>
                  <a:lnTo>
                    <a:pt x="435" y="750"/>
                  </a:lnTo>
                  <a:lnTo>
                    <a:pt x="495" y="735"/>
                  </a:lnTo>
                  <a:lnTo>
                    <a:pt x="570" y="735"/>
                  </a:lnTo>
                  <a:lnTo>
                    <a:pt x="615" y="750"/>
                  </a:lnTo>
                  <a:lnTo>
                    <a:pt x="690" y="750"/>
                  </a:lnTo>
                  <a:lnTo>
                    <a:pt x="690" y="675"/>
                  </a:lnTo>
                  <a:lnTo>
                    <a:pt x="825" y="630"/>
                  </a:lnTo>
                  <a:lnTo>
                    <a:pt x="945" y="660"/>
                  </a:lnTo>
                  <a:lnTo>
                    <a:pt x="1005" y="645"/>
                  </a:lnTo>
                  <a:lnTo>
                    <a:pt x="1125" y="750"/>
                  </a:lnTo>
                  <a:lnTo>
                    <a:pt x="1230" y="795"/>
                  </a:lnTo>
                  <a:lnTo>
                    <a:pt x="1275" y="795"/>
                  </a:lnTo>
                  <a:lnTo>
                    <a:pt x="1365" y="750"/>
                  </a:lnTo>
                  <a:lnTo>
                    <a:pt x="1470" y="780"/>
                  </a:lnTo>
                  <a:lnTo>
                    <a:pt x="1455" y="750"/>
                  </a:lnTo>
                  <a:lnTo>
                    <a:pt x="1485" y="720"/>
                  </a:lnTo>
                  <a:lnTo>
                    <a:pt x="1605" y="780"/>
                  </a:lnTo>
                  <a:lnTo>
                    <a:pt x="1665" y="780"/>
                  </a:lnTo>
                  <a:lnTo>
                    <a:pt x="1740" y="795"/>
                  </a:lnTo>
                  <a:lnTo>
                    <a:pt x="1845" y="795"/>
                  </a:lnTo>
                  <a:lnTo>
                    <a:pt x="1920" y="795"/>
                  </a:lnTo>
                  <a:lnTo>
                    <a:pt x="1920" y="720"/>
                  </a:lnTo>
                  <a:lnTo>
                    <a:pt x="1905" y="705"/>
                  </a:lnTo>
                  <a:lnTo>
                    <a:pt x="1950" y="675"/>
                  </a:lnTo>
                  <a:lnTo>
                    <a:pt x="2055" y="705"/>
                  </a:lnTo>
                  <a:lnTo>
                    <a:pt x="2130" y="795"/>
                  </a:lnTo>
                  <a:lnTo>
                    <a:pt x="2205" y="825"/>
                  </a:lnTo>
                  <a:lnTo>
                    <a:pt x="2220" y="855"/>
                  </a:lnTo>
                  <a:lnTo>
                    <a:pt x="2295" y="825"/>
                  </a:lnTo>
                  <a:lnTo>
                    <a:pt x="2325" y="900"/>
                  </a:lnTo>
                  <a:lnTo>
                    <a:pt x="2295" y="945"/>
                  </a:lnTo>
                  <a:lnTo>
                    <a:pt x="2310" y="990"/>
                  </a:lnTo>
                  <a:lnTo>
                    <a:pt x="2370" y="1005"/>
                  </a:lnTo>
                  <a:lnTo>
                    <a:pt x="2400" y="930"/>
                  </a:lnTo>
                  <a:lnTo>
                    <a:pt x="2490" y="900"/>
                  </a:lnTo>
                  <a:lnTo>
                    <a:pt x="2535" y="900"/>
                  </a:lnTo>
                  <a:lnTo>
                    <a:pt x="2610" y="960"/>
                  </a:lnTo>
                  <a:lnTo>
                    <a:pt x="2700" y="750"/>
                  </a:lnTo>
                  <a:lnTo>
                    <a:pt x="2835" y="675"/>
                  </a:lnTo>
                  <a:lnTo>
                    <a:pt x="2820" y="450"/>
                  </a:lnTo>
                  <a:lnTo>
                    <a:pt x="2445" y="255"/>
                  </a:lnTo>
                  <a:lnTo>
                    <a:pt x="1815" y="195"/>
                  </a:lnTo>
                  <a:lnTo>
                    <a:pt x="1680" y="105"/>
                  </a:lnTo>
                  <a:lnTo>
                    <a:pt x="1260" y="165"/>
                  </a:lnTo>
                  <a:lnTo>
                    <a:pt x="1230" y="105"/>
                  </a:lnTo>
                  <a:lnTo>
                    <a:pt x="870" y="0"/>
                  </a:lnTo>
                  <a:lnTo>
                    <a:pt x="435" y="0"/>
                  </a:lnTo>
                  <a:lnTo>
                    <a:pt x="120" y="0"/>
                  </a:lnTo>
                  <a:lnTo>
                    <a:pt x="0" y="27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1" name="Freeform 38"/>
            <p:cNvSpPr>
              <a:spLocks/>
            </p:cNvSpPr>
            <p:nvPr/>
          </p:nvSpPr>
          <p:spPr bwMode="auto">
            <a:xfrm>
              <a:off x="3450" y="930"/>
              <a:ext cx="240" cy="270"/>
            </a:xfrm>
            <a:custGeom>
              <a:avLst/>
              <a:gdLst>
                <a:gd name="T0" fmla="*/ 0 w 240"/>
                <a:gd name="T1" fmla="*/ 15 h 270"/>
                <a:gd name="T2" fmla="*/ 0 w 240"/>
                <a:gd name="T3" fmla="*/ 45 h 270"/>
                <a:gd name="T4" fmla="*/ 15 w 240"/>
                <a:gd name="T5" fmla="*/ 60 h 270"/>
                <a:gd name="T6" fmla="*/ 45 w 240"/>
                <a:gd name="T7" fmla="*/ 45 h 270"/>
                <a:gd name="T8" fmla="*/ 75 w 240"/>
                <a:gd name="T9" fmla="*/ 105 h 270"/>
                <a:gd name="T10" fmla="*/ 120 w 240"/>
                <a:gd name="T11" fmla="*/ 120 h 270"/>
                <a:gd name="T12" fmla="*/ 180 w 240"/>
                <a:gd name="T13" fmla="*/ 180 h 270"/>
                <a:gd name="T14" fmla="*/ 195 w 240"/>
                <a:gd name="T15" fmla="*/ 225 h 270"/>
                <a:gd name="T16" fmla="*/ 135 w 240"/>
                <a:gd name="T17" fmla="*/ 240 h 270"/>
                <a:gd name="T18" fmla="*/ 45 w 240"/>
                <a:gd name="T19" fmla="*/ 150 h 270"/>
                <a:gd name="T20" fmla="*/ 30 w 240"/>
                <a:gd name="T21" fmla="*/ 165 h 270"/>
                <a:gd name="T22" fmla="*/ 45 w 240"/>
                <a:gd name="T23" fmla="*/ 225 h 270"/>
                <a:gd name="T24" fmla="*/ 135 w 240"/>
                <a:gd name="T25" fmla="*/ 255 h 270"/>
                <a:gd name="T26" fmla="*/ 180 w 240"/>
                <a:gd name="T27" fmla="*/ 270 h 270"/>
                <a:gd name="T28" fmla="*/ 180 w 240"/>
                <a:gd name="T29" fmla="*/ 240 h 270"/>
                <a:gd name="T30" fmla="*/ 225 w 240"/>
                <a:gd name="T31" fmla="*/ 195 h 270"/>
                <a:gd name="T32" fmla="*/ 240 w 240"/>
                <a:gd name="T33" fmla="*/ 195 h 270"/>
                <a:gd name="T34" fmla="*/ 210 w 240"/>
                <a:gd name="T35" fmla="*/ 150 h 270"/>
                <a:gd name="T36" fmla="*/ 120 w 240"/>
                <a:gd name="T37" fmla="*/ 75 h 270"/>
                <a:gd name="T38" fmla="*/ 105 w 240"/>
                <a:gd name="T39" fmla="*/ 30 h 270"/>
                <a:gd name="T40" fmla="*/ 120 w 240"/>
                <a:gd name="T41" fmla="*/ 15 h 270"/>
                <a:gd name="T42" fmla="*/ 120 w 240"/>
                <a:gd name="T43" fmla="*/ 0 h 270"/>
                <a:gd name="T44" fmla="*/ 105 w 240"/>
                <a:gd name="T45" fmla="*/ 0 h 270"/>
                <a:gd name="T46" fmla="*/ 60 w 240"/>
                <a:gd name="T47" fmla="*/ 0 h 270"/>
                <a:gd name="T48" fmla="*/ 30 w 240"/>
                <a:gd name="T49" fmla="*/ 15 h 270"/>
                <a:gd name="T50" fmla="*/ 15 w 240"/>
                <a:gd name="T51" fmla="*/ 0 h 270"/>
                <a:gd name="T52" fmla="*/ 0 w 240"/>
                <a:gd name="T53" fmla="*/ 15 h 2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
                <a:gd name="T82" fmla="*/ 0 h 270"/>
                <a:gd name="T83" fmla="*/ 240 w 240"/>
                <a:gd name="T84" fmla="*/ 270 h 27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 h="270">
                  <a:moveTo>
                    <a:pt x="0" y="15"/>
                  </a:moveTo>
                  <a:lnTo>
                    <a:pt x="0" y="45"/>
                  </a:lnTo>
                  <a:lnTo>
                    <a:pt x="15" y="60"/>
                  </a:lnTo>
                  <a:lnTo>
                    <a:pt x="45" y="45"/>
                  </a:lnTo>
                  <a:lnTo>
                    <a:pt x="75" y="105"/>
                  </a:lnTo>
                  <a:lnTo>
                    <a:pt x="120" y="120"/>
                  </a:lnTo>
                  <a:lnTo>
                    <a:pt x="180" y="180"/>
                  </a:lnTo>
                  <a:lnTo>
                    <a:pt x="195" y="225"/>
                  </a:lnTo>
                  <a:lnTo>
                    <a:pt x="135" y="240"/>
                  </a:lnTo>
                  <a:lnTo>
                    <a:pt x="45" y="150"/>
                  </a:lnTo>
                  <a:lnTo>
                    <a:pt x="30" y="165"/>
                  </a:lnTo>
                  <a:lnTo>
                    <a:pt x="45" y="225"/>
                  </a:lnTo>
                  <a:lnTo>
                    <a:pt x="135" y="255"/>
                  </a:lnTo>
                  <a:lnTo>
                    <a:pt x="180" y="270"/>
                  </a:lnTo>
                  <a:lnTo>
                    <a:pt x="180" y="240"/>
                  </a:lnTo>
                  <a:lnTo>
                    <a:pt x="225" y="195"/>
                  </a:lnTo>
                  <a:lnTo>
                    <a:pt x="240" y="195"/>
                  </a:lnTo>
                  <a:lnTo>
                    <a:pt x="210" y="150"/>
                  </a:lnTo>
                  <a:lnTo>
                    <a:pt x="120" y="75"/>
                  </a:lnTo>
                  <a:lnTo>
                    <a:pt x="105" y="30"/>
                  </a:lnTo>
                  <a:lnTo>
                    <a:pt x="120" y="15"/>
                  </a:lnTo>
                  <a:lnTo>
                    <a:pt x="120" y="0"/>
                  </a:lnTo>
                  <a:lnTo>
                    <a:pt x="105" y="0"/>
                  </a:lnTo>
                  <a:lnTo>
                    <a:pt x="60" y="0"/>
                  </a:lnTo>
                  <a:lnTo>
                    <a:pt x="30" y="15"/>
                  </a:lnTo>
                  <a:lnTo>
                    <a:pt x="15" y="0"/>
                  </a:lnTo>
                  <a:lnTo>
                    <a:pt x="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2" name="Freeform 39"/>
            <p:cNvSpPr>
              <a:spLocks/>
            </p:cNvSpPr>
            <p:nvPr/>
          </p:nvSpPr>
          <p:spPr bwMode="auto">
            <a:xfrm>
              <a:off x="4095" y="1320"/>
              <a:ext cx="15" cy="90"/>
            </a:xfrm>
            <a:custGeom>
              <a:avLst/>
              <a:gdLst>
                <a:gd name="T0" fmla="*/ 0 w 15"/>
                <a:gd name="T1" fmla="*/ 0 h 90"/>
                <a:gd name="T2" fmla="*/ 15 w 15"/>
                <a:gd name="T3" fmla="*/ 0 h 90"/>
                <a:gd name="T4" fmla="*/ 15 w 15"/>
                <a:gd name="T5" fmla="*/ 90 h 90"/>
                <a:gd name="T6" fmla="*/ 0 w 15"/>
                <a:gd name="T7" fmla="*/ 90 h 90"/>
                <a:gd name="T8" fmla="*/ 0 w 15"/>
                <a:gd name="T9" fmla="*/ 60 h 90"/>
                <a:gd name="T10" fmla="*/ 0 w 15"/>
                <a:gd name="T11" fmla="*/ 45 h 90"/>
                <a:gd name="T12" fmla="*/ 0 w 15"/>
                <a:gd name="T13" fmla="*/ 0 h 90"/>
                <a:gd name="T14" fmla="*/ 0 60000 65536"/>
                <a:gd name="T15" fmla="*/ 0 60000 65536"/>
                <a:gd name="T16" fmla="*/ 0 60000 65536"/>
                <a:gd name="T17" fmla="*/ 0 60000 65536"/>
                <a:gd name="T18" fmla="*/ 0 60000 65536"/>
                <a:gd name="T19" fmla="*/ 0 60000 65536"/>
                <a:gd name="T20" fmla="*/ 0 60000 65536"/>
                <a:gd name="T21" fmla="*/ 0 w 15"/>
                <a:gd name="T22" fmla="*/ 0 h 90"/>
                <a:gd name="T23" fmla="*/ 15 w 15"/>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90">
                  <a:moveTo>
                    <a:pt x="0" y="0"/>
                  </a:moveTo>
                  <a:lnTo>
                    <a:pt x="15" y="0"/>
                  </a:lnTo>
                  <a:lnTo>
                    <a:pt x="15" y="90"/>
                  </a:lnTo>
                  <a:lnTo>
                    <a:pt x="0" y="90"/>
                  </a:lnTo>
                  <a:lnTo>
                    <a:pt x="0" y="60"/>
                  </a:lnTo>
                  <a:lnTo>
                    <a:pt x="0" y="45"/>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3" name="Freeform 40"/>
            <p:cNvSpPr>
              <a:spLocks/>
            </p:cNvSpPr>
            <p:nvPr/>
          </p:nvSpPr>
          <p:spPr bwMode="auto">
            <a:xfrm>
              <a:off x="4290" y="1125"/>
              <a:ext cx="480" cy="420"/>
            </a:xfrm>
            <a:custGeom>
              <a:avLst/>
              <a:gdLst>
                <a:gd name="T0" fmla="*/ 0 w 480"/>
                <a:gd name="T1" fmla="*/ 0 h 420"/>
                <a:gd name="T2" fmla="*/ 45 w 480"/>
                <a:gd name="T3" fmla="*/ 105 h 420"/>
                <a:gd name="T4" fmla="*/ 45 w 480"/>
                <a:gd name="T5" fmla="*/ 150 h 420"/>
                <a:gd name="T6" fmla="*/ 90 w 480"/>
                <a:gd name="T7" fmla="*/ 195 h 420"/>
                <a:gd name="T8" fmla="*/ 135 w 480"/>
                <a:gd name="T9" fmla="*/ 255 h 420"/>
                <a:gd name="T10" fmla="*/ 165 w 480"/>
                <a:gd name="T11" fmla="*/ 270 h 420"/>
                <a:gd name="T12" fmla="*/ 285 w 480"/>
                <a:gd name="T13" fmla="*/ 375 h 420"/>
                <a:gd name="T14" fmla="*/ 315 w 480"/>
                <a:gd name="T15" fmla="*/ 360 h 420"/>
                <a:gd name="T16" fmla="*/ 345 w 480"/>
                <a:gd name="T17" fmla="*/ 390 h 420"/>
                <a:gd name="T18" fmla="*/ 435 w 480"/>
                <a:gd name="T19" fmla="*/ 420 h 420"/>
                <a:gd name="T20" fmla="*/ 480 w 480"/>
                <a:gd name="T21" fmla="*/ 375 h 420"/>
                <a:gd name="T22" fmla="*/ 420 w 480"/>
                <a:gd name="T23" fmla="*/ 300 h 420"/>
                <a:gd name="T24" fmla="*/ 405 w 480"/>
                <a:gd name="T25" fmla="*/ 285 h 420"/>
                <a:gd name="T26" fmla="*/ 420 w 480"/>
                <a:gd name="T27" fmla="*/ 255 h 420"/>
                <a:gd name="T28" fmla="*/ 390 w 480"/>
                <a:gd name="T29" fmla="*/ 225 h 420"/>
                <a:gd name="T30" fmla="*/ 375 w 480"/>
                <a:gd name="T31" fmla="*/ 105 h 420"/>
                <a:gd name="T32" fmla="*/ 375 w 480"/>
                <a:gd name="T33" fmla="*/ 90 h 420"/>
                <a:gd name="T34" fmla="*/ 285 w 480"/>
                <a:gd name="T35" fmla="*/ 30 h 420"/>
                <a:gd name="T36" fmla="*/ 225 w 480"/>
                <a:gd name="T37" fmla="*/ 75 h 420"/>
                <a:gd name="T38" fmla="*/ 225 w 480"/>
                <a:gd name="T39" fmla="*/ 90 h 420"/>
                <a:gd name="T40" fmla="*/ 195 w 480"/>
                <a:gd name="T41" fmla="*/ 105 h 420"/>
                <a:gd name="T42" fmla="*/ 105 w 480"/>
                <a:gd name="T43" fmla="*/ 60 h 420"/>
                <a:gd name="T44" fmla="*/ 90 w 480"/>
                <a:gd name="T45" fmla="*/ 15 h 420"/>
                <a:gd name="T46" fmla="*/ 75 w 480"/>
                <a:gd name="T47" fmla="*/ 0 h 420"/>
                <a:gd name="T48" fmla="*/ 30 w 480"/>
                <a:gd name="T49" fmla="*/ 30 h 420"/>
                <a:gd name="T50" fmla="*/ 0 w 480"/>
                <a:gd name="T51" fmla="*/ 0 h 4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80"/>
                <a:gd name="T79" fmla="*/ 0 h 420"/>
                <a:gd name="T80" fmla="*/ 480 w 480"/>
                <a:gd name="T81" fmla="*/ 420 h 4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80" h="420">
                  <a:moveTo>
                    <a:pt x="0" y="0"/>
                  </a:moveTo>
                  <a:lnTo>
                    <a:pt x="45" y="105"/>
                  </a:lnTo>
                  <a:lnTo>
                    <a:pt x="45" y="150"/>
                  </a:lnTo>
                  <a:lnTo>
                    <a:pt x="90" y="195"/>
                  </a:lnTo>
                  <a:lnTo>
                    <a:pt x="135" y="255"/>
                  </a:lnTo>
                  <a:lnTo>
                    <a:pt x="165" y="270"/>
                  </a:lnTo>
                  <a:lnTo>
                    <a:pt x="285" y="375"/>
                  </a:lnTo>
                  <a:lnTo>
                    <a:pt x="315" y="360"/>
                  </a:lnTo>
                  <a:lnTo>
                    <a:pt x="345" y="390"/>
                  </a:lnTo>
                  <a:lnTo>
                    <a:pt x="435" y="420"/>
                  </a:lnTo>
                  <a:lnTo>
                    <a:pt x="480" y="375"/>
                  </a:lnTo>
                  <a:lnTo>
                    <a:pt x="420" y="300"/>
                  </a:lnTo>
                  <a:lnTo>
                    <a:pt x="405" y="285"/>
                  </a:lnTo>
                  <a:lnTo>
                    <a:pt x="420" y="255"/>
                  </a:lnTo>
                  <a:lnTo>
                    <a:pt x="390" y="225"/>
                  </a:lnTo>
                  <a:lnTo>
                    <a:pt x="375" y="105"/>
                  </a:lnTo>
                  <a:lnTo>
                    <a:pt x="375" y="90"/>
                  </a:lnTo>
                  <a:lnTo>
                    <a:pt x="285" y="30"/>
                  </a:lnTo>
                  <a:lnTo>
                    <a:pt x="225" y="75"/>
                  </a:lnTo>
                  <a:lnTo>
                    <a:pt x="225" y="90"/>
                  </a:lnTo>
                  <a:lnTo>
                    <a:pt x="195" y="105"/>
                  </a:lnTo>
                  <a:lnTo>
                    <a:pt x="105" y="60"/>
                  </a:lnTo>
                  <a:lnTo>
                    <a:pt x="90" y="15"/>
                  </a:lnTo>
                  <a:lnTo>
                    <a:pt x="75" y="0"/>
                  </a:lnTo>
                  <a:lnTo>
                    <a:pt x="30" y="3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4" name="Freeform 41"/>
            <p:cNvSpPr>
              <a:spLocks/>
            </p:cNvSpPr>
            <p:nvPr/>
          </p:nvSpPr>
          <p:spPr bwMode="auto">
            <a:xfrm>
              <a:off x="4890" y="1275"/>
              <a:ext cx="645" cy="765"/>
            </a:xfrm>
            <a:custGeom>
              <a:avLst/>
              <a:gdLst>
                <a:gd name="T0" fmla="*/ 90 w 645"/>
                <a:gd name="T1" fmla="*/ 0 h 765"/>
                <a:gd name="T2" fmla="*/ 120 w 645"/>
                <a:gd name="T3" fmla="*/ 60 h 765"/>
                <a:gd name="T4" fmla="*/ 120 w 645"/>
                <a:gd name="T5" fmla="*/ 105 h 765"/>
                <a:gd name="T6" fmla="*/ 75 w 645"/>
                <a:gd name="T7" fmla="*/ 195 h 765"/>
                <a:gd name="T8" fmla="*/ 15 w 645"/>
                <a:gd name="T9" fmla="*/ 225 h 765"/>
                <a:gd name="T10" fmla="*/ 60 w 645"/>
                <a:gd name="T11" fmla="*/ 300 h 765"/>
                <a:gd name="T12" fmla="*/ 0 w 645"/>
                <a:gd name="T13" fmla="*/ 315 h 765"/>
                <a:gd name="T14" fmla="*/ 60 w 645"/>
                <a:gd name="T15" fmla="*/ 330 h 765"/>
                <a:gd name="T16" fmla="*/ 45 w 645"/>
                <a:gd name="T17" fmla="*/ 375 h 765"/>
                <a:gd name="T18" fmla="*/ 105 w 645"/>
                <a:gd name="T19" fmla="*/ 360 h 765"/>
                <a:gd name="T20" fmla="*/ 120 w 645"/>
                <a:gd name="T21" fmla="*/ 375 h 765"/>
                <a:gd name="T22" fmla="*/ 120 w 645"/>
                <a:gd name="T23" fmla="*/ 435 h 765"/>
                <a:gd name="T24" fmla="*/ 225 w 645"/>
                <a:gd name="T25" fmla="*/ 690 h 765"/>
                <a:gd name="T26" fmla="*/ 225 w 645"/>
                <a:gd name="T27" fmla="*/ 735 h 765"/>
                <a:gd name="T28" fmla="*/ 270 w 645"/>
                <a:gd name="T29" fmla="*/ 765 h 765"/>
                <a:gd name="T30" fmla="*/ 300 w 645"/>
                <a:gd name="T31" fmla="*/ 720 h 765"/>
                <a:gd name="T32" fmla="*/ 300 w 645"/>
                <a:gd name="T33" fmla="*/ 555 h 765"/>
                <a:gd name="T34" fmla="*/ 435 w 645"/>
                <a:gd name="T35" fmla="*/ 405 h 765"/>
                <a:gd name="T36" fmla="*/ 435 w 645"/>
                <a:gd name="T37" fmla="*/ 375 h 765"/>
                <a:gd name="T38" fmla="*/ 465 w 645"/>
                <a:gd name="T39" fmla="*/ 360 h 765"/>
                <a:gd name="T40" fmla="*/ 495 w 645"/>
                <a:gd name="T41" fmla="*/ 375 h 765"/>
                <a:gd name="T42" fmla="*/ 450 w 645"/>
                <a:gd name="T43" fmla="*/ 300 h 765"/>
                <a:gd name="T44" fmla="*/ 450 w 645"/>
                <a:gd name="T45" fmla="*/ 255 h 765"/>
                <a:gd name="T46" fmla="*/ 450 w 645"/>
                <a:gd name="T47" fmla="*/ 255 h 765"/>
                <a:gd name="T48" fmla="*/ 495 w 645"/>
                <a:gd name="T49" fmla="*/ 255 h 765"/>
                <a:gd name="T50" fmla="*/ 510 w 645"/>
                <a:gd name="T51" fmla="*/ 255 h 765"/>
                <a:gd name="T52" fmla="*/ 540 w 645"/>
                <a:gd name="T53" fmla="*/ 255 h 765"/>
                <a:gd name="T54" fmla="*/ 555 w 645"/>
                <a:gd name="T55" fmla="*/ 285 h 765"/>
                <a:gd name="T56" fmla="*/ 555 w 645"/>
                <a:gd name="T57" fmla="*/ 300 h 765"/>
                <a:gd name="T58" fmla="*/ 540 w 645"/>
                <a:gd name="T59" fmla="*/ 315 h 765"/>
                <a:gd name="T60" fmla="*/ 555 w 645"/>
                <a:gd name="T61" fmla="*/ 330 h 765"/>
                <a:gd name="T62" fmla="*/ 555 w 645"/>
                <a:gd name="T63" fmla="*/ 330 h 765"/>
                <a:gd name="T64" fmla="*/ 570 w 645"/>
                <a:gd name="T65" fmla="*/ 360 h 765"/>
                <a:gd name="T66" fmla="*/ 570 w 645"/>
                <a:gd name="T67" fmla="*/ 300 h 765"/>
                <a:gd name="T68" fmla="*/ 585 w 645"/>
                <a:gd name="T69" fmla="*/ 300 h 765"/>
                <a:gd name="T70" fmla="*/ 615 w 645"/>
                <a:gd name="T71" fmla="*/ 270 h 765"/>
                <a:gd name="T72" fmla="*/ 600 w 645"/>
                <a:gd name="T73" fmla="*/ 240 h 765"/>
                <a:gd name="T74" fmla="*/ 645 w 645"/>
                <a:gd name="T75" fmla="*/ 210 h 765"/>
                <a:gd name="T76" fmla="*/ 645 w 645"/>
                <a:gd name="T77" fmla="*/ 180 h 765"/>
                <a:gd name="T78" fmla="*/ 615 w 645"/>
                <a:gd name="T79" fmla="*/ 150 h 765"/>
                <a:gd name="T80" fmla="*/ 585 w 645"/>
                <a:gd name="T81" fmla="*/ 150 h 765"/>
                <a:gd name="T82" fmla="*/ 555 w 645"/>
                <a:gd name="T83" fmla="*/ 195 h 765"/>
                <a:gd name="T84" fmla="*/ 540 w 645"/>
                <a:gd name="T85" fmla="*/ 225 h 765"/>
                <a:gd name="T86" fmla="*/ 540 w 645"/>
                <a:gd name="T87" fmla="*/ 225 h 765"/>
                <a:gd name="T88" fmla="*/ 465 w 645"/>
                <a:gd name="T89" fmla="*/ 225 h 765"/>
                <a:gd name="T90" fmla="*/ 390 w 645"/>
                <a:gd name="T91" fmla="*/ 240 h 765"/>
                <a:gd name="T92" fmla="*/ 390 w 645"/>
                <a:gd name="T93" fmla="*/ 225 h 765"/>
                <a:gd name="T94" fmla="*/ 240 w 645"/>
                <a:gd name="T95" fmla="*/ 180 h 765"/>
                <a:gd name="T96" fmla="*/ 240 w 645"/>
                <a:gd name="T97" fmla="*/ 150 h 765"/>
                <a:gd name="T98" fmla="*/ 255 w 645"/>
                <a:gd name="T99" fmla="*/ 120 h 765"/>
                <a:gd name="T100" fmla="*/ 195 w 645"/>
                <a:gd name="T101" fmla="*/ 90 h 765"/>
                <a:gd name="T102" fmla="*/ 180 w 645"/>
                <a:gd name="T103" fmla="*/ 45 h 765"/>
                <a:gd name="T104" fmla="*/ 180 w 645"/>
                <a:gd name="T105" fmla="*/ 0 h 765"/>
                <a:gd name="T106" fmla="*/ 135 w 645"/>
                <a:gd name="T107" fmla="*/ 0 h 765"/>
                <a:gd name="T108" fmla="*/ 105 w 645"/>
                <a:gd name="T109" fmla="*/ 15 h 765"/>
                <a:gd name="T110" fmla="*/ 90 w 645"/>
                <a:gd name="T111" fmla="*/ 0 h 7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45"/>
                <a:gd name="T169" fmla="*/ 0 h 765"/>
                <a:gd name="T170" fmla="*/ 645 w 645"/>
                <a:gd name="T171" fmla="*/ 765 h 7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45" h="765">
                  <a:moveTo>
                    <a:pt x="90" y="0"/>
                  </a:moveTo>
                  <a:lnTo>
                    <a:pt x="120" y="60"/>
                  </a:lnTo>
                  <a:lnTo>
                    <a:pt x="120" y="105"/>
                  </a:lnTo>
                  <a:lnTo>
                    <a:pt x="75" y="195"/>
                  </a:lnTo>
                  <a:lnTo>
                    <a:pt x="15" y="225"/>
                  </a:lnTo>
                  <a:lnTo>
                    <a:pt x="60" y="300"/>
                  </a:lnTo>
                  <a:lnTo>
                    <a:pt x="0" y="315"/>
                  </a:lnTo>
                  <a:lnTo>
                    <a:pt x="60" y="330"/>
                  </a:lnTo>
                  <a:lnTo>
                    <a:pt x="45" y="375"/>
                  </a:lnTo>
                  <a:lnTo>
                    <a:pt x="105" y="360"/>
                  </a:lnTo>
                  <a:lnTo>
                    <a:pt x="120" y="375"/>
                  </a:lnTo>
                  <a:lnTo>
                    <a:pt x="120" y="435"/>
                  </a:lnTo>
                  <a:lnTo>
                    <a:pt x="225" y="690"/>
                  </a:lnTo>
                  <a:lnTo>
                    <a:pt x="225" y="735"/>
                  </a:lnTo>
                  <a:lnTo>
                    <a:pt x="270" y="765"/>
                  </a:lnTo>
                  <a:lnTo>
                    <a:pt x="300" y="720"/>
                  </a:lnTo>
                  <a:lnTo>
                    <a:pt x="300" y="555"/>
                  </a:lnTo>
                  <a:lnTo>
                    <a:pt x="435" y="405"/>
                  </a:lnTo>
                  <a:lnTo>
                    <a:pt x="435" y="375"/>
                  </a:lnTo>
                  <a:lnTo>
                    <a:pt x="465" y="360"/>
                  </a:lnTo>
                  <a:lnTo>
                    <a:pt x="495" y="375"/>
                  </a:lnTo>
                  <a:lnTo>
                    <a:pt x="450" y="300"/>
                  </a:lnTo>
                  <a:lnTo>
                    <a:pt x="450" y="255"/>
                  </a:lnTo>
                  <a:lnTo>
                    <a:pt x="495" y="255"/>
                  </a:lnTo>
                  <a:lnTo>
                    <a:pt x="510" y="255"/>
                  </a:lnTo>
                  <a:lnTo>
                    <a:pt x="540" y="255"/>
                  </a:lnTo>
                  <a:lnTo>
                    <a:pt x="555" y="285"/>
                  </a:lnTo>
                  <a:lnTo>
                    <a:pt x="555" y="300"/>
                  </a:lnTo>
                  <a:lnTo>
                    <a:pt x="540" y="315"/>
                  </a:lnTo>
                  <a:lnTo>
                    <a:pt x="555" y="330"/>
                  </a:lnTo>
                  <a:lnTo>
                    <a:pt x="570" y="360"/>
                  </a:lnTo>
                  <a:lnTo>
                    <a:pt x="570" y="300"/>
                  </a:lnTo>
                  <a:lnTo>
                    <a:pt x="585" y="300"/>
                  </a:lnTo>
                  <a:lnTo>
                    <a:pt x="615" y="270"/>
                  </a:lnTo>
                  <a:lnTo>
                    <a:pt x="600" y="240"/>
                  </a:lnTo>
                  <a:lnTo>
                    <a:pt x="645" y="210"/>
                  </a:lnTo>
                  <a:lnTo>
                    <a:pt x="645" y="180"/>
                  </a:lnTo>
                  <a:lnTo>
                    <a:pt x="615" y="150"/>
                  </a:lnTo>
                  <a:lnTo>
                    <a:pt x="585" y="150"/>
                  </a:lnTo>
                  <a:lnTo>
                    <a:pt x="555" y="195"/>
                  </a:lnTo>
                  <a:lnTo>
                    <a:pt x="540" y="225"/>
                  </a:lnTo>
                  <a:lnTo>
                    <a:pt x="465" y="225"/>
                  </a:lnTo>
                  <a:lnTo>
                    <a:pt x="390" y="240"/>
                  </a:lnTo>
                  <a:lnTo>
                    <a:pt x="390" y="225"/>
                  </a:lnTo>
                  <a:lnTo>
                    <a:pt x="240" y="180"/>
                  </a:lnTo>
                  <a:lnTo>
                    <a:pt x="240" y="150"/>
                  </a:lnTo>
                  <a:lnTo>
                    <a:pt x="255" y="120"/>
                  </a:lnTo>
                  <a:lnTo>
                    <a:pt x="195" y="90"/>
                  </a:lnTo>
                  <a:lnTo>
                    <a:pt x="180" y="45"/>
                  </a:lnTo>
                  <a:lnTo>
                    <a:pt x="180" y="0"/>
                  </a:lnTo>
                  <a:lnTo>
                    <a:pt x="135" y="0"/>
                  </a:lnTo>
                  <a:lnTo>
                    <a:pt x="105" y="15"/>
                  </a:lnTo>
                  <a:lnTo>
                    <a:pt x="9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5" name="Freeform 42"/>
            <p:cNvSpPr>
              <a:spLocks/>
            </p:cNvSpPr>
            <p:nvPr/>
          </p:nvSpPr>
          <p:spPr bwMode="auto">
            <a:xfrm>
              <a:off x="3735" y="1080"/>
              <a:ext cx="165" cy="195"/>
            </a:xfrm>
            <a:custGeom>
              <a:avLst/>
              <a:gdLst>
                <a:gd name="T0" fmla="*/ 120 w 165"/>
                <a:gd name="T1" fmla="*/ 0 h 195"/>
                <a:gd name="T2" fmla="*/ 90 w 165"/>
                <a:gd name="T3" fmla="*/ 0 h 195"/>
                <a:gd name="T4" fmla="*/ 60 w 165"/>
                <a:gd name="T5" fmla="*/ 0 h 195"/>
                <a:gd name="T6" fmla="*/ 0 w 165"/>
                <a:gd name="T7" fmla="*/ 30 h 195"/>
                <a:gd name="T8" fmla="*/ 0 w 165"/>
                <a:gd name="T9" fmla="*/ 75 h 195"/>
                <a:gd name="T10" fmla="*/ 120 w 165"/>
                <a:gd name="T11" fmla="*/ 195 h 195"/>
                <a:gd name="T12" fmla="*/ 165 w 165"/>
                <a:gd name="T13" fmla="*/ 165 h 195"/>
                <a:gd name="T14" fmla="*/ 90 w 165"/>
                <a:gd name="T15" fmla="*/ 150 h 195"/>
                <a:gd name="T16" fmla="*/ 90 w 165"/>
                <a:gd name="T17" fmla="*/ 105 h 195"/>
                <a:gd name="T18" fmla="*/ 105 w 165"/>
                <a:gd name="T19" fmla="*/ 105 h 195"/>
                <a:gd name="T20" fmla="*/ 105 w 165"/>
                <a:gd name="T21" fmla="*/ 60 h 195"/>
                <a:gd name="T22" fmla="*/ 90 w 165"/>
                <a:gd name="T23" fmla="*/ 45 h 195"/>
                <a:gd name="T24" fmla="*/ 105 w 165"/>
                <a:gd name="T25" fmla="*/ 15 h 195"/>
                <a:gd name="T26" fmla="*/ 120 w 165"/>
                <a:gd name="T27" fmla="*/ 0 h 1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5"/>
                <a:gd name="T43" fmla="*/ 0 h 195"/>
                <a:gd name="T44" fmla="*/ 165 w 165"/>
                <a:gd name="T45" fmla="*/ 195 h 19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5" h="195">
                  <a:moveTo>
                    <a:pt x="120" y="0"/>
                  </a:moveTo>
                  <a:lnTo>
                    <a:pt x="90" y="0"/>
                  </a:lnTo>
                  <a:lnTo>
                    <a:pt x="60" y="0"/>
                  </a:lnTo>
                  <a:lnTo>
                    <a:pt x="0" y="30"/>
                  </a:lnTo>
                  <a:lnTo>
                    <a:pt x="0" y="75"/>
                  </a:lnTo>
                  <a:lnTo>
                    <a:pt x="120" y="195"/>
                  </a:lnTo>
                  <a:lnTo>
                    <a:pt x="165" y="165"/>
                  </a:lnTo>
                  <a:lnTo>
                    <a:pt x="90" y="150"/>
                  </a:lnTo>
                  <a:lnTo>
                    <a:pt x="90" y="105"/>
                  </a:lnTo>
                  <a:lnTo>
                    <a:pt x="105" y="105"/>
                  </a:lnTo>
                  <a:lnTo>
                    <a:pt x="105" y="60"/>
                  </a:lnTo>
                  <a:lnTo>
                    <a:pt x="90" y="45"/>
                  </a:lnTo>
                  <a:lnTo>
                    <a:pt x="105" y="15"/>
                  </a:lnTo>
                  <a:lnTo>
                    <a:pt x="12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6" name="Freeform 43"/>
            <p:cNvSpPr>
              <a:spLocks/>
            </p:cNvSpPr>
            <p:nvPr/>
          </p:nvSpPr>
          <p:spPr bwMode="auto">
            <a:xfrm>
              <a:off x="3435" y="690"/>
              <a:ext cx="150" cy="195"/>
            </a:xfrm>
            <a:custGeom>
              <a:avLst/>
              <a:gdLst>
                <a:gd name="T0" fmla="*/ 15 w 150"/>
                <a:gd name="T1" fmla="*/ 45 h 195"/>
                <a:gd name="T2" fmla="*/ 0 w 150"/>
                <a:gd name="T3" fmla="*/ 90 h 195"/>
                <a:gd name="T4" fmla="*/ 0 w 150"/>
                <a:gd name="T5" fmla="*/ 135 h 195"/>
                <a:gd name="T6" fmla="*/ 30 w 150"/>
                <a:gd name="T7" fmla="*/ 150 h 195"/>
                <a:gd name="T8" fmla="*/ 45 w 150"/>
                <a:gd name="T9" fmla="*/ 180 h 195"/>
                <a:gd name="T10" fmla="*/ 45 w 150"/>
                <a:gd name="T11" fmla="*/ 195 h 195"/>
                <a:gd name="T12" fmla="*/ 135 w 150"/>
                <a:gd name="T13" fmla="*/ 195 h 195"/>
                <a:gd name="T14" fmla="*/ 135 w 150"/>
                <a:gd name="T15" fmla="*/ 165 h 195"/>
                <a:gd name="T16" fmla="*/ 105 w 150"/>
                <a:gd name="T17" fmla="*/ 135 h 195"/>
                <a:gd name="T18" fmla="*/ 150 w 150"/>
                <a:gd name="T19" fmla="*/ 90 h 195"/>
                <a:gd name="T20" fmla="*/ 150 w 150"/>
                <a:gd name="T21" fmla="*/ 30 h 195"/>
                <a:gd name="T22" fmla="*/ 120 w 150"/>
                <a:gd name="T23" fmla="*/ 15 h 195"/>
                <a:gd name="T24" fmla="*/ 90 w 150"/>
                <a:gd name="T25" fmla="*/ 30 h 195"/>
                <a:gd name="T26" fmla="*/ 45 w 150"/>
                <a:gd name="T27" fmla="*/ 0 h 195"/>
                <a:gd name="T28" fmla="*/ 60 w 150"/>
                <a:gd name="T29" fmla="*/ 45 h 195"/>
                <a:gd name="T30" fmla="*/ 15 w 150"/>
                <a:gd name="T31" fmla="*/ 45 h 1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0"/>
                <a:gd name="T49" fmla="*/ 0 h 195"/>
                <a:gd name="T50" fmla="*/ 150 w 150"/>
                <a:gd name="T51" fmla="*/ 195 h 1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0" h="195">
                  <a:moveTo>
                    <a:pt x="15" y="45"/>
                  </a:moveTo>
                  <a:lnTo>
                    <a:pt x="0" y="90"/>
                  </a:lnTo>
                  <a:lnTo>
                    <a:pt x="0" y="135"/>
                  </a:lnTo>
                  <a:lnTo>
                    <a:pt x="30" y="150"/>
                  </a:lnTo>
                  <a:lnTo>
                    <a:pt x="45" y="180"/>
                  </a:lnTo>
                  <a:lnTo>
                    <a:pt x="45" y="195"/>
                  </a:lnTo>
                  <a:lnTo>
                    <a:pt x="135" y="195"/>
                  </a:lnTo>
                  <a:lnTo>
                    <a:pt x="135" y="165"/>
                  </a:lnTo>
                  <a:lnTo>
                    <a:pt x="105" y="135"/>
                  </a:lnTo>
                  <a:lnTo>
                    <a:pt x="150" y="90"/>
                  </a:lnTo>
                  <a:lnTo>
                    <a:pt x="150" y="30"/>
                  </a:lnTo>
                  <a:lnTo>
                    <a:pt x="120" y="15"/>
                  </a:lnTo>
                  <a:lnTo>
                    <a:pt x="90" y="30"/>
                  </a:lnTo>
                  <a:lnTo>
                    <a:pt x="45" y="0"/>
                  </a:lnTo>
                  <a:lnTo>
                    <a:pt x="60" y="45"/>
                  </a:lnTo>
                  <a:lnTo>
                    <a:pt x="15" y="4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7" name="Freeform 44"/>
            <p:cNvSpPr>
              <a:spLocks/>
            </p:cNvSpPr>
            <p:nvPr/>
          </p:nvSpPr>
          <p:spPr bwMode="auto">
            <a:xfrm>
              <a:off x="3225" y="825"/>
              <a:ext cx="285" cy="255"/>
            </a:xfrm>
            <a:custGeom>
              <a:avLst/>
              <a:gdLst>
                <a:gd name="T0" fmla="*/ 0 w 285"/>
                <a:gd name="T1" fmla="*/ 60 h 255"/>
                <a:gd name="T2" fmla="*/ 30 w 285"/>
                <a:gd name="T3" fmla="*/ 75 h 255"/>
                <a:gd name="T4" fmla="*/ 45 w 285"/>
                <a:gd name="T5" fmla="*/ 105 h 255"/>
                <a:gd name="T6" fmla="*/ 45 w 285"/>
                <a:gd name="T7" fmla="*/ 165 h 255"/>
                <a:gd name="T8" fmla="*/ 45 w 285"/>
                <a:gd name="T9" fmla="*/ 195 h 255"/>
                <a:gd name="T10" fmla="*/ 120 w 285"/>
                <a:gd name="T11" fmla="*/ 225 h 255"/>
                <a:gd name="T12" fmla="*/ 135 w 285"/>
                <a:gd name="T13" fmla="*/ 195 h 255"/>
                <a:gd name="T14" fmla="*/ 210 w 285"/>
                <a:gd name="T15" fmla="*/ 195 h 255"/>
                <a:gd name="T16" fmla="*/ 270 w 285"/>
                <a:gd name="T17" fmla="*/ 255 h 255"/>
                <a:gd name="T18" fmla="*/ 285 w 285"/>
                <a:gd name="T19" fmla="*/ 225 h 255"/>
                <a:gd name="T20" fmla="*/ 210 w 285"/>
                <a:gd name="T21" fmla="*/ 165 h 255"/>
                <a:gd name="T22" fmla="*/ 210 w 285"/>
                <a:gd name="T23" fmla="*/ 120 h 255"/>
                <a:gd name="T24" fmla="*/ 195 w 285"/>
                <a:gd name="T25" fmla="*/ 105 h 255"/>
                <a:gd name="T26" fmla="*/ 225 w 285"/>
                <a:gd name="T27" fmla="*/ 75 h 255"/>
                <a:gd name="T28" fmla="*/ 225 w 285"/>
                <a:gd name="T29" fmla="*/ 45 h 255"/>
                <a:gd name="T30" fmla="*/ 120 w 285"/>
                <a:gd name="T31" fmla="*/ 0 h 255"/>
                <a:gd name="T32" fmla="*/ 75 w 285"/>
                <a:gd name="T33" fmla="*/ 30 h 255"/>
                <a:gd name="T34" fmla="*/ 45 w 285"/>
                <a:gd name="T35" fmla="*/ 30 h 255"/>
                <a:gd name="T36" fmla="*/ 45 w 285"/>
                <a:gd name="T37" fmla="*/ 30 h 255"/>
                <a:gd name="T38" fmla="*/ 0 w 285"/>
                <a:gd name="T39" fmla="*/ 60 h 25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5"/>
                <a:gd name="T61" fmla="*/ 0 h 255"/>
                <a:gd name="T62" fmla="*/ 285 w 285"/>
                <a:gd name="T63" fmla="*/ 255 h 25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5" h="255">
                  <a:moveTo>
                    <a:pt x="0" y="60"/>
                  </a:moveTo>
                  <a:lnTo>
                    <a:pt x="30" y="75"/>
                  </a:lnTo>
                  <a:lnTo>
                    <a:pt x="45" y="105"/>
                  </a:lnTo>
                  <a:lnTo>
                    <a:pt x="45" y="165"/>
                  </a:lnTo>
                  <a:lnTo>
                    <a:pt x="45" y="195"/>
                  </a:lnTo>
                  <a:lnTo>
                    <a:pt x="120" y="225"/>
                  </a:lnTo>
                  <a:lnTo>
                    <a:pt x="135" y="195"/>
                  </a:lnTo>
                  <a:lnTo>
                    <a:pt x="210" y="195"/>
                  </a:lnTo>
                  <a:lnTo>
                    <a:pt x="270" y="255"/>
                  </a:lnTo>
                  <a:lnTo>
                    <a:pt x="285" y="225"/>
                  </a:lnTo>
                  <a:lnTo>
                    <a:pt x="210" y="165"/>
                  </a:lnTo>
                  <a:lnTo>
                    <a:pt x="210" y="120"/>
                  </a:lnTo>
                  <a:lnTo>
                    <a:pt x="195" y="105"/>
                  </a:lnTo>
                  <a:lnTo>
                    <a:pt x="225" y="75"/>
                  </a:lnTo>
                  <a:lnTo>
                    <a:pt x="225" y="45"/>
                  </a:lnTo>
                  <a:lnTo>
                    <a:pt x="120" y="0"/>
                  </a:lnTo>
                  <a:lnTo>
                    <a:pt x="75" y="30"/>
                  </a:lnTo>
                  <a:lnTo>
                    <a:pt x="45" y="30"/>
                  </a:lnTo>
                  <a:lnTo>
                    <a:pt x="0" y="6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8" name="Freeform 45"/>
            <p:cNvSpPr>
              <a:spLocks/>
            </p:cNvSpPr>
            <p:nvPr/>
          </p:nvSpPr>
          <p:spPr bwMode="auto">
            <a:xfrm>
              <a:off x="3690" y="270"/>
              <a:ext cx="195" cy="270"/>
            </a:xfrm>
            <a:custGeom>
              <a:avLst/>
              <a:gdLst>
                <a:gd name="T0" fmla="*/ 0 w 195"/>
                <a:gd name="T1" fmla="*/ 60 h 270"/>
                <a:gd name="T2" fmla="*/ 30 w 195"/>
                <a:gd name="T3" fmla="*/ 105 h 270"/>
                <a:gd name="T4" fmla="*/ 60 w 195"/>
                <a:gd name="T5" fmla="*/ 120 h 270"/>
                <a:gd name="T6" fmla="*/ 0 w 195"/>
                <a:gd name="T7" fmla="*/ 195 h 270"/>
                <a:gd name="T8" fmla="*/ 15 w 195"/>
                <a:gd name="T9" fmla="*/ 255 h 270"/>
                <a:gd name="T10" fmla="*/ 60 w 195"/>
                <a:gd name="T11" fmla="*/ 270 h 270"/>
                <a:gd name="T12" fmla="*/ 150 w 195"/>
                <a:gd name="T13" fmla="*/ 255 h 270"/>
                <a:gd name="T14" fmla="*/ 195 w 195"/>
                <a:gd name="T15" fmla="*/ 210 h 270"/>
                <a:gd name="T16" fmla="*/ 120 w 195"/>
                <a:gd name="T17" fmla="*/ 60 h 270"/>
                <a:gd name="T18" fmla="*/ 120 w 195"/>
                <a:gd name="T19" fmla="*/ 30 h 270"/>
                <a:gd name="T20" fmla="*/ 135 w 195"/>
                <a:gd name="T21" fmla="*/ 0 h 270"/>
                <a:gd name="T22" fmla="*/ 105 w 195"/>
                <a:gd name="T23" fmla="*/ 15 h 270"/>
                <a:gd name="T24" fmla="*/ 45 w 195"/>
                <a:gd name="T25" fmla="*/ 30 h 270"/>
                <a:gd name="T26" fmla="*/ 45 w 195"/>
                <a:gd name="T27" fmla="*/ 60 h 270"/>
                <a:gd name="T28" fmla="*/ 0 w 195"/>
                <a:gd name="T29" fmla="*/ 60 h 2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5"/>
                <a:gd name="T46" fmla="*/ 0 h 270"/>
                <a:gd name="T47" fmla="*/ 195 w 195"/>
                <a:gd name="T48" fmla="*/ 270 h 2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5" h="270">
                  <a:moveTo>
                    <a:pt x="0" y="60"/>
                  </a:moveTo>
                  <a:lnTo>
                    <a:pt x="30" y="105"/>
                  </a:lnTo>
                  <a:lnTo>
                    <a:pt x="60" y="120"/>
                  </a:lnTo>
                  <a:lnTo>
                    <a:pt x="0" y="195"/>
                  </a:lnTo>
                  <a:lnTo>
                    <a:pt x="15" y="255"/>
                  </a:lnTo>
                  <a:lnTo>
                    <a:pt x="60" y="270"/>
                  </a:lnTo>
                  <a:lnTo>
                    <a:pt x="150" y="255"/>
                  </a:lnTo>
                  <a:lnTo>
                    <a:pt x="195" y="210"/>
                  </a:lnTo>
                  <a:lnTo>
                    <a:pt x="120" y="60"/>
                  </a:lnTo>
                  <a:lnTo>
                    <a:pt x="120" y="30"/>
                  </a:lnTo>
                  <a:lnTo>
                    <a:pt x="135" y="0"/>
                  </a:lnTo>
                  <a:lnTo>
                    <a:pt x="105" y="15"/>
                  </a:lnTo>
                  <a:lnTo>
                    <a:pt x="45" y="30"/>
                  </a:lnTo>
                  <a:lnTo>
                    <a:pt x="45" y="60"/>
                  </a:lnTo>
                  <a:lnTo>
                    <a:pt x="0" y="6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09" name="Freeform 46"/>
            <p:cNvSpPr>
              <a:spLocks/>
            </p:cNvSpPr>
            <p:nvPr/>
          </p:nvSpPr>
          <p:spPr bwMode="auto">
            <a:xfrm>
              <a:off x="3885" y="1365"/>
              <a:ext cx="270" cy="285"/>
            </a:xfrm>
            <a:custGeom>
              <a:avLst/>
              <a:gdLst>
                <a:gd name="T0" fmla="*/ 225 w 270"/>
                <a:gd name="T1" fmla="*/ 90 h 285"/>
                <a:gd name="T2" fmla="*/ 225 w 270"/>
                <a:gd name="T3" fmla="*/ 45 h 285"/>
                <a:gd name="T4" fmla="*/ 210 w 270"/>
                <a:gd name="T5" fmla="*/ 15 h 285"/>
                <a:gd name="T6" fmla="*/ 150 w 270"/>
                <a:gd name="T7" fmla="*/ 0 h 285"/>
                <a:gd name="T8" fmla="*/ 90 w 270"/>
                <a:gd name="T9" fmla="*/ 15 h 285"/>
                <a:gd name="T10" fmla="*/ 0 w 270"/>
                <a:gd name="T11" fmla="*/ 0 h 285"/>
                <a:gd name="T12" fmla="*/ 15 w 270"/>
                <a:gd name="T13" fmla="*/ 270 h 285"/>
                <a:gd name="T14" fmla="*/ 180 w 270"/>
                <a:gd name="T15" fmla="*/ 285 h 285"/>
                <a:gd name="T16" fmla="*/ 225 w 270"/>
                <a:gd name="T17" fmla="*/ 285 h 285"/>
                <a:gd name="T18" fmla="*/ 270 w 270"/>
                <a:gd name="T19" fmla="*/ 240 h 285"/>
                <a:gd name="T20" fmla="*/ 270 w 270"/>
                <a:gd name="T21" fmla="*/ 225 h 285"/>
                <a:gd name="T22" fmla="*/ 180 w 270"/>
                <a:gd name="T23" fmla="*/ 45 h 285"/>
                <a:gd name="T24" fmla="*/ 225 w 270"/>
                <a:gd name="T25" fmla="*/ 90 h 2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285"/>
                <a:gd name="T41" fmla="*/ 270 w 270"/>
                <a:gd name="T42" fmla="*/ 285 h 2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285">
                  <a:moveTo>
                    <a:pt x="225" y="90"/>
                  </a:moveTo>
                  <a:lnTo>
                    <a:pt x="225" y="45"/>
                  </a:lnTo>
                  <a:lnTo>
                    <a:pt x="210" y="15"/>
                  </a:lnTo>
                  <a:lnTo>
                    <a:pt x="150" y="0"/>
                  </a:lnTo>
                  <a:lnTo>
                    <a:pt x="90" y="15"/>
                  </a:lnTo>
                  <a:lnTo>
                    <a:pt x="0" y="0"/>
                  </a:lnTo>
                  <a:lnTo>
                    <a:pt x="15" y="270"/>
                  </a:lnTo>
                  <a:lnTo>
                    <a:pt x="180" y="285"/>
                  </a:lnTo>
                  <a:lnTo>
                    <a:pt x="225" y="285"/>
                  </a:lnTo>
                  <a:lnTo>
                    <a:pt x="270" y="240"/>
                  </a:lnTo>
                  <a:lnTo>
                    <a:pt x="270" y="225"/>
                  </a:lnTo>
                  <a:lnTo>
                    <a:pt x="180" y="45"/>
                  </a:lnTo>
                  <a:lnTo>
                    <a:pt x="225" y="9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0" name="Freeform 47"/>
            <p:cNvSpPr>
              <a:spLocks/>
            </p:cNvSpPr>
            <p:nvPr/>
          </p:nvSpPr>
          <p:spPr bwMode="auto">
            <a:xfrm>
              <a:off x="3105" y="1995"/>
              <a:ext cx="135" cy="165"/>
            </a:xfrm>
            <a:custGeom>
              <a:avLst/>
              <a:gdLst>
                <a:gd name="T0" fmla="*/ 0 w 135"/>
                <a:gd name="T1" fmla="*/ 0 h 165"/>
                <a:gd name="T2" fmla="*/ 15 w 135"/>
                <a:gd name="T3" fmla="*/ 60 h 165"/>
                <a:gd name="T4" fmla="*/ 0 w 135"/>
                <a:gd name="T5" fmla="*/ 75 h 165"/>
                <a:gd name="T6" fmla="*/ 15 w 135"/>
                <a:gd name="T7" fmla="*/ 120 h 165"/>
                <a:gd name="T8" fmla="*/ 15 w 135"/>
                <a:gd name="T9" fmla="*/ 165 h 165"/>
                <a:gd name="T10" fmla="*/ 45 w 135"/>
                <a:gd name="T11" fmla="*/ 150 h 165"/>
                <a:gd name="T12" fmla="*/ 120 w 135"/>
                <a:gd name="T13" fmla="*/ 150 h 165"/>
                <a:gd name="T14" fmla="*/ 105 w 135"/>
                <a:gd name="T15" fmla="*/ 105 h 165"/>
                <a:gd name="T16" fmla="*/ 135 w 135"/>
                <a:gd name="T17" fmla="*/ 60 h 165"/>
                <a:gd name="T18" fmla="*/ 120 w 135"/>
                <a:gd name="T19" fmla="*/ 30 h 165"/>
                <a:gd name="T20" fmla="*/ 120 w 135"/>
                <a:gd name="T21" fmla="*/ 30 h 165"/>
                <a:gd name="T22" fmla="*/ 90 w 135"/>
                <a:gd name="T23" fmla="*/ 30 h 165"/>
                <a:gd name="T24" fmla="*/ 60 w 135"/>
                <a:gd name="T25" fmla="*/ 0 h 165"/>
                <a:gd name="T26" fmla="*/ 0 w 135"/>
                <a:gd name="T27" fmla="*/ 0 h 16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35"/>
                <a:gd name="T43" fmla="*/ 0 h 165"/>
                <a:gd name="T44" fmla="*/ 135 w 135"/>
                <a:gd name="T45" fmla="*/ 165 h 16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35" h="165">
                  <a:moveTo>
                    <a:pt x="0" y="0"/>
                  </a:moveTo>
                  <a:lnTo>
                    <a:pt x="15" y="60"/>
                  </a:lnTo>
                  <a:lnTo>
                    <a:pt x="0" y="75"/>
                  </a:lnTo>
                  <a:lnTo>
                    <a:pt x="15" y="120"/>
                  </a:lnTo>
                  <a:lnTo>
                    <a:pt x="15" y="165"/>
                  </a:lnTo>
                  <a:lnTo>
                    <a:pt x="45" y="150"/>
                  </a:lnTo>
                  <a:lnTo>
                    <a:pt x="120" y="150"/>
                  </a:lnTo>
                  <a:lnTo>
                    <a:pt x="105" y="105"/>
                  </a:lnTo>
                  <a:lnTo>
                    <a:pt x="135" y="60"/>
                  </a:lnTo>
                  <a:lnTo>
                    <a:pt x="120" y="30"/>
                  </a:lnTo>
                  <a:lnTo>
                    <a:pt x="90" y="30"/>
                  </a:lnTo>
                  <a:lnTo>
                    <a:pt x="60"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1" name="Freeform 48"/>
            <p:cNvSpPr>
              <a:spLocks/>
            </p:cNvSpPr>
            <p:nvPr/>
          </p:nvSpPr>
          <p:spPr bwMode="auto">
            <a:xfrm>
              <a:off x="1425" y="1950"/>
              <a:ext cx="255" cy="450"/>
            </a:xfrm>
            <a:custGeom>
              <a:avLst/>
              <a:gdLst>
                <a:gd name="T0" fmla="*/ 150 w 255"/>
                <a:gd name="T1" fmla="*/ 0 h 450"/>
                <a:gd name="T2" fmla="*/ 105 w 255"/>
                <a:gd name="T3" fmla="*/ 15 h 450"/>
                <a:gd name="T4" fmla="*/ 75 w 255"/>
                <a:gd name="T5" fmla="*/ 75 h 450"/>
                <a:gd name="T6" fmla="*/ 30 w 255"/>
                <a:gd name="T7" fmla="*/ 120 h 450"/>
                <a:gd name="T8" fmla="*/ 30 w 255"/>
                <a:gd name="T9" fmla="*/ 150 h 450"/>
                <a:gd name="T10" fmla="*/ 30 w 255"/>
                <a:gd name="T11" fmla="*/ 240 h 450"/>
                <a:gd name="T12" fmla="*/ 0 w 255"/>
                <a:gd name="T13" fmla="*/ 300 h 450"/>
                <a:gd name="T14" fmla="*/ 30 w 255"/>
                <a:gd name="T15" fmla="*/ 330 h 450"/>
                <a:gd name="T16" fmla="*/ 60 w 255"/>
                <a:gd name="T17" fmla="*/ 330 h 450"/>
                <a:gd name="T18" fmla="*/ 105 w 255"/>
                <a:gd name="T19" fmla="*/ 360 h 450"/>
                <a:gd name="T20" fmla="*/ 120 w 255"/>
                <a:gd name="T21" fmla="*/ 420 h 450"/>
                <a:gd name="T22" fmla="*/ 195 w 255"/>
                <a:gd name="T23" fmla="*/ 420 h 450"/>
                <a:gd name="T24" fmla="*/ 195 w 255"/>
                <a:gd name="T25" fmla="*/ 450 h 450"/>
                <a:gd name="T26" fmla="*/ 210 w 255"/>
                <a:gd name="T27" fmla="*/ 450 h 450"/>
                <a:gd name="T28" fmla="*/ 210 w 255"/>
                <a:gd name="T29" fmla="*/ 435 h 450"/>
                <a:gd name="T30" fmla="*/ 210 w 255"/>
                <a:gd name="T31" fmla="*/ 390 h 450"/>
                <a:gd name="T32" fmla="*/ 195 w 255"/>
                <a:gd name="T33" fmla="*/ 375 h 450"/>
                <a:gd name="T34" fmla="*/ 195 w 255"/>
                <a:gd name="T35" fmla="*/ 315 h 450"/>
                <a:gd name="T36" fmla="*/ 210 w 255"/>
                <a:gd name="T37" fmla="*/ 300 h 450"/>
                <a:gd name="T38" fmla="*/ 195 w 255"/>
                <a:gd name="T39" fmla="*/ 285 h 450"/>
                <a:gd name="T40" fmla="*/ 255 w 255"/>
                <a:gd name="T41" fmla="*/ 285 h 450"/>
                <a:gd name="T42" fmla="*/ 255 w 255"/>
                <a:gd name="T43" fmla="*/ 255 h 450"/>
                <a:gd name="T44" fmla="*/ 240 w 255"/>
                <a:gd name="T45" fmla="*/ 225 h 450"/>
                <a:gd name="T46" fmla="*/ 255 w 255"/>
                <a:gd name="T47" fmla="*/ 165 h 450"/>
                <a:gd name="T48" fmla="*/ 225 w 255"/>
                <a:gd name="T49" fmla="*/ 165 h 450"/>
                <a:gd name="T50" fmla="*/ 195 w 255"/>
                <a:gd name="T51" fmla="*/ 150 h 450"/>
                <a:gd name="T52" fmla="*/ 180 w 255"/>
                <a:gd name="T53" fmla="*/ 150 h 450"/>
                <a:gd name="T54" fmla="*/ 150 w 255"/>
                <a:gd name="T55" fmla="*/ 135 h 450"/>
                <a:gd name="T56" fmla="*/ 135 w 255"/>
                <a:gd name="T57" fmla="*/ 120 h 450"/>
                <a:gd name="T58" fmla="*/ 135 w 255"/>
                <a:gd name="T59" fmla="*/ 90 h 450"/>
                <a:gd name="T60" fmla="*/ 120 w 255"/>
                <a:gd name="T61" fmla="*/ 75 h 450"/>
                <a:gd name="T62" fmla="*/ 135 w 255"/>
                <a:gd name="T63" fmla="*/ 30 h 450"/>
                <a:gd name="T64" fmla="*/ 150 w 255"/>
                <a:gd name="T65" fmla="*/ 15 h 450"/>
                <a:gd name="T66" fmla="*/ 150 w 255"/>
                <a:gd name="T67" fmla="*/ 0 h 4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5"/>
                <a:gd name="T103" fmla="*/ 0 h 450"/>
                <a:gd name="T104" fmla="*/ 255 w 255"/>
                <a:gd name="T105" fmla="*/ 450 h 4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5" h="450">
                  <a:moveTo>
                    <a:pt x="150" y="0"/>
                  </a:moveTo>
                  <a:lnTo>
                    <a:pt x="105" y="15"/>
                  </a:lnTo>
                  <a:lnTo>
                    <a:pt x="75" y="75"/>
                  </a:lnTo>
                  <a:lnTo>
                    <a:pt x="30" y="120"/>
                  </a:lnTo>
                  <a:lnTo>
                    <a:pt x="30" y="150"/>
                  </a:lnTo>
                  <a:lnTo>
                    <a:pt x="30" y="240"/>
                  </a:lnTo>
                  <a:lnTo>
                    <a:pt x="0" y="300"/>
                  </a:lnTo>
                  <a:lnTo>
                    <a:pt x="30" y="330"/>
                  </a:lnTo>
                  <a:lnTo>
                    <a:pt x="60" y="330"/>
                  </a:lnTo>
                  <a:lnTo>
                    <a:pt x="105" y="360"/>
                  </a:lnTo>
                  <a:lnTo>
                    <a:pt x="120" y="420"/>
                  </a:lnTo>
                  <a:lnTo>
                    <a:pt x="195" y="420"/>
                  </a:lnTo>
                  <a:lnTo>
                    <a:pt x="195" y="450"/>
                  </a:lnTo>
                  <a:lnTo>
                    <a:pt x="210" y="450"/>
                  </a:lnTo>
                  <a:lnTo>
                    <a:pt x="210" y="435"/>
                  </a:lnTo>
                  <a:lnTo>
                    <a:pt x="210" y="390"/>
                  </a:lnTo>
                  <a:lnTo>
                    <a:pt x="195" y="375"/>
                  </a:lnTo>
                  <a:lnTo>
                    <a:pt x="195" y="315"/>
                  </a:lnTo>
                  <a:lnTo>
                    <a:pt x="210" y="300"/>
                  </a:lnTo>
                  <a:lnTo>
                    <a:pt x="195" y="285"/>
                  </a:lnTo>
                  <a:lnTo>
                    <a:pt x="255" y="285"/>
                  </a:lnTo>
                  <a:lnTo>
                    <a:pt x="255" y="255"/>
                  </a:lnTo>
                  <a:lnTo>
                    <a:pt x="240" y="225"/>
                  </a:lnTo>
                  <a:lnTo>
                    <a:pt x="255" y="165"/>
                  </a:lnTo>
                  <a:lnTo>
                    <a:pt x="225" y="165"/>
                  </a:lnTo>
                  <a:lnTo>
                    <a:pt x="195" y="150"/>
                  </a:lnTo>
                  <a:lnTo>
                    <a:pt x="180" y="150"/>
                  </a:lnTo>
                  <a:lnTo>
                    <a:pt x="150" y="135"/>
                  </a:lnTo>
                  <a:lnTo>
                    <a:pt x="135" y="120"/>
                  </a:lnTo>
                  <a:lnTo>
                    <a:pt x="135" y="90"/>
                  </a:lnTo>
                  <a:lnTo>
                    <a:pt x="120" y="75"/>
                  </a:lnTo>
                  <a:lnTo>
                    <a:pt x="135" y="30"/>
                  </a:lnTo>
                  <a:lnTo>
                    <a:pt x="150" y="15"/>
                  </a:lnTo>
                  <a:lnTo>
                    <a:pt x="15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2" name="Freeform 49"/>
            <p:cNvSpPr>
              <a:spLocks/>
            </p:cNvSpPr>
            <p:nvPr/>
          </p:nvSpPr>
          <p:spPr bwMode="auto">
            <a:xfrm>
              <a:off x="3615" y="1605"/>
              <a:ext cx="255" cy="465"/>
            </a:xfrm>
            <a:custGeom>
              <a:avLst/>
              <a:gdLst>
                <a:gd name="T0" fmla="*/ 30 w 255"/>
                <a:gd name="T1" fmla="*/ 0 h 465"/>
                <a:gd name="T2" fmla="*/ 60 w 255"/>
                <a:gd name="T3" fmla="*/ 90 h 465"/>
                <a:gd name="T4" fmla="*/ 45 w 255"/>
                <a:gd name="T5" fmla="*/ 195 h 465"/>
                <a:gd name="T6" fmla="*/ 0 w 255"/>
                <a:gd name="T7" fmla="*/ 255 h 465"/>
                <a:gd name="T8" fmla="*/ 15 w 255"/>
                <a:gd name="T9" fmla="*/ 300 h 465"/>
                <a:gd name="T10" fmla="*/ 60 w 255"/>
                <a:gd name="T11" fmla="*/ 390 h 465"/>
                <a:gd name="T12" fmla="*/ 30 w 255"/>
                <a:gd name="T13" fmla="*/ 405 h 465"/>
                <a:gd name="T14" fmla="*/ 60 w 255"/>
                <a:gd name="T15" fmla="*/ 465 h 465"/>
                <a:gd name="T16" fmla="*/ 105 w 255"/>
                <a:gd name="T17" fmla="*/ 450 h 465"/>
                <a:gd name="T18" fmla="*/ 120 w 255"/>
                <a:gd name="T19" fmla="*/ 420 h 465"/>
                <a:gd name="T20" fmla="*/ 180 w 255"/>
                <a:gd name="T21" fmla="*/ 420 h 465"/>
                <a:gd name="T22" fmla="*/ 210 w 255"/>
                <a:gd name="T23" fmla="*/ 360 h 465"/>
                <a:gd name="T24" fmla="*/ 225 w 255"/>
                <a:gd name="T25" fmla="*/ 345 h 465"/>
                <a:gd name="T26" fmla="*/ 210 w 255"/>
                <a:gd name="T27" fmla="*/ 300 h 465"/>
                <a:gd name="T28" fmla="*/ 225 w 255"/>
                <a:gd name="T29" fmla="*/ 225 h 465"/>
                <a:gd name="T30" fmla="*/ 255 w 255"/>
                <a:gd name="T31" fmla="*/ 225 h 465"/>
                <a:gd name="T32" fmla="*/ 255 w 255"/>
                <a:gd name="T33" fmla="*/ 120 h 465"/>
                <a:gd name="T34" fmla="*/ 60 w 255"/>
                <a:gd name="T35" fmla="*/ 0 h 465"/>
                <a:gd name="T36" fmla="*/ 30 w 255"/>
                <a:gd name="T37" fmla="*/ 0 h 4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5"/>
                <a:gd name="T58" fmla="*/ 0 h 465"/>
                <a:gd name="T59" fmla="*/ 255 w 255"/>
                <a:gd name="T60" fmla="*/ 465 h 46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5" h="465">
                  <a:moveTo>
                    <a:pt x="30" y="0"/>
                  </a:moveTo>
                  <a:lnTo>
                    <a:pt x="60" y="90"/>
                  </a:lnTo>
                  <a:lnTo>
                    <a:pt x="45" y="195"/>
                  </a:lnTo>
                  <a:lnTo>
                    <a:pt x="0" y="255"/>
                  </a:lnTo>
                  <a:lnTo>
                    <a:pt x="15" y="300"/>
                  </a:lnTo>
                  <a:lnTo>
                    <a:pt x="60" y="390"/>
                  </a:lnTo>
                  <a:lnTo>
                    <a:pt x="30" y="405"/>
                  </a:lnTo>
                  <a:lnTo>
                    <a:pt x="60" y="465"/>
                  </a:lnTo>
                  <a:lnTo>
                    <a:pt x="105" y="450"/>
                  </a:lnTo>
                  <a:lnTo>
                    <a:pt x="120" y="420"/>
                  </a:lnTo>
                  <a:lnTo>
                    <a:pt x="180" y="420"/>
                  </a:lnTo>
                  <a:lnTo>
                    <a:pt x="210" y="360"/>
                  </a:lnTo>
                  <a:lnTo>
                    <a:pt x="225" y="345"/>
                  </a:lnTo>
                  <a:lnTo>
                    <a:pt x="210" y="300"/>
                  </a:lnTo>
                  <a:lnTo>
                    <a:pt x="225" y="225"/>
                  </a:lnTo>
                  <a:lnTo>
                    <a:pt x="255" y="225"/>
                  </a:lnTo>
                  <a:lnTo>
                    <a:pt x="255" y="120"/>
                  </a:lnTo>
                  <a:lnTo>
                    <a:pt x="60" y="0"/>
                  </a:lnTo>
                  <a:lnTo>
                    <a:pt x="3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3" name="Freeform 50"/>
            <p:cNvSpPr>
              <a:spLocks/>
            </p:cNvSpPr>
            <p:nvPr/>
          </p:nvSpPr>
          <p:spPr bwMode="auto">
            <a:xfrm>
              <a:off x="3495" y="1935"/>
              <a:ext cx="180" cy="300"/>
            </a:xfrm>
            <a:custGeom>
              <a:avLst/>
              <a:gdLst>
                <a:gd name="T0" fmla="*/ 0 w 180"/>
                <a:gd name="T1" fmla="*/ 210 h 300"/>
                <a:gd name="T2" fmla="*/ 30 w 180"/>
                <a:gd name="T3" fmla="*/ 240 h 300"/>
                <a:gd name="T4" fmla="*/ 30 w 180"/>
                <a:gd name="T5" fmla="*/ 285 h 300"/>
                <a:gd name="T6" fmla="*/ 150 w 180"/>
                <a:gd name="T7" fmla="*/ 285 h 300"/>
                <a:gd name="T8" fmla="*/ 180 w 180"/>
                <a:gd name="T9" fmla="*/ 300 h 300"/>
                <a:gd name="T10" fmla="*/ 180 w 180"/>
                <a:gd name="T11" fmla="*/ 285 h 300"/>
                <a:gd name="T12" fmla="*/ 135 w 180"/>
                <a:gd name="T13" fmla="*/ 210 h 300"/>
                <a:gd name="T14" fmla="*/ 135 w 180"/>
                <a:gd name="T15" fmla="*/ 165 h 300"/>
                <a:gd name="T16" fmla="*/ 165 w 180"/>
                <a:gd name="T17" fmla="*/ 135 h 300"/>
                <a:gd name="T18" fmla="*/ 135 w 180"/>
                <a:gd name="T19" fmla="*/ 90 h 300"/>
                <a:gd name="T20" fmla="*/ 135 w 180"/>
                <a:gd name="T21" fmla="*/ 60 h 300"/>
                <a:gd name="T22" fmla="*/ 165 w 180"/>
                <a:gd name="T23" fmla="*/ 60 h 300"/>
                <a:gd name="T24" fmla="*/ 135 w 180"/>
                <a:gd name="T25" fmla="*/ 0 h 300"/>
                <a:gd name="T26" fmla="*/ 120 w 180"/>
                <a:gd name="T27" fmla="*/ 75 h 300"/>
                <a:gd name="T28" fmla="*/ 75 w 180"/>
                <a:gd name="T29" fmla="*/ 180 h 300"/>
                <a:gd name="T30" fmla="*/ 45 w 180"/>
                <a:gd name="T31" fmla="*/ 165 h 300"/>
                <a:gd name="T32" fmla="*/ 30 w 180"/>
                <a:gd name="T33" fmla="*/ 165 h 300"/>
                <a:gd name="T34" fmla="*/ 0 w 180"/>
                <a:gd name="T35" fmla="*/ 210 h 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0"/>
                <a:gd name="T55" fmla="*/ 0 h 300"/>
                <a:gd name="T56" fmla="*/ 180 w 180"/>
                <a:gd name="T57" fmla="*/ 300 h 3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0" h="300">
                  <a:moveTo>
                    <a:pt x="0" y="210"/>
                  </a:moveTo>
                  <a:lnTo>
                    <a:pt x="30" y="240"/>
                  </a:lnTo>
                  <a:lnTo>
                    <a:pt x="30" y="285"/>
                  </a:lnTo>
                  <a:lnTo>
                    <a:pt x="150" y="285"/>
                  </a:lnTo>
                  <a:lnTo>
                    <a:pt x="180" y="300"/>
                  </a:lnTo>
                  <a:lnTo>
                    <a:pt x="180" y="285"/>
                  </a:lnTo>
                  <a:lnTo>
                    <a:pt x="135" y="210"/>
                  </a:lnTo>
                  <a:lnTo>
                    <a:pt x="135" y="165"/>
                  </a:lnTo>
                  <a:lnTo>
                    <a:pt x="165" y="135"/>
                  </a:lnTo>
                  <a:lnTo>
                    <a:pt x="135" y="90"/>
                  </a:lnTo>
                  <a:lnTo>
                    <a:pt x="135" y="60"/>
                  </a:lnTo>
                  <a:lnTo>
                    <a:pt x="165" y="60"/>
                  </a:lnTo>
                  <a:lnTo>
                    <a:pt x="135" y="0"/>
                  </a:lnTo>
                  <a:lnTo>
                    <a:pt x="120" y="75"/>
                  </a:lnTo>
                  <a:lnTo>
                    <a:pt x="75" y="180"/>
                  </a:lnTo>
                  <a:lnTo>
                    <a:pt x="45" y="165"/>
                  </a:lnTo>
                  <a:lnTo>
                    <a:pt x="30" y="165"/>
                  </a:lnTo>
                  <a:lnTo>
                    <a:pt x="0" y="21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4" name="Freeform 51"/>
            <p:cNvSpPr>
              <a:spLocks/>
            </p:cNvSpPr>
            <p:nvPr/>
          </p:nvSpPr>
          <p:spPr bwMode="auto">
            <a:xfrm>
              <a:off x="3165" y="1875"/>
              <a:ext cx="180" cy="135"/>
            </a:xfrm>
            <a:custGeom>
              <a:avLst/>
              <a:gdLst>
                <a:gd name="T0" fmla="*/ 120 w 180"/>
                <a:gd name="T1" fmla="*/ 0 h 135"/>
                <a:gd name="T2" fmla="*/ 90 w 180"/>
                <a:gd name="T3" fmla="*/ 0 h 135"/>
                <a:gd name="T4" fmla="*/ 90 w 180"/>
                <a:gd name="T5" fmla="*/ 15 h 135"/>
                <a:gd name="T6" fmla="*/ 60 w 180"/>
                <a:gd name="T7" fmla="*/ 30 h 135"/>
                <a:gd name="T8" fmla="*/ 45 w 180"/>
                <a:gd name="T9" fmla="*/ 45 h 135"/>
                <a:gd name="T10" fmla="*/ 0 w 180"/>
                <a:gd name="T11" fmla="*/ 90 h 135"/>
                <a:gd name="T12" fmla="*/ 0 w 180"/>
                <a:gd name="T13" fmla="*/ 120 h 135"/>
                <a:gd name="T14" fmla="*/ 15 w 180"/>
                <a:gd name="T15" fmla="*/ 135 h 135"/>
                <a:gd name="T16" fmla="*/ 60 w 180"/>
                <a:gd name="T17" fmla="*/ 135 h 135"/>
                <a:gd name="T18" fmla="*/ 60 w 180"/>
                <a:gd name="T19" fmla="*/ 90 h 135"/>
                <a:gd name="T20" fmla="*/ 150 w 180"/>
                <a:gd name="T21" fmla="*/ 90 h 135"/>
                <a:gd name="T22" fmla="*/ 180 w 180"/>
                <a:gd name="T23" fmla="*/ 75 h 135"/>
                <a:gd name="T24" fmla="*/ 150 w 180"/>
                <a:gd name="T25" fmla="*/ 45 h 135"/>
                <a:gd name="T26" fmla="*/ 135 w 180"/>
                <a:gd name="T27" fmla="*/ 15 h 135"/>
                <a:gd name="T28" fmla="*/ 120 w 180"/>
                <a:gd name="T29" fmla="*/ 0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0"/>
                <a:gd name="T46" fmla="*/ 0 h 135"/>
                <a:gd name="T47" fmla="*/ 180 w 180"/>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0" h="135">
                  <a:moveTo>
                    <a:pt x="120" y="0"/>
                  </a:moveTo>
                  <a:lnTo>
                    <a:pt x="90" y="0"/>
                  </a:lnTo>
                  <a:lnTo>
                    <a:pt x="90" y="15"/>
                  </a:lnTo>
                  <a:lnTo>
                    <a:pt x="60" y="30"/>
                  </a:lnTo>
                  <a:lnTo>
                    <a:pt x="45" y="45"/>
                  </a:lnTo>
                  <a:lnTo>
                    <a:pt x="0" y="90"/>
                  </a:lnTo>
                  <a:lnTo>
                    <a:pt x="0" y="120"/>
                  </a:lnTo>
                  <a:lnTo>
                    <a:pt x="15" y="135"/>
                  </a:lnTo>
                  <a:lnTo>
                    <a:pt x="60" y="135"/>
                  </a:lnTo>
                  <a:lnTo>
                    <a:pt x="60" y="90"/>
                  </a:lnTo>
                  <a:lnTo>
                    <a:pt x="150" y="90"/>
                  </a:lnTo>
                  <a:lnTo>
                    <a:pt x="180" y="75"/>
                  </a:lnTo>
                  <a:lnTo>
                    <a:pt x="150" y="45"/>
                  </a:lnTo>
                  <a:lnTo>
                    <a:pt x="135" y="15"/>
                  </a:lnTo>
                  <a:lnTo>
                    <a:pt x="12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5" name="Freeform 52"/>
            <p:cNvSpPr>
              <a:spLocks/>
            </p:cNvSpPr>
            <p:nvPr/>
          </p:nvSpPr>
          <p:spPr bwMode="auto">
            <a:xfrm>
              <a:off x="5910" y="2610"/>
              <a:ext cx="930" cy="960"/>
            </a:xfrm>
            <a:custGeom>
              <a:avLst/>
              <a:gdLst>
                <a:gd name="T0" fmla="*/ 540 w 930"/>
                <a:gd name="T1" fmla="*/ 0 h 960"/>
                <a:gd name="T2" fmla="*/ 510 w 930"/>
                <a:gd name="T3" fmla="*/ 45 h 960"/>
                <a:gd name="T4" fmla="*/ 465 w 930"/>
                <a:gd name="T5" fmla="*/ 135 h 960"/>
                <a:gd name="T6" fmla="*/ 435 w 930"/>
                <a:gd name="T7" fmla="*/ 120 h 960"/>
                <a:gd name="T8" fmla="*/ 405 w 930"/>
                <a:gd name="T9" fmla="*/ 90 h 960"/>
                <a:gd name="T10" fmla="*/ 345 w 930"/>
                <a:gd name="T11" fmla="*/ 150 h 960"/>
                <a:gd name="T12" fmla="*/ 315 w 930"/>
                <a:gd name="T13" fmla="*/ 210 h 960"/>
                <a:gd name="T14" fmla="*/ 300 w 930"/>
                <a:gd name="T15" fmla="*/ 165 h 960"/>
                <a:gd name="T16" fmla="*/ 210 w 930"/>
                <a:gd name="T17" fmla="*/ 270 h 960"/>
                <a:gd name="T18" fmla="*/ 45 w 930"/>
                <a:gd name="T19" fmla="*/ 360 h 960"/>
                <a:gd name="T20" fmla="*/ 0 w 930"/>
                <a:gd name="T21" fmla="*/ 675 h 960"/>
                <a:gd name="T22" fmla="*/ 195 w 930"/>
                <a:gd name="T23" fmla="*/ 690 h 960"/>
                <a:gd name="T24" fmla="*/ 375 w 930"/>
                <a:gd name="T25" fmla="*/ 600 h 960"/>
                <a:gd name="T26" fmla="*/ 465 w 930"/>
                <a:gd name="T27" fmla="*/ 690 h 960"/>
                <a:gd name="T28" fmla="*/ 525 w 930"/>
                <a:gd name="T29" fmla="*/ 750 h 960"/>
                <a:gd name="T30" fmla="*/ 570 w 930"/>
                <a:gd name="T31" fmla="*/ 960 h 960"/>
                <a:gd name="T32" fmla="*/ 705 w 930"/>
                <a:gd name="T33" fmla="*/ 795 h 960"/>
                <a:gd name="T34" fmla="*/ 930 w 930"/>
                <a:gd name="T35" fmla="*/ 510 h 960"/>
                <a:gd name="T36" fmla="*/ 915 w 930"/>
                <a:gd name="T37" fmla="*/ 360 h 960"/>
                <a:gd name="T38" fmla="*/ 825 w 930"/>
                <a:gd name="T39" fmla="*/ 240 h 960"/>
                <a:gd name="T40" fmla="*/ 840 w 930"/>
                <a:gd name="T41" fmla="*/ 135 h 960"/>
                <a:gd name="T42" fmla="*/ 780 w 930"/>
                <a:gd name="T43" fmla="*/ 0 h 960"/>
                <a:gd name="T44" fmla="*/ 750 w 930"/>
                <a:gd name="T45" fmla="*/ 135 h 960"/>
                <a:gd name="T46" fmla="*/ 705 w 930"/>
                <a:gd name="T47" fmla="*/ 210 h 960"/>
                <a:gd name="T48" fmla="*/ 600 w 930"/>
                <a:gd name="T49" fmla="*/ 120 h 960"/>
                <a:gd name="T50" fmla="*/ 615 w 930"/>
                <a:gd name="T51" fmla="*/ 90 h 960"/>
                <a:gd name="T52" fmla="*/ 630 w 930"/>
                <a:gd name="T53" fmla="*/ 30 h 960"/>
                <a:gd name="T54" fmla="*/ 585 w 930"/>
                <a:gd name="T55" fmla="*/ 45 h 960"/>
                <a:gd name="T56" fmla="*/ 540 w 930"/>
                <a:gd name="T57" fmla="*/ 0 h 9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30"/>
                <a:gd name="T88" fmla="*/ 0 h 960"/>
                <a:gd name="T89" fmla="*/ 930 w 930"/>
                <a:gd name="T90" fmla="*/ 960 h 9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30" h="960">
                  <a:moveTo>
                    <a:pt x="540" y="0"/>
                  </a:moveTo>
                  <a:lnTo>
                    <a:pt x="510" y="45"/>
                  </a:lnTo>
                  <a:lnTo>
                    <a:pt x="465" y="135"/>
                  </a:lnTo>
                  <a:lnTo>
                    <a:pt x="435" y="120"/>
                  </a:lnTo>
                  <a:lnTo>
                    <a:pt x="405" y="90"/>
                  </a:lnTo>
                  <a:lnTo>
                    <a:pt x="345" y="150"/>
                  </a:lnTo>
                  <a:lnTo>
                    <a:pt x="315" y="210"/>
                  </a:lnTo>
                  <a:lnTo>
                    <a:pt x="300" y="165"/>
                  </a:lnTo>
                  <a:lnTo>
                    <a:pt x="210" y="270"/>
                  </a:lnTo>
                  <a:lnTo>
                    <a:pt x="45" y="360"/>
                  </a:lnTo>
                  <a:lnTo>
                    <a:pt x="0" y="675"/>
                  </a:lnTo>
                  <a:lnTo>
                    <a:pt x="195" y="690"/>
                  </a:lnTo>
                  <a:lnTo>
                    <a:pt x="375" y="600"/>
                  </a:lnTo>
                  <a:lnTo>
                    <a:pt x="465" y="690"/>
                  </a:lnTo>
                  <a:lnTo>
                    <a:pt x="525" y="750"/>
                  </a:lnTo>
                  <a:lnTo>
                    <a:pt x="570" y="960"/>
                  </a:lnTo>
                  <a:lnTo>
                    <a:pt x="705" y="795"/>
                  </a:lnTo>
                  <a:lnTo>
                    <a:pt x="930" y="510"/>
                  </a:lnTo>
                  <a:lnTo>
                    <a:pt x="915" y="360"/>
                  </a:lnTo>
                  <a:lnTo>
                    <a:pt x="825" y="240"/>
                  </a:lnTo>
                  <a:lnTo>
                    <a:pt x="840" y="135"/>
                  </a:lnTo>
                  <a:lnTo>
                    <a:pt x="780" y="0"/>
                  </a:lnTo>
                  <a:lnTo>
                    <a:pt x="750" y="135"/>
                  </a:lnTo>
                  <a:lnTo>
                    <a:pt x="705" y="210"/>
                  </a:lnTo>
                  <a:lnTo>
                    <a:pt x="600" y="120"/>
                  </a:lnTo>
                  <a:lnTo>
                    <a:pt x="615" y="90"/>
                  </a:lnTo>
                  <a:lnTo>
                    <a:pt x="630" y="30"/>
                  </a:lnTo>
                  <a:lnTo>
                    <a:pt x="585" y="45"/>
                  </a:lnTo>
                  <a:lnTo>
                    <a:pt x="54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6" name="Freeform 53"/>
            <p:cNvSpPr>
              <a:spLocks/>
            </p:cNvSpPr>
            <p:nvPr/>
          </p:nvSpPr>
          <p:spPr bwMode="auto">
            <a:xfrm>
              <a:off x="1680" y="2940"/>
              <a:ext cx="360" cy="870"/>
            </a:xfrm>
            <a:custGeom>
              <a:avLst/>
              <a:gdLst>
                <a:gd name="T0" fmla="*/ 150 w 360"/>
                <a:gd name="T1" fmla="*/ 15 h 870"/>
                <a:gd name="T2" fmla="*/ 105 w 360"/>
                <a:gd name="T3" fmla="*/ 30 h 870"/>
                <a:gd name="T4" fmla="*/ 75 w 360"/>
                <a:gd name="T5" fmla="*/ 0 h 870"/>
                <a:gd name="T6" fmla="*/ 60 w 360"/>
                <a:gd name="T7" fmla="*/ 0 h 870"/>
                <a:gd name="T8" fmla="*/ 45 w 360"/>
                <a:gd name="T9" fmla="*/ 30 h 870"/>
                <a:gd name="T10" fmla="*/ 30 w 360"/>
                <a:gd name="T11" fmla="*/ 75 h 870"/>
                <a:gd name="T12" fmla="*/ 30 w 360"/>
                <a:gd name="T13" fmla="*/ 135 h 870"/>
                <a:gd name="T14" fmla="*/ 15 w 360"/>
                <a:gd name="T15" fmla="*/ 210 h 870"/>
                <a:gd name="T16" fmla="*/ 0 w 360"/>
                <a:gd name="T17" fmla="*/ 285 h 870"/>
                <a:gd name="T18" fmla="*/ 30 w 360"/>
                <a:gd name="T19" fmla="*/ 330 h 870"/>
                <a:gd name="T20" fmla="*/ 30 w 360"/>
                <a:gd name="T21" fmla="*/ 420 h 870"/>
                <a:gd name="T22" fmla="*/ 45 w 360"/>
                <a:gd name="T23" fmla="*/ 465 h 870"/>
                <a:gd name="T24" fmla="*/ 45 w 360"/>
                <a:gd name="T25" fmla="*/ 555 h 870"/>
                <a:gd name="T26" fmla="*/ 45 w 360"/>
                <a:gd name="T27" fmla="*/ 615 h 870"/>
                <a:gd name="T28" fmla="*/ 90 w 360"/>
                <a:gd name="T29" fmla="*/ 660 h 870"/>
                <a:gd name="T30" fmla="*/ 90 w 360"/>
                <a:gd name="T31" fmla="*/ 675 h 870"/>
                <a:gd name="T32" fmla="*/ 90 w 360"/>
                <a:gd name="T33" fmla="*/ 735 h 870"/>
                <a:gd name="T34" fmla="*/ 90 w 360"/>
                <a:gd name="T35" fmla="*/ 795 h 870"/>
                <a:gd name="T36" fmla="*/ 75 w 360"/>
                <a:gd name="T37" fmla="*/ 810 h 870"/>
                <a:gd name="T38" fmla="*/ 150 w 360"/>
                <a:gd name="T39" fmla="*/ 870 h 870"/>
                <a:gd name="T40" fmla="*/ 180 w 360"/>
                <a:gd name="T41" fmla="*/ 870 h 870"/>
                <a:gd name="T42" fmla="*/ 180 w 360"/>
                <a:gd name="T43" fmla="*/ 855 h 870"/>
                <a:gd name="T44" fmla="*/ 180 w 360"/>
                <a:gd name="T45" fmla="*/ 810 h 870"/>
                <a:gd name="T46" fmla="*/ 225 w 360"/>
                <a:gd name="T47" fmla="*/ 780 h 870"/>
                <a:gd name="T48" fmla="*/ 225 w 360"/>
                <a:gd name="T49" fmla="*/ 750 h 870"/>
                <a:gd name="T50" fmla="*/ 165 w 360"/>
                <a:gd name="T51" fmla="*/ 720 h 870"/>
                <a:gd name="T52" fmla="*/ 165 w 360"/>
                <a:gd name="T53" fmla="*/ 690 h 870"/>
                <a:gd name="T54" fmla="*/ 195 w 360"/>
                <a:gd name="T55" fmla="*/ 660 h 870"/>
                <a:gd name="T56" fmla="*/ 195 w 360"/>
                <a:gd name="T57" fmla="*/ 660 h 870"/>
                <a:gd name="T58" fmla="*/ 225 w 360"/>
                <a:gd name="T59" fmla="*/ 630 h 870"/>
                <a:gd name="T60" fmla="*/ 225 w 360"/>
                <a:gd name="T61" fmla="*/ 600 h 870"/>
                <a:gd name="T62" fmla="*/ 195 w 360"/>
                <a:gd name="T63" fmla="*/ 600 h 870"/>
                <a:gd name="T64" fmla="*/ 180 w 360"/>
                <a:gd name="T65" fmla="*/ 570 h 870"/>
                <a:gd name="T66" fmla="*/ 180 w 360"/>
                <a:gd name="T67" fmla="*/ 555 h 870"/>
                <a:gd name="T68" fmla="*/ 255 w 360"/>
                <a:gd name="T69" fmla="*/ 555 h 870"/>
                <a:gd name="T70" fmla="*/ 240 w 360"/>
                <a:gd name="T71" fmla="*/ 510 h 870"/>
                <a:gd name="T72" fmla="*/ 285 w 360"/>
                <a:gd name="T73" fmla="*/ 495 h 870"/>
                <a:gd name="T74" fmla="*/ 330 w 360"/>
                <a:gd name="T75" fmla="*/ 480 h 870"/>
                <a:gd name="T76" fmla="*/ 345 w 360"/>
                <a:gd name="T77" fmla="*/ 435 h 870"/>
                <a:gd name="T78" fmla="*/ 330 w 360"/>
                <a:gd name="T79" fmla="*/ 420 h 870"/>
                <a:gd name="T80" fmla="*/ 330 w 360"/>
                <a:gd name="T81" fmla="*/ 405 h 870"/>
                <a:gd name="T82" fmla="*/ 315 w 360"/>
                <a:gd name="T83" fmla="*/ 390 h 870"/>
                <a:gd name="T84" fmla="*/ 300 w 360"/>
                <a:gd name="T85" fmla="*/ 360 h 870"/>
                <a:gd name="T86" fmla="*/ 300 w 360"/>
                <a:gd name="T87" fmla="*/ 240 h 870"/>
                <a:gd name="T88" fmla="*/ 360 w 360"/>
                <a:gd name="T89" fmla="*/ 150 h 870"/>
                <a:gd name="T90" fmla="*/ 360 w 360"/>
                <a:gd name="T91" fmla="*/ 120 h 870"/>
                <a:gd name="T92" fmla="*/ 345 w 360"/>
                <a:gd name="T93" fmla="*/ 150 h 870"/>
                <a:gd name="T94" fmla="*/ 330 w 360"/>
                <a:gd name="T95" fmla="*/ 180 h 870"/>
                <a:gd name="T96" fmla="*/ 270 w 360"/>
                <a:gd name="T97" fmla="*/ 180 h 870"/>
                <a:gd name="T98" fmla="*/ 285 w 360"/>
                <a:gd name="T99" fmla="*/ 120 h 870"/>
                <a:gd name="T100" fmla="*/ 285 w 360"/>
                <a:gd name="T101" fmla="*/ 105 h 870"/>
                <a:gd name="T102" fmla="*/ 225 w 360"/>
                <a:gd name="T103" fmla="*/ 60 h 870"/>
                <a:gd name="T104" fmla="*/ 180 w 360"/>
                <a:gd name="T105" fmla="*/ 45 h 870"/>
                <a:gd name="T106" fmla="*/ 150 w 360"/>
                <a:gd name="T107" fmla="*/ 15 h 87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60"/>
                <a:gd name="T163" fmla="*/ 0 h 870"/>
                <a:gd name="T164" fmla="*/ 360 w 360"/>
                <a:gd name="T165" fmla="*/ 870 h 87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60" h="870">
                  <a:moveTo>
                    <a:pt x="150" y="15"/>
                  </a:moveTo>
                  <a:lnTo>
                    <a:pt x="105" y="30"/>
                  </a:lnTo>
                  <a:lnTo>
                    <a:pt x="75" y="0"/>
                  </a:lnTo>
                  <a:lnTo>
                    <a:pt x="60" y="0"/>
                  </a:lnTo>
                  <a:lnTo>
                    <a:pt x="45" y="30"/>
                  </a:lnTo>
                  <a:lnTo>
                    <a:pt x="30" y="75"/>
                  </a:lnTo>
                  <a:lnTo>
                    <a:pt x="30" y="135"/>
                  </a:lnTo>
                  <a:lnTo>
                    <a:pt x="15" y="210"/>
                  </a:lnTo>
                  <a:lnTo>
                    <a:pt x="0" y="285"/>
                  </a:lnTo>
                  <a:lnTo>
                    <a:pt x="30" y="330"/>
                  </a:lnTo>
                  <a:lnTo>
                    <a:pt x="30" y="420"/>
                  </a:lnTo>
                  <a:lnTo>
                    <a:pt x="45" y="465"/>
                  </a:lnTo>
                  <a:lnTo>
                    <a:pt x="45" y="555"/>
                  </a:lnTo>
                  <a:lnTo>
                    <a:pt x="45" y="615"/>
                  </a:lnTo>
                  <a:lnTo>
                    <a:pt x="90" y="660"/>
                  </a:lnTo>
                  <a:lnTo>
                    <a:pt x="90" y="675"/>
                  </a:lnTo>
                  <a:lnTo>
                    <a:pt x="90" y="735"/>
                  </a:lnTo>
                  <a:lnTo>
                    <a:pt x="90" y="795"/>
                  </a:lnTo>
                  <a:lnTo>
                    <a:pt x="75" y="810"/>
                  </a:lnTo>
                  <a:lnTo>
                    <a:pt x="150" y="870"/>
                  </a:lnTo>
                  <a:lnTo>
                    <a:pt x="180" y="870"/>
                  </a:lnTo>
                  <a:lnTo>
                    <a:pt x="180" y="855"/>
                  </a:lnTo>
                  <a:lnTo>
                    <a:pt x="180" y="810"/>
                  </a:lnTo>
                  <a:lnTo>
                    <a:pt x="225" y="780"/>
                  </a:lnTo>
                  <a:lnTo>
                    <a:pt x="225" y="750"/>
                  </a:lnTo>
                  <a:lnTo>
                    <a:pt x="165" y="720"/>
                  </a:lnTo>
                  <a:lnTo>
                    <a:pt x="165" y="690"/>
                  </a:lnTo>
                  <a:lnTo>
                    <a:pt x="195" y="660"/>
                  </a:lnTo>
                  <a:lnTo>
                    <a:pt x="225" y="630"/>
                  </a:lnTo>
                  <a:lnTo>
                    <a:pt x="225" y="600"/>
                  </a:lnTo>
                  <a:lnTo>
                    <a:pt x="195" y="600"/>
                  </a:lnTo>
                  <a:lnTo>
                    <a:pt x="180" y="570"/>
                  </a:lnTo>
                  <a:lnTo>
                    <a:pt x="180" y="555"/>
                  </a:lnTo>
                  <a:lnTo>
                    <a:pt x="255" y="555"/>
                  </a:lnTo>
                  <a:lnTo>
                    <a:pt x="240" y="510"/>
                  </a:lnTo>
                  <a:lnTo>
                    <a:pt x="285" y="495"/>
                  </a:lnTo>
                  <a:lnTo>
                    <a:pt x="330" y="480"/>
                  </a:lnTo>
                  <a:lnTo>
                    <a:pt x="345" y="435"/>
                  </a:lnTo>
                  <a:lnTo>
                    <a:pt x="330" y="420"/>
                  </a:lnTo>
                  <a:lnTo>
                    <a:pt x="330" y="405"/>
                  </a:lnTo>
                  <a:lnTo>
                    <a:pt x="315" y="390"/>
                  </a:lnTo>
                  <a:lnTo>
                    <a:pt x="300" y="360"/>
                  </a:lnTo>
                  <a:lnTo>
                    <a:pt x="300" y="240"/>
                  </a:lnTo>
                  <a:lnTo>
                    <a:pt x="360" y="150"/>
                  </a:lnTo>
                  <a:lnTo>
                    <a:pt x="360" y="120"/>
                  </a:lnTo>
                  <a:lnTo>
                    <a:pt x="345" y="150"/>
                  </a:lnTo>
                  <a:lnTo>
                    <a:pt x="330" y="180"/>
                  </a:lnTo>
                  <a:lnTo>
                    <a:pt x="270" y="180"/>
                  </a:lnTo>
                  <a:lnTo>
                    <a:pt x="285" y="120"/>
                  </a:lnTo>
                  <a:lnTo>
                    <a:pt x="285" y="105"/>
                  </a:lnTo>
                  <a:lnTo>
                    <a:pt x="225" y="60"/>
                  </a:lnTo>
                  <a:lnTo>
                    <a:pt x="180" y="45"/>
                  </a:lnTo>
                  <a:lnTo>
                    <a:pt x="150" y="1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7" name="Freeform 54"/>
            <p:cNvSpPr>
              <a:spLocks/>
            </p:cNvSpPr>
            <p:nvPr/>
          </p:nvSpPr>
          <p:spPr bwMode="auto">
            <a:xfrm>
              <a:off x="1530" y="2145"/>
              <a:ext cx="930" cy="1110"/>
            </a:xfrm>
            <a:custGeom>
              <a:avLst/>
              <a:gdLst>
                <a:gd name="T0" fmla="*/ 300 w 930"/>
                <a:gd name="T1" fmla="*/ 30 h 1110"/>
                <a:gd name="T2" fmla="*/ 225 w 930"/>
                <a:gd name="T3" fmla="*/ 45 h 1110"/>
                <a:gd name="T4" fmla="*/ 210 w 930"/>
                <a:gd name="T5" fmla="*/ 135 h 1110"/>
                <a:gd name="T6" fmla="*/ 135 w 930"/>
                <a:gd name="T7" fmla="*/ 105 h 1110"/>
                <a:gd name="T8" fmla="*/ 105 w 930"/>
                <a:gd name="T9" fmla="*/ 135 h 1110"/>
                <a:gd name="T10" fmla="*/ 105 w 930"/>
                <a:gd name="T11" fmla="*/ 195 h 1110"/>
                <a:gd name="T12" fmla="*/ 75 w 930"/>
                <a:gd name="T13" fmla="*/ 270 h 1110"/>
                <a:gd name="T14" fmla="*/ 0 w 930"/>
                <a:gd name="T15" fmla="*/ 375 h 1110"/>
                <a:gd name="T16" fmla="*/ 60 w 930"/>
                <a:gd name="T17" fmla="*/ 450 h 1110"/>
                <a:gd name="T18" fmla="*/ 90 w 930"/>
                <a:gd name="T19" fmla="*/ 465 h 1110"/>
                <a:gd name="T20" fmla="*/ 165 w 930"/>
                <a:gd name="T21" fmla="*/ 435 h 1110"/>
                <a:gd name="T22" fmla="*/ 210 w 930"/>
                <a:gd name="T23" fmla="*/ 480 h 1110"/>
                <a:gd name="T24" fmla="*/ 330 w 930"/>
                <a:gd name="T25" fmla="*/ 600 h 1110"/>
                <a:gd name="T26" fmla="*/ 390 w 930"/>
                <a:gd name="T27" fmla="*/ 630 h 1110"/>
                <a:gd name="T28" fmla="*/ 405 w 930"/>
                <a:gd name="T29" fmla="*/ 750 h 1110"/>
                <a:gd name="T30" fmla="*/ 465 w 930"/>
                <a:gd name="T31" fmla="*/ 810 h 1110"/>
                <a:gd name="T32" fmla="*/ 510 w 930"/>
                <a:gd name="T33" fmla="*/ 855 h 1110"/>
                <a:gd name="T34" fmla="*/ 525 w 930"/>
                <a:gd name="T35" fmla="*/ 915 h 1110"/>
                <a:gd name="T36" fmla="*/ 465 w 930"/>
                <a:gd name="T37" fmla="*/ 1020 h 1110"/>
                <a:gd name="T38" fmla="*/ 585 w 930"/>
                <a:gd name="T39" fmla="*/ 1110 h 1110"/>
                <a:gd name="T40" fmla="*/ 645 w 930"/>
                <a:gd name="T41" fmla="*/ 990 h 1110"/>
                <a:gd name="T42" fmla="*/ 630 w 930"/>
                <a:gd name="T43" fmla="*/ 900 h 1110"/>
                <a:gd name="T44" fmla="*/ 795 w 930"/>
                <a:gd name="T45" fmla="*/ 810 h 1110"/>
                <a:gd name="T46" fmla="*/ 840 w 930"/>
                <a:gd name="T47" fmla="*/ 570 h 1110"/>
                <a:gd name="T48" fmla="*/ 930 w 930"/>
                <a:gd name="T49" fmla="*/ 405 h 1110"/>
                <a:gd name="T50" fmla="*/ 915 w 930"/>
                <a:gd name="T51" fmla="*/ 300 h 1110"/>
                <a:gd name="T52" fmla="*/ 795 w 930"/>
                <a:gd name="T53" fmla="*/ 240 h 1110"/>
                <a:gd name="T54" fmla="*/ 735 w 930"/>
                <a:gd name="T55" fmla="*/ 225 h 1110"/>
                <a:gd name="T56" fmla="*/ 705 w 930"/>
                <a:gd name="T57" fmla="*/ 210 h 1110"/>
                <a:gd name="T58" fmla="*/ 585 w 930"/>
                <a:gd name="T59" fmla="*/ 225 h 1110"/>
                <a:gd name="T60" fmla="*/ 585 w 930"/>
                <a:gd name="T61" fmla="*/ 150 h 1110"/>
                <a:gd name="T62" fmla="*/ 510 w 930"/>
                <a:gd name="T63" fmla="*/ 180 h 1110"/>
                <a:gd name="T64" fmla="*/ 555 w 930"/>
                <a:gd name="T65" fmla="*/ 75 h 1110"/>
                <a:gd name="T66" fmla="*/ 510 w 930"/>
                <a:gd name="T67" fmla="*/ 90 h 1110"/>
                <a:gd name="T68" fmla="*/ 480 w 930"/>
                <a:gd name="T69" fmla="*/ 90 h 1110"/>
                <a:gd name="T70" fmla="*/ 435 w 930"/>
                <a:gd name="T71" fmla="*/ 105 h 1110"/>
                <a:gd name="T72" fmla="*/ 375 w 930"/>
                <a:gd name="T73" fmla="*/ 120 h 1110"/>
                <a:gd name="T74" fmla="*/ 330 w 930"/>
                <a:gd name="T75" fmla="*/ 105 h 1110"/>
                <a:gd name="T76" fmla="*/ 330 w 930"/>
                <a:gd name="T77" fmla="*/ 30 h 1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30"/>
                <a:gd name="T118" fmla="*/ 0 h 1110"/>
                <a:gd name="T119" fmla="*/ 930 w 930"/>
                <a:gd name="T120" fmla="*/ 1110 h 1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30" h="1110">
                  <a:moveTo>
                    <a:pt x="315" y="0"/>
                  </a:moveTo>
                  <a:lnTo>
                    <a:pt x="300" y="30"/>
                  </a:lnTo>
                  <a:lnTo>
                    <a:pt x="255" y="45"/>
                  </a:lnTo>
                  <a:lnTo>
                    <a:pt x="225" y="45"/>
                  </a:lnTo>
                  <a:lnTo>
                    <a:pt x="255" y="75"/>
                  </a:lnTo>
                  <a:lnTo>
                    <a:pt x="210" y="135"/>
                  </a:lnTo>
                  <a:lnTo>
                    <a:pt x="180" y="135"/>
                  </a:lnTo>
                  <a:lnTo>
                    <a:pt x="135" y="105"/>
                  </a:lnTo>
                  <a:lnTo>
                    <a:pt x="90" y="105"/>
                  </a:lnTo>
                  <a:lnTo>
                    <a:pt x="105" y="135"/>
                  </a:lnTo>
                  <a:lnTo>
                    <a:pt x="90" y="180"/>
                  </a:lnTo>
                  <a:lnTo>
                    <a:pt x="105" y="195"/>
                  </a:lnTo>
                  <a:lnTo>
                    <a:pt x="105" y="270"/>
                  </a:lnTo>
                  <a:lnTo>
                    <a:pt x="75" y="270"/>
                  </a:lnTo>
                  <a:lnTo>
                    <a:pt x="15" y="330"/>
                  </a:lnTo>
                  <a:lnTo>
                    <a:pt x="0" y="375"/>
                  </a:lnTo>
                  <a:lnTo>
                    <a:pt x="30" y="420"/>
                  </a:lnTo>
                  <a:lnTo>
                    <a:pt x="60" y="450"/>
                  </a:lnTo>
                  <a:lnTo>
                    <a:pt x="75" y="420"/>
                  </a:lnTo>
                  <a:lnTo>
                    <a:pt x="90" y="465"/>
                  </a:lnTo>
                  <a:lnTo>
                    <a:pt x="135" y="465"/>
                  </a:lnTo>
                  <a:lnTo>
                    <a:pt x="165" y="435"/>
                  </a:lnTo>
                  <a:lnTo>
                    <a:pt x="210" y="435"/>
                  </a:lnTo>
                  <a:lnTo>
                    <a:pt x="210" y="480"/>
                  </a:lnTo>
                  <a:lnTo>
                    <a:pt x="330" y="555"/>
                  </a:lnTo>
                  <a:lnTo>
                    <a:pt x="330" y="600"/>
                  </a:lnTo>
                  <a:lnTo>
                    <a:pt x="345" y="630"/>
                  </a:lnTo>
                  <a:lnTo>
                    <a:pt x="390" y="630"/>
                  </a:lnTo>
                  <a:lnTo>
                    <a:pt x="420" y="675"/>
                  </a:lnTo>
                  <a:lnTo>
                    <a:pt x="405" y="750"/>
                  </a:lnTo>
                  <a:lnTo>
                    <a:pt x="420" y="795"/>
                  </a:lnTo>
                  <a:lnTo>
                    <a:pt x="465" y="810"/>
                  </a:lnTo>
                  <a:lnTo>
                    <a:pt x="480" y="855"/>
                  </a:lnTo>
                  <a:lnTo>
                    <a:pt x="510" y="855"/>
                  </a:lnTo>
                  <a:lnTo>
                    <a:pt x="510" y="900"/>
                  </a:lnTo>
                  <a:lnTo>
                    <a:pt x="525" y="915"/>
                  </a:lnTo>
                  <a:lnTo>
                    <a:pt x="525" y="945"/>
                  </a:lnTo>
                  <a:lnTo>
                    <a:pt x="465" y="1020"/>
                  </a:lnTo>
                  <a:lnTo>
                    <a:pt x="570" y="1110"/>
                  </a:lnTo>
                  <a:lnTo>
                    <a:pt x="585" y="1110"/>
                  </a:lnTo>
                  <a:lnTo>
                    <a:pt x="585" y="1035"/>
                  </a:lnTo>
                  <a:lnTo>
                    <a:pt x="645" y="990"/>
                  </a:lnTo>
                  <a:lnTo>
                    <a:pt x="630" y="930"/>
                  </a:lnTo>
                  <a:lnTo>
                    <a:pt x="630" y="900"/>
                  </a:lnTo>
                  <a:lnTo>
                    <a:pt x="765" y="825"/>
                  </a:lnTo>
                  <a:lnTo>
                    <a:pt x="795" y="810"/>
                  </a:lnTo>
                  <a:lnTo>
                    <a:pt x="840" y="660"/>
                  </a:lnTo>
                  <a:lnTo>
                    <a:pt x="840" y="570"/>
                  </a:lnTo>
                  <a:lnTo>
                    <a:pt x="840" y="525"/>
                  </a:lnTo>
                  <a:lnTo>
                    <a:pt x="930" y="405"/>
                  </a:lnTo>
                  <a:lnTo>
                    <a:pt x="930" y="360"/>
                  </a:lnTo>
                  <a:lnTo>
                    <a:pt x="915" y="300"/>
                  </a:lnTo>
                  <a:lnTo>
                    <a:pt x="810" y="225"/>
                  </a:lnTo>
                  <a:lnTo>
                    <a:pt x="795" y="240"/>
                  </a:lnTo>
                  <a:lnTo>
                    <a:pt x="765" y="240"/>
                  </a:lnTo>
                  <a:lnTo>
                    <a:pt x="735" y="225"/>
                  </a:lnTo>
                  <a:lnTo>
                    <a:pt x="705" y="255"/>
                  </a:lnTo>
                  <a:lnTo>
                    <a:pt x="705" y="210"/>
                  </a:lnTo>
                  <a:lnTo>
                    <a:pt x="630" y="180"/>
                  </a:lnTo>
                  <a:lnTo>
                    <a:pt x="585" y="225"/>
                  </a:lnTo>
                  <a:lnTo>
                    <a:pt x="600" y="180"/>
                  </a:lnTo>
                  <a:lnTo>
                    <a:pt x="585" y="150"/>
                  </a:lnTo>
                  <a:lnTo>
                    <a:pt x="555" y="180"/>
                  </a:lnTo>
                  <a:lnTo>
                    <a:pt x="510" y="180"/>
                  </a:lnTo>
                  <a:lnTo>
                    <a:pt x="570" y="105"/>
                  </a:lnTo>
                  <a:lnTo>
                    <a:pt x="555" y="75"/>
                  </a:lnTo>
                  <a:lnTo>
                    <a:pt x="555" y="30"/>
                  </a:lnTo>
                  <a:lnTo>
                    <a:pt x="510" y="90"/>
                  </a:lnTo>
                  <a:lnTo>
                    <a:pt x="480" y="105"/>
                  </a:lnTo>
                  <a:lnTo>
                    <a:pt x="480" y="90"/>
                  </a:lnTo>
                  <a:lnTo>
                    <a:pt x="435" y="90"/>
                  </a:lnTo>
                  <a:lnTo>
                    <a:pt x="435" y="105"/>
                  </a:lnTo>
                  <a:lnTo>
                    <a:pt x="405" y="105"/>
                  </a:lnTo>
                  <a:lnTo>
                    <a:pt x="375" y="120"/>
                  </a:lnTo>
                  <a:lnTo>
                    <a:pt x="345" y="120"/>
                  </a:lnTo>
                  <a:lnTo>
                    <a:pt x="330" y="105"/>
                  </a:lnTo>
                  <a:lnTo>
                    <a:pt x="330" y="45"/>
                  </a:lnTo>
                  <a:lnTo>
                    <a:pt x="330" y="30"/>
                  </a:lnTo>
                  <a:lnTo>
                    <a:pt x="31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718" name="Freeform 55"/>
            <p:cNvSpPr>
              <a:spLocks/>
            </p:cNvSpPr>
            <p:nvPr/>
          </p:nvSpPr>
          <p:spPr bwMode="auto">
            <a:xfrm>
              <a:off x="3015" y="1560"/>
              <a:ext cx="360" cy="420"/>
            </a:xfrm>
            <a:custGeom>
              <a:avLst/>
              <a:gdLst>
                <a:gd name="T0" fmla="*/ 165 w 360"/>
                <a:gd name="T1" fmla="*/ 0 h 420"/>
                <a:gd name="T2" fmla="*/ 135 w 360"/>
                <a:gd name="T3" fmla="*/ 15 h 420"/>
                <a:gd name="T4" fmla="*/ 135 w 360"/>
                <a:gd name="T5" fmla="*/ 45 h 420"/>
                <a:gd name="T6" fmla="*/ 150 w 360"/>
                <a:gd name="T7" fmla="*/ 150 h 420"/>
                <a:gd name="T8" fmla="*/ 150 w 360"/>
                <a:gd name="T9" fmla="*/ 240 h 420"/>
                <a:gd name="T10" fmla="*/ 150 w 360"/>
                <a:gd name="T11" fmla="*/ 285 h 420"/>
                <a:gd name="T12" fmla="*/ 45 w 360"/>
                <a:gd name="T13" fmla="*/ 285 h 420"/>
                <a:gd name="T14" fmla="*/ 15 w 360"/>
                <a:gd name="T15" fmla="*/ 300 h 420"/>
                <a:gd name="T16" fmla="*/ 0 w 360"/>
                <a:gd name="T17" fmla="*/ 315 h 420"/>
                <a:gd name="T18" fmla="*/ 15 w 360"/>
                <a:gd name="T19" fmla="*/ 360 h 420"/>
                <a:gd name="T20" fmla="*/ 30 w 360"/>
                <a:gd name="T21" fmla="*/ 375 h 420"/>
                <a:gd name="T22" fmla="*/ 75 w 360"/>
                <a:gd name="T23" fmla="*/ 360 h 420"/>
                <a:gd name="T24" fmla="*/ 90 w 360"/>
                <a:gd name="T25" fmla="*/ 405 h 420"/>
                <a:gd name="T26" fmla="*/ 135 w 360"/>
                <a:gd name="T27" fmla="*/ 420 h 420"/>
                <a:gd name="T28" fmla="*/ 150 w 360"/>
                <a:gd name="T29" fmla="*/ 390 h 420"/>
                <a:gd name="T30" fmla="*/ 180 w 360"/>
                <a:gd name="T31" fmla="*/ 345 h 420"/>
                <a:gd name="T32" fmla="*/ 165 w 360"/>
                <a:gd name="T33" fmla="*/ 330 h 420"/>
                <a:gd name="T34" fmla="*/ 210 w 360"/>
                <a:gd name="T35" fmla="*/ 315 h 420"/>
                <a:gd name="T36" fmla="*/ 240 w 360"/>
                <a:gd name="T37" fmla="*/ 285 h 420"/>
                <a:gd name="T38" fmla="*/ 300 w 360"/>
                <a:gd name="T39" fmla="*/ 270 h 420"/>
                <a:gd name="T40" fmla="*/ 360 w 360"/>
                <a:gd name="T41" fmla="*/ 270 h 420"/>
                <a:gd name="T42" fmla="*/ 360 w 360"/>
                <a:gd name="T43" fmla="*/ 165 h 420"/>
                <a:gd name="T44" fmla="*/ 345 w 360"/>
                <a:gd name="T45" fmla="*/ 165 h 420"/>
                <a:gd name="T46" fmla="*/ 345 w 360"/>
                <a:gd name="T47" fmla="*/ 150 h 420"/>
                <a:gd name="T48" fmla="*/ 315 w 360"/>
                <a:gd name="T49" fmla="*/ 135 h 420"/>
                <a:gd name="T50" fmla="*/ 285 w 360"/>
                <a:gd name="T51" fmla="*/ 120 h 420"/>
                <a:gd name="T52" fmla="*/ 255 w 360"/>
                <a:gd name="T53" fmla="*/ 75 h 420"/>
                <a:gd name="T54" fmla="*/ 225 w 360"/>
                <a:gd name="T55" fmla="*/ 45 h 420"/>
                <a:gd name="T56" fmla="*/ 165 w 360"/>
                <a:gd name="T57" fmla="*/ 0 h 4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0"/>
                <a:gd name="T88" fmla="*/ 0 h 420"/>
                <a:gd name="T89" fmla="*/ 360 w 360"/>
                <a:gd name="T90" fmla="*/ 420 h 42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0" h="420">
                  <a:moveTo>
                    <a:pt x="165" y="0"/>
                  </a:moveTo>
                  <a:lnTo>
                    <a:pt x="135" y="15"/>
                  </a:lnTo>
                  <a:lnTo>
                    <a:pt x="135" y="45"/>
                  </a:lnTo>
                  <a:lnTo>
                    <a:pt x="150" y="150"/>
                  </a:lnTo>
                  <a:lnTo>
                    <a:pt x="150" y="240"/>
                  </a:lnTo>
                  <a:lnTo>
                    <a:pt x="150" y="285"/>
                  </a:lnTo>
                  <a:lnTo>
                    <a:pt x="45" y="285"/>
                  </a:lnTo>
                  <a:lnTo>
                    <a:pt x="15" y="300"/>
                  </a:lnTo>
                  <a:lnTo>
                    <a:pt x="0" y="315"/>
                  </a:lnTo>
                  <a:lnTo>
                    <a:pt x="15" y="360"/>
                  </a:lnTo>
                  <a:lnTo>
                    <a:pt x="30" y="375"/>
                  </a:lnTo>
                  <a:lnTo>
                    <a:pt x="75" y="360"/>
                  </a:lnTo>
                  <a:lnTo>
                    <a:pt x="90" y="405"/>
                  </a:lnTo>
                  <a:lnTo>
                    <a:pt x="135" y="420"/>
                  </a:lnTo>
                  <a:lnTo>
                    <a:pt x="150" y="390"/>
                  </a:lnTo>
                  <a:lnTo>
                    <a:pt x="180" y="345"/>
                  </a:lnTo>
                  <a:lnTo>
                    <a:pt x="165" y="330"/>
                  </a:lnTo>
                  <a:lnTo>
                    <a:pt x="210" y="315"/>
                  </a:lnTo>
                  <a:lnTo>
                    <a:pt x="240" y="285"/>
                  </a:lnTo>
                  <a:lnTo>
                    <a:pt x="300" y="270"/>
                  </a:lnTo>
                  <a:lnTo>
                    <a:pt x="360" y="270"/>
                  </a:lnTo>
                  <a:lnTo>
                    <a:pt x="360" y="165"/>
                  </a:lnTo>
                  <a:lnTo>
                    <a:pt x="345" y="165"/>
                  </a:lnTo>
                  <a:lnTo>
                    <a:pt x="345" y="150"/>
                  </a:lnTo>
                  <a:lnTo>
                    <a:pt x="315" y="135"/>
                  </a:lnTo>
                  <a:lnTo>
                    <a:pt x="285" y="120"/>
                  </a:lnTo>
                  <a:lnTo>
                    <a:pt x="255" y="75"/>
                  </a:lnTo>
                  <a:lnTo>
                    <a:pt x="225" y="45"/>
                  </a:lnTo>
                  <a:lnTo>
                    <a:pt x="165"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WordArt 4"/>
          <p:cNvSpPr>
            <a:spLocks noChangeArrowheads="1" noChangeShapeType="1" noTextEdit="1"/>
          </p:cNvSpPr>
          <p:nvPr/>
        </p:nvSpPr>
        <p:spPr bwMode="auto">
          <a:xfrm>
            <a:off x="2743200" y="2362200"/>
            <a:ext cx="6705600" cy="1752600"/>
          </a:xfrm>
          <a:prstGeom prst="rect">
            <a:avLst/>
          </a:prstGeom>
        </p:spPr>
        <p:txBody>
          <a:bodyPr wrap="none" fromWordArt="1">
            <a:prstTxWarp prst="textPlain">
              <a:avLst>
                <a:gd name="adj" fmla="val 50000"/>
              </a:avLst>
            </a:prstTxWarp>
          </a:bodyPr>
          <a:lstStyle/>
          <a:p>
            <a:pPr algn="ctr"/>
            <a:r>
              <a:rPr lang="en-US" sz="3600" kern="10">
                <a:ln w="12700">
                  <a:solidFill>
                    <a:srgbClr val="339966"/>
                  </a:solidFill>
                  <a:round/>
                  <a:headEnd/>
                  <a:tailEnd/>
                </a:ln>
                <a:blipFill dpi="0" rotWithShape="1">
                  <a:blip r:embed="rId2"/>
                  <a:srcRect/>
                  <a:stretch>
                    <a:fillRect/>
                  </a:stretch>
                </a:blipFill>
                <a:latin typeface="Impact" panose="020B0806030902050204" pitchFamily="34" charset="0"/>
              </a:rPr>
              <a:t>THANKS</a:t>
            </a:r>
          </a:p>
        </p:txBody>
      </p:sp>
    </p:spTree>
    <p:extLst>
      <p:ext uri="{BB962C8B-B14F-4D97-AF65-F5344CB8AC3E}">
        <p14:creationId xmlns:p14="http://schemas.microsoft.com/office/powerpoint/2010/main" val="2907357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6940FA-E854-0A76-BCC7-1B29AE0361FE}"/>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F5B44AAB-B440-5AC3-2FFA-EE4B0336E784}"/>
              </a:ext>
            </a:extLst>
          </p:cNvPr>
          <p:cNvSpPr>
            <a:spLocks noGrp="1"/>
          </p:cNvSpPr>
          <p:nvPr>
            <p:ph type="title"/>
          </p:nvPr>
        </p:nvSpPr>
        <p:spPr>
          <a:xfrm>
            <a:off x="775447" y="185831"/>
            <a:ext cx="10331824" cy="755463"/>
          </a:xfrm>
        </p:spPr>
        <p:txBody>
          <a:bodyPr>
            <a:normAutofit/>
          </a:bodyPr>
          <a:lstStyle/>
          <a:p>
            <a:r>
              <a:rPr lang="en-US" altLang="en-US" sz="3600" b="1" dirty="0">
                <a:solidFill>
                  <a:schemeClr val="accent1">
                    <a:lumMod val="50000"/>
                  </a:schemeClr>
                </a:solidFill>
              </a:rPr>
              <a:t>Pakistan’s Structural Transformation – An Overview</a:t>
            </a:r>
          </a:p>
        </p:txBody>
      </p:sp>
      <p:sp>
        <p:nvSpPr>
          <p:cNvPr id="3" name="Content Placeholder 2">
            <a:extLst>
              <a:ext uri="{FF2B5EF4-FFF2-40B4-BE49-F238E27FC236}">
                <a16:creationId xmlns:a16="http://schemas.microsoft.com/office/drawing/2014/main" id="{E2C34781-2355-E77F-34B7-14F001BD3401}"/>
              </a:ext>
            </a:extLst>
          </p:cNvPr>
          <p:cNvSpPr>
            <a:spLocks noGrp="1"/>
          </p:cNvSpPr>
          <p:nvPr>
            <p:ph idx="1"/>
          </p:nvPr>
        </p:nvSpPr>
        <p:spPr>
          <a:xfrm>
            <a:off x="838200" y="1349188"/>
            <a:ext cx="10515600" cy="5163671"/>
          </a:xfrm>
        </p:spPr>
        <p:txBody>
          <a:bodyPr>
            <a:normAutofit fontScale="85000" lnSpcReduction="10000"/>
          </a:bodyPr>
          <a:lstStyle/>
          <a:p>
            <a:r>
              <a:rPr lang="en-GB"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GDP by Sector (2024): Agriculture: 19%, Industry: 19%, Services: 62%.</a:t>
            </a:r>
          </a:p>
          <a:p>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Pakistan’s economy shifted slowly from agriculture to services, with limited manufacturing growth,       → Services-led growth.</a:t>
            </a:r>
            <a:endParaRPr lang="en-GB"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lvl="0" fontAlgn="base">
              <a:spcAft>
                <a:spcPct val="0"/>
              </a:spcAft>
            </a:pPr>
            <a:r>
              <a:rPr lang="en-US" alt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Deindustrialization: Premature shift to services without a strong industrial base.</a:t>
            </a:r>
          </a:p>
          <a:p>
            <a:r>
              <a:rPr lang="en-GB"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Structural dualism: Large informal sector; low-tech exports.</a:t>
            </a:r>
          </a:p>
          <a:p>
            <a:pPr fontAlgn="base">
              <a:spcAft>
                <a:spcPct val="0"/>
              </a:spcAft>
            </a:pPr>
            <a:r>
              <a:rPr lang="en-US" alt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Stagnant Exports: Pakistan’s exports have remained around </a:t>
            </a:r>
            <a:r>
              <a:rPr lang="en-US" altLang="en-US" sz="3200" b="1"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$25–30 billion </a:t>
            </a:r>
            <a:r>
              <a:rPr lang="en-US" alt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for over a decade</a:t>
            </a:r>
            <a:r>
              <a:rPr lang="en-US" altLang="en-US" sz="2000" dirty="0">
                <a:latin typeface="Arial" panose="020B0604020202020204" charset="0"/>
              </a:rPr>
              <a:t>.</a:t>
            </a:r>
            <a:endParaRPr lang="en-GB"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pPr lvl="0" fontAlgn="base">
              <a:spcAft>
                <a:spcPct val="0"/>
              </a:spcAft>
            </a:pPr>
            <a:r>
              <a:rPr lang="en-US" alt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Export Basket Concentration: Reliance on low-value-added textiles and apparel (60%+ of exports).</a:t>
            </a:r>
          </a:p>
          <a:p>
            <a:pPr fontAlgn="base">
              <a:spcAft>
                <a:spcPct val="0"/>
              </a:spcAft>
            </a:pPr>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The textile sector contributes 8.5% to Pakistan’s GDP, makes up 46% of total manufacturing, and employs 40% of the national labor force.</a:t>
            </a:r>
          </a:p>
          <a:p>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Export-Oriented Structural Transformation </a:t>
            </a:r>
          </a:p>
          <a:p>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Policy targeting potential sector  Textile and Services.</a:t>
            </a:r>
          </a:p>
          <a:p>
            <a:pPr lvl="0" fontAlgn="base">
              <a:spcAft>
                <a:spcPct val="0"/>
              </a:spcAft>
            </a:pPr>
            <a:endParaRPr lang="en-US" alt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endParaRPr lang="en-GB"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endParaRPr>
          </a:p>
          <a:p>
            <a:endParaRPr lang="en-US" sz="3200" dirty="0"/>
          </a:p>
        </p:txBody>
      </p:sp>
      <p:sp>
        <p:nvSpPr>
          <p:cNvPr id="4" name="Rectangle 3">
            <a:extLst>
              <a:ext uri="{FF2B5EF4-FFF2-40B4-BE49-F238E27FC236}">
                <a16:creationId xmlns:a16="http://schemas.microsoft.com/office/drawing/2014/main" id="{7606265B-8312-64A1-BBF6-BB385FF176DB}"/>
              </a:ext>
            </a:extLst>
          </p:cNvPr>
          <p:cNvSpPr>
            <a:spLocks noChangeArrowheads="1"/>
          </p:cNvSpPr>
          <p:nvPr/>
        </p:nvSpPr>
        <p:spPr bwMode="auto">
          <a:xfrm>
            <a:off x="838200" y="4370294"/>
            <a:ext cx="24237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lang="en-US" alt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 </a:t>
            </a:r>
            <a:endParaRPr kumimoji="0" lang="en-US" altLang="en-US" sz="1800" b="0" i="0" u="none" strike="noStrike" cap="none" normalizeH="0" baseline="0" dirty="0">
              <a:ln>
                <a:noFill/>
              </a:ln>
              <a:solidFill>
                <a:schemeClr val="tx1"/>
              </a:solidFill>
              <a:effectLst/>
              <a:latin typeface="Arial" panose="020B0604020202020204" charset="0"/>
            </a:endParaRPr>
          </a:p>
        </p:txBody>
      </p:sp>
    </p:spTree>
    <p:extLst>
      <p:ext uri="{BB962C8B-B14F-4D97-AF65-F5344CB8AC3E}">
        <p14:creationId xmlns:p14="http://schemas.microsoft.com/office/powerpoint/2010/main" val="1975817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322859" cy="863040"/>
          </a:xfrm>
        </p:spPr>
        <p:txBody>
          <a:bodyPr>
            <a:normAutofit/>
          </a:bodyPr>
          <a:lstStyle/>
          <a:p>
            <a:r>
              <a:rPr lang="en-US" sz="3600" b="1" dirty="0">
                <a:solidFill>
                  <a:schemeClr val="accent1">
                    <a:lumMod val="50000"/>
                  </a:schemeClr>
                </a:solidFill>
              </a:rPr>
              <a:t>Continued</a:t>
            </a:r>
          </a:p>
        </p:txBody>
      </p:sp>
      <p:sp>
        <p:nvSpPr>
          <p:cNvPr id="3" name="Content Placeholder 2"/>
          <p:cNvSpPr>
            <a:spLocks noGrp="1"/>
          </p:cNvSpPr>
          <p:nvPr>
            <p:ph idx="1"/>
          </p:nvPr>
        </p:nvSpPr>
        <p:spPr/>
        <p:txBody>
          <a:bodyPr/>
          <a:lstStyle/>
          <a:p>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Service sector contributes 62% to GDP and one-third of employment in Pakistan.</a:t>
            </a:r>
          </a:p>
          <a:p>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Employment in services rose from 34.25% (1999–2000) to 37.6% (2017–2021).</a:t>
            </a:r>
          </a:p>
          <a:p>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Pakistan was Ranked 61st in the World in 2020 for Services Exports, with its Services Exports being about $5.4 billion.</a:t>
            </a:r>
          </a:p>
          <a:p>
            <a:r>
              <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With targeted trade and productivity policy, Pakistan’s emerging sectors can accelerate structural transformation, inclusive economic growth and resilience.</a:t>
            </a:r>
          </a:p>
        </p:txBody>
      </p:sp>
    </p:spTree>
    <p:extLst>
      <p:ext uri="{BB962C8B-B14F-4D97-AF65-F5344CB8AC3E}">
        <p14:creationId xmlns:p14="http://schemas.microsoft.com/office/powerpoint/2010/main" val="10098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81F8E-7EEE-951A-5142-BBEA056873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1812BF-D9AA-8C7C-FCFC-92B726D21636}"/>
              </a:ext>
            </a:extLst>
          </p:cNvPr>
          <p:cNvSpPr>
            <a:spLocks noGrp="1"/>
          </p:cNvSpPr>
          <p:nvPr>
            <p:ph type="title"/>
          </p:nvPr>
        </p:nvSpPr>
        <p:spPr>
          <a:xfrm>
            <a:off x="-107575" y="2088776"/>
            <a:ext cx="12111316" cy="1936377"/>
          </a:xfrm>
        </p:spPr>
        <p:txBody>
          <a:bodyPr>
            <a:normAutofit fontScale="90000"/>
          </a:bodyPr>
          <a:lstStyle/>
          <a:p>
            <a:r>
              <a:rPr lang="en-US" sz="7200" b="1" dirty="0">
                <a:latin typeface="Times New Roman" panose="02020603050405020304" pitchFamily="18" charset="0"/>
                <a:cs typeface="Times New Roman" panose="02020603050405020304" pitchFamily="18" charset="0"/>
              </a:rPr>
              <a:t>     REVIEW OF LITERATURE</a:t>
            </a:r>
            <a:r>
              <a:rPr lang="en-US" dirty="0"/>
              <a:t>  </a:t>
            </a:r>
          </a:p>
        </p:txBody>
      </p:sp>
    </p:spTree>
    <p:extLst>
      <p:ext uri="{BB962C8B-B14F-4D97-AF65-F5344CB8AC3E}">
        <p14:creationId xmlns:p14="http://schemas.microsoft.com/office/powerpoint/2010/main" val="332925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4FC75-9956-1974-A9DA-6517997284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1BE2E8-171D-9578-4A0C-ADEEA129BF97}"/>
              </a:ext>
            </a:extLst>
          </p:cNvPr>
          <p:cNvSpPr>
            <a:spLocks noGrp="1"/>
          </p:cNvSpPr>
          <p:nvPr>
            <p:ph type="title"/>
          </p:nvPr>
        </p:nvSpPr>
        <p:spPr>
          <a:xfrm>
            <a:off x="667870" y="132043"/>
            <a:ext cx="10475259" cy="764428"/>
          </a:xfrm>
        </p:spPr>
        <p:txBody>
          <a:bodyPr>
            <a:normAutofit/>
          </a:bodyPr>
          <a:lstStyle/>
          <a:p>
            <a:r>
              <a:rPr lang="en-GB" sz="4000" b="1" dirty="0">
                <a:solidFill>
                  <a:schemeClr val="accent1">
                    <a:lumMod val="50000"/>
                  </a:schemeClr>
                </a:solidFill>
              </a:rPr>
              <a:t>Key Themes in the Literature</a:t>
            </a:r>
            <a:endParaRPr lang="en-US" sz="4000" dirty="0"/>
          </a:p>
        </p:txBody>
      </p:sp>
      <p:sp>
        <p:nvSpPr>
          <p:cNvPr id="3" name="Content Placeholder 2">
            <a:extLst>
              <a:ext uri="{FF2B5EF4-FFF2-40B4-BE49-F238E27FC236}">
                <a16:creationId xmlns:a16="http://schemas.microsoft.com/office/drawing/2014/main" id="{D9B2A60B-1B38-F69C-9D83-9DF9A394473F}"/>
              </a:ext>
            </a:extLst>
          </p:cNvPr>
          <p:cNvSpPr>
            <a:spLocks noGrp="1"/>
          </p:cNvSpPr>
          <p:nvPr>
            <p:ph idx="1"/>
          </p:nvPr>
        </p:nvSpPr>
        <p:spPr>
          <a:xfrm>
            <a:off x="179295" y="896471"/>
            <a:ext cx="11645152" cy="5596403"/>
          </a:xfrm>
        </p:spPr>
        <p:txBody>
          <a:bodyPr>
            <a:normAutofit fontScale="70000" lnSpcReduction="20000"/>
          </a:bodyPr>
          <a:lstStyle/>
          <a:p>
            <a:pPr>
              <a:buNone/>
            </a:pPr>
            <a:r>
              <a:rPr lang="en-GB" sz="3400" b="1" dirty="0">
                <a:solidFill>
                  <a:srgbClr val="FF0000"/>
                </a:solidFill>
                <a:latin typeface="Sakkal Majalla" panose="02000000000000000000" pitchFamily="2" charset="-78"/>
                <a:cs typeface="Sakkal Majalla" panose="02000000000000000000" pitchFamily="2" charset="-78"/>
              </a:rPr>
              <a:t>a. Classical &amp; Neoclassical Views</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Lewis (1954)</a:t>
            </a:r>
            <a:r>
              <a:rPr lang="en-GB" sz="3200" dirty="0">
                <a:latin typeface="Sakkal Majalla" panose="02000000000000000000" pitchFamily="2" charset="-78"/>
                <a:cs typeface="Sakkal Majalla" panose="02000000000000000000" pitchFamily="2" charset="-78"/>
              </a:rPr>
              <a:t>: Surplus </a:t>
            </a:r>
            <a:r>
              <a:rPr lang="en-GB" sz="3200" dirty="0" err="1">
                <a:latin typeface="Sakkal Majalla" panose="02000000000000000000" pitchFamily="2" charset="-78"/>
                <a:cs typeface="Sakkal Majalla" panose="02000000000000000000" pitchFamily="2" charset="-78"/>
              </a:rPr>
              <a:t>labor</a:t>
            </a:r>
            <a:r>
              <a:rPr lang="en-GB" sz="3200" dirty="0">
                <a:latin typeface="Sakkal Majalla" panose="02000000000000000000" pitchFamily="2" charset="-78"/>
                <a:cs typeface="Sakkal Majalla" panose="02000000000000000000" pitchFamily="2" charset="-78"/>
              </a:rPr>
              <a:t> moves from agriculture to a modern sector (dual economy model).</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Kuznets (1971)</a:t>
            </a:r>
            <a:r>
              <a:rPr lang="en-GB" sz="3200" dirty="0">
                <a:latin typeface="Sakkal Majalla" panose="02000000000000000000" pitchFamily="2" charset="-78"/>
                <a:cs typeface="Sakkal Majalla" panose="02000000000000000000" pitchFamily="2" charset="-78"/>
              </a:rPr>
              <a:t>: Industrialization as a core driver of modern economic growth.</a:t>
            </a:r>
          </a:p>
          <a:p>
            <a:pPr>
              <a:buNone/>
            </a:pPr>
            <a:r>
              <a:rPr lang="en-GB" sz="3400" b="1" dirty="0">
                <a:solidFill>
                  <a:srgbClr val="FF0000"/>
                </a:solidFill>
                <a:latin typeface="Sakkal Majalla" panose="02000000000000000000" pitchFamily="2" charset="-78"/>
                <a:cs typeface="Sakkal Majalla" panose="02000000000000000000" pitchFamily="2" charset="-78"/>
              </a:rPr>
              <a:t>b. Productivity-Based Approaches</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McMillan &amp; Rodrik (2011)</a:t>
            </a:r>
            <a:r>
              <a:rPr lang="en-GB" sz="3200" dirty="0">
                <a:latin typeface="Sakkal Majalla" panose="02000000000000000000" pitchFamily="2" charset="-78"/>
                <a:cs typeface="Sakkal Majalla" panose="02000000000000000000" pitchFamily="2" charset="-78"/>
              </a:rPr>
              <a:t>: Growth can come from productivity growth within sectors or reallocation of </a:t>
            </a:r>
            <a:r>
              <a:rPr lang="en-GB" sz="3200" dirty="0" err="1">
                <a:latin typeface="Sakkal Majalla" panose="02000000000000000000" pitchFamily="2" charset="-78"/>
                <a:cs typeface="Sakkal Majalla" panose="02000000000000000000" pitchFamily="2" charset="-78"/>
              </a:rPr>
              <a:t>labor</a:t>
            </a:r>
            <a:r>
              <a:rPr lang="en-GB" sz="3200" dirty="0">
                <a:latin typeface="Sakkal Majalla" panose="02000000000000000000" pitchFamily="2" charset="-78"/>
                <a:cs typeface="Sakkal Majalla" panose="02000000000000000000" pitchFamily="2" charset="-78"/>
              </a:rPr>
              <a:t> to more productive sectors.</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Timmer et al. (2014)</a:t>
            </a:r>
            <a:r>
              <a:rPr lang="en-GB" sz="3200" dirty="0">
                <a:latin typeface="Sakkal Majalla" panose="02000000000000000000" pitchFamily="2" charset="-78"/>
                <a:cs typeface="Sakkal Majalla" panose="02000000000000000000" pitchFamily="2" charset="-78"/>
              </a:rPr>
              <a:t>: Emphasize the role of global value chains and sectoral upgrading.</a:t>
            </a:r>
          </a:p>
          <a:p>
            <a:pPr>
              <a:buNone/>
            </a:pPr>
            <a:r>
              <a:rPr lang="en-GB" sz="3400" b="1" dirty="0">
                <a:solidFill>
                  <a:srgbClr val="FF0000"/>
                </a:solidFill>
                <a:latin typeface="Sakkal Majalla" panose="02000000000000000000" pitchFamily="2" charset="-78"/>
                <a:cs typeface="Sakkal Majalla" panose="02000000000000000000" pitchFamily="2" charset="-78"/>
              </a:rPr>
              <a:t>c. Export &amp; Trade-Led Transformation</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Hausmann, Hwang &amp; Rodrik (2007)</a:t>
            </a:r>
            <a:r>
              <a:rPr lang="en-GB" sz="3200" dirty="0">
                <a:latin typeface="Sakkal Majalla" panose="02000000000000000000" pitchFamily="2" charset="-78"/>
                <a:cs typeface="Sakkal Majalla" panose="02000000000000000000" pitchFamily="2" charset="-78"/>
              </a:rPr>
              <a:t>: “Product space” and economic complexity theory – the sophistication of exports affects income.</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UNIDO (2020)</a:t>
            </a:r>
            <a:r>
              <a:rPr lang="en-GB" sz="3200" dirty="0">
                <a:latin typeface="Sakkal Majalla" panose="02000000000000000000" pitchFamily="2" charset="-78"/>
                <a:cs typeface="Sakkal Majalla" panose="02000000000000000000" pitchFamily="2" charset="-78"/>
              </a:rPr>
              <a:t>: Industrialization and structural change are linked to trade competitiveness.</a:t>
            </a:r>
          </a:p>
          <a:p>
            <a:pPr>
              <a:buNone/>
            </a:pPr>
            <a:r>
              <a:rPr lang="en-GB" sz="3400" b="1" dirty="0">
                <a:solidFill>
                  <a:srgbClr val="FF0000"/>
                </a:solidFill>
                <a:latin typeface="Sakkal Majalla" panose="02000000000000000000" pitchFamily="2" charset="-78"/>
                <a:cs typeface="Sakkal Majalla" panose="02000000000000000000" pitchFamily="2" charset="-78"/>
              </a:rPr>
              <a:t>d. Premature Deindustrialization</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Rodrik (2016)</a:t>
            </a:r>
            <a:r>
              <a:rPr lang="en-GB" sz="3200" dirty="0">
                <a:latin typeface="Sakkal Majalla" panose="02000000000000000000" pitchFamily="2" charset="-78"/>
                <a:cs typeface="Sakkal Majalla" panose="02000000000000000000" pitchFamily="2" charset="-78"/>
              </a:rPr>
              <a:t>: Many developing countries are deindustrializing before becoming rich, limiting their transformation potential.</a:t>
            </a:r>
          </a:p>
          <a:p>
            <a:pPr>
              <a:buNone/>
            </a:pPr>
            <a:r>
              <a:rPr lang="en-GB" sz="3400" b="1" dirty="0">
                <a:solidFill>
                  <a:srgbClr val="FF0000"/>
                </a:solidFill>
                <a:latin typeface="Sakkal Majalla" panose="02000000000000000000" pitchFamily="2" charset="-78"/>
                <a:cs typeface="Sakkal Majalla" panose="02000000000000000000" pitchFamily="2" charset="-78"/>
              </a:rPr>
              <a:t>e. Services-Led Transformation</a:t>
            </a:r>
          </a:p>
          <a:p>
            <a:pPr>
              <a:buFont typeface="Arial" panose="020B0604020202020204"/>
              <a:buChar char="•"/>
            </a:pPr>
            <a:r>
              <a:rPr lang="en-GB" sz="3200" b="1" dirty="0">
                <a:latin typeface="Sakkal Majalla" panose="02000000000000000000" pitchFamily="2" charset="-78"/>
                <a:cs typeface="Sakkal Majalla" panose="02000000000000000000" pitchFamily="2" charset="-78"/>
              </a:rPr>
              <a:t>Ghani &amp; O’Connell (2014)</a:t>
            </a:r>
            <a:r>
              <a:rPr lang="en-GB" sz="3200" dirty="0">
                <a:latin typeface="Sakkal Majalla" panose="02000000000000000000" pitchFamily="2" charset="-78"/>
                <a:cs typeface="Sakkal Majalla" panose="02000000000000000000" pitchFamily="2" charset="-78"/>
              </a:rPr>
              <a:t>: In South Asia, services (like IT and finance) are becoming drivers of structural change, bypassing manufacturing.</a:t>
            </a:r>
          </a:p>
          <a:p>
            <a:pPr marL="285750" indent="-285750" algn="justLow">
              <a:lnSpc>
                <a:spcPct val="80000"/>
              </a:lnSpc>
              <a:defRPr/>
            </a:pPr>
            <a:endParaRPr lang="en-US" sz="30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Trebuchet MS" panose="020B0603020202020204" pitchFamily="34" charset="0"/>
            </a:endParaRPr>
          </a:p>
          <a:p>
            <a:endParaRPr lang="en-US" dirty="0"/>
          </a:p>
        </p:txBody>
      </p:sp>
    </p:spTree>
    <p:extLst>
      <p:ext uri="{BB962C8B-B14F-4D97-AF65-F5344CB8AC3E}">
        <p14:creationId xmlns:p14="http://schemas.microsoft.com/office/powerpoint/2010/main" val="132491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71E7A6-E5C2-6E3F-7C97-968C73FA1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499FC8-5354-1B5A-EF4E-CBD91F704C80}"/>
              </a:ext>
            </a:extLst>
          </p:cNvPr>
          <p:cNvSpPr>
            <a:spLocks noGrp="1"/>
          </p:cNvSpPr>
          <p:nvPr>
            <p:ph type="title"/>
          </p:nvPr>
        </p:nvSpPr>
        <p:spPr>
          <a:xfrm>
            <a:off x="667870" y="132043"/>
            <a:ext cx="10475259" cy="764428"/>
          </a:xfrm>
        </p:spPr>
        <p:txBody>
          <a:bodyPr>
            <a:normAutofit/>
          </a:bodyPr>
          <a:lstStyle/>
          <a:p>
            <a:r>
              <a:rPr lang="en-GB" sz="4000" b="1" dirty="0">
                <a:solidFill>
                  <a:schemeClr val="accent1">
                    <a:lumMod val="50000"/>
                  </a:schemeClr>
                </a:solidFill>
              </a:rPr>
              <a:t>Methodological Approaches in the Literature</a:t>
            </a:r>
            <a:endParaRPr lang="en-US" sz="4000" dirty="0"/>
          </a:p>
        </p:txBody>
      </p:sp>
      <p:sp>
        <p:nvSpPr>
          <p:cNvPr id="3" name="Content Placeholder 2">
            <a:extLst>
              <a:ext uri="{FF2B5EF4-FFF2-40B4-BE49-F238E27FC236}">
                <a16:creationId xmlns:a16="http://schemas.microsoft.com/office/drawing/2014/main" id="{1D2A7F76-A106-1C06-25E2-2A35DF05F40F}"/>
              </a:ext>
            </a:extLst>
          </p:cNvPr>
          <p:cNvSpPr>
            <a:spLocks noGrp="1"/>
          </p:cNvSpPr>
          <p:nvPr>
            <p:ph idx="1"/>
          </p:nvPr>
        </p:nvSpPr>
        <p:spPr>
          <a:xfrm>
            <a:off x="179295" y="802341"/>
            <a:ext cx="11766176" cy="5690533"/>
          </a:xfrm>
        </p:spPr>
        <p:txBody>
          <a:bodyPr>
            <a:normAutofit fontScale="77500" lnSpcReduction="20000"/>
          </a:bodyPr>
          <a:lstStyle/>
          <a:p>
            <a:pPr>
              <a:buNone/>
            </a:pPr>
            <a:endParaRPr lang="en-GB" sz="3200" dirty="0"/>
          </a:p>
          <a:p>
            <a:pPr marL="0" indent="0">
              <a:buNone/>
            </a:pPr>
            <a:r>
              <a:rPr lang="en-GB" sz="3100" b="1" dirty="0">
                <a:solidFill>
                  <a:srgbClr val="FF0000"/>
                </a:solidFill>
                <a:latin typeface="Sakkal Majalla" panose="02000000000000000000" pitchFamily="2" charset="-78"/>
                <a:cs typeface="Sakkal Majalla" panose="02000000000000000000" pitchFamily="2" charset="-78"/>
              </a:rPr>
              <a:t>a. Growth Accounting Decomposition</a:t>
            </a:r>
          </a:p>
          <a:p>
            <a:r>
              <a:rPr lang="en-GB" dirty="0">
                <a:latin typeface="Sakkal Majalla" panose="02000000000000000000" pitchFamily="2" charset="-78"/>
                <a:cs typeface="Sakkal Majalla" panose="02000000000000000000" pitchFamily="2" charset="-78"/>
              </a:rPr>
              <a:t>Decomposes aggregate </a:t>
            </a:r>
            <a:r>
              <a:rPr lang="en-GB" dirty="0" err="1">
                <a:latin typeface="Sakkal Majalla" panose="02000000000000000000" pitchFamily="2" charset="-78"/>
                <a:cs typeface="Sakkal Majalla" panose="02000000000000000000" pitchFamily="2" charset="-78"/>
              </a:rPr>
              <a:t>labor</a:t>
            </a:r>
            <a:r>
              <a:rPr lang="en-GB" dirty="0">
                <a:latin typeface="Sakkal Majalla" panose="02000000000000000000" pitchFamily="2" charset="-78"/>
                <a:cs typeface="Sakkal Majalla" panose="02000000000000000000" pitchFamily="2" charset="-78"/>
              </a:rPr>
              <a:t> productivity growth into:</a:t>
            </a:r>
          </a:p>
          <a:p>
            <a:pPr lvl="1"/>
            <a:r>
              <a:rPr lang="en-GB" b="1" dirty="0">
                <a:latin typeface="Sakkal Majalla" panose="02000000000000000000" pitchFamily="2" charset="-78"/>
                <a:cs typeface="Sakkal Majalla" panose="02000000000000000000" pitchFamily="2" charset="-78"/>
              </a:rPr>
              <a:t>Within-sector productivity change</a:t>
            </a:r>
            <a:endParaRPr lang="en-GB" dirty="0">
              <a:latin typeface="Sakkal Majalla" panose="02000000000000000000" pitchFamily="2" charset="-78"/>
              <a:cs typeface="Sakkal Majalla" panose="02000000000000000000" pitchFamily="2" charset="-78"/>
            </a:endParaRPr>
          </a:p>
          <a:p>
            <a:pPr lvl="1"/>
            <a:r>
              <a:rPr lang="en-GB" b="1" dirty="0">
                <a:latin typeface="Sakkal Majalla" panose="02000000000000000000" pitchFamily="2" charset="-78"/>
                <a:cs typeface="Sakkal Majalla" panose="02000000000000000000" pitchFamily="2" charset="-78"/>
              </a:rPr>
              <a:t>Labor reallocation effect</a:t>
            </a:r>
            <a:br>
              <a:rPr lang="en-GB" dirty="0">
                <a:latin typeface="Sakkal Majalla" panose="02000000000000000000" pitchFamily="2" charset="-78"/>
                <a:cs typeface="Sakkal Majalla" panose="02000000000000000000" pitchFamily="2" charset="-78"/>
              </a:rPr>
            </a:br>
            <a:r>
              <a:rPr lang="en-GB" b="1" dirty="0">
                <a:latin typeface="Sakkal Majalla" panose="02000000000000000000" pitchFamily="2" charset="-78"/>
                <a:cs typeface="Sakkal Majalla" panose="02000000000000000000" pitchFamily="2" charset="-78"/>
              </a:rPr>
              <a:t>(McMillan &amp; Rodrik, 2011)</a:t>
            </a:r>
            <a:endParaRPr lang="en-GB" dirty="0">
              <a:latin typeface="Sakkal Majalla" panose="02000000000000000000" pitchFamily="2" charset="-78"/>
              <a:cs typeface="Sakkal Majalla" panose="02000000000000000000" pitchFamily="2" charset="-78"/>
            </a:endParaRPr>
          </a:p>
          <a:p>
            <a:pPr marL="0" indent="0">
              <a:buNone/>
            </a:pPr>
            <a:r>
              <a:rPr lang="en-GB" sz="3100" b="1" dirty="0">
                <a:solidFill>
                  <a:srgbClr val="FF0000"/>
                </a:solidFill>
                <a:latin typeface="Sakkal Majalla" panose="02000000000000000000" pitchFamily="2" charset="-78"/>
                <a:cs typeface="Sakkal Majalla" panose="02000000000000000000" pitchFamily="2" charset="-78"/>
              </a:rPr>
              <a:t>b. Input-Output and Social Accounting Matrix (SAM) Models</a:t>
            </a:r>
          </a:p>
          <a:p>
            <a:r>
              <a:rPr lang="en-GB" dirty="0">
                <a:latin typeface="Sakkal Majalla" panose="02000000000000000000" pitchFamily="2" charset="-78"/>
                <a:cs typeface="Sakkal Majalla" panose="02000000000000000000" pitchFamily="2" charset="-78"/>
              </a:rPr>
              <a:t>Used to trace value-added linkages across sectors.</a:t>
            </a:r>
          </a:p>
          <a:p>
            <a:r>
              <a:rPr lang="en-GB" dirty="0">
                <a:latin typeface="Sakkal Majalla" panose="02000000000000000000" pitchFamily="2" charset="-78"/>
                <a:cs typeface="Sakkal Majalla" panose="02000000000000000000" pitchFamily="2" charset="-78"/>
              </a:rPr>
              <a:t>Example: IFPRI SAM models and GTAP-based CGE models for transformation scenarios.</a:t>
            </a:r>
          </a:p>
          <a:p>
            <a:pPr marL="0" indent="0">
              <a:buNone/>
            </a:pPr>
            <a:r>
              <a:rPr lang="en-GB" sz="3100" b="1" dirty="0">
                <a:solidFill>
                  <a:srgbClr val="FF0000"/>
                </a:solidFill>
                <a:latin typeface="Sakkal Majalla" panose="02000000000000000000" pitchFamily="2" charset="-78"/>
                <a:cs typeface="Sakkal Majalla" panose="02000000000000000000" pitchFamily="2" charset="-78"/>
              </a:rPr>
              <a:t>c. Computable General Equilibrium (CGE) Models</a:t>
            </a:r>
          </a:p>
          <a:p>
            <a:r>
              <a:rPr lang="en-GB" b="1" dirty="0">
                <a:latin typeface="Sakkal Majalla" panose="02000000000000000000" pitchFamily="2" charset="-78"/>
                <a:cs typeface="Sakkal Majalla" panose="02000000000000000000" pitchFamily="2" charset="-78"/>
              </a:rPr>
              <a:t>GTAP and MIRAGE models</a:t>
            </a:r>
            <a:r>
              <a:rPr lang="en-GB" dirty="0">
                <a:latin typeface="Sakkal Majalla" panose="02000000000000000000" pitchFamily="2" charset="-78"/>
                <a:cs typeface="Sakkal Majalla" panose="02000000000000000000" pitchFamily="2" charset="-78"/>
              </a:rPr>
              <a:t> simulate the effects of trade, investment, or policy on structural dynamics.</a:t>
            </a:r>
          </a:p>
          <a:p>
            <a:r>
              <a:rPr lang="en-GB" dirty="0">
                <a:latin typeface="Sakkal Majalla" panose="02000000000000000000" pitchFamily="2" charset="-78"/>
                <a:cs typeface="Sakkal Majalla" panose="02000000000000000000" pitchFamily="2" charset="-78"/>
              </a:rPr>
              <a:t>Sector-specific shocks </a:t>
            </a:r>
            <a:r>
              <a:rPr lang="en-GB" dirty="0" err="1">
                <a:latin typeface="Sakkal Majalla" panose="02000000000000000000" pitchFamily="2" charset="-78"/>
                <a:cs typeface="Sakkal Majalla" panose="02000000000000000000" pitchFamily="2" charset="-78"/>
              </a:rPr>
              <a:t>analyzed</a:t>
            </a:r>
            <a:r>
              <a:rPr lang="en-GB" dirty="0">
                <a:latin typeface="Sakkal Majalla" panose="02000000000000000000" pitchFamily="2" charset="-78"/>
                <a:cs typeface="Sakkal Majalla" panose="02000000000000000000" pitchFamily="2" charset="-78"/>
              </a:rPr>
              <a:t> for </a:t>
            </a:r>
            <a:r>
              <a:rPr lang="en-GB" dirty="0" err="1">
                <a:latin typeface="Sakkal Majalla" panose="02000000000000000000" pitchFamily="2" charset="-78"/>
                <a:cs typeface="Sakkal Majalla" panose="02000000000000000000" pitchFamily="2" charset="-78"/>
              </a:rPr>
              <a:t>labor</a:t>
            </a:r>
            <a:r>
              <a:rPr lang="en-GB" dirty="0">
                <a:latin typeface="Sakkal Majalla" panose="02000000000000000000" pitchFamily="2" charset="-78"/>
                <a:cs typeface="Sakkal Majalla" panose="02000000000000000000" pitchFamily="2" charset="-78"/>
              </a:rPr>
              <a:t> shifts and output impacts.</a:t>
            </a:r>
          </a:p>
          <a:p>
            <a:pPr marL="0" indent="0">
              <a:buNone/>
            </a:pPr>
            <a:r>
              <a:rPr lang="en-GB" sz="3400" b="1" dirty="0">
                <a:solidFill>
                  <a:srgbClr val="FF0000"/>
                </a:solidFill>
                <a:latin typeface="Sakkal Majalla" panose="02000000000000000000" pitchFamily="2" charset="-78"/>
                <a:cs typeface="Sakkal Majalla" panose="02000000000000000000" pitchFamily="2" charset="-78"/>
              </a:rPr>
              <a:t>d. Econometric Panel Models</a:t>
            </a:r>
          </a:p>
          <a:p>
            <a:r>
              <a:rPr lang="en-GB" dirty="0">
                <a:latin typeface="Sakkal Majalla" panose="02000000000000000000" pitchFamily="2" charset="-78"/>
                <a:cs typeface="Sakkal Majalla" panose="02000000000000000000" pitchFamily="2" charset="-78"/>
              </a:rPr>
              <a:t>Panel regressions used to estimate impact of sector shares, productivity, and trade composition on GDP per capita and employment.</a:t>
            </a:r>
          </a:p>
          <a:p>
            <a:r>
              <a:rPr lang="en-GB" dirty="0">
                <a:latin typeface="Sakkal Majalla" panose="02000000000000000000" pitchFamily="2" charset="-78"/>
                <a:cs typeface="Sakkal Majalla" panose="02000000000000000000" pitchFamily="2" charset="-78"/>
              </a:rPr>
              <a:t>Examples: Barro regressions, fixed/random effects models.</a:t>
            </a:r>
          </a:p>
          <a:p>
            <a:endParaRPr lang="en-US" dirty="0"/>
          </a:p>
        </p:txBody>
      </p:sp>
    </p:spTree>
    <p:extLst>
      <p:ext uri="{BB962C8B-B14F-4D97-AF65-F5344CB8AC3E}">
        <p14:creationId xmlns:p14="http://schemas.microsoft.com/office/powerpoint/2010/main" val="2325505036"/>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580" y="2629281"/>
            <a:ext cx="10515600" cy="1325563"/>
          </a:xfrm>
        </p:spPr>
        <p:txBody>
          <a:bodyPr/>
          <a:lstStyle/>
          <a:p>
            <a:r>
              <a:rPr lang="en-US" sz="7200" b="1" dirty="0">
                <a:latin typeface="Times New Roman" panose="02020603050405020304" pitchFamily="18" charset="0"/>
                <a:cs typeface="Times New Roman" panose="02020603050405020304" pitchFamily="18" charset="0"/>
              </a:rPr>
              <a:t>     METHODOLOGY</a:t>
            </a:r>
            <a:r>
              <a:rPr lang="en-US" dirty="0"/>
              <a:t>  </a:t>
            </a:r>
          </a:p>
        </p:txBody>
      </p:sp>
    </p:spTree>
    <p:extLst>
      <p:ext uri="{BB962C8B-B14F-4D97-AF65-F5344CB8AC3E}">
        <p14:creationId xmlns:p14="http://schemas.microsoft.com/office/powerpoint/2010/main" val="2206914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75447" y="185831"/>
            <a:ext cx="10515600" cy="1325563"/>
          </a:xfrm>
        </p:spPr>
        <p:txBody>
          <a:bodyPr>
            <a:normAutofit/>
          </a:bodyPr>
          <a:lstStyle/>
          <a:p>
            <a:r>
              <a:rPr lang="en-US" altLang="en-US" b="1" dirty="0">
                <a:solidFill>
                  <a:schemeClr val="accent1">
                    <a:lumMod val="50000"/>
                  </a:schemeClr>
                </a:solidFill>
              </a:rPr>
              <a:t>GTAP Recursive Dynamic (RD) Model</a:t>
            </a:r>
          </a:p>
        </p:txBody>
      </p:sp>
      <p:sp>
        <p:nvSpPr>
          <p:cNvPr id="3" name="Content Placeholder 2"/>
          <p:cNvSpPr>
            <a:spLocks noGrp="1"/>
          </p:cNvSpPr>
          <p:nvPr>
            <p:ph idx="1"/>
          </p:nvPr>
        </p:nvSpPr>
        <p:spPr>
          <a:xfrm>
            <a:off x="506506" y="1322293"/>
            <a:ext cx="10860741" cy="5163671"/>
          </a:xfrm>
        </p:spPr>
        <p:txBody>
          <a:bodyPr>
            <a:normAutofit fontScale="92500" lnSpcReduction="20000"/>
          </a:bodyPr>
          <a:lstStyle/>
          <a:p>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Extension of static GTAP model into multi-period dynamic framework.</a:t>
            </a:r>
          </a:p>
          <a:p>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Recursive Dynamic: Captures capital accumulation, population growth, and technology changes.</a:t>
            </a:r>
          </a:p>
          <a:p>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Useful for long-term projections of trade and policy impacts.</a:t>
            </a:r>
          </a:p>
          <a:p>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Endogenous Investment: Allocation based on returns.</a:t>
            </a:r>
          </a:p>
          <a:p>
            <a:r>
              <a:rPr lang="en-GB" sz="3100" kern="0" dirty="0">
                <a:solidFill>
                  <a:schemeClr val="tx1">
                    <a:lumMod val="65000"/>
                    <a:lumOff val="35000"/>
                  </a:schemeClr>
                </a:solidFill>
                <a:latin typeface="Sakkal Majalla" panose="02000000000000000000" pitchFamily="2" charset="-78"/>
                <a:ea typeface="Roboto"/>
                <a:cs typeface="Sakkal Majalla" panose="02000000000000000000" pitchFamily="2" charset="-78"/>
              </a:rPr>
              <a:t>Population &amp; Labor Growth: Exogenously modelled.</a:t>
            </a:r>
          </a:p>
          <a:p>
            <a:pPr marL="285750" lvl="0" indent="-285750" algn="justLow">
              <a:defRPr/>
            </a:pPr>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Roboto"/>
              </a:rPr>
              <a:t>The mechanism for moving forward is done through investments that result in expansion of capital used for production, capital Endowment is endogenous and responds to investment changes that lead to capital accumulation.</a:t>
            </a:r>
          </a:p>
          <a:p>
            <a:pPr marL="285750" lvl="0" indent="-285750" algn="justLow">
              <a:defRPr/>
            </a:pPr>
            <a:r>
              <a:rPr lang="en-US" sz="3200" kern="0" dirty="0">
                <a:solidFill>
                  <a:schemeClr val="tx1">
                    <a:lumMod val="65000"/>
                    <a:lumOff val="35000"/>
                  </a:schemeClr>
                </a:solidFill>
                <a:latin typeface="Sakkal Majalla" panose="02000000000000000000" pitchFamily="2" charset="-78"/>
                <a:ea typeface="Roboto"/>
                <a:cs typeface="Sakkal Majalla" panose="02000000000000000000" pitchFamily="2" charset="-78"/>
                <a:sym typeface="Roboto"/>
              </a:rPr>
              <a:t>If there is too much capital in the economy, the expected rates of return to capital fall. The fall in expected returns leads to reduction in future investments due to diminishing marginal returns to capital, as a higher level of capital has a lower returns in relative terms.</a:t>
            </a:r>
          </a:p>
          <a:p>
            <a:endParaRPr lang="en-US" sz="3200" dirty="0"/>
          </a:p>
        </p:txBody>
      </p:sp>
    </p:spTree>
    <p:extLst>
      <p:ext uri="{BB962C8B-B14F-4D97-AF65-F5344CB8AC3E}">
        <p14:creationId xmlns:p14="http://schemas.microsoft.com/office/powerpoint/2010/main" val="3105850093"/>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18180</TotalTime>
  <Words>2204</Words>
  <Application>Microsoft Office PowerPoint</Application>
  <PresentationFormat>Widescreen</PresentationFormat>
  <Paragraphs>333</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Aptos</vt:lpstr>
      <vt:lpstr>Arial</vt:lpstr>
      <vt:lpstr>Calibri</vt:lpstr>
      <vt:lpstr>Calibri Light</vt:lpstr>
      <vt:lpstr>Cambria Math</vt:lpstr>
      <vt:lpstr>Impact</vt:lpstr>
      <vt:lpstr>Sakkal Majalla</vt:lpstr>
      <vt:lpstr>Times New Roman</vt:lpstr>
      <vt:lpstr>Wingdings</vt:lpstr>
      <vt:lpstr>Office Theme</vt:lpstr>
      <vt:lpstr>Structural Transformation and Economic Resilience: The Case of Pakistan</vt:lpstr>
      <vt:lpstr>Introduction </vt:lpstr>
      <vt:lpstr>Pakistan’s Structural Transformation – An Overview</vt:lpstr>
      <vt:lpstr>Continued</vt:lpstr>
      <vt:lpstr>     REVIEW OF LITERATURE  </vt:lpstr>
      <vt:lpstr>Key Themes in the Literature</vt:lpstr>
      <vt:lpstr>Methodological Approaches in the Literature</vt:lpstr>
      <vt:lpstr>     METHODOLOGY  </vt:lpstr>
      <vt:lpstr>GTAP Recursive Dynamic (RD) Model</vt:lpstr>
      <vt:lpstr>Data Modification</vt:lpstr>
      <vt:lpstr>PowerPoint Presentation</vt:lpstr>
      <vt:lpstr>PowerPoint Presentation</vt:lpstr>
      <vt:lpstr>PowerPoint Presentation</vt:lpstr>
      <vt:lpstr>Research Simulations/ Experiments</vt:lpstr>
      <vt:lpstr>             RESULTS</vt:lpstr>
      <vt:lpstr>Impact on Real GDP (% changes  - (Monetary changes))</vt:lpstr>
      <vt:lpstr>                 Impact on Real Exports</vt:lpstr>
      <vt:lpstr>               Impact on Real Imports</vt:lpstr>
      <vt:lpstr>Conclusion</vt:lpstr>
      <vt:lpstr>Policy Recommendation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Farah Tasneem</dc:creator>
  <cp:lastModifiedBy>Muhammad Aamir Khan</cp:lastModifiedBy>
  <cp:revision>178</cp:revision>
  <dcterms:created xsi:type="dcterms:W3CDTF">2020-08-18T18:58:50Z</dcterms:created>
  <dcterms:modified xsi:type="dcterms:W3CDTF">2025-06-30T19:00:55Z</dcterms:modified>
</cp:coreProperties>
</file>