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47" r:id="rId4"/>
    <p:sldId id="298" r:id="rId5"/>
    <p:sldId id="343" r:id="rId6"/>
    <p:sldId id="344" r:id="rId7"/>
    <p:sldId id="345" r:id="rId8"/>
    <p:sldId id="346" r:id="rId9"/>
    <p:sldId id="349" r:id="rId10"/>
    <p:sldId id="301" r:id="rId11"/>
    <p:sldId id="320" r:id="rId12"/>
    <p:sldId id="321" r:id="rId13"/>
    <p:sldId id="323" r:id="rId14"/>
    <p:sldId id="324" r:id="rId15"/>
    <p:sldId id="322" r:id="rId16"/>
    <p:sldId id="300" r:id="rId17"/>
    <p:sldId id="325" r:id="rId18"/>
    <p:sldId id="326" r:id="rId19"/>
    <p:sldId id="327" r:id="rId20"/>
    <p:sldId id="350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8" r:id="rId31"/>
    <p:sldId id="339" r:id="rId32"/>
    <p:sldId id="340" r:id="rId33"/>
    <p:sldId id="337" r:id="rId34"/>
    <p:sldId id="351" r:id="rId35"/>
    <p:sldId id="341" r:id="rId36"/>
    <p:sldId id="34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ssy" initials="C" lastIdx="1" clrIdx="0">
    <p:extLst>
      <p:ext uri="{19B8F6BF-5375-455C-9EA6-DF929625EA0E}">
        <p15:presenceInfo xmlns:p15="http://schemas.microsoft.com/office/powerpoint/2012/main" userId="Ciss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57A5"/>
    <a:srgbClr val="FFCCFF"/>
    <a:srgbClr val="00519D"/>
    <a:srgbClr val="004A89"/>
    <a:srgbClr val="3238FF"/>
    <a:srgbClr val="08245B"/>
    <a:srgbClr val="00376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3957" autoAdjust="0"/>
  </p:normalViewPr>
  <p:slideViewPr>
    <p:cSldViewPr>
      <p:cViewPr varScale="1">
        <p:scale>
          <a:sx n="64" d="100"/>
          <a:sy n="64" d="100"/>
        </p:scale>
        <p:origin x="66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1F30-A2C1-478C-9FA2-073D4DC48B7D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AEFF8-A9D6-4BDA-A24A-832BDB70C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6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26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558A3-9632-159A-69D3-60A81329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7E7E55D-81B4-C864-2D3B-54607926F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609F52-BB3A-DD41-8FCB-DDF902A3F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D5D544-2EAA-469B-8830-0967334C0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91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8FEE8-04A2-2709-E323-4C5D0514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66422F-A2FA-04A1-66AD-6E0713101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E56B5A0-D704-49A9-AC27-A06C023BB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9ADC35-2EB9-A263-4ED1-58420E35B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61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8B25-561F-055A-9E7B-D4533632A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CD6632-CE56-954C-B73B-D3EDF67F4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551667-30E9-10BC-6F28-6D572FDA0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2D8C18-6780-4AE4-5D75-178F3FEFF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78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F93F-1363-4CD6-A960-416A46D7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8DA3D05-7AAB-65C3-850B-90590F1D6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9E3BF9-0550-5D14-65CE-11D7CD0CA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01C0E6-52C7-87F6-FE6E-3B3BDF760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10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1677-3BC2-2A9F-9492-5BED8B8E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6EB1D11-76D5-BD5B-6A8E-62DF54613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4385DE6-0C49-23B5-A6C4-4D0F5A536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FB289-7072-384A-847F-89FEB8CF0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33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A62E7-92BF-BED8-B9CF-F7B76F7F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51C9A1-D958-F3BE-5F74-0E389087F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1E6704-FE77-6E8D-CAE6-268D3AF64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D503A6-3CCE-5D57-0D34-C039A726B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11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DCF6-F4A2-CF28-E3F5-1ACDA152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221FF7-A7F8-0899-5CCA-D3EB472AD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B4A3BA-5174-1C64-4ABD-E70900AD6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28FABE-4753-82BF-F3BB-D3FE3AD9B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77617-CFF4-B289-01E4-8E10BF45D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BE92C2-4FD7-35FE-6995-CB0AD1EB7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60A8EC-5A22-DD71-7366-94D202B69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F31357-A3A7-30A5-680B-682D9A60B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119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0DFDA-129F-C986-B479-CC580C5E3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6764C8-EADE-9EA1-06CD-E24D1247E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91386A-895B-5B11-0872-024B26B4A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AEB116-2B12-53B0-B0A8-EB31C2767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22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0A00D-A9E9-F934-9227-17CC183BD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3CEAAF-AA62-F026-39F1-F2172D08E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FC3817-8A97-FF29-2E21-65CB5A62A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084F8C-DB20-5682-208B-10AE75F22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9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93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F7FFF-FF2B-08A7-916F-C27AF318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F557AD-9919-D17F-B219-31784D22F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F1D1F0-AADC-FFA1-E7C2-3D5CAA133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60B72B-957C-5CE8-888D-D4489F229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8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14089-E579-90E9-485C-6DA2E2B2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197297-46DE-FEEF-7AB7-F4D517BD1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854B71-3843-94A1-F82A-CE8EF42C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FED1E0-D924-19D6-4D32-6C6F6A571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4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884E-D0C5-6871-586C-A8B7B669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79E1E95-7079-0D69-2A94-9EB9D9C0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9FC2C5-26F8-E426-90AC-17B5E0DC0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B48FAB-D678-1B96-88E1-52F0F90FA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596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F6E53-D36C-5A43-43BA-9C07BBFE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5B1646-32DA-099D-D810-2C22A6B24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75A934-8803-54DA-B33D-05CBE0EDF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136C3D-3F9D-732B-4F20-3ED09762A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465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470B-B467-C8A5-6120-3DAF9FC0C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55C8E4-C69C-EE05-C4D1-34D757441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AFF0F2D-C1D2-02AE-20DC-A0B21BA1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363BA1-6F04-F9CF-7340-CB0498CF7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25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FA02-71DC-EBCE-2977-28C59C932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E05988-2834-FB46-E12C-2A2349608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C030D1-C4F9-1DD8-95A2-D515A710E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C9C68F-6301-2456-686C-39FEE4977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39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58C2F-F931-7446-8492-18F9C91D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31C25A-6388-3388-7FC9-BF6856924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6A5F0E-652A-042A-B791-9C6E45577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15F55F-C9BB-462F-0A35-53761FBA9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38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6D4B2-75E0-E1EF-3D53-4DD74FFF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3EBD92-C862-1776-C84C-FFFCC1FDE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902255-AB7D-1231-084C-12B380DBF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C4C8-A528-1E60-2068-203002D8C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09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F736-32DD-A4B9-A4EC-C0EF2BA27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1B5807-E9E5-5859-6B16-AFDED3168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D74AFF-D6C4-612F-4998-CC1FB4A01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C582A1-AEFF-B09E-9C3D-6F613D2FF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92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88F79-6D29-302E-2343-81BB67C4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E3C8C2-93BC-C05C-5836-DCE600CBD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270FC9-8B73-A633-1BEF-C7DC97D87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45BF09-4A91-4C3F-84E5-922B6E9FB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58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8BA6-BABC-735A-2FE6-04F0E2147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AD6279-DF2E-28A9-6308-BDEF4A1B8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0DBB02-D50D-8F7F-BF42-4806801A6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0C5142-6A85-D192-223E-260A06AA9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85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54046-0DB5-8DA8-54E9-BA3B4EEB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09EA1B-DA80-892C-D48D-9ED1EEA4E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86A0A3-C8BA-8163-3C00-70FDEC854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8572CB-408A-F870-0CE4-F23E28136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76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66817-9C97-300D-D465-47F0C8614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0430B9-C192-BDC2-A078-929ABB54B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F98791-4FF8-22B4-11AC-B864F92EF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A6B848-8DE2-384B-7E64-63235EBAD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91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564CC-E40E-B51B-CFB7-FB56EF8C1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0054DC-4E8F-D415-347E-C6670E30E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59C3669-F8F2-5CAD-2DC1-7B980D98C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FD4422-7065-6E9C-977B-BD00E68D4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59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BCDC3-DD5B-D8BF-B6F4-10561F69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5A7A98-5A35-62B9-E49C-F80FEDC81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089DD48-82B8-2F35-03A2-910501D4B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2EE65C-03D4-18C0-0B8C-C74F45FB6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14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55BFC-1405-0140-31D8-133F06394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670661-0A41-88E8-C6FB-7577808E0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E96B45-9460-704D-DA05-EBEF20A0A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D77B4C-C368-2A7B-5850-66968725C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3501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03C47-B86C-A478-EB80-D892798E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38D41D5-0FD2-8963-FBDA-BB5308CD0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DEBB65-7AE8-2915-F740-F905B1F6B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0A0C7D-F57F-EA56-59B6-D6AB2338A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97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9117-5257-5166-3D94-4FAA96724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0ACA4A-09D6-21F6-45D7-6209D8832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0FE681-6286-10B5-0C55-7FBD793ED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C35412-20A6-B998-A388-1C5F9A1CB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4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519B1-0507-82E7-B355-2EB3414D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50369F-412E-80F2-C545-9DBB43749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D146EF-7137-1A1B-27D4-559C2BAAB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4135BC-EF99-B349-06A1-CF51EA1FF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04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EB983-8A40-9404-D1DB-4A0E734AF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B56024-F95D-694F-6599-54B32F092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DE42D46-27CF-8B64-FC8B-0D293425D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F41284-FE30-0E20-5AEF-FCF5994CF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91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E47CC-C4B3-0437-8D87-5C2AEE73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09B17-B055-E2EB-DC08-64DCEEA24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2BF824-DBF1-3666-16DD-B294F9685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41D30E-6224-9FDF-1483-AD778642C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6E410-C032-90A8-3F94-D72019AC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40836D5-A928-CE5C-D559-803F6C1F9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9A04A3-88E2-87F7-E1CC-8A6F69F2E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16DABC-1B95-23A5-8FAB-C9416A135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53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0A0C4-406A-CAA6-7DE5-84AC63EC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DC2006-2B5F-E245-6F29-A9B9CEBB2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E749C8-3127-42B0-1F51-8F18BD146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50DAB-2487-6A6A-125C-7620A7FAB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EFF8-A9D6-4BDA-A24A-832BDB70C2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68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6EE5-268D-471D-B947-D13DA9B4CE5A}" type="datetime1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4AF9-1664-4634-98DD-8A193B72BA2B}" type="datetime1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CE156-0F35-4A58-B0EF-48ABD7BC9BC2}" type="datetime1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7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0.png"/><Relationship Id="rId11" Type="http://schemas.openxmlformats.org/officeDocument/2006/relationships/image" Target="../media/image15.sv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slide" Target="slide3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slide" Target="slide3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slide" Target="slide32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slide" Target="slide3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5.png"/><Relationship Id="rId5" Type="http://schemas.openxmlformats.org/officeDocument/2006/relationships/slide" Target="slide3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983616" y="2528899"/>
            <a:ext cx="216024" cy="1800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51" y="734301"/>
            <a:ext cx="1195416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Gap: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8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Input-Output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endParaRPr lang="zh-CN" altLang="en-US" sz="4000" b="1" dirty="0">
              <a:cs typeface="+mn-ea"/>
              <a:sym typeface="+mn-lt"/>
            </a:endParaRPr>
          </a:p>
        </p:txBody>
      </p:sp>
      <p:cxnSp>
        <p:nvCxnSpPr>
          <p:cNvPr id="17" name="直接连接符 16"/>
          <p:cNvCxnSpPr>
            <a:cxnSpLocks noChangeShapeType="1"/>
            <a:endCxn id="12" idx="1"/>
          </p:cNvCxnSpPr>
          <p:nvPr/>
        </p:nvCxnSpPr>
        <p:spPr bwMode="auto">
          <a:xfrm>
            <a:off x="263353" y="3425745"/>
            <a:ext cx="11720263" cy="3254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矩形 26"/>
          <p:cNvSpPr/>
          <p:nvPr/>
        </p:nvSpPr>
        <p:spPr>
          <a:xfrm>
            <a:off x="983372" y="3824802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1372" y="3572802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310094" y="376661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058094" y="351461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294D9A-5336-454F-B279-04EA2804D150}"/>
              </a:ext>
            </a:extLst>
          </p:cNvPr>
          <p:cNvGrpSpPr/>
          <p:nvPr/>
        </p:nvGrpSpPr>
        <p:grpSpPr>
          <a:xfrm>
            <a:off x="137463" y="4567900"/>
            <a:ext cx="1640128" cy="1607613"/>
            <a:chOff x="3414066" y="607382"/>
            <a:chExt cx="1800000" cy="18000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1E5110A6-9C56-4EF3-B634-553C7846BC68}"/>
                </a:ext>
              </a:extLst>
            </p:cNvPr>
            <p:cNvSpPr/>
            <p:nvPr/>
          </p:nvSpPr>
          <p:spPr>
            <a:xfrm>
              <a:off x="3448048" y="660863"/>
              <a:ext cx="1728000" cy="1728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AE034C3-23C2-4B51-8270-741D7C2E4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066" y="607382"/>
              <a:ext cx="1800000" cy="1800000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F504E80-1076-4B8A-BC07-74E746385B0F}"/>
              </a:ext>
            </a:extLst>
          </p:cNvPr>
          <p:cNvSpPr txBox="1"/>
          <p:nvPr/>
        </p:nvSpPr>
        <p:spPr>
          <a:xfrm>
            <a:off x="666890" y="3555605"/>
            <a:ext cx="103912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altLang="zh-CN" sz="2400" b="1" i="1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Wanqing</a:t>
            </a:r>
            <a:r>
              <a:rPr lang="en-US" altLang="zh-CN" sz="2800" b="1" i="1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Liao</a:t>
            </a:r>
            <a:r>
              <a:rPr lang="en-US" altLang="zh-CN" sz="2800" b="1" i="1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  <a:sym typeface="+mn-lt"/>
              </a:rPr>
              <a:t>, Nan Zhao, </a:t>
            </a:r>
            <a:r>
              <a:rPr lang="en-US" altLang="zh-CN" sz="2800" b="1" i="1" dirty="0" err="1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Chunyan</a:t>
            </a:r>
            <a:r>
              <a:rPr lang="en-US" altLang="zh-CN" sz="2800" b="1" i="1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 Shi</a:t>
            </a:r>
          </a:p>
          <a:p>
            <a:pPr algn="ctr">
              <a:lnSpc>
                <a:spcPct val="150000"/>
              </a:lnSpc>
            </a:pPr>
            <a:r>
              <a:rPr lang="en-US" altLang="zh-CN" sz="2400" i="1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School of Statistics</a:t>
            </a:r>
          </a:p>
          <a:p>
            <a:pPr algn="ctr">
              <a:lnSpc>
                <a:spcPct val="150000"/>
              </a:lnSpc>
            </a:pPr>
            <a:r>
              <a:rPr lang="en-US" altLang="zh-CN" sz="2400" i="1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</a:rPr>
              <a:t>Beijing Normal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400" i="1" dirty="0">
                <a:solidFill>
                  <a:srgbClr val="222222"/>
                </a:solidFill>
                <a:latin typeface="+mj-lt"/>
                <a:cs typeface="Times New Roman" panose="02020603050405020304" pitchFamily="18" charset="0"/>
                <a:sym typeface="+mn-lt"/>
              </a:rPr>
              <a:t>2025.07.09</a:t>
            </a:r>
          </a:p>
          <a:p>
            <a:pPr algn="r"/>
            <a:endParaRPr lang="en-US" altLang="zh-CN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r"/>
            <a:endParaRPr lang="en-US" altLang="zh-CN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0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"/>
    </mc:Choice>
    <mc:Fallback xmlns="">
      <p:transition spd="slow" advTm="19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25FC4-B775-DEAE-2417-901313AF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86CBB04-2595-0E69-0BFD-B3321720B099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F5CF45-68F1-DF22-A274-A312944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10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6EC29EA-6C8E-E417-AAD6-B8A07D58180E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59F6932-E9B0-3B65-0C37-748A4EE49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54" y="15113"/>
            <a:ext cx="4515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Data: data resources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6CD603-A1E1-ADC9-4DA1-80F068CD276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3" name="AutoShape 2" descr="飞书文档 - 图片">
            <a:extLst>
              <a:ext uri="{FF2B5EF4-FFF2-40B4-BE49-F238E27FC236}">
                <a16:creationId xmlns:a16="http://schemas.microsoft.com/office/drawing/2014/main" id="{2E313EC8-871A-08C8-E715-6BF298A2F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1" y="3276600"/>
            <a:ext cx="2168624" cy="21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7A98515D-F83B-3E96-9FE7-73AA0A951652}"/>
              </a:ext>
            </a:extLst>
          </p:cNvPr>
          <p:cNvSpPr/>
          <p:nvPr/>
        </p:nvSpPr>
        <p:spPr>
          <a:xfrm>
            <a:off x="699943" y="980728"/>
            <a:ext cx="4649981" cy="1008112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</a:rPr>
              <a:t>1. China’s input–output tables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76DD14-FCD8-CDD9-1A4A-E38ABF8AFB06}"/>
              </a:ext>
            </a:extLst>
          </p:cNvPr>
          <p:cNvSpPr/>
          <p:nvPr/>
        </p:nvSpPr>
        <p:spPr>
          <a:xfrm>
            <a:off x="851188" y="2226825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>
                    <a:lumMod val="10000"/>
                    <a:lumOff val="9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2007</a:t>
            </a:r>
            <a:endParaRPr kumimoji="1" lang="zh-CN" altLang="en-US" dirty="0">
              <a:solidFill>
                <a:schemeClr val="bg1">
                  <a:lumMod val="10000"/>
                  <a:lumOff val="9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AD34AA4-346C-6735-4B38-0D66522836FD}"/>
              </a:ext>
            </a:extLst>
          </p:cNvPr>
          <p:cNvSpPr/>
          <p:nvPr/>
        </p:nvSpPr>
        <p:spPr>
          <a:xfrm>
            <a:off x="2363356" y="2222798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>
                    <a:lumMod val="10000"/>
                    <a:lumOff val="9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2012</a:t>
            </a:r>
            <a:endParaRPr kumimoji="1" lang="zh-CN" altLang="en-US" dirty="0">
              <a:solidFill>
                <a:schemeClr val="bg1">
                  <a:lumMod val="10000"/>
                  <a:lumOff val="9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BFA34B6-CD86-BD51-7D54-07867BB0BFD9}"/>
              </a:ext>
            </a:extLst>
          </p:cNvPr>
          <p:cNvSpPr/>
          <p:nvPr/>
        </p:nvSpPr>
        <p:spPr>
          <a:xfrm>
            <a:off x="3875524" y="2207619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>
                    <a:lumMod val="10000"/>
                    <a:lumOff val="9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  <a:endParaRPr kumimoji="1" lang="zh-CN" altLang="en-US" dirty="0">
              <a:solidFill>
                <a:schemeClr val="bg1">
                  <a:lumMod val="10000"/>
                  <a:lumOff val="9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3" name="圆角矩形 2">
            <a:extLst>
              <a:ext uri="{FF2B5EF4-FFF2-40B4-BE49-F238E27FC236}">
                <a16:creationId xmlns:a16="http://schemas.microsoft.com/office/drawing/2014/main" id="{79632260-3AC3-0B24-4950-644D85C23B54}"/>
              </a:ext>
            </a:extLst>
          </p:cNvPr>
          <p:cNvSpPr/>
          <p:nvPr/>
        </p:nvSpPr>
        <p:spPr>
          <a:xfrm>
            <a:off x="6672064" y="980728"/>
            <a:ext cx="4968552" cy="1008112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</a:rPr>
              <a:t>2.Chinese Household Income Project (CHIP)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029AF00-2232-F79C-AFF6-3523DF9D57DC}"/>
              </a:ext>
            </a:extLst>
          </p:cNvPr>
          <p:cNvSpPr/>
          <p:nvPr/>
        </p:nvSpPr>
        <p:spPr>
          <a:xfrm>
            <a:off x="839416" y="2208077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2007</a:t>
            </a:r>
            <a:endParaRPr kumimoji="1"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FA7A65F-A4EF-2247-DB52-0B80B8C25404}"/>
              </a:ext>
            </a:extLst>
          </p:cNvPr>
          <p:cNvSpPr/>
          <p:nvPr/>
        </p:nvSpPr>
        <p:spPr>
          <a:xfrm>
            <a:off x="2351584" y="2204050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2012</a:t>
            </a:r>
            <a:endParaRPr kumimoji="1"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AAFEEA4-EDC5-44E0-9701-4C01D94A145F}"/>
              </a:ext>
            </a:extLst>
          </p:cNvPr>
          <p:cNvSpPr/>
          <p:nvPr/>
        </p:nvSpPr>
        <p:spPr>
          <a:xfrm>
            <a:off x="3863752" y="2188871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  <a:endParaRPr kumimoji="1"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CCA2E9E-107A-E1C7-BBF0-CC59D331A658}"/>
              </a:ext>
            </a:extLst>
          </p:cNvPr>
          <p:cNvSpPr/>
          <p:nvPr/>
        </p:nvSpPr>
        <p:spPr>
          <a:xfrm>
            <a:off x="7176120" y="2237633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2008</a:t>
            </a:r>
            <a:endParaRPr kumimoji="1"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2462435-B5B7-624F-DF79-67400D556754}"/>
              </a:ext>
            </a:extLst>
          </p:cNvPr>
          <p:cNvSpPr/>
          <p:nvPr/>
        </p:nvSpPr>
        <p:spPr>
          <a:xfrm>
            <a:off x="8688288" y="2233606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2013</a:t>
            </a:r>
            <a:endParaRPr kumimoji="1"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8DA561B-7614-CB04-A681-49D752664527}"/>
              </a:ext>
            </a:extLst>
          </p:cNvPr>
          <p:cNvSpPr/>
          <p:nvPr/>
        </p:nvSpPr>
        <p:spPr>
          <a:xfrm>
            <a:off x="10200456" y="2218427"/>
            <a:ext cx="1265605" cy="648072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2018</a:t>
            </a:r>
            <a:endParaRPr kumimoji="1"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C97556D-8B1C-C893-D55E-CF1C689D6B6F}"/>
              </a:ext>
            </a:extLst>
          </p:cNvPr>
          <p:cNvSpPr txBox="1"/>
          <p:nvPr/>
        </p:nvSpPr>
        <p:spPr>
          <a:xfrm>
            <a:off x="5663952" y="1130841"/>
            <a:ext cx="913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</a:rPr>
              <a:t>&amp;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FDCDE9A-2E69-AB11-B811-CA27CF555AFC}"/>
              </a:ext>
            </a:extLst>
          </p:cNvPr>
          <p:cNvSpPr txBox="1"/>
          <p:nvPr/>
        </p:nvSpPr>
        <p:spPr>
          <a:xfrm>
            <a:off x="6613896" y="3611300"/>
            <a:ext cx="508488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</a:rPr>
              <a:t>Collecting </a:t>
            </a:r>
            <a:r>
              <a:rPr lang="en-US" altLang="zh-CN" sz="2000" dirty="0">
                <a:solidFill>
                  <a:srgbClr val="262626"/>
                </a:solidFill>
              </a:rPr>
              <a:t>individual and household information through household surveys.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</a:rPr>
              <a:t>Wage levels, gender, industries etc.</a:t>
            </a:r>
            <a:endParaRPr lang="en-US" altLang="zh-CN" sz="2000" dirty="0">
              <a:solidFill>
                <a:srgbClr val="262626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rgbClr val="262626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FAD90F-03E1-9D2D-378F-157124F26233}"/>
              </a:ext>
            </a:extLst>
          </p:cNvPr>
          <p:cNvSpPr/>
          <p:nvPr/>
        </p:nvSpPr>
        <p:spPr>
          <a:xfrm>
            <a:off x="6574908" y="3199029"/>
            <a:ext cx="5112568" cy="2480526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01755CB-5ECE-719C-5F93-B118658E8E17}"/>
              </a:ext>
            </a:extLst>
          </p:cNvPr>
          <p:cNvSpPr/>
          <p:nvPr/>
        </p:nvSpPr>
        <p:spPr>
          <a:xfrm>
            <a:off x="551385" y="3199029"/>
            <a:ext cx="5112567" cy="2484821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B166826-ED65-028C-6378-EE6B26C8FD34}"/>
              </a:ext>
            </a:extLst>
          </p:cNvPr>
          <p:cNvSpPr txBox="1"/>
          <p:nvPr/>
        </p:nvSpPr>
        <p:spPr>
          <a:xfrm>
            <a:off x="551385" y="3611300"/>
            <a:ext cx="4968552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Complied only in years ending in "2" and "7“.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Used </a:t>
            </a: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to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calculate the digitization levels.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13F31-8E1C-4966-245D-E0FFA84BA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C7B55C-6128-A769-A9BD-2C8EFE76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4181378-FE93-B1EE-4541-FB632009B283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F952CB0-FBC5-F7D7-D7B6-09495DEFA267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D05C1C-7B8E-CEFB-2BD1-A378B3C812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85C50910-276F-2597-9B1D-14E369CA91B3}"/>
              </a:ext>
            </a:extLst>
          </p:cNvPr>
          <p:cNvSpPr/>
          <p:nvPr/>
        </p:nvSpPr>
        <p:spPr>
          <a:xfrm>
            <a:off x="3851748" y="3611275"/>
            <a:ext cx="4484926" cy="2034592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A total of 27,792 </a:t>
            </a:r>
            <a:r>
              <a:rPr kumimoji="1" lang="en-GB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individuals</a:t>
            </a:r>
            <a:r>
              <a:rPr kumimoji="1" lang="en-US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, including 15,576 men and 12,216 women.</a:t>
            </a:r>
            <a:endParaRPr kumimoji="1" lang="zh-CN" altLang="en-US" sz="2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4622A39-2E12-46A9-2295-FF0C6B00FD14}"/>
              </a:ext>
            </a:extLst>
          </p:cNvPr>
          <p:cNvSpPr/>
          <p:nvPr/>
        </p:nvSpPr>
        <p:spPr>
          <a:xfrm>
            <a:off x="330788" y="1068429"/>
            <a:ext cx="3733848" cy="1251104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Employed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(except</a:t>
            </a:r>
            <a:r>
              <a:rPr kumimoji="1" lang="zh-CN" altLang="en-US" dirty="0">
                <a:solidFill>
                  <a:srgbClr val="FFFFFF"/>
                </a:solidFill>
                <a:ea typeface="SimSun" panose="02010600030101010101" pitchFamily="2" charset="-122"/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self-employed)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E697E19E-F3C2-A8AB-5F20-266DD34A60EB}"/>
              </a:ext>
            </a:extLst>
          </p:cNvPr>
          <p:cNvCxnSpPr>
            <a:cxnSpLocks/>
            <a:stCxn id="7" idx="4"/>
            <a:endCxn id="3" idx="0"/>
          </p:cNvCxnSpPr>
          <p:nvPr/>
        </p:nvCxnSpPr>
        <p:spPr>
          <a:xfrm>
            <a:off x="2197712" y="2319533"/>
            <a:ext cx="3896499" cy="12917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C014E70E-C646-2F59-8518-A1DE3F8F5E06}"/>
              </a:ext>
            </a:extLst>
          </p:cNvPr>
          <p:cNvCxnSpPr>
            <a:cxnSpLocks/>
            <a:stCxn id="26" idx="4"/>
            <a:endCxn id="3" idx="0"/>
          </p:cNvCxnSpPr>
          <p:nvPr/>
        </p:nvCxnSpPr>
        <p:spPr>
          <a:xfrm>
            <a:off x="6089998" y="2310209"/>
            <a:ext cx="4213" cy="13010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880962B2-A4DA-8C65-C199-90ACF2047229}"/>
              </a:ext>
            </a:extLst>
          </p:cNvPr>
          <p:cNvCxnSpPr>
            <a:cxnSpLocks/>
            <a:stCxn id="33" idx="4"/>
            <a:endCxn id="3" idx="0"/>
          </p:cNvCxnSpPr>
          <p:nvPr/>
        </p:nvCxnSpPr>
        <p:spPr>
          <a:xfrm flipH="1">
            <a:off x="6094211" y="2319975"/>
            <a:ext cx="4100961" cy="12913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88EDF3F-FDA9-AFD0-9FE1-C3021C2A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69" y="-40617"/>
            <a:ext cx="4791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Data: cleaning process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CD6072D-A02B-8000-7C9D-49DB0B2A63CF}"/>
              </a:ext>
            </a:extLst>
          </p:cNvPr>
          <p:cNvSpPr/>
          <p:nvPr/>
        </p:nvSpPr>
        <p:spPr>
          <a:xfrm>
            <a:off x="4223074" y="1059105"/>
            <a:ext cx="3733848" cy="1251104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16-60 years old 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C6CFD19-8979-2EED-4EC3-2660D385384D}"/>
              </a:ext>
            </a:extLst>
          </p:cNvPr>
          <p:cNvSpPr/>
          <p:nvPr/>
        </p:nvSpPr>
        <p:spPr>
          <a:xfrm>
            <a:off x="8328248" y="1068871"/>
            <a:ext cx="3733848" cy="1251104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With all key variables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2D8A1294-17DB-1C7F-AC36-3B569C1AE9D6}"/>
              </a:ext>
            </a:extLst>
          </p:cNvPr>
          <p:cNvSpPr txBox="1">
            <a:spLocks/>
          </p:cNvSpPr>
          <p:nvPr/>
        </p:nvSpPr>
        <p:spPr>
          <a:xfrm>
            <a:off x="877277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11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2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2D92-3894-214A-4F30-5B1E4BF7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DE8B48-A16D-2586-AD49-2E70468C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ABC679A-34FF-56C0-87CA-37553CF2E177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8CD2988-243B-7250-04DD-342ACA3D1BE1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15C40A-E6DA-84DF-045D-D950E2840FB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798ED3-30E8-E8D2-31E7-37EF82606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1419910"/>
            <a:ext cx="6191053" cy="401817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2E5003-79AF-3AF1-B6C2-91C9F0703D0E}"/>
              </a:ext>
            </a:extLst>
          </p:cNvPr>
          <p:cNvSpPr/>
          <p:nvPr/>
        </p:nvSpPr>
        <p:spPr>
          <a:xfrm>
            <a:off x="407368" y="1052736"/>
            <a:ext cx="5112567" cy="453650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6453CB-7060-F7F8-9274-3493353D89B4}"/>
              </a:ext>
            </a:extLst>
          </p:cNvPr>
          <p:cNvSpPr txBox="1"/>
          <p:nvPr/>
        </p:nvSpPr>
        <p:spPr>
          <a:xfrm>
            <a:off x="263352" y="-13864"/>
            <a:ext cx="1070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Dependent Variable: Individual's annual wage income 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C4581D-C671-3197-4916-5E1283C30B70}"/>
              </a:ext>
            </a:extLst>
          </p:cNvPr>
          <p:cNvSpPr txBox="1"/>
          <p:nvPr/>
        </p:nvSpPr>
        <p:spPr>
          <a:xfrm>
            <a:off x="598933" y="1725459"/>
            <a:ext cx="4729435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I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ncluding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 various monetary subsidies.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Conv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erted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 to real wages with 2008 as the base year.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Winsorized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 at the 1% level.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D9DBC4FA-96B3-3A16-AB0B-D6D80580B809}"/>
              </a:ext>
            </a:extLst>
          </p:cNvPr>
          <p:cNvSpPr txBox="1">
            <a:spLocks/>
          </p:cNvSpPr>
          <p:nvPr/>
        </p:nvSpPr>
        <p:spPr>
          <a:xfrm>
            <a:off x="8737600" y="6360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8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89893-FF94-1098-E76F-CC3B1FA94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A57194-D10C-C909-E573-B6F5F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E7347A0-F6C2-14DA-75C8-B0EFA3973516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B86CA49-5CF3-8511-ED53-0098D1C3947D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88E661-9FE5-CEE1-105F-9719141FA35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9391092-3F5F-61FA-056F-915E9E068F23}"/>
              </a:ext>
            </a:extLst>
          </p:cNvPr>
          <p:cNvSpPr/>
          <p:nvPr/>
        </p:nvSpPr>
        <p:spPr>
          <a:xfrm>
            <a:off x="407368" y="817020"/>
            <a:ext cx="11635656" cy="5258125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93E76F-9099-EDA1-9364-A38CE0F3A4C4}"/>
              </a:ext>
            </a:extLst>
          </p:cNvPr>
          <p:cNvSpPr txBox="1"/>
          <p:nvPr/>
        </p:nvSpPr>
        <p:spPr>
          <a:xfrm>
            <a:off x="191344" y="-8124"/>
            <a:ext cx="965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Independent Variable: Industry Digitization Level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F5E1748-136A-B5C8-FA6F-02E4003FFE39}"/>
                  </a:ext>
                </a:extLst>
              </p:cNvPr>
              <p:cNvSpPr txBox="1"/>
              <p:nvPr/>
            </p:nvSpPr>
            <p:spPr>
              <a:xfrm>
                <a:off x="2843555" y="4836203"/>
                <a:ext cx="6664289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𝑪𝒐𝒎𝒑𝒍𝒆𝒕𝒆</m:t>
                          </m:r>
                          <m:r>
                            <a:rPr lang="en-US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__</m:t>
                          </m:r>
                          <m:r>
                            <a:rPr lang="en-US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𝑫𝒆𝒑𝒆𝒏𝒅𝒆𝒏𝒄𝒚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altLang="zh-CN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𝑪𝒐𝒎𝒑𝒍𝒆𝒕𝒆</m:t>
                              </m:r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𝑪𝒐𝒏𝒔𝒖𝒎𝒑𝒕𝒊𝒐𝒏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zh-C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𝑪𝒐𝒎𝒑𝒍𝒆𝒕𝒆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𝑪𝒐𝒏𝒔𝒖𝒎𝒑𝒕𝒊𝒐𝒏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𝒊𝒋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F5E1748-136A-B5C8-FA6F-02E4003FF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55" y="4836203"/>
                <a:ext cx="6664289" cy="1045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B74110A-7210-2BD4-6C09-C6643A2BED02}"/>
              </a:ext>
            </a:extLst>
          </p:cNvPr>
          <p:cNvSpPr txBox="1"/>
          <p:nvPr/>
        </p:nvSpPr>
        <p:spPr>
          <a:xfrm>
            <a:off x="5011757" y="912088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Calculation Method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43F3B20-21D1-C2F4-0C3B-E7404886B6A6}"/>
                  </a:ext>
                </a:extLst>
              </p:cNvPr>
              <p:cNvSpPr txBox="1"/>
              <p:nvPr/>
            </p:nvSpPr>
            <p:spPr>
              <a:xfrm>
                <a:off x="486910" y="1458490"/>
                <a:ext cx="4161396" cy="63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𝐷𝑖𝑟𝑒𝑐𝑡</m:t>
                          </m:r>
                          <m:r>
                            <m:rPr>
                              <m:lit/>
                            </m:rP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𝐶𝑜𝑛𝑠𝑢𝑚𝑝𝑡𝑖𝑜𝑛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43F3B20-21D1-C2F4-0C3B-E7404886B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10" y="1458490"/>
                <a:ext cx="4161396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12849B-B6C7-E321-72D9-86AF81AD23F9}"/>
                  </a:ext>
                </a:extLst>
              </p:cNvPr>
              <p:cNvSpPr txBox="1"/>
              <p:nvPr/>
            </p:nvSpPr>
            <p:spPr>
              <a:xfrm>
                <a:off x="6254472" y="1406551"/>
                <a:ext cx="5206537" cy="741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𝐷𝑖𝑟𝑒𝑐𝑡</m:t>
                          </m:r>
                          <m:r>
                            <m:rPr>
                              <m:lit/>
                            </m:rP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𝐷𝑒𝑝𝑒𝑛𝑑𝑒𝑛𝑐𝑦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12849B-B6C7-E321-72D9-86AF81AD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72" y="1406551"/>
                <a:ext cx="5206537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1384CA4-1414-0201-4753-8DAA40447C2B}"/>
                  </a:ext>
                </a:extLst>
              </p:cNvPr>
              <p:cNvSpPr txBox="1"/>
              <p:nvPr/>
            </p:nvSpPr>
            <p:spPr>
              <a:xfrm>
                <a:off x="6608912" y="2315557"/>
                <a:ext cx="4497656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  <m:r>
                            <m:rPr>
                              <m:lit/>
                            </m:rP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𝐶𝑜𝑛𝑠𝑢𝑚𝑝𝑡𝑖𝑜𝑛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𝐶𝑜𝑚𝑝𝑙𝑒𝑡𝑒</m:t>
                              </m:r>
                              <m:r>
                                <m:rPr>
                                  <m:lit/>
                                </m:rPr>
                                <a:rPr lang="zh-CN" alt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𝐶𝑜𝑛𝑠𝑢𝑚𝑝𝑡𝑖𝑜𝑛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1384CA4-1414-0201-4753-8DAA4044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12" y="2315557"/>
                <a:ext cx="4497656" cy="935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1346232-F4E0-91CC-694E-F35F1C1D29F8}"/>
                  </a:ext>
                </a:extLst>
              </p:cNvPr>
              <p:cNvSpPr txBox="1"/>
              <p:nvPr/>
            </p:nvSpPr>
            <p:spPr>
              <a:xfrm>
                <a:off x="-1099950" y="2135229"/>
                <a:ext cx="8762503" cy="122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𝐶𝑜𝑛𝑠𝑢𝑚𝑝𝑡𝑖𝑜𝑛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𝑑𝑗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𝑑𝑗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1346232-F4E0-91CC-694E-F35F1C1D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9950" y="2135229"/>
                <a:ext cx="8762503" cy="12261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78365749-1E2B-AA0F-882B-9270C28370BB}"/>
              </a:ext>
            </a:extLst>
          </p:cNvPr>
          <p:cNvSpPr txBox="1"/>
          <p:nvPr/>
        </p:nvSpPr>
        <p:spPr>
          <a:xfrm>
            <a:off x="1202284" y="3999699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Do not capture relative  importance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BAE1EA2-C3FF-53C1-626D-EB938B002701}"/>
              </a:ext>
            </a:extLst>
          </p:cNvPr>
          <p:cNvCxnSpPr>
            <a:cxnSpLocks/>
          </p:cNvCxnSpPr>
          <p:nvPr/>
        </p:nvCxnSpPr>
        <p:spPr>
          <a:xfrm>
            <a:off x="6165152" y="1332943"/>
            <a:ext cx="21096" cy="2888145"/>
          </a:xfrm>
          <a:prstGeom prst="line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下箭头 9">
            <a:extLst>
              <a:ext uri="{FF2B5EF4-FFF2-40B4-BE49-F238E27FC236}">
                <a16:creationId xmlns:a16="http://schemas.microsoft.com/office/drawing/2014/main" id="{AB579075-5A3D-B72D-F5DB-5620C391252F}"/>
              </a:ext>
            </a:extLst>
          </p:cNvPr>
          <p:cNvSpPr/>
          <p:nvPr/>
        </p:nvSpPr>
        <p:spPr>
          <a:xfrm>
            <a:off x="2857146" y="3578523"/>
            <a:ext cx="284131" cy="348976"/>
          </a:xfrm>
          <a:prstGeom prst="downArrow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63855BD-9889-B640-AE08-0A5F07DFBB32}"/>
              </a:ext>
            </a:extLst>
          </p:cNvPr>
          <p:cNvSpPr txBox="1"/>
          <p:nvPr/>
        </p:nvSpPr>
        <p:spPr>
          <a:xfrm>
            <a:off x="7335098" y="399769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Can not represent overall reliance</a:t>
            </a:r>
          </a:p>
        </p:txBody>
      </p:sp>
      <p:sp>
        <p:nvSpPr>
          <p:cNvPr id="45" name="下箭头 9">
            <a:extLst>
              <a:ext uri="{FF2B5EF4-FFF2-40B4-BE49-F238E27FC236}">
                <a16:creationId xmlns:a16="http://schemas.microsoft.com/office/drawing/2014/main" id="{85AAC7FC-E43A-4AF6-6EBE-2B14DE8C1842}"/>
              </a:ext>
            </a:extLst>
          </p:cNvPr>
          <p:cNvSpPr/>
          <p:nvPr/>
        </p:nvSpPr>
        <p:spPr>
          <a:xfrm>
            <a:off x="8989960" y="3576523"/>
            <a:ext cx="284131" cy="348976"/>
          </a:xfrm>
          <a:prstGeom prst="downArrow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左大括号 47">
            <a:extLst>
              <a:ext uri="{FF2B5EF4-FFF2-40B4-BE49-F238E27FC236}">
                <a16:creationId xmlns:a16="http://schemas.microsoft.com/office/drawing/2014/main" id="{25B61E83-BF6A-097D-C585-DBC60E6009FC}"/>
              </a:ext>
            </a:extLst>
          </p:cNvPr>
          <p:cNvSpPr/>
          <p:nvPr/>
        </p:nvSpPr>
        <p:spPr>
          <a:xfrm rot="16200000">
            <a:off x="5685389" y="2283182"/>
            <a:ext cx="821217" cy="5031707"/>
          </a:xfrm>
          <a:prstGeom prst="leftBrace">
            <a:avLst>
              <a:gd name="adj1" fmla="val 8333"/>
              <a:gd name="adj2" fmla="val 5224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4AB8EE5-A67F-FD7B-6FC2-2819867599C1}"/>
              </a:ext>
            </a:extLst>
          </p:cNvPr>
          <p:cNvSpPr txBox="1"/>
          <p:nvPr/>
        </p:nvSpPr>
        <p:spPr>
          <a:xfrm>
            <a:off x="5629204" y="15487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(1)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FDA896D-C678-7A1C-A871-785D473F9618}"/>
              </a:ext>
            </a:extLst>
          </p:cNvPr>
          <p:cNvSpPr txBox="1"/>
          <p:nvPr/>
        </p:nvSpPr>
        <p:spPr>
          <a:xfrm>
            <a:off x="11238296" y="15487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(2)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F55C8FA-9E04-3F7E-D743-6E7CE8060B7E}"/>
              </a:ext>
            </a:extLst>
          </p:cNvPr>
          <p:cNvSpPr txBox="1"/>
          <p:nvPr/>
        </p:nvSpPr>
        <p:spPr>
          <a:xfrm>
            <a:off x="5629204" y="277701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(3)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4EFCFB2-F951-E0CF-619E-EA71EAF7EFDD}"/>
              </a:ext>
            </a:extLst>
          </p:cNvPr>
          <p:cNvSpPr txBox="1"/>
          <p:nvPr/>
        </p:nvSpPr>
        <p:spPr>
          <a:xfrm>
            <a:off x="11227612" y="277701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(4)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B3DB064-3757-57EB-E43D-62657A95316A}"/>
              </a:ext>
            </a:extLst>
          </p:cNvPr>
          <p:cNvSpPr txBox="1"/>
          <p:nvPr/>
        </p:nvSpPr>
        <p:spPr>
          <a:xfrm>
            <a:off x="11238296" y="526678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(5)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8" name="图形 57" descr="关闭">
            <a:extLst>
              <a:ext uri="{FF2B5EF4-FFF2-40B4-BE49-F238E27FC236}">
                <a16:creationId xmlns:a16="http://schemas.microsoft.com/office/drawing/2014/main" id="{C6876E33-A3E5-4504-A46A-1FCA49C7CD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4378" y="3997699"/>
            <a:ext cx="390728" cy="390728"/>
          </a:xfrm>
          <a:prstGeom prst="rect">
            <a:avLst/>
          </a:prstGeom>
        </p:spPr>
      </p:pic>
      <p:pic>
        <p:nvPicPr>
          <p:cNvPr id="59" name="图形 58" descr="关闭">
            <a:extLst>
              <a:ext uri="{FF2B5EF4-FFF2-40B4-BE49-F238E27FC236}">
                <a16:creationId xmlns:a16="http://schemas.microsoft.com/office/drawing/2014/main" id="{F0E3DA63-C9B4-7110-DE60-F10E0460E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8733" y="3997699"/>
            <a:ext cx="390728" cy="390728"/>
          </a:xfrm>
          <a:prstGeom prst="rect">
            <a:avLst/>
          </a:prstGeom>
        </p:spPr>
      </p:pic>
      <p:pic>
        <p:nvPicPr>
          <p:cNvPr id="61" name="图形 60" descr="复选标记">
            <a:extLst>
              <a:ext uri="{FF2B5EF4-FFF2-40B4-BE49-F238E27FC236}">
                <a16:creationId xmlns:a16="http://schemas.microsoft.com/office/drawing/2014/main" id="{A603B540-18C7-2E65-F383-DBB4F401CE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4690" y="5190112"/>
            <a:ext cx="522673" cy="522673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96C7C73-4840-44B9-AD4A-90DC8BE472A2}"/>
              </a:ext>
            </a:extLst>
          </p:cNvPr>
          <p:cNvSpPr txBox="1">
            <a:spLocks/>
          </p:cNvSpPr>
          <p:nvPr/>
        </p:nvSpPr>
        <p:spPr>
          <a:xfrm>
            <a:off x="8699159" y="63597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13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358DC-9A5F-F138-D642-608D7B7A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81B570-891A-4817-DA68-DA9E945D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1F10EDE-1F67-14FA-0695-8CDF3E6AC74B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BFA2807-723E-F69D-326F-0ED10330492B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ECEB4F-4FAD-90CF-EF62-C511C776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02A88F-35A9-D627-105B-55AC1265305D}"/>
              </a:ext>
            </a:extLst>
          </p:cNvPr>
          <p:cNvSpPr/>
          <p:nvPr/>
        </p:nvSpPr>
        <p:spPr>
          <a:xfrm>
            <a:off x="6672064" y="1085317"/>
            <a:ext cx="5112567" cy="453650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7A6AED-4F23-4838-5E38-7DDFCDFA1406}"/>
              </a:ext>
            </a:extLst>
          </p:cNvPr>
          <p:cNvSpPr txBox="1"/>
          <p:nvPr/>
        </p:nvSpPr>
        <p:spPr>
          <a:xfrm>
            <a:off x="6852965" y="1298416"/>
            <a:ext cx="4729435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 The degree of industry digitization has been increasing during the sample period.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Same trend as </a:t>
            </a:r>
            <a:r>
              <a:rPr lang="en-US" altLang="zh-CN" sz="2000" dirty="0" err="1">
                <a:solidFill>
                  <a:srgbClr val="262626"/>
                </a:solidFill>
                <a:latin typeface="Arial" panose="020B0604020202020204"/>
                <a:ea typeface="微软雅黑"/>
              </a:rPr>
              <a:t>thechange</a:t>
            </a: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 gender wage gap in Figure  1.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May be positively correlated with wage 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EADA55-23AF-57BF-1E00-89638C642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9" y="1340768"/>
            <a:ext cx="5583656" cy="38448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23F778A-79F6-5D25-6CB6-1DE6701CF97F}"/>
              </a:ext>
            </a:extLst>
          </p:cNvPr>
          <p:cNvSpPr txBox="1"/>
          <p:nvPr/>
        </p:nvSpPr>
        <p:spPr>
          <a:xfrm>
            <a:off x="191344" y="-8124"/>
            <a:ext cx="965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Independent Variable: Industry Digitization Level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FC162D5-8187-72D6-1BFD-0A45E3AFB8A0}"/>
              </a:ext>
            </a:extLst>
          </p:cNvPr>
          <p:cNvSpPr txBox="1">
            <a:spLocks/>
          </p:cNvSpPr>
          <p:nvPr/>
        </p:nvSpPr>
        <p:spPr>
          <a:xfrm>
            <a:off x="8748264" y="63785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2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CBDE-7E16-270E-5DF3-065F62614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CDB805-C436-5B77-98C9-488E4837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9638175-E43F-5C83-256D-2698945B4EC1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D86A4B7-F476-F56D-4FA2-F2FA011DC2CA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7B07A7-8CB7-1232-B1BA-50A64C58C5C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C09A72-9D5E-752A-3F9D-7A643204255A}"/>
              </a:ext>
            </a:extLst>
          </p:cNvPr>
          <p:cNvSpPr/>
          <p:nvPr/>
        </p:nvSpPr>
        <p:spPr>
          <a:xfrm>
            <a:off x="407368" y="913117"/>
            <a:ext cx="11635656" cy="477222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A1A11B-24CA-F4DB-44CF-B1C997FD5A3B}"/>
              </a:ext>
            </a:extLst>
          </p:cNvPr>
          <p:cNvSpPr txBox="1"/>
          <p:nvPr/>
        </p:nvSpPr>
        <p:spPr>
          <a:xfrm>
            <a:off x="191344" y="-8124"/>
            <a:ext cx="355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Control Variables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B46CA11-8979-CD96-2E4B-AF6075AA8055}"/>
              </a:ext>
            </a:extLst>
          </p:cNvPr>
          <p:cNvCxnSpPr>
            <a:cxnSpLocks/>
          </p:cNvCxnSpPr>
          <p:nvPr/>
        </p:nvCxnSpPr>
        <p:spPr>
          <a:xfrm>
            <a:off x="3309271" y="911945"/>
            <a:ext cx="72008" cy="4697138"/>
          </a:xfrm>
          <a:prstGeom prst="line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6DC0ABD2-397F-F7AA-8459-3CBC7C1A3EF4}"/>
              </a:ext>
            </a:extLst>
          </p:cNvPr>
          <p:cNvSpPr txBox="1"/>
          <p:nvPr/>
        </p:nvSpPr>
        <p:spPr>
          <a:xfrm>
            <a:off x="669407" y="1848908"/>
            <a:ext cx="316835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Age squared term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GB" altLang="zh-CN" dirty="0">
                <a:solidFill>
                  <a:schemeClr val="bg1"/>
                </a:solidFill>
              </a:rPr>
              <a:t>Educational level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GB" altLang="zh-CN" dirty="0">
                <a:solidFill>
                  <a:schemeClr val="bg1"/>
                </a:solidFill>
              </a:rPr>
              <a:t>Work Experience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GB" altLang="zh-CN" dirty="0">
                <a:solidFill>
                  <a:schemeClr val="bg1"/>
                </a:solidFill>
              </a:rPr>
              <a:t>Health </a:t>
            </a:r>
            <a:r>
              <a:rPr lang="en-GB" altLang="zh-CN" dirty="0" err="1">
                <a:solidFill>
                  <a:schemeClr val="bg1"/>
                </a:solidFill>
              </a:rPr>
              <a:t>statu</a:t>
            </a:r>
            <a:endParaRPr lang="en-GB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GB" altLang="zh-CN" dirty="0">
                <a:solidFill>
                  <a:schemeClr val="bg1"/>
                </a:solidFill>
              </a:rPr>
              <a:t>Marriage </a:t>
            </a:r>
            <a:r>
              <a:rPr lang="en-GB" altLang="zh-CN" dirty="0" err="1">
                <a:solidFill>
                  <a:schemeClr val="bg1"/>
                </a:solidFill>
              </a:rPr>
              <a:t>statu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D05804-143D-1085-4A35-444DAAC2BBFF}"/>
              </a:ext>
            </a:extLst>
          </p:cNvPr>
          <p:cNvSpPr txBox="1"/>
          <p:nvPr/>
        </p:nvSpPr>
        <p:spPr>
          <a:xfrm>
            <a:off x="3601707" y="2185607"/>
            <a:ext cx="285008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Number of young children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Number of elder person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6CB08E-83AB-004B-73E2-595A418F2E42}"/>
              </a:ext>
            </a:extLst>
          </p:cNvPr>
          <p:cNvSpPr txBox="1"/>
          <p:nvPr/>
        </p:nvSpPr>
        <p:spPr>
          <a:xfrm>
            <a:off x="6320007" y="2171219"/>
            <a:ext cx="278034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Logarithm of industrial fixed asset investment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Logarithm of industrial value added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BCE1D4F-A7FD-E483-4AFE-F9FA042278E7}"/>
              </a:ext>
            </a:extLst>
          </p:cNvPr>
          <p:cNvCxnSpPr>
            <a:cxnSpLocks/>
          </p:cNvCxnSpPr>
          <p:nvPr/>
        </p:nvCxnSpPr>
        <p:spPr>
          <a:xfrm>
            <a:off x="6162520" y="929998"/>
            <a:ext cx="72008" cy="4697138"/>
          </a:xfrm>
          <a:prstGeom prst="line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9D2A222-C593-E4E5-82A2-B78658079390}"/>
              </a:ext>
            </a:extLst>
          </p:cNvPr>
          <p:cNvCxnSpPr>
            <a:cxnSpLocks/>
          </p:cNvCxnSpPr>
          <p:nvPr/>
        </p:nvCxnSpPr>
        <p:spPr>
          <a:xfrm>
            <a:off x="9066768" y="929998"/>
            <a:ext cx="72008" cy="4697138"/>
          </a:xfrm>
          <a:prstGeom prst="line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53B45F3-DCF2-639E-E8AD-E774DF2C76D0}"/>
              </a:ext>
            </a:extLst>
          </p:cNvPr>
          <p:cNvSpPr txBox="1"/>
          <p:nvPr/>
        </p:nvSpPr>
        <p:spPr>
          <a:xfrm>
            <a:off x="9179035" y="2185607"/>
            <a:ext cx="2942675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Logarithm of provincial annual per capital GDP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Provincial marketization index</a:t>
            </a:r>
          </a:p>
        </p:txBody>
      </p:sp>
      <p:sp>
        <p:nvSpPr>
          <p:cNvPr id="29" name="圆角矩形 2">
            <a:extLst>
              <a:ext uri="{FF2B5EF4-FFF2-40B4-BE49-F238E27FC236}">
                <a16:creationId xmlns:a16="http://schemas.microsoft.com/office/drawing/2014/main" id="{916FC76E-9A5E-C4F4-51AC-424EFCB80287}"/>
              </a:ext>
            </a:extLst>
          </p:cNvPr>
          <p:cNvSpPr/>
          <p:nvPr/>
        </p:nvSpPr>
        <p:spPr>
          <a:xfrm>
            <a:off x="694507" y="1143075"/>
            <a:ext cx="2376334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Individual level</a:t>
            </a:r>
            <a:endParaRPr kumimoji="1" lang="zh-CN" altLang="en-US" sz="2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0" name="圆角矩形 2">
            <a:extLst>
              <a:ext uri="{FF2B5EF4-FFF2-40B4-BE49-F238E27FC236}">
                <a16:creationId xmlns:a16="http://schemas.microsoft.com/office/drawing/2014/main" id="{FC44EACA-9EFB-59AA-8B00-02220EE7FF4F}"/>
              </a:ext>
            </a:extLst>
          </p:cNvPr>
          <p:cNvSpPr/>
          <p:nvPr/>
        </p:nvSpPr>
        <p:spPr>
          <a:xfrm>
            <a:off x="3511698" y="1161266"/>
            <a:ext cx="2492577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Household level</a:t>
            </a:r>
            <a:endParaRPr kumimoji="1" lang="zh-CN" altLang="en-US" sz="2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2" name="圆角矩形 2">
            <a:extLst>
              <a:ext uri="{FF2B5EF4-FFF2-40B4-BE49-F238E27FC236}">
                <a16:creationId xmlns:a16="http://schemas.microsoft.com/office/drawing/2014/main" id="{02CA4AC1-E04C-6DD1-A49E-B719537B62BF}"/>
              </a:ext>
            </a:extLst>
          </p:cNvPr>
          <p:cNvSpPr/>
          <p:nvPr/>
        </p:nvSpPr>
        <p:spPr>
          <a:xfrm>
            <a:off x="6462481" y="1144102"/>
            <a:ext cx="2376334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Industry level</a:t>
            </a:r>
            <a:endParaRPr kumimoji="1" lang="zh-CN" altLang="en-US" sz="2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3" name="圆角矩形 2">
            <a:extLst>
              <a:ext uri="{FF2B5EF4-FFF2-40B4-BE49-F238E27FC236}">
                <a16:creationId xmlns:a16="http://schemas.microsoft.com/office/drawing/2014/main" id="{4A1922EC-A3D1-7DD7-4987-0CA36392DA2D}"/>
              </a:ext>
            </a:extLst>
          </p:cNvPr>
          <p:cNvSpPr/>
          <p:nvPr/>
        </p:nvSpPr>
        <p:spPr>
          <a:xfrm>
            <a:off x="9416681" y="1143075"/>
            <a:ext cx="2376334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rgbClr val="FFFFFF"/>
                </a:solidFill>
                <a:ea typeface="SimSun" panose="02010600030101010101" pitchFamily="2" charset="-122"/>
              </a:rPr>
              <a:t>Province level</a:t>
            </a:r>
            <a:endParaRPr kumimoji="1" lang="zh-CN" altLang="en-US" sz="2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9E491947-9EBD-0A44-02B7-37E033F55B21}"/>
              </a:ext>
            </a:extLst>
          </p:cNvPr>
          <p:cNvSpPr txBox="1">
            <a:spLocks/>
          </p:cNvSpPr>
          <p:nvPr/>
        </p:nvSpPr>
        <p:spPr>
          <a:xfrm>
            <a:off x="8865861" y="6368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15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3DF2-1873-A260-5C33-D6EAD63D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94C7158-44FF-F6DA-4C2B-F8A011B9D1E0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725F0BE-4397-65E0-4BE9-C35D5568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791FE5A-F5CB-20AB-0669-2A8691D9CAB2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0520BCE-A681-ECC0-3562-55D76F1A7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704" y="-4648"/>
            <a:ext cx="5256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Descriptive Statistics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3F4F79-801A-25F9-3CB9-2504F9ADA21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5" name="AutoShape 4" descr="飞书文档 - 图片">
            <a:extLst>
              <a:ext uri="{FF2B5EF4-FFF2-40B4-BE49-F238E27FC236}">
                <a16:creationId xmlns:a16="http://schemas.microsoft.com/office/drawing/2014/main" id="{B38CB5BC-5383-A151-021F-090F0219F5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BEC949-63DC-93C9-5EB0-2B08A083E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785" y="591918"/>
            <a:ext cx="7210425" cy="561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5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86BA-7661-83E9-A295-E243A1FC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D84240-B7F0-758A-E008-AEE1115C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9AB6833-A2C4-F136-FC51-204CEECAEBB8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C548E99-871D-9D42-C732-ED2044379486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8B6C5C-2D59-EFA6-ED2B-FE966CEBB2D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F0556B-4A09-5414-C7F6-1048DDB2576B}"/>
              </a:ext>
            </a:extLst>
          </p:cNvPr>
          <p:cNvSpPr/>
          <p:nvPr/>
        </p:nvSpPr>
        <p:spPr>
          <a:xfrm>
            <a:off x="551385" y="1052736"/>
            <a:ext cx="5112567" cy="453650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2DDCD8-B785-3FCE-9CFD-DC66B1DC4076}"/>
              </a:ext>
            </a:extLst>
          </p:cNvPr>
          <p:cNvSpPr txBox="1"/>
          <p:nvPr/>
        </p:nvSpPr>
        <p:spPr>
          <a:xfrm>
            <a:off x="623392" y="1484784"/>
            <a:ext cx="4925361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Following the approaches of Acemoglu (2011).</a:t>
            </a:r>
          </a:p>
          <a:p>
            <a:pPr lvl="0" algn="just">
              <a:lnSpc>
                <a:spcPct val="150000"/>
              </a:lnSpc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Using data from the U.S. Occupational Information Network (O*NET) 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微软雅黑"/>
                <a:cs typeface="+mn-cs"/>
              </a:rPr>
              <a:t>To explore how digitization affects the pricing of these skills.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BB3B91-DBA5-8BEF-D5D0-458BF4BB8A59}"/>
              </a:ext>
            </a:extLst>
          </p:cNvPr>
          <p:cNvSpPr txBox="1"/>
          <p:nvPr/>
        </p:nvSpPr>
        <p:spPr>
          <a:xfrm>
            <a:off x="191344" y="-8124"/>
            <a:ext cx="4329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Mechanism Variables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928F1E-D4F7-D227-E918-898B5BA49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405" y="136524"/>
            <a:ext cx="4925361" cy="646082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DC905B0-66A8-4824-929E-D7A34ADFAD74}"/>
              </a:ext>
            </a:extLst>
          </p:cNvPr>
          <p:cNvSpPr/>
          <p:nvPr/>
        </p:nvSpPr>
        <p:spPr>
          <a:xfrm>
            <a:off x="6487564" y="60408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9FB0DD9-7E56-78D9-B9A1-587DA90CA46E}"/>
              </a:ext>
            </a:extLst>
          </p:cNvPr>
          <p:cNvSpPr/>
          <p:nvPr/>
        </p:nvSpPr>
        <p:spPr>
          <a:xfrm>
            <a:off x="6487563" y="1916832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64F725-0B1B-C092-4C27-2A90584AF4E8}"/>
              </a:ext>
            </a:extLst>
          </p:cNvPr>
          <p:cNvSpPr/>
          <p:nvPr/>
        </p:nvSpPr>
        <p:spPr>
          <a:xfrm>
            <a:off x="6512174" y="344806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E88F0B-9547-5045-9C6B-2B4323E420DB}"/>
              </a:ext>
            </a:extLst>
          </p:cNvPr>
          <p:cNvSpPr/>
          <p:nvPr/>
        </p:nvSpPr>
        <p:spPr>
          <a:xfrm>
            <a:off x="6512174" y="4338649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D93372-B9C3-1771-1CCF-A1277FEA0EB5}"/>
              </a:ext>
            </a:extLst>
          </p:cNvPr>
          <p:cNvSpPr/>
          <p:nvPr/>
        </p:nvSpPr>
        <p:spPr>
          <a:xfrm>
            <a:off x="6512174" y="5423957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936A075-919B-A6F4-E35E-85180535183E}"/>
              </a:ext>
            </a:extLst>
          </p:cNvPr>
          <p:cNvSpPr txBox="1">
            <a:spLocks/>
          </p:cNvSpPr>
          <p:nvPr/>
        </p:nvSpPr>
        <p:spPr>
          <a:xfrm>
            <a:off x="9042400" y="63921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5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EF056-AE86-0157-56B8-7185B100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6D093D-A2D6-C4A5-526D-F2563874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87F0827-B8A1-2046-303B-73936FF032C9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2589AFB-26F1-2057-D15A-3C3F969357C2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141722-2074-71C9-A65F-22BB6726A1E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2FBCE0E-BA77-87BD-BCEC-3FA8CDBDF2C8}"/>
              </a:ext>
            </a:extLst>
          </p:cNvPr>
          <p:cNvSpPr/>
          <p:nvPr/>
        </p:nvSpPr>
        <p:spPr>
          <a:xfrm>
            <a:off x="335360" y="1125321"/>
            <a:ext cx="4925361" cy="453650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09ED8E-7BA3-6AC6-D4C5-78F89A318A96}"/>
              </a:ext>
            </a:extLst>
          </p:cNvPr>
          <p:cNvSpPr txBox="1"/>
          <p:nvPr/>
        </p:nvSpPr>
        <p:spPr>
          <a:xfrm>
            <a:off x="407368" y="1557369"/>
            <a:ext cx="4680520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Men significantly outperform women in physical skills and non-routine cognitive </a:t>
            </a:r>
            <a:r>
              <a:rPr lang="en-US" altLang="zh-CN" sz="2000" dirty="0" err="1">
                <a:solidFill>
                  <a:srgbClr val="262626"/>
                </a:solidFill>
                <a:latin typeface="Arial" panose="020B0604020202020204"/>
                <a:ea typeface="微软雅黑"/>
              </a:rPr>
              <a:t>skils</a:t>
            </a: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There are no obvious differences in the other two types of skills.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F0D38F-9027-96D6-757F-16FF024E5BC7}"/>
              </a:ext>
            </a:extLst>
          </p:cNvPr>
          <p:cNvSpPr txBox="1"/>
          <p:nvPr/>
        </p:nvSpPr>
        <p:spPr>
          <a:xfrm>
            <a:off x="191344" y="-8124"/>
            <a:ext cx="4329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Mechanism Variables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D9849D-330A-51C6-B959-8D69AAFF6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753" y="1380310"/>
            <a:ext cx="6572931" cy="352118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FF2B367-5216-5B04-994C-A8D6D10AA32C}"/>
              </a:ext>
            </a:extLst>
          </p:cNvPr>
          <p:cNvSpPr/>
          <p:nvPr/>
        </p:nvSpPr>
        <p:spPr>
          <a:xfrm>
            <a:off x="10848528" y="2420888"/>
            <a:ext cx="122413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330BF5-3246-CF11-3CB5-DCB6439D881C}"/>
              </a:ext>
            </a:extLst>
          </p:cNvPr>
          <p:cNvSpPr/>
          <p:nvPr/>
        </p:nvSpPr>
        <p:spPr>
          <a:xfrm>
            <a:off x="10848528" y="3646179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7AC00DE-8545-8BCE-F64B-F17CAC94A0F0}"/>
              </a:ext>
            </a:extLst>
          </p:cNvPr>
          <p:cNvSpPr txBox="1">
            <a:spLocks/>
          </p:cNvSpPr>
          <p:nvPr/>
        </p:nvSpPr>
        <p:spPr>
          <a:xfrm>
            <a:off x="8845936" y="63785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1E90B-CC6D-3C1E-7830-A44BE614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EAA5921-3078-15BD-7015-5179B7726315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EEAC098-F06D-BD3D-6DBA-A2E0657AAC0D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DB30002-B7F6-40FA-E5D2-C1143145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4720" y="-9296"/>
            <a:ext cx="31436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Model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BF75D1-F22C-E0EF-6D3B-136E83D596E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9" name="AutoShape 2" descr="飞书文档 - 图片">
            <a:extLst>
              <a:ext uri="{FF2B5EF4-FFF2-40B4-BE49-F238E27FC236}">
                <a16:creationId xmlns:a16="http://schemas.microsoft.com/office/drawing/2014/main" id="{7FBC23E9-58F8-A476-5A80-A4FC6C412D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091BA98-5005-1E50-F712-838F5AA6CCCD}"/>
              </a:ext>
            </a:extLst>
          </p:cNvPr>
          <p:cNvGrpSpPr/>
          <p:nvPr/>
        </p:nvGrpSpPr>
        <p:grpSpPr>
          <a:xfrm>
            <a:off x="1040170" y="1589423"/>
            <a:ext cx="10578454" cy="757067"/>
            <a:chOff x="1271465" y="1133545"/>
            <a:chExt cx="10578454" cy="757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52C3D53-D812-D50C-A9B7-203C58C12E9F}"/>
                    </a:ext>
                  </a:extLst>
                </p:cNvPr>
                <p:cNvSpPr txBox="1"/>
                <p:nvPr/>
              </p:nvSpPr>
              <p:spPr>
                <a:xfrm>
                  <a:off x="1271465" y="1133545"/>
                  <a:ext cx="8712968" cy="7570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zh-CN" alt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𝑤𝑎𝑔𝑒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𝑖𝑗𝑝𝑡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𝑓𝑒𝑚𝑎𝑙𝑒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𝑖𝑗𝑝𝑡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𝐼𝐷𝐿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𝑗𝑝</m:t>
                                </m:r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zh-CN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𝑓𝑒𝑚𝑎𝑙𝑒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𝑖𝑗𝑝𝑡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𝐼𝐷𝐿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𝑗𝑝</m:t>
                                </m:r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0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  <m:e>
                            <m:r>
                              <a:rPr lang="zh-CN" alt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𝑖𝑗𝑝𝑡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𝑗𝑝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zh-CN" altLang="en-US" sz="2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𝑖𝑗𝑝𝑡</m:t>
                                </m:r>
                              </m:sub>
                            </m:sSub>
                          </m:e>
                        </m:eqArr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52C3D53-D812-D50C-A9B7-203C58C12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465" y="1133545"/>
                  <a:ext cx="8712968" cy="7570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182EB9E-5139-B831-54EC-622503976BFC}"/>
                </a:ext>
              </a:extLst>
            </p:cNvPr>
            <p:cNvSpPr txBox="1"/>
            <p:nvPr/>
          </p:nvSpPr>
          <p:spPr>
            <a:xfrm>
              <a:off x="11383125" y="131459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(6)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172FEA3-0FBF-BB51-479A-739B98C56BD3}"/>
              </a:ext>
            </a:extLst>
          </p:cNvPr>
          <p:cNvCxnSpPr>
            <a:cxnSpLocks/>
          </p:cNvCxnSpPr>
          <p:nvPr/>
        </p:nvCxnSpPr>
        <p:spPr>
          <a:xfrm flipH="1">
            <a:off x="0" y="3789040"/>
            <a:ext cx="12192001" cy="0"/>
          </a:xfrm>
          <a:prstGeom prst="line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圆角矩形 2">
            <a:extLst>
              <a:ext uri="{FF2B5EF4-FFF2-40B4-BE49-F238E27FC236}">
                <a16:creationId xmlns:a16="http://schemas.microsoft.com/office/drawing/2014/main" id="{241CA3E3-D67C-B1B8-FD17-1A19472F3C5F}"/>
              </a:ext>
            </a:extLst>
          </p:cNvPr>
          <p:cNvSpPr/>
          <p:nvPr/>
        </p:nvSpPr>
        <p:spPr>
          <a:xfrm>
            <a:off x="263352" y="738596"/>
            <a:ext cx="2376334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FFFFFF"/>
                </a:solidFill>
                <a:ea typeface="SimSun" panose="02010600030101010101" pitchFamily="2" charset="-122"/>
              </a:rPr>
              <a:t>Baseline Model</a:t>
            </a:r>
            <a:endParaRPr kumimoji="1" lang="zh-CN" altLang="en-US" sz="20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9" name="圆角矩形 2">
            <a:extLst>
              <a:ext uri="{FF2B5EF4-FFF2-40B4-BE49-F238E27FC236}">
                <a16:creationId xmlns:a16="http://schemas.microsoft.com/office/drawing/2014/main" id="{B0FBE1E4-A6F5-E2CB-7C7A-2F26882DC2FA}"/>
              </a:ext>
            </a:extLst>
          </p:cNvPr>
          <p:cNvSpPr/>
          <p:nvPr/>
        </p:nvSpPr>
        <p:spPr>
          <a:xfrm>
            <a:off x="263352" y="4000232"/>
            <a:ext cx="2406873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</a:rPr>
              <a:t>O-B decomposition</a:t>
            </a:r>
            <a:endParaRPr kumimoji="1" lang="zh-CN" altLang="en-US" sz="2800" b="1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D4E7EBA-C8D1-D175-1A4E-EEAB69B20642}"/>
                  </a:ext>
                </a:extLst>
              </p:cNvPr>
              <p:cNvSpPr txBox="1"/>
              <p:nvPr/>
            </p:nvSpPr>
            <p:spPr>
              <a:xfrm>
                <a:off x="297281" y="2646546"/>
                <a:ext cx="11807143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individual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industry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province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year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𝑓𝑒𝑚𝑎𝑙𝑒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𝑖𝑗𝑝𝑡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female=1, male=0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𝐼𝐷𝐿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𝑗𝑝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industry digitization level  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D4E7EBA-C8D1-D175-1A4E-EEAB69B20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81" y="2646546"/>
                <a:ext cx="11807143" cy="395558"/>
              </a:xfrm>
              <a:prstGeom prst="rect">
                <a:avLst/>
              </a:prstGeom>
              <a:blipFill>
                <a:blip r:embed="rId6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76DADFB-5D83-3986-3518-8FE023678EF5}"/>
                  </a:ext>
                </a:extLst>
              </p:cNvPr>
              <p:cNvSpPr txBox="1"/>
              <p:nvPr/>
            </p:nvSpPr>
            <p:spPr>
              <a:xfrm>
                <a:off x="263352" y="3123362"/>
                <a:ext cx="1043356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𝑗𝑝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industry–province interaction fixed effects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time fixed effects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𝑖𝑗𝑝𝑡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: random disturbance term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76DADFB-5D83-3986-3518-8FE02367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123362"/>
                <a:ext cx="10433562" cy="395558"/>
              </a:xfrm>
              <a:prstGeom prst="rect">
                <a:avLst/>
              </a:prstGeom>
              <a:blipFill>
                <a:blip r:embed="rId7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EBFAC99-B944-2FAC-6748-4B04120E80C1}"/>
                  </a:ext>
                </a:extLst>
              </p:cNvPr>
              <p:cNvSpPr txBox="1"/>
              <p:nvPr/>
            </p:nvSpPr>
            <p:spPr>
              <a:xfrm>
                <a:off x="2289548" y="4668765"/>
                <a:ext cx="8407366" cy="62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𝑙𝑛𝑌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𝑙𝑛𝑌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zh-CN" alt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zh-CN" alt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zh-CN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zh-CN" alt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EBFAC99-B944-2FAC-6748-4B04120E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48" y="4668765"/>
                <a:ext cx="8407366" cy="6280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CE9123BD-F56F-E72C-D72F-BB8E37DFF68C}"/>
              </a:ext>
            </a:extLst>
          </p:cNvPr>
          <p:cNvSpPr txBox="1"/>
          <p:nvPr/>
        </p:nvSpPr>
        <p:spPr>
          <a:xfrm>
            <a:off x="11151830" y="47981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(7)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EFBA8D39-F42B-70E4-C400-6CE822C13725}"/>
              </a:ext>
            </a:extLst>
          </p:cNvPr>
          <p:cNvSpPr/>
          <p:nvPr/>
        </p:nvSpPr>
        <p:spPr>
          <a:xfrm rot="16200000">
            <a:off x="6232538" y="4552487"/>
            <a:ext cx="201816" cy="1656186"/>
          </a:xfrm>
          <a:prstGeom prst="leftBrace">
            <a:avLst>
              <a:gd name="adj1" fmla="val 103100"/>
              <a:gd name="adj2" fmla="val 528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792B5593-61C7-E575-98C6-DDD639551509}"/>
              </a:ext>
            </a:extLst>
          </p:cNvPr>
          <p:cNvSpPr/>
          <p:nvPr/>
        </p:nvSpPr>
        <p:spPr>
          <a:xfrm rot="16200000">
            <a:off x="8623385" y="4592964"/>
            <a:ext cx="201816" cy="1656186"/>
          </a:xfrm>
          <a:prstGeom prst="leftBrace">
            <a:avLst>
              <a:gd name="adj1" fmla="val 103100"/>
              <a:gd name="adj2" fmla="val 528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199752-63E0-7AC8-3C85-5B458DA5BFA9}"/>
              </a:ext>
            </a:extLst>
          </p:cNvPr>
          <p:cNvSpPr txBox="1"/>
          <p:nvPr/>
        </p:nvSpPr>
        <p:spPr>
          <a:xfrm>
            <a:off x="2791070" y="5552595"/>
            <a:ext cx="409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impact of differences in characteristics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2526FC1-8A56-0CC0-C700-BD0A130FD40C}"/>
              </a:ext>
            </a:extLst>
          </p:cNvPr>
          <p:cNvSpPr txBox="1"/>
          <p:nvPr/>
        </p:nvSpPr>
        <p:spPr>
          <a:xfrm>
            <a:off x="7392144" y="5545293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impact of differences in coefficients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AF9EA1-06A5-B63F-6351-3DE25C3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19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8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"/>
    </mc:Choice>
    <mc:Fallback xmlns="">
      <p:transition spd="slow" advTm="15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-378878" y="1039571"/>
            <a:ext cx="4694660" cy="4694660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-456728" y="2348880"/>
            <a:ext cx="1717289" cy="2098281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4316" y="2204864"/>
            <a:ext cx="2376264" cy="237626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75536" y="2492896"/>
            <a:ext cx="1062068" cy="1025712"/>
            <a:chOff x="5512720" y="2152017"/>
            <a:chExt cx="583915" cy="496874"/>
          </a:xfrm>
        </p:grpSpPr>
        <p:sp>
          <p:nvSpPr>
            <p:cNvPr id="12" name="Freeform 159"/>
            <p:cNvSpPr>
              <a:spLocks/>
            </p:cNvSpPr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60"/>
            <p:cNvSpPr>
              <a:spLocks/>
            </p:cNvSpPr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标题 4"/>
          <p:cNvSpPr txBox="1">
            <a:spLocks/>
          </p:cNvSpPr>
          <p:nvPr/>
        </p:nvSpPr>
        <p:spPr>
          <a:xfrm>
            <a:off x="1181131" y="3325120"/>
            <a:ext cx="1668373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2800" b="1" dirty="0">
              <a:solidFill>
                <a:prstClr val="white"/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  <a:p>
            <a:pPr algn="l"/>
            <a:r>
              <a:rPr lang="en-US" altLang="zh-CN" sz="1800" b="1" dirty="0">
                <a:solidFill>
                  <a:prstClr val="white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CONTENTS</a:t>
            </a:r>
            <a:endParaRPr lang="zh-CN" altLang="en-US" sz="1100" b="1" dirty="0">
              <a:solidFill>
                <a:prstClr val="white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l"/>
            <a:endParaRPr lang="en-US" altLang="zh-CN" sz="14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88332" y="2336691"/>
            <a:ext cx="2100421" cy="2100421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B5005D9-B9C2-443A-82A0-4F709EEFF822}"/>
              </a:ext>
            </a:extLst>
          </p:cNvPr>
          <p:cNvSpPr txBox="1"/>
          <p:nvPr/>
        </p:nvSpPr>
        <p:spPr>
          <a:xfrm>
            <a:off x="5663952" y="2029024"/>
            <a:ext cx="3151025" cy="510778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  <a:sym typeface="+mn-lt"/>
              </a:rPr>
              <a:t>Introduction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273CB1C-FD78-4E95-964F-8792E4069985}"/>
              </a:ext>
            </a:extLst>
          </p:cNvPr>
          <p:cNvGrpSpPr/>
          <p:nvPr/>
        </p:nvGrpSpPr>
        <p:grpSpPr>
          <a:xfrm>
            <a:off x="5006463" y="2050413"/>
            <a:ext cx="538237" cy="468000"/>
            <a:chOff x="4993275" y="1908704"/>
            <a:chExt cx="538237" cy="46800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D56DB5B-1D6F-4967-A30B-8FFB5E51DF13}"/>
                </a:ext>
              </a:extLst>
            </p:cNvPr>
            <p:cNvSpPr/>
            <p:nvPr/>
          </p:nvSpPr>
          <p:spPr>
            <a:xfrm>
              <a:off x="5028394" y="1908704"/>
              <a:ext cx="468000" cy="468000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7">
              <a:extLst>
                <a:ext uri="{FF2B5EF4-FFF2-40B4-BE49-F238E27FC236}">
                  <a16:creationId xmlns:a16="http://schemas.microsoft.com/office/drawing/2014/main" id="{142D2D4D-8BB2-4AFA-950A-434D0AF1C0A0}"/>
                </a:ext>
              </a:extLst>
            </p:cNvPr>
            <p:cNvSpPr txBox="1"/>
            <p:nvPr/>
          </p:nvSpPr>
          <p:spPr>
            <a:xfrm>
              <a:off x="4993275" y="1912240"/>
              <a:ext cx="538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+mn-lt"/>
                </a:rPr>
                <a:t>01</a:t>
              </a: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37643482-FAB3-44F8-A961-ABAE2B4F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475849"/>
            <a:ext cx="2599756" cy="3936772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C62B883A-CC24-40E0-92C2-7D3A37432BF1}"/>
              </a:ext>
            </a:extLst>
          </p:cNvPr>
          <p:cNvSpPr txBox="1"/>
          <p:nvPr/>
        </p:nvSpPr>
        <p:spPr>
          <a:xfrm>
            <a:off x="5679868" y="4224072"/>
            <a:ext cx="3151024" cy="510778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  <a:sym typeface="+mn-lt"/>
              </a:rPr>
              <a:t>Conclusion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DDF1BD6-BB43-4096-B022-DC5C5FA031C2}"/>
              </a:ext>
            </a:extLst>
          </p:cNvPr>
          <p:cNvSpPr txBox="1"/>
          <p:nvPr/>
        </p:nvSpPr>
        <p:spPr>
          <a:xfrm>
            <a:off x="5679867" y="3507646"/>
            <a:ext cx="3151025" cy="510778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  <a:sym typeface="+mn-lt"/>
              </a:rPr>
              <a:t>Empirical Results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0DF66AC-1909-43DF-9269-D31E8E180433}"/>
              </a:ext>
            </a:extLst>
          </p:cNvPr>
          <p:cNvSpPr txBox="1"/>
          <p:nvPr/>
        </p:nvSpPr>
        <p:spPr>
          <a:xfrm>
            <a:off x="5679867" y="2791220"/>
            <a:ext cx="3151025" cy="510778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  <a:sym typeface="+mn-lt"/>
              </a:rPr>
              <a:t>Data and Methods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EA24DC9-8992-45FA-A168-BC03827FE4BF}"/>
              </a:ext>
            </a:extLst>
          </p:cNvPr>
          <p:cNvGrpSpPr/>
          <p:nvPr/>
        </p:nvGrpSpPr>
        <p:grpSpPr>
          <a:xfrm>
            <a:off x="5014469" y="3530189"/>
            <a:ext cx="538237" cy="469010"/>
            <a:chOff x="4985366" y="1908704"/>
            <a:chExt cx="538237" cy="469010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F5AAD1D-F10A-4EBC-BB2B-E9B9BFD5F11D}"/>
                </a:ext>
              </a:extLst>
            </p:cNvPr>
            <p:cNvSpPr/>
            <p:nvPr/>
          </p:nvSpPr>
          <p:spPr>
            <a:xfrm>
              <a:off x="5028394" y="1908704"/>
              <a:ext cx="468000" cy="468000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17">
              <a:extLst>
                <a:ext uri="{FF2B5EF4-FFF2-40B4-BE49-F238E27FC236}">
                  <a16:creationId xmlns:a16="http://schemas.microsoft.com/office/drawing/2014/main" id="{7D7A9B25-340E-40ED-9C39-475030A504DD}"/>
                </a:ext>
              </a:extLst>
            </p:cNvPr>
            <p:cNvSpPr txBox="1"/>
            <p:nvPr/>
          </p:nvSpPr>
          <p:spPr>
            <a:xfrm>
              <a:off x="4985366" y="1916049"/>
              <a:ext cx="538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+mn-lt"/>
                </a:rPr>
                <a:t>03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8B9BFB71-19DB-451E-B88A-D5210F0067E5}"/>
              </a:ext>
            </a:extLst>
          </p:cNvPr>
          <p:cNvGrpSpPr/>
          <p:nvPr/>
        </p:nvGrpSpPr>
        <p:grpSpPr>
          <a:xfrm>
            <a:off x="5022378" y="2813186"/>
            <a:ext cx="538237" cy="468000"/>
            <a:chOff x="4993275" y="1908704"/>
            <a:chExt cx="538237" cy="468000"/>
          </a:xfrm>
        </p:grpSpPr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F36EC949-E02D-483D-B93B-F99CEBD22612}"/>
                </a:ext>
              </a:extLst>
            </p:cNvPr>
            <p:cNvSpPr/>
            <p:nvPr/>
          </p:nvSpPr>
          <p:spPr>
            <a:xfrm>
              <a:off x="5028394" y="1908704"/>
              <a:ext cx="468000" cy="468000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7">
              <a:extLst>
                <a:ext uri="{FF2B5EF4-FFF2-40B4-BE49-F238E27FC236}">
                  <a16:creationId xmlns:a16="http://schemas.microsoft.com/office/drawing/2014/main" id="{82DC367B-32C7-41B5-B878-3C2680BD93E2}"/>
                </a:ext>
              </a:extLst>
            </p:cNvPr>
            <p:cNvSpPr txBox="1"/>
            <p:nvPr/>
          </p:nvSpPr>
          <p:spPr>
            <a:xfrm>
              <a:off x="4993275" y="1915039"/>
              <a:ext cx="538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+mn-lt"/>
                </a:rPr>
                <a:t>02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5E4A01E-97B0-4F44-AA2E-750605178F49}"/>
              </a:ext>
            </a:extLst>
          </p:cNvPr>
          <p:cNvGrpSpPr/>
          <p:nvPr/>
        </p:nvGrpSpPr>
        <p:grpSpPr>
          <a:xfrm>
            <a:off x="5022378" y="4247192"/>
            <a:ext cx="538237" cy="468000"/>
            <a:chOff x="4993275" y="1908704"/>
            <a:chExt cx="538237" cy="468000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33FC797-5A2B-431B-A2AF-84D77B121154}"/>
                </a:ext>
              </a:extLst>
            </p:cNvPr>
            <p:cNvSpPr/>
            <p:nvPr/>
          </p:nvSpPr>
          <p:spPr>
            <a:xfrm>
              <a:off x="5028394" y="1908704"/>
              <a:ext cx="468000" cy="468000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17">
              <a:extLst>
                <a:ext uri="{FF2B5EF4-FFF2-40B4-BE49-F238E27FC236}">
                  <a16:creationId xmlns:a16="http://schemas.microsoft.com/office/drawing/2014/main" id="{B3559D4E-50D8-41E4-B391-B4C4DF988D8C}"/>
                </a:ext>
              </a:extLst>
            </p:cNvPr>
            <p:cNvSpPr txBox="1"/>
            <p:nvPr/>
          </p:nvSpPr>
          <p:spPr>
            <a:xfrm>
              <a:off x="4993275" y="1915039"/>
              <a:ext cx="538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+mn-lt"/>
                </a:rPr>
                <a:t>04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23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60BD2-CAF0-5DFC-C3AE-F4D0F2988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1D58CB09-3669-DA9F-C5C6-89D7DF9C9035}"/>
              </a:ext>
            </a:extLst>
          </p:cNvPr>
          <p:cNvSpPr/>
          <p:nvPr/>
        </p:nvSpPr>
        <p:spPr>
          <a:xfrm>
            <a:off x="-378878" y="1039571"/>
            <a:ext cx="4530662" cy="4621677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3DEC78F5-0868-2F3E-BCFA-061679A0C034}"/>
              </a:ext>
            </a:extLst>
          </p:cNvPr>
          <p:cNvSpPr/>
          <p:nvPr/>
        </p:nvSpPr>
        <p:spPr>
          <a:xfrm>
            <a:off x="-456728" y="2348880"/>
            <a:ext cx="1717289" cy="2098281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A2DE895-A8D6-1DB2-B907-0851DF1BF376}"/>
              </a:ext>
            </a:extLst>
          </p:cNvPr>
          <p:cNvSpPr/>
          <p:nvPr/>
        </p:nvSpPr>
        <p:spPr>
          <a:xfrm>
            <a:off x="730556" y="2209888"/>
            <a:ext cx="2376264" cy="237626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标题 4">
            <a:extLst>
              <a:ext uri="{FF2B5EF4-FFF2-40B4-BE49-F238E27FC236}">
                <a16:creationId xmlns:a16="http://schemas.microsoft.com/office/drawing/2014/main" id="{C6DE2606-F027-32A8-42BF-18D671A04655}"/>
              </a:ext>
            </a:extLst>
          </p:cNvPr>
          <p:cNvSpPr txBox="1">
            <a:spLocks/>
          </p:cNvSpPr>
          <p:nvPr/>
        </p:nvSpPr>
        <p:spPr>
          <a:xfrm>
            <a:off x="1478156" y="3224188"/>
            <a:ext cx="1668373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prstClr val="white"/>
                </a:solidFill>
                <a:latin typeface="+mn-lt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prstClr val="white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l"/>
            <a:endParaRPr lang="en-US" altLang="zh-CN" sz="28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19FB04A-1FC9-7CD5-8714-A9A068A0AD09}"/>
              </a:ext>
            </a:extLst>
          </p:cNvPr>
          <p:cNvSpPr/>
          <p:nvPr/>
        </p:nvSpPr>
        <p:spPr>
          <a:xfrm>
            <a:off x="888332" y="2336691"/>
            <a:ext cx="2100421" cy="2100421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C936CCF-F369-B1DD-E9A1-561186CBC652}"/>
              </a:ext>
            </a:extLst>
          </p:cNvPr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729795A-E09C-C654-864A-F3F6F3219362}"/>
              </a:ext>
            </a:extLst>
          </p:cNvPr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D96F63-2139-C1F9-B3C2-6FFE4730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20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3A8179D2-3150-601C-3704-A982CF7E4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3" y="1255802"/>
            <a:ext cx="2599756" cy="39367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3793BE-C539-E931-E40F-88220EDB673D}"/>
              </a:ext>
            </a:extLst>
          </p:cNvPr>
          <p:cNvSpPr txBox="1"/>
          <p:nvPr/>
        </p:nvSpPr>
        <p:spPr>
          <a:xfrm>
            <a:off x="4393632" y="2856318"/>
            <a:ext cx="4718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+mj-ea"/>
                <a:ea typeface="+mj-ea"/>
              </a:rPr>
              <a:t>Empirical Results</a:t>
            </a:r>
            <a:endParaRPr lang="zh-CN" altLang="en-US" sz="44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0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095D-A569-8EE7-16DD-B12951AD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DB7A4CE-E629-991D-72AF-40FB7A15DB5B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9777ACD-79D0-3449-7B5E-045E82E90936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4" action="ppaction://hlinksldjump"/>
            <a:extLst>
              <a:ext uri="{FF2B5EF4-FFF2-40B4-BE49-F238E27FC236}">
                <a16:creationId xmlns:a16="http://schemas.microsoft.com/office/drawing/2014/main" id="{C04AC2AD-1BD9-2132-F997-B14CBCC9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151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Empirical Results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018FDAE8-A7EE-4258-9911-D2EFD6EBD22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FC4543B-75CF-FFE2-1C80-A7F06AD05FA7}"/>
              </a:ext>
            </a:extLst>
          </p:cNvPr>
          <p:cNvGrpSpPr/>
          <p:nvPr/>
        </p:nvGrpSpPr>
        <p:grpSpPr>
          <a:xfrm>
            <a:off x="295186" y="737120"/>
            <a:ext cx="7713194" cy="5456460"/>
            <a:chOff x="1703512" y="613817"/>
            <a:chExt cx="7713194" cy="54564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5BA6F20-D278-3631-ED0D-45EE1610F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3512" y="613817"/>
              <a:ext cx="7713194" cy="545646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190FF13-89F0-4431-92EA-46570E3690E7}"/>
                </a:ext>
              </a:extLst>
            </p:cNvPr>
            <p:cNvSpPr/>
            <p:nvPr/>
          </p:nvSpPr>
          <p:spPr>
            <a:xfrm>
              <a:off x="5560109" y="3342047"/>
              <a:ext cx="352839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DF00AF0-B02F-BB42-8B13-7BD82D4E7550}"/>
                </a:ext>
              </a:extLst>
            </p:cNvPr>
            <p:cNvSpPr/>
            <p:nvPr/>
          </p:nvSpPr>
          <p:spPr>
            <a:xfrm>
              <a:off x="4223792" y="1844824"/>
              <a:ext cx="4968552" cy="373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453FB76-8635-013D-4AA5-2B932AFF7D88}"/>
              </a:ext>
            </a:extLst>
          </p:cNvPr>
          <p:cNvSpPr/>
          <p:nvPr/>
        </p:nvSpPr>
        <p:spPr>
          <a:xfrm>
            <a:off x="8112224" y="1197098"/>
            <a:ext cx="3960440" cy="453650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BC9C0F-2898-BBA2-BA8E-F123B1E9BF48}"/>
              </a:ext>
            </a:extLst>
          </p:cNvPr>
          <p:cNvSpPr txBox="1"/>
          <p:nvPr/>
        </p:nvSpPr>
        <p:spPr>
          <a:xfrm>
            <a:off x="8277741" y="-4666"/>
            <a:ext cx="3586493" cy="557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Women’s wages are lower than those of men’s.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Digitization increases the average wage.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Digitization is more </a:t>
            </a: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beneficial for females than for males.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14" name="灯片编号占位符 1">
            <a:extLst>
              <a:ext uri="{FF2B5EF4-FFF2-40B4-BE49-F238E27FC236}">
                <a16:creationId xmlns:a16="http://schemas.microsoft.com/office/drawing/2014/main" id="{9B1E2DCE-9E14-9F1B-05CC-66D5BB82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21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2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3E16B-7566-7D8B-596C-ACB879E2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E1A970E4-8324-F91F-582E-5244FA82A070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EBE2175-308D-EDAA-58D7-1EDFBA7093C0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4" action="ppaction://hlinksldjump"/>
            <a:extLst>
              <a:ext uri="{FF2B5EF4-FFF2-40B4-BE49-F238E27FC236}">
                <a16:creationId xmlns:a16="http://schemas.microsoft.com/office/drawing/2014/main" id="{93F6952F-2473-C61C-4F29-C536F1BA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151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Empirical Results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143BD2CC-7844-E046-0501-267D43FFD82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8CA7685-1773-500B-AE67-E0827F08F6FD}"/>
              </a:ext>
            </a:extLst>
          </p:cNvPr>
          <p:cNvGrpSpPr/>
          <p:nvPr/>
        </p:nvGrpSpPr>
        <p:grpSpPr>
          <a:xfrm>
            <a:off x="4943872" y="720162"/>
            <a:ext cx="6983316" cy="5354983"/>
            <a:chOff x="2569068" y="501286"/>
            <a:chExt cx="7053860" cy="563410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A861FEB-8D26-C966-8A47-3945B8F7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9068" y="501286"/>
              <a:ext cx="7053860" cy="563410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F3329D0-6A7C-C7A6-23A5-4FD28904CA05}"/>
                </a:ext>
              </a:extLst>
            </p:cNvPr>
            <p:cNvSpPr/>
            <p:nvPr/>
          </p:nvSpPr>
          <p:spPr>
            <a:xfrm>
              <a:off x="6993877" y="3214808"/>
              <a:ext cx="241231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41D836B-EEDA-4FE6-A4D5-FDFD37154E09}"/>
                </a:ext>
              </a:extLst>
            </p:cNvPr>
            <p:cNvSpPr/>
            <p:nvPr/>
          </p:nvSpPr>
          <p:spPr>
            <a:xfrm>
              <a:off x="4119949" y="2564904"/>
              <a:ext cx="1688019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C8B9F143-E00A-C43C-DED8-F73599688B25}"/>
              </a:ext>
            </a:extLst>
          </p:cNvPr>
          <p:cNvSpPr txBox="1"/>
          <p:nvPr/>
        </p:nvSpPr>
        <p:spPr>
          <a:xfrm>
            <a:off x="264812" y="980728"/>
            <a:ext cx="432852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Low-skilled/income workers are more likely to lose jobs due to digitalization.</a:t>
            </a:r>
          </a:p>
        </p:txBody>
      </p:sp>
      <p:sp>
        <p:nvSpPr>
          <p:cNvPr id="7" name="下箭头 9">
            <a:extLst>
              <a:ext uri="{FF2B5EF4-FFF2-40B4-BE49-F238E27FC236}">
                <a16:creationId xmlns:a16="http://schemas.microsoft.com/office/drawing/2014/main" id="{13FEBDE1-B9B8-05B5-84B0-D36025708587}"/>
              </a:ext>
            </a:extLst>
          </p:cNvPr>
          <p:cNvSpPr/>
          <p:nvPr/>
        </p:nvSpPr>
        <p:spPr>
          <a:xfrm>
            <a:off x="2007292" y="3224040"/>
            <a:ext cx="284131" cy="348976"/>
          </a:xfrm>
          <a:prstGeom prst="downArrow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122207-4F63-892C-2778-A3A45389391F}"/>
              </a:ext>
            </a:extLst>
          </p:cNvPr>
          <p:cNvSpPr txBox="1"/>
          <p:nvPr/>
        </p:nvSpPr>
        <p:spPr>
          <a:xfrm>
            <a:off x="1972202" y="1821607"/>
            <a:ext cx="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</a:rPr>
              <a:t>&amp;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9B0FF4-0600-E08E-F935-03B7500E8C9B}"/>
              </a:ext>
            </a:extLst>
          </p:cNvPr>
          <p:cNvSpPr txBox="1"/>
          <p:nvPr/>
        </p:nvSpPr>
        <p:spPr>
          <a:xfrm>
            <a:off x="264812" y="2344827"/>
            <a:ext cx="4328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Women's skills and earnings typically lag behind those of men.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D2AE4C-8DBF-6238-2308-0A74EDC0FD59}"/>
              </a:ext>
            </a:extLst>
          </p:cNvPr>
          <p:cNvSpPr txBox="1"/>
          <p:nvPr/>
        </p:nvSpPr>
        <p:spPr>
          <a:xfrm>
            <a:off x="264812" y="3703924"/>
            <a:ext cx="4328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Sample may contain a greater proportion of high-skilled women.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50A547B-F99F-2B96-3C16-E6E0FE428E49}"/>
              </a:ext>
            </a:extLst>
          </p:cNvPr>
          <p:cNvSpPr/>
          <p:nvPr/>
        </p:nvSpPr>
        <p:spPr>
          <a:xfrm>
            <a:off x="408672" y="4626168"/>
            <a:ext cx="3733848" cy="1251104"/>
          </a:xfrm>
          <a:prstGeom prst="ellipse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Sample selection bias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4FB61D63-EA28-CDA5-B9BA-1C996EC7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22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DFE3-F2E6-E1E0-6F00-4173BD9A0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34F3FF8-090E-EEF8-123E-FFC3CB206CBD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22F2DDE-52F1-331B-DE05-CD0ECE58446A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4" action="ppaction://hlinksldjump"/>
            <a:extLst>
              <a:ext uri="{FF2B5EF4-FFF2-40B4-BE49-F238E27FC236}">
                <a16:creationId xmlns:a16="http://schemas.microsoft.com/office/drawing/2014/main" id="{9BE79DF2-25C0-5267-9B49-CC4F81878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151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Empirical Results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F988A5A6-E3A5-D7BA-BF26-6636E005DC8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E56B4AB-46F5-8916-7ADB-BB63CFDEFE29}"/>
              </a:ext>
            </a:extLst>
          </p:cNvPr>
          <p:cNvGrpSpPr/>
          <p:nvPr/>
        </p:nvGrpSpPr>
        <p:grpSpPr>
          <a:xfrm>
            <a:off x="479376" y="678301"/>
            <a:ext cx="6306416" cy="5454413"/>
            <a:chOff x="2885929" y="623356"/>
            <a:chExt cx="6306416" cy="545441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D170C31-276C-2FC8-5746-CFE4832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5929" y="623356"/>
              <a:ext cx="6306416" cy="5454413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57FEBB8-E259-7F31-17F0-70FC523126EB}"/>
                </a:ext>
              </a:extLst>
            </p:cNvPr>
            <p:cNvGrpSpPr/>
            <p:nvPr/>
          </p:nvGrpSpPr>
          <p:grpSpPr>
            <a:xfrm>
              <a:off x="6456040" y="2237893"/>
              <a:ext cx="2592289" cy="781777"/>
              <a:chOff x="6456040" y="2237893"/>
              <a:chExt cx="2592289" cy="78177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4C5B7C9-CAA3-75AA-42E4-0BF9A6E510E8}"/>
                  </a:ext>
                </a:extLst>
              </p:cNvPr>
              <p:cNvSpPr/>
              <p:nvPr/>
            </p:nvSpPr>
            <p:spPr>
              <a:xfrm>
                <a:off x="8184232" y="2237893"/>
                <a:ext cx="864097" cy="2387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C355275-1842-4995-3221-E046D5906672}"/>
                  </a:ext>
                </a:extLst>
              </p:cNvPr>
              <p:cNvSpPr/>
              <p:nvPr/>
            </p:nvSpPr>
            <p:spPr>
              <a:xfrm>
                <a:off x="7464152" y="2780928"/>
                <a:ext cx="864097" cy="2387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6C288B3-E11B-F642-6BE5-A6FBF773FC9F}"/>
                  </a:ext>
                </a:extLst>
              </p:cNvPr>
              <p:cNvSpPr/>
              <p:nvPr/>
            </p:nvSpPr>
            <p:spPr>
              <a:xfrm>
                <a:off x="6456040" y="2237893"/>
                <a:ext cx="864097" cy="2387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E023F674-91FC-1688-B1AD-53F0704C3BEC}"/>
              </a:ext>
            </a:extLst>
          </p:cNvPr>
          <p:cNvSpPr/>
          <p:nvPr/>
        </p:nvSpPr>
        <p:spPr>
          <a:xfrm>
            <a:off x="7352207" y="1160748"/>
            <a:ext cx="4590522" cy="453650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8F22D1-2B30-A483-13AC-BA6A4B2870C1}"/>
              </a:ext>
            </a:extLst>
          </p:cNvPr>
          <p:cNvSpPr txBox="1"/>
          <p:nvPr/>
        </p:nvSpPr>
        <p:spPr>
          <a:xfrm>
            <a:off x="7505871" y="512923"/>
            <a:ext cx="4280987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Assign a wage of 0 to unemployed individuals .</a:t>
            </a:r>
          </a:p>
          <a:p>
            <a:pPr lvl="0" algn="just">
              <a:lnSpc>
                <a:spcPct val="150000"/>
              </a:lnSpc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Re-estimate the model using the Heckman two-step method.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B254C1C0-5C1D-95EB-FD53-0973EE28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23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9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489C8-BB06-CC7D-AFDE-EEC8A1C4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3FBF9EF3-8C92-C4E2-4DB6-6F4AE3D0883F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677DB2A-1BF7-BFBB-EB8A-C4CB97098ABE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68E8C0F-DC3F-243C-769A-1BF61652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65003"/>
            <a:ext cx="5927849" cy="620039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2749A7-C6D0-3882-668E-C70561D5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5" action="ppaction://hlinksldjump"/>
            <a:extLst>
              <a:ext uri="{FF2B5EF4-FFF2-40B4-BE49-F238E27FC236}">
                <a16:creationId xmlns:a16="http://schemas.microsoft.com/office/drawing/2014/main" id="{CBA8CADB-03FC-D41A-70C1-68B82F350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151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Empirical Results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77267EE2-BA52-DFA2-8810-FE854C346CE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A1B44C4-6D31-313F-751F-E16A25FA4238}"/>
              </a:ext>
            </a:extLst>
          </p:cNvPr>
          <p:cNvSpPr/>
          <p:nvPr/>
        </p:nvSpPr>
        <p:spPr>
          <a:xfrm>
            <a:off x="8044171" y="1916832"/>
            <a:ext cx="366845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BF04DD-1D7A-4AD5-150C-3A12975546AF}"/>
              </a:ext>
            </a:extLst>
          </p:cNvPr>
          <p:cNvSpPr/>
          <p:nvPr/>
        </p:nvSpPr>
        <p:spPr>
          <a:xfrm>
            <a:off x="10056440" y="4063236"/>
            <a:ext cx="1656184" cy="1093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id="{900F54C7-E8CB-A6A3-35EB-86C7D19CF216}"/>
              </a:ext>
            </a:extLst>
          </p:cNvPr>
          <p:cNvSpPr/>
          <p:nvPr/>
        </p:nvSpPr>
        <p:spPr>
          <a:xfrm>
            <a:off x="3215679" y="754012"/>
            <a:ext cx="1872208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time-varying variables</a:t>
            </a:r>
            <a:endParaRPr kumimoji="1" lang="zh-CN" altLang="en-US" sz="20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51BF2E84-466F-E2F1-A9C0-E3E9D076CC22}"/>
              </a:ext>
            </a:extLst>
          </p:cNvPr>
          <p:cNvSpPr/>
          <p:nvPr/>
        </p:nvSpPr>
        <p:spPr>
          <a:xfrm rot="2758926">
            <a:off x="2423711" y="711183"/>
            <a:ext cx="574818" cy="644755"/>
          </a:xfrm>
          <a:prstGeom prst="mathPlus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圆角矩形 2">
            <a:extLst>
              <a:ext uri="{FF2B5EF4-FFF2-40B4-BE49-F238E27FC236}">
                <a16:creationId xmlns:a16="http://schemas.microsoft.com/office/drawing/2014/main" id="{7D163053-1F8C-3285-CD8C-5724EEB6D4D3}"/>
              </a:ext>
            </a:extLst>
          </p:cNvPr>
          <p:cNvSpPr/>
          <p:nvPr/>
        </p:nvSpPr>
        <p:spPr>
          <a:xfrm>
            <a:off x="425689" y="735924"/>
            <a:ext cx="1872208" cy="58477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historical variables</a:t>
            </a:r>
            <a:endParaRPr kumimoji="1" lang="zh-CN" altLang="en-US" sz="20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9FE7FC-8BA2-FCC3-4017-47661EA48F7F}"/>
              </a:ext>
            </a:extLst>
          </p:cNvPr>
          <p:cNvSpPr/>
          <p:nvPr/>
        </p:nvSpPr>
        <p:spPr>
          <a:xfrm>
            <a:off x="191344" y="1517319"/>
            <a:ext cx="5593431" cy="4557825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848822-9BAD-F450-F316-333D1B4FBD12}"/>
              </a:ext>
            </a:extLst>
          </p:cNvPr>
          <p:cNvSpPr txBox="1"/>
          <p:nvPr/>
        </p:nvSpPr>
        <p:spPr>
          <a:xfrm>
            <a:off x="327378" y="1625718"/>
            <a:ext cx="5140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bg1"/>
                </a:solidFill>
              </a:rPr>
              <a:t>IV1.1: average number of fixed-line telephones per 100 people in 1984</a:t>
            </a:r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ea typeface="SimSun" panose="02010600030101010101" pitchFamily="2" charset="-122"/>
              </a:rPr>
              <a:t>×</a:t>
            </a:r>
            <a:r>
              <a:rPr lang="en-US" altLang="zh-CN" dirty="0">
                <a:solidFill>
                  <a:schemeClr val="bg1"/>
                </a:solidFill>
              </a:rPr>
              <a:t> digital economy industry value added in 2007, 2012, and 2017</a:t>
            </a:r>
          </a:p>
          <a:p>
            <a:pPr algn="just"/>
            <a:endParaRPr lang="en-US" altLang="zh-CN" dirty="0">
              <a:solidFill>
                <a:schemeClr val="bg1"/>
              </a:solidFill>
            </a:endParaRPr>
          </a:p>
          <a:p>
            <a:pPr algn="just"/>
            <a:r>
              <a:rPr lang="en-US" altLang="zh-CN" dirty="0">
                <a:solidFill>
                  <a:schemeClr val="bg1"/>
                </a:solidFill>
              </a:rPr>
              <a:t>IV1.2: average number of fixed-line telephones per 100 people in 1984</a:t>
            </a:r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ea typeface="SimSun" panose="02010600030101010101" pitchFamily="2" charset="-122"/>
              </a:rPr>
              <a:t>×</a:t>
            </a:r>
            <a:r>
              <a:rPr lang="en-US" altLang="zh-CN" dirty="0">
                <a:solidFill>
                  <a:schemeClr val="bg1"/>
                </a:solidFill>
              </a:rPr>
              <a:t> number of broadband internet connections in 2007, 2012, and 2017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6600C63-BE18-D9A6-1DFB-C7DF84D54995}"/>
              </a:ext>
            </a:extLst>
          </p:cNvPr>
          <p:cNvGrpSpPr/>
          <p:nvPr/>
        </p:nvGrpSpPr>
        <p:grpSpPr>
          <a:xfrm>
            <a:off x="656741" y="3803840"/>
            <a:ext cx="4810115" cy="1265012"/>
            <a:chOff x="656740" y="3219323"/>
            <a:chExt cx="4810115" cy="126501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27931FE-151B-7BA4-A996-AA6825C8DB09}"/>
                </a:ext>
              </a:extLst>
            </p:cNvPr>
            <p:cNvSpPr/>
            <p:nvPr/>
          </p:nvSpPr>
          <p:spPr>
            <a:xfrm>
              <a:off x="3468951" y="4002884"/>
              <a:ext cx="1997903" cy="457692"/>
            </a:xfrm>
            <a:prstGeom prst="ellipse">
              <a:avLst/>
            </a:prstGeom>
            <a:solidFill>
              <a:srgbClr val="0051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>
                  <a:solidFill>
                    <a:srgbClr val="FFFFFF"/>
                  </a:solidFill>
                  <a:ea typeface="SimSun" panose="02010600030101010101" pitchFamily="2" charset="-122"/>
                </a:rPr>
                <a:t>Female×IDL</a:t>
              </a:r>
              <a:endParaRPr kumimoji="1" lang="zh-CN" altLang="en-US" sz="1600" dirty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5CA88BF-3CDC-9CEA-520E-B37FDB7A3E07}"/>
                </a:ext>
              </a:extLst>
            </p:cNvPr>
            <p:cNvSpPr/>
            <p:nvPr/>
          </p:nvSpPr>
          <p:spPr>
            <a:xfrm>
              <a:off x="3468952" y="3223994"/>
              <a:ext cx="1997903" cy="457692"/>
            </a:xfrm>
            <a:prstGeom prst="ellipse">
              <a:avLst/>
            </a:prstGeom>
            <a:solidFill>
              <a:srgbClr val="0051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rgbClr val="FFFFFF"/>
                  </a:solidFill>
                  <a:ea typeface="SimSun" panose="02010600030101010101" pitchFamily="2" charset="-122"/>
                </a:rPr>
                <a:t>IDL</a:t>
              </a:r>
              <a:endParaRPr kumimoji="1" lang="zh-CN" altLang="en-US" sz="1600" dirty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B399C67-0875-7B9F-B5C1-C7F70E9BD82C}"/>
                </a:ext>
              </a:extLst>
            </p:cNvPr>
            <p:cNvCxnSpPr>
              <a:cxnSpLocks/>
            </p:cNvCxnSpPr>
            <p:nvPr/>
          </p:nvCxnSpPr>
          <p:spPr>
            <a:xfrm>
              <a:off x="3080159" y="3456914"/>
              <a:ext cx="3600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角矩形 2">
              <a:extLst>
                <a:ext uri="{FF2B5EF4-FFF2-40B4-BE49-F238E27FC236}">
                  <a16:creationId xmlns:a16="http://schemas.microsoft.com/office/drawing/2014/main" id="{E7988279-E90A-4E7C-139C-9F4A92AEF272}"/>
                </a:ext>
              </a:extLst>
            </p:cNvPr>
            <p:cNvSpPr/>
            <p:nvPr/>
          </p:nvSpPr>
          <p:spPr>
            <a:xfrm>
              <a:off x="661049" y="3219323"/>
              <a:ext cx="1135134" cy="45769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</a:rPr>
                <a:t>IV1.1</a:t>
              </a:r>
              <a:endParaRPr kumimoji="1" lang="zh-CN" altLang="en-US" dirty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24" name="圆角矩形 2">
              <a:extLst>
                <a:ext uri="{FF2B5EF4-FFF2-40B4-BE49-F238E27FC236}">
                  <a16:creationId xmlns:a16="http://schemas.microsoft.com/office/drawing/2014/main" id="{C5B33216-0491-B361-9893-62FB3F145590}"/>
                </a:ext>
              </a:extLst>
            </p:cNvPr>
            <p:cNvSpPr/>
            <p:nvPr/>
          </p:nvSpPr>
          <p:spPr>
            <a:xfrm>
              <a:off x="1952886" y="3235436"/>
              <a:ext cx="1135133" cy="45769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FFFFFF"/>
                  </a:solidFill>
                </a:rPr>
                <a:t>IV1.2</a:t>
              </a:r>
              <a:endParaRPr kumimoji="1" lang="zh-CN" altLang="en-US" dirty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25" name="圆角矩形 2">
              <a:extLst>
                <a:ext uri="{FF2B5EF4-FFF2-40B4-BE49-F238E27FC236}">
                  <a16:creationId xmlns:a16="http://schemas.microsoft.com/office/drawing/2014/main" id="{4A0370C8-3182-8B4A-8E85-DE1AA7920964}"/>
                </a:ext>
              </a:extLst>
            </p:cNvPr>
            <p:cNvSpPr/>
            <p:nvPr/>
          </p:nvSpPr>
          <p:spPr>
            <a:xfrm>
              <a:off x="656740" y="4002972"/>
              <a:ext cx="1135135" cy="45769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rgbClr val="FFFFFF"/>
                  </a:solidFill>
                  <a:ea typeface="SimSun" panose="02010600030101010101" pitchFamily="2" charset="-122"/>
                </a:rPr>
                <a:t>Female× </a:t>
              </a:r>
              <a:r>
                <a:rPr lang="en-US" altLang="zh-CN" sz="1600" dirty="0">
                  <a:solidFill>
                    <a:srgbClr val="FFFFFF"/>
                  </a:solidFill>
                </a:rPr>
                <a:t>IV1.1</a:t>
              </a:r>
              <a:endParaRPr kumimoji="1" lang="zh-CN" altLang="en-US" sz="1600" dirty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26" name="圆角矩形 2">
              <a:extLst>
                <a:ext uri="{FF2B5EF4-FFF2-40B4-BE49-F238E27FC236}">
                  <a16:creationId xmlns:a16="http://schemas.microsoft.com/office/drawing/2014/main" id="{C2FFA619-DD36-9B7D-8AFD-6BEF55D9471F}"/>
                </a:ext>
              </a:extLst>
            </p:cNvPr>
            <p:cNvSpPr/>
            <p:nvPr/>
          </p:nvSpPr>
          <p:spPr>
            <a:xfrm>
              <a:off x="1968416" y="4026643"/>
              <a:ext cx="1135135" cy="457692"/>
            </a:xfrm>
            <a:prstGeom prst="round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rgbClr val="FFFFFF"/>
                  </a:solidFill>
                  <a:ea typeface="SimSun" panose="02010600030101010101" pitchFamily="2" charset="-122"/>
                </a:rPr>
                <a:t>Female× </a:t>
              </a:r>
              <a:r>
                <a:rPr lang="en-US" altLang="zh-CN" sz="1600" dirty="0">
                  <a:solidFill>
                    <a:srgbClr val="FFFFFF"/>
                  </a:solidFill>
                </a:rPr>
                <a:t>IV1.1</a:t>
              </a:r>
              <a:endParaRPr kumimoji="1" lang="zh-CN" altLang="en-US" sz="1600" dirty="0">
                <a:solidFill>
                  <a:srgbClr val="FFFFFF"/>
                </a:solidFill>
                <a:ea typeface="SimSun" panose="02010600030101010101" pitchFamily="2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BBFF7A52-DF6A-3E92-497E-15503713D652}"/>
              </a:ext>
            </a:extLst>
          </p:cNvPr>
          <p:cNvSpPr txBox="1"/>
          <p:nvPr/>
        </p:nvSpPr>
        <p:spPr>
          <a:xfrm>
            <a:off x="367745" y="5410465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The construction of IV2 is similar to that of IV1</a:t>
            </a:r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D51D4B3-AAC3-78BA-F282-BD0A489FF068}"/>
              </a:ext>
            </a:extLst>
          </p:cNvPr>
          <p:cNvCxnSpPr>
            <a:cxnSpLocks/>
          </p:cNvCxnSpPr>
          <p:nvPr/>
        </p:nvCxnSpPr>
        <p:spPr>
          <a:xfrm>
            <a:off x="3063740" y="4816247"/>
            <a:ext cx="360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23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2444-6B76-9676-5318-62F3BD19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7E57D982-8B00-C588-4E85-362EFDC0C05B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A2E069D-34FC-537F-78A6-391B1D7E636D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 52">
            <a:hlinkClick r:id="rId4" action="ppaction://hlinksldjump"/>
            <a:extLst>
              <a:ext uri="{FF2B5EF4-FFF2-40B4-BE49-F238E27FC236}">
                <a16:creationId xmlns:a16="http://schemas.microsoft.com/office/drawing/2014/main" id="{ED26E8C7-049A-B48A-DC92-F1CDCE33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4398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Robustness tests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3200" b="1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087BE468-AAA0-0DAD-9455-83E32D88A90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596240C-73BD-A1DB-1B3B-0695647F8134}"/>
              </a:ext>
            </a:extLst>
          </p:cNvPr>
          <p:cNvGrpSpPr/>
          <p:nvPr/>
        </p:nvGrpSpPr>
        <p:grpSpPr>
          <a:xfrm>
            <a:off x="4727848" y="602864"/>
            <a:ext cx="7184281" cy="5425767"/>
            <a:chOff x="2279576" y="716116"/>
            <a:chExt cx="7184281" cy="54257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52A680A-1715-8298-4669-66F99E928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79576" y="716116"/>
              <a:ext cx="7184281" cy="542576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7507C0-73FB-FE84-21D5-DA6107DE3A80}"/>
                </a:ext>
              </a:extLst>
            </p:cNvPr>
            <p:cNvSpPr/>
            <p:nvPr/>
          </p:nvSpPr>
          <p:spPr>
            <a:xfrm>
              <a:off x="7248128" y="2464429"/>
              <a:ext cx="864097" cy="2387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3F65AE0-A7F1-D069-DE45-56F647166A62}"/>
                </a:ext>
              </a:extLst>
            </p:cNvPr>
            <p:cNvSpPr/>
            <p:nvPr/>
          </p:nvSpPr>
          <p:spPr>
            <a:xfrm>
              <a:off x="5663951" y="2464429"/>
              <a:ext cx="864097" cy="2387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F674472-0839-FDF7-3F50-36A17EFF45CB}"/>
                </a:ext>
              </a:extLst>
            </p:cNvPr>
            <p:cNvSpPr/>
            <p:nvPr/>
          </p:nvSpPr>
          <p:spPr>
            <a:xfrm>
              <a:off x="8256240" y="3035460"/>
              <a:ext cx="864097" cy="2387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CC65015-8A9E-9EDE-2164-D81622BCC409}"/>
              </a:ext>
            </a:extLst>
          </p:cNvPr>
          <p:cNvSpPr/>
          <p:nvPr/>
        </p:nvSpPr>
        <p:spPr>
          <a:xfrm>
            <a:off x="191344" y="780331"/>
            <a:ext cx="4439818" cy="5096941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878D73-0611-E5A0-78FB-3AAC5772B746}"/>
              </a:ext>
            </a:extLst>
          </p:cNvPr>
          <p:cNvSpPr txBox="1"/>
          <p:nvPr/>
        </p:nvSpPr>
        <p:spPr>
          <a:xfrm>
            <a:off x="329759" y="909875"/>
            <a:ext cx="4038049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262626"/>
                </a:solidFill>
                <a:latin typeface="Arial" panose="020B0604020202020204"/>
                <a:ea typeface="微软雅黑"/>
              </a:rPr>
              <a:t>Changing the econometric model specifications.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Using alternative measures of industry digitization</a:t>
            </a:r>
            <a:endParaRPr lang="en-US" altLang="zh-CN" sz="2000" dirty="0">
              <a:solidFill>
                <a:srgbClr val="262626"/>
              </a:solidFill>
              <a:latin typeface="Arial" panose="020B0604020202020204"/>
              <a:ea typeface="微软雅黑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Changing the cluster level of standard errors.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Replacing the sample of CFPS instead of CHIPS.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 Excluding samples from provincial-level municipalities.</a:t>
            </a:r>
          </a:p>
        </p:txBody>
      </p:sp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95A17B7A-C29C-55DD-A15F-1F5372AF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25</a:t>
            </a:fld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8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E900-B051-7BD7-87EE-7FFEA1BFD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5522036-AEFB-5651-1ED7-C9C5FB69356F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A9982A5-524D-467A-A4EA-E5E3C41F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87C9A7C-5EA4-6EA9-D09B-A97082476333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4" action="ppaction://hlinksldjump"/>
            <a:extLst>
              <a:ext uri="{FF2B5EF4-FFF2-40B4-BE49-F238E27FC236}">
                <a16:creationId xmlns:a16="http://schemas.microsoft.com/office/drawing/2014/main" id="{DA6E925B-5EBB-0CB5-7407-768A7FC1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8816" y="-37167"/>
            <a:ext cx="762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Mechanism analysis</a:t>
            </a: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EB4EE435-BDE5-6F89-3CC9-035AAE92F58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E381B2-E5C9-6DEE-CF59-6AA4C09FC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883" y="159062"/>
            <a:ext cx="5463036" cy="64334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CA7424-DEEC-26AA-4A3F-9B2B2ACC877F}"/>
              </a:ext>
            </a:extLst>
          </p:cNvPr>
          <p:cNvSpPr/>
          <p:nvPr/>
        </p:nvSpPr>
        <p:spPr>
          <a:xfrm>
            <a:off x="8184232" y="980728"/>
            <a:ext cx="504057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F6E557-D077-3936-4147-5E364D988360}"/>
              </a:ext>
            </a:extLst>
          </p:cNvPr>
          <p:cNvSpPr/>
          <p:nvPr/>
        </p:nvSpPr>
        <p:spPr>
          <a:xfrm>
            <a:off x="8723875" y="2398283"/>
            <a:ext cx="504057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656C2A-FB95-E62A-4D87-DB7F638F35EE}"/>
              </a:ext>
            </a:extLst>
          </p:cNvPr>
          <p:cNvSpPr/>
          <p:nvPr/>
        </p:nvSpPr>
        <p:spPr>
          <a:xfrm>
            <a:off x="9893186" y="4608511"/>
            <a:ext cx="504058" cy="980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A9962EE-8E5D-76C8-761C-468F7044A4E9}"/>
              </a:ext>
            </a:extLst>
          </p:cNvPr>
          <p:cNvSpPr/>
          <p:nvPr/>
        </p:nvSpPr>
        <p:spPr>
          <a:xfrm>
            <a:off x="10477264" y="5589239"/>
            <a:ext cx="504057" cy="980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4F9FCBA-9D6C-5B3A-040B-A68A92935447}"/>
              </a:ext>
            </a:extLst>
          </p:cNvPr>
          <p:cNvGrpSpPr/>
          <p:nvPr/>
        </p:nvGrpSpPr>
        <p:grpSpPr>
          <a:xfrm>
            <a:off x="552796" y="704506"/>
            <a:ext cx="4367544" cy="5258594"/>
            <a:chOff x="612200" y="1134494"/>
            <a:chExt cx="4367544" cy="483757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966DFE-A77E-4DE8-FB65-B96A4B93090B}"/>
                </a:ext>
              </a:extLst>
            </p:cNvPr>
            <p:cNvSpPr/>
            <p:nvPr/>
          </p:nvSpPr>
          <p:spPr>
            <a:xfrm>
              <a:off x="612200" y="1134494"/>
              <a:ext cx="4367544" cy="4837577"/>
            </a:xfrm>
            <a:prstGeom prst="rect">
              <a:avLst/>
            </a:prstGeom>
            <a:noFill/>
            <a:ln>
              <a:solidFill>
                <a:schemeClr val="accent1">
                  <a:lumMod val="90000"/>
                  <a:lumOff val="1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439E14E-0025-2823-0F17-8475E6E5BB3C}"/>
                </a:ext>
              </a:extLst>
            </p:cNvPr>
            <p:cNvSpPr txBox="1"/>
            <p:nvPr/>
          </p:nvSpPr>
          <p:spPr>
            <a:xfrm>
              <a:off x="724073" y="1423166"/>
              <a:ext cx="4038049" cy="4279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srgbClr val="262626"/>
                  </a:solidFill>
                </a:rPr>
                <a:t>Digitization further devalues physical skills and appreciates non-routine skills.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endParaRPr lang="en-US" altLang="zh-CN" sz="2000" dirty="0">
                <a:solidFill>
                  <a:srgbClr val="262626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srgbClr val="262626"/>
                  </a:solidFill>
                </a:rPr>
                <a:t>The depreciation of physical skills, particularly routine manual skills, is an important mechanism for the narrowing of the gender wage gap.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endParaRPr lang="en-US" altLang="zh-CN" sz="2000" dirty="0">
                <a:solidFill>
                  <a:srgbClr val="262626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32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B3EC-D57A-81B4-A4A7-C492AD634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CA229682-CD08-A66B-128D-43CBE0A65DC2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C7A316-BD0F-623F-5797-C1B61CD8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8ED3D57-EE5F-78B9-BBCE-8752EC940A33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B1A720AA-035D-27DB-6C97-3A2E576EFD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389089E-18B0-476E-D7F5-8665977B54DB}"/>
              </a:ext>
            </a:extLst>
          </p:cNvPr>
          <p:cNvGrpSpPr/>
          <p:nvPr/>
        </p:nvGrpSpPr>
        <p:grpSpPr>
          <a:xfrm>
            <a:off x="21975" y="908720"/>
            <a:ext cx="8167771" cy="4695825"/>
            <a:chOff x="551384" y="836712"/>
            <a:chExt cx="8530526" cy="46958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BEBDB49-C1C6-57EA-C822-03BCE77F5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1367"/>
            <a:stretch>
              <a:fillRect/>
            </a:stretch>
          </p:blipFill>
          <p:spPr>
            <a:xfrm>
              <a:off x="551384" y="836712"/>
              <a:ext cx="8530526" cy="4695825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39E27C2-A9BF-991D-B80C-2B87AAAB9E12}"/>
                </a:ext>
              </a:extLst>
            </p:cNvPr>
            <p:cNvSpPr/>
            <p:nvPr/>
          </p:nvSpPr>
          <p:spPr>
            <a:xfrm>
              <a:off x="6528048" y="2476635"/>
              <a:ext cx="864097" cy="2387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A971BA0-4DF8-94BA-B445-1D879DCBF484}"/>
                </a:ext>
              </a:extLst>
            </p:cNvPr>
            <p:cNvSpPr/>
            <p:nvPr/>
          </p:nvSpPr>
          <p:spPr>
            <a:xfrm>
              <a:off x="2855640" y="2468285"/>
              <a:ext cx="864097" cy="2387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15A0E9B-D73E-80A8-9C49-B695D1EB4730}"/>
              </a:ext>
            </a:extLst>
          </p:cNvPr>
          <p:cNvGrpSpPr/>
          <p:nvPr/>
        </p:nvGrpSpPr>
        <p:grpSpPr>
          <a:xfrm>
            <a:off x="8328248" y="720162"/>
            <a:ext cx="3744416" cy="5354983"/>
            <a:chOff x="668603" y="931417"/>
            <a:chExt cx="4383736" cy="483757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DBC83CD-1641-E75A-2CBA-4D0B2D563FCD}"/>
                </a:ext>
              </a:extLst>
            </p:cNvPr>
            <p:cNvSpPr/>
            <p:nvPr/>
          </p:nvSpPr>
          <p:spPr>
            <a:xfrm>
              <a:off x="668603" y="931417"/>
              <a:ext cx="4383736" cy="4837577"/>
            </a:xfrm>
            <a:prstGeom prst="rect">
              <a:avLst/>
            </a:prstGeom>
            <a:noFill/>
            <a:ln>
              <a:solidFill>
                <a:schemeClr val="accent1">
                  <a:lumMod val="90000"/>
                  <a:lumOff val="1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59E12CB-2A73-8E17-2A86-3CFA09F4F8B4}"/>
                </a:ext>
              </a:extLst>
            </p:cNvPr>
            <p:cNvSpPr txBox="1"/>
            <p:nvPr/>
          </p:nvSpPr>
          <p:spPr>
            <a:xfrm>
              <a:off x="794082" y="1101756"/>
              <a:ext cx="4038051" cy="4619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srgbClr val="262626"/>
                  </a:solidFill>
                </a:rPr>
                <a:t>Women experience less work flexibility compared to men.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endParaRPr lang="en-US" altLang="zh-CN" sz="2000" dirty="0">
                <a:solidFill>
                  <a:srgbClr val="262626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srgbClr val="262626"/>
                  </a:solidFill>
                </a:rPr>
                <a:t>Digitalization helps improve women's work flexibility, especially in work time flexibility, , thus contributing to alleviating women's work-family conflict.</a:t>
              </a:r>
            </a:p>
          </p:txBody>
        </p:sp>
      </p:grp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A64F6A62-4738-36B6-30F9-4FB26AEB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2445" y="9209"/>
            <a:ext cx="762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Mechanism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5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E6DE2-ACAB-020D-ADC2-5417EF9CD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5BD3EDC-07C4-E683-22C3-01B53573F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948918"/>
            <a:ext cx="6106807" cy="490019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4C9F11C-5D02-DA14-4A17-245E869D99FE}"/>
              </a:ext>
            </a:extLst>
          </p:cNvPr>
          <p:cNvSpPr/>
          <p:nvPr/>
        </p:nvSpPr>
        <p:spPr>
          <a:xfrm flipV="1">
            <a:off x="-2" y="6222550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EF5A3F-60AC-DCE4-85DA-1C2B3EE5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796D0DF-FDE2-8F37-4974-0B6D4E05E42C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5" action="ppaction://hlinksldjump"/>
            <a:extLst>
              <a:ext uri="{FF2B5EF4-FFF2-40B4-BE49-F238E27FC236}">
                <a16:creationId xmlns:a16="http://schemas.microsoft.com/office/drawing/2014/main" id="{2193E3EA-01B5-BEC1-9E53-B55DD2DD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151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Empirical Results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15F9E256-8F79-62B5-5B10-64DE15BD985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189190D-DACF-4164-4176-AD27D7973B5E}"/>
              </a:ext>
            </a:extLst>
          </p:cNvPr>
          <p:cNvSpPr/>
          <p:nvPr/>
        </p:nvSpPr>
        <p:spPr>
          <a:xfrm>
            <a:off x="2279575" y="3191847"/>
            <a:ext cx="576065" cy="237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A5DEDD-A48E-B4DD-2BBA-5305653B2B02}"/>
              </a:ext>
            </a:extLst>
          </p:cNvPr>
          <p:cNvSpPr/>
          <p:nvPr/>
        </p:nvSpPr>
        <p:spPr>
          <a:xfrm>
            <a:off x="3071664" y="3191847"/>
            <a:ext cx="1440161" cy="237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736983-1332-2510-DBC5-82B65F3F549C}"/>
              </a:ext>
            </a:extLst>
          </p:cNvPr>
          <p:cNvSpPr/>
          <p:nvPr/>
        </p:nvSpPr>
        <p:spPr>
          <a:xfrm>
            <a:off x="5735960" y="3191847"/>
            <a:ext cx="576065" cy="237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BF8FF0-3DB7-A915-BFE5-7ACC6E85269A}"/>
              </a:ext>
            </a:extLst>
          </p:cNvPr>
          <p:cNvSpPr/>
          <p:nvPr/>
        </p:nvSpPr>
        <p:spPr>
          <a:xfrm>
            <a:off x="7176120" y="836712"/>
            <a:ext cx="4680520" cy="5238433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85CA70-DAE2-61EF-CE8E-18870CF7990D}"/>
              </a:ext>
            </a:extLst>
          </p:cNvPr>
          <p:cNvSpPr txBox="1"/>
          <p:nvPr/>
        </p:nvSpPr>
        <p:spPr>
          <a:xfrm>
            <a:off x="7333928" y="1031138"/>
            <a:ext cx="4225483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The effect is stronger in these  groups of married, strongly influenced by Confucian culture,  and with heavier caregiving burdens.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The alleviation of work-family conflict brought by increased work flexibility is also one of the important mechanisms.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D253-41D3-BFA1-6559-5AD5226A5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F95DAE9-69E2-C3C7-03DB-8E402187B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343" y="1055421"/>
            <a:ext cx="7285777" cy="467630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725BF74-7AF6-B8E9-36CD-A48BDBF42648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17B9C6-7620-D324-A7CC-D57EABDC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29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C4889DC-8009-D33E-B7AC-E24E85E51E41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CDB25FB1-D82F-6237-E80C-91E7BE5ABE8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64C69F5-400A-8406-FB97-4A9754C881C1}"/>
              </a:ext>
            </a:extLst>
          </p:cNvPr>
          <p:cNvSpPr/>
          <p:nvPr/>
        </p:nvSpPr>
        <p:spPr>
          <a:xfrm>
            <a:off x="6168008" y="2683024"/>
            <a:ext cx="5256584" cy="313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A37675-C8A8-41B5-4EB3-C37532D262D8}"/>
              </a:ext>
            </a:extLst>
          </p:cNvPr>
          <p:cNvSpPr/>
          <p:nvPr/>
        </p:nvSpPr>
        <p:spPr>
          <a:xfrm>
            <a:off x="156016" y="690166"/>
            <a:ext cx="4367544" cy="525859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ECCA10-2EE5-BAA4-5BA3-B84BE5AB54D3}"/>
              </a:ext>
            </a:extLst>
          </p:cNvPr>
          <p:cNvSpPr txBox="1"/>
          <p:nvPr/>
        </p:nvSpPr>
        <p:spPr>
          <a:xfrm>
            <a:off x="195874" y="818663"/>
            <a:ext cx="4143334" cy="557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Compared with men, women typically have fewer direct subordinates, fewer promotions, and are less likely to engage in high-wage occupations.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Digitization increases the probability of women holding leadership positions and makes it more likely for women to engage in higher-paying careers.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</a:endParaRP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CBA4C1F9-6B36-296A-A56A-2B6D55B1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8816" y="-37167"/>
            <a:ext cx="762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Mechanism analysis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1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C57A7-9B25-DFB5-4F53-B1220C88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32CAD964-9760-14C5-DE28-F1966521B2D5}"/>
              </a:ext>
            </a:extLst>
          </p:cNvPr>
          <p:cNvSpPr/>
          <p:nvPr/>
        </p:nvSpPr>
        <p:spPr>
          <a:xfrm>
            <a:off x="-378878" y="1039571"/>
            <a:ext cx="4694660" cy="4694660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25CC69-1B1E-EBAB-D45E-32854C550B43}"/>
              </a:ext>
            </a:extLst>
          </p:cNvPr>
          <p:cNvSpPr/>
          <p:nvPr/>
        </p:nvSpPr>
        <p:spPr>
          <a:xfrm>
            <a:off x="-456728" y="2348880"/>
            <a:ext cx="1717289" cy="2098281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3DA2E2F-3F85-FEFA-B8CE-2E792B901CF6}"/>
              </a:ext>
            </a:extLst>
          </p:cNvPr>
          <p:cNvSpPr/>
          <p:nvPr/>
        </p:nvSpPr>
        <p:spPr>
          <a:xfrm>
            <a:off x="730556" y="2209888"/>
            <a:ext cx="2376264" cy="237626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标题 4">
            <a:extLst>
              <a:ext uri="{FF2B5EF4-FFF2-40B4-BE49-F238E27FC236}">
                <a16:creationId xmlns:a16="http://schemas.microsoft.com/office/drawing/2014/main" id="{AB6E2056-15D2-D783-DB8A-E2F45D505B21}"/>
              </a:ext>
            </a:extLst>
          </p:cNvPr>
          <p:cNvSpPr txBox="1">
            <a:spLocks/>
          </p:cNvSpPr>
          <p:nvPr/>
        </p:nvSpPr>
        <p:spPr>
          <a:xfrm>
            <a:off x="1478156" y="3224188"/>
            <a:ext cx="1668373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prstClr val="white"/>
                </a:solidFill>
                <a:latin typeface="+mn-lt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prstClr val="white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l"/>
            <a:endParaRPr lang="en-US" altLang="zh-CN" sz="28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26D8D22-B90E-2612-F56B-F29966F87E55}"/>
              </a:ext>
            </a:extLst>
          </p:cNvPr>
          <p:cNvSpPr/>
          <p:nvPr/>
        </p:nvSpPr>
        <p:spPr>
          <a:xfrm>
            <a:off x="888332" y="2336691"/>
            <a:ext cx="2100421" cy="2100421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9CD378-B92A-C4C4-AD5E-A7AA499E4B70}"/>
              </a:ext>
            </a:extLst>
          </p:cNvPr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38F70F9-BFF4-F82A-1166-CA10A44F6756}"/>
              </a:ext>
            </a:extLst>
          </p:cNvPr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600528-D2BF-783C-91C9-87ECACFA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E650894F-FF2F-58E6-1B4C-20F78630C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475849"/>
            <a:ext cx="2599756" cy="39367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6984C4-F333-6A7D-8412-5A81CF2117F9}"/>
              </a:ext>
            </a:extLst>
          </p:cNvPr>
          <p:cNvSpPr txBox="1"/>
          <p:nvPr/>
        </p:nvSpPr>
        <p:spPr>
          <a:xfrm>
            <a:off x="5015880" y="2971402"/>
            <a:ext cx="340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+mj-lt"/>
                <a:ea typeface="+mj-ea"/>
              </a:rPr>
              <a:t>Introduction</a:t>
            </a:r>
            <a:endParaRPr lang="zh-CN" altLang="en-US" sz="4800" dirty="0">
              <a:latin typeface="+mj-lt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E116-9BDA-1BFA-CF9D-8795BF3AB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5BCCDE-AA66-A9D0-D25D-3A1D4069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735" y="720162"/>
            <a:ext cx="7380828" cy="507431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37B1393-0A9C-1FC6-4806-ED395B52D433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087970-230D-2371-CAE6-1534312C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3129968-F8C8-FB2C-19A8-F157B255A25F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F1249BD3-67D3-17B8-CC5E-FDF6798B85C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D13AA5-B576-DF67-13FA-E235D0ED9973}"/>
              </a:ext>
            </a:extLst>
          </p:cNvPr>
          <p:cNvSpPr/>
          <p:nvPr/>
        </p:nvSpPr>
        <p:spPr>
          <a:xfrm>
            <a:off x="7752184" y="285293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75A27C-9524-543F-65A1-A7A74AF05665}"/>
              </a:ext>
            </a:extLst>
          </p:cNvPr>
          <p:cNvSpPr/>
          <p:nvPr/>
        </p:nvSpPr>
        <p:spPr>
          <a:xfrm>
            <a:off x="169437" y="690165"/>
            <a:ext cx="4472298" cy="5384979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1BFEF9-A0E1-1554-6F86-DEF1DB8D9F0B}"/>
              </a:ext>
            </a:extLst>
          </p:cNvPr>
          <p:cNvSpPr txBox="1"/>
          <p:nvPr/>
        </p:nvSpPr>
        <p:spPr>
          <a:xfrm>
            <a:off x="191344" y="780090"/>
            <a:ext cx="4327686" cy="557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The tertiary industry boasts higher digitization, greater work flexibility, and a stronger female presence.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Wage determination mechanisms in non-state-owned sectors are generally more flexible and place more emphasis on job performance than on traditional factors.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</a:endParaRP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5037A20B-BF26-A978-EB81-0633C520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8816" y="-37167"/>
            <a:ext cx="762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Heterogeneity analysis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2A25527-8935-D7C7-9C69-14F75EDFC04C}"/>
              </a:ext>
            </a:extLst>
          </p:cNvPr>
          <p:cNvSpPr/>
          <p:nvPr/>
        </p:nvSpPr>
        <p:spPr>
          <a:xfrm>
            <a:off x="10560496" y="285293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7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B0E5-E48F-36D7-178A-78756D6F5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6FB35D3-3ACD-FDDD-C60B-44D99B410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844" y="980728"/>
            <a:ext cx="7173219" cy="464665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1F4E968-0CAC-D768-591D-EE92340428FE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DB739B-A03D-6416-3BDA-7501C42E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31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83AF4D4-2D6F-43D6-8D24-28ABFB12F2C2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7E10089E-F26E-0521-FAA8-0565A01D8B4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C3D963-AA6C-A114-01D8-7EA03270231F}"/>
              </a:ext>
            </a:extLst>
          </p:cNvPr>
          <p:cNvSpPr/>
          <p:nvPr/>
        </p:nvSpPr>
        <p:spPr>
          <a:xfrm>
            <a:off x="6888088" y="285293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D3B3F3-0092-646E-6713-EA47B78A531E}"/>
              </a:ext>
            </a:extLst>
          </p:cNvPr>
          <p:cNvSpPr/>
          <p:nvPr/>
        </p:nvSpPr>
        <p:spPr>
          <a:xfrm>
            <a:off x="169437" y="690165"/>
            <a:ext cx="4472298" cy="5384979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BC098B-0984-C364-1093-18C585BCC242}"/>
              </a:ext>
            </a:extLst>
          </p:cNvPr>
          <p:cNvSpPr txBox="1"/>
          <p:nvPr/>
        </p:nvSpPr>
        <p:spPr>
          <a:xfrm>
            <a:off x="170689" y="980728"/>
            <a:ext cx="4327686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Low-skill labor primarily engages in physical labor, and more likely to engage in flexible jobs.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2000" dirty="0">
              <a:solidFill>
                <a:srgbClr val="26262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solidFill>
                  <a:srgbClr val="262626"/>
                </a:solidFill>
              </a:rPr>
              <a:t> Young women and men have smaller gaps in digital skills and other human capital factors, both of them tend to have more egalitarian gender role attitudes.</a:t>
            </a:r>
          </a:p>
        </p:txBody>
      </p:sp>
      <p:sp>
        <p:nvSpPr>
          <p:cNvPr id="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EE1C7F8B-8DC1-C88B-E47E-6037A965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8816" y="-37167"/>
            <a:ext cx="762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Heterogeneity analysis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9155BA-62B9-D82E-EE8D-3390FF86D852}"/>
              </a:ext>
            </a:extLst>
          </p:cNvPr>
          <p:cNvSpPr/>
          <p:nvPr/>
        </p:nvSpPr>
        <p:spPr>
          <a:xfrm>
            <a:off x="9048328" y="2852936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1FD2B-E719-61CA-34BB-395B41E17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71271EA-8C0A-3781-ABF3-3A2615250388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6086AB-84C3-AB85-A5E8-CF8C9994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135AC7C-1305-BFF2-0080-1388FB6DD2E3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EFB1696A-E093-83B3-C444-B5529396372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94FBC35-09F6-363E-EE21-C6A201BA8D57}"/>
              </a:ext>
            </a:extLst>
          </p:cNvPr>
          <p:cNvGrpSpPr/>
          <p:nvPr/>
        </p:nvGrpSpPr>
        <p:grpSpPr>
          <a:xfrm>
            <a:off x="7176120" y="720162"/>
            <a:ext cx="4896544" cy="5354983"/>
            <a:chOff x="-680239" y="931417"/>
            <a:chExt cx="5732578" cy="483757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A906DD0-8CF0-1801-EC82-2C55228B9AED}"/>
                </a:ext>
              </a:extLst>
            </p:cNvPr>
            <p:cNvSpPr/>
            <p:nvPr/>
          </p:nvSpPr>
          <p:spPr>
            <a:xfrm>
              <a:off x="-680239" y="931417"/>
              <a:ext cx="5732578" cy="4837577"/>
            </a:xfrm>
            <a:prstGeom prst="rect">
              <a:avLst/>
            </a:prstGeom>
            <a:noFill/>
            <a:ln>
              <a:solidFill>
                <a:schemeClr val="accent1">
                  <a:lumMod val="90000"/>
                  <a:lumOff val="1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D191DBA-CADE-3977-2B65-563790CDE8C9}"/>
                </a:ext>
              </a:extLst>
            </p:cNvPr>
            <p:cNvSpPr txBox="1"/>
            <p:nvPr/>
          </p:nvSpPr>
          <p:spPr>
            <a:xfrm>
              <a:off x="-511634" y="1296908"/>
              <a:ext cx="5226762" cy="3368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srgbClr val="262626"/>
                  </a:solidFill>
                </a:rPr>
                <a:t>The effect of digitization gradually decreases as wages increase.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endParaRPr lang="en-US" altLang="zh-CN" sz="2000" dirty="0">
                <a:solidFill>
                  <a:srgbClr val="262626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endParaRPr lang="en-US" altLang="zh-CN" sz="2000" dirty="0">
                <a:solidFill>
                  <a:srgbClr val="262626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srgbClr val="262626"/>
                  </a:solidFill>
                </a:rPr>
                <a:t>High-wage occupations typically rely less on physical skill and women’s representation remains low in these occupations.</a:t>
              </a:r>
            </a:p>
          </p:txBody>
        </p:sp>
      </p:grpSp>
      <p:sp>
        <p:nvSpPr>
          <p:cNvPr id="14" name="文本框 13">
            <a:hlinkClick r:id="rId5" action="ppaction://hlinksldjump"/>
            <a:extLst>
              <a:ext uri="{FF2B5EF4-FFF2-40B4-BE49-F238E27FC236}">
                <a16:creationId xmlns:a16="http://schemas.microsoft.com/office/drawing/2014/main" id="{E05019D3-9C30-4A45-F55B-807963E33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2445" y="9209"/>
            <a:ext cx="7628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Quantile Regression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AA7AB2-6A5B-F62C-80D7-9C90939BEE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39" t="9175" r="2288" b="2490"/>
          <a:stretch>
            <a:fillRect/>
          </a:stretch>
        </p:blipFill>
        <p:spPr>
          <a:xfrm>
            <a:off x="551384" y="1268760"/>
            <a:ext cx="6509927" cy="4044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3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53E3C-AC8F-AC50-6A03-7E16A9A1C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F1AA3497-FC42-5F9F-44D4-1F9FCE3A59C8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533A93-D1AC-6615-2214-CACB45D1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33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BDE8290-1C6D-0F1F-A666-FFA5A4BDE241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hlinkClick r:id="rId4" action="ppaction://hlinksldjump"/>
            <a:extLst>
              <a:ext uri="{FF2B5EF4-FFF2-40B4-BE49-F238E27FC236}">
                <a16:creationId xmlns:a16="http://schemas.microsoft.com/office/drawing/2014/main" id="{83652917-4D13-2990-BA33-F86058BF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-27384"/>
            <a:ext cx="4151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Extend Analysis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hlinkClick r:id="" action="ppaction://noaction"/>
            <a:extLst>
              <a:ext uri="{FF2B5EF4-FFF2-40B4-BE49-F238E27FC236}">
                <a16:creationId xmlns:a16="http://schemas.microsoft.com/office/drawing/2014/main" id="{F9578D97-BF40-D47A-B2D3-FD9C161E3CA5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95C596-0EC9-842C-D7F5-D563C70E7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88" y="3129051"/>
            <a:ext cx="8801100" cy="29051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E3E5E96-EE20-5F2E-8A4A-5EB51F56FDD6}"/>
              </a:ext>
            </a:extLst>
          </p:cNvPr>
          <p:cNvSpPr/>
          <p:nvPr/>
        </p:nvSpPr>
        <p:spPr>
          <a:xfrm>
            <a:off x="551382" y="823824"/>
            <a:ext cx="11089232" cy="2140267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93DDBC-9AB1-6CC0-006D-26B03645A17E}"/>
              </a:ext>
            </a:extLst>
          </p:cNvPr>
          <p:cNvSpPr/>
          <p:nvPr/>
        </p:nvSpPr>
        <p:spPr>
          <a:xfrm>
            <a:off x="9120336" y="4005064"/>
            <a:ext cx="936104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A9238D-059C-CDF2-E860-37C0C0DF5716}"/>
              </a:ext>
            </a:extLst>
          </p:cNvPr>
          <p:cNvSpPr txBox="1"/>
          <p:nvPr/>
        </p:nvSpPr>
        <p:spPr>
          <a:xfrm>
            <a:off x="2606990" y="921730"/>
            <a:ext cx="791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Why did the overall gender wage gap not narrow continuously?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6A4642-0639-D3C6-FC8C-9E77ECD1B46E}"/>
              </a:ext>
            </a:extLst>
          </p:cNvPr>
          <p:cNvSpPr txBox="1"/>
          <p:nvPr/>
        </p:nvSpPr>
        <p:spPr>
          <a:xfrm>
            <a:off x="767406" y="1372364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Gender discrimination in the labor market gradually intensified, and is the primary cause of the gender wage gap.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Occupational factors have offset the effects of digitization. 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1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"/>
    </mc:Choice>
    <mc:Fallback xmlns="">
      <p:transition spd="slow" advTm="429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A7EF2-AF3C-706A-9047-00E205B4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C1893CDE-5290-89CA-A413-9B5016B97EE1}"/>
              </a:ext>
            </a:extLst>
          </p:cNvPr>
          <p:cNvSpPr/>
          <p:nvPr/>
        </p:nvSpPr>
        <p:spPr>
          <a:xfrm>
            <a:off x="-378878" y="1039571"/>
            <a:ext cx="4694660" cy="4694660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D94890A0-2E3C-AC2E-F161-3CF43123B021}"/>
              </a:ext>
            </a:extLst>
          </p:cNvPr>
          <p:cNvSpPr/>
          <p:nvPr/>
        </p:nvSpPr>
        <p:spPr>
          <a:xfrm>
            <a:off x="-456728" y="2348880"/>
            <a:ext cx="1717289" cy="2098281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06C44DC-8F91-727A-84D5-084CE2631BEE}"/>
              </a:ext>
            </a:extLst>
          </p:cNvPr>
          <p:cNvSpPr/>
          <p:nvPr/>
        </p:nvSpPr>
        <p:spPr>
          <a:xfrm>
            <a:off x="730556" y="2209888"/>
            <a:ext cx="2376264" cy="237626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标题 4">
            <a:extLst>
              <a:ext uri="{FF2B5EF4-FFF2-40B4-BE49-F238E27FC236}">
                <a16:creationId xmlns:a16="http://schemas.microsoft.com/office/drawing/2014/main" id="{875333F3-6143-3D53-78B9-54D179B05657}"/>
              </a:ext>
            </a:extLst>
          </p:cNvPr>
          <p:cNvSpPr txBox="1">
            <a:spLocks/>
          </p:cNvSpPr>
          <p:nvPr/>
        </p:nvSpPr>
        <p:spPr>
          <a:xfrm>
            <a:off x="1478156" y="3224188"/>
            <a:ext cx="1668373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prstClr val="white"/>
                </a:solidFill>
                <a:latin typeface="+mn-lt"/>
                <a:ea typeface="宋体" panose="02010600030101010101" pitchFamily="2" charset="-122"/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prstClr val="white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l"/>
            <a:endParaRPr lang="en-US" altLang="zh-CN" sz="28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646DE25-FAC1-8A9A-2645-198C05135A31}"/>
              </a:ext>
            </a:extLst>
          </p:cNvPr>
          <p:cNvSpPr/>
          <p:nvPr/>
        </p:nvSpPr>
        <p:spPr>
          <a:xfrm>
            <a:off x="888332" y="2336691"/>
            <a:ext cx="2100421" cy="2100421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8D102E-D16A-E884-1C86-CD2D06AB2BA7}"/>
              </a:ext>
            </a:extLst>
          </p:cNvPr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E1ACAD9-2FA9-EFFA-60A2-EEB18196CAED}"/>
              </a:ext>
            </a:extLst>
          </p:cNvPr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32EDF4-86D0-BCAD-6D54-18BFE609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34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28E100E4-D065-BBCE-CED5-C20CEE58F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475849"/>
            <a:ext cx="2599756" cy="39367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2E6607-5EB9-4422-2096-8E82CFD3AEBF}"/>
              </a:ext>
            </a:extLst>
          </p:cNvPr>
          <p:cNvSpPr txBox="1"/>
          <p:nvPr/>
        </p:nvSpPr>
        <p:spPr>
          <a:xfrm>
            <a:off x="5015880" y="2971402"/>
            <a:ext cx="3440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latin typeface="+mj-ea"/>
                <a:ea typeface="+mj-ea"/>
              </a:rPr>
              <a:t>Conclusion</a:t>
            </a:r>
            <a:endParaRPr lang="zh-CN" altLang="en-US" sz="48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4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77F4B-3AFC-2DE9-BC9F-47BB5044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BF94152-10D2-1174-6323-5BC66303643B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DA8FA9-C796-F40C-0D43-5E712DBD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35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D17BC40-C647-B0F1-CA19-4262C7502616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2E7CD41-F38C-1FB2-9C0F-1A1B855A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73" y="0"/>
            <a:ext cx="2260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宋体" panose="02010600030101010101" pitchFamily="2" charset="-122"/>
                <a:cs typeface="+mn-ea"/>
                <a:sym typeface="+mn-lt"/>
              </a:rPr>
              <a:t>Conclusion</a:t>
            </a:r>
            <a:endParaRPr lang="zh-CN" altLang="en-US" sz="3200" b="1" dirty="0">
              <a:solidFill>
                <a:prstClr val="white"/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8B550E-DF13-83F6-EB84-18929BF763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B5CBCA1-FD05-93C9-65F9-E1F2A74108F0}"/>
              </a:ext>
            </a:extLst>
          </p:cNvPr>
          <p:cNvSpPr/>
          <p:nvPr/>
        </p:nvSpPr>
        <p:spPr>
          <a:xfrm>
            <a:off x="256879" y="136524"/>
            <a:ext cx="11382200" cy="806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en-US" altLang="zh-CN" sz="2800" b="1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Industry digitization generally helps narrow the gender wage gap. For every 0.1 unit increase in digital reliance, the gender wage gap is expected to decrease by an average of 2.91%.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The mechanisms are that industry digitization leads to a depreciation of physical skills, an improvement of job flexibility, and helps break down occupational gender segregation.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ea typeface="宋体" panose="02010600030101010101" pitchFamily="2" charset="-122"/>
              </a:rPr>
              <a:t>Gender discrimination in the labor market remains severe and calls for urgent resolution.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endParaRPr lang="zh-CN" altLang="en-US" sz="2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4688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8FA4C-8A21-EF3B-76B3-739605169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泪滴形 6">
            <a:extLst>
              <a:ext uri="{FF2B5EF4-FFF2-40B4-BE49-F238E27FC236}">
                <a16:creationId xmlns:a16="http://schemas.microsoft.com/office/drawing/2014/main" id="{5B613445-A610-26FD-97A9-1D6E2CE16EFD}"/>
              </a:ext>
            </a:extLst>
          </p:cNvPr>
          <p:cNvSpPr/>
          <p:nvPr/>
        </p:nvSpPr>
        <p:spPr>
          <a:xfrm rot="2576988">
            <a:off x="911423" y="2317505"/>
            <a:ext cx="2222987" cy="2222987"/>
          </a:xfrm>
          <a:prstGeom prst="teardrop">
            <a:avLst>
              <a:gd name="adj" fmla="val 0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356C34A-F9C1-F02E-98F2-FBDA8C241AEC}"/>
              </a:ext>
            </a:extLst>
          </p:cNvPr>
          <p:cNvSpPr/>
          <p:nvPr/>
        </p:nvSpPr>
        <p:spPr>
          <a:xfrm>
            <a:off x="0" y="2528899"/>
            <a:ext cx="1003481" cy="1800199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1E8F3EB8-6AC0-0C2E-7F23-DDF779CD79E4}"/>
              </a:ext>
            </a:extLst>
          </p:cNvPr>
          <p:cNvSpPr/>
          <p:nvPr/>
        </p:nvSpPr>
        <p:spPr>
          <a:xfrm flipH="1">
            <a:off x="3042351" y="2528899"/>
            <a:ext cx="1003481" cy="1800199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454C0C4-69D2-DFB8-1186-A5B2CBFD9008}"/>
              </a:ext>
            </a:extLst>
          </p:cNvPr>
          <p:cNvSpPr/>
          <p:nvPr/>
        </p:nvSpPr>
        <p:spPr>
          <a:xfrm>
            <a:off x="11983616" y="2528899"/>
            <a:ext cx="216024" cy="1800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35885915-152A-D3D1-0FD9-478BB411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381" y="2753636"/>
            <a:ext cx="477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  <a:sym typeface="+mn-lt"/>
              </a:rPr>
              <a:t>Thanks for listening!</a:t>
            </a:r>
            <a:endParaRPr lang="zh-CN" altLang="en-US" sz="3200" b="1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50CB548-2019-FB1E-2225-54D3E6C46ADB}"/>
              </a:ext>
            </a:extLst>
          </p:cNvPr>
          <p:cNvCxnSpPr>
            <a:cxnSpLocks noChangeShapeType="1"/>
            <a:endCxn id="12" idx="1"/>
          </p:cNvCxnSpPr>
          <p:nvPr/>
        </p:nvCxnSpPr>
        <p:spPr bwMode="auto">
          <a:xfrm flipV="1">
            <a:off x="4045831" y="3428999"/>
            <a:ext cx="7937785" cy="1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375003CD-79B0-1C5E-4647-95D41F30BE2E}"/>
              </a:ext>
            </a:extLst>
          </p:cNvPr>
          <p:cNvSpPr/>
          <p:nvPr/>
        </p:nvSpPr>
        <p:spPr>
          <a:xfrm>
            <a:off x="4961227" y="377011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42EA9D0-3164-9DE0-F42C-22422A964BF0}"/>
              </a:ext>
            </a:extLst>
          </p:cNvPr>
          <p:cNvSpPr/>
          <p:nvPr/>
        </p:nvSpPr>
        <p:spPr>
          <a:xfrm>
            <a:off x="4709227" y="3518110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598B892-181A-2F21-164D-6D06DE998E67}"/>
              </a:ext>
            </a:extLst>
          </p:cNvPr>
          <p:cNvSpPr/>
          <p:nvPr/>
        </p:nvSpPr>
        <p:spPr>
          <a:xfrm>
            <a:off x="11010628" y="3768974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3087E15-551F-FB76-A5C9-23ECAD2FDAF5}"/>
              </a:ext>
            </a:extLst>
          </p:cNvPr>
          <p:cNvSpPr/>
          <p:nvPr/>
        </p:nvSpPr>
        <p:spPr>
          <a:xfrm>
            <a:off x="10758628" y="3516974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4869D38-5F1E-8B18-29FE-72A5F180A0B9}"/>
              </a:ext>
            </a:extLst>
          </p:cNvPr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1E42D2C-AEF5-E0FD-B3CB-71E2EA6E94C6}"/>
              </a:ext>
            </a:extLst>
          </p:cNvPr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0CD9DE4-E61A-F488-8F75-8716133E5CDB}"/>
              </a:ext>
            </a:extLst>
          </p:cNvPr>
          <p:cNvGrpSpPr/>
          <p:nvPr/>
        </p:nvGrpSpPr>
        <p:grpSpPr>
          <a:xfrm>
            <a:off x="1135256" y="2514878"/>
            <a:ext cx="1800000" cy="1800000"/>
            <a:chOff x="3414066" y="607382"/>
            <a:chExt cx="1800000" cy="18000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44ED2CC3-70DE-C1BD-3368-D811F699F8BA}"/>
                </a:ext>
              </a:extLst>
            </p:cNvPr>
            <p:cNvSpPr/>
            <p:nvPr/>
          </p:nvSpPr>
          <p:spPr>
            <a:xfrm>
              <a:off x="3448048" y="660863"/>
              <a:ext cx="1728000" cy="1728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549282C-D9CE-E3ED-00C7-7C976F83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066" y="607382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8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54C6-1786-DA17-3E6C-82850B50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58CD8B-41CC-E55E-A588-A355C425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B86A77-2AE9-56BD-98F1-CB8C96F624A2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E7C6D90-8E93-D071-BDB2-A133D9D36928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8B82354-9463-2C65-6211-93072E65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027"/>
            <a:ext cx="3168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Introduction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C54B1D-EF86-4427-0540-31AE4999C2A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3A41A270-A0E6-9012-5F00-3DB88959B9F9}"/>
              </a:ext>
            </a:extLst>
          </p:cNvPr>
          <p:cNvGrpSpPr/>
          <p:nvPr/>
        </p:nvGrpSpPr>
        <p:grpSpPr>
          <a:xfrm>
            <a:off x="1884045" y="831724"/>
            <a:ext cx="3136766" cy="2253742"/>
            <a:chOff x="839416" y="822822"/>
            <a:chExt cx="3136766" cy="225374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CB81003-E643-6CDE-8A25-B89AB89B5382}"/>
                </a:ext>
              </a:extLst>
            </p:cNvPr>
            <p:cNvGrpSpPr/>
            <p:nvPr/>
          </p:nvGrpSpPr>
          <p:grpSpPr>
            <a:xfrm>
              <a:off x="839416" y="1628800"/>
              <a:ext cx="3136766" cy="1447764"/>
              <a:chOff x="582970" y="1261156"/>
              <a:chExt cx="3923753" cy="1896296"/>
            </a:xfrm>
          </p:grpSpPr>
          <p:pic>
            <p:nvPicPr>
              <p:cNvPr id="8" name="图形 7" descr="女性形象">
                <a:extLst>
                  <a:ext uri="{FF2B5EF4-FFF2-40B4-BE49-F238E27FC236}">
                    <a16:creationId xmlns:a16="http://schemas.microsoft.com/office/drawing/2014/main" id="{12106D9C-F110-F3D4-5104-0E976DC54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2970" y="1268760"/>
                <a:ext cx="814274" cy="814274"/>
              </a:xfrm>
              <a:prstGeom prst="rect">
                <a:avLst/>
              </a:prstGeom>
            </p:spPr>
          </p:pic>
          <p:pic>
            <p:nvPicPr>
              <p:cNvPr id="12" name="图形 11" descr="男性形象">
                <a:extLst>
                  <a:ext uri="{FF2B5EF4-FFF2-40B4-BE49-F238E27FC236}">
                    <a16:creationId xmlns:a16="http://schemas.microsoft.com/office/drawing/2014/main" id="{7A233ED6-5656-8081-34DB-4C01FED14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97244" y="2343532"/>
                <a:ext cx="792691" cy="792691"/>
              </a:xfrm>
              <a:prstGeom prst="rect">
                <a:avLst/>
              </a:prstGeom>
            </p:spPr>
          </p:pic>
          <p:pic>
            <p:nvPicPr>
              <p:cNvPr id="13" name="图形 12" descr="女性形象">
                <a:extLst>
                  <a:ext uri="{FF2B5EF4-FFF2-40B4-BE49-F238E27FC236}">
                    <a16:creationId xmlns:a16="http://schemas.microsoft.com/office/drawing/2014/main" id="{878E24FA-E6F1-E8D4-BA4E-AC79270DF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55810" y="1261156"/>
                <a:ext cx="814274" cy="814274"/>
              </a:xfrm>
              <a:prstGeom prst="rect">
                <a:avLst/>
              </a:prstGeom>
            </p:spPr>
          </p:pic>
          <p:pic>
            <p:nvPicPr>
              <p:cNvPr id="14" name="图形 13" descr="女性形象">
                <a:extLst>
                  <a:ext uri="{FF2B5EF4-FFF2-40B4-BE49-F238E27FC236}">
                    <a16:creationId xmlns:a16="http://schemas.microsoft.com/office/drawing/2014/main" id="{27A5E2DA-97EC-D79B-5777-5CACA7C03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28650" y="1268760"/>
                <a:ext cx="814274" cy="814274"/>
              </a:xfrm>
              <a:prstGeom prst="rect">
                <a:avLst/>
              </a:prstGeom>
            </p:spPr>
          </p:pic>
          <p:pic>
            <p:nvPicPr>
              <p:cNvPr id="15" name="图形 14" descr="男性形象">
                <a:extLst>
                  <a:ext uri="{FF2B5EF4-FFF2-40B4-BE49-F238E27FC236}">
                    <a16:creationId xmlns:a16="http://schemas.microsoft.com/office/drawing/2014/main" id="{60B6DAC5-2DF0-F793-1E50-4D6BBA7BB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04553" y="2364761"/>
                <a:ext cx="792691" cy="792691"/>
              </a:xfrm>
              <a:prstGeom prst="rect">
                <a:avLst/>
              </a:prstGeom>
            </p:spPr>
          </p:pic>
          <p:pic>
            <p:nvPicPr>
              <p:cNvPr id="18" name="图形 17" descr="男性形象">
                <a:extLst>
                  <a:ext uri="{FF2B5EF4-FFF2-40B4-BE49-F238E27FC236}">
                    <a16:creationId xmlns:a16="http://schemas.microsoft.com/office/drawing/2014/main" id="{10C2CA2D-12AC-D884-D58A-951040B45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28650" y="2354146"/>
                <a:ext cx="792691" cy="792691"/>
              </a:xfrm>
              <a:prstGeom prst="rect">
                <a:avLst/>
              </a:prstGeom>
            </p:spPr>
          </p:pic>
          <p:pic>
            <p:nvPicPr>
              <p:cNvPr id="19" name="图形 18" descr="男性形象">
                <a:extLst>
                  <a:ext uri="{FF2B5EF4-FFF2-40B4-BE49-F238E27FC236}">
                    <a16:creationId xmlns:a16="http://schemas.microsoft.com/office/drawing/2014/main" id="{7D2BD189-D2FA-EF52-A998-A7647163B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921341" y="2364761"/>
                <a:ext cx="792691" cy="792691"/>
              </a:xfrm>
              <a:prstGeom prst="rect">
                <a:avLst/>
              </a:prstGeom>
            </p:spPr>
          </p:pic>
          <p:pic>
            <p:nvPicPr>
              <p:cNvPr id="20" name="图形 19" descr="男性形象">
                <a:extLst>
                  <a:ext uri="{FF2B5EF4-FFF2-40B4-BE49-F238E27FC236}">
                    <a16:creationId xmlns:a16="http://schemas.microsoft.com/office/drawing/2014/main" id="{DA9EC95C-B476-537E-AE6F-21D9A3FB3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14032" y="2364761"/>
                <a:ext cx="792691" cy="792691"/>
              </a:xfrm>
              <a:prstGeom prst="rect">
                <a:avLst/>
              </a:prstGeom>
            </p:spPr>
          </p:pic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543FC40-8272-ABF5-D66C-98072C8EDED6}"/>
                </a:ext>
              </a:extLst>
            </p:cNvPr>
            <p:cNvSpPr txBox="1"/>
            <p:nvPr/>
          </p:nvSpPr>
          <p:spPr>
            <a:xfrm>
              <a:off x="2818214" y="1700808"/>
              <a:ext cx="1048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63%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FDF04A6-AD23-999E-0A72-243022CDE328}"/>
                </a:ext>
              </a:extLst>
            </p:cNvPr>
            <p:cNvSpPr txBox="1"/>
            <p:nvPr/>
          </p:nvSpPr>
          <p:spPr>
            <a:xfrm>
              <a:off x="1393969" y="822822"/>
              <a:ext cx="2472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Unequal pay 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图形 25" descr="时钟">
            <a:extLst>
              <a:ext uri="{FF2B5EF4-FFF2-40B4-BE49-F238E27FC236}">
                <a16:creationId xmlns:a16="http://schemas.microsoft.com/office/drawing/2014/main" id="{B3BBC996-873A-E126-C284-A9E0FB9F2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1022" y="1683667"/>
            <a:ext cx="914400" cy="9144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AC233BA-950C-8AB1-760A-7BE6B13F001F}"/>
              </a:ext>
            </a:extLst>
          </p:cNvPr>
          <p:cNvSpPr txBox="1"/>
          <p:nvPr/>
        </p:nvSpPr>
        <p:spPr>
          <a:xfrm>
            <a:off x="7104112" y="827121"/>
            <a:ext cx="36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To achieve equality 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6717E0B-86F8-F273-D815-E1B9E090C2B5}"/>
              </a:ext>
            </a:extLst>
          </p:cNvPr>
          <p:cNvSpPr txBox="1"/>
          <p:nvPr/>
        </p:nvSpPr>
        <p:spPr>
          <a:xfrm>
            <a:off x="7892821" y="191003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131 years needed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02B0BE7-72E5-0EB9-CADC-D67E39E40777}"/>
              </a:ext>
            </a:extLst>
          </p:cNvPr>
          <p:cNvSpPr/>
          <p:nvPr/>
        </p:nvSpPr>
        <p:spPr>
          <a:xfrm>
            <a:off x="983432" y="718238"/>
            <a:ext cx="4775855" cy="2484821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D7806E4-8C6E-7E14-13B4-C41AA1DAFD5C}"/>
              </a:ext>
            </a:extLst>
          </p:cNvPr>
          <p:cNvSpPr/>
          <p:nvPr/>
        </p:nvSpPr>
        <p:spPr>
          <a:xfrm>
            <a:off x="6528048" y="720162"/>
            <a:ext cx="4536504" cy="2484821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2">
            <a:extLst>
              <a:ext uri="{FF2B5EF4-FFF2-40B4-BE49-F238E27FC236}">
                <a16:creationId xmlns:a16="http://schemas.microsoft.com/office/drawing/2014/main" id="{B9D21DDD-CCB2-B675-658B-0B24A7EB2C51}"/>
              </a:ext>
            </a:extLst>
          </p:cNvPr>
          <p:cNvSpPr/>
          <p:nvPr/>
        </p:nvSpPr>
        <p:spPr>
          <a:xfrm>
            <a:off x="3771007" y="3555213"/>
            <a:ext cx="4649981" cy="1008112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</a:rPr>
              <a:t>What causes this?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2253E35-6AE4-C7D9-F04A-6E3DEE13BD0E}"/>
              </a:ext>
            </a:extLst>
          </p:cNvPr>
          <p:cNvSpPr/>
          <p:nvPr/>
        </p:nvSpPr>
        <p:spPr>
          <a:xfrm>
            <a:off x="622780" y="5211442"/>
            <a:ext cx="1810783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Education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20014254-580B-D852-2FC8-952F6FF605C3}"/>
              </a:ext>
            </a:extLst>
          </p:cNvPr>
          <p:cNvSpPr/>
          <p:nvPr/>
        </p:nvSpPr>
        <p:spPr>
          <a:xfrm>
            <a:off x="2874773" y="5195093"/>
            <a:ext cx="1886098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Experience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407BEC6-CF5A-7C87-F07C-86D637F62271}"/>
              </a:ext>
            </a:extLst>
          </p:cNvPr>
          <p:cNvSpPr/>
          <p:nvPr/>
        </p:nvSpPr>
        <p:spPr>
          <a:xfrm>
            <a:off x="5115467" y="5193453"/>
            <a:ext cx="2123635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ea typeface="SimSun" panose="02010600030101010101" pitchFamily="2" charset="-122"/>
              </a:rPr>
              <a:t>Technology</a:t>
            </a:r>
            <a:endParaRPr kumimoji="1" lang="zh-CN" altLang="en-US" b="1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C211441C-C158-FA0B-AA8C-E57907789B75}"/>
              </a:ext>
            </a:extLst>
          </p:cNvPr>
          <p:cNvSpPr/>
          <p:nvPr/>
        </p:nvSpPr>
        <p:spPr>
          <a:xfrm>
            <a:off x="7625950" y="5193453"/>
            <a:ext cx="2152429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Social Norm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9D40677-EB9C-B7FA-1E59-2C7FFD16CF09}"/>
              </a:ext>
            </a:extLst>
          </p:cNvPr>
          <p:cNvSpPr/>
          <p:nvPr/>
        </p:nvSpPr>
        <p:spPr>
          <a:xfrm>
            <a:off x="10103155" y="5193453"/>
            <a:ext cx="1810783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FFFFFF"/>
                </a:solidFill>
                <a:ea typeface="SimSun" panose="02010600030101010101" pitchFamily="2" charset="-122"/>
              </a:rPr>
              <a:t>…</a:t>
            </a:r>
            <a:endParaRPr kumimoji="1" lang="zh-CN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42" name="下箭头 9">
            <a:extLst>
              <a:ext uri="{FF2B5EF4-FFF2-40B4-BE49-F238E27FC236}">
                <a16:creationId xmlns:a16="http://schemas.microsoft.com/office/drawing/2014/main" id="{FA6AD0C2-F31A-42F0-290A-38EE3328CA66}"/>
              </a:ext>
            </a:extLst>
          </p:cNvPr>
          <p:cNvSpPr/>
          <p:nvPr/>
        </p:nvSpPr>
        <p:spPr>
          <a:xfrm>
            <a:off x="6034373" y="4648822"/>
            <a:ext cx="284131" cy="348976"/>
          </a:xfrm>
          <a:prstGeom prst="downArrow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3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0AB5F-5CF9-8112-9F51-1171D9FE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312467-2152-6C1B-BE58-F2D448F6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5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ABE88B6-AA69-D343-F5DC-8223C1EB3521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B259F9D-E62B-F448-191B-8976B5E59251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864F82-F14E-E94D-78E8-50896594490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CA4AAE-04C0-F908-2F97-ED3E7E51C1C0}"/>
              </a:ext>
            </a:extLst>
          </p:cNvPr>
          <p:cNvGrpSpPr/>
          <p:nvPr/>
        </p:nvGrpSpPr>
        <p:grpSpPr>
          <a:xfrm>
            <a:off x="-81380" y="2115247"/>
            <a:ext cx="6210257" cy="3664528"/>
            <a:chOff x="-256714" y="1340768"/>
            <a:chExt cx="5648643" cy="280831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B6E314F-C319-D49E-1ED2-2A668D850E6E}"/>
                </a:ext>
              </a:extLst>
            </p:cNvPr>
            <p:cNvGrpSpPr/>
            <p:nvPr/>
          </p:nvGrpSpPr>
          <p:grpSpPr>
            <a:xfrm>
              <a:off x="551384" y="1340768"/>
              <a:ext cx="4034746" cy="2808312"/>
              <a:chOff x="551384" y="1340768"/>
              <a:chExt cx="4394991" cy="3312368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9F9B4C9-55E4-D6F0-7AF7-F068ACF0FDC5}"/>
                  </a:ext>
                </a:extLst>
              </p:cNvPr>
              <p:cNvSpPr/>
              <p:nvPr/>
            </p:nvSpPr>
            <p:spPr>
              <a:xfrm>
                <a:off x="551384" y="1340768"/>
                <a:ext cx="4392488" cy="3312368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57FDAB97-2D31-9ED2-6F5D-B268C9A525B9}"/>
                      </a:ext>
                    </a:extLst>
                  </p:cNvPr>
                  <p:cNvSpPr/>
                  <p:nvPr/>
                </p:nvSpPr>
                <p:spPr>
                  <a:xfrm>
                    <a:off x="3362200" y="3141410"/>
                    <a:ext cx="1584175" cy="1511726"/>
                  </a:xfrm>
                  <a:prstGeom prst="rect">
                    <a:avLst/>
                  </a:prstGeom>
                  <a:solidFill>
                    <a:schemeClr val="accent1">
                      <a:lumMod val="25000"/>
                      <a:lumOff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Chinese Women</a:t>
                    </a:r>
                  </a:p>
                  <a:p>
                    <a:pPr algn="ctr"/>
                    <a:endParaRPr lang="en-US" altLang="zh-CN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18%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57FDAB97-2D31-9ED2-6F5D-B268C9A525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2200" y="3141410"/>
                    <a:ext cx="1584175" cy="151172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AEDE83D-10BC-4034-2536-816BFF0D6A52}"/>
                </a:ext>
              </a:extLst>
            </p:cNvPr>
            <p:cNvSpPr txBox="1"/>
            <p:nvPr/>
          </p:nvSpPr>
          <p:spPr>
            <a:xfrm>
              <a:off x="-256714" y="1883831"/>
              <a:ext cx="5648643" cy="47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</a:rPr>
                <a:t>Global Female Population 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0" name="图形 9" descr="女人群">
              <a:extLst>
                <a:ext uri="{FF2B5EF4-FFF2-40B4-BE49-F238E27FC236}">
                  <a16:creationId xmlns:a16="http://schemas.microsoft.com/office/drawing/2014/main" id="{2F8E0DD2-235B-EA14-00F6-AC507580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55810" y="2839369"/>
              <a:ext cx="914400" cy="914400"/>
            </a:xfrm>
            <a:prstGeom prst="rect">
              <a:avLst/>
            </a:prstGeom>
          </p:spPr>
        </p:pic>
      </p:grp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EC979B7-41EE-CC2C-7359-18530E66D079}"/>
              </a:ext>
            </a:extLst>
          </p:cNvPr>
          <p:cNvCxnSpPr>
            <a:cxnSpLocks/>
          </p:cNvCxnSpPr>
          <p:nvPr/>
        </p:nvCxnSpPr>
        <p:spPr>
          <a:xfrm>
            <a:off x="6189321" y="1948562"/>
            <a:ext cx="24465" cy="4244377"/>
          </a:xfrm>
          <a:prstGeom prst="line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D5DFF0D-07F9-6754-A024-9D20D83BDC26}"/>
              </a:ext>
            </a:extLst>
          </p:cNvPr>
          <p:cNvGrpSpPr/>
          <p:nvPr/>
        </p:nvGrpSpPr>
        <p:grpSpPr>
          <a:xfrm>
            <a:off x="7131495" y="2243472"/>
            <a:ext cx="4456323" cy="3368616"/>
            <a:chOff x="7077950" y="1967291"/>
            <a:chExt cx="4456323" cy="3368616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B71D2256-46BA-151E-63F9-CB6AE3F34F2F}"/>
                </a:ext>
              </a:extLst>
            </p:cNvPr>
            <p:cNvGrpSpPr/>
            <p:nvPr/>
          </p:nvGrpSpPr>
          <p:grpSpPr>
            <a:xfrm>
              <a:off x="7077950" y="1967291"/>
              <a:ext cx="4456323" cy="3368616"/>
              <a:chOff x="7164306" y="1829691"/>
              <a:chExt cx="3833056" cy="2747620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E8528126-D1F0-D219-193D-1D73DD3A6D0C}"/>
                  </a:ext>
                </a:extLst>
              </p:cNvPr>
              <p:cNvSpPr/>
              <p:nvPr/>
            </p:nvSpPr>
            <p:spPr>
              <a:xfrm>
                <a:off x="7164306" y="1829691"/>
                <a:ext cx="3833056" cy="274762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BFAC9840-42D1-6C2D-E3CC-A3A6A6D93F6A}"/>
                  </a:ext>
                </a:extLst>
              </p:cNvPr>
              <p:cNvSpPr/>
              <p:nvPr/>
            </p:nvSpPr>
            <p:spPr>
              <a:xfrm>
                <a:off x="7248128" y="2204864"/>
                <a:ext cx="2817089" cy="1728192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42275AE0-8378-A107-5EF7-DB3D934FBF59}"/>
                  </a:ext>
                </a:extLst>
              </p:cNvPr>
              <p:cNvSpPr/>
              <p:nvPr/>
            </p:nvSpPr>
            <p:spPr>
              <a:xfrm>
                <a:off x="7248128" y="2276872"/>
                <a:ext cx="1854745" cy="1564339"/>
              </a:xfrm>
              <a:prstGeom prst="ellips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1DD9968-34D1-4F77-A569-8BA328BFC5A2}"/>
                </a:ext>
              </a:extLst>
            </p:cNvPr>
            <p:cNvSpPr txBox="1"/>
            <p:nvPr/>
          </p:nvSpPr>
          <p:spPr>
            <a:xfrm>
              <a:off x="10450559" y="305960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Chinese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GDP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6CB1D160-0FFF-BA61-F421-14F4BEF62FD8}"/>
                </a:ext>
              </a:extLst>
            </p:cNvPr>
            <p:cNvSpPr txBox="1"/>
            <p:nvPr/>
          </p:nvSpPr>
          <p:spPr>
            <a:xfrm>
              <a:off x="9306112" y="3057684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Digital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Economy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26CE7CEF-D7B6-F1DF-79AF-FBFCC6B76648}"/>
                </a:ext>
              </a:extLst>
            </p:cNvPr>
            <p:cNvSpPr txBox="1"/>
            <p:nvPr/>
          </p:nvSpPr>
          <p:spPr>
            <a:xfrm>
              <a:off x="7173381" y="3326568"/>
              <a:ext cx="2396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Industry Digitization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DA32331E-3958-0F3A-BD60-FD1BE72710EE}"/>
              </a:ext>
            </a:extLst>
          </p:cNvPr>
          <p:cNvSpPr txBox="1"/>
          <p:nvPr/>
        </p:nvSpPr>
        <p:spPr>
          <a:xfrm>
            <a:off x="1042063" y="957675"/>
            <a:ext cx="373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Large Population in China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97E0C92-838E-CC92-2E6F-8E56E94ABB9E}"/>
              </a:ext>
            </a:extLst>
          </p:cNvPr>
          <p:cNvSpPr txBox="1"/>
          <p:nvPr/>
        </p:nvSpPr>
        <p:spPr>
          <a:xfrm>
            <a:off x="7189378" y="951394"/>
            <a:ext cx="41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400" dirty="0">
                <a:solidFill>
                  <a:schemeClr val="bg1"/>
                </a:solidFill>
              </a:rPr>
              <a:t>Large-scale </a:t>
            </a:r>
            <a:r>
              <a:rPr lang="en-US" altLang="zh-CN" sz="2400" dirty="0">
                <a:solidFill>
                  <a:schemeClr val="bg1"/>
                </a:solidFill>
              </a:rPr>
              <a:t>Digital Economy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89E469E-D635-2416-AC61-10F703F7CAA3}"/>
              </a:ext>
            </a:extLst>
          </p:cNvPr>
          <p:cNvSpPr/>
          <p:nvPr/>
        </p:nvSpPr>
        <p:spPr>
          <a:xfrm>
            <a:off x="5477591" y="720562"/>
            <a:ext cx="123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V.S</a:t>
            </a:r>
            <a:endParaRPr lang="zh-CN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F857AC6-70DC-4655-482D-B429F6E6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027"/>
            <a:ext cx="3168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Introduction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56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FBAE9-BD24-D2A8-50FA-F7724101F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207A7C-D200-F261-DDA6-8D691F3C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BB8CD53-6F0A-7123-7EE2-D82C069492E7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961B32A-AAA5-EEAE-F0AE-C6008D5F2929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0D5A27-D1BA-FD53-5B60-FF4E376D6A0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BED13A42-A582-BC51-D965-FA439815BD65}"/>
              </a:ext>
            </a:extLst>
          </p:cNvPr>
          <p:cNvSpPr txBox="1"/>
          <p:nvPr/>
        </p:nvSpPr>
        <p:spPr>
          <a:xfrm>
            <a:off x="2188902" y="1744504"/>
            <a:ext cx="881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bg1"/>
                </a:solidFill>
              </a:rPr>
              <a:t>How does industry digitalization affect the gender wage gap?  </a:t>
            </a:r>
            <a:endParaRPr lang="zh-CN" altLang="en-US" sz="2400" i="1" dirty="0">
              <a:solidFill>
                <a:schemeClr val="bg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84D11B2-2D12-0234-2F95-33630EF4C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027"/>
            <a:ext cx="3168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Introduction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43E483-298C-FD00-0D9B-E572E3BCDDB6}"/>
              </a:ext>
            </a:extLst>
          </p:cNvPr>
          <p:cNvSpPr/>
          <p:nvPr/>
        </p:nvSpPr>
        <p:spPr>
          <a:xfrm>
            <a:off x="695399" y="757287"/>
            <a:ext cx="10886999" cy="175437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53C2E9C7-D420-6829-198B-B6D27E5B89F8}"/>
              </a:ext>
            </a:extLst>
          </p:cNvPr>
          <p:cNvSpPr/>
          <p:nvPr/>
        </p:nvSpPr>
        <p:spPr>
          <a:xfrm>
            <a:off x="4123412" y="908720"/>
            <a:ext cx="3945171" cy="618456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</a:rPr>
              <a:t>Key Question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11C664-916B-3E28-62DD-5A249E2F98EB}"/>
              </a:ext>
            </a:extLst>
          </p:cNvPr>
          <p:cNvSpPr txBox="1"/>
          <p:nvPr/>
        </p:nvSpPr>
        <p:spPr>
          <a:xfrm>
            <a:off x="1055440" y="3761902"/>
            <a:ext cx="1029714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</a:rPr>
              <a:t>Industry digitization significantly reduces the gender wage,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</a:rPr>
              <a:t>primarily by enhancing women’s comparative advantage in nonmanual skills, increasing job flexibility, and mitigating occupational segregation.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</a:rPr>
              <a:t>However, persistent labor market discrimination offsets part of the progress.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9A77823-CA5F-CAC0-50B1-A51870883D34}"/>
              </a:ext>
            </a:extLst>
          </p:cNvPr>
          <p:cNvSpPr/>
          <p:nvPr/>
        </p:nvSpPr>
        <p:spPr>
          <a:xfrm>
            <a:off x="694858" y="2698186"/>
            <a:ext cx="10887541" cy="325109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2">
            <a:extLst>
              <a:ext uri="{FF2B5EF4-FFF2-40B4-BE49-F238E27FC236}">
                <a16:creationId xmlns:a16="http://schemas.microsoft.com/office/drawing/2014/main" id="{EE641FDD-BFFC-AB81-48D3-B73033DBAC5F}"/>
              </a:ext>
            </a:extLst>
          </p:cNvPr>
          <p:cNvSpPr/>
          <p:nvPr/>
        </p:nvSpPr>
        <p:spPr>
          <a:xfrm>
            <a:off x="4123412" y="2960657"/>
            <a:ext cx="3945171" cy="618456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  <a:cs typeface="+mn-ea"/>
              </a:rPr>
              <a:t>What we mainly find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6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F4998-1901-01F7-4AA1-830D7A59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004DF47-A53D-99EB-7345-BF889850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7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BCDB9FD-A4FF-6352-240E-77828E924421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160E0B6-567D-9A93-F561-C54EE00C734F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61E158-9ADA-B97B-EAFC-382E698A940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4B9540CE-4154-0F53-18F9-BC3B3F9D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027"/>
            <a:ext cx="3168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Introduction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B89F25-CC7B-26EF-B8E3-A3AEA48D6743}"/>
              </a:ext>
            </a:extLst>
          </p:cNvPr>
          <p:cNvSpPr/>
          <p:nvPr/>
        </p:nvSpPr>
        <p:spPr>
          <a:xfrm>
            <a:off x="407368" y="757286"/>
            <a:ext cx="5256584" cy="5191993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17FAF6B1-4B39-FE7B-F2A9-73290AC546A9}"/>
              </a:ext>
            </a:extLst>
          </p:cNvPr>
          <p:cNvSpPr/>
          <p:nvPr/>
        </p:nvSpPr>
        <p:spPr>
          <a:xfrm>
            <a:off x="1271464" y="908721"/>
            <a:ext cx="3342213" cy="72007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Factors Influencing the Gender Wage Gap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5F77BD-C942-64C6-5D9E-31E9D041648A}"/>
              </a:ext>
            </a:extLst>
          </p:cNvPr>
          <p:cNvSpPr txBox="1"/>
          <p:nvPr/>
        </p:nvSpPr>
        <p:spPr>
          <a:xfrm>
            <a:off x="566306" y="1813500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Traditional human capital such as education and working experience (Becker, 1986; Brown &amp; Corcoran, 1997; Blau, 2000).</a:t>
            </a:r>
          </a:p>
          <a:p>
            <a:pPr algn="just"/>
            <a:endParaRPr lang="en-US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altLang="zh-CN" dirty="0">
                <a:solidFill>
                  <a:schemeClr val="bg1"/>
                </a:solidFill>
              </a:rPr>
              <a:t>Noncognitive skills(Balcar &amp; Hedija, 2019; Palczyńska, 2021; Li,2023).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Horizontal and vertical </a:t>
            </a:r>
            <a:r>
              <a:rPr lang="en-GB" altLang="zh-CN" dirty="0">
                <a:solidFill>
                  <a:schemeClr val="bg1"/>
                </a:solidFill>
              </a:rPr>
              <a:t>segregation caused by </a:t>
            </a:r>
            <a:r>
              <a:rPr lang="en-US" altLang="zh-CN" dirty="0">
                <a:solidFill>
                  <a:schemeClr val="bg1"/>
                </a:solidFill>
              </a:rPr>
              <a:t>the characteristics of industries and occupations (Macpherson &amp; Hirsch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1995; </a:t>
            </a:r>
            <a:r>
              <a:rPr lang="en-US" altLang="zh-CN" dirty="0" err="1">
                <a:solidFill>
                  <a:schemeClr val="bg1"/>
                </a:solidFill>
              </a:rPr>
              <a:t>Jurajda</a:t>
            </a:r>
            <a:r>
              <a:rPr lang="en-US" altLang="zh-CN" dirty="0">
                <a:solidFill>
                  <a:schemeClr val="bg1"/>
                </a:solidFill>
              </a:rPr>
              <a:t> &amp; </a:t>
            </a:r>
            <a:r>
              <a:rPr lang="en-US" altLang="zh-CN" dirty="0" err="1">
                <a:solidFill>
                  <a:schemeClr val="bg1"/>
                </a:solidFill>
              </a:rPr>
              <a:t>Harmgart</a:t>
            </a:r>
            <a:r>
              <a:rPr lang="en-US" altLang="zh-CN" dirty="0">
                <a:solidFill>
                  <a:schemeClr val="bg1"/>
                </a:solidFill>
              </a:rPr>
              <a:t>, 2007; Cortés &amp; Pan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2023)</a:t>
            </a:r>
            <a:r>
              <a:rPr lang="en-GB" altLang="zh-CN" dirty="0">
                <a:solidFill>
                  <a:schemeClr val="bg1"/>
                </a:solidFill>
              </a:rPr>
              <a:t> 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D3EC7F-8BCE-6116-F0B0-C3C0374441D9}"/>
              </a:ext>
            </a:extLst>
          </p:cNvPr>
          <p:cNvSpPr/>
          <p:nvPr/>
        </p:nvSpPr>
        <p:spPr>
          <a:xfrm>
            <a:off x="6359602" y="757286"/>
            <a:ext cx="5256584" cy="5191993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32FA4799-E46C-2BBD-E150-FB18F6255960}"/>
              </a:ext>
            </a:extLst>
          </p:cNvPr>
          <p:cNvSpPr/>
          <p:nvPr/>
        </p:nvSpPr>
        <p:spPr>
          <a:xfrm>
            <a:off x="7019888" y="903042"/>
            <a:ext cx="3749831" cy="72007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Effects of Industry Digitization on the labor market’s structure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053548-AEDA-0CC2-CF53-D740519C2C3F}"/>
              </a:ext>
            </a:extLst>
          </p:cNvPr>
          <p:cNvSpPr txBox="1"/>
          <p:nvPr/>
        </p:nvSpPr>
        <p:spPr>
          <a:xfrm>
            <a:off x="6518540" y="1813500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Increasing the employment proportion of the tertiary industry (Bessen, 2019; </a:t>
            </a:r>
            <a:r>
              <a:rPr lang="en-US" altLang="zh-CN" dirty="0" err="1">
                <a:solidFill>
                  <a:schemeClr val="bg1"/>
                </a:solidFill>
              </a:rPr>
              <a:t>Rijnks</a:t>
            </a:r>
            <a:r>
              <a:rPr lang="en-US" altLang="zh-CN" dirty="0">
                <a:solidFill>
                  <a:schemeClr val="bg1"/>
                </a:solidFill>
              </a:rPr>
              <a:t> et al., 2022).</a:t>
            </a:r>
          </a:p>
          <a:p>
            <a:pPr algn="just"/>
            <a:endParaRPr lang="en-US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Leading to a "polarization" effect in employment skill structures (David, 2013; Bárány &amp; Siegel, 2018).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Promoting the rise of the gig economy and flexible employment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(Macpherson &amp; Hirsch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1995; </a:t>
            </a:r>
            <a:r>
              <a:rPr lang="en-US" altLang="zh-CN" dirty="0" err="1">
                <a:solidFill>
                  <a:schemeClr val="bg1"/>
                </a:solidFill>
              </a:rPr>
              <a:t>Jurajda</a:t>
            </a:r>
            <a:r>
              <a:rPr lang="en-US" altLang="zh-CN" dirty="0">
                <a:solidFill>
                  <a:schemeClr val="bg1"/>
                </a:solidFill>
              </a:rPr>
              <a:t> &amp; </a:t>
            </a:r>
            <a:r>
              <a:rPr lang="en-US" altLang="zh-CN" dirty="0" err="1">
                <a:solidFill>
                  <a:schemeClr val="bg1"/>
                </a:solidFill>
              </a:rPr>
              <a:t>Harmgart</a:t>
            </a:r>
            <a:r>
              <a:rPr lang="en-US" altLang="zh-CN" dirty="0">
                <a:solidFill>
                  <a:schemeClr val="bg1"/>
                </a:solidFill>
              </a:rPr>
              <a:t>, 2007; Cortés &amp; Pan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2023)</a:t>
            </a:r>
            <a:r>
              <a:rPr lang="en-GB" altLang="zh-CN" dirty="0">
                <a:solidFill>
                  <a:schemeClr val="bg1"/>
                </a:solidFill>
              </a:rPr>
              <a:t> 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6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4741D-489F-B953-6033-A2C99275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BCE2C4-C7B1-BD0B-46F6-6D20982D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44E7D2-B770-9152-F028-2834381DA6C6}"/>
              </a:ext>
            </a:extLst>
          </p:cNvPr>
          <p:cNvSpPr/>
          <p:nvPr/>
        </p:nvSpPr>
        <p:spPr>
          <a:xfrm flipV="1">
            <a:off x="-1" y="6211668"/>
            <a:ext cx="12192000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4E27A5C-0047-2967-10F4-0AA74D44BD71}"/>
              </a:ext>
            </a:extLst>
          </p:cNvPr>
          <p:cNvSpPr/>
          <p:nvPr/>
        </p:nvSpPr>
        <p:spPr>
          <a:xfrm>
            <a:off x="-1" y="1"/>
            <a:ext cx="12191999" cy="57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B54DB6-1CAE-C2FE-E12B-F3DC671DEC6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345525"/>
            <a:ext cx="1697653" cy="375951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DA62AB30-68C3-FF5B-2725-41E48E96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027"/>
            <a:ext cx="3168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 b="1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Introduction</a:t>
            </a:r>
            <a:endParaRPr lang="zh-CN" altLang="en-US" sz="3200" b="1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D65AF3-6B8D-6295-9056-A9EE69CDD795}"/>
              </a:ext>
            </a:extLst>
          </p:cNvPr>
          <p:cNvSpPr/>
          <p:nvPr/>
        </p:nvSpPr>
        <p:spPr>
          <a:xfrm>
            <a:off x="407368" y="757287"/>
            <a:ext cx="11377264" cy="3031754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F0A87A78-4E2C-7389-7700-A65E853E2A9D}"/>
              </a:ext>
            </a:extLst>
          </p:cNvPr>
          <p:cNvSpPr/>
          <p:nvPr/>
        </p:nvSpPr>
        <p:spPr>
          <a:xfrm>
            <a:off x="1703512" y="912027"/>
            <a:ext cx="8136904" cy="462319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Effects of Industry Digitization on the Gender Wage Gap</a:t>
            </a:r>
            <a:endParaRPr lang="zh-CN" altLang="en-US" sz="2000" b="1" dirty="0">
              <a:solidFill>
                <a:srgbClr val="FFFFFF"/>
              </a:solidFill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58ECC2-62E4-6E16-219B-0DDEC3879BEE}"/>
              </a:ext>
            </a:extLst>
          </p:cNvPr>
          <p:cNvSpPr txBox="1"/>
          <p:nvPr/>
        </p:nvSpPr>
        <p:spPr>
          <a:xfrm>
            <a:off x="551384" y="1427531"/>
            <a:ext cx="10858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 Diminishing the importance of physical skills and enhancing women’s comparative advantage  (</a:t>
            </a:r>
            <a:r>
              <a:rPr lang="de-DE" altLang="zh-CN" dirty="0">
                <a:solidFill>
                  <a:schemeClr val="bg1"/>
                </a:solidFill>
              </a:rPr>
              <a:t>Krieger-Boden &amp; Sorgner, 2018;</a:t>
            </a:r>
            <a:r>
              <a:rPr lang="en-US" altLang="zh-CN" dirty="0">
                <a:solidFill>
                  <a:schemeClr val="bg1"/>
                </a:solidFill>
              </a:rPr>
              <a:t> Chuang, 2021;</a:t>
            </a:r>
            <a:r>
              <a:rPr lang="de-DE" altLang="zh-CN" dirty="0">
                <a:solidFill>
                  <a:schemeClr val="bg1"/>
                </a:solidFill>
              </a:rPr>
              <a:t> Lu et al., 2023</a:t>
            </a:r>
            <a:r>
              <a:rPr lang="en-US" altLang="zh-CN" dirty="0">
                <a:solidFill>
                  <a:schemeClr val="bg1"/>
                </a:solidFill>
              </a:rPr>
              <a:t>).</a:t>
            </a:r>
          </a:p>
          <a:p>
            <a:pPr algn="just"/>
            <a:endParaRPr lang="en-US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Alleviating women’s work‒family conflict from both the labor supply and demand sides </a:t>
            </a:r>
            <a:r>
              <a:rPr lang="en-GB" altLang="zh-CN" dirty="0">
                <a:solidFill>
                  <a:schemeClr val="bg1"/>
                </a:solidFill>
              </a:rPr>
              <a:t>(</a:t>
            </a:r>
            <a:r>
              <a:rPr lang="en-US" altLang="zh-CN" dirty="0">
                <a:solidFill>
                  <a:schemeClr val="bg1"/>
                </a:solidFill>
              </a:rPr>
              <a:t>Churchill &amp; Craig, 2019; Keeble et al., 2020; Arntz &amp; </a:t>
            </a:r>
            <a:r>
              <a:rPr lang="en-US" altLang="zh-CN" dirty="0" err="1">
                <a:solidFill>
                  <a:schemeClr val="bg1"/>
                </a:solidFill>
              </a:rPr>
              <a:t>Yahmed</a:t>
            </a:r>
            <a:r>
              <a:rPr lang="en-US" altLang="zh-CN" dirty="0">
                <a:solidFill>
                  <a:schemeClr val="bg1"/>
                </a:solidFill>
              </a:rPr>
              <a:t>, 2022; </a:t>
            </a:r>
            <a:r>
              <a:rPr lang="en-US" altLang="zh-CN" dirty="0" err="1">
                <a:solidFill>
                  <a:schemeClr val="bg1"/>
                </a:solidFill>
              </a:rPr>
              <a:t>Farré</a:t>
            </a:r>
            <a:r>
              <a:rPr lang="en-US" altLang="zh-CN" dirty="0">
                <a:solidFill>
                  <a:schemeClr val="bg1"/>
                </a:solidFill>
              </a:rPr>
              <a:t> et al., 2023</a:t>
            </a:r>
            <a:r>
              <a:rPr lang="en-GB" altLang="zh-CN" dirty="0">
                <a:solidFill>
                  <a:schemeClr val="bg1"/>
                </a:solidFill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altLang="zh-CN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bg1"/>
                </a:solidFill>
              </a:rPr>
              <a:t>Helping overcome gender-based occupational horizontal and vertical segregation (Goldin,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2014; Keeble et al., 2020; </a:t>
            </a:r>
            <a:r>
              <a:rPr lang="en-US" altLang="zh-CN" dirty="0" err="1">
                <a:solidFill>
                  <a:schemeClr val="bg1"/>
                </a:solidFill>
              </a:rPr>
              <a:t>Homroy</a:t>
            </a:r>
            <a:r>
              <a:rPr lang="en-US" altLang="zh-CN" dirty="0">
                <a:solidFill>
                  <a:schemeClr val="bg1"/>
                </a:solidFill>
              </a:rPr>
              <a:t> and Mukherjee</a:t>
            </a:r>
            <a:r>
              <a:rPr lang="zh-CN" altLang="zh-CN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2021; Liu et al., 2024)</a:t>
            </a:r>
            <a:r>
              <a:rPr lang="en-GB" altLang="zh-CN" dirty="0">
                <a:solidFill>
                  <a:schemeClr val="bg1"/>
                </a:solidFill>
              </a:rPr>
              <a:t> 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9FEADD9-934B-6930-C35A-C03677D2B891}"/>
              </a:ext>
            </a:extLst>
          </p:cNvPr>
          <p:cNvSpPr/>
          <p:nvPr/>
        </p:nvSpPr>
        <p:spPr>
          <a:xfrm>
            <a:off x="5014931" y="4245924"/>
            <a:ext cx="2124238" cy="15088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</a:rPr>
              <a:t>Main</a:t>
            </a:r>
          </a:p>
          <a:p>
            <a:pPr algn="ctr"/>
            <a:r>
              <a:rPr lang="en-US" altLang="zh-CN" sz="2000" dirty="0">
                <a:solidFill>
                  <a:srgbClr val="FFFFFF"/>
                </a:solidFill>
              </a:rPr>
              <a:t>Innovations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5" name="下箭头 9">
            <a:extLst>
              <a:ext uri="{FF2B5EF4-FFF2-40B4-BE49-F238E27FC236}">
                <a16:creationId xmlns:a16="http://schemas.microsoft.com/office/drawing/2014/main" id="{2EFE9B60-DE4A-DB36-FFA9-1768508DA2DA}"/>
              </a:ext>
            </a:extLst>
          </p:cNvPr>
          <p:cNvSpPr/>
          <p:nvPr/>
        </p:nvSpPr>
        <p:spPr>
          <a:xfrm rot="16200000">
            <a:off x="7424567" y="4825866"/>
            <a:ext cx="284131" cy="348976"/>
          </a:xfrm>
          <a:prstGeom prst="downArrow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下箭头 9">
            <a:extLst>
              <a:ext uri="{FF2B5EF4-FFF2-40B4-BE49-F238E27FC236}">
                <a16:creationId xmlns:a16="http://schemas.microsoft.com/office/drawing/2014/main" id="{41E5970F-B6FB-9677-F4B6-8F44DF0FF916}"/>
              </a:ext>
            </a:extLst>
          </p:cNvPr>
          <p:cNvSpPr/>
          <p:nvPr/>
        </p:nvSpPr>
        <p:spPr>
          <a:xfrm rot="5400000">
            <a:off x="4417042" y="4825867"/>
            <a:ext cx="284131" cy="348976"/>
          </a:xfrm>
          <a:prstGeom prst="downArrow">
            <a:avLst/>
          </a:prstGeom>
          <a:solidFill>
            <a:srgbClr val="0057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8E368DD-0E0C-41DC-EE85-6D0044600036}"/>
              </a:ext>
            </a:extLst>
          </p:cNvPr>
          <p:cNvSpPr/>
          <p:nvPr/>
        </p:nvSpPr>
        <p:spPr>
          <a:xfrm>
            <a:off x="407368" y="4192738"/>
            <a:ext cx="3725221" cy="1756541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BA0291C-B6EA-B742-B662-D24B44066785}"/>
              </a:ext>
            </a:extLst>
          </p:cNvPr>
          <p:cNvSpPr/>
          <p:nvPr/>
        </p:nvSpPr>
        <p:spPr>
          <a:xfrm>
            <a:off x="8029255" y="4192738"/>
            <a:ext cx="3725221" cy="1756541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9CB171-8136-EB20-57F9-FFED29E81C38}"/>
              </a:ext>
            </a:extLst>
          </p:cNvPr>
          <p:cNvSpPr txBox="1"/>
          <p:nvPr/>
        </p:nvSpPr>
        <p:spPr>
          <a:xfrm>
            <a:off x="511624" y="4406099"/>
            <a:ext cx="351670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Enriching research on the effect of digitization from an industry perspective.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97FD32-DECD-D617-6DAF-80685C78CFF3}"/>
              </a:ext>
            </a:extLst>
          </p:cNvPr>
          <p:cNvSpPr txBox="1"/>
          <p:nvPr/>
        </p:nvSpPr>
        <p:spPr>
          <a:xfrm>
            <a:off x="8153804" y="4406099"/>
            <a:ext cx="351670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Providing new evidence on how digitization narrows the gender wage gap.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9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"/>
    </mc:Choice>
    <mc:Fallback xmlns="">
      <p:transition spd="slow" advTm="7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B00A-8B7D-C95F-0362-7E09C1CA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B411EC4B-162D-42FD-F5A3-948F7B249449}"/>
              </a:ext>
            </a:extLst>
          </p:cNvPr>
          <p:cNvSpPr/>
          <p:nvPr/>
        </p:nvSpPr>
        <p:spPr>
          <a:xfrm>
            <a:off x="-378878" y="1039571"/>
            <a:ext cx="4530662" cy="4621677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BBD6BF62-5C29-0382-4FA6-4DD6718FE6FF}"/>
              </a:ext>
            </a:extLst>
          </p:cNvPr>
          <p:cNvSpPr/>
          <p:nvPr/>
        </p:nvSpPr>
        <p:spPr>
          <a:xfrm>
            <a:off x="-456728" y="2348880"/>
            <a:ext cx="1717289" cy="2098281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922602 w 1705100"/>
              <a:gd name="connsiteY2" fmla="*/ 1013988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090721 w 1705100"/>
              <a:gd name="connsiteY2" fmla="*/ 1075495 h 2088232"/>
              <a:gd name="connsiteX3" fmla="*/ 1705100 w 1705100"/>
              <a:gd name="connsiteY3" fmla="*/ 2088232 h 2088232"/>
              <a:gd name="connsiteX4" fmla="*/ 0 w 1705100"/>
              <a:gd name="connsiteY4" fmla="*/ 2088232 h 2088232"/>
              <a:gd name="connsiteX5" fmla="*/ 0 w 1705100"/>
              <a:gd name="connsiteY5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39059"/>
              <a:gd name="connsiteY0" fmla="*/ 0 h 2088232"/>
              <a:gd name="connsiteX1" fmla="*/ 1705100 w 1739059"/>
              <a:gd name="connsiteY1" fmla="*/ 0 h 2088232"/>
              <a:gd name="connsiteX2" fmla="*/ 1705100 w 1739059"/>
              <a:gd name="connsiteY2" fmla="*/ 2088232 h 2088232"/>
              <a:gd name="connsiteX3" fmla="*/ 0 w 1739059"/>
              <a:gd name="connsiteY3" fmla="*/ 2088232 h 2088232"/>
              <a:gd name="connsiteX4" fmla="*/ 0 w 1739059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46105"/>
              <a:gd name="connsiteY0" fmla="*/ 0 h 2088232"/>
              <a:gd name="connsiteX1" fmla="*/ 1746105 w 1746105"/>
              <a:gd name="connsiteY1" fmla="*/ 0 h 2088232"/>
              <a:gd name="connsiteX2" fmla="*/ 1705100 w 1746105"/>
              <a:gd name="connsiteY2" fmla="*/ 2088232 h 2088232"/>
              <a:gd name="connsiteX3" fmla="*/ 0 w 1746105"/>
              <a:gd name="connsiteY3" fmla="*/ 2088232 h 2088232"/>
              <a:gd name="connsiteX4" fmla="*/ 0 w 1746105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2"/>
              <a:gd name="connsiteX1" fmla="*/ 1746105 w 1762506"/>
              <a:gd name="connsiteY1" fmla="*/ 0 h 2088232"/>
              <a:gd name="connsiteX2" fmla="*/ 1762506 w 1762506"/>
              <a:gd name="connsiteY2" fmla="*/ 2088232 h 2088232"/>
              <a:gd name="connsiteX3" fmla="*/ 0 w 1762506"/>
              <a:gd name="connsiteY3" fmla="*/ 2088232 h 2088232"/>
              <a:gd name="connsiteX4" fmla="*/ 0 w 1762506"/>
              <a:gd name="connsiteY4" fmla="*/ 0 h 2088232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236"/>
              <a:gd name="connsiteX1" fmla="*/ 1746105 w 1762506"/>
              <a:gd name="connsiteY1" fmla="*/ 0 h 2088236"/>
              <a:gd name="connsiteX2" fmla="*/ 1762506 w 1762506"/>
              <a:gd name="connsiteY2" fmla="*/ 2088232 h 2088236"/>
              <a:gd name="connsiteX3" fmla="*/ 0 w 1762506"/>
              <a:gd name="connsiteY3" fmla="*/ 2088232 h 2088236"/>
              <a:gd name="connsiteX4" fmla="*/ 0 w 1762506"/>
              <a:gd name="connsiteY4" fmla="*/ 0 h 2088236"/>
              <a:gd name="connsiteX0" fmla="*/ 0 w 1762506"/>
              <a:gd name="connsiteY0" fmla="*/ 0 h 2088237"/>
              <a:gd name="connsiteX1" fmla="*/ 1746105 w 1762506"/>
              <a:gd name="connsiteY1" fmla="*/ 0 h 2088237"/>
              <a:gd name="connsiteX2" fmla="*/ 1762506 w 1762506"/>
              <a:gd name="connsiteY2" fmla="*/ 2088232 h 2088237"/>
              <a:gd name="connsiteX3" fmla="*/ 0 w 1762506"/>
              <a:gd name="connsiteY3" fmla="*/ 2088232 h 2088237"/>
              <a:gd name="connsiteX4" fmla="*/ 0 w 1762506"/>
              <a:gd name="connsiteY4" fmla="*/ 0 h 2088237"/>
              <a:gd name="connsiteX0" fmla="*/ 0 w 1762506"/>
              <a:gd name="connsiteY0" fmla="*/ 0 h 2088685"/>
              <a:gd name="connsiteX1" fmla="*/ 1746105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85"/>
              <a:gd name="connsiteX1" fmla="*/ 1690839 w 1762506"/>
              <a:gd name="connsiteY1" fmla="*/ 0 h 2088685"/>
              <a:gd name="connsiteX2" fmla="*/ 1762506 w 1762506"/>
              <a:gd name="connsiteY2" fmla="*/ 2088232 h 2088685"/>
              <a:gd name="connsiteX3" fmla="*/ 0 w 1762506"/>
              <a:gd name="connsiteY3" fmla="*/ 2088232 h 2088685"/>
              <a:gd name="connsiteX4" fmla="*/ 0 w 1762506"/>
              <a:gd name="connsiteY4" fmla="*/ 0 h 2088685"/>
              <a:gd name="connsiteX0" fmla="*/ 0 w 1762506"/>
              <a:gd name="connsiteY0" fmla="*/ 0 h 2088676"/>
              <a:gd name="connsiteX1" fmla="*/ 1690839 w 1762506"/>
              <a:gd name="connsiteY1" fmla="*/ 0 h 2088676"/>
              <a:gd name="connsiteX2" fmla="*/ 1762506 w 1762506"/>
              <a:gd name="connsiteY2" fmla="*/ 2088232 h 2088676"/>
              <a:gd name="connsiteX3" fmla="*/ 0 w 1762506"/>
              <a:gd name="connsiteY3" fmla="*/ 2088232 h 2088676"/>
              <a:gd name="connsiteX4" fmla="*/ 0 w 1762506"/>
              <a:gd name="connsiteY4" fmla="*/ 0 h 2088676"/>
              <a:gd name="connsiteX0" fmla="*/ 0 w 1762506"/>
              <a:gd name="connsiteY0" fmla="*/ 0 h 2088845"/>
              <a:gd name="connsiteX1" fmla="*/ 1690839 w 1762506"/>
              <a:gd name="connsiteY1" fmla="*/ 0 h 2088845"/>
              <a:gd name="connsiteX2" fmla="*/ 1762506 w 1762506"/>
              <a:gd name="connsiteY2" fmla="*/ 2088232 h 2088845"/>
              <a:gd name="connsiteX3" fmla="*/ 0 w 1762506"/>
              <a:gd name="connsiteY3" fmla="*/ 2088232 h 2088845"/>
              <a:gd name="connsiteX4" fmla="*/ 0 w 1762506"/>
              <a:gd name="connsiteY4" fmla="*/ 0 h 2088845"/>
              <a:gd name="connsiteX0" fmla="*/ 0 w 1717289"/>
              <a:gd name="connsiteY0" fmla="*/ 0 h 2098890"/>
              <a:gd name="connsiteX1" fmla="*/ 1690839 w 1717289"/>
              <a:gd name="connsiteY1" fmla="*/ 0 h 2098890"/>
              <a:gd name="connsiteX2" fmla="*/ 1717289 w 1717289"/>
              <a:gd name="connsiteY2" fmla="*/ 2098281 h 2098890"/>
              <a:gd name="connsiteX3" fmla="*/ 0 w 1717289"/>
              <a:gd name="connsiteY3" fmla="*/ 2088232 h 2098890"/>
              <a:gd name="connsiteX4" fmla="*/ 0 w 1717289"/>
              <a:gd name="connsiteY4" fmla="*/ 0 h 2098890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90839 w 1717289"/>
              <a:gd name="connsiteY1" fmla="*/ 0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  <a:gd name="connsiteX0" fmla="*/ 0 w 1717289"/>
              <a:gd name="connsiteY0" fmla="*/ 0 h 2098281"/>
              <a:gd name="connsiteX1" fmla="*/ 1674437 w 1717289"/>
              <a:gd name="connsiteY1" fmla="*/ 4101 h 2098281"/>
              <a:gd name="connsiteX2" fmla="*/ 1717289 w 1717289"/>
              <a:gd name="connsiteY2" fmla="*/ 2098281 h 2098281"/>
              <a:gd name="connsiteX3" fmla="*/ 0 w 1717289"/>
              <a:gd name="connsiteY3" fmla="*/ 2088232 h 2098281"/>
              <a:gd name="connsiteX4" fmla="*/ 0 w 1717289"/>
              <a:gd name="connsiteY4" fmla="*/ 0 h 209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DCA2250-A080-F906-3E0B-0204BB20B665}"/>
              </a:ext>
            </a:extLst>
          </p:cNvPr>
          <p:cNvSpPr/>
          <p:nvPr/>
        </p:nvSpPr>
        <p:spPr>
          <a:xfrm>
            <a:off x="730556" y="2209888"/>
            <a:ext cx="2376264" cy="2376264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标题 4">
            <a:extLst>
              <a:ext uri="{FF2B5EF4-FFF2-40B4-BE49-F238E27FC236}">
                <a16:creationId xmlns:a16="http://schemas.microsoft.com/office/drawing/2014/main" id="{F28F225C-0994-37C0-83FB-FE65863BF59A}"/>
              </a:ext>
            </a:extLst>
          </p:cNvPr>
          <p:cNvSpPr txBox="1">
            <a:spLocks/>
          </p:cNvSpPr>
          <p:nvPr/>
        </p:nvSpPr>
        <p:spPr>
          <a:xfrm>
            <a:off x="1478156" y="3224188"/>
            <a:ext cx="1668373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prstClr val="white"/>
                </a:solidFill>
                <a:latin typeface="+mn-lt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prstClr val="white"/>
              </a:solidFill>
              <a:latin typeface="+mn-lt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l"/>
            <a:endParaRPr lang="en-US" altLang="zh-CN" sz="2800" b="1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9AD3BB3-E4E5-0BC2-6C60-D347337AE1FF}"/>
              </a:ext>
            </a:extLst>
          </p:cNvPr>
          <p:cNvSpPr/>
          <p:nvPr/>
        </p:nvSpPr>
        <p:spPr>
          <a:xfrm>
            <a:off x="888332" y="2336691"/>
            <a:ext cx="2100421" cy="2100421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1C13E6A-074F-29EF-5587-96F0C5F68F83}"/>
              </a:ext>
            </a:extLst>
          </p:cNvPr>
          <p:cNvSpPr/>
          <p:nvPr/>
        </p:nvSpPr>
        <p:spPr>
          <a:xfrm>
            <a:off x="0" y="-40981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7F245A8-FEEE-6B06-9BC9-B51CBD1D0434}"/>
              </a:ext>
            </a:extLst>
          </p:cNvPr>
          <p:cNvSpPr/>
          <p:nvPr/>
        </p:nvSpPr>
        <p:spPr>
          <a:xfrm flipV="1">
            <a:off x="-1" y="6318000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0B734D-1DDB-816E-6412-7D616CCD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cs typeface="+mn-ea"/>
                <a:sym typeface="+mn-lt"/>
              </a:rPr>
              <a:t>9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9492B36D-9C62-2994-9282-57BB208E3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3" y="1255802"/>
            <a:ext cx="2599756" cy="39367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F35D190-CC2D-95BE-869A-4EB3921A1110}"/>
              </a:ext>
            </a:extLst>
          </p:cNvPr>
          <p:cNvSpPr txBox="1"/>
          <p:nvPr/>
        </p:nvSpPr>
        <p:spPr>
          <a:xfrm>
            <a:off x="4393632" y="2856318"/>
            <a:ext cx="5214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+mj-ea"/>
                <a:ea typeface="+mj-ea"/>
              </a:rPr>
              <a:t>Data and Methods</a:t>
            </a:r>
            <a:endParaRPr lang="zh-CN" altLang="en-US" sz="44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"/>
</p:tagLst>
</file>

<file path=ppt/theme/theme1.xml><?xml version="1.0" encoding="utf-8"?>
<a:theme xmlns:a="http://schemas.openxmlformats.org/drawingml/2006/main" name="Office 主题">
  <a:themeElements>
    <a:clrScheme name="蓝色学术风主题配色">
      <a:dk1>
        <a:srgbClr val="262626"/>
      </a:dk1>
      <a:lt1>
        <a:srgbClr val="003760"/>
      </a:lt1>
      <a:dk2>
        <a:srgbClr val="EEECE1"/>
      </a:dk2>
      <a:lt2>
        <a:srgbClr val="EEECE1"/>
      </a:lt2>
      <a:accent1>
        <a:srgbClr val="003760"/>
      </a:accent1>
      <a:accent2>
        <a:srgbClr val="92CDDC"/>
      </a:accent2>
      <a:accent3>
        <a:srgbClr val="00B0F0"/>
      </a:accent3>
      <a:accent4>
        <a:srgbClr val="6565FF"/>
      </a:accent4>
      <a:accent5>
        <a:srgbClr val="4BACC6"/>
      </a:accent5>
      <a:accent6>
        <a:srgbClr val="002060"/>
      </a:accent6>
      <a:hlink>
        <a:srgbClr val="003760"/>
      </a:hlink>
      <a:folHlink>
        <a:srgbClr val="7F7F7F"/>
      </a:folHlink>
    </a:clrScheme>
    <a:fontScheme name="Temp">
      <a:majorFont>
        <a:latin typeface="Arial" panose="020B0A04020102020204"/>
        <a:ea typeface="微软雅黑"/>
        <a:cs typeface=""/>
      </a:majorFont>
      <a:minorFont>
        <a:latin typeface="Arial" panose="020B060402020202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1549</Words>
  <Application>Microsoft Office PowerPoint</Application>
  <PresentationFormat>宽屏</PresentationFormat>
  <Paragraphs>332</Paragraphs>
  <Slides>36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婉晴 廖</cp:lastModifiedBy>
  <cp:revision>326</cp:revision>
  <dcterms:created xsi:type="dcterms:W3CDTF">2017-02-11T06:33:38Z</dcterms:created>
  <dcterms:modified xsi:type="dcterms:W3CDTF">2025-06-30T06:18:35Z</dcterms:modified>
</cp:coreProperties>
</file>