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Lst>
  <p:notesMasterIdLst>
    <p:notesMasterId r:id="rId21"/>
  </p:notesMasterIdLst>
  <p:sldIdLst>
    <p:sldId id="256" r:id="rId2"/>
    <p:sldId id="257" r:id="rId3"/>
    <p:sldId id="291" r:id="rId4"/>
    <p:sldId id="258" r:id="rId5"/>
    <p:sldId id="259" r:id="rId6"/>
    <p:sldId id="260" r:id="rId7"/>
    <p:sldId id="261" r:id="rId8"/>
    <p:sldId id="262" r:id="rId9"/>
    <p:sldId id="263" r:id="rId10"/>
    <p:sldId id="292" r:id="rId11"/>
    <p:sldId id="293" r:id="rId12"/>
    <p:sldId id="294" r:id="rId13"/>
    <p:sldId id="295" r:id="rId14"/>
    <p:sldId id="296" r:id="rId15"/>
    <p:sldId id="297" r:id="rId16"/>
    <p:sldId id="299" r:id="rId17"/>
    <p:sldId id="302" r:id="rId18"/>
    <p:sldId id="300" r:id="rId19"/>
    <p:sldId id="301" r:id="rId20"/>
  </p:sldIdLst>
  <p:sldSz cx="18288000" cy="10287000"/>
  <p:notesSz cx="6858000" cy="9144000"/>
  <p:embeddedFontLst>
    <p:embeddedFont>
      <p:font typeface="Arial Black" panose="020B0A04020102020204" pitchFamily="34" charset="0"/>
      <p:bold r:id="rId22"/>
    </p:embeddedFont>
    <p:embeddedFont>
      <p:font typeface="Arial Narrow" panose="020B0606020202030204" pitchFamily="34" charset="0"/>
      <p:regular r:id="rId23"/>
      <p:bold r:id="rId24"/>
      <p:italic r:id="rId25"/>
      <p:boldItalic r:id="rId26"/>
    </p:embeddedFont>
    <p:embeddedFont>
      <p:font typeface="Broadway" panose="04040905080B02020502" pitchFamily="82" charset="0"/>
      <p:regular r:id="rId27"/>
    </p:embeddedFont>
    <p:embeddedFont>
      <p:font typeface="Cambria Math" panose="02040503050406030204" pitchFamily="18" charset="0"/>
      <p:regular r:id="rId28"/>
    </p:embeddedFont>
    <p:embeddedFont>
      <p:font typeface="Open Sans" panose="020B0606030504020204" pitchFamily="34" charset="0"/>
      <p:regular r:id="rId29"/>
      <p:bold r:id="rId30"/>
      <p:italic r:id="rId31"/>
      <p:boldItalic r:id="rId32"/>
    </p:embeddedFont>
    <p:embeddedFont>
      <p:font typeface="Open Sans Bold" panose="020B0806030504020204" charset="0"/>
      <p:regular r:id="rId33"/>
    </p:embeddedFont>
    <p:embeddedFont>
      <p:font typeface="Open Sans Italics" panose="020B0604020202020204" charset="0"/>
      <p:regular r:id="rId34"/>
    </p:embeddedFont>
    <p:embeddedFont>
      <p:font typeface="Roboto" panose="02000000000000000000" pitchFamily="2" charset="0"/>
      <p:regular r:id="rId35"/>
      <p:bold r:id="rId36"/>
      <p:italic r:id="rId37"/>
      <p:boldItalic r:id="rId38"/>
    </p:embeddedFont>
    <p:embeddedFont>
      <p:font typeface="Roboto Bold" panose="02000000000000000000" charset="0"/>
      <p:regular r:id="rId39"/>
    </p:embeddedFont>
    <p:embeddedFont>
      <p:font typeface="Roboto Condensed Bold" panose="020B0604020202020204" charset="0"/>
      <p:regular r:id="rId40"/>
    </p:embeddedFont>
    <p:embeddedFont>
      <p:font typeface="Roboto Italics" panose="020B0604020202020204" charset="0"/>
      <p:regular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8988"/>
    <a:srgbClr val="A02B93"/>
    <a:srgbClr val="FF85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94D396-AF69-4549-ADFF-5D2308267E96}" v="683" dt="2025-07-06T16:23:17.4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79427" autoAdjust="0"/>
  </p:normalViewPr>
  <p:slideViewPr>
    <p:cSldViewPr>
      <p:cViewPr varScale="1">
        <p:scale>
          <a:sx n="44" d="100"/>
          <a:sy n="44" d="100"/>
        </p:scale>
        <p:origin x="1341"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font" Target="fonts/font18.fntdata"/><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font" Target="fonts/font19.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font" Target="fonts/font20.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WA KOUOKAM Edgar" userId="411f056d-ea6b-414e-9d78-772cb3aafefc" providerId="ADAL" clId="{6094D396-AF69-4549-ADFF-5D2308267E96}"/>
    <pc:docChg chg="undo redo custSel addSld delSld modSld">
      <pc:chgData name="TOWA KOUOKAM Edgar" userId="411f056d-ea6b-414e-9d78-772cb3aafefc" providerId="ADAL" clId="{6094D396-AF69-4549-ADFF-5D2308267E96}" dt="2025-07-07T08:47:26.673" v="6783" actId="478"/>
      <pc:docMkLst>
        <pc:docMk/>
      </pc:docMkLst>
      <pc:sldChg chg="modSp mod">
        <pc:chgData name="TOWA KOUOKAM Edgar" userId="411f056d-ea6b-414e-9d78-772cb3aafefc" providerId="ADAL" clId="{6094D396-AF69-4549-ADFF-5D2308267E96}" dt="2025-07-06T12:31:55.189" v="6570" actId="20577"/>
        <pc:sldMkLst>
          <pc:docMk/>
          <pc:sldMk cId="0" sldId="256"/>
        </pc:sldMkLst>
        <pc:spChg chg="mod">
          <ac:chgData name="TOWA KOUOKAM Edgar" userId="411f056d-ea6b-414e-9d78-772cb3aafefc" providerId="ADAL" clId="{6094D396-AF69-4549-ADFF-5D2308267E96}" dt="2025-07-06T12:31:55.189" v="6570" actId="20577"/>
          <ac:spMkLst>
            <pc:docMk/>
            <pc:sldMk cId="0" sldId="256"/>
            <ac:spMk id="4" creationId="{00000000-0000-0000-0000-000000000000}"/>
          </ac:spMkLst>
        </pc:spChg>
      </pc:sldChg>
      <pc:sldChg chg="mod modShow">
        <pc:chgData name="TOWA KOUOKAM Edgar" userId="411f056d-ea6b-414e-9d78-772cb3aafefc" providerId="ADAL" clId="{6094D396-AF69-4549-ADFF-5D2308267E96}" dt="2025-07-04T13:05:21.130" v="18" actId="729"/>
        <pc:sldMkLst>
          <pc:docMk/>
          <pc:sldMk cId="0" sldId="257"/>
        </pc:sldMkLst>
      </pc:sldChg>
      <pc:sldChg chg="addSp modSp mod">
        <pc:chgData name="TOWA KOUOKAM Edgar" userId="411f056d-ea6b-414e-9d78-772cb3aafefc" providerId="ADAL" clId="{6094D396-AF69-4549-ADFF-5D2308267E96}" dt="2025-07-06T12:38:15.338" v="6671" actId="207"/>
        <pc:sldMkLst>
          <pc:docMk/>
          <pc:sldMk cId="0" sldId="258"/>
        </pc:sldMkLst>
        <pc:spChg chg="mod">
          <ac:chgData name="TOWA KOUOKAM Edgar" userId="411f056d-ea6b-414e-9d78-772cb3aafefc" providerId="ADAL" clId="{6094D396-AF69-4549-ADFF-5D2308267E96}" dt="2025-07-06T12:35:59.174" v="6616" actId="207"/>
          <ac:spMkLst>
            <pc:docMk/>
            <pc:sldMk cId="0" sldId="258"/>
            <ac:spMk id="3" creationId="{00000000-0000-0000-0000-000000000000}"/>
          </ac:spMkLst>
        </pc:spChg>
        <pc:spChg chg="mod">
          <ac:chgData name="TOWA KOUOKAM Edgar" userId="411f056d-ea6b-414e-9d78-772cb3aafefc" providerId="ADAL" clId="{6094D396-AF69-4549-ADFF-5D2308267E96}" dt="2025-07-06T12:35:59.174" v="6616" actId="207"/>
          <ac:spMkLst>
            <pc:docMk/>
            <pc:sldMk cId="0" sldId="258"/>
            <ac:spMk id="4" creationId="{00000000-0000-0000-0000-000000000000}"/>
          </ac:spMkLst>
        </pc:spChg>
        <pc:spChg chg="mod">
          <ac:chgData name="TOWA KOUOKAM Edgar" userId="411f056d-ea6b-414e-9d78-772cb3aafefc" providerId="ADAL" clId="{6094D396-AF69-4549-ADFF-5D2308267E96}" dt="2025-07-06T12:35:45.755" v="6614" actId="207"/>
          <ac:spMkLst>
            <pc:docMk/>
            <pc:sldMk cId="0" sldId="258"/>
            <ac:spMk id="6" creationId="{00000000-0000-0000-0000-000000000000}"/>
          </ac:spMkLst>
        </pc:spChg>
        <pc:spChg chg="mod">
          <ac:chgData name="TOWA KOUOKAM Edgar" userId="411f056d-ea6b-414e-9d78-772cb3aafefc" providerId="ADAL" clId="{6094D396-AF69-4549-ADFF-5D2308267E96}" dt="2025-07-06T12:35:45.755" v="6614" actId="207"/>
          <ac:spMkLst>
            <pc:docMk/>
            <pc:sldMk cId="0" sldId="258"/>
            <ac:spMk id="7" creationId="{00000000-0000-0000-0000-000000000000}"/>
          </ac:spMkLst>
        </pc:spChg>
        <pc:spChg chg="mod">
          <ac:chgData name="TOWA KOUOKAM Edgar" userId="411f056d-ea6b-414e-9d78-772cb3aafefc" providerId="ADAL" clId="{6094D396-AF69-4549-ADFF-5D2308267E96}" dt="2025-07-06T12:35:31.798" v="6612" actId="207"/>
          <ac:spMkLst>
            <pc:docMk/>
            <pc:sldMk cId="0" sldId="258"/>
            <ac:spMk id="9" creationId="{00000000-0000-0000-0000-000000000000}"/>
          </ac:spMkLst>
        </pc:spChg>
        <pc:spChg chg="mod">
          <ac:chgData name="TOWA KOUOKAM Edgar" userId="411f056d-ea6b-414e-9d78-772cb3aafefc" providerId="ADAL" clId="{6094D396-AF69-4549-ADFF-5D2308267E96}" dt="2025-07-06T12:35:31.798" v="6612" actId="207"/>
          <ac:spMkLst>
            <pc:docMk/>
            <pc:sldMk cId="0" sldId="258"/>
            <ac:spMk id="10" creationId="{00000000-0000-0000-0000-000000000000}"/>
          </ac:spMkLst>
        </pc:spChg>
        <pc:spChg chg="add mod">
          <ac:chgData name="TOWA KOUOKAM Edgar" userId="411f056d-ea6b-414e-9d78-772cb3aafefc" providerId="ADAL" clId="{6094D396-AF69-4549-ADFF-5D2308267E96}" dt="2025-07-06T12:36:12.663" v="6618" actId="208"/>
          <ac:spMkLst>
            <pc:docMk/>
            <pc:sldMk cId="0" sldId="258"/>
            <ac:spMk id="19" creationId="{8FE7BB69-38CE-75E3-4EBC-6AAABE9E0A48}"/>
          </ac:spMkLst>
        </pc:spChg>
        <pc:spChg chg="add mod">
          <ac:chgData name="TOWA KOUOKAM Edgar" userId="411f056d-ea6b-414e-9d78-772cb3aafefc" providerId="ADAL" clId="{6094D396-AF69-4549-ADFF-5D2308267E96}" dt="2025-07-06T12:36:20.109" v="6620" actId="208"/>
          <ac:spMkLst>
            <pc:docMk/>
            <pc:sldMk cId="0" sldId="258"/>
            <ac:spMk id="20" creationId="{246F7361-BBAF-803D-A2AD-0356A09F13F1}"/>
          </ac:spMkLst>
        </pc:spChg>
        <pc:spChg chg="add mod">
          <ac:chgData name="TOWA KOUOKAM Edgar" userId="411f056d-ea6b-414e-9d78-772cb3aafefc" providerId="ADAL" clId="{6094D396-AF69-4549-ADFF-5D2308267E96}" dt="2025-07-06T12:36:54.247" v="6622" actId="207"/>
          <ac:spMkLst>
            <pc:docMk/>
            <pc:sldMk cId="0" sldId="258"/>
            <ac:spMk id="21" creationId="{50D180B4-1E87-70A6-FB44-D98C70A5667C}"/>
          </ac:spMkLst>
        </pc:spChg>
        <pc:spChg chg="add mod">
          <ac:chgData name="TOWA KOUOKAM Edgar" userId="411f056d-ea6b-414e-9d78-772cb3aafefc" providerId="ADAL" clId="{6094D396-AF69-4549-ADFF-5D2308267E96}" dt="2025-07-06T12:37:59.218" v="6670" actId="1076"/>
          <ac:spMkLst>
            <pc:docMk/>
            <pc:sldMk cId="0" sldId="258"/>
            <ac:spMk id="22" creationId="{43F12BEE-574F-AD92-5FC5-941DB9D4AEE2}"/>
          </ac:spMkLst>
        </pc:spChg>
        <pc:spChg chg="add mod">
          <ac:chgData name="TOWA KOUOKAM Edgar" userId="411f056d-ea6b-414e-9d78-772cb3aafefc" providerId="ADAL" clId="{6094D396-AF69-4549-ADFF-5D2308267E96}" dt="2025-07-06T12:37:51.693" v="6669" actId="1037"/>
          <ac:spMkLst>
            <pc:docMk/>
            <pc:sldMk cId="0" sldId="258"/>
            <ac:spMk id="23" creationId="{512265AC-0B5D-9C03-9FE8-751ED94BF472}"/>
          </ac:spMkLst>
        </pc:spChg>
        <pc:spChg chg="add mod">
          <ac:chgData name="TOWA KOUOKAM Edgar" userId="411f056d-ea6b-414e-9d78-772cb3aafefc" providerId="ADAL" clId="{6094D396-AF69-4549-ADFF-5D2308267E96}" dt="2025-07-06T12:38:15.338" v="6671" actId="207"/>
          <ac:spMkLst>
            <pc:docMk/>
            <pc:sldMk cId="0" sldId="258"/>
            <ac:spMk id="24" creationId="{7C00F38B-EA17-39A9-798A-AB1A3F5BF7B0}"/>
          </ac:spMkLst>
        </pc:spChg>
        <pc:grpChg chg="mod">
          <ac:chgData name="TOWA KOUOKAM Edgar" userId="411f056d-ea6b-414e-9d78-772cb3aafefc" providerId="ADAL" clId="{6094D396-AF69-4549-ADFF-5D2308267E96}" dt="2025-07-06T12:35:53.595" v="6615" actId="207"/>
          <ac:grpSpMkLst>
            <pc:docMk/>
            <pc:sldMk cId="0" sldId="258"/>
            <ac:grpSpMk id="2" creationId="{00000000-0000-0000-0000-000000000000}"/>
          </ac:grpSpMkLst>
        </pc:grpChg>
        <pc:grpChg chg="mod">
          <ac:chgData name="TOWA KOUOKAM Edgar" userId="411f056d-ea6b-414e-9d78-772cb3aafefc" providerId="ADAL" clId="{6094D396-AF69-4549-ADFF-5D2308267E96}" dt="2025-07-06T12:35:39.733" v="6613" actId="207"/>
          <ac:grpSpMkLst>
            <pc:docMk/>
            <pc:sldMk cId="0" sldId="258"/>
            <ac:grpSpMk id="5" creationId="{00000000-0000-0000-0000-000000000000}"/>
          </ac:grpSpMkLst>
        </pc:grpChg>
        <pc:grpChg chg="mod">
          <ac:chgData name="TOWA KOUOKAM Edgar" userId="411f056d-ea6b-414e-9d78-772cb3aafefc" providerId="ADAL" clId="{6094D396-AF69-4549-ADFF-5D2308267E96}" dt="2025-07-06T12:35:24.831" v="6611" actId="207"/>
          <ac:grpSpMkLst>
            <pc:docMk/>
            <pc:sldMk cId="0" sldId="258"/>
            <ac:grpSpMk id="8" creationId="{00000000-0000-0000-0000-000000000000}"/>
          </ac:grpSpMkLst>
        </pc:grpChg>
      </pc:sldChg>
      <pc:sldChg chg="addSp delSp modSp mod modNotesTx">
        <pc:chgData name="TOWA KOUOKAM Edgar" userId="411f056d-ea6b-414e-9d78-772cb3aafefc" providerId="ADAL" clId="{6094D396-AF69-4549-ADFF-5D2308267E96}" dt="2025-07-06T16:15:33.883" v="6765" actId="33524"/>
        <pc:sldMkLst>
          <pc:docMk/>
          <pc:sldMk cId="0" sldId="259"/>
        </pc:sldMkLst>
        <pc:spChg chg="mod">
          <ac:chgData name="TOWA KOUOKAM Edgar" userId="411f056d-ea6b-414e-9d78-772cb3aafefc" providerId="ADAL" clId="{6094D396-AF69-4549-ADFF-5D2308267E96}" dt="2025-07-04T13:05:59.149" v="26" actId="1038"/>
          <ac:spMkLst>
            <pc:docMk/>
            <pc:sldMk cId="0" sldId="259"/>
            <ac:spMk id="10" creationId="{00000000-0000-0000-0000-000000000000}"/>
          </ac:spMkLst>
        </pc:spChg>
        <pc:spChg chg="mod">
          <ac:chgData name="TOWA KOUOKAM Edgar" userId="411f056d-ea6b-414e-9d78-772cb3aafefc" providerId="ADAL" clId="{6094D396-AF69-4549-ADFF-5D2308267E96}" dt="2025-07-04T13:05:59.149" v="26" actId="1038"/>
          <ac:spMkLst>
            <pc:docMk/>
            <pc:sldMk cId="0" sldId="259"/>
            <ac:spMk id="11" creationId="{00000000-0000-0000-0000-000000000000}"/>
          </ac:spMkLst>
        </pc:spChg>
        <pc:spChg chg="mod">
          <ac:chgData name="TOWA KOUOKAM Edgar" userId="411f056d-ea6b-414e-9d78-772cb3aafefc" providerId="ADAL" clId="{6094D396-AF69-4549-ADFF-5D2308267E96}" dt="2025-07-04T13:05:59.149" v="26" actId="1038"/>
          <ac:spMkLst>
            <pc:docMk/>
            <pc:sldMk cId="0" sldId="259"/>
            <ac:spMk id="12" creationId="{00000000-0000-0000-0000-000000000000}"/>
          </ac:spMkLst>
        </pc:spChg>
        <pc:spChg chg="mod">
          <ac:chgData name="TOWA KOUOKAM Edgar" userId="411f056d-ea6b-414e-9d78-772cb3aafefc" providerId="ADAL" clId="{6094D396-AF69-4549-ADFF-5D2308267E96}" dt="2025-07-04T13:05:59.149" v="26" actId="1038"/>
          <ac:spMkLst>
            <pc:docMk/>
            <pc:sldMk cId="0" sldId="259"/>
            <ac:spMk id="13" creationId="{00000000-0000-0000-0000-000000000000}"/>
          </ac:spMkLst>
        </pc:spChg>
        <pc:spChg chg="mod">
          <ac:chgData name="TOWA KOUOKAM Edgar" userId="411f056d-ea6b-414e-9d78-772cb3aafefc" providerId="ADAL" clId="{6094D396-AF69-4549-ADFF-5D2308267E96}" dt="2025-07-04T13:05:59.149" v="26" actId="1038"/>
          <ac:spMkLst>
            <pc:docMk/>
            <pc:sldMk cId="0" sldId="259"/>
            <ac:spMk id="14" creationId="{00000000-0000-0000-0000-000000000000}"/>
          </ac:spMkLst>
        </pc:spChg>
        <pc:spChg chg="mod">
          <ac:chgData name="TOWA KOUOKAM Edgar" userId="411f056d-ea6b-414e-9d78-772cb3aafefc" providerId="ADAL" clId="{6094D396-AF69-4549-ADFF-5D2308267E96}" dt="2025-07-04T13:05:59.149" v="26" actId="1038"/>
          <ac:spMkLst>
            <pc:docMk/>
            <pc:sldMk cId="0" sldId="259"/>
            <ac:spMk id="15" creationId="{00000000-0000-0000-0000-000000000000}"/>
          </ac:spMkLst>
        </pc:spChg>
        <pc:spChg chg="mod">
          <ac:chgData name="TOWA KOUOKAM Edgar" userId="411f056d-ea6b-414e-9d78-772cb3aafefc" providerId="ADAL" clId="{6094D396-AF69-4549-ADFF-5D2308267E96}" dt="2025-07-04T13:05:59.149" v="26" actId="1038"/>
          <ac:spMkLst>
            <pc:docMk/>
            <pc:sldMk cId="0" sldId="259"/>
            <ac:spMk id="16" creationId="{00000000-0000-0000-0000-000000000000}"/>
          </ac:spMkLst>
        </pc:spChg>
        <pc:spChg chg="add del mod">
          <ac:chgData name="TOWA KOUOKAM Edgar" userId="411f056d-ea6b-414e-9d78-772cb3aafefc" providerId="ADAL" clId="{6094D396-AF69-4549-ADFF-5D2308267E96}" dt="2025-07-04T14:07:56.269" v="2389" actId="14100"/>
          <ac:spMkLst>
            <pc:docMk/>
            <pc:sldMk cId="0" sldId="259"/>
            <ac:spMk id="41" creationId="{8A1FB8BB-1FB4-DC07-1EA8-A891147E2FB2}"/>
          </ac:spMkLst>
        </pc:spChg>
      </pc:sldChg>
      <pc:sldChg chg="modSp mod modNotesTx">
        <pc:chgData name="TOWA KOUOKAM Edgar" userId="411f056d-ea6b-414e-9d78-772cb3aafefc" providerId="ADAL" clId="{6094D396-AF69-4549-ADFF-5D2308267E96}" dt="2025-07-06T16:16:11.540" v="6767" actId="20577"/>
        <pc:sldMkLst>
          <pc:docMk/>
          <pc:sldMk cId="0" sldId="260"/>
        </pc:sldMkLst>
        <pc:spChg chg="mod">
          <ac:chgData name="TOWA KOUOKAM Edgar" userId="411f056d-ea6b-414e-9d78-772cb3aafefc" providerId="ADAL" clId="{6094D396-AF69-4549-ADFF-5D2308267E96}" dt="2025-07-05T12:29:45.631" v="3240" actId="1035"/>
          <ac:spMkLst>
            <pc:docMk/>
            <pc:sldMk cId="0" sldId="260"/>
            <ac:spMk id="3" creationId="{00000000-0000-0000-0000-000000000000}"/>
          </ac:spMkLst>
        </pc:spChg>
        <pc:spChg chg="mod">
          <ac:chgData name="TOWA KOUOKAM Edgar" userId="411f056d-ea6b-414e-9d78-772cb3aafefc" providerId="ADAL" clId="{6094D396-AF69-4549-ADFF-5D2308267E96}" dt="2025-07-05T12:30:40.344" v="3263" actId="113"/>
          <ac:spMkLst>
            <pc:docMk/>
            <pc:sldMk cId="0" sldId="260"/>
            <ac:spMk id="4" creationId="{00000000-0000-0000-0000-000000000000}"/>
          </ac:spMkLst>
        </pc:spChg>
        <pc:spChg chg="mod">
          <ac:chgData name="TOWA KOUOKAM Edgar" userId="411f056d-ea6b-414e-9d78-772cb3aafefc" providerId="ADAL" clId="{6094D396-AF69-4549-ADFF-5D2308267E96}" dt="2025-07-05T12:29:50.333" v="3245" actId="1036"/>
          <ac:spMkLst>
            <pc:docMk/>
            <pc:sldMk cId="0" sldId="260"/>
            <ac:spMk id="5" creationId="{00000000-0000-0000-0000-000000000000}"/>
          </ac:spMkLst>
        </pc:spChg>
        <pc:spChg chg="mod">
          <ac:chgData name="TOWA KOUOKAM Edgar" userId="411f056d-ea6b-414e-9d78-772cb3aafefc" providerId="ADAL" clId="{6094D396-AF69-4549-ADFF-5D2308267E96}" dt="2025-07-05T12:29:50.333" v="3245" actId="1036"/>
          <ac:spMkLst>
            <pc:docMk/>
            <pc:sldMk cId="0" sldId="260"/>
            <ac:spMk id="6" creationId="{00000000-0000-0000-0000-000000000000}"/>
          </ac:spMkLst>
        </pc:spChg>
        <pc:spChg chg="mod">
          <ac:chgData name="TOWA KOUOKAM Edgar" userId="411f056d-ea6b-414e-9d78-772cb3aafefc" providerId="ADAL" clId="{6094D396-AF69-4549-ADFF-5D2308267E96}" dt="2025-07-05T12:23:36.307" v="2434" actId="1036"/>
          <ac:spMkLst>
            <pc:docMk/>
            <pc:sldMk cId="0" sldId="260"/>
            <ac:spMk id="7" creationId="{00000000-0000-0000-0000-000000000000}"/>
          </ac:spMkLst>
        </pc:spChg>
        <pc:spChg chg="mod">
          <ac:chgData name="TOWA KOUOKAM Edgar" userId="411f056d-ea6b-414e-9d78-772cb3aafefc" providerId="ADAL" clId="{6094D396-AF69-4549-ADFF-5D2308267E96}" dt="2025-07-05T12:23:36.307" v="2434" actId="1036"/>
          <ac:spMkLst>
            <pc:docMk/>
            <pc:sldMk cId="0" sldId="260"/>
            <ac:spMk id="8" creationId="{00000000-0000-0000-0000-000000000000}"/>
          </ac:spMkLst>
        </pc:spChg>
        <pc:spChg chg="mod">
          <ac:chgData name="TOWA KOUOKAM Edgar" userId="411f056d-ea6b-414e-9d78-772cb3aafefc" providerId="ADAL" clId="{6094D396-AF69-4549-ADFF-5D2308267E96}" dt="2025-07-05T12:29:41.745" v="3236" actId="1036"/>
          <ac:spMkLst>
            <pc:docMk/>
            <pc:sldMk cId="0" sldId="260"/>
            <ac:spMk id="9" creationId="{00000000-0000-0000-0000-000000000000}"/>
          </ac:spMkLst>
        </pc:spChg>
        <pc:spChg chg="mod">
          <ac:chgData name="TOWA KOUOKAM Edgar" userId="411f056d-ea6b-414e-9d78-772cb3aafefc" providerId="ADAL" clId="{6094D396-AF69-4549-ADFF-5D2308267E96}" dt="2025-07-05T12:29:41.745" v="3236" actId="1036"/>
          <ac:spMkLst>
            <pc:docMk/>
            <pc:sldMk cId="0" sldId="260"/>
            <ac:spMk id="10" creationId="{00000000-0000-0000-0000-000000000000}"/>
          </ac:spMkLst>
        </pc:spChg>
      </pc:sldChg>
      <pc:sldChg chg="modSp mod">
        <pc:chgData name="TOWA KOUOKAM Edgar" userId="411f056d-ea6b-414e-9d78-772cb3aafefc" providerId="ADAL" clId="{6094D396-AF69-4549-ADFF-5D2308267E96}" dt="2025-07-05T22:22:26.089" v="5773" actId="2710"/>
        <pc:sldMkLst>
          <pc:docMk/>
          <pc:sldMk cId="0" sldId="261"/>
        </pc:sldMkLst>
        <pc:spChg chg="mod">
          <ac:chgData name="TOWA KOUOKAM Edgar" userId="411f056d-ea6b-414e-9d78-772cb3aafefc" providerId="ADAL" clId="{6094D396-AF69-4549-ADFF-5D2308267E96}" dt="2025-07-05T22:22:26.089" v="5773" actId="2710"/>
          <ac:spMkLst>
            <pc:docMk/>
            <pc:sldMk cId="0" sldId="261"/>
            <ac:spMk id="3" creationId="{00000000-0000-0000-0000-000000000000}"/>
          </ac:spMkLst>
        </pc:spChg>
      </pc:sldChg>
      <pc:sldChg chg="addSp delSp modSp mod modAnim modNotesTx">
        <pc:chgData name="TOWA KOUOKAM Edgar" userId="411f056d-ea6b-414e-9d78-772cb3aafefc" providerId="ADAL" clId="{6094D396-AF69-4549-ADFF-5D2308267E96}" dt="2025-07-05T22:26:33.436" v="5781"/>
        <pc:sldMkLst>
          <pc:docMk/>
          <pc:sldMk cId="0" sldId="262"/>
        </pc:sldMkLst>
        <pc:spChg chg="mod topLvl">
          <ac:chgData name="TOWA KOUOKAM Edgar" userId="411f056d-ea6b-414e-9d78-772cb3aafefc" providerId="ADAL" clId="{6094D396-AF69-4549-ADFF-5D2308267E96}" dt="2025-07-05T22:25:17.037" v="5777" actId="165"/>
          <ac:spMkLst>
            <pc:docMk/>
            <pc:sldMk cId="0" sldId="262"/>
            <ac:spMk id="141" creationId="{2ABE51D9-2141-B703-E69C-D72E0460DDDB}"/>
          </ac:spMkLst>
        </pc:spChg>
        <pc:spChg chg="mod topLvl">
          <ac:chgData name="TOWA KOUOKAM Edgar" userId="411f056d-ea6b-414e-9d78-772cb3aafefc" providerId="ADAL" clId="{6094D396-AF69-4549-ADFF-5D2308267E96}" dt="2025-07-05T22:25:17.037" v="5777" actId="165"/>
          <ac:spMkLst>
            <pc:docMk/>
            <pc:sldMk cId="0" sldId="262"/>
            <ac:spMk id="150" creationId="{9485146B-2FB8-9AAF-B894-FAFF2912D650}"/>
          </ac:spMkLst>
        </pc:spChg>
        <pc:spChg chg="mod topLvl">
          <ac:chgData name="TOWA KOUOKAM Edgar" userId="411f056d-ea6b-414e-9d78-772cb3aafefc" providerId="ADAL" clId="{6094D396-AF69-4549-ADFF-5D2308267E96}" dt="2025-07-05T22:25:17.037" v="5777" actId="165"/>
          <ac:spMkLst>
            <pc:docMk/>
            <pc:sldMk cId="0" sldId="262"/>
            <ac:spMk id="165" creationId="{E572D944-A0BC-4586-4CC2-9DA2059B5A3A}"/>
          </ac:spMkLst>
        </pc:spChg>
        <pc:spChg chg="mod">
          <ac:chgData name="TOWA KOUOKAM Edgar" userId="411f056d-ea6b-414e-9d78-772cb3aafefc" providerId="ADAL" clId="{6094D396-AF69-4549-ADFF-5D2308267E96}" dt="2025-07-05T20:03:03.940" v="3952" actId="14100"/>
          <ac:spMkLst>
            <pc:docMk/>
            <pc:sldMk cId="0" sldId="262"/>
            <ac:spMk id="166" creationId="{8384BE3C-C0C6-C75C-D267-1C1DF55E06B8}"/>
          </ac:spMkLst>
        </pc:spChg>
        <pc:spChg chg="mod">
          <ac:chgData name="TOWA KOUOKAM Edgar" userId="411f056d-ea6b-414e-9d78-772cb3aafefc" providerId="ADAL" clId="{6094D396-AF69-4549-ADFF-5D2308267E96}" dt="2025-07-05T20:01:47.900" v="3934" actId="1035"/>
          <ac:spMkLst>
            <pc:docMk/>
            <pc:sldMk cId="0" sldId="262"/>
            <ac:spMk id="167" creationId="{289C89AD-5F93-095A-D21A-10F9FFCAD0AC}"/>
          </ac:spMkLst>
        </pc:spChg>
        <pc:spChg chg="mod">
          <ac:chgData name="TOWA KOUOKAM Edgar" userId="411f056d-ea6b-414e-9d78-772cb3aafefc" providerId="ADAL" clId="{6094D396-AF69-4549-ADFF-5D2308267E96}" dt="2025-07-05T20:02:26.552" v="3939" actId="1037"/>
          <ac:spMkLst>
            <pc:docMk/>
            <pc:sldMk cId="0" sldId="262"/>
            <ac:spMk id="168" creationId="{DB13CD9D-BB12-8106-449B-D79B92E0318A}"/>
          </ac:spMkLst>
        </pc:spChg>
        <pc:spChg chg="mod">
          <ac:chgData name="TOWA KOUOKAM Edgar" userId="411f056d-ea6b-414e-9d78-772cb3aafefc" providerId="ADAL" clId="{6094D396-AF69-4549-ADFF-5D2308267E96}" dt="2025-07-05T20:01:47.900" v="3934" actId="1035"/>
          <ac:spMkLst>
            <pc:docMk/>
            <pc:sldMk cId="0" sldId="262"/>
            <ac:spMk id="169" creationId="{F083D164-9B11-C3E2-A1F0-7A75FC373642}"/>
          </ac:spMkLst>
        </pc:spChg>
        <pc:spChg chg="mod">
          <ac:chgData name="TOWA KOUOKAM Edgar" userId="411f056d-ea6b-414e-9d78-772cb3aafefc" providerId="ADAL" clId="{6094D396-AF69-4549-ADFF-5D2308267E96}" dt="2025-07-05T20:01:47.900" v="3934" actId="1035"/>
          <ac:spMkLst>
            <pc:docMk/>
            <pc:sldMk cId="0" sldId="262"/>
            <ac:spMk id="170" creationId="{1864F015-CFCF-C4AC-C17E-13B887C7F6EC}"/>
          </ac:spMkLst>
        </pc:spChg>
        <pc:spChg chg="mod">
          <ac:chgData name="TOWA KOUOKAM Edgar" userId="411f056d-ea6b-414e-9d78-772cb3aafefc" providerId="ADAL" clId="{6094D396-AF69-4549-ADFF-5D2308267E96}" dt="2025-07-05T20:01:47.900" v="3934" actId="1035"/>
          <ac:spMkLst>
            <pc:docMk/>
            <pc:sldMk cId="0" sldId="262"/>
            <ac:spMk id="171" creationId="{FF7813A7-CEC6-AAD2-9F4D-EF39EAB92936}"/>
          </ac:spMkLst>
        </pc:spChg>
        <pc:spChg chg="mod topLvl">
          <ac:chgData name="TOWA KOUOKAM Edgar" userId="411f056d-ea6b-414e-9d78-772cb3aafefc" providerId="ADAL" clId="{6094D396-AF69-4549-ADFF-5D2308267E96}" dt="2025-07-05T22:25:17.037" v="5777" actId="165"/>
          <ac:spMkLst>
            <pc:docMk/>
            <pc:sldMk cId="0" sldId="262"/>
            <ac:spMk id="172" creationId="{192B44E4-916C-0B6D-2824-CD2D59CC396F}"/>
          </ac:spMkLst>
        </pc:spChg>
        <pc:spChg chg="mod topLvl">
          <ac:chgData name="TOWA KOUOKAM Edgar" userId="411f056d-ea6b-414e-9d78-772cb3aafefc" providerId="ADAL" clId="{6094D396-AF69-4549-ADFF-5D2308267E96}" dt="2025-07-05T22:25:17.037" v="5777" actId="165"/>
          <ac:spMkLst>
            <pc:docMk/>
            <pc:sldMk cId="0" sldId="262"/>
            <ac:spMk id="173" creationId="{F36CCB61-4A18-665A-EAE5-F8A6754960C1}"/>
          </ac:spMkLst>
        </pc:spChg>
        <pc:spChg chg="mod topLvl">
          <ac:chgData name="TOWA KOUOKAM Edgar" userId="411f056d-ea6b-414e-9d78-772cb3aafefc" providerId="ADAL" clId="{6094D396-AF69-4549-ADFF-5D2308267E96}" dt="2025-07-05T22:25:17.037" v="5777" actId="165"/>
          <ac:spMkLst>
            <pc:docMk/>
            <pc:sldMk cId="0" sldId="262"/>
            <ac:spMk id="174" creationId="{AFCF0964-5855-B93F-7631-2D6B6AF41DA0}"/>
          </ac:spMkLst>
        </pc:spChg>
        <pc:spChg chg="mod">
          <ac:chgData name="TOWA KOUOKAM Edgar" userId="411f056d-ea6b-414e-9d78-772cb3aafefc" providerId="ADAL" clId="{6094D396-AF69-4549-ADFF-5D2308267E96}" dt="2025-07-05T20:02:37.542" v="3946" actId="1036"/>
          <ac:spMkLst>
            <pc:docMk/>
            <pc:sldMk cId="0" sldId="262"/>
            <ac:spMk id="175" creationId="{271B499B-D2BB-BAB7-62F7-9B36F660D56D}"/>
          </ac:spMkLst>
        </pc:spChg>
        <pc:spChg chg="mod">
          <ac:chgData name="TOWA KOUOKAM Edgar" userId="411f056d-ea6b-414e-9d78-772cb3aafefc" providerId="ADAL" clId="{6094D396-AF69-4549-ADFF-5D2308267E96}" dt="2025-07-05T12:35:05.392" v="3371" actId="403"/>
          <ac:spMkLst>
            <pc:docMk/>
            <pc:sldMk cId="0" sldId="262"/>
            <ac:spMk id="177" creationId="{119FF75D-4405-56A6-678D-691B4FEE8C56}"/>
          </ac:spMkLst>
        </pc:spChg>
        <pc:spChg chg="mod">
          <ac:chgData name="TOWA KOUOKAM Edgar" userId="411f056d-ea6b-414e-9d78-772cb3aafefc" providerId="ADAL" clId="{6094D396-AF69-4549-ADFF-5D2308267E96}" dt="2025-07-05T12:35:36.020" v="3381" actId="403"/>
          <ac:spMkLst>
            <pc:docMk/>
            <pc:sldMk cId="0" sldId="262"/>
            <ac:spMk id="179" creationId="{20967202-0F6B-5CCA-817B-533C63181A00}"/>
          </ac:spMkLst>
        </pc:spChg>
        <pc:spChg chg="mod topLvl">
          <ac:chgData name="TOWA KOUOKAM Edgar" userId="411f056d-ea6b-414e-9d78-772cb3aafefc" providerId="ADAL" clId="{6094D396-AF69-4549-ADFF-5D2308267E96}" dt="2025-07-05T22:25:17.037" v="5777" actId="165"/>
          <ac:spMkLst>
            <pc:docMk/>
            <pc:sldMk cId="0" sldId="262"/>
            <ac:spMk id="180" creationId="{0C6EDFD5-0F5C-E42A-59C0-E9B35C1AA13A}"/>
          </ac:spMkLst>
        </pc:spChg>
        <pc:spChg chg="mod topLvl">
          <ac:chgData name="TOWA KOUOKAM Edgar" userId="411f056d-ea6b-414e-9d78-772cb3aafefc" providerId="ADAL" clId="{6094D396-AF69-4549-ADFF-5D2308267E96}" dt="2025-07-05T22:25:17.037" v="5777" actId="165"/>
          <ac:spMkLst>
            <pc:docMk/>
            <pc:sldMk cId="0" sldId="262"/>
            <ac:spMk id="181" creationId="{F10384E5-92F1-8184-196C-4FE0A69BA1B0}"/>
          </ac:spMkLst>
        </pc:spChg>
        <pc:spChg chg="mod">
          <ac:chgData name="TOWA KOUOKAM Edgar" userId="411f056d-ea6b-414e-9d78-772cb3aafefc" providerId="ADAL" clId="{6094D396-AF69-4549-ADFF-5D2308267E96}" dt="2025-07-05T12:51:56.327" v="3812" actId="1035"/>
          <ac:spMkLst>
            <pc:docMk/>
            <pc:sldMk cId="0" sldId="262"/>
            <ac:spMk id="183" creationId="{ED4DE56F-F630-2A97-3606-82AFD48E840D}"/>
          </ac:spMkLst>
        </pc:spChg>
        <pc:spChg chg="mod">
          <ac:chgData name="TOWA KOUOKAM Edgar" userId="411f056d-ea6b-414e-9d78-772cb3aafefc" providerId="ADAL" clId="{6094D396-AF69-4549-ADFF-5D2308267E96}" dt="2025-07-05T20:03:29.985" v="3960" actId="14100"/>
          <ac:spMkLst>
            <pc:docMk/>
            <pc:sldMk cId="0" sldId="262"/>
            <ac:spMk id="189" creationId="{67C12E1C-734A-1EE5-1C4B-8493FC0705B3}"/>
          </ac:spMkLst>
        </pc:spChg>
        <pc:spChg chg="mod">
          <ac:chgData name="TOWA KOUOKAM Edgar" userId="411f056d-ea6b-414e-9d78-772cb3aafefc" providerId="ADAL" clId="{6094D396-AF69-4549-ADFF-5D2308267E96}" dt="2025-07-05T12:35:40.843" v="3385" actId="1036"/>
          <ac:spMkLst>
            <pc:docMk/>
            <pc:sldMk cId="0" sldId="262"/>
            <ac:spMk id="190" creationId="{6F02FD38-FB08-137B-7CD6-0AEC9A79B61C}"/>
          </ac:spMkLst>
        </pc:spChg>
        <pc:spChg chg="mod topLvl">
          <ac:chgData name="TOWA KOUOKAM Edgar" userId="411f056d-ea6b-414e-9d78-772cb3aafefc" providerId="ADAL" clId="{6094D396-AF69-4549-ADFF-5D2308267E96}" dt="2025-07-05T22:25:17.037" v="5777" actId="165"/>
          <ac:spMkLst>
            <pc:docMk/>
            <pc:sldMk cId="0" sldId="262"/>
            <ac:spMk id="192" creationId="{97A14DFC-CF4A-8E65-1F44-D94594A19D81}"/>
          </ac:spMkLst>
        </pc:spChg>
        <pc:spChg chg="mod topLvl">
          <ac:chgData name="TOWA KOUOKAM Edgar" userId="411f056d-ea6b-414e-9d78-772cb3aafefc" providerId="ADAL" clId="{6094D396-AF69-4549-ADFF-5D2308267E96}" dt="2025-07-05T22:25:17.037" v="5777" actId="165"/>
          <ac:spMkLst>
            <pc:docMk/>
            <pc:sldMk cId="0" sldId="262"/>
            <ac:spMk id="199" creationId="{70D51AF1-83F9-9E28-D7A8-001F9C6BA9E5}"/>
          </ac:spMkLst>
        </pc:spChg>
        <pc:spChg chg="add mod topLvl">
          <ac:chgData name="TOWA KOUOKAM Edgar" userId="411f056d-ea6b-414e-9d78-772cb3aafefc" providerId="ADAL" clId="{6094D396-AF69-4549-ADFF-5D2308267E96}" dt="2025-07-05T19:58:15.549" v="3854" actId="165"/>
          <ac:spMkLst>
            <pc:docMk/>
            <pc:sldMk cId="0" sldId="262"/>
            <ac:spMk id="231" creationId="{E5B91907-A996-55FE-A420-458BF04A0D55}"/>
          </ac:spMkLst>
        </pc:spChg>
        <pc:spChg chg="add mod topLvl">
          <ac:chgData name="TOWA KOUOKAM Edgar" userId="411f056d-ea6b-414e-9d78-772cb3aafefc" providerId="ADAL" clId="{6094D396-AF69-4549-ADFF-5D2308267E96}" dt="2025-07-05T19:58:15.549" v="3854" actId="165"/>
          <ac:spMkLst>
            <pc:docMk/>
            <pc:sldMk cId="0" sldId="262"/>
            <ac:spMk id="234" creationId="{DB3D6F5C-4258-FF9C-6185-286077207428}"/>
          </ac:spMkLst>
        </pc:spChg>
        <pc:spChg chg="add mod topLvl">
          <ac:chgData name="TOWA KOUOKAM Edgar" userId="411f056d-ea6b-414e-9d78-772cb3aafefc" providerId="ADAL" clId="{6094D396-AF69-4549-ADFF-5D2308267E96}" dt="2025-07-05T19:58:15.549" v="3854" actId="165"/>
          <ac:spMkLst>
            <pc:docMk/>
            <pc:sldMk cId="0" sldId="262"/>
            <ac:spMk id="235" creationId="{3B4EC121-D214-216C-FEFC-B0FB9FA4808D}"/>
          </ac:spMkLst>
        </pc:spChg>
        <pc:spChg chg="add mod topLvl">
          <ac:chgData name="TOWA KOUOKAM Edgar" userId="411f056d-ea6b-414e-9d78-772cb3aafefc" providerId="ADAL" clId="{6094D396-AF69-4549-ADFF-5D2308267E96}" dt="2025-07-05T19:58:15.549" v="3854" actId="165"/>
          <ac:spMkLst>
            <pc:docMk/>
            <pc:sldMk cId="0" sldId="262"/>
            <ac:spMk id="236" creationId="{5E449D59-05B2-E80E-3805-B7D8F11DCFF6}"/>
          </ac:spMkLst>
        </pc:spChg>
        <pc:spChg chg="add mod topLvl">
          <ac:chgData name="TOWA KOUOKAM Edgar" userId="411f056d-ea6b-414e-9d78-772cb3aafefc" providerId="ADAL" clId="{6094D396-AF69-4549-ADFF-5D2308267E96}" dt="2025-07-05T19:58:15.549" v="3854" actId="165"/>
          <ac:spMkLst>
            <pc:docMk/>
            <pc:sldMk cId="0" sldId="262"/>
            <ac:spMk id="237" creationId="{6016F742-E019-B720-CD43-7E415F17EBEA}"/>
          </ac:spMkLst>
        </pc:spChg>
        <pc:spChg chg="add mod">
          <ac:chgData name="TOWA KOUOKAM Edgar" userId="411f056d-ea6b-414e-9d78-772cb3aafefc" providerId="ADAL" clId="{6094D396-AF69-4549-ADFF-5D2308267E96}" dt="2025-07-05T19:59:32.448" v="3889" actId="207"/>
          <ac:spMkLst>
            <pc:docMk/>
            <pc:sldMk cId="0" sldId="262"/>
            <ac:spMk id="243" creationId="{A403949F-4FC6-8C60-F144-9E31DB9E24DB}"/>
          </ac:spMkLst>
        </pc:spChg>
        <pc:graphicFrameChg chg="add mod topLvl">
          <ac:chgData name="TOWA KOUOKAM Edgar" userId="411f056d-ea6b-414e-9d78-772cb3aafefc" providerId="ADAL" clId="{6094D396-AF69-4549-ADFF-5D2308267E96}" dt="2025-07-05T19:58:15.549" v="3854" actId="165"/>
          <ac:graphicFrameMkLst>
            <pc:docMk/>
            <pc:sldMk cId="0" sldId="262"/>
            <ac:graphicFrameMk id="233" creationId="{82D9D478-C6B5-E97B-0D42-548ACB98E8EB}"/>
          </ac:graphicFrameMkLst>
        </pc:graphicFrameChg>
        <pc:picChg chg="add mod topLvl">
          <ac:chgData name="TOWA KOUOKAM Edgar" userId="411f056d-ea6b-414e-9d78-772cb3aafefc" providerId="ADAL" clId="{6094D396-AF69-4549-ADFF-5D2308267E96}" dt="2025-07-05T19:59:41.959" v="3893" actId="1036"/>
          <ac:picMkLst>
            <pc:docMk/>
            <pc:sldMk cId="0" sldId="262"/>
            <ac:picMk id="229" creationId="{FC8D8A40-7568-A78E-E466-AD8F34AAFBC5}"/>
          </ac:picMkLst>
        </pc:picChg>
        <pc:cxnChg chg="mod">
          <ac:chgData name="TOWA KOUOKAM Edgar" userId="411f056d-ea6b-414e-9d78-772cb3aafefc" providerId="ADAL" clId="{6094D396-AF69-4549-ADFF-5D2308267E96}" dt="2025-07-05T20:02:45.404" v="3948" actId="14100"/>
          <ac:cxnSpMkLst>
            <pc:docMk/>
            <pc:sldMk cId="0" sldId="262"/>
            <ac:cxnSpMk id="184" creationId="{0E2A3D53-45C1-5D26-1EDA-6D4B72D891AB}"/>
          </ac:cxnSpMkLst>
        </pc:cxnChg>
        <pc:cxnChg chg="mod">
          <ac:chgData name="TOWA KOUOKAM Edgar" userId="411f056d-ea6b-414e-9d78-772cb3aafefc" providerId="ADAL" clId="{6094D396-AF69-4549-ADFF-5D2308267E96}" dt="2025-07-05T20:02:48.268" v="3949" actId="14100"/>
          <ac:cxnSpMkLst>
            <pc:docMk/>
            <pc:sldMk cId="0" sldId="262"/>
            <ac:cxnSpMk id="185" creationId="{67D2F206-F717-DAFD-381E-F42636FDBA8B}"/>
          </ac:cxnSpMkLst>
        </pc:cxnChg>
        <pc:cxnChg chg="mod">
          <ac:chgData name="TOWA KOUOKAM Edgar" userId="411f056d-ea6b-414e-9d78-772cb3aafefc" providerId="ADAL" clId="{6094D396-AF69-4549-ADFF-5D2308267E96}" dt="2025-07-05T12:51:56.327" v="3812" actId="1035"/>
          <ac:cxnSpMkLst>
            <pc:docMk/>
            <pc:sldMk cId="0" sldId="262"/>
            <ac:cxnSpMk id="187" creationId="{36356854-EA19-BA20-F422-144EE7C59BC7}"/>
          </ac:cxnSpMkLst>
        </pc:cxnChg>
        <pc:cxnChg chg="mod">
          <ac:chgData name="TOWA KOUOKAM Edgar" userId="411f056d-ea6b-414e-9d78-772cb3aafefc" providerId="ADAL" clId="{6094D396-AF69-4549-ADFF-5D2308267E96}" dt="2025-07-05T12:51:56.327" v="3812" actId="1035"/>
          <ac:cxnSpMkLst>
            <pc:docMk/>
            <pc:sldMk cId="0" sldId="262"/>
            <ac:cxnSpMk id="188" creationId="{C85C7105-4A80-CBF8-21FC-2C54394779C3}"/>
          </ac:cxnSpMkLst>
        </pc:cxnChg>
      </pc:sldChg>
      <pc:sldChg chg="addSp modSp mod">
        <pc:chgData name="TOWA KOUOKAM Edgar" userId="411f056d-ea6b-414e-9d78-772cb3aafefc" providerId="ADAL" clId="{6094D396-AF69-4549-ADFF-5D2308267E96}" dt="2025-07-05T22:28:08.234" v="5800" actId="20577"/>
        <pc:sldMkLst>
          <pc:docMk/>
          <pc:sldMk cId="0" sldId="263"/>
        </pc:sldMkLst>
        <pc:spChg chg="mod">
          <ac:chgData name="TOWA KOUOKAM Edgar" userId="411f056d-ea6b-414e-9d78-772cb3aafefc" providerId="ADAL" clId="{6094D396-AF69-4549-ADFF-5D2308267E96}" dt="2025-07-05T22:28:08.234" v="5800" actId="20577"/>
          <ac:spMkLst>
            <pc:docMk/>
            <pc:sldMk cId="0" sldId="263"/>
            <ac:spMk id="3" creationId="{00000000-0000-0000-0000-000000000000}"/>
          </ac:spMkLst>
        </pc:spChg>
        <pc:spChg chg="add mod modCrop">
          <ac:chgData name="TOWA KOUOKAM Edgar" userId="411f056d-ea6b-414e-9d78-772cb3aafefc" providerId="ADAL" clId="{6094D396-AF69-4549-ADFF-5D2308267E96}" dt="2025-07-04T13:12:15.886" v="57" actId="14100"/>
          <ac:spMkLst>
            <pc:docMk/>
            <pc:sldMk cId="0" sldId="263"/>
            <ac:spMk id="4" creationId="{11888B75-F1E0-8923-6288-98CC8BC35F53}"/>
          </ac:spMkLst>
        </pc:spChg>
        <pc:picChg chg="add mod ord">
          <ac:chgData name="TOWA KOUOKAM Edgar" userId="411f056d-ea6b-414e-9d78-772cb3aafefc" providerId="ADAL" clId="{6094D396-AF69-4549-ADFF-5D2308267E96}" dt="2025-07-04T13:13:04.862" v="71" actId="14100"/>
          <ac:picMkLst>
            <pc:docMk/>
            <pc:sldMk cId="0" sldId="263"/>
            <ac:picMk id="6" creationId="{B8EB408E-7B03-367E-96B6-A43CD2D30059}"/>
          </ac:picMkLst>
        </pc:picChg>
      </pc:sldChg>
      <pc:sldChg chg="del">
        <pc:chgData name="TOWA KOUOKAM Edgar" userId="411f056d-ea6b-414e-9d78-772cb3aafefc" providerId="ADAL" clId="{6094D396-AF69-4549-ADFF-5D2308267E96}" dt="2025-07-04T14:02:30.865" v="2292" actId="47"/>
        <pc:sldMkLst>
          <pc:docMk/>
          <pc:sldMk cId="0" sldId="264"/>
        </pc:sldMkLst>
      </pc:sldChg>
      <pc:sldChg chg="del">
        <pc:chgData name="TOWA KOUOKAM Edgar" userId="411f056d-ea6b-414e-9d78-772cb3aafefc" providerId="ADAL" clId="{6094D396-AF69-4549-ADFF-5D2308267E96}" dt="2025-07-04T14:02:30.865" v="2292" actId="47"/>
        <pc:sldMkLst>
          <pc:docMk/>
          <pc:sldMk cId="0" sldId="265"/>
        </pc:sldMkLst>
      </pc:sldChg>
      <pc:sldChg chg="del">
        <pc:chgData name="TOWA KOUOKAM Edgar" userId="411f056d-ea6b-414e-9d78-772cb3aafefc" providerId="ADAL" clId="{6094D396-AF69-4549-ADFF-5D2308267E96}" dt="2025-07-04T14:02:30.865" v="2292" actId="47"/>
        <pc:sldMkLst>
          <pc:docMk/>
          <pc:sldMk cId="0" sldId="266"/>
        </pc:sldMkLst>
      </pc:sldChg>
      <pc:sldChg chg="del">
        <pc:chgData name="TOWA KOUOKAM Edgar" userId="411f056d-ea6b-414e-9d78-772cb3aafefc" providerId="ADAL" clId="{6094D396-AF69-4549-ADFF-5D2308267E96}" dt="2025-07-04T14:02:30.865" v="2292" actId="47"/>
        <pc:sldMkLst>
          <pc:docMk/>
          <pc:sldMk cId="0" sldId="267"/>
        </pc:sldMkLst>
      </pc:sldChg>
      <pc:sldChg chg="del">
        <pc:chgData name="TOWA KOUOKAM Edgar" userId="411f056d-ea6b-414e-9d78-772cb3aafefc" providerId="ADAL" clId="{6094D396-AF69-4549-ADFF-5D2308267E96}" dt="2025-07-04T14:02:30.865" v="2292" actId="47"/>
        <pc:sldMkLst>
          <pc:docMk/>
          <pc:sldMk cId="0" sldId="268"/>
        </pc:sldMkLst>
      </pc:sldChg>
      <pc:sldChg chg="del">
        <pc:chgData name="TOWA KOUOKAM Edgar" userId="411f056d-ea6b-414e-9d78-772cb3aafefc" providerId="ADAL" clId="{6094D396-AF69-4549-ADFF-5D2308267E96}" dt="2025-07-04T14:02:30.865" v="2292" actId="47"/>
        <pc:sldMkLst>
          <pc:docMk/>
          <pc:sldMk cId="0" sldId="269"/>
        </pc:sldMkLst>
      </pc:sldChg>
      <pc:sldChg chg="del">
        <pc:chgData name="TOWA KOUOKAM Edgar" userId="411f056d-ea6b-414e-9d78-772cb3aafefc" providerId="ADAL" clId="{6094D396-AF69-4549-ADFF-5D2308267E96}" dt="2025-07-04T14:02:30.865" v="2292" actId="47"/>
        <pc:sldMkLst>
          <pc:docMk/>
          <pc:sldMk cId="0" sldId="270"/>
        </pc:sldMkLst>
      </pc:sldChg>
      <pc:sldChg chg="del">
        <pc:chgData name="TOWA KOUOKAM Edgar" userId="411f056d-ea6b-414e-9d78-772cb3aafefc" providerId="ADAL" clId="{6094D396-AF69-4549-ADFF-5D2308267E96}" dt="2025-07-04T14:02:30.865" v="2292" actId="47"/>
        <pc:sldMkLst>
          <pc:docMk/>
          <pc:sldMk cId="0" sldId="271"/>
        </pc:sldMkLst>
      </pc:sldChg>
      <pc:sldChg chg="del">
        <pc:chgData name="TOWA KOUOKAM Edgar" userId="411f056d-ea6b-414e-9d78-772cb3aafefc" providerId="ADAL" clId="{6094D396-AF69-4549-ADFF-5D2308267E96}" dt="2025-07-04T14:02:30.865" v="2292" actId="47"/>
        <pc:sldMkLst>
          <pc:docMk/>
          <pc:sldMk cId="0" sldId="272"/>
        </pc:sldMkLst>
      </pc:sldChg>
      <pc:sldChg chg="del">
        <pc:chgData name="TOWA KOUOKAM Edgar" userId="411f056d-ea6b-414e-9d78-772cb3aafefc" providerId="ADAL" clId="{6094D396-AF69-4549-ADFF-5D2308267E96}" dt="2025-07-04T14:02:30.865" v="2292" actId="47"/>
        <pc:sldMkLst>
          <pc:docMk/>
          <pc:sldMk cId="0" sldId="273"/>
        </pc:sldMkLst>
      </pc:sldChg>
      <pc:sldChg chg="del">
        <pc:chgData name="TOWA KOUOKAM Edgar" userId="411f056d-ea6b-414e-9d78-772cb3aafefc" providerId="ADAL" clId="{6094D396-AF69-4549-ADFF-5D2308267E96}" dt="2025-07-04T14:02:30.865" v="2292" actId="47"/>
        <pc:sldMkLst>
          <pc:docMk/>
          <pc:sldMk cId="0" sldId="274"/>
        </pc:sldMkLst>
      </pc:sldChg>
      <pc:sldChg chg="del">
        <pc:chgData name="TOWA KOUOKAM Edgar" userId="411f056d-ea6b-414e-9d78-772cb3aafefc" providerId="ADAL" clId="{6094D396-AF69-4549-ADFF-5D2308267E96}" dt="2025-07-04T14:02:30.865" v="2292" actId="47"/>
        <pc:sldMkLst>
          <pc:docMk/>
          <pc:sldMk cId="0" sldId="275"/>
        </pc:sldMkLst>
      </pc:sldChg>
      <pc:sldChg chg="del">
        <pc:chgData name="TOWA KOUOKAM Edgar" userId="411f056d-ea6b-414e-9d78-772cb3aafefc" providerId="ADAL" clId="{6094D396-AF69-4549-ADFF-5D2308267E96}" dt="2025-07-04T14:02:30.865" v="2292" actId="47"/>
        <pc:sldMkLst>
          <pc:docMk/>
          <pc:sldMk cId="0" sldId="276"/>
        </pc:sldMkLst>
      </pc:sldChg>
      <pc:sldChg chg="del">
        <pc:chgData name="TOWA KOUOKAM Edgar" userId="411f056d-ea6b-414e-9d78-772cb3aafefc" providerId="ADAL" clId="{6094D396-AF69-4549-ADFF-5D2308267E96}" dt="2025-07-04T14:02:30.865" v="2292" actId="47"/>
        <pc:sldMkLst>
          <pc:docMk/>
          <pc:sldMk cId="0" sldId="277"/>
        </pc:sldMkLst>
      </pc:sldChg>
      <pc:sldChg chg="del">
        <pc:chgData name="TOWA KOUOKAM Edgar" userId="411f056d-ea6b-414e-9d78-772cb3aafefc" providerId="ADAL" clId="{6094D396-AF69-4549-ADFF-5D2308267E96}" dt="2025-07-04T14:02:30.865" v="2292" actId="47"/>
        <pc:sldMkLst>
          <pc:docMk/>
          <pc:sldMk cId="0" sldId="278"/>
        </pc:sldMkLst>
      </pc:sldChg>
      <pc:sldChg chg="del">
        <pc:chgData name="TOWA KOUOKAM Edgar" userId="411f056d-ea6b-414e-9d78-772cb3aafefc" providerId="ADAL" clId="{6094D396-AF69-4549-ADFF-5D2308267E96}" dt="2025-07-04T14:02:30.865" v="2292" actId="47"/>
        <pc:sldMkLst>
          <pc:docMk/>
          <pc:sldMk cId="0" sldId="279"/>
        </pc:sldMkLst>
      </pc:sldChg>
      <pc:sldChg chg="del">
        <pc:chgData name="TOWA KOUOKAM Edgar" userId="411f056d-ea6b-414e-9d78-772cb3aafefc" providerId="ADAL" clId="{6094D396-AF69-4549-ADFF-5D2308267E96}" dt="2025-07-04T14:02:30.865" v="2292" actId="47"/>
        <pc:sldMkLst>
          <pc:docMk/>
          <pc:sldMk cId="0" sldId="280"/>
        </pc:sldMkLst>
      </pc:sldChg>
      <pc:sldChg chg="del">
        <pc:chgData name="TOWA KOUOKAM Edgar" userId="411f056d-ea6b-414e-9d78-772cb3aafefc" providerId="ADAL" clId="{6094D396-AF69-4549-ADFF-5D2308267E96}" dt="2025-07-04T14:02:30.865" v="2292" actId="47"/>
        <pc:sldMkLst>
          <pc:docMk/>
          <pc:sldMk cId="0" sldId="281"/>
        </pc:sldMkLst>
      </pc:sldChg>
      <pc:sldChg chg="del">
        <pc:chgData name="TOWA KOUOKAM Edgar" userId="411f056d-ea6b-414e-9d78-772cb3aafefc" providerId="ADAL" clId="{6094D396-AF69-4549-ADFF-5D2308267E96}" dt="2025-07-04T14:02:30.865" v="2292" actId="47"/>
        <pc:sldMkLst>
          <pc:docMk/>
          <pc:sldMk cId="0" sldId="282"/>
        </pc:sldMkLst>
      </pc:sldChg>
      <pc:sldChg chg="del">
        <pc:chgData name="TOWA KOUOKAM Edgar" userId="411f056d-ea6b-414e-9d78-772cb3aafefc" providerId="ADAL" clId="{6094D396-AF69-4549-ADFF-5D2308267E96}" dt="2025-07-04T14:02:30.865" v="2292" actId="47"/>
        <pc:sldMkLst>
          <pc:docMk/>
          <pc:sldMk cId="0" sldId="283"/>
        </pc:sldMkLst>
      </pc:sldChg>
      <pc:sldChg chg="del">
        <pc:chgData name="TOWA KOUOKAM Edgar" userId="411f056d-ea6b-414e-9d78-772cb3aafefc" providerId="ADAL" clId="{6094D396-AF69-4549-ADFF-5D2308267E96}" dt="2025-07-04T14:02:30.865" v="2292" actId="47"/>
        <pc:sldMkLst>
          <pc:docMk/>
          <pc:sldMk cId="0" sldId="284"/>
        </pc:sldMkLst>
      </pc:sldChg>
      <pc:sldChg chg="del">
        <pc:chgData name="TOWA KOUOKAM Edgar" userId="411f056d-ea6b-414e-9d78-772cb3aafefc" providerId="ADAL" clId="{6094D396-AF69-4549-ADFF-5D2308267E96}" dt="2025-07-04T14:02:30.865" v="2292" actId="47"/>
        <pc:sldMkLst>
          <pc:docMk/>
          <pc:sldMk cId="0" sldId="285"/>
        </pc:sldMkLst>
      </pc:sldChg>
      <pc:sldChg chg="addSp delSp modSp add del mod">
        <pc:chgData name="TOWA KOUOKAM Edgar" userId="411f056d-ea6b-414e-9d78-772cb3aafefc" providerId="ADAL" clId="{6094D396-AF69-4549-ADFF-5D2308267E96}" dt="2025-07-04T13:05:24.456" v="19" actId="47"/>
        <pc:sldMkLst>
          <pc:docMk/>
          <pc:sldMk cId="212748555" sldId="290"/>
        </pc:sldMkLst>
      </pc:sldChg>
      <pc:sldChg chg="addSp delSp modSp add mod delAnim modAnim">
        <pc:chgData name="TOWA KOUOKAM Edgar" userId="411f056d-ea6b-414e-9d78-772cb3aafefc" providerId="ADAL" clId="{6094D396-AF69-4549-ADFF-5D2308267E96}" dt="2025-07-07T08:47:26.673" v="6783" actId="478"/>
        <pc:sldMkLst>
          <pc:docMk/>
          <pc:sldMk cId="3155388020" sldId="291"/>
        </pc:sldMkLst>
        <pc:spChg chg="add mod">
          <ac:chgData name="TOWA KOUOKAM Edgar" userId="411f056d-ea6b-414e-9d78-772cb3aafefc" providerId="ADAL" clId="{6094D396-AF69-4549-ADFF-5D2308267E96}" dt="2025-07-04T13:05:08.378" v="17"/>
          <ac:spMkLst>
            <pc:docMk/>
            <pc:sldMk cId="3155388020" sldId="291"/>
            <ac:spMk id="5" creationId="{5A7E9513-476C-A1D3-9ECB-0A6864700016}"/>
          </ac:spMkLst>
        </pc:spChg>
        <pc:spChg chg="add mod">
          <ac:chgData name="TOWA KOUOKAM Edgar" userId="411f056d-ea6b-414e-9d78-772cb3aafefc" providerId="ADAL" clId="{6094D396-AF69-4549-ADFF-5D2308267E96}" dt="2025-07-04T13:05:08.378" v="17"/>
          <ac:spMkLst>
            <pc:docMk/>
            <pc:sldMk cId="3155388020" sldId="291"/>
            <ac:spMk id="9" creationId="{A0923068-78BF-76C4-2D28-20A6897FFD00}"/>
          </ac:spMkLst>
        </pc:spChg>
        <pc:spChg chg="mod">
          <ac:chgData name="TOWA KOUOKAM Edgar" userId="411f056d-ea6b-414e-9d78-772cb3aafefc" providerId="ADAL" clId="{6094D396-AF69-4549-ADFF-5D2308267E96}" dt="2025-07-04T13:05:39.101" v="22" actId="403"/>
          <ac:spMkLst>
            <pc:docMk/>
            <pc:sldMk cId="3155388020" sldId="291"/>
            <ac:spMk id="10" creationId="{ABD9BBBF-CC1D-3915-8BC2-5023EE292331}"/>
          </ac:spMkLst>
        </pc:spChg>
        <pc:spChg chg="add mod">
          <ac:chgData name="TOWA KOUOKAM Edgar" userId="411f056d-ea6b-414e-9d78-772cb3aafefc" providerId="ADAL" clId="{6094D396-AF69-4549-ADFF-5D2308267E96}" dt="2025-07-04T13:05:08.378" v="17"/>
          <ac:spMkLst>
            <pc:docMk/>
            <pc:sldMk cId="3155388020" sldId="291"/>
            <ac:spMk id="11" creationId="{5CE7FDF6-2792-9F11-3328-2227C5821F38}"/>
          </ac:spMkLst>
        </pc:spChg>
        <pc:spChg chg="add mod">
          <ac:chgData name="TOWA KOUOKAM Edgar" userId="411f056d-ea6b-414e-9d78-772cb3aafefc" providerId="ADAL" clId="{6094D396-AF69-4549-ADFF-5D2308267E96}" dt="2025-07-05T22:19:22.944" v="5711" actId="1076"/>
          <ac:spMkLst>
            <pc:docMk/>
            <pc:sldMk cId="3155388020" sldId="291"/>
            <ac:spMk id="14" creationId="{5926EDF5-049A-76D2-0244-1B615F8553A9}"/>
          </ac:spMkLst>
        </pc:spChg>
        <pc:spChg chg="add mod">
          <ac:chgData name="TOWA KOUOKAM Edgar" userId="411f056d-ea6b-414e-9d78-772cb3aafefc" providerId="ADAL" clId="{6094D396-AF69-4549-ADFF-5D2308267E96}" dt="2025-07-04T13:05:08.378" v="17"/>
          <ac:spMkLst>
            <pc:docMk/>
            <pc:sldMk cId="3155388020" sldId="291"/>
            <ac:spMk id="15" creationId="{417173EE-750F-7C0B-C1D1-314206E7193C}"/>
          </ac:spMkLst>
        </pc:spChg>
        <pc:spChg chg="add mod">
          <ac:chgData name="TOWA KOUOKAM Edgar" userId="411f056d-ea6b-414e-9d78-772cb3aafefc" providerId="ADAL" clId="{6094D396-AF69-4549-ADFF-5D2308267E96}" dt="2025-07-04T13:05:08.378" v="17"/>
          <ac:spMkLst>
            <pc:docMk/>
            <pc:sldMk cId="3155388020" sldId="291"/>
            <ac:spMk id="19" creationId="{7C663A41-414B-5E9C-2501-2E2B97FD94C8}"/>
          </ac:spMkLst>
        </pc:spChg>
        <pc:spChg chg="del">
          <ac:chgData name="TOWA KOUOKAM Edgar" userId="411f056d-ea6b-414e-9d78-772cb3aafefc" providerId="ADAL" clId="{6094D396-AF69-4549-ADFF-5D2308267E96}" dt="2025-07-07T08:47:26.673" v="6783" actId="478"/>
          <ac:spMkLst>
            <pc:docMk/>
            <pc:sldMk cId="3155388020" sldId="291"/>
            <ac:spMk id="20" creationId="{49ED52AA-B91B-4FAF-2724-F25C2A6FD159}"/>
          </ac:spMkLst>
        </pc:spChg>
        <pc:spChg chg="add del mod">
          <ac:chgData name="TOWA KOUOKAM Edgar" userId="411f056d-ea6b-414e-9d78-772cb3aafefc" providerId="ADAL" clId="{6094D396-AF69-4549-ADFF-5D2308267E96}" dt="2025-07-07T08:47:25.041" v="6782" actId="478"/>
          <ac:spMkLst>
            <pc:docMk/>
            <pc:sldMk cId="3155388020" sldId="291"/>
            <ac:spMk id="21" creationId="{2FEF0196-92EF-2148-387D-210E1BEA64E0}"/>
          </ac:spMkLst>
        </pc:spChg>
        <pc:spChg chg="add mod">
          <ac:chgData name="TOWA KOUOKAM Edgar" userId="411f056d-ea6b-414e-9d78-772cb3aafefc" providerId="ADAL" clId="{6094D396-AF69-4549-ADFF-5D2308267E96}" dt="2025-07-04T13:05:08.378" v="17"/>
          <ac:spMkLst>
            <pc:docMk/>
            <pc:sldMk cId="3155388020" sldId="291"/>
            <ac:spMk id="22" creationId="{98AB76D0-1F1F-1CFE-0427-FD5FAAAFB454}"/>
          </ac:spMkLst>
        </pc:spChg>
        <pc:spChg chg="add mod">
          <ac:chgData name="TOWA KOUOKAM Edgar" userId="411f056d-ea6b-414e-9d78-772cb3aafefc" providerId="ADAL" clId="{6094D396-AF69-4549-ADFF-5D2308267E96}" dt="2025-07-04T13:05:08.378" v="17"/>
          <ac:spMkLst>
            <pc:docMk/>
            <pc:sldMk cId="3155388020" sldId="291"/>
            <ac:spMk id="24" creationId="{36D0CCFC-1B74-9E46-D03D-3D7871403BFE}"/>
          </ac:spMkLst>
        </pc:spChg>
        <pc:spChg chg="add mod">
          <ac:chgData name="TOWA KOUOKAM Edgar" userId="411f056d-ea6b-414e-9d78-772cb3aafefc" providerId="ADAL" clId="{6094D396-AF69-4549-ADFF-5D2308267E96}" dt="2025-07-04T13:05:08.378" v="17"/>
          <ac:spMkLst>
            <pc:docMk/>
            <pc:sldMk cId="3155388020" sldId="291"/>
            <ac:spMk id="25" creationId="{95DC941C-8B39-1094-F1F6-D71A71184610}"/>
          </ac:spMkLst>
        </pc:spChg>
        <pc:spChg chg="add mod">
          <ac:chgData name="TOWA KOUOKAM Edgar" userId="411f056d-ea6b-414e-9d78-772cb3aafefc" providerId="ADAL" clId="{6094D396-AF69-4549-ADFF-5D2308267E96}" dt="2025-07-05T22:20:33.363" v="5762" actId="1076"/>
          <ac:spMkLst>
            <pc:docMk/>
            <pc:sldMk cId="3155388020" sldId="291"/>
            <ac:spMk id="40" creationId="{1E85B9C4-3C89-8A07-FF38-C3F8F8625429}"/>
          </ac:spMkLst>
        </pc:spChg>
      </pc:sldChg>
      <pc:sldChg chg="addSp delSp modSp add mod">
        <pc:chgData name="TOWA KOUOKAM Edgar" userId="411f056d-ea6b-414e-9d78-772cb3aafefc" providerId="ADAL" clId="{6094D396-AF69-4549-ADFF-5D2308267E96}" dt="2025-07-04T13:54:42.146" v="1615" actId="207"/>
        <pc:sldMkLst>
          <pc:docMk/>
          <pc:sldMk cId="1246666143" sldId="292"/>
        </pc:sldMkLst>
        <pc:spChg chg="mod">
          <ac:chgData name="TOWA KOUOKAM Edgar" userId="411f056d-ea6b-414e-9d78-772cb3aafefc" providerId="ADAL" clId="{6094D396-AF69-4549-ADFF-5D2308267E96}" dt="2025-07-04T13:54:42.146" v="1615" actId="207"/>
          <ac:spMkLst>
            <pc:docMk/>
            <pc:sldMk cId="1246666143" sldId="292"/>
            <ac:spMk id="3" creationId="{0258F8E0-26CE-B936-84AD-150849708BA9}"/>
          </ac:spMkLst>
        </pc:spChg>
        <pc:spChg chg="add mod">
          <ac:chgData name="TOWA KOUOKAM Edgar" userId="411f056d-ea6b-414e-9d78-772cb3aafefc" providerId="ADAL" clId="{6094D396-AF69-4549-ADFF-5D2308267E96}" dt="2025-07-04T13:48:29.979" v="1507" actId="33524"/>
          <ac:spMkLst>
            <pc:docMk/>
            <pc:sldMk cId="1246666143" sldId="292"/>
            <ac:spMk id="8" creationId="{DD33AD8B-8FE5-0523-02AB-8676E1EB5B72}"/>
          </ac:spMkLst>
        </pc:spChg>
      </pc:sldChg>
      <pc:sldChg chg="addSp delSp modSp add mod">
        <pc:chgData name="TOWA KOUOKAM Edgar" userId="411f056d-ea6b-414e-9d78-772cb3aafefc" providerId="ADAL" clId="{6094D396-AF69-4549-ADFF-5D2308267E96}" dt="2025-07-05T20:06:09.205" v="3964" actId="255"/>
        <pc:sldMkLst>
          <pc:docMk/>
          <pc:sldMk cId="2395065378" sldId="293"/>
        </pc:sldMkLst>
        <pc:spChg chg="mod">
          <ac:chgData name="TOWA KOUOKAM Edgar" userId="411f056d-ea6b-414e-9d78-772cb3aafefc" providerId="ADAL" clId="{6094D396-AF69-4549-ADFF-5D2308267E96}" dt="2025-07-04T13:33:22.298" v="636" actId="20577"/>
          <ac:spMkLst>
            <pc:docMk/>
            <pc:sldMk cId="2395065378" sldId="293"/>
            <ac:spMk id="2" creationId="{48790CFB-EE56-B9D2-8F1E-5AE78870AB9D}"/>
          </ac:spMkLst>
        </pc:spChg>
        <pc:spChg chg="add mod">
          <ac:chgData name="TOWA KOUOKAM Edgar" userId="411f056d-ea6b-414e-9d78-772cb3aafefc" providerId="ADAL" clId="{6094D396-AF69-4549-ADFF-5D2308267E96}" dt="2025-07-04T13:33:52.186" v="677" actId="1076"/>
          <ac:spMkLst>
            <pc:docMk/>
            <pc:sldMk cId="2395065378" sldId="293"/>
            <ac:spMk id="5" creationId="{0745DDEB-E503-03EC-C66F-44715FA5BAC1}"/>
          </ac:spMkLst>
        </pc:spChg>
        <pc:graphicFrameChg chg="add mod modGraphic">
          <ac:chgData name="TOWA KOUOKAM Edgar" userId="411f056d-ea6b-414e-9d78-772cb3aafefc" providerId="ADAL" clId="{6094D396-AF69-4549-ADFF-5D2308267E96}" dt="2025-07-05T20:06:09.205" v="3964" actId="255"/>
          <ac:graphicFrameMkLst>
            <pc:docMk/>
            <pc:sldMk cId="2395065378" sldId="293"/>
            <ac:graphicFrameMk id="4" creationId="{B5E32A06-BF9F-96B3-3B4C-507A3FAEC287}"/>
          </ac:graphicFrameMkLst>
        </pc:graphicFrameChg>
      </pc:sldChg>
      <pc:sldChg chg="addSp delSp modSp add mod">
        <pc:chgData name="TOWA KOUOKAM Edgar" userId="411f056d-ea6b-414e-9d78-772cb3aafefc" providerId="ADAL" clId="{6094D396-AF69-4549-ADFF-5D2308267E96}" dt="2025-07-05T20:29:25.752" v="4256" actId="14100"/>
        <pc:sldMkLst>
          <pc:docMk/>
          <pc:sldMk cId="1099701563" sldId="294"/>
        </pc:sldMkLst>
        <pc:spChg chg="mod">
          <ac:chgData name="TOWA KOUOKAM Edgar" userId="411f056d-ea6b-414e-9d78-772cb3aafefc" providerId="ADAL" clId="{6094D396-AF69-4549-ADFF-5D2308267E96}" dt="2025-07-04T13:30:00.774" v="512" actId="20577"/>
          <ac:spMkLst>
            <pc:docMk/>
            <pc:sldMk cId="1099701563" sldId="294"/>
            <ac:spMk id="2" creationId="{33647DAD-6889-79DF-CB60-D994E00EA40D}"/>
          </ac:spMkLst>
        </pc:spChg>
        <pc:spChg chg="add mod">
          <ac:chgData name="TOWA KOUOKAM Edgar" userId="411f056d-ea6b-414e-9d78-772cb3aafefc" providerId="ADAL" clId="{6094D396-AF69-4549-ADFF-5D2308267E96}" dt="2025-07-04T13:47:24.728" v="1473" actId="1076"/>
          <ac:spMkLst>
            <pc:docMk/>
            <pc:sldMk cId="1099701563" sldId="294"/>
            <ac:spMk id="11" creationId="{266DDFC8-0339-A8C8-D6CE-74A812B31A77}"/>
          </ac:spMkLst>
        </pc:spChg>
        <pc:spChg chg="add mod">
          <ac:chgData name="TOWA KOUOKAM Edgar" userId="411f056d-ea6b-414e-9d78-772cb3aafefc" providerId="ADAL" clId="{6094D396-AF69-4549-ADFF-5D2308267E96}" dt="2025-07-04T13:47:27.037" v="1474" actId="1076"/>
          <ac:spMkLst>
            <pc:docMk/>
            <pc:sldMk cId="1099701563" sldId="294"/>
            <ac:spMk id="12" creationId="{89A697DD-3B8F-FD1E-0E13-AF2D85F47983}"/>
          </ac:spMkLst>
        </pc:spChg>
        <pc:spChg chg="add del mod modCrop">
          <ac:chgData name="TOWA KOUOKAM Edgar" userId="411f056d-ea6b-414e-9d78-772cb3aafefc" providerId="ADAL" clId="{6094D396-AF69-4549-ADFF-5D2308267E96}" dt="2025-07-05T20:29:25.752" v="4256" actId="14100"/>
          <ac:spMkLst>
            <pc:docMk/>
            <pc:sldMk cId="1099701563" sldId="294"/>
            <ac:spMk id="13" creationId="{DCABDEA8-9886-3037-B992-A72FAC754D26}"/>
          </ac:spMkLst>
        </pc:spChg>
        <pc:graphicFrameChg chg="add mod modGraphic">
          <ac:chgData name="TOWA KOUOKAM Edgar" userId="411f056d-ea6b-414e-9d78-772cb3aafefc" providerId="ADAL" clId="{6094D396-AF69-4549-ADFF-5D2308267E96}" dt="2025-07-05T20:29:11.471" v="4254"/>
          <ac:graphicFrameMkLst>
            <pc:docMk/>
            <pc:sldMk cId="1099701563" sldId="294"/>
            <ac:graphicFrameMk id="6" creationId="{DC5D5267-2A7C-6643-1802-0262F2153112}"/>
          </ac:graphicFrameMkLst>
        </pc:graphicFrameChg>
      </pc:sldChg>
      <pc:sldChg chg="addSp delSp modSp add mod modAnim modNotesTx">
        <pc:chgData name="TOWA KOUOKAM Edgar" userId="411f056d-ea6b-414e-9d78-772cb3aafefc" providerId="ADAL" clId="{6094D396-AF69-4549-ADFF-5D2308267E96}" dt="2025-07-06T16:22:19.710" v="6781" actId="5793"/>
        <pc:sldMkLst>
          <pc:docMk/>
          <pc:sldMk cId="2111189921" sldId="295"/>
        </pc:sldMkLst>
        <pc:spChg chg="mod">
          <ac:chgData name="TOWA KOUOKAM Edgar" userId="411f056d-ea6b-414e-9d78-772cb3aafefc" providerId="ADAL" clId="{6094D396-AF69-4549-ADFF-5D2308267E96}" dt="2025-07-04T13:49:05.704" v="1519" actId="20577"/>
          <ac:spMkLst>
            <pc:docMk/>
            <pc:sldMk cId="2111189921" sldId="295"/>
            <ac:spMk id="2" creationId="{FB48285F-A7FC-CB03-4ABC-A361D316E722}"/>
          </ac:spMkLst>
        </pc:spChg>
        <pc:spChg chg="add mod">
          <ac:chgData name="TOWA KOUOKAM Edgar" userId="411f056d-ea6b-414e-9d78-772cb3aafefc" providerId="ADAL" clId="{6094D396-AF69-4549-ADFF-5D2308267E96}" dt="2025-07-05T20:37:32.243" v="4377" actId="1035"/>
          <ac:spMkLst>
            <pc:docMk/>
            <pc:sldMk cId="2111189921" sldId="295"/>
            <ac:spMk id="10" creationId="{D78F3684-D3B3-460E-ACB2-6B8C8461C5C6}"/>
          </ac:spMkLst>
        </pc:spChg>
        <pc:spChg chg="add mod">
          <ac:chgData name="TOWA KOUOKAM Edgar" userId="411f056d-ea6b-414e-9d78-772cb3aafefc" providerId="ADAL" clId="{6094D396-AF69-4549-ADFF-5D2308267E96}" dt="2025-07-05T20:42:20.272" v="4479" actId="403"/>
          <ac:spMkLst>
            <pc:docMk/>
            <pc:sldMk cId="2111189921" sldId="295"/>
            <ac:spMk id="11" creationId="{329C1A10-3538-D428-F746-479E2EB8BCEB}"/>
          </ac:spMkLst>
        </pc:spChg>
        <pc:spChg chg="add mod">
          <ac:chgData name="TOWA KOUOKAM Edgar" userId="411f056d-ea6b-414e-9d78-772cb3aafefc" providerId="ADAL" clId="{6094D396-AF69-4549-ADFF-5D2308267E96}" dt="2025-07-05T20:42:20.272" v="4479" actId="403"/>
          <ac:spMkLst>
            <pc:docMk/>
            <pc:sldMk cId="2111189921" sldId="295"/>
            <ac:spMk id="12" creationId="{38631382-E21A-7373-894B-96D53CF6B652}"/>
          </ac:spMkLst>
        </pc:spChg>
        <pc:spChg chg="add mod">
          <ac:chgData name="TOWA KOUOKAM Edgar" userId="411f056d-ea6b-414e-9d78-772cb3aafefc" providerId="ADAL" clId="{6094D396-AF69-4549-ADFF-5D2308267E96}" dt="2025-07-05T20:42:20.272" v="4479" actId="403"/>
          <ac:spMkLst>
            <pc:docMk/>
            <pc:sldMk cId="2111189921" sldId="295"/>
            <ac:spMk id="13" creationId="{514A0419-1EB9-536C-D6D6-485161FBE098}"/>
          </ac:spMkLst>
        </pc:spChg>
        <pc:spChg chg="add mod">
          <ac:chgData name="TOWA KOUOKAM Edgar" userId="411f056d-ea6b-414e-9d78-772cb3aafefc" providerId="ADAL" clId="{6094D396-AF69-4549-ADFF-5D2308267E96}" dt="2025-07-05T20:42:20.272" v="4479" actId="403"/>
          <ac:spMkLst>
            <pc:docMk/>
            <pc:sldMk cId="2111189921" sldId="295"/>
            <ac:spMk id="14" creationId="{BD5D7E6C-0E58-ACD0-46C1-CC4ED52DFD7A}"/>
          </ac:spMkLst>
        </pc:spChg>
        <pc:spChg chg="add mod">
          <ac:chgData name="TOWA KOUOKAM Edgar" userId="411f056d-ea6b-414e-9d78-772cb3aafefc" providerId="ADAL" clId="{6094D396-AF69-4549-ADFF-5D2308267E96}" dt="2025-07-05T20:43:26.403" v="4483" actId="1582"/>
          <ac:spMkLst>
            <pc:docMk/>
            <pc:sldMk cId="2111189921" sldId="295"/>
            <ac:spMk id="15" creationId="{85082A0B-B147-71ED-3C67-22FDE36B1A33}"/>
          </ac:spMkLst>
        </pc:spChg>
        <pc:picChg chg="add mod">
          <ac:chgData name="TOWA KOUOKAM Edgar" userId="411f056d-ea6b-414e-9d78-772cb3aafefc" providerId="ADAL" clId="{6094D396-AF69-4549-ADFF-5D2308267E96}" dt="2025-07-05T20:38:31.994" v="4400" actId="1076"/>
          <ac:picMkLst>
            <pc:docMk/>
            <pc:sldMk cId="2111189921" sldId="295"/>
            <ac:picMk id="5" creationId="{54EFF62B-8A34-7681-F612-C63202269487}"/>
          </ac:picMkLst>
        </pc:picChg>
        <pc:picChg chg="add mod">
          <ac:chgData name="TOWA KOUOKAM Edgar" userId="411f056d-ea6b-414e-9d78-772cb3aafefc" providerId="ADAL" clId="{6094D396-AF69-4549-ADFF-5D2308267E96}" dt="2025-07-05T20:38:26.613" v="4399" actId="1076"/>
          <ac:picMkLst>
            <pc:docMk/>
            <pc:sldMk cId="2111189921" sldId="295"/>
            <ac:picMk id="8" creationId="{25D57AD4-0479-03EF-141E-3FFB82876573}"/>
          </ac:picMkLst>
        </pc:picChg>
      </pc:sldChg>
      <pc:sldChg chg="addSp delSp modSp add mod modAnim modNotesTx">
        <pc:chgData name="TOWA KOUOKAM Edgar" userId="411f056d-ea6b-414e-9d78-772cb3aafefc" providerId="ADAL" clId="{6094D396-AF69-4549-ADFF-5D2308267E96}" dt="2025-07-05T22:30:44.914" v="5802" actId="207"/>
        <pc:sldMkLst>
          <pc:docMk/>
          <pc:sldMk cId="3989004072" sldId="296"/>
        </pc:sldMkLst>
        <pc:spChg chg="add mod">
          <ac:chgData name="TOWA KOUOKAM Edgar" userId="411f056d-ea6b-414e-9d78-772cb3aafefc" providerId="ADAL" clId="{6094D396-AF69-4549-ADFF-5D2308267E96}" dt="2025-07-05T20:44:34.753" v="4487" actId="1035"/>
          <ac:spMkLst>
            <pc:docMk/>
            <pc:sldMk cId="3989004072" sldId="296"/>
            <ac:spMk id="8" creationId="{4FFA6CD6-8508-A1F5-068B-347749887F57}"/>
          </ac:spMkLst>
        </pc:spChg>
        <pc:spChg chg="add mod">
          <ac:chgData name="TOWA KOUOKAM Edgar" userId="411f056d-ea6b-414e-9d78-772cb3aafefc" providerId="ADAL" clId="{6094D396-AF69-4549-ADFF-5D2308267E96}" dt="2025-07-05T21:16:49.643" v="5060" actId="2710"/>
          <ac:spMkLst>
            <pc:docMk/>
            <pc:sldMk cId="3989004072" sldId="296"/>
            <ac:spMk id="9" creationId="{E0945B83-737E-5BDF-B059-71782E5C4171}"/>
          </ac:spMkLst>
        </pc:spChg>
        <pc:spChg chg="add mod">
          <ac:chgData name="TOWA KOUOKAM Edgar" userId="411f056d-ea6b-414e-9d78-772cb3aafefc" providerId="ADAL" clId="{6094D396-AF69-4549-ADFF-5D2308267E96}" dt="2025-07-05T20:49:16.183" v="4665" actId="403"/>
          <ac:spMkLst>
            <pc:docMk/>
            <pc:sldMk cId="3989004072" sldId="296"/>
            <ac:spMk id="11" creationId="{1B0C0F71-F8A5-A82D-06CE-874288074EED}"/>
          </ac:spMkLst>
        </pc:spChg>
        <pc:spChg chg="add mod">
          <ac:chgData name="TOWA KOUOKAM Edgar" userId="411f056d-ea6b-414e-9d78-772cb3aafefc" providerId="ADAL" clId="{6094D396-AF69-4549-ADFF-5D2308267E96}" dt="2025-07-05T22:30:44.914" v="5802" actId="207"/>
          <ac:spMkLst>
            <pc:docMk/>
            <pc:sldMk cId="3989004072" sldId="296"/>
            <ac:spMk id="12" creationId="{D7A33C3E-DE9A-4947-F8F0-0C81DBFDF0DD}"/>
          </ac:spMkLst>
        </pc:spChg>
        <pc:spChg chg="add mod">
          <ac:chgData name="TOWA KOUOKAM Edgar" userId="411f056d-ea6b-414e-9d78-772cb3aafefc" providerId="ADAL" clId="{6094D396-AF69-4549-ADFF-5D2308267E96}" dt="2025-07-05T21:16:42.030" v="5058" actId="2710"/>
          <ac:spMkLst>
            <pc:docMk/>
            <pc:sldMk cId="3989004072" sldId="296"/>
            <ac:spMk id="13" creationId="{A3A825F3-69CC-B189-25B3-14DFF2D86A69}"/>
          </ac:spMkLst>
        </pc:spChg>
        <pc:picChg chg="add mod">
          <ac:chgData name="TOWA KOUOKAM Edgar" userId="411f056d-ea6b-414e-9d78-772cb3aafefc" providerId="ADAL" clId="{6094D396-AF69-4549-ADFF-5D2308267E96}" dt="2025-07-05T20:44:32.085" v="4485" actId="1036"/>
          <ac:picMkLst>
            <pc:docMk/>
            <pc:sldMk cId="3989004072" sldId="296"/>
            <ac:picMk id="3" creationId="{9E33BBD1-0FB3-CF23-5608-F199BFF749B9}"/>
          </ac:picMkLst>
        </pc:picChg>
        <pc:picChg chg="add mod">
          <ac:chgData name="TOWA KOUOKAM Edgar" userId="411f056d-ea6b-414e-9d78-772cb3aafefc" providerId="ADAL" clId="{6094D396-AF69-4549-ADFF-5D2308267E96}" dt="2025-07-05T20:52:03.523" v="4789" actId="1038"/>
          <ac:picMkLst>
            <pc:docMk/>
            <pc:sldMk cId="3989004072" sldId="296"/>
            <ac:picMk id="4" creationId="{3F3350BE-0BA8-47DA-43C9-60F92C46F7F3}"/>
          </ac:picMkLst>
        </pc:picChg>
      </pc:sldChg>
      <pc:sldChg chg="addSp delSp modSp add mod modAnim">
        <pc:chgData name="TOWA KOUOKAM Edgar" userId="411f056d-ea6b-414e-9d78-772cb3aafefc" providerId="ADAL" clId="{6094D396-AF69-4549-ADFF-5D2308267E96}" dt="2025-07-05T21:16:32.236" v="5057" actId="20577"/>
        <pc:sldMkLst>
          <pc:docMk/>
          <pc:sldMk cId="20190899" sldId="297"/>
        </pc:sldMkLst>
        <pc:spChg chg="add mod">
          <ac:chgData name="TOWA KOUOKAM Edgar" userId="411f056d-ea6b-414e-9d78-772cb3aafefc" providerId="ADAL" clId="{6094D396-AF69-4549-ADFF-5D2308267E96}" dt="2025-07-05T21:16:32.236" v="5057" actId="20577"/>
          <ac:spMkLst>
            <pc:docMk/>
            <pc:sldMk cId="20190899" sldId="297"/>
            <ac:spMk id="9" creationId="{AEF1FEE4-933E-C8F3-44EB-742BED8BE6FE}"/>
          </ac:spMkLst>
        </pc:spChg>
        <pc:picChg chg="add mod">
          <ac:chgData name="TOWA KOUOKAM Edgar" userId="411f056d-ea6b-414e-9d78-772cb3aafefc" providerId="ADAL" clId="{6094D396-AF69-4549-ADFF-5D2308267E96}" dt="2025-07-04T13:51:58.525" v="1576" actId="1076"/>
          <ac:picMkLst>
            <pc:docMk/>
            <pc:sldMk cId="20190899" sldId="297"/>
            <ac:picMk id="5" creationId="{A5FBBBE1-3A29-D649-42B7-2A389BCA8349}"/>
          </ac:picMkLst>
        </pc:picChg>
        <pc:picChg chg="add mod">
          <ac:chgData name="TOWA KOUOKAM Edgar" userId="411f056d-ea6b-414e-9d78-772cb3aafefc" providerId="ADAL" clId="{6094D396-AF69-4549-ADFF-5D2308267E96}" dt="2025-07-04T13:52:02.589" v="1578" actId="1076"/>
          <ac:picMkLst>
            <pc:docMk/>
            <pc:sldMk cId="20190899" sldId="297"/>
            <ac:picMk id="6" creationId="{58195D4D-131B-EA51-13FC-047384187B71}"/>
          </ac:picMkLst>
        </pc:picChg>
        <pc:picChg chg="add mod">
          <ac:chgData name="TOWA KOUOKAM Edgar" userId="411f056d-ea6b-414e-9d78-772cb3aafefc" providerId="ADAL" clId="{6094D396-AF69-4549-ADFF-5D2308267E96}" dt="2025-07-04T13:51:56.284" v="1574" actId="1076"/>
          <ac:picMkLst>
            <pc:docMk/>
            <pc:sldMk cId="20190899" sldId="297"/>
            <ac:picMk id="7" creationId="{05EFE92C-6EBF-397E-D71F-322D24FF5313}"/>
          </ac:picMkLst>
        </pc:picChg>
      </pc:sldChg>
      <pc:sldChg chg="addSp delSp modSp add del mod modClrScheme chgLayout">
        <pc:chgData name="TOWA KOUOKAM Edgar" userId="411f056d-ea6b-414e-9d78-772cb3aafefc" providerId="ADAL" clId="{6094D396-AF69-4549-ADFF-5D2308267E96}" dt="2025-07-05T21:46:04.975" v="5701" actId="47"/>
        <pc:sldMkLst>
          <pc:docMk/>
          <pc:sldMk cId="3183357404" sldId="298"/>
        </pc:sldMkLst>
      </pc:sldChg>
      <pc:sldChg chg="addSp delSp modSp add mod modAnim modNotesTx">
        <pc:chgData name="TOWA KOUOKAM Edgar" userId="411f056d-ea6b-414e-9d78-772cb3aafefc" providerId="ADAL" clId="{6094D396-AF69-4549-ADFF-5D2308267E96}" dt="2025-07-06T16:19:48.631" v="6770" actId="20577"/>
        <pc:sldMkLst>
          <pc:docMk/>
          <pc:sldMk cId="149577200" sldId="299"/>
        </pc:sldMkLst>
        <pc:spChg chg="mod">
          <ac:chgData name="TOWA KOUOKAM Edgar" userId="411f056d-ea6b-414e-9d78-772cb3aafefc" providerId="ADAL" clId="{6094D396-AF69-4549-ADFF-5D2308267E96}" dt="2025-07-04T13:57:11.739" v="1704" actId="20577"/>
          <ac:spMkLst>
            <pc:docMk/>
            <pc:sldMk cId="149577200" sldId="299"/>
            <ac:spMk id="2" creationId="{D4F19C85-42B4-D8AA-7F2D-FCF9A7F478BD}"/>
          </ac:spMkLst>
        </pc:spChg>
        <pc:spChg chg="add mod">
          <ac:chgData name="TOWA KOUOKAM Edgar" userId="411f056d-ea6b-414e-9d78-772cb3aafefc" providerId="ADAL" clId="{6094D396-AF69-4549-ADFF-5D2308267E96}" dt="2025-07-05T21:46:13.117" v="5702" actId="1076"/>
          <ac:spMkLst>
            <pc:docMk/>
            <pc:sldMk cId="149577200" sldId="299"/>
            <ac:spMk id="3" creationId="{0E54F486-3903-175B-777B-83F89F4BC321}"/>
          </ac:spMkLst>
        </pc:spChg>
        <pc:spChg chg="mod">
          <ac:chgData name="TOWA KOUOKAM Edgar" userId="411f056d-ea6b-414e-9d78-772cb3aafefc" providerId="ADAL" clId="{6094D396-AF69-4549-ADFF-5D2308267E96}" dt="2025-07-05T21:45:20.097" v="5686" actId="14100"/>
          <ac:spMkLst>
            <pc:docMk/>
            <pc:sldMk cId="149577200" sldId="299"/>
            <ac:spMk id="4" creationId="{F5E75E2C-2CB4-C527-DFF9-9784CACF1A02}"/>
          </ac:spMkLst>
        </pc:spChg>
        <pc:spChg chg="add mod">
          <ac:chgData name="TOWA KOUOKAM Edgar" userId="411f056d-ea6b-414e-9d78-772cb3aafefc" providerId="ADAL" clId="{6094D396-AF69-4549-ADFF-5D2308267E96}" dt="2025-07-05T21:45:35.877" v="5690" actId="403"/>
          <ac:spMkLst>
            <pc:docMk/>
            <pc:sldMk cId="149577200" sldId="299"/>
            <ac:spMk id="11" creationId="{4B940037-504A-D934-EC4D-12178A8CB1F8}"/>
          </ac:spMkLst>
        </pc:spChg>
        <pc:spChg chg="add mod">
          <ac:chgData name="TOWA KOUOKAM Edgar" userId="411f056d-ea6b-414e-9d78-772cb3aafefc" providerId="ADAL" clId="{6094D396-AF69-4549-ADFF-5D2308267E96}" dt="2025-07-05T21:45:35.877" v="5690" actId="403"/>
          <ac:spMkLst>
            <pc:docMk/>
            <pc:sldMk cId="149577200" sldId="299"/>
            <ac:spMk id="13" creationId="{8839565B-9534-C273-B6A1-5EAAFA0AC5E6}"/>
          </ac:spMkLst>
        </pc:spChg>
        <pc:spChg chg="add mod">
          <ac:chgData name="TOWA KOUOKAM Edgar" userId="411f056d-ea6b-414e-9d78-772cb3aafefc" providerId="ADAL" clId="{6094D396-AF69-4549-ADFF-5D2308267E96}" dt="2025-07-05T21:45:35.877" v="5690" actId="403"/>
          <ac:spMkLst>
            <pc:docMk/>
            <pc:sldMk cId="149577200" sldId="299"/>
            <ac:spMk id="14" creationId="{A045C1F9-E5B9-04C2-0923-AFF5306C28EA}"/>
          </ac:spMkLst>
        </pc:spChg>
        <pc:spChg chg="add mod">
          <ac:chgData name="TOWA KOUOKAM Edgar" userId="411f056d-ea6b-414e-9d78-772cb3aafefc" providerId="ADAL" clId="{6094D396-AF69-4549-ADFF-5D2308267E96}" dt="2025-07-05T21:45:35.877" v="5690" actId="403"/>
          <ac:spMkLst>
            <pc:docMk/>
            <pc:sldMk cId="149577200" sldId="299"/>
            <ac:spMk id="15" creationId="{D7666F23-C752-8540-E1C3-62B8D4ED4561}"/>
          </ac:spMkLst>
        </pc:spChg>
        <pc:spChg chg="add mod">
          <ac:chgData name="TOWA KOUOKAM Edgar" userId="411f056d-ea6b-414e-9d78-772cb3aafefc" providerId="ADAL" clId="{6094D396-AF69-4549-ADFF-5D2308267E96}" dt="2025-07-05T21:45:35.877" v="5690" actId="403"/>
          <ac:spMkLst>
            <pc:docMk/>
            <pc:sldMk cId="149577200" sldId="299"/>
            <ac:spMk id="16" creationId="{852020DE-5908-A28C-4B2F-F3A9FE86ED27}"/>
          </ac:spMkLst>
        </pc:spChg>
        <pc:grpChg chg="add mod">
          <ac:chgData name="TOWA KOUOKAM Edgar" userId="411f056d-ea6b-414e-9d78-772cb3aafefc" providerId="ADAL" clId="{6094D396-AF69-4549-ADFF-5D2308267E96}" dt="2025-07-05T21:45:32.378" v="5688" actId="14100"/>
          <ac:grpSpMkLst>
            <pc:docMk/>
            <pc:sldMk cId="149577200" sldId="299"/>
            <ac:grpSpMk id="17" creationId="{05D3C8C0-17F9-E011-7CB9-4F42395D2952}"/>
          </ac:grpSpMkLst>
        </pc:grpChg>
        <pc:graphicFrameChg chg="add mod modGraphic">
          <ac:chgData name="TOWA KOUOKAM Edgar" userId="411f056d-ea6b-414e-9d78-772cb3aafefc" providerId="ADAL" clId="{6094D396-AF69-4549-ADFF-5D2308267E96}" dt="2025-07-05T21:45:53.245" v="5700" actId="20577"/>
          <ac:graphicFrameMkLst>
            <pc:docMk/>
            <pc:sldMk cId="149577200" sldId="299"/>
            <ac:graphicFrameMk id="10" creationId="{60C055A7-11F1-00B8-B299-6CC12A6C81AA}"/>
          </ac:graphicFrameMkLst>
        </pc:graphicFrameChg>
        <pc:graphicFrameChg chg="add mod">
          <ac:chgData name="TOWA KOUOKAM Edgar" userId="411f056d-ea6b-414e-9d78-772cb3aafefc" providerId="ADAL" clId="{6094D396-AF69-4549-ADFF-5D2308267E96}" dt="2025-07-05T21:45:30.395" v="5687" actId="164"/>
          <ac:graphicFrameMkLst>
            <pc:docMk/>
            <pc:sldMk cId="149577200" sldId="299"/>
            <ac:graphicFrameMk id="12" creationId="{5601A44E-540E-A48E-D69A-5D46D4E24240}"/>
          </ac:graphicFrameMkLst>
        </pc:graphicFrameChg>
      </pc:sldChg>
      <pc:sldChg chg="addSp delSp modSp add mod">
        <pc:chgData name="TOWA KOUOKAM Edgar" userId="411f056d-ea6b-414e-9d78-772cb3aafefc" providerId="ADAL" clId="{6094D396-AF69-4549-ADFF-5D2308267E96}" dt="2025-07-05T22:39:38.789" v="5863" actId="404"/>
        <pc:sldMkLst>
          <pc:docMk/>
          <pc:sldMk cId="1432432866" sldId="300"/>
        </pc:sldMkLst>
        <pc:spChg chg="mod">
          <ac:chgData name="TOWA KOUOKAM Edgar" userId="411f056d-ea6b-414e-9d78-772cb3aafefc" providerId="ADAL" clId="{6094D396-AF69-4549-ADFF-5D2308267E96}" dt="2025-07-04T14:05:53.207" v="2328" actId="207"/>
          <ac:spMkLst>
            <pc:docMk/>
            <pc:sldMk cId="1432432866" sldId="300"/>
            <ac:spMk id="2" creationId="{D7A0A1F7-888C-7942-4EEC-05B2F535D7F9}"/>
          </ac:spMkLst>
        </pc:spChg>
        <pc:spChg chg="add mod ord">
          <ac:chgData name="TOWA KOUOKAM Edgar" userId="411f056d-ea6b-414e-9d78-772cb3aafefc" providerId="ADAL" clId="{6094D396-AF69-4549-ADFF-5D2308267E96}" dt="2025-07-05T22:39:14.769" v="5855" actId="207"/>
          <ac:spMkLst>
            <pc:docMk/>
            <pc:sldMk cId="1432432866" sldId="300"/>
            <ac:spMk id="4" creationId="{15D38094-1147-8E57-5C07-B843897F2FDF}"/>
          </ac:spMkLst>
        </pc:spChg>
        <pc:spChg chg="mod">
          <ac:chgData name="TOWA KOUOKAM Edgar" userId="411f056d-ea6b-414e-9d78-772cb3aafefc" providerId="ADAL" clId="{6094D396-AF69-4549-ADFF-5D2308267E96}" dt="2025-07-04T14:08:32.204" v="2390" actId="1076"/>
          <ac:spMkLst>
            <pc:docMk/>
            <pc:sldMk cId="1432432866" sldId="300"/>
            <ac:spMk id="20" creationId="{97CDC96A-FEC1-012B-6607-5F0630A5F5EF}"/>
          </ac:spMkLst>
        </pc:spChg>
        <pc:spChg chg="mod">
          <ac:chgData name="TOWA KOUOKAM Edgar" userId="411f056d-ea6b-414e-9d78-772cb3aafefc" providerId="ADAL" clId="{6094D396-AF69-4549-ADFF-5D2308267E96}" dt="2025-07-04T14:05:21.723" v="2322" actId="1076"/>
          <ac:spMkLst>
            <pc:docMk/>
            <pc:sldMk cId="1432432866" sldId="300"/>
            <ac:spMk id="28" creationId="{DF2E0EBD-13B3-5749-CCF4-3158ECDB2080}"/>
          </ac:spMkLst>
        </pc:spChg>
        <pc:spChg chg="mod">
          <ac:chgData name="TOWA KOUOKAM Edgar" userId="411f056d-ea6b-414e-9d78-772cb3aafefc" providerId="ADAL" clId="{6094D396-AF69-4549-ADFF-5D2308267E96}" dt="2025-07-05T22:39:38.789" v="5863" actId="404"/>
          <ac:spMkLst>
            <pc:docMk/>
            <pc:sldMk cId="1432432866" sldId="300"/>
            <ac:spMk id="30" creationId="{DC9BA3B0-9EED-1E88-E5A4-1D36C240F086}"/>
          </ac:spMkLst>
        </pc:spChg>
        <pc:picChg chg="mod">
          <ac:chgData name="TOWA KOUOKAM Edgar" userId="411f056d-ea6b-414e-9d78-772cb3aafefc" providerId="ADAL" clId="{6094D396-AF69-4549-ADFF-5D2308267E96}" dt="2025-07-05T22:39:30.616" v="5859" actId="14100"/>
          <ac:picMkLst>
            <pc:docMk/>
            <pc:sldMk cId="1432432866" sldId="300"/>
            <ac:picMk id="29" creationId="{BED28468-B98A-9A16-B31D-6F92C4B2905A}"/>
          </ac:picMkLst>
        </pc:picChg>
        <pc:picChg chg="mod">
          <ac:chgData name="TOWA KOUOKAM Edgar" userId="411f056d-ea6b-414e-9d78-772cb3aafefc" providerId="ADAL" clId="{6094D396-AF69-4549-ADFF-5D2308267E96}" dt="2025-07-04T14:05:58.187" v="2330" actId="14100"/>
          <ac:picMkLst>
            <pc:docMk/>
            <pc:sldMk cId="1432432866" sldId="300"/>
            <ac:picMk id="2050" creationId="{72F2A409-E095-FA76-49C2-D27F0B486BB6}"/>
          </ac:picMkLst>
        </pc:picChg>
        <pc:picChg chg="add mod">
          <ac:chgData name="TOWA KOUOKAM Edgar" userId="411f056d-ea6b-414e-9d78-772cb3aafefc" providerId="ADAL" clId="{6094D396-AF69-4549-ADFF-5D2308267E96}" dt="2025-07-05T22:39:12.397" v="5854"/>
          <ac:picMkLst>
            <pc:docMk/>
            <pc:sldMk cId="1432432866" sldId="300"/>
            <ac:picMk id="4098" creationId="{7E4FAA86-9602-8CDE-829E-AF6D823AB65E}"/>
          </ac:picMkLst>
        </pc:picChg>
      </pc:sldChg>
      <pc:sldChg chg="addSp delSp modSp add mod setBg chgLayout">
        <pc:chgData name="TOWA KOUOKAM Edgar" userId="411f056d-ea6b-414e-9d78-772cb3aafefc" providerId="ADAL" clId="{6094D396-AF69-4549-ADFF-5D2308267E96}" dt="2025-07-05T22:36:58.459" v="5852" actId="404"/>
        <pc:sldMkLst>
          <pc:docMk/>
          <pc:sldMk cId="1572112004" sldId="301"/>
        </pc:sldMkLst>
        <pc:spChg chg="mod">
          <ac:chgData name="TOWA KOUOKAM Edgar" userId="411f056d-ea6b-414e-9d78-772cb3aafefc" providerId="ADAL" clId="{6094D396-AF69-4549-ADFF-5D2308267E96}" dt="2025-07-04T14:06:20.838" v="2352" actId="20577"/>
          <ac:spMkLst>
            <pc:docMk/>
            <pc:sldMk cId="1572112004" sldId="301"/>
            <ac:spMk id="2" creationId="{05F9E89F-BAD1-A99B-5214-22FCEDB0C129}"/>
          </ac:spMkLst>
        </pc:spChg>
        <pc:spChg chg="mod ord">
          <ac:chgData name="TOWA KOUOKAM Edgar" userId="411f056d-ea6b-414e-9d78-772cb3aafefc" providerId="ADAL" clId="{6094D396-AF69-4549-ADFF-5D2308267E96}" dt="2025-07-05T22:32:58.499" v="5809" actId="700"/>
          <ac:spMkLst>
            <pc:docMk/>
            <pc:sldMk cId="1572112004" sldId="301"/>
            <ac:spMk id="3" creationId="{908AC888-E142-38B7-F9D4-428C5C80C364}"/>
          </ac:spMkLst>
        </pc:spChg>
        <pc:spChg chg="add mod ord">
          <ac:chgData name="TOWA KOUOKAM Edgar" userId="411f056d-ea6b-414e-9d78-772cb3aafefc" providerId="ADAL" clId="{6094D396-AF69-4549-ADFF-5D2308267E96}" dt="2025-07-05T22:36:58.459" v="5852" actId="404"/>
          <ac:spMkLst>
            <pc:docMk/>
            <pc:sldMk cId="1572112004" sldId="301"/>
            <ac:spMk id="9" creationId="{7C61FBFE-31D3-6380-1D41-3A431D947381}"/>
          </ac:spMkLst>
        </pc:spChg>
      </pc:sldChg>
      <pc:sldChg chg="addSp delSp modSp add mod modNotesTx">
        <pc:chgData name="TOWA KOUOKAM Edgar" userId="411f056d-ea6b-414e-9d78-772cb3aafefc" providerId="ADAL" clId="{6094D396-AF69-4549-ADFF-5D2308267E96}" dt="2025-07-05T21:39:32.783" v="5560" actId="403"/>
        <pc:sldMkLst>
          <pc:docMk/>
          <pc:sldMk cId="2804230065" sldId="302"/>
        </pc:sldMkLst>
        <pc:spChg chg="mod">
          <ac:chgData name="TOWA KOUOKAM Edgar" userId="411f056d-ea6b-414e-9d78-772cb3aafefc" providerId="ADAL" clId="{6094D396-AF69-4549-ADFF-5D2308267E96}" dt="2025-07-05T21:32:21.048" v="5416" actId="2085"/>
          <ac:spMkLst>
            <pc:docMk/>
            <pc:sldMk cId="2804230065" sldId="302"/>
            <ac:spMk id="5" creationId="{13F00C1D-1B95-1E71-F894-8D0B48791FE4}"/>
          </ac:spMkLst>
        </pc:spChg>
        <pc:spChg chg="mod">
          <ac:chgData name="TOWA KOUOKAM Edgar" userId="411f056d-ea6b-414e-9d78-772cb3aafefc" providerId="ADAL" clId="{6094D396-AF69-4549-ADFF-5D2308267E96}" dt="2025-07-05T21:39:32.783" v="5560" actId="403"/>
          <ac:spMkLst>
            <pc:docMk/>
            <pc:sldMk cId="2804230065" sldId="302"/>
            <ac:spMk id="6" creationId="{C91647B1-D1A8-408B-D856-F72D2DD34D2A}"/>
          </ac:spMkLst>
        </pc:spChg>
      </pc:sldChg>
      <pc:sldChg chg="modSp new del mod">
        <pc:chgData name="TOWA KOUOKAM Edgar" userId="411f056d-ea6b-414e-9d78-772cb3aafefc" providerId="ADAL" clId="{6094D396-AF69-4549-ADFF-5D2308267E96}" dt="2025-07-05T22:32:53.988" v="5808" actId="680"/>
        <pc:sldMkLst>
          <pc:docMk/>
          <pc:sldMk cId="1312230837" sldId="303"/>
        </pc:sldMkLst>
      </pc:sldChg>
      <pc:sldChg chg="modSp new del mod">
        <pc:chgData name="TOWA KOUOKAM Edgar" userId="411f056d-ea6b-414e-9d78-772cb3aafefc" providerId="ADAL" clId="{6094D396-AF69-4549-ADFF-5D2308267E96}" dt="2025-07-06T12:29:39.237" v="6566" actId="2696"/>
        <pc:sldMkLst>
          <pc:docMk/>
          <pc:sldMk cId="3555590357" sldId="303"/>
        </pc:sldMkLst>
        <pc:spChg chg="mod">
          <ac:chgData name="TOWA KOUOKAM Edgar" userId="411f056d-ea6b-414e-9d78-772cb3aafefc" providerId="ADAL" clId="{6094D396-AF69-4549-ADFF-5D2308267E96}" dt="2025-07-06T12:12:43.906" v="5959" actId="20577"/>
          <ac:spMkLst>
            <pc:docMk/>
            <pc:sldMk cId="3555590357" sldId="303"/>
            <ac:spMk id="2" creationId="{2D7B6381-7834-57F9-397C-C8A2B5976384}"/>
          </ac:spMkLst>
        </pc:spChg>
        <pc:spChg chg="mod">
          <ac:chgData name="TOWA KOUOKAM Edgar" userId="411f056d-ea6b-414e-9d78-772cb3aafefc" providerId="ADAL" clId="{6094D396-AF69-4549-ADFF-5D2308267E96}" dt="2025-07-06T12:18:52.234" v="6485" actId="20577"/>
          <ac:spMkLst>
            <pc:docMk/>
            <pc:sldMk cId="3555590357" sldId="303"/>
            <ac:spMk id="3" creationId="{31132ECF-DE71-B454-D3CC-12D1AE2F620A}"/>
          </ac:spMkLst>
        </pc:spChg>
      </pc:sldChg>
      <pc:sldChg chg="modSp add del mod">
        <pc:chgData name="TOWA KOUOKAM Edgar" userId="411f056d-ea6b-414e-9d78-772cb3aafefc" providerId="ADAL" clId="{6094D396-AF69-4549-ADFF-5D2308267E96}" dt="2025-07-06T12:31:08.506" v="6567" actId="2696"/>
        <pc:sldMkLst>
          <pc:docMk/>
          <pc:sldMk cId="1243124191" sldId="304"/>
        </pc:sldMkLst>
        <pc:spChg chg="mod">
          <ac:chgData name="TOWA KOUOKAM Edgar" userId="411f056d-ea6b-414e-9d78-772cb3aafefc" providerId="ADAL" clId="{6094D396-AF69-4549-ADFF-5D2308267E96}" dt="2025-07-06T12:23:40.684" v="6565" actId="20577"/>
          <ac:spMkLst>
            <pc:docMk/>
            <pc:sldMk cId="1243124191" sldId="304"/>
            <ac:spMk id="3" creationId="{B91EF3FA-555E-E02B-59A2-41318D250B1D}"/>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universitelibrebruxelles-my.sharepoint.com/personal/edgar_battand_towa_kouokam_ulb_be/Documents/Mandat%20FNRS%20post%20doc/New%20Microsoft%20Excel%20Workshee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universitelibrebruxelles-my.sharepoint.com/personal/edgar_battand_towa_kouokam_ulb_be/Documents/Mandat%20FNRS%20post%20doc/New%20Microsoft%20Excel%20Worksheet.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5682203389830501E-2"/>
          <c:y val="0.11087301587301587"/>
          <c:w val="0.94431779661016957"/>
          <c:h val="0.77825396825396831"/>
        </c:manualLayout>
      </c:layout>
      <c:barChart>
        <c:barDir val="col"/>
        <c:grouping val="stacked"/>
        <c:varyColors val="0"/>
        <c:ser>
          <c:idx val="0"/>
          <c:order val="0"/>
          <c:tx>
            <c:strRef>
              <c:f>Sheet1!$D$8</c:f>
              <c:strCache>
                <c:ptCount val="1"/>
                <c:pt idx="0">
                  <c:v>A</c:v>
                </c:pt>
              </c:strCache>
            </c:strRef>
          </c:tx>
          <c:spPr>
            <a:solidFill>
              <a:srgbClr val="7030A0"/>
            </a:solidFill>
            <a:ln>
              <a:noFill/>
            </a:ln>
            <a:effectLst/>
          </c:spPr>
          <c:invertIfNegative val="0"/>
          <c:val>
            <c:numRef>
              <c:f>Sheet1!$D$9:$D$15</c:f>
              <c:numCache>
                <c:formatCode>0%</c:formatCode>
                <c:ptCount val="7"/>
                <c:pt idx="0">
                  <c:v>0.05</c:v>
                </c:pt>
                <c:pt idx="1">
                  <c:v>0.1</c:v>
                </c:pt>
                <c:pt idx="2">
                  <c:v>0.15000000000000002</c:v>
                </c:pt>
                <c:pt idx="3">
                  <c:v>0.25</c:v>
                </c:pt>
                <c:pt idx="4">
                  <c:v>0.4</c:v>
                </c:pt>
                <c:pt idx="5">
                  <c:v>0.60000000000000009</c:v>
                </c:pt>
                <c:pt idx="6">
                  <c:v>0.90000000000000013</c:v>
                </c:pt>
              </c:numCache>
            </c:numRef>
          </c:val>
          <c:extLst>
            <c:ext xmlns:c16="http://schemas.microsoft.com/office/drawing/2014/chart" uri="{C3380CC4-5D6E-409C-BE32-E72D297353CC}">
              <c16:uniqueId val="{00000000-F8D5-4241-845B-D2EBD64523DA}"/>
            </c:ext>
          </c:extLst>
        </c:ser>
        <c:ser>
          <c:idx val="1"/>
          <c:order val="1"/>
          <c:tx>
            <c:strRef>
              <c:f>Sheet1!$E$8</c:f>
              <c:strCache>
                <c:ptCount val="1"/>
              </c:strCache>
            </c:strRef>
          </c:tx>
          <c:spPr>
            <a:solidFill>
              <a:srgbClr val="C00000"/>
            </a:solidFill>
            <a:ln>
              <a:noFill/>
            </a:ln>
            <a:effectLst/>
          </c:spPr>
          <c:invertIfNegative val="0"/>
          <c:val>
            <c:numRef>
              <c:f>Sheet1!$E$9:$E$15</c:f>
              <c:numCache>
                <c:formatCode>General</c:formatCode>
                <c:ptCount val="7"/>
                <c:pt idx="0">
                  <c:v>-0.90000000000000013</c:v>
                </c:pt>
                <c:pt idx="1">
                  <c:v>-0.60000000000000009</c:v>
                </c:pt>
                <c:pt idx="2">
                  <c:v>-0.4</c:v>
                </c:pt>
                <c:pt idx="3">
                  <c:v>-0.25</c:v>
                </c:pt>
                <c:pt idx="4">
                  <c:v>-0.15000000000000002</c:v>
                </c:pt>
                <c:pt idx="5">
                  <c:v>-0.1</c:v>
                </c:pt>
                <c:pt idx="6">
                  <c:v>-0.05</c:v>
                </c:pt>
              </c:numCache>
            </c:numRef>
          </c:val>
          <c:extLst>
            <c:ext xmlns:c16="http://schemas.microsoft.com/office/drawing/2014/chart" uri="{C3380CC4-5D6E-409C-BE32-E72D297353CC}">
              <c16:uniqueId val="{00000001-F8D5-4241-845B-D2EBD64523DA}"/>
            </c:ext>
          </c:extLst>
        </c:ser>
        <c:dLbls>
          <c:showLegendKey val="0"/>
          <c:showVal val="0"/>
          <c:showCatName val="0"/>
          <c:showSerName val="0"/>
          <c:showPercent val="0"/>
          <c:showBubbleSize val="0"/>
        </c:dLbls>
        <c:gapWidth val="150"/>
        <c:overlap val="100"/>
        <c:axId val="1998700480"/>
        <c:axId val="1998692160"/>
      </c:barChart>
      <c:lineChart>
        <c:grouping val="standard"/>
        <c:varyColors val="0"/>
        <c:ser>
          <c:idx val="2"/>
          <c:order val="2"/>
          <c:tx>
            <c:strRef>
              <c:f>Sheet1!$F$8</c:f>
              <c:strCache>
                <c:ptCount val="1"/>
              </c:strCache>
            </c:strRef>
          </c:tx>
          <c:spPr>
            <a:ln w="28575" cap="rnd">
              <a:noFill/>
              <a:round/>
            </a:ln>
            <a:effectLst/>
          </c:spPr>
          <c:marker>
            <c:symbol val="diamond"/>
            <c:size val="3"/>
            <c:spPr>
              <a:solidFill>
                <a:schemeClr val="accent4"/>
              </a:solidFill>
              <a:ln w="9525">
                <a:noFill/>
              </a:ln>
              <a:effectLst/>
            </c:spPr>
          </c:marker>
          <c:val>
            <c:numRef>
              <c:f>Sheet1!$F$9:$F$15</c:f>
              <c:numCache>
                <c:formatCode>General</c:formatCode>
                <c:ptCount val="7"/>
                <c:pt idx="0">
                  <c:v>-0.85000000000000009</c:v>
                </c:pt>
                <c:pt idx="1">
                  <c:v>-0.50000000000000011</c:v>
                </c:pt>
                <c:pt idx="2">
                  <c:v>-0.25</c:v>
                </c:pt>
                <c:pt idx="3">
                  <c:v>0</c:v>
                </c:pt>
                <c:pt idx="4">
                  <c:v>0.25</c:v>
                </c:pt>
                <c:pt idx="5">
                  <c:v>0.50000000000000011</c:v>
                </c:pt>
                <c:pt idx="6">
                  <c:v>0.85000000000000009</c:v>
                </c:pt>
              </c:numCache>
            </c:numRef>
          </c:val>
          <c:smooth val="0"/>
          <c:extLst>
            <c:ext xmlns:c16="http://schemas.microsoft.com/office/drawing/2014/chart" uri="{C3380CC4-5D6E-409C-BE32-E72D297353CC}">
              <c16:uniqueId val="{00000002-F8D5-4241-845B-D2EBD64523DA}"/>
            </c:ext>
          </c:extLst>
        </c:ser>
        <c:dLbls>
          <c:showLegendKey val="0"/>
          <c:showVal val="0"/>
          <c:showCatName val="0"/>
          <c:showSerName val="0"/>
          <c:showPercent val="0"/>
          <c:showBubbleSize val="0"/>
        </c:dLbls>
        <c:marker val="1"/>
        <c:smooth val="0"/>
        <c:axId val="1998700480"/>
        <c:axId val="1998692160"/>
        <c:extLst>
          <c:ext xmlns:c15="http://schemas.microsoft.com/office/drawing/2012/chart" uri="{02D57815-91ED-43cb-92C2-25804820EDAC}">
            <c15:filteredLineSeries>
              <c15:ser>
                <c:idx val="3"/>
                <c:order val="3"/>
                <c:tx>
                  <c:strRef>
                    <c:extLst>
                      <c:ext uri="{02D57815-91ED-43cb-92C2-25804820EDAC}">
                        <c15:formulaRef>
                          <c15:sqref>Sheet1!$G$8</c15:sqref>
                        </c15:formulaRef>
                      </c:ext>
                    </c:extLst>
                    <c:strCache>
                      <c:ptCount val="1"/>
                    </c:strCache>
                  </c:strRef>
                </c:tx>
                <c:spPr>
                  <a:ln w="28575" cap="rnd">
                    <a:solidFill>
                      <a:schemeClr val="accent6">
                        <a:alpha val="99000"/>
                      </a:schemeClr>
                    </a:solidFill>
                    <a:round/>
                  </a:ln>
                  <a:effectLst/>
                </c:spPr>
                <c:marker>
                  <c:symbol val="circle"/>
                  <c:size val="5"/>
                  <c:spPr>
                    <a:solidFill>
                      <a:schemeClr val="accent6"/>
                    </a:solidFill>
                    <a:ln w="9525">
                      <a:solidFill>
                        <a:schemeClr val="accent6"/>
                      </a:solidFill>
                    </a:ln>
                    <a:effectLst/>
                  </c:spPr>
                </c:marker>
                <c:val>
                  <c:numRef>
                    <c:extLst>
                      <c:ext uri="{02D57815-91ED-43cb-92C2-25804820EDAC}">
                        <c15:formulaRef>
                          <c15:sqref>Sheet1!$G$9:$G$15</c15:sqref>
                        </c15:formulaRef>
                      </c:ext>
                    </c:extLst>
                    <c:numCache>
                      <c:formatCode>General</c:formatCode>
                      <c:ptCount val="7"/>
                      <c:pt idx="0">
                        <c:v>0.05</c:v>
                      </c:pt>
                      <c:pt idx="1">
                        <c:v>0.1</c:v>
                      </c:pt>
                      <c:pt idx="2">
                        <c:v>0.15000000000000002</c:v>
                      </c:pt>
                      <c:pt idx="3">
                        <c:v>0.25</c:v>
                      </c:pt>
                      <c:pt idx="4">
                        <c:v>0.4</c:v>
                      </c:pt>
                      <c:pt idx="5">
                        <c:v>0.60000000000000009</c:v>
                      </c:pt>
                      <c:pt idx="6">
                        <c:v>0.90000000000000013</c:v>
                      </c:pt>
                    </c:numCache>
                  </c:numRef>
                </c:val>
                <c:smooth val="0"/>
                <c:extLst>
                  <c:ext xmlns:c16="http://schemas.microsoft.com/office/drawing/2014/chart" uri="{C3380CC4-5D6E-409C-BE32-E72D297353CC}">
                    <c16:uniqueId val="{00000003-F8D5-4241-845B-D2EBD64523DA}"/>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Sheet1!$H$8</c15:sqref>
                        </c15:formulaRef>
                      </c:ext>
                    </c:extLst>
                    <c:strCache>
                      <c:ptCount val="1"/>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val>
                  <c:numRef>
                    <c:extLst xmlns:c15="http://schemas.microsoft.com/office/drawing/2012/chart">
                      <c:ext xmlns:c15="http://schemas.microsoft.com/office/drawing/2012/chart" uri="{02D57815-91ED-43cb-92C2-25804820EDAC}">
                        <c15:formulaRef>
                          <c15:sqref>Sheet1!$H$9:$H$15</c15:sqref>
                        </c15:formulaRef>
                      </c:ext>
                    </c:extLst>
                    <c:numCache>
                      <c:formatCode>General</c:formatCode>
                      <c:ptCount val="7"/>
                      <c:pt idx="0">
                        <c:v>-0.90000000000000013</c:v>
                      </c:pt>
                      <c:pt idx="1">
                        <c:v>-0.60000000000000009</c:v>
                      </c:pt>
                      <c:pt idx="2">
                        <c:v>-0.4</c:v>
                      </c:pt>
                      <c:pt idx="3">
                        <c:v>-0.25</c:v>
                      </c:pt>
                      <c:pt idx="4">
                        <c:v>-0.15000000000000002</c:v>
                      </c:pt>
                      <c:pt idx="5">
                        <c:v>-0.1</c:v>
                      </c:pt>
                      <c:pt idx="6">
                        <c:v>-0.05</c:v>
                      </c:pt>
                    </c:numCache>
                  </c:numRef>
                </c:val>
                <c:smooth val="0"/>
                <c:extLst xmlns:c15="http://schemas.microsoft.com/office/drawing/2012/chart">
                  <c:ext xmlns:c16="http://schemas.microsoft.com/office/drawing/2014/chart" uri="{C3380CC4-5D6E-409C-BE32-E72D297353CC}">
                    <c16:uniqueId val="{00000004-F8D5-4241-845B-D2EBD64523DA}"/>
                  </c:ext>
                </c:extLst>
              </c15:ser>
            </c15:filteredLineSeries>
          </c:ext>
        </c:extLst>
      </c:lineChart>
      <c:catAx>
        <c:axId val="1998700480"/>
        <c:scaling>
          <c:orientation val="minMax"/>
        </c:scaling>
        <c:delete val="1"/>
        <c:axPos val="b"/>
        <c:majorTickMark val="none"/>
        <c:minorTickMark val="none"/>
        <c:tickLblPos val="nextTo"/>
        <c:crossAx val="1998692160"/>
        <c:crosses val="autoZero"/>
        <c:auto val="1"/>
        <c:lblAlgn val="ctr"/>
        <c:lblOffset val="100"/>
        <c:noMultiLvlLbl val="0"/>
      </c:catAx>
      <c:valAx>
        <c:axId val="1998692160"/>
        <c:scaling>
          <c:orientation val="minMax"/>
        </c:scaling>
        <c:delete val="1"/>
        <c:axPos val="l"/>
        <c:numFmt formatCode="0%" sourceLinked="1"/>
        <c:majorTickMark val="none"/>
        <c:minorTickMark val="none"/>
        <c:tickLblPos val="nextTo"/>
        <c:crossAx val="1998700480"/>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5682203389830501E-2"/>
          <c:y val="0.11087301587301587"/>
          <c:w val="0.94431779661016957"/>
          <c:h val="0.77825396825396831"/>
        </c:manualLayout>
      </c:layout>
      <c:barChart>
        <c:barDir val="col"/>
        <c:grouping val="stacked"/>
        <c:varyColors val="0"/>
        <c:ser>
          <c:idx val="0"/>
          <c:order val="0"/>
          <c:tx>
            <c:strRef>
              <c:f>Sheet1!$D$8</c:f>
              <c:strCache>
                <c:ptCount val="1"/>
                <c:pt idx="0">
                  <c:v>A</c:v>
                </c:pt>
              </c:strCache>
            </c:strRef>
          </c:tx>
          <c:spPr>
            <a:solidFill>
              <a:srgbClr val="7030A0"/>
            </a:solidFill>
            <a:ln>
              <a:noFill/>
            </a:ln>
            <a:effectLst/>
          </c:spPr>
          <c:invertIfNegative val="0"/>
          <c:val>
            <c:numRef>
              <c:f>Sheet1!$D$9:$D$15</c:f>
              <c:numCache>
                <c:formatCode>0%</c:formatCode>
                <c:ptCount val="7"/>
                <c:pt idx="0">
                  <c:v>0.05</c:v>
                </c:pt>
                <c:pt idx="1">
                  <c:v>0.1</c:v>
                </c:pt>
                <c:pt idx="2">
                  <c:v>0.15000000000000002</c:v>
                </c:pt>
                <c:pt idx="3">
                  <c:v>0.25</c:v>
                </c:pt>
                <c:pt idx="4">
                  <c:v>0.4</c:v>
                </c:pt>
                <c:pt idx="5">
                  <c:v>0.60000000000000009</c:v>
                </c:pt>
                <c:pt idx="6">
                  <c:v>0.90000000000000013</c:v>
                </c:pt>
              </c:numCache>
            </c:numRef>
          </c:val>
          <c:extLst>
            <c:ext xmlns:c16="http://schemas.microsoft.com/office/drawing/2014/chart" uri="{C3380CC4-5D6E-409C-BE32-E72D297353CC}">
              <c16:uniqueId val="{00000000-80E8-43C9-AE2C-560BA6432429}"/>
            </c:ext>
          </c:extLst>
        </c:ser>
        <c:ser>
          <c:idx val="1"/>
          <c:order val="1"/>
          <c:tx>
            <c:strRef>
              <c:f>Sheet1!$E$8</c:f>
              <c:strCache>
                <c:ptCount val="1"/>
              </c:strCache>
            </c:strRef>
          </c:tx>
          <c:spPr>
            <a:solidFill>
              <a:srgbClr val="C00000"/>
            </a:solidFill>
            <a:ln>
              <a:noFill/>
            </a:ln>
            <a:effectLst/>
          </c:spPr>
          <c:invertIfNegative val="0"/>
          <c:val>
            <c:numRef>
              <c:f>Sheet1!$E$9:$E$15</c:f>
              <c:numCache>
                <c:formatCode>General</c:formatCode>
                <c:ptCount val="7"/>
                <c:pt idx="0">
                  <c:v>-0.90000000000000013</c:v>
                </c:pt>
                <c:pt idx="1">
                  <c:v>-0.60000000000000009</c:v>
                </c:pt>
                <c:pt idx="2">
                  <c:v>-0.4</c:v>
                </c:pt>
                <c:pt idx="3">
                  <c:v>-0.25</c:v>
                </c:pt>
                <c:pt idx="4">
                  <c:v>-0.15000000000000002</c:v>
                </c:pt>
                <c:pt idx="5">
                  <c:v>-0.1</c:v>
                </c:pt>
                <c:pt idx="6">
                  <c:v>-0.05</c:v>
                </c:pt>
              </c:numCache>
            </c:numRef>
          </c:val>
          <c:extLst>
            <c:ext xmlns:c16="http://schemas.microsoft.com/office/drawing/2014/chart" uri="{C3380CC4-5D6E-409C-BE32-E72D297353CC}">
              <c16:uniqueId val="{00000001-80E8-43C9-AE2C-560BA6432429}"/>
            </c:ext>
          </c:extLst>
        </c:ser>
        <c:dLbls>
          <c:showLegendKey val="0"/>
          <c:showVal val="0"/>
          <c:showCatName val="0"/>
          <c:showSerName val="0"/>
          <c:showPercent val="0"/>
          <c:showBubbleSize val="0"/>
        </c:dLbls>
        <c:gapWidth val="150"/>
        <c:overlap val="100"/>
        <c:axId val="1998700480"/>
        <c:axId val="1998692160"/>
      </c:barChart>
      <c:lineChart>
        <c:grouping val="standard"/>
        <c:varyColors val="0"/>
        <c:ser>
          <c:idx val="2"/>
          <c:order val="2"/>
          <c:tx>
            <c:strRef>
              <c:f>Sheet1!$F$8</c:f>
              <c:strCache>
                <c:ptCount val="1"/>
              </c:strCache>
            </c:strRef>
          </c:tx>
          <c:spPr>
            <a:ln w="28575" cap="rnd">
              <a:noFill/>
              <a:round/>
            </a:ln>
            <a:effectLst/>
          </c:spPr>
          <c:marker>
            <c:symbol val="diamond"/>
            <c:size val="3"/>
            <c:spPr>
              <a:solidFill>
                <a:schemeClr val="accent4"/>
              </a:solidFill>
              <a:ln w="9525">
                <a:noFill/>
              </a:ln>
              <a:effectLst/>
            </c:spPr>
          </c:marker>
          <c:val>
            <c:numRef>
              <c:f>Sheet1!$F$9:$F$15</c:f>
              <c:numCache>
                <c:formatCode>General</c:formatCode>
                <c:ptCount val="7"/>
                <c:pt idx="0">
                  <c:v>-0.85000000000000009</c:v>
                </c:pt>
                <c:pt idx="1">
                  <c:v>-0.50000000000000011</c:v>
                </c:pt>
                <c:pt idx="2">
                  <c:v>-0.25</c:v>
                </c:pt>
                <c:pt idx="3">
                  <c:v>0</c:v>
                </c:pt>
                <c:pt idx="4">
                  <c:v>0.25</c:v>
                </c:pt>
                <c:pt idx="5">
                  <c:v>0.50000000000000011</c:v>
                </c:pt>
                <c:pt idx="6">
                  <c:v>0.85000000000000009</c:v>
                </c:pt>
              </c:numCache>
            </c:numRef>
          </c:val>
          <c:smooth val="0"/>
          <c:extLst>
            <c:ext xmlns:c16="http://schemas.microsoft.com/office/drawing/2014/chart" uri="{C3380CC4-5D6E-409C-BE32-E72D297353CC}">
              <c16:uniqueId val="{00000002-80E8-43C9-AE2C-560BA6432429}"/>
            </c:ext>
          </c:extLst>
        </c:ser>
        <c:dLbls>
          <c:showLegendKey val="0"/>
          <c:showVal val="0"/>
          <c:showCatName val="0"/>
          <c:showSerName val="0"/>
          <c:showPercent val="0"/>
          <c:showBubbleSize val="0"/>
        </c:dLbls>
        <c:marker val="1"/>
        <c:smooth val="0"/>
        <c:axId val="1998700480"/>
        <c:axId val="1998692160"/>
        <c:extLst>
          <c:ext xmlns:c15="http://schemas.microsoft.com/office/drawing/2012/chart" uri="{02D57815-91ED-43cb-92C2-25804820EDAC}">
            <c15:filteredLineSeries>
              <c15:ser>
                <c:idx val="3"/>
                <c:order val="3"/>
                <c:tx>
                  <c:strRef>
                    <c:extLst>
                      <c:ext uri="{02D57815-91ED-43cb-92C2-25804820EDAC}">
                        <c15:formulaRef>
                          <c15:sqref>Sheet1!$G$8</c15:sqref>
                        </c15:formulaRef>
                      </c:ext>
                    </c:extLst>
                    <c:strCache>
                      <c:ptCount val="1"/>
                    </c:strCache>
                  </c:strRef>
                </c:tx>
                <c:spPr>
                  <a:ln w="28575" cap="rnd">
                    <a:solidFill>
                      <a:schemeClr val="accent6">
                        <a:alpha val="99000"/>
                      </a:schemeClr>
                    </a:solidFill>
                    <a:round/>
                  </a:ln>
                  <a:effectLst/>
                </c:spPr>
                <c:marker>
                  <c:symbol val="circle"/>
                  <c:size val="5"/>
                  <c:spPr>
                    <a:solidFill>
                      <a:schemeClr val="accent6"/>
                    </a:solidFill>
                    <a:ln w="9525">
                      <a:solidFill>
                        <a:schemeClr val="accent6"/>
                      </a:solidFill>
                    </a:ln>
                    <a:effectLst/>
                  </c:spPr>
                </c:marker>
                <c:val>
                  <c:numRef>
                    <c:extLst>
                      <c:ext uri="{02D57815-91ED-43cb-92C2-25804820EDAC}">
                        <c15:formulaRef>
                          <c15:sqref>Sheet1!$G$9:$G$15</c15:sqref>
                        </c15:formulaRef>
                      </c:ext>
                    </c:extLst>
                    <c:numCache>
                      <c:formatCode>General</c:formatCode>
                      <c:ptCount val="7"/>
                      <c:pt idx="0">
                        <c:v>0.05</c:v>
                      </c:pt>
                      <c:pt idx="1">
                        <c:v>0.1</c:v>
                      </c:pt>
                      <c:pt idx="2">
                        <c:v>0.15000000000000002</c:v>
                      </c:pt>
                      <c:pt idx="3">
                        <c:v>0.25</c:v>
                      </c:pt>
                      <c:pt idx="4">
                        <c:v>0.4</c:v>
                      </c:pt>
                      <c:pt idx="5">
                        <c:v>0.60000000000000009</c:v>
                      </c:pt>
                      <c:pt idx="6">
                        <c:v>0.90000000000000013</c:v>
                      </c:pt>
                    </c:numCache>
                  </c:numRef>
                </c:val>
                <c:smooth val="0"/>
                <c:extLst>
                  <c:ext xmlns:c16="http://schemas.microsoft.com/office/drawing/2014/chart" uri="{C3380CC4-5D6E-409C-BE32-E72D297353CC}">
                    <c16:uniqueId val="{00000003-80E8-43C9-AE2C-560BA6432429}"/>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Sheet1!$H$8</c15:sqref>
                        </c15:formulaRef>
                      </c:ext>
                    </c:extLst>
                    <c:strCache>
                      <c:ptCount val="1"/>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val>
                  <c:numRef>
                    <c:extLst xmlns:c15="http://schemas.microsoft.com/office/drawing/2012/chart">
                      <c:ext xmlns:c15="http://schemas.microsoft.com/office/drawing/2012/chart" uri="{02D57815-91ED-43cb-92C2-25804820EDAC}">
                        <c15:formulaRef>
                          <c15:sqref>Sheet1!$H$9:$H$15</c15:sqref>
                        </c15:formulaRef>
                      </c:ext>
                    </c:extLst>
                    <c:numCache>
                      <c:formatCode>General</c:formatCode>
                      <c:ptCount val="7"/>
                      <c:pt idx="0">
                        <c:v>-0.90000000000000013</c:v>
                      </c:pt>
                      <c:pt idx="1">
                        <c:v>-0.60000000000000009</c:v>
                      </c:pt>
                      <c:pt idx="2">
                        <c:v>-0.4</c:v>
                      </c:pt>
                      <c:pt idx="3">
                        <c:v>-0.25</c:v>
                      </c:pt>
                      <c:pt idx="4">
                        <c:v>-0.15000000000000002</c:v>
                      </c:pt>
                      <c:pt idx="5">
                        <c:v>-0.1</c:v>
                      </c:pt>
                      <c:pt idx="6">
                        <c:v>-0.05</c:v>
                      </c:pt>
                    </c:numCache>
                  </c:numRef>
                </c:val>
                <c:smooth val="0"/>
                <c:extLst xmlns:c15="http://schemas.microsoft.com/office/drawing/2012/chart">
                  <c:ext xmlns:c16="http://schemas.microsoft.com/office/drawing/2014/chart" uri="{C3380CC4-5D6E-409C-BE32-E72D297353CC}">
                    <c16:uniqueId val="{00000004-80E8-43C9-AE2C-560BA6432429}"/>
                  </c:ext>
                </c:extLst>
              </c15:ser>
            </c15:filteredLineSeries>
          </c:ext>
        </c:extLst>
      </c:lineChart>
      <c:catAx>
        <c:axId val="1998700480"/>
        <c:scaling>
          <c:orientation val="minMax"/>
        </c:scaling>
        <c:delete val="1"/>
        <c:axPos val="b"/>
        <c:majorTickMark val="none"/>
        <c:minorTickMark val="none"/>
        <c:tickLblPos val="nextTo"/>
        <c:crossAx val="1998692160"/>
        <c:crosses val="autoZero"/>
        <c:auto val="1"/>
        <c:lblAlgn val="ctr"/>
        <c:lblOffset val="100"/>
        <c:noMultiLvlLbl val="0"/>
      </c:catAx>
      <c:valAx>
        <c:axId val="1998692160"/>
        <c:scaling>
          <c:orientation val="minMax"/>
        </c:scaling>
        <c:delete val="1"/>
        <c:axPos val="l"/>
        <c:numFmt formatCode="0%" sourceLinked="1"/>
        <c:majorTickMark val="none"/>
        <c:minorTickMark val="none"/>
        <c:tickLblPos val="nextTo"/>
        <c:crossAx val="1998700480"/>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C0F96C-3564-46B1-97DF-F676CB8EA7D7}" type="doc">
      <dgm:prSet loTypeId="urn:microsoft.com/office/officeart/2005/8/layout/gear1" loCatId="process" qsTypeId="urn:microsoft.com/office/officeart/2005/8/quickstyle/simple1" qsCatId="simple" csTypeId="urn:microsoft.com/office/officeart/2005/8/colors/colorful4" csCatId="colorful" phldr="1"/>
      <dgm:spPr/>
    </dgm:pt>
    <dgm:pt modelId="{3640FB78-371F-43DC-8F7A-1403A19BACB0}">
      <dgm:prSet phldrT="[Text]" custT="1"/>
      <dgm:spPr/>
      <dgm:t>
        <a:bodyPr/>
        <a:lstStyle/>
        <a:p>
          <a:r>
            <a:rPr lang="en-GB" sz="2400" dirty="0"/>
            <a:t>Energy-environment CGE model</a:t>
          </a:r>
        </a:p>
      </dgm:t>
    </dgm:pt>
    <dgm:pt modelId="{A87969F2-B7F8-4728-AA11-99AF7933F635}" type="parTrans" cxnId="{DAAE8196-1E58-43E1-9D97-EF7FEE494F5C}">
      <dgm:prSet/>
      <dgm:spPr/>
      <dgm:t>
        <a:bodyPr/>
        <a:lstStyle/>
        <a:p>
          <a:endParaRPr lang="en-GB" sz="2400"/>
        </a:p>
      </dgm:t>
    </dgm:pt>
    <dgm:pt modelId="{2E9E2F52-A6AE-42E0-9D96-256DA0F53640}" type="sibTrans" cxnId="{DAAE8196-1E58-43E1-9D97-EF7FEE494F5C}">
      <dgm:prSet/>
      <dgm:spPr/>
      <dgm:t>
        <a:bodyPr/>
        <a:lstStyle/>
        <a:p>
          <a:endParaRPr lang="en-GB" sz="2400"/>
        </a:p>
      </dgm:t>
    </dgm:pt>
    <dgm:pt modelId="{9608D600-0B20-4AA3-833A-61DBA8FBE9E8}">
      <dgm:prSet phldrT="[Text]" custT="1"/>
      <dgm:spPr/>
      <dgm:t>
        <a:bodyPr/>
        <a:lstStyle/>
        <a:p>
          <a:r>
            <a:rPr lang="en-GB" sz="2400" dirty="0"/>
            <a:t>Evidences (incl. RE)</a:t>
          </a:r>
        </a:p>
      </dgm:t>
    </dgm:pt>
    <dgm:pt modelId="{DC7583FA-4BB5-493B-BD9E-584168F22D4D}" type="parTrans" cxnId="{E26592D1-4957-4881-ADD4-4CC56647292A}">
      <dgm:prSet/>
      <dgm:spPr/>
      <dgm:t>
        <a:bodyPr/>
        <a:lstStyle/>
        <a:p>
          <a:endParaRPr lang="en-GB" sz="2400"/>
        </a:p>
      </dgm:t>
    </dgm:pt>
    <dgm:pt modelId="{95C50325-5202-495F-ADCC-DCF8AE0C4EE4}" type="sibTrans" cxnId="{E26592D1-4957-4881-ADD4-4CC56647292A}">
      <dgm:prSet/>
      <dgm:spPr/>
      <dgm:t>
        <a:bodyPr/>
        <a:lstStyle/>
        <a:p>
          <a:endParaRPr lang="en-GB" sz="2400"/>
        </a:p>
      </dgm:t>
    </dgm:pt>
    <dgm:pt modelId="{C0B74BE6-E5EB-49FF-B900-B74B6B228A6F}">
      <dgm:prSet phldrT="[Text]" custT="1"/>
      <dgm:spPr/>
      <dgm:t>
        <a:bodyPr/>
        <a:lstStyle/>
        <a:p>
          <a:r>
            <a:rPr lang="en-GB" sz="2400" dirty="0"/>
            <a:t>Policy design</a:t>
          </a:r>
        </a:p>
      </dgm:t>
    </dgm:pt>
    <dgm:pt modelId="{543BD638-AE57-43BB-B986-399ABBD33E89}" type="parTrans" cxnId="{003747AB-6878-403F-A832-146582D5C6F0}">
      <dgm:prSet/>
      <dgm:spPr/>
      <dgm:t>
        <a:bodyPr/>
        <a:lstStyle/>
        <a:p>
          <a:endParaRPr lang="en-GB" sz="2400"/>
        </a:p>
      </dgm:t>
    </dgm:pt>
    <dgm:pt modelId="{1532037A-204E-40C1-B475-83AF55AC276E}" type="sibTrans" cxnId="{003747AB-6878-403F-A832-146582D5C6F0}">
      <dgm:prSet/>
      <dgm:spPr/>
      <dgm:t>
        <a:bodyPr/>
        <a:lstStyle/>
        <a:p>
          <a:endParaRPr lang="en-GB" sz="2400"/>
        </a:p>
      </dgm:t>
    </dgm:pt>
    <dgm:pt modelId="{A58044F4-380A-4FF5-B29B-1EE85B7F6659}" type="pres">
      <dgm:prSet presAssocID="{BBC0F96C-3564-46B1-97DF-F676CB8EA7D7}" presName="composite" presStyleCnt="0">
        <dgm:presLayoutVars>
          <dgm:chMax val="3"/>
          <dgm:animLvl val="lvl"/>
          <dgm:resizeHandles val="exact"/>
        </dgm:presLayoutVars>
      </dgm:prSet>
      <dgm:spPr/>
    </dgm:pt>
    <dgm:pt modelId="{A18A7F76-0748-43A2-8E4F-5DB54F126043}" type="pres">
      <dgm:prSet presAssocID="{3640FB78-371F-43DC-8F7A-1403A19BACB0}" presName="gear1" presStyleLbl="node1" presStyleIdx="0" presStyleCnt="3">
        <dgm:presLayoutVars>
          <dgm:chMax val="1"/>
          <dgm:bulletEnabled val="1"/>
        </dgm:presLayoutVars>
      </dgm:prSet>
      <dgm:spPr/>
    </dgm:pt>
    <dgm:pt modelId="{64EDB060-4A8D-4B9E-B15E-46952E4FA267}" type="pres">
      <dgm:prSet presAssocID="{3640FB78-371F-43DC-8F7A-1403A19BACB0}" presName="gear1srcNode" presStyleLbl="node1" presStyleIdx="0" presStyleCnt="3"/>
      <dgm:spPr/>
    </dgm:pt>
    <dgm:pt modelId="{D46A85E9-E792-4DED-9156-4304239991FC}" type="pres">
      <dgm:prSet presAssocID="{3640FB78-371F-43DC-8F7A-1403A19BACB0}" presName="gear1dstNode" presStyleLbl="node1" presStyleIdx="0" presStyleCnt="3"/>
      <dgm:spPr/>
    </dgm:pt>
    <dgm:pt modelId="{9F97CCF6-0297-4070-8121-0D049A31C993}" type="pres">
      <dgm:prSet presAssocID="{9608D600-0B20-4AA3-833A-61DBA8FBE9E8}" presName="gear2" presStyleLbl="node1" presStyleIdx="1" presStyleCnt="3" custScaleX="120088" custScaleY="111668">
        <dgm:presLayoutVars>
          <dgm:chMax val="1"/>
          <dgm:bulletEnabled val="1"/>
        </dgm:presLayoutVars>
      </dgm:prSet>
      <dgm:spPr/>
    </dgm:pt>
    <dgm:pt modelId="{3E99966F-E0AF-4BC5-8997-E8E0A5AB710D}" type="pres">
      <dgm:prSet presAssocID="{9608D600-0B20-4AA3-833A-61DBA8FBE9E8}" presName="gear2srcNode" presStyleLbl="node1" presStyleIdx="1" presStyleCnt="3"/>
      <dgm:spPr/>
    </dgm:pt>
    <dgm:pt modelId="{522DEBB0-1CB1-40F9-96BB-F43F7F62C9F2}" type="pres">
      <dgm:prSet presAssocID="{9608D600-0B20-4AA3-833A-61DBA8FBE9E8}" presName="gear2dstNode" presStyleLbl="node1" presStyleIdx="1" presStyleCnt="3"/>
      <dgm:spPr/>
    </dgm:pt>
    <dgm:pt modelId="{924E0B91-CAB6-432A-A4F1-850975764571}" type="pres">
      <dgm:prSet presAssocID="{C0B74BE6-E5EB-49FF-B900-B74B6B228A6F}" presName="gear3" presStyleLbl="node1" presStyleIdx="2" presStyleCnt="3"/>
      <dgm:spPr/>
    </dgm:pt>
    <dgm:pt modelId="{5A6A3E65-4E16-4104-A3F7-AFF583B9F47B}" type="pres">
      <dgm:prSet presAssocID="{C0B74BE6-E5EB-49FF-B900-B74B6B228A6F}" presName="gear3tx" presStyleLbl="node1" presStyleIdx="2" presStyleCnt="3">
        <dgm:presLayoutVars>
          <dgm:chMax val="1"/>
          <dgm:bulletEnabled val="1"/>
        </dgm:presLayoutVars>
      </dgm:prSet>
      <dgm:spPr/>
    </dgm:pt>
    <dgm:pt modelId="{633A7E66-B257-482C-ABB5-D3537D062032}" type="pres">
      <dgm:prSet presAssocID="{C0B74BE6-E5EB-49FF-B900-B74B6B228A6F}" presName="gear3srcNode" presStyleLbl="node1" presStyleIdx="2" presStyleCnt="3"/>
      <dgm:spPr/>
    </dgm:pt>
    <dgm:pt modelId="{524F4F40-CB26-4E87-A937-3A4324F82441}" type="pres">
      <dgm:prSet presAssocID="{C0B74BE6-E5EB-49FF-B900-B74B6B228A6F}" presName="gear3dstNode" presStyleLbl="node1" presStyleIdx="2" presStyleCnt="3"/>
      <dgm:spPr/>
    </dgm:pt>
    <dgm:pt modelId="{D355DA66-A30D-4E86-A403-189614E9F1F5}" type="pres">
      <dgm:prSet presAssocID="{2E9E2F52-A6AE-42E0-9D96-256DA0F53640}" presName="connector1" presStyleLbl="sibTrans2D1" presStyleIdx="0" presStyleCnt="3"/>
      <dgm:spPr/>
    </dgm:pt>
    <dgm:pt modelId="{BFD7A15A-88D2-43C3-87CA-DB5B89F8FDA1}" type="pres">
      <dgm:prSet presAssocID="{95C50325-5202-495F-ADCC-DCF8AE0C4EE4}" presName="connector2" presStyleLbl="sibTrans2D1" presStyleIdx="1" presStyleCnt="3"/>
      <dgm:spPr/>
    </dgm:pt>
    <dgm:pt modelId="{58F7D241-5341-4367-AFF8-826ADC9D118C}" type="pres">
      <dgm:prSet presAssocID="{1532037A-204E-40C1-B475-83AF55AC276E}" presName="connector3" presStyleLbl="sibTrans2D1" presStyleIdx="2" presStyleCnt="3"/>
      <dgm:spPr/>
    </dgm:pt>
  </dgm:ptLst>
  <dgm:cxnLst>
    <dgm:cxn modelId="{CCD6EF00-098C-4759-87F7-552252B1826D}" type="presOf" srcId="{3640FB78-371F-43DC-8F7A-1403A19BACB0}" destId="{D46A85E9-E792-4DED-9156-4304239991FC}" srcOrd="2" destOrd="0" presId="urn:microsoft.com/office/officeart/2005/8/layout/gear1"/>
    <dgm:cxn modelId="{83C62613-87B9-4A59-9A58-313F6C10080D}" type="presOf" srcId="{3640FB78-371F-43DC-8F7A-1403A19BACB0}" destId="{64EDB060-4A8D-4B9E-B15E-46952E4FA267}" srcOrd="1" destOrd="0" presId="urn:microsoft.com/office/officeart/2005/8/layout/gear1"/>
    <dgm:cxn modelId="{C79FBF17-9AD0-4E66-9EB3-90F601250894}" type="presOf" srcId="{1532037A-204E-40C1-B475-83AF55AC276E}" destId="{58F7D241-5341-4367-AFF8-826ADC9D118C}" srcOrd="0" destOrd="0" presId="urn:microsoft.com/office/officeart/2005/8/layout/gear1"/>
    <dgm:cxn modelId="{E0902625-82F3-4E66-A99D-2075FBF7FFB0}" type="presOf" srcId="{2E9E2F52-A6AE-42E0-9D96-256DA0F53640}" destId="{D355DA66-A30D-4E86-A403-189614E9F1F5}" srcOrd="0" destOrd="0" presId="urn:microsoft.com/office/officeart/2005/8/layout/gear1"/>
    <dgm:cxn modelId="{DEFB4C34-C8D4-4F9F-B14C-9C0ADC24C8F3}" type="presOf" srcId="{95C50325-5202-495F-ADCC-DCF8AE0C4EE4}" destId="{BFD7A15A-88D2-43C3-87CA-DB5B89F8FDA1}" srcOrd="0" destOrd="0" presId="urn:microsoft.com/office/officeart/2005/8/layout/gear1"/>
    <dgm:cxn modelId="{E33B1E3F-62E8-4B74-88AC-C81115F5A96A}" type="presOf" srcId="{9608D600-0B20-4AA3-833A-61DBA8FBE9E8}" destId="{3E99966F-E0AF-4BC5-8997-E8E0A5AB710D}" srcOrd="1" destOrd="0" presId="urn:microsoft.com/office/officeart/2005/8/layout/gear1"/>
    <dgm:cxn modelId="{6F4FD871-0846-453D-9F8F-920C376341F7}" type="presOf" srcId="{C0B74BE6-E5EB-49FF-B900-B74B6B228A6F}" destId="{5A6A3E65-4E16-4104-A3F7-AFF583B9F47B}" srcOrd="1" destOrd="0" presId="urn:microsoft.com/office/officeart/2005/8/layout/gear1"/>
    <dgm:cxn modelId="{A740A975-2172-4EA4-8A73-157D14918716}" type="presOf" srcId="{9608D600-0B20-4AA3-833A-61DBA8FBE9E8}" destId="{522DEBB0-1CB1-40F9-96BB-F43F7F62C9F2}" srcOrd="2" destOrd="0" presId="urn:microsoft.com/office/officeart/2005/8/layout/gear1"/>
    <dgm:cxn modelId="{7436967C-26B7-47A8-9B9D-A8FF2DC00B76}" type="presOf" srcId="{BBC0F96C-3564-46B1-97DF-F676CB8EA7D7}" destId="{A58044F4-380A-4FF5-B29B-1EE85B7F6659}" srcOrd="0" destOrd="0" presId="urn:microsoft.com/office/officeart/2005/8/layout/gear1"/>
    <dgm:cxn modelId="{4768B983-64FD-45C0-9BCE-50BF42870246}" type="presOf" srcId="{C0B74BE6-E5EB-49FF-B900-B74B6B228A6F}" destId="{633A7E66-B257-482C-ABB5-D3537D062032}" srcOrd="2" destOrd="0" presId="urn:microsoft.com/office/officeart/2005/8/layout/gear1"/>
    <dgm:cxn modelId="{482FE995-1386-49A3-8B29-6551A9CED762}" type="presOf" srcId="{9608D600-0B20-4AA3-833A-61DBA8FBE9E8}" destId="{9F97CCF6-0297-4070-8121-0D049A31C993}" srcOrd="0" destOrd="0" presId="urn:microsoft.com/office/officeart/2005/8/layout/gear1"/>
    <dgm:cxn modelId="{DAAE8196-1E58-43E1-9D97-EF7FEE494F5C}" srcId="{BBC0F96C-3564-46B1-97DF-F676CB8EA7D7}" destId="{3640FB78-371F-43DC-8F7A-1403A19BACB0}" srcOrd="0" destOrd="0" parTransId="{A87969F2-B7F8-4728-AA11-99AF7933F635}" sibTransId="{2E9E2F52-A6AE-42E0-9D96-256DA0F53640}"/>
    <dgm:cxn modelId="{010D389D-CE9A-45B0-9B39-DAC05467B2B7}" type="presOf" srcId="{C0B74BE6-E5EB-49FF-B900-B74B6B228A6F}" destId="{924E0B91-CAB6-432A-A4F1-850975764571}" srcOrd="0" destOrd="0" presId="urn:microsoft.com/office/officeart/2005/8/layout/gear1"/>
    <dgm:cxn modelId="{003747AB-6878-403F-A832-146582D5C6F0}" srcId="{BBC0F96C-3564-46B1-97DF-F676CB8EA7D7}" destId="{C0B74BE6-E5EB-49FF-B900-B74B6B228A6F}" srcOrd="2" destOrd="0" parTransId="{543BD638-AE57-43BB-B986-399ABBD33E89}" sibTransId="{1532037A-204E-40C1-B475-83AF55AC276E}"/>
    <dgm:cxn modelId="{89AD4EB1-41D6-4EFA-9A9A-2DCA600E6ADA}" type="presOf" srcId="{C0B74BE6-E5EB-49FF-B900-B74B6B228A6F}" destId="{524F4F40-CB26-4E87-A937-3A4324F82441}" srcOrd="3" destOrd="0" presId="urn:microsoft.com/office/officeart/2005/8/layout/gear1"/>
    <dgm:cxn modelId="{E26592D1-4957-4881-ADD4-4CC56647292A}" srcId="{BBC0F96C-3564-46B1-97DF-F676CB8EA7D7}" destId="{9608D600-0B20-4AA3-833A-61DBA8FBE9E8}" srcOrd="1" destOrd="0" parTransId="{DC7583FA-4BB5-493B-BD9E-584168F22D4D}" sibTransId="{95C50325-5202-495F-ADCC-DCF8AE0C4EE4}"/>
    <dgm:cxn modelId="{FAB87FE8-F6D8-41F5-A0A6-226B75C795C9}" type="presOf" srcId="{3640FB78-371F-43DC-8F7A-1403A19BACB0}" destId="{A18A7F76-0748-43A2-8E4F-5DB54F126043}" srcOrd="0" destOrd="0" presId="urn:microsoft.com/office/officeart/2005/8/layout/gear1"/>
    <dgm:cxn modelId="{ECC18F12-2571-4979-8A5E-57FD77A6F313}" type="presParOf" srcId="{A58044F4-380A-4FF5-B29B-1EE85B7F6659}" destId="{A18A7F76-0748-43A2-8E4F-5DB54F126043}" srcOrd="0" destOrd="0" presId="urn:microsoft.com/office/officeart/2005/8/layout/gear1"/>
    <dgm:cxn modelId="{A6D7BED0-B0AD-44F4-8B29-0CDE4A75721D}" type="presParOf" srcId="{A58044F4-380A-4FF5-B29B-1EE85B7F6659}" destId="{64EDB060-4A8D-4B9E-B15E-46952E4FA267}" srcOrd="1" destOrd="0" presId="urn:microsoft.com/office/officeart/2005/8/layout/gear1"/>
    <dgm:cxn modelId="{BC79538C-5C1D-425B-942B-3F37DD615819}" type="presParOf" srcId="{A58044F4-380A-4FF5-B29B-1EE85B7F6659}" destId="{D46A85E9-E792-4DED-9156-4304239991FC}" srcOrd="2" destOrd="0" presId="urn:microsoft.com/office/officeart/2005/8/layout/gear1"/>
    <dgm:cxn modelId="{A48FCA51-ED3D-4447-841D-5807BD63CCC2}" type="presParOf" srcId="{A58044F4-380A-4FF5-B29B-1EE85B7F6659}" destId="{9F97CCF6-0297-4070-8121-0D049A31C993}" srcOrd="3" destOrd="0" presId="urn:microsoft.com/office/officeart/2005/8/layout/gear1"/>
    <dgm:cxn modelId="{A8CF7F44-0968-4ABC-B283-9EDA71080932}" type="presParOf" srcId="{A58044F4-380A-4FF5-B29B-1EE85B7F6659}" destId="{3E99966F-E0AF-4BC5-8997-E8E0A5AB710D}" srcOrd="4" destOrd="0" presId="urn:microsoft.com/office/officeart/2005/8/layout/gear1"/>
    <dgm:cxn modelId="{77033403-E95E-4EE4-A5DF-38C0CE5BAA40}" type="presParOf" srcId="{A58044F4-380A-4FF5-B29B-1EE85B7F6659}" destId="{522DEBB0-1CB1-40F9-96BB-F43F7F62C9F2}" srcOrd="5" destOrd="0" presId="urn:microsoft.com/office/officeart/2005/8/layout/gear1"/>
    <dgm:cxn modelId="{A8743EF1-B0E3-4006-A073-D90A63A6BC54}" type="presParOf" srcId="{A58044F4-380A-4FF5-B29B-1EE85B7F6659}" destId="{924E0B91-CAB6-432A-A4F1-850975764571}" srcOrd="6" destOrd="0" presId="urn:microsoft.com/office/officeart/2005/8/layout/gear1"/>
    <dgm:cxn modelId="{A8B36E03-1F0E-40BB-A8B2-A980C4C93255}" type="presParOf" srcId="{A58044F4-380A-4FF5-B29B-1EE85B7F6659}" destId="{5A6A3E65-4E16-4104-A3F7-AFF583B9F47B}" srcOrd="7" destOrd="0" presId="urn:microsoft.com/office/officeart/2005/8/layout/gear1"/>
    <dgm:cxn modelId="{388D2CB8-CD79-4107-8E41-754FF49C28F8}" type="presParOf" srcId="{A58044F4-380A-4FF5-B29B-1EE85B7F6659}" destId="{633A7E66-B257-482C-ABB5-D3537D062032}" srcOrd="8" destOrd="0" presId="urn:microsoft.com/office/officeart/2005/8/layout/gear1"/>
    <dgm:cxn modelId="{2EE1FA56-BA0B-49D1-8041-F48EBF776881}" type="presParOf" srcId="{A58044F4-380A-4FF5-B29B-1EE85B7F6659}" destId="{524F4F40-CB26-4E87-A937-3A4324F82441}" srcOrd="9" destOrd="0" presId="urn:microsoft.com/office/officeart/2005/8/layout/gear1"/>
    <dgm:cxn modelId="{5B797307-7FEA-4F1D-8D88-E2FB24D8DCB2}" type="presParOf" srcId="{A58044F4-380A-4FF5-B29B-1EE85B7F6659}" destId="{D355DA66-A30D-4E86-A403-189614E9F1F5}" srcOrd="10" destOrd="0" presId="urn:microsoft.com/office/officeart/2005/8/layout/gear1"/>
    <dgm:cxn modelId="{2AC382DE-26BB-4C26-BD74-253558C1D098}" type="presParOf" srcId="{A58044F4-380A-4FF5-B29B-1EE85B7F6659}" destId="{BFD7A15A-88D2-43C3-87CA-DB5B89F8FDA1}" srcOrd="11" destOrd="0" presId="urn:microsoft.com/office/officeart/2005/8/layout/gear1"/>
    <dgm:cxn modelId="{4E078CBB-11ED-4033-B58C-B5CE18268FF4}" type="presParOf" srcId="{A58044F4-380A-4FF5-B29B-1EE85B7F6659}" destId="{58F7D241-5341-4367-AFF8-826ADC9D118C}"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8A7F76-0748-43A2-8E4F-5DB54F126043}">
      <dsp:nvSpPr>
        <dsp:cNvPr id="0" name=""/>
        <dsp:cNvSpPr/>
      </dsp:nvSpPr>
      <dsp:spPr>
        <a:xfrm>
          <a:off x="2901078" y="2476069"/>
          <a:ext cx="3026306" cy="3026306"/>
        </a:xfrm>
        <a:prstGeom prst="gear9">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t>Energy-environment CGE model</a:t>
          </a:r>
        </a:p>
      </dsp:txBody>
      <dsp:txXfrm>
        <a:off x="3509500" y="3184967"/>
        <a:ext cx="1809462" cy="1555584"/>
      </dsp:txXfrm>
    </dsp:sp>
    <dsp:sp modelId="{9F97CCF6-0297-4070-8121-0D049A31C993}">
      <dsp:nvSpPr>
        <dsp:cNvPr id="0" name=""/>
        <dsp:cNvSpPr/>
      </dsp:nvSpPr>
      <dsp:spPr>
        <a:xfrm>
          <a:off x="919254" y="1632356"/>
          <a:ext cx="2643077" cy="2457757"/>
        </a:xfrm>
        <a:prstGeom prst="gear6">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t>Evidences (incl. RE)</a:t>
          </a:r>
        </a:p>
      </dsp:txBody>
      <dsp:txXfrm>
        <a:off x="1564940" y="2254843"/>
        <a:ext cx="1351705" cy="1212783"/>
      </dsp:txXfrm>
    </dsp:sp>
    <dsp:sp modelId="{924E0B91-CAB6-432A-A4F1-850975764571}">
      <dsp:nvSpPr>
        <dsp:cNvPr id="0" name=""/>
        <dsp:cNvSpPr/>
      </dsp:nvSpPr>
      <dsp:spPr>
        <a:xfrm rot="20700000">
          <a:off x="2373074" y="242329"/>
          <a:ext cx="2156482" cy="2156482"/>
        </a:xfrm>
        <a:prstGeom prst="gear6">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t>Policy design</a:t>
          </a:r>
        </a:p>
      </dsp:txBody>
      <dsp:txXfrm rot="-20700000">
        <a:off x="2846054" y="715308"/>
        <a:ext cx="1210522" cy="1210522"/>
      </dsp:txXfrm>
    </dsp:sp>
    <dsp:sp modelId="{D355DA66-A30D-4E86-A403-189614E9F1F5}">
      <dsp:nvSpPr>
        <dsp:cNvPr id="0" name=""/>
        <dsp:cNvSpPr/>
      </dsp:nvSpPr>
      <dsp:spPr>
        <a:xfrm>
          <a:off x="2682999" y="2011040"/>
          <a:ext cx="3873672" cy="3873672"/>
        </a:xfrm>
        <a:prstGeom prst="circularArrow">
          <a:avLst>
            <a:gd name="adj1" fmla="val 4687"/>
            <a:gd name="adj2" fmla="val 299029"/>
            <a:gd name="adj3" fmla="val 2540534"/>
            <a:gd name="adj4" fmla="val 15809746"/>
            <a:gd name="adj5" fmla="val 5469"/>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FD7A15A-88D2-43C3-87CA-DB5B89F8FDA1}">
      <dsp:nvSpPr>
        <dsp:cNvPr id="0" name=""/>
        <dsp:cNvSpPr/>
      </dsp:nvSpPr>
      <dsp:spPr>
        <a:xfrm>
          <a:off x="750533" y="1268159"/>
          <a:ext cx="2814465" cy="2814465"/>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8F7D241-5341-4367-AFF8-826ADC9D118C}">
      <dsp:nvSpPr>
        <dsp:cNvPr id="0" name=""/>
        <dsp:cNvSpPr/>
      </dsp:nvSpPr>
      <dsp:spPr>
        <a:xfrm>
          <a:off x="1874258" y="-235635"/>
          <a:ext cx="3034560" cy="3034560"/>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DFCD26-3475-4BA9-8F1C-75817DB0FC8C}" type="datetimeFigureOut">
              <a:rPr lang="en-GB" smtClean="0"/>
              <a:t>07/07/2025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87BF18-3112-45D8-AEC6-48DDEEB8A41C}" type="slidenum">
              <a:rPr lang="en-GB" smtClean="0"/>
              <a:t>‹#›</a:t>
            </a:fld>
            <a:endParaRPr lang="en-GB"/>
          </a:p>
        </p:txBody>
      </p:sp>
    </p:spTree>
    <p:extLst>
      <p:ext uri="{BB962C8B-B14F-4D97-AF65-F5344CB8AC3E}">
        <p14:creationId xmlns:p14="http://schemas.microsoft.com/office/powerpoint/2010/main" val="2100019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Several methods have been so far used to assess RE. </a:t>
            </a:r>
          </a:p>
          <a:p>
            <a:r>
              <a:rPr lang="en-GB" dirty="0"/>
              <a:t>Both direct and indirect rebound effects are partial equilibrium, since the methodologies employed to estimate them (e.g., input-output models) hold input and commodity prices fixed throughout the economy and only consider variations in the effective price of the energy service itself. It is mostly a static model.</a:t>
            </a:r>
          </a:p>
          <a:p>
            <a:endParaRPr lang="en-GB" dirty="0"/>
          </a:p>
          <a:p>
            <a:r>
              <a:rPr lang="en-GB" dirty="0"/>
              <a:t>In contrast, the macroeconomic rebound effects are general equilibrium, since the methodologies employed to estimate them (e.g., computable general equilibrium models) allow input and commodity prices to vary throughout the economy. In practice, these different effects occur simultaneously and their net result - the economy-wide rebound effect – is normally expressed as a percentage of the expected economy-wide energy savings, as estimated from a counterfactual scenario where none of these adjustments occur</a:t>
            </a:r>
          </a:p>
        </p:txBody>
      </p:sp>
      <p:sp>
        <p:nvSpPr>
          <p:cNvPr id="4" name="Slide Number Placeholder 3"/>
          <p:cNvSpPr>
            <a:spLocks noGrp="1"/>
          </p:cNvSpPr>
          <p:nvPr>
            <p:ph type="sldNum" sz="quarter" idx="5"/>
          </p:nvPr>
        </p:nvSpPr>
        <p:spPr/>
        <p:txBody>
          <a:bodyPr/>
          <a:lstStyle/>
          <a:p>
            <a:fld id="{E987BF18-3112-45D8-AEC6-48DDEEB8A41C}" type="slidenum">
              <a:rPr lang="en-GB" smtClean="0"/>
              <a:t>5</a:t>
            </a:fld>
            <a:endParaRPr lang="en-GB"/>
          </a:p>
        </p:txBody>
      </p:sp>
    </p:spTree>
    <p:extLst>
      <p:ext uri="{BB962C8B-B14F-4D97-AF65-F5344CB8AC3E}">
        <p14:creationId xmlns:p14="http://schemas.microsoft.com/office/powerpoint/2010/main" val="1175046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BE" sz="1200" kern="1200" dirty="0" err="1">
                <a:solidFill>
                  <a:schemeClr val="tx1"/>
                </a:solidFill>
                <a:effectLst/>
                <a:latin typeface="+mn-lt"/>
                <a:ea typeface="+mn-ea"/>
                <a:cs typeface="+mn-cs"/>
              </a:rPr>
              <a:t>While</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there</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is</a:t>
            </a:r>
            <a:r>
              <a:rPr lang="fr-BE" sz="1200" kern="1200" dirty="0">
                <a:solidFill>
                  <a:schemeClr val="tx1"/>
                </a:solidFill>
                <a:effectLst/>
                <a:latin typeface="+mn-lt"/>
                <a:ea typeface="+mn-ea"/>
                <a:cs typeface="+mn-cs"/>
              </a:rPr>
              <a:t> consensus on </a:t>
            </a:r>
            <a:r>
              <a:rPr lang="fr-BE" sz="1200" kern="1200" dirty="0" err="1">
                <a:solidFill>
                  <a:schemeClr val="tx1"/>
                </a:solidFill>
                <a:effectLst/>
                <a:latin typeface="+mn-lt"/>
                <a:ea typeface="+mn-ea"/>
                <a:cs typeface="+mn-cs"/>
              </a:rPr>
              <a:t>its</a:t>
            </a:r>
            <a:r>
              <a:rPr lang="fr-BE" sz="1200" kern="1200" dirty="0">
                <a:solidFill>
                  <a:schemeClr val="tx1"/>
                </a:solidFill>
                <a:effectLst/>
                <a:latin typeface="+mn-lt"/>
                <a:ea typeface="+mn-ea"/>
                <a:cs typeface="+mn-cs"/>
              </a:rPr>
              <a:t> existence, </a:t>
            </a:r>
            <a:r>
              <a:rPr lang="fr-BE" sz="1200" kern="1200" dirty="0" err="1">
                <a:solidFill>
                  <a:schemeClr val="tx1"/>
                </a:solidFill>
                <a:effectLst/>
                <a:latin typeface="+mn-lt"/>
                <a:ea typeface="+mn-ea"/>
                <a:cs typeface="+mn-cs"/>
              </a:rPr>
              <a:t>there</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is</a:t>
            </a:r>
            <a:r>
              <a:rPr lang="fr-BE" sz="1200" kern="1200" dirty="0">
                <a:solidFill>
                  <a:schemeClr val="tx1"/>
                </a:solidFill>
                <a:effectLst/>
                <a:latin typeface="+mn-lt"/>
                <a:ea typeface="+mn-ea"/>
                <a:cs typeface="+mn-cs"/>
              </a:rPr>
              <a:t> no consensus on </a:t>
            </a:r>
            <a:r>
              <a:rPr lang="fr-BE" sz="1200" kern="1200" dirty="0" err="1">
                <a:solidFill>
                  <a:schemeClr val="tx1"/>
                </a:solidFill>
                <a:effectLst/>
                <a:latin typeface="+mn-lt"/>
                <a:ea typeface="+mn-ea"/>
                <a:cs typeface="+mn-cs"/>
              </a:rPr>
              <a:t>its</a:t>
            </a:r>
            <a:r>
              <a:rPr lang="fr-BE" sz="1200" kern="1200" dirty="0">
                <a:solidFill>
                  <a:schemeClr val="tx1"/>
                </a:solidFill>
                <a:effectLst/>
                <a:latin typeface="+mn-lt"/>
                <a:ea typeface="+mn-ea"/>
                <a:cs typeface="+mn-cs"/>
              </a:rPr>
              <a:t> size and real impact on </a:t>
            </a:r>
            <a:r>
              <a:rPr lang="fr-BE" sz="1200" kern="1200" dirty="0" err="1">
                <a:solidFill>
                  <a:schemeClr val="tx1"/>
                </a:solidFill>
                <a:effectLst/>
                <a:latin typeface="+mn-lt"/>
                <a:ea typeface="+mn-ea"/>
                <a:cs typeface="+mn-cs"/>
              </a:rPr>
              <a:t>sustainability</a:t>
            </a:r>
            <a:r>
              <a:rPr lang="fr-BE" sz="1200" kern="1200" dirty="0">
                <a:solidFill>
                  <a:schemeClr val="tx1"/>
                </a:solidFill>
                <a:effectLst/>
                <a:latin typeface="+mn-lt"/>
                <a:ea typeface="+mn-ea"/>
                <a:cs typeface="+mn-cs"/>
              </a:rPr>
              <a:t> efforts. </a:t>
            </a:r>
          </a:p>
          <a:p>
            <a:pPr marL="171450" indent="-171450">
              <a:buFont typeface="Arial" panose="020B0604020202020204" pitchFamily="34" charset="0"/>
              <a:buChar char="•"/>
            </a:pPr>
            <a:r>
              <a:rPr lang="fr-BE" sz="1200" kern="1200" dirty="0">
                <a:solidFill>
                  <a:schemeClr val="tx1"/>
                </a:solidFill>
                <a:effectLst/>
                <a:latin typeface="+mn-lt"/>
                <a:ea typeface="+mn-ea"/>
                <a:cs typeface="+mn-cs"/>
              </a:rPr>
              <a:t>RE in reality </a:t>
            </a:r>
            <a:r>
              <a:rPr lang="fr-BE" sz="1200" kern="1200" dirty="0" err="1">
                <a:solidFill>
                  <a:schemeClr val="tx1"/>
                </a:solidFill>
                <a:effectLst/>
                <a:latin typeface="+mn-lt"/>
                <a:ea typeface="+mn-ea"/>
                <a:cs typeface="+mn-cs"/>
              </a:rPr>
              <a:t>is</a:t>
            </a:r>
            <a:r>
              <a:rPr lang="fr-BE" sz="1200" kern="1200" dirty="0">
                <a:solidFill>
                  <a:schemeClr val="tx1"/>
                </a:solidFill>
                <a:effectLst/>
                <a:latin typeface="+mn-lt"/>
                <a:ea typeface="+mn-ea"/>
                <a:cs typeface="+mn-cs"/>
              </a:rPr>
              <a:t> not a good </a:t>
            </a:r>
            <a:r>
              <a:rPr lang="fr-BE" sz="1200" kern="1200" dirty="0" err="1">
                <a:solidFill>
                  <a:schemeClr val="tx1"/>
                </a:solidFill>
                <a:effectLst/>
                <a:latin typeface="+mn-lt"/>
                <a:ea typeface="+mn-ea"/>
                <a:cs typeface="+mn-cs"/>
              </a:rPr>
              <a:t>thing</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because</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it</a:t>
            </a:r>
            <a:r>
              <a:rPr lang="fr-BE" sz="1200" kern="1200" dirty="0">
                <a:solidFill>
                  <a:schemeClr val="tx1"/>
                </a:solidFill>
                <a:effectLst/>
                <a:latin typeface="+mn-lt"/>
                <a:ea typeface="+mn-ea"/>
                <a:cs typeface="+mn-cs"/>
              </a:rPr>
              <a:t> leads </a:t>
            </a:r>
            <a:r>
              <a:rPr lang="fr-BE" sz="1200" kern="1200" dirty="0" err="1">
                <a:solidFill>
                  <a:schemeClr val="tx1"/>
                </a:solidFill>
                <a:effectLst/>
                <a:latin typeface="+mn-lt"/>
                <a:ea typeface="+mn-ea"/>
                <a:cs typeface="+mn-cs"/>
              </a:rPr>
              <a:t>policies</a:t>
            </a:r>
            <a:r>
              <a:rPr lang="fr-BE" sz="1200" kern="1200" dirty="0">
                <a:solidFill>
                  <a:schemeClr val="tx1"/>
                </a:solidFill>
                <a:effectLst/>
                <a:latin typeface="+mn-lt"/>
                <a:ea typeface="+mn-ea"/>
                <a:cs typeface="+mn-cs"/>
              </a:rPr>
              <a:t> to </a:t>
            </a:r>
            <a:r>
              <a:rPr lang="fr-BE" sz="1200" kern="1200" dirty="0" err="1">
                <a:solidFill>
                  <a:schemeClr val="tx1"/>
                </a:solidFill>
                <a:effectLst/>
                <a:latin typeface="+mn-lt"/>
                <a:ea typeface="+mn-ea"/>
                <a:cs typeface="+mn-cs"/>
              </a:rPr>
              <a:t>underperform</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especially</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when</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they</a:t>
            </a:r>
            <a:r>
              <a:rPr lang="fr-BE" sz="1200" kern="1200" dirty="0">
                <a:solidFill>
                  <a:schemeClr val="tx1"/>
                </a:solidFill>
                <a:effectLst/>
                <a:latin typeface="+mn-lt"/>
                <a:ea typeface="+mn-ea"/>
                <a:cs typeface="+mn-cs"/>
              </a:rPr>
              <a:t> are not </a:t>
            </a:r>
            <a:r>
              <a:rPr lang="fr-BE" sz="1200" kern="1200" dirty="0" err="1">
                <a:solidFill>
                  <a:schemeClr val="tx1"/>
                </a:solidFill>
                <a:effectLst/>
                <a:latin typeface="+mn-lt"/>
                <a:ea typeface="+mn-ea"/>
                <a:cs typeface="+mn-cs"/>
              </a:rPr>
              <a:t>well</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accounted</a:t>
            </a:r>
            <a:r>
              <a:rPr lang="fr-BE" sz="1200" kern="1200" dirty="0">
                <a:solidFill>
                  <a:schemeClr val="tx1"/>
                </a:solidFill>
                <a:effectLst/>
                <a:latin typeface="+mn-lt"/>
                <a:ea typeface="+mn-ea"/>
                <a:cs typeface="+mn-cs"/>
              </a:rPr>
              <a:t> and </a:t>
            </a:r>
            <a:r>
              <a:rPr lang="fr-BE" sz="1200" kern="1200" dirty="0" err="1">
                <a:solidFill>
                  <a:schemeClr val="tx1"/>
                </a:solidFill>
                <a:effectLst/>
                <a:latin typeface="+mn-lt"/>
                <a:ea typeface="+mn-ea"/>
                <a:cs typeface="+mn-cs"/>
              </a:rPr>
              <a:t>integrated</a:t>
            </a:r>
            <a:r>
              <a:rPr lang="fr-BE" sz="1200" kern="1200" dirty="0">
                <a:solidFill>
                  <a:schemeClr val="tx1"/>
                </a:solidFill>
                <a:effectLst/>
                <a:latin typeface="+mn-lt"/>
                <a:ea typeface="+mn-ea"/>
                <a:cs typeface="+mn-cs"/>
              </a:rPr>
              <a:t> in the </a:t>
            </a:r>
            <a:r>
              <a:rPr lang="fr-BE" sz="1200" kern="1200" dirty="0" err="1">
                <a:solidFill>
                  <a:schemeClr val="tx1"/>
                </a:solidFill>
                <a:effectLst/>
                <a:latin typeface="+mn-lt"/>
                <a:ea typeface="+mn-ea"/>
                <a:cs typeface="+mn-cs"/>
              </a:rPr>
              <a:t>policy</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making</a:t>
            </a:r>
            <a:r>
              <a:rPr lang="fr-BE" sz="1200" kern="1200" dirty="0">
                <a:solidFill>
                  <a:schemeClr val="tx1"/>
                </a:solidFill>
                <a:effectLst/>
                <a:latin typeface="+mn-lt"/>
                <a:ea typeface="+mn-ea"/>
                <a:cs typeface="+mn-cs"/>
              </a:rPr>
              <a:t> process</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Few studies examine the interplay between broad-based consumption adjustments and macroeconomic rebound effects, leaving policymakers with incomplete guidance on how voluntary conservation measures, often perceived as low-cost solutions, perform in practice </a:t>
            </a:r>
            <a:endParaRPr lang="fr-BE" sz="1200" kern="1200" dirty="0">
              <a:solidFill>
                <a:schemeClr val="tx1"/>
              </a:solidFill>
              <a:effectLst/>
              <a:latin typeface="+mn-lt"/>
              <a:ea typeface="+mn-ea"/>
              <a:cs typeface="+mn-cs"/>
            </a:endParaRPr>
          </a:p>
          <a:p>
            <a:pPr marL="171450" indent="-171450">
              <a:buFont typeface="Arial" panose="020B0604020202020204" pitchFamily="34" charset="0"/>
              <a:buChar char="•"/>
            </a:pPr>
            <a:r>
              <a:rPr lang="fr-BE" sz="1200" kern="1200" dirty="0">
                <a:solidFill>
                  <a:schemeClr val="tx1"/>
                </a:solidFill>
                <a:effectLst/>
                <a:latin typeface="+mn-lt"/>
                <a:ea typeface="+mn-ea"/>
                <a:cs typeface="+mn-cs"/>
              </a:rPr>
              <a:t>Solutions are </a:t>
            </a:r>
            <a:r>
              <a:rPr lang="fr-BE" sz="1200" kern="1200" dirty="0" err="1">
                <a:solidFill>
                  <a:schemeClr val="tx1"/>
                </a:solidFill>
                <a:effectLst/>
                <a:latin typeface="+mn-lt"/>
                <a:ea typeface="+mn-ea"/>
                <a:cs typeface="+mn-cs"/>
              </a:rPr>
              <a:t>studied</a:t>
            </a:r>
            <a:r>
              <a:rPr lang="fr-BE" sz="1200" kern="1200" dirty="0">
                <a:solidFill>
                  <a:schemeClr val="tx1"/>
                </a:solidFill>
                <a:effectLst/>
                <a:latin typeface="+mn-lt"/>
                <a:ea typeface="+mn-ea"/>
                <a:cs typeface="+mn-cs"/>
              </a:rPr>
              <a:t> in the </a:t>
            </a:r>
            <a:r>
              <a:rPr lang="fr-BE" sz="1200" kern="1200" dirty="0" err="1">
                <a:solidFill>
                  <a:schemeClr val="tx1"/>
                </a:solidFill>
                <a:effectLst/>
                <a:latin typeface="+mn-lt"/>
                <a:ea typeface="+mn-ea"/>
                <a:cs typeface="+mn-cs"/>
              </a:rPr>
              <a:t>literature</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most</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from</a:t>
            </a:r>
            <a:r>
              <a:rPr lang="fr-BE" sz="1200" kern="1200" dirty="0">
                <a:solidFill>
                  <a:schemeClr val="tx1"/>
                </a:solidFill>
                <a:effectLst/>
                <a:latin typeface="+mn-lt"/>
                <a:ea typeface="+mn-ea"/>
                <a:cs typeface="+mn-cs"/>
              </a:rPr>
              <a:t> a qualitative perspective, </a:t>
            </a:r>
            <a:r>
              <a:rPr lang="fr-BE" sz="1200" kern="1200" dirty="0" err="1">
                <a:solidFill>
                  <a:schemeClr val="tx1"/>
                </a:solidFill>
                <a:effectLst/>
                <a:latin typeface="+mn-lt"/>
                <a:ea typeface="+mn-ea"/>
                <a:cs typeface="+mn-cs"/>
              </a:rPr>
              <a:t>leaving</a:t>
            </a:r>
            <a:r>
              <a:rPr lang="fr-BE" sz="1200" kern="1200" dirty="0">
                <a:solidFill>
                  <a:schemeClr val="tx1"/>
                </a:solidFill>
                <a:effectLst/>
                <a:latin typeface="+mn-lt"/>
                <a:ea typeface="+mn-ea"/>
                <a:cs typeface="+mn-cs"/>
              </a:rPr>
              <a:t> room for </a:t>
            </a:r>
            <a:r>
              <a:rPr lang="fr-BE" sz="1200" kern="1200" dirty="0" err="1">
                <a:solidFill>
                  <a:schemeClr val="tx1"/>
                </a:solidFill>
                <a:effectLst/>
                <a:latin typeface="+mn-lt"/>
                <a:ea typeface="+mn-ea"/>
                <a:cs typeface="+mn-cs"/>
              </a:rPr>
              <a:t>empirical</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evidence</a:t>
            </a:r>
            <a:r>
              <a:rPr lang="fr-BE" sz="1200" kern="1200" dirty="0">
                <a:solidFill>
                  <a:schemeClr val="tx1"/>
                </a:solidFill>
                <a:effectLst/>
                <a:latin typeface="+mn-lt"/>
                <a:ea typeface="+mn-ea"/>
                <a:cs typeface="+mn-cs"/>
              </a:rPr>
              <a:t> of the </a:t>
            </a:r>
            <a:r>
              <a:rPr lang="fr-BE" sz="1200" kern="1200" dirty="0" err="1">
                <a:solidFill>
                  <a:schemeClr val="tx1"/>
                </a:solidFill>
                <a:effectLst/>
                <a:latin typeface="+mn-lt"/>
                <a:ea typeface="+mn-ea"/>
                <a:cs typeface="+mn-cs"/>
              </a:rPr>
              <a:t>efficacy</a:t>
            </a:r>
            <a:r>
              <a:rPr lang="fr-BE" sz="1200" kern="1200" dirty="0">
                <a:solidFill>
                  <a:schemeClr val="tx1"/>
                </a:solidFill>
                <a:effectLst/>
                <a:latin typeface="+mn-lt"/>
                <a:ea typeface="+mn-ea"/>
                <a:cs typeface="+mn-cs"/>
              </a:rPr>
              <a:t> of </a:t>
            </a:r>
            <a:r>
              <a:rPr lang="fr-BE" sz="1200" kern="1200" dirty="0" err="1">
                <a:solidFill>
                  <a:schemeClr val="tx1"/>
                </a:solidFill>
                <a:effectLst/>
                <a:latin typeface="+mn-lt"/>
                <a:ea typeface="+mn-ea"/>
                <a:cs typeface="+mn-cs"/>
              </a:rPr>
              <a:t>those</a:t>
            </a:r>
            <a:r>
              <a:rPr lang="fr-BE" sz="1200" kern="1200" dirty="0">
                <a:solidFill>
                  <a:schemeClr val="tx1"/>
                </a:solidFill>
                <a:effectLst/>
                <a:latin typeface="+mn-lt"/>
                <a:ea typeface="+mn-ea"/>
                <a:cs typeface="+mn-cs"/>
              </a:rPr>
              <a:t> solutions.</a:t>
            </a:r>
          </a:p>
          <a:p>
            <a:pPr marL="171450" indent="-171450">
              <a:buFont typeface="Arial" panose="020B0604020202020204" pitchFamily="34" charset="0"/>
              <a:buChar char="•"/>
            </a:pPr>
            <a:endParaRPr lang="fr-BE" sz="1200" kern="1200" dirty="0">
              <a:solidFill>
                <a:schemeClr val="tx1"/>
              </a:solidFill>
              <a:effectLst/>
              <a:latin typeface="+mn-lt"/>
              <a:ea typeface="+mn-ea"/>
              <a:cs typeface="+mn-cs"/>
            </a:endParaRPr>
          </a:p>
          <a:p>
            <a:pPr marL="171450" indent="-171450">
              <a:buFont typeface="Arial" panose="020B0604020202020204" pitchFamily="34" charset="0"/>
              <a:buChar char="•"/>
            </a:pPr>
            <a:r>
              <a:rPr lang="fr-BE" sz="1200" kern="1200" dirty="0">
                <a:solidFill>
                  <a:schemeClr val="tx1"/>
                </a:solidFill>
                <a:effectLst/>
                <a:latin typeface="+mn-lt"/>
                <a:ea typeface="+mn-ea"/>
                <a:cs typeface="+mn-cs"/>
              </a:rPr>
              <a:t>-</a:t>
            </a:r>
            <a:endParaRPr lang="en-GB" dirty="0"/>
          </a:p>
        </p:txBody>
      </p:sp>
      <p:sp>
        <p:nvSpPr>
          <p:cNvPr id="4" name="Slide Number Placeholder 3"/>
          <p:cNvSpPr>
            <a:spLocks noGrp="1"/>
          </p:cNvSpPr>
          <p:nvPr>
            <p:ph type="sldNum" sz="quarter" idx="5"/>
          </p:nvPr>
        </p:nvSpPr>
        <p:spPr/>
        <p:txBody>
          <a:bodyPr/>
          <a:lstStyle/>
          <a:p>
            <a:fld id="{E987BF18-3112-45D8-AEC6-48DDEEB8A41C}" type="slidenum">
              <a:rPr lang="en-GB" smtClean="0"/>
              <a:t>6</a:t>
            </a:fld>
            <a:endParaRPr lang="en-GB"/>
          </a:p>
        </p:txBody>
      </p:sp>
    </p:spTree>
    <p:extLst>
      <p:ext uri="{BB962C8B-B14F-4D97-AF65-F5344CB8AC3E}">
        <p14:creationId xmlns:p14="http://schemas.microsoft.com/office/powerpoint/2010/main" val="4076168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GB" sz="1200" b="0" i="0" kern="1200" dirty="0">
                <a:solidFill>
                  <a:schemeClr val="tx1"/>
                </a:solidFill>
                <a:effectLst/>
                <a:latin typeface="+mn-lt"/>
                <a:ea typeface="+mn-ea"/>
                <a:cs typeface="+mn-cs"/>
              </a:rPr>
              <a:t>Development of an </a:t>
            </a:r>
            <a:r>
              <a:rPr lang="en-GB" sz="1200" b="1" i="0" kern="1200" dirty="0">
                <a:solidFill>
                  <a:schemeClr val="tx1"/>
                </a:solidFill>
                <a:effectLst/>
                <a:latin typeface="+mn-lt"/>
                <a:ea typeface="+mn-ea"/>
                <a:cs typeface="+mn-cs"/>
              </a:rPr>
              <a:t>economy–energy–environment </a:t>
            </a:r>
            <a:r>
              <a:rPr lang="en-GB" sz="1200" b="0" i="0" kern="1200" dirty="0">
                <a:solidFill>
                  <a:schemeClr val="tx1"/>
                </a:solidFill>
                <a:effectLst/>
                <a:latin typeface="+mn-lt"/>
                <a:ea typeface="+mn-ea"/>
                <a:cs typeface="+mn-cs"/>
              </a:rPr>
              <a:t>recursive dynamic CGE model for Belgium. With economic and energy use and carbon emissions</a:t>
            </a:r>
          </a:p>
          <a:p>
            <a:pPr marL="228600" indent="-228600">
              <a:buFont typeface="+mj-lt"/>
              <a:buAutoNum type="arabicPeriod"/>
            </a:pPr>
            <a:r>
              <a:rPr lang="en-GB" sz="1200" b="0" i="0" kern="1200" dirty="0">
                <a:solidFill>
                  <a:schemeClr val="tx1"/>
                </a:solidFill>
                <a:effectLst/>
                <a:latin typeface="+mn-lt"/>
                <a:ea typeface="+mn-ea"/>
                <a:cs typeface="+mn-cs"/>
              </a:rPr>
              <a:t>Elaboration of consumption adjustments representing household voluntary energy conservation actions, as scenarios</a:t>
            </a:r>
          </a:p>
          <a:p>
            <a:pPr marL="228600" indent="-228600">
              <a:buFont typeface="+mj-lt"/>
              <a:buAutoNum type="arabicPeriod"/>
            </a:pPr>
            <a:r>
              <a:rPr lang="en-GB" sz="1200" b="0" i="0" kern="1200" dirty="0">
                <a:solidFill>
                  <a:schemeClr val="tx1"/>
                </a:solidFill>
                <a:effectLst/>
                <a:latin typeface="+mn-lt"/>
                <a:ea typeface="+mn-ea"/>
                <a:cs typeface="+mn-cs"/>
              </a:rPr>
              <a:t>For each scenario, quantification of the size of the economy-wide carbon and energy rebound effects</a:t>
            </a:r>
          </a:p>
          <a:p>
            <a:pPr marL="228600" indent="-228600">
              <a:buFont typeface="+mj-lt"/>
              <a:buAutoNum type="arabicPeriod"/>
            </a:pPr>
            <a:r>
              <a:rPr lang="en-GB" sz="1200" b="0" i="0" kern="1200" dirty="0">
                <a:solidFill>
                  <a:schemeClr val="tx1"/>
                </a:solidFill>
                <a:effectLst/>
                <a:latin typeface="+mn-lt"/>
                <a:ea typeface="+mn-ea"/>
                <a:cs typeface="+mn-cs"/>
              </a:rPr>
              <a:t>Identification of </a:t>
            </a:r>
            <a:r>
              <a:rPr lang="en-GB" sz="1200" b="1" i="0" kern="1200" dirty="0">
                <a:solidFill>
                  <a:schemeClr val="tx1"/>
                </a:solidFill>
                <a:effectLst/>
                <a:latin typeface="+mn-lt"/>
                <a:ea typeface="+mn-ea"/>
                <a:cs typeface="+mn-cs"/>
              </a:rPr>
              <a:t>policy strategies </a:t>
            </a:r>
            <a:r>
              <a:rPr lang="en-GB" sz="1200" b="0" i="0" kern="1200" dirty="0">
                <a:solidFill>
                  <a:schemeClr val="tx1"/>
                </a:solidFill>
                <a:effectLst/>
                <a:latin typeface="+mn-lt"/>
                <a:ea typeface="+mn-ea"/>
                <a:cs typeface="+mn-cs"/>
              </a:rPr>
              <a:t>with potential for suppressing rebound effects and a quantitative design of the </a:t>
            </a:r>
            <a:r>
              <a:rPr lang="en-GB" sz="1200" b="1" i="0" kern="1200" dirty="0">
                <a:solidFill>
                  <a:schemeClr val="tx1"/>
                </a:solidFill>
                <a:effectLst/>
                <a:latin typeface="+mn-lt"/>
                <a:ea typeface="+mn-ea"/>
                <a:cs typeface="+mn-cs"/>
              </a:rPr>
              <a:t>optimal values </a:t>
            </a:r>
            <a:r>
              <a:rPr lang="en-GB" sz="1200" b="0" i="0" kern="1200" dirty="0">
                <a:solidFill>
                  <a:schemeClr val="tx1"/>
                </a:solidFill>
                <a:effectLst/>
                <a:latin typeface="+mn-lt"/>
                <a:ea typeface="+mn-ea"/>
                <a:cs typeface="+mn-cs"/>
              </a:rPr>
              <a:t>for each policy strategy.</a:t>
            </a:r>
          </a:p>
          <a:p>
            <a:pPr marL="228600" indent="-228600">
              <a:buFont typeface="+mj-lt"/>
              <a:buAutoNum type="arabicPeriod"/>
            </a:pPr>
            <a:r>
              <a:rPr lang="en-GB" sz="1200" b="0" i="0" kern="1200" dirty="0">
                <a:solidFill>
                  <a:schemeClr val="tx1"/>
                </a:solidFill>
                <a:effectLst/>
                <a:latin typeface="+mn-lt"/>
                <a:ea typeface="+mn-ea"/>
                <a:cs typeface="+mn-cs"/>
              </a:rPr>
              <a:t>Simulation of policies and </a:t>
            </a:r>
            <a:r>
              <a:rPr lang="en-GB" sz="1200" b="1" i="0" kern="1200" dirty="0">
                <a:solidFill>
                  <a:schemeClr val="tx1"/>
                </a:solidFill>
                <a:effectLst/>
                <a:latin typeface="+mn-lt"/>
                <a:ea typeface="+mn-ea"/>
                <a:cs typeface="+mn-cs"/>
              </a:rPr>
              <a:t>comparing results </a:t>
            </a:r>
            <a:r>
              <a:rPr lang="en-GB" sz="1200" b="0" i="0" kern="1200" dirty="0">
                <a:solidFill>
                  <a:schemeClr val="tx1"/>
                </a:solidFill>
                <a:effectLst/>
                <a:latin typeface="+mn-lt"/>
                <a:ea typeface="+mn-ea"/>
                <a:cs typeface="+mn-cs"/>
              </a:rPr>
              <a:t>in terms of energy use, carbon emissions and different aggregate and sector-level economic indicators.</a:t>
            </a:r>
            <a:r>
              <a:rPr lang="en-GB" dirty="0"/>
              <a:t> </a:t>
            </a:r>
            <a:br>
              <a:rPr lang="en-GB" dirty="0"/>
            </a:br>
            <a:endParaRPr lang="en-GB" dirty="0"/>
          </a:p>
        </p:txBody>
      </p:sp>
      <p:sp>
        <p:nvSpPr>
          <p:cNvPr id="4" name="Slide Number Placeholder 3"/>
          <p:cNvSpPr>
            <a:spLocks noGrp="1"/>
          </p:cNvSpPr>
          <p:nvPr>
            <p:ph type="sldNum" sz="quarter" idx="5"/>
          </p:nvPr>
        </p:nvSpPr>
        <p:spPr/>
        <p:txBody>
          <a:bodyPr/>
          <a:lstStyle/>
          <a:p>
            <a:fld id="{E987BF18-3112-45D8-AEC6-48DDEEB8A41C}" type="slidenum">
              <a:rPr lang="en-GB" smtClean="0"/>
              <a:t>8</a:t>
            </a:fld>
            <a:endParaRPr lang="en-GB"/>
          </a:p>
        </p:txBody>
      </p:sp>
    </p:spTree>
    <p:extLst>
      <p:ext uri="{BB962C8B-B14F-4D97-AF65-F5344CB8AC3E}">
        <p14:creationId xmlns:p14="http://schemas.microsoft.com/office/powerpoint/2010/main" val="2301357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987BF18-3112-45D8-AEC6-48DDEEB8A41C}" type="slidenum">
              <a:rPr lang="en-GB" smtClean="0"/>
              <a:t>12</a:t>
            </a:fld>
            <a:endParaRPr lang="en-GB"/>
          </a:p>
        </p:txBody>
      </p:sp>
    </p:spTree>
    <p:extLst>
      <p:ext uri="{BB962C8B-B14F-4D97-AF65-F5344CB8AC3E}">
        <p14:creationId xmlns:p14="http://schemas.microsoft.com/office/powerpoint/2010/main" val="2972569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1" kern="1200" dirty="0">
                <a:solidFill>
                  <a:schemeClr val="tx1"/>
                </a:solidFill>
                <a:effectLst/>
                <a:latin typeface="+mn-lt"/>
                <a:ea typeface="+mn-ea"/>
                <a:cs typeface="+mn-cs"/>
              </a:rPr>
              <a:t>Labor-Intensive Nature</a:t>
            </a:r>
            <a:r>
              <a:rPr lang="en-GB" sz="1200" kern="1200" dirty="0">
                <a:solidFill>
                  <a:schemeClr val="tx1"/>
                </a:solidFill>
                <a:effectLst/>
                <a:latin typeface="+mn-lt"/>
                <a:ea typeface="+mn-ea"/>
                <a:cs typeface="+mn-cs"/>
              </a:rPr>
              <a:t>: Services (e.g., healthcare, education) rely more on </a:t>
            </a:r>
            <a:r>
              <a:rPr lang="en-GB" sz="1200" kern="1200" dirty="0" err="1">
                <a:solidFill>
                  <a:schemeClr val="tx1"/>
                </a:solidFill>
                <a:effectLst/>
                <a:latin typeface="+mn-lt"/>
                <a:ea typeface="+mn-ea"/>
                <a:cs typeface="+mn-cs"/>
              </a:rPr>
              <a:t>labor</a:t>
            </a:r>
            <a:r>
              <a:rPr lang="en-GB" sz="1200" kern="1200" dirty="0">
                <a:solidFill>
                  <a:schemeClr val="tx1"/>
                </a:solidFill>
                <a:effectLst/>
                <a:latin typeface="+mn-lt"/>
                <a:ea typeface="+mn-ea"/>
                <a:cs typeface="+mn-cs"/>
              </a:rPr>
              <a:t> than capital. In the model:</a:t>
            </a:r>
          </a:p>
          <a:p>
            <a:pPr marL="171450" lvl="0" indent="-171450">
              <a:buFontTx/>
              <a:buChar char="-"/>
            </a:pPr>
            <a:r>
              <a:rPr lang="en-GB" sz="1200" kern="1200" dirty="0">
                <a:solidFill>
                  <a:schemeClr val="tx1"/>
                </a:solidFill>
                <a:effectLst/>
                <a:latin typeface="+mn-lt"/>
                <a:ea typeface="+mn-ea"/>
                <a:cs typeface="+mn-cs"/>
              </a:rPr>
              <a:t>Labor supply grows slower than capital, making services relatively more expensive over time.</a:t>
            </a:r>
          </a:p>
          <a:p>
            <a:pPr marL="171450" lvl="0" indent="-171450">
              <a:buFontTx/>
              <a:buChar char="-"/>
            </a:pPr>
            <a:r>
              <a:rPr lang="en-GB" sz="1200" kern="1200" dirty="0">
                <a:solidFill>
                  <a:schemeClr val="tx1"/>
                </a:solidFill>
                <a:effectLst/>
                <a:latin typeface="+mn-lt"/>
                <a:ea typeface="+mn-ea"/>
                <a:cs typeface="+mn-cs"/>
              </a:rPr>
              <a:t>Shifting demand to services </a:t>
            </a:r>
            <a:r>
              <a:rPr lang="en-GB" sz="1200" b="1" kern="1200" dirty="0">
                <a:solidFill>
                  <a:schemeClr val="tx1"/>
                </a:solidFill>
                <a:effectLst/>
                <a:latin typeface="+mn-lt"/>
                <a:ea typeface="+mn-ea"/>
                <a:cs typeface="+mn-cs"/>
              </a:rPr>
              <a:t>increases their output/value-added</a:t>
            </a:r>
            <a:r>
              <a:rPr lang="en-GB" sz="1200" kern="1200" dirty="0">
                <a:solidFill>
                  <a:schemeClr val="tx1"/>
                </a:solidFill>
                <a:effectLst/>
                <a:latin typeface="+mn-lt"/>
                <a:ea typeface="+mn-ea"/>
                <a:cs typeface="+mn-cs"/>
              </a:rPr>
              <a:t>, raising GDP.</a:t>
            </a:r>
          </a:p>
          <a:p>
            <a:pPr lvl="0"/>
            <a:r>
              <a:rPr lang="en-GB" sz="1200" b="1" kern="1200" dirty="0">
                <a:solidFill>
                  <a:schemeClr val="tx1"/>
                </a:solidFill>
                <a:effectLst/>
                <a:latin typeface="+mn-lt"/>
                <a:ea typeface="+mn-ea"/>
                <a:cs typeface="+mn-cs"/>
              </a:rPr>
              <a:t>Lower Capital Dependency</a:t>
            </a:r>
            <a:r>
              <a:rPr lang="en-GB" sz="1200" kern="1200" dirty="0">
                <a:solidFill>
                  <a:schemeClr val="tx1"/>
                </a:solidFill>
                <a:effectLst/>
                <a:latin typeface="+mn-lt"/>
                <a:ea typeface="+mn-ea"/>
                <a:cs typeface="+mn-cs"/>
              </a:rPr>
              <a:t>: Unlike manufacturing, services don’t require heavy machinery/energy, so they’re less affected by capital depreciation or energy price shocks.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Moving consumption patterns towards services sectors is the only consumption group which has positive impacts on both GDP and climate change mitigation in the mid/long term. Moving purchases towards other consumption groups would have limited or negative impacts for these indicators.</a:t>
            </a:r>
            <a:endParaRPr lang="en-GB" dirty="0"/>
          </a:p>
        </p:txBody>
      </p:sp>
      <p:sp>
        <p:nvSpPr>
          <p:cNvPr id="4" name="Slide Number Placeholder 3"/>
          <p:cNvSpPr>
            <a:spLocks noGrp="1"/>
          </p:cNvSpPr>
          <p:nvPr>
            <p:ph type="sldNum" sz="quarter" idx="5"/>
          </p:nvPr>
        </p:nvSpPr>
        <p:spPr/>
        <p:txBody>
          <a:bodyPr/>
          <a:lstStyle/>
          <a:p>
            <a:fld id="{E987BF18-3112-45D8-AEC6-48DDEEB8A41C}" type="slidenum">
              <a:rPr lang="en-GB" smtClean="0"/>
              <a:t>13</a:t>
            </a:fld>
            <a:endParaRPr lang="en-GB"/>
          </a:p>
        </p:txBody>
      </p:sp>
    </p:spTree>
    <p:extLst>
      <p:ext uri="{BB962C8B-B14F-4D97-AF65-F5344CB8AC3E}">
        <p14:creationId xmlns:p14="http://schemas.microsoft.com/office/powerpoint/2010/main" val="2529084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new tax revenues are used to raise government spending. Under such a taxation design, the only scenario that generates higher 20-year GDP than in the base case is the one that redirects energy expenditures to savings (E-S);</a:t>
            </a:r>
          </a:p>
        </p:txBody>
      </p:sp>
      <p:sp>
        <p:nvSpPr>
          <p:cNvPr id="4" name="Slide Number Placeholder 3"/>
          <p:cNvSpPr>
            <a:spLocks noGrp="1"/>
          </p:cNvSpPr>
          <p:nvPr>
            <p:ph type="sldNum" sz="quarter" idx="5"/>
          </p:nvPr>
        </p:nvSpPr>
        <p:spPr/>
        <p:txBody>
          <a:bodyPr/>
          <a:lstStyle/>
          <a:p>
            <a:fld id="{E987BF18-3112-45D8-AEC6-48DDEEB8A41C}" type="slidenum">
              <a:rPr lang="en-GB" smtClean="0"/>
              <a:t>14</a:t>
            </a:fld>
            <a:endParaRPr lang="en-GB"/>
          </a:p>
        </p:txBody>
      </p:sp>
    </p:spTree>
    <p:extLst>
      <p:ext uri="{BB962C8B-B14F-4D97-AF65-F5344CB8AC3E}">
        <p14:creationId xmlns:p14="http://schemas.microsoft.com/office/powerpoint/2010/main" val="2928190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Voluntary conservation measures aimed at households and promoted by governments are currently used to mitigate climate change, as they are perceived to be inexpensive and effective. However, they may not be as effective as thought by policymakers and public opinion. The effectiveness of voluntary measures in reducing carbon emissions depends largely on how households behave.</a:t>
            </a:r>
          </a:p>
          <a:p>
            <a:endParaRPr lang="en-GB" dirty="0"/>
          </a:p>
          <a:p>
            <a:r>
              <a:rPr lang="en-GB" dirty="0"/>
              <a:t>Many studies discuss the potential effects of green consumption (shifting consumption within a specific sector, rather than between sectors), but not moving consumption between larger categories as done in this study.</a:t>
            </a:r>
          </a:p>
          <a:p>
            <a:endParaRPr lang="en-GB" dirty="0"/>
          </a:p>
          <a:p>
            <a:r>
              <a:rPr lang="en-GB" dirty="0"/>
              <a:t>voluntary energy conservation measures are important for many reasons (not just economic), additional measures need to be implemented to be relevant for effective climate change mitigation. The design of comprehensive complex policies that include several measures (i.e., foster voluntary energy conservation, plus </a:t>
            </a:r>
            <a:r>
              <a:rPr lang="en-GB" dirty="0" err="1"/>
              <a:t>respending</a:t>
            </a:r>
            <a:r>
              <a:rPr lang="en-GB" dirty="0"/>
              <a:t> measures, plus carbon taxes, etc.), is necessary</a:t>
            </a:r>
          </a:p>
        </p:txBody>
      </p:sp>
      <p:sp>
        <p:nvSpPr>
          <p:cNvPr id="4" name="Slide Number Placeholder 3"/>
          <p:cNvSpPr>
            <a:spLocks noGrp="1"/>
          </p:cNvSpPr>
          <p:nvPr>
            <p:ph type="sldNum" sz="quarter" idx="5"/>
          </p:nvPr>
        </p:nvSpPr>
        <p:spPr/>
        <p:txBody>
          <a:bodyPr/>
          <a:lstStyle/>
          <a:p>
            <a:fld id="{E987BF18-3112-45D8-AEC6-48DDEEB8A41C}" type="slidenum">
              <a:rPr lang="en-GB" smtClean="0"/>
              <a:t>16</a:t>
            </a:fld>
            <a:endParaRPr lang="en-GB"/>
          </a:p>
        </p:txBody>
      </p:sp>
    </p:spTree>
    <p:extLst>
      <p:ext uri="{BB962C8B-B14F-4D97-AF65-F5344CB8AC3E}">
        <p14:creationId xmlns:p14="http://schemas.microsoft.com/office/powerpoint/2010/main" val="1497338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2850B3-8E22-344E-4F6C-907741A580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36C3A7-C5BF-241B-D88F-318DCF0A02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F7B724-C037-3EE2-D4B7-8995C3FDD00C}"/>
              </a:ext>
            </a:extLst>
          </p:cNvPr>
          <p:cNvSpPr>
            <a:spLocks noGrp="1"/>
          </p:cNvSpPr>
          <p:nvPr>
            <p:ph type="body" idx="1"/>
          </p:nvPr>
        </p:nvSpPr>
        <p:spPr/>
        <p:txBody>
          <a:bodyPr/>
          <a:lstStyle/>
          <a:p>
            <a:pPr marL="171450" indent="-171450">
              <a:buFontTx/>
              <a:buChar char="-"/>
            </a:pPr>
            <a:r>
              <a:rPr lang="en-GB" dirty="0"/>
              <a:t>Model scenarios close to the reality. The model has just been developed, and is still being finetuned; here we have performed more of a modelling exercise mainly as a first test of the model</a:t>
            </a:r>
          </a:p>
        </p:txBody>
      </p:sp>
      <p:sp>
        <p:nvSpPr>
          <p:cNvPr id="4" name="Slide Number Placeholder 3">
            <a:extLst>
              <a:ext uri="{FF2B5EF4-FFF2-40B4-BE49-F238E27FC236}">
                <a16:creationId xmlns:a16="http://schemas.microsoft.com/office/drawing/2014/main" id="{8F26D508-2F31-F814-4414-71B782179807}"/>
              </a:ext>
            </a:extLst>
          </p:cNvPr>
          <p:cNvSpPr>
            <a:spLocks noGrp="1"/>
          </p:cNvSpPr>
          <p:nvPr>
            <p:ph type="sldNum" sz="quarter" idx="5"/>
          </p:nvPr>
        </p:nvSpPr>
        <p:spPr/>
        <p:txBody>
          <a:bodyPr/>
          <a:lstStyle/>
          <a:p>
            <a:fld id="{E987BF18-3112-45D8-AEC6-48DDEEB8A41C}" type="slidenum">
              <a:rPr lang="en-GB" smtClean="0"/>
              <a:t>17</a:t>
            </a:fld>
            <a:endParaRPr lang="en-GB"/>
          </a:p>
        </p:txBody>
      </p:sp>
    </p:spTree>
    <p:extLst>
      <p:ext uri="{BB962C8B-B14F-4D97-AF65-F5344CB8AC3E}">
        <p14:creationId xmlns:p14="http://schemas.microsoft.com/office/powerpoint/2010/main" val="1136564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70527BE-6D44-4ECD-8339-F495D2BF0AF2}" type="datetime1">
              <a:rPr lang="en-US" smtClean="0"/>
              <a:t>7/7/2025</a:t>
            </a:fld>
            <a:endParaRPr lang="en-US"/>
          </a:p>
        </p:txBody>
      </p:sp>
      <p:sp>
        <p:nvSpPr>
          <p:cNvPr id="5" name="Footer Placeholder 4"/>
          <p:cNvSpPr>
            <a:spLocks noGrp="1"/>
          </p:cNvSpPr>
          <p:nvPr>
            <p:ph type="ftr" sz="quarter" idx="11"/>
          </p:nvPr>
        </p:nvSpPr>
        <p:spPr/>
        <p:txBody>
          <a:bodyPr/>
          <a:lstStyle/>
          <a:p>
            <a:r>
              <a:rPr lang="en-US"/>
              <a:t>IIOA2025</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17F1E9-9E40-4DCA-A8AD-B5321A0D81F4}" type="datetime1">
              <a:rPr lang="en-US" smtClean="0"/>
              <a:t>7/7/2025</a:t>
            </a:fld>
            <a:endParaRPr lang="en-US"/>
          </a:p>
        </p:txBody>
      </p:sp>
      <p:sp>
        <p:nvSpPr>
          <p:cNvPr id="5" name="Footer Placeholder 4"/>
          <p:cNvSpPr>
            <a:spLocks noGrp="1"/>
          </p:cNvSpPr>
          <p:nvPr>
            <p:ph type="ftr" sz="quarter" idx="11"/>
          </p:nvPr>
        </p:nvSpPr>
        <p:spPr/>
        <p:txBody>
          <a:bodyPr/>
          <a:lstStyle/>
          <a:p>
            <a:r>
              <a:rPr lang="en-US"/>
              <a:t>IIOA2025</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3CDE65-DE3D-4821-B010-431889972228}" type="datetime1">
              <a:rPr lang="en-US" smtClean="0"/>
              <a:t>7/7/2025</a:t>
            </a:fld>
            <a:endParaRPr lang="en-US"/>
          </a:p>
        </p:txBody>
      </p:sp>
      <p:sp>
        <p:nvSpPr>
          <p:cNvPr id="5" name="Footer Placeholder 4"/>
          <p:cNvSpPr>
            <a:spLocks noGrp="1"/>
          </p:cNvSpPr>
          <p:nvPr>
            <p:ph type="ftr" sz="quarter" idx="11"/>
          </p:nvPr>
        </p:nvSpPr>
        <p:spPr/>
        <p:txBody>
          <a:bodyPr/>
          <a:lstStyle/>
          <a:p>
            <a:r>
              <a:rPr lang="en-US"/>
              <a:t>IIOA2025</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455DD0-EB04-421F-8B56-A1BAF338F97D}" type="datetime1">
              <a:rPr lang="en-US" smtClean="0"/>
              <a:t>7/7/2025</a:t>
            </a:fld>
            <a:endParaRPr lang="en-US"/>
          </a:p>
        </p:txBody>
      </p:sp>
      <p:sp>
        <p:nvSpPr>
          <p:cNvPr id="5" name="Footer Placeholder 4"/>
          <p:cNvSpPr>
            <a:spLocks noGrp="1"/>
          </p:cNvSpPr>
          <p:nvPr>
            <p:ph type="ftr" sz="quarter" idx="11"/>
          </p:nvPr>
        </p:nvSpPr>
        <p:spPr/>
        <p:txBody>
          <a:bodyPr/>
          <a:lstStyle/>
          <a:p>
            <a:r>
              <a:rPr lang="en-US"/>
              <a:t>IIOA2025</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C03C39-0748-4AA3-BD6B-9F70CB52E10E}" type="datetime1">
              <a:rPr lang="en-US" smtClean="0"/>
              <a:t>7/7/2025</a:t>
            </a:fld>
            <a:endParaRPr lang="en-US"/>
          </a:p>
        </p:txBody>
      </p:sp>
      <p:sp>
        <p:nvSpPr>
          <p:cNvPr id="5" name="Footer Placeholder 4"/>
          <p:cNvSpPr>
            <a:spLocks noGrp="1"/>
          </p:cNvSpPr>
          <p:nvPr>
            <p:ph type="ftr" sz="quarter" idx="11"/>
          </p:nvPr>
        </p:nvSpPr>
        <p:spPr/>
        <p:txBody>
          <a:bodyPr/>
          <a:lstStyle/>
          <a:p>
            <a:r>
              <a:rPr lang="en-US"/>
              <a:t>IIOA2025</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AC95D2-1865-4851-95B0-3F62B7F5618B}" type="datetime1">
              <a:rPr lang="en-US" smtClean="0"/>
              <a:t>7/7/2025</a:t>
            </a:fld>
            <a:endParaRPr lang="en-US"/>
          </a:p>
        </p:txBody>
      </p:sp>
      <p:sp>
        <p:nvSpPr>
          <p:cNvPr id="6" name="Footer Placeholder 5"/>
          <p:cNvSpPr>
            <a:spLocks noGrp="1"/>
          </p:cNvSpPr>
          <p:nvPr>
            <p:ph type="ftr" sz="quarter" idx="11"/>
          </p:nvPr>
        </p:nvSpPr>
        <p:spPr/>
        <p:txBody>
          <a:bodyPr/>
          <a:lstStyle/>
          <a:p>
            <a:r>
              <a:rPr lang="en-US"/>
              <a:t>IIOA2025</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09184B9-8F30-47C0-A84F-AFF96D07992B}" type="datetime1">
              <a:rPr lang="en-US" smtClean="0"/>
              <a:t>7/7/2025</a:t>
            </a:fld>
            <a:endParaRPr lang="en-US"/>
          </a:p>
        </p:txBody>
      </p:sp>
      <p:sp>
        <p:nvSpPr>
          <p:cNvPr id="8" name="Footer Placeholder 7"/>
          <p:cNvSpPr>
            <a:spLocks noGrp="1"/>
          </p:cNvSpPr>
          <p:nvPr>
            <p:ph type="ftr" sz="quarter" idx="11"/>
          </p:nvPr>
        </p:nvSpPr>
        <p:spPr/>
        <p:txBody>
          <a:bodyPr/>
          <a:lstStyle/>
          <a:p>
            <a:r>
              <a:rPr lang="en-US"/>
              <a:t>IIOA2025</a:t>
            </a: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70561F-DD74-4603-9C7E-6678A625BC89}" type="datetime1">
              <a:rPr lang="en-US" smtClean="0"/>
              <a:t>7/7/2025</a:t>
            </a:fld>
            <a:endParaRPr lang="en-US"/>
          </a:p>
        </p:txBody>
      </p:sp>
      <p:sp>
        <p:nvSpPr>
          <p:cNvPr id="4" name="Footer Placeholder 3"/>
          <p:cNvSpPr>
            <a:spLocks noGrp="1"/>
          </p:cNvSpPr>
          <p:nvPr>
            <p:ph type="ftr" sz="quarter" idx="11"/>
          </p:nvPr>
        </p:nvSpPr>
        <p:spPr/>
        <p:txBody>
          <a:bodyPr/>
          <a:lstStyle/>
          <a:p>
            <a:r>
              <a:rPr lang="en-US"/>
              <a:t>IIOA2025</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0F623F-8E38-4459-9CF9-C07E24736D9A}" type="datetime1">
              <a:rPr lang="en-US" smtClean="0"/>
              <a:t>7/7/2025</a:t>
            </a:fld>
            <a:endParaRPr lang="en-US"/>
          </a:p>
        </p:txBody>
      </p:sp>
      <p:sp>
        <p:nvSpPr>
          <p:cNvPr id="3" name="Footer Placeholder 2"/>
          <p:cNvSpPr>
            <a:spLocks noGrp="1"/>
          </p:cNvSpPr>
          <p:nvPr>
            <p:ph type="ftr" sz="quarter" idx="11"/>
          </p:nvPr>
        </p:nvSpPr>
        <p:spPr/>
        <p:txBody>
          <a:bodyPr/>
          <a:lstStyle/>
          <a:p>
            <a:r>
              <a:rPr lang="en-US"/>
              <a:t>IIOA2025</a:t>
            </a: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AF6E4B2-F0B8-4EB5-9150-B8DFE26052D2}" type="datetime1">
              <a:rPr lang="en-US" smtClean="0"/>
              <a:t>7/7/2025</a:t>
            </a:fld>
            <a:endParaRPr lang="en-US"/>
          </a:p>
        </p:txBody>
      </p:sp>
      <p:sp>
        <p:nvSpPr>
          <p:cNvPr id="6" name="Footer Placeholder 5"/>
          <p:cNvSpPr>
            <a:spLocks noGrp="1"/>
          </p:cNvSpPr>
          <p:nvPr>
            <p:ph type="ftr" sz="quarter" idx="11"/>
          </p:nvPr>
        </p:nvSpPr>
        <p:spPr/>
        <p:txBody>
          <a:bodyPr/>
          <a:lstStyle/>
          <a:p>
            <a:r>
              <a:rPr lang="en-US"/>
              <a:t>IIOA2025</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BDE3E7-AFB0-4439-8671-02A2CB1F7045}" type="datetime1">
              <a:rPr lang="en-US" smtClean="0"/>
              <a:t>7/7/2025</a:t>
            </a:fld>
            <a:endParaRPr lang="en-US"/>
          </a:p>
        </p:txBody>
      </p:sp>
      <p:sp>
        <p:nvSpPr>
          <p:cNvPr id="6" name="Footer Placeholder 5"/>
          <p:cNvSpPr>
            <a:spLocks noGrp="1"/>
          </p:cNvSpPr>
          <p:nvPr>
            <p:ph type="ftr" sz="quarter" idx="11"/>
          </p:nvPr>
        </p:nvSpPr>
        <p:spPr/>
        <p:txBody>
          <a:bodyPr/>
          <a:lstStyle/>
          <a:p>
            <a:r>
              <a:rPr lang="en-US"/>
              <a:t>IIOA2025</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9A7EEF-5EC3-46D4-919D-2A5277900567}" type="datetime1">
              <a:rPr lang="en-US" smtClean="0"/>
              <a:t>7/7/2025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IIOA2025</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hyperlink" Target="mailto:edgar.towa@ulb.be"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F6F2"/>
        </a:solidFill>
        <a:effectLst/>
      </p:bgPr>
    </p:bg>
    <p:spTree>
      <p:nvGrpSpPr>
        <p:cNvPr id="1" name=""/>
        <p:cNvGrpSpPr/>
        <p:nvPr/>
      </p:nvGrpSpPr>
      <p:grpSpPr>
        <a:xfrm>
          <a:off x="0" y="0"/>
          <a:ext cx="0" cy="0"/>
          <a:chOff x="0" y="0"/>
          <a:chExt cx="0" cy="0"/>
        </a:xfrm>
      </p:grpSpPr>
      <p:sp>
        <p:nvSpPr>
          <p:cNvPr id="2" name="Freeform 2"/>
          <p:cNvSpPr/>
          <p:nvPr/>
        </p:nvSpPr>
        <p:spPr>
          <a:xfrm>
            <a:off x="649379" y="318506"/>
            <a:ext cx="2933029" cy="909610"/>
          </a:xfrm>
          <a:custGeom>
            <a:avLst/>
            <a:gdLst/>
            <a:ahLst/>
            <a:cxnLst/>
            <a:rect l="l" t="t" r="r" b="b"/>
            <a:pathLst>
              <a:path w="2933029" h="909610">
                <a:moveTo>
                  <a:pt x="0" y="0"/>
                </a:moveTo>
                <a:lnTo>
                  <a:pt x="2933029" y="0"/>
                </a:lnTo>
                <a:lnTo>
                  <a:pt x="2933029" y="909610"/>
                </a:lnTo>
                <a:lnTo>
                  <a:pt x="0" y="909610"/>
                </a:lnTo>
                <a:lnTo>
                  <a:pt x="0" y="0"/>
                </a:lnTo>
                <a:close/>
              </a:path>
            </a:pathLst>
          </a:custGeom>
          <a:blipFill>
            <a:blip r:embed="rId2"/>
            <a:stretch>
              <a:fillRect/>
            </a:stretch>
          </a:blipFill>
        </p:spPr>
        <p:txBody>
          <a:bodyPr/>
          <a:lstStyle/>
          <a:p>
            <a:endParaRPr lang="en-GB"/>
          </a:p>
        </p:txBody>
      </p:sp>
      <p:sp>
        <p:nvSpPr>
          <p:cNvPr id="3" name="Freeform 3"/>
          <p:cNvSpPr/>
          <p:nvPr/>
        </p:nvSpPr>
        <p:spPr>
          <a:xfrm>
            <a:off x="14225078" y="0"/>
            <a:ext cx="4026817" cy="2236334"/>
          </a:xfrm>
          <a:custGeom>
            <a:avLst/>
            <a:gdLst/>
            <a:ahLst/>
            <a:cxnLst/>
            <a:rect l="l" t="t" r="r" b="b"/>
            <a:pathLst>
              <a:path w="4026817" h="2236334">
                <a:moveTo>
                  <a:pt x="0" y="0"/>
                </a:moveTo>
                <a:lnTo>
                  <a:pt x="4026816" y="0"/>
                </a:lnTo>
                <a:lnTo>
                  <a:pt x="4026816" y="2236334"/>
                </a:lnTo>
                <a:lnTo>
                  <a:pt x="0" y="2236334"/>
                </a:lnTo>
                <a:lnTo>
                  <a:pt x="0" y="0"/>
                </a:lnTo>
                <a:close/>
              </a:path>
            </a:pathLst>
          </a:custGeom>
          <a:blipFill>
            <a:blip r:embed="rId3"/>
            <a:stretch>
              <a:fillRect/>
            </a:stretch>
          </a:blipFill>
        </p:spPr>
        <p:txBody>
          <a:bodyPr/>
          <a:lstStyle/>
          <a:p>
            <a:endParaRPr lang="en-GB"/>
          </a:p>
        </p:txBody>
      </p:sp>
      <p:sp>
        <p:nvSpPr>
          <p:cNvPr id="4" name="TextBox 4"/>
          <p:cNvSpPr txBox="1"/>
          <p:nvPr/>
        </p:nvSpPr>
        <p:spPr>
          <a:xfrm>
            <a:off x="0" y="3044699"/>
            <a:ext cx="18288000" cy="2616101"/>
          </a:xfrm>
          <a:prstGeom prst="rect">
            <a:avLst/>
          </a:prstGeom>
          <a:solidFill>
            <a:schemeClr val="bg2">
              <a:lumMod val="25000"/>
            </a:schemeClr>
          </a:solidFill>
        </p:spPr>
        <p:txBody>
          <a:bodyPr wrap="square" lIns="0" tIns="0" rIns="0" bIns="0" rtlCol="0" anchor="t">
            <a:spAutoFit/>
          </a:bodyPr>
          <a:lstStyle/>
          <a:p>
            <a:pPr algn="ctr">
              <a:lnSpc>
                <a:spcPts val="6778"/>
              </a:lnSpc>
            </a:pPr>
            <a:r>
              <a:rPr lang="en-US" sz="6161" b="1" dirty="0">
                <a:solidFill>
                  <a:schemeClr val="bg1"/>
                </a:solidFill>
                <a:latin typeface="Roboto Condensed Bold"/>
                <a:ea typeface="Roboto Condensed Bold"/>
                <a:cs typeface="Roboto Condensed Bold"/>
                <a:sym typeface="Roboto Condensed Bold"/>
              </a:rPr>
              <a:t>MITIGATING REBOUND EFFECTS:</a:t>
            </a:r>
          </a:p>
          <a:p>
            <a:pPr algn="ctr">
              <a:lnSpc>
                <a:spcPts val="6778"/>
              </a:lnSpc>
            </a:pPr>
            <a:endParaRPr lang="en-US" sz="6161" b="1" dirty="0">
              <a:solidFill>
                <a:schemeClr val="bg1"/>
              </a:solidFill>
              <a:latin typeface="Roboto Condensed Bold"/>
              <a:ea typeface="Roboto Condensed Bold"/>
              <a:cs typeface="Roboto Condensed Bold"/>
              <a:sym typeface="Roboto Condensed Bold"/>
            </a:endParaRPr>
          </a:p>
          <a:p>
            <a:pPr algn="ctr">
              <a:lnSpc>
                <a:spcPts val="6778"/>
              </a:lnSpc>
            </a:pPr>
            <a:r>
              <a:rPr lang="en-US" sz="6161" b="1" dirty="0">
                <a:solidFill>
                  <a:schemeClr val="bg1"/>
                </a:solidFill>
                <a:latin typeface="Roboto Condensed Bold"/>
                <a:ea typeface="Roboto Condensed Bold"/>
                <a:cs typeface="Roboto Condensed Bold"/>
                <a:sym typeface="Roboto Condensed Bold"/>
              </a:rPr>
              <a:t> A CGE MODEL FOR ASSESSING HOUSEHOLD ACTIONS</a:t>
            </a:r>
          </a:p>
        </p:txBody>
      </p:sp>
      <p:sp>
        <p:nvSpPr>
          <p:cNvPr id="5" name="TextBox 5"/>
          <p:cNvSpPr txBox="1"/>
          <p:nvPr/>
        </p:nvSpPr>
        <p:spPr>
          <a:xfrm>
            <a:off x="1028700" y="7661672"/>
            <a:ext cx="15452680" cy="1596628"/>
          </a:xfrm>
          <a:prstGeom prst="rect">
            <a:avLst/>
          </a:prstGeom>
        </p:spPr>
        <p:txBody>
          <a:bodyPr lIns="0" tIns="0" rIns="0" bIns="0" rtlCol="0" anchor="t">
            <a:spAutoFit/>
          </a:bodyPr>
          <a:lstStyle/>
          <a:p>
            <a:pPr marL="0" lvl="0" indent="0" algn="ctr">
              <a:lnSpc>
                <a:spcPts val="3941"/>
              </a:lnSpc>
              <a:spcBef>
                <a:spcPct val="0"/>
              </a:spcBef>
            </a:pPr>
            <a:r>
              <a:rPr lang="en-US" sz="2815" b="1" u="sng" dirty="0">
                <a:solidFill>
                  <a:srgbClr val="0B5194"/>
                </a:solidFill>
                <a:latin typeface="Roboto Bold"/>
                <a:ea typeface="Roboto Bold"/>
                <a:cs typeface="Roboto Bold"/>
                <a:sym typeface="Roboto Bold"/>
              </a:rPr>
              <a:t>Edgar Towa</a:t>
            </a:r>
            <a:r>
              <a:rPr lang="en-US" sz="2815" dirty="0">
                <a:solidFill>
                  <a:srgbClr val="0B5194"/>
                </a:solidFill>
                <a:latin typeface="Roboto"/>
                <a:ea typeface="Roboto"/>
                <a:cs typeface="Roboto"/>
                <a:sym typeface="Roboto"/>
              </a:rPr>
              <a:t>*, Wouter M.J. Achten*, Jaume Freire-González**</a:t>
            </a:r>
          </a:p>
          <a:p>
            <a:pPr marL="0" lvl="0" indent="0" algn="ctr">
              <a:lnSpc>
                <a:spcPts val="2541"/>
              </a:lnSpc>
              <a:spcBef>
                <a:spcPct val="0"/>
              </a:spcBef>
            </a:pPr>
            <a:r>
              <a:rPr lang="en-US" sz="1815" dirty="0">
                <a:solidFill>
                  <a:srgbClr val="0B5194"/>
                </a:solidFill>
                <a:latin typeface="Roboto"/>
                <a:ea typeface="Roboto"/>
                <a:cs typeface="Roboto"/>
                <a:sym typeface="Roboto"/>
              </a:rPr>
              <a:t>*</a:t>
            </a:r>
            <a:r>
              <a:rPr lang="en-US" sz="1815" i="1" dirty="0">
                <a:solidFill>
                  <a:srgbClr val="0B5194"/>
                </a:solidFill>
                <a:latin typeface="Roboto Italics"/>
                <a:ea typeface="Roboto Italics"/>
                <a:cs typeface="Roboto Italics"/>
                <a:sym typeface="Roboto Italics"/>
              </a:rPr>
              <a:t> Institute for Environmental Management and Land-use Planning, Université Libre de Bruxelles (ULB), Av. F.D. </a:t>
            </a:r>
            <a:r>
              <a:rPr lang="en-US" sz="1815" i="1">
                <a:solidFill>
                  <a:srgbClr val="0B5194"/>
                </a:solidFill>
                <a:latin typeface="Roboto Italics"/>
                <a:ea typeface="Roboto Italics"/>
                <a:cs typeface="Roboto Italics"/>
                <a:sym typeface="Roboto Italics"/>
              </a:rPr>
              <a:t>Roosevelt 50, 1050 Brussels, Belgium</a:t>
            </a:r>
          </a:p>
          <a:p>
            <a:pPr marL="0" lvl="0" indent="0" algn="ctr">
              <a:lnSpc>
                <a:spcPts val="2541"/>
              </a:lnSpc>
              <a:spcBef>
                <a:spcPct val="0"/>
              </a:spcBef>
            </a:pPr>
            <a:r>
              <a:rPr lang="en-US" sz="1815" i="1">
                <a:solidFill>
                  <a:srgbClr val="0B5194"/>
                </a:solidFill>
                <a:latin typeface="Roboto Italics"/>
                <a:ea typeface="Roboto Italics"/>
                <a:cs typeface="Roboto Italics"/>
                <a:sym typeface="Roboto Italics"/>
              </a:rPr>
              <a:t>** Institute for Economic Analysis (CSIC), 08193, </a:t>
            </a:r>
            <a:r>
              <a:rPr lang="en-US" sz="1815" i="1" dirty="0" err="1">
                <a:solidFill>
                  <a:srgbClr val="0B5194"/>
                </a:solidFill>
                <a:latin typeface="Roboto Italics"/>
                <a:ea typeface="Roboto Italics"/>
                <a:cs typeface="Roboto Italics"/>
                <a:sym typeface="Roboto Italics"/>
              </a:rPr>
              <a:t>Bellaterra</a:t>
            </a:r>
            <a:r>
              <a:rPr lang="en-US" sz="1815" i="1" dirty="0">
                <a:solidFill>
                  <a:srgbClr val="0B5194"/>
                </a:solidFill>
                <a:latin typeface="Roboto Italics"/>
                <a:ea typeface="Roboto Italics"/>
                <a:cs typeface="Roboto Italics"/>
                <a:sym typeface="Roboto Italics"/>
              </a:rPr>
              <a:t>, Barcelona</a:t>
            </a:r>
          </a:p>
          <a:p>
            <a:pPr marL="0" lvl="0" indent="0" algn="ctr">
              <a:lnSpc>
                <a:spcPts val="3801"/>
              </a:lnSpc>
              <a:spcBef>
                <a:spcPct val="0"/>
              </a:spcBef>
            </a:pPr>
            <a:endParaRPr lang="en-US" sz="1815" i="1" dirty="0">
              <a:solidFill>
                <a:srgbClr val="0B5194"/>
              </a:solidFill>
              <a:latin typeface="Roboto Italics"/>
              <a:ea typeface="Roboto Italics"/>
              <a:cs typeface="Roboto Italics"/>
              <a:sym typeface="Roboto Italics"/>
            </a:endParaRPr>
          </a:p>
        </p:txBody>
      </p:sp>
      <p:sp>
        <p:nvSpPr>
          <p:cNvPr id="6" name="TextBox 6"/>
          <p:cNvSpPr txBox="1"/>
          <p:nvPr/>
        </p:nvSpPr>
        <p:spPr>
          <a:xfrm>
            <a:off x="4743576" y="382217"/>
            <a:ext cx="8487735" cy="1653698"/>
          </a:xfrm>
          <a:prstGeom prst="rect">
            <a:avLst/>
          </a:prstGeom>
        </p:spPr>
        <p:txBody>
          <a:bodyPr lIns="0" tIns="0" rIns="0" bIns="0" rtlCol="0" anchor="t">
            <a:spAutoFit/>
          </a:bodyPr>
          <a:lstStyle/>
          <a:p>
            <a:pPr algn="ctr">
              <a:lnSpc>
                <a:spcPts val="3360"/>
              </a:lnSpc>
            </a:pPr>
            <a:r>
              <a:rPr lang="en-US" sz="2400" b="1">
                <a:solidFill>
                  <a:srgbClr val="1E4E7E"/>
                </a:solidFill>
                <a:latin typeface="Open Sans Bold"/>
                <a:ea typeface="Open Sans Bold"/>
                <a:cs typeface="Open Sans Bold"/>
                <a:sym typeface="Open Sans Bold"/>
              </a:rPr>
              <a:t>31st International Input-Output Association Conference</a:t>
            </a:r>
          </a:p>
          <a:p>
            <a:pPr algn="ctr">
              <a:lnSpc>
                <a:spcPts val="3360"/>
              </a:lnSpc>
            </a:pPr>
            <a:r>
              <a:rPr lang="en-US" sz="2400" b="1">
                <a:solidFill>
                  <a:srgbClr val="1E4E7E"/>
                </a:solidFill>
                <a:latin typeface="Open Sans Bold"/>
                <a:ea typeface="Open Sans Bold"/>
                <a:cs typeface="Open Sans Bold"/>
                <a:sym typeface="Open Sans Bold"/>
              </a:rPr>
              <a:t>IIOA 2025 Male, Maldives</a:t>
            </a:r>
          </a:p>
          <a:p>
            <a:pPr algn="ctr">
              <a:lnSpc>
                <a:spcPts val="3360"/>
              </a:lnSpc>
            </a:pPr>
            <a:r>
              <a:rPr lang="en-US" sz="2400" b="1">
                <a:solidFill>
                  <a:srgbClr val="1E4E7E"/>
                </a:solidFill>
                <a:latin typeface="Open Sans Bold"/>
                <a:ea typeface="Open Sans Bold"/>
                <a:cs typeface="Open Sans Bold"/>
                <a:sym typeface="Open Sans Bold"/>
              </a:rPr>
              <a:t>6 – 11 July 2025</a:t>
            </a:r>
          </a:p>
          <a:p>
            <a:pPr algn="ctr">
              <a:lnSpc>
                <a:spcPts val="3360"/>
              </a:lnSpc>
            </a:pPr>
            <a:endParaRPr lang="en-US" sz="2400" b="1">
              <a:solidFill>
                <a:srgbClr val="1E4E7E"/>
              </a:solidFill>
              <a:latin typeface="Open Sans Bold"/>
              <a:ea typeface="Open Sans Bold"/>
              <a:cs typeface="Open Sans Bold"/>
              <a:sym typeface="Open Sans Bold"/>
            </a:endParaRPr>
          </a:p>
        </p:txBody>
      </p:sp>
      <p:sp>
        <p:nvSpPr>
          <p:cNvPr id="7" name="Slide Number Placeholder 6">
            <a:extLst>
              <a:ext uri="{FF2B5EF4-FFF2-40B4-BE49-F238E27FC236}">
                <a16:creationId xmlns:a16="http://schemas.microsoft.com/office/drawing/2014/main" id="{700D1D5A-ED49-0CAB-31C6-4F371D12D2DE}"/>
              </a:ext>
            </a:extLst>
          </p:cNvPr>
          <p:cNvSpPr>
            <a:spLocks noGrp="1"/>
          </p:cNvSpPr>
          <p:nvPr>
            <p:ph type="sldNum" sz="quarter" idx="12"/>
          </p:nvPr>
        </p:nvSpPr>
        <p:spPr/>
        <p:txBody>
          <a:bodyPr/>
          <a:lstStyle/>
          <a:p>
            <a:fld id="{B6F15528-21DE-4FAA-801E-634DDDAF4B2B}"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6F2"/>
        </a:solidFill>
        <a:effectLst/>
      </p:bgPr>
    </p:bg>
    <p:spTree>
      <p:nvGrpSpPr>
        <p:cNvPr id="1" name="">
          <a:extLst>
            <a:ext uri="{FF2B5EF4-FFF2-40B4-BE49-F238E27FC236}">
              <a16:creationId xmlns:a16="http://schemas.microsoft.com/office/drawing/2014/main" id="{2B3465BF-DA3C-727B-8C7D-7CD81D8F4E5F}"/>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813D692-2CE7-E840-B817-C978715CD429}"/>
              </a:ext>
            </a:extLst>
          </p:cNvPr>
          <p:cNvSpPr txBox="1"/>
          <p:nvPr/>
        </p:nvSpPr>
        <p:spPr>
          <a:xfrm>
            <a:off x="735698" y="250724"/>
            <a:ext cx="17019116" cy="919480"/>
          </a:xfrm>
          <a:prstGeom prst="rect">
            <a:avLst/>
          </a:prstGeom>
        </p:spPr>
        <p:txBody>
          <a:bodyPr lIns="0" tIns="0" rIns="0" bIns="0" rtlCol="0" anchor="t">
            <a:spAutoFit/>
          </a:bodyPr>
          <a:lstStyle/>
          <a:p>
            <a:pPr algn="l">
              <a:lnSpc>
                <a:spcPts val="7040"/>
              </a:lnSpc>
            </a:pPr>
            <a:r>
              <a:rPr lang="en-US" sz="6400" b="1">
                <a:solidFill>
                  <a:srgbClr val="708988"/>
                </a:solidFill>
                <a:latin typeface="Roboto Condensed Bold"/>
                <a:ea typeface="Roboto Condensed Bold"/>
                <a:cs typeface="Roboto Condensed Bold"/>
                <a:sym typeface="Roboto Condensed Bold"/>
              </a:rPr>
              <a:t>The energy-environmental CGE model</a:t>
            </a:r>
          </a:p>
        </p:txBody>
      </p:sp>
      <p:sp>
        <p:nvSpPr>
          <p:cNvPr id="3" name="TextBox 3">
            <a:extLst>
              <a:ext uri="{FF2B5EF4-FFF2-40B4-BE49-F238E27FC236}">
                <a16:creationId xmlns:a16="http://schemas.microsoft.com/office/drawing/2014/main" id="{0258F8E0-26CE-B936-84AD-150849708BA9}"/>
              </a:ext>
            </a:extLst>
          </p:cNvPr>
          <p:cNvSpPr txBox="1"/>
          <p:nvPr/>
        </p:nvSpPr>
        <p:spPr>
          <a:xfrm>
            <a:off x="735699" y="1668546"/>
            <a:ext cx="7493901" cy="8213082"/>
          </a:xfrm>
          <a:prstGeom prst="rect">
            <a:avLst/>
          </a:prstGeom>
          <a:solidFill>
            <a:schemeClr val="bg2"/>
          </a:solidFill>
          <a:ln>
            <a:solidFill>
              <a:schemeClr val="tx1"/>
            </a:solidFill>
          </a:ln>
        </p:spPr>
        <p:txBody>
          <a:bodyPr wrap="square" lIns="0" tIns="0" rIns="0" bIns="0" rtlCol="0" anchor="t">
            <a:spAutoFit/>
          </a:bodyPr>
          <a:lstStyle/>
          <a:p>
            <a:pPr marL="342900" indent="-342900" algn="l">
              <a:lnSpc>
                <a:spcPct val="150000"/>
              </a:lnSpc>
              <a:buFont typeface="Arial" panose="020B0604020202020204" pitchFamily="34" charset="0"/>
              <a:buChar char="•"/>
            </a:pPr>
            <a:r>
              <a:rPr lang="en-GB" sz="2400" dirty="0">
                <a:latin typeface="Open Sans"/>
                <a:ea typeface="Open Sans"/>
                <a:cs typeface="Open Sans"/>
                <a:sym typeface="Open Sans"/>
              </a:rPr>
              <a:t> An </a:t>
            </a:r>
            <a:r>
              <a:rPr lang="en-GB" sz="2400" b="1" dirty="0">
                <a:latin typeface="Open Sans"/>
                <a:ea typeface="Open Sans"/>
                <a:cs typeface="Open Sans"/>
                <a:sym typeface="Open Sans"/>
              </a:rPr>
              <a:t>energy</a:t>
            </a:r>
            <a:r>
              <a:rPr lang="en-GB" sz="2400" dirty="0">
                <a:latin typeface="Open Sans"/>
                <a:ea typeface="Open Sans"/>
                <a:cs typeface="Open Sans"/>
                <a:sym typeface="Open Sans"/>
              </a:rPr>
              <a:t> module linked to an </a:t>
            </a:r>
            <a:r>
              <a:rPr lang="en-GB" sz="2400" b="1" dirty="0">
                <a:latin typeface="Open Sans"/>
                <a:ea typeface="Open Sans"/>
                <a:cs typeface="Open Sans"/>
                <a:sym typeface="Open Sans"/>
              </a:rPr>
              <a:t>environmental</a:t>
            </a:r>
            <a:r>
              <a:rPr lang="en-GB" sz="2400" dirty="0">
                <a:latin typeface="Open Sans"/>
                <a:ea typeface="Open Sans"/>
                <a:cs typeface="Open Sans"/>
                <a:sym typeface="Open Sans"/>
              </a:rPr>
              <a:t> one to </a:t>
            </a:r>
            <a:r>
              <a:rPr lang="en-GB" sz="2400" b="1" dirty="0">
                <a:latin typeface="Open Sans"/>
                <a:ea typeface="Open Sans"/>
                <a:cs typeface="Open Sans"/>
                <a:sym typeface="Open Sans"/>
              </a:rPr>
              <a:t>turn economic flows into energy flows and CO2 emissions</a:t>
            </a:r>
            <a:r>
              <a:rPr lang="en-GB" sz="2400" dirty="0">
                <a:latin typeface="Open Sans"/>
                <a:ea typeface="Open Sans"/>
                <a:cs typeface="Open Sans"/>
                <a:sym typeface="Open Sans"/>
              </a:rPr>
              <a:t>.</a:t>
            </a:r>
          </a:p>
          <a:p>
            <a:pPr marL="342900" indent="-342900" algn="l">
              <a:lnSpc>
                <a:spcPts val="4340"/>
              </a:lnSpc>
              <a:buFont typeface="Arial" panose="020B0604020202020204" pitchFamily="34" charset="0"/>
              <a:buChar char="•"/>
            </a:pPr>
            <a:r>
              <a:rPr lang="en-GB" sz="2400" dirty="0">
                <a:latin typeface="Open Sans"/>
                <a:ea typeface="Open Sans"/>
                <a:cs typeface="Open Sans"/>
                <a:sym typeface="Open Sans"/>
              </a:rPr>
              <a:t>Consumption of </a:t>
            </a:r>
            <a:r>
              <a:rPr lang="en-GB" sz="2400" b="1" dirty="0">
                <a:latin typeface="Open Sans"/>
                <a:ea typeface="Open Sans"/>
                <a:cs typeface="Open Sans"/>
                <a:sym typeface="Open Sans"/>
              </a:rPr>
              <a:t>coal</a:t>
            </a:r>
            <a:r>
              <a:rPr lang="en-GB" sz="2400" dirty="0">
                <a:latin typeface="Open Sans"/>
                <a:ea typeface="Open Sans"/>
                <a:cs typeface="Open Sans"/>
                <a:sym typeface="Open Sans"/>
              </a:rPr>
              <a:t>, </a:t>
            </a:r>
            <a:r>
              <a:rPr lang="en-GB" sz="2400" b="1" dirty="0">
                <a:latin typeface="Open Sans"/>
                <a:ea typeface="Open Sans"/>
                <a:cs typeface="Open Sans"/>
                <a:sym typeface="Open Sans"/>
              </a:rPr>
              <a:t>oil</a:t>
            </a:r>
            <a:r>
              <a:rPr lang="en-GB" sz="2400" dirty="0">
                <a:latin typeface="Open Sans"/>
                <a:ea typeface="Open Sans"/>
                <a:cs typeface="Open Sans"/>
                <a:sym typeface="Open Sans"/>
              </a:rPr>
              <a:t>, </a:t>
            </a:r>
            <a:r>
              <a:rPr lang="en-GB" sz="2400" b="1" dirty="0">
                <a:latin typeface="Open Sans"/>
                <a:ea typeface="Open Sans"/>
                <a:cs typeface="Open Sans"/>
                <a:sym typeface="Open Sans"/>
              </a:rPr>
              <a:t>natural</a:t>
            </a:r>
            <a:r>
              <a:rPr lang="en-GB" sz="2400" dirty="0">
                <a:latin typeface="Open Sans"/>
                <a:ea typeface="Open Sans"/>
                <a:cs typeface="Open Sans"/>
                <a:sym typeface="Open Sans"/>
              </a:rPr>
              <a:t> </a:t>
            </a:r>
            <a:r>
              <a:rPr lang="en-GB" sz="2400" b="1" dirty="0">
                <a:latin typeface="Open Sans"/>
                <a:ea typeface="Open Sans"/>
                <a:cs typeface="Open Sans"/>
                <a:sym typeface="Open Sans"/>
              </a:rPr>
              <a:t>gas</a:t>
            </a:r>
            <a:r>
              <a:rPr lang="en-GB" sz="2400" dirty="0">
                <a:latin typeface="Open Sans"/>
                <a:ea typeface="Open Sans"/>
                <a:cs typeface="Open Sans"/>
                <a:sym typeface="Open Sans"/>
              </a:rPr>
              <a:t> and </a:t>
            </a:r>
            <a:r>
              <a:rPr lang="en-GB" sz="2400" b="1" dirty="0">
                <a:latin typeface="Open Sans"/>
                <a:ea typeface="Open Sans"/>
                <a:cs typeface="Open Sans"/>
                <a:sym typeface="Open Sans"/>
              </a:rPr>
              <a:t>electricity</a:t>
            </a:r>
            <a:r>
              <a:rPr lang="en-GB" sz="2400" dirty="0">
                <a:latin typeface="Open Sans"/>
                <a:ea typeface="Open Sans"/>
                <a:cs typeface="Open Sans"/>
                <a:sym typeface="Open Sans"/>
              </a:rPr>
              <a:t> is identified from Belgian IO tables from EXIOBASE. </a:t>
            </a:r>
          </a:p>
          <a:p>
            <a:pPr marL="342900" indent="-342900" algn="l">
              <a:lnSpc>
                <a:spcPts val="4340"/>
              </a:lnSpc>
              <a:buFont typeface="Arial" panose="020B0604020202020204" pitchFamily="34" charset="0"/>
              <a:buChar char="•"/>
            </a:pPr>
            <a:r>
              <a:rPr lang="en-GB" sz="2400" b="1" dirty="0">
                <a:latin typeface="Open Sans"/>
                <a:ea typeface="Open Sans"/>
                <a:cs typeface="Open Sans"/>
                <a:sym typeface="Open Sans"/>
              </a:rPr>
              <a:t>Energy production and use per source </a:t>
            </a:r>
            <a:r>
              <a:rPr lang="en-GB" sz="2400" dirty="0">
                <a:latin typeface="Open Sans"/>
                <a:ea typeface="Open Sans"/>
                <a:cs typeface="Open Sans"/>
                <a:sym typeface="Open Sans"/>
              </a:rPr>
              <a:t>is obtained from the Belgian energy balance for 2015 produced by the Bureau Federal du Plan.</a:t>
            </a:r>
          </a:p>
          <a:p>
            <a:pPr marL="342900" indent="-342900" algn="l">
              <a:lnSpc>
                <a:spcPts val="4340"/>
              </a:lnSpc>
              <a:buFont typeface="Arial" panose="020B0604020202020204" pitchFamily="34" charset="0"/>
              <a:buChar char="•"/>
            </a:pPr>
            <a:r>
              <a:rPr lang="fr-BE" sz="2400" b="1" dirty="0">
                <a:latin typeface="Open Sans"/>
                <a:ea typeface="Open Sans"/>
                <a:cs typeface="Open Sans"/>
                <a:sym typeface="Open Sans"/>
              </a:rPr>
              <a:t>CO2 </a:t>
            </a:r>
            <a:r>
              <a:rPr lang="fr-BE" sz="2400" b="1" dirty="0" err="1">
                <a:latin typeface="Open Sans"/>
                <a:ea typeface="Open Sans"/>
                <a:cs typeface="Open Sans"/>
                <a:sym typeface="Open Sans"/>
              </a:rPr>
              <a:t>emissions</a:t>
            </a:r>
            <a:r>
              <a:rPr lang="fr-BE" sz="2400" b="1" dirty="0">
                <a:latin typeface="Open Sans"/>
                <a:ea typeface="Open Sans"/>
                <a:cs typeface="Open Sans"/>
                <a:sym typeface="Open Sans"/>
              </a:rPr>
              <a:t> </a:t>
            </a:r>
            <a:r>
              <a:rPr lang="fr-BE" sz="2400" dirty="0">
                <a:latin typeface="Open Sans"/>
                <a:ea typeface="Open Sans"/>
                <a:cs typeface="Open Sans"/>
                <a:sym typeface="Open Sans"/>
              </a:rPr>
              <a:t>are </a:t>
            </a:r>
            <a:r>
              <a:rPr lang="fr-BE" sz="2400" dirty="0" err="1">
                <a:latin typeface="Open Sans"/>
                <a:ea typeface="Open Sans"/>
                <a:cs typeface="Open Sans"/>
                <a:sym typeface="Open Sans"/>
              </a:rPr>
              <a:t>calculated</a:t>
            </a:r>
            <a:r>
              <a:rPr lang="fr-BE" sz="2400" dirty="0">
                <a:latin typeface="Open Sans"/>
                <a:ea typeface="Open Sans"/>
                <a:cs typeface="Open Sans"/>
                <a:sym typeface="Open Sans"/>
              </a:rPr>
              <a:t> by </a:t>
            </a:r>
            <a:r>
              <a:rPr lang="fr-BE" sz="2400" dirty="0" err="1">
                <a:latin typeface="Open Sans"/>
                <a:ea typeface="Open Sans"/>
                <a:cs typeface="Open Sans"/>
                <a:sym typeface="Open Sans"/>
              </a:rPr>
              <a:t>multiplying</a:t>
            </a:r>
            <a:r>
              <a:rPr lang="fr-BE" sz="2400" dirty="0">
                <a:latin typeface="Open Sans"/>
                <a:ea typeface="Open Sans"/>
                <a:cs typeface="Open Sans"/>
                <a:sym typeface="Open Sans"/>
              </a:rPr>
              <a:t> </a:t>
            </a:r>
            <a:r>
              <a:rPr lang="en-GB" sz="2400" dirty="0">
                <a:latin typeface="Open Sans"/>
                <a:ea typeface="Open Sans"/>
                <a:cs typeface="Open Sans"/>
                <a:sym typeface="Open Sans"/>
              </a:rPr>
              <a:t>tons of fuels by energy and emissions coefficients using data from the International Energy Agency (IEA) on energy and CO2 emissions for fuel combustion of coal, oil, and natural gas.</a:t>
            </a:r>
          </a:p>
          <a:p>
            <a:pPr marL="342900" indent="-342900" algn="l">
              <a:lnSpc>
                <a:spcPts val="4340"/>
              </a:lnSpc>
              <a:buFont typeface="Arial" panose="020B0604020202020204" pitchFamily="34" charset="0"/>
              <a:buChar char="•"/>
            </a:pPr>
            <a:endParaRPr lang="en-US" sz="2400" dirty="0">
              <a:latin typeface="Open Sans"/>
              <a:ea typeface="Open Sans"/>
              <a:cs typeface="Open Sans"/>
              <a:sym typeface="Open Sans"/>
            </a:endParaRPr>
          </a:p>
        </p:txBody>
      </p:sp>
      <p:sp>
        <p:nvSpPr>
          <p:cNvPr id="8" name="TextBox 3">
            <a:extLst>
              <a:ext uri="{FF2B5EF4-FFF2-40B4-BE49-F238E27FC236}">
                <a16:creationId xmlns:a16="http://schemas.microsoft.com/office/drawing/2014/main" id="{DD33AD8B-8FE5-0523-02AB-8676E1EB5B72}"/>
              </a:ext>
            </a:extLst>
          </p:cNvPr>
          <p:cNvSpPr txBox="1"/>
          <p:nvPr/>
        </p:nvSpPr>
        <p:spPr>
          <a:xfrm>
            <a:off x="8991600" y="1668546"/>
            <a:ext cx="9094101" cy="8250913"/>
          </a:xfrm>
          <a:prstGeom prst="rect">
            <a:avLst/>
          </a:prstGeom>
          <a:solidFill>
            <a:schemeClr val="tx2">
              <a:lumMod val="20000"/>
              <a:lumOff val="80000"/>
            </a:schemeClr>
          </a:solidFill>
          <a:ln>
            <a:solidFill>
              <a:schemeClr val="tx1"/>
            </a:solidFill>
          </a:ln>
        </p:spPr>
        <p:txBody>
          <a:bodyPr wrap="square" lIns="0" tIns="0" rIns="0" bIns="0" rtlCol="0" anchor="t">
            <a:spAutoFit/>
          </a:bodyPr>
          <a:lstStyle/>
          <a:p>
            <a:pPr marL="342900" indent="-342900">
              <a:lnSpc>
                <a:spcPct val="150000"/>
              </a:lnSpc>
              <a:buFont typeface="Arial" panose="020B0604020202020204" pitchFamily="34" charset="0"/>
              <a:buChar char="•"/>
            </a:pPr>
            <a:r>
              <a:rPr lang="en-GB" sz="2400" b="1" dirty="0">
                <a:latin typeface="Open Sans"/>
                <a:ea typeface="Open Sans"/>
                <a:cs typeface="Open Sans"/>
              </a:rPr>
              <a:t>Exogenous saving rates </a:t>
            </a:r>
            <a:r>
              <a:rPr lang="en-GB" sz="2400" dirty="0">
                <a:latin typeface="Open Sans"/>
                <a:ea typeface="Open Sans"/>
                <a:cs typeface="Open Sans"/>
              </a:rPr>
              <a:t>→ growth is driven by capital accumulation, growth of population and total factor productivity (TFP).</a:t>
            </a:r>
          </a:p>
          <a:p>
            <a:pPr marL="342900" indent="-342900">
              <a:lnSpc>
                <a:spcPct val="150000"/>
              </a:lnSpc>
              <a:buFont typeface="Arial" panose="020B0604020202020204" pitchFamily="34" charset="0"/>
              <a:buChar char="•"/>
            </a:pPr>
            <a:r>
              <a:rPr lang="en-GB" sz="2400" b="1" dirty="0">
                <a:latin typeface="Open Sans"/>
                <a:ea typeface="Open Sans"/>
                <a:cs typeface="Open Sans"/>
              </a:rPr>
              <a:t>Capital accumulation </a:t>
            </a:r>
            <a:r>
              <a:rPr lang="en-GB" sz="2400" dirty="0">
                <a:latin typeface="Open Sans"/>
                <a:ea typeface="Open Sans"/>
                <a:cs typeface="Open Sans"/>
              </a:rPr>
              <a:t>depends on the </a:t>
            </a:r>
            <a:r>
              <a:rPr lang="en-GB" sz="2400" b="1" dirty="0">
                <a:latin typeface="Open Sans"/>
                <a:ea typeface="Open Sans"/>
                <a:cs typeface="Open Sans"/>
              </a:rPr>
              <a:t>depreciated capital stock of previous periods </a:t>
            </a:r>
            <a:r>
              <a:rPr lang="en-GB" sz="2400" dirty="0">
                <a:latin typeface="Open Sans"/>
                <a:ea typeface="Open Sans"/>
                <a:cs typeface="Open Sans"/>
              </a:rPr>
              <a:t>plus the </a:t>
            </a:r>
            <a:r>
              <a:rPr lang="en-GB" sz="2400" b="1" dirty="0">
                <a:latin typeface="Open Sans"/>
                <a:ea typeface="Open Sans"/>
                <a:cs typeface="Open Sans"/>
              </a:rPr>
              <a:t>investments</a:t>
            </a:r>
            <a:r>
              <a:rPr lang="en-GB" sz="2400" dirty="0">
                <a:latin typeface="Open Sans"/>
                <a:ea typeface="Open Sans"/>
                <a:cs typeface="Open Sans"/>
              </a:rPr>
              <a:t> of the current period, which is financed by </a:t>
            </a:r>
            <a:r>
              <a:rPr lang="en-GB" sz="2400" b="1" dirty="0">
                <a:latin typeface="Open Sans"/>
                <a:ea typeface="Open Sans"/>
                <a:cs typeface="Open Sans"/>
              </a:rPr>
              <a:t>private savings</a:t>
            </a:r>
            <a:r>
              <a:rPr lang="en-GB" sz="2400" dirty="0">
                <a:latin typeface="Open Sans"/>
                <a:ea typeface="Open Sans"/>
                <a:cs typeface="Open Sans"/>
              </a:rPr>
              <a:t>.</a:t>
            </a:r>
          </a:p>
          <a:p>
            <a:pPr marL="342900" indent="-342900">
              <a:lnSpc>
                <a:spcPct val="150000"/>
              </a:lnSpc>
              <a:buFont typeface="Arial" panose="020B0604020202020204" pitchFamily="34" charset="0"/>
              <a:buChar char="•"/>
            </a:pPr>
            <a:r>
              <a:rPr lang="en-GB" sz="2400" dirty="0">
                <a:latin typeface="Open Sans"/>
                <a:ea typeface="Open Sans"/>
                <a:cs typeface="Open Sans"/>
              </a:rPr>
              <a:t>We </a:t>
            </a:r>
            <a:r>
              <a:rPr lang="en-GB" sz="2400" b="1" dirty="0">
                <a:latin typeface="Open Sans"/>
                <a:ea typeface="Open Sans"/>
                <a:cs typeface="Open Sans"/>
              </a:rPr>
              <a:t>simulate a short-, mid- and long-term period </a:t>
            </a:r>
            <a:r>
              <a:rPr lang="en-GB" sz="2400" dirty="0">
                <a:latin typeface="Open Sans"/>
                <a:ea typeface="Open Sans"/>
                <a:cs typeface="Open Sans"/>
              </a:rPr>
              <a:t>for all the scenarios to observe how the different policy strategies evolve dynamically as well as their long-term effects.</a:t>
            </a:r>
          </a:p>
          <a:p>
            <a:pPr marL="342900" indent="-342900">
              <a:lnSpc>
                <a:spcPct val="150000"/>
              </a:lnSpc>
              <a:buFont typeface="Arial" panose="020B0604020202020204" pitchFamily="34" charset="0"/>
              <a:buChar char="•"/>
            </a:pPr>
            <a:r>
              <a:rPr lang="en-GB" sz="2400" b="1" dirty="0">
                <a:latin typeface="Open Sans"/>
                <a:ea typeface="Open Sans"/>
                <a:cs typeface="Open Sans"/>
              </a:rPr>
              <a:t>Exogenous variables </a:t>
            </a:r>
            <a:r>
              <a:rPr lang="en-GB" sz="2400" dirty="0">
                <a:latin typeface="Open Sans"/>
                <a:ea typeface="Open Sans"/>
                <a:cs typeface="Open Sans"/>
              </a:rPr>
              <a:t>are population, working-age population, dividend rates, saving rates, current account deficits and government deficits. </a:t>
            </a:r>
          </a:p>
          <a:p>
            <a:pPr marL="342900" indent="-342900">
              <a:lnSpc>
                <a:spcPct val="150000"/>
              </a:lnSpc>
              <a:buFont typeface="Arial" panose="020B0604020202020204" pitchFamily="34" charset="0"/>
              <a:buChar char="•"/>
            </a:pPr>
            <a:r>
              <a:rPr lang="en-GB" sz="2400" b="1" dirty="0">
                <a:latin typeface="Open Sans"/>
                <a:ea typeface="Open Sans"/>
                <a:cs typeface="Open Sans"/>
              </a:rPr>
              <a:t>Total Factor Productivity </a:t>
            </a:r>
            <a:r>
              <a:rPr lang="en-GB" sz="2400" dirty="0">
                <a:latin typeface="Open Sans"/>
                <a:ea typeface="Open Sans"/>
                <a:cs typeface="Open Sans"/>
              </a:rPr>
              <a:t>(TFP) growth is also exogenous and calibrated to deliver a 2% GDP annual growth rate in the base case.</a:t>
            </a:r>
            <a:endParaRPr lang="en-US" sz="2400" dirty="0">
              <a:latin typeface="Open Sans"/>
              <a:ea typeface="Open Sans"/>
              <a:cs typeface="Open Sans"/>
              <a:sym typeface="Open Sans"/>
            </a:endParaRPr>
          </a:p>
        </p:txBody>
      </p:sp>
      <p:sp>
        <p:nvSpPr>
          <p:cNvPr id="4" name="Slide Number Placeholder 3">
            <a:extLst>
              <a:ext uri="{FF2B5EF4-FFF2-40B4-BE49-F238E27FC236}">
                <a16:creationId xmlns:a16="http://schemas.microsoft.com/office/drawing/2014/main" id="{C0058501-ACC2-476E-6449-BB9BC9133A14}"/>
              </a:ext>
            </a:extLst>
          </p:cNvPr>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1246666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6F2"/>
        </a:solidFill>
        <a:effectLst/>
      </p:bgPr>
    </p:bg>
    <p:spTree>
      <p:nvGrpSpPr>
        <p:cNvPr id="1" name="">
          <a:extLst>
            <a:ext uri="{FF2B5EF4-FFF2-40B4-BE49-F238E27FC236}">
              <a16:creationId xmlns:a16="http://schemas.microsoft.com/office/drawing/2014/main" id="{AAB9E806-63D8-859E-1E6E-3370F5545747}"/>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48790CFB-EE56-B9D2-8F1E-5AE78870AB9D}"/>
              </a:ext>
            </a:extLst>
          </p:cNvPr>
          <p:cNvSpPr txBox="1"/>
          <p:nvPr/>
        </p:nvSpPr>
        <p:spPr>
          <a:xfrm>
            <a:off x="735698" y="250724"/>
            <a:ext cx="17019116" cy="919480"/>
          </a:xfrm>
          <a:prstGeom prst="rect">
            <a:avLst/>
          </a:prstGeom>
        </p:spPr>
        <p:txBody>
          <a:bodyPr lIns="0" tIns="0" rIns="0" bIns="0" rtlCol="0" anchor="t">
            <a:spAutoFit/>
          </a:bodyPr>
          <a:lstStyle/>
          <a:p>
            <a:pPr algn="l">
              <a:lnSpc>
                <a:spcPts val="7040"/>
              </a:lnSpc>
            </a:pPr>
            <a:r>
              <a:rPr lang="en-US" sz="6400" b="1" dirty="0">
                <a:solidFill>
                  <a:srgbClr val="708988"/>
                </a:solidFill>
                <a:latin typeface="Roboto Condensed Bold"/>
                <a:ea typeface="Roboto Condensed Bold"/>
                <a:cs typeface="Roboto Condensed Bold"/>
                <a:sym typeface="Roboto Condensed Bold"/>
              </a:rPr>
              <a:t>The energy-environmental CGE model</a:t>
            </a:r>
          </a:p>
        </p:txBody>
      </p:sp>
      <p:graphicFrame>
        <p:nvGraphicFramePr>
          <p:cNvPr id="4" name="Table 3">
            <a:extLst>
              <a:ext uri="{FF2B5EF4-FFF2-40B4-BE49-F238E27FC236}">
                <a16:creationId xmlns:a16="http://schemas.microsoft.com/office/drawing/2014/main" id="{B5E32A06-BF9F-96B3-3B4C-507A3FAEC287}"/>
              </a:ext>
            </a:extLst>
          </p:cNvPr>
          <p:cNvGraphicFramePr>
            <a:graphicFrameLocks noGrp="1"/>
          </p:cNvGraphicFramePr>
          <p:nvPr>
            <p:extLst>
              <p:ext uri="{D42A27DB-BD31-4B8C-83A1-F6EECF244321}">
                <p14:modId xmlns:p14="http://schemas.microsoft.com/office/powerpoint/2010/main" val="1186258825"/>
              </p:ext>
            </p:extLst>
          </p:nvPr>
        </p:nvGraphicFramePr>
        <p:xfrm>
          <a:off x="735698" y="1792949"/>
          <a:ext cx="17171296" cy="8389868"/>
        </p:xfrm>
        <a:graphic>
          <a:graphicData uri="http://schemas.openxmlformats.org/drawingml/2006/table">
            <a:tbl>
              <a:tblPr firstRow="1" firstCol="1" bandRow="1">
                <a:tableStyleId>{912C8C85-51F0-491E-9774-3900AFEF0FD7}</a:tableStyleId>
              </a:tblPr>
              <a:tblGrid>
                <a:gridCol w="1072231">
                  <a:extLst>
                    <a:ext uri="{9D8B030D-6E8A-4147-A177-3AD203B41FA5}">
                      <a16:colId xmlns:a16="http://schemas.microsoft.com/office/drawing/2014/main" val="766573428"/>
                    </a:ext>
                  </a:extLst>
                </a:gridCol>
                <a:gridCol w="1073431">
                  <a:extLst>
                    <a:ext uri="{9D8B030D-6E8A-4147-A177-3AD203B41FA5}">
                      <a16:colId xmlns:a16="http://schemas.microsoft.com/office/drawing/2014/main" val="2190621453"/>
                    </a:ext>
                  </a:extLst>
                </a:gridCol>
                <a:gridCol w="1073431">
                  <a:extLst>
                    <a:ext uri="{9D8B030D-6E8A-4147-A177-3AD203B41FA5}">
                      <a16:colId xmlns:a16="http://schemas.microsoft.com/office/drawing/2014/main" val="3346285192"/>
                    </a:ext>
                  </a:extLst>
                </a:gridCol>
                <a:gridCol w="1073431">
                  <a:extLst>
                    <a:ext uri="{9D8B030D-6E8A-4147-A177-3AD203B41FA5}">
                      <a16:colId xmlns:a16="http://schemas.microsoft.com/office/drawing/2014/main" val="1859407609"/>
                    </a:ext>
                  </a:extLst>
                </a:gridCol>
                <a:gridCol w="1073431">
                  <a:extLst>
                    <a:ext uri="{9D8B030D-6E8A-4147-A177-3AD203B41FA5}">
                      <a16:colId xmlns:a16="http://schemas.microsoft.com/office/drawing/2014/main" val="880281802"/>
                    </a:ext>
                  </a:extLst>
                </a:gridCol>
                <a:gridCol w="1072231">
                  <a:extLst>
                    <a:ext uri="{9D8B030D-6E8A-4147-A177-3AD203B41FA5}">
                      <a16:colId xmlns:a16="http://schemas.microsoft.com/office/drawing/2014/main" val="1651678191"/>
                    </a:ext>
                  </a:extLst>
                </a:gridCol>
                <a:gridCol w="1073431">
                  <a:extLst>
                    <a:ext uri="{9D8B030D-6E8A-4147-A177-3AD203B41FA5}">
                      <a16:colId xmlns:a16="http://schemas.microsoft.com/office/drawing/2014/main" val="1664301520"/>
                    </a:ext>
                  </a:extLst>
                </a:gridCol>
                <a:gridCol w="1073431">
                  <a:extLst>
                    <a:ext uri="{9D8B030D-6E8A-4147-A177-3AD203B41FA5}">
                      <a16:colId xmlns:a16="http://schemas.microsoft.com/office/drawing/2014/main" val="3221888130"/>
                    </a:ext>
                  </a:extLst>
                </a:gridCol>
                <a:gridCol w="1073431">
                  <a:extLst>
                    <a:ext uri="{9D8B030D-6E8A-4147-A177-3AD203B41FA5}">
                      <a16:colId xmlns:a16="http://schemas.microsoft.com/office/drawing/2014/main" val="3130210249"/>
                    </a:ext>
                  </a:extLst>
                </a:gridCol>
                <a:gridCol w="1073431">
                  <a:extLst>
                    <a:ext uri="{9D8B030D-6E8A-4147-A177-3AD203B41FA5}">
                      <a16:colId xmlns:a16="http://schemas.microsoft.com/office/drawing/2014/main" val="2567970470"/>
                    </a:ext>
                  </a:extLst>
                </a:gridCol>
                <a:gridCol w="1072231">
                  <a:extLst>
                    <a:ext uri="{9D8B030D-6E8A-4147-A177-3AD203B41FA5}">
                      <a16:colId xmlns:a16="http://schemas.microsoft.com/office/drawing/2014/main" val="1641070184"/>
                    </a:ext>
                  </a:extLst>
                </a:gridCol>
                <a:gridCol w="1073431">
                  <a:extLst>
                    <a:ext uri="{9D8B030D-6E8A-4147-A177-3AD203B41FA5}">
                      <a16:colId xmlns:a16="http://schemas.microsoft.com/office/drawing/2014/main" val="3531021932"/>
                    </a:ext>
                  </a:extLst>
                </a:gridCol>
                <a:gridCol w="1073431">
                  <a:extLst>
                    <a:ext uri="{9D8B030D-6E8A-4147-A177-3AD203B41FA5}">
                      <a16:colId xmlns:a16="http://schemas.microsoft.com/office/drawing/2014/main" val="4282165008"/>
                    </a:ext>
                  </a:extLst>
                </a:gridCol>
                <a:gridCol w="1073431">
                  <a:extLst>
                    <a:ext uri="{9D8B030D-6E8A-4147-A177-3AD203B41FA5}">
                      <a16:colId xmlns:a16="http://schemas.microsoft.com/office/drawing/2014/main" val="2289898191"/>
                    </a:ext>
                  </a:extLst>
                </a:gridCol>
                <a:gridCol w="1073431">
                  <a:extLst>
                    <a:ext uri="{9D8B030D-6E8A-4147-A177-3AD203B41FA5}">
                      <a16:colId xmlns:a16="http://schemas.microsoft.com/office/drawing/2014/main" val="1849888909"/>
                    </a:ext>
                  </a:extLst>
                </a:gridCol>
                <a:gridCol w="1073431">
                  <a:extLst>
                    <a:ext uri="{9D8B030D-6E8A-4147-A177-3AD203B41FA5}">
                      <a16:colId xmlns:a16="http://schemas.microsoft.com/office/drawing/2014/main" val="3396228735"/>
                    </a:ext>
                  </a:extLst>
                </a:gridCol>
              </a:tblGrid>
              <a:tr h="1095347">
                <a:tc>
                  <a:txBody>
                    <a:bodyPr/>
                    <a:lstStyle/>
                    <a:p>
                      <a:pPr algn="l">
                        <a:lnSpc>
                          <a:spcPct val="107000"/>
                        </a:lnSpc>
                        <a:spcAft>
                          <a:spcPts val="800"/>
                        </a:spcAft>
                        <a:buNone/>
                      </a:pPr>
                      <a:r>
                        <a:rPr lang="en-GB" sz="1500" kern="100" dirty="0">
                          <a:solidFill>
                            <a:schemeClr val="tx1"/>
                          </a:solidFill>
                          <a:effectLst/>
                        </a:rPr>
                        <a:t>In million euros</a:t>
                      </a:r>
                      <a:endParaRPr lang="en-GB" sz="15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solidFill>
                      <a:schemeClr val="accent6">
                        <a:lumMod val="60000"/>
                        <a:lumOff val="40000"/>
                      </a:schemeClr>
                    </a:solidFill>
                  </a:tcPr>
                </a:tc>
                <a:tc>
                  <a:txBody>
                    <a:bodyPr/>
                    <a:lstStyle/>
                    <a:p>
                      <a:pPr algn="l">
                        <a:lnSpc>
                          <a:spcPct val="107000"/>
                        </a:lnSpc>
                        <a:spcAft>
                          <a:spcPts val="800"/>
                        </a:spcAft>
                        <a:buNone/>
                      </a:pPr>
                      <a:r>
                        <a:rPr lang="en-GB" sz="1500" kern="100" dirty="0">
                          <a:solidFill>
                            <a:schemeClr val="tx1"/>
                          </a:solidFill>
                          <a:effectLst/>
                        </a:rPr>
                        <a:t>Commodity</a:t>
                      </a:r>
                      <a:endParaRPr lang="en-GB" sz="15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solidFill>
                      <a:schemeClr val="accent6">
                        <a:lumMod val="60000"/>
                        <a:lumOff val="40000"/>
                      </a:schemeClr>
                    </a:solidFill>
                  </a:tcPr>
                </a:tc>
                <a:tc>
                  <a:txBody>
                    <a:bodyPr/>
                    <a:lstStyle/>
                    <a:p>
                      <a:pPr algn="l">
                        <a:lnSpc>
                          <a:spcPct val="107000"/>
                        </a:lnSpc>
                        <a:spcAft>
                          <a:spcPts val="800"/>
                        </a:spcAft>
                        <a:buNone/>
                      </a:pPr>
                      <a:r>
                        <a:rPr lang="en-GB" sz="1500" kern="100" dirty="0">
                          <a:solidFill>
                            <a:schemeClr val="tx1"/>
                          </a:solidFill>
                          <a:effectLst/>
                        </a:rPr>
                        <a:t>Industry</a:t>
                      </a:r>
                      <a:endParaRPr lang="en-GB" sz="15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solidFill>
                      <a:schemeClr val="accent6">
                        <a:lumMod val="60000"/>
                        <a:lumOff val="40000"/>
                      </a:schemeClr>
                    </a:solidFill>
                  </a:tcPr>
                </a:tc>
                <a:tc>
                  <a:txBody>
                    <a:bodyPr/>
                    <a:lstStyle/>
                    <a:p>
                      <a:pPr algn="l">
                        <a:lnSpc>
                          <a:spcPct val="107000"/>
                        </a:lnSpc>
                        <a:spcAft>
                          <a:spcPts val="800"/>
                        </a:spcAft>
                        <a:buNone/>
                      </a:pPr>
                      <a:r>
                        <a:rPr lang="en-GB" sz="1500" kern="100">
                          <a:solidFill>
                            <a:schemeClr val="tx1"/>
                          </a:solidFill>
                          <a:effectLst/>
                        </a:rPr>
                        <a:t>Labor</a:t>
                      </a:r>
                      <a:endParaRPr lang="en-GB" sz="15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solidFill>
                      <a:schemeClr val="accent6">
                        <a:lumMod val="60000"/>
                        <a:lumOff val="40000"/>
                      </a:schemeClr>
                    </a:solidFill>
                  </a:tcPr>
                </a:tc>
                <a:tc>
                  <a:txBody>
                    <a:bodyPr/>
                    <a:lstStyle/>
                    <a:p>
                      <a:pPr algn="l">
                        <a:lnSpc>
                          <a:spcPct val="107000"/>
                        </a:lnSpc>
                        <a:spcAft>
                          <a:spcPts val="800"/>
                        </a:spcAft>
                        <a:buNone/>
                      </a:pPr>
                      <a:r>
                        <a:rPr lang="en-GB" sz="1500" kern="100">
                          <a:solidFill>
                            <a:schemeClr val="tx1"/>
                          </a:solidFill>
                          <a:effectLst/>
                        </a:rPr>
                        <a:t>Capital</a:t>
                      </a:r>
                      <a:endParaRPr lang="en-GB" sz="15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solidFill>
                      <a:schemeClr val="accent6">
                        <a:lumMod val="60000"/>
                        <a:lumOff val="40000"/>
                      </a:schemeClr>
                    </a:solidFill>
                  </a:tcPr>
                </a:tc>
                <a:tc>
                  <a:txBody>
                    <a:bodyPr/>
                    <a:lstStyle/>
                    <a:p>
                      <a:pPr algn="l">
                        <a:lnSpc>
                          <a:spcPct val="107000"/>
                        </a:lnSpc>
                        <a:spcAft>
                          <a:spcPts val="800"/>
                        </a:spcAft>
                        <a:buNone/>
                      </a:pPr>
                      <a:r>
                        <a:rPr lang="en-GB" sz="1500" kern="100" dirty="0">
                          <a:solidFill>
                            <a:schemeClr val="tx1"/>
                          </a:solidFill>
                          <a:effectLst/>
                        </a:rPr>
                        <a:t>Households</a:t>
                      </a:r>
                      <a:endParaRPr lang="en-GB" sz="15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solidFill>
                      <a:schemeClr val="accent6">
                        <a:lumMod val="60000"/>
                        <a:lumOff val="40000"/>
                      </a:schemeClr>
                    </a:solidFill>
                  </a:tcPr>
                </a:tc>
                <a:tc>
                  <a:txBody>
                    <a:bodyPr/>
                    <a:lstStyle/>
                    <a:p>
                      <a:pPr algn="l">
                        <a:lnSpc>
                          <a:spcPct val="107000"/>
                        </a:lnSpc>
                        <a:spcAft>
                          <a:spcPts val="800"/>
                        </a:spcAft>
                        <a:buNone/>
                      </a:pPr>
                      <a:r>
                        <a:rPr lang="en-GB" sz="1500" kern="100" dirty="0">
                          <a:solidFill>
                            <a:schemeClr val="tx1"/>
                          </a:solidFill>
                          <a:effectLst/>
                        </a:rPr>
                        <a:t>Enterprise</a:t>
                      </a:r>
                      <a:endParaRPr lang="en-GB" sz="15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solidFill>
                      <a:schemeClr val="accent6">
                        <a:lumMod val="60000"/>
                        <a:lumOff val="40000"/>
                      </a:schemeClr>
                    </a:solidFill>
                  </a:tcPr>
                </a:tc>
                <a:tc>
                  <a:txBody>
                    <a:bodyPr/>
                    <a:lstStyle/>
                    <a:p>
                      <a:pPr algn="l">
                        <a:lnSpc>
                          <a:spcPct val="107000"/>
                        </a:lnSpc>
                        <a:spcAft>
                          <a:spcPts val="800"/>
                        </a:spcAft>
                        <a:buNone/>
                      </a:pPr>
                      <a:r>
                        <a:rPr lang="en-GB" sz="1500" kern="100">
                          <a:solidFill>
                            <a:schemeClr val="tx1"/>
                          </a:solidFill>
                          <a:effectLst/>
                        </a:rPr>
                        <a:t>Government</a:t>
                      </a:r>
                      <a:endParaRPr lang="en-GB" sz="15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solidFill>
                      <a:schemeClr val="accent6">
                        <a:lumMod val="60000"/>
                        <a:lumOff val="40000"/>
                      </a:schemeClr>
                    </a:solidFill>
                  </a:tcPr>
                </a:tc>
                <a:tc>
                  <a:txBody>
                    <a:bodyPr/>
                    <a:lstStyle/>
                    <a:p>
                      <a:pPr algn="l">
                        <a:lnSpc>
                          <a:spcPct val="107000"/>
                        </a:lnSpc>
                        <a:spcAft>
                          <a:spcPts val="800"/>
                        </a:spcAft>
                        <a:buNone/>
                      </a:pPr>
                      <a:r>
                        <a:rPr lang="en-GB" sz="1500" kern="100" dirty="0">
                          <a:solidFill>
                            <a:schemeClr val="tx1"/>
                          </a:solidFill>
                          <a:effectLst/>
                        </a:rPr>
                        <a:t>Taxes less subsidies on products</a:t>
                      </a:r>
                      <a:endParaRPr lang="en-GB" sz="15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solidFill>
                      <a:schemeClr val="accent6">
                        <a:lumMod val="60000"/>
                        <a:lumOff val="40000"/>
                      </a:schemeClr>
                    </a:solidFill>
                  </a:tcPr>
                </a:tc>
                <a:tc>
                  <a:txBody>
                    <a:bodyPr/>
                    <a:lstStyle/>
                    <a:p>
                      <a:pPr algn="l">
                        <a:lnSpc>
                          <a:spcPct val="107000"/>
                        </a:lnSpc>
                        <a:spcAft>
                          <a:spcPts val="800"/>
                        </a:spcAft>
                        <a:buNone/>
                      </a:pPr>
                      <a:r>
                        <a:rPr lang="en-GB" sz="1500" kern="100" dirty="0">
                          <a:solidFill>
                            <a:schemeClr val="tx1"/>
                          </a:solidFill>
                          <a:effectLst/>
                        </a:rPr>
                        <a:t>Other net taxes on production</a:t>
                      </a:r>
                      <a:endParaRPr lang="en-GB" sz="15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solidFill>
                      <a:schemeClr val="accent6">
                        <a:lumMod val="60000"/>
                        <a:lumOff val="40000"/>
                      </a:schemeClr>
                    </a:solidFill>
                  </a:tcPr>
                </a:tc>
                <a:tc>
                  <a:txBody>
                    <a:bodyPr/>
                    <a:lstStyle/>
                    <a:p>
                      <a:pPr algn="l">
                        <a:lnSpc>
                          <a:spcPct val="107000"/>
                        </a:lnSpc>
                        <a:spcAft>
                          <a:spcPts val="800"/>
                        </a:spcAft>
                        <a:buNone/>
                      </a:pPr>
                      <a:r>
                        <a:rPr lang="en-GB" sz="1500" kern="100" dirty="0">
                          <a:solidFill>
                            <a:schemeClr val="tx1"/>
                          </a:solidFill>
                          <a:effectLst/>
                        </a:rPr>
                        <a:t>Social Security</a:t>
                      </a:r>
                      <a:endParaRPr lang="en-GB" sz="15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solidFill>
                      <a:schemeClr val="accent6">
                        <a:lumMod val="60000"/>
                        <a:lumOff val="40000"/>
                      </a:schemeClr>
                    </a:solidFill>
                  </a:tcPr>
                </a:tc>
                <a:tc>
                  <a:txBody>
                    <a:bodyPr/>
                    <a:lstStyle/>
                    <a:p>
                      <a:pPr algn="l">
                        <a:lnSpc>
                          <a:spcPct val="107000"/>
                        </a:lnSpc>
                        <a:spcAft>
                          <a:spcPts val="800"/>
                        </a:spcAft>
                        <a:buNone/>
                      </a:pPr>
                      <a:r>
                        <a:rPr lang="en-GB" sz="1500" kern="100" dirty="0">
                          <a:solidFill>
                            <a:schemeClr val="tx1"/>
                          </a:solidFill>
                          <a:effectLst/>
                        </a:rPr>
                        <a:t>Tariff</a:t>
                      </a:r>
                      <a:endParaRPr lang="en-GB" sz="15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solidFill>
                      <a:schemeClr val="accent6">
                        <a:lumMod val="60000"/>
                        <a:lumOff val="40000"/>
                      </a:schemeClr>
                    </a:solidFill>
                  </a:tcPr>
                </a:tc>
                <a:tc>
                  <a:txBody>
                    <a:bodyPr/>
                    <a:lstStyle/>
                    <a:p>
                      <a:pPr algn="l">
                        <a:lnSpc>
                          <a:spcPct val="107000"/>
                        </a:lnSpc>
                        <a:spcAft>
                          <a:spcPts val="800"/>
                        </a:spcAft>
                        <a:buNone/>
                      </a:pPr>
                      <a:r>
                        <a:rPr lang="en-GB" sz="1500" kern="100" dirty="0">
                          <a:solidFill>
                            <a:schemeClr val="tx1"/>
                          </a:solidFill>
                          <a:effectLst/>
                        </a:rPr>
                        <a:t>VAT for import</a:t>
                      </a:r>
                      <a:endParaRPr lang="en-GB" sz="15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solidFill>
                      <a:schemeClr val="accent6">
                        <a:lumMod val="60000"/>
                        <a:lumOff val="40000"/>
                      </a:schemeClr>
                    </a:solidFill>
                  </a:tcPr>
                </a:tc>
                <a:tc>
                  <a:txBody>
                    <a:bodyPr/>
                    <a:lstStyle/>
                    <a:p>
                      <a:pPr algn="l">
                        <a:lnSpc>
                          <a:spcPct val="107000"/>
                        </a:lnSpc>
                        <a:spcAft>
                          <a:spcPts val="800"/>
                        </a:spcAft>
                        <a:buNone/>
                      </a:pPr>
                      <a:r>
                        <a:rPr lang="en-GB" sz="1500" kern="100" dirty="0">
                          <a:solidFill>
                            <a:schemeClr val="tx1"/>
                          </a:solidFill>
                          <a:effectLst/>
                        </a:rPr>
                        <a:t>Capital a/c</a:t>
                      </a:r>
                      <a:endParaRPr lang="en-GB" sz="15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solidFill>
                      <a:schemeClr val="accent6">
                        <a:lumMod val="60000"/>
                        <a:lumOff val="40000"/>
                      </a:schemeClr>
                    </a:solidFill>
                  </a:tcPr>
                </a:tc>
                <a:tc>
                  <a:txBody>
                    <a:bodyPr/>
                    <a:lstStyle/>
                    <a:p>
                      <a:pPr algn="l">
                        <a:lnSpc>
                          <a:spcPct val="107000"/>
                        </a:lnSpc>
                        <a:spcAft>
                          <a:spcPts val="800"/>
                        </a:spcAft>
                        <a:buNone/>
                      </a:pPr>
                      <a:r>
                        <a:rPr lang="en-GB" sz="1500" kern="100" dirty="0">
                          <a:solidFill>
                            <a:schemeClr val="tx1"/>
                          </a:solidFill>
                          <a:effectLst/>
                        </a:rPr>
                        <a:t>Exports - Rest of World</a:t>
                      </a:r>
                      <a:endParaRPr lang="en-GB" sz="15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solidFill>
                      <a:schemeClr val="accent6">
                        <a:lumMod val="60000"/>
                        <a:lumOff val="40000"/>
                      </a:schemeClr>
                    </a:solidFill>
                  </a:tcPr>
                </a:tc>
                <a:tc>
                  <a:txBody>
                    <a:bodyPr/>
                    <a:lstStyle/>
                    <a:p>
                      <a:pPr algn="l">
                        <a:lnSpc>
                          <a:spcPct val="107000"/>
                        </a:lnSpc>
                        <a:spcAft>
                          <a:spcPts val="800"/>
                        </a:spcAft>
                        <a:buNone/>
                      </a:pPr>
                      <a:r>
                        <a:rPr lang="en-GB" sz="1500" kern="100" dirty="0">
                          <a:solidFill>
                            <a:schemeClr val="tx1"/>
                          </a:solidFill>
                          <a:effectLst/>
                        </a:rPr>
                        <a:t>TOTAL</a:t>
                      </a:r>
                      <a:endParaRPr lang="en-GB" sz="15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solidFill>
                      <a:schemeClr val="accent6">
                        <a:lumMod val="60000"/>
                        <a:lumOff val="40000"/>
                      </a:schemeClr>
                    </a:solidFill>
                  </a:tcPr>
                </a:tc>
                <a:extLst>
                  <a:ext uri="{0D108BD9-81ED-4DB2-BD59-A6C34878D82A}">
                    <a16:rowId xmlns:a16="http://schemas.microsoft.com/office/drawing/2014/main" val="713760908"/>
                  </a:ext>
                </a:extLst>
              </a:tr>
              <a:tr h="360895">
                <a:tc>
                  <a:txBody>
                    <a:bodyPr/>
                    <a:lstStyle/>
                    <a:p>
                      <a:pPr algn="l">
                        <a:lnSpc>
                          <a:spcPct val="107000"/>
                        </a:lnSpc>
                        <a:spcAft>
                          <a:spcPts val="800"/>
                        </a:spcAft>
                        <a:buNone/>
                      </a:pPr>
                      <a:r>
                        <a:rPr lang="en-GB" sz="1500" kern="100">
                          <a:effectLst/>
                        </a:rPr>
                        <a:t>Commodity</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b"/>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473,200</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182,630</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79,541</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121,142</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229,195</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1,087,801</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b"/>
                </a:tc>
                <a:extLst>
                  <a:ext uri="{0D108BD9-81ED-4DB2-BD59-A6C34878D82A}">
                    <a16:rowId xmlns:a16="http://schemas.microsoft.com/office/drawing/2014/main" val="1412530028"/>
                  </a:ext>
                </a:extLst>
              </a:tr>
              <a:tr h="360895">
                <a:tc>
                  <a:txBody>
                    <a:bodyPr/>
                    <a:lstStyle/>
                    <a:p>
                      <a:pPr algn="l">
                        <a:lnSpc>
                          <a:spcPct val="107000"/>
                        </a:lnSpc>
                        <a:spcAft>
                          <a:spcPts val="800"/>
                        </a:spcAft>
                        <a:buNone/>
                      </a:pPr>
                      <a:r>
                        <a:rPr lang="en-GB" sz="1500" kern="100">
                          <a:effectLst/>
                        </a:rPr>
                        <a:t>Industry</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b"/>
                </a:tc>
                <a:tc>
                  <a:txBody>
                    <a:bodyPr/>
                    <a:lstStyle/>
                    <a:p>
                      <a:pPr algn="just">
                        <a:lnSpc>
                          <a:spcPct val="107000"/>
                        </a:lnSpc>
                        <a:spcAft>
                          <a:spcPts val="800"/>
                        </a:spcAft>
                        <a:buNone/>
                      </a:pPr>
                      <a:r>
                        <a:rPr lang="en-GB" sz="1500" kern="100">
                          <a:effectLst/>
                        </a:rPr>
                        <a:t>862,495</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862,495</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b"/>
                </a:tc>
                <a:extLst>
                  <a:ext uri="{0D108BD9-81ED-4DB2-BD59-A6C34878D82A}">
                    <a16:rowId xmlns:a16="http://schemas.microsoft.com/office/drawing/2014/main" val="1208896803"/>
                  </a:ext>
                </a:extLst>
              </a:tr>
              <a:tr h="296313">
                <a:tc>
                  <a:txBody>
                    <a:bodyPr/>
                    <a:lstStyle/>
                    <a:p>
                      <a:pPr algn="l">
                        <a:lnSpc>
                          <a:spcPct val="107000"/>
                        </a:lnSpc>
                        <a:spcAft>
                          <a:spcPts val="800"/>
                        </a:spcAft>
                        <a:buNone/>
                      </a:pPr>
                      <a:r>
                        <a:rPr lang="en-GB" sz="1500" kern="100">
                          <a:effectLst/>
                        </a:rPr>
                        <a:t>Labor</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b"/>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212,113</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212,113</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b"/>
                </a:tc>
                <a:extLst>
                  <a:ext uri="{0D108BD9-81ED-4DB2-BD59-A6C34878D82A}">
                    <a16:rowId xmlns:a16="http://schemas.microsoft.com/office/drawing/2014/main" val="1206399485"/>
                  </a:ext>
                </a:extLst>
              </a:tr>
              <a:tr h="296313">
                <a:tc>
                  <a:txBody>
                    <a:bodyPr/>
                    <a:lstStyle/>
                    <a:p>
                      <a:pPr algn="l">
                        <a:lnSpc>
                          <a:spcPct val="107000"/>
                        </a:lnSpc>
                        <a:spcAft>
                          <a:spcPts val="800"/>
                        </a:spcAft>
                        <a:buNone/>
                      </a:pPr>
                      <a:r>
                        <a:rPr lang="en-GB" sz="1500" kern="100">
                          <a:effectLst/>
                        </a:rPr>
                        <a:t>Capital</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b"/>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141,997</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141,997</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b"/>
                </a:tc>
                <a:extLst>
                  <a:ext uri="{0D108BD9-81ED-4DB2-BD59-A6C34878D82A}">
                    <a16:rowId xmlns:a16="http://schemas.microsoft.com/office/drawing/2014/main" val="79597941"/>
                  </a:ext>
                </a:extLst>
              </a:tr>
              <a:tr h="360895">
                <a:tc>
                  <a:txBody>
                    <a:bodyPr/>
                    <a:lstStyle/>
                    <a:p>
                      <a:pPr algn="l">
                        <a:lnSpc>
                          <a:spcPct val="107000"/>
                        </a:lnSpc>
                        <a:spcAft>
                          <a:spcPts val="800"/>
                        </a:spcAft>
                        <a:buNone/>
                      </a:pPr>
                      <a:r>
                        <a:rPr lang="en-GB" sz="1500" kern="100">
                          <a:effectLst/>
                        </a:rPr>
                        <a:t>Households</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b"/>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144,114</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79,541</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118,867</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342,523</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b"/>
                </a:tc>
                <a:extLst>
                  <a:ext uri="{0D108BD9-81ED-4DB2-BD59-A6C34878D82A}">
                    <a16:rowId xmlns:a16="http://schemas.microsoft.com/office/drawing/2014/main" val="4179823463"/>
                  </a:ext>
                </a:extLst>
              </a:tr>
              <a:tr h="360895">
                <a:tc>
                  <a:txBody>
                    <a:bodyPr/>
                    <a:lstStyle/>
                    <a:p>
                      <a:pPr algn="l">
                        <a:lnSpc>
                          <a:spcPct val="107000"/>
                        </a:lnSpc>
                        <a:spcAft>
                          <a:spcPts val="800"/>
                        </a:spcAft>
                        <a:buNone/>
                      </a:pPr>
                      <a:r>
                        <a:rPr lang="en-GB" sz="1500" kern="100" dirty="0">
                          <a:effectLst/>
                        </a:rPr>
                        <a:t>Enterprise</a:t>
                      </a:r>
                      <a:endParaRPr lang="en-GB" sz="15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b"/>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134,640</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134,640</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b"/>
                </a:tc>
                <a:extLst>
                  <a:ext uri="{0D108BD9-81ED-4DB2-BD59-A6C34878D82A}">
                    <a16:rowId xmlns:a16="http://schemas.microsoft.com/office/drawing/2014/main" val="1194784643"/>
                  </a:ext>
                </a:extLst>
              </a:tr>
              <a:tr h="360895">
                <a:tc>
                  <a:txBody>
                    <a:bodyPr/>
                    <a:lstStyle/>
                    <a:p>
                      <a:pPr algn="l">
                        <a:lnSpc>
                          <a:spcPct val="107000"/>
                        </a:lnSpc>
                        <a:spcAft>
                          <a:spcPts val="800"/>
                        </a:spcAft>
                        <a:buNone/>
                      </a:pPr>
                      <a:r>
                        <a:rPr lang="en-GB" sz="1500" kern="100">
                          <a:effectLst/>
                        </a:rPr>
                        <a:t>Government</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b"/>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7,357</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89,596</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27,049</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30,952</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4,233</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67,999</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554</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3,519</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-10,058</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221,201</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b"/>
                </a:tc>
                <a:extLst>
                  <a:ext uri="{0D108BD9-81ED-4DB2-BD59-A6C34878D82A}">
                    <a16:rowId xmlns:a16="http://schemas.microsoft.com/office/drawing/2014/main" val="2834822423"/>
                  </a:ext>
                </a:extLst>
              </a:tr>
              <a:tr h="1095347">
                <a:tc>
                  <a:txBody>
                    <a:bodyPr/>
                    <a:lstStyle/>
                    <a:p>
                      <a:pPr algn="l">
                        <a:lnSpc>
                          <a:spcPct val="107000"/>
                        </a:lnSpc>
                        <a:spcAft>
                          <a:spcPts val="800"/>
                        </a:spcAft>
                        <a:buNone/>
                      </a:pPr>
                      <a:r>
                        <a:rPr lang="en-GB" sz="1500" kern="100">
                          <a:effectLst/>
                        </a:rPr>
                        <a:t>Taxes less subsidies on products</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b"/>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30,952</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30,952</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b"/>
                </a:tc>
                <a:extLst>
                  <a:ext uri="{0D108BD9-81ED-4DB2-BD59-A6C34878D82A}">
                    <a16:rowId xmlns:a16="http://schemas.microsoft.com/office/drawing/2014/main" val="3567374506"/>
                  </a:ext>
                </a:extLst>
              </a:tr>
              <a:tr h="911734">
                <a:tc>
                  <a:txBody>
                    <a:bodyPr/>
                    <a:lstStyle/>
                    <a:p>
                      <a:pPr algn="l">
                        <a:lnSpc>
                          <a:spcPct val="107000"/>
                        </a:lnSpc>
                        <a:spcAft>
                          <a:spcPts val="800"/>
                        </a:spcAft>
                        <a:buNone/>
                      </a:pPr>
                      <a:r>
                        <a:rPr lang="en-GB" sz="1500" kern="100">
                          <a:effectLst/>
                        </a:rPr>
                        <a:t>Other taxes on production</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b"/>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4,233</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4,233</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b"/>
                </a:tc>
                <a:extLst>
                  <a:ext uri="{0D108BD9-81ED-4DB2-BD59-A6C34878D82A}">
                    <a16:rowId xmlns:a16="http://schemas.microsoft.com/office/drawing/2014/main" val="3486267009"/>
                  </a:ext>
                </a:extLst>
              </a:tr>
              <a:tr h="544508">
                <a:tc>
                  <a:txBody>
                    <a:bodyPr/>
                    <a:lstStyle/>
                    <a:p>
                      <a:pPr algn="l">
                        <a:lnSpc>
                          <a:spcPct val="107000"/>
                        </a:lnSpc>
                        <a:spcAft>
                          <a:spcPts val="800"/>
                        </a:spcAft>
                        <a:buNone/>
                      </a:pPr>
                      <a:r>
                        <a:rPr lang="en-GB" sz="1500" kern="100">
                          <a:effectLst/>
                        </a:rPr>
                        <a:t>Social Security</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b"/>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67,999</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67,999</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b"/>
                </a:tc>
                <a:extLst>
                  <a:ext uri="{0D108BD9-81ED-4DB2-BD59-A6C34878D82A}">
                    <a16:rowId xmlns:a16="http://schemas.microsoft.com/office/drawing/2014/main" val="558553756"/>
                  </a:ext>
                </a:extLst>
              </a:tr>
              <a:tr h="296313">
                <a:tc>
                  <a:txBody>
                    <a:bodyPr/>
                    <a:lstStyle/>
                    <a:p>
                      <a:pPr algn="l">
                        <a:lnSpc>
                          <a:spcPct val="107000"/>
                        </a:lnSpc>
                        <a:spcAft>
                          <a:spcPts val="800"/>
                        </a:spcAft>
                        <a:buNone/>
                      </a:pPr>
                      <a:r>
                        <a:rPr lang="en-GB" sz="1500" kern="100">
                          <a:effectLst/>
                        </a:rPr>
                        <a:t>Tariff</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b"/>
                </a:tc>
                <a:tc>
                  <a:txBody>
                    <a:bodyPr/>
                    <a:lstStyle/>
                    <a:p>
                      <a:pPr algn="just">
                        <a:lnSpc>
                          <a:spcPct val="107000"/>
                        </a:lnSpc>
                        <a:spcAft>
                          <a:spcPts val="800"/>
                        </a:spcAft>
                        <a:buNone/>
                      </a:pPr>
                      <a:r>
                        <a:rPr lang="en-GB" sz="1500" kern="100">
                          <a:effectLst/>
                        </a:rPr>
                        <a:t>554</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554</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b"/>
                </a:tc>
                <a:extLst>
                  <a:ext uri="{0D108BD9-81ED-4DB2-BD59-A6C34878D82A}">
                    <a16:rowId xmlns:a16="http://schemas.microsoft.com/office/drawing/2014/main" val="1983456634"/>
                  </a:ext>
                </a:extLst>
              </a:tr>
              <a:tr h="360895">
                <a:tc>
                  <a:txBody>
                    <a:bodyPr/>
                    <a:lstStyle/>
                    <a:p>
                      <a:pPr algn="l">
                        <a:lnSpc>
                          <a:spcPct val="107000"/>
                        </a:lnSpc>
                        <a:spcAft>
                          <a:spcPts val="800"/>
                        </a:spcAft>
                        <a:buNone/>
                      </a:pPr>
                      <a:r>
                        <a:rPr lang="en-GB" sz="1500" kern="100">
                          <a:effectLst/>
                        </a:rPr>
                        <a:t>VAT for import</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b"/>
                </a:tc>
                <a:tc>
                  <a:txBody>
                    <a:bodyPr/>
                    <a:lstStyle/>
                    <a:p>
                      <a:pPr algn="just">
                        <a:lnSpc>
                          <a:spcPct val="107000"/>
                        </a:lnSpc>
                        <a:spcAft>
                          <a:spcPts val="800"/>
                        </a:spcAft>
                        <a:buNone/>
                      </a:pPr>
                      <a:r>
                        <a:rPr lang="en-GB" sz="1500" kern="100">
                          <a:effectLst/>
                        </a:rPr>
                        <a:t>3,519</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3,519</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b"/>
                </a:tc>
                <a:extLst>
                  <a:ext uri="{0D108BD9-81ED-4DB2-BD59-A6C34878D82A}">
                    <a16:rowId xmlns:a16="http://schemas.microsoft.com/office/drawing/2014/main" val="2760242689"/>
                  </a:ext>
                </a:extLst>
              </a:tr>
              <a:tr h="360895">
                <a:tc>
                  <a:txBody>
                    <a:bodyPr/>
                    <a:lstStyle/>
                    <a:p>
                      <a:pPr algn="l">
                        <a:lnSpc>
                          <a:spcPct val="107000"/>
                        </a:lnSpc>
                        <a:spcAft>
                          <a:spcPts val="800"/>
                        </a:spcAft>
                        <a:buNone/>
                      </a:pPr>
                      <a:r>
                        <a:rPr lang="en-GB" sz="1500" kern="100">
                          <a:effectLst/>
                        </a:rPr>
                        <a:t>Capital a/c</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b"/>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67,295</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31,052</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17,526</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-4,789</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111,084</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b"/>
                </a:tc>
                <a:extLst>
                  <a:ext uri="{0D108BD9-81ED-4DB2-BD59-A6C34878D82A}">
                    <a16:rowId xmlns:a16="http://schemas.microsoft.com/office/drawing/2014/main" val="3424105937"/>
                  </a:ext>
                </a:extLst>
              </a:tr>
              <a:tr h="728121">
                <a:tc>
                  <a:txBody>
                    <a:bodyPr/>
                    <a:lstStyle/>
                    <a:p>
                      <a:pPr algn="l">
                        <a:lnSpc>
                          <a:spcPct val="107000"/>
                        </a:lnSpc>
                        <a:spcAft>
                          <a:spcPts val="800"/>
                        </a:spcAft>
                        <a:buNone/>
                      </a:pPr>
                      <a:r>
                        <a:rPr lang="en-GB" sz="1500" kern="100">
                          <a:effectLst/>
                        </a:rPr>
                        <a:t>Imports - Rest of World</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b"/>
                </a:tc>
                <a:tc>
                  <a:txBody>
                    <a:bodyPr/>
                    <a:lstStyle/>
                    <a:p>
                      <a:pPr algn="just">
                        <a:lnSpc>
                          <a:spcPct val="107000"/>
                        </a:lnSpc>
                        <a:spcAft>
                          <a:spcPts val="800"/>
                        </a:spcAft>
                        <a:buNone/>
                      </a:pPr>
                      <a:r>
                        <a:rPr lang="en-GB" sz="1500" kern="100">
                          <a:effectLst/>
                        </a:rPr>
                        <a:t>219,139</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5,266</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 </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ctr"/>
                </a:tc>
                <a:tc>
                  <a:txBody>
                    <a:bodyPr/>
                    <a:lstStyle/>
                    <a:p>
                      <a:pPr algn="just">
                        <a:lnSpc>
                          <a:spcPct val="107000"/>
                        </a:lnSpc>
                        <a:spcAft>
                          <a:spcPts val="800"/>
                        </a:spcAft>
                        <a:buNone/>
                      </a:pPr>
                      <a:r>
                        <a:rPr lang="en-GB" sz="1500" kern="100">
                          <a:effectLst/>
                        </a:rPr>
                        <a:t>224,406</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b"/>
                </a:tc>
                <a:extLst>
                  <a:ext uri="{0D108BD9-81ED-4DB2-BD59-A6C34878D82A}">
                    <a16:rowId xmlns:a16="http://schemas.microsoft.com/office/drawing/2014/main" val="169612291"/>
                  </a:ext>
                </a:extLst>
              </a:tr>
              <a:tr h="360895">
                <a:tc>
                  <a:txBody>
                    <a:bodyPr/>
                    <a:lstStyle/>
                    <a:p>
                      <a:pPr algn="l">
                        <a:lnSpc>
                          <a:spcPct val="107000"/>
                        </a:lnSpc>
                        <a:spcAft>
                          <a:spcPts val="800"/>
                        </a:spcAft>
                        <a:buNone/>
                      </a:pPr>
                      <a:r>
                        <a:rPr lang="en-GB" sz="1500" kern="100">
                          <a:effectLst/>
                        </a:rPr>
                        <a:t>TOTAL</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b"/>
                </a:tc>
                <a:tc>
                  <a:txBody>
                    <a:bodyPr/>
                    <a:lstStyle/>
                    <a:p>
                      <a:pPr algn="just">
                        <a:lnSpc>
                          <a:spcPct val="107000"/>
                        </a:lnSpc>
                        <a:spcAft>
                          <a:spcPts val="800"/>
                        </a:spcAft>
                        <a:buNone/>
                      </a:pPr>
                      <a:r>
                        <a:rPr lang="en-GB" sz="1500" kern="100">
                          <a:effectLst/>
                        </a:rPr>
                        <a:t>1,085,708</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b"/>
                </a:tc>
                <a:tc>
                  <a:txBody>
                    <a:bodyPr/>
                    <a:lstStyle/>
                    <a:p>
                      <a:pPr algn="just">
                        <a:lnSpc>
                          <a:spcPct val="107000"/>
                        </a:lnSpc>
                        <a:spcAft>
                          <a:spcPts val="800"/>
                        </a:spcAft>
                        <a:buNone/>
                      </a:pPr>
                      <a:r>
                        <a:rPr lang="en-GB" sz="1500" kern="100">
                          <a:effectLst/>
                        </a:rPr>
                        <a:t>862,495</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b"/>
                </a:tc>
                <a:tc>
                  <a:txBody>
                    <a:bodyPr/>
                    <a:lstStyle/>
                    <a:p>
                      <a:pPr algn="just">
                        <a:lnSpc>
                          <a:spcPct val="107000"/>
                        </a:lnSpc>
                        <a:spcAft>
                          <a:spcPts val="800"/>
                        </a:spcAft>
                        <a:buNone/>
                      </a:pPr>
                      <a:r>
                        <a:rPr lang="en-GB" sz="1500" kern="100">
                          <a:effectLst/>
                        </a:rPr>
                        <a:t>212,113</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b"/>
                </a:tc>
                <a:tc>
                  <a:txBody>
                    <a:bodyPr/>
                    <a:lstStyle/>
                    <a:p>
                      <a:pPr algn="just">
                        <a:lnSpc>
                          <a:spcPct val="107000"/>
                        </a:lnSpc>
                        <a:spcAft>
                          <a:spcPts val="800"/>
                        </a:spcAft>
                        <a:buNone/>
                      </a:pPr>
                      <a:r>
                        <a:rPr lang="en-GB" sz="1500" kern="100">
                          <a:effectLst/>
                        </a:rPr>
                        <a:t>141,997</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b"/>
                </a:tc>
                <a:tc>
                  <a:txBody>
                    <a:bodyPr/>
                    <a:lstStyle/>
                    <a:p>
                      <a:pPr algn="just">
                        <a:lnSpc>
                          <a:spcPct val="107000"/>
                        </a:lnSpc>
                        <a:spcAft>
                          <a:spcPts val="800"/>
                        </a:spcAft>
                        <a:buNone/>
                      </a:pPr>
                      <a:r>
                        <a:rPr lang="en-GB" sz="1500" kern="100">
                          <a:effectLst/>
                        </a:rPr>
                        <a:t>339,521</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b"/>
                </a:tc>
                <a:tc>
                  <a:txBody>
                    <a:bodyPr/>
                    <a:lstStyle/>
                    <a:p>
                      <a:pPr algn="just">
                        <a:lnSpc>
                          <a:spcPct val="107000"/>
                        </a:lnSpc>
                        <a:spcAft>
                          <a:spcPts val="800"/>
                        </a:spcAft>
                        <a:buNone/>
                      </a:pPr>
                      <a:r>
                        <a:rPr lang="en-GB" sz="1500" kern="100">
                          <a:effectLst/>
                        </a:rPr>
                        <a:t>137,642</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b"/>
                </a:tc>
                <a:tc>
                  <a:txBody>
                    <a:bodyPr/>
                    <a:lstStyle/>
                    <a:p>
                      <a:pPr algn="just">
                        <a:lnSpc>
                          <a:spcPct val="107000"/>
                        </a:lnSpc>
                        <a:spcAft>
                          <a:spcPts val="800"/>
                        </a:spcAft>
                        <a:buNone/>
                      </a:pPr>
                      <a:r>
                        <a:rPr lang="en-GB" sz="1500" kern="100">
                          <a:effectLst/>
                        </a:rPr>
                        <a:t>221,201</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b"/>
                </a:tc>
                <a:tc>
                  <a:txBody>
                    <a:bodyPr/>
                    <a:lstStyle/>
                    <a:p>
                      <a:pPr algn="just">
                        <a:lnSpc>
                          <a:spcPct val="107000"/>
                        </a:lnSpc>
                        <a:spcAft>
                          <a:spcPts val="800"/>
                        </a:spcAft>
                        <a:buNone/>
                      </a:pPr>
                      <a:r>
                        <a:rPr lang="en-GB" sz="1500" kern="100">
                          <a:effectLst/>
                        </a:rPr>
                        <a:t>30,952</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b"/>
                </a:tc>
                <a:tc>
                  <a:txBody>
                    <a:bodyPr/>
                    <a:lstStyle/>
                    <a:p>
                      <a:pPr algn="just">
                        <a:lnSpc>
                          <a:spcPct val="107000"/>
                        </a:lnSpc>
                        <a:spcAft>
                          <a:spcPts val="800"/>
                        </a:spcAft>
                        <a:buNone/>
                      </a:pPr>
                      <a:r>
                        <a:rPr lang="en-GB" sz="1500" kern="100">
                          <a:effectLst/>
                        </a:rPr>
                        <a:t>4,233</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b"/>
                </a:tc>
                <a:tc>
                  <a:txBody>
                    <a:bodyPr/>
                    <a:lstStyle/>
                    <a:p>
                      <a:pPr algn="just">
                        <a:lnSpc>
                          <a:spcPct val="107000"/>
                        </a:lnSpc>
                        <a:spcAft>
                          <a:spcPts val="800"/>
                        </a:spcAft>
                        <a:buNone/>
                      </a:pPr>
                      <a:r>
                        <a:rPr lang="en-GB" sz="1500" kern="100">
                          <a:effectLst/>
                        </a:rPr>
                        <a:t>67,999</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b"/>
                </a:tc>
                <a:tc>
                  <a:txBody>
                    <a:bodyPr/>
                    <a:lstStyle/>
                    <a:p>
                      <a:pPr algn="just">
                        <a:lnSpc>
                          <a:spcPct val="107000"/>
                        </a:lnSpc>
                        <a:spcAft>
                          <a:spcPts val="800"/>
                        </a:spcAft>
                        <a:buNone/>
                      </a:pPr>
                      <a:r>
                        <a:rPr lang="en-GB" sz="1500" kern="100">
                          <a:effectLst/>
                        </a:rPr>
                        <a:t>554</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b"/>
                </a:tc>
                <a:tc>
                  <a:txBody>
                    <a:bodyPr/>
                    <a:lstStyle/>
                    <a:p>
                      <a:pPr algn="just">
                        <a:lnSpc>
                          <a:spcPct val="107000"/>
                        </a:lnSpc>
                        <a:spcAft>
                          <a:spcPts val="800"/>
                        </a:spcAft>
                        <a:buNone/>
                      </a:pPr>
                      <a:r>
                        <a:rPr lang="en-GB" sz="1500" kern="100">
                          <a:effectLst/>
                        </a:rPr>
                        <a:t>3,519</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b"/>
                </a:tc>
                <a:tc>
                  <a:txBody>
                    <a:bodyPr/>
                    <a:lstStyle/>
                    <a:p>
                      <a:pPr algn="just">
                        <a:lnSpc>
                          <a:spcPct val="107000"/>
                        </a:lnSpc>
                        <a:spcAft>
                          <a:spcPts val="800"/>
                        </a:spcAft>
                        <a:buNone/>
                      </a:pPr>
                      <a:r>
                        <a:rPr lang="en-GB" sz="1500" kern="100">
                          <a:effectLst/>
                        </a:rPr>
                        <a:t>111,084</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b"/>
                </a:tc>
                <a:tc>
                  <a:txBody>
                    <a:bodyPr/>
                    <a:lstStyle/>
                    <a:p>
                      <a:pPr algn="just">
                        <a:lnSpc>
                          <a:spcPct val="107000"/>
                        </a:lnSpc>
                        <a:spcAft>
                          <a:spcPts val="800"/>
                        </a:spcAft>
                        <a:buNone/>
                      </a:pPr>
                      <a:r>
                        <a:rPr lang="en-GB" sz="1500" kern="100">
                          <a:effectLst/>
                        </a:rPr>
                        <a:t>224,406</a:t>
                      </a: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b"/>
                </a:tc>
                <a:tc>
                  <a:txBody>
                    <a:bodyPr/>
                    <a:lstStyle/>
                    <a:p>
                      <a:pPr algn="just">
                        <a:lnSpc>
                          <a:spcPct val="107000"/>
                        </a:lnSpc>
                        <a:spcAft>
                          <a:spcPts val="800"/>
                        </a:spcAft>
                        <a:buNone/>
                      </a:pPr>
                      <a:r>
                        <a:rPr lang="en-GB" sz="1500" kern="100" dirty="0">
                          <a:effectLst/>
                        </a:rPr>
                        <a:t>3,445,516</a:t>
                      </a:r>
                      <a:endParaRPr lang="en-GB" sz="15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1404" marR="61404" marT="0" marB="0" anchor="b"/>
                </a:tc>
                <a:extLst>
                  <a:ext uri="{0D108BD9-81ED-4DB2-BD59-A6C34878D82A}">
                    <a16:rowId xmlns:a16="http://schemas.microsoft.com/office/drawing/2014/main" val="1918833771"/>
                  </a:ext>
                </a:extLst>
              </a:tr>
            </a:tbl>
          </a:graphicData>
        </a:graphic>
      </p:graphicFrame>
      <p:sp>
        <p:nvSpPr>
          <p:cNvPr id="5" name="TextBox 4">
            <a:extLst>
              <a:ext uri="{FF2B5EF4-FFF2-40B4-BE49-F238E27FC236}">
                <a16:creationId xmlns:a16="http://schemas.microsoft.com/office/drawing/2014/main" id="{0745DDEB-E503-03EC-C66F-44715FA5BAC1}"/>
              </a:ext>
            </a:extLst>
          </p:cNvPr>
          <p:cNvSpPr txBox="1"/>
          <p:nvPr/>
        </p:nvSpPr>
        <p:spPr>
          <a:xfrm>
            <a:off x="761099" y="1146618"/>
            <a:ext cx="5791200" cy="646331"/>
          </a:xfrm>
          <a:prstGeom prst="rect">
            <a:avLst/>
          </a:prstGeom>
          <a:noFill/>
        </p:spPr>
        <p:txBody>
          <a:bodyPr wrap="square" rtlCol="0">
            <a:spAutoFit/>
          </a:bodyPr>
          <a:lstStyle/>
          <a:p>
            <a:r>
              <a:rPr lang="en-GB" sz="3600" b="1" dirty="0">
                <a:solidFill>
                  <a:schemeClr val="accent6">
                    <a:lumMod val="75000"/>
                  </a:schemeClr>
                </a:solidFill>
              </a:rPr>
              <a:t>The Social Accounting Matrix</a:t>
            </a:r>
          </a:p>
        </p:txBody>
      </p:sp>
      <p:sp>
        <p:nvSpPr>
          <p:cNvPr id="3" name="Slide Number Placeholder 2">
            <a:extLst>
              <a:ext uri="{FF2B5EF4-FFF2-40B4-BE49-F238E27FC236}">
                <a16:creationId xmlns:a16="http://schemas.microsoft.com/office/drawing/2014/main" id="{DB40ED2D-B371-FA98-BD08-6B512790C709}"/>
              </a:ext>
            </a:extLst>
          </p:cNvPr>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2395065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6F2"/>
        </a:solidFill>
        <a:effectLst/>
      </p:bgPr>
    </p:bg>
    <p:spTree>
      <p:nvGrpSpPr>
        <p:cNvPr id="1" name="">
          <a:extLst>
            <a:ext uri="{FF2B5EF4-FFF2-40B4-BE49-F238E27FC236}">
              <a16:creationId xmlns:a16="http://schemas.microsoft.com/office/drawing/2014/main" id="{21044792-48F4-60DC-7027-23CC31DA24A4}"/>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3647DAD-6889-79DF-CB60-D994E00EA40D}"/>
              </a:ext>
            </a:extLst>
          </p:cNvPr>
          <p:cNvSpPr txBox="1"/>
          <p:nvPr/>
        </p:nvSpPr>
        <p:spPr>
          <a:xfrm>
            <a:off x="735698" y="250724"/>
            <a:ext cx="17019116" cy="919480"/>
          </a:xfrm>
          <a:prstGeom prst="rect">
            <a:avLst/>
          </a:prstGeom>
        </p:spPr>
        <p:txBody>
          <a:bodyPr lIns="0" tIns="0" rIns="0" bIns="0" rtlCol="0" anchor="t">
            <a:spAutoFit/>
          </a:bodyPr>
          <a:lstStyle/>
          <a:p>
            <a:pPr algn="l">
              <a:lnSpc>
                <a:spcPts val="7040"/>
              </a:lnSpc>
            </a:pPr>
            <a:r>
              <a:rPr lang="en-US" sz="6400" b="1" dirty="0">
                <a:solidFill>
                  <a:srgbClr val="708988"/>
                </a:solidFill>
                <a:latin typeface="Roboto Condensed Bold"/>
                <a:ea typeface="Roboto Condensed Bold"/>
                <a:cs typeface="Roboto Condensed Bold"/>
                <a:sym typeface="Roboto Condensed Bold"/>
              </a:rPr>
              <a:t>Scenarios</a:t>
            </a:r>
          </a:p>
        </p:txBody>
      </p:sp>
      <p:graphicFrame>
        <p:nvGraphicFramePr>
          <p:cNvPr id="6" name="Table 5">
            <a:extLst>
              <a:ext uri="{FF2B5EF4-FFF2-40B4-BE49-F238E27FC236}">
                <a16:creationId xmlns:a16="http://schemas.microsoft.com/office/drawing/2014/main" id="{DC5D5267-2A7C-6643-1802-0262F2153112}"/>
              </a:ext>
            </a:extLst>
          </p:cNvPr>
          <p:cNvGraphicFramePr>
            <a:graphicFrameLocks noGrp="1"/>
          </p:cNvGraphicFramePr>
          <p:nvPr>
            <p:extLst>
              <p:ext uri="{D42A27DB-BD31-4B8C-83A1-F6EECF244321}">
                <p14:modId xmlns:p14="http://schemas.microsoft.com/office/powerpoint/2010/main" val="1011363147"/>
              </p:ext>
            </p:extLst>
          </p:nvPr>
        </p:nvGraphicFramePr>
        <p:xfrm>
          <a:off x="381000" y="1200801"/>
          <a:ext cx="13258799" cy="7798692"/>
        </p:xfrm>
        <a:graphic>
          <a:graphicData uri="http://schemas.openxmlformats.org/drawingml/2006/table">
            <a:tbl>
              <a:tblPr firstRow="1" firstCol="1" bandRow="1">
                <a:tableStyleId>{10A1B5D5-9B99-4C35-A422-299274C87663}</a:tableStyleId>
              </a:tblPr>
              <a:tblGrid>
                <a:gridCol w="9677400">
                  <a:extLst>
                    <a:ext uri="{9D8B030D-6E8A-4147-A177-3AD203B41FA5}">
                      <a16:colId xmlns:a16="http://schemas.microsoft.com/office/drawing/2014/main" val="4209426158"/>
                    </a:ext>
                  </a:extLst>
                </a:gridCol>
                <a:gridCol w="990600">
                  <a:extLst>
                    <a:ext uri="{9D8B030D-6E8A-4147-A177-3AD203B41FA5}">
                      <a16:colId xmlns:a16="http://schemas.microsoft.com/office/drawing/2014/main" val="871042467"/>
                    </a:ext>
                  </a:extLst>
                </a:gridCol>
                <a:gridCol w="1295400">
                  <a:extLst>
                    <a:ext uri="{9D8B030D-6E8A-4147-A177-3AD203B41FA5}">
                      <a16:colId xmlns:a16="http://schemas.microsoft.com/office/drawing/2014/main" val="2940067643"/>
                    </a:ext>
                  </a:extLst>
                </a:gridCol>
                <a:gridCol w="1295399">
                  <a:extLst>
                    <a:ext uri="{9D8B030D-6E8A-4147-A177-3AD203B41FA5}">
                      <a16:colId xmlns:a16="http://schemas.microsoft.com/office/drawing/2014/main" val="3687337424"/>
                    </a:ext>
                  </a:extLst>
                </a:gridCol>
              </a:tblGrid>
              <a:tr h="789541">
                <a:tc>
                  <a:txBody>
                    <a:bodyPr/>
                    <a:lstStyle/>
                    <a:p>
                      <a:pPr algn="l">
                        <a:lnSpc>
                          <a:spcPct val="107000"/>
                        </a:lnSpc>
                        <a:spcAft>
                          <a:spcPts val="800"/>
                        </a:spcAft>
                        <a:buNone/>
                      </a:pPr>
                      <a:r>
                        <a:rPr lang="en-GB" sz="2800" kern="100" dirty="0">
                          <a:solidFill>
                            <a:schemeClr val="tx1"/>
                          </a:solidFill>
                          <a:effectLst/>
                        </a:rPr>
                        <a:t>Scenarios </a:t>
                      </a:r>
                      <a:endParaRPr lang="en-GB" sz="2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37347" marR="373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a:lnSpc>
                          <a:spcPct val="107000"/>
                        </a:lnSpc>
                        <a:spcAft>
                          <a:spcPts val="800"/>
                        </a:spcAft>
                        <a:buNone/>
                      </a:pPr>
                      <a:r>
                        <a:rPr lang="en-GB" sz="2400" kern="100" dirty="0">
                          <a:solidFill>
                            <a:schemeClr val="tx1"/>
                          </a:solidFill>
                          <a:effectLst/>
                        </a:rPr>
                        <a:t># of scenarios</a:t>
                      </a:r>
                      <a:endParaRPr lang="en-GB" sz="32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37347" marR="373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a:lnSpc>
                          <a:spcPct val="107000"/>
                        </a:lnSpc>
                        <a:spcAft>
                          <a:spcPts val="800"/>
                        </a:spcAft>
                        <a:buNone/>
                      </a:pPr>
                      <a:r>
                        <a:rPr lang="en-GB" sz="2400" kern="100" dirty="0">
                          <a:solidFill>
                            <a:schemeClr val="tx1"/>
                          </a:solidFill>
                          <a:effectLst/>
                        </a:rPr>
                        <a:t>Spending transferred year 1</a:t>
                      </a:r>
                      <a:endParaRPr lang="en-GB" sz="32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37347" marR="373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a:lnSpc>
                          <a:spcPct val="107000"/>
                        </a:lnSpc>
                        <a:spcAft>
                          <a:spcPts val="800"/>
                        </a:spcAft>
                        <a:buNone/>
                      </a:pPr>
                      <a:r>
                        <a:rPr lang="en-GB" sz="2400" kern="100" dirty="0">
                          <a:solidFill>
                            <a:schemeClr val="tx1"/>
                          </a:solidFill>
                          <a:effectLst/>
                        </a:rPr>
                        <a:t>Spending transferred year 20</a:t>
                      </a:r>
                      <a:endParaRPr lang="en-GB" sz="32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37347" marR="373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597490188"/>
                  </a:ext>
                </a:extLst>
              </a:tr>
              <a:tr h="416860">
                <a:tc>
                  <a:txBody>
                    <a:bodyPr/>
                    <a:lstStyle/>
                    <a:p>
                      <a:pPr marL="514350" lvl="0" indent="-514350" algn="l">
                        <a:lnSpc>
                          <a:spcPct val="107000"/>
                        </a:lnSpc>
                        <a:spcAft>
                          <a:spcPts val="800"/>
                        </a:spcAft>
                        <a:buFont typeface="+mj-lt"/>
                        <a:buAutoNum type="arabicPeriod"/>
                      </a:pPr>
                      <a:r>
                        <a:rPr lang="en-GB" sz="2800" kern="100" dirty="0">
                          <a:effectLst/>
                        </a:rPr>
                        <a:t>Changes in consumption patterns scenarios (CCP)</a:t>
                      </a:r>
                    </a:p>
                    <a:p>
                      <a:pPr marL="0" lvl="0" indent="0" algn="l">
                        <a:lnSpc>
                          <a:spcPct val="107000"/>
                        </a:lnSpc>
                        <a:spcAft>
                          <a:spcPts val="800"/>
                        </a:spcAft>
                        <a:buFont typeface="+mj-lt"/>
                        <a:buNone/>
                      </a:pPr>
                      <a:r>
                        <a:rPr lang="en-GB" sz="2800" b="0" kern="100" dirty="0">
                          <a:effectLst/>
                          <a:sym typeface="Wingdings" panose="05000000000000000000" pitchFamily="2" charset="2"/>
                        </a:rPr>
                        <a:t> </a:t>
                      </a:r>
                      <a:r>
                        <a:rPr lang="en-GB" sz="2800" b="0" i="1" kern="100" dirty="0">
                          <a:solidFill>
                            <a:schemeClr val="accent6">
                              <a:lumMod val="75000"/>
                            </a:schemeClr>
                          </a:solidFill>
                          <a:effectLst/>
                          <a:sym typeface="Wingdings" panose="05000000000000000000" pitchFamily="2" charset="2"/>
                        </a:rPr>
                        <a:t>Progressive increase of a sector’s expenditures and reduction for the other 5 sector groups, proportionally</a:t>
                      </a:r>
                      <a:r>
                        <a:rPr lang="en-GB" sz="2800" b="0" i="1" kern="100" dirty="0">
                          <a:solidFill>
                            <a:schemeClr val="tx2"/>
                          </a:solidFill>
                          <a:effectLst/>
                          <a:sym typeface="Wingdings" panose="05000000000000000000" pitchFamily="2" charset="2"/>
                        </a:rPr>
                        <a:t>. </a:t>
                      </a:r>
                      <a:endParaRPr lang="en-GB" sz="2800" b="0" i="1" kern="100" dirty="0">
                        <a:solidFill>
                          <a:schemeClr val="tx2"/>
                        </a:solidFill>
                        <a:effectLst/>
                      </a:endParaRPr>
                    </a:p>
                  </a:txBody>
                  <a:tcPr marL="37347" marR="373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07000"/>
                        </a:lnSpc>
                        <a:spcAft>
                          <a:spcPts val="800"/>
                        </a:spcAft>
                        <a:buNone/>
                      </a:pPr>
                      <a:r>
                        <a:rPr lang="en-GB" sz="2400" kern="100" dirty="0">
                          <a:effectLst/>
                        </a:rPr>
                        <a:t>6</a:t>
                      </a:r>
                      <a:endParaRPr lang="en-GB" sz="3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7347" marR="373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5">
                  <a:txBody>
                    <a:bodyPr/>
                    <a:lstStyle/>
                    <a:p>
                      <a:pPr algn="l">
                        <a:lnSpc>
                          <a:spcPct val="107000"/>
                        </a:lnSpc>
                        <a:spcAft>
                          <a:spcPts val="800"/>
                        </a:spcAft>
                        <a:buNone/>
                      </a:pPr>
                      <a:r>
                        <a:rPr lang="en-GB" sz="2400" kern="100" dirty="0">
                          <a:effectLst/>
                        </a:rPr>
                        <a:t>1.25%</a:t>
                      </a:r>
                    </a:p>
                    <a:p>
                      <a:pPr algn="l">
                        <a:lnSpc>
                          <a:spcPct val="107000"/>
                        </a:lnSpc>
                        <a:spcAft>
                          <a:spcPts val="800"/>
                        </a:spcAft>
                        <a:buNone/>
                      </a:pPr>
                      <a:r>
                        <a:rPr lang="en-GB" sz="2400" kern="100" dirty="0">
                          <a:effectLst/>
                        </a:rPr>
                        <a:t> </a:t>
                      </a:r>
                    </a:p>
                    <a:p>
                      <a:pPr algn="l">
                        <a:lnSpc>
                          <a:spcPct val="107000"/>
                        </a:lnSpc>
                        <a:spcAft>
                          <a:spcPts val="800"/>
                        </a:spcAft>
                        <a:buNone/>
                      </a:pPr>
                      <a:r>
                        <a:rPr lang="en-GB" sz="2400" kern="100" dirty="0">
                          <a:effectLst/>
                        </a:rPr>
                        <a:t> </a:t>
                      </a:r>
                    </a:p>
                    <a:p>
                      <a:pPr algn="l">
                        <a:lnSpc>
                          <a:spcPct val="107000"/>
                        </a:lnSpc>
                        <a:spcAft>
                          <a:spcPts val="800"/>
                        </a:spcAft>
                        <a:buNone/>
                      </a:pPr>
                      <a:r>
                        <a:rPr lang="en-GB" sz="2400" kern="100" dirty="0">
                          <a:effectLst/>
                        </a:rPr>
                        <a:t> </a:t>
                      </a:r>
                    </a:p>
                    <a:p>
                      <a:pPr algn="l">
                        <a:lnSpc>
                          <a:spcPct val="107000"/>
                        </a:lnSpc>
                        <a:spcAft>
                          <a:spcPts val="800"/>
                        </a:spcAft>
                        <a:buNone/>
                      </a:pPr>
                      <a:r>
                        <a:rPr lang="en-GB" sz="2400" kern="100" dirty="0">
                          <a:effectLst/>
                        </a:rPr>
                        <a:t> </a:t>
                      </a:r>
                      <a:endParaRPr lang="en-GB" sz="3200" kern="100" dirty="0">
                        <a:effectLst/>
                        <a:latin typeface="Aptos" panose="020B0004020202020204" pitchFamily="34" charset="0"/>
                        <a:cs typeface="Times New Roman" panose="02020603050405020304" pitchFamily="18" charset="0"/>
                      </a:endParaRPr>
                    </a:p>
                  </a:txBody>
                  <a:tcPr marL="37347" marR="373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5">
                  <a:txBody>
                    <a:bodyPr/>
                    <a:lstStyle/>
                    <a:p>
                      <a:pPr algn="l">
                        <a:lnSpc>
                          <a:spcPct val="107000"/>
                        </a:lnSpc>
                        <a:spcAft>
                          <a:spcPts val="800"/>
                        </a:spcAft>
                        <a:buNone/>
                      </a:pPr>
                      <a:r>
                        <a:rPr lang="en-GB" sz="2400" kern="100" dirty="0">
                          <a:effectLst/>
                        </a:rPr>
                        <a:t>25%</a:t>
                      </a:r>
                    </a:p>
                    <a:p>
                      <a:pPr algn="l">
                        <a:lnSpc>
                          <a:spcPct val="107000"/>
                        </a:lnSpc>
                        <a:spcAft>
                          <a:spcPts val="800"/>
                        </a:spcAft>
                        <a:buNone/>
                      </a:pPr>
                      <a:r>
                        <a:rPr lang="en-GB" sz="2400" kern="100" dirty="0">
                          <a:effectLst/>
                        </a:rPr>
                        <a:t> </a:t>
                      </a:r>
                    </a:p>
                    <a:p>
                      <a:pPr algn="l">
                        <a:lnSpc>
                          <a:spcPct val="107000"/>
                        </a:lnSpc>
                        <a:spcAft>
                          <a:spcPts val="800"/>
                        </a:spcAft>
                        <a:buNone/>
                      </a:pPr>
                      <a:r>
                        <a:rPr lang="en-GB" sz="2400" kern="100" dirty="0">
                          <a:effectLst/>
                        </a:rPr>
                        <a:t> </a:t>
                      </a:r>
                    </a:p>
                    <a:p>
                      <a:pPr algn="l">
                        <a:lnSpc>
                          <a:spcPct val="107000"/>
                        </a:lnSpc>
                        <a:spcAft>
                          <a:spcPts val="800"/>
                        </a:spcAft>
                        <a:buNone/>
                      </a:pPr>
                      <a:r>
                        <a:rPr lang="en-GB" sz="2400" kern="100" dirty="0">
                          <a:effectLst/>
                        </a:rPr>
                        <a:t> </a:t>
                      </a:r>
                    </a:p>
                    <a:p>
                      <a:pPr algn="l">
                        <a:lnSpc>
                          <a:spcPct val="107000"/>
                        </a:lnSpc>
                        <a:spcAft>
                          <a:spcPts val="800"/>
                        </a:spcAft>
                        <a:buNone/>
                      </a:pPr>
                      <a:r>
                        <a:rPr lang="en-GB" sz="2400" kern="100" dirty="0">
                          <a:effectLst/>
                        </a:rPr>
                        <a:t> </a:t>
                      </a:r>
                      <a:endParaRPr lang="en-GB" sz="3200" kern="100" dirty="0">
                        <a:effectLst/>
                        <a:latin typeface="Aptos" panose="020B0004020202020204" pitchFamily="34" charset="0"/>
                        <a:cs typeface="Times New Roman" panose="02020603050405020304" pitchFamily="18" charset="0"/>
                      </a:endParaRPr>
                    </a:p>
                  </a:txBody>
                  <a:tcPr marL="37347" marR="373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43878580"/>
                  </a:ext>
                </a:extLst>
              </a:tr>
              <a:tr h="159429">
                <a:tc>
                  <a:txBody>
                    <a:bodyPr/>
                    <a:lstStyle/>
                    <a:p>
                      <a:pPr marL="0" lvl="0" indent="0" algn="l">
                        <a:lnSpc>
                          <a:spcPct val="107000"/>
                        </a:lnSpc>
                        <a:spcAft>
                          <a:spcPts val="800"/>
                        </a:spcAft>
                        <a:buFont typeface="+mj-lt"/>
                        <a:buNone/>
                      </a:pPr>
                      <a:r>
                        <a:rPr lang="en-GB" sz="2800" kern="100" dirty="0">
                          <a:effectLst/>
                        </a:rPr>
                        <a:t>2. Voluntary energy conservation</a:t>
                      </a:r>
                      <a:endParaRPr lang="en-GB" sz="2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7347" marR="373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07000"/>
                        </a:lnSpc>
                        <a:spcAft>
                          <a:spcPts val="800"/>
                        </a:spcAft>
                        <a:buNone/>
                      </a:pPr>
                      <a:r>
                        <a:rPr lang="en-GB" sz="2400" kern="100">
                          <a:effectLst/>
                        </a:rPr>
                        <a:t>3</a:t>
                      </a:r>
                      <a:endParaRPr lang="en-GB" sz="3200" kern="100">
                        <a:effectLst/>
                        <a:latin typeface="Aptos" panose="020B0004020202020204" pitchFamily="34" charset="0"/>
                        <a:ea typeface="Aptos" panose="020B0004020202020204" pitchFamily="34" charset="0"/>
                        <a:cs typeface="Times New Roman" panose="02020603050405020304" pitchFamily="18" charset="0"/>
                      </a:endParaRPr>
                    </a:p>
                  </a:txBody>
                  <a:tcPr marL="37347" marR="373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a:p>
                  </a:txBody>
                  <a:tcPr marL="37347" marR="37347" marT="0" marB="0" anchor="ctr">
                    <a:solidFill>
                      <a:schemeClr val="bg1"/>
                    </a:solidFill>
                  </a:tcPr>
                </a:tc>
                <a:tc vMerge="1">
                  <a:txBody>
                    <a:bodyPr/>
                    <a:lstStyle/>
                    <a:p>
                      <a:endParaRPr/>
                    </a:p>
                  </a:txBody>
                  <a:tcPr marL="37347" marR="37347" marT="0" marB="0" anchor="ctr">
                    <a:solidFill>
                      <a:schemeClr val="bg1"/>
                    </a:solidFill>
                  </a:tcPr>
                </a:tc>
                <a:extLst>
                  <a:ext uri="{0D108BD9-81ED-4DB2-BD59-A6C34878D82A}">
                    <a16:rowId xmlns:a16="http://schemas.microsoft.com/office/drawing/2014/main" val="507278863"/>
                  </a:ext>
                </a:extLst>
              </a:tr>
              <a:tr h="328301">
                <a:tc>
                  <a:txBody>
                    <a:bodyPr/>
                    <a:lstStyle/>
                    <a:p>
                      <a:pPr marL="457200" lvl="1" indent="0" algn="l">
                        <a:lnSpc>
                          <a:spcPct val="107000"/>
                        </a:lnSpc>
                        <a:spcAft>
                          <a:spcPts val="800"/>
                        </a:spcAft>
                        <a:buFont typeface="+mj-lt"/>
                        <a:buNone/>
                      </a:pPr>
                      <a:r>
                        <a:rPr lang="en-GB" sz="2800" kern="100" dirty="0">
                          <a:effectLst/>
                        </a:rPr>
                        <a:t>2.1. Shift from energy to other commodities (EC)</a:t>
                      </a:r>
                      <a:endParaRPr lang="en-GB" sz="2800" i="1" kern="100" dirty="0">
                        <a:effectLst/>
                        <a:latin typeface="Aptos" panose="020B0004020202020204" pitchFamily="34" charset="0"/>
                        <a:cs typeface="Times New Roman" panose="02020603050405020304" pitchFamily="18" charset="0"/>
                      </a:endParaRPr>
                    </a:p>
                    <a:p>
                      <a:pPr marL="0" lvl="0" indent="0" algn="l">
                        <a:lnSpc>
                          <a:spcPct val="107000"/>
                        </a:lnSpc>
                        <a:spcAft>
                          <a:spcPts val="800"/>
                        </a:spcAft>
                        <a:buFont typeface="+mj-lt"/>
                        <a:buNone/>
                      </a:pPr>
                      <a:r>
                        <a:rPr lang="en-GB" sz="2800" i="0" kern="100" dirty="0">
                          <a:effectLst/>
                          <a:latin typeface="Aptos" panose="020B0004020202020204" pitchFamily="34" charset="0"/>
                          <a:cs typeface="Times New Roman" panose="02020603050405020304" pitchFamily="18" charset="0"/>
                          <a:sym typeface="Wingdings" panose="05000000000000000000" pitchFamily="2" charset="2"/>
                        </a:rPr>
                        <a:t> </a:t>
                      </a:r>
                      <a:r>
                        <a:rPr lang="en-GB" sz="2800" i="1" kern="100" dirty="0">
                          <a:effectLst/>
                          <a:latin typeface="Aptos" panose="020B0004020202020204" pitchFamily="34" charset="0"/>
                          <a:cs typeface="Times New Roman" panose="02020603050405020304" pitchFamily="18" charset="0"/>
                          <a:sym typeface="Wingdings" panose="05000000000000000000" pitchFamily="2" charset="2"/>
                        </a:rPr>
                        <a:t> </a:t>
                      </a:r>
                      <a:r>
                        <a:rPr lang="en-GB" sz="2800" b="0" i="1" kern="100" dirty="0">
                          <a:solidFill>
                            <a:schemeClr val="accent6">
                              <a:lumMod val="75000"/>
                            </a:schemeClr>
                          </a:solidFill>
                          <a:effectLst/>
                          <a:latin typeface="+mn-lt"/>
                          <a:ea typeface="+mn-ea"/>
                          <a:cs typeface="+mn-cs"/>
                          <a:sym typeface="Wingdings" panose="05000000000000000000" pitchFamily="2" charset="2"/>
                        </a:rPr>
                        <a:t>Energy conservation is progressively redirected to are allocated to the 60 non-energy commodities.</a:t>
                      </a:r>
                      <a:endParaRPr lang="en-GB" sz="2800" b="0" i="1" kern="100" dirty="0">
                        <a:solidFill>
                          <a:schemeClr val="accent6">
                            <a:lumMod val="75000"/>
                          </a:schemeClr>
                        </a:solidFill>
                        <a:effectLst/>
                        <a:latin typeface="+mn-lt"/>
                        <a:ea typeface="+mn-ea"/>
                        <a:cs typeface="+mn-cs"/>
                      </a:endParaRPr>
                    </a:p>
                  </a:txBody>
                  <a:tcPr marL="37347" marR="373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07000"/>
                        </a:lnSpc>
                        <a:spcAft>
                          <a:spcPts val="800"/>
                        </a:spcAft>
                        <a:buNone/>
                      </a:pPr>
                      <a:r>
                        <a:rPr lang="en-GB" sz="2400" kern="100" dirty="0">
                          <a:effectLst/>
                        </a:rPr>
                        <a:t>1</a:t>
                      </a:r>
                      <a:endParaRPr lang="en-GB" sz="3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7347" marR="373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a:p>
                  </a:txBody>
                  <a:tcPr marL="37347" marR="37347" marT="0" marB="0" anchor="ctr">
                    <a:solidFill>
                      <a:schemeClr val="bg1"/>
                    </a:solidFill>
                  </a:tcPr>
                </a:tc>
                <a:tc vMerge="1">
                  <a:txBody>
                    <a:bodyPr/>
                    <a:lstStyle/>
                    <a:p>
                      <a:endParaRPr/>
                    </a:p>
                  </a:txBody>
                  <a:tcPr marL="37347" marR="37347" marT="0" marB="0" anchor="ctr">
                    <a:solidFill>
                      <a:schemeClr val="bg1"/>
                    </a:solidFill>
                  </a:tcPr>
                </a:tc>
                <a:extLst>
                  <a:ext uri="{0D108BD9-81ED-4DB2-BD59-A6C34878D82A}">
                    <a16:rowId xmlns:a16="http://schemas.microsoft.com/office/drawing/2014/main" val="802042555"/>
                  </a:ext>
                </a:extLst>
              </a:tr>
              <a:tr h="248366">
                <a:tc>
                  <a:txBody>
                    <a:bodyPr/>
                    <a:lstStyle/>
                    <a:p>
                      <a:pPr marL="457200" lvl="1" indent="0" algn="l">
                        <a:lnSpc>
                          <a:spcPct val="107000"/>
                        </a:lnSpc>
                        <a:spcAft>
                          <a:spcPts val="800"/>
                        </a:spcAft>
                        <a:buFont typeface="+mj-lt"/>
                        <a:buNone/>
                      </a:pPr>
                      <a:r>
                        <a:rPr lang="en-GB" sz="2800" kern="100" dirty="0">
                          <a:effectLst/>
                        </a:rPr>
                        <a:t>2.2. Shift from energy to savings (ES)</a:t>
                      </a:r>
                    </a:p>
                    <a:p>
                      <a:pPr marL="0" lvl="0" indent="0" algn="l">
                        <a:lnSpc>
                          <a:spcPct val="107000"/>
                        </a:lnSpc>
                        <a:spcAft>
                          <a:spcPts val="800"/>
                        </a:spcAft>
                        <a:buFont typeface="+mj-lt"/>
                        <a:buNone/>
                      </a:pPr>
                      <a:r>
                        <a:rPr lang="en-GB" sz="2800" i="0" kern="100" dirty="0">
                          <a:effectLst/>
                          <a:latin typeface="Aptos" panose="020B0004020202020204" pitchFamily="34" charset="0"/>
                          <a:ea typeface="Aptos" panose="020B0004020202020204" pitchFamily="34" charset="0"/>
                          <a:cs typeface="Times New Roman" panose="02020603050405020304" pitchFamily="18" charset="0"/>
                          <a:sym typeface="Wingdings" panose="05000000000000000000" pitchFamily="2" charset="2"/>
                        </a:rPr>
                        <a:t> </a:t>
                      </a:r>
                      <a:r>
                        <a:rPr lang="en-GB" sz="2800" b="0" i="1" kern="100" dirty="0">
                          <a:solidFill>
                            <a:schemeClr val="accent6">
                              <a:lumMod val="75000"/>
                            </a:schemeClr>
                          </a:solidFill>
                          <a:effectLst/>
                          <a:latin typeface="+mn-lt"/>
                          <a:ea typeface="+mn-ea"/>
                          <a:cs typeface="+mn-cs"/>
                          <a:sym typeface="Wingdings" panose="05000000000000000000" pitchFamily="2" charset="2"/>
                        </a:rPr>
                        <a:t>Energy conservation is progressively redirected to are allocated to the savings.</a:t>
                      </a:r>
                      <a:endParaRPr lang="en-GB" sz="2800" i="0" kern="100" dirty="0">
                        <a:solidFill>
                          <a:schemeClr val="accent6">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marL="37347" marR="373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07000"/>
                        </a:lnSpc>
                        <a:spcAft>
                          <a:spcPts val="800"/>
                        </a:spcAft>
                        <a:buNone/>
                      </a:pPr>
                      <a:r>
                        <a:rPr lang="en-GB" sz="2400" kern="100" dirty="0">
                          <a:effectLst/>
                        </a:rPr>
                        <a:t>1</a:t>
                      </a:r>
                      <a:endParaRPr lang="en-GB" sz="3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7347" marR="373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a:p>
                  </a:txBody>
                  <a:tcPr marL="37347" marR="37347" marT="0" marB="0" anchor="ctr">
                    <a:solidFill>
                      <a:schemeClr val="bg1"/>
                    </a:solidFill>
                  </a:tcPr>
                </a:tc>
                <a:tc vMerge="1">
                  <a:txBody>
                    <a:bodyPr/>
                    <a:lstStyle/>
                    <a:p>
                      <a:endParaRPr/>
                    </a:p>
                  </a:txBody>
                  <a:tcPr marL="37347" marR="37347" marT="0" marB="0" anchor="ctr">
                    <a:solidFill>
                      <a:schemeClr val="bg1"/>
                    </a:solidFill>
                  </a:tcPr>
                </a:tc>
                <a:extLst>
                  <a:ext uri="{0D108BD9-81ED-4DB2-BD59-A6C34878D82A}">
                    <a16:rowId xmlns:a16="http://schemas.microsoft.com/office/drawing/2014/main" val="2726243305"/>
                  </a:ext>
                </a:extLst>
              </a:tr>
              <a:tr h="0">
                <a:tc>
                  <a:txBody>
                    <a:bodyPr/>
                    <a:lstStyle/>
                    <a:p>
                      <a:pPr marL="457200" lvl="1" indent="0" algn="l">
                        <a:lnSpc>
                          <a:spcPct val="107000"/>
                        </a:lnSpc>
                        <a:spcAft>
                          <a:spcPts val="800"/>
                        </a:spcAft>
                        <a:buFont typeface="+mj-lt"/>
                        <a:buNone/>
                      </a:pPr>
                      <a:r>
                        <a:rPr lang="en-GB" sz="2800" kern="100" dirty="0">
                          <a:effectLst/>
                        </a:rPr>
                        <a:t>2.3. Shift from energy to other commodities and savings (ECS)</a:t>
                      </a:r>
                    </a:p>
                    <a:p>
                      <a:pPr marL="0" lvl="0" indent="0" algn="l">
                        <a:lnSpc>
                          <a:spcPct val="107000"/>
                        </a:lnSpc>
                        <a:spcAft>
                          <a:spcPts val="800"/>
                        </a:spcAft>
                        <a:buFont typeface="+mj-lt"/>
                        <a:buNone/>
                      </a:pPr>
                      <a:r>
                        <a:rPr lang="en-GB" sz="2800" b="0" i="0" kern="100" dirty="0">
                          <a:solidFill>
                            <a:schemeClr val="tx1"/>
                          </a:solidFill>
                          <a:effectLst/>
                          <a:latin typeface="+mn-lt"/>
                          <a:ea typeface="+mn-ea"/>
                          <a:cs typeface="+mn-cs"/>
                          <a:sym typeface="Wingdings" panose="05000000000000000000" pitchFamily="2" charset="2"/>
                        </a:rPr>
                        <a:t></a:t>
                      </a:r>
                      <a:r>
                        <a:rPr lang="en-GB" sz="2800" b="0" i="1" kern="100" dirty="0">
                          <a:solidFill>
                            <a:schemeClr val="tx2"/>
                          </a:solidFill>
                          <a:effectLst/>
                          <a:latin typeface="+mn-lt"/>
                          <a:ea typeface="+mn-ea"/>
                          <a:cs typeface="+mn-cs"/>
                          <a:sym typeface="Wingdings" panose="05000000000000000000" pitchFamily="2" charset="2"/>
                        </a:rPr>
                        <a:t> </a:t>
                      </a:r>
                      <a:r>
                        <a:rPr lang="en-GB" sz="2800" b="0" i="1" kern="100" dirty="0">
                          <a:solidFill>
                            <a:schemeClr val="accent6">
                              <a:lumMod val="75000"/>
                            </a:schemeClr>
                          </a:solidFill>
                          <a:effectLst/>
                          <a:latin typeface="+mn-lt"/>
                          <a:ea typeface="+mn-ea"/>
                          <a:cs typeface="+mn-cs"/>
                        </a:rPr>
                        <a:t>Energy conservation is </a:t>
                      </a:r>
                      <a:r>
                        <a:rPr lang="en-GB" sz="2800" b="0" i="1" kern="100" dirty="0">
                          <a:solidFill>
                            <a:schemeClr val="accent6">
                              <a:lumMod val="75000"/>
                            </a:schemeClr>
                          </a:solidFill>
                          <a:effectLst/>
                          <a:latin typeface="+mn-lt"/>
                          <a:ea typeface="+mn-ea"/>
                          <a:cs typeface="+mn-cs"/>
                          <a:sym typeface="Wingdings" panose="05000000000000000000" pitchFamily="2" charset="2"/>
                        </a:rPr>
                        <a:t>progressively </a:t>
                      </a:r>
                      <a:r>
                        <a:rPr lang="en-GB" sz="2800" b="0" i="1" kern="100" dirty="0">
                          <a:solidFill>
                            <a:schemeClr val="accent6">
                              <a:lumMod val="75000"/>
                            </a:schemeClr>
                          </a:solidFill>
                          <a:effectLst/>
                          <a:latin typeface="+mn-lt"/>
                          <a:ea typeface="+mn-ea"/>
                          <a:cs typeface="+mn-cs"/>
                        </a:rPr>
                        <a:t>allocated proportionally between non-energy commodities and savings.</a:t>
                      </a:r>
                    </a:p>
                  </a:txBody>
                  <a:tcPr marL="37347" marR="373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07000"/>
                        </a:lnSpc>
                        <a:spcAft>
                          <a:spcPts val="800"/>
                        </a:spcAft>
                        <a:buNone/>
                      </a:pPr>
                      <a:r>
                        <a:rPr lang="en-GB" sz="2400" kern="100" dirty="0">
                          <a:effectLst/>
                        </a:rPr>
                        <a:t>1</a:t>
                      </a:r>
                      <a:endParaRPr lang="en-GB" sz="3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7347" marR="373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dirty="0"/>
                    </a:p>
                  </a:txBody>
                  <a:tcPr marL="37347" marR="37347" marT="0" marB="0" anchor="ctr">
                    <a:solidFill>
                      <a:schemeClr val="bg1"/>
                    </a:solidFill>
                  </a:tcPr>
                </a:tc>
                <a:tc vMerge="1">
                  <a:txBody>
                    <a:bodyPr/>
                    <a:lstStyle/>
                    <a:p>
                      <a:endParaRPr dirty="0"/>
                    </a:p>
                  </a:txBody>
                  <a:tcPr marL="37347" marR="37347" marT="0" marB="0" anchor="ctr">
                    <a:solidFill>
                      <a:schemeClr val="bg1"/>
                    </a:solidFill>
                  </a:tcPr>
                </a:tc>
                <a:extLst>
                  <a:ext uri="{0D108BD9-81ED-4DB2-BD59-A6C34878D82A}">
                    <a16:rowId xmlns:a16="http://schemas.microsoft.com/office/drawing/2014/main" val="2616689967"/>
                  </a:ext>
                </a:extLst>
              </a:tr>
            </a:tbl>
          </a:graphicData>
        </a:graphic>
      </p:graphicFrame>
      <p:sp>
        <p:nvSpPr>
          <p:cNvPr id="11" name="TextBox 10">
            <a:extLst>
              <a:ext uri="{FF2B5EF4-FFF2-40B4-BE49-F238E27FC236}">
                <a16:creationId xmlns:a16="http://schemas.microsoft.com/office/drawing/2014/main" id="{266DDFC8-0339-A8C8-D6CE-74A812B31A77}"/>
              </a:ext>
            </a:extLst>
          </p:cNvPr>
          <p:cNvSpPr txBox="1"/>
          <p:nvPr/>
        </p:nvSpPr>
        <p:spPr>
          <a:xfrm>
            <a:off x="14097000" y="46819"/>
            <a:ext cx="4023726" cy="2246769"/>
          </a:xfrm>
          <a:prstGeom prst="rect">
            <a:avLst/>
          </a:prstGeom>
          <a:solidFill>
            <a:schemeClr val="accent2">
              <a:lumMod val="60000"/>
              <a:lumOff val="40000"/>
            </a:schemeClr>
          </a:solidFill>
        </p:spPr>
        <p:txBody>
          <a:bodyPr wrap="square">
            <a:spAutoFit/>
          </a:bodyPr>
          <a:lstStyle/>
          <a:p>
            <a:r>
              <a:rPr lang="en-GB" sz="2000" b="1" dirty="0"/>
              <a:t>Six aggregate consumption groups</a:t>
            </a:r>
            <a:r>
              <a:rPr lang="en-GB" sz="2000" dirty="0"/>
              <a:t>: </a:t>
            </a:r>
          </a:p>
          <a:p>
            <a:pPr marL="342900" indent="-342900">
              <a:buFont typeface="Arial" panose="020B0604020202020204" pitchFamily="34" charset="0"/>
              <a:buChar char="•"/>
            </a:pPr>
            <a:r>
              <a:rPr lang="en-GB" sz="2000" dirty="0"/>
              <a:t>Primary sectors</a:t>
            </a:r>
          </a:p>
          <a:p>
            <a:pPr marL="342900" indent="-342900">
              <a:buFont typeface="Arial" panose="020B0604020202020204" pitchFamily="34" charset="0"/>
              <a:buChar char="•"/>
            </a:pPr>
            <a:r>
              <a:rPr lang="en-GB" sz="2000" dirty="0"/>
              <a:t>Construction</a:t>
            </a:r>
          </a:p>
          <a:p>
            <a:pPr marL="342900" indent="-342900">
              <a:buFont typeface="Arial" panose="020B0604020202020204" pitchFamily="34" charset="0"/>
              <a:buChar char="•"/>
            </a:pPr>
            <a:r>
              <a:rPr lang="en-GB" sz="2000" dirty="0"/>
              <a:t>Energy sectors</a:t>
            </a:r>
          </a:p>
          <a:p>
            <a:pPr marL="342900" indent="-342900">
              <a:buFont typeface="Arial" panose="020B0604020202020204" pitchFamily="34" charset="0"/>
              <a:buChar char="•"/>
            </a:pPr>
            <a:r>
              <a:rPr lang="en-GB" sz="2000" dirty="0"/>
              <a:t>Manufacturing sectors</a:t>
            </a:r>
          </a:p>
          <a:p>
            <a:pPr marL="342900" indent="-342900">
              <a:buFont typeface="Arial" panose="020B0604020202020204" pitchFamily="34" charset="0"/>
              <a:buChar char="•"/>
            </a:pPr>
            <a:r>
              <a:rPr lang="en-GB" sz="2000" dirty="0"/>
              <a:t>Services sectors </a:t>
            </a:r>
          </a:p>
          <a:p>
            <a:pPr marL="342900" indent="-342900">
              <a:buFont typeface="Arial" panose="020B0604020202020204" pitchFamily="34" charset="0"/>
              <a:buChar char="•"/>
            </a:pPr>
            <a:r>
              <a:rPr lang="en-GB" sz="2000" dirty="0"/>
              <a:t>Transportation sectors.</a:t>
            </a:r>
          </a:p>
        </p:txBody>
      </p:sp>
      <p:sp>
        <p:nvSpPr>
          <p:cNvPr id="12" name="TextBox 11">
            <a:extLst>
              <a:ext uri="{FF2B5EF4-FFF2-40B4-BE49-F238E27FC236}">
                <a16:creationId xmlns:a16="http://schemas.microsoft.com/office/drawing/2014/main" id="{89A697DD-3B8F-FD1E-0E13-AF2D85F47983}"/>
              </a:ext>
            </a:extLst>
          </p:cNvPr>
          <p:cNvSpPr txBox="1"/>
          <p:nvPr/>
        </p:nvSpPr>
        <p:spPr>
          <a:xfrm>
            <a:off x="14097000" y="2505881"/>
            <a:ext cx="4023726" cy="2246769"/>
          </a:xfrm>
          <a:prstGeom prst="rect">
            <a:avLst/>
          </a:prstGeom>
          <a:solidFill>
            <a:schemeClr val="accent3">
              <a:lumMod val="60000"/>
              <a:lumOff val="40000"/>
            </a:schemeClr>
          </a:solidFill>
        </p:spPr>
        <p:txBody>
          <a:bodyPr wrap="square">
            <a:spAutoFit/>
          </a:bodyPr>
          <a:lstStyle/>
          <a:p>
            <a:r>
              <a:rPr lang="en-GB" sz="2000" b="1" dirty="0"/>
              <a:t>Four energy commodities:</a:t>
            </a:r>
            <a:endParaRPr lang="en-GB" sz="2000" dirty="0"/>
          </a:p>
          <a:p>
            <a:pPr marL="342900" indent="-342900">
              <a:buFont typeface="Arial" panose="020B0604020202020204" pitchFamily="34" charset="0"/>
              <a:buChar char="•"/>
            </a:pPr>
            <a:r>
              <a:rPr lang="en-GB" sz="2000" dirty="0"/>
              <a:t>Raw energy products</a:t>
            </a:r>
          </a:p>
          <a:p>
            <a:pPr marL="342900" indent="-342900">
              <a:buFont typeface="Arial" panose="020B0604020202020204" pitchFamily="34" charset="0"/>
              <a:buChar char="•"/>
            </a:pPr>
            <a:r>
              <a:rPr lang="en-GB" sz="2000" dirty="0"/>
              <a:t>Coke and oil refining products</a:t>
            </a:r>
          </a:p>
          <a:p>
            <a:pPr marL="342900" indent="-342900">
              <a:buFont typeface="Arial" panose="020B0604020202020204" pitchFamily="34" charset="0"/>
              <a:buChar char="•"/>
            </a:pPr>
            <a:r>
              <a:rPr lang="en-GB" sz="2000" dirty="0"/>
              <a:t>Electricity production and distribution services</a:t>
            </a:r>
          </a:p>
          <a:p>
            <a:pPr marL="342900" indent="-342900">
              <a:buFont typeface="Arial" panose="020B0604020202020204" pitchFamily="34" charset="0"/>
              <a:buChar char="•"/>
            </a:pPr>
            <a:r>
              <a:rPr lang="en-GB" sz="2000" dirty="0"/>
              <a:t>Manufactured gas and gaseous fuel distribution services.</a:t>
            </a:r>
          </a:p>
        </p:txBody>
      </p:sp>
      <p:sp>
        <p:nvSpPr>
          <p:cNvPr id="13" name="Freeform 2">
            <a:extLst>
              <a:ext uri="{FF2B5EF4-FFF2-40B4-BE49-F238E27FC236}">
                <a16:creationId xmlns:a16="http://schemas.microsoft.com/office/drawing/2014/main" id="{DCABDEA8-9886-3037-B992-A72FAC754D26}"/>
              </a:ext>
            </a:extLst>
          </p:cNvPr>
          <p:cNvSpPr/>
          <p:nvPr/>
        </p:nvSpPr>
        <p:spPr>
          <a:xfrm>
            <a:off x="14706600" y="5133319"/>
            <a:ext cx="3169402" cy="4902957"/>
          </a:xfrm>
          <a:custGeom>
            <a:avLst/>
            <a:gdLst/>
            <a:ahLst/>
            <a:cxnLst/>
            <a:rect l="l" t="t" r="r" b="b"/>
            <a:pathLst>
              <a:path w="18075677" h="7157971">
                <a:moveTo>
                  <a:pt x="0" y="0"/>
                </a:moveTo>
                <a:lnTo>
                  <a:pt x="18075677" y="0"/>
                </a:lnTo>
                <a:lnTo>
                  <a:pt x="18075677" y="7157971"/>
                </a:lnTo>
                <a:lnTo>
                  <a:pt x="0" y="7157971"/>
                </a:lnTo>
                <a:lnTo>
                  <a:pt x="0" y="0"/>
                </a:lnTo>
                <a:close/>
              </a:path>
            </a:pathLst>
          </a:custGeom>
          <a:blipFill>
            <a:blip r:embed="rId3"/>
            <a:stretch>
              <a:fillRect l="-357040" t="-21593" b="-21467"/>
            </a:stretch>
          </a:blipFill>
        </p:spPr>
        <p:txBody>
          <a:bodyPr/>
          <a:lstStyle/>
          <a:p>
            <a:endParaRPr lang="en-GB" dirty="0"/>
          </a:p>
        </p:txBody>
      </p:sp>
      <p:sp>
        <p:nvSpPr>
          <p:cNvPr id="3" name="Slide Number Placeholder 2">
            <a:extLst>
              <a:ext uri="{FF2B5EF4-FFF2-40B4-BE49-F238E27FC236}">
                <a16:creationId xmlns:a16="http://schemas.microsoft.com/office/drawing/2014/main" id="{79272931-81B5-50C1-360A-5341B5F2C5F0}"/>
              </a:ext>
            </a:extLst>
          </p:cNvPr>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1099701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F6F2"/>
        </a:solidFill>
        <a:effectLst/>
      </p:bgPr>
    </p:bg>
    <p:spTree>
      <p:nvGrpSpPr>
        <p:cNvPr id="1" name="">
          <a:extLst>
            <a:ext uri="{FF2B5EF4-FFF2-40B4-BE49-F238E27FC236}">
              <a16:creationId xmlns:a16="http://schemas.microsoft.com/office/drawing/2014/main" id="{6DCCB3AE-5A06-9350-08D4-8E32C052F5D8}"/>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B48285F-A7FC-CB03-4ABC-A361D316E722}"/>
              </a:ext>
            </a:extLst>
          </p:cNvPr>
          <p:cNvSpPr txBox="1"/>
          <p:nvPr/>
        </p:nvSpPr>
        <p:spPr>
          <a:xfrm>
            <a:off x="735698" y="250724"/>
            <a:ext cx="17019116" cy="919480"/>
          </a:xfrm>
          <a:prstGeom prst="rect">
            <a:avLst/>
          </a:prstGeom>
        </p:spPr>
        <p:txBody>
          <a:bodyPr lIns="0" tIns="0" rIns="0" bIns="0" rtlCol="0" anchor="t">
            <a:spAutoFit/>
          </a:bodyPr>
          <a:lstStyle/>
          <a:p>
            <a:pPr algn="l">
              <a:lnSpc>
                <a:spcPts val="7040"/>
              </a:lnSpc>
            </a:pPr>
            <a:r>
              <a:rPr lang="en-US" sz="6400" b="1" dirty="0">
                <a:solidFill>
                  <a:srgbClr val="708988"/>
                </a:solidFill>
                <a:latin typeface="Roboto Condensed Bold"/>
                <a:ea typeface="Roboto Condensed Bold"/>
                <a:cs typeface="Roboto Condensed Bold"/>
                <a:sym typeface="Roboto Condensed Bold"/>
              </a:rPr>
              <a:t>Results</a:t>
            </a:r>
          </a:p>
        </p:txBody>
      </p:sp>
      <p:pic>
        <p:nvPicPr>
          <p:cNvPr id="5" name="Picture 4" descr="A graph with lines and numbers&#10;&#10;AI-generated content may be incorrect.">
            <a:extLst>
              <a:ext uri="{FF2B5EF4-FFF2-40B4-BE49-F238E27FC236}">
                <a16:creationId xmlns:a16="http://schemas.microsoft.com/office/drawing/2014/main" id="{54EFF62B-8A34-7681-F612-C632022694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29800" y="2013851"/>
            <a:ext cx="8095332" cy="5497295"/>
          </a:xfrm>
          <a:prstGeom prst="rect">
            <a:avLst/>
          </a:prstGeom>
        </p:spPr>
      </p:pic>
      <p:pic>
        <p:nvPicPr>
          <p:cNvPr id="8" name="Picture 7" descr="A graph of different colored lines&#10;&#10;AI-generated content may be incorrect.">
            <a:extLst>
              <a:ext uri="{FF2B5EF4-FFF2-40B4-BE49-F238E27FC236}">
                <a16:creationId xmlns:a16="http://schemas.microsoft.com/office/drawing/2014/main" id="{25D57AD4-0479-03EF-141E-3FFB828765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009" y="2166251"/>
            <a:ext cx="9346493" cy="5192496"/>
          </a:xfrm>
          <a:prstGeom prst="rect">
            <a:avLst/>
          </a:prstGeom>
        </p:spPr>
      </p:pic>
      <p:sp>
        <p:nvSpPr>
          <p:cNvPr id="6" name="Slide Number Placeholder 5">
            <a:extLst>
              <a:ext uri="{FF2B5EF4-FFF2-40B4-BE49-F238E27FC236}">
                <a16:creationId xmlns:a16="http://schemas.microsoft.com/office/drawing/2014/main" id="{956717D9-859C-EE0F-15B6-1F70D1FF7AF5}"/>
              </a:ext>
            </a:extLst>
          </p:cNvPr>
          <p:cNvSpPr>
            <a:spLocks noGrp="1"/>
          </p:cNvSpPr>
          <p:nvPr>
            <p:ph type="sldNum" sz="quarter" idx="12"/>
          </p:nvPr>
        </p:nvSpPr>
        <p:spPr/>
        <p:txBody>
          <a:bodyPr/>
          <a:lstStyle/>
          <a:p>
            <a:fld id="{B6F15528-21DE-4FAA-801E-634DDDAF4B2B}" type="slidenum">
              <a:rPr lang="en-US" smtClean="0"/>
              <a:pPr/>
              <a:t>13</a:t>
            </a:fld>
            <a:endParaRPr lang="en-US"/>
          </a:p>
        </p:txBody>
      </p:sp>
      <p:sp>
        <p:nvSpPr>
          <p:cNvPr id="10" name="TextBox 9">
            <a:extLst>
              <a:ext uri="{FF2B5EF4-FFF2-40B4-BE49-F238E27FC236}">
                <a16:creationId xmlns:a16="http://schemas.microsoft.com/office/drawing/2014/main" id="{D78F3684-D3B3-460E-ACB2-6B8C8461C5C6}"/>
              </a:ext>
            </a:extLst>
          </p:cNvPr>
          <p:cNvSpPr txBox="1"/>
          <p:nvPr/>
        </p:nvSpPr>
        <p:spPr>
          <a:xfrm>
            <a:off x="609600" y="1181100"/>
            <a:ext cx="10363200" cy="646331"/>
          </a:xfrm>
          <a:prstGeom prst="rect">
            <a:avLst/>
          </a:prstGeom>
          <a:noFill/>
        </p:spPr>
        <p:txBody>
          <a:bodyPr wrap="square" rtlCol="0">
            <a:spAutoFit/>
          </a:bodyPr>
          <a:lstStyle/>
          <a:p>
            <a:r>
              <a:rPr lang="en-GB" sz="3600" b="1" dirty="0">
                <a:solidFill>
                  <a:schemeClr val="accent6">
                    <a:lumMod val="75000"/>
                  </a:schemeClr>
                </a:solidFill>
              </a:rPr>
              <a:t>Consumption change patterns (CCP) scenarios</a:t>
            </a:r>
          </a:p>
        </p:txBody>
      </p:sp>
      <p:sp>
        <p:nvSpPr>
          <p:cNvPr id="11" name="TextBox 10">
            <a:extLst>
              <a:ext uri="{FF2B5EF4-FFF2-40B4-BE49-F238E27FC236}">
                <a16:creationId xmlns:a16="http://schemas.microsoft.com/office/drawing/2014/main" id="{329C1A10-3538-D428-F746-479E2EB8BCEB}"/>
              </a:ext>
            </a:extLst>
          </p:cNvPr>
          <p:cNvSpPr txBox="1"/>
          <p:nvPr/>
        </p:nvSpPr>
        <p:spPr>
          <a:xfrm>
            <a:off x="1828800" y="7734300"/>
            <a:ext cx="5486400" cy="523220"/>
          </a:xfrm>
          <a:prstGeom prst="rect">
            <a:avLst/>
          </a:prstGeom>
          <a:noFill/>
        </p:spPr>
        <p:txBody>
          <a:bodyPr wrap="square" rtlCol="0">
            <a:spAutoFit/>
          </a:bodyPr>
          <a:lstStyle/>
          <a:p>
            <a:r>
              <a:rPr lang="en-GB" sz="2800" u="sng" dirty="0"/>
              <a:t>Best for GDP</a:t>
            </a:r>
            <a:r>
              <a:rPr lang="en-GB" sz="2800" dirty="0"/>
              <a:t>: Services</a:t>
            </a:r>
          </a:p>
        </p:txBody>
      </p:sp>
      <p:sp>
        <p:nvSpPr>
          <p:cNvPr id="12" name="TextBox 11">
            <a:extLst>
              <a:ext uri="{FF2B5EF4-FFF2-40B4-BE49-F238E27FC236}">
                <a16:creationId xmlns:a16="http://schemas.microsoft.com/office/drawing/2014/main" id="{38631382-E21A-7373-894B-96D53CF6B652}"/>
              </a:ext>
            </a:extLst>
          </p:cNvPr>
          <p:cNvSpPr txBox="1"/>
          <p:nvPr/>
        </p:nvSpPr>
        <p:spPr>
          <a:xfrm>
            <a:off x="1828800" y="8357572"/>
            <a:ext cx="5486400" cy="523220"/>
          </a:xfrm>
          <a:prstGeom prst="rect">
            <a:avLst/>
          </a:prstGeom>
          <a:noFill/>
        </p:spPr>
        <p:txBody>
          <a:bodyPr wrap="square" rtlCol="0">
            <a:spAutoFit/>
          </a:bodyPr>
          <a:lstStyle/>
          <a:p>
            <a:r>
              <a:rPr lang="en-GB" sz="2800" u="sng" dirty="0"/>
              <a:t>Worst for GDP</a:t>
            </a:r>
            <a:r>
              <a:rPr lang="en-GB" sz="2800" dirty="0"/>
              <a:t>: Construction</a:t>
            </a:r>
          </a:p>
        </p:txBody>
      </p:sp>
      <p:sp>
        <p:nvSpPr>
          <p:cNvPr id="13" name="TextBox 12">
            <a:extLst>
              <a:ext uri="{FF2B5EF4-FFF2-40B4-BE49-F238E27FC236}">
                <a16:creationId xmlns:a16="http://schemas.microsoft.com/office/drawing/2014/main" id="{514A0419-1EB9-536C-D6D6-485161FBE098}"/>
              </a:ext>
            </a:extLst>
          </p:cNvPr>
          <p:cNvSpPr txBox="1"/>
          <p:nvPr/>
        </p:nvSpPr>
        <p:spPr>
          <a:xfrm>
            <a:off x="10820400" y="7737231"/>
            <a:ext cx="5486400" cy="523220"/>
          </a:xfrm>
          <a:prstGeom prst="rect">
            <a:avLst/>
          </a:prstGeom>
          <a:noFill/>
        </p:spPr>
        <p:txBody>
          <a:bodyPr wrap="square" rtlCol="0">
            <a:spAutoFit/>
          </a:bodyPr>
          <a:lstStyle/>
          <a:p>
            <a:r>
              <a:rPr lang="en-GB" sz="2800" u="sng" dirty="0"/>
              <a:t>Best for climate</a:t>
            </a:r>
            <a:r>
              <a:rPr lang="en-GB" sz="2800" dirty="0"/>
              <a:t>: Services</a:t>
            </a:r>
          </a:p>
        </p:txBody>
      </p:sp>
      <p:sp>
        <p:nvSpPr>
          <p:cNvPr id="14" name="TextBox 13">
            <a:extLst>
              <a:ext uri="{FF2B5EF4-FFF2-40B4-BE49-F238E27FC236}">
                <a16:creationId xmlns:a16="http://schemas.microsoft.com/office/drawing/2014/main" id="{BD5D7E6C-0E58-ACD0-46C1-CC4ED52DFD7A}"/>
              </a:ext>
            </a:extLst>
          </p:cNvPr>
          <p:cNvSpPr txBox="1"/>
          <p:nvPr/>
        </p:nvSpPr>
        <p:spPr>
          <a:xfrm>
            <a:off x="10820400" y="8360503"/>
            <a:ext cx="5486400" cy="523220"/>
          </a:xfrm>
          <a:prstGeom prst="rect">
            <a:avLst/>
          </a:prstGeom>
          <a:noFill/>
        </p:spPr>
        <p:txBody>
          <a:bodyPr wrap="square" rtlCol="0">
            <a:spAutoFit/>
          </a:bodyPr>
          <a:lstStyle/>
          <a:p>
            <a:r>
              <a:rPr lang="en-GB" sz="2800" u="sng" dirty="0"/>
              <a:t>Worst for climate</a:t>
            </a:r>
            <a:r>
              <a:rPr lang="en-GB" sz="2800" dirty="0"/>
              <a:t>: Energy</a:t>
            </a:r>
          </a:p>
        </p:txBody>
      </p:sp>
      <p:sp>
        <p:nvSpPr>
          <p:cNvPr id="15" name="Rectangle 14">
            <a:extLst>
              <a:ext uri="{FF2B5EF4-FFF2-40B4-BE49-F238E27FC236}">
                <a16:creationId xmlns:a16="http://schemas.microsoft.com/office/drawing/2014/main" id="{85082A0B-B147-71ED-3C67-22FDE36B1A33}"/>
              </a:ext>
            </a:extLst>
          </p:cNvPr>
          <p:cNvSpPr/>
          <p:nvPr/>
        </p:nvSpPr>
        <p:spPr>
          <a:xfrm>
            <a:off x="1600200" y="7511146"/>
            <a:ext cx="13487400" cy="84364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11189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F6F2"/>
        </a:solidFill>
        <a:effectLst/>
      </p:bgPr>
    </p:bg>
    <p:spTree>
      <p:nvGrpSpPr>
        <p:cNvPr id="1" name="">
          <a:extLst>
            <a:ext uri="{FF2B5EF4-FFF2-40B4-BE49-F238E27FC236}">
              <a16:creationId xmlns:a16="http://schemas.microsoft.com/office/drawing/2014/main" id="{8A926EBE-294D-5378-64F7-C1E62410B8BA}"/>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BF956737-7D61-514A-3C8C-0D58BB3C6155}"/>
              </a:ext>
            </a:extLst>
          </p:cNvPr>
          <p:cNvSpPr txBox="1"/>
          <p:nvPr/>
        </p:nvSpPr>
        <p:spPr>
          <a:xfrm>
            <a:off x="735698" y="250724"/>
            <a:ext cx="17019116" cy="919480"/>
          </a:xfrm>
          <a:prstGeom prst="rect">
            <a:avLst/>
          </a:prstGeom>
        </p:spPr>
        <p:txBody>
          <a:bodyPr lIns="0" tIns="0" rIns="0" bIns="0" rtlCol="0" anchor="t">
            <a:spAutoFit/>
          </a:bodyPr>
          <a:lstStyle/>
          <a:p>
            <a:pPr algn="l">
              <a:lnSpc>
                <a:spcPts val="7040"/>
              </a:lnSpc>
            </a:pPr>
            <a:r>
              <a:rPr lang="en-US" sz="6400" b="1" dirty="0">
                <a:solidFill>
                  <a:srgbClr val="708988"/>
                </a:solidFill>
                <a:latin typeface="Roboto Condensed Bold"/>
                <a:ea typeface="Roboto Condensed Bold"/>
                <a:cs typeface="Roboto Condensed Bold"/>
                <a:sym typeface="Roboto Condensed Bold"/>
              </a:rPr>
              <a:t>Results</a:t>
            </a:r>
          </a:p>
        </p:txBody>
      </p:sp>
      <p:pic>
        <p:nvPicPr>
          <p:cNvPr id="3" name="Picture 2" descr="A graph of energy efficiency&#10;&#10;AI-generated content may be incorrect.">
            <a:extLst>
              <a:ext uri="{FF2B5EF4-FFF2-40B4-BE49-F238E27FC236}">
                <a16:creationId xmlns:a16="http://schemas.microsoft.com/office/drawing/2014/main" id="{9E33BBD1-0FB3-CF23-5608-F199BFF749B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870976"/>
            <a:ext cx="9588621" cy="4720324"/>
          </a:xfrm>
          <a:prstGeom prst="rect">
            <a:avLst/>
          </a:prstGeom>
          <a:noFill/>
          <a:ln>
            <a:noFill/>
          </a:ln>
        </p:spPr>
      </p:pic>
      <p:pic>
        <p:nvPicPr>
          <p:cNvPr id="4" name="Picture 3" descr="A graph of energy and carbon tax&#10;&#10;AI-generated content may be incorrect.">
            <a:extLst>
              <a:ext uri="{FF2B5EF4-FFF2-40B4-BE49-F238E27FC236}">
                <a16:creationId xmlns:a16="http://schemas.microsoft.com/office/drawing/2014/main" id="{3F3350BE-0BA8-47DA-43C9-60F92C46F7F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728185" y="5448300"/>
            <a:ext cx="9483615" cy="4608000"/>
          </a:xfrm>
          <a:prstGeom prst="rect">
            <a:avLst/>
          </a:prstGeom>
          <a:noFill/>
          <a:ln>
            <a:noFill/>
          </a:ln>
        </p:spPr>
      </p:pic>
      <p:sp>
        <p:nvSpPr>
          <p:cNvPr id="5" name="Slide Number Placeholder 4">
            <a:extLst>
              <a:ext uri="{FF2B5EF4-FFF2-40B4-BE49-F238E27FC236}">
                <a16:creationId xmlns:a16="http://schemas.microsoft.com/office/drawing/2014/main" id="{CEB174F7-92FE-2073-D1AF-E28166AFD414}"/>
              </a:ext>
            </a:extLst>
          </p:cNvPr>
          <p:cNvSpPr>
            <a:spLocks noGrp="1"/>
          </p:cNvSpPr>
          <p:nvPr>
            <p:ph type="sldNum" sz="quarter" idx="12"/>
          </p:nvPr>
        </p:nvSpPr>
        <p:spPr/>
        <p:txBody>
          <a:bodyPr/>
          <a:lstStyle/>
          <a:p>
            <a:fld id="{B6F15528-21DE-4FAA-801E-634DDDAF4B2B}" type="slidenum">
              <a:rPr lang="en-US" smtClean="0"/>
              <a:pPr/>
              <a:t>14</a:t>
            </a:fld>
            <a:endParaRPr lang="en-US"/>
          </a:p>
        </p:txBody>
      </p:sp>
      <p:sp>
        <p:nvSpPr>
          <p:cNvPr id="8" name="TextBox 7">
            <a:extLst>
              <a:ext uri="{FF2B5EF4-FFF2-40B4-BE49-F238E27FC236}">
                <a16:creationId xmlns:a16="http://schemas.microsoft.com/office/drawing/2014/main" id="{4FFA6CD6-8508-A1F5-068B-347749887F57}"/>
              </a:ext>
            </a:extLst>
          </p:cNvPr>
          <p:cNvSpPr txBox="1"/>
          <p:nvPr/>
        </p:nvSpPr>
        <p:spPr>
          <a:xfrm>
            <a:off x="609600" y="1028700"/>
            <a:ext cx="10363200" cy="646331"/>
          </a:xfrm>
          <a:prstGeom prst="rect">
            <a:avLst/>
          </a:prstGeom>
          <a:noFill/>
        </p:spPr>
        <p:txBody>
          <a:bodyPr wrap="square" rtlCol="0">
            <a:spAutoFit/>
          </a:bodyPr>
          <a:lstStyle/>
          <a:p>
            <a:r>
              <a:rPr lang="en-GB" sz="3600" b="1" dirty="0">
                <a:solidFill>
                  <a:schemeClr val="accent6">
                    <a:lumMod val="75000"/>
                  </a:schemeClr>
                </a:solidFill>
              </a:rPr>
              <a:t>Energy conservation scenarios</a:t>
            </a:r>
          </a:p>
        </p:txBody>
      </p:sp>
      <p:sp>
        <p:nvSpPr>
          <p:cNvPr id="9" name="TextBox 8">
            <a:extLst>
              <a:ext uri="{FF2B5EF4-FFF2-40B4-BE49-F238E27FC236}">
                <a16:creationId xmlns:a16="http://schemas.microsoft.com/office/drawing/2014/main" id="{E0945B83-737E-5BDF-B059-71782E5C4171}"/>
              </a:ext>
            </a:extLst>
          </p:cNvPr>
          <p:cNvSpPr txBox="1"/>
          <p:nvPr/>
        </p:nvSpPr>
        <p:spPr>
          <a:xfrm>
            <a:off x="9759462" y="1943100"/>
            <a:ext cx="8534400" cy="2610843"/>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GB" sz="2800" dirty="0"/>
              <a:t>Best for GDP: Redirecting to Savings (hence investments)</a:t>
            </a:r>
          </a:p>
          <a:p>
            <a:pPr marL="457200" indent="-457200">
              <a:lnSpc>
                <a:spcPct val="150000"/>
              </a:lnSpc>
              <a:buFont typeface="Arial" panose="020B0604020202020204" pitchFamily="34" charset="0"/>
              <a:buChar char="•"/>
            </a:pPr>
            <a:r>
              <a:rPr lang="en-GB" sz="2800" dirty="0"/>
              <a:t>All scenarios lead to almost the same emission reduction magnitude</a:t>
            </a:r>
          </a:p>
        </p:txBody>
      </p:sp>
      <p:sp>
        <p:nvSpPr>
          <p:cNvPr id="11" name="TextBox 10">
            <a:extLst>
              <a:ext uri="{FF2B5EF4-FFF2-40B4-BE49-F238E27FC236}">
                <a16:creationId xmlns:a16="http://schemas.microsoft.com/office/drawing/2014/main" id="{1B0C0F71-F8A5-A82D-06CE-874288074EED}"/>
              </a:ext>
            </a:extLst>
          </p:cNvPr>
          <p:cNvSpPr txBox="1"/>
          <p:nvPr/>
        </p:nvSpPr>
        <p:spPr>
          <a:xfrm>
            <a:off x="9759462" y="1279376"/>
            <a:ext cx="8534400" cy="584775"/>
          </a:xfrm>
          <a:prstGeom prst="rect">
            <a:avLst/>
          </a:prstGeom>
          <a:noFill/>
        </p:spPr>
        <p:txBody>
          <a:bodyPr wrap="square" rtlCol="0">
            <a:spAutoFit/>
          </a:bodyPr>
          <a:lstStyle/>
          <a:p>
            <a:r>
              <a:rPr lang="en-GB" sz="3200" b="1" dirty="0"/>
              <a:t>Without carbon tax</a:t>
            </a:r>
          </a:p>
        </p:txBody>
      </p:sp>
      <p:sp>
        <p:nvSpPr>
          <p:cNvPr id="12" name="TextBox 11">
            <a:extLst>
              <a:ext uri="{FF2B5EF4-FFF2-40B4-BE49-F238E27FC236}">
                <a16:creationId xmlns:a16="http://schemas.microsoft.com/office/drawing/2014/main" id="{D7A33C3E-DE9A-4947-F8F0-0C81DBFDF0DD}"/>
              </a:ext>
            </a:extLst>
          </p:cNvPr>
          <p:cNvSpPr txBox="1"/>
          <p:nvPr/>
        </p:nvSpPr>
        <p:spPr>
          <a:xfrm>
            <a:off x="304800" y="6801576"/>
            <a:ext cx="8534400" cy="584775"/>
          </a:xfrm>
          <a:prstGeom prst="rect">
            <a:avLst/>
          </a:prstGeom>
          <a:noFill/>
        </p:spPr>
        <p:txBody>
          <a:bodyPr wrap="square" rtlCol="0">
            <a:spAutoFit/>
          </a:bodyPr>
          <a:lstStyle/>
          <a:p>
            <a:r>
              <a:rPr lang="en-GB" sz="3200" b="1" dirty="0">
                <a:solidFill>
                  <a:schemeClr val="accent2"/>
                </a:solidFill>
              </a:rPr>
              <a:t>With carbon tax that offset the rebound effect</a:t>
            </a:r>
          </a:p>
        </p:txBody>
      </p:sp>
      <p:sp>
        <p:nvSpPr>
          <p:cNvPr id="13" name="TextBox 12">
            <a:extLst>
              <a:ext uri="{FF2B5EF4-FFF2-40B4-BE49-F238E27FC236}">
                <a16:creationId xmlns:a16="http://schemas.microsoft.com/office/drawing/2014/main" id="{A3A825F3-69CC-B189-25B3-14DFF2D86A69}"/>
              </a:ext>
            </a:extLst>
          </p:cNvPr>
          <p:cNvSpPr txBox="1"/>
          <p:nvPr/>
        </p:nvSpPr>
        <p:spPr>
          <a:xfrm>
            <a:off x="228600" y="7518618"/>
            <a:ext cx="8534400" cy="2610843"/>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GB" sz="2800" dirty="0"/>
              <a:t>Carbon tax reduces the GDP</a:t>
            </a:r>
          </a:p>
          <a:p>
            <a:pPr marL="914400" lvl="1" indent="-457200">
              <a:lnSpc>
                <a:spcPct val="150000"/>
              </a:lnSpc>
              <a:buFont typeface="Arial" panose="020B0604020202020204" pitchFamily="34" charset="0"/>
              <a:buChar char="•"/>
            </a:pPr>
            <a:r>
              <a:rPr lang="en-GB" sz="2800" i="1" dirty="0"/>
              <a:t>but still some gains for ES</a:t>
            </a:r>
          </a:p>
          <a:p>
            <a:pPr marL="914400" lvl="1" indent="-457200">
              <a:lnSpc>
                <a:spcPct val="150000"/>
              </a:lnSpc>
              <a:buFont typeface="Arial" panose="020B0604020202020204" pitchFamily="34" charset="0"/>
              <a:buChar char="•"/>
            </a:pPr>
            <a:r>
              <a:rPr lang="en-GB" sz="2800" i="1" dirty="0"/>
              <a:t>Fall of GDP for ECS</a:t>
            </a:r>
          </a:p>
          <a:p>
            <a:pPr marL="457200" indent="-457200">
              <a:lnSpc>
                <a:spcPct val="150000"/>
              </a:lnSpc>
              <a:buFont typeface="Arial" panose="020B0604020202020204" pitchFamily="34" charset="0"/>
              <a:buChar char="•"/>
            </a:pPr>
            <a:r>
              <a:rPr lang="en-GB" sz="2800" dirty="0"/>
              <a:t>Carbon tax amplifies the carbon emissions reduction</a:t>
            </a:r>
          </a:p>
        </p:txBody>
      </p:sp>
    </p:spTree>
    <p:extLst>
      <p:ext uri="{BB962C8B-B14F-4D97-AF65-F5344CB8AC3E}">
        <p14:creationId xmlns:p14="http://schemas.microsoft.com/office/powerpoint/2010/main" val="3989004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F6F2"/>
        </a:solidFill>
        <a:effectLst/>
      </p:bgPr>
    </p:bg>
    <p:spTree>
      <p:nvGrpSpPr>
        <p:cNvPr id="1" name="">
          <a:extLst>
            <a:ext uri="{FF2B5EF4-FFF2-40B4-BE49-F238E27FC236}">
              <a16:creationId xmlns:a16="http://schemas.microsoft.com/office/drawing/2014/main" id="{270D2D41-F953-1635-B81B-4D6447C5A977}"/>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CAAA8EC9-E18B-E550-9AC0-2D7303545755}"/>
              </a:ext>
            </a:extLst>
          </p:cNvPr>
          <p:cNvSpPr txBox="1"/>
          <p:nvPr/>
        </p:nvSpPr>
        <p:spPr>
          <a:xfrm>
            <a:off x="735698" y="250724"/>
            <a:ext cx="17019116" cy="919480"/>
          </a:xfrm>
          <a:prstGeom prst="rect">
            <a:avLst/>
          </a:prstGeom>
        </p:spPr>
        <p:txBody>
          <a:bodyPr lIns="0" tIns="0" rIns="0" bIns="0" rtlCol="0" anchor="t">
            <a:spAutoFit/>
          </a:bodyPr>
          <a:lstStyle/>
          <a:p>
            <a:pPr algn="l">
              <a:lnSpc>
                <a:spcPts val="7040"/>
              </a:lnSpc>
            </a:pPr>
            <a:r>
              <a:rPr lang="en-US" sz="6400" b="1" dirty="0">
                <a:solidFill>
                  <a:srgbClr val="708988"/>
                </a:solidFill>
                <a:latin typeface="Roboto Condensed Bold"/>
                <a:ea typeface="Roboto Condensed Bold"/>
                <a:cs typeface="Roboto Condensed Bold"/>
                <a:sym typeface="Roboto Condensed Bold"/>
              </a:rPr>
              <a:t>Results</a:t>
            </a:r>
          </a:p>
        </p:txBody>
      </p:sp>
      <p:pic>
        <p:nvPicPr>
          <p:cNvPr id="5" name="Picture 4" descr="A graph of energy and savings&#10;&#10;AI-generated content may be incorrect.">
            <a:extLst>
              <a:ext uri="{FF2B5EF4-FFF2-40B4-BE49-F238E27FC236}">
                <a16:creationId xmlns:a16="http://schemas.microsoft.com/office/drawing/2014/main" id="{A5FBBBE1-3A29-D649-42B7-2A389BCA834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7632" y="1170204"/>
            <a:ext cx="8401574" cy="4215604"/>
          </a:xfrm>
          <a:prstGeom prst="rect">
            <a:avLst/>
          </a:prstGeom>
          <a:noFill/>
          <a:ln>
            <a:noFill/>
          </a:ln>
        </p:spPr>
      </p:pic>
      <p:pic>
        <p:nvPicPr>
          <p:cNvPr id="6" name="Picture 5" descr="A graph showing the growth of energy&#10;&#10;AI-generated content may be incorrect.">
            <a:extLst>
              <a:ext uri="{FF2B5EF4-FFF2-40B4-BE49-F238E27FC236}">
                <a16:creationId xmlns:a16="http://schemas.microsoft.com/office/drawing/2014/main" id="{58195D4D-131B-EA51-13FC-047384187B7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45256" y="1059029"/>
            <a:ext cx="8630726" cy="4326779"/>
          </a:xfrm>
          <a:prstGeom prst="rect">
            <a:avLst/>
          </a:prstGeom>
          <a:noFill/>
          <a:ln>
            <a:noFill/>
          </a:ln>
        </p:spPr>
      </p:pic>
      <p:pic>
        <p:nvPicPr>
          <p:cNvPr id="7" name="Picture 6" descr="A graph of energy and carbon tax&#10;&#10;AI-generated content may be incorrect.">
            <a:extLst>
              <a:ext uri="{FF2B5EF4-FFF2-40B4-BE49-F238E27FC236}">
                <a16:creationId xmlns:a16="http://schemas.microsoft.com/office/drawing/2014/main" id="{05EFE92C-6EBF-397E-D71F-322D24FF531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380" y="5506669"/>
            <a:ext cx="9044078" cy="4471196"/>
          </a:xfrm>
          <a:prstGeom prst="rect">
            <a:avLst/>
          </a:prstGeom>
          <a:noFill/>
          <a:ln>
            <a:noFill/>
          </a:ln>
        </p:spPr>
      </p:pic>
      <p:sp>
        <p:nvSpPr>
          <p:cNvPr id="3" name="Slide Number Placeholder 2">
            <a:extLst>
              <a:ext uri="{FF2B5EF4-FFF2-40B4-BE49-F238E27FC236}">
                <a16:creationId xmlns:a16="http://schemas.microsoft.com/office/drawing/2014/main" id="{73477DB8-93F9-1B5F-6EE0-36949636E018}"/>
              </a:ext>
            </a:extLst>
          </p:cNvPr>
          <p:cNvSpPr>
            <a:spLocks noGrp="1"/>
          </p:cNvSpPr>
          <p:nvPr>
            <p:ph type="sldNum" sz="quarter" idx="12"/>
          </p:nvPr>
        </p:nvSpPr>
        <p:spPr/>
        <p:txBody>
          <a:bodyPr/>
          <a:lstStyle/>
          <a:p>
            <a:fld id="{B6F15528-21DE-4FAA-801E-634DDDAF4B2B}" type="slidenum">
              <a:rPr lang="en-US" smtClean="0"/>
              <a:pPr/>
              <a:t>15</a:t>
            </a:fld>
            <a:endParaRPr lang="en-US"/>
          </a:p>
        </p:txBody>
      </p:sp>
      <p:sp>
        <p:nvSpPr>
          <p:cNvPr id="9" name="TextBox 8">
            <a:extLst>
              <a:ext uri="{FF2B5EF4-FFF2-40B4-BE49-F238E27FC236}">
                <a16:creationId xmlns:a16="http://schemas.microsoft.com/office/drawing/2014/main" id="{AEF1FEE4-933E-C8F3-44EB-742BED8BE6FE}"/>
              </a:ext>
            </a:extLst>
          </p:cNvPr>
          <p:cNvSpPr txBox="1"/>
          <p:nvPr/>
        </p:nvSpPr>
        <p:spPr>
          <a:xfrm>
            <a:off x="9365028" y="5935177"/>
            <a:ext cx="8534400" cy="2677656"/>
          </a:xfrm>
          <a:prstGeom prst="rect">
            <a:avLst/>
          </a:prstGeom>
          <a:noFill/>
        </p:spPr>
        <p:txBody>
          <a:bodyPr wrap="square" rtlCol="0">
            <a:spAutoFit/>
          </a:bodyPr>
          <a:lstStyle/>
          <a:p>
            <a:pPr marL="457200" indent="-457200">
              <a:buFont typeface="Arial" panose="020B0604020202020204" pitchFamily="34" charset="0"/>
              <a:buChar char="•"/>
            </a:pPr>
            <a:r>
              <a:rPr lang="en-GB" sz="2800" dirty="0"/>
              <a:t>Carbon RE: 67.5% - 70.9% (on average)</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a:t>Carbon tax of €33/ton by year 20 neutralizes rebound.</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a:t>With carbon tax energy RE is almost offset</a:t>
            </a:r>
          </a:p>
          <a:p>
            <a:pPr marL="914400" lvl="1" indent="-457200">
              <a:buFont typeface="Arial" panose="020B0604020202020204" pitchFamily="34" charset="0"/>
              <a:buChar char="•"/>
            </a:pPr>
            <a:r>
              <a:rPr lang="en-GB" sz="2800" dirty="0"/>
              <a:t>From 67.1% - 70.5% to 2% (on average)</a:t>
            </a:r>
          </a:p>
        </p:txBody>
      </p:sp>
    </p:spTree>
    <p:extLst>
      <p:ext uri="{BB962C8B-B14F-4D97-AF65-F5344CB8AC3E}">
        <p14:creationId xmlns:p14="http://schemas.microsoft.com/office/powerpoint/2010/main" val="20190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F6F2"/>
        </a:solidFill>
        <a:effectLst/>
      </p:bgPr>
    </p:bg>
    <p:spTree>
      <p:nvGrpSpPr>
        <p:cNvPr id="1" name="">
          <a:extLst>
            <a:ext uri="{FF2B5EF4-FFF2-40B4-BE49-F238E27FC236}">
              <a16:creationId xmlns:a16="http://schemas.microsoft.com/office/drawing/2014/main" id="{4B8CFD45-910F-E0AE-3A71-B7EF97B82E8C}"/>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D4F19C85-42B4-D8AA-7F2D-FCF9A7F478BD}"/>
              </a:ext>
            </a:extLst>
          </p:cNvPr>
          <p:cNvSpPr txBox="1"/>
          <p:nvPr/>
        </p:nvSpPr>
        <p:spPr>
          <a:xfrm>
            <a:off x="735698" y="250724"/>
            <a:ext cx="17019116" cy="919480"/>
          </a:xfrm>
          <a:prstGeom prst="rect">
            <a:avLst/>
          </a:prstGeom>
        </p:spPr>
        <p:txBody>
          <a:bodyPr lIns="0" tIns="0" rIns="0" bIns="0" rtlCol="0" anchor="t">
            <a:spAutoFit/>
          </a:bodyPr>
          <a:lstStyle/>
          <a:p>
            <a:pPr algn="l">
              <a:lnSpc>
                <a:spcPts val="7040"/>
              </a:lnSpc>
            </a:pPr>
            <a:r>
              <a:rPr lang="en-US" sz="6400" b="1" dirty="0">
                <a:solidFill>
                  <a:srgbClr val="708988"/>
                </a:solidFill>
                <a:latin typeface="Roboto Condensed Bold"/>
                <a:ea typeface="Roboto Condensed Bold"/>
                <a:cs typeface="Roboto Condensed Bold"/>
                <a:sym typeface="Roboto Condensed Bold"/>
              </a:rPr>
              <a:t>Conclusion and outlook</a:t>
            </a:r>
          </a:p>
        </p:txBody>
      </p:sp>
      <p:sp>
        <p:nvSpPr>
          <p:cNvPr id="4" name="Content Placeholder 3">
            <a:extLst>
              <a:ext uri="{FF2B5EF4-FFF2-40B4-BE49-F238E27FC236}">
                <a16:creationId xmlns:a16="http://schemas.microsoft.com/office/drawing/2014/main" id="{F5E75E2C-2CB4-C527-DFF9-9784CACF1A02}"/>
              </a:ext>
            </a:extLst>
          </p:cNvPr>
          <p:cNvSpPr>
            <a:spLocks noGrp="1"/>
          </p:cNvSpPr>
          <p:nvPr>
            <p:ph idx="1"/>
          </p:nvPr>
        </p:nvSpPr>
        <p:spPr>
          <a:xfrm>
            <a:off x="457200" y="2400300"/>
            <a:ext cx="11919840" cy="7191373"/>
          </a:xfrm>
          <a:ln>
            <a:noFill/>
          </a:ln>
        </p:spPr>
        <p:txBody>
          <a:bodyPr>
            <a:normAutofit/>
          </a:bodyPr>
          <a:lstStyle/>
          <a:p>
            <a:r>
              <a:rPr lang="en-GB" b="1" dirty="0">
                <a:solidFill>
                  <a:schemeClr val="accent6">
                    <a:lumMod val="75000"/>
                  </a:schemeClr>
                </a:solidFill>
              </a:rPr>
              <a:t>Economy-wide rebound effects can undermine policies</a:t>
            </a:r>
          </a:p>
          <a:p>
            <a:pPr lvl="1"/>
            <a:r>
              <a:rPr lang="en-GB" sz="2400" dirty="0"/>
              <a:t>Without proper </a:t>
            </a:r>
            <a:r>
              <a:rPr lang="en-GB" sz="2400" dirty="0" err="1"/>
              <a:t>modeling</a:t>
            </a:r>
            <a:r>
              <a:rPr lang="en-GB" sz="2400" dirty="0"/>
              <a:t> (e.g., energy-environment CGE), even well-intentioned measures may backfire.</a:t>
            </a:r>
          </a:p>
          <a:p>
            <a:r>
              <a:rPr lang="en-GB" b="1" dirty="0">
                <a:solidFill>
                  <a:schemeClr val="accent6">
                    <a:lumMod val="75000"/>
                  </a:schemeClr>
                </a:solidFill>
              </a:rPr>
              <a:t>Voluntary household measures alone seem to be insufficient</a:t>
            </a:r>
          </a:p>
          <a:p>
            <a:pPr lvl="1"/>
            <a:r>
              <a:rPr lang="en-GB" sz="2400" dirty="0"/>
              <a:t>Often perceived as low-cost solutions, but their effectiveness depends heavily on behavioural responses and rebound effects.</a:t>
            </a:r>
          </a:p>
          <a:p>
            <a:r>
              <a:rPr lang="en-GB" b="1" dirty="0">
                <a:solidFill>
                  <a:schemeClr val="accent6">
                    <a:lumMod val="75000"/>
                  </a:schemeClr>
                </a:solidFill>
              </a:rPr>
              <a:t>Broader consumption shifts matter</a:t>
            </a:r>
            <a:r>
              <a:rPr lang="en-GB" dirty="0">
                <a:solidFill>
                  <a:schemeClr val="accent6">
                    <a:lumMod val="75000"/>
                  </a:schemeClr>
                </a:solidFill>
              </a:rPr>
              <a:t> </a:t>
            </a:r>
          </a:p>
          <a:p>
            <a:pPr lvl="1"/>
            <a:r>
              <a:rPr lang="en-GB" sz="2400" dirty="0"/>
              <a:t>Most studies focus on "green consumption" within sectors; our analysis highlights the importance of reallocating spending across major categories (e.g., energy → services).</a:t>
            </a:r>
          </a:p>
          <a:p>
            <a:r>
              <a:rPr lang="en-GB" b="1" dirty="0">
                <a:solidFill>
                  <a:schemeClr val="accent6">
                    <a:lumMod val="75000"/>
                  </a:schemeClr>
                </a:solidFill>
              </a:rPr>
              <a:t>Systemic policy design is crucial – effective climate mitigation requires integrated policies</a:t>
            </a:r>
          </a:p>
          <a:p>
            <a:pPr lvl="1"/>
            <a:r>
              <a:rPr lang="en-GB" sz="2400" dirty="0"/>
              <a:t>Voluntary actions should be combined with for example:</a:t>
            </a:r>
          </a:p>
          <a:p>
            <a:pPr lvl="2"/>
            <a:r>
              <a:rPr lang="en-GB" b="1" dirty="0"/>
              <a:t>Carbon pricing</a:t>
            </a:r>
            <a:r>
              <a:rPr lang="en-GB" dirty="0"/>
              <a:t> (to lock in emissions savings).</a:t>
            </a:r>
          </a:p>
          <a:p>
            <a:pPr lvl="2"/>
            <a:r>
              <a:rPr lang="en-GB" b="1" dirty="0" err="1"/>
              <a:t>Respending</a:t>
            </a:r>
            <a:r>
              <a:rPr lang="en-GB" b="1" dirty="0"/>
              <a:t> incentives</a:t>
            </a:r>
            <a:r>
              <a:rPr lang="en-GB" dirty="0"/>
              <a:t> (to avoid high-carbon leakage).</a:t>
            </a:r>
          </a:p>
        </p:txBody>
      </p:sp>
      <p:sp>
        <p:nvSpPr>
          <p:cNvPr id="3" name="TextBox 2">
            <a:extLst>
              <a:ext uri="{FF2B5EF4-FFF2-40B4-BE49-F238E27FC236}">
                <a16:creationId xmlns:a16="http://schemas.microsoft.com/office/drawing/2014/main" id="{0E54F486-3903-175B-777B-83F89F4BC321}"/>
              </a:ext>
            </a:extLst>
          </p:cNvPr>
          <p:cNvSpPr txBox="1"/>
          <p:nvPr/>
        </p:nvSpPr>
        <p:spPr>
          <a:xfrm>
            <a:off x="713595" y="1431309"/>
            <a:ext cx="5791200" cy="707886"/>
          </a:xfrm>
          <a:prstGeom prst="rect">
            <a:avLst/>
          </a:prstGeom>
          <a:noFill/>
        </p:spPr>
        <p:txBody>
          <a:bodyPr wrap="square" rtlCol="0">
            <a:spAutoFit/>
          </a:bodyPr>
          <a:lstStyle/>
          <a:p>
            <a:r>
              <a:rPr lang="en-GB" sz="4000" b="1" dirty="0">
                <a:solidFill>
                  <a:schemeClr val="accent6">
                    <a:lumMod val="75000"/>
                  </a:schemeClr>
                </a:solidFill>
              </a:rPr>
              <a:t>Takeaways</a:t>
            </a:r>
          </a:p>
        </p:txBody>
      </p:sp>
      <p:sp>
        <p:nvSpPr>
          <p:cNvPr id="7" name="Slide Number Placeholder 6">
            <a:extLst>
              <a:ext uri="{FF2B5EF4-FFF2-40B4-BE49-F238E27FC236}">
                <a16:creationId xmlns:a16="http://schemas.microsoft.com/office/drawing/2014/main" id="{0E0B26D7-C5CC-5B94-B60D-2FCE7A88500E}"/>
              </a:ext>
            </a:extLst>
          </p:cNvPr>
          <p:cNvSpPr>
            <a:spLocks noGrp="1"/>
          </p:cNvSpPr>
          <p:nvPr>
            <p:ph type="sldNum" sz="quarter" idx="12"/>
          </p:nvPr>
        </p:nvSpPr>
        <p:spPr/>
        <p:txBody>
          <a:bodyPr/>
          <a:lstStyle/>
          <a:p>
            <a:fld id="{B6F15528-21DE-4FAA-801E-634DDDAF4B2B}" type="slidenum">
              <a:rPr lang="en-US" smtClean="0"/>
              <a:pPr/>
              <a:t>16</a:t>
            </a:fld>
            <a:endParaRPr lang="en-US" dirty="0"/>
          </a:p>
        </p:txBody>
      </p:sp>
      <p:graphicFrame>
        <p:nvGraphicFramePr>
          <p:cNvPr id="10" name="Content Placeholder 9">
            <a:extLst>
              <a:ext uri="{FF2B5EF4-FFF2-40B4-BE49-F238E27FC236}">
                <a16:creationId xmlns:a16="http://schemas.microsoft.com/office/drawing/2014/main" id="{60C055A7-11F1-00B8-B299-6CC12A6C81AA}"/>
              </a:ext>
            </a:extLst>
          </p:cNvPr>
          <p:cNvGraphicFramePr>
            <a:graphicFrameLocks/>
          </p:cNvGraphicFramePr>
          <p:nvPr>
            <p:extLst>
              <p:ext uri="{D42A27DB-BD31-4B8C-83A1-F6EECF244321}">
                <p14:modId xmlns:p14="http://schemas.microsoft.com/office/powerpoint/2010/main" val="1383183113"/>
              </p:ext>
            </p:extLst>
          </p:nvPr>
        </p:nvGraphicFramePr>
        <p:xfrm>
          <a:off x="11783206" y="-54076"/>
          <a:ext cx="6352394" cy="5502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7" name="Group 16">
            <a:extLst>
              <a:ext uri="{FF2B5EF4-FFF2-40B4-BE49-F238E27FC236}">
                <a16:creationId xmlns:a16="http://schemas.microsoft.com/office/drawing/2014/main" id="{05D3C8C0-17F9-E011-7CB9-4F42395D2952}"/>
              </a:ext>
            </a:extLst>
          </p:cNvPr>
          <p:cNvGrpSpPr/>
          <p:nvPr/>
        </p:nvGrpSpPr>
        <p:grpSpPr>
          <a:xfrm>
            <a:off x="12377040" y="5981700"/>
            <a:ext cx="5418591" cy="3889704"/>
            <a:chOff x="13271178" y="6356350"/>
            <a:chExt cx="4524453" cy="3515054"/>
          </a:xfrm>
        </p:grpSpPr>
        <p:sp>
          <p:nvSpPr>
            <p:cNvPr id="11" name="Rectangle 10">
              <a:extLst>
                <a:ext uri="{FF2B5EF4-FFF2-40B4-BE49-F238E27FC236}">
                  <a16:creationId xmlns:a16="http://schemas.microsoft.com/office/drawing/2014/main" id="{4B940037-504A-D934-EC4D-12178A8CB1F8}"/>
                </a:ext>
              </a:extLst>
            </p:cNvPr>
            <p:cNvSpPr/>
            <p:nvPr/>
          </p:nvSpPr>
          <p:spPr>
            <a:xfrm>
              <a:off x="13359106" y="6356350"/>
              <a:ext cx="4436525" cy="3515054"/>
            </a:xfrm>
            <a:prstGeom prst="rect">
              <a:avLst/>
            </a:prstGeom>
            <a:noFill/>
            <a:ln w="19050">
              <a:solidFill>
                <a:srgbClr val="A02B93"/>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sz="1600" dirty="0">
                <a:latin typeface="Arial Narrow" panose="020B0606020202030204" pitchFamily="34" charset="0"/>
              </a:endParaRPr>
            </a:p>
          </p:txBody>
        </p:sp>
        <p:graphicFrame>
          <p:nvGraphicFramePr>
            <p:cNvPr id="12" name="Chart 11">
              <a:extLst>
                <a:ext uri="{FF2B5EF4-FFF2-40B4-BE49-F238E27FC236}">
                  <a16:creationId xmlns:a16="http://schemas.microsoft.com/office/drawing/2014/main" id="{5601A44E-540E-A48E-D69A-5D46D4E24240}"/>
                </a:ext>
              </a:extLst>
            </p:cNvPr>
            <p:cNvGraphicFramePr>
              <a:graphicFrameLocks/>
            </p:cNvGraphicFramePr>
            <p:nvPr>
              <p:extLst>
                <p:ext uri="{D42A27DB-BD31-4B8C-83A1-F6EECF244321}">
                  <p14:modId xmlns:p14="http://schemas.microsoft.com/office/powerpoint/2010/main" val="3653264079"/>
                </p:ext>
              </p:extLst>
            </p:nvPr>
          </p:nvGraphicFramePr>
          <p:xfrm>
            <a:off x="13271178" y="6468087"/>
            <a:ext cx="4187160" cy="3138325"/>
          </p:xfrm>
          <a:graphic>
            <a:graphicData uri="http://schemas.openxmlformats.org/drawingml/2006/chart">
              <c:chart xmlns:c="http://schemas.openxmlformats.org/drawingml/2006/chart" xmlns:r="http://schemas.openxmlformats.org/officeDocument/2006/relationships" r:id="rId8"/>
            </a:graphicData>
          </a:graphic>
        </p:graphicFrame>
        <p:sp>
          <p:nvSpPr>
            <p:cNvPr id="13" name="Freeform: Shape 12">
              <a:extLst>
                <a:ext uri="{FF2B5EF4-FFF2-40B4-BE49-F238E27FC236}">
                  <a16:creationId xmlns:a16="http://schemas.microsoft.com/office/drawing/2014/main" id="{8839565B-9534-C273-B6A1-5EAAFA0AC5E6}"/>
                </a:ext>
              </a:extLst>
            </p:cNvPr>
            <p:cNvSpPr/>
            <p:nvPr/>
          </p:nvSpPr>
          <p:spPr>
            <a:xfrm rot="162654">
              <a:off x="14046203" y="6799300"/>
              <a:ext cx="2405628" cy="1090433"/>
            </a:xfrm>
            <a:custGeom>
              <a:avLst/>
              <a:gdLst>
                <a:gd name="connsiteX0" fmla="*/ 0 w 3512820"/>
                <a:gd name="connsiteY0" fmla="*/ 868680 h 868680"/>
                <a:gd name="connsiteX1" fmla="*/ 594360 w 3512820"/>
                <a:gd name="connsiteY1" fmla="*/ 822960 h 868680"/>
                <a:gd name="connsiteX2" fmla="*/ 1188720 w 3512820"/>
                <a:gd name="connsiteY2" fmla="*/ 746760 h 868680"/>
                <a:gd name="connsiteX3" fmla="*/ 1767840 w 3512820"/>
                <a:gd name="connsiteY3" fmla="*/ 624840 h 868680"/>
                <a:gd name="connsiteX4" fmla="*/ 2354580 w 3512820"/>
                <a:gd name="connsiteY4" fmla="*/ 464820 h 868680"/>
                <a:gd name="connsiteX5" fmla="*/ 2948940 w 3512820"/>
                <a:gd name="connsiteY5" fmla="*/ 251460 h 868680"/>
                <a:gd name="connsiteX6" fmla="*/ 3512820 w 3512820"/>
                <a:gd name="connsiteY6" fmla="*/ 0 h 8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2820" h="868680">
                  <a:moveTo>
                    <a:pt x="0" y="868680"/>
                  </a:moveTo>
                  <a:cubicBezTo>
                    <a:pt x="198120" y="855980"/>
                    <a:pt x="396240" y="843280"/>
                    <a:pt x="594360" y="822960"/>
                  </a:cubicBezTo>
                  <a:cubicBezTo>
                    <a:pt x="792480" y="802640"/>
                    <a:pt x="993140" y="779780"/>
                    <a:pt x="1188720" y="746760"/>
                  </a:cubicBezTo>
                  <a:cubicBezTo>
                    <a:pt x="1384300" y="713740"/>
                    <a:pt x="1573530" y="671830"/>
                    <a:pt x="1767840" y="624840"/>
                  </a:cubicBezTo>
                  <a:cubicBezTo>
                    <a:pt x="1962150" y="577850"/>
                    <a:pt x="2157730" y="527050"/>
                    <a:pt x="2354580" y="464820"/>
                  </a:cubicBezTo>
                  <a:cubicBezTo>
                    <a:pt x="2551430" y="402590"/>
                    <a:pt x="2755900" y="328930"/>
                    <a:pt x="2948940" y="251460"/>
                  </a:cubicBezTo>
                  <a:cubicBezTo>
                    <a:pt x="3141980" y="173990"/>
                    <a:pt x="3327400" y="86995"/>
                    <a:pt x="3512820" y="0"/>
                  </a:cubicBezTo>
                </a:path>
              </a:pathLst>
            </a:custGeom>
            <a:noFill/>
            <a:ln w="28575">
              <a:solidFill>
                <a:schemeClr val="tx1"/>
              </a:solidFill>
              <a:prstDash val="dash"/>
              <a:headEnd w="sm" len="sm"/>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fr-BE" sz="3600" dirty="0"/>
            </a:p>
          </p:txBody>
        </p:sp>
        <p:sp>
          <p:nvSpPr>
            <p:cNvPr id="14" name="Freeform: Shape 13">
              <a:extLst>
                <a:ext uri="{FF2B5EF4-FFF2-40B4-BE49-F238E27FC236}">
                  <a16:creationId xmlns:a16="http://schemas.microsoft.com/office/drawing/2014/main" id="{A045C1F9-E5B9-04C2-0923-AFF5306C28EA}"/>
                </a:ext>
              </a:extLst>
            </p:cNvPr>
            <p:cNvSpPr/>
            <p:nvPr/>
          </p:nvSpPr>
          <p:spPr>
            <a:xfrm rot="11009980">
              <a:off x="14265433" y="8354457"/>
              <a:ext cx="2405628" cy="1090433"/>
            </a:xfrm>
            <a:custGeom>
              <a:avLst/>
              <a:gdLst>
                <a:gd name="connsiteX0" fmla="*/ 0 w 3512820"/>
                <a:gd name="connsiteY0" fmla="*/ 868680 h 868680"/>
                <a:gd name="connsiteX1" fmla="*/ 594360 w 3512820"/>
                <a:gd name="connsiteY1" fmla="*/ 822960 h 868680"/>
                <a:gd name="connsiteX2" fmla="*/ 1188720 w 3512820"/>
                <a:gd name="connsiteY2" fmla="*/ 746760 h 868680"/>
                <a:gd name="connsiteX3" fmla="*/ 1767840 w 3512820"/>
                <a:gd name="connsiteY3" fmla="*/ 624840 h 868680"/>
                <a:gd name="connsiteX4" fmla="*/ 2354580 w 3512820"/>
                <a:gd name="connsiteY4" fmla="*/ 464820 h 868680"/>
                <a:gd name="connsiteX5" fmla="*/ 2948940 w 3512820"/>
                <a:gd name="connsiteY5" fmla="*/ 251460 h 868680"/>
                <a:gd name="connsiteX6" fmla="*/ 3512820 w 3512820"/>
                <a:gd name="connsiteY6" fmla="*/ 0 h 8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2820" h="868680">
                  <a:moveTo>
                    <a:pt x="0" y="868680"/>
                  </a:moveTo>
                  <a:cubicBezTo>
                    <a:pt x="198120" y="855980"/>
                    <a:pt x="396240" y="843280"/>
                    <a:pt x="594360" y="822960"/>
                  </a:cubicBezTo>
                  <a:cubicBezTo>
                    <a:pt x="792480" y="802640"/>
                    <a:pt x="993140" y="779780"/>
                    <a:pt x="1188720" y="746760"/>
                  </a:cubicBezTo>
                  <a:cubicBezTo>
                    <a:pt x="1384300" y="713740"/>
                    <a:pt x="1573530" y="671830"/>
                    <a:pt x="1767840" y="624840"/>
                  </a:cubicBezTo>
                  <a:cubicBezTo>
                    <a:pt x="1962150" y="577850"/>
                    <a:pt x="2157730" y="527050"/>
                    <a:pt x="2354580" y="464820"/>
                  </a:cubicBezTo>
                  <a:cubicBezTo>
                    <a:pt x="2551430" y="402590"/>
                    <a:pt x="2755900" y="328930"/>
                    <a:pt x="2948940" y="251460"/>
                  </a:cubicBezTo>
                  <a:cubicBezTo>
                    <a:pt x="3141980" y="173990"/>
                    <a:pt x="3327400" y="86995"/>
                    <a:pt x="3512820" y="0"/>
                  </a:cubicBezTo>
                </a:path>
              </a:pathLst>
            </a:custGeom>
            <a:noFill/>
            <a:ln w="28575">
              <a:solidFill>
                <a:schemeClr val="tx1"/>
              </a:solidFill>
              <a:prstDash val="dash"/>
              <a:headEnd type="stealth" w="lg" len="lg"/>
              <a:tailEnd type="none" w="sm" len="sm"/>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fr-BE" sz="3600"/>
            </a:p>
          </p:txBody>
        </p:sp>
        <p:sp>
          <p:nvSpPr>
            <p:cNvPr id="15" name="TextBox 14">
              <a:extLst>
                <a:ext uri="{FF2B5EF4-FFF2-40B4-BE49-F238E27FC236}">
                  <a16:creationId xmlns:a16="http://schemas.microsoft.com/office/drawing/2014/main" id="{D7666F23-C752-8540-E1C3-62B8D4ED4561}"/>
                </a:ext>
              </a:extLst>
            </p:cNvPr>
            <p:cNvSpPr txBox="1"/>
            <p:nvPr/>
          </p:nvSpPr>
          <p:spPr>
            <a:xfrm rot="20546920">
              <a:off x="14036527" y="6454581"/>
              <a:ext cx="2271002" cy="862209"/>
            </a:xfrm>
            <a:prstGeom prst="rect">
              <a:avLst/>
            </a:prstGeom>
            <a:noFill/>
          </p:spPr>
          <p:txBody>
            <a:bodyPr wrap="square" rtlCol="0">
              <a:spAutoFit/>
            </a:bodyPr>
            <a:lstStyle/>
            <a:p>
              <a:pPr algn="ctr"/>
              <a:r>
                <a:rPr lang="en-GB" sz="2800" dirty="0">
                  <a:latin typeface="Arial Narrow" panose="020B0606020202030204" pitchFamily="34" charset="0"/>
                </a:rPr>
                <a:t>Maximize positive impact</a:t>
              </a:r>
            </a:p>
          </p:txBody>
        </p:sp>
        <p:sp>
          <p:nvSpPr>
            <p:cNvPr id="16" name="TextBox 15">
              <a:extLst>
                <a:ext uri="{FF2B5EF4-FFF2-40B4-BE49-F238E27FC236}">
                  <a16:creationId xmlns:a16="http://schemas.microsoft.com/office/drawing/2014/main" id="{852020DE-5908-A28C-4B2F-F3A9FE86ED27}"/>
                </a:ext>
              </a:extLst>
            </p:cNvPr>
            <p:cNvSpPr txBox="1"/>
            <p:nvPr/>
          </p:nvSpPr>
          <p:spPr>
            <a:xfrm rot="20264966">
              <a:off x="14522226" y="8749685"/>
              <a:ext cx="2129064" cy="862209"/>
            </a:xfrm>
            <a:prstGeom prst="rect">
              <a:avLst/>
            </a:prstGeom>
            <a:noFill/>
          </p:spPr>
          <p:txBody>
            <a:bodyPr wrap="square" rtlCol="0">
              <a:spAutoFit/>
            </a:bodyPr>
            <a:lstStyle/>
            <a:p>
              <a:pPr algn="ctr"/>
              <a:r>
                <a:rPr lang="en-GB" sz="2800" dirty="0">
                  <a:latin typeface="Arial Narrow" panose="020B0606020202030204" pitchFamily="34" charset="0"/>
                </a:rPr>
                <a:t>Minimize rebound effect</a:t>
              </a:r>
            </a:p>
          </p:txBody>
        </p:sp>
      </p:grpSp>
    </p:spTree>
    <p:extLst>
      <p:ext uri="{BB962C8B-B14F-4D97-AF65-F5344CB8AC3E}">
        <p14:creationId xmlns:p14="http://schemas.microsoft.com/office/powerpoint/2010/main" val="149577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8F6F2"/>
        </a:solidFill>
        <a:effectLst/>
      </p:bgPr>
    </p:bg>
    <p:spTree>
      <p:nvGrpSpPr>
        <p:cNvPr id="1" name="">
          <a:extLst>
            <a:ext uri="{FF2B5EF4-FFF2-40B4-BE49-F238E27FC236}">
              <a16:creationId xmlns:a16="http://schemas.microsoft.com/office/drawing/2014/main" id="{4AD6CB53-7D8F-1EC9-CFE3-00B87B03951A}"/>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2585ECD4-0E97-D1E9-8B42-681032A6E3C2}"/>
              </a:ext>
            </a:extLst>
          </p:cNvPr>
          <p:cNvSpPr txBox="1"/>
          <p:nvPr/>
        </p:nvSpPr>
        <p:spPr>
          <a:xfrm>
            <a:off x="735698" y="250724"/>
            <a:ext cx="17019116" cy="919480"/>
          </a:xfrm>
          <a:prstGeom prst="rect">
            <a:avLst/>
          </a:prstGeom>
        </p:spPr>
        <p:txBody>
          <a:bodyPr lIns="0" tIns="0" rIns="0" bIns="0" rtlCol="0" anchor="t">
            <a:spAutoFit/>
          </a:bodyPr>
          <a:lstStyle/>
          <a:p>
            <a:pPr algn="l">
              <a:lnSpc>
                <a:spcPts val="7040"/>
              </a:lnSpc>
            </a:pPr>
            <a:r>
              <a:rPr lang="en-US" sz="6400" b="1" dirty="0">
                <a:solidFill>
                  <a:srgbClr val="708988"/>
                </a:solidFill>
                <a:latin typeface="Roboto Condensed Bold"/>
                <a:ea typeface="Roboto Condensed Bold"/>
                <a:cs typeface="Roboto Condensed Bold"/>
                <a:sym typeface="Roboto Condensed Bold"/>
              </a:rPr>
              <a:t>Conclusion and outlook</a:t>
            </a:r>
          </a:p>
        </p:txBody>
      </p:sp>
      <p:sp>
        <p:nvSpPr>
          <p:cNvPr id="5" name="Content Placeholder 3">
            <a:extLst>
              <a:ext uri="{FF2B5EF4-FFF2-40B4-BE49-F238E27FC236}">
                <a16:creationId xmlns:a16="http://schemas.microsoft.com/office/drawing/2014/main" id="{13F00C1D-1B95-1E71-F894-8D0B48791FE4}"/>
              </a:ext>
            </a:extLst>
          </p:cNvPr>
          <p:cNvSpPr txBox="1">
            <a:spLocks/>
          </p:cNvSpPr>
          <p:nvPr/>
        </p:nvSpPr>
        <p:spPr>
          <a:xfrm>
            <a:off x="914400" y="2558998"/>
            <a:ext cx="16840414" cy="6851702"/>
          </a:xfrm>
          <a:prstGeom prst="rect">
            <a:avLst/>
          </a:prstGeom>
          <a:ln>
            <a:no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pPr>
            <a:r>
              <a:rPr lang="en-GB" dirty="0"/>
              <a:t>Design and model policy mix with the best sustainability outcome combining both production (efficiency gains) and consumption patterns (behaviour shifts)</a:t>
            </a:r>
          </a:p>
          <a:p>
            <a:pPr>
              <a:lnSpc>
                <a:spcPct val="150000"/>
              </a:lnSpc>
            </a:pPr>
            <a:r>
              <a:rPr lang="en-GB" dirty="0"/>
              <a:t>Test revenue recycling schemes</a:t>
            </a:r>
          </a:p>
          <a:p>
            <a:pPr>
              <a:lnSpc>
                <a:spcPct val="150000"/>
              </a:lnSpc>
            </a:pPr>
            <a:r>
              <a:rPr lang="en-GB" dirty="0"/>
              <a:t>Test the efficacy of other measures to counteract RE</a:t>
            </a:r>
          </a:p>
          <a:p>
            <a:pPr>
              <a:lnSpc>
                <a:spcPct val="150000"/>
              </a:lnSpc>
            </a:pPr>
            <a:r>
              <a:rPr lang="en-GB" dirty="0"/>
              <a:t>Extend the environmental module to other environmental impacts (not just CO2)</a:t>
            </a:r>
          </a:p>
          <a:p>
            <a:pPr>
              <a:lnSpc>
                <a:spcPct val="150000"/>
              </a:lnSpc>
            </a:pPr>
            <a:r>
              <a:rPr lang="en-GB" dirty="0"/>
              <a:t>Assess other type of RE such as time-use rebound</a:t>
            </a:r>
          </a:p>
          <a:p>
            <a:pPr>
              <a:lnSpc>
                <a:spcPct val="150000"/>
              </a:lnSpc>
            </a:pPr>
            <a:r>
              <a:rPr lang="en-GB" dirty="0"/>
              <a:t>Increase the sectoral resolution</a:t>
            </a:r>
          </a:p>
          <a:p>
            <a:pPr>
              <a:lnSpc>
                <a:spcPct val="150000"/>
              </a:lnSpc>
            </a:pPr>
            <a:r>
              <a:rPr lang="en-GB" dirty="0"/>
              <a:t>…</a:t>
            </a:r>
          </a:p>
          <a:p>
            <a:pPr>
              <a:lnSpc>
                <a:spcPct val="150000"/>
              </a:lnSpc>
            </a:pPr>
            <a:endParaRPr lang="en-GB" dirty="0"/>
          </a:p>
          <a:p>
            <a:pPr>
              <a:lnSpc>
                <a:spcPct val="150000"/>
              </a:lnSpc>
            </a:pPr>
            <a:endParaRPr lang="en-GB" dirty="0"/>
          </a:p>
          <a:p>
            <a:pPr>
              <a:lnSpc>
                <a:spcPct val="150000"/>
              </a:lnSpc>
            </a:pPr>
            <a:endParaRPr lang="en-GB" dirty="0"/>
          </a:p>
        </p:txBody>
      </p:sp>
      <p:sp>
        <p:nvSpPr>
          <p:cNvPr id="6" name="TextBox 5">
            <a:extLst>
              <a:ext uri="{FF2B5EF4-FFF2-40B4-BE49-F238E27FC236}">
                <a16:creationId xmlns:a16="http://schemas.microsoft.com/office/drawing/2014/main" id="{C91647B1-D1A8-408B-D856-F72D2DD34D2A}"/>
              </a:ext>
            </a:extLst>
          </p:cNvPr>
          <p:cNvSpPr txBox="1"/>
          <p:nvPr/>
        </p:nvSpPr>
        <p:spPr>
          <a:xfrm>
            <a:off x="762000" y="1541435"/>
            <a:ext cx="5791200" cy="707886"/>
          </a:xfrm>
          <a:prstGeom prst="rect">
            <a:avLst/>
          </a:prstGeom>
          <a:noFill/>
        </p:spPr>
        <p:txBody>
          <a:bodyPr wrap="square" rtlCol="0">
            <a:spAutoFit/>
          </a:bodyPr>
          <a:lstStyle/>
          <a:p>
            <a:r>
              <a:rPr lang="en-GB" sz="4000" b="1" dirty="0">
                <a:solidFill>
                  <a:schemeClr val="accent6">
                    <a:lumMod val="75000"/>
                  </a:schemeClr>
                </a:solidFill>
              </a:rPr>
              <a:t>Next steps</a:t>
            </a:r>
          </a:p>
        </p:txBody>
      </p:sp>
      <p:sp>
        <p:nvSpPr>
          <p:cNvPr id="7" name="Slide Number Placeholder 6">
            <a:extLst>
              <a:ext uri="{FF2B5EF4-FFF2-40B4-BE49-F238E27FC236}">
                <a16:creationId xmlns:a16="http://schemas.microsoft.com/office/drawing/2014/main" id="{4C23D8CE-68DA-893B-F850-12EABD215F48}"/>
              </a:ext>
            </a:extLst>
          </p:cNvPr>
          <p:cNvSpPr>
            <a:spLocks noGrp="1"/>
          </p:cNvSpPr>
          <p:nvPr>
            <p:ph type="sldNum" sz="quarter" idx="12"/>
          </p:nvPr>
        </p:nvSpPr>
        <p:spPr/>
        <p:txBody>
          <a:bodyPr/>
          <a:lstStyle/>
          <a:p>
            <a:fld id="{B6F15528-21DE-4FAA-801E-634DDDAF4B2B}" type="slidenum">
              <a:rPr lang="en-US" smtClean="0"/>
              <a:pPr/>
              <a:t>17</a:t>
            </a:fld>
            <a:endParaRPr lang="en-US"/>
          </a:p>
        </p:txBody>
      </p:sp>
    </p:spTree>
    <p:extLst>
      <p:ext uri="{BB962C8B-B14F-4D97-AF65-F5344CB8AC3E}">
        <p14:creationId xmlns:p14="http://schemas.microsoft.com/office/powerpoint/2010/main" val="28042300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5D38094-1147-8E57-5C07-B843897F2FDF}"/>
              </a:ext>
            </a:extLst>
          </p:cNvPr>
          <p:cNvSpPr/>
          <p:nvPr/>
        </p:nvSpPr>
        <p:spPr>
          <a:xfrm>
            <a:off x="0" y="610068"/>
            <a:ext cx="18288000" cy="4381032"/>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A0A1F7-888C-7942-4EEC-05B2F535D7F9}"/>
              </a:ext>
            </a:extLst>
          </p:cNvPr>
          <p:cNvSpPr>
            <a:spLocks noGrp="1"/>
          </p:cNvSpPr>
          <p:nvPr>
            <p:ph type="ctrTitle"/>
          </p:nvPr>
        </p:nvSpPr>
        <p:spPr>
          <a:xfrm>
            <a:off x="8250457" y="8115300"/>
            <a:ext cx="10037543" cy="2013441"/>
          </a:xfrm>
        </p:spPr>
        <p:txBody>
          <a:bodyPr>
            <a:noAutofit/>
          </a:bodyPr>
          <a:lstStyle/>
          <a:p>
            <a:pPr algn="r"/>
            <a:r>
              <a:rPr lang="en-US" sz="3200" dirty="0">
                <a:solidFill>
                  <a:schemeClr val="bg2">
                    <a:lumMod val="25000"/>
                  </a:schemeClr>
                </a:solidFill>
                <a:latin typeface="Broadway" panose="04040905080B02020502" pitchFamily="82" charset="0"/>
              </a:rPr>
              <a:t>You </a:t>
            </a:r>
            <a:r>
              <a:rPr lang="en-US" sz="2800" dirty="0">
                <a:solidFill>
                  <a:schemeClr val="bg2">
                    <a:lumMod val="25000"/>
                  </a:schemeClr>
                </a:solidFill>
                <a:latin typeface="Broadway" panose="04040905080B02020502" pitchFamily="82" charset="0"/>
              </a:rPr>
              <a:t>cannot</a:t>
            </a:r>
            <a:r>
              <a:rPr lang="en-US" sz="3200" dirty="0">
                <a:solidFill>
                  <a:schemeClr val="bg2">
                    <a:lumMod val="25000"/>
                  </a:schemeClr>
                </a:solidFill>
                <a:latin typeface="Broadway" panose="04040905080B02020502" pitchFamily="82" charset="0"/>
              </a:rPr>
              <a:t> manage</a:t>
            </a:r>
            <a:br>
              <a:rPr lang="en-US" sz="3200" dirty="0">
                <a:solidFill>
                  <a:schemeClr val="bg2">
                    <a:lumMod val="25000"/>
                  </a:schemeClr>
                </a:solidFill>
                <a:latin typeface="Broadway" panose="04040905080B02020502" pitchFamily="82" charset="0"/>
              </a:rPr>
            </a:br>
            <a:r>
              <a:rPr lang="en-US" sz="3200" dirty="0">
                <a:solidFill>
                  <a:schemeClr val="bg2">
                    <a:lumMod val="25000"/>
                  </a:schemeClr>
                </a:solidFill>
                <a:latin typeface="Broadway" panose="04040905080B02020502" pitchFamily="82" charset="0"/>
              </a:rPr>
              <a:t>what you cannot measure </a:t>
            </a:r>
          </a:p>
        </p:txBody>
      </p:sp>
      <p:pic>
        <p:nvPicPr>
          <p:cNvPr id="2050" name="Picture 2" descr="Using Measurement to Manage Impact | arab.org">
            <a:extLst>
              <a:ext uri="{FF2B5EF4-FFF2-40B4-BE49-F238E27FC236}">
                <a16:creationId xmlns:a16="http://schemas.microsoft.com/office/drawing/2014/main" id="{72F2A409-E095-FA76-49C2-D27F0B486BB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312"/>
          <a:stretch/>
        </p:blipFill>
        <p:spPr bwMode="auto">
          <a:xfrm>
            <a:off x="778572" y="5577535"/>
            <a:ext cx="5088828" cy="4614981"/>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97CDC96A-FEC1-012B-6607-5F0630A5F5EF}"/>
              </a:ext>
            </a:extLst>
          </p:cNvPr>
          <p:cNvSpPr txBox="1"/>
          <p:nvPr/>
        </p:nvSpPr>
        <p:spPr>
          <a:xfrm>
            <a:off x="16331259" y="9667076"/>
            <a:ext cx="2356338" cy="461665"/>
          </a:xfrm>
          <a:prstGeom prst="rect">
            <a:avLst/>
          </a:prstGeom>
          <a:noFill/>
        </p:spPr>
        <p:txBody>
          <a:bodyPr wrap="square" rtlCol="0">
            <a:spAutoFit/>
          </a:bodyPr>
          <a:lstStyle/>
          <a:p>
            <a:r>
              <a:rPr lang="fr-BE" sz="2400" b="1" dirty="0"/>
              <a:t>Peter Drucker</a:t>
            </a:r>
            <a:endParaRPr lang="en-GB" sz="2400" b="1" dirty="0"/>
          </a:p>
        </p:txBody>
      </p:sp>
      <p:sp>
        <p:nvSpPr>
          <p:cNvPr id="28" name="TextBox 27">
            <a:extLst>
              <a:ext uri="{FF2B5EF4-FFF2-40B4-BE49-F238E27FC236}">
                <a16:creationId xmlns:a16="http://schemas.microsoft.com/office/drawing/2014/main" id="{DF2E0EBD-13B3-5749-CCF4-3158ECDB2080}"/>
              </a:ext>
            </a:extLst>
          </p:cNvPr>
          <p:cNvSpPr txBox="1"/>
          <p:nvPr/>
        </p:nvSpPr>
        <p:spPr>
          <a:xfrm>
            <a:off x="1220670" y="1372068"/>
            <a:ext cx="4888524" cy="1015663"/>
          </a:xfrm>
          <a:prstGeom prst="rect">
            <a:avLst/>
          </a:prstGeom>
          <a:noFill/>
        </p:spPr>
        <p:txBody>
          <a:bodyPr wrap="square" rtlCol="0">
            <a:spAutoFit/>
          </a:bodyPr>
          <a:lstStyle/>
          <a:p>
            <a:r>
              <a:rPr lang="fr-BE" sz="6000" dirty="0" err="1">
                <a:latin typeface="Arial Black" panose="020B0A04020102020204" pitchFamily="34" charset="0"/>
              </a:rPr>
              <a:t>Thanks</a:t>
            </a:r>
            <a:r>
              <a:rPr lang="fr-BE" sz="6000" dirty="0">
                <a:latin typeface="Arial Black" panose="020B0A04020102020204" pitchFamily="34" charset="0"/>
              </a:rPr>
              <a:t>! </a:t>
            </a:r>
            <a:endParaRPr lang="en-GB" sz="6000" dirty="0">
              <a:latin typeface="Arial Black" panose="020B0A04020102020204" pitchFamily="34" charset="0"/>
            </a:endParaRPr>
          </a:p>
        </p:txBody>
      </p:sp>
      <p:pic>
        <p:nvPicPr>
          <p:cNvPr id="29" name="Picture 28" descr="A person with a beard&#10;&#10;Description automatically generated with low confidence">
            <a:extLst>
              <a:ext uri="{FF2B5EF4-FFF2-40B4-BE49-F238E27FC236}">
                <a16:creationId xmlns:a16="http://schemas.microsoft.com/office/drawing/2014/main" id="{BED28468-B98A-9A16-B31D-6F92C4B290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83924" y="1129928"/>
            <a:ext cx="2687974" cy="3861172"/>
          </a:xfrm>
          <a:prstGeom prst="rect">
            <a:avLst/>
          </a:prstGeom>
        </p:spPr>
      </p:pic>
      <p:sp>
        <p:nvSpPr>
          <p:cNvPr id="30" name="Rectangle 8">
            <a:extLst>
              <a:ext uri="{FF2B5EF4-FFF2-40B4-BE49-F238E27FC236}">
                <a16:creationId xmlns:a16="http://schemas.microsoft.com/office/drawing/2014/main" id="{DC9BA3B0-9EED-1E88-E5A4-1D36C240F086}"/>
              </a:ext>
            </a:extLst>
          </p:cNvPr>
          <p:cNvSpPr>
            <a:spLocks noChangeArrowheads="1"/>
          </p:cNvSpPr>
          <p:nvPr/>
        </p:nvSpPr>
        <p:spPr bwMode="auto">
          <a:xfrm>
            <a:off x="8250458" y="1171358"/>
            <a:ext cx="6433458"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2800">
                <a:solidFill>
                  <a:schemeClr val="tx1"/>
                </a:solidFill>
                <a:latin typeface="Calibri" pitchFamily="34" charset="0"/>
                <a:ea typeface="ヒラギノ角ゴ Pro W3" pitchFamily="-101" charset="-128"/>
              </a:defRPr>
            </a:lvl1pPr>
            <a:lvl2pPr marL="742950" indent="-285750" eaLnBrk="0" hangingPunct="0">
              <a:spcBef>
                <a:spcPct val="20000"/>
              </a:spcBef>
              <a:buFont typeface="Arial" pitchFamily="34" charset="0"/>
              <a:buChar char="–"/>
              <a:defRPr sz="2400">
                <a:solidFill>
                  <a:schemeClr val="tx1"/>
                </a:solidFill>
                <a:latin typeface="Calibri" pitchFamily="34" charset="0"/>
                <a:ea typeface="ヒラギノ角ゴ Pro W3" pitchFamily="-101" charset="-128"/>
              </a:defRPr>
            </a:lvl2pPr>
            <a:lvl3pPr marL="1143000" indent="-228600" eaLnBrk="0" hangingPunct="0">
              <a:spcBef>
                <a:spcPct val="20000"/>
              </a:spcBef>
              <a:buFont typeface="Arial" pitchFamily="34" charset="0"/>
              <a:buChar char="•"/>
              <a:defRPr sz="2000">
                <a:solidFill>
                  <a:schemeClr val="tx1"/>
                </a:solidFill>
                <a:latin typeface="Calibri" pitchFamily="34" charset="0"/>
                <a:ea typeface="ヒラギノ角ゴ Pro W3" pitchFamily="-101" charset="-128"/>
              </a:defRPr>
            </a:lvl3pPr>
            <a:lvl4pPr marL="1600200" indent="-228600" eaLnBrk="0" hangingPunct="0">
              <a:spcBef>
                <a:spcPct val="20000"/>
              </a:spcBef>
              <a:buFont typeface="Arial" pitchFamily="34" charset="0"/>
              <a:buChar char="–"/>
              <a:defRPr>
                <a:solidFill>
                  <a:schemeClr val="tx1"/>
                </a:solidFill>
                <a:latin typeface="Calibri" pitchFamily="34" charset="0"/>
                <a:ea typeface="ヒラギノ角ゴ Pro W3" pitchFamily="-101" charset="-128"/>
              </a:defRPr>
            </a:lvl4pPr>
            <a:lvl5pPr marL="2057400" indent="-228600" eaLnBrk="0" hangingPunct="0">
              <a:spcBef>
                <a:spcPct val="20000"/>
              </a:spcBef>
              <a:buFont typeface="Arial" pitchFamily="34" charset="0"/>
              <a:buChar char="»"/>
              <a:defRPr>
                <a:solidFill>
                  <a:schemeClr val="tx1"/>
                </a:solidFill>
                <a:latin typeface="Calibri" pitchFamily="34" charset="0"/>
                <a:ea typeface="ヒラギノ角ゴ Pro W3" pitchFamily="-101" charset="-128"/>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ea typeface="ヒラギノ角ゴ Pro W3" pitchFamily="-101" charset="-128"/>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ea typeface="ヒラギノ角ゴ Pro W3" pitchFamily="-101" charset="-128"/>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ea typeface="ヒラギノ角ゴ Pro W3" pitchFamily="-101" charset="-128"/>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ea typeface="ヒラギノ角ゴ Pro W3" pitchFamily="-101" charset="-128"/>
              </a:defRPr>
            </a:lvl9pPr>
          </a:lstStyle>
          <a:p>
            <a:pPr algn="r" eaLnBrk="1" hangingPunct="1">
              <a:spcBef>
                <a:spcPct val="0"/>
              </a:spcBef>
              <a:buFontTx/>
              <a:buNone/>
              <a:defRPr/>
            </a:pPr>
            <a:r>
              <a:rPr lang="en-GB" altLang="en-US" sz="4400" b="1" dirty="0">
                <a:latin typeface="+mj-lt"/>
              </a:rPr>
              <a:t>Edgar Towa</a:t>
            </a:r>
          </a:p>
          <a:p>
            <a:pPr algn="r" eaLnBrk="1" hangingPunct="1">
              <a:spcBef>
                <a:spcPct val="0"/>
              </a:spcBef>
              <a:buFontTx/>
              <a:buNone/>
              <a:defRPr/>
            </a:pPr>
            <a:r>
              <a:rPr lang="en-GB" altLang="en-US" sz="3200" dirty="0">
                <a:latin typeface="+mn-lt"/>
              </a:rPr>
              <a:t>F.R.S-FNRS Postdoc Researcher</a:t>
            </a:r>
          </a:p>
          <a:p>
            <a:pPr algn="r" eaLnBrk="1" hangingPunct="1">
              <a:spcBef>
                <a:spcPct val="0"/>
              </a:spcBef>
              <a:buFontTx/>
              <a:buNone/>
              <a:defRPr/>
            </a:pPr>
            <a:endParaRPr lang="en-GB" altLang="en-US" sz="3200" dirty="0">
              <a:latin typeface="+mn-lt"/>
            </a:endParaRPr>
          </a:p>
          <a:p>
            <a:pPr algn="r" eaLnBrk="1" hangingPunct="1">
              <a:spcBef>
                <a:spcPct val="0"/>
              </a:spcBef>
              <a:buFontTx/>
              <a:buNone/>
              <a:defRPr/>
            </a:pPr>
            <a:r>
              <a:rPr lang="en-GB" altLang="en-US" dirty="0">
                <a:latin typeface="+mn-lt"/>
              </a:rPr>
              <a:t>Université Libre de </a:t>
            </a:r>
            <a:r>
              <a:rPr lang="en-GB" altLang="en-US" dirty="0" err="1">
                <a:latin typeface="+mn-lt"/>
              </a:rPr>
              <a:t>Bruxelles</a:t>
            </a:r>
            <a:endParaRPr lang="en-GB" altLang="en-US" dirty="0">
              <a:latin typeface="+mn-lt"/>
            </a:endParaRPr>
          </a:p>
          <a:p>
            <a:pPr algn="r" eaLnBrk="1" hangingPunct="1">
              <a:spcBef>
                <a:spcPct val="0"/>
              </a:spcBef>
              <a:buFontTx/>
              <a:buNone/>
              <a:defRPr/>
            </a:pPr>
            <a:r>
              <a:rPr lang="en-GB" altLang="en-US" sz="2400" dirty="0">
                <a:latin typeface="+mn-lt"/>
              </a:rPr>
              <a:t>Avenue F.D. Roosevelt, 50 (CP 130/02), </a:t>
            </a:r>
          </a:p>
          <a:p>
            <a:pPr algn="r" eaLnBrk="1" hangingPunct="1">
              <a:spcBef>
                <a:spcPct val="0"/>
              </a:spcBef>
              <a:buFontTx/>
              <a:buNone/>
              <a:defRPr/>
            </a:pPr>
            <a:r>
              <a:rPr lang="en-GB" altLang="en-US" sz="2400" dirty="0">
                <a:latin typeface="+mn-lt"/>
              </a:rPr>
              <a:t>1050 Brussels  (Belgium)</a:t>
            </a:r>
          </a:p>
          <a:p>
            <a:pPr algn="r" eaLnBrk="1" hangingPunct="1">
              <a:spcBef>
                <a:spcPct val="0"/>
              </a:spcBef>
              <a:buFontTx/>
              <a:buNone/>
              <a:defRPr/>
            </a:pPr>
            <a:r>
              <a:rPr lang="en-GB" altLang="en-US" sz="2400" dirty="0">
                <a:latin typeface="+mn-lt"/>
              </a:rPr>
              <a:t>Tel : +32 (0)2 650 66 94 </a:t>
            </a:r>
          </a:p>
          <a:p>
            <a:pPr algn="r" eaLnBrk="1" hangingPunct="1">
              <a:spcBef>
                <a:spcPct val="0"/>
              </a:spcBef>
              <a:buFontTx/>
              <a:buNone/>
              <a:defRPr/>
            </a:pPr>
            <a:r>
              <a:rPr lang="en-GB" altLang="en-US" sz="2400" u="sng" dirty="0">
                <a:solidFill>
                  <a:schemeClr val="accent1">
                    <a:lumMod val="75000"/>
                  </a:schemeClr>
                </a:solidFill>
                <a:latin typeface="+mn-lt"/>
                <a:hlinkClick r:id="rId4"/>
              </a:rPr>
              <a:t>edgar.towa@ulb.be</a:t>
            </a:r>
            <a:endParaRPr lang="en-GB" altLang="en-US" sz="2400" u="sng" dirty="0">
              <a:solidFill>
                <a:schemeClr val="accent1">
                  <a:lumMod val="75000"/>
                </a:schemeClr>
              </a:solidFill>
              <a:latin typeface="+mn-lt"/>
            </a:endParaRPr>
          </a:p>
        </p:txBody>
      </p:sp>
      <p:pic>
        <p:nvPicPr>
          <p:cNvPr id="4098" name="Picture 2" descr="Any question label template design 9944861 Vector Art at Vecteezy">
            <a:extLst>
              <a:ext uri="{FF2B5EF4-FFF2-40B4-BE49-F238E27FC236}">
                <a16:creationId xmlns:a16="http://schemas.microsoft.com/office/drawing/2014/main" id="{7E4FAA86-9602-8CDE-829E-AF6D823AB65E}"/>
              </a:ext>
            </a:extLst>
          </p:cNvPr>
          <p:cNvPicPr>
            <a:picLocks noChangeAspect="1" noChangeArrowheads="1"/>
          </p:cNvPicPr>
          <p:nvPr/>
        </p:nvPicPr>
        <p:blipFill rotWithShape="1">
          <a:blip r:embed="rId5">
            <a:duotone>
              <a:prstClr val="black"/>
              <a:schemeClr val="bg2">
                <a:lumMod val="90000"/>
                <a:tint val="45000"/>
                <a:satMod val="400000"/>
              </a:schemeClr>
            </a:duotone>
            <a:extLst>
              <a:ext uri="{28A0092B-C50C-407E-A947-70E740481C1C}">
                <a14:useLocalDpi xmlns:a14="http://schemas.microsoft.com/office/drawing/2010/main" val="0"/>
              </a:ext>
            </a:extLst>
          </a:blip>
          <a:srcRect l="15782" t="21786" r="14294" b="14890"/>
          <a:stretch>
            <a:fillRect/>
          </a:stretch>
        </p:blipFill>
        <p:spPr bwMode="auto">
          <a:xfrm>
            <a:off x="1534429" y="2356089"/>
            <a:ext cx="2590800" cy="2346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4328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27E5FC-CEE4-5FD2-2375-817C6F53DC0E}"/>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05F9E89F-BAD1-A99B-5214-22FCEDB0C129}"/>
              </a:ext>
            </a:extLst>
          </p:cNvPr>
          <p:cNvSpPr txBox="1"/>
          <p:nvPr/>
        </p:nvSpPr>
        <p:spPr>
          <a:xfrm>
            <a:off x="735698" y="250724"/>
            <a:ext cx="17019116" cy="919480"/>
          </a:xfrm>
          <a:prstGeom prst="rect">
            <a:avLst/>
          </a:prstGeom>
        </p:spPr>
        <p:txBody>
          <a:bodyPr lIns="0" tIns="0" rIns="0" bIns="0" rtlCol="0" anchor="t">
            <a:spAutoFit/>
          </a:bodyPr>
          <a:lstStyle/>
          <a:p>
            <a:pPr algn="l">
              <a:lnSpc>
                <a:spcPts val="7040"/>
              </a:lnSpc>
            </a:pPr>
            <a:r>
              <a:rPr lang="en-US" sz="6400" b="1" dirty="0">
                <a:solidFill>
                  <a:srgbClr val="708988"/>
                </a:solidFill>
                <a:latin typeface="Roboto Condensed Bold"/>
                <a:ea typeface="Roboto Condensed Bold"/>
                <a:cs typeface="Roboto Condensed Bold"/>
                <a:sym typeface="Roboto Condensed Bold"/>
              </a:rPr>
              <a:t>References</a:t>
            </a:r>
          </a:p>
        </p:txBody>
      </p:sp>
      <p:sp>
        <p:nvSpPr>
          <p:cNvPr id="9" name="Content Placeholder 8">
            <a:extLst>
              <a:ext uri="{FF2B5EF4-FFF2-40B4-BE49-F238E27FC236}">
                <a16:creationId xmlns:a16="http://schemas.microsoft.com/office/drawing/2014/main" id="{7C61FBFE-31D3-6380-1D41-3A431D947381}"/>
              </a:ext>
            </a:extLst>
          </p:cNvPr>
          <p:cNvSpPr>
            <a:spLocks noGrp="1"/>
          </p:cNvSpPr>
          <p:nvPr>
            <p:ph idx="1"/>
          </p:nvPr>
        </p:nvSpPr>
        <p:spPr>
          <a:xfrm>
            <a:off x="457200" y="1600200"/>
            <a:ext cx="17297614" cy="8267700"/>
          </a:xfrm>
        </p:spPr>
        <p:txBody>
          <a:bodyPr>
            <a:normAutofit/>
          </a:bodyPr>
          <a:lstStyle/>
          <a:p>
            <a:r>
              <a:rPr lang="en-GB" sz="2400" dirty="0"/>
              <a:t>Brockway, P. E., Sorrell, S., </a:t>
            </a:r>
            <a:r>
              <a:rPr lang="en-GB" sz="2400" dirty="0" err="1"/>
              <a:t>Semieniuk</a:t>
            </a:r>
            <a:r>
              <a:rPr lang="en-GB" sz="2400" dirty="0"/>
              <a:t>, G., Heun, M. K. &amp; Court, V. Energy efficiency and economy-wide rebound effects: A review of the evidence and its implications. </a:t>
            </a:r>
            <a:r>
              <a:rPr lang="en-GB" sz="2400" i="1" dirty="0"/>
              <a:t>Renewable and Sustainable Energy Reviews</a:t>
            </a:r>
            <a:r>
              <a:rPr lang="en-GB" sz="2400" dirty="0"/>
              <a:t> </a:t>
            </a:r>
            <a:r>
              <a:rPr lang="en-GB" sz="2400" b="1" dirty="0"/>
              <a:t>141</a:t>
            </a:r>
            <a:r>
              <a:rPr lang="en-GB" sz="2400" dirty="0"/>
              <a:t>, 110781 (2021).</a:t>
            </a:r>
          </a:p>
          <a:p>
            <a:r>
              <a:rPr lang="en-GB" sz="2400" dirty="0"/>
              <a:t>Freire-González, J. &amp; Ho, M. S. Carbon taxes and the double dividend hypothesis in a recursive-dynamic CGE model for Spain. </a:t>
            </a:r>
            <a:r>
              <a:rPr lang="en-GB" sz="2400" i="1" dirty="0"/>
              <a:t>Economic Systems Research</a:t>
            </a:r>
            <a:r>
              <a:rPr lang="en-GB" sz="2400" dirty="0"/>
              <a:t> </a:t>
            </a:r>
            <a:r>
              <a:rPr lang="en-GB" sz="2400" b="1" dirty="0"/>
              <a:t>31</a:t>
            </a:r>
            <a:r>
              <a:rPr lang="en-GB" sz="2400" dirty="0"/>
              <a:t>, 267–284 (2019).</a:t>
            </a:r>
          </a:p>
          <a:p>
            <a:r>
              <a:rPr lang="en-GB" sz="2400" dirty="0"/>
              <a:t>Freire-González, J. &amp; Ho, M. S. Voluntary actions in households and climate change mitigation. </a:t>
            </a:r>
            <a:r>
              <a:rPr lang="en-GB" sz="2400" i="1" dirty="0"/>
              <a:t>Journal of Cleaner Production</a:t>
            </a:r>
            <a:r>
              <a:rPr lang="en-GB" sz="2400" dirty="0"/>
              <a:t> </a:t>
            </a:r>
            <a:r>
              <a:rPr lang="en-GB" sz="2400" b="1" dirty="0"/>
              <a:t>321</a:t>
            </a:r>
            <a:r>
              <a:rPr lang="en-GB" sz="2400" dirty="0"/>
              <a:t>, 128930 (2021).</a:t>
            </a:r>
          </a:p>
          <a:p>
            <a:r>
              <a:rPr lang="en-GB" sz="2400" dirty="0"/>
              <a:t>Greening, L. A., Greene, D. L. &amp; Di, C. Energy efficiency and consumption - the rebound effect - a survey. </a:t>
            </a:r>
            <a:r>
              <a:rPr lang="en-GB" sz="2400" i="1" dirty="0"/>
              <a:t>Energy Policy</a:t>
            </a:r>
            <a:r>
              <a:rPr lang="en-GB" sz="2400" dirty="0"/>
              <a:t> 13 (2000).</a:t>
            </a:r>
          </a:p>
          <a:p>
            <a:r>
              <a:rPr lang="en-GB" sz="2400" dirty="0" err="1"/>
              <a:t>Hertwich</a:t>
            </a:r>
            <a:r>
              <a:rPr lang="en-GB" sz="2400" dirty="0"/>
              <a:t>, E. G. Consumption and the Rebound Effect: An Industrial Ecology Perspective. Journal of Industrial Ecology 9, 85–98 (2005).</a:t>
            </a:r>
          </a:p>
          <a:p>
            <a:r>
              <a:rPr lang="en-GB" sz="2400" dirty="0"/>
              <a:t>Lange, S., Kern, F., </a:t>
            </a:r>
            <a:r>
              <a:rPr lang="en-GB" sz="2400" dirty="0" err="1"/>
              <a:t>Peuckert</a:t>
            </a:r>
            <a:r>
              <a:rPr lang="en-GB" sz="2400" dirty="0"/>
              <a:t>, J. &amp; </a:t>
            </a:r>
            <a:r>
              <a:rPr lang="en-GB" sz="2400" dirty="0" err="1"/>
              <a:t>Santarius</a:t>
            </a:r>
            <a:r>
              <a:rPr lang="en-GB" sz="2400" dirty="0"/>
              <a:t>, T. The Jevons paradox unravelled: A multi-level typology of rebound effects and mechanisms. </a:t>
            </a:r>
            <a:r>
              <a:rPr lang="en-GB" sz="2400" i="1" dirty="0"/>
              <a:t>Energy Research &amp; Social Science</a:t>
            </a:r>
            <a:r>
              <a:rPr lang="en-GB" sz="2400" dirty="0"/>
              <a:t> </a:t>
            </a:r>
            <a:r>
              <a:rPr lang="en-GB" sz="2400" b="1" dirty="0"/>
              <a:t>74</a:t>
            </a:r>
            <a:r>
              <a:rPr lang="en-GB" sz="2400" dirty="0"/>
              <a:t>, 101982 (2021).</a:t>
            </a:r>
          </a:p>
          <a:p>
            <a:endParaRPr lang="en-GB" sz="2400" dirty="0"/>
          </a:p>
          <a:p>
            <a:endParaRPr lang="en-GB" sz="2400" dirty="0"/>
          </a:p>
          <a:p>
            <a:endParaRPr lang="en-GB" sz="2400" dirty="0"/>
          </a:p>
        </p:txBody>
      </p:sp>
      <p:sp>
        <p:nvSpPr>
          <p:cNvPr id="3" name="Slide Number Placeholder 2">
            <a:extLst>
              <a:ext uri="{FF2B5EF4-FFF2-40B4-BE49-F238E27FC236}">
                <a16:creationId xmlns:a16="http://schemas.microsoft.com/office/drawing/2014/main" id="{908AC888-E142-38B7-F9D4-428C5C80C364}"/>
              </a:ext>
            </a:extLst>
          </p:cNvPr>
          <p:cNvSpPr>
            <a:spLocks noGrp="1"/>
          </p:cNvSpPr>
          <p:nvPr>
            <p:ph type="sldNum" sz="quarter" idx="12"/>
          </p:nvPr>
        </p:nvSpPr>
        <p:spPr/>
        <p:txBody>
          <a:bodyPr/>
          <a:lstStyle/>
          <a:p>
            <a:fld id="{B6F15528-21DE-4FAA-801E-634DDDAF4B2B}" type="slidenum">
              <a:rPr lang="en-US" smtClean="0"/>
              <a:pPr/>
              <a:t>19</a:t>
            </a:fld>
            <a:endParaRPr lang="en-US"/>
          </a:p>
        </p:txBody>
      </p:sp>
    </p:spTree>
    <p:extLst>
      <p:ext uri="{BB962C8B-B14F-4D97-AF65-F5344CB8AC3E}">
        <p14:creationId xmlns:p14="http://schemas.microsoft.com/office/powerpoint/2010/main" val="1572112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rgbClr val="F8F6F2"/>
        </a:solidFill>
        <a:effectLst/>
      </p:bgPr>
    </p:bg>
    <p:spTree>
      <p:nvGrpSpPr>
        <p:cNvPr id="1" name=""/>
        <p:cNvGrpSpPr/>
        <p:nvPr/>
      </p:nvGrpSpPr>
      <p:grpSpPr>
        <a:xfrm>
          <a:off x="0" y="0"/>
          <a:ext cx="0" cy="0"/>
          <a:chOff x="0" y="0"/>
          <a:chExt cx="0" cy="0"/>
        </a:xfrm>
      </p:grpSpPr>
      <p:sp>
        <p:nvSpPr>
          <p:cNvPr id="2" name="Freeform 2"/>
          <p:cNvSpPr/>
          <p:nvPr/>
        </p:nvSpPr>
        <p:spPr>
          <a:xfrm>
            <a:off x="825763" y="1178674"/>
            <a:ext cx="17258488" cy="9108326"/>
          </a:xfrm>
          <a:custGeom>
            <a:avLst/>
            <a:gdLst/>
            <a:ahLst/>
            <a:cxnLst/>
            <a:rect l="l" t="t" r="r" b="b"/>
            <a:pathLst>
              <a:path w="17258488" h="9108326">
                <a:moveTo>
                  <a:pt x="0" y="0"/>
                </a:moveTo>
                <a:lnTo>
                  <a:pt x="17258488" y="0"/>
                </a:lnTo>
                <a:lnTo>
                  <a:pt x="17258488" y="9108326"/>
                </a:lnTo>
                <a:lnTo>
                  <a:pt x="0" y="9108326"/>
                </a:lnTo>
                <a:lnTo>
                  <a:pt x="0" y="0"/>
                </a:lnTo>
                <a:close/>
              </a:path>
            </a:pathLst>
          </a:custGeom>
          <a:blipFill>
            <a:blip r:embed="rId2"/>
            <a:stretch>
              <a:fillRect l="-423" r="-99" b="-473"/>
            </a:stretch>
          </a:blipFill>
        </p:spPr>
        <p:txBody>
          <a:bodyPr/>
          <a:lstStyle/>
          <a:p>
            <a:endParaRPr lang="en-GB"/>
          </a:p>
        </p:txBody>
      </p:sp>
      <p:sp>
        <p:nvSpPr>
          <p:cNvPr id="3" name="TextBox 3"/>
          <p:cNvSpPr txBox="1"/>
          <p:nvPr/>
        </p:nvSpPr>
        <p:spPr>
          <a:xfrm>
            <a:off x="1028700" y="269774"/>
            <a:ext cx="13636057" cy="1076365"/>
          </a:xfrm>
          <a:prstGeom prst="rect">
            <a:avLst/>
          </a:prstGeom>
        </p:spPr>
        <p:txBody>
          <a:bodyPr lIns="0" tIns="0" rIns="0" bIns="0" rtlCol="0" anchor="t">
            <a:spAutoFit/>
          </a:bodyPr>
          <a:lstStyle/>
          <a:p>
            <a:pPr algn="l">
              <a:lnSpc>
                <a:spcPts val="8250"/>
              </a:lnSpc>
            </a:pPr>
            <a:r>
              <a:rPr lang="en-US" sz="7500" b="1" dirty="0">
                <a:solidFill>
                  <a:srgbClr val="708988"/>
                </a:solidFill>
                <a:latin typeface="Roboto Condensed Bold"/>
                <a:ea typeface="Roboto Condensed Bold"/>
                <a:cs typeface="Roboto Condensed Bold"/>
                <a:sym typeface="Roboto Condensed Bold"/>
              </a:rPr>
              <a:t>What is rebound effect (RE)?</a:t>
            </a:r>
          </a:p>
        </p:txBody>
      </p:sp>
      <p:sp>
        <p:nvSpPr>
          <p:cNvPr id="4" name="TextBox 4"/>
          <p:cNvSpPr txBox="1"/>
          <p:nvPr/>
        </p:nvSpPr>
        <p:spPr>
          <a:xfrm>
            <a:off x="14282680" y="9937791"/>
            <a:ext cx="4005320" cy="349209"/>
          </a:xfrm>
          <a:prstGeom prst="rect">
            <a:avLst/>
          </a:prstGeom>
        </p:spPr>
        <p:txBody>
          <a:bodyPr lIns="0" tIns="0" rIns="0" bIns="0" rtlCol="0" anchor="t">
            <a:spAutoFit/>
          </a:bodyPr>
          <a:lstStyle/>
          <a:p>
            <a:pPr algn="ctr">
              <a:lnSpc>
                <a:spcPts val="2800"/>
              </a:lnSpc>
            </a:pPr>
            <a:r>
              <a:rPr lang="en-US" sz="2000">
                <a:solidFill>
                  <a:srgbClr val="708988"/>
                </a:solidFill>
                <a:latin typeface="Open Sans"/>
                <a:ea typeface="Open Sans"/>
                <a:cs typeface="Open Sans"/>
                <a:sym typeface="Open Sans"/>
              </a:rPr>
              <a:t>Adapted from Lange et al. 2021</a:t>
            </a:r>
          </a:p>
        </p:txBody>
      </p:sp>
      <p:sp>
        <p:nvSpPr>
          <p:cNvPr id="5" name="Slide Number Placeholder 4">
            <a:extLst>
              <a:ext uri="{FF2B5EF4-FFF2-40B4-BE49-F238E27FC236}">
                <a16:creationId xmlns:a16="http://schemas.microsoft.com/office/drawing/2014/main" id="{3C64D196-533F-C717-4E07-538603948E65}"/>
              </a:ext>
            </a:extLst>
          </p:cNvPr>
          <p:cNvSpPr>
            <a:spLocks noGrp="1"/>
          </p:cNvSpPr>
          <p:nvPr>
            <p:ph type="sldNum" sz="quarter" idx="12"/>
          </p:nvPr>
        </p:nvSpPr>
        <p:spPr/>
        <p:txBody>
          <a:bodyPr/>
          <a:lstStyle/>
          <a:p>
            <a:fld id="{B6F15528-21DE-4FAA-801E-634DDDAF4B2B}" type="slidenum">
              <a:rPr lang="en-US" smtClean="0"/>
              <a:pPr/>
              <a:t>2</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6F2"/>
        </a:solidFill>
        <a:effectLst/>
      </p:bgPr>
    </p:bg>
    <p:spTree>
      <p:nvGrpSpPr>
        <p:cNvPr id="1" name="">
          <a:extLst>
            <a:ext uri="{FF2B5EF4-FFF2-40B4-BE49-F238E27FC236}">
              <a16:creationId xmlns:a16="http://schemas.microsoft.com/office/drawing/2014/main" id="{DE1AFC86-5B83-1610-C3C0-27A2C95F6C9D}"/>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85269831-D7B6-38E5-4147-E214B2844766}"/>
              </a:ext>
            </a:extLst>
          </p:cNvPr>
          <p:cNvSpPr txBox="1"/>
          <p:nvPr/>
        </p:nvSpPr>
        <p:spPr>
          <a:xfrm>
            <a:off x="1028700" y="269774"/>
            <a:ext cx="13636057" cy="1076365"/>
          </a:xfrm>
          <a:prstGeom prst="rect">
            <a:avLst/>
          </a:prstGeom>
        </p:spPr>
        <p:txBody>
          <a:bodyPr lIns="0" tIns="0" rIns="0" bIns="0" rtlCol="0" anchor="t">
            <a:spAutoFit/>
          </a:bodyPr>
          <a:lstStyle/>
          <a:p>
            <a:pPr algn="l">
              <a:lnSpc>
                <a:spcPts val="8250"/>
              </a:lnSpc>
            </a:pPr>
            <a:r>
              <a:rPr lang="en-US" sz="7500" b="1" dirty="0">
                <a:solidFill>
                  <a:srgbClr val="708988"/>
                </a:solidFill>
                <a:latin typeface="Roboto Condensed Bold"/>
                <a:ea typeface="Roboto Condensed Bold"/>
                <a:cs typeface="Roboto Condensed Bold"/>
                <a:sym typeface="Roboto Condensed Bold"/>
              </a:rPr>
              <a:t>What is rebound effect (RE)?</a:t>
            </a:r>
          </a:p>
        </p:txBody>
      </p:sp>
      <p:sp>
        <p:nvSpPr>
          <p:cNvPr id="4" name="TextBox 4">
            <a:extLst>
              <a:ext uri="{FF2B5EF4-FFF2-40B4-BE49-F238E27FC236}">
                <a16:creationId xmlns:a16="http://schemas.microsoft.com/office/drawing/2014/main" id="{2E0233D4-2031-C652-ED01-212A1EF7B94E}"/>
              </a:ext>
            </a:extLst>
          </p:cNvPr>
          <p:cNvSpPr txBox="1"/>
          <p:nvPr/>
        </p:nvSpPr>
        <p:spPr>
          <a:xfrm>
            <a:off x="14282680" y="9937791"/>
            <a:ext cx="4005320" cy="349209"/>
          </a:xfrm>
          <a:prstGeom prst="rect">
            <a:avLst/>
          </a:prstGeom>
        </p:spPr>
        <p:txBody>
          <a:bodyPr lIns="0" tIns="0" rIns="0" bIns="0" rtlCol="0" anchor="t">
            <a:spAutoFit/>
          </a:bodyPr>
          <a:lstStyle/>
          <a:p>
            <a:pPr algn="ctr">
              <a:lnSpc>
                <a:spcPts val="2800"/>
              </a:lnSpc>
            </a:pPr>
            <a:r>
              <a:rPr lang="en-US" sz="2000" dirty="0">
                <a:solidFill>
                  <a:srgbClr val="708988"/>
                </a:solidFill>
                <a:latin typeface="Open Sans"/>
                <a:ea typeface="Open Sans"/>
                <a:cs typeface="Open Sans"/>
                <a:sym typeface="Open Sans"/>
              </a:rPr>
              <a:t>Adapted from Lange et al. 2021</a:t>
            </a:r>
          </a:p>
        </p:txBody>
      </p:sp>
      <p:sp>
        <p:nvSpPr>
          <p:cNvPr id="5" name="Slide Number Placeholder 2">
            <a:extLst>
              <a:ext uri="{FF2B5EF4-FFF2-40B4-BE49-F238E27FC236}">
                <a16:creationId xmlns:a16="http://schemas.microsoft.com/office/drawing/2014/main" id="{5A7E9513-476C-A1D3-9ECB-0A6864700016}"/>
              </a:ext>
            </a:extLst>
          </p:cNvPr>
          <p:cNvSpPr>
            <a:spLocks noGrp="1"/>
          </p:cNvSpPr>
          <p:nvPr>
            <p:ph type="sldNum" sz="quarter" idx="12"/>
          </p:nvPr>
        </p:nvSpPr>
        <p:spPr>
          <a:xfrm>
            <a:off x="6553200" y="6356350"/>
            <a:ext cx="2133600" cy="365125"/>
          </a:xfrm>
        </p:spPr>
        <p:txBody>
          <a:bodyPr/>
          <a:lstStyle/>
          <a:p>
            <a:fld id="{407BB6CE-C89C-474F-8875-A0A7D623FB9E}" type="slidenum">
              <a:rPr lang="en-GB" smtClean="0"/>
              <a:t>3</a:t>
            </a:fld>
            <a:endParaRPr lang="en-GB"/>
          </a:p>
        </p:txBody>
      </p:sp>
      <p:cxnSp>
        <p:nvCxnSpPr>
          <p:cNvPr id="6" name="Straight Connector 5">
            <a:extLst>
              <a:ext uri="{FF2B5EF4-FFF2-40B4-BE49-F238E27FC236}">
                <a16:creationId xmlns:a16="http://schemas.microsoft.com/office/drawing/2014/main" id="{93C1389F-9521-4E62-4AE0-A8BAA6584C6A}"/>
              </a:ext>
            </a:extLst>
          </p:cNvPr>
          <p:cNvCxnSpPr/>
          <p:nvPr/>
        </p:nvCxnSpPr>
        <p:spPr>
          <a:xfrm>
            <a:off x="1910597" y="2961198"/>
            <a:ext cx="14628393" cy="0"/>
          </a:xfrm>
          <a:prstGeom prst="line">
            <a:avLst/>
          </a:prstGeom>
          <a:ln w="28575">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4268F7-018D-9D58-BA5F-8320C8EF554D}"/>
              </a:ext>
            </a:extLst>
          </p:cNvPr>
          <p:cNvCxnSpPr>
            <a:cxnSpLocks/>
          </p:cNvCxnSpPr>
          <p:nvPr/>
        </p:nvCxnSpPr>
        <p:spPr>
          <a:xfrm>
            <a:off x="1910597" y="9139176"/>
            <a:ext cx="10668710" cy="0"/>
          </a:xfrm>
          <a:prstGeom prst="line">
            <a:avLst/>
          </a:prstGeom>
          <a:ln w="28575">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8" name="Isosceles Triangle 7">
            <a:extLst>
              <a:ext uri="{FF2B5EF4-FFF2-40B4-BE49-F238E27FC236}">
                <a16:creationId xmlns:a16="http://schemas.microsoft.com/office/drawing/2014/main" id="{D0B43A60-1CFB-DFAF-2CBF-7B8BBEC80178}"/>
              </a:ext>
            </a:extLst>
          </p:cNvPr>
          <p:cNvSpPr/>
          <p:nvPr/>
        </p:nvSpPr>
        <p:spPr>
          <a:xfrm rot="5400000">
            <a:off x="1370597" y="2691198"/>
            <a:ext cx="540000" cy="5400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GB" sz="2700" b="1" dirty="0">
                <a:solidFill>
                  <a:schemeClr val="tx1"/>
                </a:solidFill>
              </a:rPr>
              <a:t>1</a:t>
            </a:r>
          </a:p>
        </p:txBody>
      </p:sp>
      <p:sp>
        <p:nvSpPr>
          <p:cNvPr id="9" name="Isosceles Triangle 8">
            <a:extLst>
              <a:ext uri="{FF2B5EF4-FFF2-40B4-BE49-F238E27FC236}">
                <a16:creationId xmlns:a16="http://schemas.microsoft.com/office/drawing/2014/main" id="{A0923068-78BF-76C4-2D28-20A6897FFD00}"/>
              </a:ext>
            </a:extLst>
          </p:cNvPr>
          <p:cNvSpPr/>
          <p:nvPr/>
        </p:nvSpPr>
        <p:spPr>
          <a:xfrm rot="5400000">
            <a:off x="1370597" y="8869176"/>
            <a:ext cx="540000" cy="5400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GB" sz="2700" b="1" dirty="0">
                <a:solidFill>
                  <a:schemeClr val="tx1"/>
                </a:solidFill>
              </a:rPr>
              <a:t>2</a:t>
            </a:r>
          </a:p>
        </p:txBody>
      </p:sp>
      <p:sp>
        <p:nvSpPr>
          <p:cNvPr id="10" name="TextBox 9">
            <a:extLst>
              <a:ext uri="{FF2B5EF4-FFF2-40B4-BE49-F238E27FC236}">
                <a16:creationId xmlns:a16="http://schemas.microsoft.com/office/drawing/2014/main" id="{ABD9BBBF-CC1D-3915-8BC2-5023EE292331}"/>
              </a:ext>
            </a:extLst>
          </p:cNvPr>
          <p:cNvSpPr txBox="1"/>
          <p:nvPr/>
        </p:nvSpPr>
        <p:spPr>
          <a:xfrm>
            <a:off x="5008644" y="3621895"/>
            <a:ext cx="5338488" cy="2292935"/>
          </a:xfrm>
          <a:prstGeom prst="rect">
            <a:avLst/>
          </a:prstGeom>
          <a:pattFill prst="pct5">
            <a:fgClr>
              <a:schemeClr val="accent1"/>
            </a:fgClr>
            <a:bgClr>
              <a:schemeClr val="bg1"/>
            </a:bgClr>
          </a:pattFill>
        </p:spPr>
        <p:txBody>
          <a:bodyPr wrap="square" rtlCol="0">
            <a:spAutoFit/>
          </a:bodyPr>
          <a:lstStyle/>
          <a:p>
            <a:r>
              <a:rPr lang="en-GB" sz="3200" b="1" dirty="0"/>
              <a:t>Rebound mechanisms</a:t>
            </a:r>
          </a:p>
          <a:p>
            <a:endParaRPr lang="en-GB" sz="2700" dirty="0"/>
          </a:p>
          <a:p>
            <a:r>
              <a:rPr lang="en-GB" sz="2800" dirty="0"/>
              <a:t>Cause-effect connections from an energy efficiency improvement to energy consumption</a:t>
            </a:r>
          </a:p>
        </p:txBody>
      </p:sp>
      <p:sp>
        <p:nvSpPr>
          <p:cNvPr id="11" name="Rectangle 10">
            <a:extLst>
              <a:ext uri="{FF2B5EF4-FFF2-40B4-BE49-F238E27FC236}">
                <a16:creationId xmlns:a16="http://schemas.microsoft.com/office/drawing/2014/main" id="{5CE7FDF6-2792-9F11-3328-2227C5821F38}"/>
              </a:ext>
            </a:extLst>
          </p:cNvPr>
          <p:cNvSpPr/>
          <p:nvPr/>
        </p:nvSpPr>
        <p:spPr>
          <a:xfrm>
            <a:off x="11970984" y="2961197"/>
            <a:ext cx="2356338" cy="1969250"/>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700" dirty="0">
                <a:solidFill>
                  <a:schemeClr val="tx1"/>
                </a:solidFill>
              </a:rPr>
              <a:t>Actual energy savings</a:t>
            </a:r>
          </a:p>
        </p:txBody>
      </p:sp>
      <p:cxnSp>
        <p:nvCxnSpPr>
          <p:cNvPr id="12" name="Straight Connector 11">
            <a:extLst>
              <a:ext uri="{FF2B5EF4-FFF2-40B4-BE49-F238E27FC236}">
                <a16:creationId xmlns:a16="http://schemas.microsoft.com/office/drawing/2014/main" id="{50CDA493-1F77-22E1-4C6A-FDD2CCEE2F8B}"/>
              </a:ext>
            </a:extLst>
          </p:cNvPr>
          <p:cNvCxnSpPr>
            <a:cxnSpLocks/>
          </p:cNvCxnSpPr>
          <p:nvPr/>
        </p:nvCxnSpPr>
        <p:spPr>
          <a:xfrm>
            <a:off x="10970536" y="4930448"/>
            <a:ext cx="5183180" cy="0"/>
          </a:xfrm>
          <a:prstGeom prst="line">
            <a:avLst/>
          </a:prstGeom>
          <a:ln w="28575">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A6D9B3E-8BF7-B831-AE1D-6C4487F94DA2}"/>
              </a:ext>
            </a:extLst>
          </p:cNvPr>
          <p:cNvCxnSpPr>
            <a:cxnSpLocks/>
          </p:cNvCxnSpPr>
          <p:nvPr/>
        </p:nvCxnSpPr>
        <p:spPr>
          <a:xfrm>
            <a:off x="11777922" y="4930447"/>
            <a:ext cx="0" cy="4208723"/>
          </a:xfrm>
          <a:prstGeom prst="straightConnector1">
            <a:avLst/>
          </a:prstGeom>
          <a:ln w="28575">
            <a:solidFill>
              <a:srgbClr val="FF0000"/>
            </a:solidFill>
            <a:headEnd type="arrow" w="med" len="med"/>
            <a:tailEnd type="arrow" w="med" len="med"/>
          </a:ln>
        </p:spPr>
        <p:style>
          <a:lnRef idx="2">
            <a:schemeClr val="dk1"/>
          </a:lnRef>
          <a:fillRef idx="0">
            <a:schemeClr val="dk1"/>
          </a:fillRef>
          <a:effectRef idx="1">
            <a:schemeClr val="dk1"/>
          </a:effectRef>
          <a:fontRef idx="minor">
            <a:schemeClr val="tx1"/>
          </a:fontRef>
        </p:style>
      </p:cxnSp>
      <p:sp>
        <p:nvSpPr>
          <p:cNvPr id="14" name="TextBox 13">
            <a:extLst>
              <a:ext uri="{FF2B5EF4-FFF2-40B4-BE49-F238E27FC236}">
                <a16:creationId xmlns:a16="http://schemas.microsoft.com/office/drawing/2014/main" id="{5926EDF5-049A-76D2-0244-1B615F8553A9}"/>
              </a:ext>
            </a:extLst>
          </p:cNvPr>
          <p:cNvSpPr txBox="1"/>
          <p:nvPr/>
        </p:nvSpPr>
        <p:spPr>
          <a:xfrm>
            <a:off x="12090904" y="5241957"/>
            <a:ext cx="5025113" cy="2677656"/>
          </a:xfrm>
          <a:prstGeom prst="rect">
            <a:avLst/>
          </a:prstGeom>
          <a:noFill/>
        </p:spPr>
        <p:txBody>
          <a:bodyPr wrap="square" rtlCol="0">
            <a:spAutoFit/>
          </a:bodyPr>
          <a:lstStyle/>
          <a:p>
            <a:r>
              <a:rPr lang="en-GB" sz="2800" dirty="0"/>
              <a:t>A </a:t>
            </a:r>
            <a:r>
              <a:rPr lang="en-GB" sz="2800" b="1" dirty="0">
                <a:solidFill>
                  <a:srgbClr val="FF0000"/>
                </a:solidFill>
              </a:rPr>
              <a:t>rebound effect </a:t>
            </a:r>
            <a:r>
              <a:rPr lang="en-GB" sz="2800" dirty="0"/>
              <a:t>is the size of the impact of rebound mechanisms on energy consumption in relation to the energy saving potential of an energy improvement</a:t>
            </a:r>
          </a:p>
        </p:txBody>
      </p:sp>
      <p:sp>
        <p:nvSpPr>
          <p:cNvPr id="15" name="Isosceles Triangle 14">
            <a:extLst>
              <a:ext uri="{FF2B5EF4-FFF2-40B4-BE49-F238E27FC236}">
                <a16:creationId xmlns:a16="http://schemas.microsoft.com/office/drawing/2014/main" id="{417173EE-750F-7C0B-C1D1-314206E7193C}"/>
              </a:ext>
            </a:extLst>
          </p:cNvPr>
          <p:cNvSpPr/>
          <p:nvPr/>
        </p:nvSpPr>
        <p:spPr>
          <a:xfrm rot="16200000">
            <a:off x="16439802" y="4390446"/>
            <a:ext cx="594000" cy="10800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GB" sz="2700" b="1" dirty="0">
                <a:solidFill>
                  <a:schemeClr val="tx1"/>
                </a:solidFill>
              </a:rPr>
              <a:t>3a</a:t>
            </a:r>
          </a:p>
        </p:txBody>
      </p:sp>
      <p:sp>
        <p:nvSpPr>
          <p:cNvPr id="16" name="Isosceles Triangle 15">
            <a:extLst>
              <a:ext uri="{FF2B5EF4-FFF2-40B4-BE49-F238E27FC236}">
                <a16:creationId xmlns:a16="http://schemas.microsoft.com/office/drawing/2014/main" id="{19F15282-30CD-E970-5713-9BE8F8F06E9F}"/>
              </a:ext>
            </a:extLst>
          </p:cNvPr>
          <p:cNvSpPr/>
          <p:nvPr/>
        </p:nvSpPr>
        <p:spPr>
          <a:xfrm rot="16200000">
            <a:off x="16420257" y="1215939"/>
            <a:ext cx="594000" cy="10800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GB" sz="2700" b="1" dirty="0">
                <a:solidFill>
                  <a:schemeClr val="tx1"/>
                </a:solidFill>
              </a:rPr>
              <a:t>3b</a:t>
            </a:r>
          </a:p>
        </p:txBody>
      </p:sp>
      <p:cxnSp>
        <p:nvCxnSpPr>
          <p:cNvPr id="17" name="Straight Connector 16">
            <a:extLst>
              <a:ext uri="{FF2B5EF4-FFF2-40B4-BE49-F238E27FC236}">
                <a16:creationId xmlns:a16="http://schemas.microsoft.com/office/drawing/2014/main" id="{B9D17CB7-EC23-8B9F-293B-71F3810582AE}"/>
              </a:ext>
            </a:extLst>
          </p:cNvPr>
          <p:cNvCxnSpPr>
            <a:cxnSpLocks/>
          </p:cNvCxnSpPr>
          <p:nvPr/>
        </p:nvCxnSpPr>
        <p:spPr>
          <a:xfrm>
            <a:off x="10939031" y="1755939"/>
            <a:ext cx="5183180" cy="0"/>
          </a:xfrm>
          <a:prstGeom prst="line">
            <a:avLst/>
          </a:prstGeom>
          <a:ln w="28575">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D0AA608-760D-0778-1583-00C2795642E4}"/>
              </a:ext>
            </a:extLst>
          </p:cNvPr>
          <p:cNvCxnSpPr>
            <a:cxnSpLocks/>
          </p:cNvCxnSpPr>
          <p:nvPr/>
        </p:nvCxnSpPr>
        <p:spPr>
          <a:xfrm>
            <a:off x="11158904" y="1755940"/>
            <a:ext cx="0" cy="7402094"/>
          </a:xfrm>
          <a:prstGeom prst="straightConnector1">
            <a:avLst/>
          </a:prstGeom>
          <a:ln w="28575">
            <a:solidFill>
              <a:srgbClr val="FF0000"/>
            </a:solidFill>
            <a:headEnd type="arrow" w="med" len="med"/>
            <a:tailEnd type="arrow" w="med" len="med"/>
          </a:ln>
        </p:spPr>
        <p:style>
          <a:lnRef idx="2">
            <a:schemeClr val="dk1"/>
          </a:lnRef>
          <a:fillRef idx="0">
            <a:schemeClr val="dk1"/>
          </a:fillRef>
          <a:effectRef idx="1">
            <a:schemeClr val="dk1"/>
          </a:effectRef>
          <a:fontRef idx="minor">
            <a:schemeClr val="tx1"/>
          </a:fontRef>
        </p:style>
      </p:cxnSp>
      <p:sp>
        <p:nvSpPr>
          <p:cNvPr id="19" name="Rectangle 18">
            <a:extLst>
              <a:ext uri="{FF2B5EF4-FFF2-40B4-BE49-F238E27FC236}">
                <a16:creationId xmlns:a16="http://schemas.microsoft.com/office/drawing/2014/main" id="{7C663A41-414B-5E9C-2501-2E2B97FD94C8}"/>
              </a:ext>
            </a:extLst>
          </p:cNvPr>
          <p:cNvSpPr/>
          <p:nvPr/>
        </p:nvSpPr>
        <p:spPr>
          <a:xfrm>
            <a:off x="11994527" y="1755938"/>
            <a:ext cx="2356338" cy="1169033"/>
          </a:xfrm>
          <a:prstGeom prst="rect">
            <a:avLst/>
          </a:prstGeom>
          <a:solidFill>
            <a:srgbClr val="FF85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700" dirty="0">
                <a:solidFill>
                  <a:schemeClr val="tx1"/>
                </a:solidFill>
              </a:rPr>
              <a:t>“Backfire”</a:t>
            </a:r>
          </a:p>
        </p:txBody>
      </p:sp>
      <p:sp>
        <p:nvSpPr>
          <p:cNvPr id="22" name="TextBox 21">
            <a:extLst>
              <a:ext uri="{FF2B5EF4-FFF2-40B4-BE49-F238E27FC236}">
                <a16:creationId xmlns:a16="http://schemas.microsoft.com/office/drawing/2014/main" id="{98AB76D0-1F1F-1CFE-0427-FD5FAAAFB454}"/>
              </a:ext>
            </a:extLst>
          </p:cNvPr>
          <p:cNvSpPr txBox="1"/>
          <p:nvPr/>
        </p:nvSpPr>
        <p:spPr>
          <a:xfrm>
            <a:off x="361189" y="1702847"/>
            <a:ext cx="3459695" cy="923330"/>
          </a:xfrm>
          <a:prstGeom prst="rect">
            <a:avLst/>
          </a:prstGeom>
          <a:noFill/>
        </p:spPr>
        <p:txBody>
          <a:bodyPr wrap="square" rtlCol="0">
            <a:spAutoFit/>
          </a:bodyPr>
          <a:lstStyle/>
          <a:p>
            <a:r>
              <a:rPr lang="en-GB" sz="2700" dirty="0">
                <a:solidFill>
                  <a:schemeClr val="accent1">
                    <a:lumMod val="75000"/>
                  </a:schemeClr>
                </a:solidFill>
              </a:rPr>
              <a:t>Ex-ante level of energy consumption</a:t>
            </a:r>
          </a:p>
        </p:txBody>
      </p:sp>
      <p:cxnSp>
        <p:nvCxnSpPr>
          <p:cNvPr id="23" name="Straight Arrow Connector 22">
            <a:extLst>
              <a:ext uri="{FF2B5EF4-FFF2-40B4-BE49-F238E27FC236}">
                <a16:creationId xmlns:a16="http://schemas.microsoft.com/office/drawing/2014/main" id="{49860F6F-D5C7-D6A0-07BA-46B9D62843C0}"/>
              </a:ext>
            </a:extLst>
          </p:cNvPr>
          <p:cNvCxnSpPr>
            <a:cxnSpLocks/>
          </p:cNvCxnSpPr>
          <p:nvPr/>
        </p:nvCxnSpPr>
        <p:spPr>
          <a:xfrm>
            <a:off x="3509792" y="2980063"/>
            <a:ext cx="0" cy="6177971"/>
          </a:xfrm>
          <a:prstGeom prst="straightConnector1">
            <a:avLst/>
          </a:prstGeom>
          <a:ln w="38100">
            <a:solidFill>
              <a:schemeClr val="accent1">
                <a:lumMod val="7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36D0CCFC-1B74-9E46-D03D-3D7871403BFE}"/>
              </a:ext>
            </a:extLst>
          </p:cNvPr>
          <p:cNvSpPr txBox="1"/>
          <p:nvPr/>
        </p:nvSpPr>
        <p:spPr>
          <a:xfrm>
            <a:off x="256007" y="7830758"/>
            <a:ext cx="3459695" cy="923330"/>
          </a:xfrm>
          <a:prstGeom prst="rect">
            <a:avLst/>
          </a:prstGeom>
          <a:noFill/>
        </p:spPr>
        <p:txBody>
          <a:bodyPr wrap="square" rtlCol="0">
            <a:spAutoFit/>
          </a:bodyPr>
          <a:lstStyle/>
          <a:p>
            <a:r>
              <a:rPr lang="en-GB" sz="2700" dirty="0">
                <a:solidFill>
                  <a:schemeClr val="accent1">
                    <a:lumMod val="75000"/>
                  </a:schemeClr>
                </a:solidFill>
              </a:rPr>
              <a:t>Potential level of energy consumption</a:t>
            </a:r>
          </a:p>
        </p:txBody>
      </p:sp>
      <p:sp>
        <p:nvSpPr>
          <p:cNvPr id="25" name="TextBox 24">
            <a:extLst>
              <a:ext uri="{FF2B5EF4-FFF2-40B4-BE49-F238E27FC236}">
                <a16:creationId xmlns:a16="http://schemas.microsoft.com/office/drawing/2014/main" id="{95DC941C-8B39-1094-F1F6-D71A71184610}"/>
              </a:ext>
            </a:extLst>
          </p:cNvPr>
          <p:cNvSpPr txBox="1"/>
          <p:nvPr/>
        </p:nvSpPr>
        <p:spPr>
          <a:xfrm>
            <a:off x="14712598" y="73652"/>
            <a:ext cx="3459695" cy="923330"/>
          </a:xfrm>
          <a:prstGeom prst="rect">
            <a:avLst/>
          </a:prstGeom>
          <a:noFill/>
        </p:spPr>
        <p:txBody>
          <a:bodyPr wrap="square" rtlCol="0">
            <a:spAutoFit/>
          </a:bodyPr>
          <a:lstStyle/>
          <a:p>
            <a:r>
              <a:rPr lang="en-GB" sz="2700" dirty="0">
                <a:solidFill>
                  <a:schemeClr val="accent1">
                    <a:lumMod val="75000"/>
                  </a:schemeClr>
                </a:solidFill>
              </a:rPr>
              <a:t>Ex-post level of energy consumption (3a &amp; 3b)</a:t>
            </a:r>
          </a:p>
        </p:txBody>
      </p:sp>
      <p:sp>
        <p:nvSpPr>
          <p:cNvPr id="26" name="Rectangle 25">
            <a:extLst>
              <a:ext uri="{FF2B5EF4-FFF2-40B4-BE49-F238E27FC236}">
                <a16:creationId xmlns:a16="http://schemas.microsoft.com/office/drawing/2014/main" id="{F0038248-D208-8310-74A9-6B70D7854639}"/>
              </a:ext>
            </a:extLst>
          </p:cNvPr>
          <p:cNvSpPr/>
          <p:nvPr/>
        </p:nvSpPr>
        <p:spPr>
          <a:xfrm>
            <a:off x="2331623" y="4930446"/>
            <a:ext cx="2356338" cy="1699929"/>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700" dirty="0">
                <a:solidFill>
                  <a:schemeClr val="tx1"/>
                </a:solidFill>
              </a:rPr>
              <a:t>Potential energy savings</a:t>
            </a:r>
          </a:p>
        </p:txBody>
      </p:sp>
      <p:pic>
        <p:nvPicPr>
          <p:cNvPr id="27" name="Graphic 26" descr="Line arrow: Clockwise curve outline">
            <a:extLst>
              <a:ext uri="{FF2B5EF4-FFF2-40B4-BE49-F238E27FC236}">
                <a16:creationId xmlns:a16="http://schemas.microsoft.com/office/drawing/2014/main" id="{41CAF922-3922-3953-7121-5A74749F816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447806" y="7884456"/>
            <a:ext cx="1371600" cy="1371600"/>
          </a:xfrm>
          <a:prstGeom prst="rect">
            <a:avLst/>
          </a:prstGeom>
        </p:spPr>
      </p:pic>
      <p:pic>
        <p:nvPicPr>
          <p:cNvPr id="28" name="Graphic 27" descr="Line arrow: Counter-clockwise curve outline">
            <a:extLst>
              <a:ext uri="{FF2B5EF4-FFF2-40B4-BE49-F238E27FC236}">
                <a16:creationId xmlns:a16="http://schemas.microsoft.com/office/drawing/2014/main" id="{245B6B13-57C0-E7B6-E39D-1F593B01016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5264920">
            <a:off x="4629095" y="7545117"/>
            <a:ext cx="1371600" cy="1371600"/>
          </a:xfrm>
          <a:prstGeom prst="rect">
            <a:avLst/>
          </a:prstGeom>
        </p:spPr>
      </p:pic>
      <p:pic>
        <p:nvPicPr>
          <p:cNvPr id="29" name="Graphic 28" descr="Line arrow: Clockwise curve outline">
            <a:extLst>
              <a:ext uri="{FF2B5EF4-FFF2-40B4-BE49-F238E27FC236}">
                <a16:creationId xmlns:a16="http://schemas.microsoft.com/office/drawing/2014/main" id="{652C728D-3341-192C-C8E2-AAC57498DDD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5657244" y="6757493"/>
            <a:ext cx="1371600" cy="1371600"/>
          </a:xfrm>
          <a:prstGeom prst="rect">
            <a:avLst/>
          </a:prstGeom>
        </p:spPr>
      </p:pic>
      <p:pic>
        <p:nvPicPr>
          <p:cNvPr id="30" name="Graphic 29" descr="Line arrow: Clockwise curve outline">
            <a:extLst>
              <a:ext uri="{FF2B5EF4-FFF2-40B4-BE49-F238E27FC236}">
                <a16:creationId xmlns:a16="http://schemas.microsoft.com/office/drawing/2014/main" id="{42CCDDDF-31B1-17C7-1424-E77490CD31E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5882523" y="7147614"/>
            <a:ext cx="1371600" cy="1371600"/>
          </a:xfrm>
          <a:prstGeom prst="rect">
            <a:avLst/>
          </a:prstGeom>
        </p:spPr>
      </p:pic>
      <p:pic>
        <p:nvPicPr>
          <p:cNvPr id="31" name="Graphic 30" descr="Line arrow: Counter-clockwise curve outline">
            <a:extLst>
              <a:ext uri="{FF2B5EF4-FFF2-40B4-BE49-F238E27FC236}">
                <a16:creationId xmlns:a16="http://schemas.microsoft.com/office/drawing/2014/main" id="{1A20BC3A-A04D-6C8F-2592-DEBE64E3290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5264920">
            <a:off x="7100267" y="6637922"/>
            <a:ext cx="1371600" cy="1371600"/>
          </a:xfrm>
          <a:prstGeom prst="rect">
            <a:avLst/>
          </a:prstGeom>
        </p:spPr>
      </p:pic>
      <p:pic>
        <p:nvPicPr>
          <p:cNvPr id="32" name="Graphic 31" descr="Line arrow: Counter-clockwise curve outline">
            <a:extLst>
              <a:ext uri="{FF2B5EF4-FFF2-40B4-BE49-F238E27FC236}">
                <a16:creationId xmlns:a16="http://schemas.microsoft.com/office/drawing/2014/main" id="{2F6D21C2-FC0E-E48F-0708-932D72BA3D8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5264920">
            <a:off x="6929094" y="6230829"/>
            <a:ext cx="1371600" cy="1371600"/>
          </a:xfrm>
          <a:prstGeom prst="rect">
            <a:avLst/>
          </a:prstGeom>
        </p:spPr>
      </p:pic>
      <p:pic>
        <p:nvPicPr>
          <p:cNvPr id="33" name="Graphic 32" descr="Line arrow: Clockwise curve outline">
            <a:extLst>
              <a:ext uri="{FF2B5EF4-FFF2-40B4-BE49-F238E27FC236}">
                <a16:creationId xmlns:a16="http://schemas.microsoft.com/office/drawing/2014/main" id="{C902AAB9-8B8A-7CBF-B7F6-E901DA5B2D5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8029263" y="5445065"/>
            <a:ext cx="1371600" cy="1371600"/>
          </a:xfrm>
          <a:prstGeom prst="rect">
            <a:avLst/>
          </a:prstGeom>
        </p:spPr>
      </p:pic>
      <p:pic>
        <p:nvPicPr>
          <p:cNvPr id="34" name="Graphic 33" descr="Line arrow: Clockwise curve outline">
            <a:extLst>
              <a:ext uri="{FF2B5EF4-FFF2-40B4-BE49-F238E27FC236}">
                <a16:creationId xmlns:a16="http://schemas.microsoft.com/office/drawing/2014/main" id="{3051018C-632D-CDFB-8CF0-C8FDB3EE3A3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8209170" y="5772638"/>
            <a:ext cx="1371600" cy="1371600"/>
          </a:xfrm>
          <a:prstGeom prst="rect">
            <a:avLst/>
          </a:prstGeom>
        </p:spPr>
      </p:pic>
      <p:pic>
        <p:nvPicPr>
          <p:cNvPr id="35" name="Graphic 34" descr="Line arrow: Clockwise curve outline">
            <a:extLst>
              <a:ext uri="{FF2B5EF4-FFF2-40B4-BE49-F238E27FC236}">
                <a16:creationId xmlns:a16="http://schemas.microsoft.com/office/drawing/2014/main" id="{8F4181E3-A14B-A5B9-0290-EDCB3B2AFBB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8442840" y="6111213"/>
            <a:ext cx="1371600" cy="1371600"/>
          </a:xfrm>
          <a:prstGeom prst="rect">
            <a:avLst/>
          </a:prstGeom>
        </p:spPr>
      </p:pic>
      <p:pic>
        <p:nvPicPr>
          <p:cNvPr id="36" name="Graphic 35" descr="Line arrow: Counter-clockwise curve outline">
            <a:extLst>
              <a:ext uri="{FF2B5EF4-FFF2-40B4-BE49-F238E27FC236}">
                <a16:creationId xmlns:a16="http://schemas.microsoft.com/office/drawing/2014/main" id="{9ADC4EDD-4B63-3D4E-F04B-929CD0255A4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5264920">
            <a:off x="9453926" y="5358303"/>
            <a:ext cx="1371600" cy="1371600"/>
          </a:xfrm>
          <a:prstGeom prst="rect">
            <a:avLst/>
          </a:prstGeom>
        </p:spPr>
      </p:pic>
      <p:pic>
        <p:nvPicPr>
          <p:cNvPr id="37" name="Graphic 36" descr="Line arrow: Counter-clockwise curve outline">
            <a:extLst>
              <a:ext uri="{FF2B5EF4-FFF2-40B4-BE49-F238E27FC236}">
                <a16:creationId xmlns:a16="http://schemas.microsoft.com/office/drawing/2014/main" id="{B6299948-07AC-D470-12CB-A0B0F590D58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5264920">
            <a:off x="9300669" y="5019726"/>
            <a:ext cx="1371600" cy="1371600"/>
          </a:xfrm>
          <a:prstGeom prst="rect">
            <a:avLst/>
          </a:prstGeom>
        </p:spPr>
      </p:pic>
      <p:pic>
        <p:nvPicPr>
          <p:cNvPr id="38" name="Graphic 37" descr="Line arrow: Counter-clockwise curve outline">
            <a:extLst>
              <a:ext uri="{FF2B5EF4-FFF2-40B4-BE49-F238E27FC236}">
                <a16:creationId xmlns:a16="http://schemas.microsoft.com/office/drawing/2014/main" id="{618CD536-688D-07A5-AEB2-409805419DD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5264920">
            <a:off x="9639633" y="5707098"/>
            <a:ext cx="1371600" cy="1371600"/>
          </a:xfrm>
          <a:prstGeom prst="rect">
            <a:avLst/>
          </a:prstGeom>
        </p:spPr>
      </p:pic>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1E85B9C4-3C89-8A07-FF38-C3F8F8625429}"/>
                  </a:ext>
                </a:extLst>
              </p:cNvPr>
              <p:cNvSpPr txBox="1"/>
              <p:nvPr/>
            </p:nvSpPr>
            <p:spPr>
              <a:xfrm>
                <a:off x="12078130" y="8127520"/>
                <a:ext cx="5037887" cy="815608"/>
              </a:xfrm>
              <a:prstGeom prst="rect">
                <a:avLst/>
              </a:prstGeom>
              <a:noFill/>
              <a:ln w="28575">
                <a:solidFill>
                  <a:schemeClr val="bg1"/>
                </a:solidFill>
              </a:ln>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fr-BE" sz="2800" b="1" i="1" u="none" strike="noStrike" kern="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rPr>
                        <m:t>𝑹𝑬</m:t>
                      </m:r>
                      <m:r>
                        <a:rPr kumimoji="0" lang="fr-BE" sz="2800" b="1" i="1" u="none" strike="noStrike" kern="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rPr>
                        <m:t>=</m:t>
                      </m:r>
                      <m:f>
                        <m:fPr>
                          <m:ctrlPr>
                            <a:rPr kumimoji="0" lang="en-GB" sz="2800" b="1" i="1" u="none" strike="noStrike" kern="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rPr>
                          </m:ctrlPr>
                        </m:fPr>
                        <m:num>
                          <m:r>
                            <a:rPr kumimoji="0" lang="en-AU" sz="2800" b="1" i="1" u="none" strike="noStrike" kern="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rPr>
                            <m:t>𝑷</m:t>
                          </m:r>
                          <m:r>
                            <a:rPr kumimoji="0" lang="fr-BE" sz="2800" b="1" i="1" u="none" strike="noStrike" kern="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rPr>
                            <m:t>𝒐𝒕𝒆𝒏𝒕𝒊𝒂𝒍</m:t>
                          </m:r>
                          <m:r>
                            <a:rPr kumimoji="0" lang="fr-BE" sz="2800" b="1" i="1" u="none" strike="noStrike" kern="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rPr>
                            <m:t> −</m:t>
                          </m:r>
                          <m:r>
                            <a:rPr kumimoji="0" lang="fr-BE" sz="2800" b="1" i="1" u="none" strike="noStrike" kern="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rPr>
                            <m:t>𝑨𝒄𝒕𝒖𝒂𝒍</m:t>
                          </m:r>
                        </m:num>
                        <m:den>
                          <m:r>
                            <a:rPr kumimoji="0" lang="fr-BE" sz="2800" b="1" i="1" u="none" strike="noStrike" kern="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rPr>
                            <m:t>𝑷𝒐𝒕𝒆𝒏𝒕𝒊𝒂𝒍</m:t>
                          </m:r>
                        </m:den>
                      </m:f>
                    </m:oMath>
                  </m:oMathPara>
                </a14:m>
                <a:endParaRPr kumimoji="0" lang="en-GB" sz="2800" b="1" i="1" u="none" strike="noStrike" kern="0" cap="none" spc="0" normalizeH="0" baseline="0" noProof="0" dirty="0">
                  <a:ln>
                    <a:noFill/>
                  </a:ln>
                  <a:solidFill>
                    <a:srgbClr val="FF0000"/>
                  </a:solidFill>
                  <a:effectLst/>
                  <a:uLnTx/>
                  <a:uFillTx/>
                  <a:latin typeface="Cambria Math" panose="02040503050406030204" pitchFamily="18" charset="0"/>
                  <a:ea typeface="Cambria Math" panose="02040503050406030204" pitchFamily="18" charset="0"/>
                </a:endParaRPr>
              </a:p>
            </p:txBody>
          </p:sp>
        </mc:Choice>
        <mc:Fallback xmlns="">
          <p:sp>
            <p:nvSpPr>
              <p:cNvPr id="40" name="TextBox 39">
                <a:extLst>
                  <a:ext uri="{FF2B5EF4-FFF2-40B4-BE49-F238E27FC236}">
                    <a16:creationId xmlns:a16="http://schemas.microsoft.com/office/drawing/2014/main" id="{1E85B9C4-3C89-8A07-FF38-C3F8F8625429}"/>
                  </a:ext>
                </a:extLst>
              </p:cNvPr>
              <p:cNvSpPr txBox="1">
                <a:spLocks noRot="1" noChangeAspect="1" noMove="1" noResize="1" noEditPoints="1" noAdjustHandles="1" noChangeArrowheads="1" noChangeShapeType="1" noTextEdit="1"/>
              </p:cNvSpPr>
              <p:nvPr/>
            </p:nvSpPr>
            <p:spPr>
              <a:xfrm>
                <a:off x="12078130" y="8127520"/>
                <a:ext cx="5037887" cy="815608"/>
              </a:xfrm>
              <a:prstGeom prst="rect">
                <a:avLst/>
              </a:prstGeom>
              <a:blipFill>
                <a:blip r:embed="rId6"/>
                <a:stretch>
                  <a:fillRect/>
                </a:stretch>
              </a:blipFill>
              <a:ln w="28575">
                <a:solidFill>
                  <a:schemeClr val="bg1"/>
                </a:solidFill>
              </a:ln>
            </p:spPr>
            <p:txBody>
              <a:bodyPr/>
              <a:lstStyle/>
              <a:p>
                <a:r>
                  <a:rPr lang="en-GB">
                    <a:noFill/>
                  </a:rPr>
                  <a:t> </a:t>
                </a:r>
              </a:p>
            </p:txBody>
          </p:sp>
        </mc:Fallback>
      </mc:AlternateContent>
    </p:spTree>
    <p:extLst>
      <p:ext uri="{BB962C8B-B14F-4D97-AF65-F5344CB8AC3E}">
        <p14:creationId xmlns:p14="http://schemas.microsoft.com/office/powerpoint/2010/main" val="3155388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par>
                                <p:cTn id="28" presetID="10" presetClass="entr" presetSubtype="0"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childTnLst>
                          </p:cTn>
                        </p:par>
                        <p:par>
                          <p:cTn id="40" fill="hold">
                            <p:stCondLst>
                              <p:cond delay="1000"/>
                            </p:stCondLst>
                            <p:childTnLst>
                              <p:par>
                                <p:cTn id="41" presetID="10" presetClass="entr" presetSubtype="0" fill="hold"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childTnLst>
                          </p:cTn>
                        </p:par>
                        <p:par>
                          <p:cTn id="44" fill="hold">
                            <p:stCondLst>
                              <p:cond delay="1500"/>
                            </p:stCondLst>
                            <p:childTnLst>
                              <p:par>
                                <p:cTn id="45" presetID="10" presetClass="entr" presetSubtype="0" fill="hold"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par>
                                <p:cTn id="48" presetID="10" presetClass="entr" presetSubtype="0" fill="hold"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500"/>
                                        <p:tgtEl>
                                          <p:spTgt spid="30"/>
                                        </p:tgtEl>
                                      </p:cBhvr>
                                    </p:animEffect>
                                  </p:childTnLst>
                                </p:cTn>
                              </p:par>
                            </p:childTnLst>
                          </p:cTn>
                        </p:par>
                        <p:par>
                          <p:cTn id="51" fill="hold">
                            <p:stCondLst>
                              <p:cond delay="2000"/>
                            </p:stCondLst>
                            <p:childTnLst>
                              <p:par>
                                <p:cTn id="52" presetID="10" presetClass="entr" presetSubtype="0" fill="hold" nodeType="after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500"/>
                                        <p:tgtEl>
                                          <p:spTgt spid="31"/>
                                        </p:tgtEl>
                                      </p:cBhvr>
                                    </p:animEffect>
                                  </p:childTnLst>
                                </p:cTn>
                              </p:par>
                              <p:par>
                                <p:cTn id="55" presetID="10" presetClass="entr" presetSubtype="0" fill="hold" nodeType="with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500"/>
                                        <p:tgtEl>
                                          <p:spTgt spid="32"/>
                                        </p:tgtEl>
                                      </p:cBhvr>
                                    </p:animEffect>
                                  </p:childTnLst>
                                </p:cTn>
                              </p:par>
                            </p:childTnLst>
                          </p:cTn>
                        </p:par>
                        <p:par>
                          <p:cTn id="58" fill="hold">
                            <p:stCondLst>
                              <p:cond delay="2500"/>
                            </p:stCondLst>
                            <p:childTnLst>
                              <p:par>
                                <p:cTn id="59" presetID="10"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childTnLst>
                                </p:cTn>
                              </p:par>
                              <p:par>
                                <p:cTn id="62" presetID="10" presetClass="entr" presetSubtype="0" fill="hold" nodeType="with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fade">
                                      <p:cBhvr>
                                        <p:cTn id="64" dur="500"/>
                                        <p:tgtEl>
                                          <p:spTgt spid="34"/>
                                        </p:tgtEl>
                                      </p:cBhvr>
                                    </p:animEffect>
                                  </p:childTnLst>
                                </p:cTn>
                              </p:par>
                              <p:par>
                                <p:cTn id="65" presetID="10" presetClass="entr" presetSubtype="0" fill="hold" nodeType="with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500"/>
                                        <p:tgtEl>
                                          <p:spTgt spid="35"/>
                                        </p:tgtEl>
                                      </p:cBhvr>
                                    </p:animEffect>
                                  </p:childTnLst>
                                </p:cTn>
                              </p:par>
                            </p:childTnLst>
                          </p:cTn>
                        </p:par>
                        <p:par>
                          <p:cTn id="68" fill="hold">
                            <p:stCondLst>
                              <p:cond delay="3000"/>
                            </p:stCondLst>
                            <p:childTnLst>
                              <p:par>
                                <p:cTn id="69" presetID="10" presetClass="entr" presetSubtype="0" fill="hold"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fade">
                                      <p:cBhvr>
                                        <p:cTn id="71" dur="500"/>
                                        <p:tgtEl>
                                          <p:spTgt spid="36"/>
                                        </p:tgtEl>
                                      </p:cBhvr>
                                    </p:animEffect>
                                  </p:childTnLst>
                                </p:cTn>
                              </p:par>
                              <p:par>
                                <p:cTn id="72" presetID="10" presetClass="entr" presetSubtype="0" fill="hold" nodeType="with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500"/>
                                        <p:tgtEl>
                                          <p:spTgt spid="37"/>
                                        </p:tgtEl>
                                      </p:cBhvr>
                                    </p:animEffect>
                                  </p:childTnLst>
                                </p:cTn>
                              </p:par>
                              <p:par>
                                <p:cTn id="75" presetID="10" presetClass="entr" presetSubtype="0" fill="hold" nodeType="withEffect">
                                  <p:stCondLst>
                                    <p:cond delay="0"/>
                                  </p:stCondLst>
                                  <p:childTnLst>
                                    <p:set>
                                      <p:cBhvr>
                                        <p:cTn id="76" dur="1" fill="hold">
                                          <p:stCondLst>
                                            <p:cond delay="0"/>
                                          </p:stCondLst>
                                        </p:cTn>
                                        <p:tgtEl>
                                          <p:spTgt spid="38"/>
                                        </p:tgtEl>
                                        <p:attrNameLst>
                                          <p:attrName>style.visibility</p:attrName>
                                        </p:attrNameLst>
                                      </p:cBhvr>
                                      <p:to>
                                        <p:strVal val="visible"/>
                                      </p:to>
                                    </p:set>
                                    <p:animEffect transition="in" filter="fade">
                                      <p:cBhvr>
                                        <p:cTn id="77" dur="500"/>
                                        <p:tgtEl>
                                          <p:spTgt spid="38"/>
                                        </p:tgtEl>
                                      </p:cBhvr>
                                    </p:animEffect>
                                  </p:childTnLst>
                                </p:cTn>
                              </p:par>
                            </p:childTnLst>
                          </p:cTn>
                        </p:par>
                        <p:par>
                          <p:cTn id="78" fill="hold">
                            <p:stCondLst>
                              <p:cond delay="3500"/>
                            </p:stCondLst>
                            <p:childTnLst>
                              <p:par>
                                <p:cTn id="79" presetID="10" presetClass="entr" presetSubtype="0" fill="hold"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fade">
                                      <p:cBhvr>
                                        <p:cTn id="81" dur="500"/>
                                        <p:tgtEl>
                                          <p:spTgt spid="12"/>
                                        </p:tgtEl>
                                      </p:cBhvr>
                                    </p:animEffect>
                                  </p:childTnLst>
                                </p:cTn>
                              </p:par>
                              <p:par>
                                <p:cTn id="82" presetID="10" presetClass="entr" presetSubtype="0" fill="hold" nodeType="withEffect">
                                  <p:stCondLst>
                                    <p:cond delay="0"/>
                                  </p:stCondLst>
                                  <p:childTnLst>
                                    <p:set>
                                      <p:cBhvr>
                                        <p:cTn id="83" dur="1" fill="hold">
                                          <p:stCondLst>
                                            <p:cond delay="0"/>
                                          </p:stCondLst>
                                        </p:cTn>
                                        <p:tgtEl>
                                          <p:spTgt spid="13"/>
                                        </p:tgtEl>
                                        <p:attrNameLst>
                                          <p:attrName>style.visibility</p:attrName>
                                        </p:attrNameLst>
                                      </p:cBhvr>
                                      <p:to>
                                        <p:strVal val="visible"/>
                                      </p:to>
                                    </p:set>
                                    <p:animEffect transition="in" filter="fade">
                                      <p:cBhvr>
                                        <p:cTn id="84" dur="500"/>
                                        <p:tgtEl>
                                          <p:spTgt spid="13"/>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fade">
                                      <p:cBhvr>
                                        <p:cTn id="87" dur="500"/>
                                        <p:tgtEl>
                                          <p:spTgt spid="15"/>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500"/>
                                        <p:tgtEl>
                                          <p:spTgt spid="25"/>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500"/>
                                        <p:tgtEl>
                                          <p:spTgt spid="40"/>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4"/>
                                        </p:tgtEl>
                                        <p:attrNameLst>
                                          <p:attrName>style.visibility</p:attrName>
                                        </p:attrNameLst>
                                      </p:cBhvr>
                                      <p:to>
                                        <p:strVal val="visible"/>
                                      </p:to>
                                    </p:set>
                                    <p:animEffect transition="in" filter="fade">
                                      <p:cBhvr>
                                        <p:cTn id="96" dur="500"/>
                                        <p:tgtEl>
                                          <p:spTgt spid="14"/>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500"/>
                                        <p:tgtEl>
                                          <p:spTgt spid="11"/>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fade">
                                      <p:cBhvr>
                                        <p:cTn id="106" dur="500"/>
                                        <p:tgtEl>
                                          <p:spTgt spid="19"/>
                                        </p:tgtEl>
                                      </p:cBhvr>
                                    </p:animEffect>
                                  </p:childTnLst>
                                </p:cTn>
                              </p:par>
                              <p:par>
                                <p:cTn id="107" presetID="10" presetClass="entr" presetSubtype="0" fill="hold" nodeType="withEffect">
                                  <p:stCondLst>
                                    <p:cond delay="0"/>
                                  </p:stCondLst>
                                  <p:childTnLst>
                                    <p:set>
                                      <p:cBhvr>
                                        <p:cTn id="108" dur="1" fill="hold">
                                          <p:stCondLst>
                                            <p:cond delay="0"/>
                                          </p:stCondLst>
                                        </p:cTn>
                                        <p:tgtEl>
                                          <p:spTgt spid="17"/>
                                        </p:tgtEl>
                                        <p:attrNameLst>
                                          <p:attrName>style.visibility</p:attrName>
                                        </p:attrNameLst>
                                      </p:cBhvr>
                                      <p:to>
                                        <p:strVal val="visible"/>
                                      </p:to>
                                    </p:set>
                                    <p:animEffect transition="in" filter="fade">
                                      <p:cBhvr>
                                        <p:cTn id="109" dur="500"/>
                                        <p:tgtEl>
                                          <p:spTgt spid="17"/>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16"/>
                                        </p:tgtEl>
                                        <p:attrNameLst>
                                          <p:attrName>style.visibility</p:attrName>
                                        </p:attrNameLst>
                                      </p:cBhvr>
                                      <p:to>
                                        <p:strVal val="visible"/>
                                      </p:to>
                                    </p:set>
                                    <p:animEffect transition="in" filter="fade">
                                      <p:cBhvr>
                                        <p:cTn id="112" dur="500"/>
                                        <p:tgtEl>
                                          <p:spTgt spid="16"/>
                                        </p:tgtEl>
                                      </p:cBhvr>
                                    </p:animEffect>
                                  </p:childTnLst>
                                </p:cTn>
                              </p:par>
                              <p:par>
                                <p:cTn id="113" presetID="10" presetClass="entr" presetSubtype="0" fill="hold" nodeType="withEffect">
                                  <p:stCondLst>
                                    <p:cond delay="0"/>
                                  </p:stCondLst>
                                  <p:childTnLst>
                                    <p:set>
                                      <p:cBhvr>
                                        <p:cTn id="114" dur="1" fill="hold">
                                          <p:stCondLst>
                                            <p:cond delay="0"/>
                                          </p:stCondLst>
                                        </p:cTn>
                                        <p:tgtEl>
                                          <p:spTgt spid="18"/>
                                        </p:tgtEl>
                                        <p:attrNameLst>
                                          <p:attrName>style.visibility</p:attrName>
                                        </p:attrNameLst>
                                      </p:cBhvr>
                                      <p:to>
                                        <p:strVal val="visible"/>
                                      </p:to>
                                    </p:set>
                                    <p:animEffect transition="in" filter="fade">
                                      <p:cBhvr>
                                        <p:cTn id="1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4" grpId="0"/>
      <p:bldP spid="15" grpId="0" animBg="1"/>
      <p:bldP spid="16" grpId="0" animBg="1"/>
      <p:bldP spid="19" grpId="0" animBg="1"/>
      <p:bldP spid="22" grpId="0"/>
      <p:bldP spid="24" grpId="0"/>
      <p:bldP spid="25" grpId="0"/>
      <p:bldP spid="26" grpId="0" animBg="1"/>
      <p:bldP spid="4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F6F2"/>
        </a:solidFill>
        <a:effectLst/>
      </p:bgPr>
    </p:bg>
    <p:spTree>
      <p:nvGrpSpPr>
        <p:cNvPr id="1" name=""/>
        <p:cNvGrpSpPr/>
        <p:nvPr/>
      </p:nvGrpSpPr>
      <p:grpSpPr>
        <a:xfrm>
          <a:off x="0" y="0"/>
          <a:ext cx="0" cy="0"/>
          <a:chOff x="0" y="0"/>
          <a:chExt cx="0" cy="0"/>
        </a:xfrm>
      </p:grpSpPr>
      <p:grpSp>
        <p:nvGrpSpPr>
          <p:cNvPr id="2" name="Group 2"/>
          <p:cNvGrpSpPr/>
          <p:nvPr/>
        </p:nvGrpSpPr>
        <p:grpSpPr>
          <a:xfrm>
            <a:off x="708847" y="1913012"/>
            <a:ext cx="12993079" cy="1483217"/>
            <a:chOff x="0" y="0"/>
            <a:chExt cx="4462849" cy="390642"/>
          </a:xfrm>
          <a:solidFill>
            <a:schemeClr val="bg2">
              <a:lumMod val="90000"/>
            </a:schemeClr>
          </a:solidFill>
        </p:grpSpPr>
        <p:sp>
          <p:nvSpPr>
            <p:cNvPr id="3" name="Freeform 3"/>
            <p:cNvSpPr/>
            <p:nvPr/>
          </p:nvSpPr>
          <p:spPr>
            <a:xfrm>
              <a:off x="0" y="0"/>
              <a:ext cx="4462849" cy="390642"/>
            </a:xfrm>
            <a:custGeom>
              <a:avLst/>
              <a:gdLst/>
              <a:ahLst/>
              <a:cxnLst/>
              <a:rect l="l" t="t" r="r" b="b"/>
              <a:pathLst>
                <a:path w="4462849" h="390642">
                  <a:moveTo>
                    <a:pt x="11879" y="0"/>
                  </a:moveTo>
                  <a:lnTo>
                    <a:pt x="4450970" y="0"/>
                  </a:lnTo>
                  <a:cubicBezTo>
                    <a:pt x="4454120" y="0"/>
                    <a:pt x="4457142" y="1252"/>
                    <a:pt x="4459370" y="3479"/>
                  </a:cubicBezTo>
                  <a:cubicBezTo>
                    <a:pt x="4461597" y="5707"/>
                    <a:pt x="4462849" y="8729"/>
                    <a:pt x="4462849" y="11879"/>
                  </a:cubicBezTo>
                  <a:lnTo>
                    <a:pt x="4462849" y="378762"/>
                  </a:lnTo>
                  <a:cubicBezTo>
                    <a:pt x="4462849" y="385323"/>
                    <a:pt x="4457531" y="390642"/>
                    <a:pt x="4450970" y="390642"/>
                  </a:cubicBezTo>
                  <a:lnTo>
                    <a:pt x="11879" y="390642"/>
                  </a:lnTo>
                  <a:cubicBezTo>
                    <a:pt x="5318" y="390642"/>
                    <a:pt x="0" y="385323"/>
                    <a:pt x="0" y="378762"/>
                  </a:cubicBezTo>
                  <a:lnTo>
                    <a:pt x="0" y="11879"/>
                  </a:lnTo>
                  <a:cubicBezTo>
                    <a:pt x="0" y="8729"/>
                    <a:pt x="1252" y="5707"/>
                    <a:pt x="3479" y="3479"/>
                  </a:cubicBezTo>
                  <a:cubicBezTo>
                    <a:pt x="5707" y="1252"/>
                    <a:pt x="8729" y="0"/>
                    <a:pt x="11879" y="0"/>
                  </a:cubicBezTo>
                  <a:close/>
                </a:path>
              </a:pathLst>
            </a:custGeom>
            <a:grpFill/>
          </p:spPr>
          <p:txBody>
            <a:bodyPr/>
            <a:lstStyle/>
            <a:p>
              <a:endParaRPr lang="en-GB" sz="1400">
                <a:solidFill>
                  <a:schemeClr val="bg2">
                    <a:lumMod val="25000"/>
                  </a:schemeClr>
                </a:solidFill>
              </a:endParaRPr>
            </a:p>
          </p:txBody>
        </p:sp>
        <p:sp>
          <p:nvSpPr>
            <p:cNvPr id="4" name="TextBox 4"/>
            <p:cNvSpPr txBox="1"/>
            <p:nvPr/>
          </p:nvSpPr>
          <p:spPr>
            <a:xfrm>
              <a:off x="0" y="-57150"/>
              <a:ext cx="4462849" cy="447792"/>
            </a:xfrm>
            <a:prstGeom prst="rect">
              <a:avLst/>
            </a:prstGeom>
            <a:grpFill/>
          </p:spPr>
          <p:txBody>
            <a:bodyPr lIns="50800" tIns="50800" rIns="50800" bIns="50800" rtlCol="0" anchor="ctr"/>
            <a:lstStyle/>
            <a:p>
              <a:pPr algn="l">
                <a:lnSpc>
                  <a:spcPts val="4200"/>
                </a:lnSpc>
              </a:pPr>
              <a:r>
                <a:rPr lang="en-US" sz="2400" b="1" dirty="0">
                  <a:solidFill>
                    <a:schemeClr val="bg2">
                      <a:lumMod val="25000"/>
                    </a:schemeClr>
                  </a:solidFill>
                  <a:latin typeface="Open Sans Bold"/>
                  <a:ea typeface="Open Sans Bold"/>
                  <a:cs typeface="Open Sans Bold"/>
                  <a:sym typeface="Open Sans Bold"/>
                </a:rPr>
                <a:t>Direct RE: </a:t>
              </a:r>
              <a:r>
                <a:rPr lang="en-US" sz="2400" dirty="0">
                  <a:solidFill>
                    <a:schemeClr val="bg2">
                      <a:lumMod val="25000"/>
                    </a:schemeClr>
                  </a:solidFill>
                  <a:latin typeface="Open Sans"/>
                  <a:ea typeface="Open Sans"/>
                  <a:cs typeface="Open Sans"/>
                  <a:sym typeface="Open Sans"/>
                </a:rPr>
                <a:t>an energy efficiency improvement of an energy service leads to ↓ of cost of the service, which ↑ its demand</a:t>
              </a:r>
            </a:p>
          </p:txBody>
        </p:sp>
      </p:grpSp>
      <p:grpSp>
        <p:nvGrpSpPr>
          <p:cNvPr id="5" name="Group 5"/>
          <p:cNvGrpSpPr/>
          <p:nvPr/>
        </p:nvGrpSpPr>
        <p:grpSpPr>
          <a:xfrm>
            <a:off x="769197" y="4977993"/>
            <a:ext cx="12946803" cy="1483217"/>
            <a:chOff x="0" y="0"/>
            <a:chExt cx="4446954" cy="390642"/>
          </a:xfrm>
          <a:solidFill>
            <a:schemeClr val="accent1">
              <a:lumMod val="20000"/>
              <a:lumOff val="80000"/>
            </a:schemeClr>
          </a:solidFill>
        </p:grpSpPr>
        <p:sp>
          <p:nvSpPr>
            <p:cNvPr id="6" name="Freeform 6"/>
            <p:cNvSpPr/>
            <p:nvPr/>
          </p:nvSpPr>
          <p:spPr>
            <a:xfrm>
              <a:off x="0" y="0"/>
              <a:ext cx="4446954" cy="390642"/>
            </a:xfrm>
            <a:custGeom>
              <a:avLst/>
              <a:gdLst/>
              <a:ahLst/>
              <a:cxnLst/>
              <a:rect l="l" t="t" r="r" b="b"/>
              <a:pathLst>
                <a:path w="4446954" h="390642">
                  <a:moveTo>
                    <a:pt x="11922" y="0"/>
                  </a:moveTo>
                  <a:lnTo>
                    <a:pt x="4435033" y="0"/>
                  </a:lnTo>
                  <a:cubicBezTo>
                    <a:pt x="4438194" y="0"/>
                    <a:pt x="4441227" y="1256"/>
                    <a:pt x="4443462" y="3492"/>
                  </a:cubicBezTo>
                  <a:cubicBezTo>
                    <a:pt x="4445698" y="5727"/>
                    <a:pt x="4446954" y="8760"/>
                    <a:pt x="4446954" y="11922"/>
                  </a:cubicBezTo>
                  <a:lnTo>
                    <a:pt x="4446954" y="378720"/>
                  </a:lnTo>
                  <a:cubicBezTo>
                    <a:pt x="4446954" y="381882"/>
                    <a:pt x="4445698" y="384914"/>
                    <a:pt x="4443462" y="387150"/>
                  </a:cubicBezTo>
                  <a:cubicBezTo>
                    <a:pt x="4441227" y="389386"/>
                    <a:pt x="4438194" y="390642"/>
                    <a:pt x="4435033" y="390642"/>
                  </a:cubicBezTo>
                  <a:lnTo>
                    <a:pt x="11922" y="390642"/>
                  </a:lnTo>
                  <a:cubicBezTo>
                    <a:pt x="8760" y="390642"/>
                    <a:pt x="5727" y="389386"/>
                    <a:pt x="3492" y="387150"/>
                  </a:cubicBezTo>
                  <a:cubicBezTo>
                    <a:pt x="1256" y="384914"/>
                    <a:pt x="0" y="381882"/>
                    <a:pt x="0" y="378720"/>
                  </a:cubicBezTo>
                  <a:lnTo>
                    <a:pt x="0" y="11922"/>
                  </a:lnTo>
                  <a:cubicBezTo>
                    <a:pt x="0" y="8760"/>
                    <a:pt x="1256" y="5727"/>
                    <a:pt x="3492" y="3492"/>
                  </a:cubicBezTo>
                  <a:cubicBezTo>
                    <a:pt x="5727" y="1256"/>
                    <a:pt x="8760" y="0"/>
                    <a:pt x="11922" y="0"/>
                  </a:cubicBezTo>
                  <a:close/>
                </a:path>
              </a:pathLst>
            </a:custGeom>
            <a:grpFill/>
          </p:spPr>
          <p:txBody>
            <a:bodyPr/>
            <a:lstStyle/>
            <a:p>
              <a:endParaRPr lang="en-GB" sz="1400">
                <a:solidFill>
                  <a:schemeClr val="accent1">
                    <a:lumMod val="50000"/>
                  </a:schemeClr>
                </a:solidFill>
              </a:endParaRPr>
            </a:p>
          </p:txBody>
        </p:sp>
        <p:sp>
          <p:nvSpPr>
            <p:cNvPr id="7" name="TextBox 7"/>
            <p:cNvSpPr txBox="1"/>
            <p:nvPr/>
          </p:nvSpPr>
          <p:spPr>
            <a:xfrm>
              <a:off x="0" y="-57150"/>
              <a:ext cx="4446954" cy="447792"/>
            </a:xfrm>
            <a:prstGeom prst="rect">
              <a:avLst/>
            </a:prstGeom>
            <a:grpFill/>
          </p:spPr>
          <p:txBody>
            <a:bodyPr lIns="50800" tIns="50800" rIns="50800" bIns="50800" rtlCol="0" anchor="ctr"/>
            <a:lstStyle/>
            <a:p>
              <a:pPr algn="l">
                <a:lnSpc>
                  <a:spcPts val="4200"/>
                </a:lnSpc>
              </a:pPr>
              <a:r>
                <a:rPr lang="en-US" sz="2400" b="1">
                  <a:solidFill>
                    <a:schemeClr val="accent1">
                      <a:lumMod val="50000"/>
                    </a:schemeClr>
                  </a:solidFill>
                  <a:latin typeface="Open Sans Bold"/>
                  <a:ea typeface="Open Sans Bold"/>
                  <a:cs typeface="Open Sans Bold"/>
                  <a:sym typeface="Open Sans Bold"/>
                </a:rPr>
                <a:t>Indirect RE: </a:t>
              </a:r>
              <a:r>
                <a:rPr lang="en-US" sz="2400">
                  <a:solidFill>
                    <a:schemeClr val="accent1">
                      <a:lumMod val="50000"/>
                    </a:schemeClr>
                  </a:solidFill>
                  <a:latin typeface="Open Sans"/>
                  <a:ea typeface="Open Sans"/>
                  <a:cs typeface="Open Sans"/>
                  <a:sym typeface="Open Sans"/>
                </a:rPr>
                <a:t>↓ of the cost of an energy service can produce changes on the demand of other goods which also require energy to be produced.</a:t>
              </a:r>
            </a:p>
          </p:txBody>
        </p:sp>
      </p:grpSp>
      <p:grpSp>
        <p:nvGrpSpPr>
          <p:cNvPr id="8" name="Group 8"/>
          <p:cNvGrpSpPr/>
          <p:nvPr/>
        </p:nvGrpSpPr>
        <p:grpSpPr>
          <a:xfrm>
            <a:off x="829550" y="8100804"/>
            <a:ext cx="12900526" cy="1768683"/>
            <a:chOff x="0" y="0"/>
            <a:chExt cx="4431059" cy="465826"/>
          </a:xfrm>
          <a:solidFill>
            <a:schemeClr val="accent6">
              <a:lumMod val="40000"/>
              <a:lumOff val="60000"/>
            </a:schemeClr>
          </a:solidFill>
        </p:grpSpPr>
        <p:sp>
          <p:nvSpPr>
            <p:cNvPr id="9" name="Freeform 9"/>
            <p:cNvSpPr/>
            <p:nvPr/>
          </p:nvSpPr>
          <p:spPr>
            <a:xfrm>
              <a:off x="0" y="0"/>
              <a:ext cx="4431059" cy="465826"/>
            </a:xfrm>
            <a:custGeom>
              <a:avLst/>
              <a:gdLst/>
              <a:ahLst/>
              <a:cxnLst/>
              <a:rect l="l" t="t" r="r" b="b"/>
              <a:pathLst>
                <a:path w="4431059" h="465826">
                  <a:moveTo>
                    <a:pt x="11964" y="0"/>
                  </a:moveTo>
                  <a:lnTo>
                    <a:pt x="4419095" y="0"/>
                  </a:lnTo>
                  <a:cubicBezTo>
                    <a:pt x="4425702" y="0"/>
                    <a:pt x="4431059" y="5357"/>
                    <a:pt x="4431059" y="11964"/>
                  </a:cubicBezTo>
                  <a:lnTo>
                    <a:pt x="4431059" y="453862"/>
                  </a:lnTo>
                  <a:cubicBezTo>
                    <a:pt x="4431059" y="457035"/>
                    <a:pt x="4429799" y="460078"/>
                    <a:pt x="4427555" y="462322"/>
                  </a:cubicBezTo>
                  <a:cubicBezTo>
                    <a:pt x="4425311" y="464566"/>
                    <a:pt x="4422268" y="465826"/>
                    <a:pt x="4419095" y="465826"/>
                  </a:cubicBezTo>
                  <a:lnTo>
                    <a:pt x="11964" y="465826"/>
                  </a:lnTo>
                  <a:cubicBezTo>
                    <a:pt x="8791" y="465826"/>
                    <a:pt x="5748" y="464566"/>
                    <a:pt x="3504" y="462322"/>
                  </a:cubicBezTo>
                  <a:cubicBezTo>
                    <a:pt x="1261" y="460078"/>
                    <a:pt x="0" y="457035"/>
                    <a:pt x="0" y="453862"/>
                  </a:cubicBezTo>
                  <a:lnTo>
                    <a:pt x="0" y="11964"/>
                  </a:lnTo>
                  <a:cubicBezTo>
                    <a:pt x="0" y="8791"/>
                    <a:pt x="1261" y="5748"/>
                    <a:pt x="3504" y="3504"/>
                  </a:cubicBezTo>
                  <a:cubicBezTo>
                    <a:pt x="5748" y="1261"/>
                    <a:pt x="8791" y="0"/>
                    <a:pt x="11964" y="0"/>
                  </a:cubicBezTo>
                  <a:close/>
                </a:path>
              </a:pathLst>
            </a:custGeom>
            <a:grpFill/>
          </p:spPr>
          <p:txBody>
            <a:bodyPr/>
            <a:lstStyle/>
            <a:p>
              <a:endParaRPr lang="en-GB" sz="1400">
                <a:solidFill>
                  <a:schemeClr val="accent6">
                    <a:lumMod val="50000"/>
                  </a:schemeClr>
                </a:solidFill>
              </a:endParaRPr>
            </a:p>
          </p:txBody>
        </p:sp>
        <p:sp>
          <p:nvSpPr>
            <p:cNvPr id="10" name="TextBox 10"/>
            <p:cNvSpPr txBox="1"/>
            <p:nvPr/>
          </p:nvSpPr>
          <p:spPr>
            <a:xfrm>
              <a:off x="0" y="-57150"/>
              <a:ext cx="4431059" cy="522976"/>
            </a:xfrm>
            <a:prstGeom prst="rect">
              <a:avLst/>
            </a:prstGeom>
            <a:grpFill/>
          </p:spPr>
          <p:txBody>
            <a:bodyPr lIns="50800" tIns="50800" rIns="50800" bIns="50800" rtlCol="0" anchor="ctr"/>
            <a:lstStyle/>
            <a:p>
              <a:pPr algn="l">
                <a:lnSpc>
                  <a:spcPts val="4200"/>
                </a:lnSpc>
              </a:pPr>
              <a:r>
                <a:rPr lang="en-US" sz="2400" b="1">
                  <a:solidFill>
                    <a:schemeClr val="accent6">
                      <a:lumMod val="50000"/>
                    </a:schemeClr>
                  </a:solidFill>
                  <a:latin typeface="Open Sans Bold"/>
                  <a:ea typeface="Open Sans Bold"/>
                  <a:cs typeface="Open Sans Bold"/>
                  <a:sym typeface="Open Sans Bold"/>
                </a:rPr>
                <a:t>Economy wide RE: </a:t>
              </a:r>
              <a:r>
                <a:rPr lang="en-US" sz="2400">
                  <a:solidFill>
                    <a:schemeClr val="accent6">
                      <a:lumMod val="50000"/>
                    </a:schemeClr>
                  </a:solidFill>
                  <a:latin typeface="Open Sans"/>
                  <a:ea typeface="Open Sans"/>
                  <a:cs typeface="Open Sans"/>
                  <a:sym typeface="Open Sans"/>
                </a:rPr>
                <a:t>↓ of the cost of an energy service ↓ the price of intermediate and final goods adjusting prices and quantities throughout the economy, affecting economic growth and again the demand for energy and other products</a:t>
              </a:r>
            </a:p>
          </p:txBody>
        </p:sp>
      </p:grpSp>
      <p:sp>
        <p:nvSpPr>
          <p:cNvPr id="11" name="Freeform 11"/>
          <p:cNvSpPr/>
          <p:nvPr/>
        </p:nvSpPr>
        <p:spPr>
          <a:xfrm>
            <a:off x="829548" y="3339079"/>
            <a:ext cx="10882984" cy="1638914"/>
          </a:xfrm>
          <a:custGeom>
            <a:avLst/>
            <a:gdLst/>
            <a:ahLst/>
            <a:cxnLst/>
            <a:rect l="l" t="t" r="r" b="b"/>
            <a:pathLst>
              <a:path w="10882984" h="1638914">
                <a:moveTo>
                  <a:pt x="0" y="0"/>
                </a:moveTo>
                <a:lnTo>
                  <a:pt x="10882985" y="0"/>
                </a:lnTo>
                <a:lnTo>
                  <a:pt x="10882985" y="1638914"/>
                </a:lnTo>
                <a:lnTo>
                  <a:pt x="0" y="1638914"/>
                </a:lnTo>
                <a:lnTo>
                  <a:pt x="0" y="0"/>
                </a:lnTo>
                <a:close/>
              </a:path>
            </a:pathLst>
          </a:custGeom>
          <a:blipFill>
            <a:blip r:embed="rId2"/>
            <a:stretch>
              <a:fillRect t="-8198" b="-8198"/>
            </a:stretch>
          </a:blipFill>
        </p:spPr>
        <p:txBody>
          <a:bodyPr/>
          <a:lstStyle/>
          <a:p>
            <a:endParaRPr lang="en-GB"/>
          </a:p>
        </p:txBody>
      </p:sp>
      <p:sp>
        <p:nvSpPr>
          <p:cNvPr id="12" name="Freeform 12"/>
          <p:cNvSpPr/>
          <p:nvPr/>
        </p:nvSpPr>
        <p:spPr>
          <a:xfrm>
            <a:off x="829548" y="6394536"/>
            <a:ext cx="12079777" cy="1706269"/>
          </a:xfrm>
          <a:custGeom>
            <a:avLst/>
            <a:gdLst/>
            <a:ahLst/>
            <a:cxnLst/>
            <a:rect l="l" t="t" r="r" b="b"/>
            <a:pathLst>
              <a:path w="12079777" h="1706269">
                <a:moveTo>
                  <a:pt x="0" y="0"/>
                </a:moveTo>
                <a:lnTo>
                  <a:pt x="12079778" y="0"/>
                </a:lnTo>
                <a:lnTo>
                  <a:pt x="12079778" y="1706268"/>
                </a:lnTo>
                <a:lnTo>
                  <a:pt x="0" y="1706268"/>
                </a:lnTo>
                <a:lnTo>
                  <a:pt x="0" y="0"/>
                </a:lnTo>
                <a:close/>
              </a:path>
            </a:pathLst>
          </a:custGeom>
          <a:blipFill>
            <a:blip r:embed="rId3"/>
            <a:stretch>
              <a:fillRect/>
            </a:stretch>
          </a:blipFill>
        </p:spPr>
        <p:txBody>
          <a:bodyPr/>
          <a:lstStyle/>
          <a:p>
            <a:endParaRPr lang="en-GB"/>
          </a:p>
        </p:txBody>
      </p:sp>
      <p:sp>
        <p:nvSpPr>
          <p:cNvPr id="13" name="TextBox 13"/>
          <p:cNvSpPr txBox="1"/>
          <p:nvPr/>
        </p:nvSpPr>
        <p:spPr>
          <a:xfrm>
            <a:off x="1028700" y="269774"/>
            <a:ext cx="15798274" cy="1076365"/>
          </a:xfrm>
          <a:prstGeom prst="rect">
            <a:avLst/>
          </a:prstGeom>
        </p:spPr>
        <p:txBody>
          <a:bodyPr lIns="0" tIns="0" rIns="0" bIns="0" rtlCol="0" anchor="t">
            <a:spAutoFit/>
          </a:bodyPr>
          <a:lstStyle/>
          <a:p>
            <a:pPr algn="l">
              <a:lnSpc>
                <a:spcPts val="8250"/>
              </a:lnSpc>
            </a:pPr>
            <a:r>
              <a:rPr lang="en-US" sz="7500" b="1">
                <a:solidFill>
                  <a:srgbClr val="708988"/>
                </a:solidFill>
                <a:latin typeface="Roboto Condensed Bold"/>
                <a:ea typeface="Roboto Condensed Bold"/>
                <a:cs typeface="Roboto Condensed Bold"/>
                <a:sym typeface="Roboto Condensed Bold"/>
              </a:rPr>
              <a:t>Rebound effect types and mechanisms</a:t>
            </a:r>
          </a:p>
        </p:txBody>
      </p:sp>
      <p:sp>
        <p:nvSpPr>
          <p:cNvPr id="14" name="TextBox 14"/>
          <p:cNvSpPr txBox="1"/>
          <p:nvPr/>
        </p:nvSpPr>
        <p:spPr>
          <a:xfrm>
            <a:off x="14073308" y="9937790"/>
            <a:ext cx="4214692" cy="349210"/>
          </a:xfrm>
          <a:prstGeom prst="rect">
            <a:avLst/>
          </a:prstGeom>
        </p:spPr>
        <p:txBody>
          <a:bodyPr lIns="0" tIns="0" rIns="0" bIns="0" rtlCol="0" anchor="t">
            <a:spAutoFit/>
          </a:bodyPr>
          <a:lstStyle/>
          <a:p>
            <a:pPr algn="ctr">
              <a:lnSpc>
                <a:spcPts val="2800"/>
              </a:lnSpc>
            </a:pPr>
            <a:r>
              <a:rPr lang="en-US" sz="2000">
                <a:solidFill>
                  <a:srgbClr val="708988"/>
                </a:solidFill>
                <a:latin typeface="Open Sans"/>
                <a:ea typeface="Open Sans"/>
                <a:cs typeface="Open Sans"/>
                <a:sym typeface="Open Sans"/>
              </a:rPr>
              <a:t>Greening et al. 2022; Hertwich 2005</a:t>
            </a:r>
          </a:p>
        </p:txBody>
      </p:sp>
      <p:sp>
        <p:nvSpPr>
          <p:cNvPr id="15" name="TextBox 15"/>
          <p:cNvSpPr txBox="1"/>
          <p:nvPr/>
        </p:nvSpPr>
        <p:spPr>
          <a:xfrm>
            <a:off x="5336428" y="1288989"/>
            <a:ext cx="10364280" cy="481290"/>
          </a:xfrm>
          <a:prstGeom prst="rect">
            <a:avLst/>
          </a:prstGeom>
        </p:spPr>
        <p:txBody>
          <a:bodyPr lIns="0" tIns="0" rIns="0" bIns="0" rtlCol="0" anchor="t">
            <a:spAutoFit/>
          </a:bodyPr>
          <a:lstStyle/>
          <a:p>
            <a:pPr algn="ctr">
              <a:lnSpc>
                <a:spcPts val="3920"/>
              </a:lnSpc>
            </a:pPr>
            <a:r>
              <a:rPr lang="en-US" sz="2800">
                <a:solidFill>
                  <a:srgbClr val="000000"/>
                </a:solidFill>
                <a:latin typeface="Open Sans"/>
                <a:ea typeface="Open Sans"/>
                <a:cs typeface="Open Sans"/>
                <a:sym typeface="Open Sans"/>
              </a:rPr>
              <a:t>... from an energy-economic perspective (non-exhaustive list)</a:t>
            </a:r>
          </a:p>
        </p:txBody>
      </p:sp>
      <p:sp>
        <p:nvSpPr>
          <p:cNvPr id="16" name="Slide Number Placeholder 15">
            <a:extLst>
              <a:ext uri="{FF2B5EF4-FFF2-40B4-BE49-F238E27FC236}">
                <a16:creationId xmlns:a16="http://schemas.microsoft.com/office/drawing/2014/main" id="{101DDDF6-4720-6043-958E-D859A84F3517}"/>
              </a:ext>
            </a:extLst>
          </p:cNvPr>
          <p:cNvSpPr>
            <a:spLocks noGrp="1"/>
          </p:cNvSpPr>
          <p:nvPr>
            <p:ph type="sldNum" sz="quarter" idx="12"/>
          </p:nvPr>
        </p:nvSpPr>
        <p:spPr/>
        <p:txBody>
          <a:bodyPr/>
          <a:lstStyle/>
          <a:p>
            <a:fld id="{B6F15528-21DE-4FAA-801E-634DDDAF4B2B}" type="slidenum">
              <a:rPr lang="en-US" smtClean="0"/>
              <a:pPr/>
              <a:t>4</a:t>
            </a:fld>
            <a:endParaRPr lang="en-US"/>
          </a:p>
        </p:txBody>
      </p:sp>
      <p:sp>
        <p:nvSpPr>
          <p:cNvPr id="19" name="Oval 18">
            <a:extLst>
              <a:ext uri="{FF2B5EF4-FFF2-40B4-BE49-F238E27FC236}">
                <a16:creationId xmlns:a16="http://schemas.microsoft.com/office/drawing/2014/main" id="{8FE7BB69-38CE-75E3-4EBC-6AAABE9E0A48}"/>
              </a:ext>
            </a:extLst>
          </p:cNvPr>
          <p:cNvSpPr/>
          <p:nvPr/>
        </p:nvSpPr>
        <p:spPr>
          <a:xfrm>
            <a:off x="13815600" y="3543300"/>
            <a:ext cx="4320000" cy="4320000"/>
          </a:xfrm>
          <a:prstGeom prst="ellipse">
            <a:avLst/>
          </a:prstGeom>
          <a:solidFill>
            <a:schemeClr val="accent6">
              <a:lumMod val="40000"/>
              <a:lumOff val="6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Oval 19">
            <a:extLst>
              <a:ext uri="{FF2B5EF4-FFF2-40B4-BE49-F238E27FC236}">
                <a16:creationId xmlns:a16="http://schemas.microsoft.com/office/drawing/2014/main" id="{246F7361-BBAF-803D-A2AD-0356A09F13F1}"/>
              </a:ext>
            </a:extLst>
          </p:cNvPr>
          <p:cNvSpPr/>
          <p:nvPr/>
        </p:nvSpPr>
        <p:spPr>
          <a:xfrm>
            <a:off x="14355600" y="4083300"/>
            <a:ext cx="3240000" cy="3240000"/>
          </a:xfrm>
          <a:prstGeom prst="ellipse">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Oval 20">
            <a:extLst>
              <a:ext uri="{FF2B5EF4-FFF2-40B4-BE49-F238E27FC236}">
                <a16:creationId xmlns:a16="http://schemas.microsoft.com/office/drawing/2014/main" id="{50D180B4-1E87-70A6-FB44-D98C70A5667C}"/>
              </a:ext>
            </a:extLst>
          </p:cNvPr>
          <p:cNvSpPr/>
          <p:nvPr/>
        </p:nvSpPr>
        <p:spPr>
          <a:xfrm>
            <a:off x="14895600" y="4561475"/>
            <a:ext cx="2160000" cy="2160000"/>
          </a:xfrm>
          <a:prstGeom prst="ellipse">
            <a:avLst/>
          </a:prstGeom>
          <a:solidFill>
            <a:schemeClr val="bg2">
              <a:lumMod val="90000"/>
            </a:schemeClr>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TextBox 21">
            <a:extLst>
              <a:ext uri="{FF2B5EF4-FFF2-40B4-BE49-F238E27FC236}">
                <a16:creationId xmlns:a16="http://schemas.microsoft.com/office/drawing/2014/main" id="{43F12BEE-574F-AD92-5FC5-941DB9D4AEE2}"/>
              </a:ext>
            </a:extLst>
          </p:cNvPr>
          <p:cNvSpPr txBox="1"/>
          <p:nvPr/>
        </p:nvSpPr>
        <p:spPr>
          <a:xfrm>
            <a:off x="15240000" y="4738736"/>
            <a:ext cx="2160000" cy="584775"/>
          </a:xfrm>
          <a:prstGeom prst="rect">
            <a:avLst/>
          </a:prstGeom>
          <a:noFill/>
        </p:spPr>
        <p:txBody>
          <a:bodyPr wrap="square" rtlCol="0">
            <a:spAutoFit/>
          </a:bodyPr>
          <a:lstStyle/>
          <a:p>
            <a:r>
              <a:rPr lang="en-GB" sz="3200" dirty="0">
                <a:solidFill>
                  <a:schemeClr val="bg2">
                    <a:lumMod val="25000"/>
                  </a:schemeClr>
                </a:solidFill>
              </a:rPr>
              <a:t>Direct</a:t>
            </a:r>
          </a:p>
        </p:txBody>
      </p:sp>
      <p:sp>
        <p:nvSpPr>
          <p:cNvPr id="23" name="TextBox 22">
            <a:extLst>
              <a:ext uri="{FF2B5EF4-FFF2-40B4-BE49-F238E27FC236}">
                <a16:creationId xmlns:a16="http://schemas.microsoft.com/office/drawing/2014/main" id="{512265AC-0B5D-9C03-9FE8-751ED94BF472}"/>
              </a:ext>
            </a:extLst>
          </p:cNvPr>
          <p:cNvSpPr txBox="1"/>
          <p:nvPr/>
        </p:nvSpPr>
        <p:spPr>
          <a:xfrm>
            <a:off x="15240000" y="4083300"/>
            <a:ext cx="2160000" cy="584775"/>
          </a:xfrm>
          <a:prstGeom prst="rect">
            <a:avLst/>
          </a:prstGeom>
          <a:noFill/>
        </p:spPr>
        <p:txBody>
          <a:bodyPr wrap="square" rtlCol="0">
            <a:spAutoFit/>
          </a:bodyPr>
          <a:lstStyle/>
          <a:p>
            <a:r>
              <a:rPr lang="en-GB" sz="3200" dirty="0">
                <a:solidFill>
                  <a:schemeClr val="accent1">
                    <a:lumMod val="50000"/>
                  </a:schemeClr>
                </a:solidFill>
              </a:rPr>
              <a:t>Indirect</a:t>
            </a:r>
          </a:p>
        </p:txBody>
      </p:sp>
      <p:sp>
        <p:nvSpPr>
          <p:cNvPr id="24" name="TextBox 23">
            <a:extLst>
              <a:ext uri="{FF2B5EF4-FFF2-40B4-BE49-F238E27FC236}">
                <a16:creationId xmlns:a16="http://schemas.microsoft.com/office/drawing/2014/main" id="{7C00F38B-EA17-39A9-798A-AB1A3F5BF7B0}"/>
              </a:ext>
            </a:extLst>
          </p:cNvPr>
          <p:cNvSpPr txBox="1"/>
          <p:nvPr/>
        </p:nvSpPr>
        <p:spPr>
          <a:xfrm>
            <a:off x="15245860" y="3419649"/>
            <a:ext cx="2786585" cy="584775"/>
          </a:xfrm>
          <a:prstGeom prst="rect">
            <a:avLst/>
          </a:prstGeom>
          <a:noFill/>
        </p:spPr>
        <p:txBody>
          <a:bodyPr wrap="square" rtlCol="0">
            <a:spAutoFit/>
          </a:bodyPr>
          <a:lstStyle/>
          <a:p>
            <a:r>
              <a:rPr lang="en-GB" sz="3200" dirty="0">
                <a:solidFill>
                  <a:schemeClr val="accent6">
                    <a:lumMod val="50000"/>
                  </a:schemeClr>
                </a:solidFill>
              </a:rPr>
              <a:t>Economy-wide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F6F2"/>
        </a:solidFill>
        <a:effectLst/>
      </p:bgPr>
    </p:bg>
    <p:spTree>
      <p:nvGrpSpPr>
        <p:cNvPr id="1" name=""/>
        <p:cNvGrpSpPr/>
        <p:nvPr/>
      </p:nvGrpSpPr>
      <p:grpSpPr>
        <a:xfrm>
          <a:off x="0" y="0"/>
          <a:ext cx="0" cy="0"/>
          <a:chOff x="0" y="0"/>
          <a:chExt cx="0" cy="0"/>
        </a:xfrm>
      </p:grpSpPr>
      <p:grpSp>
        <p:nvGrpSpPr>
          <p:cNvPr id="2" name="Group 2"/>
          <p:cNvGrpSpPr/>
          <p:nvPr/>
        </p:nvGrpSpPr>
        <p:grpSpPr>
          <a:xfrm>
            <a:off x="146871" y="4855584"/>
            <a:ext cx="4181085" cy="1483217"/>
            <a:chOff x="0" y="0"/>
            <a:chExt cx="1101191" cy="390642"/>
          </a:xfrm>
        </p:grpSpPr>
        <p:sp>
          <p:nvSpPr>
            <p:cNvPr id="3" name="Freeform 3"/>
            <p:cNvSpPr/>
            <p:nvPr/>
          </p:nvSpPr>
          <p:spPr>
            <a:xfrm>
              <a:off x="0" y="0"/>
              <a:ext cx="1101191" cy="390642"/>
            </a:xfrm>
            <a:custGeom>
              <a:avLst/>
              <a:gdLst/>
              <a:ahLst/>
              <a:cxnLst/>
              <a:rect l="l" t="t" r="r" b="b"/>
              <a:pathLst>
                <a:path w="1101191" h="390642">
                  <a:moveTo>
                    <a:pt x="48143" y="0"/>
                  </a:moveTo>
                  <a:lnTo>
                    <a:pt x="1053048" y="0"/>
                  </a:lnTo>
                  <a:cubicBezTo>
                    <a:pt x="1065817" y="0"/>
                    <a:pt x="1078062" y="5072"/>
                    <a:pt x="1087090" y="14101"/>
                  </a:cubicBezTo>
                  <a:cubicBezTo>
                    <a:pt x="1096119" y="23129"/>
                    <a:pt x="1101191" y="35375"/>
                    <a:pt x="1101191" y="48143"/>
                  </a:cubicBezTo>
                  <a:lnTo>
                    <a:pt x="1101191" y="342499"/>
                  </a:lnTo>
                  <a:cubicBezTo>
                    <a:pt x="1101191" y="369087"/>
                    <a:pt x="1079637" y="390642"/>
                    <a:pt x="1053048" y="390642"/>
                  </a:cubicBezTo>
                  <a:lnTo>
                    <a:pt x="48143" y="390642"/>
                  </a:lnTo>
                  <a:cubicBezTo>
                    <a:pt x="21554" y="390642"/>
                    <a:pt x="0" y="369087"/>
                    <a:pt x="0" y="342499"/>
                  </a:cubicBezTo>
                  <a:lnTo>
                    <a:pt x="0" y="48143"/>
                  </a:lnTo>
                  <a:cubicBezTo>
                    <a:pt x="0" y="21554"/>
                    <a:pt x="21554" y="0"/>
                    <a:pt x="48143" y="0"/>
                  </a:cubicBezTo>
                  <a:close/>
                </a:path>
              </a:pathLst>
            </a:custGeom>
            <a:solidFill>
              <a:srgbClr val="708988"/>
            </a:solidFill>
          </p:spPr>
          <p:txBody>
            <a:bodyPr/>
            <a:lstStyle/>
            <a:p>
              <a:endParaRPr lang="en-GB"/>
            </a:p>
          </p:txBody>
        </p:sp>
        <p:sp>
          <p:nvSpPr>
            <p:cNvPr id="4" name="TextBox 4"/>
            <p:cNvSpPr txBox="1"/>
            <p:nvPr/>
          </p:nvSpPr>
          <p:spPr>
            <a:xfrm>
              <a:off x="0" y="-57150"/>
              <a:ext cx="1101191" cy="447792"/>
            </a:xfrm>
            <a:prstGeom prst="rect">
              <a:avLst/>
            </a:prstGeom>
          </p:spPr>
          <p:txBody>
            <a:bodyPr lIns="50800" tIns="50800" rIns="50800" bIns="50800" rtlCol="0" anchor="ctr"/>
            <a:lstStyle/>
            <a:p>
              <a:pPr algn="l">
                <a:lnSpc>
                  <a:spcPts val="4200"/>
                </a:lnSpc>
              </a:pPr>
              <a:r>
                <a:rPr lang="en-US" sz="3000" b="1">
                  <a:solidFill>
                    <a:srgbClr val="FFFFFF"/>
                  </a:solidFill>
                  <a:latin typeface="Open Sans Bold"/>
                  <a:ea typeface="Open Sans Bold"/>
                  <a:cs typeface="Open Sans Bold"/>
                  <a:sym typeface="Open Sans Bold"/>
                </a:rPr>
                <a:t>Indirect RE</a:t>
              </a:r>
            </a:p>
          </p:txBody>
        </p:sp>
      </p:grpSp>
      <p:grpSp>
        <p:nvGrpSpPr>
          <p:cNvPr id="5" name="Group 5"/>
          <p:cNvGrpSpPr/>
          <p:nvPr/>
        </p:nvGrpSpPr>
        <p:grpSpPr>
          <a:xfrm>
            <a:off x="146871" y="7859395"/>
            <a:ext cx="4120734" cy="1483217"/>
            <a:chOff x="0" y="0"/>
            <a:chExt cx="1085296" cy="390642"/>
          </a:xfrm>
        </p:grpSpPr>
        <p:sp>
          <p:nvSpPr>
            <p:cNvPr id="6" name="Freeform 6"/>
            <p:cNvSpPr/>
            <p:nvPr/>
          </p:nvSpPr>
          <p:spPr>
            <a:xfrm>
              <a:off x="0" y="0"/>
              <a:ext cx="1085296" cy="390642"/>
            </a:xfrm>
            <a:custGeom>
              <a:avLst/>
              <a:gdLst/>
              <a:ahLst/>
              <a:cxnLst/>
              <a:rect l="l" t="t" r="r" b="b"/>
              <a:pathLst>
                <a:path w="1085296" h="390642">
                  <a:moveTo>
                    <a:pt x="48848" y="0"/>
                  </a:moveTo>
                  <a:lnTo>
                    <a:pt x="1036448" y="0"/>
                  </a:lnTo>
                  <a:cubicBezTo>
                    <a:pt x="1063426" y="0"/>
                    <a:pt x="1085296" y="21870"/>
                    <a:pt x="1085296" y="48848"/>
                  </a:cubicBezTo>
                  <a:lnTo>
                    <a:pt x="1085296" y="341794"/>
                  </a:lnTo>
                  <a:cubicBezTo>
                    <a:pt x="1085296" y="368772"/>
                    <a:pt x="1063426" y="390642"/>
                    <a:pt x="1036448" y="390642"/>
                  </a:cubicBezTo>
                  <a:lnTo>
                    <a:pt x="48848" y="390642"/>
                  </a:lnTo>
                  <a:cubicBezTo>
                    <a:pt x="21870" y="390642"/>
                    <a:pt x="0" y="368772"/>
                    <a:pt x="0" y="341794"/>
                  </a:cubicBezTo>
                  <a:lnTo>
                    <a:pt x="0" y="48848"/>
                  </a:lnTo>
                  <a:cubicBezTo>
                    <a:pt x="0" y="21870"/>
                    <a:pt x="21870" y="0"/>
                    <a:pt x="48848" y="0"/>
                  </a:cubicBezTo>
                  <a:close/>
                </a:path>
              </a:pathLst>
            </a:custGeom>
            <a:solidFill>
              <a:srgbClr val="708988"/>
            </a:solidFill>
          </p:spPr>
          <p:txBody>
            <a:bodyPr/>
            <a:lstStyle/>
            <a:p>
              <a:endParaRPr lang="en-GB"/>
            </a:p>
          </p:txBody>
        </p:sp>
        <p:sp>
          <p:nvSpPr>
            <p:cNvPr id="7" name="TextBox 7"/>
            <p:cNvSpPr txBox="1"/>
            <p:nvPr/>
          </p:nvSpPr>
          <p:spPr>
            <a:xfrm>
              <a:off x="0" y="-57150"/>
              <a:ext cx="1085296" cy="447792"/>
            </a:xfrm>
            <a:prstGeom prst="rect">
              <a:avLst/>
            </a:prstGeom>
          </p:spPr>
          <p:txBody>
            <a:bodyPr lIns="50800" tIns="50800" rIns="50800" bIns="50800" rtlCol="0" anchor="ctr"/>
            <a:lstStyle/>
            <a:p>
              <a:pPr algn="l">
                <a:lnSpc>
                  <a:spcPts val="4200"/>
                </a:lnSpc>
              </a:pPr>
              <a:r>
                <a:rPr lang="en-US" sz="3000" b="1">
                  <a:solidFill>
                    <a:srgbClr val="FFFFFF"/>
                  </a:solidFill>
                  <a:latin typeface="Open Sans Bold"/>
                  <a:ea typeface="Open Sans Bold"/>
                  <a:cs typeface="Open Sans Bold"/>
                  <a:sym typeface="Open Sans Bold"/>
                </a:rPr>
                <a:t>Economy wide RE</a:t>
              </a:r>
            </a:p>
          </p:txBody>
        </p:sp>
      </p:grpSp>
      <p:sp>
        <p:nvSpPr>
          <p:cNvPr id="8" name="TextBox 8"/>
          <p:cNvSpPr txBox="1"/>
          <p:nvPr/>
        </p:nvSpPr>
        <p:spPr>
          <a:xfrm>
            <a:off x="1028700" y="222149"/>
            <a:ext cx="15798274" cy="1076365"/>
          </a:xfrm>
          <a:prstGeom prst="rect">
            <a:avLst/>
          </a:prstGeom>
        </p:spPr>
        <p:txBody>
          <a:bodyPr lIns="0" tIns="0" rIns="0" bIns="0" rtlCol="0" anchor="t">
            <a:spAutoFit/>
          </a:bodyPr>
          <a:lstStyle/>
          <a:p>
            <a:pPr algn="l">
              <a:lnSpc>
                <a:spcPts val="8250"/>
              </a:lnSpc>
            </a:pPr>
            <a:r>
              <a:rPr lang="en-US" sz="7500" b="1">
                <a:solidFill>
                  <a:srgbClr val="708988"/>
                </a:solidFill>
                <a:latin typeface="Roboto Condensed Bold"/>
                <a:ea typeface="Roboto Condensed Bold"/>
                <a:cs typeface="Roboto Condensed Bold"/>
                <a:sym typeface="Roboto Condensed Bold"/>
              </a:rPr>
              <a:t>Methods for assessing rebound effect </a:t>
            </a:r>
          </a:p>
        </p:txBody>
      </p:sp>
      <p:sp>
        <p:nvSpPr>
          <p:cNvPr id="9" name="TextBox 9"/>
          <p:cNvSpPr txBox="1"/>
          <p:nvPr/>
        </p:nvSpPr>
        <p:spPr>
          <a:xfrm>
            <a:off x="5336428" y="1288989"/>
            <a:ext cx="10364280" cy="481290"/>
          </a:xfrm>
          <a:prstGeom prst="rect">
            <a:avLst/>
          </a:prstGeom>
        </p:spPr>
        <p:txBody>
          <a:bodyPr lIns="0" tIns="0" rIns="0" bIns="0" rtlCol="0" anchor="t">
            <a:spAutoFit/>
          </a:bodyPr>
          <a:lstStyle/>
          <a:p>
            <a:pPr algn="ctr">
              <a:lnSpc>
                <a:spcPts val="3920"/>
              </a:lnSpc>
            </a:pPr>
            <a:r>
              <a:rPr lang="en-US" sz="2800">
                <a:solidFill>
                  <a:srgbClr val="000000"/>
                </a:solidFill>
                <a:latin typeface="Open Sans"/>
                <a:ea typeface="Open Sans"/>
                <a:cs typeface="Open Sans"/>
                <a:sym typeface="Open Sans"/>
              </a:rPr>
              <a:t>... from an energy-economic perspective (non-exhaustive list)</a:t>
            </a:r>
          </a:p>
        </p:txBody>
      </p:sp>
      <p:sp>
        <p:nvSpPr>
          <p:cNvPr id="10" name="TextBox 10"/>
          <p:cNvSpPr txBox="1"/>
          <p:nvPr/>
        </p:nvSpPr>
        <p:spPr>
          <a:xfrm>
            <a:off x="8763000" y="2400753"/>
            <a:ext cx="7022707" cy="580390"/>
          </a:xfrm>
          <a:prstGeom prst="rect">
            <a:avLst/>
          </a:prstGeom>
        </p:spPr>
        <p:txBody>
          <a:bodyPr lIns="0" tIns="0" rIns="0" bIns="0" rtlCol="0" anchor="t">
            <a:spAutoFit/>
          </a:bodyPr>
          <a:lstStyle/>
          <a:p>
            <a:pPr algn="l">
              <a:lnSpc>
                <a:spcPts val="4759"/>
              </a:lnSpc>
            </a:pPr>
            <a:r>
              <a:rPr lang="en-US" sz="3399" dirty="0">
                <a:solidFill>
                  <a:srgbClr val="000000"/>
                </a:solidFill>
                <a:latin typeface="Open Sans"/>
                <a:ea typeface="Open Sans"/>
                <a:cs typeface="Open Sans"/>
                <a:sym typeface="Open Sans"/>
              </a:rPr>
              <a:t>Econometrics models</a:t>
            </a:r>
          </a:p>
        </p:txBody>
      </p:sp>
      <p:sp>
        <p:nvSpPr>
          <p:cNvPr id="11" name="TextBox 11"/>
          <p:cNvSpPr txBox="1"/>
          <p:nvPr/>
        </p:nvSpPr>
        <p:spPr>
          <a:xfrm>
            <a:off x="8763000" y="3314518"/>
            <a:ext cx="9144000" cy="580390"/>
          </a:xfrm>
          <a:prstGeom prst="rect">
            <a:avLst/>
          </a:prstGeom>
        </p:spPr>
        <p:txBody>
          <a:bodyPr lIns="0" tIns="0" rIns="0" bIns="0" rtlCol="0" anchor="t">
            <a:spAutoFit/>
          </a:bodyPr>
          <a:lstStyle/>
          <a:p>
            <a:pPr algn="l">
              <a:lnSpc>
                <a:spcPts val="4759"/>
              </a:lnSpc>
            </a:pPr>
            <a:r>
              <a:rPr lang="en-US" sz="3399" dirty="0">
                <a:solidFill>
                  <a:srgbClr val="000000"/>
                </a:solidFill>
                <a:latin typeface="Open Sans"/>
                <a:ea typeface="Open Sans"/>
                <a:cs typeface="Open Sans"/>
                <a:sym typeface="Open Sans"/>
              </a:rPr>
              <a:t>Household demand models</a:t>
            </a:r>
          </a:p>
        </p:txBody>
      </p:sp>
      <p:sp>
        <p:nvSpPr>
          <p:cNvPr id="12" name="TextBox 12"/>
          <p:cNvSpPr txBox="1"/>
          <p:nvPr/>
        </p:nvSpPr>
        <p:spPr>
          <a:xfrm>
            <a:off x="8763000" y="5142048"/>
            <a:ext cx="9144000" cy="580390"/>
          </a:xfrm>
          <a:prstGeom prst="rect">
            <a:avLst/>
          </a:prstGeom>
        </p:spPr>
        <p:txBody>
          <a:bodyPr lIns="0" tIns="0" rIns="0" bIns="0" rtlCol="0" anchor="t">
            <a:spAutoFit/>
          </a:bodyPr>
          <a:lstStyle/>
          <a:p>
            <a:pPr algn="l">
              <a:lnSpc>
                <a:spcPts val="4759"/>
              </a:lnSpc>
            </a:pPr>
            <a:r>
              <a:rPr lang="en-US" sz="3399">
                <a:solidFill>
                  <a:srgbClr val="000000"/>
                </a:solidFill>
                <a:latin typeface="Open Sans"/>
                <a:ea typeface="Open Sans"/>
                <a:cs typeface="Open Sans"/>
                <a:sym typeface="Open Sans"/>
              </a:rPr>
              <a:t>Input-output analysis</a:t>
            </a:r>
          </a:p>
        </p:txBody>
      </p:sp>
      <p:sp>
        <p:nvSpPr>
          <p:cNvPr id="13" name="TextBox 13"/>
          <p:cNvSpPr txBox="1"/>
          <p:nvPr/>
        </p:nvSpPr>
        <p:spPr>
          <a:xfrm>
            <a:off x="8763000" y="6969578"/>
            <a:ext cx="8497129" cy="580390"/>
          </a:xfrm>
          <a:prstGeom prst="rect">
            <a:avLst/>
          </a:prstGeom>
        </p:spPr>
        <p:txBody>
          <a:bodyPr lIns="0" tIns="0" rIns="0" bIns="0" rtlCol="0" anchor="t">
            <a:spAutoFit/>
          </a:bodyPr>
          <a:lstStyle/>
          <a:p>
            <a:pPr algn="l">
              <a:lnSpc>
                <a:spcPts val="4759"/>
              </a:lnSpc>
            </a:pPr>
            <a:r>
              <a:rPr lang="en-US" sz="3399">
                <a:solidFill>
                  <a:srgbClr val="000000"/>
                </a:solidFill>
                <a:latin typeface="Open Sans"/>
                <a:ea typeface="Open Sans"/>
                <a:cs typeface="Open Sans"/>
                <a:sym typeface="Open Sans"/>
              </a:rPr>
              <a:t>Computable general equilibrium models</a:t>
            </a:r>
          </a:p>
        </p:txBody>
      </p:sp>
      <p:sp>
        <p:nvSpPr>
          <p:cNvPr id="14" name="TextBox 14"/>
          <p:cNvSpPr txBox="1"/>
          <p:nvPr/>
        </p:nvSpPr>
        <p:spPr>
          <a:xfrm>
            <a:off x="8763000" y="7804301"/>
            <a:ext cx="9144000" cy="580390"/>
          </a:xfrm>
          <a:prstGeom prst="rect">
            <a:avLst/>
          </a:prstGeom>
        </p:spPr>
        <p:txBody>
          <a:bodyPr lIns="0" tIns="0" rIns="0" bIns="0" rtlCol="0" anchor="t">
            <a:spAutoFit/>
          </a:bodyPr>
          <a:lstStyle/>
          <a:p>
            <a:pPr algn="l">
              <a:lnSpc>
                <a:spcPts val="4759"/>
              </a:lnSpc>
            </a:pPr>
            <a:r>
              <a:rPr lang="en-US" sz="3399">
                <a:solidFill>
                  <a:srgbClr val="000000"/>
                </a:solidFill>
                <a:latin typeface="Open Sans"/>
                <a:ea typeface="Open Sans"/>
                <a:cs typeface="Open Sans"/>
                <a:sym typeface="Open Sans"/>
              </a:rPr>
              <a:t>Other macroeconomic models</a:t>
            </a:r>
          </a:p>
        </p:txBody>
      </p:sp>
      <p:sp>
        <p:nvSpPr>
          <p:cNvPr id="15" name="TextBox 15"/>
          <p:cNvSpPr txBox="1"/>
          <p:nvPr/>
        </p:nvSpPr>
        <p:spPr>
          <a:xfrm>
            <a:off x="8763000" y="6055813"/>
            <a:ext cx="8882619" cy="580390"/>
          </a:xfrm>
          <a:prstGeom prst="rect">
            <a:avLst/>
          </a:prstGeom>
        </p:spPr>
        <p:txBody>
          <a:bodyPr lIns="0" tIns="0" rIns="0" bIns="0" rtlCol="0" anchor="t">
            <a:spAutoFit/>
          </a:bodyPr>
          <a:lstStyle/>
          <a:p>
            <a:pPr algn="l">
              <a:lnSpc>
                <a:spcPts val="4759"/>
              </a:lnSpc>
            </a:pPr>
            <a:r>
              <a:rPr lang="en-US" sz="3399">
                <a:solidFill>
                  <a:srgbClr val="000000"/>
                </a:solidFill>
                <a:latin typeface="Open Sans"/>
                <a:ea typeface="Open Sans"/>
                <a:cs typeface="Open Sans"/>
                <a:sym typeface="Open Sans"/>
              </a:rPr>
              <a:t>Integrated assessment and energy models</a:t>
            </a:r>
          </a:p>
        </p:txBody>
      </p:sp>
      <p:sp>
        <p:nvSpPr>
          <p:cNvPr id="16" name="TextBox 16"/>
          <p:cNvSpPr txBox="1"/>
          <p:nvPr/>
        </p:nvSpPr>
        <p:spPr>
          <a:xfrm>
            <a:off x="8763000" y="4228283"/>
            <a:ext cx="9144000" cy="580390"/>
          </a:xfrm>
          <a:prstGeom prst="rect">
            <a:avLst/>
          </a:prstGeom>
        </p:spPr>
        <p:txBody>
          <a:bodyPr lIns="0" tIns="0" rIns="0" bIns="0" rtlCol="0" anchor="t">
            <a:spAutoFit/>
          </a:bodyPr>
          <a:lstStyle/>
          <a:p>
            <a:pPr algn="l">
              <a:lnSpc>
                <a:spcPts val="4759"/>
              </a:lnSpc>
            </a:pPr>
            <a:r>
              <a:rPr lang="en-US" sz="3399">
                <a:solidFill>
                  <a:srgbClr val="000000"/>
                </a:solidFill>
                <a:latin typeface="Open Sans"/>
                <a:ea typeface="Open Sans"/>
                <a:cs typeface="Open Sans"/>
                <a:sym typeface="Open Sans"/>
              </a:rPr>
              <a:t>Consumer suveys</a:t>
            </a:r>
          </a:p>
        </p:txBody>
      </p:sp>
      <p:sp>
        <p:nvSpPr>
          <p:cNvPr id="17" name="TextBox 17"/>
          <p:cNvSpPr txBox="1"/>
          <p:nvPr/>
        </p:nvSpPr>
        <p:spPr>
          <a:xfrm>
            <a:off x="8534400" y="8641866"/>
            <a:ext cx="6944806" cy="580390"/>
          </a:xfrm>
          <a:prstGeom prst="rect">
            <a:avLst/>
          </a:prstGeom>
        </p:spPr>
        <p:txBody>
          <a:bodyPr lIns="0" tIns="0" rIns="0" bIns="0" rtlCol="0" anchor="t">
            <a:spAutoFit/>
          </a:bodyPr>
          <a:lstStyle/>
          <a:p>
            <a:pPr algn="l">
              <a:lnSpc>
                <a:spcPts val="4759"/>
              </a:lnSpc>
            </a:pPr>
            <a:r>
              <a:rPr lang="en-US" sz="3399">
                <a:solidFill>
                  <a:srgbClr val="000000"/>
                </a:solidFill>
                <a:latin typeface="Open Sans"/>
                <a:ea typeface="Open Sans"/>
                <a:cs typeface="Open Sans"/>
                <a:sym typeface="Open Sans"/>
              </a:rPr>
              <a:t>...</a:t>
            </a:r>
          </a:p>
        </p:txBody>
      </p:sp>
      <p:sp>
        <p:nvSpPr>
          <p:cNvPr id="18" name="AutoShape 18"/>
          <p:cNvSpPr/>
          <p:nvPr/>
        </p:nvSpPr>
        <p:spPr>
          <a:xfrm>
            <a:off x="4327956" y="2628004"/>
            <a:ext cx="4206444" cy="96282"/>
          </a:xfrm>
          <a:prstGeom prst="line">
            <a:avLst/>
          </a:prstGeom>
          <a:ln w="38100" cap="flat">
            <a:solidFill>
              <a:srgbClr val="5A60F1"/>
            </a:solidFill>
            <a:prstDash val="solid"/>
            <a:headEnd type="diamond" w="lg" len="lg"/>
            <a:tailEnd type="diamond" w="lg" len="lg"/>
          </a:ln>
        </p:spPr>
        <p:txBody>
          <a:bodyPr/>
          <a:lstStyle/>
          <a:p>
            <a:endParaRPr lang="en-GB"/>
          </a:p>
        </p:txBody>
      </p:sp>
      <p:sp>
        <p:nvSpPr>
          <p:cNvPr id="19" name="AutoShape 19"/>
          <p:cNvSpPr/>
          <p:nvPr/>
        </p:nvSpPr>
        <p:spPr>
          <a:xfrm>
            <a:off x="4327956" y="2628004"/>
            <a:ext cx="4206444" cy="1923812"/>
          </a:xfrm>
          <a:prstGeom prst="line">
            <a:avLst/>
          </a:prstGeom>
          <a:ln w="38100" cap="flat">
            <a:solidFill>
              <a:srgbClr val="5A60F1"/>
            </a:solidFill>
            <a:prstDash val="solid"/>
            <a:headEnd type="diamond" w="lg" len="lg"/>
            <a:tailEnd type="diamond" w="lg" len="lg"/>
          </a:ln>
        </p:spPr>
        <p:txBody>
          <a:bodyPr/>
          <a:lstStyle/>
          <a:p>
            <a:endParaRPr lang="en-GB"/>
          </a:p>
        </p:txBody>
      </p:sp>
      <p:sp>
        <p:nvSpPr>
          <p:cNvPr id="20" name="AutoShape 20"/>
          <p:cNvSpPr/>
          <p:nvPr/>
        </p:nvSpPr>
        <p:spPr>
          <a:xfrm>
            <a:off x="4327956" y="2628004"/>
            <a:ext cx="4206444" cy="1010047"/>
          </a:xfrm>
          <a:prstGeom prst="line">
            <a:avLst/>
          </a:prstGeom>
          <a:ln w="38100" cap="flat">
            <a:solidFill>
              <a:srgbClr val="5A60F1"/>
            </a:solidFill>
            <a:prstDash val="solid"/>
            <a:headEnd type="diamond" w="lg" len="lg"/>
            <a:tailEnd type="diamond" w="lg" len="lg"/>
          </a:ln>
        </p:spPr>
        <p:txBody>
          <a:bodyPr/>
          <a:lstStyle/>
          <a:p>
            <a:endParaRPr lang="en-GB"/>
          </a:p>
        </p:txBody>
      </p:sp>
      <p:grpSp>
        <p:nvGrpSpPr>
          <p:cNvPr id="21" name="Group 21"/>
          <p:cNvGrpSpPr/>
          <p:nvPr/>
        </p:nvGrpSpPr>
        <p:grpSpPr>
          <a:xfrm>
            <a:off x="146871" y="1886395"/>
            <a:ext cx="4181085" cy="1483217"/>
            <a:chOff x="0" y="0"/>
            <a:chExt cx="1101191" cy="390642"/>
          </a:xfrm>
        </p:grpSpPr>
        <p:sp>
          <p:nvSpPr>
            <p:cNvPr id="22" name="Freeform 22"/>
            <p:cNvSpPr/>
            <p:nvPr/>
          </p:nvSpPr>
          <p:spPr>
            <a:xfrm>
              <a:off x="0" y="0"/>
              <a:ext cx="1101191" cy="390642"/>
            </a:xfrm>
            <a:custGeom>
              <a:avLst/>
              <a:gdLst/>
              <a:ahLst/>
              <a:cxnLst/>
              <a:rect l="l" t="t" r="r" b="b"/>
              <a:pathLst>
                <a:path w="1101191" h="390642">
                  <a:moveTo>
                    <a:pt x="48143" y="0"/>
                  </a:moveTo>
                  <a:lnTo>
                    <a:pt x="1053048" y="0"/>
                  </a:lnTo>
                  <a:cubicBezTo>
                    <a:pt x="1065817" y="0"/>
                    <a:pt x="1078062" y="5072"/>
                    <a:pt x="1087090" y="14101"/>
                  </a:cubicBezTo>
                  <a:cubicBezTo>
                    <a:pt x="1096119" y="23129"/>
                    <a:pt x="1101191" y="35375"/>
                    <a:pt x="1101191" y="48143"/>
                  </a:cubicBezTo>
                  <a:lnTo>
                    <a:pt x="1101191" y="342499"/>
                  </a:lnTo>
                  <a:cubicBezTo>
                    <a:pt x="1101191" y="369087"/>
                    <a:pt x="1079637" y="390642"/>
                    <a:pt x="1053048" y="390642"/>
                  </a:cubicBezTo>
                  <a:lnTo>
                    <a:pt x="48143" y="390642"/>
                  </a:lnTo>
                  <a:cubicBezTo>
                    <a:pt x="21554" y="390642"/>
                    <a:pt x="0" y="369087"/>
                    <a:pt x="0" y="342499"/>
                  </a:cubicBezTo>
                  <a:lnTo>
                    <a:pt x="0" y="48143"/>
                  </a:lnTo>
                  <a:cubicBezTo>
                    <a:pt x="0" y="21554"/>
                    <a:pt x="21554" y="0"/>
                    <a:pt x="48143" y="0"/>
                  </a:cubicBezTo>
                  <a:close/>
                </a:path>
              </a:pathLst>
            </a:custGeom>
            <a:solidFill>
              <a:srgbClr val="708988"/>
            </a:solidFill>
          </p:spPr>
          <p:txBody>
            <a:bodyPr/>
            <a:lstStyle/>
            <a:p>
              <a:endParaRPr lang="en-GB"/>
            </a:p>
          </p:txBody>
        </p:sp>
        <p:sp>
          <p:nvSpPr>
            <p:cNvPr id="23" name="TextBox 23"/>
            <p:cNvSpPr txBox="1"/>
            <p:nvPr/>
          </p:nvSpPr>
          <p:spPr>
            <a:xfrm>
              <a:off x="0" y="-57150"/>
              <a:ext cx="1101191" cy="447792"/>
            </a:xfrm>
            <a:prstGeom prst="rect">
              <a:avLst/>
            </a:prstGeom>
          </p:spPr>
          <p:txBody>
            <a:bodyPr lIns="50800" tIns="50800" rIns="50800" bIns="50800" rtlCol="0" anchor="ctr"/>
            <a:lstStyle/>
            <a:p>
              <a:pPr algn="l">
                <a:lnSpc>
                  <a:spcPts val="4200"/>
                </a:lnSpc>
              </a:pPr>
              <a:r>
                <a:rPr lang="en-US" sz="3000" b="1">
                  <a:solidFill>
                    <a:srgbClr val="FFFFFF"/>
                  </a:solidFill>
                  <a:latin typeface="Open Sans Bold"/>
                  <a:ea typeface="Open Sans Bold"/>
                  <a:cs typeface="Open Sans Bold"/>
                  <a:sym typeface="Open Sans Bold"/>
                </a:rPr>
                <a:t>Direct RE</a:t>
              </a:r>
            </a:p>
          </p:txBody>
        </p:sp>
      </p:grpSp>
      <p:sp>
        <p:nvSpPr>
          <p:cNvPr id="24" name="AutoShape 24"/>
          <p:cNvSpPr/>
          <p:nvPr/>
        </p:nvSpPr>
        <p:spPr>
          <a:xfrm flipV="1">
            <a:off x="4267604" y="7293111"/>
            <a:ext cx="4266796" cy="1307893"/>
          </a:xfrm>
          <a:prstGeom prst="line">
            <a:avLst/>
          </a:prstGeom>
          <a:ln w="38100" cap="flat">
            <a:solidFill>
              <a:srgbClr val="D5731D"/>
            </a:solidFill>
            <a:prstDash val="solid"/>
            <a:headEnd type="diamond" w="lg" len="lg"/>
            <a:tailEnd type="diamond" w="lg" len="lg"/>
          </a:ln>
        </p:spPr>
        <p:txBody>
          <a:bodyPr/>
          <a:lstStyle/>
          <a:p>
            <a:endParaRPr lang="en-GB"/>
          </a:p>
        </p:txBody>
      </p:sp>
      <p:sp>
        <p:nvSpPr>
          <p:cNvPr id="25" name="AutoShape 25"/>
          <p:cNvSpPr/>
          <p:nvPr/>
        </p:nvSpPr>
        <p:spPr>
          <a:xfrm flipV="1">
            <a:off x="4327956" y="5465581"/>
            <a:ext cx="4206444" cy="131611"/>
          </a:xfrm>
          <a:prstGeom prst="line">
            <a:avLst/>
          </a:prstGeom>
          <a:ln w="38100" cap="flat">
            <a:solidFill>
              <a:srgbClr val="2EA919"/>
            </a:solidFill>
            <a:prstDash val="solid"/>
            <a:headEnd type="diamond" w="lg" len="lg"/>
            <a:tailEnd type="diamond" w="lg" len="lg"/>
          </a:ln>
        </p:spPr>
        <p:txBody>
          <a:bodyPr/>
          <a:lstStyle/>
          <a:p>
            <a:endParaRPr lang="en-GB"/>
          </a:p>
        </p:txBody>
      </p:sp>
      <p:sp>
        <p:nvSpPr>
          <p:cNvPr id="26" name="AutoShape 26"/>
          <p:cNvSpPr/>
          <p:nvPr/>
        </p:nvSpPr>
        <p:spPr>
          <a:xfrm>
            <a:off x="4327956" y="5597192"/>
            <a:ext cx="4206444" cy="782154"/>
          </a:xfrm>
          <a:prstGeom prst="line">
            <a:avLst/>
          </a:prstGeom>
          <a:ln w="38100" cap="flat">
            <a:solidFill>
              <a:srgbClr val="2EA919"/>
            </a:solidFill>
            <a:prstDash val="solid"/>
            <a:headEnd type="diamond" w="lg" len="lg"/>
            <a:tailEnd type="diamond" w="lg" len="lg"/>
          </a:ln>
        </p:spPr>
        <p:txBody>
          <a:bodyPr/>
          <a:lstStyle/>
          <a:p>
            <a:endParaRPr lang="en-GB"/>
          </a:p>
        </p:txBody>
      </p:sp>
      <p:sp>
        <p:nvSpPr>
          <p:cNvPr id="27" name="AutoShape 27"/>
          <p:cNvSpPr/>
          <p:nvPr/>
        </p:nvSpPr>
        <p:spPr>
          <a:xfrm>
            <a:off x="4327956" y="5597192"/>
            <a:ext cx="4206444" cy="1695919"/>
          </a:xfrm>
          <a:prstGeom prst="line">
            <a:avLst/>
          </a:prstGeom>
          <a:ln w="38100" cap="flat">
            <a:solidFill>
              <a:srgbClr val="2EA919"/>
            </a:solidFill>
            <a:prstDash val="solid"/>
            <a:headEnd type="diamond" w="lg" len="lg"/>
            <a:tailEnd type="diamond" w="lg" len="lg"/>
          </a:ln>
        </p:spPr>
        <p:txBody>
          <a:bodyPr/>
          <a:lstStyle/>
          <a:p>
            <a:endParaRPr lang="en-GB"/>
          </a:p>
        </p:txBody>
      </p:sp>
      <p:sp>
        <p:nvSpPr>
          <p:cNvPr id="28" name="AutoShape 28"/>
          <p:cNvSpPr/>
          <p:nvPr/>
        </p:nvSpPr>
        <p:spPr>
          <a:xfrm flipV="1">
            <a:off x="4267604" y="8127834"/>
            <a:ext cx="4266796" cy="473170"/>
          </a:xfrm>
          <a:prstGeom prst="line">
            <a:avLst/>
          </a:prstGeom>
          <a:ln w="38100" cap="flat">
            <a:solidFill>
              <a:srgbClr val="D5731D"/>
            </a:solidFill>
            <a:prstDash val="solid"/>
            <a:headEnd type="diamond" w="lg" len="lg"/>
            <a:tailEnd type="diamond" w="lg" len="lg"/>
          </a:ln>
        </p:spPr>
        <p:txBody>
          <a:bodyPr/>
          <a:lstStyle/>
          <a:p>
            <a:endParaRPr lang="en-GB"/>
          </a:p>
        </p:txBody>
      </p:sp>
      <p:sp>
        <p:nvSpPr>
          <p:cNvPr id="29" name="TextBox 29"/>
          <p:cNvSpPr txBox="1"/>
          <p:nvPr/>
        </p:nvSpPr>
        <p:spPr>
          <a:xfrm>
            <a:off x="881976" y="3342418"/>
            <a:ext cx="2223438" cy="976550"/>
          </a:xfrm>
          <a:prstGeom prst="rect">
            <a:avLst/>
          </a:prstGeom>
        </p:spPr>
        <p:txBody>
          <a:bodyPr lIns="0" tIns="0" rIns="0" bIns="0" rtlCol="0" anchor="t">
            <a:spAutoFit/>
          </a:bodyPr>
          <a:lstStyle/>
          <a:p>
            <a:pPr algn="ctr">
              <a:lnSpc>
                <a:spcPts val="3920"/>
              </a:lnSpc>
            </a:pPr>
            <a:r>
              <a:rPr lang="en-US" sz="2800">
                <a:solidFill>
                  <a:srgbClr val="3B3F9F"/>
                </a:solidFill>
                <a:latin typeface="Open Sans"/>
                <a:ea typeface="Open Sans"/>
                <a:cs typeface="Open Sans"/>
                <a:sym typeface="Open Sans"/>
              </a:rPr>
              <a:t>Individuals (micro)</a:t>
            </a:r>
          </a:p>
        </p:txBody>
      </p:sp>
      <p:sp>
        <p:nvSpPr>
          <p:cNvPr id="30" name="TextBox 30"/>
          <p:cNvSpPr txBox="1"/>
          <p:nvPr/>
        </p:nvSpPr>
        <p:spPr>
          <a:xfrm>
            <a:off x="881976" y="6245281"/>
            <a:ext cx="2223438" cy="976550"/>
          </a:xfrm>
          <a:prstGeom prst="rect">
            <a:avLst/>
          </a:prstGeom>
        </p:spPr>
        <p:txBody>
          <a:bodyPr lIns="0" tIns="0" rIns="0" bIns="0" rtlCol="0" anchor="t">
            <a:spAutoFit/>
          </a:bodyPr>
          <a:lstStyle/>
          <a:p>
            <a:pPr algn="ctr">
              <a:lnSpc>
                <a:spcPts val="3920"/>
              </a:lnSpc>
            </a:pPr>
            <a:r>
              <a:rPr lang="en-US" sz="2800">
                <a:solidFill>
                  <a:srgbClr val="2EA919"/>
                </a:solidFill>
                <a:latin typeface="Open Sans"/>
                <a:ea typeface="Open Sans"/>
                <a:cs typeface="Open Sans"/>
                <a:sym typeface="Open Sans"/>
              </a:rPr>
              <a:t>Firms</a:t>
            </a:r>
          </a:p>
          <a:p>
            <a:pPr algn="ctr">
              <a:lnSpc>
                <a:spcPts val="3920"/>
              </a:lnSpc>
            </a:pPr>
            <a:r>
              <a:rPr lang="en-US" sz="2800">
                <a:solidFill>
                  <a:srgbClr val="2EA919"/>
                </a:solidFill>
                <a:latin typeface="Open Sans"/>
                <a:ea typeface="Open Sans"/>
                <a:cs typeface="Open Sans"/>
                <a:sym typeface="Open Sans"/>
              </a:rPr>
              <a:t>(meso)</a:t>
            </a:r>
          </a:p>
        </p:txBody>
      </p:sp>
      <p:sp>
        <p:nvSpPr>
          <p:cNvPr id="31" name="TextBox 31"/>
          <p:cNvSpPr txBox="1"/>
          <p:nvPr/>
        </p:nvSpPr>
        <p:spPr>
          <a:xfrm>
            <a:off x="881976" y="9269706"/>
            <a:ext cx="2223438" cy="976550"/>
          </a:xfrm>
          <a:prstGeom prst="rect">
            <a:avLst/>
          </a:prstGeom>
        </p:spPr>
        <p:txBody>
          <a:bodyPr lIns="0" tIns="0" rIns="0" bIns="0" rtlCol="0" anchor="t">
            <a:spAutoFit/>
          </a:bodyPr>
          <a:lstStyle/>
          <a:p>
            <a:pPr algn="ctr">
              <a:lnSpc>
                <a:spcPts val="3920"/>
              </a:lnSpc>
            </a:pPr>
            <a:r>
              <a:rPr lang="en-US" sz="2800">
                <a:solidFill>
                  <a:srgbClr val="D5731D"/>
                </a:solidFill>
                <a:latin typeface="Open Sans"/>
                <a:ea typeface="Open Sans"/>
                <a:cs typeface="Open Sans"/>
                <a:sym typeface="Open Sans"/>
              </a:rPr>
              <a:t>Regions</a:t>
            </a:r>
          </a:p>
          <a:p>
            <a:pPr algn="ctr">
              <a:lnSpc>
                <a:spcPts val="3920"/>
              </a:lnSpc>
            </a:pPr>
            <a:r>
              <a:rPr lang="en-US" sz="2800">
                <a:solidFill>
                  <a:srgbClr val="D5731D"/>
                </a:solidFill>
                <a:latin typeface="Open Sans"/>
                <a:ea typeface="Open Sans"/>
                <a:cs typeface="Open Sans"/>
                <a:sym typeface="Open Sans"/>
              </a:rPr>
              <a:t>(macro)</a:t>
            </a:r>
          </a:p>
        </p:txBody>
      </p:sp>
      <p:sp>
        <p:nvSpPr>
          <p:cNvPr id="32" name="AutoShape 32"/>
          <p:cNvSpPr/>
          <p:nvPr/>
        </p:nvSpPr>
        <p:spPr>
          <a:xfrm flipV="1">
            <a:off x="7780636" y="5915392"/>
            <a:ext cx="10674830" cy="0"/>
          </a:xfrm>
          <a:prstGeom prst="line">
            <a:avLst/>
          </a:prstGeom>
          <a:ln w="85725" cap="flat">
            <a:solidFill>
              <a:srgbClr val="D51D1D"/>
            </a:solidFill>
            <a:prstDash val="sysDot"/>
            <a:headEnd type="none" w="sm" len="sm"/>
            <a:tailEnd type="none" w="sm" len="sm"/>
          </a:ln>
        </p:spPr>
        <p:txBody>
          <a:bodyPr/>
          <a:lstStyle/>
          <a:p>
            <a:endParaRPr lang="en-GB"/>
          </a:p>
        </p:txBody>
      </p:sp>
      <p:grpSp>
        <p:nvGrpSpPr>
          <p:cNvPr id="33" name="Group 33"/>
          <p:cNvGrpSpPr/>
          <p:nvPr/>
        </p:nvGrpSpPr>
        <p:grpSpPr>
          <a:xfrm>
            <a:off x="15868173" y="4901437"/>
            <a:ext cx="976473" cy="1013955"/>
            <a:chOff x="0" y="0"/>
            <a:chExt cx="812800" cy="844000"/>
          </a:xfrm>
        </p:grpSpPr>
        <p:sp>
          <p:nvSpPr>
            <p:cNvPr id="34" name="Freeform 34"/>
            <p:cNvSpPr/>
            <p:nvPr/>
          </p:nvSpPr>
          <p:spPr>
            <a:xfrm>
              <a:off x="0" y="0"/>
              <a:ext cx="812800" cy="844000"/>
            </a:xfrm>
            <a:custGeom>
              <a:avLst/>
              <a:gdLst/>
              <a:ahLst/>
              <a:cxnLst/>
              <a:rect l="l" t="t" r="r" b="b"/>
              <a:pathLst>
                <a:path w="812800" h="844000">
                  <a:moveTo>
                    <a:pt x="406400" y="0"/>
                  </a:moveTo>
                  <a:lnTo>
                    <a:pt x="0" y="406400"/>
                  </a:lnTo>
                  <a:lnTo>
                    <a:pt x="203200" y="406400"/>
                  </a:lnTo>
                  <a:lnTo>
                    <a:pt x="203200" y="844000"/>
                  </a:lnTo>
                  <a:lnTo>
                    <a:pt x="609600" y="844000"/>
                  </a:lnTo>
                  <a:lnTo>
                    <a:pt x="609600" y="406400"/>
                  </a:lnTo>
                  <a:lnTo>
                    <a:pt x="812800" y="406400"/>
                  </a:lnTo>
                  <a:lnTo>
                    <a:pt x="406400" y="0"/>
                  </a:lnTo>
                  <a:close/>
                </a:path>
              </a:pathLst>
            </a:custGeom>
            <a:solidFill>
              <a:srgbClr val="D51D1D"/>
            </a:solidFill>
          </p:spPr>
          <p:txBody>
            <a:bodyPr/>
            <a:lstStyle/>
            <a:p>
              <a:endParaRPr lang="en-GB"/>
            </a:p>
          </p:txBody>
        </p:sp>
        <p:sp>
          <p:nvSpPr>
            <p:cNvPr id="35" name="TextBox 35"/>
            <p:cNvSpPr txBox="1"/>
            <p:nvPr/>
          </p:nvSpPr>
          <p:spPr>
            <a:xfrm>
              <a:off x="203200" y="63500"/>
              <a:ext cx="406400" cy="780500"/>
            </a:xfrm>
            <a:prstGeom prst="rect">
              <a:avLst/>
            </a:prstGeom>
          </p:spPr>
          <p:txBody>
            <a:bodyPr lIns="50800" tIns="50800" rIns="50800" bIns="50800" rtlCol="0" anchor="ctr"/>
            <a:lstStyle/>
            <a:p>
              <a:pPr algn="ctr">
                <a:lnSpc>
                  <a:spcPts val="3360"/>
                </a:lnSpc>
              </a:pPr>
              <a:endParaRPr/>
            </a:p>
          </p:txBody>
        </p:sp>
      </p:grpSp>
      <p:grpSp>
        <p:nvGrpSpPr>
          <p:cNvPr id="36" name="Group 36"/>
          <p:cNvGrpSpPr/>
          <p:nvPr/>
        </p:nvGrpSpPr>
        <p:grpSpPr>
          <a:xfrm rot="-10800000">
            <a:off x="17167126" y="5915392"/>
            <a:ext cx="976473" cy="993197"/>
            <a:chOff x="0" y="0"/>
            <a:chExt cx="812800" cy="826721"/>
          </a:xfrm>
        </p:grpSpPr>
        <p:sp>
          <p:nvSpPr>
            <p:cNvPr id="37" name="Freeform 37"/>
            <p:cNvSpPr/>
            <p:nvPr/>
          </p:nvSpPr>
          <p:spPr>
            <a:xfrm>
              <a:off x="0" y="0"/>
              <a:ext cx="812800" cy="826721"/>
            </a:xfrm>
            <a:custGeom>
              <a:avLst/>
              <a:gdLst/>
              <a:ahLst/>
              <a:cxnLst/>
              <a:rect l="l" t="t" r="r" b="b"/>
              <a:pathLst>
                <a:path w="812800" h="826721">
                  <a:moveTo>
                    <a:pt x="406400" y="0"/>
                  </a:moveTo>
                  <a:lnTo>
                    <a:pt x="0" y="406400"/>
                  </a:lnTo>
                  <a:lnTo>
                    <a:pt x="203200" y="406400"/>
                  </a:lnTo>
                  <a:lnTo>
                    <a:pt x="203200" y="826721"/>
                  </a:lnTo>
                  <a:lnTo>
                    <a:pt x="609600" y="826721"/>
                  </a:lnTo>
                  <a:lnTo>
                    <a:pt x="609600" y="406400"/>
                  </a:lnTo>
                  <a:lnTo>
                    <a:pt x="812800" y="406400"/>
                  </a:lnTo>
                  <a:lnTo>
                    <a:pt x="406400" y="0"/>
                  </a:lnTo>
                  <a:close/>
                </a:path>
              </a:pathLst>
            </a:custGeom>
            <a:solidFill>
              <a:srgbClr val="D51D1D"/>
            </a:solidFill>
          </p:spPr>
          <p:txBody>
            <a:bodyPr/>
            <a:lstStyle/>
            <a:p>
              <a:endParaRPr lang="en-GB"/>
            </a:p>
          </p:txBody>
        </p:sp>
        <p:sp>
          <p:nvSpPr>
            <p:cNvPr id="38" name="TextBox 38"/>
            <p:cNvSpPr txBox="1"/>
            <p:nvPr/>
          </p:nvSpPr>
          <p:spPr>
            <a:xfrm>
              <a:off x="203200" y="63500"/>
              <a:ext cx="406400" cy="763221"/>
            </a:xfrm>
            <a:prstGeom prst="rect">
              <a:avLst/>
            </a:prstGeom>
          </p:spPr>
          <p:txBody>
            <a:bodyPr lIns="50800" tIns="50800" rIns="50800" bIns="50800" rtlCol="0" anchor="ctr"/>
            <a:lstStyle/>
            <a:p>
              <a:pPr algn="ctr">
                <a:lnSpc>
                  <a:spcPts val="3360"/>
                </a:lnSpc>
              </a:pPr>
              <a:endParaRPr/>
            </a:p>
          </p:txBody>
        </p:sp>
      </p:grpSp>
      <p:sp>
        <p:nvSpPr>
          <p:cNvPr id="39" name="TextBox 39"/>
          <p:cNvSpPr txBox="1"/>
          <p:nvPr/>
        </p:nvSpPr>
        <p:spPr>
          <a:xfrm>
            <a:off x="16033931" y="3342418"/>
            <a:ext cx="1621432" cy="1526540"/>
          </a:xfrm>
          <a:prstGeom prst="rect">
            <a:avLst/>
          </a:prstGeom>
        </p:spPr>
        <p:txBody>
          <a:bodyPr lIns="0" tIns="0" rIns="0" bIns="0" rtlCol="0" anchor="t">
            <a:spAutoFit/>
          </a:bodyPr>
          <a:lstStyle/>
          <a:p>
            <a:pPr algn="ctr">
              <a:lnSpc>
                <a:spcPts val="4060"/>
              </a:lnSpc>
            </a:pPr>
            <a:r>
              <a:rPr lang="en-US" sz="2900" i="1">
                <a:solidFill>
                  <a:srgbClr val="D51D1D"/>
                </a:solidFill>
                <a:latin typeface="Open Sans Italics"/>
                <a:ea typeface="Open Sans Italics"/>
                <a:cs typeface="Open Sans Italics"/>
                <a:sym typeface="Open Sans Italics"/>
              </a:rPr>
              <a:t>Static</a:t>
            </a:r>
          </a:p>
          <a:p>
            <a:pPr algn="ctr">
              <a:lnSpc>
                <a:spcPts val="4060"/>
              </a:lnSpc>
            </a:pPr>
            <a:r>
              <a:rPr lang="en-US" sz="2900" i="1">
                <a:solidFill>
                  <a:srgbClr val="D51D1D"/>
                </a:solidFill>
                <a:latin typeface="Open Sans Italics"/>
                <a:ea typeface="Open Sans Italics"/>
                <a:cs typeface="Open Sans Italics"/>
                <a:sym typeface="Open Sans Italics"/>
              </a:rPr>
              <a:t>Short and long run</a:t>
            </a:r>
          </a:p>
        </p:txBody>
      </p:sp>
      <p:sp>
        <p:nvSpPr>
          <p:cNvPr id="40" name="TextBox 40"/>
          <p:cNvSpPr txBox="1"/>
          <p:nvPr/>
        </p:nvSpPr>
        <p:spPr>
          <a:xfrm>
            <a:off x="16356410" y="7800316"/>
            <a:ext cx="1621432" cy="1526540"/>
          </a:xfrm>
          <a:prstGeom prst="rect">
            <a:avLst/>
          </a:prstGeom>
        </p:spPr>
        <p:txBody>
          <a:bodyPr lIns="0" tIns="0" rIns="0" bIns="0" rtlCol="0" anchor="t">
            <a:spAutoFit/>
          </a:bodyPr>
          <a:lstStyle/>
          <a:p>
            <a:pPr algn="ctr">
              <a:lnSpc>
                <a:spcPts val="4060"/>
              </a:lnSpc>
            </a:pPr>
            <a:r>
              <a:rPr lang="en-US" sz="2900" i="1">
                <a:solidFill>
                  <a:srgbClr val="D51D1D"/>
                </a:solidFill>
                <a:latin typeface="Open Sans Italics"/>
                <a:ea typeface="Open Sans Italics"/>
                <a:cs typeface="Open Sans Italics"/>
                <a:sym typeface="Open Sans Italics"/>
              </a:rPr>
              <a:t>Dynamic</a:t>
            </a:r>
          </a:p>
          <a:p>
            <a:pPr algn="ctr">
              <a:lnSpc>
                <a:spcPts val="4060"/>
              </a:lnSpc>
            </a:pPr>
            <a:r>
              <a:rPr lang="en-US" sz="2900" i="1">
                <a:solidFill>
                  <a:srgbClr val="D51D1D"/>
                </a:solidFill>
                <a:latin typeface="Open Sans Italics"/>
                <a:ea typeface="Open Sans Italics"/>
                <a:cs typeface="Open Sans Italics"/>
                <a:sym typeface="Open Sans Italics"/>
              </a:rPr>
              <a:t>Short and long run</a:t>
            </a:r>
          </a:p>
        </p:txBody>
      </p:sp>
      <p:sp>
        <p:nvSpPr>
          <p:cNvPr id="41" name="TextBox 4">
            <a:extLst>
              <a:ext uri="{FF2B5EF4-FFF2-40B4-BE49-F238E27FC236}">
                <a16:creationId xmlns:a16="http://schemas.microsoft.com/office/drawing/2014/main" id="{8A1FB8BB-1FB4-DC07-1EA8-A891147E2FB2}"/>
              </a:ext>
            </a:extLst>
          </p:cNvPr>
          <p:cNvSpPr txBox="1"/>
          <p:nvPr/>
        </p:nvSpPr>
        <p:spPr>
          <a:xfrm>
            <a:off x="15240000" y="9812489"/>
            <a:ext cx="3048000" cy="335541"/>
          </a:xfrm>
          <a:prstGeom prst="rect">
            <a:avLst/>
          </a:prstGeom>
        </p:spPr>
        <p:txBody>
          <a:bodyPr wrap="square" lIns="0" tIns="0" rIns="0" bIns="0" rtlCol="0" anchor="t">
            <a:spAutoFit/>
          </a:bodyPr>
          <a:lstStyle/>
          <a:p>
            <a:pPr algn="ctr">
              <a:lnSpc>
                <a:spcPts val="2800"/>
              </a:lnSpc>
            </a:pPr>
            <a:r>
              <a:rPr lang="en-US" sz="2000" dirty="0">
                <a:solidFill>
                  <a:srgbClr val="708988"/>
                </a:solidFill>
                <a:latin typeface="Open Sans"/>
                <a:ea typeface="Open Sans"/>
                <a:cs typeface="Open Sans"/>
                <a:sym typeface="Open Sans"/>
              </a:rPr>
              <a:t>Brockway et al. 2021</a:t>
            </a:r>
          </a:p>
        </p:txBody>
      </p:sp>
      <p:sp>
        <p:nvSpPr>
          <p:cNvPr id="42" name="Slide Number Placeholder 41">
            <a:extLst>
              <a:ext uri="{FF2B5EF4-FFF2-40B4-BE49-F238E27FC236}">
                <a16:creationId xmlns:a16="http://schemas.microsoft.com/office/drawing/2014/main" id="{86C8253F-349D-061C-81E9-0D8579B75926}"/>
              </a:ext>
            </a:extLst>
          </p:cNvPr>
          <p:cNvSpPr>
            <a:spLocks noGrp="1"/>
          </p:cNvSpPr>
          <p:nvPr>
            <p:ph type="sldNum" sz="quarter" idx="12"/>
          </p:nvPr>
        </p:nvSpPr>
        <p:spPr/>
        <p:txBody>
          <a:bodyPr/>
          <a:lstStyle/>
          <a:p>
            <a:fld id="{B6F15528-21DE-4FAA-801E-634DDDAF4B2B}" type="slidenum">
              <a:rPr lang="en-US" smtClean="0"/>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F6F2"/>
        </a:solidFill>
        <a:effectLst/>
      </p:bgPr>
    </p:bg>
    <p:spTree>
      <p:nvGrpSpPr>
        <p:cNvPr id="1" name=""/>
        <p:cNvGrpSpPr/>
        <p:nvPr/>
      </p:nvGrpSpPr>
      <p:grpSpPr>
        <a:xfrm>
          <a:off x="0" y="0"/>
          <a:ext cx="0" cy="0"/>
          <a:chOff x="0" y="0"/>
          <a:chExt cx="0" cy="0"/>
        </a:xfrm>
      </p:grpSpPr>
      <p:sp>
        <p:nvSpPr>
          <p:cNvPr id="2" name="TextBox 2"/>
          <p:cNvSpPr txBox="1"/>
          <p:nvPr/>
        </p:nvSpPr>
        <p:spPr>
          <a:xfrm>
            <a:off x="1028700" y="260249"/>
            <a:ext cx="16726114" cy="1034415"/>
          </a:xfrm>
          <a:prstGeom prst="rect">
            <a:avLst/>
          </a:prstGeom>
        </p:spPr>
        <p:txBody>
          <a:bodyPr lIns="0" tIns="0" rIns="0" bIns="0" rtlCol="0" anchor="t">
            <a:spAutoFit/>
          </a:bodyPr>
          <a:lstStyle/>
          <a:p>
            <a:pPr algn="l">
              <a:lnSpc>
                <a:spcPts val="7920"/>
              </a:lnSpc>
            </a:pPr>
            <a:r>
              <a:rPr lang="en-US" sz="7200" b="1">
                <a:solidFill>
                  <a:srgbClr val="708988"/>
                </a:solidFill>
                <a:latin typeface="Roboto Condensed Bold"/>
                <a:ea typeface="Roboto Condensed Bold"/>
                <a:cs typeface="Roboto Condensed Bold"/>
                <a:sym typeface="Roboto Condensed Bold"/>
              </a:rPr>
              <a:t>The rebound effect challenge in policy design</a:t>
            </a:r>
          </a:p>
        </p:txBody>
      </p:sp>
      <p:sp>
        <p:nvSpPr>
          <p:cNvPr id="3" name="TextBox 3"/>
          <p:cNvSpPr txBox="1"/>
          <p:nvPr/>
        </p:nvSpPr>
        <p:spPr>
          <a:xfrm>
            <a:off x="683982" y="4000500"/>
            <a:ext cx="16745024" cy="587415"/>
          </a:xfrm>
          <a:prstGeom prst="rect">
            <a:avLst/>
          </a:prstGeom>
        </p:spPr>
        <p:txBody>
          <a:bodyPr lIns="0" tIns="0" rIns="0" bIns="0" rtlCol="0" anchor="t">
            <a:spAutoFit/>
          </a:bodyPr>
          <a:lstStyle/>
          <a:p>
            <a:pPr algn="just">
              <a:lnSpc>
                <a:spcPts val="4899"/>
              </a:lnSpc>
            </a:pPr>
            <a:r>
              <a:rPr lang="en-US" sz="3499" b="1" dirty="0">
                <a:solidFill>
                  <a:srgbClr val="D5731D"/>
                </a:solidFill>
                <a:latin typeface="Open Sans Bold"/>
                <a:ea typeface="Open Sans Bold"/>
                <a:cs typeface="Open Sans Bold"/>
                <a:sym typeface="Open Sans Bold"/>
              </a:rPr>
              <a:t>Policies often underperform due to RE</a:t>
            </a:r>
          </a:p>
        </p:txBody>
      </p:sp>
      <p:sp>
        <p:nvSpPr>
          <p:cNvPr id="4" name="TextBox 4"/>
          <p:cNvSpPr txBox="1"/>
          <p:nvPr/>
        </p:nvSpPr>
        <p:spPr>
          <a:xfrm>
            <a:off x="1063347" y="4780915"/>
            <a:ext cx="17326152" cy="868251"/>
          </a:xfrm>
          <a:prstGeom prst="rect">
            <a:avLst/>
          </a:prstGeom>
        </p:spPr>
        <p:txBody>
          <a:bodyPr lIns="0" tIns="0" rIns="0" bIns="0" rtlCol="0" anchor="t">
            <a:spAutoFit/>
          </a:bodyPr>
          <a:lstStyle/>
          <a:p>
            <a:pPr marL="539754" lvl="1" indent="-269877" algn="l">
              <a:lnSpc>
                <a:spcPts val="3500"/>
              </a:lnSpc>
              <a:buFont typeface="Arial"/>
              <a:buChar char="•"/>
            </a:pPr>
            <a:r>
              <a:rPr lang="en-US" sz="2500" dirty="0">
                <a:solidFill>
                  <a:srgbClr val="000000"/>
                </a:solidFill>
                <a:latin typeface="Open Sans"/>
                <a:ea typeface="Open Sans"/>
                <a:cs typeface="Open Sans"/>
                <a:sym typeface="Open Sans"/>
              </a:rPr>
              <a:t>When the latter are </a:t>
            </a:r>
            <a:r>
              <a:rPr lang="en-US" sz="2500" b="1" dirty="0">
                <a:solidFill>
                  <a:srgbClr val="000000"/>
                </a:solidFill>
                <a:latin typeface="Open Sans Bold"/>
                <a:ea typeface="Open Sans Bold"/>
                <a:cs typeface="Open Sans Bold"/>
                <a:sym typeface="Open Sans Bold"/>
              </a:rPr>
              <a:t>not properly accounted for </a:t>
            </a:r>
            <a:r>
              <a:rPr lang="en-US" sz="2500" dirty="0">
                <a:solidFill>
                  <a:srgbClr val="000000"/>
                </a:solidFill>
                <a:latin typeface="Open Sans"/>
                <a:ea typeface="Open Sans"/>
                <a:cs typeface="Open Sans"/>
                <a:sym typeface="Open Sans"/>
              </a:rPr>
              <a:t>and </a:t>
            </a:r>
            <a:r>
              <a:rPr lang="en-US" sz="2500" b="1" dirty="0">
                <a:solidFill>
                  <a:srgbClr val="000000"/>
                </a:solidFill>
                <a:latin typeface="Open Sans"/>
                <a:ea typeface="Open Sans"/>
                <a:cs typeface="Open Sans"/>
                <a:sym typeface="Open Sans"/>
              </a:rPr>
              <a:t>integrated</a:t>
            </a:r>
            <a:r>
              <a:rPr lang="en-US" sz="2500" dirty="0">
                <a:solidFill>
                  <a:srgbClr val="000000"/>
                </a:solidFill>
                <a:latin typeface="Open Sans"/>
                <a:ea typeface="Open Sans"/>
                <a:cs typeface="Open Sans"/>
                <a:sym typeface="Open Sans"/>
              </a:rPr>
              <a:t> in the policy-making process</a:t>
            </a:r>
          </a:p>
          <a:p>
            <a:pPr marL="539754" lvl="1" indent="-269877" algn="l">
              <a:lnSpc>
                <a:spcPts val="3500"/>
              </a:lnSpc>
              <a:buFont typeface="Arial"/>
              <a:buChar char="•"/>
            </a:pPr>
            <a:r>
              <a:rPr lang="en-GB" sz="2500" dirty="0">
                <a:solidFill>
                  <a:srgbClr val="000000"/>
                </a:solidFill>
                <a:latin typeface="Open Sans"/>
                <a:ea typeface="Open Sans"/>
                <a:cs typeface="Open Sans"/>
                <a:sym typeface="Open Sans"/>
              </a:rPr>
              <a:t>Lack of evidence about </a:t>
            </a:r>
            <a:r>
              <a:rPr lang="en-GB" sz="2500" b="1" dirty="0">
                <a:solidFill>
                  <a:srgbClr val="000000"/>
                </a:solidFill>
                <a:latin typeface="Open Sans"/>
                <a:ea typeface="Open Sans"/>
                <a:cs typeface="Open Sans"/>
                <a:sym typeface="Open Sans"/>
              </a:rPr>
              <a:t>economy-wide RE due to consumption adjustments</a:t>
            </a:r>
            <a:endParaRPr lang="en-US" sz="2500" b="1" dirty="0">
              <a:solidFill>
                <a:srgbClr val="000000"/>
              </a:solidFill>
              <a:latin typeface="Open Sans"/>
              <a:ea typeface="Open Sans"/>
              <a:cs typeface="Open Sans"/>
              <a:sym typeface="Open Sans"/>
            </a:endParaRPr>
          </a:p>
        </p:txBody>
      </p:sp>
      <p:sp>
        <p:nvSpPr>
          <p:cNvPr id="5" name="TextBox 5"/>
          <p:cNvSpPr txBox="1"/>
          <p:nvPr/>
        </p:nvSpPr>
        <p:spPr>
          <a:xfrm>
            <a:off x="671055" y="6160215"/>
            <a:ext cx="15963685" cy="587415"/>
          </a:xfrm>
          <a:prstGeom prst="rect">
            <a:avLst/>
          </a:prstGeom>
        </p:spPr>
        <p:txBody>
          <a:bodyPr lIns="0" tIns="0" rIns="0" bIns="0" rtlCol="0" anchor="t">
            <a:spAutoFit/>
          </a:bodyPr>
          <a:lstStyle/>
          <a:p>
            <a:pPr algn="just">
              <a:lnSpc>
                <a:spcPts val="4899"/>
              </a:lnSpc>
            </a:pPr>
            <a:r>
              <a:rPr lang="en-US" sz="3499" b="1" dirty="0">
                <a:solidFill>
                  <a:srgbClr val="D5731D"/>
                </a:solidFill>
                <a:latin typeface="Open Sans Bold"/>
                <a:ea typeface="Open Sans Bold"/>
                <a:cs typeface="Open Sans Bold"/>
                <a:sym typeface="Open Sans Bold"/>
              </a:rPr>
              <a:t>The holistic view offered by economy-wide RE</a:t>
            </a:r>
          </a:p>
        </p:txBody>
      </p:sp>
      <p:sp>
        <p:nvSpPr>
          <p:cNvPr id="6" name="TextBox 6"/>
          <p:cNvSpPr txBox="1"/>
          <p:nvPr/>
        </p:nvSpPr>
        <p:spPr>
          <a:xfrm>
            <a:off x="1015773" y="6940630"/>
            <a:ext cx="15212901" cy="869870"/>
          </a:xfrm>
          <a:prstGeom prst="rect">
            <a:avLst/>
          </a:prstGeom>
        </p:spPr>
        <p:txBody>
          <a:bodyPr lIns="0" tIns="0" rIns="0" bIns="0" rtlCol="0" anchor="t">
            <a:spAutoFit/>
          </a:bodyPr>
          <a:lstStyle/>
          <a:p>
            <a:pPr marL="539753" lvl="1" indent="-269876" algn="just">
              <a:lnSpc>
                <a:spcPts val="3500"/>
              </a:lnSpc>
              <a:buFont typeface="Arial"/>
              <a:buChar char="•"/>
            </a:pPr>
            <a:r>
              <a:rPr lang="en-US" sz="2500" dirty="0">
                <a:solidFill>
                  <a:srgbClr val="000000"/>
                </a:solidFill>
                <a:latin typeface="Open Sans"/>
                <a:ea typeface="Open Sans"/>
                <a:cs typeface="Open Sans"/>
                <a:sym typeface="Open Sans"/>
              </a:rPr>
              <a:t>Most </a:t>
            </a:r>
            <a:r>
              <a:rPr lang="en-US" sz="2500" b="1" dirty="0">
                <a:solidFill>
                  <a:srgbClr val="000000"/>
                </a:solidFill>
                <a:latin typeface="Open Sans Bold"/>
                <a:ea typeface="Open Sans Bold"/>
                <a:cs typeface="Open Sans Bold"/>
                <a:sym typeface="Open Sans Bold"/>
              </a:rPr>
              <a:t>comprehensive </a:t>
            </a:r>
            <a:r>
              <a:rPr lang="en-US" sz="2500" dirty="0">
                <a:solidFill>
                  <a:srgbClr val="000000"/>
                </a:solidFill>
                <a:latin typeface="Open Sans"/>
                <a:ea typeface="Open Sans"/>
                <a:cs typeface="Open Sans"/>
                <a:sym typeface="Open Sans"/>
              </a:rPr>
              <a:t>but </a:t>
            </a:r>
            <a:r>
              <a:rPr lang="en-US" sz="2500" b="1" dirty="0">
                <a:solidFill>
                  <a:srgbClr val="000000"/>
                </a:solidFill>
                <a:latin typeface="Open Sans Bold"/>
                <a:ea typeface="Open Sans Bold"/>
                <a:cs typeface="Open Sans Bold"/>
                <a:sym typeface="Open Sans Bold"/>
              </a:rPr>
              <a:t>hardest to measure</a:t>
            </a:r>
            <a:r>
              <a:rPr lang="en-US" sz="2500" dirty="0">
                <a:solidFill>
                  <a:srgbClr val="000000"/>
                </a:solidFill>
                <a:latin typeface="Open Sans"/>
                <a:ea typeface="Open Sans"/>
                <a:cs typeface="Open Sans"/>
                <a:sym typeface="Open Sans"/>
              </a:rPr>
              <a:t> - impacts ripple across various economic agents.</a:t>
            </a:r>
          </a:p>
          <a:p>
            <a:pPr marL="539753" lvl="1" indent="-269876" algn="just">
              <a:lnSpc>
                <a:spcPts val="3500"/>
              </a:lnSpc>
              <a:buFont typeface="Arial"/>
              <a:buChar char="•"/>
            </a:pPr>
            <a:r>
              <a:rPr lang="en-US" sz="2500" dirty="0">
                <a:solidFill>
                  <a:srgbClr val="000000"/>
                </a:solidFill>
                <a:latin typeface="Open Sans"/>
                <a:ea typeface="Open Sans"/>
                <a:cs typeface="Open Sans"/>
                <a:sym typeface="Open Sans"/>
              </a:rPr>
              <a:t>Only recently studied due to data/modeling limits but </a:t>
            </a:r>
            <a:r>
              <a:rPr lang="en-US" sz="2500" b="1" dirty="0">
                <a:solidFill>
                  <a:srgbClr val="000000"/>
                </a:solidFill>
                <a:latin typeface="Open Sans Bold"/>
                <a:ea typeface="Open Sans Bold"/>
                <a:cs typeface="Open Sans Bold"/>
                <a:sym typeface="Open Sans Bold"/>
              </a:rPr>
              <a:t>growing momentum</a:t>
            </a:r>
            <a:r>
              <a:rPr lang="en-US" sz="2500" dirty="0">
                <a:solidFill>
                  <a:srgbClr val="000000"/>
                </a:solidFill>
                <a:latin typeface="Open Sans"/>
                <a:ea typeface="Open Sans"/>
                <a:cs typeface="Open Sans"/>
                <a:sym typeface="Open Sans"/>
              </a:rPr>
              <a:t>.</a:t>
            </a:r>
          </a:p>
        </p:txBody>
      </p:sp>
      <p:sp>
        <p:nvSpPr>
          <p:cNvPr id="7" name="TextBox 7"/>
          <p:cNvSpPr txBox="1"/>
          <p:nvPr/>
        </p:nvSpPr>
        <p:spPr>
          <a:xfrm>
            <a:off x="719477" y="8370015"/>
            <a:ext cx="15963685" cy="587415"/>
          </a:xfrm>
          <a:prstGeom prst="rect">
            <a:avLst/>
          </a:prstGeom>
        </p:spPr>
        <p:txBody>
          <a:bodyPr lIns="0" tIns="0" rIns="0" bIns="0" rtlCol="0" anchor="t">
            <a:spAutoFit/>
          </a:bodyPr>
          <a:lstStyle/>
          <a:p>
            <a:pPr algn="just">
              <a:lnSpc>
                <a:spcPts val="4899"/>
              </a:lnSpc>
            </a:pPr>
            <a:r>
              <a:rPr lang="en-US" sz="3499" b="1" dirty="0">
                <a:solidFill>
                  <a:srgbClr val="D5731D"/>
                </a:solidFill>
                <a:latin typeface="Open Sans Bold"/>
                <a:ea typeface="Open Sans Bold"/>
                <a:cs typeface="Open Sans Bold"/>
                <a:sym typeface="Open Sans Bold"/>
              </a:rPr>
              <a:t>How CGE models help</a:t>
            </a:r>
          </a:p>
        </p:txBody>
      </p:sp>
      <p:sp>
        <p:nvSpPr>
          <p:cNvPr id="8" name="TextBox 8"/>
          <p:cNvSpPr txBox="1"/>
          <p:nvPr/>
        </p:nvSpPr>
        <p:spPr>
          <a:xfrm>
            <a:off x="1064195" y="9150430"/>
            <a:ext cx="15177406" cy="869870"/>
          </a:xfrm>
          <a:prstGeom prst="rect">
            <a:avLst/>
          </a:prstGeom>
        </p:spPr>
        <p:txBody>
          <a:bodyPr lIns="0" tIns="0" rIns="0" bIns="0" rtlCol="0" anchor="t">
            <a:spAutoFit/>
          </a:bodyPr>
          <a:lstStyle/>
          <a:p>
            <a:pPr marL="539753" lvl="1" indent="-269876" algn="just">
              <a:lnSpc>
                <a:spcPts val="3500"/>
              </a:lnSpc>
              <a:buFont typeface="Arial"/>
              <a:buChar char="•"/>
            </a:pPr>
            <a:r>
              <a:rPr lang="en-US" sz="2500" b="1" dirty="0">
                <a:solidFill>
                  <a:srgbClr val="000000"/>
                </a:solidFill>
                <a:latin typeface="Open Sans Bold"/>
                <a:ea typeface="Open Sans Bold"/>
                <a:cs typeface="Open Sans Bold"/>
                <a:sym typeface="Open Sans Bold"/>
              </a:rPr>
              <a:t>Ecological macroeconomic tools</a:t>
            </a:r>
            <a:r>
              <a:rPr lang="en-US" sz="2500" dirty="0">
                <a:solidFill>
                  <a:srgbClr val="000000"/>
                </a:solidFill>
                <a:latin typeface="Open Sans"/>
                <a:ea typeface="Open Sans"/>
                <a:cs typeface="Open Sans"/>
                <a:sym typeface="Open Sans"/>
              </a:rPr>
              <a:t> capture systemic interactions - ideal for economy-wide rebound.</a:t>
            </a:r>
          </a:p>
          <a:p>
            <a:pPr marL="539753" lvl="1" indent="-269876" algn="just">
              <a:lnSpc>
                <a:spcPts val="3500"/>
              </a:lnSpc>
              <a:buFont typeface="Arial"/>
              <a:buChar char="•"/>
            </a:pPr>
            <a:r>
              <a:rPr lang="en-US" sz="2500" b="1" dirty="0">
                <a:solidFill>
                  <a:srgbClr val="000000"/>
                </a:solidFill>
                <a:latin typeface="Open Sans Bold"/>
                <a:ea typeface="Open Sans Bold"/>
                <a:cs typeface="Open Sans Bold"/>
                <a:sym typeface="Open Sans Bold"/>
              </a:rPr>
              <a:t>Why?</a:t>
            </a:r>
            <a:r>
              <a:rPr lang="en-US" sz="2500" dirty="0">
                <a:solidFill>
                  <a:srgbClr val="000000"/>
                </a:solidFill>
                <a:latin typeface="Open Sans"/>
                <a:ea typeface="Open Sans"/>
                <a:cs typeface="Open Sans"/>
                <a:sym typeface="Open Sans"/>
              </a:rPr>
              <a:t> They link households, firms, trade, policy, and the environment in one framework.</a:t>
            </a:r>
          </a:p>
        </p:txBody>
      </p:sp>
      <p:sp>
        <p:nvSpPr>
          <p:cNvPr id="9" name="TextBox 9"/>
          <p:cNvSpPr txBox="1"/>
          <p:nvPr/>
        </p:nvSpPr>
        <p:spPr>
          <a:xfrm>
            <a:off x="640381" y="1970834"/>
            <a:ext cx="15963685" cy="587415"/>
          </a:xfrm>
          <a:prstGeom prst="rect">
            <a:avLst/>
          </a:prstGeom>
        </p:spPr>
        <p:txBody>
          <a:bodyPr lIns="0" tIns="0" rIns="0" bIns="0" rtlCol="0" anchor="t">
            <a:spAutoFit/>
          </a:bodyPr>
          <a:lstStyle/>
          <a:p>
            <a:pPr algn="just">
              <a:lnSpc>
                <a:spcPts val="4899"/>
              </a:lnSpc>
            </a:pPr>
            <a:r>
              <a:rPr lang="en-US" sz="3499" b="1" dirty="0">
                <a:solidFill>
                  <a:srgbClr val="D5731D"/>
                </a:solidFill>
                <a:latin typeface="Open Sans Bold"/>
                <a:ea typeface="Open Sans Bold"/>
                <a:cs typeface="Open Sans Bold"/>
                <a:sym typeface="Open Sans Bold"/>
              </a:rPr>
              <a:t>No consensus on its size and solutions to mitigate it</a:t>
            </a:r>
          </a:p>
        </p:txBody>
      </p:sp>
      <p:sp>
        <p:nvSpPr>
          <p:cNvPr id="10" name="TextBox 10"/>
          <p:cNvSpPr txBox="1"/>
          <p:nvPr/>
        </p:nvSpPr>
        <p:spPr>
          <a:xfrm>
            <a:off x="985099" y="2751249"/>
            <a:ext cx="15963685" cy="868251"/>
          </a:xfrm>
          <a:prstGeom prst="rect">
            <a:avLst/>
          </a:prstGeom>
        </p:spPr>
        <p:txBody>
          <a:bodyPr wrap="square" lIns="0" tIns="0" rIns="0" bIns="0" rtlCol="0" anchor="t">
            <a:spAutoFit/>
          </a:bodyPr>
          <a:lstStyle/>
          <a:p>
            <a:pPr marL="539753" lvl="1" indent="-269876" algn="just">
              <a:lnSpc>
                <a:spcPts val="3500"/>
              </a:lnSpc>
              <a:buFont typeface="Arial"/>
              <a:buChar char="•"/>
            </a:pPr>
            <a:r>
              <a:rPr lang="en-US" sz="2500" dirty="0">
                <a:solidFill>
                  <a:srgbClr val="000000"/>
                </a:solidFill>
                <a:latin typeface="Open Sans"/>
                <a:ea typeface="Open Sans"/>
                <a:cs typeface="Open Sans"/>
                <a:sym typeface="Open Sans"/>
              </a:rPr>
              <a:t>Consensus as to its existence, but </a:t>
            </a:r>
            <a:r>
              <a:rPr lang="en-US" sz="2500" b="1" dirty="0">
                <a:solidFill>
                  <a:srgbClr val="000000"/>
                </a:solidFill>
                <a:latin typeface="Open Sans"/>
                <a:ea typeface="Open Sans"/>
                <a:cs typeface="Open Sans"/>
                <a:sym typeface="Open Sans"/>
              </a:rPr>
              <a:t>no consensus on its size </a:t>
            </a:r>
            <a:r>
              <a:rPr lang="en-US" sz="2500" dirty="0">
                <a:solidFill>
                  <a:srgbClr val="000000"/>
                </a:solidFill>
                <a:latin typeface="Open Sans"/>
                <a:ea typeface="Open Sans"/>
                <a:cs typeface="Open Sans"/>
                <a:sym typeface="Open Sans"/>
              </a:rPr>
              <a:t>and real impact on sustainability efforts</a:t>
            </a:r>
          </a:p>
          <a:p>
            <a:pPr marL="539753" lvl="1" indent="-269876" algn="just">
              <a:lnSpc>
                <a:spcPts val="3500"/>
              </a:lnSpc>
              <a:buFont typeface="Arial"/>
              <a:buChar char="•"/>
            </a:pPr>
            <a:r>
              <a:rPr lang="en-US" sz="2500" dirty="0">
                <a:solidFill>
                  <a:srgbClr val="000000"/>
                </a:solidFill>
                <a:latin typeface="Open Sans"/>
                <a:ea typeface="Open Sans"/>
                <a:cs typeface="Open Sans"/>
                <a:sym typeface="Open Sans"/>
              </a:rPr>
              <a:t>Some solutions exist to reduce RE, but the </a:t>
            </a:r>
            <a:r>
              <a:rPr lang="en-US" sz="2500" b="1" dirty="0">
                <a:solidFill>
                  <a:srgbClr val="000000"/>
                </a:solidFill>
                <a:latin typeface="Open Sans"/>
                <a:ea typeface="Open Sans"/>
                <a:cs typeface="Open Sans"/>
                <a:sym typeface="Open Sans"/>
              </a:rPr>
              <a:t>lack of empirical evidence </a:t>
            </a:r>
          </a:p>
        </p:txBody>
      </p:sp>
      <p:sp>
        <p:nvSpPr>
          <p:cNvPr id="11" name="Slide Number Placeholder 10">
            <a:extLst>
              <a:ext uri="{FF2B5EF4-FFF2-40B4-BE49-F238E27FC236}">
                <a16:creationId xmlns:a16="http://schemas.microsoft.com/office/drawing/2014/main" id="{8DBA38B6-4EB0-AD6D-70B1-7AB9BE4C8EB8}"/>
              </a:ext>
            </a:extLst>
          </p:cNvPr>
          <p:cNvSpPr>
            <a:spLocks noGrp="1"/>
          </p:cNvSpPr>
          <p:nvPr>
            <p:ph type="sldNum" sz="quarter" idx="12"/>
          </p:nvPr>
        </p:nvSpPr>
        <p:spPr/>
        <p:txBody>
          <a:bodyPr/>
          <a:lstStyle/>
          <a:p>
            <a:fld id="{B6F15528-21DE-4FAA-801E-634DDDAF4B2B}"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6F2"/>
        </a:solidFill>
        <a:effectLst/>
      </p:bgPr>
    </p:bg>
    <p:spTree>
      <p:nvGrpSpPr>
        <p:cNvPr id="1" name=""/>
        <p:cNvGrpSpPr/>
        <p:nvPr/>
      </p:nvGrpSpPr>
      <p:grpSpPr>
        <a:xfrm>
          <a:off x="0" y="0"/>
          <a:ext cx="0" cy="0"/>
          <a:chOff x="0" y="0"/>
          <a:chExt cx="0" cy="0"/>
        </a:xfrm>
      </p:grpSpPr>
      <p:sp>
        <p:nvSpPr>
          <p:cNvPr id="2" name="TextBox 2"/>
          <p:cNvSpPr txBox="1"/>
          <p:nvPr/>
        </p:nvSpPr>
        <p:spPr>
          <a:xfrm>
            <a:off x="1028700" y="260249"/>
            <a:ext cx="16726114" cy="1034415"/>
          </a:xfrm>
          <a:prstGeom prst="rect">
            <a:avLst/>
          </a:prstGeom>
        </p:spPr>
        <p:txBody>
          <a:bodyPr lIns="0" tIns="0" rIns="0" bIns="0" rtlCol="0" anchor="t">
            <a:spAutoFit/>
          </a:bodyPr>
          <a:lstStyle/>
          <a:p>
            <a:pPr algn="l">
              <a:lnSpc>
                <a:spcPts val="7920"/>
              </a:lnSpc>
            </a:pPr>
            <a:r>
              <a:rPr lang="en-US" sz="7200" b="1">
                <a:solidFill>
                  <a:srgbClr val="708988"/>
                </a:solidFill>
                <a:latin typeface="Roboto Condensed Bold"/>
                <a:ea typeface="Roboto Condensed Bold"/>
                <a:cs typeface="Roboto Condensed Bold"/>
                <a:sym typeface="Roboto Condensed Bold"/>
              </a:rPr>
              <a:t>Key research questions</a:t>
            </a:r>
          </a:p>
        </p:txBody>
      </p:sp>
      <p:sp>
        <p:nvSpPr>
          <p:cNvPr id="3" name="TextBox 3"/>
          <p:cNvSpPr txBox="1"/>
          <p:nvPr/>
        </p:nvSpPr>
        <p:spPr>
          <a:xfrm>
            <a:off x="533400" y="2171700"/>
            <a:ext cx="17221413" cy="4885761"/>
          </a:xfrm>
          <a:prstGeom prst="rect">
            <a:avLst/>
          </a:prstGeom>
        </p:spPr>
        <p:txBody>
          <a:bodyPr wrap="square" lIns="0" tIns="0" rIns="0" bIns="0" rtlCol="0" anchor="t">
            <a:spAutoFit/>
          </a:bodyPr>
          <a:lstStyle/>
          <a:p>
            <a:pPr marL="734059" lvl="1" indent="-367030" algn="l">
              <a:lnSpc>
                <a:spcPct val="150000"/>
              </a:lnSpc>
              <a:buFont typeface="Arial"/>
              <a:buChar char="•"/>
            </a:pPr>
            <a:r>
              <a:rPr lang="en-US" sz="3399" dirty="0">
                <a:latin typeface="Open Sans"/>
                <a:ea typeface="Open Sans"/>
                <a:cs typeface="Open Sans"/>
                <a:sym typeface="Open Sans"/>
              </a:rPr>
              <a:t>How do production and consumption shifts compare in reducing emissions considering economy-wide RE?</a:t>
            </a:r>
          </a:p>
          <a:p>
            <a:pPr marL="734059" lvl="1" indent="-367030" algn="l">
              <a:lnSpc>
                <a:spcPct val="250000"/>
              </a:lnSpc>
              <a:buFont typeface="Arial"/>
              <a:buChar char="•"/>
            </a:pPr>
            <a:r>
              <a:rPr lang="en-US" sz="3399" dirty="0">
                <a:latin typeface="Open Sans"/>
                <a:ea typeface="Open Sans"/>
                <a:cs typeface="Open Sans"/>
                <a:sym typeface="Open Sans"/>
              </a:rPr>
              <a:t>Which consumption reallocations yield the best climate-economic trade-offs?</a:t>
            </a:r>
          </a:p>
          <a:p>
            <a:pPr marL="734059" lvl="1" indent="-367030" algn="l">
              <a:lnSpc>
                <a:spcPct val="250000"/>
              </a:lnSpc>
              <a:buFont typeface="Arial"/>
              <a:buChar char="•"/>
            </a:pPr>
            <a:r>
              <a:rPr lang="en-US" sz="3399" dirty="0">
                <a:latin typeface="Open Sans"/>
                <a:ea typeface="Open Sans"/>
                <a:cs typeface="Open Sans"/>
                <a:sym typeface="Open Sans"/>
              </a:rPr>
              <a:t>How to counteract RE? </a:t>
            </a:r>
          </a:p>
          <a:p>
            <a:pPr marL="1468119" lvl="2" indent="-489373" algn="l">
              <a:lnSpc>
                <a:spcPct val="150000"/>
              </a:lnSpc>
              <a:buFont typeface="Arial"/>
              <a:buChar char="⚬"/>
            </a:pPr>
            <a:r>
              <a:rPr lang="en-US" sz="3399" dirty="0">
                <a:latin typeface="Open Sans"/>
                <a:ea typeface="Open Sans"/>
                <a:cs typeface="Open Sans"/>
                <a:sym typeface="Open Sans"/>
              </a:rPr>
              <a:t>Let’s explore the case of carbon taxes.  </a:t>
            </a:r>
          </a:p>
        </p:txBody>
      </p:sp>
      <p:sp>
        <p:nvSpPr>
          <p:cNvPr id="4" name="Slide Number Placeholder 3">
            <a:extLst>
              <a:ext uri="{FF2B5EF4-FFF2-40B4-BE49-F238E27FC236}">
                <a16:creationId xmlns:a16="http://schemas.microsoft.com/office/drawing/2014/main" id="{04DA55A7-BA06-26DF-54D4-A963E744E142}"/>
              </a:ext>
            </a:extLst>
          </p:cNvPr>
          <p:cNvSpPr>
            <a:spLocks noGrp="1"/>
          </p:cNvSpPr>
          <p:nvPr>
            <p:ph type="sldNum" sz="quarter" idx="12"/>
          </p:nvPr>
        </p:nvSpPr>
        <p:spPr/>
        <p:txBody>
          <a:bodyPr/>
          <a:lstStyle/>
          <a:p>
            <a:fld id="{B6F15528-21DE-4FAA-801E-634DDDAF4B2B}"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F6F2"/>
        </a:solidFill>
        <a:effectLst/>
      </p:bgPr>
    </p:bg>
    <p:spTree>
      <p:nvGrpSpPr>
        <p:cNvPr id="1" name=""/>
        <p:cNvGrpSpPr/>
        <p:nvPr/>
      </p:nvGrpSpPr>
      <p:grpSpPr>
        <a:xfrm>
          <a:off x="0" y="0"/>
          <a:ext cx="0" cy="0"/>
          <a:chOff x="0" y="0"/>
          <a:chExt cx="0" cy="0"/>
        </a:xfrm>
      </p:grpSpPr>
      <p:sp>
        <p:nvSpPr>
          <p:cNvPr id="3" name="TextBox 3"/>
          <p:cNvSpPr txBox="1"/>
          <p:nvPr/>
        </p:nvSpPr>
        <p:spPr>
          <a:xfrm>
            <a:off x="1028700" y="260249"/>
            <a:ext cx="16726114" cy="1034415"/>
          </a:xfrm>
          <a:prstGeom prst="rect">
            <a:avLst/>
          </a:prstGeom>
        </p:spPr>
        <p:txBody>
          <a:bodyPr lIns="0" tIns="0" rIns="0" bIns="0" rtlCol="0" anchor="t">
            <a:spAutoFit/>
          </a:bodyPr>
          <a:lstStyle/>
          <a:p>
            <a:pPr algn="l">
              <a:lnSpc>
                <a:spcPts val="7920"/>
              </a:lnSpc>
            </a:pPr>
            <a:r>
              <a:rPr lang="en-US" sz="7200" b="1">
                <a:solidFill>
                  <a:srgbClr val="708988"/>
                </a:solidFill>
                <a:latin typeface="Roboto Condensed Bold"/>
                <a:ea typeface="Roboto Condensed Bold"/>
                <a:cs typeface="Roboto Condensed Bold"/>
                <a:sym typeface="Roboto Condensed Bold"/>
              </a:rPr>
              <a:t>Methodological approach</a:t>
            </a:r>
          </a:p>
        </p:txBody>
      </p:sp>
      <p:sp>
        <p:nvSpPr>
          <p:cNvPr id="140" name="Rectangle: Rounded Corners 139">
            <a:extLst>
              <a:ext uri="{FF2B5EF4-FFF2-40B4-BE49-F238E27FC236}">
                <a16:creationId xmlns:a16="http://schemas.microsoft.com/office/drawing/2014/main" id="{359A57EE-94CE-60C2-9A50-225E0C35ED64}"/>
              </a:ext>
            </a:extLst>
          </p:cNvPr>
          <p:cNvSpPr/>
          <p:nvPr/>
        </p:nvSpPr>
        <p:spPr>
          <a:xfrm>
            <a:off x="3896401" y="6044922"/>
            <a:ext cx="6236262" cy="3594378"/>
          </a:xfrm>
          <a:prstGeom prst="roundRect">
            <a:avLst>
              <a:gd name="adj" fmla="val 3813"/>
            </a:avLst>
          </a:prstGeom>
          <a:solidFill>
            <a:srgbClr val="0E2841">
              <a:lumMod val="10000"/>
              <a:lumOff val="90000"/>
            </a:srgbClr>
          </a:solidFill>
          <a:ln w="19050" cap="flat" cmpd="sng" algn="ctr">
            <a:solidFill>
              <a:srgbClr val="156082">
                <a:shade val="15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sp>
        <p:nvSpPr>
          <p:cNvPr id="141" name="Rectangle: Rounded Corners 140">
            <a:extLst>
              <a:ext uri="{FF2B5EF4-FFF2-40B4-BE49-F238E27FC236}">
                <a16:creationId xmlns:a16="http://schemas.microsoft.com/office/drawing/2014/main" id="{2ABE51D9-2141-B703-E69C-D72E0460DDDB}"/>
              </a:ext>
            </a:extLst>
          </p:cNvPr>
          <p:cNvSpPr/>
          <p:nvPr/>
        </p:nvSpPr>
        <p:spPr>
          <a:xfrm>
            <a:off x="3904948" y="2443373"/>
            <a:ext cx="6236262" cy="3634912"/>
          </a:xfrm>
          <a:prstGeom prst="roundRect">
            <a:avLst>
              <a:gd name="adj" fmla="val 3813"/>
            </a:avLst>
          </a:prstGeom>
          <a:solidFill>
            <a:srgbClr val="156082">
              <a:lumMod val="20000"/>
              <a:lumOff val="80000"/>
            </a:srgbClr>
          </a:solidFill>
          <a:ln w="19050" cap="flat" cmpd="sng" algn="ctr">
            <a:solidFill>
              <a:srgbClr val="156082">
                <a:shade val="15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800" b="0"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142" name="Rectangle 141">
            <a:extLst>
              <a:ext uri="{FF2B5EF4-FFF2-40B4-BE49-F238E27FC236}">
                <a16:creationId xmlns:a16="http://schemas.microsoft.com/office/drawing/2014/main" id="{DE13E3C3-1681-5EB1-6621-7D21FDE230B7}"/>
              </a:ext>
            </a:extLst>
          </p:cNvPr>
          <p:cNvSpPr/>
          <p:nvPr/>
        </p:nvSpPr>
        <p:spPr>
          <a:xfrm>
            <a:off x="4101597" y="4044221"/>
            <a:ext cx="1740941" cy="805466"/>
          </a:xfrm>
          <a:prstGeom prst="rect">
            <a:avLst/>
          </a:prstGeom>
          <a:solidFill>
            <a:srgbClr val="56B8E4"/>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0E2841"/>
                </a:solidFill>
                <a:effectLst/>
                <a:uLnTx/>
                <a:uFillTx/>
                <a:latin typeface="Aptos" panose="02110004020202020204"/>
                <a:ea typeface="+mn-ea"/>
                <a:cs typeface="+mn-cs"/>
              </a:rPr>
              <a:t>Household consumption</a:t>
            </a:r>
          </a:p>
        </p:txBody>
      </p:sp>
      <p:sp>
        <p:nvSpPr>
          <p:cNvPr id="143" name="Rectangle 142">
            <a:extLst>
              <a:ext uri="{FF2B5EF4-FFF2-40B4-BE49-F238E27FC236}">
                <a16:creationId xmlns:a16="http://schemas.microsoft.com/office/drawing/2014/main" id="{E73D441A-D066-BFFA-521E-F6D66B00DB7D}"/>
              </a:ext>
            </a:extLst>
          </p:cNvPr>
          <p:cNvSpPr/>
          <p:nvPr/>
        </p:nvSpPr>
        <p:spPr>
          <a:xfrm>
            <a:off x="6434923" y="4053653"/>
            <a:ext cx="1546420" cy="805466"/>
          </a:xfrm>
          <a:prstGeom prst="rect">
            <a:avLst/>
          </a:prstGeom>
          <a:solidFill>
            <a:srgbClr val="56B8E4"/>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0E2841"/>
                </a:solidFill>
                <a:effectLst/>
                <a:uLnTx/>
                <a:uFillTx/>
                <a:latin typeface="Aptos" panose="02110004020202020204"/>
                <a:ea typeface="+mn-ea"/>
                <a:cs typeface="+mn-cs"/>
              </a:rPr>
              <a:t>Armington composite</a:t>
            </a:r>
          </a:p>
        </p:txBody>
      </p:sp>
      <p:sp>
        <p:nvSpPr>
          <p:cNvPr id="144" name="Rectangle 143">
            <a:extLst>
              <a:ext uri="{FF2B5EF4-FFF2-40B4-BE49-F238E27FC236}">
                <a16:creationId xmlns:a16="http://schemas.microsoft.com/office/drawing/2014/main" id="{ABB2D660-07B4-2B2B-4A71-BE3108E13421}"/>
              </a:ext>
            </a:extLst>
          </p:cNvPr>
          <p:cNvSpPr/>
          <p:nvPr/>
        </p:nvSpPr>
        <p:spPr>
          <a:xfrm>
            <a:off x="4101595" y="2695142"/>
            <a:ext cx="1770241" cy="805466"/>
          </a:xfrm>
          <a:prstGeom prst="rect">
            <a:avLst/>
          </a:prstGeom>
          <a:solidFill>
            <a:srgbClr val="56B8E4"/>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0E2841"/>
                </a:solidFill>
                <a:effectLst/>
                <a:uLnTx/>
                <a:uFillTx/>
                <a:latin typeface="Aptos" panose="02110004020202020204"/>
                <a:ea typeface="+mn-ea"/>
                <a:cs typeface="+mn-cs"/>
              </a:rPr>
              <a:t>Government consumption</a:t>
            </a:r>
          </a:p>
        </p:txBody>
      </p:sp>
      <p:sp>
        <p:nvSpPr>
          <p:cNvPr id="145" name="Rectangle 144">
            <a:extLst>
              <a:ext uri="{FF2B5EF4-FFF2-40B4-BE49-F238E27FC236}">
                <a16:creationId xmlns:a16="http://schemas.microsoft.com/office/drawing/2014/main" id="{36A97806-0F21-F178-B963-7FFBD40EBF77}"/>
              </a:ext>
            </a:extLst>
          </p:cNvPr>
          <p:cNvSpPr/>
          <p:nvPr/>
        </p:nvSpPr>
        <p:spPr>
          <a:xfrm>
            <a:off x="6434924" y="2695142"/>
            <a:ext cx="1560437" cy="805466"/>
          </a:xfrm>
          <a:prstGeom prst="rect">
            <a:avLst/>
          </a:prstGeom>
          <a:solidFill>
            <a:srgbClr val="56B8E4"/>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0E2841"/>
                </a:solidFill>
                <a:effectLst/>
                <a:uLnTx/>
                <a:uFillTx/>
                <a:latin typeface="Aptos" panose="02110004020202020204"/>
                <a:ea typeface="+mn-ea"/>
                <a:cs typeface="+mn-cs"/>
              </a:rPr>
              <a:t>Investment</a:t>
            </a:r>
          </a:p>
        </p:txBody>
      </p:sp>
      <p:sp>
        <p:nvSpPr>
          <p:cNvPr id="146" name="Rectangle 145">
            <a:extLst>
              <a:ext uri="{FF2B5EF4-FFF2-40B4-BE49-F238E27FC236}">
                <a16:creationId xmlns:a16="http://schemas.microsoft.com/office/drawing/2014/main" id="{128641DA-A2C2-4C3B-8335-F122CD2B0AA0}"/>
              </a:ext>
            </a:extLst>
          </p:cNvPr>
          <p:cNvSpPr/>
          <p:nvPr/>
        </p:nvSpPr>
        <p:spPr>
          <a:xfrm>
            <a:off x="8335336" y="2530887"/>
            <a:ext cx="1682856" cy="1276498"/>
          </a:xfrm>
          <a:prstGeom prst="rect">
            <a:avLst/>
          </a:prstGeom>
          <a:solidFill>
            <a:srgbClr val="56B8E4"/>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0E2841"/>
                </a:solidFill>
                <a:effectLst/>
                <a:uLnTx/>
                <a:uFillTx/>
                <a:latin typeface="Aptos" panose="02110004020202020204"/>
                <a:ea typeface="+mn-ea"/>
                <a:cs typeface="+mn-cs"/>
              </a:rPr>
              <a:t>Other intermediate inputs</a:t>
            </a:r>
          </a:p>
        </p:txBody>
      </p:sp>
      <p:sp>
        <p:nvSpPr>
          <p:cNvPr id="147" name="Rectangle 146">
            <a:extLst>
              <a:ext uri="{FF2B5EF4-FFF2-40B4-BE49-F238E27FC236}">
                <a16:creationId xmlns:a16="http://schemas.microsoft.com/office/drawing/2014/main" id="{10526EE6-38F6-93CA-26D4-50EDF678EE6E}"/>
              </a:ext>
            </a:extLst>
          </p:cNvPr>
          <p:cNvSpPr/>
          <p:nvPr/>
        </p:nvSpPr>
        <p:spPr>
          <a:xfrm>
            <a:off x="4500226" y="5126158"/>
            <a:ext cx="1200021" cy="805466"/>
          </a:xfrm>
          <a:prstGeom prst="rect">
            <a:avLst/>
          </a:prstGeom>
          <a:solidFill>
            <a:srgbClr val="56B8E4"/>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0E2841"/>
                </a:solidFill>
                <a:effectLst/>
                <a:uLnTx/>
                <a:uFillTx/>
                <a:latin typeface="Aptos" panose="02110004020202020204"/>
                <a:ea typeface="+mn-ea"/>
                <a:cs typeface="+mn-cs"/>
              </a:rPr>
              <a:t>Imports </a:t>
            </a:r>
          </a:p>
        </p:txBody>
      </p:sp>
      <p:sp>
        <p:nvSpPr>
          <p:cNvPr id="148" name="Rectangle 147">
            <a:extLst>
              <a:ext uri="{FF2B5EF4-FFF2-40B4-BE49-F238E27FC236}">
                <a16:creationId xmlns:a16="http://schemas.microsoft.com/office/drawing/2014/main" id="{5BEF68CB-9D91-60D1-8820-76C7A22B1484}"/>
              </a:ext>
            </a:extLst>
          </p:cNvPr>
          <p:cNvSpPr/>
          <p:nvPr/>
        </p:nvSpPr>
        <p:spPr>
          <a:xfrm>
            <a:off x="6154184" y="5126158"/>
            <a:ext cx="1430619" cy="805466"/>
          </a:xfrm>
          <a:prstGeom prst="rect">
            <a:avLst/>
          </a:prstGeom>
          <a:solidFill>
            <a:srgbClr val="56B8E4"/>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0E2841"/>
                </a:solidFill>
                <a:effectLst/>
                <a:uLnTx/>
                <a:uFillTx/>
                <a:latin typeface="Aptos" panose="02110004020202020204"/>
                <a:ea typeface="+mn-ea"/>
                <a:cs typeface="+mn-cs"/>
              </a:rPr>
              <a:t>Domestic goods </a:t>
            </a:r>
          </a:p>
        </p:txBody>
      </p:sp>
      <p:sp>
        <p:nvSpPr>
          <p:cNvPr id="149" name="Rectangle 148">
            <a:extLst>
              <a:ext uri="{FF2B5EF4-FFF2-40B4-BE49-F238E27FC236}">
                <a16:creationId xmlns:a16="http://schemas.microsoft.com/office/drawing/2014/main" id="{66B8B1FA-98B4-7AC3-242A-AA9D738DAF6F}"/>
              </a:ext>
            </a:extLst>
          </p:cNvPr>
          <p:cNvSpPr/>
          <p:nvPr/>
        </p:nvSpPr>
        <p:spPr>
          <a:xfrm>
            <a:off x="7201265" y="6199405"/>
            <a:ext cx="1560150" cy="805466"/>
          </a:xfrm>
          <a:prstGeom prst="rect">
            <a:avLst/>
          </a:prstGeom>
          <a:solidFill>
            <a:srgbClr val="156082"/>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white"/>
                </a:solidFill>
                <a:effectLst/>
                <a:uLnTx/>
                <a:uFillTx/>
                <a:latin typeface="Aptos" panose="02110004020202020204"/>
                <a:ea typeface="+mn-ea"/>
                <a:cs typeface="+mn-cs"/>
              </a:rPr>
              <a:t>Production</a:t>
            </a:r>
          </a:p>
        </p:txBody>
      </p:sp>
      <p:sp>
        <p:nvSpPr>
          <p:cNvPr id="150" name="Rectangle 149">
            <a:extLst>
              <a:ext uri="{FF2B5EF4-FFF2-40B4-BE49-F238E27FC236}">
                <a16:creationId xmlns:a16="http://schemas.microsoft.com/office/drawing/2014/main" id="{9485146B-2FB8-9AAF-B894-FAFF2912D650}"/>
              </a:ext>
            </a:extLst>
          </p:cNvPr>
          <p:cNvSpPr/>
          <p:nvPr/>
        </p:nvSpPr>
        <p:spPr>
          <a:xfrm>
            <a:off x="8148844" y="5102849"/>
            <a:ext cx="1183963" cy="805466"/>
          </a:xfrm>
          <a:prstGeom prst="rect">
            <a:avLst/>
          </a:prstGeom>
          <a:solidFill>
            <a:srgbClr val="56B8E4"/>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a:ln>
                  <a:noFill/>
                </a:ln>
                <a:solidFill>
                  <a:srgbClr val="0E2841"/>
                </a:solidFill>
                <a:effectLst/>
                <a:uLnTx/>
                <a:uFillTx/>
                <a:latin typeface="Aptos" panose="02110004020202020204"/>
                <a:ea typeface="+mn-ea"/>
                <a:cs typeface="+mn-cs"/>
              </a:rPr>
              <a:t>Exports </a:t>
            </a:r>
            <a:endParaRPr kumimoji="0" lang="en-GB" sz="2000" b="0" i="0" u="none" strike="noStrike" kern="0" cap="none" spc="0" normalizeH="0" baseline="0" noProof="0" dirty="0">
              <a:ln>
                <a:noFill/>
              </a:ln>
              <a:solidFill>
                <a:srgbClr val="0E2841"/>
              </a:solidFill>
              <a:effectLst/>
              <a:uLnTx/>
              <a:uFillTx/>
              <a:latin typeface="Aptos" panose="02110004020202020204"/>
              <a:ea typeface="+mn-ea"/>
              <a:cs typeface="+mn-cs"/>
            </a:endParaRPr>
          </a:p>
        </p:txBody>
      </p:sp>
      <p:sp>
        <p:nvSpPr>
          <p:cNvPr id="151" name="Rectangle 150">
            <a:extLst>
              <a:ext uri="{FF2B5EF4-FFF2-40B4-BE49-F238E27FC236}">
                <a16:creationId xmlns:a16="http://schemas.microsoft.com/office/drawing/2014/main" id="{E6004D08-BD1B-28D6-1D0D-2A5F13953B57}"/>
              </a:ext>
            </a:extLst>
          </p:cNvPr>
          <p:cNvSpPr/>
          <p:nvPr/>
        </p:nvSpPr>
        <p:spPr>
          <a:xfrm>
            <a:off x="4155708" y="7318663"/>
            <a:ext cx="1183965" cy="805466"/>
          </a:xfrm>
          <a:prstGeom prst="rect">
            <a:avLst/>
          </a:prstGeom>
          <a:solidFill>
            <a:srgbClr val="156082"/>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white"/>
                </a:solidFill>
                <a:effectLst/>
                <a:uLnTx/>
                <a:uFillTx/>
                <a:latin typeface="Aptos" panose="02110004020202020204"/>
                <a:ea typeface="+mn-ea"/>
                <a:cs typeface="+mn-cs"/>
              </a:rPr>
              <a:t>Value added</a:t>
            </a:r>
          </a:p>
        </p:txBody>
      </p:sp>
      <p:sp>
        <p:nvSpPr>
          <p:cNvPr id="152" name="Rectangle 151">
            <a:extLst>
              <a:ext uri="{FF2B5EF4-FFF2-40B4-BE49-F238E27FC236}">
                <a16:creationId xmlns:a16="http://schemas.microsoft.com/office/drawing/2014/main" id="{052BE2E9-650D-FFD1-63E7-21D207FAD64E}"/>
              </a:ext>
            </a:extLst>
          </p:cNvPr>
          <p:cNvSpPr/>
          <p:nvPr/>
        </p:nvSpPr>
        <p:spPr>
          <a:xfrm>
            <a:off x="6171711" y="7333569"/>
            <a:ext cx="1025884" cy="805466"/>
          </a:xfrm>
          <a:prstGeom prst="rect">
            <a:avLst/>
          </a:prstGeom>
          <a:solidFill>
            <a:srgbClr val="156082"/>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white"/>
                </a:solidFill>
                <a:effectLst/>
                <a:uLnTx/>
                <a:uFillTx/>
                <a:latin typeface="Aptos" panose="02110004020202020204"/>
                <a:ea typeface="+mn-ea"/>
                <a:cs typeface="+mn-cs"/>
              </a:rPr>
              <a:t>Energy</a:t>
            </a:r>
          </a:p>
        </p:txBody>
      </p:sp>
      <p:sp>
        <p:nvSpPr>
          <p:cNvPr id="153" name="Rectangle 152">
            <a:extLst>
              <a:ext uri="{FF2B5EF4-FFF2-40B4-BE49-F238E27FC236}">
                <a16:creationId xmlns:a16="http://schemas.microsoft.com/office/drawing/2014/main" id="{1591632B-ABA0-DDEE-D4D7-CBA068E6CBDB}"/>
              </a:ext>
            </a:extLst>
          </p:cNvPr>
          <p:cNvSpPr/>
          <p:nvPr/>
        </p:nvSpPr>
        <p:spPr>
          <a:xfrm>
            <a:off x="8748081" y="7325492"/>
            <a:ext cx="1288202" cy="805466"/>
          </a:xfrm>
          <a:prstGeom prst="rect">
            <a:avLst/>
          </a:prstGeom>
          <a:solidFill>
            <a:srgbClr val="156082"/>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white"/>
                </a:solidFill>
                <a:effectLst/>
                <a:uLnTx/>
                <a:uFillTx/>
                <a:latin typeface="Aptos" panose="02110004020202020204"/>
                <a:ea typeface="+mn-ea"/>
                <a:cs typeface="+mn-cs"/>
              </a:rPr>
              <a:t>Materials </a:t>
            </a:r>
          </a:p>
        </p:txBody>
      </p:sp>
      <p:cxnSp>
        <p:nvCxnSpPr>
          <p:cNvPr id="154" name="Straight Connector 153">
            <a:extLst>
              <a:ext uri="{FF2B5EF4-FFF2-40B4-BE49-F238E27FC236}">
                <a16:creationId xmlns:a16="http://schemas.microsoft.com/office/drawing/2014/main" id="{019771B4-230A-1613-F43A-C15F7241EBBA}"/>
              </a:ext>
            </a:extLst>
          </p:cNvPr>
          <p:cNvCxnSpPr>
            <a:cxnSpLocks/>
            <a:stCxn id="142" idx="3"/>
            <a:endCxn id="143" idx="1"/>
          </p:cNvCxnSpPr>
          <p:nvPr/>
        </p:nvCxnSpPr>
        <p:spPr>
          <a:xfrm>
            <a:off x="5842539" y="4446954"/>
            <a:ext cx="592384" cy="9432"/>
          </a:xfrm>
          <a:prstGeom prst="line">
            <a:avLst/>
          </a:prstGeom>
          <a:noFill/>
          <a:ln w="19050" cap="flat" cmpd="sng" algn="ctr">
            <a:solidFill>
              <a:srgbClr val="156082"/>
            </a:solidFill>
            <a:prstDash val="solid"/>
            <a:miter lim="800000"/>
          </a:ln>
          <a:effectLst/>
        </p:spPr>
      </p:cxnSp>
      <p:cxnSp>
        <p:nvCxnSpPr>
          <p:cNvPr id="155" name="Straight Connector 154">
            <a:extLst>
              <a:ext uri="{FF2B5EF4-FFF2-40B4-BE49-F238E27FC236}">
                <a16:creationId xmlns:a16="http://schemas.microsoft.com/office/drawing/2014/main" id="{651EC5DA-57D3-6A21-4CA8-88FCD07F75B3}"/>
              </a:ext>
            </a:extLst>
          </p:cNvPr>
          <p:cNvCxnSpPr>
            <a:cxnSpLocks/>
            <a:stCxn id="143" idx="0"/>
            <a:endCxn id="144" idx="2"/>
          </p:cNvCxnSpPr>
          <p:nvPr/>
        </p:nvCxnSpPr>
        <p:spPr>
          <a:xfrm flipH="1" flipV="1">
            <a:off x="4986716" y="3500607"/>
            <a:ext cx="2221418" cy="553046"/>
          </a:xfrm>
          <a:prstGeom prst="line">
            <a:avLst/>
          </a:prstGeom>
          <a:noFill/>
          <a:ln w="19050" cap="flat" cmpd="sng" algn="ctr">
            <a:solidFill>
              <a:srgbClr val="156082"/>
            </a:solidFill>
            <a:prstDash val="solid"/>
            <a:miter lim="800000"/>
          </a:ln>
          <a:effectLst/>
        </p:spPr>
      </p:cxnSp>
      <p:cxnSp>
        <p:nvCxnSpPr>
          <p:cNvPr id="156" name="Straight Connector 155">
            <a:extLst>
              <a:ext uri="{FF2B5EF4-FFF2-40B4-BE49-F238E27FC236}">
                <a16:creationId xmlns:a16="http://schemas.microsoft.com/office/drawing/2014/main" id="{D0A4945A-DEFD-61C0-100C-688529BB896D}"/>
              </a:ext>
            </a:extLst>
          </p:cNvPr>
          <p:cNvCxnSpPr>
            <a:cxnSpLocks/>
            <a:stCxn id="143" idx="0"/>
            <a:endCxn id="145" idx="2"/>
          </p:cNvCxnSpPr>
          <p:nvPr/>
        </p:nvCxnSpPr>
        <p:spPr>
          <a:xfrm flipV="1">
            <a:off x="7208134" y="3500607"/>
            <a:ext cx="7009" cy="553046"/>
          </a:xfrm>
          <a:prstGeom prst="line">
            <a:avLst/>
          </a:prstGeom>
          <a:noFill/>
          <a:ln w="19050" cap="flat" cmpd="sng" algn="ctr">
            <a:solidFill>
              <a:srgbClr val="156082"/>
            </a:solidFill>
            <a:prstDash val="solid"/>
            <a:miter lim="800000"/>
          </a:ln>
          <a:effectLst/>
        </p:spPr>
      </p:cxnSp>
      <p:cxnSp>
        <p:nvCxnSpPr>
          <p:cNvPr id="157" name="Straight Connector 156">
            <a:extLst>
              <a:ext uri="{FF2B5EF4-FFF2-40B4-BE49-F238E27FC236}">
                <a16:creationId xmlns:a16="http://schemas.microsoft.com/office/drawing/2014/main" id="{5C673460-63BE-180E-2EA3-BFAA6C093E26}"/>
              </a:ext>
            </a:extLst>
          </p:cNvPr>
          <p:cNvCxnSpPr>
            <a:cxnSpLocks/>
            <a:stCxn id="143" idx="0"/>
            <a:endCxn id="146" idx="2"/>
          </p:cNvCxnSpPr>
          <p:nvPr/>
        </p:nvCxnSpPr>
        <p:spPr>
          <a:xfrm flipV="1">
            <a:off x="7208134" y="3807385"/>
            <a:ext cx="1968632" cy="246268"/>
          </a:xfrm>
          <a:prstGeom prst="line">
            <a:avLst/>
          </a:prstGeom>
          <a:noFill/>
          <a:ln w="19050" cap="flat" cmpd="sng" algn="ctr">
            <a:solidFill>
              <a:srgbClr val="156082"/>
            </a:solidFill>
            <a:prstDash val="solid"/>
            <a:miter lim="800000"/>
          </a:ln>
          <a:effectLst/>
        </p:spPr>
      </p:cxnSp>
      <p:cxnSp>
        <p:nvCxnSpPr>
          <p:cNvPr id="158" name="Straight Connector 157">
            <a:extLst>
              <a:ext uri="{FF2B5EF4-FFF2-40B4-BE49-F238E27FC236}">
                <a16:creationId xmlns:a16="http://schemas.microsoft.com/office/drawing/2014/main" id="{63789E06-6D1F-B6E8-1520-7E284ABBE29D}"/>
              </a:ext>
            </a:extLst>
          </p:cNvPr>
          <p:cNvCxnSpPr>
            <a:cxnSpLocks/>
            <a:stCxn id="143" idx="2"/>
            <a:endCxn id="147" idx="0"/>
          </p:cNvCxnSpPr>
          <p:nvPr/>
        </p:nvCxnSpPr>
        <p:spPr>
          <a:xfrm flipH="1">
            <a:off x="5100237" y="4859119"/>
            <a:ext cx="2107897" cy="267039"/>
          </a:xfrm>
          <a:prstGeom prst="line">
            <a:avLst/>
          </a:prstGeom>
          <a:noFill/>
          <a:ln w="19050" cap="flat" cmpd="sng" algn="ctr">
            <a:solidFill>
              <a:srgbClr val="156082"/>
            </a:solidFill>
            <a:prstDash val="solid"/>
            <a:miter lim="800000"/>
          </a:ln>
          <a:effectLst/>
        </p:spPr>
      </p:cxnSp>
      <p:cxnSp>
        <p:nvCxnSpPr>
          <p:cNvPr id="159" name="Straight Connector 158">
            <a:extLst>
              <a:ext uri="{FF2B5EF4-FFF2-40B4-BE49-F238E27FC236}">
                <a16:creationId xmlns:a16="http://schemas.microsoft.com/office/drawing/2014/main" id="{8A89DAFD-0626-7DE4-A674-B33419F1CE91}"/>
              </a:ext>
            </a:extLst>
          </p:cNvPr>
          <p:cNvCxnSpPr>
            <a:cxnSpLocks/>
            <a:stCxn id="143" idx="2"/>
            <a:endCxn id="148" idx="0"/>
          </p:cNvCxnSpPr>
          <p:nvPr/>
        </p:nvCxnSpPr>
        <p:spPr>
          <a:xfrm flipH="1">
            <a:off x="6869495" y="4859119"/>
            <a:ext cx="338639" cy="267039"/>
          </a:xfrm>
          <a:prstGeom prst="line">
            <a:avLst/>
          </a:prstGeom>
          <a:noFill/>
          <a:ln w="19050" cap="flat" cmpd="sng" algn="ctr">
            <a:solidFill>
              <a:srgbClr val="156082"/>
            </a:solidFill>
            <a:prstDash val="solid"/>
            <a:miter lim="800000"/>
          </a:ln>
          <a:effectLst/>
        </p:spPr>
      </p:cxnSp>
      <p:cxnSp>
        <p:nvCxnSpPr>
          <p:cNvPr id="160" name="Straight Connector 159">
            <a:extLst>
              <a:ext uri="{FF2B5EF4-FFF2-40B4-BE49-F238E27FC236}">
                <a16:creationId xmlns:a16="http://schemas.microsoft.com/office/drawing/2014/main" id="{BE45B8F4-DF31-191B-BB37-5366AA92106A}"/>
              </a:ext>
            </a:extLst>
          </p:cNvPr>
          <p:cNvCxnSpPr>
            <a:cxnSpLocks/>
            <a:stCxn id="148" idx="2"/>
            <a:endCxn id="149" idx="0"/>
          </p:cNvCxnSpPr>
          <p:nvPr/>
        </p:nvCxnSpPr>
        <p:spPr>
          <a:xfrm>
            <a:off x="6869495" y="5931623"/>
            <a:ext cx="1111847" cy="267781"/>
          </a:xfrm>
          <a:prstGeom prst="line">
            <a:avLst/>
          </a:prstGeom>
          <a:noFill/>
          <a:ln w="19050" cap="flat" cmpd="sng" algn="ctr">
            <a:solidFill>
              <a:srgbClr val="156082"/>
            </a:solidFill>
            <a:prstDash val="solid"/>
            <a:miter lim="800000"/>
          </a:ln>
          <a:effectLst/>
        </p:spPr>
      </p:cxnSp>
      <p:cxnSp>
        <p:nvCxnSpPr>
          <p:cNvPr id="161" name="Straight Connector 160">
            <a:extLst>
              <a:ext uri="{FF2B5EF4-FFF2-40B4-BE49-F238E27FC236}">
                <a16:creationId xmlns:a16="http://schemas.microsoft.com/office/drawing/2014/main" id="{E56F374D-7814-B6CB-FF5C-93E1758169A8}"/>
              </a:ext>
            </a:extLst>
          </p:cNvPr>
          <p:cNvCxnSpPr>
            <a:cxnSpLocks/>
            <a:stCxn id="149" idx="0"/>
            <a:endCxn id="150" idx="2"/>
          </p:cNvCxnSpPr>
          <p:nvPr/>
        </p:nvCxnSpPr>
        <p:spPr>
          <a:xfrm flipV="1">
            <a:off x="7981341" y="5908315"/>
            <a:ext cx="759485" cy="291090"/>
          </a:xfrm>
          <a:prstGeom prst="line">
            <a:avLst/>
          </a:prstGeom>
          <a:noFill/>
          <a:ln w="19050" cap="flat" cmpd="sng" algn="ctr">
            <a:solidFill>
              <a:srgbClr val="156082"/>
            </a:solidFill>
            <a:prstDash val="solid"/>
            <a:miter lim="800000"/>
          </a:ln>
          <a:effectLst/>
        </p:spPr>
      </p:cxnSp>
      <p:cxnSp>
        <p:nvCxnSpPr>
          <p:cNvPr id="162" name="Straight Connector 161">
            <a:extLst>
              <a:ext uri="{FF2B5EF4-FFF2-40B4-BE49-F238E27FC236}">
                <a16:creationId xmlns:a16="http://schemas.microsoft.com/office/drawing/2014/main" id="{52913D35-1744-A869-12C7-85AFE3E84BED}"/>
              </a:ext>
            </a:extLst>
          </p:cNvPr>
          <p:cNvCxnSpPr>
            <a:cxnSpLocks/>
            <a:stCxn id="151" idx="0"/>
            <a:endCxn id="149" idx="2"/>
          </p:cNvCxnSpPr>
          <p:nvPr/>
        </p:nvCxnSpPr>
        <p:spPr>
          <a:xfrm flipV="1">
            <a:off x="4747690" y="7004870"/>
            <a:ext cx="3233651" cy="313793"/>
          </a:xfrm>
          <a:prstGeom prst="line">
            <a:avLst/>
          </a:prstGeom>
          <a:noFill/>
          <a:ln w="19050" cap="flat" cmpd="sng" algn="ctr">
            <a:solidFill>
              <a:srgbClr val="156082"/>
            </a:solidFill>
            <a:prstDash val="solid"/>
            <a:miter lim="800000"/>
          </a:ln>
          <a:effectLst/>
        </p:spPr>
      </p:cxnSp>
      <p:cxnSp>
        <p:nvCxnSpPr>
          <p:cNvPr id="163" name="Straight Connector 162">
            <a:extLst>
              <a:ext uri="{FF2B5EF4-FFF2-40B4-BE49-F238E27FC236}">
                <a16:creationId xmlns:a16="http://schemas.microsoft.com/office/drawing/2014/main" id="{6FB68F14-F2FB-945E-5D7C-0536C238E13C}"/>
              </a:ext>
            </a:extLst>
          </p:cNvPr>
          <p:cNvCxnSpPr>
            <a:cxnSpLocks/>
            <a:stCxn id="152" idx="0"/>
            <a:endCxn id="149" idx="2"/>
          </p:cNvCxnSpPr>
          <p:nvPr/>
        </p:nvCxnSpPr>
        <p:spPr>
          <a:xfrm flipV="1">
            <a:off x="6684653" y="7004870"/>
            <a:ext cx="1296688" cy="328699"/>
          </a:xfrm>
          <a:prstGeom prst="line">
            <a:avLst/>
          </a:prstGeom>
          <a:noFill/>
          <a:ln w="19050" cap="flat" cmpd="sng" algn="ctr">
            <a:solidFill>
              <a:srgbClr val="156082"/>
            </a:solidFill>
            <a:prstDash val="solid"/>
            <a:miter lim="800000"/>
          </a:ln>
          <a:effectLst/>
        </p:spPr>
      </p:cxnSp>
      <p:cxnSp>
        <p:nvCxnSpPr>
          <p:cNvPr id="164" name="Straight Connector 163">
            <a:extLst>
              <a:ext uri="{FF2B5EF4-FFF2-40B4-BE49-F238E27FC236}">
                <a16:creationId xmlns:a16="http://schemas.microsoft.com/office/drawing/2014/main" id="{BBE33AA9-FAC8-A453-F4E8-5584286A483A}"/>
              </a:ext>
            </a:extLst>
          </p:cNvPr>
          <p:cNvCxnSpPr>
            <a:cxnSpLocks/>
            <a:stCxn id="153" idx="0"/>
            <a:endCxn id="149" idx="2"/>
          </p:cNvCxnSpPr>
          <p:nvPr/>
        </p:nvCxnSpPr>
        <p:spPr>
          <a:xfrm flipH="1" flipV="1">
            <a:off x="7981341" y="7004870"/>
            <a:ext cx="1410841" cy="320622"/>
          </a:xfrm>
          <a:prstGeom prst="line">
            <a:avLst/>
          </a:prstGeom>
          <a:noFill/>
          <a:ln w="19050" cap="flat" cmpd="sng" algn="ctr">
            <a:solidFill>
              <a:srgbClr val="156082"/>
            </a:solidFill>
            <a:prstDash val="solid"/>
            <a:miter lim="800000"/>
          </a:ln>
          <a:effectLst/>
        </p:spPr>
      </p:cxnSp>
      <p:sp>
        <p:nvSpPr>
          <p:cNvPr id="165" name="Rectangle 164">
            <a:extLst>
              <a:ext uri="{FF2B5EF4-FFF2-40B4-BE49-F238E27FC236}">
                <a16:creationId xmlns:a16="http://schemas.microsoft.com/office/drawing/2014/main" id="{E572D944-A0BC-4586-4CC2-9DA2059B5A3A}"/>
              </a:ext>
            </a:extLst>
          </p:cNvPr>
          <p:cNvSpPr/>
          <p:nvPr/>
        </p:nvSpPr>
        <p:spPr>
          <a:xfrm>
            <a:off x="3497045" y="1617000"/>
            <a:ext cx="6942354" cy="664405"/>
          </a:xfrm>
          <a:prstGeom prst="rect">
            <a:avLst/>
          </a:prstGeom>
          <a:no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chemeClr val="tx2"/>
                </a:solidFill>
                <a:effectLst/>
                <a:uLnTx/>
                <a:uFillTx/>
                <a:latin typeface="Aptos" panose="02110004020202020204"/>
                <a:ea typeface="+mn-ea"/>
                <a:cs typeface="+mn-cs"/>
              </a:rPr>
              <a:t>ECONOMY-ENERGY-ENVIRONMENT RECURSIVE DYNAMIC CGE MODEL FOR BELGIUM</a:t>
            </a:r>
          </a:p>
        </p:txBody>
      </p:sp>
      <p:sp>
        <p:nvSpPr>
          <p:cNvPr id="166" name="Rectangle: Rounded Corners 165">
            <a:extLst>
              <a:ext uri="{FF2B5EF4-FFF2-40B4-BE49-F238E27FC236}">
                <a16:creationId xmlns:a16="http://schemas.microsoft.com/office/drawing/2014/main" id="{8384BE3C-C0C6-C75C-D267-1C1DF55E06B8}"/>
              </a:ext>
            </a:extLst>
          </p:cNvPr>
          <p:cNvSpPr/>
          <p:nvPr/>
        </p:nvSpPr>
        <p:spPr>
          <a:xfrm>
            <a:off x="11049521" y="3390900"/>
            <a:ext cx="2314428" cy="6172199"/>
          </a:xfrm>
          <a:prstGeom prst="roundRect">
            <a:avLst>
              <a:gd name="adj" fmla="val 6959"/>
            </a:avLst>
          </a:prstGeom>
          <a:solidFill>
            <a:srgbClr val="4EA72E">
              <a:lumMod val="20000"/>
              <a:lumOff val="80000"/>
            </a:srgbClr>
          </a:solidFill>
          <a:ln w="19050" cap="flat" cmpd="sng" algn="ctr">
            <a:solidFill>
              <a:srgbClr val="4EA72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800" b="0"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167" name="Rectangle 166">
            <a:extLst>
              <a:ext uri="{FF2B5EF4-FFF2-40B4-BE49-F238E27FC236}">
                <a16:creationId xmlns:a16="http://schemas.microsoft.com/office/drawing/2014/main" id="{289C89AD-5F93-095A-D21A-10F9FFCAD0AC}"/>
              </a:ext>
            </a:extLst>
          </p:cNvPr>
          <p:cNvSpPr/>
          <p:nvPr/>
        </p:nvSpPr>
        <p:spPr>
          <a:xfrm>
            <a:off x="11221785" y="6210300"/>
            <a:ext cx="1950977" cy="805464"/>
          </a:xfrm>
          <a:prstGeom prst="rect">
            <a:avLst/>
          </a:prstGeom>
          <a:solidFill>
            <a:srgbClr val="4EA72E"/>
          </a:solidFill>
          <a:ln w="19050" cap="flat" cmpd="sng" algn="ctr">
            <a:solidFill>
              <a:srgbClr val="4EA72E">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white"/>
                </a:solidFill>
                <a:effectLst/>
                <a:uLnTx/>
                <a:uFillTx/>
                <a:latin typeface="Aptos" panose="02110004020202020204"/>
                <a:ea typeface="+mn-ea"/>
                <a:cs typeface="+mn-cs"/>
              </a:rPr>
              <a:t>Economic impacts</a:t>
            </a:r>
          </a:p>
        </p:txBody>
      </p:sp>
      <p:sp>
        <p:nvSpPr>
          <p:cNvPr id="168" name="Rectangle 167">
            <a:extLst>
              <a:ext uri="{FF2B5EF4-FFF2-40B4-BE49-F238E27FC236}">
                <a16:creationId xmlns:a16="http://schemas.microsoft.com/office/drawing/2014/main" id="{DB13CD9D-BB12-8106-449B-D79B92E0318A}"/>
              </a:ext>
            </a:extLst>
          </p:cNvPr>
          <p:cNvSpPr/>
          <p:nvPr/>
        </p:nvSpPr>
        <p:spPr>
          <a:xfrm>
            <a:off x="11277600" y="3924301"/>
            <a:ext cx="1950977" cy="805466"/>
          </a:xfrm>
          <a:prstGeom prst="rect">
            <a:avLst/>
          </a:prstGeom>
          <a:solidFill>
            <a:srgbClr val="4EA72E"/>
          </a:solidFill>
          <a:ln w="19050" cap="flat" cmpd="sng" algn="ctr">
            <a:solidFill>
              <a:srgbClr val="4EA72E">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white"/>
                </a:solidFill>
                <a:effectLst/>
                <a:uLnTx/>
                <a:uFillTx/>
                <a:latin typeface="Aptos" panose="02110004020202020204"/>
                <a:ea typeface="+mn-ea"/>
                <a:cs typeface="+mn-cs"/>
              </a:rPr>
              <a:t>Environmental impacts</a:t>
            </a:r>
          </a:p>
        </p:txBody>
      </p:sp>
      <p:sp>
        <p:nvSpPr>
          <p:cNvPr id="169" name="TextBox 168">
            <a:extLst>
              <a:ext uri="{FF2B5EF4-FFF2-40B4-BE49-F238E27FC236}">
                <a16:creationId xmlns:a16="http://schemas.microsoft.com/office/drawing/2014/main" id="{F083D164-9B11-C3E2-A1F0-7A75FC373642}"/>
              </a:ext>
            </a:extLst>
          </p:cNvPr>
          <p:cNvSpPr txBox="1"/>
          <p:nvPr/>
        </p:nvSpPr>
        <p:spPr>
          <a:xfrm>
            <a:off x="11256221" y="7112371"/>
            <a:ext cx="764309" cy="408623"/>
          </a:xfrm>
          <a:prstGeom prst="round2DiagRect">
            <a:avLst/>
          </a:prstGeom>
          <a:noFill/>
          <a:ln>
            <a:solidFill>
              <a:srgbClr val="4EA72E">
                <a:lumMod val="75000"/>
              </a:srgbClr>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dirty="0">
                <a:ln>
                  <a:noFill/>
                </a:ln>
                <a:solidFill>
                  <a:srgbClr val="4EA72E">
                    <a:lumMod val="50000"/>
                  </a:srgbClr>
                </a:solidFill>
                <a:effectLst/>
                <a:uLnTx/>
                <a:uFillTx/>
                <a:latin typeface="Aptos" panose="02110004020202020204"/>
              </a:rPr>
              <a:t>GDP</a:t>
            </a:r>
          </a:p>
        </p:txBody>
      </p:sp>
      <p:sp>
        <p:nvSpPr>
          <p:cNvPr id="170" name="TextBox 169">
            <a:extLst>
              <a:ext uri="{FF2B5EF4-FFF2-40B4-BE49-F238E27FC236}">
                <a16:creationId xmlns:a16="http://schemas.microsoft.com/office/drawing/2014/main" id="{1864F015-CFCF-C4AC-C17E-13B887C7F6EC}"/>
              </a:ext>
            </a:extLst>
          </p:cNvPr>
          <p:cNvSpPr txBox="1"/>
          <p:nvPr/>
        </p:nvSpPr>
        <p:spPr>
          <a:xfrm>
            <a:off x="11584827" y="7719409"/>
            <a:ext cx="1337057" cy="408623"/>
          </a:xfrm>
          <a:prstGeom prst="round2DiagRect">
            <a:avLst/>
          </a:prstGeom>
          <a:noFill/>
          <a:ln>
            <a:solidFill>
              <a:srgbClr val="4EA72E">
                <a:lumMod val="75000"/>
              </a:srgbClr>
            </a:solidFill>
          </a:ln>
        </p:spPr>
        <p:txBody>
          <a:bodyPr wrap="square">
            <a:spAutoFit/>
          </a:bodyPr>
          <a:lstStyle>
            <a:defPPr>
              <a:defRPr lang="en-US"/>
            </a:defPPr>
            <a:lvl1pPr>
              <a:defRPr sz="1200">
                <a:solidFill>
                  <a:schemeClr val="accent6"/>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4EA72E">
                    <a:lumMod val="50000"/>
                  </a:srgbClr>
                </a:solidFill>
                <a:effectLst/>
                <a:uLnTx/>
                <a:uFillTx/>
                <a:latin typeface="Aptos" panose="02110004020202020204"/>
              </a:rPr>
              <a:t>Production</a:t>
            </a:r>
          </a:p>
        </p:txBody>
      </p:sp>
      <p:sp>
        <p:nvSpPr>
          <p:cNvPr id="171" name="TextBox 170">
            <a:extLst>
              <a:ext uri="{FF2B5EF4-FFF2-40B4-BE49-F238E27FC236}">
                <a16:creationId xmlns:a16="http://schemas.microsoft.com/office/drawing/2014/main" id="{FF7813A7-CEC6-AAD2-9F4D-EF39EAB92936}"/>
              </a:ext>
            </a:extLst>
          </p:cNvPr>
          <p:cNvSpPr txBox="1"/>
          <p:nvPr/>
        </p:nvSpPr>
        <p:spPr>
          <a:xfrm>
            <a:off x="12091694" y="7136244"/>
            <a:ext cx="925085" cy="408623"/>
          </a:xfrm>
          <a:prstGeom prst="round2DiagRect">
            <a:avLst/>
          </a:prstGeom>
          <a:noFill/>
          <a:ln>
            <a:solidFill>
              <a:srgbClr val="4EA72E">
                <a:lumMod val="75000"/>
              </a:srgbClr>
            </a:solidFill>
          </a:ln>
        </p:spPr>
        <p:txBody>
          <a:bodyPr wrap="square">
            <a:spAutoFit/>
          </a:bodyPr>
          <a:lstStyle>
            <a:defPPr>
              <a:defRPr lang="en-US"/>
            </a:defPPr>
            <a:lvl1pPr>
              <a:defRPr sz="1200">
                <a:solidFill>
                  <a:schemeClr val="accent6"/>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srgbClr val="4EA72E">
                    <a:lumMod val="50000"/>
                  </a:srgbClr>
                </a:solidFill>
                <a:effectLst/>
                <a:uLnTx/>
                <a:uFillTx/>
                <a:latin typeface="Aptos" panose="02110004020202020204"/>
              </a:rPr>
              <a:t>Prices</a:t>
            </a:r>
            <a:endParaRPr kumimoji="0" lang="en-GB" sz="1800" b="0" i="0" u="none" strike="noStrike" kern="0" cap="none" spc="0" normalizeH="0" baseline="0" noProof="0" dirty="0">
              <a:ln>
                <a:noFill/>
              </a:ln>
              <a:solidFill>
                <a:srgbClr val="4EA72E">
                  <a:lumMod val="50000"/>
                </a:srgbClr>
              </a:solidFill>
              <a:effectLst/>
              <a:uLnTx/>
              <a:uFillTx/>
              <a:latin typeface="Aptos" panose="02110004020202020204"/>
            </a:endParaRPr>
          </a:p>
        </p:txBody>
      </p:sp>
      <p:sp>
        <p:nvSpPr>
          <p:cNvPr id="172" name="TextBox 171">
            <a:extLst>
              <a:ext uri="{FF2B5EF4-FFF2-40B4-BE49-F238E27FC236}">
                <a16:creationId xmlns:a16="http://schemas.microsoft.com/office/drawing/2014/main" id="{192B44E4-916C-0B6D-2824-CD2D59CC396F}"/>
              </a:ext>
            </a:extLst>
          </p:cNvPr>
          <p:cNvSpPr txBox="1"/>
          <p:nvPr/>
        </p:nvSpPr>
        <p:spPr>
          <a:xfrm>
            <a:off x="11256221" y="8315472"/>
            <a:ext cx="925085" cy="408623"/>
          </a:xfrm>
          <a:prstGeom prst="round2DiagRect">
            <a:avLst/>
          </a:prstGeom>
          <a:noFill/>
          <a:ln>
            <a:solidFill>
              <a:srgbClr val="4EA72E">
                <a:lumMod val="75000"/>
              </a:srgbClr>
            </a:solidFill>
          </a:ln>
        </p:spPr>
        <p:txBody>
          <a:bodyPr wrap="square">
            <a:spAutoFit/>
          </a:bodyPr>
          <a:lstStyle>
            <a:defPPr>
              <a:defRPr lang="en-US"/>
            </a:defPPr>
            <a:lvl1pPr>
              <a:defRPr sz="1200">
                <a:solidFill>
                  <a:schemeClr val="accent6"/>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4EA72E">
                    <a:lumMod val="50000"/>
                  </a:srgbClr>
                </a:solidFill>
                <a:effectLst/>
                <a:uLnTx/>
                <a:uFillTx/>
                <a:latin typeface="Aptos" panose="02110004020202020204"/>
              </a:rPr>
              <a:t>Labor</a:t>
            </a:r>
          </a:p>
        </p:txBody>
      </p:sp>
      <p:sp>
        <p:nvSpPr>
          <p:cNvPr id="173" name="TextBox 172">
            <a:extLst>
              <a:ext uri="{FF2B5EF4-FFF2-40B4-BE49-F238E27FC236}">
                <a16:creationId xmlns:a16="http://schemas.microsoft.com/office/drawing/2014/main" id="{F36CCB61-4A18-665A-EAE5-F8A6754960C1}"/>
              </a:ext>
            </a:extLst>
          </p:cNvPr>
          <p:cNvSpPr txBox="1"/>
          <p:nvPr/>
        </p:nvSpPr>
        <p:spPr>
          <a:xfrm>
            <a:off x="12253356" y="8334867"/>
            <a:ext cx="840571" cy="408623"/>
          </a:xfrm>
          <a:prstGeom prst="round2DiagRect">
            <a:avLst/>
          </a:prstGeom>
          <a:noFill/>
          <a:ln>
            <a:solidFill>
              <a:srgbClr val="4EA72E">
                <a:lumMod val="75000"/>
              </a:srgbClr>
            </a:solidFill>
          </a:ln>
        </p:spPr>
        <p:txBody>
          <a:bodyPr wrap="square">
            <a:spAutoFit/>
          </a:bodyPr>
          <a:lstStyle>
            <a:defPPr>
              <a:defRPr lang="en-US"/>
            </a:defPPr>
            <a:lvl1pPr>
              <a:defRPr sz="1200">
                <a:solidFill>
                  <a:schemeClr val="accent6"/>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srgbClr val="4EA72E">
                    <a:lumMod val="50000"/>
                  </a:srgbClr>
                </a:solidFill>
                <a:effectLst/>
                <a:uLnTx/>
                <a:uFillTx/>
                <a:latin typeface="Aptos" panose="02110004020202020204"/>
              </a:rPr>
              <a:t>Other</a:t>
            </a:r>
            <a:endParaRPr kumimoji="0" lang="en-GB" sz="1800" b="0" i="0" u="none" strike="noStrike" kern="0" cap="none" spc="0" normalizeH="0" baseline="0" noProof="0" dirty="0">
              <a:ln>
                <a:noFill/>
              </a:ln>
              <a:solidFill>
                <a:srgbClr val="4EA72E">
                  <a:lumMod val="50000"/>
                </a:srgbClr>
              </a:solidFill>
              <a:effectLst/>
              <a:uLnTx/>
              <a:uFillTx/>
              <a:latin typeface="Aptos" panose="02110004020202020204"/>
            </a:endParaRPr>
          </a:p>
        </p:txBody>
      </p:sp>
      <p:sp>
        <p:nvSpPr>
          <p:cNvPr id="174" name="TextBox 173">
            <a:extLst>
              <a:ext uri="{FF2B5EF4-FFF2-40B4-BE49-F238E27FC236}">
                <a16:creationId xmlns:a16="http://schemas.microsoft.com/office/drawing/2014/main" id="{AFCF0964-5855-B93F-7631-2D6B6AF41DA0}"/>
              </a:ext>
            </a:extLst>
          </p:cNvPr>
          <p:cNvSpPr txBox="1"/>
          <p:nvPr/>
        </p:nvSpPr>
        <p:spPr>
          <a:xfrm>
            <a:off x="11916117" y="5582391"/>
            <a:ext cx="1373682" cy="408623"/>
          </a:xfrm>
          <a:prstGeom prst="round2DiagRect">
            <a:avLst/>
          </a:prstGeom>
          <a:noFill/>
          <a:ln>
            <a:solidFill>
              <a:srgbClr val="4EA72E">
                <a:lumMod val="75000"/>
              </a:srgbClr>
            </a:solidFill>
          </a:ln>
        </p:spPr>
        <p:txBody>
          <a:bodyPr wrap="square">
            <a:spAutoFit/>
          </a:bodyPr>
          <a:lstStyle>
            <a:defPPr>
              <a:defRPr lang="en-US"/>
            </a:defPPr>
            <a:lvl1pPr>
              <a:defRPr sz="1200">
                <a:solidFill>
                  <a:schemeClr val="accent6"/>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4EA72E">
                    <a:lumMod val="50000"/>
                  </a:srgbClr>
                </a:solidFill>
                <a:effectLst/>
                <a:uLnTx/>
                <a:uFillTx/>
                <a:latin typeface="Aptos" panose="02110004020202020204"/>
              </a:rPr>
              <a:t>Energy use</a:t>
            </a:r>
          </a:p>
        </p:txBody>
      </p:sp>
      <p:sp>
        <p:nvSpPr>
          <p:cNvPr id="175" name="TextBox 174">
            <a:extLst>
              <a:ext uri="{FF2B5EF4-FFF2-40B4-BE49-F238E27FC236}">
                <a16:creationId xmlns:a16="http://schemas.microsoft.com/office/drawing/2014/main" id="{271B499B-D2BB-BAB7-62F7-9B36F660D56D}"/>
              </a:ext>
            </a:extLst>
          </p:cNvPr>
          <p:cNvSpPr txBox="1"/>
          <p:nvPr/>
        </p:nvSpPr>
        <p:spPr>
          <a:xfrm>
            <a:off x="11353800" y="4809411"/>
            <a:ext cx="1373682" cy="715089"/>
          </a:xfrm>
          <a:prstGeom prst="round2DiagRect">
            <a:avLst/>
          </a:prstGeom>
          <a:noFill/>
          <a:ln>
            <a:solidFill>
              <a:srgbClr val="4EA72E">
                <a:lumMod val="75000"/>
              </a:srgbClr>
            </a:solidFill>
          </a:ln>
        </p:spPr>
        <p:txBody>
          <a:bodyPr wrap="square">
            <a:spAutoFit/>
          </a:bodyPr>
          <a:lstStyle>
            <a:defPPr>
              <a:defRPr lang="en-US"/>
            </a:defPPr>
            <a:lvl1pPr>
              <a:defRPr sz="1200">
                <a:solidFill>
                  <a:schemeClr val="accent6"/>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4EA72E">
                    <a:lumMod val="50000"/>
                  </a:srgbClr>
                </a:solidFill>
                <a:effectLst/>
                <a:uLnTx/>
                <a:uFillTx/>
                <a:latin typeface="Aptos" panose="02110004020202020204"/>
              </a:rPr>
              <a:t>Carbon</a:t>
            </a:r>
            <a:r>
              <a:rPr lang="en-GB" sz="1800" kern="0" dirty="0">
                <a:solidFill>
                  <a:srgbClr val="4EA72E">
                    <a:lumMod val="50000"/>
                  </a:srgbClr>
                </a:solidFill>
                <a:latin typeface="Aptos" panose="02110004020202020204"/>
              </a:rPr>
              <a:t> </a:t>
            </a:r>
            <a:r>
              <a:rPr kumimoji="0" lang="en-GB" sz="1800" b="0" i="0" u="none" strike="noStrike" kern="0" cap="none" spc="0" normalizeH="0" baseline="0" noProof="0" dirty="0">
                <a:ln>
                  <a:noFill/>
                </a:ln>
                <a:solidFill>
                  <a:srgbClr val="4EA72E">
                    <a:lumMod val="50000"/>
                  </a:srgbClr>
                </a:solidFill>
                <a:effectLst/>
                <a:uLnTx/>
                <a:uFillTx/>
                <a:latin typeface="Aptos" panose="02110004020202020204"/>
              </a:rPr>
              <a:t>emissions</a:t>
            </a:r>
          </a:p>
        </p:txBody>
      </p:sp>
      <p:sp>
        <p:nvSpPr>
          <p:cNvPr id="176" name="Rectangle 175">
            <a:extLst>
              <a:ext uri="{FF2B5EF4-FFF2-40B4-BE49-F238E27FC236}">
                <a16:creationId xmlns:a16="http://schemas.microsoft.com/office/drawing/2014/main" id="{2E2FF875-C842-1316-6153-F0BE157C077D}"/>
              </a:ext>
            </a:extLst>
          </p:cNvPr>
          <p:cNvSpPr/>
          <p:nvPr/>
        </p:nvSpPr>
        <p:spPr>
          <a:xfrm>
            <a:off x="11283538" y="1628571"/>
            <a:ext cx="1864348" cy="717731"/>
          </a:xfrm>
          <a:prstGeom prst="rect">
            <a:avLst/>
          </a:prstGeom>
          <a:no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4EA72E">
                    <a:lumMod val="75000"/>
                  </a:srgbClr>
                </a:solidFill>
                <a:effectLst/>
                <a:uLnTx/>
                <a:uFillTx/>
                <a:latin typeface="Aptos" panose="02110004020202020204"/>
                <a:ea typeface="+mn-ea"/>
                <a:cs typeface="+mn-cs"/>
              </a:rPr>
              <a:t>OUTPUT</a:t>
            </a:r>
          </a:p>
        </p:txBody>
      </p:sp>
      <p:sp>
        <p:nvSpPr>
          <p:cNvPr id="177" name="Rectangle 176">
            <a:extLst>
              <a:ext uri="{FF2B5EF4-FFF2-40B4-BE49-F238E27FC236}">
                <a16:creationId xmlns:a16="http://schemas.microsoft.com/office/drawing/2014/main" id="{119FF75D-4405-56A6-678D-691B4FEE8C56}"/>
              </a:ext>
            </a:extLst>
          </p:cNvPr>
          <p:cNvSpPr/>
          <p:nvPr/>
        </p:nvSpPr>
        <p:spPr>
          <a:xfrm>
            <a:off x="178648" y="1622168"/>
            <a:ext cx="2809442" cy="1059822"/>
          </a:xfrm>
          <a:prstGeom prst="rect">
            <a:avLst/>
          </a:prstGeom>
          <a:no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E97132"/>
                </a:solidFill>
                <a:effectLst/>
                <a:uLnTx/>
                <a:uFillTx/>
                <a:latin typeface="Aptos" panose="02110004020202020204"/>
                <a:ea typeface="+mn-ea"/>
                <a:cs typeface="+mn-cs"/>
              </a:rPr>
              <a:t>SCENARIOS</a:t>
            </a:r>
            <a:r>
              <a:rPr kumimoji="0" lang="en-GB" sz="2400" b="0" i="0" u="none" strike="noStrike" kern="0" cap="none" spc="0" normalizeH="0" baseline="0" noProof="0" dirty="0">
                <a:ln>
                  <a:noFill/>
                </a:ln>
                <a:solidFill>
                  <a:prstClr val="black"/>
                </a:solidFill>
                <a:effectLst/>
                <a:uLnTx/>
                <a:uFillTx/>
                <a:latin typeface="Aptos" panose="02110004020202020204"/>
                <a:ea typeface="+mn-ea"/>
                <a:cs typeface="+mn-cs"/>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1" u="none" strike="noStrike" kern="0" cap="none" spc="0" normalizeH="0" baseline="0" noProof="0" dirty="0">
                <a:ln>
                  <a:noFill/>
                </a:ln>
                <a:solidFill>
                  <a:prstClr val="black"/>
                </a:solidFill>
                <a:effectLst/>
                <a:uLnTx/>
                <a:uFillTx/>
                <a:latin typeface="Aptos" panose="02110004020202020204"/>
                <a:ea typeface="+mn-ea"/>
                <a:cs typeface="+mn-cs"/>
              </a:rPr>
              <a:t>Changes in consumption patterns</a:t>
            </a:r>
          </a:p>
        </p:txBody>
      </p:sp>
      <p:sp>
        <p:nvSpPr>
          <p:cNvPr id="178" name="Rectangle: Rounded Corners 177">
            <a:extLst>
              <a:ext uri="{FF2B5EF4-FFF2-40B4-BE49-F238E27FC236}">
                <a16:creationId xmlns:a16="http://schemas.microsoft.com/office/drawing/2014/main" id="{CF04529A-70E2-9CA1-1671-B1C0A900354F}"/>
              </a:ext>
            </a:extLst>
          </p:cNvPr>
          <p:cNvSpPr/>
          <p:nvPr/>
        </p:nvSpPr>
        <p:spPr>
          <a:xfrm>
            <a:off x="160436" y="3768284"/>
            <a:ext cx="2809442" cy="4682953"/>
          </a:xfrm>
          <a:prstGeom prst="roundRect">
            <a:avLst>
              <a:gd name="adj" fmla="val 7406"/>
            </a:avLst>
          </a:prstGeom>
          <a:solidFill>
            <a:srgbClr val="E97132">
              <a:lumMod val="20000"/>
              <a:lumOff val="80000"/>
            </a:srgbClr>
          </a:solidFill>
          <a:ln w="19050" cap="flat" cmpd="sng" algn="ctr">
            <a:solidFill>
              <a:srgbClr val="E97132"/>
            </a:solidFill>
            <a:prstDash val="solid"/>
            <a:miter lim="800000"/>
          </a:ln>
          <a:effectLst/>
        </p:spPr>
        <p:txBody>
          <a:bodyPr rtlCol="0" anchor="ct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sp>
        <p:nvSpPr>
          <p:cNvPr id="179" name="TextBox 178">
            <a:extLst>
              <a:ext uri="{FF2B5EF4-FFF2-40B4-BE49-F238E27FC236}">
                <a16:creationId xmlns:a16="http://schemas.microsoft.com/office/drawing/2014/main" id="{20967202-0F6B-5CCA-817B-533C63181A00}"/>
              </a:ext>
            </a:extLst>
          </p:cNvPr>
          <p:cNvSpPr txBox="1"/>
          <p:nvPr/>
        </p:nvSpPr>
        <p:spPr>
          <a:xfrm>
            <a:off x="282505" y="3937529"/>
            <a:ext cx="2556335" cy="1123712"/>
          </a:xfrm>
          <a:prstGeom prst="round2DiagRect">
            <a:avLst/>
          </a:prstGeom>
          <a:noFill/>
          <a:ln>
            <a:solidFill>
              <a:srgbClr val="E97132"/>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rgbClr val="E97132">
                    <a:lumMod val="75000"/>
                  </a:srgbClr>
                </a:solidFill>
                <a:effectLst/>
                <a:uLnTx/>
                <a:uFillTx/>
                <a:latin typeface="Aptos" panose="02110004020202020204"/>
              </a:rPr>
              <a:t>1. Changes in consumption patterns</a:t>
            </a:r>
          </a:p>
        </p:txBody>
      </p:sp>
      <p:sp>
        <p:nvSpPr>
          <p:cNvPr id="180" name="TextBox 179">
            <a:extLst>
              <a:ext uri="{FF2B5EF4-FFF2-40B4-BE49-F238E27FC236}">
                <a16:creationId xmlns:a16="http://schemas.microsoft.com/office/drawing/2014/main" id="{0C6EDFD5-0F5C-E42A-59C0-E9B35C1AA13A}"/>
              </a:ext>
            </a:extLst>
          </p:cNvPr>
          <p:cNvSpPr txBox="1"/>
          <p:nvPr/>
        </p:nvSpPr>
        <p:spPr>
          <a:xfrm>
            <a:off x="13879197" y="2705100"/>
            <a:ext cx="1583368" cy="707886"/>
          </a:xfrm>
          <a:prstGeom prst="rect">
            <a:avLst/>
          </a:prstGeom>
          <a:solidFill>
            <a:srgbClr val="A02B93">
              <a:lumMod val="20000"/>
              <a:lumOff val="80000"/>
            </a:srgbClr>
          </a:solidFill>
          <a:ln>
            <a:solidFill>
              <a:srgbClr val="A02B93">
                <a:lumMod val="75000"/>
              </a:srgb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A02B93">
                    <a:lumMod val="50000"/>
                  </a:srgbClr>
                </a:solidFill>
                <a:effectLst/>
                <a:uLnTx/>
                <a:uFillTx/>
                <a:latin typeface="Aptos" panose="02110004020202020204"/>
              </a:rPr>
              <a:t>Potential impacts (PI) </a:t>
            </a:r>
          </a:p>
        </p:txBody>
      </p:sp>
      <p:sp>
        <p:nvSpPr>
          <p:cNvPr id="181" name="TextBox 180">
            <a:extLst>
              <a:ext uri="{FF2B5EF4-FFF2-40B4-BE49-F238E27FC236}">
                <a16:creationId xmlns:a16="http://schemas.microsoft.com/office/drawing/2014/main" id="{F10384E5-92F1-8184-196C-4FE0A69BA1B0}"/>
              </a:ext>
            </a:extLst>
          </p:cNvPr>
          <p:cNvSpPr txBox="1"/>
          <p:nvPr/>
        </p:nvSpPr>
        <p:spPr>
          <a:xfrm>
            <a:off x="13879197" y="5111583"/>
            <a:ext cx="1583370" cy="707886"/>
          </a:xfrm>
          <a:prstGeom prst="rect">
            <a:avLst/>
          </a:prstGeom>
          <a:solidFill>
            <a:srgbClr val="A02B93">
              <a:lumMod val="20000"/>
              <a:lumOff val="80000"/>
            </a:srgbClr>
          </a:solidFill>
          <a:ln>
            <a:solidFill>
              <a:srgbClr val="A02B93">
                <a:lumMod val="75000"/>
              </a:srgb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A02B93">
                    <a:lumMod val="50000"/>
                  </a:srgbClr>
                </a:solidFill>
                <a:effectLst/>
                <a:uLnTx/>
                <a:uFillTx/>
                <a:latin typeface="Aptos" panose="02110004020202020204"/>
              </a:rPr>
              <a:t>Actual impacts (AI)</a:t>
            </a:r>
          </a:p>
        </p:txBody>
      </p:sp>
      <p:sp>
        <p:nvSpPr>
          <p:cNvPr id="182" name="Arrow: Right 181">
            <a:extLst>
              <a:ext uri="{FF2B5EF4-FFF2-40B4-BE49-F238E27FC236}">
                <a16:creationId xmlns:a16="http://schemas.microsoft.com/office/drawing/2014/main" id="{CD4B48E9-F4B4-5989-A19A-AA18532279DD}"/>
              </a:ext>
            </a:extLst>
          </p:cNvPr>
          <p:cNvSpPr/>
          <p:nvPr/>
        </p:nvSpPr>
        <p:spPr>
          <a:xfrm>
            <a:off x="2988090" y="5858322"/>
            <a:ext cx="910279" cy="322412"/>
          </a:xfrm>
          <a:prstGeom prst="rightArrow">
            <a:avLst>
              <a:gd name="adj1" fmla="val 50000"/>
              <a:gd name="adj2" fmla="val 82314"/>
            </a:avLst>
          </a:prstGeom>
          <a:gradFill flip="none" rotWithShape="1">
            <a:gsLst>
              <a:gs pos="0">
                <a:srgbClr val="156082"/>
              </a:gs>
              <a:gs pos="100000">
                <a:srgbClr val="E97132"/>
              </a:gs>
            </a:gsLst>
            <a:lin ang="108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mc:AlternateContent xmlns:mc="http://schemas.openxmlformats.org/markup-compatibility/2006" xmlns:a14="http://schemas.microsoft.com/office/drawing/2010/main">
        <mc:Choice Requires="a14">
          <p:sp>
            <p:nvSpPr>
              <p:cNvPr id="183" name="TextBox 182">
                <a:extLst>
                  <a:ext uri="{FF2B5EF4-FFF2-40B4-BE49-F238E27FC236}">
                    <a16:creationId xmlns:a16="http://schemas.microsoft.com/office/drawing/2014/main" id="{ED4DE56F-F630-2A97-3606-82AFD48E840D}"/>
                  </a:ext>
                </a:extLst>
              </p:cNvPr>
              <p:cNvSpPr txBox="1"/>
              <p:nvPr/>
            </p:nvSpPr>
            <p:spPr>
              <a:xfrm>
                <a:off x="14937505" y="3926527"/>
                <a:ext cx="2203221" cy="805091"/>
              </a:xfrm>
              <a:prstGeom prst="rect">
                <a:avLst/>
              </a:prstGeom>
              <a:noFill/>
              <a:ln w="28575">
                <a:solidFill>
                  <a:srgbClr val="A02B93"/>
                </a:solidFill>
              </a:ln>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fr-BE" sz="2800" b="1"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𝑹𝑬</m:t>
                      </m:r>
                      <m:r>
                        <a:rPr kumimoji="0" lang="fr-BE" sz="2800" b="1"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f>
                        <m:fPr>
                          <m:ctrlPr>
                            <a:rPr kumimoji="0" lang="en-GB" sz="2800" b="1"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fPr>
                        <m:num>
                          <m:r>
                            <a:rPr kumimoji="0" lang="en-AU" sz="2800" b="1"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𝑷</m:t>
                          </m:r>
                          <m:r>
                            <a:rPr kumimoji="0" lang="fr-BE" sz="2800" b="1"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𝑰</m:t>
                          </m:r>
                          <m:r>
                            <a:rPr kumimoji="0" lang="en-AU" sz="2800" b="1"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 −</m:t>
                          </m:r>
                          <m:r>
                            <a:rPr kumimoji="0" lang="fr-BE" sz="2800" b="1"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𝑨𝑰</m:t>
                          </m:r>
                        </m:num>
                        <m:den>
                          <m:r>
                            <a:rPr kumimoji="0" lang="fr-BE" sz="2800" b="1"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𝑷𝑰</m:t>
                          </m:r>
                        </m:den>
                      </m:f>
                    </m:oMath>
                  </m:oMathPara>
                </a14:m>
                <a:endParaRPr kumimoji="0" lang="en-GB" sz="2800" b="1" i="1" u="none" strike="noStrike" kern="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endParaRPr>
              </a:p>
            </p:txBody>
          </p:sp>
        </mc:Choice>
        <mc:Fallback xmlns="">
          <p:sp>
            <p:nvSpPr>
              <p:cNvPr id="183" name="TextBox 182">
                <a:extLst>
                  <a:ext uri="{FF2B5EF4-FFF2-40B4-BE49-F238E27FC236}">
                    <a16:creationId xmlns:a16="http://schemas.microsoft.com/office/drawing/2014/main" id="{ED4DE56F-F630-2A97-3606-82AFD48E840D}"/>
                  </a:ext>
                </a:extLst>
              </p:cNvPr>
              <p:cNvSpPr txBox="1">
                <a:spLocks noRot="1" noChangeAspect="1" noMove="1" noResize="1" noEditPoints="1" noAdjustHandles="1" noChangeArrowheads="1" noChangeShapeType="1" noTextEdit="1"/>
              </p:cNvSpPr>
              <p:nvPr/>
            </p:nvSpPr>
            <p:spPr>
              <a:xfrm>
                <a:off x="14937505" y="3926527"/>
                <a:ext cx="2203221" cy="805091"/>
              </a:xfrm>
              <a:prstGeom prst="rect">
                <a:avLst/>
              </a:prstGeom>
              <a:blipFill>
                <a:blip r:embed="rId3"/>
                <a:stretch>
                  <a:fillRect r="-817"/>
                </a:stretch>
              </a:blipFill>
              <a:ln w="28575">
                <a:solidFill>
                  <a:srgbClr val="A02B93"/>
                </a:solidFill>
              </a:ln>
            </p:spPr>
            <p:txBody>
              <a:bodyPr/>
              <a:lstStyle/>
              <a:p>
                <a:r>
                  <a:rPr lang="en-GB">
                    <a:noFill/>
                  </a:rPr>
                  <a:t> </a:t>
                </a:r>
              </a:p>
            </p:txBody>
          </p:sp>
        </mc:Fallback>
      </mc:AlternateContent>
      <p:cxnSp>
        <p:nvCxnSpPr>
          <p:cNvPr id="184" name="Straight Arrow Connector 183">
            <a:extLst>
              <a:ext uri="{FF2B5EF4-FFF2-40B4-BE49-F238E27FC236}">
                <a16:creationId xmlns:a16="http://schemas.microsoft.com/office/drawing/2014/main" id="{0E2A3D53-45C1-5D26-1EDA-6D4B72D891AB}"/>
              </a:ext>
            </a:extLst>
          </p:cNvPr>
          <p:cNvCxnSpPr>
            <a:cxnSpLocks/>
            <a:stCxn id="168" idx="3"/>
            <a:endCxn id="180" idx="1"/>
          </p:cNvCxnSpPr>
          <p:nvPr/>
        </p:nvCxnSpPr>
        <p:spPr>
          <a:xfrm flipV="1">
            <a:off x="13228577" y="3059044"/>
            <a:ext cx="650619" cy="1267991"/>
          </a:xfrm>
          <a:prstGeom prst="straightConnector1">
            <a:avLst/>
          </a:prstGeom>
          <a:noFill/>
          <a:ln w="19050" cap="flat" cmpd="sng" algn="ctr">
            <a:solidFill>
              <a:srgbClr val="A02B93"/>
            </a:solidFill>
            <a:prstDash val="solid"/>
            <a:miter lim="800000"/>
            <a:tailEnd type="triangle"/>
          </a:ln>
          <a:effectLst/>
        </p:spPr>
      </p:cxnSp>
      <p:cxnSp>
        <p:nvCxnSpPr>
          <p:cNvPr id="185" name="Straight Arrow Connector 184">
            <a:extLst>
              <a:ext uri="{FF2B5EF4-FFF2-40B4-BE49-F238E27FC236}">
                <a16:creationId xmlns:a16="http://schemas.microsoft.com/office/drawing/2014/main" id="{67D2F206-F717-DAFD-381E-F42636FDBA8B}"/>
              </a:ext>
            </a:extLst>
          </p:cNvPr>
          <p:cNvCxnSpPr>
            <a:cxnSpLocks/>
            <a:stCxn id="168" idx="3"/>
            <a:endCxn id="181" idx="1"/>
          </p:cNvCxnSpPr>
          <p:nvPr/>
        </p:nvCxnSpPr>
        <p:spPr>
          <a:xfrm>
            <a:off x="13228577" y="4327033"/>
            <a:ext cx="650619" cy="1138492"/>
          </a:xfrm>
          <a:prstGeom prst="straightConnector1">
            <a:avLst/>
          </a:prstGeom>
          <a:noFill/>
          <a:ln w="19050" cap="flat" cmpd="sng" algn="ctr">
            <a:solidFill>
              <a:srgbClr val="A02B93"/>
            </a:solidFill>
            <a:prstDash val="solid"/>
            <a:miter lim="800000"/>
            <a:tailEnd type="triangle"/>
          </a:ln>
          <a:effectLst/>
        </p:spPr>
      </p:cxnSp>
      <p:sp>
        <p:nvSpPr>
          <p:cNvPr id="186" name="Arrow: Right 185">
            <a:extLst>
              <a:ext uri="{FF2B5EF4-FFF2-40B4-BE49-F238E27FC236}">
                <a16:creationId xmlns:a16="http://schemas.microsoft.com/office/drawing/2014/main" id="{FE79895E-7DB6-5A86-7612-4EA566155C9E}"/>
              </a:ext>
            </a:extLst>
          </p:cNvPr>
          <p:cNvSpPr/>
          <p:nvPr/>
        </p:nvSpPr>
        <p:spPr>
          <a:xfrm>
            <a:off x="10143178" y="5858318"/>
            <a:ext cx="910279" cy="322412"/>
          </a:xfrm>
          <a:prstGeom prst="rightArrow">
            <a:avLst>
              <a:gd name="adj1" fmla="val 50000"/>
              <a:gd name="adj2" fmla="val 82314"/>
            </a:avLst>
          </a:prstGeom>
          <a:gradFill flip="none" rotWithShape="1">
            <a:gsLst>
              <a:gs pos="0">
                <a:srgbClr val="4EA72E"/>
              </a:gs>
              <a:gs pos="100000">
                <a:srgbClr val="156082"/>
              </a:gs>
            </a:gsLst>
            <a:lin ang="108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cxnSp>
        <p:nvCxnSpPr>
          <p:cNvPr id="187" name="Connector: Elbow 186">
            <a:extLst>
              <a:ext uri="{FF2B5EF4-FFF2-40B4-BE49-F238E27FC236}">
                <a16:creationId xmlns:a16="http://schemas.microsoft.com/office/drawing/2014/main" id="{36356854-EA19-BA20-F422-144EE7C59BC7}"/>
              </a:ext>
            </a:extLst>
          </p:cNvPr>
          <p:cNvCxnSpPr>
            <a:cxnSpLocks/>
            <a:stCxn id="180" idx="3"/>
            <a:endCxn id="183" idx="0"/>
          </p:cNvCxnSpPr>
          <p:nvPr/>
        </p:nvCxnSpPr>
        <p:spPr>
          <a:xfrm>
            <a:off x="15462565" y="3059042"/>
            <a:ext cx="576551" cy="867485"/>
          </a:xfrm>
          <a:prstGeom prst="bentConnector2">
            <a:avLst/>
          </a:prstGeom>
          <a:noFill/>
          <a:ln w="19050" cap="flat" cmpd="sng" algn="ctr">
            <a:solidFill>
              <a:srgbClr val="A02B93"/>
            </a:solidFill>
            <a:prstDash val="solid"/>
            <a:miter lim="800000"/>
            <a:tailEnd type="triangle"/>
          </a:ln>
          <a:effectLst/>
        </p:spPr>
      </p:cxnSp>
      <p:cxnSp>
        <p:nvCxnSpPr>
          <p:cNvPr id="188" name="Connector: Elbow 187">
            <a:extLst>
              <a:ext uri="{FF2B5EF4-FFF2-40B4-BE49-F238E27FC236}">
                <a16:creationId xmlns:a16="http://schemas.microsoft.com/office/drawing/2014/main" id="{C85C7105-4A80-CBF8-21FC-2C54394779C3}"/>
              </a:ext>
            </a:extLst>
          </p:cNvPr>
          <p:cNvCxnSpPr>
            <a:cxnSpLocks/>
            <a:stCxn id="181" idx="3"/>
            <a:endCxn id="183" idx="2"/>
          </p:cNvCxnSpPr>
          <p:nvPr/>
        </p:nvCxnSpPr>
        <p:spPr>
          <a:xfrm flipV="1">
            <a:off x="15462566" y="4731620"/>
            <a:ext cx="576550" cy="733907"/>
          </a:xfrm>
          <a:prstGeom prst="bentConnector2">
            <a:avLst/>
          </a:prstGeom>
          <a:noFill/>
          <a:ln w="19050" cap="flat" cmpd="sng" algn="ctr">
            <a:solidFill>
              <a:srgbClr val="A02B93"/>
            </a:solidFill>
            <a:prstDash val="solid"/>
            <a:miter lim="800000"/>
            <a:tailEnd type="triangle"/>
          </a:ln>
          <a:effectLst/>
        </p:spPr>
      </p:cxnSp>
      <p:sp>
        <p:nvSpPr>
          <p:cNvPr id="189" name="Rectangle 188">
            <a:extLst>
              <a:ext uri="{FF2B5EF4-FFF2-40B4-BE49-F238E27FC236}">
                <a16:creationId xmlns:a16="http://schemas.microsoft.com/office/drawing/2014/main" id="{67C12E1C-734A-1EE5-1C4B-8493FC0705B3}"/>
              </a:ext>
            </a:extLst>
          </p:cNvPr>
          <p:cNvSpPr/>
          <p:nvPr/>
        </p:nvSpPr>
        <p:spPr>
          <a:xfrm>
            <a:off x="13681265" y="1628571"/>
            <a:ext cx="4230007" cy="717731"/>
          </a:xfrm>
          <a:prstGeom prst="rect">
            <a:avLst/>
          </a:prstGeom>
          <a:no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A02B93"/>
                </a:solidFill>
                <a:effectLst/>
                <a:uLnTx/>
                <a:uFillTx/>
                <a:latin typeface="Aptos" panose="02110004020202020204"/>
                <a:ea typeface="+mn-ea"/>
                <a:cs typeface="+mn-cs"/>
              </a:rPr>
              <a:t>REBOUND </a:t>
            </a:r>
            <a:r>
              <a:rPr lang="en-GB" sz="2400" b="1" kern="0" dirty="0">
                <a:solidFill>
                  <a:srgbClr val="A02B93"/>
                </a:solidFill>
                <a:latin typeface="Aptos" panose="02110004020202020204"/>
              </a:rPr>
              <a:t> </a:t>
            </a:r>
            <a:r>
              <a:rPr kumimoji="0" lang="en-GB" sz="2400" b="1" i="0" u="none" strike="noStrike" kern="0" cap="none" spc="0" normalizeH="0" baseline="0" noProof="0" dirty="0">
                <a:ln>
                  <a:noFill/>
                </a:ln>
                <a:solidFill>
                  <a:srgbClr val="A02B93"/>
                </a:solidFill>
                <a:effectLst/>
                <a:uLnTx/>
                <a:uFillTx/>
                <a:latin typeface="Aptos" panose="02110004020202020204"/>
                <a:ea typeface="+mn-ea"/>
                <a:cs typeface="+mn-cs"/>
              </a:rPr>
              <a:t>EFFECTS (RE)</a:t>
            </a:r>
          </a:p>
        </p:txBody>
      </p:sp>
      <p:sp>
        <p:nvSpPr>
          <p:cNvPr id="190" name="TextBox 189">
            <a:extLst>
              <a:ext uri="{FF2B5EF4-FFF2-40B4-BE49-F238E27FC236}">
                <a16:creationId xmlns:a16="http://schemas.microsoft.com/office/drawing/2014/main" id="{6F02FD38-FB08-137B-7CD6-0AEC9A79B61C}"/>
              </a:ext>
            </a:extLst>
          </p:cNvPr>
          <p:cNvSpPr txBox="1"/>
          <p:nvPr/>
        </p:nvSpPr>
        <p:spPr>
          <a:xfrm>
            <a:off x="282505" y="5212438"/>
            <a:ext cx="2556335" cy="2902862"/>
          </a:xfrm>
          <a:prstGeom prst="round2DiagRect">
            <a:avLst/>
          </a:prstGeom>
          <a:noFill/>
          <a:ln>
            <a:solidFill>
              <a:srgbClr val="E97132"/>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rgbClr val="E97132">
                    <a:lumMod val="75000"/>
                  </a:srgbClr>
                </a:solidFill>
                <a:effectLst/>
                <a:uLnTx/>
                <a:uFillTx/>
                <a:latin typeface="Aptos" panose="02110004020202020204"/>
              </a:rPr>
              <a:t>2. Voluntary energy conservation</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dirty="0">
              <a:ln>
                <a:noFill/>
              </a:ln>
              <a:solidFill>
                <a:srgbClr val="E97132">
                  <a:lumMod val="75000"/>
                </a:srgbClr>
              </a:solidFill>
              <a:effectLst/>
              <a:uLnTx/>
              <a:uFillTx/>
              <a:latin typeface="Aptos" panose="02110004020202020204"/>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b="1" i="0" u="none" strike="noStrike" kern="0" cap="none" spc="0" normalizeH="0" baseline="0" noProof="0" dirty="0">
                <a:ln>
                  <a:noFill/>
                </a:ln>
                <a:solidFill>
                  <a:srgbClr val="E97132">
                    <a:lumMod val="75000"/>
                  </a:srgbClr>
                </a:solidFill>
                <a:effectLst/>
                <a:uLnTx/>
                <a:uFillTx/>
                <a:latin typeface="Aptos" panose="02110004020202020204"/>
              </a:rPr>
              <a:t>2.1. </a:t>
            </a:r>
            <a:r>
              <a:rPr kumimoji="0" lang="en-GB" b="0" i="0" u="none" strike="noStrike" kern="0" cap="none" spc="0" normalizeH="0" baseline="0" noProof="0" dirty="0">
                <a:ln>
                  <a:noFill/>
                </a:ln>
                <a:solidFill>
                  <a:srgbClr val="E97132">
                    <a:lumMod val="75000"/>
                  </a:srgbClr>
                </a:solidFill>
                <a:effectLst/>
                <a:uLnTx/>
                <a:uFillTx/>
                <a:latin typeface="Aptos" panose="02110004020202020204"/>
              </a:rPr>
              <a:t>Energy to non-energy commodities</a:t>
            </a:r>
          </a:p>
          <a:p>
            <a:pPr marL="0" marR="0" lvl="0" indent="0" defTabSz="914400" eaLnBrk="1" fontAlgn="auto" latinLnBrk="0" hangingPunct="1">
              <a:lnSpc>
                <a:spcPct val="100000"/>
              </a:lnSpc>
              <a:spcBef>
                <a:spcPts val="0"/>
              </a:spcBef>
              <a:spcAft>
                <a:spcPts val="0"/>
              </a:spcAft>
              <a:buClrTx/>
              <a:buSzTx/>
              <a:buFontTx/>
              <a:buNone/>
              <a:tabLst/>
              <a:defRPr/>
            </a:pPr>
            <a:r>
              <a:rPr kumimoji="0" lang="en-GB" b="1" i="0" u="none" strike="noStrike" kern="0" cap="none" spc="0" normalizeH="0" baseline="0" noProof="0" dirty="0">
                <a:ln>
                  <a:noFill/>
                </a:ln>
                <a:solidFill>
                  <a:srgbClr val="E97132">
                    <a:lumMod val="75000"/>
                  </a:srgbClr>
                </a:solidFill>
                <a:effectLst/>
                <a:uLnTx/>
                <a:uFillTx/>
                <a:latin typeface="Aptos" panose="02110004020202020204"/>
              </a:rPr>
              <a:t>2.2. </a:t>
            </a:r>
            <a:r>
              <a:rPr kumimoji="0" lang="en-GB" b="0" i="0" u="none" strike="noStrike" kern="0" cap="none" spc="0" normalizeH="0" baseline="0" noProof="0" dirty="0">
                <a:ln>
                  <a:noFill/>
                </a:ln>
                <a:solidFill>
                  <a:srgbClr val="E97132">
                    <a:lumMod val="75000"/>
                  </a:srgbClr>
                </a:solidFill>
                <a:effectLst/>
                <a:uLnTx/>
                <a:uFillTx/>
                <a:latin typeface="Aptos" panose="02110004020202020204"/>
              </a:rPr>
              <a:t>Energy to saving</a:t>
            </a:r>
          </a:p>
          <a:p>
            <a:pPr marL="0" marR="0" lvl="0" indent="0" defTabSz="914400" eaLnBrk="1" fontAlgn="auto" latinLnBrk="0" hangingPunct="1">
              <a:lnSpc>
                <a:spcPct val="100000"/>
              </a:lnSpc>
              <a:spcBef>
                <a:spcPts val="0"/>
              </a:spcBef>
              <a:spcAft>
                <a:spcPts val="0"/>
              </a:spcAft>
              <a:buClrTx/>
              <a:buSzTx/>
              <a:buFontTx/>
              <a:buNone/>
              <a:tabLst/>
              <a:defRPr/>
            </a:pPr>
            <a:r>
              <a:rPr kumimoji="0" lang="en-GB" b="1" i="0" u="none" strike="noStrike" kern="0" cap="none" spc="0" normalizeH="0" baseline="0" noProof="0" dirty="0">
                <a:ln>
                  <a:noFill/>
                </a:ln>
                <a:solidFill>
                  <a:srgbClr val="E97132">
                    <a:lumMod val="75000"/>
                  </a:srgbClr>
                </a:solidFill>
                <a:effectLst/>
                <a:uLnTx/>
                <a:uFillTx/>
                <a:latin typeface="Aptos" panose="02110004020202020204"/>
              </a:rPr>
              <a:t>2.3. </a:t>
            </a:r>
            <a:r>
              <a:rPr kumimoji="0" lang="en-GB" b="0" i="0" u="none" strike="noStrike" kern="0" cap="none" spc="0" normalizeH="0" baseline="0" noProof="0" dirty="0">
                <a:ln>
                  <a:noFill/>
                </a:ln>
                <a:solidFill>
                  <a:srgbClr val="E97132">
                    <a:lumMod val="75000"/>
                  </a:srgbClr>
                </a:solidFill>
                <a:effectLst/>
                <a:uLnTx/>
                <a:uFillTx/>
                <a:latin typeface="Aptos" panose="02110004020202020204"/>
              </a:rPr>
              <a:t>Energy to both other commodities and savings</a:t>
            </a:r>
          </a:p>
        </p:txBody>
      </p:sp>
      <p:cxnSp>
        <p:nvCxnSpPr>
          <p:cNvPr id="191" name="Straight Connector 190">
            <a:extLst>
              <a:ext uri="{FF2B5EF4-FFF2-40B4-BE49-F238E27FC236}">
                <a16:creationId xmlns:a16="http://schemas.microsoft.com/office/drawing/2014/main" id="{A5DB5C0F-7800-1D61-989E-94862FDEBEAA}"/>
              </a:ext>
            </a:extLst>
          </p:cNvPr>
          <p:cNvCxnSpPr>
            <a:cxnSpLocks/>
            <a:endCxn id="192" idx="0"/>
          </p:cNvCxnSpPr>
          <p:nvPr/>
        </p:nvCxnSpPr>
        <p:spPr>
          <a:xfrm flipH="1">
            <a:off x="4342995" y="8139035"/>
            <a:ext cx="391910" cy="501577"/>
          </a:xfrm>
          <a:prstGeom prst="line">
            <a:avLst/>
          </a:prstGeom>
          <a:noFill/>
          <a:ln w="19050" cap="flat" cmpd="sng" algn="ctr">
            <a:solidFill>
              <a:srgbClr val="156082"/>
            </a:solidFill>
            <a:prstDash val="solid"/>
            <a:miter lim="800000"/>
          </a:ln>
          <a:effectLst/>
        </p:spPr>
      </p:cxnSp>
      <p:sp>
        <p:nvSpPr>
          <p:cNvPr id="192" name="TextBox 191">
            <a:extLst>
              <a:ext uri="{FF2B5EF4-FFF2-40B4-BE49-F238E27FC236}">
                <a16:creationId xmlns:a16="http://schemas.microsoft.com/office/drawing/2014/main" id="{97A14DFC-CF4A-8E65-1F44-D94594A19D81}"/>
              </a:ext>
            </a:extLst>
          </p:cNvPr>
          <p:cNvSpPr txBox="1"/>
          <p:nvPr/>
        </p:nvSpPr>
        <p:spPr>
          <a:xfrm>
            <a:off x="3887854" y="8640612"/>
            <a:ext cx="910280" cy="33855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prstClr val="black"/>
                </a:solidFill>
                <a:effectLst/>
                <a:uLnTx/>
                <a:uFillTx/>
                <a:latin typeface="Aptos" panose="02110004020202020204"/>
              </a:rPr>
              <a:t>Capital</a:t>
            </a:r>
          </a:p>
        </p:txBody>
      </p:sp>
      <p:sp>
        <p:nvSpPr>
          <p:cNvPr id="193" name="TextBox 192">
            <a:extLst>
              <a:ext uri="{FF2B5EF4-FFF2-40B4-BE49-F238E27FC236}">
                <a16:creationId xmlns:a16="http://schemas.microsoft.com/office/drawing/2014/main" id="{847BFAEA-799D-782B-C210-6FF827B440D5}"/>
              </a:ext>
            </a:extLst>
          </p:cNvPr>
          <p:cNvSpPr txBox="1"/>
          <p:nvPr/>
        </p:nvSpPr>
        <p:spPr>
          <a:xfrm>
            <a:off x="4341980" y="9085763"/>
            <a:ext cx="758256" cy="33855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prstClr val="black"/>
                </a:solidFill>
                <a:effectLst/>
                <a:uLnTx/>
                <a:uFillTx/>
                <a:latin typeface="Aptos" panose="02110004020202020204"/>
              </a:rPr>
              <a:t>Labor</a:t>
            </a:r>
          </a:p>
        </p:txBody>
      </p:sp>
      <p:sp>
        <p:nvSpPr>
          <p:cNvPr id="194" name="TextBox 193">
            <a:extLst>
              <a:ext uri="{FF2B5EF4-FFF2-40B4-BE49-F238E27FC236}">
                <a16:creationId xmlns:a16="http://schemas.microsoft.com/office/drawing/2014/main" id="{B3DA31C1-FB55-68EA-06A9-FE6F5A62F542}"/>
              </a:ext>
            </a:extLst>
          </p:cNvPr>
          <p:cNvSpPr txBox="1"/>
          <p:nvPr/>
        </p:nvSpPr>
        <p:spPr>
          <a:xfrm>
            <a:off x="4810075" y="8638353"/>
            <a:ext cx="700070" cy="33855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prstClr val="black"/>
                </a:solidFill>
                <a:effectLst/>
                <a:uLnTx/>
                <a:uFillTx/>
                <a:latin typeface="Aptos" panose="02110004020202020204"/>
              </a:rPr>
              <a:t>Land</a:t>
            </a:r>
          </a:p>
        </p:txBody>
      </p:sp>
      <p:cxnSp>
        <p:nvCxnSpPr>
          <p:cNvPr id="195" name="Straight Connector 194">
            <a:extLst>
              <a:ext uri="{FF2B5EF4-FFF2-40B4-BE49-F238E27FC236}">
                <a16:creationId xmlns:a16="http://schemas.microsoft.com/office/drawing/2014/main" id="{89A57865-0CB1-A336-B2ED-E7EB590F09C4}"/>
              </a:ext>
            </a:extLst>
          </p:cNvPr>
          <p:cNvCxnSpPr>
            <a:cxnSpLocks/>
            <a:stCxn id="151" idx="2"/>
            <a:endCxn id="193" idx="0"/>
          </p:cNvCxnSpPr>
          <p:nvPr/>
        </p:nvCxnSpPr>
        <p:spPr>
          <a:xfrm flipH="1">
            <a:off x="4721109" y="8124129"/>
            <a:ext cx="26583" cy="961634"/>
          </a:xfrm>
          <a:prstGeom prst="line">
            <a:avLst/>
          </a:prstGeom>
          <a:noFill/>
          <a:ln w="19050" cap="flat" cmpd="sng" algn="ctr">
            <a:solidFill>
              <a:srgbClr val="156082"/>
            </a:solidFill>
            <a:prstDash val="solid"/>
            <a:miter lim="800000"/>
          </a:ln>
          <a:effectLst/>
        </p:spPr>
      </p:cxnSp>
      <p:cxnSp>
        <p:nvCxnSpPr>
          <p:cNvPr id="196" name="Straight Connector 195">
            <a:extLst>
              <a:ext uri="{FF2B5EF4-FFF2-40B4-BE49-F238E27FC236}">
                <a16:creationId xmlns:a16="http://schemas.microsoft.com/office/drawing/2014/main" id="{1803AE6C-F6E2-531B-D098-F48756386D5B}"/>
              </a:ext>
            </a:extLst>
          </p:cNvPr>
          <p:cNvCxnSpPr>
            <a:cxnSpLocks/>
            <a:stCxn id="151" idx="2"/>
            <a:endCxn id="194" idx="0"/>
          </p:cNvCxnSpPr>
          <p:nvPr/>
        </p:nvCxnSpPr>
        <p:spPr>
          <a:xfrm>
            <a:off x="4747690" y="8124129"/>
            <a:ext cx="412419" cy="514224"/>
          </a:xfrm>
          <a:prstGeom prst="line">
            <a:avLst/>
          </a:prstGeom>
          <a:noFill/>
          <a:ln w="19050" cap="flat" cmpd="sng" algn="ctr">
            <a:solidFill>
              <a:srgbClr val="156082"/>
            </a:solidFill>
            <a:prstDash val="solid"/>
            <a:miter lim="800000"/>
          </a:ln>
          <a:effectLst/>
        </p:spPr>
      </p:cxnSp>
      <p:sp>
        <p:nvSpPr>
          <p:cNvPr id="197" name="TextBox 196">
            <a:extLst>
              <a:ext uri="{FF2B5EF4-FFF2-40B4-BE49-F238E27FC236}">
                <a16:creationId xmlns:a16="http://schemas.microsoft.com/office/drawing/2014/main" id="{15FAC701-E684-58C6-C51F-DC6DB31C90D9}"/>
              </a:ext>
            </a:extLst>
          </p:cNvPr>
          <p:cNvSpPr txBox="1"/>
          <p:nvPr/>
        </p:nvSpPr>
        <p:spPr>
          <a:xfrm>
            <a:off x="5559613" y="8451238"/>
            <a:ext cx="910280" cy="83099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prstClr val="black"/>
                </a:solidFill>
                <a:effectLst/>
                <a:uLnTx/>
                <a:uFillTx/>
                <a:latin typeface="Aptos" panose="02110004020202020204"/>
              </a:rPr>
              <a:t>Coal, oil, gas mining</a:t>
            </a:r>
          </a:p>
        </p:txBody>
      </p:sp>
      <p:sp>
        <p:nvSpPr>
          <p:cNvPr id="198" name="TextBox 197">
            <a:extLst>
              <a:ext uri="{FF2B5EF4-FFF2-40B4-BE49-F238E27FC236}">
                <a16:creationId xmlns:a16="http://schemas.microsoft.com/office/drawing/2014/main" id="{24BB49F6-E335-73DB-54E4-08201B7A1AD2}"/>
              </a:ext>
            </a:extLst>
          </p:cNvPr>
          <p:cNvSpPr txBox="1"/>
          <p:nvPr/>
        </p:nvSpPr>
        <p:spPr>
          <a:xfrm>
            <a:off x="6344176" y="8834197"/>
            <a:ext cx="1071300" cy="58477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prstClr val="black"/>
                </a:solidFill>
                <a:effectLst/>
                <a:uLnTx/>
                <a:uFillTx/>
                <a:latin typeface="Aptos" panose="02110004020202020204"/>
              </a:rPr>
              <a:t>Coke and refineries</a:t>
            </a:r>
          </a:p>
        </p:txBody>
      </p:sp>
      <p:sp>
        <p:nvSpPr>
          <p:cNvPr id="199" name="TextBox 198">
            <a:extLst>
              <a:ext uri="{FF2B5EF4-FFF2-40B4-BE49-F238E27FC236}">
                <a16:creationId xmlns:a16="http://schemas.microsoft.com/office/drawing/2014/main" id="{70D51AF1-83F9-9E28-D7A8-001F9C6BA9E5}"/>
              </a:ext>
            </a:extLst>
          </p:cNvPr>
          <p:cNvSpPr txBox="1"/>
          <p:nvPr/>
        </p:nvSpPr>
        <p:spPr>
          <a:xfrm>
            <a:off x="7376236" y="8561158"/>
            <a:ext cx="1201903" cy="33855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prstClr val="black"/>
                </a:solidFill>
                <a:effectLst/>
                <a:uLnTx/>
                <a:uFillTx/>
                <a:latin typeface="Aptos" panose="02110004020202020204"/>
              </a:rPr>
              <a:t>Electricity </a:t>
            </a:r>
          </a:p>
        </p:txBody>
      </p:sp>
      <p:sp>
        <p:nvSpPr>
          <p:cNvPr id="200" name="TextBox 199">
            <a:extLst>
              <a:ext uri="{FF2B5EF4-FFF2-40B4-BE49-F238E27FC236}">
                <a16:creationId xmlns:a16="http://schemas.microsoft.com/office/drawing/2014/main" id="{DFB37CC6-4649-6BFB-603F-C4D703C5F3D3}"/>
              </a:ext>
            </a:extLst>
          </p:cNvPr>
          <p:cNvSpPr txBox="1"/>
          <p:nvPr/>
        </p:nvSpPr>
        <p:spPr>
          <a:xfrm>
            <a:off x="7498272" y="8139035"/>
            <a:ext cx="734562" cy="33855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prstClr val="black"/>
                </a:solidFill>
                <a:effectLst/>
                <a:uLnTx/>
                <a:uFillTx/>
                <a:latin typeface="Aptos" panose="02110004020202020204"/>
              </a:rPr>
              <a:t>Gas  </a:t>
            </a:r>
          </a:p>
        </p:txBody>
      </p:sp>
      <p:cxnSp>
        <p:nvCxnSpPr>
          <p:cNvPr id="201" name="Straight Connector 200">
            <a:extLst>
              <a:ext uri="{FF2B5EF4-FFF2-40B4-BE49-F238E27FC236}">
                <a16:creationId xmlns:a16="http://schemas.microsoft.com/office/drawing/2014/main" id="{37D945CA-0C18-14CA-609C-F69157789C8F}"/>
              </a:ext>
            </a:extLst>
          </p:cNvPr>
          <p:cNvCxnSpPr>
            <a:stCxn id="152" idx="2"/>
          </p:cNvCxnSpPr>
          <p:nvPr/>
        </p:nvCxnSpPr>
        <p:spPr>
          <a:xfrm flipH="1">
            <a:off x="6014753" y="8139035"/>
            <a:ext cx="669900" cy="312202"/>
          </a:xfrm>
          <a:prstGeom prst="line">
            <a:avLst/>
          </a:prstGeom>
          <a:noFill/>
          <a:ln w="19050" cap="flat" cmpd="sng" algn="ctr">
            <a:solidFill>
              <a:srgbClr val="156082"/>
            </a:solidFill>
            <a:prstDash val="solid"/>
            <a:miter lim="800000"/>
          </a:ln>
          <a:effectLst/>
        </p:spPr>
      </p:cxnSp>
      <p:cxnSp>
        <p:nvCxnSpPr>
          <p:cNvPr id="202" name="Straight Connector 201">
            <a:extLst>
              <a:ext uri="{FF2B5EF4-FFF2-40B4-BE49-F238E27FC236}">
                <a16:creationId xmlns:a16="http://schemas.microsoft.com/office/drawing/2014/main" id="{1727F98E-7F4B-7D4F-8BE7-303591706BB9}"/>
              </a:ext>
            </a:extLst>
          </p:cNvPr>
          <p:cNvCxnSpPr>
            <a:cxnSpLocks/>
            <a:stCxn id="152" idx="2"/>
            <a:endCxn id="198" idx="0"/>
          </p:cNvCxnSpPr>
          <p:nvPr/>
        </p:nvCxnSpPr>
        <p:spPr>
          <a:xfrm>
            <a:off x="6684653" y="8139035"/>
            <a:ext cx="195173" cy="695162"/>
          </a:xfrm>
          <a:prstGeom prst="line">
            <a:avLst/>
          </a:prstGeom>
          <a:noFill/>
          <a:ln w="19050" cap="flat" cmpd="sng" algn="ctr">
            <a:solidFill>
              <a:srgbClr val="156082"/>
            </a:solidFill>
            <a:prstDash val="solid"/>
            <a:miter lim="800000"/>
          </a:ln>
          <a:effectLst/>
        </p:spPr>
      </p:cxnSp>
      <p:cxnSp>
        <p:nvCxnSpPr>
          <p:cNvPr id="203" name="Straight Connector 202">
            <a:extLst>
              <a:ext uri="{FF2B5EF4-FFF2-40B4-BE49-F238E27FC236}">
                <a16:creationId xmlns:a16="http://schemas.microsoft.com/office/drawing/2014/main" id="{5AA40820-B6E3-7E0B-34E2-C0B62038C309}"/>
              </a:ext>
            </a:extLst>
          </p:cNvPr>
          <p:cNvCxnSpPr>
            <a:cxnSpLocks/>
            <a:stCxn id="152" idx="2"/>
            <a:endCxn id="199" idx="1"/>
          </p:cNvCxnSpPr>
          <p:nvPr/>
        </p:nvCxnSpPr>
        <p:spPr>
          <a:xfrm>
            <a:off x="6684653" y="8139035"/>
            <a:ext cx="691583" cy="591399"/>
          </a:xfrm>
          <a:prstGeom prst="line">
            <a:avLst/>
          </a:prstGeom>
          <a:noFill/>
          <a:ln w="19050" cap="flat" cmpd="sng" algn="ctr">
            <a:solidFill>
              <a:srgbClr val="156082"/>
            </a:solidFill>
            <a:prstDash val="solid"/>
            <a:miter lim="800000"/>
          </a:ln>
          <a:effectLst/>
        </p:spPr>
      </p:cxnSp>
      <p:cxnSp>
        <p:nvCxnSpPr>
          <p:cNvPr id="204" name="Straight Connector 203">
            <a:extLst>
              <a:ext uri="{FF2B5EF4-FFF2-40B4-BE49-F238E27FC236}">
                <a16:creationId xmlns:a16="http://schemas.microsoft.com/office/drawing/2014/main" id="{01A0DF2A-7D15-10BE-1048-0D507F6DDB16}"/>
              </a:ext>
            </a:extLst>
          </p:cNvPr>
          <p:cNvCxnSpPr>
            <a:stCxn id="152" idx="2"/>
            <a:endCxn id="200" idx="1"/>
          </p:cNvCxnSpPr>
          <p:nvPr/>
        </p:nvCxnSpPr>
        <p:spPr>
          <a:xfrm>
            <a:off x="6684653" y="8139035"/>
            <a:ext cx="813619" cy="169278"/>
          </a:xfrm>
          <a:prstGeom prst="line">
            <a:avLst/>
          </a:prstGeom>
          <a:noFill/>
          <a:ln w="19050" cap="flat" cmpd="sng" algn="ctr">
            <a:solidFill>
              <a:srgbClr val="156082"/>
            </a:solidFill>
            <a:prstDash val="solid"/>
            <a:miter lim="800000"/>
          </a:ln>
          <a:effectLst/>
        </p:spPr>
      </p:cxnSp>
      <p:sp>
        <p:nvSpPr>
          <p:cNvPr id="205" name="TextBox 204">
            <a:extLst>
              <a:ext uri="{FF2B5EF4-FFF2-40B4-BE49-F238E27FC236}">
                <a16:creationId xmlns:a16="http://schemas.microsoft.com/office/drawing/2014/main" id="{90DAEFD7-B981-9693-0086-5692CAC9B404}"/>
              </a:ext>
            </a:extLst>
          </p:cNvPr>
          <p:cNvSpPr txBox="1"/>
          <p:nvPr/>
        </p:nvSpPr>
        <p:spPr>
          <a:xfrm>
            <a:off x="8659415" y="8544694"/>
            <a:ext cx="1358777" cy="83099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prstClr val="black"/>
                </a:solidFill>
                <a:effectLst/>
                <a:uLnTx/>
                <a:uFillTx/>
                <a:latin typeface="Aptos" panose="02110004020202020204"/>
              </a:rPr>
              <a:t>Non-energy intermediate inputs </a:t>
            </a:r>
          </a:p>
        </p:txBody>
      </p:sp>
      <p:cxnSp>
        <p:nvCxnSpPr>
          <p:cNvPr id="206" name="Straight Connector 205">
            <a:extLst>
              <a:ext uri="{FF2B5EF4-FFF2-40B4-BE49-F238E27FC236}">
                <a16:creationId xmlns:a16="http://schemas.microsoft.com/office/drawing/2014/main" id="{AD2E9B70-DD49-1003-1262-2D65F88AE4F8}"/>
              </a:ext>
            </a:extLst>
          </p:cNvPr>
          <p:cNvCxnSpPr>
            <a:cxnSpLocks/>
          </p:cNvCxnSpPr>
          <p:nvPr/>
        </p:nvCxnSpPr>
        <p:spPr>
          <a:xfrm>
            <a:off x="8761414" y="8281946"/>
            <a:ext cx="1195928" cy="0"/>
          </a:xfrm>
          <a:prstGeom prst="line">
            <a:avLst/>
          </a:prstGeom>
          <a:noFill/>
          <a:ln w="19050" cap="flat" cmpd="sng" algn="ctr">
            <a:solidFill>
              <a:srgbClr val="156082"/>
            </a:solidFill>
            <a:prstDash val="solid"/>
            <a:miter lim="800000"/>
          </a:ln>
          <a:effectLst/>
        </p:spPr>
      </p:cxnSp>
      <p:cxnSp>
        <p:nvCxnSpPr>
          <p:cNvPr id="207" name="Straight Connector 206">
            <a:extLst>
              <a:ext uri="{FF2B5EF4-FFF2-40B4-BE49-F238E27FC236}">
                <a16:creationId xmlns:a16="http://schemas.microsoft.com/office/drawing/2014/main" id="{72C1E450-F5F5-91D8-F551-5A95869D78E1}"/>
              </a:ext>
            </a:extLst>
          </p:cNvPr>
          <p:cNvCxnSpPr/>
          <p:nvPr/>
        </p:nvCxnSpPr>
        <p:spPr>
          <a:xfrm>
            <a:off x="8783347" y="8295135"/>
            <a:ext cx="0" cy="229835"/>
          </a:xfrm>
          <a:prstGeom prst="line">
            <a:avLst/>
          </a:prstGeom>
          <a:noFill/>
          <a:ln w="19050" cap="flat" cmpd="sng" algn="ctr">
            <a:solidFill>
              <a:srgbClr val="156082"/>
            </a:solidFill>
            <a:prstDash val="solid"/>
            <a:miter lim="800000"/>
          </a:ln>
          <a:effectLst/>
        </p:spPr>
      </p:cxnSp>
      <p:cxnSp>
        <p:nvCxnSpPr>
          <p:cNvPr id="208" name="Straight Connector 207">
            <a:extLst>
              <a:ext uri="{FF2B5EF4-FFF2-40B4-BE49-F238E27FC236}">
                <a16:creationId xmlns:a16="http://schemas.microsoft.com/office/drawing/2014/main" id="{C0CEE832-42FB-FF65-2FF1-209330D6E3DC}"/>
              </a:ext>
            </a:extLst>
          </p:cNvPr>
          <p:cNvCxnSpPr/>
          <p:nvPr/>
        </p:nvCxnSpPr>
        <p:spPr>
          <a:xfrm>
            <a:off x="8968554" y="8295134"/>
            <a:ext cx="0" cy="229835"/>
          </a:xfrm>
          <a:prstGeom prst="line">
            <a:avLst/>
          </a:prstGeom>
          <a:noFill/>
          <a:ln w="19050" cap="flat" cmpd="sng" algn="ctr">
            <a:solidFill>
              <a:srgbClr val="156082"/>
            </a:solidFill>
            <a:prstDash val="solid"/>
            <a:miter lim="800000"/>
          </a:ln>
          <a:effectLst/>
        </p:spPr>
      </p:cxnSp>
      <p:cxnSp>
        <p:nvCxnSpPr>
          <p:cNvPr id="209" name="Straight Connector 208">
            <a:extLst>
              <a:ext uri="{FF2B5EF4-FFF2-40B4-BE49-F238E27FC236}">
                <a16:creationId xmlns:a16="http://schemas.microsoft.com/office/drawing/2014/main" id="{5B0ED21A-8191-4A95-1DC1-F72D3C138878}"/>
              </a:ext>
            </a:extLst>
          </p:cNvPr>
          <p:cNvCxnSpPr/>
          <p:nvPr/>
        </p:nvCxnSpPr>
        <p:spPr>
          <a:xfrm>
            <a:off x="9162308" y="8281946"/>
            <a:ext cx="0" cy="229835"/>
          </a:xfrm>
          <a:prstGeom prst="line">
            <a:avLst/>
          </a:prstGeom>
          <a:noFill/>
          <a:ln w="19050" cap="flat" cmpd="sng" algn="ctr">
            <a:solidFill>
              <a:srgbClr val="156082"/>
            </a:solidFill>
            <a:prstDash val="solid"/>
            <a:miter lim="800000"/>
          </a:ln>
          <a:effectLst/>
        </p:spPr>
      </p:cxnSp>
      <p:cxnSp>
        <p:nvCxnSpPr>
          <p:cNvPr id="210" name="Straight Connector 209">
            <a:extLst>
              <a:ext uri="{FF2B5EF4-FFF2-40B4-BE49-F238E27FC236}">
                <a16:creationId xmlns:a16="http://schemas.microsoft.com/office/drawing/2014/main" id="{6BA6BA7C-A9B7-7BF8-2B42-105176997BA4}"/>
              </a:ext>
            </a:extLst>
          </p:cNvPr>
          <p:cNvCxnSpPr/>
          <p:nvPr/>
        </p:nvCxnSpPr>
        <p:spPr>
          <a:xfrm>
            <a:off x="9355646" y="8286295"/>
            <a:ext cx="0" cy="229835"/>
          </a:xfrm>
          <a:prstGeom prst="line">
            <a:avLst/>
          </a:prstGeom>
          <a:noFill/>
          <a:ln w="19050" cap="flat" cmpd="sng" algn="ctr">
            <a:solidFill>
              <a:srgbClr val="156082"/>
            </a:solidFill>
            <a:prstDash val="solid"/>
            <a:miter lim="800000"/>
          </a:ln>
          <a:effectLst/>
        </p:spPr>
      </p:cxnSp>
      <p:cxnSp>
        <p:nvCxnSpPr>
          <p:cNvPr id="211" name="Straight Connector 210">
            <a:extLst>
              <a:ext uri="{FF2B5EF4-FFF2-40B4-BE49-F238E27FC236}">
                <a16:creationId xmlns:a16="http://schemas.microsoft.com/office/drawing/2014/main" id="{C5F59452-E1A3-A041-8E1C-AEFD748344CF}"/>
              </a:ext>
            </a:extLst>
          </p:cNvPr>
          <p:cNvCxnSpPr/>
          <p:nvPr/>
        </p:nvCxnSpPr>
        <p:spPr>
          <a:xfrm>
            <a:off x="9556211" y="8288777"/>
            <a:ext cx="0" cy="229835"/>
          </a:xfrm>
          <a:prstGeom prst="line">
            <a:avLst/>
          </a:prstGeom>
          <a:noFill/>
          <a:ln w="19050" cap="flat" cmpd="sng" algn="ctr">
            <a:solidFill>
              <a:srgbClr val="156082"/>
            </a:solidFill>
            <a:prstDash val="solid"/>
            <a:miter lim="800000"/>
          </a:ln>
          <a:effectLst/>
        </p:spPr>
      </p:cxnSp>
      <p:cxnSp>
        <p:nvCxnSpPr>
          <p:cNvPr id="212" name="Straight Connector 211">
            <a:extLst>
              <a:ext uri="{FF2B5EF4-FFF2-40B4-BE49-F238E27FC236}">
                <a16:creationId xmlns:a16="http://schemas.microsoft.com/office/drawing/2014/main" id="{356D4C73-0555-9DD5-B070-28B011F5E5BF}"/>
              </a:ext>
            </a:extLst>
          </p:cNvPr>
          <p:cNvCxnSpPr/>
          <p:nvPr/>
        </p:nvCxnSpPr>
        <p:spPr>
          <a:xfrm>
            <a:off x="9754066" y="8281945"/>
            <a:ext cx="0" cy="229835"/>
          </a:xfrm>
          <a:prstGeom prst="line">
            <a:avLst/>
          </a:prstGeom>
          <a:noFill/>
          <a:ln w="19050" cap="flat" cmpd="sng" algn="ctr">
            <a:solidFill>
              <a:srgbClr val="156082"/>
            </a:solidFill>
            <a:prstDash val="solid"/>
            <a:miter lim="800000"/>
          </a:ln>
          <a:effectLst/>
        </p:spPr>
      </p:cxnSp>
      <p:cxnSp>
        <p:nvCxnSpPr>
          <p:cNvPr id="213" name="Straight Connector 212">
            <a:extLst>
              <a:ext uri="{FF2B5EF4-FFF2-40B4-BE49-F238E27FC236}">
                <a16:creationId xmlns:a16="http://schemas.microsoft.com/office/drawing/2014/main" id="{AFE08E50-81F7-AD0A-01FE-13DA3FDC5C5E}"/>
              </a:ext>
            </a:extLst>
          </p:cNvPr>
          <p:cNvCxnSpPr/>
          <p:nvPr/>
        </p:nvCxnSpPr>
        <p:spPr>
          <a:xfrm>
            <a:off x="9957342" y="8281945"/>
            <a:ext cx="0" cy="229835"/>
          </a:xfrm>
          <a:prstGeom prst="line">
            <a:avLst/>
          </a:prstGeom>
          <a:noFill/>
          <a:ln w="19050" cap="flat" cmpd="sng" algn="ctr">
            <a:solidFill>
              <a:srgbClr val="156082"/>
            </a:solidFill>
            <a:prstDash val="solid"/>
            <a:miter lim="800000"/>
          </a:ln>
          <a:effectLst/>
        </p:spPr>
      </p:cxnSp>
      <p:sp>
        <p:nvSpPr>
          <p:cNvPr id="214" name="TextBox 213">
            <a:extLst>
              <a:ext uri="{FF2B5EF4-FFF2-40B4-BE49-F238E27FC236}">
                <a16:creationId xmlns:a16="http://schemas.microsoft.com/office/drawing/2014/main" id="{962E2431-9641-8CA0-06D7-307E79B0F39F}"/>
              </a:ext>
            </a:extLst>
          </p:cNvPr>
          <p:cNvSpPr txBox="1"/>
          <p:nvPr/>
        </p:nvSpPr>
        <p:spPr>
          <a:xfrm>
            <a:off x="8415914" y="4084858"/>
            <a:ext cx="1614487" cy="7078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1" i="1" u="none" strike="noStrike" kern="0" cap="none" spc="0" normalizeH="0" baseline="0" noProof="0" dirty="0">
                <a:ln>
                  <a:noFill/>
                </a:ln>
                <a:solidFill>
                  <a:prstClr val="black"/>
                </a:solidFill>
                <a:effectLst/>
                <a:uLnTx/>
                <a:uFillTx/>
                <a:latin typeface="Aptos" panose="02110004020202020204"/>
              </a:rPr>
              <a:t>Production structure</a:t>
            </a:r>
          </a:p>
        </p:txBody>
      </p:sp>
      <p:sp>
        <p:nvSpPr>
          <p:cNvPr id="215" name="TextBox 214">
            <a:extLst>
              <a:ext uri="{FF2B5EF4-FFF2-40B4-BE49-F238E27FC236}">
                <a16:creationId xmlns:a16="http://schemas.microsoft.com/office/drawing/2014/main" id="{1DFE38DB-2CED-ECB5-FE89-950D0EFBBFDB}"/>
              </a:ext>
            </a:extLst>
          </p:cNvPr>
          <p:cNvSpPr txBox="1"/>
          <p:nvPr/>
        </p:nvSpPr>
        <p:spPr>
          <a:xfrm>
            <a:off x="4055891" y="6161455"/>
            <a:ext cx="1848687" cy="7078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1" i="1" u="none" strike="noStrike" kern="0" cap="none" spc="0" normalizeH="0" baseline="0" noProof="0" dirty="0">
                <a:ln>
                  <a:noFill/>
                </a:ln>
                <a:solidFill>
                  <a:prstClr val="black"/>
                </a:solidFill>
                <a:effectLst/>
                <a:uLnTx/>
                <a:uFillTx/>
                <a:latin typeface="Aptos" panose="02110004020202020204"/>
              </a:rPr>
              <a:t>Consumption structure</a:t>
            </a:r>
          </a:p>
        </p:txBody>
      </p:sp>
      <p:sp>
        <p:nvSpPr>
          <p:cNvPr id="231" name="Rectangle 230">
            <a:extLst>
              <a:ext uri="{FF2B5EF4-FFF2-40B4-BE49-F238E27FC236}">
                <a16:creationId xmlns:a16="http://schemas.microsoft.com/office/drawing/2014/main" id="{E5B91907-A996-55FE-A420-458BF04A0D55}"/>
              </a:ext>
            </a:extLst>
          </p:cNvPr>
          <p:cNvSpPr/>
          <p:nvPr/>
        </p:nvSpPr>
        <p:spPr>
          <a:xfrm>
            <a:off x="13651527" y="6170912"/>
            <a:ext cx="4436525" cy="3515054"/>
          </a:xfrm>
          <a:prstGeom prst="rect">
            <a:avLst/>
          </a:prstGeom>
          <a:noFill/>
          <a:ln w="19050">
            <a:solidFill>
              <a:srgbClr val="A02B93"/>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sz="1200" dirty="0">
              <a:latin typeface="Arial Narrow" panose="020B0606020202030204" pitchFamily="34" charset="0"/>
            </a:endParaRPr>
          </a:p>
        </p:txBody>
      </p:sp>
      <p:graphicFrame>
        <p:nvGraphicFramePr>
          <p:cNvPr id="233" name="Chart 232">
            <a:extLst>
              <a:ext uri="{FF2B5EF4-FFF2-40B4-BE49-F238E27FC236}">
                <a16:creationId xmlns:a16="http://schemas.microsoft.com/office/drawing/2014/main" id="{82D9D478-C6B5-E97B-0D42-548ACB98E8EB}"/>
              </a:ext>
            </a:extLst>
          </p:cNvPr>
          <p:cNvGraphicFramePr>
            <a:graphicFrameLocks/>
          </p:cNvGraphicFramePr>
          <p:nvPr>
            <p:extLst>
              <p:ext uri="{D42A27DB-BD31-4B8C-83A1-F6EECF244321}">
                <p14:modId xmlns:p14="http://schemas.microsoft.com/office/powerpoint/2010/main" val="1772046166"/>
              </p:ext>
            </p:extLst>
          </p:nvPr>
        </p:nvGraphicFramePr>
        <p:xfrm>
          <a:off x="13563599" y="6282649"/>
          <a:ext cx="4187160" cy="3138325"/>
        </p:xfrm>
        <a:graphic>
          <a:graphicData uri="http://schemas.openxmlformats.org/drawingml/2006/chart">
            <c:chart xmlns:c="http://schemas.openxmlformats.org/drawingml/2006/chart" xmlns:r="http://schemas.openxmlformats.org/officeDocument/2006/relationships" r:id="rId4"/>
          </a:graphicData>
        </a:graphic>
      </p:graphicFrame>
      <p:sp>
        <p:nvSpPr>
          <p:cNvPr id="234" name="Freeform: Shape 233">
            <a:extLst>
              <a:ext uri="{FF2B5EF4-FFF2-40B4-BE49-F238E27FC236}">
                <a16:creationId xmlns:a16="http://schemas.microsoft.com/office/drawing/2014/main" id="{DB3D6F5C-4258-FF9C-6185-286077207428}"/>
              </a:ext>
            </a:extLst>
          </p:cNvPr>
          <p:cNvSpPr/>
          <p:nvPr/>
        </p:nvSpPr>
        <p:spPr>
          <a:xfrm rot="162654">
            <a:off x="14338624" y="6613862"/>
            <a:ext cx="2405628" cy="1090433"/>
          </a:xfrm>
          <a:custGeom>
            <a:avLst/>
            <a:gdLst>
              <a:gd name="connsiteX0" fmla="*/ 0 w 3512820"/>
              <a:gd name="connsiteY0" fmla="*/ 868680 h 868680"/>
              <a:gd name="connsiteX1" fmla="*/ 594360 w 3512820"/>
              <a:gd name="connsiteY1" fmla="*/ 822960 h 868680"/>
              <a:gd name="connsiteX2" fmla="*/ 1188720 w 3512820"/>
              <a:gd name="connsiteY2" fmla="*/ 746760 h 868680"/>
              <a:gd name="connsiteX3" fmla="*/ 1767840 w 3512820"/>
              <a:gd name="connsiteY3" fmla="*/ 624840 h 868680"/>
              <a:gd name="connsiteX4" fmla="*/ 2354580 w 3512820"/>
              <a:gd name="connsiteY4" fmla="*/ 464820 h 868680"/>
              <a:gd name="connsiteX5" fmla="*/ 2948940 w 3512820"/>
              <a:gd name="connsiteY5" fmla="*/ 251460 h 868680"/>
              <a:gd name="connsiteX6" fmla="*/ 3512820 w 3512820"/>
              <a:gd name="connsiteY6" fmla="*/ 0 h 8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2820" h="868680">
                <a:moveTo>
                  <a:pt x="0" y="868680"/>
                </a:moveTo>
                <a:cubicBezTo>
                  <a:pt x="198120" y="855980"/>
                  <a:pt x="396240" y="843280"/>
                  <a:pt x="594360" y="822960"/>
                </a:cubicBezTo>
                <a:cubicBezTo>
                  <a:pt x="792480" y="802640"/>
                  <a:pt x="993140" y="779780"/>
                  <a:pt x="1188720" y="746760"/>
                </a:cubicBezTo>
                <a:cubicBezTo>
                  <a:pt x="1384300" y="713740"/>
                  <a:pt x="1573530" y="671830"/>
                  <a:pt x="1767840" y="624840"/>
                </a:cubicBezTo>
                <a:cubicBezTo>
                  <a:pt x="1962150" y="577850"/>
                  <a:pt x="2157730" y="527050"/>
                  <a:pt x="2354580" y="464820"/>
                </a:cubicBezTo>
                <a:cubicBezTo>
                  <a:pt x="2551430" y="402590"/>
                  <a:pt x="2755900" y="328930"/>
                  <a:pt x="2948940" y="251460"/>
                </a:cubicBezTo>
                <a:cubicBezTo>
                  <a:pt x="3141980" y="173990"/>
                  <a:pt x="3327400" y="86995"/>
                  <a:pt x="3512820" y="0"/>
                </a:cubicBezTo>
              </a:path>
            </a:pathLst>
          </a:custGeom>
          <a:noFill/>
          <a:ln w="28575">
            <a:solidFill>
              <a:schemeClr val="tx1"/>
            </a:solidFill>
            <a:prstDash val="dash"/>
            <a:headEnd w="sm" len="sm"/>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fr-BE" sz="2800" dirty="0"/>
          </a:p>
        </p:txBody>
      </p:sp>
      <p:sp>
        <p:nvSpPr>
          <p:cNvPr id="235" name="Freeform: Shape 234">
            <a:extLst>
              <a:ext uri="{FF2B5EF4-FFF2-40B4-BE49-F238E27FC236}">
                <a16:creationId xmlns:a16="http://schemas.microsoft.com/office/drawing/2014/main" id="{3B4EC121-D214-216C-FEFC-B0FB9FA4808D}"/>
              </a:ext>
            </a:extLst>
          </p:cNvPr>
          <p:cNvSpPr/>
          <p:nvPr/>
        </p:nvSpPr>
        <p:spPr>
          <a:xfrm rot="11009980">
            <a:off x="14557854" y="8169019"/>
            <a:ext cx="2405628" cy="1090433"/>
          </a:xfrm>
          <a:custGeom>
            <a:avLst/>
            <a:gdLst>
              <a:gd name="connsiteX0" fmla="*/ 0 w 3512820"/>
              <a:gd name="connsiteY0" fmla="*/ 868680 h 868680"/>
              <a:gd name="connsiteX1" fmla="*/ 594360 w 3512820"/>
              <a:gd name="connsiteY1" fmla="*/ 822960 h 868680"/>
              <a:gd name="connsiteX2" fmla="*/ 1188720 w 3512820"/>
              <a:gd name="connsiteY2" fmla="*/ 746760 h 868680"/>
              <a:gd name="connsiteX3" fmla="*/ 1767840 w 3512820"/>
              <a:gd name="connsiteY3" fmla="*/ 624840 h 868680"/>
              <a:gd name="connsiteX4" fmla="*/ 2354580 w 3512820"/>
              <a:gd name="connsiteY4" fmla="*/ 464820 h 868680"/>
              <a:gd name="connsiteX5" fmla="*/ 2948940 w 3512820"/>
              <a:gd name="connsiteY5" fmla="*/ 251460 h 868680"/>
              <a:gd name="connsiteX6" fmla="*/ 3512820 w 3512820"/>
              <a:gd name="connsiteY6" fmla="*/ 0 h 8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2820" h="868680">
                <a:moveTo>
                  <a:pt x="0" y="868680"/>
                </a:moveTo>
                <a:cubicBezTo>
                  <a:pt x="198120" y="855980"/>
                  <a:pt x="396240" y="843280"/>
                  <a:pt x="594360" y="822960"/>
                </a:cubicBezTo>
                <a:cubicBezTo>
                  <a:pt x="792480" y="802640"/>
                  <a:pt x="993140" y="779780"/>
                  <a:pt x="1188720" y="746760"/>
                </a:cubicBezTo>
                <a:cubicBezTo>
                  <a:pt x="1384300" y="713740"/>
                  <a:pt x="1573530" y="671830"/>
                  <a:pt x="1767840" y="624840"/>
                </a:cubicBezTo>
                <a:cubicBezTo>
                  <a:pt x="1962150" y="577850"/>
                  <a:pt x="2157730" y="527050"/>
                  <a:pt x="2354580" y="464820"/>
                </a:cubicBezTo>
                <a:cubicBezTo>
                  <a:pt x="2551430" y="402590"/>
                  <a:pt x="2755900" y="328930"/>
                  <a:pt x="2948940" y="251460"/>
                </a:cubicBezTo>
                <a:cubicBezTo>
                  <a:pt x="3141980" y="173990"/>
                  <a:pt x="3327400" y="86995"/>
                  <a:pt x="3512820" y="0"/>
                </a:cubicBezTo>
              </a:path>
            </a:pathLst>
          </a:custGeom>
          <a:noFill/>
          <a:ln w="28575">
            <a:solidFill>
              <a:schemeClr val="tx1"/>
            </a:solidFill>
            <a:prstDash val="dash"/>
            <a:headEnd type="stealth" w="lg" len="lg"/>
            <a:tailEnd type="none" w="sm" len="sm"/>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fr-BE" sz="2800"/>
          </a:p>
        </p:txBody>
      </p:sp>
      <p:sp>
        <p:nvSpPr>
          <p:cNvPr id="236" name="TextBox 235">
            <a:extLst>
              <a:ext uri="{FF2B5EF4-FFF2-40B4-BE49-F238E27FC236}">
                <a16:creationId xmlns:a16="http://schemas.microsoft.com/office/drawing/2014/main" id="{5E449D59-05B2-E80E-3805-B7D8F11DCFF6}"/>
              </a:ext>
            </a:extLst>
          </p:cNvPr>
          <p:cNvSpPr txBox="1"/>
          <p:nvPr/>
        </p:nvSpPr>
        <p:spPr>
          <a:xfrm rot="20546920">
            <a:off x="14328948" y="6315527"/>
            <a:ext cx="2271002" cy="769440"/>
          </a:xfrm>
          <a:prstGeom prst="rect">
            <a:avLst/>
          </a:prstGeom>
          <a:noFill/>
        </p:spPr>
        <p:txBody>
          <a:bodyPr wrap="square" rtlCol="0">
            <a:spAutoFit/>
          </a:bodyPr>
          <a:lstStyle/>
          <a:p>
            <a:pPr algn="ctr"/>
            <a:r>
              <a:rPr lang="en-GB" sz="2200" dirty="0">
                <a:latin typeface="Arial Narrow" panose="020B0606020202030204" pitchFamily="34" charset="0"/>
              </a:rPr>
              <a:t>Maximize positive impact</a:t>
            </a:r>
          </a:p>
        </p:txBody>
      </p:sp>
      <p:sp>
        <p:nvSpPr>
          <p:cNvPr id="237" name="TextBox 236">
            <a:extLst>
              <a:ext uri="{FF2B5EF4-FFF2-40B4-BE49-F238E27FC236}">
                <a16:creationId xmlns:a16="http://schemas.microsoft.com/office/drawing/2014/main" id="{6016F742-E019-B720-CD43-7E415F17EBEA}"/>
              </a:ext>
            </a:extLst>
          </p:cNvPr>
          <p:cNvSpPr txBox="1"/>
          <p:nvPr/>
        </p:nvSpPr>
        <p:spPr>
          <a:xfrm rot="20264966">
            <a:off x="14814647" y="8610631"/>
            <a:ext cx="2129064" cy="769440"/>
          </a:xfrm>
          <a:prstGeom prst="rect">
            <a:avLst/>
          </a:prstGeom>
          <a:noFill/>
        </p:spPr>
        <p:txBody>
          <a:bodyPr wrap="square" rtlCol="0">
            <a:spAutoFit/>
          </a:bodyPr>
          <a:lstStyle/>
          <a:p>
            <a:pPr algn="ctr"/>
            <a:r>
              <a:rPr lang="en-GB" sz="2200" dirty="0">
                <a:latin typeface="Arial Narrow" panose="020B0606020202030204" pitchFamily="34" charset="0"/>
              </a:rPr>
              <a:t>Minimize rebound effect</a:t>
            </a:r>
          </a:p>
        </p:txBody>
      </p:sp>
      <p:sp>
        <p:nvSpPr>
          <p:cNvPr id="243" name="Arrow: Bent-Up 242">
            <a:extLst>
              <a:ext uri="{FF2B5EF4-FFF2-40B4-BE49-F238E27FC236}">
                <a16:creationId xmlns:a16="http://schemas.microsoft.com/office/drawing/2014/main" id="{A403949F-4FC6-8C60-F144-9E31DB9E24DB}"/>
              </a:ext>
            </a:extLst>
          </p:cNvPr>
          <p:cNvSpPr/>
          <p:nvPr/>
        </p:nvSpPr>
        <p:spPr>
          <a:xfrm rot="10800000" flipH="1">
            <a:off x="17145000" y="4260521"/>
            <a:ext cx="766273" cy="1910390"/>
          </a:xfrm>
          <a:prstGeom prst="bentUpArrow">
            <a:avLst/>
          </a:prstGeom>
          <a:solidFill>
            <a:srgbClr val="A02B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9" name="Picture 6" descr="15,559 BEST Optimize Icon IMAGES, STOCK PHOTOS &amp; VECTORS | Adobe Stock">
            <a:extLst>
              <a:ext uri="{FF2B5EF4-FFF2-40B4-BE49-F238E27FC236}">
                <a16:creationId xmlns:a16="http://schemas.microsoft.com/office/drawing/2014/main" id="{FC8D8A40-7568-A78E-E466-AD8F34AAFBC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9954" t="15267" r="8876" b="17472"/>
          <a:stretch/>
        </p:blipFill>
        <p:spPr bwMode="auto">
          <a:xfrm>
            <a:off x="17275800" y="4835891"/>
            <a:ext cx="936000" cy="841009"/>
          </a:xfrm>
          <a:prstGeom prst="rect">
            <a:avLst/>
          </a:prstGeom>
          <a:noFill/>
          <a:extLst>
            <a:ext uri="{909E8E84-426E-40DD-AFC4-6F175D3DCCD1}">
              <a14:hiddenFill xmlns:a14="http://schemas.microsoft.com/office/drawing/2010/main">
                <a:solidFill>
                  <a:srgbClr val="FFFFFF"/>
                </a:solidFill>
              </a14:hiddenFill>
            </a:ext>
          </a:extLst>
        </p:spPr>
      </p:pic>
      <p:sp>
        <p:nvSpPr>
          <p:cNvPr id="246" name="Slide Number Placeholder 245">
            <a:extLst>
              <a:ext uri="{FF2B5EF4-FFF2-40B4-BE49-F238E27FC236}">
                <a16:creationId xmlns:a16="http://schemas.microsoft.com/office/drawing/2014/main" id="{E5BC9E1D-180E-F4A9-832B-AEE62CB4FC44}"/>
              </a:ext>
            </a:extLst>
          </p:cNvPr>
          <p:cNvSpPr>
            <a:spLocks noGrp="1"/>
          </p:cNvSpPr>
          <p:nvPr>
            <p:ph type="sldNum" sz="quarter" idx="12"/>
          </p:nvPr>
        </p:nvSpPr>
        <p:spPr/>
        <p:txBody>
          <a:bodyPr/>
          <a:lstStyle/>
          <a:p>
            <a:fld id="{B6F15528-21DE-4FAA-801E-634DDDAF4B2B}" type="slidenum">
              <a:rPr lang="en-US" smtClean="0"/>
              <a:pPr/>
              <a:t>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fade">
                                      <p:cBhvr>
                                        <p:cTn id="7" dur="500"/>
                                        <p:tgtEl>
                                          <p:spTgt spid="14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1"/>
                                        </p:tgtEl>
                                        <p:attrNameLst>
                                          <p:attrName>style.visibility</p:attrName>
                                        </p:attrNameLst>
                                      </p:cBhvr>
                                      <p:to>
                                        <p:strVal val="visible"/>
                                      </p:to>
                                    </p:set>
                                    <p:animEffect transition="in" filter="fade">
                                      <p:cBhvr>
                                        <p:cTn id="10" dur="500"/>
                                        <p:tgtEl>
                                          <p:spTgt spid="14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2"/>
                                        </p:tgtEl>
                                        <p:attrNameLst>
                                          <p:attrName>style.visibility</p:attrName>
                                        </p:attrNameLst>
                                      </p:cBhvr>
                                      <p:to>
                                        <p:strVal val="visible"/>
                                      </p:to>
                                    </p:set>
                                    <p:animEffect transition="in" filter="fade">
                                      <p:cBhvr>
                                        <p:cTn id="13" dur="500"/>
                                        <p:tgtEl>
                                          <p:spTgt spid="14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3"/>
                                        </p:tgtEl>
                                        <p:attrNameLst>
                                          <p:attrName>style.visibility</p:attrName>
                                        </p:attrNameLst>
                                      </p:cBhvr>
                                      <p:to>
                                        <p:strVal val="visible"/>
                                      </p:to>
                                    </p:set>
                                    <p:animEffect transition="in" filter="fade">
                                      <p:cBhvr>
                                        <p:cTn id="16" dur="500"/>
                                        <p:tgtEl>
                                          <p:spTgt spid="14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4"/>
                                        </p:tgtEl>
                                        <p:attrNameLst>
                                          <p:attrName>style.visibility</p:attrName>
                                        </p:attrNameLst>
                                      </p:cBhvr>
                                      <p:to>
                                        <p:strVal val="visible"/>
                                      </p:to>
                                    </p:set>
                                    <p:animEffect transition="in" filter="fade">
                                      <p:cBhvr>
                                        <p:cTn id="19" dur="500"/>
                                        <p:tgtEl>
                                          <p:spTgt spid="14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5"/>
                                        </p:tgtEl>
                                        <p:attrNameLst>
                                          <p:attrName>style.visibility</p:attrName>
                                        </p:attrNameLst>
                                      </p:cBhvr>
                                      <p:to>
                                        <p:strVal val="visible"/>
                                      </p:to>
                                    </p:set>
                                    <p:animEffect transition="in" filter="fade">
                                      <p:cBhvr>
                                        <p:cTn id="22" dur="500"/>
                                        <p:tgtEl>
                                          <p:spTgt spid="14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6"/>
                                        </p:tgtEl>
                                        <p:attrNameLst>
                                          <p:attrName>style.visibility</p:attrName>
                                        </p:attrNameLst>
                                      </p:cBhvr>
                                      <p:to>
                                        <p:strVal val="visible"/>
                                      </p:to>
                                    </p:set>
                                    <p:animEffect transition="in" filter="fade">
                                      <p:cBhvr>
                                        <p:cTn id="25" dur="500"/>
                                        <p:tgtEl>
                                          <p:spTgt spid="14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7"/>
                                        </p:tgtEl>
                                        <p:attrNameLst>
                                          <p:attrName>style.visibility</p:attrName>
                                        </p:attrNameLst>
                                      </p:cBhvr>
                                      <p:to>
                                        <p:strVal val="visible"/>
                                      </p:to>
                                    </p:set>
                                    <p:animEffect transition="in" filter="fade">
                                      <p:cBhvr>
                                        <p:cTn id="28" dur="500"/>
                                        <p:tgtEl>
                                          <p:spTgt spid="14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8"/>
                                        </p:tgtEl>
                                        <p:attrNameLst>
                                          <p:attrName>style.visibility</p:attrName>
                                        </p:attrNameLst>
                                      </p:cBhvr>
                                      <p:to>
                                        <p:strVal val="visible"/>
                                      </p:to>
                                    </p:set>
                                    <p:animEffect transition="in" filter="fade">
                                      <p:cBhvr>
                                        <p:cTn id="31" dur="500"/>
                                        <p:tgtEl>
                                          <p:spTgt spid="14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9"/>
                                        </p:tgtEl>
                                        <p:attrNameLst>
                                          <p:attrName>style.visibility</p:attrName>
                                        </p:attrNameLst>
                                      </p:cBhvr>
                                      <p:to>
                                        <p:strVal val="visible"/>
                                      </p:to>
                                    </p:set>
                                    <p:animEffect transition="in" filter="fade">
                                      <p:cBhvr>
                                        <p:cTn id="34" dur="500"/>
                                        <p:tgtEl>
                                          <p:spTgt spid="14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50"/>
                                        </p:tgtEl>
                                        <p:attrNameLst>
                                          <p:attrName>style.visibility</p:attrName>
                                        </p:attrNameLst>
                                      </p:cBhvr>
                                      <p:to>
                                        <p:strVal val="visible"/>
                                      </p:to>
                                    </p:set>
                                    <p:animEffect transition="in" filter="fade">
                                      <p:cBhvr>
                                        <p:cTn id="37" dur="500"/>
                                        <p:tgtEl>
                                          <p:spTgt spid="15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51"/>
                                        </p:tgtEl>
                                        <p:attrNameLst>
                                          <p:attrName>style.visibility</p:attrName>
                                        </p:attrNameLst>
                                      </p:cBhvr>
                                      <p:to>
                                        <p:strVal val="visible"/>
                                      </p:to>
                                    </p:set>
                                    <p:animEffect transition="in" filter="fade">
                                      <p:cBhvr>
                                        <p:cTn id="40" dur="500"/>
                                        <p:tgtEl>
                                          <p:spTgt spid="15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52"/>
                                        </p:tgtEl>
                                        <p:attrNameLst>
                                          <p:attrName>style.visibility</p:attrName>
                                        </p:attrNameLst>
                                      </p:cBhvr>
                                      <p:to>
                                        <p:strVal val="visible"/>
                                      </p:to>
                                    </p:set>
                                    <p:animEffect transition="in" filter="fade">
                                      <p:cBhvr>
                                        <p:cTn id="43" dur="500"/>
                                        <p:tgtEl>
                                          <p:spTgt spid="15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fade">
                                      <p:cBhvr>
                                        <p:cTn id="46" dur="500"/>
                                        <p:tgtEl>
                                          <p:spTgt spid="153"/>
                                        </p:tgtEl>
                                      </p:cBhvr>
                                    </p:animEffect>
                                  </p:childTnLst>
                                </p:cTn>
                              </p:par>
                              <p:par>
                                <p:cTn id="47" presetID="10" presetClass="entr" presetSubtype="0" fill="hold" nodeType="withEffect">
                                  <p:stCondLst>
                                    <p:cond delay="0"/>
                                  </p:stCondLst>
                                  <p:childTnLst>
                                    <p:set>
                                      <p:cBhvr>
                                        <p:cTn id="48" dur="1" fill="hold">
                                          <p:stCondLst>
                                            <p:cond delay="0"/>
                                          </p:stCondLst>
                                        </p:cTn>
                                        <p:tgtEl>
                                          <p:spTgt spid="154"/>
                                        </p:tgtEl>
                                        <p:attrNameLst>
                                          <p:attrName>style.visibility</p:attrName>
                                        </p:attrNameLst>
                                      </p:cBhvr>
                                      <p:to>
                                        <p:strVal val="visible"/>
                                      </p:to>
                                    </p:set>
                                    <p:animEffect transition="in" filter="fade">
                                      <p:cBhvr>
                                        <p:cTn id="49" dur="500"/>
                                        <p:tgtEl>
                                          <p:spTgt spid="154"/>
                                        </p:tgtEl>
                                      </p:cBhvr>
                                    </p:animEffect>
                                  </p:childTnLst>
                                </p:cTn>
                              </p:par>
                              <p:par>
                                <p:cTn id="50" presetID="10" presetClass="entr" presetSubtype="0" fill="hold" nodeType="withEffect">
                                  <p:stCondLst>
                                    <p:cond delay="0"/>
                                  </p:stCondLst>
                                  <p:childTnLst>
                                    <p:set>
                                      <p:cBhvr>
                                        <p:cTn id="51" dur="1" fill="hold">
                                          <p:stCondLst>
                                            <p:cond delay="0"/>
                                          </p:stCondLst>
                                        </p:cTn>
                                        <p:tgtEl>
                                          <p:spTgt spid="155"/>
                                        </p:tgtEl>
                                        <p:attrNameLst>
                                          <p:attrName>style.visibility</p:attrName>
                                        </p:attrNameLst>
                                      </p:cBhvr>
                                      <p:to>
                                        <p:strVal val="visible"/>
                                      </p:to>
                                    </p:set>
                                    <p:animEffect transition="in" filter="fade">
                                      <p:cBhvr>
                                        <p:cTn id="52" dur="500"/>
                                        <p:tgtEl>
                                          <p:spTgt spid="155"/>
                                        </p:tgtEl>
                                      </p:cBhvr>
                                    </p:animEffect>
                                  </p:childTnLst>
                                </p:cTn>
                              </p:par>
                              <p:par>
                                <p:cTn id="53" presetID="10" presetClass="entr" presetSubtype="0" fill="hold" nodeType="withEffect">
                                  <p:stCondLst>
                                    <p:cond delay="0"/>
                                  </p:stCondLst>
                                  <p:childTnLst>
                                    <p:set>
                                      <p:cBhvr>
                                        <p:cTn id="54" dur="1" fill="hold">
                                          <p:stCondLst>
                                            <p:cond delay="0"/>
                                          </p:stCondLst>
                                        </p:cTn>
                                        <p:tgtEl>
                                          <p:spTgt spid="156"/>
                                        </p:tgtEl>
                                        <p:attrNameLst>
                                          <p:attrName>style.visibility</p:attrName>
                                        </p:attrNameLst>
                                      </p:cBhvr>
                                      <p:to>
                                        <p:strVal val="visible"/>
                                      </p:to>
                                    </p:set>
                                    <p:animEffect transition="in" filter="fade">
                                      <p:cBhvr>
                                        <p:cTn id="55" dur="500"/>
                                        <p:tgtEl>
                                          <p:spTgt spid="156"/>
                                        </p:tgtEl>
                                      </p:cBhvr>
                                    </p:animEffect>
                                  </p:childTnLst>
                                </p:cTn>
                              </p:par>
                              <p:par>
                                <p:cTn id="56" presetID="10" presetClass="entr" presetSubtype="0" fill="hold" nodeType="withEffect">
                                  <p:stCondLst>
                                    <p:cond delay="0"/>
                                  </p:stCondLst>
                                  <p:childTnLst>
                                    <p:set>
                                      <p:cBhvr>
                                        <p:cTn id="57" dur="1" fill="hold">
                                          <p:stCondLst>
                                            <p:cond delay="0"/>
                                          </p:stCondLst>
                                        </p:cTn>
                                        <p:tgtEl>
                                          <p:spTgt spid="157"/>
                                        </p:tgtEl>
                                        <p:attrNameLst>
                                          <p:attrName>style.visibility</p:attrName>
                                        </p:attrNameLst>
                                      </p:cBhvr>
                                      <p:to>
                                        <p:strVal val="visible"/>
                                      </p:to>
                                    </p:set>
                                    <p:animEffect transition="in" filter="fade">
                                      <p:cBhvr>
                                        <p:cTn id="58" dur="500"/>
                                        <p:tgtEl>
                                          <p:spTgt spid="157"/>
                                        </p:tgtEl>
                                      </p:cBhvr>
                                    </p:animEffect>
                                  </p:childTnLst>
                                </p:cTn>
                              </p:par>
                              <p:par>
                                <p:cTn id="59" presetID="10" presetClass="entr" presetSubtype="0" fill="hold" nodeType="withEffect">
                                  <p:stCondLst>
                                    <p:cond delay="0"/>
                                  </p:stCondLst>
                                  <p:childTnLst>
                                    <p:set>
                                      <p:cBhvr>
                                        <p:cTn id="60" dur="1" fill="hold">
                                          <p:stCondLst>
                                            <p:cond delay="0"/>
                                          </p:stCondLst>
                                        </p:cTn>
                                        <p:tgtEl>
                                          <p:spTgt spid="158"/>
                                        </p:tgtEl>
                                        <p:attrNameLst>
                                          <p:attrName>style.visibility</p:attrName>
                                        </p:attrNameLst>
                                      </p:cBhvr>
                                      <p:to>
                                        <p:strVal val="visible"/>
                                      </p:to>
                                    </p:set>
                                    <p:animEffect transition="in" filter="fade">
                                      <p:cBhvr>
                                        <p:cTn id="61" dur="500"/>
                                        <p:tgtEl>
                                          <p:spTgt spid="158"/>
                                        </p:tgtEl>
                                      </p:cBhvr>
                                    </p:animEffect>
                                  </p:childTnLst>
                                </p:cTn>
                              </p:par>
                              <p:par>
                                <p:cTn id="62" presetID="10" presetClass="entr" presetSubtype="0" fill="hold" nodeType="withEffect">
                                  <p:stCondLst>
                                    <p:cond delay="0"/>
                                  </p:stCondLst>
                                  <p:childTnLst>
                                    <p:set>
                                      <p:cBhvr>
                                        <p:cTn id="63" dur="1" fill="hold">
                                          <p:stCondLst>
                                            <p:cond delay="0"/>
                                          </p:stCondLst>
                                        </p:cTn>
                                        <p:tgtEl>
                                          <p:spTgt spid="159"/>
                                        </p:tgtEl>
                                        <p:attrNameLst>
                                          <p:attrName>style.visibility</p:attrName>
                                        </p:attrNameLst>
                                      </p:cBhvr>
                                      <p:to>
                                        <p:strVal val="visible"/>
                                      </p:to>
                                    </p:set>
                                    <p:animEffect transition="in" filter="fade">
                                      <p:cBhvr>
                                        <p:cTn id="64" dur="500"/>
                                        <p:tgtEl>
                                          <p:spTgt spid="159"/>
                                        </p:tgtEl>
                                      </p:cBhvr>
                                    </p:animEffect>
                                  </p:childTnLst>
                                </p:cTn>
                              </p:par>
                              <p:par>
                                <p:cTn id="65" presetID="10" presetClass="entr" presetSubtype="0" fill="hold" nodeType="withEffect">
                                  <p:stCondLst>
                                    <p:cond delay="0"/>
                                  </p:stCondLst>
                                  <p:childTnLst>
                                    <p:set>
                                      <p:cBhvr>
                                        <p:cTn id="66" dur="1" fill="hold">
                                          <p:stCondLst>
                                            <p:cond delay="0"/>
                                          </p:stCondLst>
                                        </p:cTn>
                                        <p:tgtEl>
                                          <p:spTgt spid="160"/>
                                        </p:tgtEl>
                                        <p:attrNameLst>
                                          <p:attrName>style.visibility</p:attrName>
                                        </p:attrNameLst>
                                      </p:cBhvr>
                                      <p:to>
                                        <p:strVal val="visible"/>
                                      </p:to>
                                    </p:set>
                                    <p:animEffect transition="in" filter="fade">
                                      <p:cBhvr>
                                        <p:cTn id="67" dur="500"/>
                                        <p:tgtEl>
                                          <p:spTgt spid="160"/>
                                        </p:tgtEl>
                                      </p:cBhvr>
                                    </p:animEffect>
                                  </p:childTnLst>
                                </p:cTn>
                              </p:par>
                              <p:par>
                                <p:cTn id="68" presetID="10" presetClass="entr" presetSubtype="0" fill="hold" nodeType="withEffect">
                                  <p:stCondLst>
                                    <p:cond delay="0"/>
                                  </p:stCondLst>
                                  <p:childTnLst>
                                    <p:set>
                                      <p:cBhvr>
                                        <p:cTn id="69" dur="1" fill="hold">
                                          <p:stCondLst>
                                            <p:cond delay="0"/>
                                          </p:stCondLst>
                                        </p:cTn>
                                        <p:tgtEl>
                                          <p:spTgt spid="161"/>
                                        </p:tgtEl>
                                        <p:attrNameLst>
                                          <p:attrName>style.visibility</p:attrName>
                                        </p:attrNameLst>
                                      </p:cBhvr>
                                      <p:to>
                                        <p:strVal val="visible"/>
                                      </p:to>
                                    </p:set>
                                    <p:animEffect transition="in" filter="fade">
                                      <p:cBhvr>
                                        <p:cTn id="70" dur="500"/>
                                        <p:tgtEl>
                                          <p:spTgt spid="161"/>
                                        </p:tgtEl>
                                      </p:cBhvr>
                                    </p:animEffect>
                                  </p:childTnLst>
                                </p:cTn>
                              </p:par>
                              <p:par>
                                <p:cTn id="71" presetID="10" presetClass="entr" presetSubtype="0" fill="hold" nodeType="withEffect">
                                  <p:stCondLst>
                                    <p:cond delay="0"/>
                                  </p:stCondLst>
                                  <p:childTnLst>
                                    <p:set>
                                      <p:cBhvr>
                                        <p:cTn id="72" dur="1" fill="hold">
                                          <p:stCondLst>
                                            <p:cond delay="0"/>
                                          </p:stCondLst>
                                        </p:cTn>
                                        <p:tgtEl>
                                          <p:spTgt spid="162"/>
                                        </p:tgtEl>
                                        <p:attrNameLst>
                                          <p:attrName>style.visibility</p:attrName>
                                        </p:attrNameLst>
                                      </p:cBhvr>
                                      <p:to>
                                        <p:strVal val="visible"/>
                                      </p:to>
                                    </p:set>
                                    <p:animEffect transition="in" filter="fade">
                                      <p:cBhvr>
                                        <p:cTn id="73" dur="500"/>
                                        <p:tgtEl>
                                          <p:spTgt spid="162"/>
                                        </p:tgtEl>
                                      </p:cBhvr>
                                    </p:animEffect>
                                  </p:childTnLst>
                                </p:cTn>
                              </p:par>
                              <p:par>
                                <p:cTn id="74" presetID="10" presetClass="entr" presetSubtype="0" fill="hold" nodeType="withEffect">
                                  <p:stCondLst>
                                    <p:cond delay="0"/>
                                  </p:stCondLst>
                                  <p:childTnLst>
                                    <p:set>
                                      <p:cBhvr>
                                        <p:cTn id="75" dur="1" fill="hold">
                                          <p:stCondLst>
                                            <p:cond delay="0"/>
                                          </p:stCondLst>
                                        </p:cTn>
                                        <p:tgtEl>
                                          <p:spTgt spid="163"/>
                                        </p:tgtEl>
                                        <p:attrNameLst>
                                          <p:attrName>style.visibility</p:attrName>
                                        </p:attrNameLst>
                                      </p:cBhvr>
                                      <p:to>
                                        <p:strVal val="visible"/>
                                      </p:to>
                                    </p:set>
                                    <p:animEffect transition="in" filter="fade">
                                      <p:cBhvr>
                                        <p:cTn id="76" dur="500"/>
                                        <p:tgtEl>
                                          <p:spTgt spid="163"/>
                                        </p:tgtEl>
                                      </p:cBhvr>
                                    </p:animEffect>
                                  </p:childTnLst>
                                </p:cTn>
                              </p:par>
                              <p:par>
                                <p:cTn id="77" presetID="10" presetClass="entr" presetSubtype="0" fill="hold" nodeType="withEffect">
                                  <p:stCondLst>
                                    <p:cond delay="0"/>
                                  </p:stCondLst>
                                  <p:childTnLst>
                                    <p:set>
                                      <p:cBhvr>
                                        <p:cTn id="78" dur="1" fill="hold">
                                          <p:stCondLst>
                                            <p:cond delay="0"/>
                                          </p:stCondLst>
                                        </p:cTn>
                                        <p:tgtEl>
                                          <p:spTgt spid="164"/>
                                        </p:tgtEl>
                                        <p:attrNameLst>
                                          <p:attrName>style.visibility</p:attrName>
                                        </p:attrNameLst>
                                      </p:cBhvr>
                                      <p:to>
                                        <p:strVal val="visible"/>
                                      </p:to>
                                    </p:set>
                                    <p:animEffect transition="in" filter="fade">
                                      <p:cBhvr>
                                        <p:cTn id="79" dur="500"/>
                                        <p:tgtEl>
                                          <p:spTgt spid="164"/>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65"/>
                                        </p:tgtEl>
                                        <p:attrNameLst>
                                          <p:attrName>style.visibility</p:attrName>
                                        </p:attrNameLst>
                                      </p:cBhvr>
                                      <p:to>
                                        <p:strVal val="visible"/>
                                      </p:to>
                                    </p:set>
                                    <p:animEffect transition="in" filter="fade">
                                      <p:cBhvr>
                                        <p:cTn id="82" dur="500"/>
                                        <p:tgtEl>
                                          <p:spTgt spid="165"/>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66"/>
                                        </p:tgtEl>
                                        <p:attrNameLst>
                                          <p:attrName>style.visibility</p:attrName>
                                        </p:attrNameLst>
                                      </p:cBhvr>
                                      <p:to>
                                        <p:strVal val="visible"/>
                                      </p:to>
                                    </p:set>
                                    <p:animEffect transition="in" filter="fade">
                                      <p:cBhvr>
                                        <p:cTn id="85" dur="500"/>
                                        <p:tgtEl>
                                          <p:spTgt spid="166"/>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67"/>
                                        </p:tgtEl>
                                        <p:attrNameLst>
                                          <p:attrName>style.visibility</p:attrName>
                                        </p:attrNameLst>
                                      </p:cBhvr>
                                      <p:to>
                                        <p:strVal val="visible"/>
                                      </p:to>
                                    </p:set>
                                    <p:animEffect transition="in" filter="fade">
                                      <p:cBhvr>
                                        <p:cTn id="88" dur="500"/>
                                        <p:tgtEl>
                                          <p:spTgt spid="167"/>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168"/>
                                        </p:tgtEl>
                                        <p:attrNameLst>
                                          <p:attrName>style.visibility</p:attrName>
                                        </p:attrNameLst>
                                      </p:cBhvr>
                                      <p:to>
                                        <p:strVal val="visible"/>
                                      </p:to>
                                    </p:set>
                                    <p:animEffect transition="in" filter="fade">
                                      <p:cBhvr>
                                        <p:cTn id="91" dur="500"/>
                                        <p:tgtEl>
                                          <p:spTgt spid="168"/>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169"/>
                                        </p:tgtEl>
                                        <p:attrNameLst>
                                          <p:attrName>style.visibility</p:attrName>
                                        </p:attrNameLst>
                                      </p:cBhvr>
                                      <p:to>
                                        <p:strVal val="visible"/>
                                      </p:to>
                                    </p:set>
                                    <p:animEffect transition="in" filter="fade">
                                      <p:cBhvr>
                                        <p:cTn id="94" dur="500"/>
                                        <p:tgtEl>
                                          <p:spTgt spid="169"/>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170"/>
                                        </p:tgtEl>
                                        <p:attrNameLst>
                                          <p:attrName>style.visibility</p:attrName>
                                        </p:attrNameLst>
                                      </p:cBhvr>
                                      <p:to>
                                        <p:strVal val="visible"/>
                                      </p:to>
                                    </p:set>
                                    <p:animEffect transition="in" filter="fade">
                                      <p:cBhvr>
                                        <p:cTn id="97" dur="500"/>
                                        <p:tgtEl>
                                          <p:spTgt spid="170"/>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171"/>
                                        </p:tgtEl>
                                        <p:attrNameLst>
                                          <p:attrName>style.visibility</p:attrName>
                                        </p:attrNameLst>
                                      </p:cBhvr>
                                      <p:to>
                                        <p:strVal val="visible"/>
                                      </p:to>
                                    </p:set>
                                    <p:animEffect transition="in" filter="fade">
                                      <p:cBhvr>
                                        <p:cTn id="100" dur="500"/>
                                        <p:tgtEl>
                                          <p:spTgt spid="171"/>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172"/>
                                        </p:tgtEl>
                                        <p:attrNameLst>
                                          <p:attrName>style.visibility</p:attrName>
                                        </p:attrNameLst>
                                      </p:cBhvr>
                                      <p:to>
                                        <p:strVal val="visible"/>
                                      </p:to>
                                    </p:set>
                                    <p:animEffect transition="in" filter="fade">
                                      <p:cBhvr>
                                        <p:cTn id="103" dur="500"/>
                                        <p:tgtEl>
                                          <p:spTgt spid="172"/>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173"/>
                                        </p:tgtEl>
                                        <p:attrNameLst>
                                          <p:attrName>style.visibility</p:attrName>
                                        </p:attrNameLst>
                                      </p:cBhvr>
                                      <p:to>
                                        <p:strVal val="visible"/>
                                      </p:to>
                                    </p:set>
                                    <p:animEffect transition="in" filter="fade">
                                      <p:cBhvr>
                                        <p:cTn id="106" dur="500"/>
                                        <p:tgtEl>
                                          <p:spTgt spid="173"/>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174"/>
                                        </p:tgtEl>
                                        <p:attrNameLst>
                                          <p:attrName>style.visibility</p:attrName>
                                        </p:attrNameLst>
                                      </p:cBhvr>
                                      <p:to>
                                        <p:strVal val="visible"/>
                                      </p:to>
                                    </p:set>
                                    <p:animEffect transition="in" filter="fade">
                                      <p:cBhvr>
                                        <p:cTn id="109" dur="500"/>
                                        <p:tgtEl>
                                          <p:spTgt spid="174"/>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175"/>
                                        </p:tgtEl>
                                        <p:attrNameLst>
                                          <p:attrName>style.visibility</p:attrName>
                                        </p:attrNameLst>
                                      </p:cBhvr>
                                      <p:to>
                                        <p:strVal val="visible"/>
                                      </p:to>
                                    </p:set>
                                    <p:animEffect transition="in" filter="fade">
                                      <p:cBhvr>
                                        <p:cTn id="112" dur="500"/>
                                        <p:tgtEl>
                                          <p:spTgt spid="175"/>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176"/>
                                        </p:tgtEl>
                                        <p:attrNameLst>
                                          <p:attrName>style.visibility</p:attrName>
                                        </p:attrNameLst>
                                      </p:cBhvr>
                                      <p:to>
                                        <p:strVal val="visible"/>
                                      </p:to>
                                    </p:set>
                                    <p:animEffect transition="in" filter="fade">
                                      <p:cBhvr>
                                        <p:cTn id="115" dur="500"/>
                                        <p:tgtEl>
                                          <p:spTgt spid="176"/>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186"/>
                                        </p:tgtEl>
                                        <p:attrNameLst>
                                          <p:attrName>style.visibility</p:attrName>
                                        </p:attrNameLst>
                                      </p:cBhvr>
                                      <p:to>
                                        <p:strVal val="visible"/>
                                      </p:to>
                                    </p:set>
                                    <p:animEffect transition="in" filter="fade">
                                      <p:cBhvr>
                                        <p:cTn id="118" dur="500"/>
                                        <p:tgtEl>
                                          <p:spTgt spid="186"/>
                                        </p:tgtEl>
                                      </p:cBhvr>
                                    </p:animEffect>
                                  </p:childTnLst>
                                </p:cTn>
                              </p:par>
                              <p:par>
                                <p:cTn id="119" presetID="10" presetClass="entr" presetSubtype="0" fill="hold" nodeType="withEffect">
                                  <p:stCondLst>
                                    <p:cond delay="0"/>
                                  </p:stCondLst>
                                  <p:childTnLst>
                                    <p:set>
                                      <p:cBhvr>
                                        <p:cTn id="120" dur="1" fill="hold">
                                          <p:stCondLst>
                                            <p:cond delay="0"/>
                                          </p:stCondLst>
                                        </p:cTn>
                                        <p:tgtEl>
                                          <p:spTgt spid="191"/>
                                        </p:tgtEl>
                                        <p:attrNameLst>
                                          <p:attrName>style.visibility</p:attrName>
                                        </p:attrNameLst>
                                      </p:cBhvr>
                                      <p:to>
                                        <p:strVal val="visible"/>
                                      </p:to>
                                    </p:set>
                                    <p:animEffect transition="in" filter="fade">
                                      <p:cBhvr>
                                        <p:cTn id="121" dur="500"/>
                                        <p:tgtEl>
                                          <p:spTgt spid="191"/>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192"/>
                                        </p:tgtEl>
                                        <p:attrNameLst>
                                          <p:attrName>style.visibility</p:attrName>
                                        </p:attrNameLst>
                                      </p:cBhvr>
                                      <p:to>
                                        <p:strVal val="visible"/>
                                      </p:to>
                                    </p:set>
                                    <p:animEffect transition="in" filter="fade">
                                      <p:cBhvr>
                                        <p:cTn id="124" dur="500"/>
                                        <p:tgtEl>
                                          <p:spTgt spid="192"/>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193"/>
                                        </p:tgtEl>
                                        <p:attrNameLst>
                                          <p:attrName>style.visibility</p:attrName>
                                        </p:attrNameLst>
                                      </p:cBhvr>
                                      <p:to>
                                        <p:strVal val="visible"/>
                                      </p:to>
                                    </p:set>
                                    <p:animEffect transition="in" filter="fade">
                                      <p:cBhvr>
                                        <p:cTn id="127" dur="500"/>
                                        <p:tgtEl>
                                          <p:spTgt spid="193"/>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194"/>
                                        </p:tgtEl>
                                        <p:attrNameLst>
                                          <p:attrName>style.visibility</p:attrName>
                                        </p:attrNameLst>
                                      </p:cBhvr>
                                      <p:to>
                                        <p:strVal val="visible"/>
                                      </p:to>
                                    </p:set>
                                    <p:animEffect transition="in" filter="fade">
                                      <p:cBhvr>
                                        <p:cTn id="130" dur="500"/>
                                        <p:tgtEl>
                                          <p:spTgt spid="194"/>
                                        </p:tgtEl>
                                      </p:cBhvr>
                                    </p:animEffect>
                                  </p:childTnLst>
                                </p:cTn>
                              </p:par>
                              <p:par>
                                <p:cTn id="131" presetID="10" presetClass="entr" presetSubtype="0" fill="hold" nodeType="withEffect">
                                  <p:stCondLst>
                                    <p:cond delay="0"/>
                                  </p:stCondLst>
                                  <p:childTnLst>
                                    <p:set>
                                      <p:cBhvr>
                                        <p:cTn id="132" dur="1" fill="hold">
                                          <p:stCondLst>
                                            <p:cond delay="0"/>
                                          </p:stCondLst>
                                        </p:cTn>
                                        <p:tgtEl>
                                          <p:spTgt spid="195"/>
                                        </p:tgtEl>
                                        <p:attrNameLst>
                                          <p:attrName>style.visibility</p:attrName>
                                        </p:attrNameLst>
                                      </p:cBhvr>
                                      <p:to>
                                        <p:strVal val="visible"/>
                                      </p:to>
                                    </p:set>
                                    <p:animEffect transition="in" filter="fade">
                                      <p:cBhvr>
                                        <p:cTn id="133" dur="500"/>
                                        <p:tgtEl>
                                          <p:spTgt spid="195"/>
                                        </p:tgtEl>
                                      </p:cBhvr>
                                    </p:animEffect>
                                  </p:childTnLst>
                                </p:cTn>
                              </p:par>
                              <p:par>
                                <p:cTn id="134" presetID="10" presetClass="entr" presetSubtype="0" fill="hold" nodeType="withEffect">
                                  <p:stCondLst>
                                    <p:cond delay="0"/>
                                  </p:stCondLst>
                                  <p:childTnLst>
                                    <p:set>
                                      <p:cBhvr>
                                        <p:cTn id="135" dur="1" fill="hold">
                                          <p:stCondLst>
                                            <p:cond delay="0"/>
                                          </p:stCondLst>
                                        </p:cTn>
                                        <p:tgtEl>
                                          <p:spTgt spid="196"/>
                                        </p:tgtEl>
                                        <p:attrNameLst>
                                          <p:attrName>style.visibility</p:attrName>
                                        </p:attrNameLst>
                                      </p:cBhvr>
                                      <p:to>
                                        <p:strVal val="visible"/>
                                      </p:to>
                                    </p:set>
                                    <p:animEffect transition="in" filter="fade">
                                      <p:cBhvr>
                                        <p:cTn id="136" dur="500"/>
                                        <p:tgtEl>
                                          <p:spTgt spid="196"/>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197"/>
                                        </p:tgtEl>
                                        <p:attrNameLst>
                                          <p:attrName>style.visibility</p:attrName>
                                        </p:attrNameLst>
                                      </p:cBhvr>
                                      <p:to>
                                        <p:strVal val="visible"/>
                                      </p:to>
                                    </p:set>
                                    <p:animEffect transition="in" filter="fade">
                                      <p:cBhvr>
                                        <p:cTn id="139" dur="500"/>
                                        <p:tgtEl>
                                          <p:spTgt spid="197"/>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98"/>
                                        </p:tgtEl>
                                        <p:attrNameLst>
                                          <p:attrName>style.visibility</p:attrName>
                                        </p:attrNameLst>
                                      </p:cBhvr>
                                      <p:to>
                                        <p:strVal val="visible"/>
                                      </p:to>
                                    </p:set>
                                    <p:animEffect transition="in" filter="fade">
                                      <p:cBhvr>
                                        <p:cTn id="142" dur="500"/>
                                        <p:tgtEl>
                                          <p:spTgt spid="198"/>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199"/>
                                        </p:tgtEl>
                                        <p:attrNameLst>
                                          <p:attrName>style.visibility</p:attrName>
                                        </p:attrNameLst>
                                      </p:cBhvr>
                                      <p:to>
                                        <p:strVal val="visible"/>
                                      </p:to>
                                    </p:set>
                                    <p:animEffect transition="in" filter="fade">
                                      <p:cBhvr>
                                        <p:cTn id="145" dur="500"/>
                                        <p:tgtEl>
                                          <p:spTgt spid="199"/>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200"/>
                                        </p:tgtEl>
                                        <p:attrNameLst>
                                          <p:attrName>style.visibility</p:attrName>
                                        </p:attrNameLst>
                                      </p:cBhvr>
                                      <p:to>
                                        <p:strVal val="visible"/>
                                      </p:to>
                                    </p:set>
                                    <p:animEffect transition="in" filter="fade">
                                      <p:cBhvr>
                                        <p:cTn id="148" dur="500"/>
                                        <p:tgtEl>
                                          <p:spTgt spid="200"/>
                                        </p:tgtEl>
                                      </p:cBhvr>
                                    </p:animEffect>
                                  </p:childTnLst>
                                </p:cTn>
                              </p:par>
                              <p:par>
                                <p:cTn id="149" presetID="10" presetClass="entr" presetSubtype="0" fill="hold" nodeType="withEffect">
                                  <p:stCondLst>
                                    <p:cond delay="0"/>
                                  </p:stCondLst>
                                  <p:childTnLst>
                                    <p:set>
                                      <p:cBhvr>
                                        <p:cTn id="150" dur="1" fill="hold">
                                          <p:stCondLst>
                                            <p:cond delay="0"/>
                                          </p:stCondLst>
                                        </p:cTn>
                                        <p:tgtEl>
                                          <p:spTgt spid="201"/>
                                        </p:tgtEl>
                                        <p:attrNameLst>
                                          <p:attrName>style.visibility</p:attrName>
                                        </p:attrNameLst>
                                      </p:cBhvr>
                                      <p:to>
                                        <p:strVal val="visible"/>
                                      </p:to>
                                    </p:set>
                                    <p:animEffect transition="in" filter="fade">
                                      <p:cBhvr>
                                        <p:cTn id="151" dur="500"/>
                                        <p:tgtEl>
                                          <p:spTgt spid="201"/>
                                        </p:tgtEl>
                                      </p:cBhvr>
                                    </p:animEffect>
                                  </p:childTnLst>
                                </p:cTn>
                              </p:par>
                              <p:par>
                                <p:cTn id="152" presetID="10" presetClass="entr" presetSubtype="0" fill="hold" nodeType="withEffect">
                                  <p:stCondLst>
                                    <p:cond delay="0"/>
                                  </p:stCondLst>
                                  <p:childTnLst>
                                    <p:set>
                                      <p:cBhvr>
                                        <p:cTn id="153" dur="1" fill="hold">
                                          <p:stCondLst>
                                            <p:cond delay="0"/>
                                          </p:stCondLst>
                                        </p:cTn>
                                        <p:tgtEl>
                                          <p:spTgt spid="202"/>
                                        </p:tgtEl>
                                        <p:attrNameLst>
                                          <p:attrName>style.visibility</p:attrName>
                                        </p:attrNameLst>
                                      </p:cBhvr>
                                      <p:to>
                                        <p:strVal val="visible"/>
                                      </p:to>
                                    </p:set>
                                    <p:animEffect transition="in" filter="fade">
                                      <p:cBhvr>
                                        <p:cTn id="154" dur="500"/>
                                        <p:tgtEl>
                                          <p:spTgt spid="202"/>
                                        </p:tgtEl>
                                      </p:cBhvr>
                                    </p:animEffect>
                                  </p:childTnLst>
                                </p:cTn>
                              </p:par>
                              <p:par>
                                <p:cTn id="155" presetID="10" presetClass="entr" presetSubtype="0" fill="hold" nodeType="withEffect">
                                  <p:stCondLst>
                                    <p:cond delay="0"/>
                                  </p:stCondLst>
                                  <p:childTnLst>
                                    <p:set>
                                      <p:cBhvr>
                                        <p:cTn id="156" dur="1" fill="hold">
                                          <p:stCondLst>
                                            <p:cond delay="0"/>
                                          </p:stCondLst>
                                        </p:cTn>
                                        <p:tgtEl>
                                          <p:spTgt spid="203"/>
                                        </p:tgtEl>
                                        <p:attrNameLst>
                                          <p:attrName>style.visibility</p:attrName>
                                        </p:attrNameLst>
                                      </p:cBhvr>
                                      <p:to>
                                        <p:strVal val="visible"/>
                                      </p:to>
                                    </p:set>
                                    <p:animEffect transition="in" filter="fade">
                                      <p:cBhvr>
                                        <p:cTn id="157" dur="500"/>
                                        <p:tgtEl>
                                          <p:spTgt spid="203"/>
                                        </p:tgtEl>
                                      </p:cBhvr>
                                    </p:animEffect>
                                  </p:childTnLst>
                                </p:cTn>
                              </p:par>
                              <p:par>
                                <p:cTn id="158" presetID="10" presetClass="entr" presetSubtype="0" fill="hold" nodeType="withEffect">
                                  <p:stCondLst>
                                    <p:cond delay="0"/>
                                  </p:stCondLst>
                                  <p:childTnLst>
                                    <p:set>
                                      <p:cBhvr>
                                        <p:cTn id="159" dur="1" fill="hold">
                                          <p:stCondLst>
                                            <p:cond delay="0"/>
                                          </p:stCondLst>
                                        </p:cTn>
                                        <p:tgtEl>
                                          <p:spTgt spid="204"/>
                                        </p:tgtEl>
                                        <p:attrNameLst>
                                          <p:attrName>style.visibility</p:attrName>
                                        </p:attrNameLst>
                                      </p:cBhvr>
                                      <p:to>
                                        <p:strVal val="visible"/>
                                      </p:to>
                                    </p:set>
                                    <p:animEffect transition="in" filter="fade">
                                      <p:cBhvr>
                                        <p:cTn id="160" dur="500"/>
                                        <p:tgtEl>
                                          <p:spTgt spid="204"/>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205"/>
                                        </p:tgtEl>
                                        <p:attrNameLst>
                                          <p:attrName>style.visibility</p:attrName>
                                        </p:attrNameLst>
                                      </p:cBhvr>
                                      <p:to>
                                        <p:strVal val="visible"/>
                                      </p:to>
                                    </p:set>
                                    <p:animEffect transition="in" filter="fade">
                                      <p:cBhvr>
                                        <p:cTn id="163" dur="500"/>
                                        <p:tgtEl>
                                          <p:spTgt spid="205"/>
                                        </p:tgtEl>
                                      </p:cBhvr>
                                    </p:animEffect>
                                  </p:childTnLst>
                                </p:cTn>
                              </p:par>
                              <p:par>
                                <p:cTn id="164" presetID="10" presetClass="entr" presetSubtype="0" fill="hold" nodeType="withEffect">
                                  <p:stCondLst>
                                    <p:cond delay="0"/>
                                  </p:stCondLst>
                                  <p:childTnLst>
                                    <p:set>
                                      <p:cBhvr>
                                        <p:cTn id="165" dur="1" fill="hold">
                                          <p:stCondLst>
                                            <p:cond delay="0"/>
                                          </p:stCondLst>
                                        </p:cTn>
                                        <p:tgtEl>
                                          <p:spTgt spid="206"/>
                                        </p:tgtEl>
                                        <p:attrNameLst>
                                          <p:attrName>style.visibility</p:attrName>
                                        </p:attrNameLst>
                                      </p:cBhvr>
                                      <p:to>
                                        <p:strVal val="visible"/>
                                      </p:to>
                                    </p:set>
                                    <p:animEffect transition="in" filter="fade">
                                      <p:cBhvr>
                                        <p:cTn id="166" dur="500"/>
                                        <p:tgtEl>
                                          <p:spTgt spid="206"/>
                                        </p:tgtEl>
                                      </p:cBhvr>
                                    </p:animEffect>
                                  </p:childTnLst>
                                </p:cTn>
                              </p:par>
                              <p:par>
                                <p:cTn id="167" presetID="10" presetClass="entr" presetSubtype="0" fill="hold" nodeType="withEffect">
                                  <p:stCondLst>
                                    <p:cond delay="0"/>
                                  </p:stCondLst>
                                  <p:childTnLst>
                                    <p:set>
                                      <p:cBhvr>
                                        <p:cTn id="168" dur="1" fill="hold">
                                          <p:stCondLst>
                                            <p:cond delay="0"/>
                                          </p:stCondLst>
                                        </p:cTn>
                                        <p:tgtEl>
                                          <p:spTgt spid="207"/>
                                        </p:tgtEl>
                                        <p:attrNameLst>
                                          <p:attrName>style.visibility</p:attrName>
                                        </p:attrNameLst>
                                      </p:cBhvr>
                                      <p:to>
                                        <p:strVal val="visible"/>
                                      </p:to>
                                    </p:set>
                                    <p:animEffect transition="in" filter="fade">
                                      <p:cBhvr>
                                        <p:cTn id="169" dur="500"/>
                                        <p:tgtEl>
                                          <p:spTgt spid="207"/>
                                        </p:tgtEl>
                                      </p:cBhvr>
                                    </p:animEffect>
                                  </p:childTnLst>
                                </p:cTn>
                              </p:par>
                              <p:par>
                                <p:cTn id="170" presetID="10" presetClass="entr" presetSubtype="0" fill="hold" nodeType="withEffect">
                                  <p:stCondLst>
                                    <p:cond delay="0"/>
                                  </p:stCondLst>
                                  <p:childTnLst>
                                    <p:set>
                                      <p:cBhvr>
                                        <p:cTn id="171" dur="1" fill="hold">
                                          <p:stCondLst>
                                            <p:cond delay="0"/>
                                          </p:stCondLst>
                                        </p:cTn>
                                        <p:tgtEl>
                                          <p:spTgt spid="208"/>
                                        </p:tgtEl>
                                        <p:attrNameLst>
                                          <p:attrName>style.visibility</p:attrName>
                                        </p:attrNameLst>
                                      </p:cBhvr>
                                      <p:to>
                                        <p:strVal val="visible"/>
                                      </p:to>
                                    </p:set>
                                    <p:animEffect transition="in" filter="fade">
                                      <p:cBhvr>
                                        <p:cTn id="172" dur="500"/>
                                        <p:tgtEl>
                                          <p:spTgt spid="208"/>
                                        </p:tgtEl>
                                      </p:cBhvr>
                                    </p:animEffect>
                                  </p:childTnLst>
                                </p:cTn>
                              </p:par>
                              <p:par>
                                <p:cTn id="173" presetID="10" presetClass="entr" presetSubtype="0" fill="hold" nodeType="withEffect">
                                  <p:stCondLst>
                                    <p:cond delay="0"/>
                                  </p:stCondLst>
                                  <p:childTnLst>
                                    <p:set>
                                      <p:cBhvr>
                                        <p:cTn id="174" dur="1" fill="hold">
                                          <p:stCondLst>
                                            <p:cond delay="0"/>
                                          </p:stCondLst>
                                        </p:cTn>
                                        <p:tgtEl>
                                          <p:spTgt spid="209"/>
                                        </p:tgtEl>
                                        <p:attrNameLst>
                                          <p:attrName>style.visibility</p:attrName>
                                        </p:attrNameLst>
                                      </p:cBhvr>
                                      <p:to>
                                        <p:strVal val="visible"/>
                                      </p:to>
                                    </p:set>
                                    <p:animEffect transition="in" filter="fade">
                                      <p:cBhvr>
                                        <p:cTn id="175" dur="500"/>
                                        <p:tgtEl>
                                          <p:spTgt spid="209"/>
                                        </p:tgtEl>
                                      </p:cBhvr>
                                    </p:animEffect>
                                  </p:childTnLst>
                                </p:cTn>
                              </p:par>
                              <p:par>
                                <p:cTn id="176" presetID="10" presetClass="entr" presetSubtype="0" fill="hold" nodeType="withEffect">
                                  <p:stCondLst>
                                    <p:cond delay="0"/>
                                  </p:stCondLst>
                                  <p:childTnLst>
                                    <p:set>
                                      <p:cBhvr>
                                        <p:cTn id="177" dur="1" fill="hold">
                                          <p:stCondLst>
                                            <p:cond delay="0"/>
                                          </p:stCondLst>
                                        </p:cTn>
                                        <p:tgtEl>
                                          <p:spTgt spid="210"/>
                                        </p:tgtEl>
                                        <p:attrNameLst>
                                          <p:attrName>style.visibility</p:attrName>
                                        </p:attrNameLst>
                                      </p:cBhvr>
                                      <p:to>
                                        <p:strVal val="visible"/>
                                      </p:to>
                                    </p:set>
                                    <p:animEffect transition="in" filter="fade">
                                      <p:cBhvr>
                                        <p:cTn id="178" dur="500"/>
                                        <p:tgtEl>
                                          <p:spTgt spid="210"/>
                                        </p:tgtEl>
                                      </p:cBhvr>
                                    </p:animEffect>
                                  </p:childTnLst>
                                </p:cTn>
                              </p:par>
                              <p:par>
                                <p:cTn id="179" presetID="10" presetClass="entr" presetSubtype="0" fill="hold" nodeType="withEffect">
                                  <p:stCondLst>
                                    <p:cond delay="0"/>
                                  </p:stCondLst>
                                  <p:childTnLst>
                                    <p:set>
                                      <p:cBhvr>
                                        <p:cTn id="180" dur="1" fill="hold">
                                          <p:stCondLst>
                                            <p:cond delay="0"/>
                                          </p:stCondLst>
                                        </p:cTn>
                                        <p:tgtEl>
                                          <p:spTgt spid="211"/>
                                        </p:tgtEl>
                                        <p:attrNameLst>
                                          <p:attrName>style.visibility</p:attrName>
                                        </p:attrNameLst>
                                      </p:cBhvr>
                                      <p:to>
                                        <p:strVal val="visible"/>
                                      </p:to>
                                    </p:set>
                                    <p:animEffect transition="in" filter="fade">
                                      <p:cBhvr>
                                        <p:cTn id="181" dur="500"/>
                                        <p:tgtEl>
                                          <p:spTgt spid="211"/>
                                        </p:tgtEl>
                                      </p:cBhvr>
                                    </p:animEffect>
                                  </p:childTnLst>
                                </p:cTn>
                              </p:par>
                              <p:par>
                                <p:cTn id="182" presetID="10" presetClass="entr" presetSubtype="0" fill="hold" nodeType="withEffect">
                                  <p:stCondLst>
                                    <p:cond delay="0"/>
                                  </p:stCondLst>
                                  <p:childTnLst>
                                    <p:set>
                                      <p:cBhvr>
                                        <p:cTn id="183" dur="1" fill="hold">
                                          <p:stCondLst>
                                            <p:cond delay="0"/>
                                          </p:stCondLst>
                                        </p:cTn>
                                        <p:tgtEl>
                                          <p:spTgt spid="212"/>
                                        </p:tgtEl>
                                        <p:attrNameLst>
                                          <p:attrName>style.visibility</p:attrName>
                                        </p:attrNameLst>
                                      </p:cBhvr>
                                      <p:to>
                                        <p:strVal val="visible"/>
                                      </p:to>
                                    </p:set>
                                    <p:animEffect transition="in" filter="fade">
                                      <p:cBhvr>
                                        <p:cTn id="184" dur="500"/>
                                        <p:tgtEl>
                                          <p:spTgt spid="212"/>
                                        </p:tgtEl>
                                      </p:cBhvr>
                                    </p:animEffect>
                                  </p:childTnLst>
                                </p:cTn>
                              </p:par>
                              <p:par>
                                <p:cTn id="185" presetID="10" presetClass="entr" presetSubtype="0" fill="hold" nodeType="withEffect">
                                  <p:stCondLst>
                                    <p:cond delay="0"/>
                                  </p:stCondLst>
                                  <p:childTnLst>
                                    <p:set>
                                      <p:cBhvr>
                                        <p:cTn id="186" dur="1" fill="hold">
                                          <p:stCondLst>
                                            <p:cond delay="0"/>
                                          </p:stCondLst>
                                        </p:cTn>
                                        <p:tgtEl>
                                          <p:spTgt spid="213"/>
                                        </p:tgtEl>
                                        <p:attrNameLst>
                                          <p:attrName>style.visibility</p:attrName>
                                        </p:attrNameLst>
                                      </p:cBhvr>
                                      <p:to>
                                        <p:strVal val="visible"/>
                                      </p:to>
                                    </p:set>
                                    <p:animEffect transition="in" filter="fade">
                                      <p:cBhvr>
                                        <p:cTn id="187" dur="500"/>
                                        <p:tgtEl>
                                          <p:spTgt spid="213"/>
                                        </p:tgtEl>
                                      </p:cBhvr>
                                    </p:animEffect>
                                  </p:childTnLst>
                                </p:cTn>
                              </p:par>
                              <p:par>
                                <p:cTn id="188" presetID="10" presetClass="entr" presetSubtype="0" fill="hold" grpId="0" nodeType="withEffect">
                                  <p:stCondLst>
                                    <p:cond delay="0"/>
                                  </p:stCondLst>
                                  <p:childTnLst>
                                    <p:set>
                                      <p:cBhvr>
                                        <p:cTn id="189" dur="1" fill="hold">
                                          <p:stCondLst>
                                            <p:cond delay="0"/>
                                          </p:stCondLst>
                                        </p:cTn>
                                        <p:tgtEl>
                                          <p:spTgt spid="214"/>
                                        </p:tgtEl>
                                        <p:attrNameLst>
                                          <p:attrName>style.visibility</p:attrName>
                                        </p:attrNameLst>
                                      </p:cBhvr>
                                      <p:to>
                                        <p:strVal val="visible"/>
                                      </p:to>
                                    </p:set>
                                    <p:animEffect transition="in" filter="fade">
                                      <p:cBhvr>
                                        <p:cTn id="190" dur="500"/>
                                        <p:tgtEl>
                                          <p:spTgt spid="214"/>
                                        </p:tgtEl>
                                      </p:cBhvr>
                                    </p:animEffect>
                                  </p:childTnLst>
                                </p:cTn>
                              </p:par>
                              <p:par>
                                <p:cTn id="191" presetID="10" presetClass="entr" presetSubtype="0" fill="hold" grpId="0" nodeType="withEffect">
                                  <p:stCondLst>
                                    <p:cond delay="0"/>
                                  </p:stCondLst>
                                  <p:childTnLst>
                                    <p:set>
                                      <p:cBhvr>
                                        <p:cTn id="192" dur="1" fill="hold">
                                          <p:stCondLst>
                                            <p:cond delay="0"/>
                                          </p:stCondLst>
                                        </p:cTn>
                                        <p:tgtEl>
                                          <p:spTgt spid="215"/>
                                        </p:tgtEl>
                                        <p:attrNameLst>
                                          <p:attrName>style.visibility</p:attrName>
                                        </p:attrNameLst>
                                      </p:cBhvr>
                                      <p:to>
                                        <p:strVal val="visible"/>
                                      </p:to>
                                    </p:set>
                                    <p:animEffect transition="in" filter="fade">
                                      <p:cBhvr>
                                        <p:cTn id="193" dur="500"/>
                                        <p:tgtEl>
                                          <p:spTgt spid="215"/>
                                        </p:tgtEl>
                                      </p:cBhvr>
                                    </p:animEffect>
                                  </p:childTnLst>
                                </p:cTn>
                              </p:par>
                              <p:par>
                                <p:cTn id="194" presetID="10" presetClass="entr" presetSubtype="0" fill="hold" grpId="0" nodeType="withEffect">
                                  <p:stCondLst>
                                    <p:cond delay="0"/>
                                  </p:stCondLst>
                                  <p:childTnLst>
                                    <p:set>
                                      <p:cBhvr>
                                        <p:cTn id="195" dur="1" fill="hold">
                                          <p:stCondLst>
                                            <p:cond delay="0"/>
                                          </p:stCondLst>
                                        </p:cTn>
                                        <p:tgtEl>
                                          <p:spTgt spid="246"/>
                                        </p:tgtEl>
                                        <p:attrNameLst>
                                          <p:attrName>style.visibility</p:attrName>
                                        </p:attrNameLst>
                                      </p:cBhvr>
                                      <p:to>
                                        <p:strVal val="visible"/>
                                      </p:to>
                                    </p:set>
                                    <p:animEffect transition="in" filter="fade">
                                      <p:cBhvr>
                                        <p:cTn id="196" dur="500"/>
                                        <p:tgtEl>
                                          <p:spTgt spid="246"/>
                                        </p:tgtEl>
                                      </p:cBhvr>
                                    </p:animEffect>
                                  </p:childTnLst>
                                </p:cTn>
                              </p:par>
                            </p:childTnLst>
                          </p:cTn>
                        </p:par>
                      </p:childTnLst>
                    </p:cTn>
                  </p:par>
                  <p:par>
                    <p:cTn id="197" fill="hold">
                      <p:stCondLst>
                        <p:cond delay="indefinite"/>
                      </p:stCondLst>
                      <p:childTnLst>
                        <p:par>
                          <p:cTn id="198" fill="hold">
                            <p:stCondLst>
                              <p:cond delay="0"/>
                            </p:stCondLst>
                            <p:childTnLst>
                              <p:par>
                                <p:cTn id="199" presetID="10" presetClass="entr" presetSubtype="0" fill="hold" grpId="0" nodeType="clickEffect">
                                  <p:stCondLst>
                                    <p:cond delay="0"/>
                                  </p:stCondLst>
                                  <p:childTnLst>
                                    <p:set>
                                      <p:cBhvr>
                                        <p:cTn id="200" dur="1" fill="hold">
                                          <p:stCondLst>
                                            <p:cond delay="0"/>
                                          </p:stCondLst>
                                        </p:cTn>
                                        <p:tgtEl>
                                          <p:spTgt spid="177"/>
                                        </p:tgtEl>
                                        <p:attrNameLst>
                                          <p:attrName>style.visibility</p:attrName>
                                        </p:attrNameLst>
                                      </p:cBhvr>
                                      <p:to>
                                        <p:strVal val="visible"/>
                                      </p:to>
                                    </p:set>
                                    <p:animEffect transition="in" filter="fade">
                                      <p:cBhvr>
                                        <p:cTn id="201" dur="500"/>
                                        <p:tgtEl>
                                          <p:spTgt spid="177"/>
                                        </p:tgtEl>
                                      </p:cBhvr>
                                    </p:animEffect>
                                  </p:childTnLst>
                                </p:cTn>
                              </p:par>
                              <p:par>
                                <p:cTn id="202" presetID="10" presetClass="entr" presetSubtype="0" fill="hold" grpId="0" nodeType="withEffect">
                                  <p:stCondLst>
                                    <p:cond delay="0"/>
                                  </p:stCondLst>
                                  <p:childTnLst>
                                    <p:set>
                                      <p:cBhvr>
                                        <p:cTn id="203" dur="1" fill="hold">
                                          <p:stCondLst>
                                            <p:cond delay="0"/>
                                          </p:stCondLst>
                                        </p:cTn>
                                        <p:tgtEl>
                                          <p:spTgt spid="178"/>
                                        </p:tgtEl>
                                        <p:attrNameLst>
                                          <p:attrName>style.visibility</p:attrName>
                                        </p:attrNameLst>
                                      </p:cBhvr>
                                      <p:to>
                                        <p:strVal val="visible"/>
                                      </p:to>
                                    </p:set>
                                    <p:animEffect transition="in" filter="fade">
                                      <p:cBhvr>
                                        <p:cTn id="204" dur="500"/>
                                        <p:tgtEl>
                                          <p:spTgt spid="178"/>
                                        </p:tgtEl>
                                      </p:cBhvr>
                                    </p:animEffect>
                                  </p:childTnLst>
                                </p:cTn>
                              </p:par>
                              <p:par>
                                <p:cTn id="205" presetID="10" presetClass="entr" presetSubtype="0" fill="hold" grpId="0" nodeType="withEffect">
                                  <p:stCondLst>
                                    <p:cond delay="0"/>
                                  </p:stCondLst>
                                  <p:childTnLst>
                                    <p:set>
                                      <p:cBhvr>
                                        <p:cTn id="206" dur="1" fill="hold">
                                          <p:stCondLst>
                                            <p:cond delay="0"/>
                                          </p:stCondLst>
                                        </p:cTn>
                                        <p:tgtEl>
                                          <p:spTgt spid="179"/>
                                        </p:tgtEl>
                                        <p:attrNameLst>
                                          <p:attrName>style.visibility</p:attrName>
                                        </p:attrNameLst>
                                      </p:cBhvr>
                                      <p:to>
                                        <p:strVal val="visible"/>
                                      </p:to>
                                    </p:set>
                                    <p:animEffect transition="in" filter="fade">
                                      <p:cBhvr>
                                        <p:cTn id="207" dur="500"/>
                                        <p:tgtEl>
                                          <p:spTgt spid="179"/>
                                        </p:tgtEl>
                                      </p:cBhvr>
                                    </p:animEffect>
                                  </p:childTnLst>
                                </p:cTn>
                              </p:par>
                              <p:par>
                                <p:cTn id="208" presetID="10" presetClass="entr" presetSubtype="0" fill="hold" grpId="0" nodeType="withEffect">
                                  <p:stCondLst>
                                    <p:cond delay="0"/>
                                  </p:stCondLst>
                                  <p:childTnLst>
                                    <p:set>
                                      <p:cBhvr>
                                        <p:cTn id="209" dur="1" fill="hold">
                                          <p:stCondLst>
                                            <p:cond delay="0"/>
                                          </p:stCondLst>
                                        </p:cTn>
                                        <p:tgtEl>
                                          <p:spTgt spid="182"/>
                                        </p:tgtEl>
                                        <p:attrNameLst>
                                          <p:attrName>style.visibility</p:attrName>
                                        </p:attrNameLst>
                                      </p:cBhvr>
                                      <p:to>
                                        <p:strVal val="visible"/>
                                      </p:to>
                                    </p:set>
                                    <p:animEffect transition="in" filter="fade">
                                      <p:cBhvr>
                                        <p:cTn id="210" dur="500"/>
                                        <p:tgtEl>
                                          <p:spTgt spid="182"/>
                                        </p:tgtEl>
                                      </p:cBhvr>
                                    </p:animEffect>
                                  </p:childTnLst>
                                </p:cTn>
                              </p:par>
                              <p:par>
                                <p:cTn id="211" presetID="10" presetClass="entr" presetSubtype="0" fill="hold" grpId="0" nodeType="withEffect">
                                  <p:stCondLst>
                                    <p:cond delay="0"/>
                                  </p:stCondLst>
                                  <p:childTnLst>
                                    <p:set>
                                      <p:cBhvr>
                                        <p:cTn id="212" dur="1" fill="hold">
                                          <p:stCondLst>
                                            <p:cond delay="0"/>
                                          </p:stCondLst>
                                        </p:cTn>
                                        <p:tgtEl>
                                          <p:spTgt spid="190"/>
                                        </p:tgtEl>
                                        <p:attrNameLst>
                                          <p:attrName>style.visibility</p:attrName>
                                        </p:attrNameLst>
                                      </p:cBhvr>
                                      <p:to>
                                        <p:strVal val="visible"/>
                                      </p:to>
                                    </p:set>
                                    <p:animEffect transition="in" filter="fade">
                                      <p:cBhvr>
                                        <p:cTn id="213" dur="500"/>
                                        <p:tgtEl>
                                          <p:spTgt spid="190"/>
                                        </p:tgtEl>
                                      </p:cBhvr>
                                    </p:animEffect>
                                  </p:childTnLst>
                                </p:cTn>
                              </p:par>
                            </p:childTnLst>
                          </p:cTn>
                        </p:par>
                      </p:childTnLst>
                    </p:cTn>
                  </p:par>
                  <p:par>
                    <p:cTn id="214" fill="hold">
                      <p:stCondLst>
                        <p:cond delay="indefinite"/>
                      </p:stCondLst>
                      <p:childTnLst>
                        <p:par>
                          <p:cTn id="215" fill="hold">
                            <p:stCondLst>
                              <p:cond delay="0"/>
                            </p:stCondLst>
                            <p:childTnLst>
                              <p:par>
                                <p:cTn id="216" presetID="10" presetClass="entr" presetSubtype="0" fill="hold" grpId="0" nodeType="clickEffect">
                                  <p:stCondLst>
                                    <p:cond delay="0"/>
                                  </p:stCondLst>
                                  <p:childTnLst>
                                    <p:set>
                                      <p:cBhvr>
                                        <p:cTn id="217" dur="1" fill="hold">
                                          <p:stCondLst>
                                            <p:cond delay="0"/>
                                          </p:stCondLst>
                                        </p:cTn>
                                        <p:tgtEl>
                                          <p:spTgt spid="180"/>
                                        </p:tgtEl>
                                        <p:attrNameLst>
                                          <p:attrName>style.visibility</p:attrName>
                                        </p:attrNameLst>
                                      </p:cBhvr>
                                      <p:to>
                                        <p:strVal val="visible"/>
                                      </p:to>
                                    </p:set>
                                    <p:animEffect transition="in" filter="fade">
                                      <p:cBhvr>
                                        <p:cTn id="218" dur="500"/>
                                        <p:tgtEl>
                                          <p:spTgt spid="180"/>
                                        </p:tgtEl>
                                      </p:cBhvr>
                                    </p:animEffect>
                                  </p:childTnLst>
                                </p:cTn>
                              </p:par>
                              <p:par>
                                <p:cTn id="219" presetID="10" presetClass="entr" presetSubtype="0" fill="hold" grpId="0" nodeType="withEffect">
                                  <p:stCondLst>
                                    <p:cond delay="0"/>
                                  </p:stCondLst>
                                  <p:childTnLst>
                                    <p:set>
                                      <p:cBhvr>
                                        <p:cTn id="220" dur="1" fill="hold">
                                          <p:stCondLst>
                                            <p:cond delay="0"/>
                                          </p:stCondLst>
                                        </p:cTn>
                                        <p:tgtEl>
                                          <p:spTgt spid="181"/>
                                        </p:tgtEl>
                                        <p:attrNameLst>
                                          <p:attrName>style.visibility</p:attrName>
                                        </p:attrNameLst>
                                      </p:cBhvr>
                                      <p:to>
                                        <p:strVal val="visible"/>
                                      </p:to>
                                    </p:set>
                                    <p:animEffect transition="in" filter="fade">
                                      <p:cBhvr>
                                        <p:cTn id="221" dur="500"/>
                                        <p:tgtEl>
                                          <p:spTgt spid="181"/>
                                        </p:tgtEl>
                                      </p:cBhvr>
                                    </p:animEffect>
                                  </p:childTnLst>
                                </p:cTn>
                              </p:par>
                              <p:par>
                                <p:cTn id="222" presetID="10" presetClass="entr" presetSubtype="0" fill="hold" grpId="0" nodeType="withEffect">
                                  <p:stCondLst>
                                    <p:cond delay="0"/>
                                  </p:stCondLst>
                                  <p:childTnLst>
                                    <p:set>
                                      <p:cBhvr>
                                        <p:cTn id="223" dur="1" fill="hold">
                                          <p:stCondLst>
                                            <p:cond delay="0"/>
                                          </p:stCondLst>
                                        </p:cTn>
                                        <p:tgtEl>
                                          <p:spTgt spid="183"/>
                                        </p:tgtEl>
                                        <p:attrNameLst>
                                          <p:attrName>style.visibility</p:attrName>
                                        </p:attrNameLst>
                                      </p:cBhvr>
                                      <p:to>
                                        <p:strVal val="visible"/>
                                      </p:to>
                                    </p:set>
                                    <p:animEffect transition="in" filter="fade">
                                      <p:cBhvr>
                                        <p:cTn id="224" dur="500"/>
                                        <p:tgtEl>
                                          <p:spTgt spid="183"/>
                                        </p:tgtEl>
                                      </p:cBhvr>
                                    </p:animEffect>
                                  </p:childTnLst>
                                </p:cTn>
                              </p:par>
                              <p:par>
                                <p:cTn id="225" presetID="10" presetClass="entr" presetSubtype="0" fill="hold" nodeType="withEffect">
                                  <p:stCondLst>
                                    <p:cond delay="0"/>
                                  </p:stCondLst>
                                  <p:childTnLst>
                                    <p:set>
                                      <p:cBhvr>
                                        <p:cTn id="226" dur="1" fill="hold">
                                          <p:stCondLst>
                                            <p:cond delay="0"/>
                                          </p:stCondLst>
                                        </p:cTn>
                                        <p:tgtEl>
                                          <p:spTgt spid="184"/>
                                        </p:tgtEl>
                                        <p:attrNameLst>
                                          <p:attrName>style.visibility</p:attrName>
                                        </p:attrNameLst>
                                      </p:cBhvr>
                                      <p:to>
                                        <p:strVal val="visible"/>
                                      </p:to>
                                    </p:set>
                                    <p:animEffect transition="in" filter="fade">
                                      <p:cBhvr>
                                        <p:cTn id="227" dur="500"/>
                                        <p:tgtEl>
                                          <p:spTgt spid="184"/>
                                        </p:tgtEl>
                                      </p:cBhvr>
                                    </p:animEffect>
                                  </p:childTnLst>
                                </p:cTn>
                              </p:par>
                              <p:par>
                                <p:cTn id="228" presetID="10" presetClass="entr" presetSubtype="0" fill="hold" nodeType="withEffect">
                                  <p:stCondLst>
                                    <p:cond delay="0"/>
                                  </p:stCondLst>
                                  <p:childTnLst>
                                    <p:set>
                                      <p:cBhvr>
                                        <p:cTn id="229" dur="1" fill="hold">
                                          <p:stCondLst>
                                            <p:cond delay="0"/>
                                          </p:stCondLst>
                                        </p:cTn>
                                        <p:tgtEl>
                                          <p:spTgt spid="185"/>
                                        </p:tgtEl>
                                        <p:attrNameLst>
                                          <p:attrName>style.visibility</p:attrName>
                                        </p:attrNameLst>
                                      </p:cBhvr>
                                      <p:to>
                                        <p:strVal val="visible"/>
                                      </p:to>
                                    </p:set>
                                    <p:animEffect transition="in" filter="fade">
                                      <p:cBhvr>
                                        <p:cTn id="230" dur="500"/>
                                        <p:tgtEl>
                                          <p:spTgt spid="185"/>
                                        </p:tgtEl>
                                      </p:cBhvr>
                                    </p:animEffect>
                                  </p:childTnLst>
                                </p:cTn>
                              </p:par>
                              <p:par>
                                <p:cTn id="231" presetID="10" presetClass="entr" presetSubtype="0" fill="hold" nodeType="withEffect">
                                  <p:stCondLst>
                                    <p:cond delay="0"/>
                                  </p:stCondLst>
                                  <p:childTnLst>
                                    <p:set>
                                      <p:cBhvr>
                                        <p:cTn id="232" dur="1" fill="hold">
                                          <p:stCondLst>
                                            <p:cond delay="0"/>
                                          </p:stCondLst>
                                        </p:cTn>
                                        <p:tgtEl>
                                          <p:spTgt spid="187"/>
                                        </p:tgtEl>
                                        <p:attrNameLst>
                                          <p:attrName>style.visibility</p:attrName>
                                        </p:attrNameLst>
                                      </p:cBhvr>
                                      <p:to>
                                        <p:strVal val="visible"/>
                                      </p:to>
                                    </p:set>
                                    <p:animEffect transition="in" filter="fade">
                                      <p:cBhvr>
                                        <p:cTn id="233" dur="500"/>
                                        <p:tgtEl>
                                          <p:spTgt spid="187"/>
                                        </p:tgtEl>
                                      </p:cBhvr>
                                    </p:animEffect>
                                  </p:childTnLst>
                                </p:cTn>
                              </p:par>
                              <p:par>
                                <p:cTn id="234" presetID="10" presetClass="entr" presetSubtype="0" fill="hold" nodeType="withEffect">
                                  <p:stCondLst>
                                    <p:cond delay="0"/>
                                  </p:stCondLst>
                                  <p:childTnLst>
                                    <p:set>
                                      <p:cBhvr>
                                        <p:cTn id="235" dur="1" fill="hold">
                                          <p:stCondLst>
                                            <p:cond delay="0"/>
                                          </p:stCondLst>
                                        </p:cTn>
                                        <p:tgtEl>
                                          <p:spTgt spid="188"/>
                                        </p:tgtEl>
                                        <p:attrNameLst>
                                          <p:attrName>style.visibility</p:attrName>
                                        </p:attrNameLst>
                                      </p:cBhvr>
                                      <p:to>
                                        <p:strVal val="visible"/>
                                      </p:to>
                                    </p:set>
                                    <p:animEffect transition="in" filter="fade">
                                      <p:cBhvr>
                                        <p:cTn id="236" dur="500"/>
                                        <p:tgtEl>
                                          <p:spTgt spid="188"/>
                                        </p:tgtEl>
                                      </p:cBhvr>
                                    </p:animEffect>
                                  </p:childTnLst>
                                </p:cTn>
                              </p:par>
                              <p:par>
                                <p:cTn id="237" presetID="10" presetClass="entr" presetSubtype="0" fill="hold" grpId="0" nodeType="withEffect">
                                  <p:stCondLst>
                                    <p:cond delay="0"/>
                                  </p:stCondLst>
                                  <p:childTnLst>
                                    <p:set>
                                      <p:cBhvr>
                                        <p:cTn id="238" dur="1" fill="hold">
                                          <p:stCondLst>
                                            <p:cond delay="0"/>
                                          </p:stCondLst>
                                        </p:cTn>
                                        <p:tgtEl>
                                          <p:spTgt spid="189"/>
                                        </p:tgtEl>
                                        <p:attrNameLst>
                                          <p:attrName>style.visibility</p:attrName>
                                        </p:attrNameLst>
                                      </p:cBhvr>
                                      <p:to>
                                        <p:strVal val="visible"/>
                                      </p:to>
                                    </p:set>
                                    <p:animEffect transition="in" filter="fade">
                                      <p:cBhvr>
                                        <p:cTn id="239" dur="500"/>
                                        <p:tgtEl>
                                          <p:spTgt spid="189"/>
                                        </p:tgtEl>
                                      </p:cBhvr>
                                    </p:animEffect>
                                  </p:childTnLst>
                                </p:cTn>
                              </p:par>
                            </p:childTnLst>
                          </p:cTn>
                        </p:par>
                      </p:childTnLst>
                    </p:cTn>
                  </p:par>
                  <p:par>
                    <p:cTn id="240" fill="hold">
                      <p:stCondLst>
                        <p:cond delay="indefinite"/>
                      </p:stCondLst>
                      <p:childTnLst>
                        <p:par>
                          <p:cTn id="241" fill="hold">
                            <p:stCondLst>
                              <p:cond delay="0"/>
                            </p:stCondLst>
                            <p:childTnLst>
                              <p:par>
                                <p:cTn id="242" presetID="10" presetClass="entr" presetSubtype="0" fill="hold" grpId="0" nodeType="clickEffect">
                                  <p:stCondLst>
                                    <p:cond delay="0"/>
                                  </p:stCondLst>
                                  <p:childTnLst>
                                    <p:set>
                                      <p:cBhvr>
                                        <p:cTn id="243" dur="1" fill="hold">
                                          <p:stCondLst>
                                            <p:cond delay="0"/>
                                          </p:stCondLst>
                                        </p:cTn>
                                        <p:tgtEl>
                                          <p:spTgt spid="231"/>
                                        </p:tgtEl>
                                        <p:attrNameLst>
                                          <p:attrName>style.visibility</p:attrName>
                                        </p:attrNameLst>
                                      </p:cBhvr>
                                      <p:to>
                                        <p:strVal val="visible"/>
                                      </p:to>
                                    </p:set>
                                    <p:animEffect transition="in" filter="fade">
                                      <p:cBhvr>
                                        <p:cTn id="244" dur="500"/>
                                        <p:tgtEl>
                                          <p:spTgt spid="231"/>
                                        </p:tgtEl>
                                      </p:cBhvr>
                                    </p:animEffect>
                                  </p:childTnLst>
                                </p:cTn>
                              </p:par>
                              <p:par>
                                <p:cTn id="245" presetID="10" presetClass="entr" presetSubtype="0" fill="hold" grpId="0" nodeType="withEffect">
                                  <p:stCondLst>
                                    <p:cond delay="0"/>
                                  </p:stCondLst>
                                  <p:childTnLst>
                                    <p:set>
                                      <p:cBhvr>
                                        <p:cTn id="246" dur="1" fill="hold">
                                          <p:stCondLst>
                                            <p:cond delay="0"/>
                                          </p:stCondLst>
                                        </p:cTn>
                                        <p:tgtEl>
                                          <p:spTgt spid="233"/>
                                        </p:tgtEl>
                                        <p:attrNameLst>
                                          <p:attrName>style.visibility</p:attrName>
                                        </p:attrNameLst>
                                      </p:cBhvr>
                                      <p:to>
                                        <p:strVal val="visible"/>
                                      </p:to>
                                    </p:set>
                                    <p:animEffect transition="in" filter="fade">
                                      <p:cBhvr>
                                        <p:cTn id="247" dur="500"/>
                                        <p:tgtEl>
                                          <p:spTgt spid="233"/>
                                        </p:tgtEl>
                                      </p:cBhvr>
                                    </p:animEffect>
                                  </p:childTnLst>
                                </p:cTn>
                              </p:par>
                              <p:par>
                                <p:cTn id="248" presetID="10" presetClass="entr" presetSubtype="0" fill="hold" grpId="0" nodeType="withEffect">
                                  <p:stCondLst>
                                    <p:cond delay="0"/>
                                  </p:stCondLst>
                                  <p:childTnLst>
                                    <p:set>
                                      <p:cBhvr>
                                        <p:cTn id="249" dur="1" fill="hold">
                                          <p:stCondLst>
                                            <p:cond delay="0"/>
                                          </p:stCondLst>
                                        </p:cTn>
                                        <p:tgtEl>
                                          <p:spTgt spid="234"/>
                                        </p:tgtEl>
                                        <p:attrNameLst>
                                          <p:attrName>style.visibility</p:attrName>
                                        </p:attrNameLst>
                                      </p:cBhvr>
                                      <p:to>
                                        <p:strVal val="visible"/>
                                      </p:to>
                                    </p:set>
                                    <p:animEffect transition="in" filter="fade">
                                      <p:cBhvr>
                                        <p:cTn id="250" dur="500"/>
                                        <p:tgtEl>
                                          <p:spTgt spid="234"/>
                                        </p:tgtEl>
                                      </p:cBhvr>
                                    </p:animEffect>
                                  </p:childTnLst>
                                </p:cTn>
                              </p:par>
                              <p:par>
                                <p:cTn id="251" presetID="10" presetClass="entr" presetSubtype="0" fill="hold" grpId="0" nodeType="withEffect">
                                  <p:stCondLst>
                                    <p:cond delay="0"/>
                                  </p:stCondLst>
                                  <p:childTnLst>
                                    <p:set>
                                      <p:cBhvr>
                                        <p:cTn id="252" dur="1" fill="hold">
                                          <p:stCondLst>
                                            <p:cond delay="0"/>
                                          </p:stCondLst>
                                        </p:cTn>
                                        <p:tgtEl>
                                          <p:spTgt spid="235"/>
                                        </p:tgtEl>
                                        <p:attrNameLst>
                                          <p:attrName>style.visibility</p:attrName>
                                        </p:attrNameLst>
                                      </p:cBhvr>
                                      <p:to>
                                        <p:strVal val="visible"/>
                                      </p:to>
                                    </p:set>
                                    <p:animEffect transition="in" filter="fade">
                                      <p:cBhvr>
                                        <p:cTn id="253" dur="500"/>
                                        <p:tgtEl>
                                          <p:spTgt spid="235"/>
                                        </p:tgtEl>
                                      </p:cBhvr>
                                    </p:animEffect>
                                  </p:childTnLst>
                                </p:cTn>
                              </p:par>
                              <p:par>
                                <p:cTn id="254" presetID="10" presetClass="entr" presetSubtype="0" fill="hold" grpId="0" nodeType="withEffect">
                                  <p:stCondLst>
                                    <p:cond delay="0"/>
                                  </p:stCondLst>
                                  <p:childTnLst>
                                    <p:set>
                                      <p:cBhvr>
                                        <p:cTn id="255" dur="1" fill="hold">
                                          <p:stCondLst>
                                            <p:cond delay="0"/>
                                          </p:stCondLst>
                                        </p:cTn>
                                        <p:tgtEl>
                                          <p:spTgt spid="236"/>
                                        </p:tgtEl>
                                        <p:attrNameLst>
                                          <p:attrName>style.visibility</p:attrName>
                                        </p:attrNameLst>
                                      </p:cBhvr>
                                      <p:to>
                                        <p:strVal val="visible"/>
                                      </p:to>
                                    </p:set>
                                    <p:animEffect transition="in" filter="fade">
                                      <p:cBhvr>
                                        <p:cTn id="256" dur="500"/>
                                        <p:tgtEl>
                                          <p:spTgt spid="236"/>
                                        </p:tgtEl>
                                      </p:cBhvr>
                                    </p:animEffect>
                                  </p:childTnLst>
                                </p:cTn>
                              </p:par>
                              <p:par>
                                <p:cTn id="257" presetID="10" presetClass="entr" presetSubtype="0" fill="hold" grpId="0" nodeType="withEffect">
                                  <p:stCondLst>
                                    <p:cond delay="0"/>
                                  </p:stCondLst>
                                  <p:childTnLst>
                                    <p:set>
                                      <p:cBhvr>
                                        <p:cTn id="258" dur="1" fill="hold">
                                          <p:stCondLst>
                                            <p:cond delay="0"/>
                                          </p:stCondLst>
                                        </p:cTn>
                                        <p:tgtEl>
                                          <p:spTgt spid="237"/>
                                        </p:tgtEl>
                                        <p:attrNameLst>
                                          <p:attrName>style.visibility</p:attrName>
                                        </p:attrNameLst>
                                      </p:cBhvr>
                                      <p:to>
                                        <p:strVal val="visible"/>
                                      </p:to>
                                    </p:set>
                                    <p:animEffect transition="in" filter="fade">
                                      <p:cBhvr>
                                        <p:cTn id="259" dur="500"/>
                                        <p:tgtEl>
                                          <p:spTgt spid="237"/>
                                        </p:tgtEl>
                                      </p:cBhvr>
                                    </p:animEffect>
                                  </p:childTnLst>
                                </p:cTn>
                              </p:par>
                              <p:par>
                                <p:cTn id="260" presetID="10" presetClass="entr" presetSubtype="0" fill="hold" nodeType="withEffect">
                                  <p:stCondLst>
                                    <p:cond delay="0"/>
                                  </p:stCondLst>
                                  <p:childTnLst>
                                    <p:set>
                                      <p:cBhvr>
                                        <p:cTn id="261" dur="1" fill="hold">
                                          <p:stCondLst>
                                            <p:cond delay="0"/>
                                          </p:stCondLst>
                                        </p:cTn>
                                        <p:tgtEl>
                                          <p:spTgt spid="229"/>
                                        </p:tgtEl>
                                        <p:attrNameLst>
                                          <p:attrName>style.visibility</p:attrName>
                                        </p:attrNameLst>
                                      </p:cBhvr>
                                      <p:to>
                                        <p:strVal val="visible"/>
                                      </p:to>
                                    </p:set>
                                    <p:animEffect transition="in" filter="fade">
                                      <p:cBhvr>
                                        <p:cTn id="262" dur="500"/>
                                        <p:tgtEl>
                                          <p:spTgt spid="229"/>
                                        </p:tgtEl>
                                      </p:cBhvr>
                                    </p:animEffect>
                                  </p:childTnLst>
                                </p:cTn>
                              </p:par>
                              <p:par>
                                <p:cTn id="263" presetID="10" presetClass="entr" presetSubtype="0" fill="hold" grpId="0" nodeType="withEffect">
                                  <p:stCondLst>
                                    <p:cond delay="0"/>
                                  </p:stCondLst>
                                  <p:childTnLst>
                                    <p:set>
                                      <p:cBhvr>
                                        <p:cTn id="264" dur="1" fill="hold">
                                          <p:stCondLst>
                                            <p:cond delay="0"/>
                                          </p:stCondLst>
                                        </p:cTn>
                                        <p:tgtEl>
                                          <p:spTgt spid="243"/>
                                        </p:tgtEl>
                                        <p:attrNameLst>
                                          <p:attrName>style.visibility</p:attrName>
                                        </p:attrNameLst>
                                      </p:cBhvr>
                                      <p:to>
                                        <p:strVal val="visible"/>
                                      </p:to>
                                    </p:set>
                                    <p:animEffect transition="in" filter="fade">
                                      <p:cBhvr>
                                        <p:cTn id="265" dur="500"/>
                                        <p:tgtEl>
                                          <p:spTgt spid="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65" grpId="0"/>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p:bldP spid="177" grpId="0"/>
      <p:bldP spid="178" grpId="0" animBg="1"/>
      <p:bldP spid="179" grpId="0" animBg="1"/>
      <p:bldP spid="180" grpId="0" animBg="1"/>
      <p:bldP spid="181" grpId="0" animBg="1"/>
      <p:bldP spid="182" grpId="0" animBg="1"/>
      <p:bldP spid="183" grpId="0" animBg="1"/>
      <p:bldP spid="186" grpId="0" animBg="1"/>
      <p:bldP spid="189" grpId="0"/>
      <p:bldP spid="190" grpId="0" animBg="1"/>
      <p:bldP spid="192" grpId="0"/>
      <p:bldP spid="193" grpId="0"/>
      <p:bldP spid="194" grpId="0"/>
      <p:bldP spid="197" grpId="0"/>
      <p:bldP spid="198" grpId="0"/>
      <p:bldP spid="199" grpId="0"/>
      <p:bldP spid="200" grpId="0"/>
      <p:bldP spid="205" grpId="0"/>
      <p:bldP spid="214" grpId="0"/>
      <p:bldP spid="215" grpId="0"/>
      <p:bldP spid="231" grpId="0" animBg="1"/>
      <p:bldGraphic spid="233" grpId="0">
        <p:bldAsOne/>
      </p:bldGraphic>
      <p:bldP spid="234" grpId="0" animBg="1"/>
      <p:bldP spid="235" grpId="0" animBg="1"/>
      <p:bldP spid="236" grpId="0"/>
      <p:bldP spid="237" grpId="0"/>
      <p:bldP spid="243" grpId="0" animBg="1"/>
      <p:bldP spid="2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6F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8EB408E-7B03-367E-96B6-A43CD2D30059}"/>
              </a:ext>
            </a:extLst>
          </p:cNvPr>
          <p:cNvPicPr>
            <a:picLocks noChangeAspect="1"/>
          </p:cNvPicPr>
          <p:nvPr/>
        </p:nvPicPr>
        <p:blipFill>
          <a:blip r:embed="rId2"/>
          <a:stretch>
            <a:fillRect/>
          </a:stretch>
        </p:blipFill>
        <p:spPr>
          <a:xfrm>
            <a:off x="8907123" y="6351218"/>
            <a:ext cx="9348220" cy="3875196"/>
          </a:xfrm>
          <a:prstGeom prst="rect">
            <a:avLst/>
          </a:prstGeom>
        </p:spPr>
      </p:pic>
      <p:sp>
        <p:nvSpPr>
          <p:cNvPr id="2" name="TextBox 2"/>
          <p:cNvSpPr txBox="1"/>
          <p:nvPr/>
        </p:nvSpPr>
        <p:spPr>
          <a:xfrm>
            <a:off x="735698" y="250724"/>
            <a:ext cx="17019116" cy="919480"/>
          </a:xfrm>
          <a:prstGeom prst="rect">
            <a:avLst/>
          </a:prstGeom>
        </p:spPr>
        <p:txBody>
          <a:bodyPr lIns="0" tIns="0" rIns="0" bIns="0" rtlCol="0" anchor="t">
            <a:spAutoFit/>
          </a:bodyPr>
          <a:lstStyle/>
          <a:p>
            <a:pPr algn="l">
              <a:lnSpc>
                <a:spcPts val="7040"/>
              </a:lnSpc>
            </a:pPr>
            <a:r>
              <a:rPr lang="en-US" sz="6400" b="1">
                <a:solidFill>
                  <a:srgbClr val="708988"/>
                </a:solidFill>
                <a:latin typeface="Roboto Condensed Bold"/>
                <a:ea typeface="Roboto Condensed Bold"/>
                <a:cs typeface="Roboto Condensed Bold"/>
                <a:sym typeface="Roboto Condensed Bold"/>
              </a:rPr>
              <a:t>The energy-environmental CGE model</a:t>
            </a:r>
          </a:p>
        </p:txBody>
      </p:sp>
      <p:sp>
        <p:nvSpPr>
          <p:cNvPr id="3" name="TextBox 3"/>
          <p:cNvSpPr txBox="1"/>
          <p:nvPr/>
        </p:nvSpPr>
        <p:spPr>
          <a:xfrm>
            <a:off x="173269" y="1271761"/>
            <a:ext cx="10430319" cy="8206477"/>
          </a:xfrm>
          <a:prstGeom prst="rect">
            <a:avLst/>
          </a:prstGeom>
        </p:spPr>
        <p:txBody>
          <a:bodyPr wrap="square" lIns="0" tIns="0" rIns="0" bIns="0" rtlCol="0" anchor="t">
            <a:spAutoFit/>
          </a:bodyPr>
          <a:lstStyle/>
          <a:p>
            <a:pPr marL="342900" indent="-342900" algn="l">
              <a:lnSpc>
                <a:spcPts val="4340"/>
              </a:lnSpc>
              <a:buFont typeface="Arial" panose="020B0604020202020204" pitchFamily="34" charset="0"/>
              <a:buChar char="•"/>
            </a:pPr>
            <a:r>
              <a:rPr lang="en-US" sz="2400" dirty="0">
                <a:latin typeface="Open Sans"/>
                <a:ea typeface="Open Sans"/>
                <a:cs typeface="Open Sans"/>
                <a:sym typeface="Open Sans"/>
              </a:rPr>
              <a:t>Built on the frameworks of Freire-González &amp; Ho (2019, 2021) for Spain and Catalonia</a:t>
            </a:r>
          </a:p>
          <a:p>
            <a:pPr marL="342900" indent="-342900" algn="l">
              <a:lnSpc>
                <a:spcPts val="4340"/>
              </a:lnSpc>
              <a:buFont typeface="Arial" panose="020B0604020202020204" pitchFamily="34" charset="0"/>
              <a:buChar char="•"/>
            </a:pPr>
            <a:r>
              <a:rPr lang="en-US" sz="2400" b="1" dirty="0">
                <a:solidFill>
                  <a:schemeClr val="accent6">
                    <a:lumMod val="75000"/>
                  </a:schemeClr>
                </a:solidFill>
                <a:latin typeface="Open Sans"/>
                <a:ea typeface="Open Sans"/>
                <a:cs typeface="Open Sans"/>
                <a:sym typeface="Open Sans"/>
              </a:rPr>
              <a:t>The Social Accounting Matrix </a:t>
            </a:r>
            <a:r>
              <a:rPr lang="en-US" dirty="0">
                <a:latin typeface="Open Sans"/>
                <a:ea typeface="Open Sans"/>
                <a:cs typeface="Open Sans"/>
                <a:sym typeface="Open Sans"/>
              </a:rPr>
              <a:t>(data from Bureau </a:t>
            </a:r>
            <a:r>
              <a:rPr lang="en-US" dirty="0" err="1">
                <a:latin typeface="Open Sans"/>
                <a:ea typeface="Open Sans"/>
                <a:cs typeface="Open Sans"/>
                <a:sym typeface="Open Sans"/>
              </a:rPr>
              <a:t>Fédéral</a:t>
            </a:r>
            <a:r>
              <a:rPr lang="en-US" dirty="0">
                <a:latin typeface="Open Sans"/>
                <a:ea typeface="Open Sans"/>
                <a:cs typeface="Open Sans"/>
                <a:sym typeface="Open Sans"/>
              </a:rPr>
              <a:t> du Plan, Statbel, and the National Bank of Belgium)</a:t>
            </a:r>
          </a:p>
          <a:p>
            <a:pPr marL="800100" lvl="1" indent="-342900">
              <a:lnSpc>
                <a:spcPts val="4340"/>
              </a:lnSpc>
              <a:buFont typeface="Arial" panose="020B0604020202020204" pitchFamily="34" charset="0"/>
              <a:buChar char="•"/>
            </a:pPr>
            <a:r>
              <a:rPr lang="en-US" sz="2200" b="1" dirty="0">
                <a:latin typeface="Open Sans"/>
                <a:ea typeface="Open Sans"/>
                <a:cs typeface="Open Sans"/>
                <a:sym typeface="Open Sans"/>
              </a:rPr>
              <a:t>Open single-county</a:t>
            </a:r>
            <a:r>
              <a:rPr lang="en-US" sz="2200" dirty="0">
                <a:latin typeface="Open Sans"/>
                <a:ea typeface="Open Sans"/>
                <a:cs typeface="Open Sans"/>
                <a:sym typeface="Open Sans"/>
              </a:rPr>
              <a:t> model calibrated for </a:t>
            </a:r>
            <a:r>
              <a:rPr lang="en-US" sz="2200" b="1" dirty="0">
                <a:latin typeface="Open Sans"/>
                <a:ea typeface="Open Sans"/>
                <a:cs typeface="Open Sans"/>
                <a:sym typeface="Open Sans"/>
              </a:rPr>
              <a:t>Belgium</a:t>
            </a:r>
            <a:r>
              <a:rPr lang="en-US" sz="2200" dirty="0">
                <a:latin typeface="Open Sans"/>
                <a:ea typeface="Open Sans"/>
                <a:cs typeface="Open Sans"/>
                <a:sym typeface="Open Sans"/>
              </a:rPr>
              <a:t> - year </a:t>
            </a:r>
            <a:r>
              <a:rPr lang="en-US" sz="2200" b="1" dirty="0">
                <a:latin typeface="Open Sans"/>
                <a:ea typeface="Open Sans"/>
                <a:cs typeface="Open Sans"/>
                <a:sym typeface="Open Sans"/>
              </a:rPr>
              <a:t>2015</a:t>
            </a:r>
            <a:r>
              <a:rPr lang="en-US" sz="2200" dirty="0">
                <a:latin typeface="Open Sans"/>
                <a:ea typeface="Open Sans"/>
                <a:cs typeface="Open Sans"/>
                <a:sym typeface="Open Sans"/>
              </a:rPr>
              <a:t>.</a:t>
            </a:r>
          </a:p>
          <a:p>
            <a:pPr marL="800100" lvl="1" indent="-342900">
              <a:lnSpc>
                <a:spcPts val="4340"/>
              </a:lnSpc>
              <a:buFont typeface="Arial" panose="020B0604020202020204" pitchFamily="34" charset="0"/>
              <a:buChar char="•"/>
            </a:pPr>
            <a:r>
              <a:rPr lang="en-US" sz="2200" b="1" dirty="0">
                <a:latin typeface="Open Sans"/>
                <a:ea typeface="Open Sans"/>
                <a:cs typeface="Open Sans"/>
                <a:sym typeface="Open Sans"/>
              </a:rPr>
              <a:t>Input-output table </a:t>
            </a:r>
            <a:r>
              <a:rPr lang="en-US" sz="2200" dirty="0">
                <a:latin typeface="Open Sans"/>
                <a:ea typeface="Open Sans"/>
                <a:cs typeface="Open Sans"/>
                <a:sym typeface="Open Sans"/>
              </a:rPr>
              <a:t>with 65 economic sectors (firms).</a:t>
            </a:r>
          </a:p>
          <a:p>
            <a:pPr marL="800100" lvl="1" indent="-342900">
              <a:lnSpc>
                <a:spcPts val="4340"/>
              </a:lnSpc>
              <a:buFont typeface="Arial" panose="020B0604020202020204" pitchFamily="34" charset="0"/>
              <a:buChar char="•"/>
            </a:pPr>
            <a:r>
              <a:rPr lang="en-US" sz="2200" b="1" dirty="0">
                <a:latin typeface="Open Sans"/>
                <a:ea typeface="Open Sans"/>
                <a:cs typeface="Open Sans"/>
                <a:sym typeface="Open Sans"/>
              </a:rPr>
              <a:t>4 economic agents</a:t>
            </a:r>
            <a:r>
              <a:rPr lang="en-US" sz="2200" dirty="0">
                <a:latin typeface="Open Sans"/>
                <a:ea typeface="Open Sans"/>
                <a:cs typeface="Open Sans"/>
                <a:sym typeface="Open Sans"/>
              </a:rPr>
              <a:t>: firms, government, households, and the foreign sector.</a:t>
            </a:r>
          </a:p>
          <a:p>
            <a:pPr marL="800100" lvl="1" indent="-342900">
              <a:lnSpc>
                <a:spcPts val="4340"/>
              </a:lnSpc>
              <a:buFont typeface="Arial" panose="020B0604020202020204" pitchFamily="34" charset="0"/>
              <a:buChar char="•"/>
            </a:pPr>
            <a:r>
              <a:rPr lang="en-US" sz="2200" dirty="0">
                <a:latin typeface="Open Sans"/>
                <a:ea typeface="Open Sans"/>
                <a:cs typeface="Open Sans"/>
                <a:sym typeface="Open Sans"/>
              </a:rPr>
              <a:t>Accounts for </a:t>
            </a:r>
            <a:r>
              <a:rPr lang="en-US" sz="2200" b="1" dirty="0">
                <a:latin typeface="Open Sans"/>
                <a:ea typeface="Open Sans"/>
                <a:cs typeface="Open Sans"/>
                <a:sym typeface="Open Sans"/>
              </a:rPr>
              <a:t>sector employment</a:t>
            </a:r>
            <a:r>
              <a:rPr lang="en-US" sz="2200" dirty="0">
                <a:latin typeface="Open Sans"/>
                <a:ea typeface="Open Sans"/>
                <a:cs typeface="Open Sans"/>
                <a:sym typeface="Open Sans"/>
              </a:rPr>
              <a:t>, </a:t>
            </a:r>
            <a:r>
              <a:rPr lang="en-US" sz="2200" b="1" dirty="0">
                <a:latin typeface="Open Sans"/>
                <a:ea typeface="Open Sans"/>
                <a:cs typeface="Open Sans"/>
                <a:sym typeface="Open Sans"/>
              </a:rPr>
              <a:t>labor</a:t>
            </a:r>
            <a:r>
              <a:rPr lang="en-US" sz="2200" dirty="0">
                <a:latin typeface="Open Sans"/>
                <a:ea typeface="Open Sans"/>
                <a:cs typeface="Open Sans"/>
                <a:sym typeface="Open Sans"/>
              </a:rPr>
              <a:t>, </a:t>
            </a:r>
            <a:r>
              <a:rPr lang="en-US" sz="2200" b="1" dirty="0">
                <a:latin typeface="Open Sans"/>
                <a:ea typeface="Open Sans"/>
                <a:cs typeface="Open Sans"/>
                <a:sym typeface="Open Sans"/>
              </a:rPr>
              <a:t>capital</a:t>
            </a:r>
            <a:r>
              <a:rPr lang="en-US" sz="2200" dirty="0">
                <a:latin typeface="Open Sans"/>
                <a:ea typeface="Open Sans"/>
                <a:cs typeface="Open Sans"/>
                <a:sym typeface="Open Sans"/>
              </a:rPr>
              <a:t> </a:t>
            </a:r>
            <a:r>
              <a:rPr lang="en-US" sz="2200" b="1" dirty="0">
                <a:latin typeface="Open Sans"/>
                <a:ea typeface="Open Sans"/>
                <a:cs typeface="Open Sans"/>
                <a:sym typeface="Open Sans"/>
              </a:rPr>
              <a:t>compensation</a:t>
            </a:r>
            <a:r>
              <a:rPr lang="en-US" sz="2200" dirty="0">
                <a:latin typeface="Open Sans"/>
                <a:ea typeface="Open Sans"/>
                <a:cs typeface="Open Sans"/>
                <a:sym typeface="Open Sans"/>
              </a:rPr>
              <a:t>, </a:t>
            </a:r>
            <a:r>
              <a:rPr lang="en-US" sz="2200" b="1" dirty="0">
                <a:latin typeface="Open Sans"/>
                <a:ea typeface="Open Sans"/>
                <a:cs typeface="Open Sans"/>
                <a:sym typeface="Open Sans"/>
              </a:rPr>
              <a:t>government</a:t>
            </a:r>
            <a:r>
              <a:rPr lang="en-US" sz="2200" dirty="0">
                <a:latin typeface="Open Sans"/>
                <a:ea typeface="Open Sans"/>
                <a:cs typeface="Open Sans"/>
                <a:sym typeface="Open Sans"/>
              </a:rPr>
              <a:t> </a:t>
            </a:r>
            <a:r>
              <a:rPr lang="en-US" sz="2200" b="1" dirty="0">
                <a:latin typeface="Open Sans"/>
                <a:ea typeface="Open Sans"/>
                <a:cs typeface="Open Sans"/>
                <a:sym typeface="Open Sans"/>
              </a:rPr>
              <a:t>expenditures</a:t>
            </a:r>
            <a:r>
              <a:rPr lang="en-US" sz="2200" dirty="0">
                <a:latin typeface="Open Sans"/>
                <a:ea typeface="Open Sans"/>
                <a:cs typeface="Open Sans"/>
                <a:sym typeface="Open Sans"/>
              </a:rPr>
              <a:t>, </a:t>
            </a:r>
            <a:r>
              <a:rPr lang="en-US" sz="2200" b="1" dirty="0">
                <a:latin typeface="Open Sans"/>
                <a:ea typeface="Open Sans"/>
                <a:cs typeface="Open Sans"/>
                <a:sym typeface="Open Sans"/>
              </a:rPr>
              <a:t>capital</a:t>
            </a:r>
            <a:r>
              <a:rPr lang="en-US" sz="2200" dirty="0">
                <a:latin typeface="Open Sans"/>
                <a:ea typeface="Open Sans"/>
                <a:cs typeface="Open Sans"/>
                <a:sym typeface="Open Sans"/>
              </a:rPr>
              <a:t> </a:t>
            </a:r>
            <a:r>
              <a:rPr lang="en-US" sz="2200" b="1" dirty="0">
                <a:latin typeface="Open Sans"/>
                <a:ea typeface="Open Sans"/>
                <a:cs typeface="Open Sans"/>
                <a:sym typeface="Open Sans"/>
              </a:rPr>
              <a:t>stock</a:t>
            </a:r>
            <a:r>
              <a:rPr lang="en-US" sz="2200" dirty="0">
                <a:latin typeface="Open Sans"/>
                <a:ea typeface="Open Sans"/>
                <a:cs typeface="Open Sans"/>
                <a:sym typeface="Open Sans"/>
              </a:rPr>
              <a:t>, etc. </a:t>
            </a:r>
          </a:p>
          <a:p>
            <a:pPr marL="342900" indent="-342900">
              <a:lnSpc>
                <a:spcPts val="4340"/>
              </a:lnSpc>
              <a:buFont typeface="Arial" panose="020B0604020202020204" pitchFamily="34" charset="0"/>
              <a:buChar char="•"/>
            </a:pPr>
            <a:r>
              <a:rPr lang="en-US" sz="2400" b="1" dirty="0">
                <a:solidFill>
                  <a:schemeClr val="accent6">
                    <a:lumMod val="75000"/>
                  </a:schemeClr>
                </a:solidFill>
                <a:latin typeface="Open Sans"/>
                <a:ea typeface="Open Sans"/>
                <a:cs typeface="Open Sans"/>
                <a:sym typeface="Open Sans"/>
              </a:rPr>
              <a:t>Details on taxes</a:t>
            </a:r>
            <a:r>
              <a:rPr lang="en-US" sz="2400" dirty="0">
                <a:latin typeface="Open Sans"/>
                <a:ea typeface="Open Sans"/>
                <a:cs typeface="Open Sans"/>
                <a:sym typeface="Open Sans"/>
              </a:rPr>
              <a:t>: </a:t>
            </a:r>
            <a:r>
              <a:rPr lang="en-US" sz="2200" dirty="0">
                <a:latin typeface="Open Sans"/>
                <a:ea typeface="Open Sans"/>
                <a:cs typeface="Open Sans"/>
                <a:sym typeface="Open Sans"/>
              </a:rPr>
              <a:t>value-added tax (VAT), special taxes, subsidies, other taxes on production, tariffs, VAT on imports, and social security contributions.</a:t>
            </a:r>
          </a:p>
          <a:p>
            <a:pPr marL="342900" indent="-342900">
              <a:lnSpc>
                <a:spcPts val="4340"/>
              </a:lnSpc>
              <a:buFont typeface="Arial" panose="020B0604020202020204" pitchFamily="34" charset="0"/>
              <a:buChar char="•"/>
            </a:pPr>
            <a:r>
              <a:rPr lang="en-GB" sz="2400" b="1" dirty="0">
                <a:solidFill>
                  <a:schemeClr val="accent6">
                    <a:lumMod val="75000"/>
                  </a:schemeClr>
                </a:solidFill>
                <a:latin typeface="Open Sans"/>
                <a:ea typeface="Open Sans"/>
                <a:cs typeface="Open Sans"/>
                <a:sym typeface="Open Sans"/>
              </a:rPr>
              <a:t>Economic-Energy-Environment linkages</a:t>
            </a:r>
            <a:r>
              <a:rPr lang="en-GB" sz="2400" dirty="0">
                <a:latin typeface="Open Sans"/>
                <a:ea typeface="Open Sans"/>
                <a:cs typeface="Open Sans"/>
                <a:sym typeface="Open Sans"/>
              </a:rPr>
              <a:t>: </a:t>
            </a:r>
            <a:r>
              <a:rPr lang="en-GB" sz="2200" dirty="0">
                <a:latin typeface="Open Sans"/>
                <a:ea typeface="Open Sans"/>
                <a:cs typeface="Open Sans"/>
                <a:sym typeface="Open Sans"/>
              </a:rPr>
              <a:t>a nested constant elasticity of substitution (CES) structure governs production functions, combining value-added, energy, and non-energy inputs, and CO2 emissions.</a:t>
            </a:r>
            <a:r>
              <a:rPr lang="en-US" sz="2200" dirty="0">
                <a:latin typeface="Open Sans"/>
                <a:ea typeface="Open Sans"/>
                <a:cs typeface="Open Sans"/>
                <a:sym typeface="Open Sans"/>
              </a:rPr>
              <a:t> </a:t>
            </a:r>
          </a:p>
        </p:txBody>
      </p:sp>
      <p:sp>
        <p:nvSpPr>
          <p:cNvPr id="4" name="Freeform 2">
            <a:extLst>
              <a:ext uri="{FF2B5EF4-FFF2-40B4-BE49-F238E27FC236}">
                <a16:creationId xmlns:a16="http://schemas.microsoft.com/office/drawing/2014/main" id="{11888B75-F1E0-8923-6288-98CC8BC35F53}"/>
              </a:ext>
            </a:extLst>
          </p:cNvPr>
          <p:cNvSpPr/>
          <p:nvPr/>
        </p:nvSpPr>
        <p:spPr>
          <a:xfrm>
            <a:off x="10744200" y="1323761"/>
            <a:ext cx="7370531" cy="5027456"/>
          </a:xfrm>
          <a:custGeom>
            <a:avLst/>
            <a:gdLst/>
            <a:ahLst/>
            <a:cxnLst/>
            <a:rect l="l" t="t" r="r" b="b"/>
            <a:pathLst>
              <a:path w="18075677" h="7157971">
                <a:moveTo>
                  <a:pt x="0" y="0"/>
                </a:moveTo>
                <a:lnTo>
                  <a:pt x="18075677" y="0"/>
                </a:lnTo>
                <a:lnTo>
                  <a:pt x="18075677" y="7157971"/>
                </a:lnTo>
                <a:lnTo>
                  <a:pt x="0" y="7157971"/>
                </a:lnTo>
                <a:lnTo>
                  <a:pt x="0" y="0"/>
                </a:lnTo>
                <a:close/>
              </a:path>
            </a:pathLst>
          </a:custGeom>
          <a:blipFill>
            <a:blip r:embed="rId3"/>
            <a:stretch>
              <a:fillRect l="-36486" t="-21593" r="-37409" b="-21466"/>
            </a:stretch>
          </a:blipFill>
        </p:spPr>
        <p:txBody>
          <a:bodyPr/>
          <a:lstStyle/>
          <a:p>
            <a:endParaRPr lang="en-GB" dirty="0"/>
          </a:p>
        </p:txBody>
      </p:sp>
      <p:sp>
        <p:nvSpPr>
          <p:cNvPr id="5" name="Slide Number Placeholder 4">
            <a:extLst>
              <a:ext uri="{FF2B5EF4-FFF2-40B4-BE49-F238E27FC236}">
                <a16:creationId xmlns:a16="http://schemas.microsoft.com/office/drawing/2014/main" id="{2ABDD4C2-2CD2-7B77-A9B0-B4C66875F9D8}"/>
              </a:ext>
            </a:extLst>
          </p:cNvPr>
          <p:cNvSpPr>
            <a:spLocks noGrp="1"/>
          </p:cNvSpPr>
          <p:nvPr>
            <p:ph type="sldNum" sz="quarter" idx="12"/>
          </p:nvPr>
        </p:nvSpPr>
        <p:spPr/>
        <p:txBody>
          <a:bodyPr/>
          <a:lstStyle/>
          <a:p>
            <a:fld id="{B6F15528-21DE-4FAA-801E-634DDDAF4B2B}" type="slidenum">
              <a:rPr lang="en-US" smtClean="0"/>
              <a:pPr/>
              <a:t>9</a:t>
            </a:fld>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2912</Words>
  <Application>Microsoft Office PowerPoint</Application>
  <PresentationFormat>Custom</PresentationFormat>
  <Paragraphs>567</Paragraphs>
  <Slides>19</Slides>
  <Notes>8</Notes>
  <HiddenSlides>1</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19</vt:i4>
      </vt:variant>
    </vt:vector>
  </HeadingPairs>
  <TitlesOfParts>
    <vt:vector size="35" baseType="lpstr">
      <vt:lpstr>Broadway</vt:lpstr>
      <vt:lpstr>Roboto</vt:lpstr>
      <vt:lpstr>Wingdings</vt:lpstr>
      <vt:lpstr>Calibri</vt:lpstr>
      <vt:lpstr>Open Sans</vt:lpstr>
      <vt:lpstr>Arial Narrow</vt:lpstr>
      <vt:lpstr>Cambria Math</vt:lpstr>
      <vt:lpstr>Open Sans Italics</vt:lpstr>
      <vt:lpstr>Roboto Bold</vt:lpstr>
      <vt:lpstr>Open Sans Bold</vt:lpstr>
      <vt:lpstr>Roboto Condensed Bold</vt:lpstr>
      <vt:lpstr>Arial Black</vt:lpstr>
      <vt:lpstr>Aptos</vt:lpstr>
      <vt:lpstr>Arial</vt:lpstr>
      <vt:lpstr>Roboto Italics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 cannot manage what you cannot measure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Bleu et Blanc Géométrique Moderne Leadership en temps de crise Atelier Webinaire Présentation liminaire</dc:title>
  <cp:lastModifiedBy>Edgar Towa</cp:lastModifiedBy>
  <cp:revision>1</cp:revision>
  <dcterms:created xsi:type="dcterms:W3CDTF">2006-08-16T00:00:00Z</dcterms:created>
  <dcterms:modified xsi:type="dcterms:W3CDTF">2025-07-07T08:47:29Z</dcterms:modified>
  <dc:identifier>DAGsMgWEcnY</dc:identifier>
</cp:coreProperties>
</file>