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150_32E3003C.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322" r:id="rId5"/>
    <p:sldId id="266" r:id="rId6"/>
    <p:sldId id="354" r:id="rId7"/>
    <p:sldId id="356" r:id="rId8"/>
    <p:sldId id="335" r:id="rId9"/>
    <p:sldId id="336" r:id="rId10"/>
    <p:sldId id="333" r:id="rId11"/>
    <p:sldId id="338" r:id="rId12"/>
    <p:sldId id="340" r:id="rId13"/>
    <p:sldId id="341" r:id="rId14"/>
    <p:sldId id="345" r:id="rId15"/>
    <p:sldId id="351" r:id="rId16"/>
    <p:sldId id="357" r:id="rId17"/>
    <p:sldId id="346" r:id="rId18"/>
    <p:sldId id="352" r:id="rId19"/>
    <p:sldId id="358" r:id="rId20"/>
    <p:sldId id="342" r:id="rId21"/>
    <p:sldId id="33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guide id="3" orient="horz" pos="3777">
          <p15:clr>
            <a:srgbClr val="A4A3A4"/>
          </p15:clr>
        </p15:guide>
        <p15:guide id="4" pos="3839">
          <p15:clr>
            <a:srgbClr val="A4A3A4"/>
          </p15:clr>
        </p15:guide>
        <p15:guide id="5" orient="horz" pos="2162">
          <p15:clr>
            <a:srgbClr val="A4A3A4"/>
          </p15:clr>
        </p15:guide>
        <p15:guide id="6" pos="3835">
          <p15:clr>
            <a:srgbClr val="A4A3A4"/>
          </p15:clr>
        </p15:guide>
        <p15:guide id="7" orient="horz" pos="135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46B9910-EC1F-D4DC-09B2-3A54FA25F924}" name="CAMIA Andrea (JRC-ISPRA)" initials="C(" userId="S::andrea.camia@ec.europa.eu::87903b81-d769-42a7-a267-43a34c8d2e74" providerId="AD"/>
  <p188:author id="{9797B836-8F21-C0A4-F5FC-6A51FFB0B841}" name="MUBAREKA Sarah Betoul (JRC-ISPRA)" initials="M(" userId="S::sarah.mubareka@ec.europa.eu::9cec9021-19bb-4fb6-9a8c-829a05644aa0" providerId="AD"/>
  <p188:author id="{8178E1F7-EAC8-3B36-517F-2E2E6BC216F9}" name="Zeist, Willem-Jan van" initials="ZWJv" userId="S::willem-jan.vanzeist@wur.nl::910ce4c6-d1b4-49b8-9da0-a9028e98ae7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679F"/>
    <a:srgbClr val="FFC000"/>
    <a:srgbClr val="5861B4"/>
    <a:srgbClr val="34ABE3"/>
    <a:srgbClr val="2AB6F0"/>
    <a:srgbClr val="195989"/>
    <a:srgbClr val="1F6DA6"/>
    <a:srgbClr val="1B5B87"/>
    <a:srgbClr val="227DC1"/>
    <a:srgbClr val="2178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15" autoAdjust="0"/>
    <p:restoredTop sz="96322" autoAdjust="0"/>
  </p:normalViewPr>
  <p:slideViewPr>
    <p:cSldViewPr snapToGrid="0">
      <p:cViewPr varScale="1">
        <p:scale>
          <a:sx n="61" d="100"/>
          <a:sy n="61" d="100"/>
        </p:scale>
        <p:origin x="486" y="66"/>
      </p:cViewPr>
      <p:guideLst>
        <p:guide orient="horz" pos="2092"/>
        <p:guide pos="3840"/>
        <p:guide orient="horz" pos="3777"/>
        <p:guide pos="3839"/>
        <p:guide orient="horz" pos="2162"/>
        <p:guide pos="3835"/>
        <p:guide orient="horz" pos="1352"/>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net1.cec.eu.int\jrc-services\SVQ-Users\rokicba\My%20Documents\ESS\GEP%20results%20new.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[GEP results new.xlsx]GEP and GDP base chart!PivotTable6</c:name>
    <c:fmtId val="3"/>
  </c:pivotSource>
  <c:chart>
    <c:autoTitleDeleted val="0"/>
    <c:pivotFmts>
      <c:pivotFmt>
        <c:idx val="0"/>
        <c:spPr>
          <a:solidFill>
            <a:schemeClr val="accent1"/>
          </a:solidFill>
          <a:ln>
            <a:noFill/>
          </a:ln>
          <a:effectLst/>
        </c:spPr>
        <c:marker>
          <c:symbol val="none"/>
        </c:marker>
      </c:pivotFmt>
      <c:pivotFmt>
        <c:idx val="1"/>
        <c:spPr>
          <a:solidFill>
            <a:schemeClr val="accent1"/>
          </a:solidFill>
          <a:ln w="28575" cap="rnd">
            <a:solidFill>
              <a:schemeClr val="accent1"/>
            </a:solidFill>
            <a:round/>
          </a:ln>
          <a:effectLst/>
        </c:spPr>
      </c:pivotFmt>
      <c:pivotFmt>
        <c:idx val="2"/>
        <c:spPr>
          <a:solidFill>
            <a:schemeClr val="accent1"/>
          </a:solidFill>
          <a:ln w="28575" cap="rnd">
            <a:solidFill>
              <a:srgbClr val="92D050"/>
            </a:solidFill>
            <a:round/>
          </a:ln>
          <a:effectLst/>
        </c:spPr>
        <c:marker>
          <c:symbol val="circle"/>
          <c:size val="5"/>
          <c:spPr>
            <a:solidFill>
              <a:schemeClr val="accent3"/>
            </a:solidFill>
            <a:ln w="9525">
              <a:solidFill>
                <a:schemeClr val="accent3"/>
              </a:solidFill>
            </a:ln>
            <a:effectLst/>
          </c:spPr>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w="28575" cap="rnd">
            <a:solidFill>
              <a:srgbClr val="92D050"/>
            </a:solidFill>
            <a:round/>
          </a:ln>
          <a:effectLst/>
        </c:spPr>
        <c:marker>
          <c:symbol val="circle"/>
          <c:size val="5"/>
          <c:spPr>
            <a:solidFill>
              <a:schemeClr val="accent3"/>
            </a:solidFill>
            <a:ln w="9525">
              <a:solidFill>
                <a:schemeClr val="accent3"/>
              </a:solidFill>
            </a:ln>
            <a:effectLst/>
          </c:spPr>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w="28575" cap="rnd">
            <a:solidFill>
              <a:srgbClr val="92D050"/>
            </a:solidFill>
            <a:round/>
          </a:ln>
          <a:effectLst/>
        </c:spPr>
        <c:marker>
          <c:symbol val="circle"/>
          <c:size val="5"/>
          <c:spPr>
            <a:solidFill>
              <a:schemeClr val="accent3"/>
            </a:solidFill>
            <a:ln w="9525">
              <a:solidFill>
                <a:schemeClr val="accent3"/>
              </a:solidFill>
            </a:ln>
            <a:effectLst/>
          </c:spPr>
        </c:marker>
      </c:pivotFmt>
    </c:pivotFmts>
    <c:plotArea>
      <c:layout/>
      <c:barChart>
        <c:barDir val="col"/>
        <c:grouping val="clustered"/>
        <c:varyColors val="0"/>
        <c:ser>
          <c:idx val="0"/>
          <c:order val="0"/>
          <c:tx>
            <c:strRef>
              <c:f>'GEP and GDP base chart'!$B$1:$B$2</c:f>
              <c:strCache>
                <c:ptCount val="1"/>
                <c:pt idx="0">
                  <c:v>GDP</c:v>
                </c:pt>
              </c:strCache>
            </c:strRef>
          </c:tx>
          <c:spPr>
            <a:solidFill>
              <a:schemeClr val="accent1"/>
            </a:solidFill>
            <a:ln>
              <a:noFill/>
            </a:ln>
            <a:effectLst/>
          </c:spPr>
          <c:invertIfNegative val="0"/>
          <c:cat>
            <c:multiLvlStrRef>
              <c:f>'GEP and GDP base chart'!$A$3:$A$15</c:f>
              <c:multiLvlStrCache>
                <c:ptCount val="9"/>
                <c:lvl>
                  <c:pt idx="0">
                    <c:v>2025-2030</c:v>
                  </c:pt>
                  <c:pt idx="1">
                    <c:v>2030-2035</c:v>
                  </c:pt>
                  <c:pt idx="2">
                    <c:v>2035-2040</c:v>
                  </c:pt>
                  <c:pt idx="3">
                    <c:v>2025-2030</c:v>
                  </c:pt>
                  <c:pt idx="4">
                    <c:v>2030-2035</c:v>
                  </c:pt>
                  <c:pt idx="5">
                    <c:v>2035-2040</c:v>
                  </c:pt>
                  <c:pt idx="6">
                    <c:v>2025-2030</c:v>
                  </c:pt>
                  <c:pt idx="7">
                    <c:v>2030-2035</c:v>
                  </c:pt>
                  <c:pt idx="8">
                    <c:v>2035-2040</c:v>
                  </c:pt>
                </c:lvl>
                <c:lvl>
                  <c:pt idx="0">
                    <c:v>GDP</c:v>
                  </c:pt>
                  <c:pt idx="3">
                    <c:v>GEP</c:v>
                  </c:pt>
                  <c:pt idx="6">
                    <c:v>GEP/GDP</c:v>
                  </c:pt>
                </c:lvl>
              </c:multiLvlStrCache>
            </c:multiLvlStrRef>
          </c:cat>
          <c:val>
            <c:numRef>
              <c:f>'GEP and GDP base chart'!$B$3:$B$15</c:f>
              <c:numCache>
                <c:formatCode>General</c:formatCode>
                <c:ptCount val="9"/>
                <c:pt idx="0">
                  <c:v>4.9728924721141414</c:v>
                </c:pt>
                <c:pt idx="1">
                  <c:v>4.447128205406214</c:v>
                </c:pt>
                <c:pt idx="2">
                  <c:v>4.4954988922329786</c:v>
                </c:pt>
              </c:numCache>
            </c:numRef>
          </c:val>
          <c:extLst>
            <c:ext xmlns:c16="http://schemas.microsoft.com/office/drawing/2014/chart" uri="{C3380CC4-5D6E-409C-BE32-E72D297353CC}">
              <c16:uniqueId val="{00000000-B3B4-4729-B45D-C0381701CD19}"/>
            </c:ext>
          </c:extLst>
        </c:ser>
        <c:ser>
          <c:idx val="1"/>
          <c:order val="1"/>
          <c:tx>
            <c:strRef>
              <c:f>'GEP and GDP base chart'!$C$1:$C$2</c:f>
              <c:strCache>
                <c:ptCount val="1"/>
                <c:pt idx="0">
                  <c:v>GEP</c:v>
                </c:pt>
              </c:strCache>
            </c:strRef>
          </c:tx>
          <c:spPr>
            <a:solidFill>
              <a:schemeClr val="accent2"/>
            </a:solidFill>
            <a:ln>
              <a:noFill/>
            </a:ln>
            <a:effectLst/>
          </c:spPr>
          <c:invertIfNegative val="0"/>
          <c:cat>
            <c:multiLvlStrRef>
              <c:f>'GEP and GDP base chart'!$A$3:$A$15</c:f>
              <c:multiLvlStrCache>
                <c:ptCount val="9"/>
                <c:lvl>
                  <c:pt idx="0">
                    <c:v>2025-2030</c:v>
                  </c:pt>
                  <c:pt idx="1">
                    <c:v>2030-2035</c:v>
                  </c:pt>
                  <c:pt idx="2">
                    <c:v>2035-2040</c:v>
                  </c:pt>
                  <c:pt idx="3">
                    <c:v>2025-2030</c:v>
                  </c:pt>
                  <c:pt idx="4">
                    <c:v>2030-2035</c:v>
                  </c:pt>
                  <c:pt idx="5">
                    <c:v>2035-2040</c:v>
                  </c:pt>
                  <c:pt idx="6">
                    <c:v>2025-2030</c:v>
                  </c:pt>
                  <c:pt idx="7">
                    <c:v>2030-2035</c:v>
                  </c:pt>
                  <c:pt idx="8">
                    <c:v>2035-2040</c:v>
                  </c:pt>
                </c:lvl>
                <c:lvl>
                  <c:pt idx="0">
                    <c:v>GDP</c:v>
                  </c:pt>
                  <c:pt idx="3">
                    <c:v>GEP</c:v>
                  </c:pt>
                  <c:pt idx="6">
                    <c:v>GEP/GDP</c:v>
                  </c:pt>
                </c:lvl>
              </c:multiLvlStrCache>
            </c:multiLvlStrRef>
          </c:cat>
          <c:val>
            <c:numRef>
              <c:f>'GEP and GDP base chart'!$C$3:$C$15</c:f>
              <c:numCache>
                <c:formatCode>General</c:formatCode>
                <c:ptCount val="9"/>
                <c:pt idx="3">
                  <c:v>-0.22352829423042889</c:v>
                </c:pt>
                <c:pt idx="4">
                  <c:v>-0.87706901876840726</c:v>
                </c:pt>
                <c:pt idx="5">
                  <c:v>-1.4454603273170168</c:v>
                </c:pt>
              </c:numCache>
            </c:numRef>
          </c:val>
          <c:extLst>
            <c:ext xmlns:c16="http://schemas.microsoft.com/office/drawing/2014/chart" uri="{C3380CC4-5D6E-409C-BE32-E72D297353CC}">
              <c16:uniqueId val="{00000001-B3B4-4729-B45D-C0381701CD19}"/>
            </c:ext>
          </c:extLst>
        </c:ser>
        <c:dLbls>
          <c:showLegendKey val="0"/>
          <c:showVal val="0"/>
          <c:showCatName val="0"/>
          <c:showSerName val="0"/>
          <c:showPercent val="0"/>
          <c:showBubbleSize val="0"/>
        </c:dLbls>
        <c:gapWidth val="219"/>
        <c:overlap val="-27"/>
        <c:axId val="841533712"/>
        <c:axId val="841536336"/>
      </c:barChart>
      <c:lineChart>
        <c:grouping val="standard"/>
        <c:varyColors val="0"/>
        <c:ser>
          <c:idx val="2"/>
          <c:order val="2"/>
          <c:tx>
            <c:strRef>
              <c:f>'GEP and GDP base chart'!$D$1:$D$2</c:f>
              <c:strCache>
                <c:ptCount val="1"/>
                <c:pt idx="0">
                  <c:v>GEP/GDP</c:v>
                </c:pt>
              </c:strCache>
            </c:strRef>
          </c:tx>
          <c:spPr>
            <a:ln w="28575" cap="rnd">
              <a:solidFill>
                <a:srgbClr val="92D050"/>
              </a:solidFill>
              <a:round/>
            </a:ln>
            <a:effectLst/>
          </c:spPr>
          <c:marker>
            <c:symbol val="circle"/>
            <c:size val="5"/>
            <c:spPr>
              <a:solidFill>
                <a:schemeClr val="accent3"/>
              </a:solidFill>
              <a:ln w="9525">
                <a:solidFill>
                  <a:schemeClr val="accent3"/>
                </a:solidFill>
              </a:ln>
              <a:effectLst/>
            </c:spPr>
          </c:marker>
          <c:cat>
            <c:multiLvlStrRef>
              <c:f>'GEP and GDP base chart'!$A$3:$A$15</c:f>
              <c:multiLvlStrCache>
                <c:ptCount val="9"/>
                <c:lvl>
                  <c:pt idx="0">
                    <c:v>2025-2030</c:v>
                  </c:pt>
                  <c:pt idx="1">
                    <c:v>2030-2035</c:v>
                  </c:pt>
                  <c:pt idx="2">
                    <c:v>2035-2040</c:v>
                  </c:pt>
                  <c:pt idx="3">
                    <c:v>2025-2030</c:v>
                  </c:pt>
                  <c:pt idx="4">
                    <c:v>2030-2035</c:v>
                  </c:pt>
                  <c:pt idx="5">
                    <c:v>2035-2040</c:v>
                  </c:pt>
                  <c:pt idx="6">
                    <c:v>2025-2030</c:v>
                  </c:pt>
                  <c:pt idx="7">
                    <c:v>2030-2035</c:v>
                  </c:pt>
                  <c:pt idx="8">
                    <c:v>2035-2040</c:v>
                  </c:pt>
                </c:lvl>
                <c:lvl>
                  <c:pt idx="0">
                    <c:v>GDP</c:v>
                  </c:pt>
                  <c:pt idx="3">
                    <c:v>GEP</c:v>
                  </c:pt>
                  <c:pt idx="6">
                    <c:v>GEP/GDP</c:v>
                  </c:pt>
                </c:lvl>
              </c:multiLvlStrCache>
            </c:multiLvlStrRef>
          </c:cat>
          <c:val>
            <c:numRef>
              <c:f>'GEP and GDP base chart'!$D$3:$D$15</c:f>
              <c:numCache>
                <c:formatCode>General</c:formatCode>
                <c:ptCount val="9"/>
                <c:pt idx="6">
                  <c:v>2.3934478652142515</c:v>
                </c:pt>
                <c:pt idx="7">
                  <c:v>2.2714417488266418</c:v>
                </c:pt>
                <c:pt idx="8">
                  <c:v>2.1423018055523437</c:v>
                </c:pt>
              </c:numCache>
            </c:numRef>
          </c:val>
          <c:smooth val="0"/>
          <c:extLst>
            <c:ext xmlns:c16="http://schemas.microsoft.com/office/drawing/2014/chart" uri="{C3380CC4-5D6E-409C-BE32-E72D297353CC}">
              <c16:uniqueId val="{00000002-B3B4-4729-B45D-C0381701CD19}"/>
            </c:ext>
          </c:extLst>
        </c:ser>
        <c:dLbls>
          <c:showLegendKey val="0"/>
          <c:showVal val="0"/>
          <c:showCatName val="0"/>
          <c:showSerName val="0"/>
          <c:showPercent val="0"/>
          <c:showBubbleSize val="0"/>
        </c:dLbls>
        <c:marker val="1"/>
        <c:smooth val="0"/>
        <c:axId val="841533712"/>
        <c:axId val="841536336"/>
      </c:lineChart>
      <c:catAx>
        <c:axId val="84153371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1536336"/>
        <c:crosses val="autoZero"/>
        <c:auto val="1"/>
        <c:lblAlgn val="ctr"/>
        <c:lblOffset val="100"/>
        <c:noMultiLvlLbl val="0"/>
      </c:catAx>
      <c:valAx>
        <c:axId val="841536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15337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[GEP results new.xlsx]GEP supply base chart!PivotTable4</c:name>
    <c:fmtId val="3"/>
  </c:pivotSource>
  <c:chart>
    <c:autoTitleDeleted val="0"/>
    <c:pivotFmts>
      <c:pivotFmt>
        <c:idx val="0"/>
        <c:spPr>
          <a:solidFill>
            <a:schemeClr val="accent1"/>
          </a:solidFill>
          <a:ln>
            <a:noFill/>
          </a:ln>
          <a:effectLst/>
        </c:spPr>
        <c:marker>
          <c:symbol val="none"/>
        </c:marker>
      </c:pivotFmt>
      <c:pivotFmt>
        <c:idx val="1"/>
        <c:spPr>
          <a:solidFill>
            <a:schemeClr val="accent1"/>
          </a:solidFill>
          <a:ln w="28575" cap="rnd">
            <a:solidFill>
              <a:schemeClr val="accent1"/>
            </a:solidFill>
            <a:round/>
          </a:ln>
          <a:effectLst/>
        </c:spPr>
      </c:pivotFmt>
      <c:pivotFmt>
        <c:idx val="2"/>
        <c:spPr>
          <a:solidFill>
            <a:schemeClr val="accent1"/>
          </a:solidFill>
          <a:ln w="28575" cap="rnd">
            <a:solidFill>
              <a:schemeClr val="accent1"/>
            </a:solidFill>
            <a:round/>
          </a:ln>
          <a:effectLst/>
        </c:spPr>
      </c:pivotFmt>
      <c:pivotFmt>
        <c:idx val="3"/>
        <c:spPr>
          <a:solidFill>
            <a:schemeClr val="accent1"/>
          </a:solidFill>
          <a:ln w="28575" cap="rnd">
            <a:solidFill>
              <a:schemeClr val="accent1"/>
            </a:solidFill>
            <a:round/>
          </a:ln>
          <a:effectLst/>
        </c:spPr>
      </c:pivotFmt>
      <c:pivotFmt>
        <c:idx val="4"/>
        <c:spPr>
          <a:solidFill>
            <a:schemeClr val="accent1"/>
          </a:solidFill>
          <a:ln w="28575" cap="rnd">
            <a:solidFill>
              <a:schemeClr val="accent1"/>
            </a:solidFill>
            <a:round/>
          </a:ln>
          <a:effectLst/>
        </c:spPr>
      </c:pivotFmt>
      <c:pivotFmt>
        <c:idx val="5"/>
        <c:spPr>
          <a:solidFill>
            <a:schemeClr val="accent1"/>
          </a:solidFill>
          <a:ln w="28575" cap="rnd">
            <a:solidFill>
              <a:schemeClr val="accent1"/>
            </a:solidFill>
            <a:round/>
          </a:ln>
          <a:effectLst/>
        </c:spPr>
      </c:pivotFmt>
      <c:pivotFmt>
        <c:idx val="6"/>
        <c:spPr>
          <a:solidFill>
            <a:schemeClr val="accent1"/>
          </a:solidFill>
          <a:ln w="28575" cap="rnd">
            <a:solidFill>
              <a:schemeClr val="accent1"/>
            </a:solidFill>
            <a:round/>
          </a:ln>
          <a:effectLst/>
        </c:spPr>
      </c:pivotFmt>
      <c:pivotFmt>
        <c:idx val="7"/>
        <c:spPr>
          <a:solidFill>
            <a:schemeClr val="accent1"/>
          </a:solidFill>
          <a:ln w="28575" cap="rnd">
            <a:solidFill>
              <a:schemeClr val="accent1"/>
            </a:solidFill>
            <a:round/>
          </a:ln>
          <a:effectLst/>
        </c:spPr>
      </c:pivotFmt>
      <c:pivotFmt>
        <c:idx val="8"/>
        <c:spPr>
          <a:solidFill>
            <a:schemeClr val="accent1"/>
          </a:solidFill>
          <a:ln w="28575" cap="rnd">
            <a:solidFill>
              <a:schemeClr val="accent1"/>
            </a:solidFill>
            <a:round/>
          </a:ln>
          <a:effectLst/>
        </c:spPr>
      </c:pivotFmt>
      <c:pivotFmt>
        <c:idx val="9"/>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pivotFmt>
      <c:pivotFmt>
        <c:idx val="10"/>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pivotFmt>
      <c:pivotFmt>
        <c:idx val="11"/>
        <c:spPr>
          <a:solidFill>
            <a:schemeClr val="accent1"/>
          </a:solidFill>
          <a:ln w="28575" cap="rnd">
            <a:solidFill>
              <a:schemeClr val="accent1"/>
            </a:solidFill>
            <a:round/>
          </a:ln>
          <a:effectLst/>
        </c:spPr>
        <c:marker>
          <c:symbol val="circle"/>
          <c:size val="5"/>
          <c:spPr>
            <a:solidFill>
              <a:schemeClr val="accent3"/>
            </a:solidFill>
            <a:ln w="9525">
              <a:solidFill>
                <a:schemeClr val="accent3"/>
              </a:solidFill>
            </a:ln>
            <a:effectLst/>
          </c:spPr>
        </c:marker>
      </c:pivotFmt>
      <c:pivotFmt>
        <c:idx val="12"/>
        <c:spPr>
          <a:solidFill>
            <a:schemeClr val="accent1"/>
          </a:solidFill>
          <a:ln w="28575" cap="rnd">
            <a:solidFill>
              <a:schemeClr val="accent1"/>
            </a:solidFill>
            <a:round/>
          </a:ln>
          <a:effectLst/>
        </c:spPr>
        <c:marker>
          <c:symbol val="circle"/>
          <c:size val="5"/>
          <c:spPr>
            <a:solidFill>
              <a:schemeClr val="accent4"/>
            </a:solidFill>
            <a:ln w="9525">
              <a:solidFill>
                <a:schemeClr val="accent4"/>
              </a:solidFill>
            </a:ln>
            <a:effectLst/>
          </c:spPr>
        </c:marker>
      </c:pivotFmt>
      <c:pivotFmt>
        <c:idx val="13"/>
        <c:spPr>
          <a:solidFill>
            <a:schemeClr val="accent1"/>
          </a:solidFill>
          <a:ln w="28575" cap="rnd">
            <a:solidFill>
              <a:schemeClr val="accent1"/>
            </a:solidFill>
            <a:round/>
          </a:ln>
          <a:effectLst/>
        </c:spPr>
        <c:marker>
          <c:symbol val="circle"/>
          <c:size val="5"/>
          <c:spPr>
            <a:solidFill>
              <a:schemeClr val="accent5"/>
            </a:solidFill>
            <a:ln w="9525">
              <a:solidFill>
                <a:schemeClr val="accent5"/>
              </a:solidFill>
            </a:ln>
            <a:effectLst/>
          </c:spPr>
        </c:marker>
      </c:pivotFmt>
      <c:pivotFmt>
        <c:idx val="14"/>
        <c:spPr>
          <a:solidFill>
            <a:schemeClr val="accent1"/>
          </a:solidFill>
          <a:ln w="28575" cap="rnd">
            <a:solidFill>
              <a:schemeClr val="accent1"/>
            </a:solidFill>
            <a:round/>
          </a:ln>
          <a:effectLst/>
        </c:spPr>
        <c:marker>
          <c:symbol val="circle"/>
          <c:size val="5"/>
          <c:spPr>
            <a:solidFill>
              <a:schemeClr val="accent6"/>
            </a:solidFill>
            <a:ln w="9525">
              <a:solidFill>
                <a:schemeClr val="accent6"/>
              </a:solidFill>
            </a:ln>
            <a:effectLst/>
          </c:spPr>
        </c:marker>
      </c:pivotFmt>
      <c:pivotFmt>
        <c:idx val="15"/>
        <c:spPr>
          <a:solidFill>
            <a:schemeClr val="accent1"/>
          </a:solidFill>
          <a:ln w="28575" cap="rnd">
            <a:solidFill>
              <a:schemeClr val="accent1"/>
            </a:solidFill>
            <a:round/>
          </a:ln>
          <a:effectLst/>
        </c:spPr>
        <c:marker>
          <c:symbol val="circle"/>
          <c:size val="5"/>
          <c:spPr>
            <a:solidFill>
              <a:schemeClr val="accent1">
                <a:lumMod val="60000"/>
              </a:schemeClr>
            </a:solidFill>
            <a:ln w="9525">
              <a:solidFill>
                <a:schemeClr val="accent1">
                  <a:lumMod val="60000"/>
                </a:schemeClr>
              </a:solidFill>
            </a:ln>
            <a:effectLst/>
          </c:spPr>
        </c:marker>
      </c:pivotFmt>
      <c:pivotFmt>
        <c:idx val="16"/>
        <c:spPr>
          <a:solidFill>
            <a:schemeClr val="accent1"/>
          </a:solidFill>
          <a:ln w="28575" cap="rnd">
            <a:solidFill>
              <a:schemeClr val="accent1"/>
            </a:solidFill>
            <a:round/>
          </a:ln>
          <a:effectLst/>
        </c:spPr>
        <c:marker>
          <c:symbol val="circle"/>
          <c:size val="5"/>
          <c:spPr>
            <a:solidFill>
              <a:schemeClr val="accent2">
                <a:lumMod val="60000"/>
              </a:schemeClr>
            </a:solidFill>
            <a:ln w="9525">
              <a:solidFill>
                <a:schemeClr val="accent2">
                  <a:lumMod val="60000"/>
                </a:schemeClr>
              </a:solidFill>
            </a:ln>
            <a:effectLst/>
          </c:spPr>
        </c:marker>
      </c:pivotFmt>
      <c:pivotFmt>
        <c:idx val="17"/>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pivotFmt>
      <c:pivotFmt>
        <c:idx val="18"/>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pivotFmt>
      <c:pivotFmt>
        <c:idx val="19"/>
        <c:spPr>
          <a:solidFill>
            <a:schemeClr val="accent1"/>
          </a:solidFill>
          <a:ln w="28575" cap="rnd">
            <a:solidFill>
              <a:schemeClr val="accent1"/>
            </a:solidFill>
            <a:round/>
          </a:ln>
          <a:effectLst/>
        </c:spPr>
        <c:marker>
          <c:symbol val="circle"/>
          <c:size val="5"/>
          <c:spPr>
            <a:solidFill>
              <a:schemeClr val="accent3"/>
            </a:solidFill>
            <a:ln w="9525">
              <a:solidFill>
                <a:schemeClr val="accent3"/>
              </a:solidFill>
            </a:ln>
            <a:effectLst/>
          </c:spPr>
        </c:marker>
      </c:pivotFmt>
      <c:pivotFmt>
        <c:idx val="20"/>
        <c:spPr>
          <a:solidFill>
            <a:schemeClr val="accent1"/>
          </a:solidFill>
          <a:ln w="28575" cap="rnd">
            <a:solidFill>
              <a:schemeClr val="accent1"/>
            </a:solidFill>
            <a:round/>
          </a:ln>
          <a:effectLst/>
        </c:spPr>
        <c:marker>
          <c:symbol val="circle"/>
          <c:size val="5"/>
          <c:spPr>
            <a:solidFill>
              <a:schemeClr val="accent4"/>
            </a:solidFill>
            <a:ln w="9525">
              <a:solidFill>
                <a:schemeClr val="accent4"/>
              </a:solidFill>
            </a:ln>
            <a:effectLst/>
          </c:spPr>
        </c:marker>
      </c:pivotFmt>
      <c:pivotFmt>
        <c:idx val="21"/>
        <c:spPr>
          <a:solidFill>
            <a:schemeClr val="accent1"/>
          </a:solidFill>
          <a:ln w="28575" cap="rnd">
            <a:solidFill>
              <a:schemeClr val="accent1"/>
            </a:solidFill>
            <a:round/>
          </a:ln>
          <a:effectLst/>
        </c:spPr>
        <c:marker>
          <c:symbol val="circle"/>
          <c:size val="5"/>
          <c:spPr>
            <a:solidFill>
              <a:schemeClr val="accent5"/>
            </a:solidFill>
            <a:ln w="9525">
              <a:solidFill>
                <a:schemeClr val="accent5"/>
              </a:solidFill>
            </a:ln>
            <a:effectLst/>
          </c:spPr>
        </c:marker>
      </c:pivotFmt>
      <c:pivotFmt>
        <c:idx val="22"/>
        <c:spPr>
          <a:solidFill>
            <a:schemeClr val="accent1"/>
          </a:solidFill>
          <a:ln w="28575" cap="rnd">
            <a:solidFill>
              <a:schemeClr val="accent1"/>
            </a:solidFill>
            <a:round/>
          </a:ln>
          <a:effectLst/>
        </c:spPr>
        <c:marker>
          <c:symbol val="circle"/>
          <c:size val="5"/>
          <c:spPr>
            <a:solidFill>
              <a:schemeClr val="accent6"/>
            </a:solidFill>
            <a:ln w="9525">
              <a:solidFill>
                <a:schemeClr val="accent6"/>
              </a:solidFill>
            </a:ln>
            <a:effectLst/>
          </c:spPr>
        </c:marker>
      </c:pivotFmt>
      <c:pivotFmt>
        <c:idx val="23"/>
        <c:spPr>
          <a:solidFill>
            <a:schemeClr val="accent1"/>
          </a:solidFill>
          <a:ln w="28575" cap="rnd">
            <a:solidFill>
              <a:schemeClr val="accent1"/>
            </a:solidFill>
            <a:round/>
          </a:ln>
          <a:effectLst/>
        </c:spPr>
        <c:marker>
          <c:symbol val="circle"/>
          <c:size val="5"/>
          <c:spPr>
            <a:solidFill>
              <a:schemeClr val="accent1">
                <a:lumMod val="60000"/>
              </a:schemeClr>
            </a:solidFill>
            <a:ln w="9525">
              <a:solidFill>
                <a:schemeClr val="accent1">
                  <a:lumMod val="60000"/>
                </a:schemeClr>
              </a:solidFill>
            </a:ln>
            <a:effectLst/>
          </c:spPr>
        </c:marker>
      </c:pivotFmt>
      <c:pivotFmt>
        <c:idx val="24"/>
        <c:spPr>
          <a:solidFill>
            <a:schemeClr val="accent1"/>
          </a:solidFill>
          <a:ln w="28575" cap="rnd">
            <a:solidFill>
              <a:schemeClr val="accent1"/>
            </a:solidFill>
            <a:round/>
          </a:ln>
          <a:effectLst/>
        </c:spPr>
        <c:marker>
          <c:symbol val="circle"/>
          <c:size val="5"/>
          <c:spPr>
            <a:solidFill>
              <a:schemeClr val="accent2">
                <a:lumMod val="60000"/>
              </a:schemeClr>
            </a:solidFill>
            <a:ln w="9525">
              <a:solidFill>
                <a:schemeClr val="accent2">
                  <a:lumMod val="60000"/>
                </a:schemeClr>
              </a:solidFill>
            </a:ln>
            <a:effectLst/>
          </c:spPr>
        </c:marker>
      </c:pivotFmt>
    </c:pivotFmts>
    <c:plotArea>
      <c:layout/>
      <c:lineChart>
        <c:grouping val="standard"/>
        <c:varyColors val="0"/>
        <c:ser>
          <c:idx val="0"/>
          <c:order val="0"/>
          <c:tx>
            <c:strRef>
              <c:f>'GEP supply base chart'!$B$1:$B$2</c:f>
              <c:strCache>
                <c:ptCount val="1"/>
                <c:pt idx="0">
                  <c:v>Carbon sequestration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multiLvlStrRef>
              <c:f>'GEP supply base chart'!$A$3:$A$35</c:f>
              <c:multiLvlStrCache>
                <c:ptCount val="24"/>
                <c:lvl>
                  <c:pt idx="0">
                    <c:v>2025-2030</c:v>
                  </c:pt>
                  <c:pt idx="1">
                    <c:v>2030-2035</c:v>
                  </c:pt>
                  <c:pt idx="2">
                    <c:v>2035-2040</c:v>
                  </c:pt>
                  <c:pt idx="3">
                    <c:v>2025-2030</c:v>
                  </c:pt>
                  <c:pt idx="4">
                    <c:v>2030-2035</c:v>
                  </c:pt>
                  <c:pt idx="5">
                    <c:v>2035-2040</c:v>
                  </c:pt>
                  <c:pt idx="6">
                    <c:v>2025-2030</c:v>
                  </c:pt>
                  <c:pt idx="7">
                    <c:v>2030-2035</c:v>
                  </c:pt>
                  <c:pt idx="8">
                    <c:v>2035-2040</c:v>
                  </c:pt>
                  <c:pt idx="9">
                    <c:v>2025-2030</c:v>
                  </c:pt>
                  <c:pt idx="10">
                    <c:v>2030-2035</c:v>
                  </c:pt>
                  <c:pt idx="11">
                    <c:v>2035-2040</c:v>
                  </c:pt>
                  <c:pt idx="12">
                    <c:v>2025-2030</c:v>
                  </c:pt>
                  <c:pt idx="13">
                    <c:v>2030-2035</c:v>
                  </c:pt>
                  <c:pt idx="14">
                    <c:v>2035-2040</c:v>
                  </c:pt>
                  <c:pt idx="15">
                    <c:v>2025-2030</c:v>
                  </c:pt>
                  <c:pt idx="16">
                    <c:v>2030-2035</c:v>
                  </c:pt>
                  <c:pt idx="17">
                    <c:v>2035-2040</c:v>
                  </c:pt>
                  <c:pt idx="18">
                    <c:v>2025-2030</c:v>
                  </c:pt>
                  <c:pt idx="19">
                    <c:v>2030-2035</c:v>
                  </c:pt>
                  <c:pt idx="20">
                    <c:v>2035-2040</c:v>
                  </c:pt>
                  <c:pt idx="21">
                    <c:v>2025-2030</c:v>
                  </c:pt>
                  <c:pt idx="22">
                    <c:v>2030-2035</c:v>
                  </c:pt>
                  <c:pt idx="23">
                    <c:v>2035-2040</c:v>
                  </c:pt>
                </c:lvl>
                <c:lvl>
                  <c:pt idx="0">
                    <c:v>Carbon sequestration</c:v>
                  </c:pt>
                  <c:pt idx="3">
                    <c:v>Crop pollination</c:v>
                  </c:pt>
                  <c:pt idx="6">
                    <c:v>Crop provisioning</c:v>
                  </c:pt>
                  <c:pt idx="9">
                    <c:v>Flood control</c:v>
                  </c:pt>
                  <c:pt idx="12">
                    <c:v>Nature based recreation</c:v>
                  </c:pt>
                  <c:pt idx="15">
                    <c:v>Soil retention</c:v>
                  </c:pt>
                  <c:pt idx="18">
                    <c:v>Water purification</c:v>
                  </c:pt>
                  <c:pt idx="21">
                    <c:v>Wood provisioning</c:v>
                  </c:pt>
                </c:lvl>
              </c:multiLvlStrCache>
            </c:multiLvlStrRef>
          </c:cat>
          <c:val>
            <c:numRef>
              <c:f>'GEP supply base chart'!$B$3:$B$35</c:f>
              <c:numCache>
                <c:formatCode>General</c:formatCode>
                <c:ptCount val="24"/>
                <c:pt idx="0">
                  <c:v>-0.67830154974967438</c:v>
                </c:pt>
                <c:pt idx="1">
                  <c:v>-2.3976151721388379</c:v>
                </c:pt>
                <c:pt idx="2">
                  <c:v>-4.9795694295345836</c:v>
                </c:pt>
              </c:numCache>
            </c:numRef>
          </c:val>
          <c:smooth val="0"/>
          <c:extLst>
            <c:ext xmlns:c16="http://schemas.microsoft.com/office/drawing/2014/chart" uri="{C3380CC4-5D6E-409C-BE32-E72D297353CC}">
              <c16:uniqueId val="{00000000-F255-4D78-A4EB-ABD053B3383E}"/>
            </c:ext>
          </c:extLst>
        </c:ser>
        <c:ser>
          <c:idx val="1"/>
          <c:order val="1"/>
          <c:tx>
            <c:strRef>
              <c:f>'GEP supply base chart'!$C$1:$C$2</c:f>
              <c:strCache>
                <c:ptCount val="1"/>
                <c:pt idx="0">
                  <c:v>Crop pollination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multiLvlStrRef>
              <c:f>'GEP supply base chart'!$A$3:$A$35</c:f>
              <c:multiLvlStrCache>
                <c:ptCount val="24"/>
                <c:lvl>
                  <c:pt idx="0">
                    <c:v>2025-2030</c:v>
                  </c:pt>
                  <c:pt idx="1">
                    <c:v>2030-2035</c:v>
                  </c:pt>
                  <c:pt idx="2">
                    <c:v>2035-2040</c:v>
                  </c:pt>
                  <c:pt idx="3">
                    <c:v>2025-2030</c:v>
                  </c:pt>
                  <c:pt idx="4">
                    <c:v>2030-2035</c:v>
                  </c:pt>
                  <c:pt idx="5">
                    <c:v>2035-2040</c:v>
                  </c:pt>
                  <c:pt idx="6">
                    <c:v>2025-2030</c:v>
                  </c:pt>
                  <c:pt idx="7">
                    <c:v>2030-2035</c:v>
                  </c:pt>
                  <c:pt idx="8">
                    <c:v>2035-2040</c:v>
                  </c:pt>
                  <c:pt idx="9">
                    <c:v>2025-2030</c:v>
                  </c:pt>
                  <c:pt idx="10">
                    <c:v>2030-2035</c:v>
                  </c:pt>
                  <c:pt idx="11">
                    <c:v>2035-2040</c:v>
                  </c:pt>
                  <c:pt idx="12">
                    <c:v>2025-2030</c:v>
                  </c:pt>
                  <c:pt idx="13">
                    <c:v>2030-2035</c:v>
                  </c:pt>
                  <c:pt idx="14">
                    <c:v>2035-2040</c:v>
                  </c:pt>
                  <c:pt idx="15">
                    <c:v>2025-2030</c:v>
                  </c:pt>
                  <c:pt idx="16">
                    <c:v>2030-2035</c:v>
                  </c:pt>
                  <c:pt idx="17">
                    <c:v>2035-2040</c:v>
                  </c:pt>
                  <c:pt idx="18">
                    <c:v>2025-2030</c:v>
                  </c:pt>
                  <c:pt idx="19">
                    <c:v>2030-2035</c:v>
                  </c:pt>
                  <c:pt idx="20">
                    <c:v>2035-2040</c:v>
                  </c:pt>
                  <c:pt idx="21">
                    <c:v>2025-2030</c:v>
                  </c:pt>
                  <c:pt idx="22">
                    <c:v>2030-2035</c:v>
                  </c:pt>
                  <c:pt idx="23">
                    <c:v>2035-2040</c:v>
                  </c:pt>
                </c:lvl>
                <c:lvl>
                  <c:pt idx="0">
                    <c:v>Carbon sequestration</c:v>
                  </c:pt>
                  <c:pt idx="3">
                    <c:v>Crop pollination</c:v>
                  </c:pt>
                  <c:pt idx="6">
                    <c:v>Crop provisioning</c:v>
                  </c:pt>
                  <c:pt idx="9">
                    <c:v>Flood control</c:v>
                  </c:pt>
                  <c:pt idx="12">
                    <c:v>Nature based recreation</c:v>
                  </c:pt>
                  <c:pt idx="15">
                    <c:v>Soil retention</c:v>
                  </c:pt>
                  <c:pt idx="18">
                    <c:v>Water purification</c:v>
                  </c:pt>
                  <c:pt idx="21">
                    <c:v>Wood provisioning</c:v>
                  </c:pt>
                </c:lvl>
              </c:multiLvlStrCache>
            </c:multiLvlStrRef>
          </c:cat>
          <c:val>
            <c:numRef>
              <c:f>'GEP supply base chart'!$C$3:$C$35</c:f>
              <c:numCache>
                <c:formatCode>General</c:formatCode>
                <c:ptCount val="24"/>
                <c:pt idx="3">
                  <c:v>0.12609664524038838</c:v>
                </c:pt>
                <c:pt idx="4">
                  <c:v>-0.16837070306229079</c:v>
                </c:pt>
                <c:pt idx="5">
                  <c:v>-1.0236024020955188</c:v>
                </c:pt>
              </c:numCache>
            </c:numRef>
          </c:val>
          <c:smooth val="0"/>
          <c:extLst>
            <c:ext xmlns:c16="http://schemas.microsoft.com/office/drawing/2014/chart" uri="{C3380CC4-5D6E-409C-BE32-E72D297353CC}">
              <c16:uniqueId val="{00000001-F255-4D78-A4EB-ABD053B3383E}"/>
            </c:ext>
          </c:extLst>
        </c:ser>
        <c:ser>
          <c:idx val="2"/>
          <c:order val="2"/>
          <c:tx>
            <c:strRef>
              <c:f>'GEP supply base chart'!$D$1:$D$2</c:f>
              <c:strCache>
                <c:ptCount val="1"/>
                <c:pt idx="0">
                  <c:v>Crop provisioning</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multiLvlStrRef>
              <c:f>'GEP supply base chart'!$A$3:$A$35</c:f>
              <c:multiLvlStrCache>
                <c:ptCount val="24"/>
                <c:lvl>
                  <c:pt idx="0">
                    <c:v>2025-2030</c:v>
                  </c:pt>
                  <c:pt idx="1">
                    <c:v>2030-2035</c:v>
                  </c:pt>
                  <c:pt idx="2">
                    <c:v>2035-2040</c:v>
                  </c:pt>
                  <c:pt idx="3">
                    <c:v>2025-2030</c:v>
                  </c:pt>
                  <c:pt idx="4">
                    <c:v>2030-2035</c:v>
                  </c:pt>
                  <c:pt idx="5">
                    <c:v>2035-2040</c:v>
                  </c:pt>
                  <c:pt idx="6">
                    <c:v>2025-2030</c:v>
                  </c:pt>
                  <c:pt idx="7">
                    <c:v>2030-2035</c:v>
                  </c:pt>
                  <c:pt idx="8">
                    <c:v>2035-2040</c:v>
                  </c:pt>
                  <c:pt idx="9">
                    <c:v>2025-2030</c:v>
                  </c:pt>
                  <c:pt idx="10">
                    <c:v>2030-2035</c:v>
                  </c:pt>
                  <c:pt idx="11">
                    <c:v>2035-2040</c:v>
                  </c:pt>
                  <c:pt idx="12">
                    <c:v>2025-2030</c:v>
                  </c:pt>
                  <c:pt idx="13">
                    <c:v>2030-2035</c:v>
                  </c:pt>
                  <c:pt idx="14">
                    <c:v>2035-2040</c:v>
                  </c:pt>
                  <c:pt idx="15">
                    <c:v>2025-2030</c:v>
                  </c:pt>
                  <c:pt idx="16">
                    <c:v>2030-2035</c:v>
                  </c:pt>
                  <c:pt idx="17">
                    <c:v>2035-2040</c:v>
                  </c:pt>
                  <c:pt idx="18">
                    <c:v>2025-2030</c:v>
                  </c:pt>
                  <c:pt idx="19">
                    <c:v>2030-2035</c:v>
                  </c:pt>
                  <c:pt idx="20">
                    <c:v>2035-2040</c:v>
                  </c:pt>
                  <c:pt idx="21">
                    <c:v>2025-2030</c:v>
                  </c:pt>
                  <c:pt idx="22">
                    <c:v>2030-2035</c:v>
                  </c:pt>
                  <c:pt idx="23">
                    <c:v>2035-2040</c:v>
                  </c:pt>
                </c:lvl>
                <c:lvl>
                  <c:pt idx="0">
                    <c:v>Carbon sequestration</c:v>
                  </c:pt>
                  <c:pt idx="3">
                    <c:v>Crop pollination</c:v>
                  </c:pt>
                  <c:pt idx="6">
                    <c:v>Crop provisioning</c:v>
                  </c:pt>
                  <c:pt idx="9">
                    <c:v>Flood control</c:v>
                  </c:pt>
                  <c:pt idx="12">
                    <c:v>Nature based recreation</c:v>
                  </c:pt>
                  <c:pt idx="15">
                    <c:v>Soil retention</c:v>
                  </c:pt>
                  <c:pt idx="18">
                    <c:v>Water purification</c:v>
                  </c:pt>
                  <c:pt idx="21">
                    <c:v>Wood provisioning</c:v>
                  </c:pt>
                </c:lvl>
              </c:multiLvlStrCache>
            </c:multiLvlStrRef>
          </c:cat>
          <c:val>
            <c:numRef>
              <c:f>'GEP supply base chart'!$D$3:$D$35</c:f>
              <c:numCache>
                <c:formatCode>General</c:formatCode>
                <c:ptCount val="24"/>
                <c:pt idx="6">
                  <c:v>0.37626909178900808</c:v>
                </c:pt>
                <c:pt idx="7">
                  <c:v>0.48419770042907967</c:v>
                </c:pt>
                <c:pt idx="8">
                  <c:v>0.33084527342610831</c:v>
                </c:pt>
              </c:numCache>
            </c:numRef>
          </c:val>
          <c:smooth val="0"/>
          <c:extLst>
            <c:ext xmlns:c16="http://schemas.microsoft.com/office/drawing/2014/chart" uri="{C3380CC4-5D6E-409C-BE32-E72D297353CC}">
              <c16:uniqueId val="{00000002-F255-4D78-A4EB-ABD053B3383E}"/>
            </c:ext>
          </c:extLst>
        </c:ser>
        <c:ser>
          <c:idx val="3"/>
          <c:order val="3"/>
          <c:tx>
            <c:strRef>
              <c:f>'GEP supply base chart'!$E$1:$E$2</c:f>
              <c:strCache>
                <c:ptCount val="1"/>
                <c:pt idx="0">
                  <c:v>Flood control</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multiLvlStrRef>
              <c:f>'GEP supply base chart'!$A$3:$A$35</c:f>
              <c:multiLvlStrCache>
                <c:ptCount val="24"/>
                <c:lvl>
                  <c:pt idx="0">
                    <c:v>2025-2030</c:v>
                  </c:pt>
                  <c:pt idx="1">
                    <c:v>2030-2035</c:v>
                  </c:pt>
                  <c:pt idx="2">
                    <c:v>2035-2040</c:v>
                  </c:pt>
                  <c:pt idx="3">
                    <c:v>2025-2030</c:v>
                  </c:pt>
                  <c:pt idx="4">
                    <c:v>2030-2035</c:v>
                  </c:pt>
                  <c:pt idx="5">
                    <c:v>2035-2040</c:v>
                  </c:pt>
                  <c:pt idx="6">
                    <c:v>2025-2030</c:v>
                  </c:pt>
                  <c:pt idx="7">
                    <c:v>2030-2035</c:v>
                  </c:pt>
                  <c:pt idx="8">
                    <c:v>2035-2040</c:v>
                  </c:pt>
                  <c:pt idx="9">
                    <c:v>2025-2030</c:v>
                  </c:pt>
                  <c:pt idx="10">
                    <c:v>2030-2035</c:v>
                  </c:pt>
                  <c:pt idx="11">
                    <c:v>2035-2040</c:v>
                  </c:pt>
                  <c:pt idx="12">
                    <c:v>2025-2030</c:v>
                  </c:pt>
                  <c:pt idx="13">
                    <c:v>2030-2035</c:v>
                  </c:pt>
                  <c:pt idx="14">
                    <c:v>2035-2040</c:v>
                  </c:pt>
                  <c:pt idx="15">
                    <c:v>2025-2030</c:v>
                  </c:pt>
                  <c:pt idx="16">
                    <c:v>2030-2035</c:v>
                  </c:pt>
                  <c:pt idx="17">
                    <c:v>2035-2040</c:v>
                  </c:pt>
                  <c:pt idx="18">
                    <c:v>2025-2030</c:v>
                  </c:pt>
                  <c:pt idx="19">
                    <c:v>2030-2035</c:v>
                  </c:pt>
                  <c:pt idx="20">
                    <c:v>2035-2040</c:v>
                  </c:pt>
                  <c:pt idx="21">
                    <c:v>2025-2030</c:v>
                  </c:pt>
                  <c:pt idx="22">
                    <c:v>2030-2035</c:v>
                  </c:pt>
                  <c:pt idx="23">
                    <c:v>2035-2040</c:v>
                  </c:pt>
                </c:lvl>
                <c:lvl>
                  <c:pt idx="0">
                    <c:v>Carbon sequestration</c:v>
                  </c:pt>
                  <c:pt idx="3">
                    <c:v>Crop pollination</c:v>
                  </c:pt>
                  <c:pt idx="6">
                    <c:v>Crop provisioning</c:v>
                  </c:pt>
                  <c:pt idx="9">
                    <c:v>Flood control</c:v>
                  </c:pt>
                  <c:pt idx="12">
                    <c:v>Nature based recreation</c:v>
                  </c:pt>
                  <c:pt idx="15">
                    <c:v>Soil retention</c:v>
                  </c:pt>
                  <c:pt idx="18">
                    <c:v>Water purification</c:v>
                  </c:pt>
                  <c:pt idx="21">
                    <c:v>Wood provisioning</c:v>
                  </c:pt>
                </c:lvl>
              </c:multiLvlStrCache>
            </c:multiLvlStrRef>
          </c:cat>
          <c:val>
            <c:numRef>
              <c:f>'GEP supply base chart'!$E$3:$E$35</c:f>
              <c:numCache>
                <c:formatCode>General</c:formatCode>
                <c:ptCount val="24"/>
                <c:pt idx="9">
                  <c:v>-0.51299919796386395</c:v>
                </c:pt>
                <c:pt idx="10">
                  <c:v>-1.7145105729585817</c:v>
                </c:pt>
                <c:pt idx="11">
                  <c:v>-3.5386950878581804</c:v>
                </c:pt>
              </c:numCache>
            </c:numRef>
          </c:val>
          <c:smooth val="0"/>
          <c:extLst>
            <c:ext xmlns:c16="http://schemas.microsoft.com/office/drawing/2014/chart" uri="{C3380CC4-5D6E-409C-BE32-E72D297353CC}">
              <c16:uniqueId val="{00000003-F255-4D78-A4EB-ABD053B3383E}"/>
            </c:ext>
          </c:extLst>
        </c:ser>
        <c:ser>
          <c:idx val="4"/>
          <c:order val="4"/>
          <c:tx>
            <c:strRef>
              <c:f>'GEP supply base chart'!$F$1:$F$2</c:f>
              <c:strCache>
                <c:ptCount val="1"/>
                <c:pt idx="0">
                  <c:v>Nature based recreation</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multiLvlStrRef>
              <c:f>'GEP supply base chart'!$A$3:$A$35</c:f>
              <c:multiLvlStrCache>
                <c:ptCount val="24"/>
                <c:lvl>
                  <c:pt idx="0">
                    <c:v>2025-2030</c:v>
                  </c:pt>
                  <c:pt idx="1">
                    <c:v>2030-2035</c:v>
                  </c:pt>
                  <c:pt idx="2">
                    <c:v>2035-2040</c:v>
                  </c:pt>
                  <c:pt idx="3">
                    <c:v>2025-2030</c:v>
                  </c:pt>
                  <c:pt idx="4">
                    <c:v>2030-2035</c:v>
                  </c:pt>
                  <c:pt idx="5">
                    <c:v>2035-2040</c:v>
                  </c:pt>
                  <c:pt idx="6">
                    <c:v>2025-2030</c:v>
                  </c:pt>
                  <c:pt idx="7">
                    <c:v>2030-2035</c:v>
                  </c:pt>
                  <c:pt idx="8">
                    <c:v>2035-2040</c:v>
                  </c:pt>
                  <c:pt idx="9">
                    <c:v>2025-2030</c:v>
                  </c:pt>
                  <c:pt idx="10">
                    <c:v>2030-2035</c:v>
                  </c:pt>
                  <c:pt idx="11">
                    <c:v>2035-2040</c:v>
                  </c:pt>
                  <c:pt idx="12">
                    <c:v>2025-2030</c:v>
                  </c:pt>
                  <c:pt idx="13">
                    <c:v>2030-2035</c:v>
                  </c:pt>
                  <c:pt idx="14">
                    <c:v>2035-2040</c:v>
                  </c:pt>
                  <c:pt idx="15">
                    <c:v>2025-2030</c:v>
                  </c:pt>
                  <c:pt idx="16">
                    <c:v>2030-2035</c:v>
                  </c:pt>
                  <c:pt idx="17">
                    <c:v>2035-2040</c:v>
                  </c:pt>
                  <c:pt idx="18">
                    <c:v>2025-2030</c:v>
                  </c:pt>
                  <c:pt idx="19">
                    <c:v>2030-2035</c:v>
                  </c:pt>
                  <c:pt idx="20">
                    <c:v>2035-2040</c:v>
                  </c:pt>
                  <c:pt idx="21">
                    <c:v>2025-2030</c:v>
                  </c:pt>
                  <c:pt idx="22">
                    <c:v>2030-2035</c:v>
                  </c:pt>
                  <c:pt idx="23">
                    <c:v>2035-2040</c:v>
                  </c:pt>
                </c:lvl>
                <c:lvl>
                  <c:pt idx="0">
                    <c:v>Carbon sequestration</c:v>
                  </c:pt>
                  <c:pt idx="3">
                    <c:v>Crop pollination</c:v>
                  </c:pt>
                  <c:pt idx="6">
                    <c:v>Crop provisioning</c:v>
                  </c:pt>
                  <c:pt idx="9">
                    <c:v>Flood control</c:v>
                  </c:pt>
                  <c:pt idx="12">
                    <c:v>Nature based recreation</c:v>
                  </c:pt>
                  <c:pt idx="15">
                    <c:v>Soil retention</c:v>
                  </c:pt>
                  <c:pt idx="18">
                    <c:v>Water purification</c:v>
                  </c:pt>
                  <c:pt idx="21">
                    <c:v>Wood provisioning</c:v>
                  </c:pt>
                </c:lvl>
              </c:multiLvlStrCache>
            </c:multiLvlStrRef>
          </c:cat>
          <c:val>
            <c:numRef>
              <c:f>'GEP supply base chart'!$F$3:$F$35</c:f>
              <c:numCache>
                <c:formatCode>General</c:formatCode>
                <c:ptCount val="24"/>
                <c:pt idx="12">
                  <c:v>-0.50715188051615478</c:v>
                </c:pt>
                <c:pt idx="13">
                  <c:v>-1.849198303373804</c:v>
                </c:pt>
                <c:pt idx="14">
                  <c:v>-3.8335237399097619</c:v>
                </c:pt>
              </c:numCache>
            </c:numRef>
          </c:val>
          <c:smooth val="0"/>
          <c:extLst>
            <c:ext xmlns:c16="http://schemas.microsoft.com/office/drawing/2014/chart" uri="{C3380CC4-5D6E-409C-BE32-E72D297353CC}">
              <c16:uniqueId val="{00000004-F255-4D78-A4EB-ABD053B3383E}"/>
            </c:ext>
          </c:extLst>
        </c:ser>
        <c:ser>
          <c:idx val="5"/>
          <c:order val="5"/>
          <c:tx>
            <c:strRef>
              <c:f>'GEP supply base chart'!$G$1:$G$2</c:f>
              <c:strCache>
                <c:ptCount val="1"/>
                <c:pt idx="0">
                  <c:v>Soil retention</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multiLvlStrRef>
              <c:f>'GEP supply base chart'!$A$3:$A$35</c:f>
              <c:multiLvlStrCache>
                <c:ptCount val="24"/>
                <c:lvl>
                  <c:pt idx="0">
                    <c:v>2025-2030</c:v>
                  </c:pt>
                  <c:pt idx="1">
                    <c:v>2030-2035</c:v>
                  </c:pt>
                  <c:pt idx="2">
                    <c:v>2035-2040</c:v>
                  </c:pt>
                  <c:pt idx="3">
                    <c:v>2025-2030</c:v>
                  </c:pt>
                  <c:pt idx="4">
                    <c:v>2030-2035</c:v>
                  </c:pt>
                  <c:pt idx="5">
                    <c:v>2035-2040</c:v>
                  </c:pt>
                  <c:pt idx="6">
                    <c:v>2025-2030</c:v>
                  </c:pt>
                  <c:pt idx="7">
                    <c:v>2030-2035</c:v>
                  </c:pt>
                  <c:pt idx="8">
                    <c:v>2035-2040</c:v>
                  </c:pt>
                  <c:pt idx="9">
                    <c:v>2025-2030</c:v>
                  </c:pt>
                  <c:pt idx="10">
                    <c:v>2030-2035</c:v>
                  </c:pt>
                  <c:pt idx="11">
                    <c:v>2035-2040</c:v>
                  </c:pt>
                  <c:pt idx="12">
                    <c:v>2025-2030</c:v>
                  </c:pt>
                  <c:pt idx="13">
                    <c:v>2030-2035</c:v>
                  </c:pt>
                  <c:pt idx="14">
                    <c:v>2035-2040</c:v>
                  </c:pt>
                  <c:pt idx="15">
                    <c:v>2025-2030</c:v>
                  </c:pt>
                  <c:pt idx="16">
                    <c:v>2030-2035</c:v>
                  </c:pt>
                  <c:pt idx="17">
                    <c:v>2035-2040</c:v>
                  </c:pt>
                  <c:pt idx="18">
                    <c:v>2025-2030</c:v>
                  </c:pt>
                  <c:pt idx="19">
                    <c:v>2030-2035</c:v>
                  </c:pt>
                  <c:pt idx="20">
                    <c:v>2035-2040</c:v>
                  </c:pt>
                  <c:pt idx="21">
                    <c:v>2025-2030</c:v>
                  </c:pt>
                  <c:pt idx="22">
                    <c:v>2030-2035</c:v>
                  </c:pt>
                  <c:pt idx="23">
                    <c:v>2035-2040</c:v>
                  </c:pt>
                </c:lvl>
                <c:lvl>
                  <c:pt idx="0">
                    <c:v>Carbon sequestration</c:v>
                  </c:pt>
                  <c:pt idx="3">
                    <c:v>Crop pollination</c:v>
                  </c:pt>
                  <c:pt idx="6">
                    <c:v>Crop provisioning</c:v>
                  </c:pt>
                  <c:pt idx="9">
                    <c:v>Flood control</c:v>
                  </c:pt>
                  <c:pt idx="12">
                    <c:v>Nature based recreation</c:v>
                  </c:pt>
                  <c:pt idx="15">
                    <c:v>Soil retention</c:v>
                  </c:pt>
                  <c:pt idx="18">
                    <c:v>Water purification</c:v>
                  </c:pt>
                  <c:pt idx="21">
                    <c:v>Wood provisioning</c:v>
                  </c:pt>
                </c:lvl>
              </c:multiLvlStrCache>
            </c:multiLvlStrRef>
          </c:cat>
          <c:val>
            <c:numRef>
              <c:f>'GEP supply base chart'!$G$3:$G$35</c:f>
              <c:numCache>
                <c:formatCode>General</c:formatCode>
                <c:ptCount val="24"/>
                <c:pt idx="15">
                  <c:v>5.9993679337091772E-2</c:v>
                </c:pt>
                <c:pt idx="16">
                  <c:v>0.15183743799053465</c:v>
                </c:pt>
                <c:pt idx="17">
                  <c:v>0.2415388806947561</c:v>
                </c:pt>
              </c:numCache>
            </c:numRef>
          </c:val>
          <c:smooth val="0"/>
          <c:extLst>
            <c:ext xmlns:c16="http://schemas.microsoft.com/office/drawing/2014/chart" uri="{C3380CC4-5D6E-409C-BE32-E72D297353CC}">
              <c16:uniqueId val="{00000005-F255-4D78-A4EB-ABD053B3383E}"/>
            </c:ext>
          </c:extLst>
        </c:ser>
        <c:ser>
          <c:idx val="6"/>
          <c:order val="6"/>
          <c:tx>
            <c:strRef>
              <c:f>'GEP supply base chart'!$H$1:$H$2</c:f>
              <c:strCache>
                <c:ptCount val="1"/>
                <c:pt idx="0">
                  <c:v>Water purification</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multiLvlStrRef>
              <c:f>'GEP supply base chart'!$A$3:$A$35</c:f>
              <c:multiLvlStrCache>
                <c:ptCount val="24"/>
                <c:lvl>
                  <c:pt idx="0">
                    <c:v>2025-2030</c:v>
                  </c:pt>
                  <c:pt idx="1">
                    <c:v>2030-2035</c:v>
                  </c:pt>
                  <c:pt idx="2">
                    <c:v>2035-2040</c:v>
                  </c:pt>
                  <c:pt idx="3">
                    <c:v>2025-2030</c:v>
                  </c:pt>
                  <c:pt idx="4">
                    <c:v>2030-2035</c:v>
                  </c:pt>
                  <c:pt idx="5">
                    <c:v>2035-2040</c:v>
                  </c:pt>
                  <c:pt idx="6">
                    <c:v>2025-2030</c:v>
                  </c:pt>
                  <c:pt idx="7">
                    <c:v>2030-2035</c:v>
                  </c:pt>
                  <c:pt idx="8">
                    <c:v>2035-2040</c:v>
                  </c:pt>
                  <c:pt idx="9">
                    <c:v>2025-2030</c:v>
                  </c:pt>
                  <c:pt idx="10">
                    <c:v>2030-2035</c:v>
                  </c:pt>
                  <c:pt idx="11">
                    <c:v>2035-2040</c:v>
                  </c:pt>
                  <c:pt idx="12">
                    <c:v>2025-2030</c:v>
                  </c:pt>
                  <c:pt idx="13">
                    <c:v>2030-2035</c:v>
                  </c:pt>
                  <c:pt idx="14">
                    <c:v>2035-2040</c:v>
                  </c:pt>
                  <c:pt idx="15">
                    <c:v>2025-2030</c:v>
                  </c:pt>
                  <c:pt idx="16">
                    <c:v>2030-2035</c:v>
                  </c:pt>
                  <c:pt idx="17">
                    <c:v>2035-2040</c:v>
                  </c:pt>
                  <c:pt idx="18">
                    <c:v>2025-2030</c:v>
                  </c:pt>
                  <c:pt idx="19">
                    <c:v>2030-2035</c:v>
                  </c:pt>
                  <c:pt idx="20">
                    <c:v>2035-2040</c:v>
                  </c:pt>
                  <c:pt idx="21">
                    <c:v>2025-2030</c:v>
                  </c:pt>
                  <c:pt idx="22">
                    <c:v>2030-2035</c:v>
                  </c:pt>
                  <c:pt idx="23">
                    <c:v>2035-2040</c:v>
                  </c:pt>
                </c:lvl>
                <c:lvl>
                  <c:pt idx="0">
                    <c:v>Carbon sequestration</c:v>
                  </c:pt>
                  <c:pt idx="3">
                    <c:v>Crop pollination</c:v>
                  </c:pt>
                  <c:pt idx="6">
                    <c:v>Crop provisioning</c:v>
                  </c:pt>
                  <c:pt idx="9">
                    <c:v>Flood control</c:v>
                  </c:pt>
                  <c:pt idx="12">
                    <c:v>Nature based recreation</c:v>
                  </c:pt>
                  <c:pt idx="15">
                    <c:v>Soil retention</c:v>
                  </c:pt>
                  <c:pt idx="18">
                    <c:v>Water purification</c:v>
                  </c:pt>
                  <c:pt idx="21">
                    <c:v>Wood provisioning</c:v>
                  </c:pt>
                </c:lvl>
              </c:multiLvlStrCache>
            </c:multiLvlStrRef>
          </c:cat>
          <c:val>
            <c:numRef>
              <c:f>'GEP supply base chart'!$H$3:$H$35</c:f>
              <c:numCache>
                <c:formatCode>General</c:formatCode>
                <c:ptCount val="24"/>
                <c:pt idx="18">
                  <c:v>-0.16487063343859182</c:v>
                </c:pt>
                <c:pt idx="19">
                  <c:v>-0.38747099232083954</c:v>
                </c:pt>
                <c:pt idx="20">
                  <c:v>-0.70532456922037579</c:v>
                </c:pt>
              </c:numCache>
            </c:numRef>
          </c:val>
          <c:smooth val="0"/>
          <c:extLst>
            <c:ext xmlns:c16="http://schemas.microsoft.com/office/drawing/2014/chart" uri="{C3380CC4-5D6E-409C-BE32-E72D297353CC}">
              <c16:uniqueId val="{00000006-F255-4D78-A4EB-ABD053B3383E}"/>
            </c:ext>
          </c:extLst>
        </c:ser>
        <c:ser>
          <c:idx val="7"/>
          <c:order val="7"/>
          <c:tx>
            <c:strRef>
              <c:f>'GEP supply base chart'!$I$1:$I$2</c:f>
              <c:strCache>
                <c:ptCount val="1"/>
                <c:pt idx="0">
                  <c:v>Wood provisioning</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multiLvlStrRef>
              <c:f>'GEP supply base chart'!$A$3:$A$35</c:f>
              <c:multiLvlStrCache>
                <c:ptCount val="24"/>
                <c:lvl>
                  <c:pt idx="0">
                    <c:v>2025-2030</c:v>
                  </c:pt>
                  <c:pt idx="1">
                    <c:v>2030-2035</c:v>
                  </c:pt>
                  <c:pt idx="2">
                    <c:v>2035-2040</c:v>
                  </c:pt>
                  <c:pt idx="3">
                    <c:v>2025-2030</c:v>
                  </c:pt>
                  <c:pt idx="4">
                    <c:v>2030-2035</c:v>
                  </c:pt>
                  <c:pt idx="5">
                    <c:v>2035-2040</c:v>
                  </c:pt>
                  <c:pt idx="6">
                    <c:v>2025-2030</c:v>
                  </c:pt>
                  <c:pt idx="7">
                    <c:v>2030-2035</c:v>
                  </c:pt>
                  <c:pt idx="8">
                    <c:v>2035-2040</c:v>
                  </c:pt>
                  <c:pt idx="9">
                    <c:v>2025-2030</c:v>
                  </c:pt>
                  <c:pt idx="10">
                    <c:v>2030-2035</c:v>
                  </c:pt>
                  <c:pt idx="11">
                    <c:v>2035-2040</c:v>
                  </c:pt>
                  <c:pt idx="12">
                    <c:v>2025-2030</c:v>
                  </c:pt>
                  <c:pt idx="13">
                    <c:v>2030-2035</c:v>
                  </c:pt>
                  <c:pt idx="14">
                    <c:v>2035-2040</c:v>
                  </c:pt>
                  <c:pt idx="15">
                    <c:v>2025-2030</c:v>
                  </c:pt>
                  <c:pt idx="16">
                    <c:v>2030-2035</c:v>
                  </c:pt>
                  <c:pt idx="17">
                    <c:v>2035-2040</c:v>
                  </c:pt>
                  <c:pt idx="18">
                    <c:v>2025-2030</c:v>
                  </c:pt>
                  <c:pt idx="19">
                    <c:v>2030-2035</c:v>
                  </c:pt>
                  <c:pt idx="20">
                    <c:v>2035-2040</c:v>
                  </c:pt>
                  <c:pt idx="21">
                    <c:v>2025-2030</c:v>
                  </c:pt>
                  <c:pt idx="22">
                    <c:v>2030-2035</c:v>
                  </c:pt>
                  <c:pt idx="23">
                    <c:v>2035-2040</c:v>
                  </c:pt>
                </c:lvl>
                <c:lvl>
                  <c:pt idx="0">
                    <c:v>Carbon sequestration</c:v>
                  </c:pt>
                  <c:pt idx="3">
                    <c:v>Crop pollination</c:v>
                  </c:pt>
                  <c:pt idx="6">
                    <c:v>Crop provisioning</c:v>
                  </c:pt>
                  <c:pt idx="9">
                    <c:v>Flood control</c:v>
                  </c:pt>
                  <c:pt idx="12">
                    <c:v>Nature based recreation</c:v>
                  </c:pt>
                  <c:pt idx="15">
                    <c:v>Soil retention</c:v>
                  </c:pt>
                  <c:pt idx="18">
                    <c:v>Water purification</c:v>
                  </c:pt>
                  <c:pt idx="21">
                    <c:v>Wood provisioning</c:v>
                  </c:pt>
                </c:lvl>
              </c:multiLvlStrCache>
            </c:multiLvlStrRef>
          </c:cat>
          <c:val>
            <c:numRef>
              <c:f>'GEP supply base chart'!$I$3:$I$35</c:f>
              <c:numCache>
                <c:formatCode>General</c:formatCode>
                <c:ptCount val="24"/>
                <c:pt idx="21">
                  <c:v>1.9966549670278277</c:v>
                </c:pt>
                <c:pt idx="22">
                  <c:v>3.5310736769785001</c:v>
                </c:pt>
                <c:pt idx="23">
                  <c:v>4.7458420791267226</c:v>
                </c:pt>
              </c:numCache>
            </c:numRef>
          </c:val>
          <c:smooth val="0"/>
          <c:extLst>
            <c:ext xmlns:c16="http://schemas.microsoft.com/office/drawing/2014/chart" uri="{C3380CC4-5D6E-409C-BE32-E72D297353CC}">
              <c16:uniqueId val="{00000007-F255-4D78-A4EB-ABD053B3383E}"/>
            </c:ext>
          </c:extLst>
        </c:ser>
        <c:dLbls>
          <c:showLegendKey val="0"/>
          <c:showVal val="0"/>
          <c:showCatName val="0"/>
          <c:showSerName val="0"/>
          <c:showPercent val="0"/>
          <c:showBubbleSize val="0"/>
        </c:dLbls>
        <c:marker val="1"/>
        <c:smooth val="0"/>
        <c:axId val="854577896"/>
        <c:axId val="854575272"/>
      </c:lineChart>
      <c:catAx>
        <c:axId val="854577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854575272"/>
        <c:crossesAt val="-6"/>
        <c:auto val="1"/>
        <c:lblAlgn val="ctr"/>
        <c:lblOffset val="100"/>
        <c:noMultiLvlLbl val="0"/>
      </c:catAx>
      <c:valAx>
        <c:axId val="854575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4577896"/>
        <c:crossesAt val="1"/>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[GEP results new.xlsx]Stress index base chart!PivotTable3</c:name>
    <c:fmtId val="14"/>
  </c:pivotSource>
  <c:chart>
    <c:autoTitleDeleted val="0"/>
    <c:pivotFmts>
      <c:pivotFmt>
        <c:idx val="0"/>
        <c:spPr>
          <a:solidFill>
            <a:schemeClr val="accent1"/>
          </a:solidFill>
          <a:ln>
            <a:noFill/>
          </a:ln>
          <a:effectLst/>
        </c:spPr>
        <c:marker>
          <c:spPr>
            <a:solidFill>
              <a:schemeClr val="accent1"/>
            </a:solidFill>
            <a:ln w="9525">
              <a:solidFill>
                <a:schemeClr val="accent1"/>
              </a:solidFill>
            </a:ln>
            <a:effectLst/>
          </c:spPr>
        </c:marker>
      </c:pivotFmt>
      <c:pivotFmt>
        <c:idx val="1"/>
        <c:spPr>
          <a:solidFill>
            <a:schemeClr val="accent1"/>
          </a:solidFill>
          <a:ln w="28575" cap="rnd">
            <a:solidFill>
              <a:schemeClr val="accent1"/>
            </a:solidFill>
            <a:round/>
          </a:ln>
          <a:effectLst/>
        </c:spPr>
      </c:pivotFmt>
      <c:pivotFmt>
        <c:idx val="2"/>
        <c:spPr>
          <a:solidFill>
            <a:schemeClr val="accent1"/>
          </a:solidFill>
          <a:ln w="28575" cap="rnd">
            <a:solidFill>
              <a:schemeClr val="accent1"/>
            </a:solidFill>
            <a:round/>
          </a:ln>
          <a:effectLst/>
        </c:spPr>
      </c:pivotFmt>
      <c:pivotFmt>
        <c:idx val="3"/>
        <c:spPr>
          <a:solidFill>
            <a:schemeClr val="accent1"/>
          </a:solidFill>
          <a:ln w="28575" cap="rnd">
            <a:solidFill>
              <a:schemeClr val="accent1"/>
            </a:solidFill>
            <a:round/>
          </a:ln>
          <a:effectLst/>
        </c:spPr>
      </c:pivotFmt>
      <c:pivotFmt>
        <c:idx val="4"/>
        <c:spPr>
          <a:solidFill>
            <a:schemeClr val="accent1"/>
          </a:solidFill>
          <a:ln w="28575" cap="rnd">
            <a:solidFill>
              <a:schemeClr val="accent1"/>
            </a:solidFill>
            <a:round/>
          </a:ln>
          <a:effectLst/>
        </c:spPr>
      </c:pivotFmt>
      <c:pivotFmt>
        <c:idx val="5"/>
        <c:spPr>
          <a:solidFill>
            <a:schemeClr val="accent1"/>
          </a:solidFill>
          <a:ln w="28575" cap="rnd">
            <a:solidFill>
              <a:schemeClr val="accent1"/>
            </a:solidFill>
            <a:round/>
          </a:ln>
          <a:effectLst/>
        </c:spPr>
      </c:pivotFmt>
      <c:pivotFmt>
        <c:idx val="6"/>
        <c:spPr>
          <a:solidFill>
            <a:schemeClr val="accent1"/>
          </a:solidFill>
          <a:ln w="28575" cap="rnd">
            <a:solidFill>
              <a:schemeClr val="accent1"/>
            </a:solidFill>
            <a:round/>
          </a:ln>
          <a:effectLst/>
        </c:spPr>
      </c:pivotFmt>
      <c:pivotFmt>
        <c:idx val="7"/>
        <c:spPr>
          <a:solidFill>
            <a:schemeClr val="accent1"/>
          </a:solidFill>
          <a:ln w="28575" cap="rnd">
            <a:solidFill>
              <a:schemeClr val="accent1"/>
            </a:solidFill>
            <a:round/>
          </a:ln>
          <a:effectLst/>
        </c:spPr>
      </c:pivotFmt>
      <c:pivotFmt>
        <c:idx val="8"/>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pivotFmt>
      <c:pivotFmt>
        <c:idx val="9"/>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pivotFmt>
      <c:pivotFmt>
        <c:idx val="10"/>
        <c:spPr>
          <a:solidFill>
            <a:schemeClr val="accent1"/>
          </a:solidFill>
          <a:ln w="28575" cap="rnd">
            <a:solidFill>
              <a:schemeClr val="accent1"/>
            </a:solidFill>
            <a:round/>
          </a:ln>
          <a:effectLst/>
        </c:spPr>
        <c:marker>
          <c:symbol val="circle"/>
          <c:size val="5"/>
          <c:spPr>
            <a:solidFill>
              <a:schemeClr val="accent3"/>
            </a:solidFill>
            <a:ln w="9525">
              <a:solidFill>
                <a:schemeClr val="accent3"/>
              </a:solidFill>
            </a:ln>
            <a:effectLst/>
          </c:spPr>
        </c:marker>
      </c:pivotFmt>
      <c:pivotFmt>
        <c:idx val="11"/>
        <c:spPr>
          <a:solidFill>
            <a:schemeClr val="accent1"/>
          </a:solidFill>
          <a:ln w="28575" cap="rnd">
            <a:solidFill>
              <a:schemeClr val="accent1"/>
            </a:solidFill>
            <a:round/>
          </a:ln>
          <a:effectLst/>
        </c:spPr>
        <c:marker>
          <c:symbol val="circle"/>
          <c:size val="5"/>
          <c:spPr>
            <a:solidFill>
              <a:schemeClr val="accent4"/>
            </a:solidFill>
            <a:ln w="9525">
              <a:solidFill>
                <a:schemeClr val="accent4"/>
              </a:solidFill>
            </a:ln>
            <a:effectLst/>
          </c:spPr>
        </c:marker>
      </c:pivotFmt>
      <c:pivotFmt>
        <c:idx val="12"/>
        <c:spPr>
          <a:solidFill>
            <a:schemeClr val="accent1"/>
          </a:solidFill>
          <a:ln w="28575" cap="rnd">
            <a:solidFill>
              <a:schemeClr val="accent1"/>
            </a:solidFill>
            <a:round/>
          </a:ln>
          <a:effectLst/>
        </c:spPr>
        <c:marker>
          <c:symbol val="circle"/>
          <c:size val="5"/>
          <c:spPr>
            <a:solidFill>
              <a:schemeClr val="accent5"/>
            </a:solidFill>
            <a:ln w="9525">
              <a:solidFill>
                <a:schemeClr val="accent5"/>
              </a:solidFill>
            </a:ln>
            <a:effectLst/>
          </c:spPr>
        </c:marker>
      </c:pivotFmt>
      <c:pivotFmt>
        <c:idx val="13"/>
        <c:spPr>
          <a:solidFill>
            <a:schemeClr val="accent1"/>
          </a:solidFill>
          <a:ln w="28575" cap="rnd">
            <a:solidFill>
              <a:schemeClr val="accent1"/>
            </a:solidFill>
            <a:round/>
          </a:ln>
          <a:effectLst/>
        </c:spPr>
        <c:marker>
          <c:symbol val="circle"/>
          <c:size val="5"/>
          <c:spPr>
            <a:solidFill>
              <a:schemeClr val="accent6"/>
            </a:solidFill>
            <a:ln w="9525">
              <a:solidFill>
                <a:schemeClr val="accent6"/>
              </a:solidFill>
            </a:ln>
            <a:effectLst/>
          </c:spPr>
        </c:marker>
      </c:pivotFmt>
      <c:pivotFmt>
        <c:idx val="14"/>
        <c:spPr>
          <a:solidFill>
            <a:schemeClr val="accent1"/>
          </a:solidFill>
          <a:ln w="28575" cap="rnd">
            <a:solidFill>
              <a:schemeClr val="accent1"/>
            </a:solidFill>
            <a:round/>
          </a:ln>
          <a:effectLst/>
        </c:spPr>
        <c:marker>
          <c:symbol val="circle"/>
          <c:size val="5"/>
          <c:spPr>
            <a:solidFill>
              <a:schemeClr val="accent1">
                <a:lumMod val="60000"/>
              </a:schemeClr>
            </a:solidFill>
            <a:ln w="9525">
              <a:solidFill>
                <a:schemeClr val="accent1">
                  <a:lumMod val="60000"/>
                </a:schemeClr>
              </a:solidFill>
            </a:ln>
            <a:effectLst/>
          </c:spPr>
        </c:marker>
      </c:pivotFmt>
      <c:pivotFmt>
        <c:idx val="15"/>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pivotFmt>
      <c:pivotFmt>
        <c:idx val="16"/>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pivotFmt>
      <c:pivotFmt>
        <c:idx val="17"/>
        <c:spPr>
          <a:solidFill>
            <a:schemeClr val="accent1"/>
          </a:solidFill>
          <a:ln w="28575" cap="rnd">
            <a:solidFill>
              <a:schemeClr val="accent1"/>
            </a:solidFill>
            <a:round/>
          </a:ln>
          <a:effectLst/>
        </c:spPr>
        <c:marker>
          <c:symbol val="circle"/>
          <c:size val="5"/>
          <c:spPr>
            <a:solidFill>
              <a:schemeClr val="accent3"/>
            </a:solidFill>
            <a:ln w="9525">
              <a:solidFill>
                <a:schemeClr val="accent3"/>
              </a:solidFill>
            </a:ln>
            <a:effectLst/>
          </c:spPr>
        </c:marker>
      </c:pivotFmt>
      <c:pivotFmt>
        <c:idx val="18"/>
        <c:spPr>
          <a:solidFill>
            <a:schemeClr val="accent1"/>
          </a:solidFill>
          <a:ln w="28575" cap="rnd">
            <a:solidFill>
              <a:schemeClr val="accent1"/>
            </a:solidFill>
            <a:round/>
          </a:ln>
          <a:effectLst/>
        </c:spPr>
        <c:marker>
          <c:symbol val="circle"/>
          <c:size val="5"/>
          <c:spPr>
            <a:solidFill>
              <a:schemeClr val="accent4"/>
            </a:solidFill>
            <a:ln w="9525">
              <a:solidFill>
                <a:schemeClr val="accent4"/>
              </a:solidFill>
            </a:ln>
            <a:effectLst/>
          </c:spPr>
        </c:marker>
      </c:pivotFmt>
      <c:pivotFmt>
        <c:idx val="19"/>
        <c:spPr>
          <a:solidFill>
            <a:schemeClr val="accent1"/>
          </a:solidFill>
          <a:ln w="28575" cap="rnd">
            <a:solidFill>
              <a:schemeClr val="accent1"/>
            </a:solidFill>
            <a:round/>
          </a:ln>
          <a:effectLst/>
        </c:spPr>
        <c:marker>
          <c:symbol val="circle"/>
          <c:size val="5"/>
          <c:spPr>
            <a:solidFill>
              <a:schemeClr val="accent5"/>
            </a:solidFill>
            <a:ln w="9525">
              <a:solidFill>
                <a:schemeClr val="accent5"/>
              </a:solidFill>
            </a:ln>
            <a:effectLst/>
          </c:spPr>
        </c:marker>
      </c:pivotFmt>
      <c:pivotFmt>
        <c:idx val="20"/>
        <c:spPr>
          <a:solidFill>
            <a:schemeClr val="accent1"/>
          </a:solidFill>
          <a:ln w="28575" cap="rnd">
            <a:solidFill>
              <a:schemeClr val="accent1"/>
            </a:solidFill>
            <a:round/>
          </a:ln>
          <a:effectLst/>
        </c:spPr>
        <c:marker>
          <c:symbol val="circle"/>
          <c:size val="5"/>
          <c:spPr>
            <a:solidFill>
              <a:schemeClr val="accent6"/>
            </a:solidFill>
            <a:ln w="9525">
              <a:solidFill>
                <a:schemeClr val="accent6"/>
              </a:solidFill>
            </a:ln>
            <a:effectLst/>
          </c:spPr>
        </c:marker>
      </c:pivotFmt>
      <c:pivotFmt>
        <c:idx val="21"/>
        <c:spPr>
          <a:solidFill>
            <a:schemeClr val="accent1"/>
          </a:solidFill>
          <a:ln w="28575" cap="rnd">
            <a:solidFill>
              <a:schemeClr val="accent1"/>
            </a:solidFill>
            <a:round/>
          </a:ln>
          <a:effectLst/>
        </c:spPr>
        <c:marker>
          <c:symbol val="circle"/>
          <c:size val="5"/>
          <c:spPr>
            <a:solidFill>
              <a:schemeClr val="accent1">
                <a:lumMod val="60000"/>
              </a:schemeClr>
            </a:solidFill>
            <a:ln w="9525">
              <a:solidFill>
                <a:schemeClr val="accent1">
                  <a:lumMod val="60000"/>
                </a:schemeClr>
              </a:solidFill>
            </a:ln>
            <a:effectLst/>
          </c:spPr>
        </c:marker>
      </c:pivotFmt>
      <c:pivotFmt>
        <c:idx val="22"/>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pivotFmt>
      <c:pivotFmt>
        <c:idx val="23"/>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pivotFmt>
      <c:pivotFmt>
        <c:idx val="24"/>
        <c:spPr>
          <a:solidFill>
            <a:schemeClr val="accent1"/>
          </a:solidFill>
          <a:ln w="28575" cap="rnd">
            <a:solidFill>
              <a:schemeClr val="accent1"/>
            </a:solidFill>
            <a:round/>
          </a:ln>
          <a:effectLst/>
        </c:spPr>
        <c:marker>
          <c:symbol val="circle"/>
          <c:size val="5"/>
          <c:spPr>
            <a:solidFill>
              <a:schemeClr val="accent3"/>
            </a:solidFill>
            <a:ln w="9525">
              <a:solidFill>
                <a:schemeClr val="accent3"/>
              </a:solidFill>
            </a:ln>
            <a:effectLst/>
          </c:spPr>
        </c:marker>
      </c:pivotFmt>
      <c:pivotFmt>
        <c:idx val="25"/>
        <c:spPr>
          <a:solidFill>
            <a:schemeClr val="accent1"/>
          </a:solidFill>
          <a:ln w="28575" cap="rnd">
            <a:solidFill>
              <a:schemeClr val="accent1"/>
            </a:solidFill>
            <a:round/>
          </a:ln>
          <a:effectLst/>
        </c:spPr>
        <c:marker>
          <c:symbol val="circle"/>
          <c:size val="5"/>
          <c:spPr>
            <a:solidFill>
              <a:schemeClr val="accent4"/>
            </a:solidFill>
            <a:ln w="9525">
              <a:solidFill>
                <a:schemeClr val="accent4"/>
              </a:solidFill>
            </a:ln>
            <a:effectLst/>
          </c:spPr>
        </c:marker>
      </c:pivotFmt>
      <c:pivotFmt>
        <c:idx val="26"/>
        <c:spPr>
          <a:solidFill>
            <a:schemeClr val="accent1"/>
          </a:solidFill>
          <a:ln w="28575" cap="rnd">
            <a:solidFill>
              <a:schemeClr val="accent1"/>
            </a:solidFill>
            <a:round/>
          </a:ln>
          <a:effectLst/>
        </c:spPr>
        <c:marker>
          <c:symbol val="circle"/>
          <c:size val="5"/>
          <c:spPr>
            <a:solidFill>
              <a:schemeClr val="accent5"/>
            </a:solidFill>
            <a:ln w="9525">
              <a:solidFill>
                <a:schemeClr val="accent5"/>
              </a:solidFill>
            </a:ln>
            <a:effectLst/>
          </c:spPr>
        </c:marker>
      </c:pivotFmt>
      <c:pivotFmt>
        <c:idx val="27"/>
        <c:spPr>
          <a:solidFill>
            <a:schemeClr val="accent1"/>
          </a:solidFill>
          <a:ln w="28575" cap="rnd">
            <a:solidFill>
              <a:schemeClr val="accent1"/>
            </a:solidFill>
            <a:round/>
          </a:ln>
          <a:effectLst/>
        </c:spPr>
        <c:marker>
          <c:symbol val="circle"/>
          <c:size val="5"/>
          <c:spPr>
            <a:solidFill>
              <a:schemeClr val="accent6"/>
            </a:solidFill>
            <a:ln w="9525">
              <a:solidFill>
                <a:schemeClr val="accent6"/>
              </a:solidFill>
            </a:ln>
            <a:effectLst/>
          </c:spPr>
        </c:marker>
      </c:pivotFmt>
      <c:pivotFmt>
        <c:idx val="28"/>
        <c:spPr>
          <a:solidFill>
            <a:schemeClr val="accent1"/>
          </a:solidFill>
          <a:ln w="28575" cap="rnd">
            <a:solidFill>
              <a:schemeClr val="accent1"/>
            </a:solidFill>
            <a:round/>
          </a:ln>
          <a:effectLst/>
        </c:spPr>
        <c:marker>
          <c:symbol val="circle"/>
          <c:size val="5"/>
          <c:spPr>
            <a:solidFill>
              <a:schemeClr val="accent1">
                <a:lumMod val="60000"/>
              </a:schemeClr>
            </a:solidFill>
            <a:ln w="9525">
              <a:solidFill>
                <a:schemeClr val="accent1">
                  <a:lumMod val="60000"/>
                </a:schemeClr>
              </a:solidFill>
            </a:ln>
            <a:effectLst/>
          </c:spPr>
        </c:marker>
      </c:pivotFmt>
    </c:pivotFmts>
    <c:plotArea>
      <c:layout/>
      <c:lineChart>
        <c:grouping val="standard"/>
        <c:varyColors val="0"/>
        <c:ser>
          <c:idx val="0"/>
          <c:order val="0"/>
          <c:tx>
            <c:strRef>
              <c:f>'Stress index base chart'!$B$1:$B$2</c:f>
              <c:strCache>
                <c:ptCount val="1"/>
                <c:pt idx="0">
                  <c:v>Crop pollination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multiLvlStrRef>
              <c:f>'Stress index base chart'!$A$3:$A$31</c:f>
              <c:multiLvlStrCache>
                <c:ptCount val="21"/>
                <c:lvl>
                  <c:pt idx="0">
                    <c:v>2030</c:v>
                  </c:pt>
                  <c:pt idx="1">
                    <c:v>2035</c:v>
                  </c:pt>
                  <c:pt idx="2">
                    <c:v>2040</c:v>
                  </c:pt>
                  <c:pt idx="3">
                    <c:v>2030</c:v>
                  </c:pt>
                  <c:pt idx="4">
                    <c:v>2035</c:v>
                  </c:pt>
                  <c:pt idx="5">
                    <c:v>2040</c:v>
                  </c:pt>
                  <c:pt idx="6">
                    <c:v>2030</c:v>
                  </c:pt>
                  <c:pt idx="7">
                    <c:v>2035</c:v>
                  </c:pt>
                  <c:pt idx="8">
                    <c:v>2040</c:v>
                  </c:pt>
                  <c:pt idx="9">
                    <c:v>2030</c:v>
                  </c:pt>
                  <c:pt idx="10">
                    <c:v>2035</c:v>
                  </c:pt>
                  <c:pt idx="11">
                    <c:v>2040</c:v>
                  </c:pt>
                  <c:pt idx="12">
                    <c:v>2030</c:v>
                  </c:pt>
                  <c:pt idx="13">
                    <c:v>2035</c:v>
                  </c:pt>
                  <c:pt idx="14">
                    <c:v>2040</c:v>
                  </c:pt>
                  <c:pt idx="15">
                    <c:v>2030</c:v>
                  </c:pt>
                  <c:pt idx="16">
                    <c:v>2035</c:v>
                  </c:pt>
                  <c:pt idx="17">
                    <c:v>2040</c:v>
                  </c:pt>
                  <c:pt idx="18">
                    <c:v>2030</c:v>
                  </c:pt>
                  <c:pt idx="19">
                    <c:v>2035</c:v>
                  </c:pt>
                  <c:pt idx="20">
                    <c:v>2040</c:v>
                  </c:pt>
                </c:lvl>
                <c:lvl>
                  <c:pt idx="0">
                    <c:v>Crop pollination</c:v>
                  </c:pt>
                  <c:pt idx="3">
                    <c:v>Crop provisioning</c:v>
                  </c:pt>
                  <c:pt idx="6">
                    <c:v>Flood control</c:v>
                  </c:pt>
                  <c:pt idx="9">
                    <c:v>Nature based recreation</c:v>
                  </c:pt>
                  <c:pt idx="12">
                    <c:v>Soil retention</c:v>
                  </c:pt>
                  <c:pt idx="15">
                    <c:v>Water purification</c:v>
                  </c:pt>
                  <c:pt idx="18">
                    <c:v>Wood provisioning</c:v>
                  </c:pt>
                </c:lvl>
              </c:multiLvlStrCache>
            </c:multiLvlStrRef>
          </c:cat>
          <c:val>
            <c:numRef>
              <c:f>'Stress index base chart'!$B$3:$B$31</c:f>
              <c:numCache>
                <c:formatCode>General</c:formatCode>
                <c:ptCount val="21"/>
                <c:pt idx="0">
                  <c:v>99.799022795260967</c:v>
                </c:pt>
                <c:pt idx="1">
                  <c:v>100.1575932359209</c:v>
                </c:pt>
                <c:pt idx="2">
                  <c:v>101.13706150647251</c:v>
                </c:pt>
              </c:numCache>
            </c:numRef>
          </c:val>
          <c:smooth val="0"/>
          <c:extLst>
            <c:ext xmlns:c16="http://schemas.microsoft.com/office/drawing/2014/chart" uri="{C3380CC4-5D6E-409C-BE32-E72D297353CC}">
              <c16:uniqueId val="{00000000-2ECF-4AEA-B215-26B0C23C305F}"/>
            </c:ext>
          </c:extLst>
        </c:ser>
        <c:ser>
          <c:idx val="1"/>
          <c:order val="1"/>
          <c:tx>
            <c:strRef>
              <c:f>'Stress index base chart'!$C$1:$C$2</c:f>
              <c:strCache>
                <c:ptCount val="1"/>
                <c:pt idx="0">
                  <c:v>Crop provisioning</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multiLvlStrRef>
              <c:f>'Stress index base chart'!$A$3:$A$31</c:f>
              <c:multiLvlStrCache>
                <c:ptCount val="21"/>
                <c:lvl>
                  <c:pt idx="0">
                    <c:v>2030</c:v>
                  </c:pt>
                  <c:pt idx="1">
                    <c:v>2035</c:v>
                  </c:pt>
                  <c:pt idx="2">
                    <c:v>2040</c:v>
                  </c:pt>
                  <c:pt idx="3">
                    <c:v>2030</c:v>
                  </c:pt>
                  <c:pt idx="4">
                    <c:v>2035</c:v>
                  </c:pt>
                  <c:pt idx="5">
                    <c:v>2040</c:v>
                  </c:pt>
                  <c:pt idx="6">
                    <c:v>2030</c:v>
                  </c:pt>
                  <c:pt idx="7">
                    <c:v>2035</c:v>
                  </c:pt>
                  <c:pt idx="8">
                    <c:v>2040</c:v>
                  </c:pt>
                  <c:pt idx="9">
                    <c:v>2030</c:v>
                  </c:pt>
                  <c:pt idx="10">
                    <c:v>2035</c:v>
                  </c:pt>
                  <c:pt idx="11">
                    <c:v>2040</c:v>
                  </c:pt>
                  <c:pt idx="12">
                    <c:v>2030</c:v>
                  </c:pt>
                  <c:pt idx="13">
                    <c:v>2035</c:v>
                  </c:pt>
                  <c:pt idx="14">
                    <c:v>2040</c:v>
                  </c:pt>
                  <c:pt idx="15">
                    <c:v>2030</c:v>
                  </c:pt>
                  <c:pt idx="16">
                    <c:v>2035</c:v>
                  </c:pt>
                  <c:pt idx="17">
                    <c:v>2040</c:v>
                  </c:pt>
                  <c:pt idx="18">
                    <c:v>2030</c:v>
                  </c:pt>
                  <c:pt idx="19">
                    <c:v>2035</c:v>
                  </c:pt>
                  <c:pt idx="20">
                    <c:v>2040</c:v>
                  </c:pt>
                </c:lvl>
                <c:lvl>
                  <c:pt idx="0">
                    <c:v>Crop pollination</c:v>
                  </c:pt>
                  <c:pt idx="3">
                    <c:v>Crop provisioning</c:v>
                  </c:pt>
                  <c:pt idx="6">
                    <c:v>Flood control</c:v>
                  </c:pt>
                  <c:pt idx="9">
                    <c:v>Nature based recreation</c:v>
                  </c:pt>
                  <c:pt idx="12">
                    <c:v>Soil retention</c:v>
                  </c:pt>
                  <c:pt idx="15">
                    <c:v>Water purification</c:v>
                  </c:pt>
                  <c:pt idx="18">
                    <c:v>Wood provisioning</c:v>
                  </c:pt>
                </c:lvl>
              </c:multiLvlStrCache>
            </c:multiLvlStrRef>
          </c:cat>
          <c:val>
            <c:numRef>
              <c:f>'Stress index base chart'!$C$3:$C$31</c:f>
              <c:numCache>
                <c:formatCode>General</c:formatCode>
                <c:ptCount val="21"/>
                <c:pt idx="3">
                  <c:v>99.511141951095823</c:v>
                </c:pt>
                <c:pt idx="4">
                  <c:v>99.429629765231795</c:v>
                </c:pt>
                <c:pt idx="5">
                  <c:v>99.641929842258747</c:v>
                </c:pt>
              </c:numCache>
            </c:numRef>
          </c:val>
          <c:smooth val="0"/>
          <c:extLst>
            <c:ext xmlns:c16="http://schemas.microsoft.com/office/drawing/2014/chart" uri="{C3380CC4-5D6E-409C-BE32-E72D297353CC}">
              <c16:uniqueId val="{00000001-2ECF-4AEA-B215-26B0C23C305F}"/>
            </c:ext>
          </c:extLst>
        </c:ser>
        <c:ser>
          <c:idx val="2"/>
          <c:order val="2"/>
          <c:tx>
            <c:strRef>
              <c:f>'Stress index base chart'!$D$1:$D$2</c:f>
              <c:strCache>
                <c:ptCount val="1"/>
                <c:pt idx="0">
                  <c:v>Flood control</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multiLvlStrRef>
              <c:f>'Stress index base chart'!$A$3:$A$31</c:f>
              <c:multiLvlStrCache>
                <c:ptCount val="21"/>
                <c:lvl>
                  <c:pt idx="0">
                    <c:v>2030</c:v>
                  </c:pt>
                  <c:pt idx="1">
                    <c:v>2035</c:v>
                  </c:pt>
                  <c:pt idx="2">
                    <c:v>2040</c:v>
                  </c:pt>
                  <c:pt idx="3">
                    <c:v>2030</c:v>
                  </c:pt>
                  <c:pt idx="4">
                    <c:v>2035</c:v>
                  </c:pt>
                  <c:pt idx="5">
                    <c:v>2040</c:v>
                  </c:pt>
                  <c:pt idx="6">
                    <c:v>2030</c:v>
                  </c:pt>
                  <c:pt idx="7">
                    <c:v>2035</c:v>
                  </c:pt>
                  <c:pt idx="8">
                    <c:v>2040</c:v>
                  </c:pt>
                  <c:pt idx="9">
                    <c:v>2030</c:v>
                  </c:pt>
                  <c:pt idx="10">
                    <c:v>2035</c:v>
                  </c:pt>
                  <c:pt idx="11">
                    <c:v>2040</c:v>
                  </c:pt>
                  <c:pt idx="12">
                    <c:v>2030</c:v>
                  </c:pt>
                  <c:pt idx="13">
                    <c:v>2035</c:v>
                  </c:pt>
                  <c:pt idx="14">
                    <c:v>2040</c:v>
                  </c:pt>
                  <c:pt idx="15">
                    <c:v>2030</c:v>
                  </c:pt>
                  <c:pt idx="16">
                    <c:v>2035</c:v>
                  </c:pt>
                  <c:pt idx="17">
                    <c:v>2040</c:v>
                  </c:pt>
                  <c:pt idx="18">
                    <c:v>2030</c:v>
                  </c:pt>
                  <c:pt idx="19">
                    <c:v>2035</c:v>
                  </c:pt>
                  <c:pt idx="20">
                    <c:v>2040</c:v>
                  </c:pt>
                </c:lvl>
                <c:lvl>
                  <c:pt idx="0">
                    <c:v>Crop pollination</c:v>
                  </c:pt>
                  <c:pt idx="3">
                    <c:v>Crop provisioning</c:v>
                  </c:pt>
                  <c:pt idx="6">
                    <c:v>Flood control</c:v>
                  </c:pt>
                  <c:pt idx="9">
                    <c:v>Nature based recreation</c:v>
                  </c:pt>
                  <c:pt idx="12">
                    <c:v>Soil retention</c:v>
                  </c:pt>
                  <c:pt idx="15">
                    <c:v>Water purification</c:v>
                  </c:pt>
                  <c:pt idx="18">
                    <c:v>Wood provisioning</c:v>
                  </c:pt>
                </c:lvl>
              </c:multiLvlStrCache>
            </c:multiLvlStrRef>
          </c:cat>
          <c:val>
            <c:numRef>
              <c:f>'Stress index base chart'!$D$3:$D$31</c:f>
              <c:numCache>
                <c:formatCode>General</c:formatCode>
                <c:ptCount val="21"/>
                <c:pt idx="6">
                  <c:v>109.19190469050166</c:v>
                </c:pt>
                <c:pt idx="7">
                  <c:v>119.38112017959924</c:v>
                </c:pt>
                <c:pt idx="8">
                  <c:v>131.36542681786784</c:v>
                </c:pt>
              </c:numCache>
            </c:numRef>
          </c:val>
          <c:smooth val="0"/>
          <c:extLst>
            <c:ext xmlns:c16="http://schemas.microsoft.com/office/drawing/2014/chart" uri="{C3380CC4-5D6E-409C-BE32-E72D297353CC}">
              <c16:uniqueId val="{00000002-2ECF-4AEA-B215-26B0C23C305F}"/>
            </c:ext>
          </c:extLst>
        </c:ser>
        <c:ser>
          <c:idx val="3"/>
          <c:order val="3"/>
          <c:tx>
            <c:strRef>
              <c:f>'Stress index base chart'!$E$1:$E$2</c:f>
              <c:strCache>
                <c:ptCount val="1"/>
                <c:pt idx="0">
                  <c:v>Nature based recreation</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multiLvlStrRef>
              <c:f>'Stress index base chart'!$A$3:$A$31</c:f>
              <c:multiLvlStrCache>
                <c:ptCount val="21"/>
                <c:lvl>
                  <c:pt idx="0">
                    <c:v>2030</c:v>
                  </c:pt>
                  <c:pt idx="1">
                    <c:v>2035</c:v>
                  </c:pt>
                  <c:pt idx="2">
                    <c:v>2040</c:v>
                  </c:pt>
                  <c:pt idx="3">
                    <c:v>2030</c:v>
                  </c:pt>
                  <c:pt idx="4">
                    <c:v>2035</c:v>
                  </c:pt>
                  <c:pt idx="5">
                    <c:v>2040</c:v>
                  </c:pt>
                  <c:pt idx="6">
                    <c:v>2030</c:v>
                  </c:pt>
                  <c:pt idx="7">
                    <c:v>2035</c:v>
                  </c:pt>
                  <c:pt idx="8">
                    <c:v>2040</c:v>
                  </c:pt>
                  <c:pt idx="9">
                    <c:v>2030</c:v>
                  </c:pt>
                  <c:pt idx="10">
                    <c:v>2035</c:v>
                  </c:pt>
                  <c:pt idx="11">
                    <c:v>2040</c:v>
                  </c:pt>
                  <c:pt idx="12">
                    <c:v>2030</c:v>
                  </c:pt>
                  <c:pt idx="13">
                    <c:v>2035</c:v>
                  </c:pt>
                  <c:pt idx="14">
                    <c:v>2040</c:v>
                  </c:pt>
                  <c:pt idx="15">
                    <c:v>2030</c:v>
                  </c:pt>
                  <c:pt idx="16">
                    <c:v>2035</c:v>
                  </c:pt>
                  <c:pt idx="17">
                    <c:v>2040</c:v>
                  </c:pt>
                  <c:pt idx="18">
                    <c:v>2030</c:v>
                  </c:pt>
                  <c:pt idx="19">
                    <c:v>2035</c:v>
                  </c:pt>
                  <c:pt idx="20">
                    <c:v>2040</c:v>
                  </c:pt>
                </c:lvl>
                <c:lvl>
                  <c:pt idx="0">
                    <c:v>Crop pollination</c:v>
                  </c:pt>
                  <c:pt idx="3">
                    <c:v>Crop provisioning</c:v>
                  </c:pt>
                  <c:pt idx="6">
                    <c:v>Flood control</c:v>
                  </c:pt>
                  <c:pt idx="9">
                    <c:v>Nature based recreation</c:v>
                  </c:pt>
                  <c:pt idx="12">
                    <c:v>Soil retention</c:v>
                  </c:pt>
                  <c:pt idx="15">
                    <c:v>Water purification</c:v>
                  </c:pt>
                  <c:pt idx="18">
                    <c:v>Wood provisioning</c:v>
                  </c:pt>
                </c:lvl>
              </c:multiLvlStrCache>
            </c:multiLvlStrRef>
          </c:cat>
          <c:val>
            <c:numRef>
              <c:f>'Stress index base chart'!$E$3:$E$31</c:f>
              <c:numCache>
                <c:formatCode>General</c:formatCode>
                <c:ptCount val="21"/>
                <c:pt idx="9">
                  <c:v>108.22249851750155</c:v>
                </c:pt>
                <c:pt idx="10">
                  <c:v>116.8053730987312</c:v>
                </c:pt>
                <c:pt idx="11">
                  <c:v>126.85105761902173</c:v>
                </c:pt>
              </c:numCache>
            </c:numRef>
          </c:val>
          <c:smooth val="0"/>
          <c:extLst>
            <c:ext xmlns:c16="http://schemas.microsoft.com/office/drawing/2014/chart" uri="{C3380CC4-5D6E-409C-BE32-E72D297353CC}">
              <c16:uniqueId val="{00000003-2ECF-4AEA-B215-26B0C23C305F}"/>
            </c:ext>
          </c:extLst>
        </c:ser>
        <c:ser>
          <c:idx val="4"/>
          <c:order val="4"/>
          <c:tx>
            <c:strRef>
              <c:f>'Stress index base chart'!$F$1:$F$2</c:f>
              <c:strCache>
                <c:ptCount val="1"/>
                <c:pt idx="0">
                  <c:v>Soil retention</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multiLvlStrRef>
              <c:f>'Stress index base chart'!$A$3:$A$31</c:f>
              <c:multiLvlStrCache>
                <c:ptCount val="21"/>
                <c:lvl>
                  <c:pt idx="0">
                    <c:v>2030</c:v>
                  </c:pt>
                  <c:pt idx="1">
                    <c:v>2035</c:v>
                  </c:pt>
                  <c:pt idx="2">
                    <c:v>2040</c:v>
                  </c:pt>
                  <c:pt idx="3">
                    <c:v>2030</c:v>
                  </c:pt>
                  <c:pt idx="4">
                    <c:v>2035</c:v>
                  </c:pt>
                  <c:pt idx="5">
                    <c:v>2040</c:v>
                  </c:pt>
                  <c:pt idx="6">
                    <c:v>2030</c:v>
                  </c:pt>
                  <c:pt idx="7">
                    <c:v>2035</c:v>
                  </c:pt>
                  <c:pt idx="8">
                    <c:v>2040</c:v>
                  </c:pt>
                  <c:pt idx="9">
                    <c:v>2030</c:v>
                  </c:pt>
                  <c:pt idx="10">
                    <c:v>2035</c:v>
                  </c:pt>
                  <c:pt idx="11">
                    <c:v>2040</c:v>
                  </c:pt>
                  <c:pt idx="12">
                    <c:v>2030</c:v>
                  </c:pt>
                  <c:pt idx="13">
                    <c:v>2035</c:v>
                  </c:pt>
                  <c:pt idx="14">
                    <c:v>2040</c:v>
                  </c:pt>
                  <c:pt idx="15">
                    <c:v>2030</c:v>
                  </c:pt>
                  <c:pt idx="16">
                    <c:v>2035</c:v>
                  </c:pt>
                  <c:pt idx="17">
                    <c:v>2040</c:v>
                  </c:pt>
                  <c:pt idx="18">
                    <c:v>2030</c:v>
                  </c:pt>
                  <c:pt idx="19">
                    <c:v>2035</c:v>
                  </c:pt>
                  <c:pt idx="20">
                    <c:v>2040</c:v>
                  </c:pt>
                </c:lvl>
                <c:lvl>
                  <c:pt idx="0">
                    <c:v>Crop pollination</c:v>
                  </c:pt>
                  <c:pt idx="3">
                    <c:v>Crop provisioning</c:v>
                  </c:pt>
                  <c:pt idx="6">
                    <c:v>Flood control</c:v>
                  </c:pt>
                  <c:pt idx="9">
                    <c:v>Nature based recreation</c:v>
                  </c:pt>
                  <c:pt idx="12">
                    <c:v>Soil retention</c:v>
                  </c:pt>
                  <c:pt idx="15">
                    <c:v>Water purification</c:v>
                  </c:pt>
                  <c:pt idx="18">
                    <c:v>Wood provisioning</c:v>
                  </c:pt>
                </c:lvl>
              </c:multiLvlStrCache>
            </c:multiLvlStrRef>
          </c:cat>
          <c:val>
            <c:numRef>
              <c:f>'Stress index base chart'!$F$3:$F$31</c:f>
              <c:numCache>
                <c:formatCode>General</c:formatCode>
                <c:ptCount val="21"/>
                <c:pt idx="12">
                  <c:v>96.36907733778709</c:v>
                </c:pt>
                <c:pt idx="13">
                  <c:v>91.331774452931981</c:v>
                </c:pt>
                <c:pt idx="14">
                  <c:v>86.03152891564244</c:v>
                </c:pt>
              </c:numCache>
            </c:numRef>
          </c:val>
          <c:smooth val="0"/>
          <c:extLst>
            <c:ext xmlns:c16="http://schemas.microsoft.com/office/drawing/2014/chart" uri="{C3380CC4-5D6E-409C-BE32-E72D297353CC}">
              <c16:uniqueId val="{00000004-2ECF-4AEA-B215-26B0C23C305F}"/>
            </c:ext>
          </c:extLst>
        </c:ser>
        <c:ser>
          <c:idx val="5"/>
          <c:order val="5"/>
          <c:tx>
            <c:strRef>
              <c:f>'Stress index base chart'!$G$1:$G$2</c:f>
              <c:strCache>
                <c:ptCount val="1"/>
                <c:pt idx="0">
                  <c:v>Water purification</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multiLvlStrRef>
              <c:f>'Stress index base chart'!$A$3:$A$31</c:f>
              <c:multiLvlStrCache>
                <c:ptCount val="21"/>
                <c:lvl>
                  <c:pt idx="0">
                    <c:v>2030</c:v>
                  </c:pt>
                  <c:pt idx="1">
                    <c:v>2035</c:v>
                  </c:pt>
                  <c:pt idx="2">
                    <c:v>2040</c:v>
                  </c:pt>
                  <c:pt idx="3">
                    <c:v>2030</c:v>
                  </c:pt>
                  <c:pt idx="4">
                    <c:v>2035</c:v>
                  </c:pt>
                  <c:pt idx="5">
                    <c:v>2040</c:v>
                  </c:pt>
                  <c:pt idx="6">
                    <c:v>2030</c:v>
                  </c:pt>
                  <c:pt idx="7">
                    <c:v>2035</c:v>
                  </c:pt>
                  <c:pt idx="8">
                    <c:v>2040</c:v>
                  </c:pt>
                  <c:pt idx="9">
                    <c:v>2030</c:v>
                  </c:pt>
                  <c:pt idx="10">
                    <c:v>2035</c:v>
                  </c:pt>
                  <c:pt idx="11">
                    <c:v>2040</c:v>
                  </c:pt>
                  <c:pt idx="12">
                    <c:v>2030</c:v>
                  </c:pt>
                  <c:pt idx="13">
                    <c:v>2035</c:v>
                  </c:pt>
                  <c:pt idx="14">
                    <c:v>2040</c:v>
                  </c:pt>
                  <c:pt idx="15">
                    <c:v>2030</c:v>
                  </c:pt>
                  <c:pt idx="16">
                    <c:v>2035</c:v>
                  </c:pt>
                  <c:pt idx="17">
                    <c:v>2040</c:v>
                  </c:pt>
                  <c:pt idx="18">
                    <c:v>2030</c:v>
                  </c:pt>
                  <c:pt idx="19">
                    <c:v>2035</c:v>
                  </c:pt>
                  <c:pt idx="20">
                    <c:v>2040</c:v>
                  </c:pt>
                </c:lvl>
                <c:lvl>
                  <c:pt idx="0">
                    <c:v>Crop pollination</c:v>
                  </c:pt>
                  <c:pt idx="3">
                    <c:v>Crop provisioning</c:v>
                  </c:pt>
                  <c:pt idx="6">
                    <c:v>Flood control</c:v>
                  </c:pt>
                  <c:pt idx="9">
                    <c:v>Nature based recreation</c:v>
                  </c:pt>
                  <c:pt idx="12">
                    <c:v>Soil retention</c:v>
                  </c:pt>
                  <c:pt idx="15">
                    <c:v>Water purification</c:v>
                  </c:pt>
                  <c:pt idx="18">
                    <c:v>Wood provisioning</c:v>
                  </c:pt>
                </c:lvl>
              </c:multiLvlStrCache>
            </c:multiLvlStrRef>
          </c:cat>
          <c:val>
            <c:numRef>
              <c:f>'Stress index base chart'!$G$3:$G$31</c:f>
              <c:numCache>
                <c:formatCode>General</c:formatCode>
                <c:ptCount val="21"/>
                <c:pt idx="15">
                  <c:v>96.42385668120788</c:v>
                </c:pt>
                <c:pt idx="16">
                  <c:v>90.77540420793224</c:v>
                </c:pt>
                <c:pt idx="17">
                  <c:v>84.516538317096177</c:v>
                </c:pt>
              </c:numCache>
            </c:numRef>
          </c:val>
          <c:smooth val="0"/>
          <c:extLst>
            <c:ext xmlns:c16="http://schemas.microsoft.com/office/drawing/2014/chart" uri="{C3380CC4-5D6E-409C-BE32-E72D297353CC}">
              <c16:uniqueId val="{00000005-2ECF-4AEA-B215-26B0C23C305F}"/>
            </c:ext>
          </c:extLst>
        </c:ser>
        <c:ser>
          <c:idx val="6"/>
          <c:order val="6"/>
          <c:tx>
            <c:strRef>
              <c:f>'Stress index base chart'!$H$1:$H$2</c:f>
              <c:strCache>
                <c:ptCount val="1"/>
                <c:pt idx="0">
                  <c:v>Wood provisioning</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multiLvlStrRef>
              <c:f>'Stress index base chart'!$A$3:$A$31</c:f>
              <c:multiLvlStrCache>
                <c:ptCount val="21"/>
                <c:lvl>
                  <c:pt idx="0">
                    <c:v>2030</c:v>
                  </c:pt>
                  <c:pt idx="1">
                    <c:v>2035</c:v>
                  </c:pt>
                  <c:pt idx="2">
                    <c:v>2040</c:v>
                  </c:pt>
                  <c:pt idx="3">
                    <c:v>2030</c:v>
                  </c:pt>
                  <c:pt idx="4">
                    <c:v>2035</c:v>
                  </c:pt>
                  <c:pt idx="5">
                    <c:v>2040</c:v>
                  </c:pt>
                  <c:pt idx="6">
                    <c:v>2030</c:v>
                  </c:pt>
                  <c:pt idx="7">
                    <c:v>2035</c:v>
                  </c:pt>
                  <c:pt idx="8">
                    <c:v>2040</c:v>
                  </c:pt>
                  <c:pt idx="9">
                    <c:v>2030</c:v>
                  </c:pt>
                  <c:pt idx="10">
                    <c:v>2035</c:v>
                  </c:pt>
                  <c:pt idx="11">
                    <c:v>2040</c:v>
                  </c:pt>
                  <c:pt idx="12">
                    <c:v>2030</c:v>
                  </c:pt>
                  <c:pt idx="13">
                    <c:v>2035</c:v>
                  </c:pt>
                  <c:pt idx="14">
                    <c:v>2040</c:v>
                  </c:pt>
                  <c:pt idx="15">
                    <c:v>2030</c:v>
                  </c:pt>
                  <c:pt idx="16">
                    <c:v>2035</c:v>
                  </c:pt>
                  <c:pt idx="17">
                    <c:v>2040</c:v>
                  </c:pt>
                  <c:pt idx="18">
                    <c:v>2030</c:v>
                  </c:pt>
                  <c:pt idx="19">
                    <c:v>2035</c:v>
                  </c:pt>
                  <c:pt idx="20">
                    <c:v>2040</c:v>
                  </c:pt>
                </c:lvl>
                <c:lvl>
                  <c:pt idx="0">
                    <c:v>Crop pollination</c:v>
                  </c:pt>
                  <c:pt idx="3">
                    <c:v>Crop provisioning</c:v>
                  </c:pt>
                  <c:pt idx="6">
                    <c:v>Flood control</c:v>
                  </c:pt>
                  <c:pt idx="9">
                    <c:v>Nature based recreation</c:v>
                  </c:pt>
                  <c:pt idx="12">
                    <c:v>Soil retention</c:v>
                  </c:pt>
                  <c:pt idx="15">
                    <c:v>Water purification</c:v>
                  </c:pt>
                  <c:pt idx="18">
                    <c:v>Wood provisioning</c:v>
                  </c:pt>
                </c:lvl>
              </c:multiLvlStrCache>
            </c:multiLvlStrRef>
          </c:cat>
          <c:val>
            <c:numRef>
              <c:f>'Stress index base chart'!$H$3:$H$31</c:f>
              <c:numCache>
                <c:formatCode>General</c:formatCode>
                <c:ptCount val="21"/>
                <c:pt idx="18">
                  <c:v>97.314282522704829</c:v>
                </c:pt>
                <c:pt idx="19">
                  <c:v>94.224639086847304</c:v>
                </c:pt>
                <c:pt idx="20">
                  <c:v>90.672789455777362</c:v>
                </c:pt>
              </c:numCache>
            </c:numRef>
          </c:val>
          <c:smooth val="0"/>
          <c:extLst>
            <c:ext xmlns:c16="http://schemas.microsoft.com/office/drawing/2014/chart" uri="{C3380CC4-5D6E-409C-BE32-E72D297353CC}">
              <c16:uniqueId val="{00000006-2ECF-4AEA-B215-26B0C23C305F}"/>
            </c:ext>
          </c:extLst>
        </c:ser>
        <c:dLbls>
          <c:showLegendKey val="0"/>
          <c:showVal val="0"/>
          <c:showCatName val="0"/>
          <c:showSerName val="0"/>
          <c:showPercent val="0"/>
          <c:showBubbleSize val="0"/>
        </c:dLbls>
        <c:marker val="1"/>
        <c:smooth val="0"/>
        <c:axId val="842734568"/>
        <c:axId val="842737848"/>
      </c:lineChart>
      <c:catAx>
        <c:axId val="842734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842737848"/>
        <c:crosses val="autoZero"/>
        <c:auto val="1"/>
        <c:lblAlgn val="ctr"/>
        <c:lblOffset val="100"/>
        <c:noMultiLvlLbl val="0"/>
      </c:catAx>
      <c:valAx>
        <c:axId val="842737848"/>
        <c:scaling>
          <c:orientation val="minMax"/>
          <c:min val="6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27345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 change no CAP scenario versus baseline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Difference!$H$44</c:f>
              <c:strCache>
                <c:ptCount val="1"/>
                <c:pt idx="0">
                  <c:v>Total GEP supply</c:v>
                </c:pt>
              </c:strCache>
            </c:strRef>
          </c:tx>
          <c:spPr>
            <a:solidFill>
              <a:schemeClr val="accent1"/>
            </a:solidFill>
            <a:ln>
              <a:noFill/>
            </a:ln>
            <a:effectLst/>
          </c:spPr>
          <c:invertIfNegative val="0"/>
          <c:cat>
            <c:strRef>
              <c:f>Difference!$I$35:$K$35</c:f>
              <c:strCache>
                <c:ptCount val="3"/>
                <c:pt idx="0">
                  <c:v>2025-2030</c:v>
                </c:pt>
                <c:pt idx="1">
                  <c:v>2030-2035</c:v>
                </c:pt>
                <c:pt idx="2">
                  <c:v>2035-2040</c:v>
                </c:pt>
              </c:strCache>
            </c:strRef>
          </c:cat>
          <c:val>
            <c:numRef>
              <c:f>Difference!$I$44:$K$44</c:f>
              <c:numCache>
                <c:formatCode>0.00</c:formatCode>
                <c:ptCount val="3"/>
                <c:pt idx="0">
                  <c:v>-0.21495626759088998</c:v>
                </c:pt>
                <c:pt idx="1">
                  <c:v>-0.64491700188936507</c:v>
                </c:pt>
                <c:pt idx="2">
                  <c:v>-0.75785611371155148</c:v>
                </c:pt>
              </c:numCache>
            </c:numRef>
          </c:val>
          <c:extLst>
            <c:ext xmlns:c16="http://schemas.microsoft.com/office/drawing/2014/chart" uri="{C3380CC4-5D6E-409C-BE32-E72D297353CC}">
              <c16:uniqueId val="{00000000-503F-4155-AAAE-E14B4D74D5C8}"/>
            </c:ext>
          </c:extLst>
        </c:ser>
        <c:ser>
          <c:idx val="1"/>
          <c:order val="1"/>
          <c:tx>
            <c:strRef>
              <c:f>Difference!$H$45</c:f>
              <c:strCache>
                <c:ptCount val="1"/>
                <c:pt idx="0">
                  <c:v>Total GDP</c:v>
                </c:pt>
              </c:strCache>
            </c:strRef>
          </c:tx>
          <c:spPr>
            <a:solidFill>
              <a:schemeClr val="accent2"/>
            </a:solidFill>
            <a:ln>
              <a:noFill/>
            </a:ln>
            <a:effectLst/>
          </c:spPr>
          <c:invertIfNegative val="0"/>
          <c:cat>
            <c:strRef>
              <c:f>Difference!$I$35:$K$35</c:f>
              <c:strCache>
                <c:ptCount val="3"/>
                <c:pt idx="0">
                  <c:v>2025-2030</c:v>
                </c:pt>
                <c:pt idx="1">
                  <c:v>2030-2035</c:v>
                </c:pt>
                <c:pt idx="2">
                  <c:v>2035-2040</c:v>
                </c:pt>
              </c:strCache>
            </c:strRef>
          </c:cat>
          <c:val>
            <c:numRef>
              <c:f>Difference!$I$45:$K$45</c:f>
              <c:numCache>
                <c:formatCode>0.00</c:formatCode>
                <c:ptCount val="3"/>
                <c:pt idx="0">
                  <c:v>2.234517817555599E-2</c:v>
                </c:pt>
                <c:pt idx="1">
                  <c:v>3.6201213529949663E-2</c:v>
                </c:pt>
                <c:pt idx="2">
                  <c:v>3.3252386934298911E-2</c:v>
                </c:pt>
              </c:numCache>
            </c:numRef>
          </c:val>
          <c:extLst>
            <c:ext xmlns:c16="http://schemas.microsoft.com/office/drawing/2014/chart" uri="{C3380CC4-5D6E-409C-BE32-E72D297353CC}">
              <c16:uniqueId val="{00000001-503F-4155-AAAE-E14B4D74D5C8}"/>
            </c:ext>
          </c:extLst>
        </c:ser>
        <c:dLbls>
          <c:showLegendKey val="0"/>
          <c:showVal val="0"/>
          <c:showCatName val="0"/>
          <c:showSerName val="0"/>
          <c:showPercent val="0"/>
          <c:showBubbleSize val="0"/>
        </c:dLbls>
        <c:gapWidth val="219"/>
        <c:axId val="1005584735"/>
        <c:axId val="1005585567"/>
      </c:barChart>
      <c:catAx>
        <c:axId val="1005584735"/>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5585567"/>
        <c:crossesAt val="0"/>
        <c:auto val="1"/>
        <c:lblAlgn val="ctr"/>
        <c:lblOffset val="100"/>
        <c:noMultiLvlLbl val="0"/>
      </c:catAx>
      <c:valAx>
        <c:axId val="1005585567"/>
        <c:scaling>
          <c:orientation val="minMax"/>
          <c:max val="2"/>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5584735"/>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GEP change by ecosystem service</a:t>
            </a:r>
          </a:p>
        </c:rich>
      </c:tx>
      <c:layout>
        <c:manualLayout>
          <c:xMode val="edge"/>
          <c:yMode val="edge"/>
          <c:x val="0.30375421771723704"/>
          <c:y val="2.527531676009324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Difference!$I$35</c:f>
              <c:strCache>
                <c:ptCount val="1"/>
                <c:pt idx="0">
                  <c:v>2025-2030</c:v>
                </c:pt>
              </c:strCache>
            </c:strRef>
          </c:tx>
          <c:spPr>
            <a:solidFill>
              <a:schemeClr val="accent1"/>
            </a:solidFill>
            <a:ln>
              <a:noFill/>
            </a:ln>
            <a:effectLst/>
          </c:spPr>
          <c:invertIfNegative val="0"/>
          <c:cat>
            <c:strRef>
              <c:f>Difference!$H$36:$H$43</c:f>
              <c:strCache>
                <c:ptCount val="8"/>
                <c:pt idx="0">
                  <c:v>Carbon Sequestration</c:v>
                </c:pt>
                <c:pt idx="1">
                  <c:v>Crop Pollination</c:v>
                </c:pt>
                <c:pt idx="2">
                  <c:v>Crop Provisioning</c:v>
                </c:pt>
                <c:pt idx="3">
                  <c:v>Flood Control</c:v>
                </c:pt>
                <c:pt idx="4">
                  <c:v>Soil Retention</c:v>
                </c:pt>
                <c:pt idx="5">
                  <c:v>Wood Provisioning</c:v>
                </c:pt>
                <c:pt idx="6">
                  <c:v>Nature Based Recreation</c:v>
                </c:pt>
                <c:pt idx="7">
                  <c:v>Water  Purification</c:v>
                </c:pt>
              </c:strCache>
            </c:strRef>
          </c:cat>
          <c:val>
            <c:numRef>
              <c:f>Difference!$I$36:$I$43</c:f>
              <c:numCache>
                <c:formatCode>0.00</c:formatCode>
                <c:ptCount val="8"/>
                <c:pt idx="0">
                  <c:v>0.13668875906349107</c:v>
                </c:pt>
                <c:pt idx="1">
                  <c:v>-1.1830032193241251</c:v>
                </c:pt>
                <c:pt idx="2">
                  <c:v>-0.90832950714783389</c:v>
                </c:pt>
                <c:pt idx="3">
                  <c:v>1.0210412630810472E-2</c:v>
                </c:pt>
                <c:pt idx="4">
                  <c:v>-4.074295453997797E-2</c:v>
                </c:pt>
                <c:pt idx="5">
                  <c:v>2.6609587429569106E-2</c:v>
                </c:pt>
                <c:pt idx="6">
                  <c:v>0.28257683749282148</c:v>
                </c:pt>
                <c:pt idx="7">
                  <c:v>-0.11870218513166722</c:v>
                </c:pt>
              </c:numCache>
            </c:numRef>
          </c:val>
          <c:extLst>
            <c:ext xmlns:c16="http://schemas.microsoft.com/office/drawing/2014/chart" uri="{C3380CC4-5D6E-409C-BE32-E72D297353CC}">
              <c16:uniqueId val="{00000000-1102-4992-8B71-EF0828A0B441}"/>
            </c:ext>
          </c:extLst>
        </c:ser>
        <c:ser>
          <c:idx val="1"/>
          <c:order val="1"/>
          <c:tx>
            <c:strRef>
              <c:f>Difference!$J$35</c:f>
              <c:strCache>
                <c:ptCount val="1"/>
                <c:pt idx="0">
                  <c:v>2030-2035</c:v>
                </c:pt>
              </c:strCache>
            </c:strRef>
          </c:tx>
          <c:spPr>
            <a:solidFill>
              <a:schemeClr val="accent2"/>
            </a:solidFill>
            <a:ln>
              <a:noFill/>
            </a:ln>
            <a:effectLst/>
          </c:spPr>
          <c:invertIfNegative val="0"/>
          <c:cat>
            <c:strRef>
              <c:f>Difference!$H$36:$H$43</c:f>
              <c:strCache>
                <c:ptCount val="8"/>
                <c:pt idx="0">
                  <c:v>Carbon Sequestration</c:v>
                </c:pt>
                <c:pt idx="1">
                  <c:v>Crop Pollination</c:v>
                </c:pt>
                <c:pt idx="2">
                  <c:v>Crop Provisioning</c:v>
                </c:pt>
                <c:pt idx="3">
                  <c:v>Flood Control</c:v>
                </c:pt>
                <c:pt idx="4">
                  <c:v>Soil Retention</c:v>
                </c:pt>
                <c:pt idx="5">
                  <c:v>Wood Provisioning</c:v>
                </c:pt>
                <c:pt idx="6">
                  <c:v>Nature Based Recreation</c:v>
                </c:pt>
                <c:pt idx="7">
                  <c:v>Water  Purification</c:v>
                </c:pt>
              </c:strCache>
            </c:strRef>
          </c:cat>
          <c:val>
            <c:numRef>
              <c:f>Difference!$J$36:$J$43</c:f>
              <c:numCache>
                <c:formatCode>0.00</c:formatCode>
                <c:ptCount val="8"/>
                <c:pt idx="0">
                  <c:v>0.31939052687193703</c:v>
                </c:pt>
                <c:pt idx="1">
                  <c:v>-3.6946927992488714</c:v>
                </c:pt>
                <c:pt idx="2">
                  <c:v>-2.5498431591982236</c:v>
                </c:pt>
                <c:pt idx="3">
                  <c:v>-0.10919680053193093</c:v>
                </c:pt>
                <c:pt idx="4">
                  <c:v>-3.7038551949279352E-2</c:v>
                </c:pt>
                <c:pt idx="5">
                  <c:v>6.0025345362874877E-2</c:v>
                </c:pt>
                <c:pt idx="6">
                  <c:v>1.155417027875008</c:v>
                </c:pt>
                <c:pt idx="7">
                  <c:v>-0.6528324458075101</c:v>
                </c:pt>
              </c:numCache>
            </c:numRef>
          </c:val>
          <c:extLst>
            <c:ext xmlns:c16="http://schemas.microsoft.com/office/drawing/2014/chart" uri="{C3380CC4-5D6E-409C-BE32-E72D297353CC}">
              <c16:uniqueId val="{00000001-1102-4992-8B71-EF0828A0B441}"/>
            </c:ext>
          </c:extLst>
        </c:ser>
        <c:ser>
          <c:idx val="2"/>
          <c:order val="2"/>
          <c:tx>
            <c:strRef>
              <c:f>Difference!$K$35</c:f>
              <c:strCache>
                <c:ptCount val="1"/>
                <c:pt idx="0">
                  <c:v>2035-2040</c:v>
                </c:pt>
              </c:strCache>
            </c:strRef>
          </c:tx>
          <c:spPr>
            <a:solidFill>
              <a:schemeClr val="accent3"/>
            </a:solidFill>
            <a:ln>
              <a:noFill/>
            </a:ln>
            <a:effectLst/>
          </c:spPr>
          <c:invertIfNegative val="0"/>
          <c:cat>
            <c:strRef>
              <c:f>Difference!$H$36:$H$43</c:f>
              <c:strCache>
                <c:ptCount val="8"/>
                <c:pt idx="0">
                  <c:v>Carbon Sequestration</c:v>
                </c:pt>
                <c:pt idx="1">
                  <c:v>Crop Pollination</c:v>
                </c:pt>
                <c:pt idx="2">
                  <c:v>Crop Provisioning</c:v>
                </c:pt>
                <c:pt idx="3">
                  <c:v>Flood Control</c:v>
                </c:pt>
                <c:pt idx="4">
                  <c:v>Soil Retention</c:v>
                </c:pt>
                <c:pt idx="5">
                  <c:v>Wood Provisioning</c:v>
                </c:pt>
                <c:pt idx="6">
                  <c:v>Nature Based Recreation</c:v>
                </c:pt>
                <c:pt idx="7">
                  <c:v>Water  Purification</c:v>
                </c:pt>
              </c:strCache>
            </c:strRef>
          </c:cat>
          <c:val>
            <c:numRef>
              <c:f>Difference!$K$36:$K$43</c:f>
              <c:numCache>
                <c:formatCode>0.00</c:formatCode>
                <c:ptCount val="8"/>
                <c:pt idx="0">
                  <c:v>0.31528568611418667</c:v>
                </c:pt>
                <c:pt idx="1">
                  <c:v>-4.2703044295343222</c:v>
                </c:pt>
                <c:pt idx="2">
                  <c:v>-2.8322604825351512</c:v>
                </c:pt>
                <c:pt idx="3">
                  <c:v>-9.2376485419583487E-2</c:v>
                </c:pt>
                <c:pt idx="4">
                  <c:v>1.0145711482326399E-2</c:v>
                </c:pt>
                <c:pt idx="5">
                  <c:v>6.0623857952525249E-2</c:v>
                </c:pt>
                <c:pt idx="6">
                  <c:v>1.2459385775319383</c:v>
                </c:pt>
                <c:pt idx="7">
                  <c:v>-0.79149869184150889</c:v>
                </c:pt>
              </c:numCache>
            </c:numRef>
          </c:val>
          <c:extLst>
            <c:ext xmlns:c16="http://schemas.microsoft.com/office/drawing/2014/chart" uri="{C3380CC4-5D6E-409C-BE32-E72D297353CC}">
              <c16:uniqueId val="{00000002-1102-4992-8B71-EF0828A0B441}"/>
            </c:ext>
          </c:extLst>
        </c:ser>
        <c:dLbls>
          <c:showLegendKey val="0"/>
          <c:showVal val="0"/>
          <c:showCatName val="0"/>
          <c:showSerName val="0"/>
          <c:showPercent val="0"/>
          <c:showBubbleSize val="0"/>
        </c:dLbls>
        <c:gapWidth val="219"/>
        <c:overlap val="-27"/>
        <c:axId val="901429231"/>
        <c:axId val="901423407"/>
      </c:barChart>
      <c:catAx>
        <c:axId val="901429231"/>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901423407"/>
        <c:crosses val="autoZero"/>
        <c:auto val="1"/>
        <c:lblAlgn val="ctr"/>
        <c:lblOffset val="100"/>
        <c:noMultiLvlLbl val="0"/>
      </c:catAx>
      <c:valAx>
        <c:axId val="901423407"/>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14292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[GEP results new.xlsx]% change in stress index!PivotTable7</c:name>
    <c:fmtId val="6"/>
  </c:pivotSource>
  <c:chart>
    <c:autoTitleDeleted val="0"/>
    <c:pivotFmts>
      <c:pivotFmt>
        <c:idx val="0"/>
        <c:spPr>
          <a:solidFill>
            <a:schemeClr val="accent1"/>
          </a:solidFill>
          <a:ln>
            <a:noFill/>
          </a:ln>
          <a:effectLst/>
        </c:spPr>
        <c:marker>
          <c:symbol val="none"/>
        </c:marker>
      </c:pivotFmt>
      <c:pivotFmt>
        <c:idx val="1"/>
        <c:spPr>
          <a:solidFill>
            <a:schemeClr val="accent1"/>
          </a:solidFill>
          <a:ln w="28575" cap="rnd">
            <a:solidFill>
              <a:schemeClr val="accent1"/>
            </a:solidFill>
            <a:round/>
          </a:ln>
          <a:effectLst/>
        </c:spPr>
      </c:pivotFmt>
      <c:pivotFmt>
        <c:idx val="2"/>
        <c:spPr>
          <a:solidFill>
            <a:schemeClr val="accent1"/>
          </a:solidFill>
          <a:ln w="28575" cap="rnd">
            <a:solidFill>
              <a:schemeClr val="accent1"/>
            </a:solidFill>
            <a:round/>
          </a:ln>
          <a:effectLst/>
        </c:spPr>
      </c:pivotFmt>
      <c:pivotFmt>
        <c:idx val="3"/>
        <c:spPr>
          <a:solidFill>
            <a:schemeClr val="accent1"/>
          </a:solidFill>
          <a:ln w="28575" cap="rnd">
            <a:solidFill>
              <a:schemeClr val="accent1"/>
            </a:solidFill>
            <a:round/>
          </a:ln>
          <a:effectLst/>
        </c:spPr>
      </c:pivotFmt>
      <c:pivotFmt>
        <c:idx val="4"/>
        <c:spPr>
          <a:solidFill>
            <a:schemeClr val="accent1"/>
          </a:solidFill>
          <a:ln w="28575" cap="rnd">
            <a:solidFill>
              <a:schemeClr val="accent1"/>
            </a:solidFill>
            <a:round/>
          </a:ln>
          <a:effectLst/>
        </c:spPr>
      </c:pivotFmt>
      <c:pivotFmt>
        <c:idx val="5"/>
        <c:spPr>
          <a:solidFill>
            <a:schemeClr val="accent1"/>
          </a:solidFill>
          <a:ln w="28575" cap="rnd">
            <a:solidFill>
              <a:schemeClr val="accent1"/>
            </a:solidFill>
            <a:round/>
          </a:ln>
          <a:effectLst/>
        </c:spPr>
      </c:pivotFmt>
      <c:pivotFmt>
        <c:idx val="6"/>
        <c:spPr>
          <a:solidFill>
            <a:schemeClr val="accent1"/>
          </a:solidFill>
          <a:ln w="28575" cap="rnd">
            <a:solidFill>
              <a:schemeClr val="accent1"/>
            </a:solidFill>
            <a:round/>
          </a:ln>
          <a:effectLst/>
        </c:spPr>
      </c:pivotFmt>
      <c:pivotFmt>
        <c:idx val="7"/>
        <c:spPr>
          <a:solidFill>
            <a:schemeClr val="accent1"/>
          </a:solidFill>
          <a:ln w="28575" cap="rnd">
            <a:solidFill>
              <a:schemeClr val="accent1"/>
            </a:solidFill>
            <a:round/>
          </a:ln>
          <a:effectLst/>
        </c:spPr>
      </c:pivotFmt>
      <c:pivotFmt>
        <c:idx val="8"/>
        <c:spPr>
          <a:solidFill>
            <a:schemeClr val="accent1"/>
          </a:solidFill>
          <a:ln w="28575" cap="rnd">
            <a:solidFill>
              <a:schemeClr val="accent1"/>
            </a:solidFill>
            <a:round/>
          </a:ln>
          <a:effectLst/>
        </c:spPr>
      </c:pivotFmt>
      <c:pivotFmt>
        <c:idx val="9"/>
        <c:spPr>
          <a:solidFill>
            <a:schemeClr val="accent1"/>
          </a:solidFill>
          <a:ln w="28575" cap="rnd">
            <a:solidFill>
              <a:schemeClr val="accent1"/>
            </a:solidFill>
            <a:round/>
          </a:ln>
          <a:effectLst/>
        </c:spPr>
      </c:pivotFmt>
      <c:pivotFmt>
        <c:idx val="10"/>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pivotFmt>
      <c:pivotFmt>
        <c:idx val="11"/>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pivotFmt>
      <c:pivotFmt>
        <c:idx val="12"/>
        <c:spPr>
          <a:solidFill>
            <a:schemeClr val="accent1"/>
          </a:solidFill>
          <a:ln w="28575" cap="rnd">
            <a:solidFill>
              <a:schemeClr val="accent1"/>
            </a:solidFill>
            <a:round/>
          </a:ln>
          <a:effectLst/>
        </c:spPr>
        <c:marker>
          <c:symbol val="circle"/>
          <c:size val="5"/>
          <c:spPr>
            <a:solidFill>
              <a:schemeClr val="accent3"/>
            </a:solidFill>
            <a:ln w="9525">
              <a:solidFill>
                <a:schemeClr val="accent3"/>
              </a:solidFill>
            </a:ln>
            <a:effectLst/>
          </c:spPr>
        </c:marker>
      </c:pivotFmt>
      <c:pivotFmt>
        <c:idx val="13"/>
        <c:spPr>
          <a:solidFill>
            <a:schemeClr val="accent1"/>
          </a:solidFill>
          <a:ln w="28575" cap="rnd">
            <a:solidFill>
              <a:schemeClr val="accent1"/>
            </a:solidFill>
            <a:round/>
          </a:ln>
          <a:effectLst/>
        </c:spPr>
        <c:marker>
          <c:symbol val="circle"/>
          <c:size val="5"/>
          <c:spPr>
            <a:solidFill>
              <a:schemeClr val="accent4"/>
            </a:solidFill>
            <a:ln w="9525">
              <a:solidFill>
                <a:schemeClr val="accent4"/>
              </a:solidFill>
            </a:ln>
            <a:effectLst/>
          </c:spPr>
        </c:marker>
      </c:pivotFmt>
      <c:pivotFmt>
        <c:idx val="14"/>
        <c:spPr>
          <a:solidFill>
            <a:schemeClr val="accent1"/>
          </a:solidFill>
          <a:ln w="28575" cap="rnd">
            <a:solidFill>
              <a:schemeClr val="accent1"/>
            </a:solidFill>
            <a:round/>
          </a:ln>
          <a:effectLst/>
        </c:spPr>
        <c:marker>
          <c:symbol val="circle"/>
          <c:size val="5"/>
          <c:spPr>
            <a:solidFill>
              <a:schemeClr val="accent5"/>
            </a:solidFill>
            <a:ln w="9525">
              <a:solidFill>
                <a:schemeClr val="accent5"/>
              </a:solidFill>
            </a:ln>
            <a:effectLst/>
          </c:spPr>
        </c:marker>
      </c:pivotFmt>
      <c:pivotFmt>
        <c:idx val="15"/>
        <c:spPr>
          <a:solidFill>
            <a:schemeClr val="accent1"/>
          </a:solidFill>
          <a:ln w="28575" cap="rnd">
            <a:solidFill>
              <a:schemeClr val="accent1"/>
            </a:solidFill>
            <a:round/>
          </a:ln>
          <a:effectLst/>
        </c:spPr>
        <c:marker>
          <c:symbol val="circle"/>
          <c:size val="5"/>
          <c:spPr>
            <a:solidFill>
              <a:schemeClr val="accent6"/>
            </a:solidFill>
            <a:ln w="9525">
              <a:solidFill>
                <a:schemeClr val="accent6"/>
              </a:solidFill>
            </a:ln>
            <a:effectLst/>
          </c:spPr>
        </c:marker>
      </c:pivotFmt>
      <c:pivotFmt>
        <c:idx val="16"/>
        <c:spPr>
          <a:solidFill>
            <a:schemeClr val="accent1"/>
          </a:solidFill>
          <a:ln w="28575" cap="rnd">
            <a:solidFill>
              <a:schemeClr val="accent1"/>
            </a:solidFill>
            <a:round/>
          </a:ln>
          <a:effectLst/>
        </c:spPr>
        <c:marker>
          <c:symbol val="circle"/>
          <c:size val="5"/>
          <c:spPr>
            <a:solidFill>
              <a:schemeClr val="accent1">
                <a:lumMod val="60000"/>
              </a:schemeClr>
            </a:solidFill>
            <a:ln w="9525">
              <a:solidFill>
                <a:schemeClr val="accent1">
                  <a:lumMod val="60000"/>
                </a:schemeClr>
              </a:solidFill>
            </a:ln>
            <a:effectLst/>
          </c:spPr>
        </c:marker>
      </c:pivotFmt>
      <c:pivotFmt>
        <c:idx val="17"/>
        <c:spPr>
          <a:solidFill>
            <a:schemeClr val="accent1"/>
          </a:solidFill>
          <a:ln w="28575" cap="rnd">
            <a:solidFill>
              <a:schemeClr val="accent1"/>
            </a:solidFill>
            <a:round/>
          </a:ln>
          <a:effectLst/>
        </c:spPr>
        <c:marker>
          <c:symbol val="circle"/>
          <c:size val="5"/>
          <c:spPr>
            <a:solidFill>
              <a:schemeClr val="accent2">
                <a:lumMod val="60000"/>
              </a:schemeClr>
            </a:solidFill>
            <a:ln w="9525">
              <a:solidFill>
                <a:schemeClr val="accent2">
                  <a:lumMod val="60000"/>
                </a:schemeClr>
              </a:solidFill>
            </a:ln>
            <a:effectLst/>
          </c:spPr>
        </c:marker>
      </c:pivotFmt>
      <c:pivotFmt>
        <c:idx val="18"/>
        <c:spPr>
          <a:solidFill>
            <a:schemeClr val="accent1"/>
          </a:solidFill>
          <a:ln w="28575" cap="rnd">
            <a:solidFill>
              <a:schemeClr val="accent1"/>
            </a:solidFill>
            <a:round/>
          </a:ln>
          <a:effectLst/>
        </c:spPr>
        <c:marker>
          <c:symbol val="circle"/>
          <c:size val="5"/>
          <c:spPr>
            <a:solidFill>
              <a:schemeClr val="accent3">
                <a:lumMod val="60000"/>
              </a:schemeClr>
            </a:solidFill>
            <a:ln w="9525">
              <a:solidFill>
                <a:schemeClr val="accent3">
                  <a:lumMod val="60000"/>
                </a:schemeClr>
              </a:solidFill>
            </a:ln>
            <a:effectLst/>
          </c:spPr>
        </c:marker>
      </c:pivotFmt>
      <c:pivotFmt>
        <c:idx val="19"/>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pivotFmt>
      <c:pivotFmt>
        <c:idx val="20"/>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pivotFmt>
      <c:pivotFmt>
        <c:idx val="21"/>
        <c:spPr>
          <a:solidFill>
            <a:schemeClr val="accent1"/>
          </a:solidFill>
          <a:ln w="28575" cap="rnd">
            <a:solidFill>
              <a:schemeClr val="accent1"/>
            </a:solidFill>
            <a:round/>
          </a:ln>
          <a:effectLst/>
        </c:spPr>
        <c:marker>
          <c:symbol val="circle"/>
          <c:size val="5"/>
          <c:spPr>
            <a:solidFill>
              <a:schemeClr val="accent3"/>
            </a:solidFill>
            <a:ln w="9525">
              <a:solidFill>
                <a:schemeClr val="accent3"/>
              </a:solidFill>
            </a:ln>
            <a:effectLst/>
          </c:spPr>
        </c:marker>
      </c:pivotFmt>
      <c:pivotFmt>
        <c:idx val="22"/>
        <c:spPr>
          <a:solidFill>
            <a:schemeClr val="accent1"/>
          </a:solidFill>
          <a:ln w="28575" cap="rnd">
            <a:solidFill>
              <a:schemeClr val="accent1"/>
            </a:solidFill>
            <a:round/>
          </a:ln>
          <a:effectLst/>
        </c:spPr>
        <c:marker>
          <c:symbol val="circle"/>
          <c:size val="5"/>
          <c:spPr>
            <a:solidFill>
              <a:schemeClr val="accent4"/>
            </a:solidFill>
            <a:ln w="9525">
              <a:solidFill>
                <a:schemeClr val="accent4"/>
              </a:solidFill>
            </a:ln>
            <a:effectLst/>
          </c:spPr>
        </c:marker>
      </c:pivotFmt>
      <c:pivotFmt>
        <c:idx val="23"/>
        <c:spPr>
          <a:solidFill>
            <a:schemeClr val="accent1"/>
          </a:solidFill>
          <a:ln w="28575" cap="rnd">
            <a:solidFill>
              <a:schemeClr val="accent1"/>
            </a:solidFill>
            <a:round/>
          </a:ln>
          <a:effectLst/>
        </c:spPr>
        <c:marker>
          <c:symbol val="circle"/>
          <c:size val="5"/>
          <c:spPr>
            <a:solidFill>
              <a:schemeClr val="accent5"/>
            </a:solidFill>
            <a:ln w="9525">
              <a:solidFill>
                <a:schemeClr val="accent5"/>
              </a:solidFill>
            </a:ln>
            <a:effectLst/>
          </c:spPr>
        </c:marker>
      </c:pivotFmt>
      <c:pivotFmt>
        <c:idx val="24"/>
        <c:spPr>
          <a:solidFill>
            <a:schemeClr val="accent1"/>
          </a:solidFill>
          <a:ln w="28575" cap="rnd">
            <a:solidFill>
              <a:schemeClr val="accent1"/>
            </a:solidFill>
            <a:round/>
          </a:ln>
          <a:effectLst/>
        </c:spPr>
        <c:marker>
          <c:symbol val="circle"/>
          <c:size val="5"/>
          <c:spPr>
            <a:solidFill>
              <a:schemeClr val="accent6"/>
            </a:solidFill>
            <a:ln w="9525">
              <a:solidFill>
                <a:schemeClr val="accent6"/>
              </a:solidFill>
            </a:ln>
            <a:effectLst/>
          </c:spPr>
        </c:marker>
      </c:pivotFmt>
      <c:pivotFmt>
        <c:idx val="25"/>
        <c:spPr>
          <a:solidFill>
            <a:schemeClr val="accent1"/>
          </a:solidFill>
          <a:ln w="28575" cap="rnd">
            <a:solidFill>
              <a:schemeClr val="accent1"/>
            </a:solidFill>
            <a:round/>
          </a:ln>
          <a:effectLst/>
        </c:spPr>
        <c:marker>
          <c:symbol val="circle"/>
          <c:size val="5"/>
          <c:spPr>
            <a:solidFill>
              <a:schemeClr val="accent1">
                <a:lumMod val="60000"/>
              </a:schemeClr>
            </a:solidFill>
            <a:ln w="9525">
              <a:solidFill>
                <a:schemeClr val="accent1">
                  <a:lumMod val="60000"/>
                </a:schemeClr>
              </a:solidFill>
            </a:ln>
            <a:effectLst/>
          </c:spPr>
        </c:marker>
      </c:pivotFmt>
      <c:pivotFmt>
        <c:idx val="26"/>
        <c:spPr>
          <a:solidFill>
            <a:schemeClr val="accent1"/>
          </a:solidFill>
          <a:ln w="28575" cap="rnd">
            <a:solidFill>
              <a:schemeClr val="accent1"/>
            </a:solidFill>
            <a:round/>
          </a:ln>
          <a:effectLst/>
        </c:spPr>
        <c:marker>
          <c:symbol val="circle"/>
          <c:size val="5"/>
          <c:spPr>
            <a:solidFill>
              <a:schemeClr val="accent2">
                <a:lumMod val="60000"/>
              </a:schemeClr>
            </a:solidFill>
            <a:ln w="9525">
              <a:solidFill>
                <a:schemeClr val="accent2">
                  <a:lumMod val="60000"/>
                </a:schemeClr>
              </a:solidFill>
            </a:ln>
            <a:effectLst/>
          </c:spPr>
        </c:marker>
      </c:pivotFmt>
      <c:pivotFmt>
        <c:idx val="27"/>
        <c:spPr>
          <a:solidFill>
            <a:schemeClr val="accent1"/>
          </a:solidFill>
          <a:ln w="28575" cap="rnd">
            <a:solidFill>
              <a:schemeClr val="accent1"/>
            </a:solidFill>
            <a:round/>
          </a:ln>
          <a:effectLst/>
        </c:spPr>
        <c:marker>
          <c:symbol val="circle"/>
          <c:size val="5"/>
          <c:spPr>
            <a:solidFill>
              <a:schemeClr val="accent3">
                <a:lumMod val="60000"/>
              </a:schemeClr>
            </a:solidFill>
            <a:ln w="9525">
              <a:solidFill>
                <a:schemeClr val="accent3">
                  <a:lumMod val="60000"/>
                </a:schemeClr>
              </a:solidFill>
            </a:ln>
            <a:effectLst/>
          </c:spPr>
        </c:marker>
      </c:pivotFmt>
      <c:pivotFmt>
        <c:idx val="28"/>
        <c:spPr>
          <a:solidFill>
            <a:schemeClr val="accent1"/>
          </a:solidFill>
          <a:ln w="28575" cap="rnd">
            <a:solidFill>
              <a:schemeClr val="accent1"/>
            </a:solidFill>
            <a:round/>
          </a:ln>
          <a:effectLst/>
        </c:spPr>
        <c:marker>
          <c:symbol val="circle"/>
          <c:size val="5"/>
          <c:spPr>
            <a:solidFill>
              <a:schemeClr val="accent1"/>
            </a:solidFill>
            <a:ln w="9525">
              <a:solidFill>
                <a:schemeClr val="accent1"/>
              </a:solidFill>
            </a:ln>
            <a:effectLst/>
          </c:spPr>
        </c:marker>
      </c:pivotFmt>
      <c:pivotFmt>
        <c:idx val="29"/>
        <c:spPr>
          <a:solidFill>
            <a:schemeClr val="accent1"/>
          </a:solidFill>
          <a:ln w="28575" cap="rnd">
            <a:solidFill>
              <a:schemeClr val="accent1"/>
            </a:solidFill>
            <a:round/>
          </a:ln>
          <a:effectLst/>
        </c:spPr>
        <c:marker>
          <c:symbol val="circle"/>
          <c:size val="5"/>
          <c:spPr>
            <a:solidFill>
              <a:schemeClr val="accent2"/>
            </a:solidFill>
            <a:ln w="9525">
              <a:solidFill>
                <a:schemeClr val="accent2"/>
              </a:solidFill>
            </a:ln>
            <a:effectLst/>
          </c:spPr>
        </c:marker>
      </c:pivotFmt>
      <c:pivotFmt>
        <c:idx val="30"/>
        <c:spPr>
          <a:solidFill>
            <a:schemeClr val="accent1"/>
          </a:solidFill>
          <a:ln w="28575" cap="rnd">
            <a:solidFill>
              <a:schemeClr val="accent1"/>
            </a:solidFill>
            <a:round/>
          </a:ln>
          <a:effectLst/>
        </c:spPr>
        <c:marker>
          <c:symbol val="circle"/>
          <c:size val="5"/>
          <c:spPr>
            <a:solidFill>
              <a:schemeClr val="accent3"/>
            </a:solidFill>
            <a:ln w="9525">
              <a:solidFill>
                <a:schemeClr val="accent3"/>
              </a:solidFill>
            </a:ln>
            <a:effectLst/>
          </c:spPr>
        </c:marker>
      </c:pivotFmt>
      <c:pivotFmt>
        <c:idx val="31"/>
        <c:spPr>
          <a:solidFill>
            <a:schemeClr val="accent1"/>
          </a:solidFill>
          <a:ln w="28575" cap="rnd">
            <a:solidFill>
              <a:schemeClr val="accent1"/>
            </a:solidFill>
            <a:round/>
          </a:ln>
          <a:effectLst/>
        </c:spPr>
        <c:marker>
          <c:symbol val="circle"/>
          <c:size val="5"/>
          <c:spPr>
            <a:solidFill>
              <a:schemeClr val="accent4"/>
            </a:solidFill>
            <a:ln w="9525">
              <a:solidFill>
                <a:schemeClr val="accent4"/>
              </a:solidFill>
            </a:ln>
            <a:effectLst/>
          </c:spPr>
        </c:marker>
      </c:pivotFmt>
      <c:pivotFmt>
        <c:idx val="32"/>
        <c:spPr>
          <a:solidFill>
            <a:schemeClr val="accent1"/>
          </a:solidFill>
          <a:ln w="28575" cap="rnd">
            <a:solidFill>
              <a:schemeClr val="accent1"/>
            </a:solidFill>
            <a:round/>
          </a:ln>
          <a:effectLst/>
        </c:spPr>
        <c:marker>
          <c:symbol val="circle"/>
          <c:size val="5"/>
          <c:spPr>
            <a:solidFill>
              <a:schemeClr val="accent5"/>
            </a:solidFill>
            <a:ln w="9525">
              <a:solidFill>
                <a:schemeClr val="accent5"/>
              </a:solidFill>
            </a:ln>
            <a:effectLst/>
          </c:spPr>
        </c:marker>
      </c:pivotFmt>
      <c:pivotFmt>
        <c:idx val="33"/>
        <c:spPr>
          <a:solidFill>
            <a:schemeClr val="accent1"/>
          </a:solidFill>
          <a:ln w="28575" cap="rnd">
            <a:solidFill>
              <a:schemeClr val="accent1"/>
            </a:solidFill>
            <a:round/>
          </a:ln>
          <a:effectLst/>
        </c:spPr>
        <c:marker>
          <c:symbol val="circle"/>
          <c:size val="5"/>
          <c:spPr>
            <a:solidFill>
              <a:schemeClr val="accent6"/>
            </a:solidFill>
            <a:ln w="9525">
              <a:solidFill>
                <a:schemeClr val="accent6"/>
              </a:solidFill>
            </a:ln>
            <a:effectLst/>
          </c:spPr>
        </c:marker>
      </c:pivotFmt>
      <c:pivotFmt>
        <c:idx val="34"/>
        <c:spPr>
          <a:solidFill>
            <a:schemeClr val="accent1"/>
          </a:solidFill>
          <a:ln w="28575" cap="rnd">
            <a:solidFill>
              <a:schemeClr val="accent1"/>
            </a:solidFill>
            <a:round/>
          </a:ln>
          <a:effectLst/>
        </c:spPr>
        <c:marker>
          <c:symbol val="circle"/>
          <c:size val="5"/>
          <c:spPr>
            <a:solidFill>
              <a:schemeClr val="accent1">
                <a:lumMod val="60000"/>
              </a:schemeClr>
            </a:solidFill>
            <a:ln w="9525">
              <a:solidFill>
                <a:schemeClr val="accent1">
                  <a:lumMod val="60000"/>
                </a:schemeClr>
              </a:solidFill>
            </a:ln>
            <a:effectLst/>
          </c:spPr>
        </c:marker>
      </c:pivotFmt>
      <c:pivotFmt>
        <c:idx val="35"/>
        <c:spPr>
          <a:solidFill>
            <a:schemeClr val="accent1"/>
          </a:solidFill>
          <a:ln w="28575" cap="rnd">
            <a:solidFill>
              <a:schemeClr val="accent1"/>
            </a:solidFill>
            <a:round/>
          </a:ln>
          <a:effectLst/>
        </c:spPr>
        <c:marker>
          <c:symbol val="circle"/>
          <c:size val="5"/>
          <c:spPr>
            <a:solidFill>
              <a:schemeClr val="accent2">
                <a:lumMod val="60000"/>
              </a:schemeClr>
            </a:solidFill>
            <a:ln w="9525">
              <a:solidFill>
                <a:schemeClr val="accent2">
                  <a:lumMod val="60000"/>
                </a:schemeClr>
              </a:solidFill>
            </a:ln>
            <a:effectLst/>
          </c:spPr>
        </c:marker>
      </c:pivotFmt>
      <c:pivotFmt>
        <c:idx val="36"/>
        <c:spPr>
          <a:solidFill>
            <a:schemeClr val="accent1"/>
          </a:solidFill>
          <a:ln w="28575" cap="rnd">
            <a:solidFill>
              <a:schemeClr val="accent1"/>
            </a:solidFill>
            <a:round/>
          </a:ln>
          <a:effectLst/>
        </c:spPr>
        <c:marker>
          <c:symbol val="circle"/>
          <c:size val="5"/>
          <c:spPr>
            <a:solidFill>
              <a:schemeClr val="accent3">
                <a:lumMod val="60000"/>
              </a:schemeClr>
            </a:solidFill>
            <a:ln w="9525">
              <a:solidFill>
                <a:schemeClr val="accent3">
                  <a:lumMod val="60000"/>
                </a:schemeClr>
              </a:solidFill>
            </a:ln>
            <a:effectLst/>
          </c:spPr>
        </c:marker>
      </c:pivotFmt>
    </c:pivotFmts>
    <c:plotArea>
      <c:layout/>
      <c:lineChart>
        <c:grouping val="standard"/>
        <c:varyColors val="0"/>
        <c:ser>
          <c:idx val="0"/>
          <c:order val="0"/>
          <c:tx>
            <c:strRef>
              <c:f>'% change in stress index'!$B$1:$B$2</c:f>
              <c:strCache>
                <c:ptCount val="1"/>
                <c:pt idx="0">
                  <c:v>Carbon sequestration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multiLvlStrRef>
              <c:f>'% change in stress index'!$A$3:$A$39</c:f>
              <c:multiLvlStrCache>
                <c:ptCount val="27"/>
                <c:lvl>
                  <c:pt idx="0">
                    <c:v>2030</c:v>
                  </c:pt>
                  <c:pt idx="1">
                    <c:v>2035</c:v>
                  </c:pt>
                  <c:pt idx="2">
                    <c:v>2040</c:v>
                  </c:pt>
                  <c:pt idx="3">
                    <c:v>2030</c:v>
                  </c:pt>
                  <c:pt idx="4">
                    <c:v>2035</c:v>
                  </c:pt>
                  <c:pt idx="5">
                    <c:v>2040</c:v>
                  </c:pt>
                  <c:pt idx="6">
                    <c:v>2030</c:v>
                  </c:pt>
                  <c:pt idx="7">
                    <c:v>2035</c:v>
                  </c:pt>
                  <c:pt idx="8">
                    <c:v>2040</c:v>
                  </c:pt>
                  <c:pt idx="9">
                    <c:v>2030</c:v>
                  </c:pt>
                  <c:pt idx="10">
                    <c:v>2035</c:v>
                  </c:pt>
                  <c:pt idx="11">
                    <c:v>2040</c:v>
                  </c:pt>
                  <c:pt idx="12">
                    <c:v>2030</c:v>
                  </c:pt>
                  <c:pt idx="13">
                    <c:v>2035</c:v>
                  </c:pt>
                  <c:pt idx="14">
                    <c:v>2040</c:v>
                  </c:pt>
                  <c:pt idx="15">
                    <c:v>2030</c:v>
                  </c:pt>
                  <c:pt idx="16">
                    <c:v>2035</c:v>
                  </c:pt>
                  <c:pt idx="17">
                    <c:v>2040</c:v>
                  </c:pt>
                  <c:pt idx="18">
                    <c:v>2030</c:v>
                  </c:pt>
                  <c:pt idx="19">
                    <c:v>2035</c:v>
                  </c:pt>
                  <c:pt idx="20">
                    <c:v>2040</c:v>
                  </c:pt>
                  <c:pt idx="21">
                    <c:v>2030</c:v>
                  </c:pt>
                  <c:pt idx="22">
                    <c:v>2035</c:v>
                  </c:pt>
                  <c:pt idx="23">
                    <c:v>2040</c:v>
                  </c:pt>
                  <c:pt idx="24">
                    <c:v>2030</c:v>
                  </c:pt>
                  <c:pt idx="25">
                    <c:v>2035</c:v>
                  </c:pt>
                  <c:pt idx="26">
                    <c:v>2040</c:v>
                  </c:pt>
                </c:lvl>
                <c:lvl>
                  <c:pt idx="0">
                    <c:v>Carbon sequestration</c:v>
                  </c:pt>
                  <c:pt idx="3">
                    <c:v>Crop pollination</c:v>
                  </c:pt>
                  <c:pt idx="6">
                    <c:v>Crop provisioning</c:v>
                  </c:pt>
                  <c:pt idx="9">
                    <c:v>Flood control</c:v>
                  </c:pt>
                  <c:pt idx="12">
                    <c:v>Nature based recreation</c:v>
                  </c:pt>
                  <c:pt idx="15">
                    <c:v>Soil retention</c:v>
                  </c:pt>
                  <c:pt idx="18">
                    <c:v>Total GEP</c:v>
                  </c:pt>
                  <c:pt idx="21">
                    <c:v>Water purification</c:v>
                  </c:pt>
                  <c:pt idx="24">
                    <c:v>Wood provisioning</c:v>
                  </c:pt>
                </c:lvl>
              </c:multiLvlStrCache>
            </c:multiLvlStrRef>
          </c:cat>
          <c:val>
            <c:numRef>
              <c:f>'% change in stress index'!$B$3:$B$39</c:f>
              <c:numCache>
                <c:formatCode>General</c:formatCode>
                <c:ptCount val="27"/>
                <c:pt idx="0">
                  <c:v>-9.8546973045821079E-2</c:v>
                </c:pt>
                <c:pt idx="1">
                  <c:v>-0.2495527294897299</c:v>
                </c:pt>
                <c:pt idx="2">
                  <c:v>-0.25974782281658404</c:v>
                </c:pt>
              </c:numCache>
            </c:numRef>
          </c:val>
          <c:smooth val="0"/>
          <c:extLst>
            <c:ext xmlns:c16="http://schemas.microsoft.com/office/drawing/2014/chart" uri="{C3380CC4-5D6E-409C-BE32-E72D297353CC}">
              <c16:uniqueId val="{00000000-FB21-4CE0-A2B9-C735B92AFCD7}"/>
            </c:ext>
          </c:extLst>
        </c:ser>
        <c:ser>
          <c:idx val="1"/>
          <c:order val="1"/>
          <c:tx>
            <c:strRef>
              <c:f>'% change in stress index'!$C$1:$C$2</c:f>
              <c:strCache>
                <c:ptCount val="1"/>
                <c:pt idx="0">
                  <c:v>Crop pollination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multiLvlStrRef>
              <c:f>'% change in stress index'!$A$3:$A$39</c:f>
              <c:multiLvlStrCache>
                <c:ptCount val="27"/>
                <c:lvl>
                  <c:pt idx="0">
                    <c:v>2030</c:v>
                  </c:pt>
                  <c:pt idx="1">
                    <c:v>2035</c:v>
                  </c:pt>
                  <c:pt idx="2">
                    <c:v>2040</c:v>
                  </c:pt>
                  <c:pt idx="3">
                    <c:v>2030</c:v>
                  </c:pt>
                  <c:pt idx="4">
                    <c:v>2035</c:v>
                  </c:pt>
                  <c:pt idx="5">
                    <c:v>2040</c:v>
                  </c:pt>
                  <c:pt idx="6">
                    <c:v>2030</c:v>
                  </c:pt>
                  <c:pt idx="7">
                    <c:v>2035</c:v>
                  </c:pt>
                  <c:pt idx="8">
                    <c:v>2040</c:v>
                  </c:pt>
                  <c:pt idx="9">
                    <c:v>2030</c:v>
                  </c:pt>
                  <c:pt idx="10">
                    <c:v>2035</c:v>
                  </c:pt>
                  <c:pt idx="11">
                    <c:v>2040</c:v>
                  </c:pt>
                  <c:pt idx="12">
                    <c:v>2030</c:v>
                  </c:pt>
                  <c:pt idx="13">
                    <c:v>2035</c:v>
                  </c:pt>
                  <c:pt idx="14">
                    <c:v>2040</c:v>
                  </c:pt>
                  <c:pt idx="15">
                    <c:v>2030</c:v>
                  </c:pt>
                  <c:pt idx="16">
                    <c:v>2035</c:v>
                  </c:pt>
                  <c:pt idx="17">
                    <c:v>2040</c:v>
                  </c:pt>
                  <c:pt idx="18">
                    <c:v>2030</c:v>
                  </c:pt>
                  <c:pt idx="19">
                    <c:v>2035</c:v>
                  </c:pt>
                  <c:pt idx="20">
                    <c:v>2040</c:v>
                  </c:pt>
                  <c:pt idx="21">
                    <c:v>2030</c:v>
                  </c:pt>
                  <c:pt idx="22">
                    <c:v>2035</c:v>
                  </c:pt>
                  <c:pt idx="23">
                    <c:v>2040</c:v>
                  </c:pt>
                  <c:pt idx="24">
                    <c:v>2030</c:v>
                  </c:pt>
                  <c:pt idx="25">
                    <c:v>2035</c:v>
                  </c:pt>
                  <c:pt idx="26">
                    <c:v>2040</c:v>
                  </c:pt>
                </c:lvl>
                <c:lvl>
                  <c:pt idx="0">
                    <c:v>Carbon sequestration</c:v>
                  </c:pt>
                  <c:pt idx="3">
                    <c:v>Crop pollination</c:v>
                  </c:pt>
                  <c:pt idx="6">
                    <c:v>Crop provisioning</c:v>
                  </c:pt>
                  <c:pt idx="9">
                    <c:v>Flood control</c:v>
                  </c:pt>
                  <c:pt idx="12">
                    <c:v>Nature based recreation</c:v>
                  </c:pt>
                  <c:pt idx="15">
                    <c:v>Soil retention</c:v>
                  </c:pt>
                  <c:pt idx="18">
                    <c:v>Total GEP</c:v>
                  </c:pt>
                  <c:pt idx="21">
                    <c:v>Water purification</c:v>
                  </c:pt>
                  <c:pt idx="24">
                    <c:v>Wood provisioning</c:v>
                  </c:pt>
                </c:lvl>
              </c:multiLvlStrCache>
            </c:multiLvlStrRef>
          </c:cat>
          <c:val>
            <c:numRef>
              <c:f>'% change in stress index'!$C$3:$C$39</c:f>
              <c:numCache>
                <c:formatCode>General</c:formatCode>
                <c:ptCount val="27"/>
                <c:pt idx="3">
                  <c:v>1.1057069565766209</c:v>
                </c:pt>
                <c:pt idx="4">
                  <c:v>3.3411938012957618</c:v>
                </c:pt>
                <c:pt idx="5">
                  <c:v>3.7311524710199899</c:v>
                </c:pt>
              </c:numCache>
            </c:numRef>
          </c:val>
          <c:smooth val="0"/>
          <c:extLst>
            <c:ext xmlns:c16="http://schemas.microsoft.com/office/drawing/2014/chart" uri="{C3380CC4-5D6E-409C-BE32-E72D297353CC}">
              <c16:uniqueId val="{00000001-FB21-4CE0-A2B9-C735B92AFCD7}"/>
            </c:ext>
          </c:extLst>
        </c:ser>
        <c:ser>
          <c:idx val="2"/>
          <c:order val="2"/>
          <c:tx>
            <c:strRef>
              <c:f>'% change in stress index'!$D$1:$D$2</c:f>
              <c:strCache>
                <c:ptCount val="1"/>
                <c:pt idx="0">
                  <c:v>Crop provisioning</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multiLvlStrRef>
              <c:f>'% change in stress index'!$A$3:$A$39</c:f>
              <c:multiLvlStrCache>
                <c:ptCount val="27"/>
                <c:lvl>
                  <c:pt idx="0">
                    <c:v>2030</c:v>
                  </c:pt>
                  <c:pt idx="1">
                    <c:v>2035</c:v>
                  </c:pt>
                  <c:pt idx="2">
                    <c:v>2040</c:v>
                  </c:pt>
                  <c:pt idx="3">
                    <c:v>2030</c:v>
                  </c:pt>
                  <c:pt idx="4">
                    <c:v>2035</c:v>
                  </c:pt>
                  <c:pt idx="5">
                    <c:v>2040</c:v>
                  </c:pt>
                  <c:pt idx="6">
                    <c:v>2030</c:v>
                  </c:pt>
                  <c:pt idx="7">
                    <c:v>2035</c:v>
                  </c:pt>
                  <c:pt idx="8">
                    <c:v>2040</c:v>
                  </c:pt>
                  <c:pt idx="9">
                    <c:v>2030</c:v>
                  </c:pt>
                  <c:pt idx="10">
                    <c:v>2035</c:v>
                  </c:pt>
                  <c:pt idx="11">
                    <c:v>2040</c:v>
                  </c:pt>
                  <c:pt idx="12">
                    <c:v>2030</c:v>
                  </c:pt>
                  <c:pt idx="13">
                    <c:v>2035</c:v>
                  </c:pt>
                  <c:pt idx="14">
                    <c:v>2040</c:v>
                  </c:pt>
                  <c:pt idx="15">
                    <c:v>2030</c:v>
                  </c:pt>
                  <c:pt idx="16">
                    <c:v>2035</c:v>
                  </c:pt>
                  <c:pt idx="17">
                    <c:v>2040</c:v>
                  </c:pt>
                  <c:pt idx="18">
                    <c:v>2030</c:v>
                  </c:pt>
                  <c:pt idx="19">
                    <c:v>2035</c:v>
                  </c:pt>
                  <c:pt idx="20">
                    <c:v>2040</c:v>
                  </c:pt>
                  <c:pt idx="21">
                    <c:v>2030</c:v>
                  </c:pt>
                  <c:pt idx="22">
                    <c:v>2035</c:v>
                  </c:pt>
                  <c:pt idx="23">
                    <c:v>2040</c:v>
                  </c:pt>
                  <c:pt idx="24">
                    <c:v>2030</c:v>
                  </c:pt>
                  <c:pt idx="25">
                    <c:v>2035</c:v>
                  </c:pt>
                  <c:pt idx="26">
                    <c:v>2040</c:v>
                  </c:pt>
                </c:lvl>
                <c:lvl>
                  <c:pt idx="0">
                    <c:v>Carbon sequestration</c:v>
                  </c:pt>
                  <c:pt idx="3">
                    <c:v>Crop pollination</c:v>
                  </c:pt>
                  <c:pt idx="6">
                    <c:v>Crop provisioning</c:v>
                  </c:pt>
                  <c:pt idx="9">
                    <c:v>Flood control</c:v>
                  </c:pt>
                  <c:pt idx="12">
                    <c:v>Nature based recreation</c:v>
                  </c:pt>
                  <c:pt idx="15">
                    <c:v>Soil retention</c:v>
                  </c:pt>
                  <c:pt idx="18">
                    <c:v>Total GEP</c:v>
                  </c:pt>
                  <c:pt idx="21">
                    <c:v>Water purification</c:v>
                  </c:pt>
                  <c:pt idx="24">
                    <c:v>Wood provisioning</c:v>
                  </c:pt>
                </c:lvl>
              </c:multiLvlStrCache>
            </c:multiLvlStrRef>
          </c:cat>
          <c:val>
            <c:numRef>
              <c:f>'% change in stress index'!$D$3:$D$39</c:f>
              <c:numCache>
                <c:formatCode>General</c:formatCode>
                <c:ptCount val="27"/>
                <c:pt idx="6">
                  <c:v>0.62854034588747842</c:v>
                </c:pt>
                <c:pt idx="7">
                  <c:v>1.2314164799129577</c:v>
                </c:pt>
                <c:pt idx="8">
                  <c:v>1.2737062067081344</c:v>
                </c:pt>
              </c:numCache>
            </c:numRef>
          </c:val>
          <c:smooth val="0"/>
          <c:extLst>
            <c:ext xmlns:c16="http://schemas.microsoft.com/office/drawing/2014/chart" uri="{C3380CC4-5D6E-409C-BE32-E72D297353CC}">
              <c16:uniqueId val="{00000002-FB21-4CE0-A2B9-C735B92AFCD7}"/>
            </c:ext>
          </c:extLst>
        </c:ser>
        <c:ser>
          <c:idx val="3"/>
          <c:order val="3"/>
          <c:tx>
            <c:strRef>
              <c:f>'% change in stress index'!$E$1:$E$2</c:f>
              <c:strCache>
                <c:ptCount val="1"/>
                <c:pt idx="0">
                  <c:v>Flood control</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multiLvlStrRef>
              <c:f>'% change in stress index'!$A$3:$A$39</c:f>
              <c:multiLvlStrCache>
                <c:ptCount val="27"/>
                <c:lvl>
                  <c:pt idx="0">
                    <c:v>2030</c:v>
                  </c:pt>
                  <c:pt idx="1">
                    <c:v>2035</c:v>
                  </c:pt>
                  <c:pt idx="2">
                    <c:v>2040</c:v>
                  </c:pt>
                  <c:pt idx="3">
                    <c:v>2030</c:v>
                  </c:pt>
                  <c:pt idx="4">
                    <c:v>2035</c:v>
                  </c:pt>
                  <c:pt idx="5">
                    <c:v>2040</c:v>
                  </c:pt>
                  <c:pt idx="6">
                    <c:v>2030</c:v>
                  </c:pt>
                  <c:pt idx="7">
                    <c:v>2035</c:v>
                  </c:pt>
                  <c:pt idx="8">
                    <c:v>2040</c:v>
                  </c:pt>
                  <c:pt idx="9">
                    <c:v>2030</c:v>
                  </c:pt>
                  <c:pt idx="10">
                    <c:v>2035</c:v>
                  </c:pt>
                  <c:pt idx="11">
                    <c:v>2040</c:v>
                  </c:pt>
                  <c:pt idx="12">
                    <c:v>2030</c:v>
                  </c:pt>
                  <c:pt idx="13">
                    <c:v>2035</c:v>
                  </c:pt>
                  <c:pt idx="14">
                    <c:v>2040</c:v>
                  </c:pt>
                  <c:pt idx="15">
                    <c:v>2030</c:v>
                  </c:pt>
                  <c:pt idx="16">
                    <c:v>2035</c:v>
                  </c:pt>
                  <c:pt idx="17">
                    <c:v>2040</c:v>
                  </c:pt>
                  <c:pt idx="18">
                    <c:v>2030</c:v>
                  </c:pt>
                  <c:pt idx="19">
                    <c:v>2035</c:v>
                  </c:pt>
                  <c:pt idx="20">
                    <c:v>2040</c:v>
                  </c:pt>
                  <c:pt idx="21">
                    <c:v>2030</c:v>
                  </c:pt>
                  <c:pt idx="22">
                    <c:v>2035</c:v>
                  </c:pt>
                  <c:pt idx="23">
                    <c:v>2040</c:v>
                  </c:pt>
                  <c:pt idx="24">
                    <c:v>2030</c:v>
                  </c:pt>
                  <c:pt idx="25">
                    <c:v>2035</c:v>
                  </c:pt>
                  <c:pt idx="26">
                    <c:v>2040</c:v>
                  </c:pt>
                </c:lvl>
                <c:lvl>
                  <c:pt idx="0">
                    <c:v>Carbon sequestration</c:v>
                  </c:pt>
                  <c:pt idx="3">
                    <c:v>Crop pollination</c:v>
                  </c:pt>
                  <c:pt idx="6">
                    <c:v>Crop provisioning</c:v>
                  </c:pt>
                  <c:pt idx="9">
                    <c:v>Flood control</c:v>
                  </c:pt>
                  <c:pt idx="12">
                    <c:v>Nature based recreation</c:v>
                  </c:pt>
                  <c:pt idx="15">
                    <c:v>Soil retention</c:v>
                  </c:pt>
                  <c:pt idx="18">
                    <c:v>Total GEP</c:v>
                  </c:pt>
                  <c:pt idx="21">
                    <c:v>Water purification</c:v>
                  </c:pt>
                  <c:pt idx="24">
                    <c:v>Wood provisioning</c:v>
                  </c:pt>
                </c:lvl>
              </c:multiLvlStrCache>
            </c:multiLvlStrRef>
          </c:cat>
          <c:val>
            <c:numRef>
              <c:f>'% change in stress index'!$E$3:$E$39</c:f>
              <c:numCache>
                <c:formatCode>General</c:formatCode>
                <c:ptCount val="27"/>
                <c:pt idx="9">
                  <c:v>1.220784436878912E-2</c:v>
                </c:pt>
                <c:pt idx="10">
                  <c:v>0.14616793749897061</c:v>
                </c:pt>
                <c:pt idx="11">
                  <c:v>0.12848647627040355</c:v>
                </c:pt>
              </c:numCache>
            </c:numRef>
          </c:val>
          <c:smooth val="0"/>
          <c:extLst>
            <c:ext xmlns:c16="http://schemas.microsoft.com/office/drawing/2014/chart" uri="{C3380CC4-5D6E-409C-BE32-E72D297353CC}">
              <c16:uniqueId val="{00000003-FB21-4CE0-A2B9-C735B92AFCD7}"/>
            </c:ext>
          </c:extLst>
        </c:ser>
        <c:ser>
          <c:idx val="4"/>
          <c:order val="4"/>
          <c:tx>
            <c:strRef>
              <c:f>'% change in stress index'!$F$1:$F$2</c:f>
              <c:strCache>
                <c:ptCount val="1"/>
                <c:pt idx="0">
                  <c:v>Nature based recreation</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multiLvlStrRef>
              <c:f>'% change in stress index'!$A$3:$A$39</c:f>
              <c:multiLvlStrCache>
                <c:ptCount val="27"/>
                <c:lvl>
                  <c:pt idx="0">
                    <c:v>2030</c:v>
                  </c:pt>
                  <c:pt idx="1">
                    <c:v>2035</c:v>
                  </c:pt>
                  <c:pt idx="2">
                    <c:v>2040</c:v>
                  </c:pt>
                  <c:pt idx="3">
                    <c:v>2030</c:v>
                  </c:pt>
                  <c:pt idx="4">
                    <c:v>2035</c:v>
                  </c:pt>
                  <c:pt idx="5">
                    <c:v>2040</c:v>
                  </c:pt>
                  <c:pt idx="6">
                    <c:v>2030</c:v>
                  </c:pt>
                  <c:pt idx="7">
                    <c:v>2035</c:v>
                  </c:pt>
                  <c:pt idx="8">
                    <c:v>2040</c:v>
                  </c:pt>
                  <c:pt idx="9">
                    <c:v>2030</c:v>
                  </c:pt>
                  <c:pt idx="10">
                    <c:v>2035</c:v>
                  </c:pt>
                  <c:pt idx="11">
                    <c:v>2040</c:v>
                  </c:pt>
                  <c:pt idx="12">
                    <c:v>2030</c:v>
                  </c:pt>
                  <c:pt idx="13">
                    <c:v>2035</c:v>
                  </c:pt>
                  <c:pt idx="14">
                    <c:v>2040</c:v>
                  </c:pt>
                  <c:pt idx="15">
                    <c:v>2030</c:v>
                  </c:pt>
                  <c:pt idx="16">
                    <c:v>2035</c:v>
                  </c:pt>
                  <c:pt idx="17">
                    <c:v>2040</c:v>
                  </c:pt>
                  <c:pt idx="18">
                    <c:v>2030</c:v>
                  </c:pt>
                  <c:pt idx="19">
                    <c:v>2035</c:v>
                  </c:pt>
                  <c:pt idx="20">
                    <c:v>2040</c:v>
                  </c:pt>
                  <c:pt idx="21">
                    <c:v>2030</c:v>
                  </c:pt>
                  <c:pt idx="22">
                    <c:v>2035</c:v>
                  </c:pt>
                  <c:pt idx="23">
                    <c:v>2040</c:v>
                  </c:pt>
                  <c:pt idx="24">
                    <c:v>2030</c:v>
                  </c:pt>
                  <c:pt idx="25">
                    <c:v>2035</c:v>
                  </c:pt>
                  <c:pt idx="26">
                    <c:v>2040</c:v>
                  </c:pt>
                </c:lvl>
                <c:lvl>
                  <c:pt idx="0">
                    <c:v>Carbon sequestration</c:v>
                  </c:pt>
                  <c:pt idx="3">
                    <c:v>Crop pollination</c:v>
                  </c:pt>
                  <c:pt idx="6">
                    <c:v>Crop provisioning</c:v>
                  </c:pt>
                  <c:pt idx="9">
                    <c:v>Flood control</c:v>
                  </c:pt>
                  <c:pt idx="12">
                    <c:v>Nature based recreation</c:v>
                  </c:pt>
                  <c:pt idx="15">
                    <c:v>Soil retention</c:v>
                  </c:pt>
                  <c:pt idx="18">
                    <c:v>Total GEP</c:v>
                  </c:pt>
                  <c:pt idx="21">
                    <c:v>Water purification</c:v>
                  </c:pt>
                  <c:pt idx="24">
                    <c:v>Wood provisioning</c:v>
                  </c:pt>
                </c:lvl>
              </c:multiLvlStrCache>
            </c:multiLvlStrRef>
          </c:cat>
          <c:val>
            <c:numRef>
              <c:f>'% change in stress index'!$F$3:$F$39</c:f>
              <c:numCache>
                <c:formatCode>General</c:formatCode>
                <c:ptCount val="27"/>
                <c:pt idx="12">
                  <c:v>-0.31098443026174655</c:v>
                </c:pt>
                <c:pt idx="13">
                  <c:v>-1.2192928065240205</c:v>
                </c:pt>
                <c:pt idx="14">
                  <c:v>-1.3004427159963208</c:v>
                </c:pt>
              </c:numCache>
            </c:numRef>
          </c:val>
          <c:smooth val="0"/>
          <c:extLst>
            <c:ext xmlns:c16="http://schemas.microsoft.com/office/drawing/2014/chart" uri="{C3380CC4-5D6E-409C-BE32-E72D297353CC}">
              <c16:uniqueId val="{00000004-FB21-4CE0-A2B9-C735B92AFCD7}"/>
            </c:ext>
          </c:extLst>
        </c:ser>
        <c:ser>
          <c:idx val="5"/>
          <c:order val="5"/>
          <c:tx>
            <c:strRef>
              <c:f>'% change in stress index'!$G$1:$G$2</c:f>
              <c:strCache>
                <c:ptCount val="1"/>
                <c:pt idx="0">
                  <c:v>Soil retention</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multiLvlStrRef>
              <c:f>'% change in stress index'!$A$3:$A$39</c:f>
              <c:multiLvlStrCache>
                <c:ptCount val="27"/>
                <c:lvl>
                  <c:pt idx="0">
                    <c:v>2030</c:v>
                  </c:pt>
                  <c:pt idx="1">
                    <c:v>2035</c:v>
                  </c:pt>
                  <c:pt idx="2">
                    <c:v>2040</c:v>
                  </c:pt>
                  <c:pt idx="3">
                    <c:v>2030</c:v>
                  </c:pt>
                  <c:pt idx="4">
                    <c:v>2035</c:v>
                  </c:pt>
                  <c:pt idx="5">
                    <c:v>2040</c:v>
                  </c:pt>
                  <c:pt idx="6">
                    <c:v>2030</c:v>
                  </c:pt>
                  <c:pt idx="7">
                    <c:v>2035</c:v>
                  </c:pt>
                  <c:pt idx="8">
                    <c:v>2040</c:v>
                  </c:pt>
                  <c:pt idx="9">
                    <c:v>2030</c:v>
                  </c:pt>
                  <c:pt idx="10">
                    <c:v>2035</c:v>
                  </c:pt>
                  <c:pt idx="11">
                    <c:v>2040</c:v>
                  </c:pt>
                  <c:pt idx="12">
                    <c:v>2030</c:v>
                  </c:pt>
                  <c:pt idx="13">
                    <c:v>2035</c:v>
                  </c:pt>
                  <c:pt idx="14">
                    <c:v>2040</c:v>
                  </c:pt>
                  <c:pt idx="15">
                    <c:v>2030</c:v>
                  </c:pt>
                  <c:pt idx="16">
                    <c:v>2035</c:v>
                  </c:pt>
                  <c:pt idx="17">
                    <c:v>2040</c:v>
                  </c:pt>
                  <c:pt idx="18">
                    <c:v>2030</c:v>
                  </c:pt>
                  <c:pt idx="19">
                    <c:v>2035</c:v>
                  </c:pt>
                  <c:pt idx="20">
                    <c:v>2040</c:v>
                  </c:pt>
                  <c:pt idx="21">
                    <c:v>2030</c:v>
                  </c:pt>
                  <c:pt idx="22">
                    <c:v>2035</c:v>
                  </c:pt>
                  <c:pt idx="23">
                    <c:v>2040</c:v>
                  </c:pt>
                  <c:pt idx="24">
                    <c:v>2030</c:v>
                  </c:pt>
                  <c:pt idx="25">
                    <c:v>2035</c:v>
                  </c:pt>
                  <c:pt idx="26">
                    <c:v>2040</c:v>
                  </c:pt>
                </c:lvl>
                <c:lvl>
                  <c:pt idx="0">
                    <c:v>Carbon sequestration</c:v>
                  </c:pt>
                  <c:pt idx="3">
                    <c:v>Crop pollination</c:v>
                  </c:pt>
                  <c:pt idx="6">
                    <c:v>Crop provisioning</c:v>
                  </c:pt>
                  <c:pt idx="9">
                    <c:v>Flood control</c:v>
                  </c:pt>
                  <c:pt idx="12">
                    <c:v>Nature based recreation</c:v>
                  </c:pt>
                  <c:pt idx="15">
                    <c:v>Soil retention</c:v>
                  </c:pt>
                  <c:pt idx="18">
                    <c:v>Total GEP</c:v>
                  </c:pt>
                  <c:pt idx="21">
                    <c:v>Water purification</c:v>
                  </c:pt>
                  <c:pt idx="24">
                    <c:v>Wood provisioning</c:v>
                  </c:pt>
                </c:lvl>
              </c:multiLvlStrCache>
            </c:multiLvlStrRef>
          </c:cat>
          <c:val>
            <c:numRef>
              <c:f>'% change in stress index'!$G$3:$G$39</c:f>
              <c:numCache>
                <c:formatCode>General</c:formatCode>
                <c:ptCount val="27"/>
                <c:pt idx="15">
                  <c:v>-1.0890822703139922</c:v>
                </c:pt>
                <c:pt idx="16">
                  <c:v>-3.3029293605767762</c:v>
                </c:pt>
                <c:pt idx="17">
                  <c:v>-3.5441907392021168</c:v>
                </c:pt>
              </c:numCache>
            </c:numRef>
          </c:val>
          <c:smooth val="0"/>
          <c:extLst>
            <c:ext xmlns:c16="http://schemas.microsoft.com/office/drawing/2014/chart" uri="{C3380CC4-5D6E-409C-BE32-E72D297353CC}">
              <c16:uniqueId val="{00000005-FB21-4CE0-A2B9-C735B92AFCD7}"/>
            </c:ext>
          </c:extLst>
        </c:ser>
        <c:ser>
          <c:idx val="6"/>
          <c:order val="6"/>
          <c:tx>
            <c:strRef>
              <c:f>'% change in stress index'!$H$1:$H$2</c:f>
              <c:strCache>
                <c:ptCount val="1"/>
                <c:pt idx="0">
                  <c:v>Total GEP</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cat>
            <c:multiLvlStrRef>
              <c:f>'% change in stress index'!$A$3:$A$39</c:f>
              <c:multiLvlStrCache>
                <c:ptCount val="27"/>
                <c:lvl>
                  <c:pt idx="0">
                    <c:v>2030</c:v>
                  </c:pt>
                  <c:pt idx="1">
                    <c:v>2035</c:v>
                  </c:pt>
                  <c:pt idx="2">
                    <c:v>2040</c:v>
                  </c:pt>
                  <c:pt idx="3">
                    <c:v>2030</c:v>
                  </c:pt>
                  <c:pt idx="4">
                    <c:v>2035</c:v>
                  </c:pt>
                  <c:pt idx="5">
                    <c:v>2040</c:v>
                  </c:pt>
                  <c:pt idx="6">
                    <c:v>2030</c:v>
                  </c:pt>
                  <c:pt idx="7">
                    <c:v>2035</c:v>
                  </c:pt>
                  <c:pt idx="8">
                    <c:v>2040</c:v>
                  </c:pt>
                  <c:pt idx="9">
                    <c:v>2030</c:v>
                  </c:pt>
                  <c:pt idx="10">
                    <c:v>2035</c:v>
                  </c:pt>
                  <c:pt idx="11">
                    <c:v>2040</c:v>
                  </c:pt>
                  <c:pt idx="12">
                    <c:v>2030</c:v>
                  </c:pt>
                  <c:pt idx="13">
                    <c:v>2035</c:v>
                  </c:pt>
                  <c:pt idx="14">
                    <c:v>2040</c:v>
                  </c:pt>
                  <c:pt idx="15">
                    <c:v>2030</c:v>
                  </c:pt>
                  <c:pt idx="16">
                    <c:v>2035</c:v>
                  </c:pt>
                  <c:pt idx="17">
                    <c:v>2040</c:v>
                  </c:pt>
                  <c:pt idx="18">
                    <c:v>2030</c:v>
                  </c:pt>
                  <c:pt idx="19">
                    <c:v>2035</c:v>
                  </c:pt>
                  <c:pt idx="20">
                    <c:v>2040</c:v>
                  </c:pt>
                  <c:pt idx="21">
                    <c:v>2030</c:v>
                  </c:pt>
                  <c:pt idx="22">
                    <c:v>2035</c:v>
                  </c:pt>
                  <c:pt idx="23">
                    <c:v>2040</c:v>
                  </c:pt>
                  <c:pt idx="24">
                    <c:v>2030</c:v>
                  </c:pt>
                  <c:pt idx="25">
                    <c:v>2035</c:v>
                  </c:pt>
                  <c:pt idx="26">
                    <c:v>2040</c:v>
                  </c:pt>
                </c:lvl>
                <c:lvl>
                  <c:pt idx="0">
                    <c:v>Carbon sequestration</c:v>
                  </c:pt>
                  <c:pt idx="3">
                    <c:v>Crop pollination</c:v>
                  </c:pt>
                  <c:pt idx="6">
                    <c:v>Crop provisioning</c:v>
                  </c:pt>
                  <c:pt idx="9">
                    <c:v>Flood control</c:v>
                  </c:pt>
                  <c:pt idx="12">
                    <c:v>Nature based recreation</c:v>
                  </c:pt>
                  <c:pt idx="15">
                    <c:v>Soil retention</c:v>
                  </c:pt>
                  <c:pt idx="18">
                    <c:v>Total GEP</c:v>
                  </c:pt>
                  <c:pt idx="21">
                    <c:v>Water purification</c:v>
                  </c:pt>
                  <c:pt idx="24">
                    <c:v>Wood provisioning</c:v>
                  </c:pt>
                </c:lvl>
              </c:multiLvlStrCache>
            </c:multiLvlStrRef>
          </c:cat>
          <c:val>
            <c:numRef>
              <c:f>'% change in stress index'!$H$3:$H$39</c:f>
              <c:numCache>
                <c:formatCode>General</c:formatCode>
                <c:ptCount val="27"/>
                <c:pt idx="18">
                  <c:v>1.1919626943236124E-2</c:v>
                </c:pt>
                <c:pt idx="19">
                  <c:v>1.0194004854914524E-2</c:v>
                </c:pt>
                <c:pt idx="20">
                  <c:v>0.13998491424064186</c:v>
                </c:pt>
              </c:numCache>
            </c:numRef>
          </c:val>
          <c:smooth val="0"/>
          <c:extLst>
            <c:ext xmlns:c16="http://schemas.microsoft.com/office/drawing/2014/chart" uri="{C3380CC4-5D6E-409C-BE32-E72D297353CC}">
              <c16:uniqueId val="{00000006-FB21-4CE0-A2B9-C735B92AFCD7}"/>
            </c:ext>
          </c:extLst>
        </c:ser>
        <c:ser>
          <c:idx val="7"/>
          <c:order val="7"/>
          <c:tx>
            <c:strRef>
              <c:f>'% change in stress index'!$I$1:$I$2</c:f>
              <c:strCache>
                <c:ptCount val="1"/>
                <c:pt idx="0">
                  <c:v>Water purification</c:v>
                </c:pt>
              </c:strCache>
            </c:strRef>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multiLvlStrRef>
              <c:f>'% change in stress index'!$A$3:$A$39</c:f>
              <c:multiLvlStrCache>
                <c:ptCount val="27"/>
                <c:lvl>
                  <c:pt idx="0">
                    <c:v>2030</c:v>
                  </c:pt>
                  <c:pt idx="1">
                    <c:v>2035</c:v>
                  </c:pt>
                  <c:pt idx="2">
                    <c:v>2040</c:v>
                  </c:pt>
                  <c:pt idx="3">
                    <c:v>2030</c:v>
                  </c:pt>
                  <c:pt idx="4">
                    <c:v>2035</c:v>
                  </c:pt>
                  <c:pt idx="5">
                    <c:v>2040</c:v>
                  </c:pt>
                  <c:pt idx="6">
                    <c:v>2030</c:v>
                  </c:pt>
                  <c:pt idx="7">
                    <c:v>2035</c:v>
                  </c:pt>
                  <c:pt idx="8">
                    <c:v>2040</c:v>
                  </c:pt>
                  <c:pt idx="9">
                    <c:v>2030</c:v>
                  </c:pt>
                  <c:pt idx="10">
                    <c:v>2035</c:v>
                  </c:pt>
                  <c:pt idx="11">
                    <c:v>2040</c:v>
                  </c:pt>
                  <c:pt idx="12">
                    <c:v>2030</c:v>
                  </c:pt>
                  <c:pt idx="13">
                    <c:v>2035</c:v>
                  </c:pt>
                  <c:pt idx="14">
                    <c:v>2040</c:v>
                  </c:pt>
                  <c:pt idx="15">
                    <c:v>2030</c:v>
                  </c:pt>
                  <c:pt idx="16">
                    <c:v>2035</c:v>
                  </c:pt>
                  <c:pt idx="17">
                    <c:v>2040</c:v>
                  </c:pt>
                  <c:pt idx="18">
                    <c:v>2030</c:v>
                  </c:pt>
                  <c:pt idx="19">
                    <c:v>2035</c:v>
                  </c:pt>
                  <c:pt idx="20">
                    <c:v>2040</c:v>
                  </c:pt>
                  <c:pt idx="21">
                    <c:v>2030</c:v>
                  </c:pt>
                  <c:pt idx="22">
                    <c:v>2035</c:v>
                  </c:pt>
                  <c:pt idx="23">
                    <c:v>2040</c:v>
                  </c:pt>
                  <c:pt idx="24">
                    <c:v>2030</c:v>
                  </c:pt>
                  <c:pt idx="25">
                    <c:v>2035</c:v>
                  </c:pt>
                  <c:pt idx="26">
                    <c:v>2040</c:v>
                  </c:pt>
                </c:lvl>
                <c:lvl>
                  <c:pt idx="0">
                    <c:v>Carbon sequestration</c:v>
                  </c:pt>
                  <c:pt idx="3">
                    <c:v>Crop pollination</c:v>
                  </c:pt>
                  <c:pt idx="6">
                    <c:v>Crop provisioning</c:v>
                  </c:pt>
                  <c:pt idx="9">
                    <c:v>Flood control</c:v>
                  </c:pt>
                  <c:pt idx="12">
                    <c:v>Nature based recreation</c:v>
                  </c:pt>
                  <c:pt idx="15">
                    <c:v>Soil retention</c:v>
                  </c:pt>
                  <c:pt idx="18">
                    <c:v>Total GEP</c:v>
                  </c:pt>
                  <c:pt idx="21">
                    <c:v>Water purification</c:v>
                  </c:pt>
                  <c:pt idx="24">
                    <c:v>Wood provisioning</c:v>
                  </c:pt>
                </c:lvl>
              </c:multiLvlStrCache>
            </c:multiLvlStrRef>
          </c:cat>
          <c:val>
            <c:numRef>
              <c:f>'% change in stress index'!$I$3:$I$39</c:f>
              <c:numCache>
                <c:formatCode>General</c:formatCode>
                <c:ptCount val="27"/>
                <c:pt idx="21">
                  <c:v>-0.86618018350312176</c:v>
                </c:pt>
                <c:pt idx="22">
                  <c:v>-2.6497458488980277</c:v>
                </c:pt>
                <c:pt idx="23">
                  <c:v>-3.6900379991584598</c:v>
                </c:pt>
              </c:numCache>
            </c:numRef>
          </c:val>
          <c:smooth val="0"/>
          <c:extLst>
            <c:ext xmlns:c16="http://schemas.microsoft.com/office/drawing/2014/chart" uri="{C3380CC4-5D6E-409C-BE32-E72D297353CC}">
              <c16:uniqueId val="{00000007-FB21-4CE0-A2B9-C735B92AFCD7}"/>
            </c:ext>
          </c:extLst>
        </c:ser>
        <c:ser>
          <c:idx val="8"/>
          <c:order val="8"/>
          <c:tx>
            <c:strRef>
              <c:f>'% change in stress index'!$J$1:$J$2</c:f>
              <c:strCache>
                <c:ptCount val="1"/>
                <c:pt idx="0">
                  <c:v>Wood provisioning</c:v>
                </c:pt>
              </c:strCache>
            </c:strRef>
          </c:tx>
          <c:spPr>
            <a:ln w="28575" cap="rnd">
              <a:solidFill>
                <a:schemeClr val="accent3">
                  <a:lumMod val="60000"/>
                </a:schemeClr>
              </a:solidFill>
              <a:round/>
            </a:ln>
            <a:effectLst/>
          </c:spPr>
          <c:marker>
            <c:symbol val="circle"/>
            <c:size val="5"/>
            <c:spPr>
              <a:solidFill>
                <a:schemeClr val="accent3">
                  <a:lumMod val="60000"/>
                </a:schemeClr>
              </a:solidFill>
              <a:ln w="9525">
                <a:solidFill>
                  <a:schemeClr val="accent3">
                    <a:lumMod val="60000"/>
                  </a:schemeClr>
                </a:solidFill>
              </a:ln>
              <a:effectLst/>
            </c:spPr>
          </c:marker>
          <c:cat>
            <c:multiLvlStrRef>
              <c:f>'% change in stress index'!$A$3:$A$39</c:f>
              <c:multiLvlStrCache>
                <c:ptCount val="27"/>
                <c:lvl>
                  <c:pt idx="0">
                    <c:v>2030</c:v>
                  </c:pt>
                  <c:pt idx="1">
                    <c:v>2035</c:v>
                  </c:pt>
                  <c:pt idx="2">
                    <c:v>2040</c:v>
                  </c:pt>
                  <c:pt idx="3">
                    <c:v>2030</c:v>
                  </c:pt>
                  <c:pt idx="4">
                    <c:v>2035</c:v>
                  </c:pt>
                  <c:pt idx="5">
                    <c:v>2040</c:v>
                  </c:pt>
                  <c:pt idx="6">
                    <c:v>2030</c:v>
                  </c:pt>
                  <c:pt idx="7">
                    <c:v>2035</c:v>
                  </c:pt>
                  <c:pt idx="8">
                    <c:v>2040</c:v>
                  </c:pt>
                  <c:pt idx="9">
                    <c:v>2030</c:v>
                  </c:pt>
                  <c:pt idx="10">
                    <c:v>2035</c:v>
                  </c:pt>
                  <c:pt idx="11">
                    <c:v>2040</c:v>
                  </c:pt>
                  <c:pt idx="12">
                    <c:v>2030</c:v>
                  </c:pt>
                  <c:pt idx="13">
                    <c:v>2035</c:v>
                  </c:pt>
                  <c:pt idx="14">
                    <c:v>2040</c:v>
                  </c:pt>
                  <c:pt idx="15">
                    <c:v>2030</c:v>
                  </c:pt>
                  <c:pt idx="16">
                    <c:v>2035</c:v>
                  </c:pt>
                  <c:pt idx="17">
                    <c:v>2040</c:v>
                  </c:pt>
                  <c:pt idx="18">
                    <c:v>2030</c:v>
                  </c:pt>
                  <c:pt idx="19">
                    <c:v>2035</c:v>
                  </c:pt>
                  <c:pt idx="20">
                    <c:v>2040</c:v>
                  </c:pt>
                  <c:pt idx="21">
                    <c:v>2030</c:v>
                  </c:pt>
                  <c:pt idx="22">
                    <c:v>2035</c:v>
                  </c:pt>
                  <c:pt idx="23">
                    <c:v>2040</c:v>
                  </c:pt>
                  <c:pt idx="24">
                    <c:v>2030</c:v>
                  </c:pt>
                  <c:pt idx="25">
                    <c:v>2035</c:v>
                  </c:pt>
                  <c:pt idx="26">
                    <c:v>2040</c:v>
                  </c:pt>
                </c:lvl>
                <c:lvl>
                  <c:pt idx="0">
                    <c:v>Carbon sequestration</c:v>
                  </c:pt>
                  <c:pt idx="3">
                    <c:v>Crop pollination</c:v>
                  </c:pt>
                  <c:pt idx="6">
                    <c:v>Crop provisioning</c:v>
                  </c:pt>
                  <c:pt idx="9">
                    <c:v>Flood control</c:v>
                  </c:pt>
                  <c:pt idx="12">
                    <c:v>Nature based recreation</c:v>
                  </c:pt>
                  <c:pt idx="15">
                    <c:v>Soil retention</c:v>
                  </c:pt>
                  <c:pt idx="18">
                    <c:v>Total GEP</c:v>
                  </c:pt>
                  <c:pt idx="21">
                    <c:v>Water purification</c:v>
                  </c:pt>
                  <c:pt idx="24">
                    <c:v>Wood provisioning</c:v>
                  </c:pt>
                </c:lvl>
              </c:multiLvlStrCache>
            </c:multiLvlStrRef>
          </c:cat>
          <c:val>
            <c:numRef>
              <c:f>'% change in stress index'!$J$3:$J$39</c:f>
              <c:numCache>
                <c:formatCode>General</c:formatCode>
                <c:ptCount val="27"/>
                <c:pt idx="24">
                  <c:v>7.1237130242434041E-2</c:v>
                </c:pt>
                <c:pt idx="25">
                  <c:v>0.17829099062069798</c:v>
                </c:pt>
                <c:pt idx="26">
                  <c:v>0.17908922722991671</c:v>
                </c:pt>
              </c:numCache>
            </c:numRef>
          </c:val>
          <c:smooth val="0"/>
          <c:extLst>
            <c:ext xmlns:c16="http://schemas.microsoft.com/office/drawing/2014/chart" uri="{C3380CC4-5D6E-409C-BE32-E72D297353CC}">
              <c16:uniqueId val="{00000008-FB21-4CE0-A2B9-C735B92AFCD7}"/>
            </c:ext>
          </c:extLst>
        </c:ser>
        <c:dLbls>
          <c:showLegendKey val="0"/>
          <c:showVal val="0"/>
          <c:showCatName val="0"/>
          <c:showSerName val="0"/>
          <c:showPercent val="0"/>
          <c:showBubbleSize val="0"/>
        </c:dLbls>
        <c:marker val="1"/>
        <c:smooth val="0"/>
        <c:axId val="843797552"/>
        <c:axId val="843797224"/>
      </c:lineChart>
      <c:catAx>
        <c:axId val="843797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843797224"/>
        <c:crossesAt val="-5"/>
        <c:auto val="1"/>
        <c:lblAlgn val="ctr"/>
        <c:lblOffset val="100"/>
        <c:noMultiLvlLbl val="0"/>
      </c:catAx>
      <c:valAx>
        <c:axId val="8437972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43797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50_32E3003C.xml><?xml version="1.0" encoding="utf-8"?>
<p188:cmLst xmlns:a="http://schemas.openxmlformats.org/drawingml/2006/main" xmlns:r="http://schemas.openxmlformats.org/officeDocument/2006/relationships" xmlns:p188="http://schemas.microsoft.com/office/powerpoint/2018/8/main">
  <p188:cm id="{C4459C7E-14CD-496E-91B6-21690813BE8D}" authorId="{8178E1F7-EAC8-3B36-517F-2E2E6BC216F9}" created="2024-10-25T07:10:36.817">
    <ac:txMkLst xmlns:ac="http://schemas.microsoft.com/office/drawing/2013/main/command">
      <pc:docMk xmlns:pc="http://schemas.microsoft.com/office/powerpoint/2013/main/command"/>
      <pc:sldMk xmlns:pc="http://schemas.microsoft.com/office/powerpoint/2013/main/command" cId="853737532" sldId="336"/>
      <ac:spMk id="2" creationId="{00000000-0000-0000-0000-000000000000}"/>
      <ac:txMk cp="0" len="31">
        <ac:context len="32" hash="3682995054"/>
      </ac:txMk>
    </ac:txMkLst>
    <p188:pos x="7585833" y="529625"/>
    <p188:txBody>
      <a:bodyPr/>
      <a:lstStyle/>
      <a:p>
        <a:r>
          <a:rPr lang="nl-NL"/>
          <a:t>Probably all these intro slides are common knowledge for them of course</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pPr/>
              <a:t>27/06/2025</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pPr/>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pPr/>
              <a:t>27/06/2025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pPr/>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hapter cover (option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C74736-FFEB-8230-3CBC-306C483158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174"/>
            <a:ext cx="12192000" cy="6858000"/>
          </a:xfrm>
          <a:prstGeom prst="rect">
            <a:avLst/>
          </a:prstGeom>
        </p:spPr>
      </p:pic>
      <p:sp>
        <p:nvSpPr>
          <p:cNvPr id="11" name="Title 1"/>
          <p:cNvSpPr>
            <a:spLocks noGrp="1"/>
          </p:cNvSpPr>
          <p:nvPr>
            <p:ph type="ctrTitle"/>
          </p:nvPr>
        </p:nvSpPr>
        <p:spPr>
          <a:xfrm>
            <a:off x="1077013" y="1122363"/>
            <a:ext cx="10284602" cy="2387600"/>
          </a:xfrm>
          <a:prstGeom prst="rect">
            <a:avLst/>
          </a:prstGeom>
        </p:spPr>
        <p:txBody>
          <a:bodyPr anchor="b">
            <a:noAutofit/>
          </a:bodyPr>
          <a:lstStyle>
            <a:lvl1pPr algn="l">
              <a:defRPr sz="6000">
                <a:solidFill>
                  <a:schemeClr val="bg1"/>
                </a:solidFill>
              </a:defRPr>
            </a:lvl1pPr>
          </a:lstStyle>
          <a:p>
            <a:r>
              <a:rPr lang="en-GB" noProof="0"/>
              <a:t>Click to edit Master title style</a:t>
            </a:r>
          </a:p>
        </p:txBody>
      </p:sp>
      <p:sp>
        <p:nvSpPr>
          <p:cNvPr id="14" name="Subtitle 2"/>
          <p:cNvSpPr>
            <a:spLocks noGrp="1"/>
          </p:cNvSpPr>
          <p:nvPr>
            <p:ph type="subTitle" idx="1"/>
          </p:nvPr>
        </p:nvSpPr>
        <p:spPr>
          <a:xfrm>
            <a:off x="1070189" y="3602038"/>
            <a:ext cx="10284602" cy="1655762"/>
          </a:xfrm>
          <a:prstGeom prst="rect">
            <a:avLst/>
          </a:prstGeo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cxnSp>
        <p:nvCxnSpPr>
          <p:cNvPr id="7" name="Straight Connector 6"/>
          <p:cNvCxnSpPr/>
          <p:nvPr userDrawn="1"/>
        </p:nvCxnSpPr>
        <p:spPr>
          <a:xfrm>
            <a:off x="838200" y="0"/>
            <a:ext cx="0" cy="34782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45929" y="6194013"/>
            <a:ext cx="1718512" cy="450970"/>
          </a:xfrm>
          <a:prstGeom prst="rect">
            <a:avLst/>
          </a:prstGeom>
        </p:spPr>
      </p:pic>
    </p:spTree>
    <p:extLst>
      <p:ext uri="{BB962C8B-B14F-4D97-AF65-F5344CB8AC3E}">
        <p14:creationId xmlns:p14="http://schemas.microsoft.com/office/powerpoint/2010/main" val="1086984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orizontal Picture and Conten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63280" y="-62165"/>
            <a:ext cx="12318560" cy="3468939"/>
          </a:xfrm>
          <a:prstGeom prst="rect">
            <a:avLst/>
          </a:prstGeom>
          <a:solidFill>
            <a:schemeClr val="bg2"/>
          </a:solidFill>
          <a:ln w="28575" cmpd="sng">
            <a:solidFill>
              <a:schemeClr val="accent5"/>
            </a:solidFill>
          </a:ln>
        </p:spPr>
        <p:txBody>
          <a:bodyPr/>
          <a:lstStyle>
            <a:lvl1pPr marL="0" indent="0">
              <a:buClr>
                <a:schemeClr val="accent2"/>
              </a:buClr>
              <a:buFont typeface="Arial"/>
              <a:buNone/>
              <a:defRPr/>
            </a:lvl1pPr>
          </a:lstStyle>
          <a:p>
            <a:endParaRPr lang="en-GB" noProof="0"/>
          </a:p>
        </p:txBody>
      </p:sp>
      <p:sp>
        <p:nvSpPr>
          <p:cNvPr id="2" name="Title 1"/>
          <p:cNvSpPr>
            <a:spLocks noGrp="1"/>
          </p:cNvSpPr>
          <p:nvPr>
            <p:ph type="title"/>
          </p:nvPr>
        </p:nvSpPr>
        <p:spPr>
          <a:xfrm>
            <a:off x="957385" y="2818576"/>
            <a:ext cx="10287000" cy="628377"/>
          </a:xfrm>
          <a:prstGeom prst="rect">
            <a:avLst/>
          </a:prstGeom>
          <a:solidFill>
            <a:schemeClr val="bg1"/>
          </a:solidFill>
        </p:spPr>
        <p:txBody>
          <a:bodyPr wrap="square" anchor="b">
            <a:spAutoFit/>
          </a:bodyPr>
          <a:lstStyle>
            <a:lvl1pPr>
              <a:defRPr sz="3800"/>
            </a:lvl1pPr>
          </a:lstStyle>
          <a:p>
            <a:r>
              <a:rPr lang="en-GB" noProof="0"/>
              <a:t>Click to edit Master title style</a:t>
            </a:r>
          </a:p>
        </p:txBody>
      </p:sp>
      <p:sp>
        <p:nvSpPr>
          <p:cNvPr id="6" name="Text Placeholder 5"/>
          <p:cNvSpPr>
            <a:spLocks noGrp="1"/>
          </p:cNvSpPr>
          <p:nvPr>
            <p:ph type="body" sz="quarter" idx="14" hasCustomPrompt="1"/>
          </p:nvPr>
        </p:nvSpPr>
        <p:spPr>
          <a:xfrm>
            <a:off x="957385" y="3630613"/>
            <a:ext cx="10287000" cy="2365375"/>
          </a:xfrm>
          <a:prstGeom prst="rect">
            <a:avLst/>
          </a:prstGeom>
        </p:spPr>
        <p:txBody>
          <a:bodyPr/>
          <a:lstStyle>
            <a:lvl1pPr marL="0" indent="-342900" algn="l">
              <a:buClr>
                <a:schemeClr val="accent5"/>
              </a:buClr>
              <a:buFont typeface="Arial"/>
              <a:buNone/>
              <a:defRPr/>
            </a:lvl1pPr>
            <a:lvl2pPr marL="800100" indent="-342900">
              <a:buClr>
                <a:schemeClr val="accent5"/>
              </a:buClr>
              <a:buFont typeface="Arial"/>
              <a:buNone/>
              <a:defRPr/>
            </a:lvl2pPr>
            <a:lvl3pPr marL="1200150" indent="-285750">
              <a:buClr>
                <a:schemeClr val="accent5"/>
              </a:buClr>
              <a:buFont typeface="Arial"/>
              <a:buNone/>
              <a:defRPr/>
            </a:lvl3pPr>
            <a:lvl4pPr marL="1657350" indent="-285750">
              <a:buClr>
                <a:schemeClr val="accent5"/>
              </a:buClr>
              <a:buFont typeface="Arial"/>
              <a:buNone/>
              <a:defRPr/>
            </a:lvl4pPr>
            <a:lvl5pPr marL="2114550" indent="-285750">
              <a:buClr>
                <a:schemeClr val="accent5"/>
              </a:buClr>
              <a:buFont typeface="Arial"/>
              <a:buNone/>
              <a:defRPr/>
            </a:lvl5pPr>
          </a:lstStyle>
          <a:p>
            <a:pPr lvl="0"/>
            <a:r>
              <a:rPr lang="en-GB" noProof="0"/>
              <a:t>Insert text</a:t>
            </a:r>
          </a:p>
        </p:txBody>
      </p:sp>
    </p:spTree>
    <p:extLst>
      <p:ext uri="{BB962C8B-B14F-4D97-AF65-F5344CB8AC3E}">
        <p14:creationId xmlns:p14="http://schemas.microsoft.com/office/powerpoint/2010/main" val="4136774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20" name="Title Placeholder 1"/>
          <p:cNvSpPr>
            <a:spLocks noGrp="1"/>
          </p:cNvSpPr>
          <p:nvPr>
            <p:ph type="title"/>
          </p:nvPr>
        </p:nvSpPr>
        <p:spPr>
          <a:xfrm>
            <a:off x="970722" y="575220"/>
            <a:ext cx="10263893" cy="782357"/>
          </a:xfrm>
          <a:prstGeom prst="rect">
            <a:avLst/>
          </a:prstGeom>
        </p:spPr>
        <p:txBody>
          <a:bodyPr vert="horz" lIns="91440" tIns="45720" rIns="91440" bIns="0" rtlCol="0" anchor="b" anchorCtr="0">
            <a:noAutofit/>
          </a:bodyPr>
          <a:lstStyle>
            <a:lvl1pPr>
              <a:defRPr sz="3800"/>
            </a:lvl1pPr>
          </a:lstStyle>
          <a:p>
            <a:r>
              <a:rPr lang="en-GB" noProof="0"/>
              <a:t>Click to edit Master title style</a:t>
            </a:r>
          </a:p>
        </p:txBody>
      </p:sp>
      <p:cxnSp>
        <p:nvCxnSpPr>
          <p:cNvPr id="10" name="Straight Connector 9"/>
          <p:cNvCxnSpPr/>
          <p:nvPr userDrawn="1"/>
        </p:nvCxnSpPr>
        <p:spPr>
          <a:xfrm flipH="1">
            <a:off x="83820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Picture Placeholder 2">
            <a:extLst>
              <a:ext uri="{FF2B5EF4-FFF2-40B4-BE49-F238E27FC236}">
                <a16:creationId xmlns:a16="http://schemas.microsoft.com/office/drawing/2014/main" id="{BF77687C-AC6F-634F-AC60-81131BCE7FCF}"/>
              </a:ext>
            </a:extLst>
          </p:cNvPr>
          <p:cNvSpPr>
            <a:spLocks noGrp="1"/>
          </p:cNvSpPr>
          <p:nvPr>
            <p:ph type="pic" sz="quarter" idx="19"/>
          </p:nvPr>
        </p:nvSpPr>
        <p:spPr>
          <a:xfrm>
            <a:off x="838201" y="1750540"/>
            <a:ext cx="3416382" cy="3523152"/>
          </a:xfrm>
          <a:prstGeom prst="rect">
            <a:avLst/>
          </a:prstGeom>
          <a:solidFill>
            <a:schemeClr val="bg2"/>
          </a:solidFill>
        </p:spPr>
        <p:txBody>
          <a:bodyPr/>
          <a:lstStyle>
            <a:lvl1pPr marL="0" indent="0">
              <a:buNone/>
              <a:defRPr/>
            </a:lvl1pPr>
          </a:lstStyle>
          <a:p>
            <a:endParaRPr lang="en-GB" noProof="0"/>
          </a:p>
        </p:txBody>
      </p:sp>
      <p:sp>
        <p:nvSpPr>
          <p:cNvPr id="17" name="Text Placeholder 4">
            <a:extLst>
              <a:ext uri="{FF2B5EF4-FFF2-40B4-BE49-F238E27FC236}">
                <a16:creationId xmlns:a16="http://schemas.microsoft.com/office/drawing/2014/main" id="{A1F17483-D7EC-5F47-B284-CA9DDB1A8905}"/>
              </a:ext>
            </a:extLst>
          </p:cNvPr>
          <p:cNvSpPr>
            <a:spLocks noGrp="1"/>
          </p:cNvSpPr>
          <p:nvPr>
            <p:ph type="body" sz="quarter" idx="16"/>
          </p:nvPr>
        </p:nvSpPr>
        <p:spPr>
          <a:xfrm>
            <a:off x="1178392" y="4331292"/>
            <a:ext cx="2736000" cy="1524235"/>
          </a:xfrm>
          <a:prstGeom prst="rect">
            <a:avLst/>
          </a:prstGeom>
          <a:solidFill>
            <a:schemeClr val="bg1"/>
          </a:solidFill>
        </p:spPr>
        <p:txBody>
          <a:bodyPr/>
          <a:lstStyle>
            <a:lvl1pPr marL="0" indent="0">
              <a:buNone/>
              <a:defRPr sz="1400"/>
            </a:lvl1pPr>
          </a:lstStyle>
          <a:p>
            <a:endParaRPr lang="en-GB"/>
          </a:p>
        </p:txBody>
      </p:sp>
      <p:sp>
        <p:nvSpPr>
          <p:cNvPr id="18" name="Picture Placeholder 2">
            <a:extLst>
              <a:ext uri="{FF2B5EF4-FFF2-40B4-BE49-F238E27FC236}">
                <a16:creationId xmlns:a16="http://schemas.microsoft.com/office/drawing/2014/main" id="{E020C457-3C2E-CA42-88B4-5E3F06B1AE96}"/>
              </a:ext>
            </a:extLst>
          </p:cNvPr>
          <p:cNvSpPr>
            <a:spLocks noGrp="1"/>
          </p:cNvSpPr>
          <p:nvPr>
            <p:ph type="pic" sz="quarter" idx="20"/>
          </p:nvPr>
        </p:nvSpPr>
        <p:spPr>
          <a:xfrm>
            <a:off x="4338313" y="1750540"/>
            <a:ext cx="3416382" cy="3523152"/>
          </a:xfrm>
          <a:prstGeom prst="rect">
            <a:avLst/>
          </a:prstGeom>
          <a:solidFill>
            <a:schemeClr val="bg2"/>
          </a:solidFill>
        </p:spPr>
        <p:txBody>
          <a:bodyPr/>
          <a:lstStyle>
            <a:lvl1pPr marL="0" indent="0">
              <a:buNone/>
              <a:defRPr/>
            </a:lvl1pPr>
          </a:lstStyle>
          <a:p>
            <a:endParaRPr lang="en-GB" noProof="0"/>
          </a:p>
        </p:txBody>
      </p:sp>
      <p:sp>
        <p:nvSpPr>
          <p:cNvPr id="19" name="Text Placeholder 4">
            <a:extLst>
              <a:ext uri="{FF2B5EF4-FFF2-40B4-BE49-F238E27FC236}">
                <a16:creationId xmlns:a16="http://schemas.microsoft.com/office/drawing/2014/main" id="{B33CC6E2-D391-D44C-9F83-EE43AEFB9DA4}"/>
              </a:ext>
            </a:extLst>
          </p:cNvPr>
          <p:cNvSpPr>
            <a:spLocks noGrp="1"/>
          </p:cNvSpPr>
          <p:nvPr>
            <p:ph type="body" sz="quarter" idx="21"/>
          </p:nvPr>
        </p:nvSpPr>
        <p:spPr>
          <a:xfrm>
            <a:off x="4678504" y="4331292"/>
            <a:ext cx="2736000" cy="1524235"/>
          </a:xfrm>
          <a:prstGeom prst="rect">
            <a:avLst/>
          </a:prstGeom>
          <a:solidFill>
            <a:schemeClr val="bg1"/>
          </a:solidFill>
        </p:spPr>
        <p:txBody>
          <a:bodyPr/>
          <a:lstStyle>
            <a:lvl1pPr marL="0" indent="0">
              <a:buNone/>
              <a:defRPr sz="1400"/>
            </a:lvl1pPr>
          </a:lstStyle>
          <a:p>
            <a:endParaRPr lang="en-GB"/>
          </a:p>
        </p:txBody>
      </p:sp>
      <p:sp>
        <p:nvSpPr>
          <p:cNvPr id="21" name="Picture Placeholder 2">
            <a:extLst>
              <a:ext uri="{FF2B5EF4-FFF2-40B4-BE49-F238E27FC236}">
                <a16:creationId xmlns:a16="http://schemas.microsoft.com/office/drawing/2014/main" id="{82EE2749-4448-E94D-A3B6-E8FD4C9B9E33}"/>
              </a:ext>
            </a:extLst>
          </p:cNvPr>
          <p:cNvSpPr>
            <a:spLocks noGrp="1"/>
          </p:cNvSpPr>
          <p:nvPr>
            <p:ph type="pic" sz="quarter" idx="22"/>
          </p:nvPr>
        </p:nvSpPr>
        <p:spPr>
          <a:xfrm>
            <a:off x="7841783" y="1750540"/>
            <a:ext cx="3416382" cy="3523152"/>
          </a:xfrm>
          <a:prstGeom prst="rect">
            <a:avLst/>
          </a:prstGeom>
          <a:solidFill>
            <a:schemeClr val="bg2"/>
          </a:solidFill>
        </p:spPr>
        <p:txBody>
          <a:bodyPr/>
          <a:lstStyle>
            <a:lvl1pPr marL="0" indent="0">
              <a:buNone/>
              <a:defRPr/>
            </a:lvl1pPr>
          </a:lstStyle>
          <a:p>
            <a:endParaRPr lang="en-GB" noProof="0"/>
          </a:p>
        </p:txBody>
      </p:sp>
      <p:sp>
        <p:nvSpPr>
          <p:cNvPr id="22" name="Text Placeholder 4">
            <a:extLst>
              <a:ext uri="{FF2B5EF4-FFF2-40B4-BE49-F238E27FC236}">
                <a16:creationId xmlns:a16="http://schemas.microsoft.com/office/drawing/2014/main" id="{292FCF7F-70FF-AF43-824A-E78383E715EC}"/>
              </a:ext>
            </a:extLst>
          </p:cNvPr>
          <p:cNvSpPr>
            <a:spLocks noGrp="1"/>
          </p:cNvSpPr>
          <p:nvPr>
            <p:ph type="body" sz="quarter" idx="23"/>
          </p:nvPr>
        </p:nvSpPr>
        <p:spPr>
          <a:xfrm>
            <a:off x="8181974" y="4331292"/>
            <a:ext cx="2736000" cy="1524235"/>
          </a:xfrm>
          <a:prstGeom prst="rect">
            <a:avLst/>
          </a:prstGeom>
          <a:solidFill>
            <a:schemeClr val="bg1"/>
          </a:solidFill>
        </p:spPr>
        <p:txBody>
          <a:bodyPr/>
          <a:lstStyle>
            <a:lvl1pPr marL="0" indent="0">
              <a:buNone/>
              <a:defRPr sz="1400"/>
            </a:lvl1pPr>
          </a:lstStyle>
          <a:p>
            <a:endParaRPr lang="en-GB"/>
          </a:p>
        </p:txBody>
      </p:sp>
    </p:spTree>
    <p:extLst>
      <p:ext uri="{BB962C8B-B14F-4D97-AF65-F5344CB8AC3E}">
        <p14:creationId xmlns:p14="http://schemas.microsoft.com/office/powerpoint/2010/main" val="1780107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21" name="Title Placeholder 1"/>
          <p:cNvSpPr>
            <a:spLocks noGrp="1"/>
          </p:cNvSpPr>
          <p:nvPr>
            <p:ph type="title"/>
          </p:nvPr>
        </p:nvSpPr>
        <p:spPr>
          <a:xfrm>
            <a:off x="970722" y="575220"/>
            <a:ext cx="10263893" cy="782357"/>
          </a:xfrm>
          <a:prstGeom prst="rect">
            <a:avLst/>
          </a:prstGeom>
        </p:spPr>
        <p:txBody>
          <a:bodyPr vert="horz" lIns="91440" tIns="45720" rIns="91440" bIns="0" rtlCol="0" anchor="b" anchorCtr="0">
            <a:noAutofit/>
          </a:bodyPr>
          <a:lstStyle>
            <a:lvl1pPr>
              <a:defRPr sz="3800"/>
            </a:lvl1pPr>
          </a:lstStyle>
          <a:p>
            <a:r>
              <a:rPr lang="en-GB" noProof="0"/>
              <a:t>Click to edit Master title style</a:t>
            </a:r>
          </a:p>
        </p:txBody>
      </p:sp>
      <p:cxnSp>
        <p:nvCxnSpPr>
          <p:cNvPr id="15" name="Straight Connector 14"/>
          <p:cNvCxnSpPr/>
          <p:nvPr userDrawn="1"/>
        </p:nvCxnSpPr>
        <p:spPr>
          <a:xfrm flipH="1">
            <a:off x="83820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26" name="Picture Placeholder 2">
            <a:extLst>
              <a:ext uri="{FF2B5EF4-FFF2-40B4-BE49-F238E27FC236}">
                <a16:creationId xmlns:a16="http://schemas.microsoft.com/office/drawing/2014/main" id="{5F365213-848B-024E-A456-0D200676FA24}"/>
              </a:ext>
            </a:extLst>
          </p:cNvPr>
          <p:cNvSpPr>
            <a:spLocks noGrp="1"/>
          </p:cNvSpPr>
          <p:nvPr>
            <p:ph type="pic" sz="quarter" idx="13"/>
          </p:nvPr>
        </p:nvSpPr>
        <p:spPr>
          <a:xfrm>
            <a:off x="2733074" y="1750540"/>
            <a:ext cx="3330000" cy="2088000"/>
          </a:xfrm>
          <a:prstGeom prst="rect">
            <a:avLst/>
          </a:prstGeom>
          <a:solidFill>
            <a:schemeClr val="bg2"/>
          </a:solidFill>
        </p:spPr>
        <p:txBody>
          <a:bodyPr/>
          <a:lstStyle>
            <a:lvl1pPr marL="0" indent="0">
              <a:buNone/>
              <a:defRPr/>
            </a:lvl1pPr>
          </a:lstStyle>
          <a:p>
            <a:endParaRPr lang="en-GB" noProof="0"/>
          </a:p>
        </p:txBody>
      </p:sp>
      <p:sp>
        <p:nvSpPr>
          <p:cNvPr id="27" name="Picture Placeholder 2">
            <a:extLst>
              <a:ext uri="{FF2B5EF4-FFF2-40B4-BE49-F238E27FC236}">
                <a16:creationId xmlns:a16="http://schemas.microsoft.com/office/drawing/2014/main" id="{1F0C252E-54B1-624A-B251-93ACB24B44EB}"/>
              </a:ext>
            </a:extLst>
          </p:cNvPr>
          <p:cNvSpPr>
            <a:spLocks noGrp="1"/>
          </p:cNvSpPr>
          <p:nvPr>
            <p:ph type="pic" sz="quarter" idx="14"/>
          </p:nvPr>
        </p:nvSpPr>
        <p:spPr>
          <a:xfrm>
            <a:off x="2733075" y="3907988"/>
            <a:ext cx="3330000" cy="2088000"/>
          </a:xfrm>
          <a:prstGeom prst="rect">
            <a:avLst/>
          </a:prstGeom>
          <a:solidFill>
            <a:schemeClr val="bg2"/>
          </a:solidFill>
        </p:spPr>
        <p:txBody>
          <a:bodyPr/>
          <a:lstStyle>
            <a:lvl1pPr marL="0" indent="0">
              <a:buNone/>
              <a:defRPr/>
            </a:lvl1pPr>
          </a:lstStyle>
          <a:p>
            <a:endParaRPr lang="en-GB" noProof="0"/>
          </a:p>
        </p:txBody>
      </p:sp>
      <p:sp>
        <p:nvSpPr>
          <p:cNvPr id="28" name="Picture Placeholder 2">
            <a:extLst>
              <a:ext uri="{FF2B5EF4-FFF2-40B4-BE49-F238E27FC236}">
                <a16:creationId xmlns:a16="http://schemas.microsoft.com/office/drawing/2014/main" id="{EC7BFE4B-D881-0841-972F-3BB3E43AAF62}"/>
              </a:ext>
            </a:extLst>
          </p:cNvPr>
          <p:cNvSpPr>
            <a:spLocks noGrp="1"/>
          </p:cNvSpPr>
          <p:nvPr>
            <p:ph type="pic" sz="quarter" idx="15"/>
          </p:nvPr>
        </p:nvSpPr>
        <p:spPr>
          <a:xfrm>
            <a:off x="6127391" y="1750540"/>
            <a:ext cx="3330000" cy="2088000"/>
          </a:xfrm>
          <a:prstGeom prst="rect">
            <a:avLst/>
          </a:prstGeom>
          <a:solidFill>
            <a:schemeClr val="bg2"/>
          </a:solidFill>
        </p:spPr>
        <p:txBody>
          <a:bodyPr/>
          <a:lstStyle>
            <a:lvl1pPr marL="0" indent="0">
              <a:buNone/>
              <a:defRPr/>
            </a:lvl1pPr>
          </a:lstStyle>
          <a:p>
            <a:endParaRPr lang="en-GB" noProof="0"/>
          </a:p>
        </p:txBody>
      </p:sp>
      <p:sp>
        <p:nvSpPr>
          <p:cNvPr id="29" name="Text Placeholder 12">
            <a:extLst>
              <a:ext uri="{FF2B5EF4-FFF2-40B4-BE49-F238E27FC236}">
                <a16:creationId xmlns:a16="http://schemas.microsoft.com/office/drawing/2014/main" id="{26D230BA-B3D4-3543-AD14-9F6C784D2F43}"/>
              </a:ext>
            </a:extLst>
          </p:cNvPr>
          <p:cNvSpPr>
            <a:spLocks noGrp="1"/>
          </p:cNvSpPr>
          <p:nvPr>
            <p:ph type="body" sz="quarter" idx="16"/>
          </p:nvPr>
        </p:nvSpPr>
        <p:spPr>
          <a:xfrm>
            <a:off x="9549106" y="3907988"/>
            <a:ext cx="1620000" cy="2088000"/>
          </a:xfrm>
          <a:prstGeom prst="rect">
            <a:avLst/>
          </a:prstGeom>
          <a:noFill/>
        </p:spPr>
        <p:txBody>
          <a:bodyPr tIns="90000"/>
          <a:lstStyle>
            <a:lvl1pPr marL="0" indent="0" algn="l">
              <a:lnSpc>
                <a:spcPts val="1680"/>
              </a:lnSpc>
              <a:spcAft>
                <a:spcPts val="0"/>
              </a:spcAft>
              <a:buNone/>
              <a:defRPr sz="1400"/>
            </a:lvl1pPr>
          </a:lstStyle>
          <a:p>
            <a:pPr lvl="0"/>
            <a:r>
              <a:rPr lang="en-GB" noProof="0"/>
              <a:t>Edit Master text styles</a:t>
            </a:r>
          </a:p>
        </p:txBody>
      </p:sp>
      <p:sp>
        <p:nvSpPr>
          <p:cNvPr id="30" name="Text Placeholder 12">
            <a:extLst>
              <a:ext uri="{FF2B5EF4-FFF2-40B4-BE49-F238E27FC236}">
                <a16:creationId xmlns:a16="http://schemas.microsoft.com/office/drawing/2014/main" id="{6151C0D4-98EF-D447-A8C6-142CA23E3F17}"/>
              </a:ext>
            </a:extLst>
          </p:cNvPr>
          <p:cNvSpPr>
            <a:spLocks noGrp="1"/>
          </p:cNvSpPr>
          <p:nvPr>
            <p:ph type="body" sz="quarter" idx="18"/>
          </p:nvPr>
        </p:nvSpPr>
        <p:spPr>
          <a:xfrm>
            <a:off x="970722" y="1750540"/>
            <a:ext cx="1663928" cy="2088000"/>
          </a:xfrm>
          <a:prstGeom prst="rect">
            <a:avLst/>
          </a:prstGeom>
          <a:noFill/>
        </p:spPr>
        <p:txBody>
          <a:bodyPr tIns="90000"/>
          <a:lstStyle>
            <a:lvl1pPr marL="0" indent="0" algn="r">
              <a:lnSpc>
                <a:spcPts val="1680"/>
              </a:lnSpc>
              <a:spcAft>
                <a:spcPts val="0"/>
              </a:spcAft>
              <a:buNone/>
              <a:defRPr sz="1400"/>
            </a:lvl1pPr>
          </a:lstStyle>
          <a:p>
            <a:pPr lvl="0"/>
            <a:r>
              <a:rPr lang="en-GB" noProof="0"/>
              <a:t>Edit Master text styles</a:t>
            </a:r>
          </a:p>
        </p:txBody>
      </p:sp>
      <p:sp>
        <p:nvSpPr>
          <p:cNvPr id="31" name="Picture Placeholder 2">
            <a:extLst>
              <a:ext uri="{FF2B5EF4-FFF2-40B4-BE49-F238E27FC236}">
                <a16:creationId xmlns:a16="http://schemas.microsoft.com/office/drawing/2014/main" id="{3298D3D7-E8BE-DE4C-9995-3011560B905D}"/>
              </a:ext>
            </a:extLst>
          </p:cNvPr>
          <p:cNvSpPr>
            <a:spLocks noGrp="1"/>
          </p:cNvSpPr>
          <p:nvPr>
            <p:ph type="pic" sz="quarter" idx="19"/>
          </p:nvPr>
        </p:nvSpPr>
        <p:spPr>
          <a:xfrm>
            <a:off x="6127393" y="3907988"/>
            <a:ext cx="3330000" cy="2088000"/>
          </a:xfrm>
          <a:prstGeom prst="rect">
            <a:avLst/>
          </a:prstGeom>
          <a:solidFill>
            <a:schemeClr val="bg2"/>
          </a:solidFill>
        </p:spPr>
        <p:txBody>
          <a:bodyPr/>
          <a:lstStyle>
            <a:lvl1pPr marL="0" indent="0">
              <a:buNone/>
              <a:defRPr/>
            </a:lvl1pPr>
          </a:lstStyle>
          <a:p>
            <a:endParaRPr lang="en-GB" noProof="0"/>
          </a:p>
        </p:txBody>
      </p:sp>
      <p:sp>
        <p:nvSpPr>
          <p:cNvPr id="32" name="Text Placeholder 12">
            <a:extLst>
              <a:ext uri="{FF2B5EF4-FFF2-40B4-BE49-F238E27FC236}">
                <a16:creationId xmlns:a16="http://schemas.microsoft.com/office/drawing/2014/main" id="{5AA5AF97-B62D-1649-9296-29B8A162A14E}"/>
              </a:ext>
            </a:extLst>
          </p:cNvPr>
          <p:cNvSpPr>
            <a:spLocks noGrp="1"/>
          </p:cNvSpPr>
          <p:nvPr>
            <p:ph type="body" sz="quarter" idx="20"/>
          </p:nvPr>
        </p:nvSpPr>
        <p:spPr>
          <a:xfrm>
            <a:off x="978650" y="3897313"/>
            <a:ext cx="1656000" cy="2098675"/>
          </a:xfrm>
          <a:prstGeom prst="rect">
            <a:avLst/>
          </a:prstGeom>
          <a:noFill/>
        </p:spPr>
        <p:txBody>
          <a:bodyPr tIns="90000"/>
          <a:lstStyle>
            <a:lvl1pPr marL="0" indent="0" algn="r">
              <a:lnSpc>
                <a:spcPts val="1680"/>
              </a:lnSpc>
              <a:spcAft>
                <a:spcPts val="0"/>
              </a:spcAft>
              <a:buNone/>
              <a:defRPr sz="1400"/>
            </a:lvl1pPr>
          </a:lstStyle>
          <a:p>
            <a:pPr lvl="0"/>
            <a:r>
              <a:rPr lang="en-GB" noProof="0"/>
              <a:t>Edit Master text styles</a:t>
            </a:r>
          </a:p>
        </p:txBody>
      </p:sp>
      <p:sp>
        <p:nvSpPr>
          <p:cNvPr id="33" name="Text Placeholder 12">
            <a:extLst>
              <a:ext uri="{FF2B5EF4-FFF2-40B4-BE49-F238E27FC236}">
                <a16:creationId xmlns:a16="http://schemas.microsoft.com/office/drawing/2014/main" id="{018AC41E-3877-BF47-AA29-7A9F0F0A096F}"/>
              </a:ext>
            </a:extLst>
          </p:cNvPr>
          <p:cNvSpPr>
            <a:spLocks noGrp="1"/>
          </p:cNvSpPr>
          <p:nvPr>
            <p:ph type="body" sz="quarter" idx="21"/>
          </p:nvPr>
        </p:nvSpPr>
        <p:spPr>
          <a:xfrm>
            <a:off x="9549106" y="1750540"/>
            <a:ext cx="1620000" cy="2088000"/>
          </a:xfrm>
          <a:prstGeom prst="rect">
            <a:avLst/>
          </a:prstGeom>
          <a:noFill/>
        </p:spPr>
        <p:txBody>
          <a:bodyPr tIns="90000"/>
          <a:lstStyle>
            <a:lvl1pPr marL="0" indent="0" algn="l">
              <a:lnSpc>
                <a:spcPts val="1680"/>
              </a:lnSpc>
              <a:spcAft>
                <a:spcPts val="0"/>
              </a:spcAft>
              <a:buNone/>
              <a:defRPr sz="1400"/>
            </a:lvl1pPr>
          </a:lstStyle>
          <a:p>
            <a:pPr lvl="0"/>
            <a:r>
              <a:rPr lang="en-GB" noProof="0"/>
              <a:t>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4118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Last slide (option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0430CE-3EAA-0F5F-3032-04C3EBD4B3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2003" cy="3429001"/>
          </a:xfrm>
          <a:prstGeom prst="rect">
            <a:avLst/>
          </a:prstGeom>
        </p:spPr>
      </p:pic>
      <p:cxnSp>
        <p:nvCxnSpPr>
          <p:cNvPr id="13" name="Straight Connector 12"/>
          <p:cNvCxnSpPr/>
          <p:nvPr userDrawn="1"/>
        </p:nvCxnSpPr>
        <p:spPr>
          <a:xfrm>
            <a:off x="838200" y="0"/>
            <a:ext cx="0" cy="236271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ctrTitle"/>
          </p:nvPr>
        </p:nvSpPr>
        <p:spPr>
          <a:xfrm>
            <a:off x="1077013" y="1122363"/>
            <a:ext cx="10020968" cy="1240348"/>
          </a:xfrm>
          <a:prstGeom prst="rect">
            <a:avLst/>
          </a:prstGeom>
        </p:spPr>
        <p:txBody>
          <a:bodyPr anchor="b">
            <a:noAutofit/>
          </a:bodyPr>
          <a:lstStyle>
            <a:lvl1pPr algn="l">
              <a:defRPr sz="6000">
                <a:solidFill>
                  <a:schemeClr val="bg1"/>
                </a:solidFill>
              </a:defRPr>
            </a:lvl1pPr>
          </a:lstStyle>
          <a:p>
            <a:r>
              <a:rPr lang="en-GB" noProof="0"/>
              <a:t>Click to edit Master title style</a:t>
            </a:r>
          </a:p>
        </p:txBody>
      </p:sp>
      <p:sp>
        <p:nvSpPr>
          <p:cNvPr id="9" name="Subtitle 2"/>
          <p:cNvSpPr>
            <a:spLocks noGrp="1"/>
          </p:cNvSpPr>
          <p:nvPr>
            <p:ph type="subTitle" idx="1"/>
          </p:nvPr>
        </p:nvSpPr>
        <p:spPr>
          <a:xfrm>
            <a:off x="1084385" y="3855676"/>
            <a:ext cx="10003692" cy="1925295"/>
          </a:xfrm>
          <a:prstGeom prst="rect">
            <a:avLst/>
          </a:prstGeo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spTree>
    <p:extLst>
      <p:ext uri="{BB962C8B-B14F-4D97-AF65-F5344CB8AC3E}">
        <p14:creationId xmlns:p14="http://schemas.microsoft.com/office/powerpoint/2010/main" val="180856011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67154" y="1825624"/>
            <a:ext cx="10267462" cy="4170363"/>
          </a:xfrm>
          <a:prstGeom prst="rect">
            <a:avLst/>
          </a:prstGeom>
        </p:spPr>
        <p:txBody>
          <a:bodyPr>
            <a:noAutofit/>
          </a:bodyPr>
          <a:lstStyle>
            <a:lvl1pPr marL="0" indent="-342900">
              <a:lnSpc>
                <a:spcPct val="100000"/>
              </a:lnSpc>
              <a:spcBef>
                <a:spcPts val="0"/>
              </a:spcBef>
              <a:spcAft>
                <a:spcPts val="1800"/>
              </a:spcAft>
              <a:buClr>
                <a:schemeClr val="accent5"/>
              </a:buClr>
              <a:buFont typeface="Arial" pitchFamily="34" charset="0"/>
              <a:buNone/>
              <a:defRPr baseline="0"/>
            </a:lvl1pPr>
            <a:lvl2pPr>
              <a:lnSpc>
                <a:spcPct val="100000"/>
              </a:lnSpc>
              <a:spcAft>
                <a:spcPts val="1800"/>
              </a:spcAft>
              <a:buClr>
                <a:schemeClr val="accent5"/>
              </a:buClr>
              <a:buNone/>
              <a:defRPr/>
            </a:lvl2pPr>
            <a:lvl3pPr>
              <a:lnSpc>
                <a:spcPct val="100000"/>
              </a:lnSpc>
              <a:spcAft>
                <a:spcPts val="1800"/>
              </a:spcAft>
              <a:buClr>
                <a:schemeClr val="accent5"/>
              </a:buClr>
              <a:buNone/>
              <a:defRPr/>
            </a:lvl3pPr>
            <a:lvl4pPr>
              <a:lnSpc>
                <a:spcPct val="100000"/>
              </a:lnSpc>
              <a:spcAft>
                <a:spcPts val="1800"/>
              </a:spcAft>
              <a:buClr>
                <a:schemeClr val="accent5"/>
              </a:buClr>
              <a:buNone/>
              <a:defRPr/>
            </a:lvl4pPr>
            <a:lvl5pPr>
              <a:lnSpc>
                <a:spcPct val="100000"/>
              </a:lnSpc>
              <a:spcAft>
                <a:spcPts val="1800"/>
              </a:spcAft>
              <a:buClr>
                <a:schemeClr val="accent5"/>
              </a:buClr>
              <a:buNone/>
              <a:defRPr/>
            </a:lvl5pPr>
          </a:lstStyle>
          <a:p>
            <a:pPr lvl="0"/>
            <a:r>
              <a:rPr lang="en-GB" noProof="0"/>
              <a:t>Insert text</a:t>
            </a:r>
          </a:p>
        </p:txBody>
      </p:sp>
      <p:cxnSp>
        <p:nvCxnSpPr>
          <p:cNvPr id="7" name="Straight Connector 6"/>
          <p:cNvCxnSpPr/>
          <p:nvPr userDrawn="1"/>
        </p:nvCxnSpPr>
        <p:spPr>
          <a:xfrm flipH="1">
            <a:off x="83820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575220"/>
            <a:ext cx="10263893" cy="782357"/>
          </a:xfrm>
          <a:prstGeom prst="rect">
            <a:avLst/>
          </a:prstGeom>
        </p:spPr>
        <p:txBody>
          <a:bodyPr vert="horz" lIns="91440" tIns="45720" rIns="91440" bIns="0" rtlCol="0" anchor="b" anchorCtr="0">
            <a:noAutofit/>
          </a:bodyPr>
          <a:lstStyle>
            <a:lvl1pPr>
              <a:defRPr sz="3800"/>
            </a:lvl1pPr>
          </a:lstStyle>
          <a:p>
            <a:r>
              <a:rPr lang="en-GB" noProof="0"/>
              <a:t>Click to edit Master title style</a:t>
            </a:r>
          </a:p>
        </p:txBody>
      </p:sp>
    </p:spTree>
    <p:extLst>
      <p:ext uri="{BB962C8B-B14F-4D97-AF65-F5344CB8AC3E}">
        <p14:creationId xmlns:p14="http://schemas.microsoft.com/office/powerpoint/2010/main" val="3042341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32525" y="1825625"/>
            <a:ext cx="5002090" cy="4170363"/>
          </a:xfrm>
          <a:prstGeom prst="rect">
            <a:avLst/>
          </a:prstGeom>
          <a:noFill/>
        </p:spPr>
        <p:txBody>
          <a:bodyPr>
            <a:noAutofit/>
          </a:bodyPr>
          <a:lstStyle>
            <a:lvl1pPr marL="0" indent="0">
              <a:buClr>
                <a:schemeClr val="accent5"/>
              </a:buClr>
              <a:buFont typeface="Arial"/>
              <a:buNone/>
              <a:defRPr/>
            </a:lvl1pPr>
          </a:lstStyle>
          <a:p>
            <a:pPr lvl="0"/>
            <a:endParaRPr lang="en-GB" noProof="0"/>
          </a:p>
        </p:txBody>
      </p:sp>
      <p:cxnSp>
        <p:nvCxnSpPr>
          <p:cNvPr id="8" name="Straight Connector 7"/>
          <p:cNvCxnSpPr/>
          <p:nvPr userDrawn="1"/>
        </p:nvCxnSpPr>
        <p:spPr>
          <a:xfrm flipH="1">
            <a:off x="83820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7" name="Title Placeholder 1"/>
          <p:cNvSpPr>
            <a:spLocks noGrp="1"/>
          </p:cNvSpPr>
          <p:nvPr>
            <p:ph type="title"/>
          </p:nvPr>
        </p:nvSpPr>
        <p:spPr>
          <a:xfrm>
            <a:off x="970722" y="575220"/>
            <a:ext cx="10263893" cy="782357"/>
          </a:xfrm>
          <a:prstGeom prst="rect">
            <a:avLst/>
          </a:prstGeom>
        </p:spPr>
        <p:txBody>
          <a:bodyPr vert="horz" lIns="91440" tIns="45720" rIns="91440" bIns="0" rtlCol="0" anchor="b" anchorCtr="0">
            <a:noAutofit/>
          </a:bodyPr>
          <a:lstStyle>
            <a:lvl1pPr>
              <a:defRPr sz="3800"/>
            </a:lvl1pPr>
          </a:lstStyle>
          <a:p>
            <a:r>
              <a:rPr lang="en-GB" noProof="0"/>
              <a:t>Click to edit Master title style</a:t>
            </a:r>
          </a:p>
        </p:txBody>
      </p:sp>
      <p:sp>
        <p:nvSpPr>
          <p:cNvPr id="18" name="Content Placeholder 2"/>
          <p:cNvSpPr>
            <a:spLocks noGrp="1"/>
          </p:cNvSpPr>
          <p:nvPr>
            <p:ph idx="10" hasCustomPrompt="1"/>
          </p:nvPr>
        </p:nvSpPr>
        <p:spPr>
          <a:xfrm>
            <a:off x="967154" y="1825624"/>
            <a:ext cx="5004000" cy="4170363"/>
          </a:xfrm>
          <a:prstGeom prst="rect">
            <a:avLst/>
          </a:prstGeom>
        </p:spPr>
        <p:txBody>
          <a:bodyPr>
            <a:noAutofit/>
          </a:bodyPr>
          <a:lstStyle>
            <a:lvl1pPr marL="0" marR="0" indent="-342900" algn="l" defTabSz="914400" rtl="0" eaLnBrk="1" fontAlgn="auto" latinLnBrk="0" hangingPunct="1">
              <a:lnSpc>
                <a:spcPct val="100000"/>
              </a:lnSpc>
              <a:spcBef>
                <a:spcPts val="0"/>
              </a:spcBef>
              <a:spcAft>
                <a:spcPts val="1800"/>
              </a:spcAft>
              <a:buClr>
                <a:schemeClr val="accent5"/>
              </a:buClr>
              <a:buSzTx/>
              <a:buFont typeface="Arial"/>
              <a:buNone/>
              <a:tabLst/>
              <a:defRPr baseline="0"/>
            </a:lvl1pPr>
            <a:lvl2pPr>
              <a:lnSpc>
                <a:spcPct val="100000"/>
              </a:lnSpc>
              <a:spcAft>
                <a:spcPts val="1800"/>
              </a:spcAft>
              <a:buClr>
                <a:schemeClr val="accent5"/>
              </a:buClr>
              <a:buNone/>
              <a:defRPr/>
            </a:lvl2pPr>
            <a:lvl3pPr>
              <a:lnSpc>
                <a:spcPct val="100000"/>
              </a:lnSpc>
              <a:spcAft>
                <a:spcPts val="1800"/>
              </a:spcAft>
              <a:buClr>
                <a:schemeClr val="accent5"/>
              </a:buClr>
              <a:buNone/>
              <a:defRPr/>
            </a:lvl3pPr>
            <a:lvl4pPr>
              <a:lnSpc>
                <a:spcPct val="100000"/>
              </a:lnSpc>
              <a:spcAft>
                <a:spcPts val="1800"/>
              </a:spcAft>
              <a:buClr>
                <a:schemeClr val="accent5"/>
              </a:buClr>
              <a:buNone/>
              <a:defRPr/>
            </a:lvl4pPr>
            <a:lvl5pPr>
              <a:lnSpc>
                <a:spcPct val="100000"/>
              </a:lnSpc>
              <a:spcAft>
                <a:spcPts val="1800"/>
              </a:spcAft>
              <a:buClr>
                <a:schemeClr val="accent5"/>
              </a:buClr>
              <a:buNone/>
              <a:defRPr/>
            </a:lvl5pPr>
          </a:lstStyle>
          <a:p>
            <a:pPr marL="0" marR="0" lvl="0" indent="-342900" algn="l" defTabSz="914400" rtl="0" eaLnBrk="1" fontAlgn="auto" latinLnBrk="0" hangingPunct="1">
              <a:lnSpc>
                <a:spcPct val="100000"/>
              </a:lnSpc>
              <a:spcBef>
                <a:spcPts val="0"/>
              </a:spcBef>
              <a:spcAft>
                <a:spcPts val="1800"/>
              </a:spcAft>
              <a:buClr>
                <a:schemeClr val="accent5"/>
              </a:buClr>
              <a:buSzTx/>
              <a:buFont typeface="Arial"/>
              <a:buNone/>
              <a:tabLst/>
              <a:defRPr/>
            </a:pPr>
            <a:r>
              <a:rPr lang="en-GB" noProof="0"/>
              <a:t>Insert text</a:t>
            </a:r>
          </a:p>
          <a:p>
            <a:pPr marL="0" marR="0" lvl="0" indent="-342900" algn="l" defTabSz="914400" rtl="0" eaLnBrk="1" fontAlgn="auto" latinLnBrk="0" hangingPunct="1">
              <a:lnSpc>
                <a:spcPct val="100000"/>
              </a:lnSpc>
              <a:spcBef>
                <a:spcPts val="0"/>
              </a:spcBef>
              <a:spcAft>
                <a:spcPts val="1800"/>
              </a:spcAft>
              <a:buClr>
                <a:schemeClr val="accent5"/>
              </a:buClr>
              <a:buSzTx/>
              <a:buFont typeface="Arial"/>
              <a:buNone/>
              <a:tabLst/>
              <a:defRPr/>
            </a:pPr>
            <a:endParaRPr lang="en-GB" noProof="0"/>
          </a:p>
          <a:p>
            <a:pPr lvl="0"/>
            <a:endParaRPr lang="en-GB" noProof="0"/>
          </a:p>
        </p:txBody>
      </p:sp>
    </p:spTree>
    <p:extLst>
      <p:ext uri="{BB962C8B-B14F-4D97-AF65-F5344CB8AC3E}">
        <p14:creationId xmlns:p14="http://schemas.microsoft.com/office/powerpoint/2010/main" val="2803839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 2 columns">
    <p:spTree>
      <p:nvGrpSpPr>
        <p:cNvPr id="1" name=""/>
        <p:cNvGrpSpPr/>
        <p:nvPr/>
      </p:nvGrpSpPr>
      <p:grpSpPr>
        <a:xfrm>
          <a:off x="0" y="0"/>
          <a:ext cx="0" cy="0"/>
          <a:chOff x="0" y="0"/>
          <a:chExt cx="0" cy="0"/>
        </a:xfrm>
      </p:grpSpPr>
      <p:sp>
        <p:nvSpPr>
          <p:cNvPr id="8" name="Content Placeholder 2"/>
          <p:cNvSpPr>
            <a:spLocks noGrp="1"/>
          </p:cNvSpPr>
          <p:nvPr>
            <p:ph idx="11" hasCustomPrompt="1"/>
          </p:nvPr>
        </p:nvSpPr>
        <p:spPr>
          <a:xfrm>
            <a:off x="6232524" y="1825624"/>
            <a:ext cx="5004000" cy="4170363"/>
          </a:xfrm>
          <a:prstGeom prst="rect">
            <a:avLst/>
          </a:prstGeom>
        </p:spPr>
        <p:txBody>
          <a:bodyPr>
            <a:noAutofit/>
          </a:bodyPr>
          <a:lstStyle>
            <a:lvl1pPr marL="0" indent="-342900">
              <a:lnSpc>
                <a:spcPct val="100000"/>
              </a:lnSpc>
              <a:spcBef>
                <a:spcPts val="0"/>
              </a:spcBef>
              <a:spcAft>
                <a:spcPts val="1800"/>
              </a:spcAft>
              <a:buClr>
                <a:schemeClr val="accent5"/>
              </a:buClr>
              <a:buFont typeface="Arial"/>
              <a:buNone/>
              <a:defRPr strike="noStrike"/>
            </a:lvl1pPr>
            <a:lvl2pPr>
              <a:lnSpc>
                <a:spcPct val="100000"/>
              </a:lnSpc>
              <a:spcAft>
                <a:spcPts val="1800"/>
              </a:spcAft>
              <a:buClr>
                <a:schemeClr val="accent5"/>
              </a:buClr>
              <a:defRPr strike="noStrike"/>
            </a:lvl2pPr>
            <a:lvl3pPr>
              <a:lnSpc>
                <a:spcPct val="100000"/>
              </a:lnSpc>
              <a:spcAft>
                <a:spcPts val="1800"/>
              </a:spcAft>
              <a:buClr>
                <a:schemeClr val="accent5"/>
              </a:buClr>
              <a:defRPr strike="noStrike"/>
            </a:lvl3pPr>
            <a:lvl4pPr>
              <a:lnSpc>
                <a:spcPct val="100000"/>
              </a:lnSpc>
              <a:spcAft>
                <a:spcPts val="1800"/>
              </a:spcAft>
              <a:buClr>
                <a:schemeClr val="accent5"/>
              </a:buClr>
              <a:defRPr strike="noStrike"/>
            </a:lvl4pPr>
            <a:lvl5pPr>
              <a:lnSpc>
                <a:spcPct val="100000"/>
              </a:lnSpc>
              <a:spcAft>
                <a:spcPts val="1800"/>
              </a:spcAft>
              <a:buClr>
                <a:schemeClr val="accent5"/>
              </a:buClr>
              <a:defRPr strike="noStrike"/>
            </a:lvl5pPr>
          </a:lstStyle>
          <a:p>
            <a:pPr lvl="0"/>
            <a:r>
              <a:rPr lang="en-GB" noProof="0"/>
              <a:t>Insert text</a:t>
            </a:r>
          </a:p>
        </p:txBody>
      </p:sp>
      <p:cxnSp>
        <p:nvCxnSpPr>
          <p:cNvPr id="9" name="Straight Connector 8"/>
          <p:cNvCxnSpPr/>
          <p:nvPr userDrawn="1"/>
        </p:nvCxnSpPr>
        <p:spPr>
          <a:xfrm flipH="1">
            <a:off x="83820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575220"/>
            <a:ext cx="10263893" cy="782357"/>
          </a:xfrm>
          <a:prstGeom prst="rect">
            <a:avLst/>
          </a:prstGeom>
        </p:spPr>
        <p:txBody>
          <a:bodyPr vert="horz" lIns="91440" tIns="45720" rIns="91440" bIns="0" rtlCol="0" anchor="b" anchorCtr="0">
            <a:noAutofit/>
          </a:bodyPr>
          <a:lstStyle>
            <a:lvl1pPr>
              <a:defRPr sz="3800"/>
            </a:lvl1pPr>
          </a:lstStyle>
          <a:p>
            <a:r>
              <a:rPr lang="en-GB" noProof="0"/>
              <a:t>Click to edit Master title style</a:t>
            </a:r>
          </a:p>
        </p:txBody>
      </p:sp>
      <p:sp>
        <p:nvSpPr>
          <p:cNvPr id="12" name="Content Placeholder 2"/>
          <p:cNvSpPr>
            <a:spLocks noGrp="1"/>
          </p:cNvSpPr>
          <p:nvPr>
            <p:ph idx="10" hasCustomPrompt="1"/>
          </p:nvPr>
        </p:nvSpPr>
        <p:spPr>
          <a:xfrm>
            <a:off x="967154" y="1825624"/>
            <a:ext cx="5004000" cy="4170363"/>
          </a:xfrm>
          <a:prstGeom prst="rect">
            <a:avLst/>
          </a:prstGeom>
        </p:spPr>
        <p:txBody>
          <a:bodyPr>
            <a:noAutofit/>
          </a:bodyPr>
          <a:lstStyle>
            <a:lvl1pPr marL="0" indent="-342900">
              <a:lnSpc>
                <a:spcPct val="100000"/>
              </a:lnSpc>
              <a:spcBef>
                <a:spcPts val="0"/>
              </a:spcBef>
              <a:spcAft>
                <a:spcPts val="1800"/>
              </a:spcAft>
              <a:buClr>
                <a:schemeClr val="accent5"/>
              </a:buClr>
              <a:buFont typeface="Arial" pitchFamily="34" charset="0"/>
              <a:buNone/>
              <a:defRPr baseline="0"/>
            </a:lvl1pPr>
            <a:lvl2pPr>
              <a:lnSpc>
                <a:spcPct val="100000"/>
              </a:lnSpc>
              <a:spcAft>
                <a:spcPts val="1800"/>
              </a:spcAft>
              <a:buClr>
                <a:schemeClr val="accent5"/>
              </a:buClr>
              <a:defRPr/>
            </a:lvl2pPr>
            <a:lvl3pPr>
              <a:lnSpc>
                <a:spcPct val="100000"/>
              </a:lnSpc>
              <a:spcAft>
                <a:spcPts val="1800"/>
              </a:spcAft>
              <a:buClr>
                <a:schemeClr val="accent5"/>
              </a:buClr>
              <a:defRPr/>
            </a:lvl3pPr>
            <a:lvl4pPr>
              <a:lnSpc>
                <a:spcPct val="100000"/>
              </a:lnSpc>
              <a:spcAft>
                <a:spcPts val="1800"/>
              </a:spcAft>
              <a:buClr>
                <a:schemeClr val="accent5"/>
              </a:buClr>
              <a:defRPr/>
            </a:lvl4pPr>
            <a:lvl5pPr>
              <a:lnSpc>
                <a:spcPct val="100000"/>
              </a:lnSpc>
              <a:spcAft>
                <a:spcPts val="1800"/>
              </a:spcAft>
              <a:buClr>
                <a:schemeClr val="accent5"/>
              </a:buClr>
              <a:defRPr/>
            </a:lvl5pPr>
          </a:lstStyle>
          <a:p>
            <a:pPr lvl="0"/>
            <a:r>
              <a:rPr lang="en-GB" noProof="0"/>
              <a:t>Insert text</a:t>
            </a:r>
          </a:p>
        </p:txBody>
      </p:sp>
    </p:spTree>
    <p:extLst>
      <p:ext uri="{BB962C8B-B14F-4D97-AF65-F5344CB8AC3E}">
        <p14:creationId xmlns:p14="http://schemas.microsoft.com/office/powerpoint/2010/main" val="1246774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3 column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970722" y="1825625"/>
            <a:ext cx="3229533" cy="4170363"/>
          </a:xfrm>
          <a:prstGeom prst="rect">
            <a:avLst/>
          </a:prstGeom>
        </p:spPr>
        <p:txBody>
          <a:bodyPr>
            <a:noAutofit/>
          </a:bodyPr>
          <a:lstStyle>
            <a:lvl1pPr marL="0" indent="-342900">
              <a:buClr>
                <a:schemeClr val="accent5"/>
              </a:buClr>
              <a:buFont typeface="Arial"/>
              <a:buNone/>
              <a:defRPr baseline="0"/>
            </a:lvl1pPr>
            <a:lvl2pPr>
              <a:buClr>
                <a:schemeClr val="accent5"/>
              </a:buClr>
              <a:buNone/>
              <a:defRPr/>
            </a:lvl2pPr>
            <a:lvl3pPr>
              <a:buClr>
                <a:schemeClr val="accent5"/>
              </a:buClr>
              <a:buNone/>
              <a:defRPr/>
            </a:lvl3pPr>
            <a:lvl4pPr>
              <a:buClr>
                <a:schemeClr val="accent5"/>
              </a:buClr>
              <a:buNone/>
              <a:defRPr/>
            </a:lvl4pPr>
            <a:lvl5pPr>
              <a:buClr>
                <a:schemeClr val="accent5"/>
              </a:buClr>
              <a:buNone/>
              <a:defRPr/>
            </a:lvl5pPr>
          </a:lstStyle>
          <a:p>
            <a:pPr lvl="0"/>
            <a:r>
              <a:rPr lang="en-GB" noProof="0"/>
              <a:t>Insert text</a:t>
            </a:r>
          </a:p>
        </p:txBody>
      </p:sp>
      <p:sp>
        <p:nvSpPr>
          <p:cNvPr id="9" name="Content Placeholder 2"/>
          <p:cNvSpPr>
            <a:spLocks noGrp="1"/>
          </p:cNvSpPr>
          <p:nvPr>
            <p:ph sz="half" idx="13" hasCustomPrompt="1"/>
          </p:nvPr>
        </p:nvSpPr>
        <p:spPr>
          <a:xfrm>
            <a:off x="4476002" y="1825624"/>
            <a:ext cx="3239996" cy="4170363"/>
          </a:xfrm>
          <a:prstGeom prst="rect">
            <a:avLst/>
          </a:prstGeom>
        </p:spPr>
        <p:txBody>
          <a:bodyPr>
            <a:noAutofit/>
          </a:bodyPr>
          <a:lstStyle>
            <a:lvl1pPr marL="0" marR="0" indent="-342900" algn="l" defTabSz="914400" rtl="0" eaLnBrk="1" fontAlgn="auto" latinLnBrk="0" hangingPunct="1">
              <a:lnSpc>
                <a:spcPct val="100000"/>
              </a:lnSpc>
              <a:spcBef>
                <a:spcPts val="0"/>
              </a:spcBef>
              <a:spcAft>
                <a:spcPts val="1800"/>
              </a:spcAft>
              <a:buClr>
                <a:schemeClr val="accent5"/>
              </a:buClr>
              <a:buSzTx/>
              <a:buFont typeface="Arial"/>
              <a:buNone/>
              <a:tabLst/>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marL="342900" marR="0" lvl="0" indent="-342900" algn="l" defTabSz="914400" rtl="0" eaLnBrk="1" fontAlgn="auto" latinLnBrk="0" hangingPunct="1">
              <a:lnSpc>
                <a:spcPct val="100000"/>
              </a:lnSpc>
              <a:spcBef>
                <a:spcPts val="0"/>
              </a:spcBef>
              <a:spcAft>
                <a:spcPts val="1800"/>
              </a:spcAft>
              <a:buClr>
                <a:schemeClr val="accent5"/>
              </a:buClr>
              <a:buSzTx/>
              <a:buFont typeface="Arial"/>
              <a:buNone/>
              <a:tabLst/>
              <a:defRPr/>
            </a:pPr>
            <a:r>
              <a:rPr lang="en-GB" noProof="0"/>
              <a:t>Insert text</a:t>
            </a:r>
          </a:p>
        </p:txBody>
      </p:sp>
      <p:sp>
        <p:nvSpPr>
          <p:cNvPr id="7" name="Content Placeholder 2"/>
          <p:cNvSpPr>
            <a:spLocks noGrp="1"/>
          </p:cNvSpPr>
          <p:nvPr>
            <p:ph sz="half" idx="15" hasCustomPrompt="1"/>
          </p:nvPr>
        </p:nvSpPr>
        <p:spPr>
          <a:xfrm>
            <a:off x="7990763" y="1825624"/>
            <a:ext cx="3239998" cy="4170363"/>
          </a:xfrm>
          <a:prstGeom prst="rect">
            <a:avLst/>
          </a:prstGeom>
        </p:spPr>
        <p:txBody>
          <a:bodyPr>
            <a:noAutofit/>
          </a:bodyPr>
          <a:lstStyle>
            <a:lvl1pPr marL="0" marR="0" indent="-342900" algn="l" defTabSz="914400" rtl="0" eaLnBrk="1" fontAlgn="auto" latinLnBrk="0" hangingPunct="1">
              <a:lnSpc>
                <a:spcPct val="100000"/>
              </a:lnSpc>
              <a:spcBef>
                <a:spcPts val="0"/>
              </a:spcBef>
              <a:spcAft>
                <a:spcPts val="1800"/>
              </a:spcAft>
              <a:buClr>
                <a:schemeClr val="accent5"/>
              </a:buClr>
              <a:buSzTx/>
              <a:buFont typeface="Arial"/>
              <a:buNone/>
              <a:tabLst/>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marL="342900" marR="0" lvl="0" indent="-342900" algn="l" defTabSz="914400" rtl="0" eaLnBrk="1" fontAlgn="auto" latinLnBrk="0" hangingPunct="1">
              <a:lnSpc>
                <a:spcPct val="100000"/>
              </a:lnSpc>
              <a:spcBef>
                <a:spcPts val="0"/>
              </a:spcBef>
              <a:spcAft>
                <a:spcPts val="1800"/>
              </a:spcAft>
              <a:buClr>
                <a:schemeClr val="accent5"/>
              </a:buClr>
              <a:buSzTx/>
              <a:buFont typeface="Arial"/>
              <a:buNone/>
              <a:tabLst/>
              <a:defRPr/>
            </a:pPr>
            <a:r>
              <a:rPr lang="en-GB" noProof="0"/>
              <a:t>Insert text</a:t>
            </a:r>
          </a:p>
        </p:txBody>
      </p:sp>
      <p:cxnSp>
        <p:nvCxnSpPr>
          <p:cNvPr id="8" name="Straight Connector 7"/>
          <p:cNvCxnSpPr/>
          <p:nvPr userDrawn="1"/>
        </p:nvCxnSpPr>
        <p:spPr>
          <a:xfrm flipH="1">
            <a:off x="83820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970722" y="575220"/>
            <a:ext cx="10263893" cy="782357"/>
          </a:xfrm>
          <a:prstGeom prst="rect">
            <a:avLst/>
          </a:prstGeom>
        </p:spPr>
        <p:txBody>
          <a:bodyPr vert="horz" lIns="91440" tIns="45720" rIns="91440" bIns="0" rtlCol="0" anchor="b" anchorCtr="0">
            <a:noAutofit/>
          </a:bodyPr>
          <a:lstStyle>
            <a:lvl1pPr>
              <a:defRPr sz="3800"/>
            </a:lvl1pPr>
          </a:lstStyle>
          <a:p>
            <a:r>
              <a:rPr lang="en-GB" noProof="0"/>
              <a:t>Click to edit Master title style</a:t>
            </a:r>
          </a:p>
        </p:txBody>
      </p:sp>
    </p:spTree>
    <p:extLst>
      <p:ext uri="{BB962C8B-B14F-4D97-AF65-F5344CB8AC3E}">
        <p14:creationId xmlns:p14="http://schemas.microsoft.com/office/powerpoint/2010/main" val="2207101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70722" y="1681163"/>
            <a:ext cx="5003999" cy="823912"/>
          </a:xfrm>
          <a:prstGeom prst="rect">
            <a:avLst/>
          </a:prstGeom>
        </p:spPr>
        <p:txBody>
          <a:bodyPr wrap="square" anchor="b">
            <a:noAutofit/>
          </a:bodyPr>
          <a:lstStyle>
            <a:lvl1pPr marL="0" indent="0">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Edit Master text styles</a:t>
            </a:r>
          </a:p>
        </p:txBody>
      </p:sp>
      <p:sp>
        <p:nvSpPr>
          <p:cNvPr id="4" name="Content Placeholder 3"/>
          <p:cNvSpPr>
            <a:spLocks noGrp="1"/>
          </p:cNvSpPr>
          <p:nvPr>
            <p:ph sz="half" idx="2" hasCustomPrompt="1"/>
          </p:nvPr>
        </p:nvSpPr>
        <p:spPr>
          <a:xfrm>
            <a:off x="970722" y="2597727"/>
            <a:ext cx="5003999" cy="3398261"/>
          </a:xfrm>
          <a:prstGeom prst="rect">
            <a:avLst/>
          </a:prstGeom>
        </p:spPr>
        <p:txBody>
          <a:bodyPr wrap="square">
            <a:noAutofit/>
          </a:bodyPr>
          <a:lstStyle>
            <a:lvl1pPr marL="0" indent="-342900">
              <a:buClr>
                <a:schemeClr val="accent5"/>
              </a:buClr>
              <a:buFont typeface="Arial"/>
              <a:buNone/>
              <a:defRPr/>
            </a:lvl1pPr>
            <a:lvl2pPr>
              <a:buClr>
                <a:schemeClr val="accent5"/>
              </a:buClr>
              <a:buNone/>
              <a:defRPr/>
            </a:lvl2pPr>
            <a:lvl3pPr>
              <a:buClr>
                <a:schemeClr val="accent5"/>
              </a:buClr>
              <a:buNone/>
              <a:defRPr/>
            </a:lvl3pPr>
            <a:lvl4pPr>
              <a:buClr>
                <a:schemeClr val="accent5"/>
              </a:buClr>
              <a:buNone/>
              <a:defRPr/>
            </a:lvl4pPr>
            <a:lvl5pPr>
              <a:buClr>
                <a:schemeClr val="accent5"/>
              </a:buClr>
              <a:buNone/>
              <a:defRPr/>
            </a:lvl5pPr>
          </a:lstStyle>
          <a:p>
            <a:pPr lvl="0"/>
            <a:r>
              <a:rPr lang="en-GB" noProof="0"/>
              <a:t>Insert text</a:t>
            </a:r>
          </a:p>
        </p:txBody>
      </p:sp>
      <p:sp>
        <p:nvSpPr>
          <p:cNvPr id="5" name="Text Placeholder 4"/>
          <p:cNvSpPr>
            <a:spLocks noGrp="1"/>
          </p:cNvSpPr>
          <p:nvPr>
            <p:ph type="body" sz="quarter" idx="3"/>
          </p:nvPr>
        </p:nvSpPr>
        <p:spPr>
          <a:xfrm>
            <a:off x="6232768" y="1681163"/>
            <a:ext cx="5003999" cy="823912"/>
          </a:xfrm>
          <a:prstGeom prst="rect">
            <a:avLst/>
          </a:prstGeom>
          <a:noFill/>
        </p:spPr>
        <p:txBody>
          <a:bodyPr wrap="square" anchor="b">
            <a:noAutofit/>
          </a:bodyPr>
          <a:lstStyle>
            <a:lvl1pPr marL="0" indent="0">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Edit Master text styles</a:t>
            </a:r>
          </a:p>
        </p:txBody>
      </p:sp>
      <p:sp>
        <p:nvSpPr>
          <p:cNvPr id="6" name="Content Placeholder 5"/>
          <p:cNvSpPr>
            <a:spLocks noGrp="1"/>
          </p:cNvSpPr>
          <p:nvPr>
            <p:ph sz="quarter" idx="4" hasCustomPrompt="1"/>
          </p:nvPr>
        </p:nvSpPr>
        <p:spPr>
          <a:xfrm>
            <a:off x="6232768" y="2597727"/>
            <a:ext cx="5003999" cy="3398261"/>
          </a:xfrm>
          <a:prstGeom prst="rect">
            <a:avLst/>
          </a:prstGeom>
        </p:spPr>
        <p:txBody>
          <a:bodyPr wrap="square">
            <a:noAutofit/>
          </a:bodyPr>
          <a:lstStyle>
            <a:lvl1pPr marL="0" indent="-342900">
              <a:buClr>
                <a:schemeClr val="accent5"/>
              </a:buClr>
              <a:buFont typeface="Arial"/>
              <a:buNone/>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GB" noProof="0"/>
              <a:t>Insert text</a:t>
            </a:r>
          </a:p>
        </p:txBody>
      </p:sp>
      <p:cxnSp>
        <p:nvCxnSpPr>
          <p:cNvPr id="9" name="Straight Connector 8"/>
          <p:cNvCxnSpPr/>
          <p:nvPr userDrawn="1"/>
        </p:nvCxnSpPr>
        <p:spPr>
          <a:xfrm flipH="1">
            <a:off x="83820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970722" y="575220"/>
            <a:ext cx="10263893" cy="782357"/>
          </a:xfrm>
          <a:prstGeom prst="rect">
            <a:avLst/>
          </a:prstGeom>
        </p:spPr>
        <p:txBody>
          <a:bodyPr vert="horz" lIns="91440" tIns="45720" rIns="91440" bIns="0" rtlCol="0" anchor="b" anchorCtr="0">
            <a:noAutofit/>
          </a:bodyPr>
          <a:lstStyle>
            <a:lvl1pPr>
              <a:defRPr sz="3800"/>
            </a:lvl1pPr>
          </a:lstStyle>
          <a:p>
            <a:r>
              <a:rPr lang="en-GB" noProof="0"/>
              <a:t>Click to edit Master title style</a:t>
            </a:r>
          </a:p>
        </p:txBody>
      </p:sp>
    </p:spTree>
    <p:extLst>
      <p:ext uri="{BB962C8B-B14F-4D97-AF65-F5344CB8AC3E}">
        <p14:creationId xmlns:p14="http://schemas.microsoft.com/office/powerpoint/2010/main" val="2742694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photo">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0" y="1750540"/>
            <a:ext cx="12192000" cy="4245448"/>
          </a:xfrm>
          <a:prstGeom prst="rect">
            <a:avLst/>
          </a:prstGeom>
          <a:solidFill>
            <a:schemeClr val="bg2"/>
          </a:solidFill>
        </p:spPr>
        <p:txBody>
          <a:bodyPr/>
          <a:lstStyle>
            <a:lvl1pPr marL="0" indent="0">
              <a:buNone/>
              <a:defRPr/>
            </a:lvl1pPr>
          </a:lstStyle>
          <a:p>
            <a:endParaRPr lang="en-GB" noProof="0"/>
          </a:p>
        </p:txBody>
      </p:sp>
      <p:sp>
        <p:nvSpPr>
          <p:cNvPr id="10" name="Title Placeholder 1"/>
          <p:cNvSpPr>
            <a:spLocks noGrp="1"/>
          </p:cNvSpPr>
          <p:nvPr>
            <p:ph type="title"/>
          </p:nvPr>
        </p:nvSpPr>
        <p:spPr>
          <a:xfrm>
            <a:off x="970722" y="575220"/>
            <a:ext cx="10263893" cy="782357"/>
          </a:xfrm>
          <a:prstGeom prst="rect">
            <a:avLst/>
          </a:prstGeom>
        </p:spPr>
        <p:txBody>
          <a:bodyPr vert="horz" lIns="91440" tIns="45720" rIns="91440" bIns="0" rtlCol="0" anchor="b" anchorCtr="0">
            <a:noAutofit/>
          </a:bodyPr>
          <a:lstStyle>
            <a:lvl1pPr>
              <a:defRPr sz="3800"/>
            </a:lvl1pPr>
          </a:lstStyle>
          <a:p>
            <a:r>
              <a:rPr lang="en-GB" noProof="0"/>
              <a:t>Click to edit Master title style</a:t>
            </a:r>
          </a:p>
        </p:txBody>
      </p:sp>
      <p:cxnSp>
        <p:nvCxnSpPr>
          <p:cNvPr id="5" name="Straight Connector 4"/>
          <p:cNvCxnSpPr/>
          <p:nvPr userDrawn="1"/>
        </p:nvCxnSpPr>
        <p:spPr>
          <a:xfrm flipH="1">
            <a:off x="83820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4301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prstGeom prst="rect">
            <a:avLst/>
          </a:prstGeom>
          <a:solidFill>
            <a:schemeClr val="bg2"/>
          </a:solidFill>
          <a:ln w="28575">
            <a:solidFill>
              <a:schemeClr val="accent5"/>
            </a:solidFill>
          </a:ln>
        </p:spPr>
        <p:txBody>
          <a:bodyPr/>
          <a:lstStyle>
            <a:lvl1pPr marL="0" indent="0">
              <a:buNone/>
              <a:defRPr/>
            </a:lvl1pPr>
          </a:lstStyle>
          <a:p>
            <a:endParaRPr lang="en-GB" noProof="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27615" y="743802"/>
            <a:ext cx="544923" cy="544923"/>
          </a:xfrm>
          <a:prstGeom prst="rect">
            <a:avLst/>
          </a:prstGeom>
        </p:spPr>
      </p:pic>
      <p:sp>
        <p:nvSpPr>
          <p:cNvPr id="3" name="Content Placeholder 2"/>
          <p:cNvSpPr>
            <a:spLocks noGrp="1"/>
          </p:cNvSpPr>
          <p:nvPr>
            <p:ph idx="1" hasCustomPrompt="1"/>
          </p:nvPr>
        </p:nvSpPr>
        <p:spPr>
          <a:xfrm>
            <a:off x="3214048" y="1992572"/>
            <a:ext cx="8010798" cy="3616657"/>
          </a:xfrm>
          <a:prstGeom prst="rect">
            <a:avLst/>
          </a:prstGeom>
          <a:solidFill>
            <a:schemeClr val="bg1"/>
          </a:solidFill>
        </p:spPr>
        <p:txBody>
          <a:bodyPr lIns="360000" tIns="360000" rIns="360000" bIns="360000" anchor="ctr" anchorCtr="0">
            <a:noAutofit/>
          </a:bodyPr>
          <a:lstStyle>
            <a:lvl1pPr marL="0" indent="0">
              <a:buFontTx/>
              <a:buNone/>
              <a:defRPr i="1" baseline="0">
                <a:solidFill>
                  <a:schemeClr val="tx2"/>
                </a:solidFill>
              </a:defRPr>
            </a:lvl1pPr>
          </a:lstStyle>
          <a:p>
            <a:pPr lvl="0"/>
            <a:r>
              <a:rPr lang="en-GB" noProof="0"/>
              <a:t>Insert text</a:t>
            </a:r>
          </a:p>
        </p:txBody>
      </p:sp>
    </p:spTree>
    <p:extLst>
      <p:ext uri="{BB962C8B-B14F-4D97-AF65-F5344CB8AC3E}">
        <p14:creationId xmlns:p14="http://schemas.microsoft.com/office/powerpoint/2010/main" val="1784062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662614" y="1825625"/>
            <a:ext cx="4583519" cy="4170363"/>
          </a:xfrm>
          <a:prstGeom prst="rect">
            <a:avLst/>
          </a:prstGeom>
        </p:spPr>
        <p:txBody>
          <a:bodyPr>
            <a:noAutofit/>
          </a:bodyPr>
          <a:lstStyle>
            <a:lvl1pPr marL="0" indent="-342900">
              <a:buClr>
                <a:schemeClr val="accent5"/>
              </a:buClr>
              <a:buFont typeface="Arial"/>
              <a:buNone/>
              <a:defRPr/>
            </a:lvl1pPr>
            <a:lvl2pPr>
              <a:buClr>
                <a:schemeClr val="accent5"/>
              </a:buClr>
              <a:buNone/>
              <a:defRPr/>
            </a:lvl2pPr>
            <a:lvl3pPr>
              <a:buClr>
                <a:schemeClr val="accent5"/>
              </a:buClr>
              <a:buNone/>
              <a:defRPr/>
            </a:lvl3pPr>
            <a:lvl4pPr>
              <a:buClr>
                <a:schemeClr val="accent5"/>
              </a:buClr>
              <a:buNone/>
              <a:defRPr/>
            </a:lvl4pPr>
            <a:lvl5pPr>
              <a:buClr>
                <a:schemeClr val="accent5"/>
              </a:buClr>
              <a:buNone/>
              <a:defRPr/>
            </a:lvl5pPr>
          </a:lstStyle>
          <a:p>
            <a:pPr lvl="0"/>
            <a:r>
              <a:rPr lang="en-GB" noProof="0"/>
              <a:t>Insert text</a:t>
            </a:r>
          </a:p>
        </p:txBody>
      </p:sp>
      <p:sp>
        <p:nvSpPr>
          <p:cNvPr id="6" name="Slide Number Placeholder 5"/>
          <p:cNvSpPr>
            <a:spLocks noGrp="1"/>
          </p:cNvSpPr>
          <p:nvPr>
            <p:ph type="sldNum" sz="quarter" idx="12"/>
          </p:nvPr>
        </p:nvSpPr>
        <p:spPr>
          <a:xfrm>
            <a:off x="838200" y="6131286"/>
            <a:ext cx="2743200" cy="365125"/>
          </a:xfrm>
          <a:prstGeom prst="rect">
            <a:avLst/>
          </a:prstGeom>
        </p:spPr>
        <p:txBody>
          <a:bodyPr/>
          <a:lstStyle/>
          <a:p>
            <a:fld id="{F46C79FD-C571-418B-AB0F-5EE936C85276}" type="slidenum">
              <a:rPr lang="en-GB" smtClean="0"/>
              <a:pPr/>
              <a:t>‹#›</a:t>
            </a:fld>
            <a:endParaRPr lang="en-GB"/>
          </a:p>
        </p:txBody>
      </p:sp>
      <p:sp>
        <p:nvSpPr>
          <p:cNvPr id="10" name="Title Placeholder 1"/>
          <p:cNvSpPr>
            <a:spLocks noGrp="1"/>
          </p:cNvSpPr>
          <p:nvPr>
            <p:ph type="title"/>
          </p:nvPr>
        </p:nvSpPr>
        <p:spPr>
          <a:xfrm>
            <a:off x="6662614" y="586765"/>
            <a:ext cx="4581771" cy="782357"/>
          </a:xfrm>
          <a:prstGeom prst="rect">
            <a:avLst/>
          </a:prstGeom>
        </p:spPr>
        <p:txBody>
          <a:bodyPr vert="horz" lIns="91440" tIns="45720" rIns="91440" bIns="0" rtlCol="0" anchor="b" anchorCtr="0">
            <a:noAutofit/>
          </a:bodyPr>
          <a:lstStyle>
            <a:lvl1pPr>
              <a:defRPr sz="3800"/>
            </a:lvl1pPr>
          </a:lstStyle>
          <a:p>
            <a:r>
              <a:rPr lang="en-GB" noProof="0"/>
              <a:t>Click to edit Master title style</a:t>
            </a:r>
          </a:p>
        </p:txBody>
      </p:sp>
      <p:sp>
        <p:nvSpPr>
          <p:cNvPr id="7" name="Picture Placeholder 4"/>
          <p:cNvSpPr>
            <a:spLocks noGrp="1"/>
          </p:cNvSpPr>
          <p:nvPr>
            <p:ph type="pic" sz="quarter" idx="13"/>
          </p:nvPr>
        </p:nvSpPr>
        <p:spPr>
          <a:xfrm>
            <a:off x="-46383" y="-46383"/>
            <a:ext cx="6142383" cy="6964017"/>
          </a:xfrm>
          <a:prstGeom prst="rect">
            <a:avLst/>
          </a:prstGeom>
          <a:solidFill>
            <a:schemeClr val="bg2"/>
          </a:solidFill>
          <a:ln w="28575">
            <a:solidFill>
              <a:schemeClr val="accent5"/>
            </a:solidFill>
          </a:ln>
        </p:spPr>
        <p:txBody>
          <a:bodyPr/>
          <a:lstStyle>
            <a:lvl1pPr marL="0" indent="0">
              <a:buNone/>
              <a:defRPr/>
            </a:lvl1pPr>
          </a:lstStyle>
          <a:p>
            <a:endParaRPr lang="en-GB" noProof="0"/>
          </a:p>
        </p:txBody>
      </p:sp>
    </p:spTree>
    <p:extLst>
      <p:ext uri="{BB962C8B-B14F-4D97-AF65-F5344CB8AC3E}">
        <p14:creationId xmlns:p14="http://schemas.microsoft.com/office/powerpoint/2010/main" val="36920344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EC-JRC-logo_horizontal_EN_pos_transparent-background.png"/>
          <p:cNvPicPr>
            <a:picLocks noChangeAspect="1"/>
          </p:cNvPicPr>
          <p:nvPr userDrawn="1"/>
        </p:nvPicPr>
        <p:blipFill rotWithShape="1">
          <a:blip r:embed="rId16" cstate="print">
            <a:extLst>
              <a:ext uri="{28A0092B-C50C-407E-A947-70E740481C1C}">
                <a14:useLocalDpi xmlns:a14="http://schemas.microsoft.com/office/drawing/2010/main" val="0"/>
              </a:ext>
            </a:extLst>
          </a:blip>
          <a:srcRect l="6902" t="10944" r="6669" b="9113"/>
          <a:stretch/>
        </p:blipFill>
        <p:spPr>
          <a:xfrm>
            <a:off x="9945929" y="6177847"/>
            <a:ext cx="1727997" cy="467228"/>
          </a:xfrm>
          <a:prstGeom prst="rect">
            <a:avLst/>
          </a:prstGeom>
        </p:spPr>
      </p:pic>
      <p:sp>
        <p:nvSpPr>
          <p:cNvPr id="11" name="TextBox 10"/>
          <p:cNvSpPr txBox="1"/>
          <p:nvPr userDrawn="1"/>
        </p:nvSpPr>
        <p:spPr>
          <a:xfrm>
            <a:off x="902658" y="6436338"/>
            <a:ext cx="444383" cy="276999"/>
          </a:xfrm>
          <a:prstGeom prst="rect">
            <a:avLst/>
          </a:prstGeom>
          <a:noFill/>
        </p:spPr>
        <p:txBody>
          <a:bodyPr wrap="square" lIns="0" rIns="0" rtlCol="0">
            <a:spAutoFit/>
          </a:bodyPr>
          <a:lstStyle/>
          <a:p>
            <a:pPr marL="0" indent="0" algn="l">
              <a:buClr>
                <a:schemeClr val="accent5"/>
              </a:buClr>
              <a:buFont typeface="Arial"/>
              <a:buNone/>
            </a:pPr>
            <a:fld id="{7CDCD853-BF31-41A2-A1D4-0871305F302F}" type="slidenum">
              <a:rPr lang="en-GB" sz="1200" noProof="0" smtClean="0">
                <a:ln>
                  <a:noFill/>
                </a:ln>
                <a:solidFill>
                  <a:schemeClr val="bg1">
                    <a:lumMod val="65000"/>
                  </a:schemeClr>
                </a:solidFill>
              </a:rPr>
              <a:pPr marL="0" indent="0" algn="l">
                <a:buClr>
                  <a:schemeClr val="accent5"/>
                </a:buClr>
                <a:buFont typeface="Arial"/>
                <a:buNone/>
              </a:pPr>
              <a:t>‹#›</a:t>
            </a:fld>
            <a:endParaRPr lang="en-GB" sz="1600" noProof="0">
              <a:ln>
                <a:noFill/>
              </a:ln>
              <a:solidFill>
                <a:schemeClr val="bg1">
                  <a:lumMod val="65000"/>
                </a:schemeClr>
              </a:solidFill>
            </a:endParaRPr>
          </a:p>
        </p:txBody>
      </p:sp>
      <p:cxnSp>
        <p:nvCxnSpPr>
          <p:cNvPr id="12" name="Straight Connector 11"/>
          <p:cNvCxnSpPr/>
          <p:nvPr userDrawn="1"/>
        </p:nvCxnSpPr>
        <p:spPr>
          <a:xfrm>
            <a:off x="799653" y="6411461"/>
            <a:ext cx="1" cy="446539"/>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71" r:id="rId1"/>
    <p:sldLayoutId id="2147483650" r:id="rId2"/>
    <p:sldLayoutId id="2147483660" r:id="rId3"/>
    <p:sldLayoutId id="2147483652" r:id="rId4"/>
    <p:sldLayoutId id="2147483661" r:id="rId5"/>
    <p:sldLayoutId id="2147483653" r:id="rId6"/>
    <p:sldLayoutId id="2147483654" r:id="rId7"/>
    <p:sldLayoutId id="2147483659" r:id="rId8"/>
    <p:sldLayoutId id="2147483658" r:id="rId9"/>
    <p:sldLayoutId id="2147483668" r:id="rId10"/>
    <p:sldLayoutId id="2147483666" r:id="rId11"/>
    <p:sldLayoutId id="2147483667" r:id="rId12"/>
    <p:sldLayoutId id="2147483655" r:id="rId13"/>
    <p:sldLayoutId id="2147483672" r:id="rId14"/>
  </p:sldLayoutIdLst>
  <p:hf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rgbClr val="2B91C5"/>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78" userDrawn="1">
          <p15:clr>
            <a:srgbClr val="F26B43"/>
          </p15:clr>
        </p15:guide>
        <p15:guide id="2" pos="50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magnet-model.eu/" TargetMode="External"/><Relationship Id="rId2" Type="http://schemas.openxmlformats.org/officeDocument/2006/relationships/hyperlink" Target="https://ecosystem-accounts.jrc.ec.europa.eu/" TargetMode="Externa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hyperlink" Target="https://op.europa.eu/en/publication-detail/-/publication/187230d1-198b-11ef-a251-01aa75ed71a1/language-e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8/10/relationships/comments" Target="../comments/modernComment_150_32E3003C.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17B0F22B-E738-4BB4-87F6-13CDBF407A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5763" y="2645122"/>
            <a:ext cx="3657600" cy="2492213"/>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4"/>
          <p:cNvSpPr>
            <a:spLocks noGrp="1"/>
          </p:cNvSpPr>
          <p:nvPr>
            <p:ph type="subTitle" idx="1"/>
          </p:nvPr>
        </p:nvSpPr>
        <p:spPr>
          <a:xfrm>
            <a:off x="993750" y="2950233"/>
            <a:ext cx="7062013" cy="3666227"/>
          </a:xfrm>
        </p:spPr>
        <p:txBody>
          <a:bodyPr>
            <a:normAutofit lnSpcReduction="10000"/>
          </a:bodyPr>
          <a:lstStyle/>
          <a:p>
            <a:pPr>
              <a:spcAft>
                <a:spcPts val="600"/>
              </a:spcAft>
            </a:pPr>
            <a:endParaRPr lang="en-US" spc="80" dirty="0"/>
          </a:p>
          <a:p>
            <a:pPr marL="228600" indent="-228600">
              <a:lnSpc>
                <a:spcPct val="110000"/>
              </a:lnSpc>
              <a:spcBef>
                <a:spcPts val="800"/>
              </a:spcBef>
              <a:spcAft>
                <a:spcPts val="800"/>
              </a:spcAft>
            </a:pPr>
            <a:r>
              <a:rPr lang="en-US" dirty="0">
                <a:effectLst/>
                <a:latin typeface="Calibri" panose="020F0502020204030204" pitchFamily="34" charset="0"/>
                <a:ea typeface="Calibri" panose="020F0502020204030204" pitchFamily="34" charset="0"/>
                <a:cs typeface="Calibri" panose="020F0502020204030204" pitchFamily="34" charset="0"/>
              </a:rPr>
              <a:t>   Bartlomiej </a:t>
            </a:r>
            <a:r>
              <a:rPr lang="en-US" dirty="0" err="1">
                <a:effectLst/>
                <a:latin typeface="Calibri" panose="020F0502020204030204" pitchFamily="34" charset="0"/>
                <a:ea typeface="Calibri" panose="020F0502020204030204" pitchFamily="34" charset="0"/>
                <a:cs typeface="Calibri" panose="020F0502020204030204" pitchFamily="34" charset="0"/>
              </a:rPr>
              <a:t>Rokicki</a:t>
            </a:r>
            <a:r>
              <a:rPr lang="en-US" dirty="0">
                <a:effectLst/>
                <a:latin typeface="Calibri" panose="020F0502020204030204" pitchFamily="34" charset="0"/>
                <a:ea typeface="Calibri" panose="020F0502020204030204" pitchFamily="34" charset="0"/>
                <a:cs typeface="Calibri" panose="020F0502020204030204" pitchFamily="34" charset="0"/>
              </a:rPr>
              <a:t>, Willem-Jan van Zeist, Robert </a:t>
            </a:r>
            <a:r>
              <a:rPr lang="en-US" dirty="0" err="1">
                <a:effectLst/>
                <a:latin typeface="Calibri" panose="020F0502020204030204" pitchFamily="34" charset="0"/>
                <a:ea typeface="Calibri" panose="020F0502020204030204" pitchFamily="34" charset="0"/>
                <a:cs typeface="Calibri" panose="020F0502020204030204" pitchFamily="34" charset="0"/>
              </a:rPr>
              <a:t>M’Barek</a:t>
            </a:r>
            <a:r>
              <a:rPr lang="en-US" dirty="0">
                <a:effectLst/>
                <a:latin typeface="Calibri" panose="020F0502020204030204" pitchFamily="34" charset="0"/>
                <a:ea typeface="Calibri" panose="020F0502020204030204" pitchFamily="34" charset="0"/>
                <a:cs typeface="Calibri" panose="020F0502020204030204" pitchFamily="34" charset="0"/>
              </a:rPr>
              <a:t>,</a:t>
            </a:r>
            <a:r>
              <a:rPr lang="en-US" b="1" dirty="0">
                <a:effectLst/>
                <a:latin typeface="Calibri" panose="020F0502020204030204" pitchFamily="34" charset="0"/>
                <a:ea typeface="Calibri" panose="020F0502020204030204" pitchFamily="34" charset="0"/>
                <a:cs typeface="Calibri" panose="020F0502020204030204" pitchFamily="34" charset="0"/>
              </a:rPr>
              <a:t> </a:t>
            </a:r>
            <a:r>
              <a:rPr lang="en-US" dirty="0">
                <a:effectLst/>
                <a:latin typeface="Calibri" panose="020F0502020204030204" pitchFamily="34" charset="0"/>
                <a:ea typeface="Calibri" panose="020F0502020204030204" pitchFamily="34" charset="0"/>
                <a:cs typeface="Calibri" panose="020F0502020204030204" pitchFamily="34" charset="0"/>
              </a:rPr>
              <a:t>George </a:t>
            </a:r>
            <a:r>
              <a:rPr lang="en-US" dirty="0" err="1">
                <a:effectLst/>
                <a:latin typeface="Calibri" panose="020F0502020204030204" pitchFamily="34" charset="0"/>
                <a:ea typeface="Calibri" panose="020F0502020204030204" pitchFamily="34" charset="0"/>
                <a:cs typeface="Calibri" panose="020F0502020204030204" pitchFamily="34" charset="0"/>
              </a:rPr>
              <a:t>Philippidis</a:t>
            </a:r>
            <a:r>
              <a:rPr lang="en-US" dirty="0">
                <a:effectLst/>
                <a:latin typeface="Calibri" panose="020F0502020204030204" pitchFamily="34" charset="0"/>
                <a:ea typeface="Calibri" panose="020F0502020204030204" pitchFamily="34" charset="0"/>
                <a:cs typeface="Calibri" panose="020F0502020204030204" pitchFamily="34" charset="0"/>
              </a:rPr>
              <a:t>, and </a:t>
            </a:r>
            <a:r>
              <a:rPr lang="en-US" dirty="0" err="1">
                <a:effectLst/>
                <a:latin typeface="Calibri" panose="020F0502020204030204" pitchFamily="34" charset="0"/>
                <a:ea typeface="Calibri" panose="020F0502020204030204" pitchFamily="34" charset="0"/>
                <a:cs typeface="Calibri" panose="020F0502020204030204" pitchFamily="34" charset="0"/>
              </a:rPr>
              <a:t>Heleen</a:t>
            </a:r>
            <a:r>
              <a:rPr lang="en-US" dirty="0">
                <a:effectLst/>
                <a:latin typeface="Calibri" panose="020F0502020204030204" pitchFamily="34" charset="0"/>
                <a:ea typeface="Calibri" panose="020F0502020204030204" pitchFamily="34" charset="0"/>
                <a:cs typeface="Calibri" panose="020F0502020204030204" pitchFamily="34" charset="0"/>
              </a:rPr>
              <a:t> </a:t>
            </a:r>
            <a:r>
              <a:rPr lang="en-US" dirty="0" err="1">
                <a:effectLst/>
                <a:latin typeface="Calibri" panose="020F0502020204030204" pitchFamily="34" charset="0"/>
                <a:ea typeface="Calibri" panose="020F0502020204030204" pitchFamily="34" charset="0"/>
                <a:cs typeface="Calibri" panose="020F0502020204030204" pitchFamily="34" charset="0"/>
              </a:rPr>
              <a:t>Bartelings</a:t>
            </a:r>
            <a:r>
              <a:rPr lang="en-GB" spc="80" dirty="0">
                <a:latin typeface="Calibri" panose="020F0502020204030204" pitchFamily="34" charset="0"/>
                <a:ea typeface="Calibri" panose="020F0502020204030204" pitchFamily="34" charset="0"/>
                <a:cs typeface="Calibri" panose="020F0502020204030204" pitchFamily="34" charset="0"/>
              </a:rPr>
              <a:t> </a:t>
            </a:r>
          </a:p>
          <a:p>
            <a:endParaRPr lang="en-GB" dirty="0"/>
          </a:p>
          <a:p>
            <a:endParaRPr lang="en-GB" dirty="0"/>
          </a:p>
          <a:p>
            <a:pPr algn="ctr"/>
            <a:r>
              <a:rPr lang="en-US" sz="2000" i="0" dirty="0">
                <a:effectLst/>
                <a:latin typeface="Calibri" panose="020F0502020204030204" pitchFamily="34" charset="0"/>
                <a:ea typeface="Calibri" panose="020F0502020204030204" pitchFamily="34" charset="0"/>
                <a:cs typeface="Calibri" panose="020F0502020204030204" pitchFamily="34" charset="0"/>
              </a:rPr>
              <a:t>31</a:t>
            </a:r>
            <a:r>
              <a:rPr lang="en-US" sz="2000" i="0" baseline="30000" dirty="0">
                <a:effectLst/>
                <a:latin typeface="Calibri" panose="020F0502020204030204" pitchFamily="34" charset="0"/>
                <a:ea typeface="Calibri" panose="020F0502020204030204" pitchFamily="34" charset="0"/>
                <a:cs typeface="Calibri" panose="020F0502020204030204" pitchFamily="34" charset="0"/>
              </a:rPr>
              <a:t>st</a:t>
            </a:r>
            <a:r>
              <a:rPr lang="en-US" sz="2000" i="0" dirty="0">
                <a:effectLst/>
                <a:latin typeface="Calibri" panose="020F0502020204030204" pitchFamily="34" charset="0"/>
                <a:ea typeface="Calibri" panose="020F0502020204030204" pitchFamily="34" charset="0"/>
                <a:cs typeface="Calibri" panose="020F0502020204030204" pitchFamily="34" charset="0"/>
              </a:rPr>
              <a:t> International Input-Output Association Conference, </a:t>
            </a:r>
          </a:p>
          <a:p>
            <a:pPr algn="ctr"/>
            <a:r>
              <a:rPr lang="en-US" sz="2000" i="0" dirty="0">
                <a:effectLst/>
                <a:latin typeface="Calibri" panose="020F0502020204030204" pitchFamily="34" charset="0"/>
                <a:ea typeface="Calibri" panose="020F0502020204030204" pitchFamily="34" charset="0"/>
                <a:cs typeface="Calibri" panose="020F0502020204030204" pitchFamily="34" charset="0"/>
              </a:rPr>
              <a:t>6</a:t>
            </a:r>
            <a:r>
              <a:rPr lang="en-US" sz="2000" i="0" baseline="30000" dirty="0">
                <a:effectLst/>
                <a:latin typeface="Calibri" panose="020F0502020204030204" pitchFamily="34" charset="0"/>
                <a:ea typeface="Calibri" panose="020F0502020204030204" pitchFamily="34" charset="0"/>
                <a:cs typeface="Calibri" panose="020F0502020204030204" pitchFamily="34" charset="0"/>
              </a:rPr>
              <a:t>th</a:t>
            </a:r>
            <a:r>
              <a:rPr lang="en-US" sz="2000" i="0" dirty="0">
                <a:effectLst/>
                <a:latin typeface="Calibri" panose="020F0502020204030204" pitchFamily="34" charset="0"/>
                <a:ea typeface="Calibri" panose="020F0502020204030204" pitchFamily="34" charset="0"/>
                <a:cs typeface="Calibri" panose="020F0502020204030204" pitchFamily="34" charset="0"/>
              </a:rPr>
              <a:t> - 11</a:t>
            </a:r>
            <a:r>
              <a:rPr lang="en-US" sz="2000" i="0" baseline="30000" dirty="0">
                <a:effectLst/>
                <a:latin typeface="Calibri" panose="020F0502020204030204" pitchFamily="34" charset="0"/>
                <a:ea typeface="Calibri" panose="020F0502020204030204" pitchFamily="34" charset="0"/>
                <a:cs typeface="Calibri" panose="020F0502020204030204" pitchFamily="34" charset="0"/>
              </a:rPr>
              <a:t>th</a:t>
            </a:r>
            <a:r>
              <a:rPr lang="en-US" sz="2000" i="0" dirty="0">
                <a:effectLst/>
                <a:latin typeface="Calibri" panose="020F0502020204030204" pitchFamily="34" charset="0"/>
                <a:ea typeface="Calibri" panose="020F0502020204030204" pitchFamily="34" charset="0"/>
                <a:cs typeface="Calibri" panose="020F0502020204030204" pitchFamily="34" charset="0"/>
              </a:rPr>
              <a:t> July 2025, Malé</a:t>
            </a:r>
          </a:p>
          <a:p>
            <a:pPr algn="ctr"/>
            <a:endParaRPr lang="en-US" b="1" i="0" dirty="0">
              <a:solidFill>
                <a:srgbClr val="666666"/>
              </a:solidFill>
              <a:effectLst/>
              <a:latin typeface="Arial" panose="020B0604020202020204" pitchFamily="34" charset="0"/>
            </a:endParaRPr>
          </a:p>
        </p:txBody>
      </p:sp>
      <p:sp>
        <p:nvSpPr>
          <p:cNvPr id="5" name="Rectangle 3">
            <a:extLst>
              <a:ext uri="{FF2B5EF4-FFF2-40B4-BE49-F238E27FC236}">
                <a16:creationId xmlns:a16="http://schemas.microsoft.com/office/drawing/2014/main" id="{AC49F78D-9485-C218-340E-633EAE871CEC}"/>
              </a:ext>
            </a:extLst>
          </p:cNvPr>
          <p:cNvSpPr>
            <a:spLocks noGrp="1" noChangeArrowheads="1"/>
          </p:cNvSpPr>
          <p:nvPr>
            <p:ph type="ctrTitle"/>
          </p:nvPr>
        </p:nvSpPr>
        <p:spPr bwMode="auto">
          <a:xfrm>
            <a:off x="884420" y="771873"/>
            <a:ext cx="1109272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32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A model-based analysis of the impact of selected agriculture related scenarios on the Gross Ecosystem Product indicator</a:t>
            </a:r>
            <a:endParaRPr kumimoji="0" lang="en-GB" altLang="en-US" sz="32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1730537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3418" y="292687"/>
            <a:ext cx="10263893" cy="782357"/>
          </a:xfrm>
        </p:spPr>
        <p:txBody>
          <a:bodyPr/>
          <a:lstStyle/>
          <a:p>
            <a:pPr algn="ctr"/>
            <a:r>
              <a:rPr lang="en-GB" dirty="0"/>
              <a:t>Updating INCA data base with MAGNET</a:t>
            </a:r>
          </a:p>
        </p:txBody>
      </p:sp>
      <p:pic>
        <p:nvPicPr>
          <p:cNvPr id="6" name="Afbeelding 16">
            <a:extLst>
              <a:ext uri="{FF2B5EF4-FFF2-40B4-BE49-F238E27FC236}">
                <a16:creationId xmlns:a16="http://schemas.microsoft.com/office/drawing/2014/main" id="{B204B731-095A-D0A0-CF98-6921D989C89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78601" y="1702976"/>
            <a:ext cx="7236668" cy="4163986"/>
          </a:xfrm>
          <a:prstGeom prst="rect">
            <a:avLst/>
          </a:prstGeom>
        </p:spPr>
      </p:pic>
      <p:sp>
        <p:nvSpPr>
          <p:cNvPr id="8" name="TextBox 7">
            <a:extLst>
              <a:ext uri="{FF2B5EF4-FFF2-40B4-BE49-F238E27FC236}">
                <a16:creationId xmlns:a16="http://schemas.microsoft.com/office/drawing/2014/main" id="{DA898FB8-45D5-40B7-CEA8-BFB97D8EABF2}"/>
              </a:ext>
            </a:extLst>
          </p:cNvPr>
          <p:cNvSpPr txBox="1"/>
          <p:nvPr/>
        </p:nvSpPr>
        <p:spPr>
          <a:xfrm>
            <a:off x="1053416" y="1550164"/>
            <a:ext cx="9595187" cy="646331"/>
          </a:xfrm>
          <a:prstGeom prst="rect">
            <a:avLst/>
          </a:prstGeom>
          <a:noFill/>
        </p:spPr>
        <p:txBody>
          <a:bodyPr wrap="square">
            <a:spAutoFit/>
          </a:bodyPr>
          <a:lstStyle/>
          <a:p>
            <a:r>
              <a:rPr lang="en-US" dirty="0"/>
              <a:t>GEP module developed as a post-processing tool linking INCA valuations (taking 2018 data) and updating with appropriate magnet variables.</a:t>
            </a:r>
            <a:endParaRPr lang="nl-NL" dirty="0"/>
          </a:p>
        </p:txBody>
      </p:sp>
      <p:sp>
        <p:nvSpPr>
          <p:cNvPr id="9" name="TextBox 8">
            <a:extLst>
              <a:ext uri="{FF2B5EF4-FFF2-40B4-BE49-F238E27FC236}">
                <a16:creationId xmlns:a16="http://schemas.microsoft.com/office/drawing/2014/main" id="{3344F5E4-6D82-CAAD-8DCA-CE69E5E18728}"/>
              </a:ext>
            </a:extLst>
          </p:cNvPr>
          <p:cNvSpPr txBox="1"/>
          <p:nvPr/>
        </p:nvSpPr>
        <p:spPr>
          <a:xfrm>
            <a:off x="1053416" y="5373443"/>
            <a:ext cx="9595187" cy="646331"/>
          </a:xfrm>
          <a:prstGeom prst="rect">
            <a:avLst/>
          </a:prstGeom>
          <a:noFill/>
        </p:spPr>
        <p:txBody>
          <a:bodyPr wrap="square">
            <a:spAutoFit/>
          </a:bodyPr>
          <a:lstStyle/>
          <a:p>
            <a:r>
              <a:rPr lang="en-US" dirty="0"/>
              <a:t>Update statements from both supply and use side.</a:t>
            </a:r>
          </a:p>
          <a:p>
            <a:r>
              <a:rPr lang="en-US" dirty="0"/>
              <a:t>Applied to update cropland, grassland, managed forest and ‘other land’ ecosystems.</a:t>
            </a:r>
            <a:endParaRPr lang="nl-NL" dirty="0"/>
          </a:p>
        </p:txBody>
      </p:sp>
      <p:pic>
        <p:nvPicPr>
          <p:cNvPr id="10" name="Picture 9">
            <a:extLst>
              <a:ext uri="{FF2B5EF4-FFF2-40B4-BE49-F238E27FC236}">
                <a16:creationId xmlns:a16="http://schemas.microsoft.com/office/drawing/2014/main" id="{1DBACD1F-0791-8D42-075C-E9BA05F64FBC}"/>
              </a:ext>
            </a:extLst>
          </p:cNvPr>
          <p:cNvPicPr>
            <a:picLocks noChangeAspect="1"/>
          </p:cNvPicPr>
          <p:nvPr/>
        </p:nvPicPr>
        <p:blipFill>
          <a:blip r:embed="rId3"/>
          <a:stretch>
            <a:fillRect/>
          </a:stretch>
        </p:blipFill>
        <p:spPr>
          <a:xfrm>
            <a:off x="8299588" y="2495949"/>
            <a:ext cx="3756204" cy="2578040"/>
          </a:xfrm>
          <a:prstGeom prst="rect">
            <a:avLst/>
          </a:prstGeom>
        </p:spPr>
      </p:pic>
    </p:spTree>
    <p:extLst>
      <p:ext uri="{BB962C8B-B14F-4D97-AF65-F5344CB8AC3E}">
        <p14:creationId xmlns:p14="http://schemas.microsoft.com/office/powerpoint/2010/main" val="1023970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6EAC-42ED-4277-ACE3-0EB7CCB59DAC}"/>
              </a:ext>
            </a:extLst>
          </p:cNvPr>
          <p:cNvSpPr>
            <a:spLocks noGrp="1"/>
          </p:cNvSpPr>
          <p:nvPr>
            <p:ph type="title"/>
          </p:nvPr>
        </p:nvSpPr>
        <p:spPr>
          <a:xfrm>
            <a:off x="1014430" y="262533"/>
            <a:ext cx="10630493" cy="782357"/>
          </a:xfrm>
        </p:spPr>
        <p:txBody>
          <a:bodyPr/>
          <a:lstStyle/>
          <a:p>
            <a:pPr algn="ctr"/>
            <a:r>
              <a:rPr lang="en-GB" sz="3600" dirty="0">
                <a:cs typeface="Arial"/>
              </a:rPr>
              <a:t>Baseline projections for the EU</a:t>
            </a:r>
            <a:endParaRPr lang="en-GB" sz="3600" dirty="0"/>
          </a:p>
        </p:txBody>
      </p:sp>
      <p:sp>
        <p:nvSpPr>
          <p:cNvPr id="11" name="Content Placeholder 2">
            <a:extLst>
              <a:ext uri="{FF2B5EF4-FFF2-40B4-BE49-F238E27FC236}">
                <a16:creationId xmlns:a16="http://schemas.microsoft.com/office/drawing/2014/main" id="{77095785-57F2-5D72-F6E3-7907F5EC224F}"/>
              </a:ext>
            </a:extLst>
          </p:cNvPr>
          <p:cNvSpPr>
            <a:spLocks noGrp="1"/>
          </p:cNvSpPr>
          <p:nvPr>
            <p:ph idx="1"/>
          </p:nvPr>
        </p:nvSpPr>
        <p:spPr>
          <a:xfrm>
            <a:off x="7287955" y="1458958"/>
            <a:ext cx="4722137" cy="3216560"/>
          </a:xfrm>
        </p:spPr>
        <p:txBody>
          <a:bodyPr/>
          <a:lstStyle/>
          <a:p>
            <a:pPr>
              <a:spcAft>
                <a:spcPts val="1200"/>
              </a:spcAft>
            </a:pPr>
            <a:r>
              <a:rPr lang="en-GB" sz="1600" dirty="0"/>
              <a:t>In a baseline projection we see that the EU real GDP grows above 4% per period.</a:t>
            </a:r>
          </a:p>
          <a:p>
            <a:pPr>
              <a:spcAft>
                <a:spcPts val="1200"/>
              </a:spcAft>
            </a:pPr>
            <a:r>
              <a:rPr lang="en-GB" sz="1600" dirty="0"/>
              <a:t>At the same time, however, the value of GEP supply is decreasing at an increasing pace. While, during the 2025-2030 the decrease is around 0.2 p.p. in the 2035-2040 period it reaches almost 1.5 p.p. </a:t>
            </a:r>
          </a:p>
          <a:p>
            <a:pPr>
              <a:spcAft>
                <a:spcPts val="1200"/>
              </a:spcAft>
            </a:pPr>
            <a:r>
              <a:rPr lang="en-US" sz="1600" dirty="0"/>
              <a:t>The above implies that the GEP/GDP ratio must decrease over time. Indeed, it decreases from 2.5% in 2025 to 2.1% in 2040.</a:t>
            </a:r>
            <a:endParaRPr lang="en-GB" sz="1600" dirty="0"/>
          </a:p>
          <a:p>
            <a:pPr>
              <a:spcAft>
                <a:spcPts val="1200"/>
              </a:spcAft>
            </a:pPr>
            <a:r>
              <a:rPr lang="en-US" sz="1600" dirty="0"/>
              <a:t>Relatively low GEP/GDP ratio is due to the ecosystem service accounting methodology.</a:t>
            </a:r>
          </a:p>
        </p:txBody>
      </p:sp>
      <p:sp>
        <p:nvSpPr>
          <p:cNvPr id="6" name="Content Placeholder 2">
            <a:extLst>
              <a:ext uri="{FF2B5EF4-FFF2-40B4-BE49-F238E27FC236}">
                <a16:creationId xmlns:a16="http://schemas.microsoft.com/office/drawing/2014/main" id="{E7124F5E-C79A-34AE-79FD-3352A6FDB9AB}"/>
              </a:ext>
            </a:extLst>
          </p:cNvPr>
          <p:cNvSpPr txBox="1">
            <a:spLocks/>
          </p:cNvSpPr>
          <p:nvPr/>
        </p:nvSpPr>
        <p:spPr>
          <a:xfrm>
            <a:off x="1297108" y="5518313"/>
            <a:ext cx="8351916" cy="871480"/>
          </a:xfrm>
          <a:prstGeom prst="rect">
            <a:avLst/>
          </a:prstGeom>
        </p:spPr>
        <p:txBody>
          <a:bodyPr>
            <a:noAutofit/>
          </a:bodyPr>
          <a:lstStyle>
            <a:lvl1pPr marL="0" indent="-342900" algn="l" defTabSz="914400" rtl="0" eaLnBrk="1" latinLnBrk="0" hangingPunct="1">
              <a:lnSpc>
                <a:spcPct val="100000"/>
              </a:lnSpc>
              <a:spcBef>
                <a:spcPts val="0"/>
              </a:spcBef>
              <a:spcAft>
                <a:spcPts val="1800"/>
              </a:spcAft>
              <a:buClr>
                <a:schemeClr val="accent5"/>
              </a:buClr>
              <a:buFont typeface="Arial" pitchFamily="34" charset="0"/>
              <a:buNone/>
              <a:defRPr sz="2400" kern="1200"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None/>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None/>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None/>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GB" sz="1600" dirty="0"/>
              <a:t>In our simulations we cover 8 different ecosystem services, accounting for monetary value that is strictly related to nature. </a:t>
            </a:r>
          </a:p>
          <a:p>
            <a:r>
              <a:rPr lang="en-GB" sz="1600" dirty="0"/>
              <a:t>Hence, our results cannot be compared to the analyses that account for all nature-related activities that include non-nature inputs (e.g., capital, labour etc.).</a:t>
            </a:r>
          </a:p>
        </p:txBody>
      </p:sp>
      <p:graphicFrame>
        <p:nvGraphicFramePr>
          <p:cNvPr id="7" name="Chart 6"/>
          <p:cNvGraphicFramePr>
            <a:graphicFrameLocks/>
          </p:cNvGraphicFramePr>
          <p:nvPr>
            <p:extLst>
              <p:ext uri="{D42A27DB-BD31-4B8C-83A1-F6EECF244321}">
                <p14:modId xmlns:p14="http://schemas.microsoft.com/office/powerpoint/2010/main" val="1078477098"/>
              </p:ext>
            </p:extLst>
          </p:nvPr>
        </p:nvGraphicFramePr>
        <p:xfrm>
          <a:off x="1014431" y="1361475"/>
          <a:ext cx="5869448" cy="40472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7190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6EAC-42ED-4277-ACE3-0EB7CCB59DAC}"/>
              </a:ext>
            </a:extLst>
          </p:cNvPr>
          <p:cNvSpPr>
            <a:spLocks noGrp="1"/>
          </p:cNvSpPr>
          <p:nvPr>
            <p:ph type="title"/>
          </p:nvPr>
        </p:nvSpPr>
        <p:spPr>
          <a:xfrm>
            <a:off x="979925" y="96351"/>
            <a:ext cx="10630493" cy="782357"/>
          </a:xfrm>
        </p:spPr>
        <p:txBody>
          <a:bodyPr/>
          <a:lstStyle/>
          <a:p>
            <a:pPr algn="ctr"/>
            <a:r>
              <a:rPr lang="en-GB" sz="3600" dirty="0">
                <a:cs typeface="Arial"/>
              </a:rPr>
              <a:t>GEP evolution and stress index in the baseline</a:t>
            </a:r>
            <a:endParaRPr lang="en-GB" sz="3600" dirty="0"/>
          </a:p>
        </p:txBody>
      </p:sp>
      <p:sp>
        <p:nvSpPr>
          <p:cNvPr id="6" name="Content Placeholder 2">
            <a:extLst>
              <a:ext uri="{FF2B5EF4-FFF2-40B4-BE49-F238E27FC236}">
                <a16:creationId xmlns:a16="http://schemas.microsoft.com/office/drawing/2014/main" id="{E7124F5E-C79A-34AE-79FD-3352A6FDB9AB}"/>
              </a:ext>
            </a:extLst>
          </p:cNvPr>
          <p:cNvSpPr txBox="1">
            <a:spLocks/>
          </p:cNvSpPr>
          <p:nvPr/>
        </p:nvSpPr>
        <p:spPr>
          <a:xfrm>
            <a:off x="564042" y="4966222"/>
            <a:ext cx="10857332" cy="871480"/>
          </a:xfrm>
          <a:prstGeom prst="rect">
            <a:avLst/>
          </a:prstGeom>
        </p:spPr>
        <p:txBody>
          <a:bodyPr>
            <a:noAutofit/>
          </a:bodyPr>
          <a:lstStyle>
            <a:lvl1pPr marL="0" indent="-342900" algn="l" defTabSz="914400" rtl="0" eaLnBrk="1" latinLnBrk="0" hangingPunct="1">
              <a:lnSpc>
                <a:spcPct val="100000"/>
              </a:lnSpc>
              <a:spcBef>
                <a:spcPts val="0"/>
              </a:spcBef>
              <a:spcAft>
                <a:spcPts val="1800"/>
              </a:spcAft>
              <a:buClr>
                <a:schemeClr val="accent5"/>
              </a:buClr>
              <a:buFont typeface="Arial" pitchFamily="34" charset="0"/>
              <a:buNone/>
              <a:defRPr sz="2400" kern="1200"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None/>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None/>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None/>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GB" sz="1600" dirty="0"/>
              <a:t>In baseline projections the value of GEP is decreasing for the majority of ecosystem services. The exceptions are crop provisioning, soil retention and wood provisioning.</a:t>
            </a:r>
          </a:p>
          <a:p>
            <a:r>
              <a:rPr lang="en-GB" sz="1600" dirty="0"/>
              <a:t>Stress index measures the difference in the growth of ecosystem services demand and supply. The higher the value the more stress on ecosystems.</a:t>
            </a:r>
          </a:p>
        </p:txBody>
      </p:sp>
      <p:graphicFrame>
        <p:nvGraphicFramePr>
          <p:cNvPr id="8" name="Chart 7"/>
          <p:cNvGraphicFramePr>
            <a:graphicFrameLocks/>
          </p:cNvGraphicFramePr>
          <p:nvPr>
            <p:extLst>
              <p:ext uri="{D42A27DB-BD31-4B8C-83A1-F6EECF244321}">
                <p14:modId xmlns:p14="http://schemas.microsoft.com/office/powerpoint/2010/main" val="3789177820"/>
              </p:ext>
            </p:extLst>
          </p:nvPr>
        </p:nvGraphicFramePr>
        <p:xfrm>
          <a:off x="564042" y="1590231"/>
          <a:ext cx="5422690" cy="321656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391999" y="1128566"/>
            <a:ext cx="4396326" cy="461665"/>
          </a:xfrm>
          <a:prstGeom prst="rect">
            <a:avLst/>
          </a:prstGeom>
          <a:noFill/>
        </p:spPr>
        <p:txBody>
          <a:bodyPr wrap="square" rtlCol="0">
            <a:spAutoFit/>
          </a:bodyPr>
          <a:lstStyle/>
          <a:p>
            <a:pPr>
              <a:buClr>
                <a:schemeClr val="accent5"/>
              </a:buClr>
            </a:pPr>
            <a:r>
              <a:rPr lang="en-US" sz="2400" noProof="0" dirty="0"/>
              <a:t>GEP cumulative % change</a:t>
            </a:r>
            <a:endParaRPr lang="en-GB" sz="2400" noProof="0" dirty="0"/>
          </a:p>
        </p:txBody>
      </p:sp>
      <p:sp>
        <p:nvSpPr>
          <p:cNvPr id="5" name="TextBox 4"/>
          <p:cNvSpPr txBox="1"/>
          <p:nvPr/>
        </p:nvSpPr>
        <p:spPr>
          <a:xfrm>
            <a:off x="8039818" y="1113699"/>
            <a:ext cx="2682815" cy="469982"/>
          </a:xfrm>
          <a:prstGeom prst="rect">
            <a:avLst/>
          </a:prstGeom>
          <a:noFill/>
        </p:spPr>
        <p:txBody>
          <a:bodyPr wrap="square" rtlCol="0">
            <a:spAutoFit/>
          </a:bodyPr>
          <a:lstStyle/>
          <a:p>
            <a:pPr>
              <a:buClr>
                <a:schemeClr val="accent5"/>
              </a:buClr>
            </a:pPr>
            <a:r>
              <a:rPr lang="en-US" sz="2400" noProof="0" dirty="0"/>
              <a:t>Stress index</a:t>
            </a:r>
            <a:endParaRPr lang="en-GB" sz="2400" noProof="0" dirty="0"/>
          </a:p>
        </p:txBody>
      </p:sp>
      <p:graphicFrame>
        <p:nvGraphicFramePr>
          <p:cNvPr id="11" name="Chart 10"/>
          <p:cNvGraphicFramePr>
            <a:graphicFrameLocks/>
          </p:cNvGraphicFramePr>
          <p:nvPr>
            <p:extLst>
              <p:ext uri="{D42A27DB-BD31-4B8C-83A1-F6EECF244321}">
                <p14:modId xmlns:p14="http://schemas.microsoft.com/office/powerpoint/2010/main" val="2372632005"/>
              </p:ext>
            </p:extLst>
          </p:nvPr>
        </p:nvGraphicFramePr>
        <p:xfrm>
          <a:off x="6096000" y="1590232"/>
          <a:ext cx="5398433" cy="3216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62481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6EAC-42ED-4277-ACE3-0EB7CCB59DAC}"/>
              </a:ext>
            </a:extLst>
          </p:cNvPr>
          <p:cNvSpPr>
            <a:spLocks noGrp="1"/>
          </p:cNvSpPr>
          <p:nvPr>
            <p:ph type="title"/>
          </p:nvPr>
        </p:nvSpPr>
        <p:spPr>
          <a:xfrm>
            <a:off x="979925" y="96351"/>
            <a:ext cx="10630493" cy="782357"/>
          </a:xfrm>
        </p:spPr>
        <p:txBody>
          <a:bodyPr/>
          <a:lstStyle/>
          <a:p>
            <a:pPr algn="ctr"/>
            <a:r>
              <a:rPr lang="en-GB" sz="3600" dirty="0">
                <a:effectLst/>
                <a:latin typeface="Calibri" panose="020F0502020204030204" pitchFamily="34" charset="0"/>
                <a:ea typeface="Calibri" panose="020F0502020204030204" pitchFamily="34" charset="0"/>
                <a:cs typeface="Times New Roman" panose="02020603050405020304" pitchFamily="18" charset="0"/>
              </a:rPr>
              <a:t>GEP supply in 2040 by individual EU member state</a:t>
            </a:r>
            <a:endParaRPr lang="en-GB" sz="3600" dirty="0"/>
          </a:p>
        </p:txBody>
      </p:sp>
      <p:pic>
        <p:nvPicPr>
          <p:cNvPr id="3" name="Picture 2">
            <a:extLst>
              <a:ext uri="{FF2B5EF4-FFF2-40B4-BE49-F238E27FC236}">
                <a16:creationId xmlns:a16="http://schemas.microsoft.com/office/drawing/2014/main" id="{BB64FE19-2C33-2955-4010-641B11EC04DE}"/>
              </a:ext>
            </a:extLst>
          </p:cNvPr>
          <p:cNvPicPr>
            <a:picLocks noChangeAspect="1"/>
          </p:cNvPicPr>
          <p:nvPr/>
        </p:nvPicPr>
        <p:blipFill rotWithShape="1">
          <a:blip r:embed="rId2">
            <a:extLst>
              <a:ext uri="{28A0092B-C50C-407E-A947-70E740481C1C}">
                <a14:useLocalDpi xmlns:a14="http://schemas.microsoft.com/office/drawing/2010/main" val="0"/>
              </a:ext>
            </a:extLst>
          </a:blip>
          <a:srcRect l="16042" r="19129"/>
          <a:stretch/>
        </p:blipFill>
        <p:spPr bwMode="auto">
          <a:xfrm>
            <a:off x="1639613" y="1081034"/>
            <a:ext cx="5973312" cy="5523626"/>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EB593095-81DB-86E5-8B3F-9236FBA59E08}"/>
              </a:ext>
            </a:extLst>
          </p:cNvPr>
          <p:cNvSpPr txBox="1"/>
          <p:nvPr/>
        </p:nvSpPr>
        <p:spPr>
          <a:xfrm>
            <a:off x="6858000" y="1688267"/>
            <a:ext cx="4508937" cy="3590727"/>
          </a:xfrm>
          <a:prstGeom prst="rect">
            <a:avLst/>
          </a:prstGeom>
          <a:noFill/>
        </p:spPr>
        <p:txBody>
          <a:bodyPr wrap="square">
            <a:spAutoFit/>
          </a:bodyPr>
          <a:lstStyle/>
          <a:p>
            <a:pPr marL="285750" indent="-285750" algn="just">
              <a:spcAft>
                <a:spcPts val="80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countries with the highest projected cumulative loss in total GEP value are situated in central and eastern Europe. </a:t>
            </a:r>
          </a:p>
          <a:p>
            <a:pPr marL="285750" indent="-285750" algn="just">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Bulgaria, Croatia, Hungary and Poland are the most severely affected with cumulative GEP decrease of more than 7 p.p. in 2040. </a:t>
            </a:r>
          </a:p>
          <a:p>
            <a:pPr marL="285750" indent="-285750" algn="just">
              <a:spcAft>
                <a:spcPts val="800"/>
              </a:spcAft>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At the same time, however, countries like Denmark, Greece or Malta are expected to increase their GEP value by more than 3 p.p. in 2040. </a:t>
            </a:r>
            <a:endParaRPr lang="en-IE"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7281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6EAC-42ED-4277-ACE3-0EB7CCB59DAC}"/>
              </a:ext>
            </a:extLst>
          </p:cNvPr>
          <p:cNvSpPr>
            <a:spLocks noGrp="1"/>
          </p:cNvSpPr>
          <p:nvPr>
            <p:ph type="title"/>
          </p:nvPr>
        </p:nvSpPr>
        <p:spPr>
          <a:xfrm>
            <a:off x="1014430" y="262534"/>
            <a:ext cx="10263893" cy="552476"/>
          </a:xfrm>
        </p:spPr>
        <p:txBody>
          <a:bodyPr/>
          <a:lstStyle/>
          <a:p>
            <a:pPr algn="ctr"/>
            <a:r>
              <a:rPr lang="en-GB" sz="3600" dirty="0"/>
              <a:t>NOCAP scenario</a:t>
            </a:r>
          </a:p>
        </p:txBody>
      </p:sp>
      <p:sp>
        <p:nvSpPr>
          <p:cNvPr id="3" name="Content Placeholder 2"/>
          <p:cNvSpPr>
            <a:spLocks noGrp="1"/>
          </p:cNvSpPr>
          <p:nvPr>
            <p:ph idx="1"/>
          </p:nvPr>
        </p:nvSpPr>
        <p:spPr>
          <a:xfrm>
            <a:off x="819790" y="1003524"/>
            <a:ext cx="5113900" cy="2236962"/>
          </a:xfrm>
        </p:spPr>
        <p:txBody>
          <a:bodyPr/>
          <a:lstStyle/>
          <a:p>
            <a:r>
              <a:rPr lang="en-GB" sz="1600" dirty="0"/>
              <a:t>In our ongoing simulations we apply the baseline and the NOCAP scenario previously used in the SCENAR2040 project.</a:t>
            </a:r>
          </a:p>
          <a:p>
            <a:r>
              <a:rPr lang="en-GB" sz="1600" dirty="0"/>
              <a:t>There is a positive but very small impact of CAP removal on overall GDP. The impact on the GEP supply is in turn negative. Although it does not exceed 1 percentage point.</a:t>
            </a:r>
          </a:p>
        </p:txBody>
      </p:sp>
      <p:sp>
        <p:nvSpPr>
          <p:cNvPr id="10" name="Content Placeholder 2">
            <a:extLst>
              <a:ext uri="{FF2B5EF4-FFF2-40B4-BE49-F238E27FC236}">
                <a16:creationId xmlns:a16="http://schemas.microsoft.com/office/drawing/2014/main" id="{DC969D8A-C087-E087-AE49-DF019AE04ADB}"/>
              </a:ext>
            </a:extLst>
          </p:cNvPr>
          <p:cNvSpPr txBox="1">
            <a:spLocks/>
          </p:cNvSpPr>
          <p:nvPr/>
        </p:nvSpPr>
        <p:spPr>
          <a:xfrm>
            <a:off x="6558870" y="1003524"/>
            <a:ext cx="5113900" cy="1974457"/>
          </a:xfrm>
          <a:prstGeom prst="rect">
            <a:avLst/>
          </a:prstGeom>
        </p:spPr>
        <p:txBody>
          <a:bodyPr>
            <a:noAutofit/>
          </a:bodyPr>
          <a:lstStyle>
            <a:lvl1pPr marL="0" indent="-342900" algn="l" defTabSz="914400" rtl="0" eaLnBrk="1" latinLnBrk="0" hangingPunct="1">
              <a:lnSpc>
                <a:spcPct val="100000"/>
              </a:lnSpc>
              <a:spcBef>
                <a:spcPts val="0"/>
              </a:spcBef>
              <a:spcAft>
                <a:spcPts val="1800"/>
              </a:spcAft>
              <a:buClr>
                <a:schemeClr val="accent5"/>
              </a:buClr>
              <a:buFont typeface="Arial" pitchFamily="34" charset="0"/>
              <a:buNone/>
              <a:defRPr sz="2400" kern="1200"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None/>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None/>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None/>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GB" sz="1600" dirty="0"/>
              <a:t>The impact of CAP removal is different for individual ecosystem services. </a:t>
            </a:r>
          </a:p>
          <a:p>
            <a:pPr>
              <a:spcAft>
                <a:spcPts val="1200"/>
              </a:spcAft>
            </a:pPr>
            <a:r>
              <a:rPr lang="en-US" sz="1600" dirty="0"/>
              <a:t>The monetary value would slightly increase in the case of carbon sequestration, wood provisioning or nature based recreation.</a:t>
            </a:r>
          </a:p>
          <a:p>
            <a:pPr>
              <a:spcAft>
                <a:spcPts val="1200"/>
              </a:spcAft>
            </a:pPr>
            <a:r>
              <a:rPr lang="en-US" sz="1600" dirty="0"/>
              <a:t>Stronger negative impact is observed on crop pollination, crop provisioning or water purification.</a:t>
            </a:r>
            <a:endParaRPr lang="en-GB" sz="1600" dirty="0"/>
          </a:p>
        </p:txBody>
      </p:sp>
      <p:graphicFrame>
        <p:nvGraphicFramePr>
          <p:cNvPr id="8" name="Chart 7">
            <a:extLst>
              <a:ext uri="{FF2B5EF4-FFF2-40B4-BE49-F238E27FC236}">
                <a16:creationId xmlns:a16="http://schemas.microsoft.com/office/drawing/2014/main" id="{EF210008-1252-4D98-B454-E3D2F6F2A929}"/>
              </a:ext>
            </a:extLst>
          </p:cNvPr>
          <p:cNvGraphicFramePr>
            <a:graphicFrameLocks/>
          </p:cNvGraphicFramePr>
          <p:nvPr>
            <p:extLst>
              <p:ext uri="{D42A27DB-BD31-4B8C-83A1-F6EECF244321}">
                <p14:modId xmlns:p14="http://schemas.microsoft.com/office/powerpoint/2010/main" val="3235017412"/>
              </p:ext>
            </p:extLst>
          </p:nvPr>
        </p:nvGraphicFramePr>
        <p:xfrm>
          <a:off x="873044" y="3343185"/>
          <a:ext cx="5415232" cy="28290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0BA8E8B8-B029-4B49-BC96-2387B939F46E}"/>
              </a:ext>
            </a:extLst>
          </p:cNvPr>
          <p:cNvGraphicFramePr>
            <a:graphicFrameLocks/>
          </p:cNvGraphicFramePr>
          <p:nvPr>
            <p:extLst>
              <p:ext uri="{D42A27DB-BD31-4B8C-83A1-F6EECF244321}">
                <p14:modId xmlns:p14="http://schemas.microsoft.com/office/powerpoint/2010/main" val="2382515020"/>
              </p:ext>
            </p:extLst>
          </p:nvPr>
        </p:nvGraphicFramePr>
        <p:xfrm>
          <a:off x="5933690" y="3240486"/>
          <a:ext cx="5841430" cy="29317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14708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6EAC-42ED-4277-ACE3-0EB7CCB59DAC}"/>
              </a:ext>
            </a:extLst>
          </p:cNvPr>
          <p:cNvSpPr>
            <a:spLocks noGrp="1"/>
          </p:cNvSpPr>
          <p:nvPr>
            <p:ph type="title"/>
          </p:nvPr>
        </p:nvSpPr>
        <p:spPr>
          <a:xfrm>
            <a:off x="1014430" y="262534"/>
            <a:ext cx="10263893" cy="552476"/>
          </a:xfrm>
        </p:spPr>
        <p:txBody>
          <a:bodyPr/>
          <a:lstStyle/>
          <a:p>
            <a:pPr algn="ctr"/>
            <a:r>
              <a:rPr lang="en-GB" sz="3600" dirty="0"/>
              <a:t>The impact of NOCAP scenario on ecosystems</a:t>
            </a:r>
          </a:p>
        </p:txBody>
      </p:sp>
      <p:sp>
        <p:nvSpPr>
          <p:cNvPr id="3" name="Content Placeholder 2"/>
          <p:cNvSpPr>
            <a:spLocks noGrp="1"/>
          </p:cNvSpPr>
          <p:nvPr>
            <p:ph idx="1"/>
          </p:nvPr>
        </p:nvSpPr>
        <p:spPr>
          <a:xfrm>
            <a:off x="1288571" y="1052651"/>
            <a:ext cx="4731383" cy="1181591"/>
          </a:xfrm>
        </p:spPr>
        <p:txBody>
          <a:bodyPr/>
          <a:lstStyle/>
          <a:p>
            <a:r>
              <a:rPr lang="en-GB" sz="1600" dirty="0"/>
              <a:t>Would the CAP removal be positive for the environment?</a:t>
            </a:r>
          </a:p>
          <a:p>
            <a:r>
              <a:rPr lang="en-US" sz="1600" dirty="0"/>
              <a:t>How the simulation results can be interpreted?</a:t>
            </a:r>
            <a:endParaRPr lang="en-GB" sz="1600" dirty="0"/>
          </a:p>
        </p:txBody>
      </p:sp>
      <p:sp>
        <p:nvSpPr>
          <p:cNvPr id="10" name="Content Placeholder 2">
            <a:extLst>
              <a:ext uri="{FF2B5EF4-FFF2-40B4-BE49-F238E27FC236}">
                <a16:creationId xmlns:a16="http://schemas.microsoft.com/office/drawing/2014/main" id="{DC969D8A-C087-E087-AE49-DF019AE04ADB}"/>
              </a:ext>
            </a:extLst>
          </p:cNvPr>
          <p:cNvSpPr txBox="1">
            <a:spLocks/>
          </p:cNvSpPr>
          <p:nvPr/>
        </p:nvSpPr>
        <p:spPr>
          <a:xfrm>
            <a:off x="6558870" y="1003524"/>
            <a:ext cx="5113900" cy="1974457"/>
          </a:xfrm>
          <a:prstGeom prst="rect">
            <a:avLst/>
          </a:prstGeom>
        </p:spPr>
        <p:txBody>
          <a:bodyPr>
            <a:noAutofit/>
          </a:bodyPr>
          <a:lstStyle>
            <a:lvl1pPr marL="0" indent="-342900" algn="l" defTabSz="914400" rtl="0" eaLnBrk="1" latinLnBrk="0" hangingPunct="1">
              <a:lnSpc>
                <a:spcPct val="100000"/>
              </a:lnSpc>
              <a:spcBef>
                <a:spcPts val="0"/>
              </a:spcBef>
              <a:spcAft>
                <a:spcPts val="1800"/>
              </a:spcAft>
              <a:buClr>
                <a:schemeClr val="accent5"/>
              </a:buClr>
              <a:buFont typeface="Arial" pitchFamily="34" charset="0"/>
              <a:buNone/>
              <a:defRPr sz="2400" kern="1200" baseline="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None/>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None/>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None/>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accent5"/>
              </a:buClr>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GB" sz="1600" dirty="0"/>
              <a:t>The </a:t>
            </a:r>
            <a:r>
              <a:rPr lang="en-US" sz="1600" dirty="0"/>
              <a:t>% change in stress index indicates that overall CAP removal would slightly increase the stress on ecosystems.</a:t>
            </a:r>
          </a:p>
          <a:p>
            <a:pPr>
              <a:spcAft>
                <a:spcPts val="1200"/>
              </a:spcAft>
            </a:pPr>
            <a:r>
              <a:rPr lang="en-US" sz="1600" dirty="0"/>
              <a:t>In particular it can be observed in the case of crop pollination and crop provisioning.</a:t>
            </a:r>
          </a:p>
          <a:p>
            <a:pPr>
              <a:spcAft>
                <a:spcPts val="1200"/>
              </a:spcAft>
            </a:pPr>
            <a:r>
              <a:rPr lang="en-US" sz="1600" dirty="0"/>
              <a:t>At the same time stress would be relatively lower for soil retention or water purification.</a:t>
            </a:r>
            <a:endParaRPr lang="en-GB" sz="1600" dirty="0"/>
          </a:p>
        </p:txBody>
      </p:sp>
      <p:sp>
        <p:nvSpPr>
          <p:cNvPr id="11" name="TextBox 10"/>
          <p:cNvSpPr txBox="1"/>
          <p:nvPr/>
        </p:nvSpPr>
        <p:spPr>
          <a:xfrm>
            <a:off x="3654262" y="3267092"/>
            <a:ext cx="3751129" cy="338554"/>
          </a:xfrm>
          <a:prstGeom prst="rect">
            <a:avLst/>
          </a:prstGeom>
          <a:noFill/>
        </p:spPr>
        <p:txBody>
          <a:bodyPr wrap="square" rtlCol="0">
            <a:spAutoFit/>
          </a:bodyPr>
          <a:lstStyle/>
          <a:p>
            <a:pPr algn="ctr">
              <a:buClr>
                <a:schemeClr val="accent5"/>
              </a:buClr>
            </a:pPr>
            <a:r>
              <a:rPr lang="en-US" sz="1600" dirty="0"/>
              <a:t>% change in s</a:t>
            </a:r>
            <a:r>
              <a:rPr lang="en-US" sz="1600" noProof="0" dirty="0"/>
              <a:t>tress index</a:t>
            </a:r>
            <a:endParaRPr lang="en-GB" sz="1600" noProof="0" dirty="0"/>
          </a:p>
        </p:txBody>
      </p:sp>
      <p:graphicFrame>
        <p:nvGraphicFramePr>
          <p:cNvPr id="8" name="Chart 7"/>
          <p:cNvGraphicFramePr>
            <a:graphicFrameLocks/>
          </p:cNvGraphicFramePr>
          <p:nvPr>
            <p:extLst>
              <p:ext uri="{D42A27DB-BD31-4B8C-83A1-F6EECF244321}">
                <p14:modId xmlns:p14="http://schemas.microsoft.com/office/powerpoint/2010/main" val="1269097468"/>
              </p:ext>
            </p:extLst>
          </p:nvPr>
        </p:nvGraphicFramePr>
        <p:xfrm>
          <a:off x="1601320" y="3166495"/>
          <a:ext cx="7686115" cy="34187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51438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6EAC-42ED-4277-ACE3-0EB7CCB59DAC}"/>
              </a:ext>
            </a:extLst>
          </p:cNvPr>
          <p:cNvSpPr>
            <a:spLocks noGrp="1"/>
          </p:cNvSpPr>
          <p:nvPr>
            <p:ph type="title"/>
          </p:nvPr>
        </p:nvSpPr>
        <p:spPr>
          <a:xfrm>
            <a:off x="964053" y="397093"/>
            <a:ext cx="10263893" cy="552476"/>
          </a:xfrm>
        </p:spPr>
        <p:txBody>
          <a:bodyPr/>
          <a:lstStyle/>
          <a:p>
            <a:pPr algn="ctr"/>
            <a:r>
              <a:rPr lang="en-GB" sz="3200" dirty="0">
                <a:effectLst/>
                <a:latin typeface="Calibri" panose="020F0502020204030204" pitchFamily="34" charset="0"/>
                <a:ea typeface="Calibri" panose="020F0502020204030204" pitchFamily="34" charset="0"/>
                <a:cs typeface="Times New Roman" panose="02020603050405020304" pitchFamily="18" charset="0"/>
              </a:rPr>
              <a:t>Cumulative difference in ecosystem stress index by individual EU member state</a:t>
            </a:r>
            <a:endParaRPr lang="en-GB" sz="3200" dirty="0"/>
          </a:p>
        </p:txBody>
      </p:sp>
      <p:pic>
        <p:nvPicPr>
          <p:cNvPr id="6" name="Picture 5">
            <a:extLst>
              <a:ext uri="{FF2B5EF4-FFF2-40B4-BE49-F238E27FC236}">
                <a16:creationId xmlns:a16="http://schemas.microsoft.com/office/drawing/2014/main" id="{8B751FEE-F8F7-E114-1C46-A71C08BF9D0A}"/>
              </a:ext>
            </a:extLst>
          </p:cNvPr>
          <p:cNvPicPr>
            <a:picLocks noChangeAspect="1"/>
          </p:cNvPicPr>
          <p:nvPr/>
        </p:nvPicPr>
        <p:blipFill rotWithShape="1">
          <a:blip r:embed="rId2">
            <a:extLst>
              <a:ext uri="{28A0092B-C50C-407E-A947-70E740481C1C}">
                <a14:useLocalDpi xmlns:a14="http://schemas.microsoft.com/office/drawing/2010/main" val="0"/>
              </a:ext>
            </a:extLst>
          </a:blip>
          <a:srcRect l="17034" r="18136"/>
          <a:stretch/>
        </p:blipFill>
        <p:spPr bwMode="auto">
          <a:xfrm>
            <a:off x="1890117" y="982135"/>
            <a:ext cx="6104972" cy="5645897"/>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738E050F-7682-5774-83BB-55538214C490}"/>
              </a:ext>
            </a:extLst>
          </p:cNvPr>
          <p:cNvSpPr txBox="1"/>
          <p:nvPr/>
        </p:nvSpPr>
        <p:spPr>
          <a:xfrm>
            <a:off x="7306274" y="2027673"/>
            <a:ext cx="3921672" cy="3554819"/>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sz="2000" dirty="0">
                <a:latin typeface="Calibri" panose="020F0502020204030204" pitchFamily="34" charset="0"/>
                <a:ea typeface="Calibri" panose="020F0502020204030204" pitchFamily="34" charset="0"/>
                <a:cs typeface="Times New Roman" panose="02020603050405020304" pitchFamily="18" charset="0"/>
              </a:rPr>
              <a:t>A</a:t>
            </a:r>
            <a:r>
              <a:rPr lang="en-US" sz="2000" dirty="0">
                <a:effectLst/>
                <a:latin typeface="Calibri" panose="020F0502020204030204" pitchFamily="34" charset="0"/>
                <a:ea typeface="Calibri" panose="020F0502020204030204" pitchFamily="34" charset="0"/>
                <a:cs typeface="Times New Roman" panose="02020603050405020304" pitchFamily="18" charset="0"/>
              </a:rPr>
              <a:t>ll north European countries (including Ireland) would face a decrease in ESI indicator that should be interpret as a positive outcome. </a:t>
            </a:r>
          </a:p>
          <a:p>
            <a:pPr marL="285750" indent="-285750">
              <a:spcAft>
                <a:spcPts val="600"/>
              </a:spcAft>
              <a:buFont typeface="Arial" panose="020B0604020202020204" pitchFamily="34" charset="0"/>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The remaining member states would either face a small decrease or increase in ESI. The highest increase in ESI is found in Cyprus (1.41 p.p.) and Malta (2.42 p.p.).</a:t>
            </a:r>
            <a:endParaRPr lang="en-IE" sz="2000" dirty="0"/>
          </a:p>
        </p:txBody>
      </p:sp>
    </p:spTree>
    <p:extLst>
      <p:ext uri="{BB962C8B-B14F-4D97-AF65-F5344CB8AC3E}">
        <p14:creationId xmlns:p14="http://schemas.microsoft.com/office/powerpoint/2010/main" val="102031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70723" y="1513239"/>
            <a:ext cx="10267462" cy="2670789"/>
          </a:xfrm>
        </p:spPr>
        <p:txBody>
          <a:bodyPr/>
          <a:lstStyle/>
          <a:p>
            <a:r>
              <a:rPr lang="en-GB" sz="2200" dirty="0">
                <a:latin typeface="Calibri" panose="020F0502020204030204" pitchFamily="34" charset="0"/>
                <a:ea typeface="Calibri" panose="020F0502020204030204" pitchFamily="34" charset="0"/>
                <a:cs typeface="Calibri" panose="020F0502020204030204" pitchFamily="34" charset="0"/>
              </a:rPr>
              <a:t>The implementation of GEP in policy, particularly in forward-looking policy analysis, is still in the early stages. </a:t>
            </a:r>
          </a:p>
          <a:p>
            <a:r>
              <a:rPr lang="en-GB" sz="2200" dirty="0">
                <a:latin typeface="Calibri" panose="020F0502020204030204" pitchFamily="34" charset="0"/>
                <a:ea typeface="Calibri" panose="020F0502020204030204" pitchFamily="34" charset="0"/>
                <a:cs typeface="Calibri" panose="020F0502020204030204" pitchFamily="34" charset="0"/>
              </a:rPr>
              <a:t>There is a need to improve the accuracy of GEP accounting, as no ecosystem services valuation technique is perfect, and uncertainty is always a critical issue. </a:t>
            </a:r>
          </a:p>
          <a:p>
            <a:r>
              <a:rPr lang="en-GB" sz="2200" dirty="0">
                <a:latin typeface="Calibri" panose="020F0502020204030204" pitchFamily="34" charset="0"/>
                <a:ea typeface="Calibri" panose="020F0502020204030204" pitchFamily="34" charset="0"/>
                <a:cs typeface="Calibri" panose="020F0502020204030204" pitchFamily="34" charset="0"/>
              </a:rPr>
              <a:t>Also, consideration should be given to how GEP results can be applied in policy decision-making (</a:t>
            </a:r>
            <a:r>
              <a:rPr lang="en-GB" sz="2200" dirty="0" err="1">
                <a:latin typeface="Calibri" panose="020F0502020204030204" pitchFamily="34" charset="0"/>
                <a:ea typeface="Calibri" panose="020F0502020204030204" pitchFamily="34" charset="0"/>
                <a:cs typeface="Calibri" panose="020F0502020204030204" pitchFamily="34" charset="0"/>
              </a:rPr>
              <a:t>Hao</a:t>
            </a:r>
            <a:r>
              <a:rPr lang="en-GB" sz="2200" dirty="0">
                <a:latin typeface="Calibri" panose="020F0502020204030204" pitchFamily="34" charset="0"/>
                <a:ea typeface="Calibri" panose="020F0502020204030204" pitchFamily="34" charset="0"/>
                <a:cs typeface="Calibri" panose="020F0502020204030204" pitchFamily="34" charset="0"/>
              </a:rPr>
              <a:t> et al., 2022). </a:t>
            </a:r>
          </a:p>
          <a:p>
            <a:r>
              <a:rPr lang="en-GB" sz="2200" dirty="0">
                <a:latin typeface="Calibri" panose="020F0502020204030204" pitchFamily="34" charset="0"/>
                <a:ea typeface="Calibri" panose="020F0502020204030204" pitchFamily="34" charset="0"/>
                <a:cs typeface="Calibri" panose="020F0502020204030204" pitchFamily="34" charset="0"/>
              </a:rPr>
              <a:t>There are certain discrepancies and simplifications in how anticipated ecosystem service flows are computed in the present GEP module relative to real-world scenarios.</a:t>
            </a:r>
          </a:p>
          <a:p>
            <a:r>
              <a:rPr lang="en-GB" sz="2200" dirty="0">
                <a:latin typeface="Calibri" panose="020F0502020204030204" pitchFamily="34" charset="0"/>
                <a:ea typeface="Calibri" panose="020F0502020204030204" pitchFamily="34" charset="0"/>
                <a:cs typeface="Calibri" panose="020F0502020204030204" pitchFamily="34" charset="0"/>
              </a:rPr>
              <a:t>More refined approaches to updating formulas. </a:t>
            </a:r>
          </a:p>
          <a:p>
            <a:r>
              <a:rPr lang="en-US" sz="2200" dirty="0">
                <a:latin typeface="Calibri" panose="020F0502020204030204" pitchFamily="34" charset="0"/>
                <a:ea typeface="Calibri" panose="020F0502020204030204" pitchFamily="34" charset="0"/>
                <a:cs typeface="Calibri" panose="020F0502020204030204" pitchFamily="34" charset="0"/>
              </a:rPr>
              <a:t>World-wide geographical coverage.</a:t>
            </a:r>
            <a:endParaRPr lang="en-GB" sz="2200" dirty="0">
              <a:latin typeface="Calibri" panose="020F0502020204030204" pitchFamily="34" charset="0"/>
              <a:ea typeface="Calibri" panose="020F0502020204030204" pitchFamily="34" charset="0"/>
              <a:cs typeface="Calibri" panose="020F0502020204030204" pitchFamily="34" charset="0"/>
            </a:endParaRPr>
          </a:p>
          <a:p>
            <a:endParaRPr lang="en-GB" dirty="0"/>
          </a:p>
        </p:txBody>
      </p:sp>
      <p:sp>
        <p:nvSpPr>
          <p:cNvPr id="3" name="Title 2"/>
          <p:cNvSpPr>
            <a:spLocks noGrp="1"/>
          </p:cNvSpPr>
          <p:nvPr>
            <p:ph type="title"/>
          </p:nvPr>
        </p:nvSpPr>
        <p:spPr>
          <a:xfrm>
            <a:off x="970723" y="395926"/>
            <a:ext cx="10263893" cy="782357"/>
          </a:xfrm>
        </p:spPr>
        <p:txBody>
          <a:bodyPr/>
          <a:lstStyle/>
          <a:p>
            <a:r>
              <a:rPr lang="en-IE" dirty="0"/>
              <a:t>Next steps</a:t>
            </a:r>
            <a:endParaRPr lang="en-GB" dirty="0"/>
          </a:p>
        </p:txBody>
      </p:sp>
    </p:spTree>
    <p:extLst>
      <p:ext uri="{BB962C8B-B14F-4D97-AF65-F5344CB8AC3E}">
        <p14:creationId xmlns:p14="http://schemas.microsoft.com/office/powerpoint/2010/main" val="995344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2404" y="940280"/>
            <a:ext cx="9629130" cy="3978589"/>
          </a:xfrm>
        </p:spPr>
        <p:txBody>
          <a:bodyPr vert="horz" lIns="91440" tIns="45720" rIns="91440" bIns="45720" rtlCol="0" anchor="t">
            <a:noAutofit/>
          </a:bodyPr>
          <a:lstStyle/>
          <a:p>
            <a:pPr marL="342900">
              <a:buFont typeface="Arial" panose="020B0604020202020204" pitchFamily="34" charset="0"/>
              <a:buChar char="•"/>
            </a:pPr>
            <a:r>
              <a:rPr lang="en-IE" sz="2000" dirty="0"/>
              <a:t>INCA website:</a:t>
            </a:r>
          </a:p>
          <a:p>
            <a:pPr indent="0"/>
            <a:r>
              <a:rPr lang="en-GB" sz="2000" dirty="0">
                <a:hlinkClick r:id="rId2"/>
              </a:rPr>
              <a:t>https://ecosystem-accounts.jrc.ec.europa.eu/</a:t>
            </a:r>
            <a:endParaRPr lang="en-GB" sz="2000" dirty="0"/>
          </a:p>
          <a:p>
            <a:pPr marL="342900">
              <a:buFont typeface="Arial" panose="020B0604020202020204" pitchFamily="34" charset="0"/>
              <a:buChar char="•"/>
            </a:pPr>
            <a:r>
              <a:rPr lang="en-IE" sz="2000" dirty="0"/>
              <a:t>MAGNET website:</a:t>
            </a:r>
          </a:p>
          <a:p>
            <a:pPr indent="0"/>
            <a:r>
              <a:rPr lang="en-GB" sz="2000" dirty="0">
                <a:hlinkClick r:id="rId3"/>
              </a:rPr>
              <a:t>https://www.magnet-model.eu/</a:t>
            </a:r>
            <a:endParaRPr lang="en-GB" sz="2000" dirty="0"/>
          </a:p>
          <a:p>
            <a:pPr>
              <a:buFont typeface="Arial" panose="020B0604020202020204" pitchFamily="34" charset="0"/>
              <a:buChar char="•"/>
            </a:pPr>
            <a:r>
              <a:rPr lang="en-IE" sz="2000" dirty="0"/>
              <a:t>JRC technical report link:</a:t>
            </a:r>
          </a:p>
          <a:p>
            <a:pPr indent="0"/>
            <a:r>
              <a:rPr lang="en-IE" sz="2000" dirty="0">
                <a:hlinkClick r:id="rId4"/>
              </a:rPr>
              <a:t>https://op.europa.eu/en/publication-detail/-/publication/187230d1-198b-11ef-a251-01aa75ed71a1/language-en</a:t>
            </a:r>
            <a:r>
              <a:rPr lang="en-IE" sz="2000" dirty="0"/>
              <a:t> </a:t>
            </a:r>
          </a:p>
          <a:p>
            <a:pPr indent="0"/>
            <a:endParaRPr lang="en-GB" sz="3200" dirty="0"/>
          </a:p>
          <a:p>
            <a:pPr indent="0" algn="ctr"/>
            <a:r>
              <a:rPr lang="en-GB" sz="3200" dirty="0"/>
              <a:t>THANK YOU!</a:t>
            </a:r>
            <a:br>
              <a:rPr lang="en-GB" sz="3200" dirty="0"/>
            </a:br>
            <a:endParaRPr lang="en-GB" sz="3200"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28936" y="259872"/>
            <a:ext cx="4535606" cy="3020686"/>
          </a:xfrm>
          <a:prstGeom prst="rect">
            <a:avLst/>
          </a:prstGeom>
        </p:spPr>
      </p:pic>
    </p:spTree>
    <p:extLst>
      <p:ext uri="{BB962C8B-B14F-4D97-AF65-F5344CB8AC3E}">
        <p14:creationId xmlns:p14="http://schemas.microsoft.com/office/powerpoint/2010/main" val="4113178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7153" y="1556683"/>
            <a:ext cx="10500322" cy="3140823"/>
          </a:xfrm>
        </p:spPr>
        <p:txBody>
          <a:bodyPr vert="horz" lIns="91440" tIns="45720" rIns="91440" bIns="45720" rtlCol="0" anchor="t">
            <a:noAutofit/>
          </a:bodyPr>
          <a:lstStyle/>
          <a:p>
            <a:pPr algn="just">
              <a:spcAft>
                <a:spcPts val="800"/>
              </a:spcAft>
              <a:buFont typeface="Arial" panose="020B0604020202020204" pitchFamily="34" charset="0"/>
              <a:buChar char="•"/>
            </a:pPr>
            <a:r>
              <a:rPr lang="en-GB" dirty="0">
                <a:effectLst/>
                <a:latin typeface="Calibri" panose="020F0502020204030204" pitchFamily="34" charset="0"/>
                <a:ea typeface="Calibri" panose="020F0502020204030204" pitchFamily="34" charset="0"/>
                <a:cs typeface="Calibri" panose="020F0502020204030204" pitchFamily="34" charset="0"/>
              </a:rPr>
              <a:t>Climate change  is commonly associated with the rise in global temperature and heat waves, wildfires, increased droughts or changes in rainfall that results in more frequent storms and floods.</a:t>
            </a:r>
          </a:p>
          <a:p>
            <a:pPr algn="just">
              <a:spcAft>
                <a:spcPts val="800"/>
              </a:spcAft>
              <a:buFont typeface="Arial" panose="020B0604020202020204" pitchFamily="34" charset="0"/>
              <a:buChar char="•"/>
            </a:pPr>
            <a:r>
              <a:rPr lang="en-GB" dirty="0">
                <a:effectLst/>
                <a:latin typeface="Calibri" panose="020F0502020204030204" pitchFamily="34" charset="0"/>
                <a:ea typeface="Calibri" panose="020F0502020204030204" pitchFamily="34" charset="0"/>
                <a:cs typeface="Calibri" panose="020F0502020204030204" pitchFamily="34" charset="0"/>
              </a:rPr>
              <a:t>However, it also negatively affects biodiversity and ecosystem services - the </a:t>
            </a:r>
            <a:r>
              <a:rPr lang="en-GB"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provisioning, regulating, supporting, and cultural services that natural systems provide to society</a:t>
            </a:r>
            <a:r>
              <a:rPr lang="en-GB" dirty="0">
                <a:effectLst/>
                <a:latin typeface="Calibri" panose="020F0502020204030204" pitchFamily="34" charset="0"/>
                <a:ea typeface="Calibri" panose="020F0502020204030204" pitchFamily="34" charset="0"/>
                <a:cs typeface="Calibri" panose="020F0502020204030204" pitchFamily="34" charset="0"/>
              </a:rPr>
              <a:t> supporting human well-being</a:t>
            </a:r>
            <a:r>
              <a:rPr lang="en-GB" dirty="0">
                <a:solidFill>
                  <a:srgbClr val="1F1F1F"/>
                </a:solidFill>
                <a:effectLst/>
                <a:latin typeface="Calibri" panose="020F0502020204030204" pitchFamily="34" charset="0"/>
                <a:ea typeface="Calibri" panose="020F0502020204030204" pitchFamily="34" charset="0"/>
                <a:cs typeface="Calibri" panose="020F0502020204030204" pitchFamily="34" charset="0"/>
              </a:rPr>
              <a:t>.</a:t>
            </a:r>
            <a:r>
              <a:rPr lang="en-GB" dirty="0">
                <a:effectLst/>
                <a:latin typeface="Calibri" panose="020F0502020204030204" pitchFamily="34" charset="0"/>
                <a:ea typeface="Calibri" panose="020F0502020204030204" pitchFamily="34" charset="0"/>
                <a:cs typeface="Calibri" panose="020F0502020204030204" pitchFamily="34" charset="0"/>
              </a:rPr>
              <a:t> </a:t>
            </a:r>
          </a:p>
          <a:p>
            <a:pPr algn="just">
              <a:spcAft>
                <a:spcPts val="8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T</a:t>
            </a:r>
            <a:r>
              <a:rPr lang="en-GB" dirty="0">
                <a:effectLst/>
                <a:latin typeface="Calibri" panose="020F0502020204030204" pitchFamily="34" charset="0"/>
                <a:ea typeface="Calibri" panose="020F0502020204030204" pitchFamily="34" charset="0"/>
                <a:cs typeface="Calibri" panose="020F0502020204030204" pitchFamily="34" charset="0"/>
              </a:rPr>
              <a:t>he potential of ecosystems to provide these necessary services is declining globally. </a:t>
            </a:r>
            <a:r>
              <a:rPr lang="en-GB" dirty="0">
                <a:latin typeface="Calibri" panose="020F0502020204030204" pitchFamily="34" charset="0"/>
                <a:ea typeface="Calibri" panose="020F0502020204030204" pitchFamily="34" charset="0"/>
                <a:cs typeface="Calibri" panose="020F0502020204030204" pitchFamily="34" charset="0"/>
              </a:rPr>
              <a:t>B</a:t>
            </a:r>
            <a:r>
              <a:rPr lang="en-GB" dirty="0">
                <a:effectLst/>
                <a:latin typeface="Calibri" panose="020F0502020204030204" pitchFamily="34" charset="0"/>
                <a:ea typeface="Calibri" panose="020F0502020204030204" pitchFamily="34" charset="0"/>
                <a:cs typeface="Calibri" panose="020F0502020204030204" pitchFamily="34" charset="0"/>
              </a:rPr>
              <a:t>etween 1997 and 2011, the estimated yearly loss in the economic value of ecosystem services reached $4.3–20.2 trillion (</a:t>
            </a:r>
            <a:r>
              <a:rPr lang="en-GB" dirty="0">
                <a:effectLst/>
                <a:latin typeface="Calibri" panose="020F0502020204030204" pitchFamily="34" charset="0"/>
                <a:ea typeface="Calibri" panose="020F0502020204030204" pitchFamily="34" charset="0"/>
              </a:rPr>
              <a:t>R. Costanza et al., 2014)</a:t>
            </a:r>
            <a:r>
              <a:rPr lang="en-GB" dirty="0">
                <a:effectLst/>
                <a:latin typeface="Calibri" panose="020F0502020204030204" pitchFamily="34" charset="0"/>
                <a:ea typeface="Calibri" panose="020F0502020204030204" pitchFamily="34" charset="0"/>
                <a:cs typeface="Calibri" panose="020F0502020204030204" pitchFamily="34" charset="0"/>
              </a:rPr>
              <a:t>.  </a:t>
            </a:r>
          </a:p>
          <a:p>
            <a:pPr algn="just">
              <a:spcAft>
                <a:spcPts val="800"/>
              </a:spcAft>
              <a:buFont typeface="Arial" panose="020B0604020202020204" pitchFamily="34" charset="0"/>
              <a:buChar char="•"/>
            </a:pPr>
            <a:r>
              <a:rPr lang="en-GB" dirty="0">
                <a:effectLst/>
                <a:latin typeface="Calibri" panose="020F0502020204030204" pitchFamily="34" charset="0"/>
                <a:ea typeface="Calibri" panose="020F0502020204030204" pitchFamily="34" charset="0"/>
                <a:cs typeface="Times New Roman" panose="02020603050405020304" pitchFamily="18" charset="0"/>
              </a:rPr>
              <a:t>As the fastest-warming continent in the world, with the warming speed doubling the global rate since the 1980s, Europe is particularly exposed for all climate change-related hazards. </a:t>
            </a:r>
            <a:br>
              <a:rPr lang="en-GB" sz="1600" dirty="0"/>
            </a:br>
            <a:endParaRPr lang="en-GB" sz="1600" dirty="0"/>
          </a:p>
        </p:txBody>
      </p:sp>
      <p:sp>
        <p:nvSpPr>
          <p:cNvPr id="2" name="Title 1"/>
          <p:cNvSpPr>
            <a:spLocks noGrp="1"/>
          </p:cNvSpPr>
          <p:nvPr>
            <p:ph type="title"/>
          </p:nvPr>
        </p:nvSpPr>
        <p:spPr>
          <a:xfrm>
            <a:off x="967154" y="324208"/>
            <a:ext cx="10263893" cy="782357"/>
          </a:xfrm>
        </p:spPr>
        <p:txBody>
          <a:bodyPr/>
          <a:lstStyle/>
          <a:p>
            <a:r>
              <a:rPr lang="en-GB" dirty="0"/>
              <a:t>Climate change and ecosystem services</a:t>
            </a:r>
          </a:p>
        </p:txBody>
      </p:sp>
    </p:spTree>
    <p:extLst>
      <p:ext uri="{BB962C8B-B14F-4D97-AF65-F5344CB8AC3E}">
        <p14:creationId xmlns:p14="http://schemas.microsoft.com/office/powerpoint/2010/main" val="1058563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F97376-0B68-880A-4DD9-C76C9A89DAF2}"/>
              </a:ext>
            </a:extLst>
          </p:cNvPr>
          <p:cNvSpPr>
            <a:spLocks noGrp="1"/>
          </p:cNvSpPr>
          <p:nvPr>
            <p:ph type="title"/>
          </p:nvPr>
        </p:nvSpPr>
        <p:spPr>
          <a:xfrm>
            <a:off x="964053" y="195641"/>
            <a:ext cx="10263893" cy="782357"/>
          </a:xfrm>
        </p:spPr>
        <p:txBody>
          <a:bodyPr/>
          <a:lstStyle/>
          <a:p>
            <a:r>
              <a:rPr lang="en-US" dirty="0"/>
              <a:t>Ecosystems and agriculture</a:t>
            </a:r>
            <a:endParaRPr lang="en-IE" dirty="0"/>
          </a:p>
        </p:txBody>
      </p:sp>
      <p:sp>
        <p:nvSpPr>
          <p:cNvPr id="4" name="Rectangle 1">
            <a:extLst>
              <a:ext uri="{FF2B5EF4-FFF2-40B4-BE49-F238E27FC236}">
                <a16:creationId xmlns:a16="http://schemas.microsoft.com/office/drawing/2014/main" id="{481AC519-C24E-34F9-E1A0-C7989F9249E6}"/>
              </a:ext>
            </a:extLst>
          </p:cNvPr>
          <p:cNvSpPr>
            <a:spLocks noGrp="1" noChangeArrowheads="1"/>
          </p:cNvSpPr>
          <p:nvPr>
            <p:ph idx="1"/>
          </p:nvPr>
        </p:nvSpPr>
        <p:spPr bwMode="auto">
          <a:xfrm>
            <a:off x="964053" y="1353213"/>
            <a:ext cx="10811547" cy="5201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algn="just" defTabSz="914400" rtl="0" eaLnBrk="0" fontAlgn="base" latinLnBrk="0" hangingPunct="0">
              <a:lnSpc>
                <a:spcPct val="100000"/>
              </a:lnSpc>
              <a:spcBef>
                <a:spcPct val="0"/>
              </a:spcBef>
              <a:spcAft>
                <a:spcPts val="1200"/>
              </a:spcAft>
              <a:buClr>
                <a:srgbClr val="FFC000"/>
              </a:buClr>
              <a:buSzTx/>
              <a:buFont typeface="Arial" panose="020B0604020202020204" pitchFamily="34" charset="0"/>
              <a:buChar char="•"/>
              <a:tabLst/>
            </a:pPr>
            <a:r>
              <a:rPr kumimoji="0" lang="en-GB"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The agriculture, forestry, and other land use (AFOLU) sector is considered as one of the economic sectors with the strongest impact on climate change. Agrifood systems account for approximately </a:t>
            </a:r>
            <a:r>
              <a:rPr kumimoji="0" lang="en-GB"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16.2 billion tonnes of CO2eq </a:t>
            </a:r>
            <a:r>
              <a:rPr kumimoji="0" lang="en-GB"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worldwide, representing around 30% of total net anthropogenic GHG emissions (FAO, 2024). </a:t>
            </a:r>
          </a:p>
          <a:p>
            <a:pPr marL="342900" marR="0" lvl="0" algn="just" defTabSz="914400" rtl="0" eaLnBrk="0" fontAlgn="base" latinLnBrk="0" hangingPunct="0">
              <a:lnSpc>
                <a:spcPct val="100000"/>
              </a:lnSpc>
              <a:spcBef>
                <a:spcPct val="0"/>
              </a:spcBef>
              <a:spcAft>
                <a:spcPts val="1200"/>
              </a:spcAft>
              <a:buClr>
                <a:srgbClr val="FFC000"/>
              </a:buClr>
              <a:buSzTx/>
              <a:buFont typeface="Arial" panose="020B0604020202020204" pitchFamily="34" charset="0"/>
              <a:buChar char="•"/>
              <a:tabLst/>
            </a:pPr>
            <a:r>
              <a:rPr kumimoji="0" lang="en-GB" altLang="en-US" b="0" i="0"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Agricultural policies may strongly influence farmers’ behaviour and thus the environmental impacts of the sector (OECD, 2025). Production-coupled support is most likely to generate harmful impacts while less coupled forms of support may in fact result to be environmentally beneficial. </a:t>
            </a:r>
          </a:p>
          <a:p>
            <a:pPr marL="342900" marR="0" lvl="0" algn="just" defTabSz="914400" rtl="0" eaLnBrk="0" fontAlgn="base" latinLnBrk="0" hangingPunct="0">
              <a:lnSpc>
                <a:spcPct val="100000"/>
              </a:lnSpc>
              <a:spcBef>
                <a:spcPct val="0"/>
              </a:spcBef>
              <a:spcAft>
                <a:spcPts val="1200"/>
              </a:spcAft>
              <a:buClr>
                <a:srgbClr val="FFC000"/>
              </a:buClr>
              <a:buSzTx/>
              <a:buFont typeface="Arial" panose="020B0604020202020204" pitchFamily="34" charset="0"/>
              <a:buChar char="•"/>
              <a:tabLst/>
            </a:pPr>
            <a:r>
              <a:rPr kumimoji="0" lang="en-GB"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In the European Union (EU), the AFOLU sector is greatly shaped by the Common Agricultural Policy (CAP) that provides financial support for farmers. </a:t>
            </a:r>
            <a:r>
              <a:rPr lang="en-GB" altLang="en-US" dirty="0">
                <a:latin typeface="Calibri" panose="020F0502020204030204" pitchFamily="34" charset="0"/>
                <a:ea typeface="Calibri" panose="020F0502020204030204" pitchFamily="34" charset="0"/>
                <a:cs typeface="Calibri" panose="020F0502020204030204" pitchFamily="34" charset="0"/>
              </a:rPr>
              <a:t>I</a:t>
            </a:r>
            <a:r>
              <a:rPr kumimoji="0" lang="en-GB"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t accounts for around 1/3 of the EU budget, which translates into more than €300 billion over the 2023-2027 period. Hence, any significant change in CAP may be expected to have substantial environmental impacts. </a:t>
            </a:r>
            <a:endParaRPr kumimoji="0" lang="en-GB"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3124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F97376-0B68-880A-4DD9-C76C9A89DAF2}"/>
              </a:ext>
            </a:extLst>
          </p:cNvPr>
          <p:cNvSpPr>
            <a:spLocks noGrp="1"/>
          </p:cNvSpPr>
          <p:nvPr>
            <p:ph type="title"/>
          </p:nvPr>
        </p:nvSpPr>
        <p:spPr>
          <a:xfrm>
            <a:off x="964053" y="201524"/>
            <a:ext cx="10263893" cy="782357"/>
          </a:xfrm>
        </p:spPr>
        <p:txBody>
          <a:bodyPr/>
          <a:lstStyle/>
          <a:p>
            <a:r>
              <a:rPr lang="en-US" dirty="0"/>
              <a:t>Aim of the study</a:t>
            </a:r>
            <a:endParaRPr lang="en-IE" dirty="0"/>
          </a:p>
        </p:txBody>
      </p:sp>
      <p:sp>
        <p:nvSpPr>
          <p:cNvPr id="4" name="Rectangle 1">
            <a:extLst>
              <a:ext uri="{FF2B5EF4-FFF2-40B4-BE49-F238E27FC236}">
                <a16:creationId xmlns:a16="http://schemas.microsoft.com/office/drawing/2014/main" id="{481AC519-C24E-34F9-E1A0-C7989F9249E6}"/>
              </a:ext>
            </a:extLst>
          </p:cNvPr>
          <p:cNvSpPr>
            <a:spLocks noGrp="1" noChangeArrowheads="1"/>
          </p:cNvSpPr>
          <p:nvPr>
            <p:ph idx="1"/>
          </p:nvPr>
        </p:nvSpPr>
        <p:spPr bwMode="auto">
          <a:xfrm>
            <a:off x="970722" y="1679427"/>
            <a:ext cx="10661645" cy="446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spcAft>
                <a:spcPts val="800"/>
              </a:spcAft>
              <a:buFont typeface="Arial" panose="020B0604020202020204" pitchFamily="34" charset="0"/>
              <a:buChar char="•"/>
            </a:pPr>
            <a:r>
              <a:rPr lang="en-GB" dirty="0">
                <a:effectLst/>
                <a:latin typeface="Calibri" panose="020F0502020204030204" pitchFamily="34" charset="0"/>
                <a:ea typeface="Calibri" panose="020F0502020204030204" pitchFamily="34" charset="0"/>
                <a:cs typeface="Calibri" panose="020F0502020204030204" pitchFamily="34" charset="0"/>
              </a:rPr>
              <a:t>This study reports on results of macroeconomic simulations with the newly extended MAGNET model that assume complete removal of CAP after 2025. </a:t>
            </a:r>
          </a:p>
          <a:p>
            <a:pPr algn="just">
              <a:spcAft>
                <a:spcPts val="800"/>
              </a:spcAft>
              <a:buFont typeface="Arial" panose="020B0604020202020204" pitchFamily="34" charset="0"/>
              <a:buChar char="•"/>
            </a:pPr>
            <a:r>
              <a:rPr lang="en-GB" dirty="0">
                <a:effectLst/>
                <a:latin typeface="Calibri" panose="020F0502020204030204" pitchFamily="34" charset="0"/>
                <a:ea typeface="Calibri" panose="020F0502020204030204" pitchFamily="34" charset="0"/>
                <a:cs typeface="Calibri" panose="020F0502020204030204" pitchFamily="34" charset="0"/>
              </a:rPr>
              <a:t>Given our environmental focus, we move beyond current indicators of economic development, such as Gross Domestic Product (GDP), that fail to fully capture nature’s contribution to the economy and well-being and do not factor in environmental impacts. </a:t>
            </a:r>
          </a:p>
          <a:p>
            <a:pPr algn="just">
              <a:spcAft>
                <a:spcPts val="800"/>
              </a:spcAft>
              <a:buFont typeface="Arial" panose="020B0604020202020204" pitchFamily="34" charset="0"/>
              <a:buChar char="•"/>
            </a:pPr>
            <a:r>
              <a:rPr lang="en-GB" dirty="0">
                <a:effectLst/>
                <a:latin typeface="Calibri" panose="020F0502020204030204" pitchFamily="34" charset="0"/>
                <a:ea typeface="Calibri" panose="020F0502020204030204" pitchFamily="34" charset="0"/>
                <a:cs typeface="Calibri" panose="020F0502020204030204" pitchFamily="34" charset="0"/>
              </a:rPr>
              <a:t>Consequently, we apply the INCA </a:t>
            </a:r>
            <a:r>
              <a:rPr lang="en-GB" dirty="0">
                <a:effectLst/>
                <a:latin typeface="Calibri" panose="020F0502020204030204" pitchFamily="34" charset="0"/>
                <a:ea typeface="Calibri" panose="020F0502020204030204" pitchFamily="34" charset="0"/>
                <a:cs typeface="Times New Roman" panose="02020603050405020304" pitchFamily="18" charset="0"/>
              </a:rPr>
              <a:t>database on monetary value of selected ecosystem services</a:t>
            </a:r>
            <a:r>
              <a:rPr lang="en-GB" dirty="0">
                <a:effectLst/>
                <a:latin typeface="Calibri" panose="020F0502020204030204" pitchFamily="34" charset="0"/>
                <a:ea typeface="Calibri" panose="020F0502020204030204" pitchFamily="34" charset="0"/>
                <a:cs typeface="Calibri" panose="020F0502020204030204" pitchFamily="34" charset="0"/>
              </a:rPr>
              <a:t> in Europe to implement for the first time in macroeconomic modelling the concept of Gross Ecosystem Product (GEP). </a:t>
            </a:r>
          </a:p>
          <a:p>
            <a:pPr algn="just">
              <a:spcAft>
                <a:spcPts val="800"/>
              </a:spcAft>
              <a:buFont typeface="Arial" panose="020B0604020202020204" pitchFamily="34" charset="0"/>
              <a:buChar char="•"/>
            </a:pPr>
            <a:r>
              <a:rPr lang="en-GB" dirty="0">
                <a:effectLst/>
                <a:latin typeface="Calibri" panose="020F0502020204030204" pitchFamily="34" charset="0"/>
                <a:ea typeface="Calibri" panose="020F0502020204030204" pitchFamily="34" charset="0"/>
                <a:cs typeface="Calibri" panose="020F0502020204030204" pitchFamily="34" charset="0"/>
              </a:rPr>
              <a:t>We also introduce the ecosystem stress index (ESI) that allows assessing the evolution of pressure exerted on ecosystems. </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409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7153" y="1451163"/>
            <a:ext cx="5442611" cy="2558117"/>
          </a:xfrm>
        </p:spPr>
        <p:txBody>
          <a:bodyPr vert="horz" lIns="91440" tIns="45720" rIns="91440" bIns="45720" rtlCol="0" anchor="t">
            <a:noAutofit/>
          </a:bodyPr>
          <a:lstStyle/>
          <a:p>
            <a:pPr>
              <a:spcAft>
                <a:spcPts val="1200"/>
              </a:spcAft>
            </a:pPr>
            <a:r>
              <a:rPr lang="en-GB" sz="2000" dirty="0">
                <a:latin typeface="Calibri" panose="020F0502020204030204" pitchFamily="34" charset="0"/>
                <a:ea typeface="Calibri" panose="020F0502020204030204" pitchFamily="34" charset="0"/>
                <a:cs typeface="Calibri" panose="020F0502020204030204" pitchFamily="34" charset="0"/>
              </a:rPr>
              <a:t>Gross Ecosystem Product (GEP), which summarizes the value that ecosystem services provide to the economy in monetary terms was initially proposed in 2013 (Ouyang et al., 2013). </a:t>
            </a:r>
          </a:p>
          <a:p>
            <a:pPr>
              <a:spcAft>
                <a:spcPts val="1200"/>
              </a:spcAft>
            </a:pPr>
            <a:r>
              <a:rPr lang="en-GB" sz="2000" dirty="0">
                <a:latin typeface="Calibri" panose="020F0502020204030204" pitchFamily="34" charset="0"/>
                <a:ea typeface="Calibri" panose="020F0502020204030204" pitchFamily="34" charset="0"/>
                <a:cs typeface="Calibri" panose="020F0502020204030204" pitchFamily="34" charset="0"/>
              </a:rPr>
              <a:t>The concept of ecosystem accounting and GEP is receiving an increasing attention worldwide. The calculus of GEP follows guidance provided by the SEEA EA.</a:t>
            </a:r>
          </a:p>
          <a:p>
            <a:pPr>
              <a:spcAft>
                <a:spcPts val="1200"/>
              </a:spcAft>
            </a:pPr>
            <a:r>
              <a:rPr lang="en-GB" sz="2000" dirty="0">
                <a:latin typeface="Calibri" panose="020F0502020204030204" pitchFamily="34" charset="0"/>
                <a:ea typeface="Calibri" panose="020F0502020204030204" pitchFamily="34" charset="0"/>
                <a:cs typeface="Calibri" panose="020F0502020204030204" pitchFamily="34" charset="0"/>
              </a:rPr>
              <a:t>The use of GEP provides a more accurate picture of the impact of policies on the economy and on nature. Hence, already several countries want to implement GEP and integrate the value of ecosystem services into decision-making processes alongside GDP. </a:t>
            </a:r>
          </a:p>
          <a:p>
            <a:pPr>
              <a:spcAft>
                <a:spcPts val="1200"/>
              </a:spcAft>
            </a:pPr>
            <a:r>
              <a:rPr lang="en-IE" sz="2000" dirty="0">
                <a:latin typeface="Calibri" panose="020F0502020204030204" pitchFamily="34" charset="0"/>
                <a:ea typeface="Calibri" panose="020F0502020204030204" pitchFamily="34" charset="0"/>
                <a:cs typeface="Calibri" panose="020F0502020204030204" pitchFamily="34" charset="0"/>
              </a:rPr>
              <a:t>GDP and GEP are partly overlapping.</a:t>
            </a:r>
            <a:endParaRPr lang="en-GB" sz="2000" dirty="0">
              <a:latin typeface="Calibri" panose="020F0502020204030204" pitchFamily="34" charset="0"/>
              <a:ea typeface="Calibri" panose="020F0502020204030204" pitchFamily="34" charset="0"/>
              <a:cs typeface="Calibri" panose="020F0502020204030204" pitchFamily="34" charset="0"/>
            </a:endParaRPr>
          </a:p>
        </p:txBody>
      </p:sp>
      <p:sp>
        <p:nvSpPr>
          <p:cNvPr id="2" name="Title 1"/>
          <p:cNvSpPr>
            <a:spLocks noGrp="1"/>
          </p:cNvSpPr>
          <p:nvPr>
            <p:ph type="title"/>
          </p:nvPr>
        </p:nvSpPr>
        <p:spPr>
          <a:xfrm>
            <a:off x="967153" y="247647"/>
            <a:ext cx="10263893" cy="782357"/>
          </a:xfrm>
        </p:spPr>
        <p:txBody>
          <a:bodyPr/>
          <a:lstStyle/>
          <a:p>
            <a:r>
              <a:rPr lang="en-GB" dirty="0"/>
              <a:t>The Gross Ecosystem Product (GEP)</a:t>
            </a:r>
          </a:p>
        </p:txBody>
      </p:sp>
      <p:pic>
        <p:nvPicPr>
          <p:cNvPr id="4" name="Picture 3"/>
          <p:cNvPicPr/>
          <p:nvPr/>
        </p:nvPicPr>
        <p:blipFill>
          <a:blip r:embed="rId2"/>
          <a:stretch>
            <a:fillRect/>
          </a:stretch>
        </p:blipFill>
        <p:spPr>
          <a:xfrm>
            <a:off x="6409764" y="1735977"/>
            <a:ext cx="5486400" cy="4144977"/>
          </a:xfrm>
          <a:prstGeom prst="rect">
            <a:avLst/>
          </a:prstGeom>
        </p:spPr>
      </p:pic>
    </p:spTree>
    <p:extLst>
      <p:ext uri="{BB962C8B-B14F-4D97-AF65-F5344CB8AC3E}">
        <p14:creationId xmlns:p14="http://schemas.microsoft.com/office/powerpoint/2010/main" val="3160838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67152" y="1762871"/>
                <a:ext cx="10263893" cy="2558117"/>
              </a:xfrm>
            </p:spPr>
            <p:txBody>
              <a:bodyPr vert="horz" lIns="91440" tIns="45720" rIns="91440" bIns="45720" rtlCol="0" anchor="t">
                <a:noAutofit/>
              </a:bodyPr>
              <a:lstStyle/>
              <a:p>
                <a:r>
                  <a:rPr lang="en-GB" sz="1600" dirty="0"/>
                  <a:t>The Gross ecosystem value is equal to the total economic value of ecosystem provisioning services (</a:t>
                </a:r>
                <a:r>
                  <a:rPr lang="en-GB" sz="1600" i="1" dirty="0"/>
                  <a:t>EPV</a:t>
                </a:r>
                <a:r>
                  <a:rPr lang="en-GB" sz="1600" dirty="0"/>
                  <a:t>), ecosystem regulating and maintenance services (</a:t>
                </a:r>
                <a:r>
                  <a:rPr lang="en-GB" sz="1600" i="1" dirty="0"/>
                  <a:t>ERV</a:t>
                </a:r>
                <a:r>
                  <a:rPr lang="en-GB" sz="1600" dirty="0"/>
                  <a:t>), and cultural services (</a:t>
                </a:r>
                <a:r>
                  <a:rPr lang="en-GB" sz="1600" i="1" dirty="0"/>
                  <a:t>ECV</a:t>
                </a:r>
                <a:r>
                  <a:rPr lang="en-GB" sz="1600" dirty="0"/>
                  <a:t>) in the given country/region annually:</a:t>
                </a:r>
              </a:p>
              <a:p>
                <a:endParaRPr lang="en-IE" sz="1600" dirty="0"/>
              </a:p>
              <a:p>
                <a:r>
                  <a:rPr lang="en-GB" sz="1600" dirty="0"/>
                  <a:t>Following the definition of GEP, all ecosystem services are simply additive. As a result, the monetary value of GEP for different kinds of ecosystem services can be calculated as follows:</a:t>
                </a:r>
              </a:p>
              <a:p>
                <a:pPr/>
                <a14:m>
                  <m:oMathPara xmlns:m="http://schemas.openxmlformats.org/officeDocument/2006/math">
                    <m:oMathParaPr>
                      <m:jc m:val="centerGroup"/>
                    </m:oMathParaPr>
                    <m:oMath xmlns:m="http://schemas.openxmlformats.org/officeDocument/2006/math">
                      <m:r>
                        <a:rPr lang="en-GB" sz="1600" i="1">
                          <a:latin typeface="Cambria Math" panose="02040503050406030204" pitchFamily="18" charset="0"/>
                        </a:rPr>
                        <m:t>𝐺𝐸𝑃</m:t>
                      </m:r>
                      <m:r>
                        <a:rPr lang="en-GB" sz="1600" i="1">
                          <a:latin typeface="Cambria Math" panose="02040503050406030204" pitchFamily="18" charset="0"/>
                        </a:rPr>
                        <m:t>=</m:t>
                      </m:r>
                      <m:nary>
                        <m:naryPr>
                          <m:chr m:val="∑"/>
                          <m:limLoc m:val="undOvr"/>
                          <m:supHide m:val="on"/>
                          <m:ctrlPr>
                            <a:rPr lang="en-GB" sz="1600" i="1">
                              <a:latin typeface="Cambria Math" panose="02040503050406030204" pitchFamily="18" charset="0"/>
                            </a:rPr>
                          </m:ctrlPr>
                        </m:naryPr>
                        <m:sub>
                          <m:r>
                            <a:rPr lang="en-GB" sz="1600" i="1">
                              <a:latin typeface="Cambria Math" panose="02040503050406030204" pitchFamily="18" charset="0"/>
                            </a:rPr>
                            <m:t>𝑖</m:t>
                          </m:r>
                        </m:sub>
                        <m:sup/>
                        <m:e>
                          <m:sSub>
                            <m:sSubPr>
                              <m:ctrlPr>
                                <a:rPr lang="en-GB" sz="1600" i="1">
                                  <a:latin typeface="Cambria Math" panose="02040503050406030204" pitchFamily="18" charset="0"/>
                                </a:rPr>
                              </m:ctrlPr>
                            </m:sSubPr>
                            <m:e>
                              <m:r>
                                <a:rPr lang="en-GB" sz="1600" i="1">
                                  <a:latin typeface="Cambria Math" panose="02040503050406030204" pitchFamily="18" charset="0"/>
                                </a:rPr>
                                <m:t>𝑌</m:t>
                              </m:r>
                            </m:e>
                            <m:sub>
                              <m:r>
                                <a:rPr lang="en-GB" sz="1600" i="1">
                                  <a:latin typeface="Cambria Math" panose="02040503050406030204" pitchFamily="18" charset="0"/>
                                </a:rPr>
                                <m:t>𝑖</m:t>
                              </m:r>
                            </m:sub>
                          </m:sSub>
                          <m:r>
                            <a:rPr lang="en-GB" sz="1600" i="1">
                              <a:latin typeface="Cambria Math" panose="02040503050406030204" pitchFamily="18" charset="0"/>
                            </a:rPr>
                            <m:t>∗</m:t>
                          </m:r>
                          <m:sSub>
                            <m:sSubPr>
                              <m:ctrlPr>
                                <a:rPr lang="en-GB" sz="1600" i="1">
                                  <a:latin typeface="Cambria Math" panose="02040503050406030204" pitchFamily="18" charset="0"/>
                                </a:rPr>
                              </m:ctrlPr>
                            </m:sSubPr>
                            <m:e>
                              <m:r>
                                <a:rPr lang="en-GB" sz="1600" i="1">
                                  <a:latin typeface="Cambria Math" panose="02040503050406030204" pitchFamily="18" charset="0"/>
                                </a:rPr>
                                <m:t>𝑄</m:t>
                              </m:r>
                            </m:e>
                            <m:sub>
                              <m:r>
                                <a:rPr lang="en-GB" sz="1600" i="1">
                                  <a:latin typeface="Cambria Math" panose="02040503050406030204" pitchFamily="18" charset="0"/>
                                </a:rPr>
                                <m:t>𝑖</m:t>
                              </m:r>
                            </m:sub>
                          </m:sSub>
                          <m:r>
                            <a:rPr lang="en-GB" sz="1600" i="1">
                              <a:latin typeface="Cambria Math" panose="02040503050406030204" pitchFamily="18" charset="0"/>
                            </a:rPr>
                            <m:t>∗</m:t>
                          </m:r>
                          <m:sSub>
                            <m:sSubPr>
                              <m:ctrlPr>
                                <a:rPr lang="en-GB" sz="1600" i="1">
                                  <a:latin typeface="Cambria Math" panose="02040503050406030204" pitchFamily="18" charset="0"/>
                                </a:rPr>
                              </m:ctrlPr>
                            </m:sSubPr>
                            <m:e>
                              <m:r>
                                <a:rPr lang="en-GB" sz="1600" i="1">
                                  <a:latin typeface="Cambria Math" panose="02040503050406030204" pitchFamily="18" charset="0"/>
                                </a:rPr>
                                <m:t>𝑃</m:t>
                              </m:r>
                            </m:e>
                            <m:sub>
                              <m:r>
                                <a:rPr lang="en-GB" sz="1600" i="1">
                                  <a:latin typeface="Cambria Math" panose="02040503050406030204" pitchFamily="18" charset="0"/>
                                </a:rPr>
                                <m:t>𝑖</m:t>
                              </m:r>
                            </m:sub>
                          </m:sSub>
                          <m:r>
                            <a:rPr lang="en-GB" sz="1600" i="1">
                              <a:latin typeface="Cambria Math" panose="02040503050406030204" pitchFamily="18" charset="0"/>
                            </a:rPr>
                            <m:t>+</m:t>
                          </m:r>
                          <m:nary>
                            <m:naryPr>
                              <m:chr m:val="∑"/>
                              <m:limLoc m:val="undOvr"/>
                              <m:supHide m:val="on"/>
                              <m:ctrlPr>
                                <a:rPr lang="en-GB" sz="1600" i="1">
                                  <a:latin typeface="Cambria Math" panose="02040503050406030204" pitchFamily="18" charset="0"/>
                                </a:rPr>
                              </m:ctrlPr>
                            </m:naryPr>
                            <m:sub>
                              <m:r>
                                <a:rPr lang="en-GB" sz="1600" i="1">
                                  <a:latin typeface="Cambria Math" panose="02040503050406030204" pitchFamily="18" charset="0"/>
                                </a:rPr>
                                <m:t>𝑗</m:t>
                              </m:r>
                            </m:sub>
                            <m:sup/>
                            <m:e>
                              <m:sSub>
                                <m:sSubPr>
                                  <m:ctrlPr>
                                    <a:rPr lang="en-GB" sz="1600" i="1">
                                      <a:latin typeface="Cambria Math" panose="02040503050406030204" pitchFamily="18" charset="0"/>
                                    </a:rPr>
                                  </m:ctrlPr>
                                </m:sSubPr>
                                <m:e>
                                  <m:sSub>
                                    <m:sSubPr>
                                      <m:ctrlPr>
                                        <a:rPr lang="en-GB" sz="1600" i="1">
                                          <a:latin typeface="Cambria Math" panose="02040503050406030204" pitchFamily="18" charset="0"/>
                                        </a:rPr>
                                      </m:ctrlPr>
                                    </m:sSubPr>
                                    <m:e>
                                      <m:r>
                                        <a:rPr lang="en-GB" sz="1600" i="1">
                                          <a:latin typeface="Cambria Math" panose="02040503050406030204" pitchFamily="18" charset="0"/>
                                        </a:rPr>
                                        <m:t>𝑌</m:t>
                                      </m:r>
                                    </m:e>
                                    <m:sub>
                                      <m:r>
                                        <a:rPr lang="en-GB" sz="1600" i="1">
                                          <a:latin typeface="Cambria Math" panose="02040503050406030204" pitchFamily="18" charset="0"/>
                                        </a:rPr>
                                        <m:t>𝑗</m:t>
                                      </m:r>
                                    </m:sub>
                                  </m:sSub>
                                  <m:r>
                                    <a:rPr lang="en-GB" sz="1600" i="1">
                                      <a:latin typeface="Cambria Math" panose="02040503050406030204" pitchFamily="18" charset="0"/>
                                    </a:rPr>
                                    <m:t>∗</m:t>
                                  </m:r>
                                  <m:r>
                                    <a:rPr lang="en-GB" sz="1600" i="1">
                                      <a:latin typeface="Cambria Math" panose="02040503050406030204" pitchFamily="18" charset="0"/>
                                    </a:rPr>
                                    <m:t>𝑄</m:t>
                                  </m:r>
                                </m:e>
                                <m:sub>
                                  <m:r>
                                    <a:rPr lang="en-GB" sz="1600" i="1">
                                      <a:latin typeface="Cambria Math" panose="02040503050406030204" pitchFamily="18" charset="0"/>
                                    </a:rPr>
                                    <m:t>𝑗</m:t>
                                  </m:r>
                                </m:sub>
                              </m:sSub>
                              <m:r>
                                <a:rPr lang="en-GB" sz="1600" i="1">
                                  <a:latin typeface="Cambria Math" panose="02040503050406030204" pitchFamily="18" charset="0"/>
                                </a:rPr>
                                <m:t>∗</m:t>
                              </m:r>
                              <m:sSub>
                                <m:sSubPr>
                                  <m:ctrlPr>
                                    <a:rPr lang="en-GB" sz="1600" i="1">
                                      <a:latin typeface="Cambria Math" panose="02040503050406030204" pitchFamily="18" charset="0"/>
                                    </a:rPr>
                                  </m:ctrlPr>
                                </m:sSubPr>
                                <m:e>
                                  <m:r>
                                    <a:rPr lang="en-GB" sz="1600" i="1">
                                      <a:latin typeface="Cambria Math" panose="02040503050406030204" pitchFamily="18" charset="0"/>
                                    </a:rPr>
                                    <m:t>𝑃</m:t>
                                  </m:r>
                                </m:e>
                                <m:sub>
                                  <m:r>
                                    <a:rPr lang="en-GB" sz="1600" i="1">
                                      <a:latin typeface="Cambria Math" panose="02040503050406030204" pitchFamily="18" charset="0"/>
                                    </a:rPr>
                                    <m:t>𝑗</m:t>
                                  </m:r>
                                </m:sub>
                              </m:sSub>
                              <m:r>
                                <a:rPr lang="en-GB" sz="1600" i="1">
                                  <a:latin typeface="Cambria Math" panose="02040503050406030204" pitchFamily="18" charset="0"/>
                                </a:rPr>
                                <m:t>+</m:t>
                              </m:r>
                              <m:nary>
                                <m:naryPr>
                                  <m:chr m:val="∑"/>
                                  <m:limLoc m:val="undOvr"/>
                                  <m:supHide m:val="on"/>
                                  <m:ctrlPr>
                                    <a:rPr lang="en-GB" sz="1600" i="1">
                                      <a:latin typeface="Cambria Math" panose="02040503050406030204" pitchFamily="18" charset="0"/>
                                    </a:rPr>
                                  </m:ctrlPr>
                                </m:naryPr>
                                <m:sub>
                                  <m:r>
                                    <a:rPr lang="en-GB" sz="1600" i="1">
                                      <a:latin typeface="Cambria Math" panose="02040503050406030204" pitchFamily="18" charset="0"/>
                                    </a:rPr>
                                    <m:t>𝑘</m:t>
                                  </m:r>
                                </m:sub>
                                <m:sup/>
                                <m:e>
                                  <m:sSub>
                                    <m:sSubPr>
                                      <m:ctrlPr>
                                        <a:rPr lang="en-GB" sz="1600" i="1">
                                          <a:latin typeface="Cambria Math" panose="02040503050406030204" pitchFamily="18" charset="0"/>
                                        </a:rPr>
                                      </m:ctrlPr>
                                    </m:sSubPr>
                                    <m:e>
                                      <m:sSub>
                                        <m:sSubPr>
                                          <m:ctrlPr>
                                            <a:rPr lang="en-GB" sz="1600" i="1">
                                              <a:latin typeface="Cambria Math" panose="02040503050406030204" pitchFamily="18" charset="0"/>
                                            </a:rPr>
                                          </m:ctrlPr>
                                        </m:sSubPr>
                                        <m:e>
                                          <m:r>
                                            <a:rPr lang="en-GB" sz="1600" i="1">
                                              <a:latin typeface="Cambria Math" panose="02040503050406030204" pitchFamily="18" charset="0"/>
                                            </a:rPr>
                                            <m:t>𝑌</m:t>
                                          </m:r>
                                        </m:e>
                                        <m:sub>
                                          <m:r>
                                            <a:rPr lang="en-GB" sz="1600" i="1">
                                              <a:latin typeface="Cambria Math" panose="02040503050406030204" pitchFamily="18" charset="0"/>
                                            </a:rPr>
                                            <m:t>𝑘</m:t>
                                          </m:r>
                                        </m:sub>
                                      </m:sSub>
                                      <m:r>
                                        <a:rPr lang="en-GB" sz="1600" i="1">
                                          <a:latin typeface="Cambria Math" panose="02040503050406030204" pitchFamily="18" charset="0"/>
                                        </a:rPr>
                                        <m:t>∗</m:t>
                                      </m:r>
                                      <m:r>
                                        <a:rPr lang="en-GB" sz="1600" i="1">
                                          <a:latin typeface="Cambria Math" panose="02040503050406030204" pitchFamily="18" charset="0"/>
                                        </a:rPr>
                                        <m:t>𝑄</m:t>
                                      </m:r>
                                    </m:e>
                                    <m:sub>
                                      <m:r>
                                        <a:rPr lang="en-GB" sz="1600" i="1">
                                          <a:latin typeface="Cambria Math" panose="02040503050406030204" pitchFamily="18" charset="0"/>
                                        </a:rPr>
                                        <m:t>𝑘</m:t>
                                      </m:r>
                                    </m:sub>
                                  </m:sSub>
                                  <m:r>
                                    <a:rPr lang="en-GB" sz="1600" i="1">
                                      <a:latin typeface="Cambria Math" panose="02040503050406030204" pitchFamily="18" charset="0"/>
                                    </a:rPr>
                                    <m:t>∗</m:t>
                                  </m:r>
                                  <m:sSub>
                                    <m:sSubPr>
                                      <m:ctrlPr>
                                        <a:rPr lang="en-GB" sz="1600" i="1">
                                          <a:latin typeface="Cambria Math" panose="02040503050406030204" pitchFamily="18" charset="0"/>
                                        </a:rPr>
                                      </m:ctrlPr>
                                    </m:sSubPr>
                                    <m:e>
                                      <m:r>
                                        <a:rPr lang="en-GB" sz="1600" i="1">
                                          <a:latin typeface="Cambria Math" panose="02040503050406030204" pitchFamily="18" charset="0"/>
                                        </a:rPr>
                                        <m:t>𝑃</m:t>
                                      </m:r>
                                    </m:e>
                                    <m:sub>
                                      <m:r>
                                        <a:rPr lang="en-GB" sz="1600" i="1">
                                          <a:latin typeface="Cambria Math" panose="02040503050406030204" pitchFamily="18" charset="0"/>
                                        </a:rPr>
                                        <m:t>𝑘</m:t>
                                      </m:r>
                                    </m:sub>
                                  </m:sSub>
                                </m:e>
                              </m:nary>
                            </m:e>
                          </m:nary>
                        </m:e>
                      </m:nary>
                    </m:oMath>
                  </m:oMathPara>
                </a14:m>
                <a:endParaRPr lang="en-IE" sz="1600" dirty="0"/>
              </a:p>
              <a:p>
                <a:r>
                  <a:rPr lang="en-GB" sz="1600" dirty="0"/>
                  <a:t>where </a:t>
                </a:r>
                <a:r>
                  <a:rPr lang="en-GB" sz="1600" i="1" dirty="0" err="1"/>
                  <a:t>i</a:t>
                </a:r>
                <a:r>
                  <a:rPr lang="en-GB" sz="1600" i="1" dirty="0"/>
                  <a:t>, j </a:t>
                </a:r>
                <a:r>
                  <a:rPr lang="en-GB" sz="1600" dirty="0"/>
                  <a:t>and </a:t>
                </a:r>
                <a:r>
                  <a:rPr lang="en-GB" sz="1600" i="1" dirty="0"/>
                  <a:t>k</a:t>
                </a:r>
                <a:r>
                  <a:rPr lang="en-GB" sz="1600" dirty="0"/>
                  <a:t> are sets of provisioning, regulating and maintenance, and cultural ecosystem services, respectively, </a:t>
                </a:r>
                <a:r>
                  <a:rPr lang="en-GB" sz="1600" i="1" dirty="0"/>
                  <a:t>Y</a:t>
                </a:r>
                <a:r>
                  <a:rPr lang="en-GB" sz="1600" dirty="0"/>
                  <a:t> is the proportion of accounting value attributable to nature, </a:t>
                </a:r>
                <a:r>
                  <a:rPr lang="en-GB" sz="1600" i="1" dirty="0"/>
                  <a:t>P</a:t>
                </a:r>
                <a:r>
                  <a:rPr lang="en-GB" sz="1600" dirty="0"/>
                  <a:t> is the accounting price of ecosystem service </a:t>
                </a:r>
                <a:r>
                  <a:rPr lang="en-GB" sz="1600" i="1" dirty="0" err="1"/>
                  <a:t>i</a:t>
                </a:r>
                <a:r>
                  <a:rPr lang="en-GB" sz="1600" dirty="0"/>
                  <a:t>, and </a:t>
                </a:r>
                <a:r>
                  <a:rPr lang="en-GB" sz="1600" i="1" dirty="0"/>
                  <a:t>Q</a:t>
                </a:r>
                <a:r>
                  <a:rPr lang="en-GB" sz="1600" dirty="0"/>
                  <a:t> is the quantity provided of ecosystem service </a:t>
                </a:r>
                <a:r>
                  <a:rPr lang="en-GB" sz="1600" i="1" dirty="0" err="1"/>
                  <a:t>i</a:t>
                </a:r>
                <a:r>
                  <a:rPr lang="en-GB" sz="1600" dirty="0"/>
                  <a:t>. </a:t>
                </a:r>
                <a:endParaRPr lang="en-IE" sz="1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67152" y="1762871"/>
                <a:ext cx="10263893" cy="2558117"/>
              </a:xfrm>
              <a:blipFill>
                <a:blip r:embed="rId3"/>
                <a:stretch>
                  <a:fillRect l="-357" t="-714" b="-52619"/>
                </a:stretch>
              </a:blipFill>
            </p:spPr>
            <p:txBody>
              <a:bodyPr/>
              <a:lstStyle/>
              <a:p>
                <a:r>
                  <a:rPr lang="en-GB">
                    <a:noFill/>
                  </a:rPr>
                  <a:t> </a:t>
                </a:r>
              </a:p>
            </p:txBody>
          </p:sp>
        </mc:Fallback>
      </mc:AlternateContent>
      <p:sp>
        <p:nvSpPr>
          <p:cNvPr id="2" name="Title 1"/>
          <p:cNvSpPr>
            <a:spLocks noGrp="1"/>
          </p:cNvSpPr>
          <p:nvPr>
            <p:ph type="title"/>
          </p:nvPr>
        </p:nvSpPr>
        <p:spPr>
          <a:xfrm>
            <a:off x="967152" y="395926"/>
            <a:ext cx="10263893" cy="782357"/>
          </a:xfrm>
        </p:spPr>
        <p:txBody>
          <a:bodyPr/>
          <a:lstStyle/>
          <a:p>
            <a:r>
              <a:rPr lang="en-GB" dirty="0"/>
              <a:t>Gross Ecosystem Product formula</a:t>
            </a:r>
          </a:p>
        </p:txBody>
      </p:sp>
      <mc:AlternateContent xmlns:mc="http://schemas.openxmlformats.org/markup-compatibility/2006" xmlns:a14="http://schemas.microsoft.com/office/drawing/2010/main">
        <mc:Choice Requires="a14">
          <p:sp>
            <p:nvSpPr>
              <p:cNvPr id="5" name="Rectangle 4"/>
              <p:cNvSpPr/>
              <p:nvPr/>
            </p:nvSpPr>
            <p:spPr>
              <a:xfrm>
                <a:off x="2519081" y="2542305"/>
                <a:ext cx="6096000" cy="499624"/>
              </a:xfrm>
              <a:prstGeom prst="rect">
                <a:avLst/>
              </a:prstGeom>
            </p:spPr>
            <p:txBody>
              <a:bodyPr>
                <a:spAutoFit/>
              </a:bodyPr>
              <a:lstStyle/>
              <a:p>
                <a:pPr>
                  <a:lnSpc>
                    <a:spcPct val="110000"/>
                  </a:lnSpc>
                  <a:spcBef>
                    <a:spcPts val="800"/>
                  </a:spcBef>
                  <a:spcAft>
                    <a:spcPts val="800"/>
                  </a:spcAft>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ea typeface="EC Square Sans Pro" panose="020B0506040000020004" pitchFamily="34" charset="0"/>
                          <a:cs typeface="Times New Roman" panose="02020603050405020304" pitchFamily="18" charset="0"/>
                        </a:rPr>
                        <m:t>𝐺𝐸𝑃</m:t>
                      </m:r>
                      <m:r>
                        <a:rPr lang="en-GB" i="1">
                          <a:latin typeface="Cambria Math" panose="02040503050406030204" pitchFamily="18" charset="0"/>
                          <a:ea typeface="EC Square Sans Pro" panose="020B0506040000020004" pitchFamily="34" charset="0"/>
                          <a:cs typeface="Times New Roman" panose="02020603050405020304" pitchFamily="18" charset="0"/>
                        </a:rPr>
                        <m:t>=</m:t>
                      </m:r>
                      <m:r>
                        <a:rPr lang="en-GB" i="1">
                          <a:latin typeface="Cambria Math" panose="02040503050406030204" pitchFamily="18" charset="0"/>
                          <a:ea typeface="EC Square Sans Pro" panose="020B0506040000020004" pitchFamily="34" charset="0"/>
                          <a:cs typeface="Times New Roman" panose="02020603050405020304" pitchFamily="18" charset="0"/>
                        </a:rPr>
                        <m:t>𝐸𝑃𝑉</m:t>
                      </m:r>
                      <m:r>
                        <a:rPr lang="en-GB" i="1">
                          <a:latin typeface="Cambria Math" panose="02040503050406030204" pitchFamily="18" charset="0"/>
                          <a:ea typeface="EC Square Sans Pro" panose="020B0506040000020004" pitchFamily="34" charset="0"/>
                          <a:cs typeface="Times New Roman" panose="02020603050405020304" pitchFamily="18" charset="0"/>
                        </a:rPr>
                        <m:t>+</m:t>
                      </m:r>
                      <m:r>
                        <a:rPr lang="en-GB" i="1">
                          <a:latin typeface="Cambria Math" panose="02040503050406030204" pitchFamily="18" charset="0"/>
                          <a:ea typeface="EC Square Sans Pro" panose="020B0506040000020004" pitchFamily="34" charset="0"/>
                          <a:cs typeface="Times New Roman" panose="02020603050405020304" pitchFamily="18" charset="0"/>
                        </a:rPr>
                        <m:t>𝐸𝑅𝑉</m:t>
                      </m:r>
                      <m:r>
                        <a:rPr lang="en-GB" i="1">
                          <a:latin typeface="Cambria Math" panose="02040503050406030204" pitchFamily="18" charset="0"/>
                          <a:ea typeface="EC Square Sans Pro" panose="020B0506040000020004" pitchFamily="34" charset="0"/>
                          <a:cs typeface="Times New Roman" panose="02020603050405020304" pitchFamily="18" charset="0"/>
                        </a:rPr>
                        <m:t>+</m:t>
                      </m:r>
                      <m:r>
                        <a:rPr lang="en-GB" i="1">
                          <a:latin typeface="Cambria Math" panose="02040503050406030204" pitchFamily="18" charset="0"/>
                          <a:ea typeface="EC Square Sans Pro" panose="020B0506040000020004" pitchFamily="34" charset="0"/>
                          <a:cs typeface="Times New Roman" panose="02020603050405020304" pitchFamily="18" charset="0"/>
                        </a:rPr>
                        <m:t>𝐸𝐶𝑉</m:t>
                      </m:r>
                    </m:oMath>
                  </m:oMathPara>
                </a14:m>
                <a:endParaRPr lang="en-GB" dirty="0">
                  <a:effectLst/>
                  <a:latin typeface="EC Square Sans Pro" panose="020B0506040000020004" pitchFamily="34" charset="0"/>
                  <a:ea typeface="EC Square Sans Pro" panose="020B05060400000200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519081" y="2542305"/>
                <a:ext cx="6096000" cy="499624"/>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853737532"/>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9682" y="1313347"/>
            <a:ext cx="10263893" cy="2558117"/>
          </a:xfrm>
        </p:spPr>
        <p:txBody>
          <a:bodyPr vert="horz" lIns="91440" tIns="45720" rIns="91440" bIns="45720" rtlCol="0" anchor="t">
            <a:noAutofit/>
          </a:bodyPr>
          <a:lstStyle/>
          <a:p>
            <a:r>
              <a:rPr lang="en-GB" sz="1600" dirty="0"/>
              <a:t>The Modular Applied </a:t>
            </a:r>
            <a:r>
              <a:rPr lang="en-GB" sz="1600" dirty="0" err="1"/>
              <a:t>GeNeral</a:t>
            </a:r>
            <a:r>
              <a:rPr lang="en-GB" sz="1600" dirty="0"/>
              <a:t> Equilibrium Tool (MAGNET) is a recursive dynamic, multi-regional, multi-commodity CGE model, covering the entire global economy. The model is jointly developed by </a:t>
            </a:r>
            <a:r>
              <a:rPr lang="en-GB" sz="1600" dirty="0" err="1"/>
              <a:t>Wageningen</a:t>
            </a:r>
            <a:r>
              <a:rPr lang="en-GB" sz="1600" dirty="0"/>
              <a:t> Economic Research, EC Joint Research Centre and </a:t>
            </a:r>
            <a:r>
              <a:rPr lang="en-GB" sz="1600" dirty="0" err="1"/>
              <a:t>Thünen</a:t>
            </a:r>
            <a:r>
              <a:rPr lang="en-GB" sz="1600" dirty="0"/>
              <a:t> Institute.</a:t>
            </a:r>
          </a:p>
          <a:p>
            <a:r>
              <a:rPr lang="en-GB" sz="1600" dirty="0"/>
              <a:t>It is built upon the GTAP (Global Trade Analysis Project) database (</a:t>
            </a:r>
            <a:r>
              <a:rPr lang="en-GB" sz="1600" dirty="0" err="1"/>
              <a:t>Hertel</a:t>
            </a:r>
            <a:r>
              <a:rPr lang="en-GB" sz="1600" dirty="0"/>
              <a:t>, 1997) and has been widely used for the EU policy analysis. </a:t>
            </a:r>
          </a:p>
          <a:p>
            <a:r>
              <a:rPr lang="en-GB" sz="1600" dirty="0"/>
              <a:t>The core of the global MAGNET model is the standard GTAP model (</a:t>
            </a:r>
            <a:r>
              <a:rPr lang="en-GB" sz="1600" dirty="0" err="1"/>
              <a:t>Corong</a:t>
            </a:r>
            <a:r>
              <a:rPr lang="en-GB" sz="1600" dirty="0"/>
              <a:t> et al., 2017).</a:t>
            </a:r>
          </a:p>
        </p:txBody>
      </p:sp>
      <p:sp>
        <p:nvSpPr>
          <p:cNvPr id="2" name="Title 1"/>
          <p:cNvSpPr>
            <a:spLocks noGrp="1"/>
          </p:cNvSpPr>
          <p:nvPr>
            <p:ph type="title"/>
          </p:nvPr>
        </p:nvSpPr>
        <p:spPr>
          <a:xfrm>
            <a:off x="939683" y="250629"/>
            <a:ext cx="10263893" cy="782357"/>
          </a:xfrm>
        </p:spPr>
        <p:txBody>
          <a:bodyPr/>
          <a:lstStyle/>
          <a:p>
            <a:r>
              <a:rPr lang="en-GB" dirty="0"/>
              <a:t>MAGNET model</a:t>
            </a:r>
          </a:p>
        </p:txBody>
      </p:sp>
      <p:pic>
        <p:nvPicPr>
          <p:cNvPr id="6" name="Picture 5" descr="https://ars.els-cdn.com/content/image/1-s2.0-S0921800923001209-gr1.jpg"/>
          <p:cNvPicPr/>
          <p:nvPr/>
        </p:nvPicPr>
        <p:blipFill>
          <a:blip r:embed="rId2">
            <a:extLst>
              <a:ext uri="{28A0092B-C50C-407E-A947-70E740481C1C}">
                <a14:useLocalDpi xmlns:a14="http://schemas.microsoft.com/office/drawing/2010/main" val="0"/>
              </a:ext>
            </a:extLst>
          </a:blip>
          <a:srcRect/>
          <a:stretch>
            <a:fillRect/>
          </a:stretch>
        </p:blipFill>
        <p:spPr bwMode="auto">
          <a:xfrm>
            <a:off x="2888481" y="3575521"/>
            <a:ext cx="6366294" cy="3008463"/>
          </a:xfrm>
          <a:prstGeom prst="rect">
            <a:avLst/>
          </a:prstGeom>
          <a:noFill/>
          <a:ln>
            <a:noFill/>
          </a:ln>
        </p:spPr>
      </p:pic>
    </p:spTree>
    <p:extLst>
      <p:ext uri="{BB962C8B-B14F-4D97-AF65-F5344CB8AC3E}">
        <p14:creationId xmlns:p14="http://schemas.microsoft.com/office/powerpoint/2010/main" val="2690502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9682" y="1501606"/>
            <a:ext cx="10263893" cy="2558117"/>
          </a:xfrm>
        </p:spPr>
        <p:txBody>
          <a:bodyPr vert="horz" lIns="91440" tIns="45720" rIns="91440" bIns="45720" rtlCol="0" anchor="t">
            <a:noAutofit/>
          </a:bodyPr>
          <a:lstStyle/>
          <a:p>
            <a:r>
              <a:rPr lang="en-GB" sz="1600" dirty="0"/>
              <a:t>MAGNET currently uses the GTAP 11c database with a coverage of 160 countries and 19 aggregated regions, 65 sectors and 8 production factors including natural resources, oil and gas. In MAGNET, the original GTAP database, was further disaggregated to include additional agricultural and </a:t>
            </a:r>
            <a:r>
              <a:rPr lang="en-GB" sz="1600" dirty="0" err="1"/>
              <a:t>bioeconomy</a:t>
            </a:r>
            <a:r>
              <a:rPr lang="en-GB" sz="1600" dirty="0"/>
              <a:t> sectors. As a result, the complete MAGNET database contains the total of 122 sectors and 143 commodities. The database includes detailed information on production, gross bilateral trade flows, transport costs and trade protection data for a 2017 benchmark year.</a:t>
            </a:r>
          </a:p>
          <a:p>
            <a:r>
              <a:rPr lang="en-GB" sz="1600" dirty="0"/>
              <a:t>The MAGNET model is modular in nature and extends the GTAP model through the addition of a number of policy-relevant modules. In total, over 20 modules are available for modellers, for instance:</a:t>
            </a:r>
          </a:p>
          <a:p>
            <a:pPr marL="285750" lvl="0" indent="-285750">
              <a:buFont typeface="Arial" panose="020B0604020202020204" pitchFamily="34" charset="0"/>
              <a:buChar char="•"/>
            </a:pPr>
            <a:r>
              <a:rPr lang="en-GB" sz="1600" dirty="0"/>
              <a:t>Common Agricultural Policy (CAP) module that allows to include changes to the CAP budget; </a:t>
            </a:r>
          </a:p>
          <a:p>
            <a:pPr marL="285750" lvl="0" indent="-285750">
              <a:buFont typeface="Arial" panose="020B0604020202020204" pitchFamily="34" charset="0"/>
              <a:buChar char="•"/>
            </a:pPr>
            <a:r>
              <a:rPr lang="en-GB" sz="1600" dirty="0"/>
              <a:t>Sustainable Development Goals (SDG) module that introduces different indicators to assess multiple dimensions for each one of 12 included SDGs;</a:t>
            </a:r>
          </a:p>
          <a:p>
            <a:pPr marL="285750" lvl="0" indent="-285750">
              <a:buFont typeface="Arial" panose="020B0604020202020204" pitchFamily="34" charset="0"/>
              <a:buChar char="•"/>
            </a:pPr>
            <a:r>
              <a:rPr lang="en-GB" sz="1600" dirty="0"/>
              <a:t>Nutrition module that allows to calculate food security indicators defined by FAO;</a:t>
            </a:r>
          </a:p>
          <a:p>
            <a:pPr marL="285750" lvl="0" indent="-285750">
              <a:buFont typeface="Arial" panose="020B0604020202020204" pitchFamily="34" charset="0"/>
              <a:buChar char="•"/>
            </a:pPr>
            <a:r>
              <a:rPr lang="en-GB" sz="1600" dirty="0"/>
              <a:t>Emissions module that calculates GHG emissions (both combustion and non-combustion related emissions)</a:t>
            </a:r>
          </a:p>
          <a:p>
            <a:endParaRPr lang="en-GB" sz="1600" dirty="0"/>
          </a:p>
          <a:p>
            <a:endParaRPr lang="en-GB" sz="1600" dirty="0"/>
          </a:p>
        </p:txBody>
      </p:sp>
      <p:sp>
        <p:nvSpPr>
          <p:cNvPr id="2" name="Title 1"/>
          <p:cNvSpPr>
            <a:spLocks noGrp="1"/>
          </p:cNvSpPr>
          <p:nvPr>
            <p:ph type="title"/>
          </p:nvPr>
        </p:nvSpPr>
        <p:spPr>
          <a:xfrm>
            <a:off x="939683" y="250629"/>
            <a:ext cx="10263893" cy="782357"/>
          </a:xfrm>
        </p:spPr>
        <p:txBody>
          <a:bodyPr/>
          <a:lstStyle/>
          <a:p>
            <a:r>
              <a:rPr lang="en-GB" dirty="0"/>
              <a:t>MAGNET model (2)</a:t>
            </a:r>
          </a:p>
        </p:txBody>
      </p:sp>
    </p:spTree>
    <p:extLst>
      <p:ext uri="{BB962C8B-B14F-4D97-AF65-F5344CB8AC3E}">
        <p14:creationId xmlns:p14="http://schemas.microsoft.com/office/powerpoint/2010/main" val="3547479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3418" y="1425829"/>
            <a:ext cx="10100537" cy="2558117"/>
          </a:xfrm>
        </p:spPr>
        <p:txBody>
          <a:bodyPr vert="horz" lIns="91440" tIns="45720" rIns="91440" bIns="45720" rtlCol="0" anchor="t">
            <a:noAutofit/>
          </a:bodyPr>
          <a:lstStyle/>
          <a:p>
            <a:r>
              <a:rPr lang="en-GB" sz="1600" dirty="0"/>
              <a:t>INCA offers supply and use tables (SUTs) for nine ecosystem services measured in physical and monetary terms (in euros) for five accounting periods (i.e. 2000, 2006, 2012, 2018, 2021). These services encompass:</a:t>
            </a:r>
          </a:p>
          <a:p>
            <a:pPr lvl="0">
              <a:spcAft>
                <a:spcPts val="600"/>
              </a:spcAft>
              <a:buFont typeface="Arial" panose="020B0604020202020204" pitchFamily="34" charset="0"/>
              <a:buChar char="•"/>
            </a:pPr>
            <a:r>
              <a:rPr lang="en-GB" sz="1600" dirty="0"/>
              <a:t>Crop provision</a:t>
            </a:r>
          </a:p>
          <a:p>
            <a:pPr lvl="0">
              <a:spcAft>
                <a:spcPts val="600"/>
              </a:spcAft>
              <a:buFont typeface="Arial" panose="020B0604020202020204" pitchFamily="34" charset="0"/>
              <a:buChar char="•"/>
            </a:pPr>
            <a:r>
              <a:rPr lang="en-GB" sz="1600" dirty="0"/>
              <a:t>Timber provision</a:t>
            </a:r>
          </a:p>
          <a:p>
            <a:pPr lvl="0">
              <a:spcAft>
                <a:spcPts val="600"/>
              </a:spcAft>
              <a:buFont typeface="Arial" panose="020B0604020202020204" pitchFamily="34" charset="0"/>
              <a:buChar char="•"/>
            </a:pPr>
            <a:r>
              <a:rPr lang="en-GB" sz="1600" dirty="0"/>
              <a:t>Crop pollination</a:t>
            </a:r>
          </a:p>
          <a:p>
            <a:pPr lvl="0">
              <a:spcAft>
                <a:spcPts val="600"/>
              </a:spcAft>
              <a:buFont typeface="Arial" panose="020B0604020202020204" pitchFamily="34" charset="0"/>
              <a:buChar char="•"/>
            </a:pPr>
            <a:r>
              <a:rPr lang="en-GB" sz="1600" dirty="0"/>
              <a:t>Carbon sequestration</a:t>
            </a:r>
          </a:p>
          <a:p>
            <a:pPr lvl="0">
              <a:spcAft>
                <a:spcPts val="600"/>
              </a:spcAft>
              <a:buFont typeface="Arial" panose="020B0604020202020204" pitchFamily="34" charset="0"/>
              <a:buChar char="•"/>
            </a:pPr>
            <a:r>
              <a:rPr lang="en-GB" sz="1600" dirty="0"/>
              <a:t>Flood control</a:t>
            </a:r>
          </a:p>
          <a:p>
            <a:pPr lvl="0">
              <a:spcAft>
                <a:spcPts val="600"/>
              </a:spcAft>
              <a:buFont typeface="Arial" panose="020B0604020202020204" pitchFamily="34" charset="0"/>
              <a:buChar char="•"/>
            </a:pPr>
            <a:r>
              <a:rPr lang="en-GB" sz="1600" dirty="0"/>
              <a:t>Soil retention </a:t>
            </a:r>
          </a:p>
          <a:p>
            <a:pPr lvl="0">
              <a:spcAft>
                <a:spcPts val="600"/>
              </a:spcAft>
              <a:buFont typeface="Arial" panose="020B0604020202020204" pitchFamily="34" charset="0"/>
              <a:buChar char="•"/>
            </a:pPr>
            <a:r>
              <a:rPr lang="en-GB" sz="1600" dirty="0"/>
              <a:t>Water purification</a:t>
            </a:r>
          </a:p>
          <a:p>
            <a:pPr lvl="0">
              <a:spcAft>
                <a:spcPts val="600"/>
              </a:spcAft>
              <a:buFont typeface="Arial" panose="020B0604020202020204" pitchFamily="34" charset="0"/>
              <a:buChar char="•"/>
            </a:pPr>
            <a:r>
              <a:rPr lang="en-GB" sz="1600" dirty="0"/>
              <a:t>Nature-based recreation</a:t>
            </a:r>
          </a:p>
          <a:p>
            <a:pPr lvl="0">
              <a:spcAft>
                <a:spcPts val="600"/>
              </a:spcAft>
              <a:buFont typeface="Arial" panose="020B0604020202020204" pitchFamily="34" charset="0"/>
              <a:buChar char="•"/>
            </a:pPr>
            <a:r>
              <a:rPr lang="en-GB" sz="1600" dirty="0"/>
              <a:t>Habitat and species maintenance </a:t>
            </a:r>
          </a:p>
          <a:p>
            <a:pPr lvl="0">
              <a:spcAft>
                <a:spcPts val="600"/>
              </a:spcAft>
              <a:buFont typeface="Arial" panose="020B0604020202020204" pitchFamily="34" charset="0"/>
              <a:buChar char="•"/>
            </a:pPr>
            <a:endParaRPr lang="en-US" sz="1600" dirty="0"/>
          </a:p>
          <a:p>
            <a:pPr lvl="0" indent="0">
              <a:spcAft>
                <a:spcPts val="600"/>
              </a:spcAft>
            </a:pPr>
            <a:r>
              <a:rPr lang="en-US" sz="1600" dirty="0"/>
              <a:t>Yet, different waves of INCA rely on different methodologies and provide completely different picture from the supplying land type point of view (e.g., carbon sequestration, crop pollination, flood control). </a:t>
            </a:r>
          </a:p>
          <a:p>
            <a:pPr lvl="0" indent="0">
              <a:spcAft>
                <a:spcPts val="600"/>
              </a:spcAft>
            </a:pPr>
            <a:r>
              <a:rPr lang="en-US" sz="1600" dirty="0"/>
              <a:t>In order to implement the GEP module in MAGNET we need to understand what drives ESS supply.</a:t>
            </a:r>
            <a:endParaRPr lang="en-GB" sz="1600" dirty="0"/>
          </a:p>
        </p:txBody>
      </p:sp>
      <p:sp>
        <p:nvSpPr>
          <p:cNvPr id="2" name="Title 1"/>
          <p:cNvSpPr>
            <a:spLocks noGrp="1"/>
          </p:cNvSpPr>
          <p:nvPr>
            <p:ph type="title"/>
          </p:nvPr>
        </p:nvSpPr>
        <p:spPr>
          <a:xfrm>
            <a:off x="1053418" y="480946"/>
            <a:ext cx="10263893" cy="782357"/>
          </a:xfrm>
        </p:spPr>
        <p:txBody>
          <a:bodyPr/>
          <a:lstStyle/>
          <a:p>
            <a:pPr algn="ctr"/>
            <a:r>
              <a:rPr lang="en-GB" dirty="0"/>
              <a:t>Ecosystem services in INCA database and related problems</a:t>
            </a:r>
          </a:p>
        </p:txBody>
      </p:sp>
      <p:pic>
        <p:nvPicPr>
          <p:cNvPr id="6" name="Picture 5">
            <a:extLst>
              <a:ext uri="{FF2B5EF4-FFF2-40B4-BE49-F238E27FC236}">
                <a16:creationId xmlns:a16="http://schemas.microsoft.com/office/drawing/2014/main" id="{CB43B018-98A6-086E-046B-F533F16D37CE}"/>
              </a:ext>
            </a:extLst>
          </p:cNvPr>
          <p:cNvPicPr>
            <a:picLocks noChangeAspect="1"/>
          </p:cNvPicPr>
          <p:nvPr/>
        </p:nvPicPr>
        <p:blipFill rotWithShape="1">
          <a:blip r:embed="rId2"/>
          <a:srcRect r="2204" b="11514"/>
          <a:stretch/>
        </p:blipFill>
        <p:spPr>
          <a:xfrm>
            <a:off x="4799913" y="2003815"/>
            <a:ext cx="5966699" cy="2989526"/>
          </a:xfrm>
          <a:prstGeom prst="rect">
            <a:avLst/>
          </a:prstGeom>
        </p:spPr>
      </p:pic>
    </p:spTree>
    <p:extLst>
      <p:ext uri="{BB962C8B-B14F-4D97-AF65-F5344CB8AC3E}">
        <p14:creationId xmlns:p14="http://schemas.microsoft.com/office/powerpoint/2010/main" val="3054782701"/>
      </p:ext>
    </p:extLst>
  </p:cSld>
  <p:clrMapOvr>
    <a:masterClrMapping/>
  </p:clrMapOvr>
</p:sld>
</file>

<file path=ppt/theme/theme1.xml><?xml version="1.0" encoding="utf-8"?>
<a:theme xmlns:a="http://schemas.openxmlformats.org/drawingml/2006/main" name="Office Theme">
  <a:themeElements>
    <a:clrScheme name="JRC palette 1">
      <a:dk1>
        <a:srgbClr val="4D4D4D"/>
      </a:dk1>
      <a:lt1>
        <a:srgbClr val="FFFFFF"/>
      </a:lt1>
      <a:dk2>
        <a:srgbClr val="034EA2"/>
      </a:dk2>
      <a:lt2>
        <a:srgbClr val="D3E8F9"/>
      </a:lt2>
      <a:accent1>
        <a:srgbClr val="6ACBF3"/>
      </a:accent1>
      <a:accent2>
        <a:srgbClr val="3E99DA"/>
      </a:accent2>
      <a:accent3>
        <a:srgbClr val="1EC08A"/>
      </a:accent3>
      <a:accent4>
        <a:srgbClr val="ED8D2F"/>
      </a:accent4>
      <a:accent5>
        <a:srgbClr val="F8CC29"/>
      </a:accent5>
      <a:accent6>
        <a:srgbClr val="E76C53"/>
      </a:accent6>
      <a:hlink>
        <a:srgbClr val="0563C1"/>
      </a:hlink>
      <a:folHlink>
        <a:srgbClr val="24337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accent5"/>
          </a:buClr>
          <a:buFont typeface="Arial"/>
          <a:buChar char="•"/>
          <a:defRPr sz="2400" noProof="0" dirty="0" smtClean="0"/>
        </a:defPPr>
      </a:lstStyle>
    </a:txDef>
  </a:objectDefaults>
  <a:extraClrSchemeLst/>
  <a:extLst>
    <a:ext uri="{05A4C25C-085E-4340-85A3-A5531E510DB2}">
      <thm15:themeFamily xmlns:thm15="http://schemas.microsoft.com/office/thememl/2012/main" name="EC_Presentation.pptx" id="{DF0E4C23-23CF-4CA0-B78D-4EE4E4812529}" vid="{A275074F-6DFA-4FBF-AA5C-38C3649C39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87dff88-3ec6-4ef5-9e5e-29aff8ad82f6">
      <Terms xmlns="http://schemas.microsoft.com/office/infopath/2007/PartnerControls"/>
    </lcf76f155ced4ddcb4097134ff3c332f>
    <TaxCatchAll xmlns="9f65e730-ecce-4802-9019-cfed2737710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78A7885D73A9145A45309672FA7A865" ma:contentTypeVersion="16" ma:contentTypeDescription="Create a new document." ma:contentTypeScope="" ma:versionID="c9a0ae25b70280ee8d30d26d1f1f7f82">
  <xsd:schema xmlns:xsd="http://www.w3.org/2001/XMLSchema" xmlns:xs="http://www.w3.org/2001/XMLSchema" xmlns:p="http://schemas.microsoft.com/office/2006/metadata/properties" xmlns:ns2="387dff88-3ec6-4ef5-9e5e-29aff8ad82f6" xmlns:ns3="9f65e730-ecce-4802-9019-cfed2737710f" targetNamespace="http://schemas.microsoft.com/office/2006/metadata/properties" ma:root="true" ma:fieldsID="1cef1074ea6d80bdf40411302671ecf6" ns2:_="" ns3:_="">
    <xsd:import namespace="387dff88-3ec6-4ef5-9e5e-29aff8ad82f6"/>
    <xsd:import namespace="9f65e730-ecce-4802-9019-cfed2737710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7dff88-3ec6-4ef5-9e5e-29aff8ad82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2b2fad6-9d2c-441c-a321-3f5f1e9bd928"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f65e730-ecce-4802-9019-cfed2737710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4c9a3226-ecd6-4d45-a4ef-070125e15e9d}" ma:internalName="TaxCatchAll" ma:showField="CatchAllData" ma:web="9f65e730-ecce-4802-9019-cfed273771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45005E-4594-4B6D-A1B1-8D8D8D19C5D2}">
  <ds:schemaRefs>
    <ds:schemaRef ds:uri="387dff88-3ec6-4ef5-9e5e-29aff8ad82f6"/>
    <ds:schemaRef ds:uri="http://www.w3.org/XML/1998/namespace"/>
    <ds:schemaRef ds:uri="http://schemas.microsoft.com/office/2006/documentManagement/types"/>
    <ds:schemaRef ds:uri="http://purl.org/dc/elements/1.1/"/>
    <ds:schemaRef ds:uri="9f65e730-ecce-4802-9019-cfed2737710f"/>
    <ds:schemaRef ds:uri="http://purl.org/dc/dcmitype/"/>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052717A8-5D69-4F27-839A-E6E3AD08DB7B}">
  <ds:schemaRefs>
    <ds:schemaRef ds:uri="http://schemas.microsoft.com/sharepoint/v3/contenttype/forms"/>
  </ds:schemaRefs>
</ds:datastoreItem>
</file>

<file path=customXml/itemProps3.xml><?xml version="1.0" encoding="utf-8"?>
<ds:datastoreItem xmlns:ds="http://schemas.openxmlformats.org/officeDocument/2006/customXml" ds:itemID="{09776866-5C34-47B4-B97B-2D246B9304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7dff88-3ec6-4ef5-9e5e-29aff8ad82f6"/>
    <ds:schemaRef ds:uri="9f65e730-ecce-4802-9019-cfed273771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5310</TotalTime>
  <Words>1966</Words>
  <Application>Microsoft Office PowerPoint</Application>
  <PresentationFormat>Widescreen</PresentationFormat>
  <Paragraphs>111</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Cambria Math</vt:lpstr>
      <vt:lpstr>EC Square Sans Pro</vt:lpstr>
      <vt:lpstr>Office Theme</vt:lpstr>
      <vt:lpstr>A model-based analysis of the impact of selected agriculture related scenarios on the Gross Ecosystem Product indicator</vt:lpstr>
      <vt:lpstr>Climate change and ecosystem services</vt:lpstr>
      <vt:lpstr>Ecosystems and agriculture</vt:lpstr>
      <vt:lpstr>Aim of the study</vt:lpstr>
      <vt:lpstr>The Gross Ecosystem Product (GEP)</vt:lpstr>
      <vt:lpstr>Gross Ecosystem Product formula</vt:lpstr>
      <vt:lpstr>MAGNET model</vt:lpstr>
      <vt:lpstr>MAGNET model (2)</vt:lpstr>
      <vt:lpstr>Ecosystem services in INCA database and related problems</vt:lpstr>
      <vt:lpstr>Updating INCA data base with MAGNET</vt:lpstr>
      <vt:lpstr>Baseline projections for the EU</vt:lpstr>
      <vt:lpstr>GEP evolution and stress index in the baseline</vt:lpstr>
      <vt:lpstr>GEP supply in 2040 by individual EU member state</vt:lpstr>
      <vt:lpstr>NOCAP scenario</vt:lpstr>
      <vt:lpstr>The impact of NOCAP scenario on ecosystems</vt:lpstr>
      <vt:lpstr>Cumulative difference in ecosystem stress index by individual EU member state</vt:lpstr>
      <vt:lpstr>Next steps</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Yvonne (COMM)</dc:creator>
  <cp:lastModifiedBy>ROKICKI Bartlomiej (JRC-SEVILLA)</cp:lastModifiedBy>
  <cp:revision>292</cp:revision>
  <dcterms:created xsi:type="dcterms:W3CDTF">2019-08-09T12:06:42Z</dcterms:created>
  <dcterms:modified xsi:type="dcterms:W3CDTF">2025-06-27T08:32:26Z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pdateToken">
    <vt:lpwstr>23</vt:lpwstr>
  </property>
  <property fmtid="{D5CDD505-2E9C-101B-9397-08002B2CF9AE}" pid="3" name="Offisync_ServerID">
    <vt:lpwstr>0d3b22a6-6203-4efc-8e8e-b5279256493b</vt:lpwstr>
  </property>
  <property fmtid="{D5CDD505-2E9C-101B-9397-08002B2CF9AE}" pid="4" name="Jive_VersionGuid">
    <vt:lpwstr>6bd136db-9a99-4c41-9b1f-67a10b6b81e5</vt:lpwstr>
  </property>
  <property fmtid="{D5CDD505-2E9C-101B-9397-08002B2CF9AE}" pid="5" name="Offisync_UniqueId">
    <vt:lpwstr>216256</vt:lpwstr>
  </property>
  <property fmtid="{D5CDD505-2E9C-101B-9397-08002B2CF9AE}" pid="6" name="Jive_LatestUserAccountName">
    <vt:lpwstr>mubarsa</vt:lpwstr>
  </property>
  <property fmtid="{D5CDD505-2E9C-101B-9397-08002B2CF9AE}" pid="7" name="Offisync_ProviderInitializationData">
    <vt:lpwstr>https://webgate.ec.europa.eu/connected</vt:lpwstr>
  </property>
  <property fmtid="{D5CDD505-2E9C-101B-9397-08002B2CF9AE}" pid="8" name="ContentTypeId">
    <vt:lpwstr>0x010100878A7885D73A9145A45309672FA7A865</vt:lpwstr>
  </property>
  <property fmtid="{D5CDD505-2E9C-101B-9397-08002B2CF9AE}" pid="9" name="MediaServiceImageTags">
    <vt:lpwstr/>
  </property>
  <property fmtid="{D5CDD505-2E9C-101B-9397-08002B2CF9AE}" pid="10" name="MSIP_Label_f4cdc456-5864-460f-beda-883d23b78bbb_Enabled">
    <vt:lpwstr>true</vt:lpwstr>
  </property>
  <property fmtid="{D5CDD505-2E9C-101B-9397-08002B2CF9AE}" pid="11" name="MSIP_Label_f4cdc456-5864-460f-beda-883d23b78bbb_SetDate">
    <vt:lpwstr>2025-06-27T08:32:14Z</vt:lpwstr>
  </property>
  <property fmtid="{D5CDD505-2E9C-101B-9397-08002B2CF9AE}" pid="12" name="MSIP_Label_f4cdc456-5864-460f-beda-883d23b78bbb_Method">
    <vt:lpwstr>Privileged</vt:lpwstr>
  </property>
  <property fmtid="{D5CDD505-2E9C-101B-9397-08002B2CF9AE}" pid="13" name="MSIP_Label_f4cdc456-5864-460f-beda-883d23b78bbb_Name">
    <vt:lpwstr>Publicly Available</vt:lpwstr>
  </property>
  <property fmtid="{D5CDD505-2E9C-101B-9397-08002B2CF9AE}" pid="14" name="MSIP_Label_f4cdc456-5864-460f-beda-883d23b78bbb_SiteId">
    <vt:lpwstr>b24c8b06-522c-46fe-9080-70926f8dddb1</vt:lpwstr>
  </property>
  <property fmtid="{D5CDD505-2E9C-101B-9397-08002B2CF9AE}" pid="15" name="MSIP_Label_f4cdc456-5864-460f-beda-883d23b78bbb_ActionId">
    <vt:lpwstr>86584786-00e1-450a-bc15-77c2fc3b4cc4</vt:lpwstr>
  </property>
  <property fmtid="{D5CDD505-2E9C-101B-9397-08002B2CF9AE}" pid="16" name="MSIP_Label_f4cdc456-5864-460f-beda-883d23b78bbb_ContentBits">
    <vt:lpwstr>0</vt:lpwstr>
  </property>
</Properties>
</file>