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639" r:id="rId2"/>
    <p:sldId id="799" r:id="rId3"/>
    <p:sldId id="801" r:id="rId4"/>
    <p:sldId id="844" r:id="rId5"/>
    <p:sldId id="768" r:id="rId6"/>
    <p:sldId id="843" r:id="rId7"/>
    <p:sldId id="805" r:id="rId8"/>
    <p:sldId id="806" r:id="rId9"/>
    <p:sldId id="838" r:id="rId10"/>
    <p:sldId id="839" r:id="rId11"/>
    <p:sldId id="840" r:id="rId12"/>
    <p:sldId id="841" r:id="rId13"/>
    <p:sldId id="812" r:id="rId14"/>
    <p:sldId id="813" r:id="rId15"/>
    <p:sldId id="832" r:id="rId16"/>
    <p:sldId id="842" r:id="rId17"/>
    <p:sldId id="848" r:id="rId18"/>
    <p:sldId id="833" r:id="rId19"/>
    <p:sldId id="849" r:id="rId20"/>
    <p:sldId id="815" r:id="rId21"/>
    <p:sldId id="829" r:id="rId22"/>
    <p:sldId id="809" r:id="rId23"/>
    <p:sldId id="846" r:id="rId24"/>
    <p:sldId id="845" r:id="rId25"/>
    <p:sldId id="847" r:id="rId26"/>
    <p:sldId id="744" r:id="rId27"/>
  </p:sldIdLst>
  <p:sldSz cx="12192000" cy="6858000"/>
  <p:notesSz cx="6797675" cy="9926638"/>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5F8"/>
    <a:srgbClr val="36503E"/>
    <a:srgbClr val="768394"/>
    <a:srgbClr val="D7D3D0"/>
    <a:srgbClr val="EFD7CB"/>
    <a:srgbClr val="E2C8B1"/>
    <a:srgbClr val="9DB6BB"/>
    <a:srgbClr val="3C586E"/>
    <a:srgbClr val="DBDAD6"/>
    <a:srgbClr val="89898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7455" autoAdjust="0"/>
  </p:normalViewPr>
  <p:slideViewPr>
    <p:cSldViewPr snapToGrid="0">
      <p:cViewPr varScale="1">
        <p:scale>
          <a:sx n="156" d="100"/>
          <a:sy n="156" d="100"/>
        </p:scale>
        <p:origin x="228" y="150"/>
      </p:cViewPr>
      <p:guideLst/>
    </p:cSldViewPr>
  </p:slideViewPr>
  <p:notesTextViewPr>
    <p:cViewPr>
      <p:scale>
        <a:sx n="1" d="1"/>
        <a:sy n="1" d="1"/>
      </p:scale>
      <p:origin x="0" y="0"/>
    </p:cViewPr>
  </p:notesTextViewPr>
  <p:sorterViewPr>
    <p:cViewPr>
      <p:scale>
        <a:sx n="66" d="100"/>
        <a:sy n="66" d="100"/>
      </p:scale>
      <p:origin x="0" y="-10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DA49E97-3F63-4B07-B443-D97F5AB94D7C}" type="datetimeFigureOut">
              <a:rPr lang="zh-CN" altLang="en-US" smtClean="0"/>
              <a:pPr/>
              <a:t>2025/6/30</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0176D025-9C82-4627-AC95-A731BB73F602}" type="slidenum">
              <a:rPr lang="zh-CN" altLang="en-US" smtClean="0"/>
              <a:pPr/>
              <a:t>‹#›</a:t>
            </a:fld>
            <a:endParaRPr lang="zh-CN" altLang="en-US"/>
          </a:p>
        </p:txBody>
      </p:sp>
    </p:spTree>
    <p:extLst>
      <p:ext uri="{BB962C8B-B14F-4D97-AF65-F5344CB8AC3E}">
        <p14:creationId xmlns:p14="http://schemas.microsoft.com/office/powerpoint/2010/main" val="213363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76D025-9C82-4627-AC95-A731BB73F602}" type="slidenum">
              <a:rPr lang="zh-CN" altLang="en-US" smtClean="0"/>
              <a:pPr/>
              <a:t>11</a:t>
            </a:fld>
            <a:endParaRPr lang="zh-CN" altLang="en-US"/>
          </a:p>
        </p:txBody>
      </p:sp>
    </p:spTree>
    <p:extLst>
      <p:ext uri="{BB962C8B-B14F-4D97-AF65-F5344CB8AC3E}">
        <p14:creationId xmlns:p14="http://schemas.microsoft.com/office/powerpoint/2010/main" val="380959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6853-3EB0-A06E-B008-AE83DEFD9D7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52F279-8D1A-A9F0-A004-A9168909DB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E1549A-869D-E0DD-8AC1-B74B04BC4ED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35E9751-C46D-0BF4-E928-855ED0551686}"/>
              </a:ext>
            </a:extLst>
          </p:cNvPr>
          <p:cNvSpPr>
            <a:spLocks noGrp="1"/>
          </p:cNvSpPr>
          <p:nvPr>
            <p:ph type="sldNum" sz="quarter" idx="5"/>
          </p:nvPr>
        </p:nvSpPr>
        <p:spPr/>
        <p:txBody>
          <a:bodyPr/>
          <a:lstStyle/>
          <a:p>
            <a:fld id="{0176D025-9C82-4627-AC95-A731BB73F602}" type="slidenum">
              <a:rPr lang="zh-CN" altLang="en-US" smtClean="0"/>
              <a:pPr/>
              <a:t>12</a:t>
            </a:fld>
            <a:endParaRPr lang="zh-CN" altLang="en-US"/>
          </a:p>
        </p:txBody>
      </p:sp>
    </p:spTree>
    <p:extLst>
      <p:ext uri="{BB962C8B-B14F-4D97-AF65-F5344CB8AC3E}">
        <p14:creationId xmlns:p14="http://schemas.microsoft.com/office/powerpoint/2010/main" val="5291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76D025-9C82-4627-AC95-A731BB73F602}" type="slidenum">
              <a:rPr lang="zh-CN" altLang="en-US" smtClean="0"/>
              <a:pPr/>
              <a:t>15</a:t>
            </a:fld>
            <a:endParaRPr lang="zh-CN" altLang="en-US"/>
          </a:p>
        </p:txBody>
      </p:sp>
    </p:spTree>
    <p:extLst>
      <p:ext uri="{BB962C8B-B14F-4D97-AF65-F5344CB8AC3E}">
        <p14:creationId xmlns:p14="http://schemas.microsoft.com/office/powerpoint/2010/main" val="424388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4" name="日期占位符 3">
            <a:extLst>
              <a:ext uri="{FF2B5EF4-FFF2-40B4-BE49-F238E27FC236}">
                <a16:creationId xmlns:a16="http://schemas.microsoft.com/office/drawing/2014/main" id="{DE6218DD-4944-71B8-91A4-1BFB7B001F01}"/>
              </a:ext>
            </a:extLst>
          </p:cNvPr>
          <p:cNvSpPr>
            <a:spLocks noGrp="1"/>
          </p:cNvSpPr>
          <p:nvPr>
            <p:ph type="dt" sz="half" idx="2"/>
          </p:nvPr>
        </p:nvSpPr>
        <p:spPr>
          <a:xfrm>
            <a:off x="609600" y="60356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15" name="页脚占位符 4">
            <a:extLst>
              <a:ext uri="{FF2B5EF4-FFF2-40B4-BE49-F238E27FC236}">
                <a16:creationId xmlns:a16="http://schemas.microsoft.com/office/drawing/2014/main" id="{39C0E993-AB23-CF76-2B2D-460FE0D9A72E}"/>
              </a:ext>
            </a:extLst>
          </p:cNvPr>
          <p:cNvSpPr>
            <a:spLocks noGrp="1"/>
          </p:cNvSpPr>
          <p:nvPr>
            <p:ph type="ftr" sz="quarter" idx="3"/>
          </p:nvPr>
        </p:nvSpPr>
        <p:spPr>
          <a:xfrm>
            <a:off x="4038600" y="60356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6" name="灯片编号占位符 5">
            <a:extLst>
              <a:ext uri="{FF2B5EF4-FFF2-40B4-BE49-F238E27FC236}">
                <a16:creationId xmlns:a16="http://schemas.microsoft.com/office/drawing/2014/main" id="{2C058144-BE08-7B53-B8F0-4E4D32C6C198}"/>
              </a:ext>
            </a:extLst>
          </p:cNvPr>
          <p:cNvSpPr>
            <a:spLocks noGrp="1"/>
          </p:cNvSpPr>
          <p:nvPr>
            <p:ph type="sldNum" sz="quarter" idx="4"/>
          </p:nvPr>
        </p:nvSpPr>
        <p:spPr>
          <a:xfrm>
            <a:off x="8839200" y="603567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77AA6-5F82-4755-B29C-FAB6A572A0B7}" type="slidenum">
              <a:rPr lang="zh-CN" altLang="en-US" smtClean="0"/>
              <a:pPr/>
              <a:t>‹#›</a:t>
            </a:fld>
            <a:r>
              <a:rPr lang="en-US" altLang="zh-CN"/>
              <a:t>/23</a:t>
            </a:r>
            <a:endParaRPr lang="zh-CN" altLang="en-US"/>
          </a:p>
        </p:txBody>
      </p:sp>
    </p:spTree>
    <p:extLst>
      <p:ext uri="{BB962C8B-B14F-4D97-AF65-F5344CB8AC3E}">
        <p14:creationId xmlns:p14="http://schemas.microsoft.com/office/powerpoint/2010/main" val="214991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8" name="日期占位符 3">
            <a:extLst>
              <a:ext uri="{FF2B5EF4-FFF2-40B4-BE49-F238E27FC236}">
                <a16:creationId xmlns:a16="http://schemas.microsoft.com/office/drawing/2014/main" id="{FE8B1DED-823D-22B5-DEF0-B5090BE291D7}"/>
              </a:ext>
            </a:extLst>
          </p:cNvPr>
          <p:cNvSpPr>
            <a:spLocks noGrp="1"/>
          </p:cNvSpPr>
          <p:nvPr>
            <p:ph type="dt" sz="half" idx="2"/>
          </p:nvPr>
        </p:nvSpPr>
        <p:spPr>
          <a:xfrm>
            <a:off x="609600" y="60356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10" name="页脚占位符 4">
            <a:extLst>
              <a:ext uri="{FF2B5EF4-FFF2-40B4-BE49-F238E27FC236}">
                <a16:creationId xmlns:a16="http://schemas.microsoft.com/office/drawing/2014/main" id="{D8B50838-DBD9-853E-BE1B-E3B42C612EA9}"/>
              </a:ext>
            </a:extLst>
          </p:cNvPr>
          <p:cNvSpPr>
            <a:spLocks noGrp="1"/>
          </p:cNvSpPr>
          <p:nvPr>
            <p:ph type="ftr" sz="quarter" idx="3"/>
          </p:nvPr>
        </p:nvSpPr>
        <p:spPr>
          <a:xfrm>
            <a:off x="4038600" y="60356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1" name="灯片编号占位符 5">
            <a:extLst>
              <a:ext uri="{FF2B5EF4-FFF2-40B4-BE49-F238E27FC236}">
                <a16:creationId xmlns:a16="http://schemas.microsoft.com/office/drawing/2014/main" id="{792250C6-B566-CEC7-4FCE-34F7E54FDC96}"/>
              </a:ext>
            </a:extLst>
          </p:cNvPr>
          <p:cNvSpPr>
            <a:spLocks noGrp="1"/>
          </p:cNvSpPr>
          <p:nvPr>
            <p:ph type="sldNum" sz="quarter" idx="4"/>
          </p:nvPr>
        </p:nvSpPr>
        <p:spPr>
          <a:xfrm>
            <a:off x="8839200" y="603567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77AA6-5F82-4755-B29C-FAB6A572A0B7}" type="slidenum">
              <a:rPr lang="zh-CN" altLang="en-US" smtClean="0"/>
              <a:pPr/>
              <a:t>‹#›</a:t>
            </a:fld>
            <a:r>
              <a:rPr lang="en-US" altLang="zh-CN"/>
              <a:t>/23</a:t>
            </a:r>
            <a:endParaRPr lang="zh-CN" altLang="en-US"/>
          </a:p>
        </p:txBody>
      </p:sp>
    </p:spTree>
    <p:extLst>
      <p:ext uri="{BB962C8B-B14F-4D97-AF65-F5344CB8AC3E}">
        <p14:creationId xmlns:p14="http://schemas.microsoft.com/office/powerpoint/2010/main" val="235526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33374BE9-2C61-4F76-868A-17D066259B0A}"/>
              </a:ext>
            </a:extLst>
          </p:cNvPr>
          <p:cNvSpPr/>
          <p:nvPr userDrawn="1"/>
        </p:nvSpPr>
        <p:spPr>
          <a:xfrm>
            <a:off x="0" y="0"/>
            <a:ext cx="12192000" cy="7874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solidFill>
            </a:endParaRPr>
          </a:p>
        </p:txBody>
      </p:sp>
      <p:sp>
        <p:nvSpPr>
          <p:cNvPr id="6" name="文本占位符 5">
            <a:extLst>
              <a:ext uri="{FF2B5EF4-FFF2-40B4-BE49-F238E27FC236}">
                <a16:creationId xmlns:a16="http://schemas.microsoft.com/office/drawing/2014/main" id="{E9250184-540B-42DE-830F-3CCA7F4662ED}"/>
              </a:ext>
            </a:extLst>
          </p:cNvPr>
          <p:cNvSpPr>
            <a:spLocks noGrp="1"/>
          </p:cNvSpPr>
          <p:nvPr>
            <p:ph type="body" sz="quarter" idx="13"/>
          </p:nvPr>
        </p:nvSpPr>
        <p:spPr>
          <a:xfrm>
            <a:off x="609601" y="138115"/>
            <a:ext cx="6464300" cy="511175"/>
          </a:xfrm>
          <a:prstGeom prst="rect">
            <a:avLst/>
          </a:prstGeom>
        </p:spPr>
        <p:txBody>
          <a:bodyPr anchor="ctr" anchorCtr="0"/>
          <a:lstStyle>
            <a:lvl1pPr marL="0" indent="0">
              <a:lnSpc>
                <a:spcPct val="100000"/>
              </a:lnSpc>
              <a:buNone/>
              <a:defRPr sz="2400" b="1">
                <a:solidFill>
                  <a:schemeClr val="accent1"/>
                </a:solidFill>
              </a:defRPr>
            </a:lvl1pPr>
          </a:lstStyle>
          <a:p>
            <a:pPr lvl="0"/>
            <a:r>
              <a:rPr lang="zh-CN" altLang="en-US" dirty="0"/>
              <a:t>单击此处编辑母版文本样式</a:t>
            </a:r>
          </a:p>
        </p:txBody>
      </p:sp>
      <p:sp>
        <p:nvSpPr>
          <p:cNvPr id="7" name="日期占位符 3">
            <a:extLst>
              <a:ext uri="{FF2B5EF4-FFF2-40B4-BE49-F238E27FC236}">
                <a16:creationId xmlns:a16="http://schemas.microsoft.com/office/drawing/2014/main" id="{281BC7BF-3CDA-3383-A3FC-77F8F14FC73D}"/>
              </a:ext>
            </a:extLst>
          </p:cNvPr>
          <p:cNvSpPr>
            <a:spLocks noGrp="1"/>
          </p:cNvSpPr>
          <p:nvPr>
            <p:ph type="dt" sz="half" idx="2"/>
          </p:nvPr>
        </p:nvSpPr>
        <p:spPr>
          <a:xfrm>
            <a:off x="609600" y="631614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8" name="页脚占位符 4">
            <a:extLst>
              <a:ext uri="{FF2B5EF4-FFF2-40B4-BE49-F238E27FC236}">
                <a16:creationId xmlns:a16="http://schemas.microsoft.com/office/drawing/2014/main" id="{E6253BA9-63B3-17DD-C004-978BFCB3EA47}"/>
              </a:ext>
            </a:extLst>
          </p:cNvPr>
          <p:cNvSpPr>
            <a:spLocks noGrp="1"/>
          </p:cNvSpPr>
          <p:nvPr>
            <p:ph type="ftr" sz="quarter" idx="3"/>
          </p:nvPr>
        </p:nvSpPr>
        <p:spPr>
          <a:xfrm>
            <a:off x="4038600" y="631614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9" name="灯片编号占位符 5">
            <a:extLst>
              <a:ext uri="{FF2B5EF4-FFF2-40B4-BE49-F238E27FC236}">
                <a16:creationId xmlns:a16="http://schemas.microsoft.com/office/drawing/2014/main" id="{D7188368-D13E-0E2F-94A3-DED736DA57EC}"/>
              </a:ext>
            </a:extLst>
          </p:cNvPr>
          <p:cNvSpPr>
            <a:spLocks noGrp="1"/>
          </p:cNvSpPr>
          <p:nvPr>
            <p:ph type="sldNum" sz="quarter" idx="4"/>
          </p:nvPr>
        </p:nvSpPr>
        <p:spPr>
          <a:xfrm>
            <a:off x="8839200" y="631614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77AA6-5F82-4755-B29C-FAB6A572A0B7}" type="slidenum">
              <a:rPr lang="zh-CN" altLang="en-US" smtClean="0"/>
              <a:pPr/>
              <a:t>‹#›</a:t>
            </a:fld>
            <a:r>
              <a:rPr lang="en-US" altLang="zh-CN"/>
              <a:t>/23</a:t>
            </a:r>
            <a:endParaRPr lang="zh-CN" altLang="en-US"/>
          </a:p>
        </p:txBody>
      </p:sp>
    </p:spTree>
    <p:extLst>
      <p:ext uri="{BB962C8B-B14F-4D97-AF65-F5344CB8AC3E}">
        <p14:creationId xmlns:p14="http://schemas.microsoft.com/office/powerpoint/2010/main" val="344469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5" name="日期占位符 3">
            <a:extLst>
              <a:ext uri="{FF2B5EF4-FFF2-40B4-BE49-F238E27FC236}">
                <a16:creationId xmlns:a16="http://schemas.microsoft.com/office/drawing/2014/main" id="{8D741F19-967D-174E-628F-91C1E9B098DC}"/>
              </a:ext>
            </a:extLst>
          </p:cNvPr>
          <p:cNvSpPr>
            <a:spLocks noGrp="1"/>
          </p:cNvSpPr>
          <p:nvPr>
            <p:ph type="dt" sz="half" idx="2"/>
          </p:nvPr>
        </p:nvSpPr>
        <p:spPr>
          <a:xfrm>
            <a:off x="609600" y="60356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6" name="页脚占位符 4">
            <a:extLst>
              <a:ext uri="{FF2B5EF4-FFF2-40B4-BE49-F238E27FC236}">
                <a16:creationId xmlns:a16="http://schemas.microsoft.com/office/drawing/2014/main" id="{A0CB1CDB-1869-11F3-2414-2C4738C4F1ED}"/>
              </a:ext>
            </a:extLst>
          </p:cNvPr>
          <p:cNvSpPr>
            <a:spLocks noGrp="1"/>
          </p:cNvSpPr>
          <p:nvPr>
            <p:ph type="ftr" sz="quarter" idx="3"/>
          </p:nvPr>
        </p:nvSpPr>
        <p:spPr>
          <a:xfrm>
            <a:off x="4038600" y="60356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7" name="灯片编号占位符 5">
            <a:extLst>
              <a:ext uri="{FF2B5EF4-FFF2-40B4-BE49-F238E27FC236}">
                <a16:creationId xmlns:a16="http://schemas.microsoft.com/office/drawing/2014/main" id="{9D2FEB0C-B083-F0AE-885B-98A3C4679913}"/>
              </a:ext>
            </a:extLst>
          </p:cNvPr>
          <p:cNvSpPr>
            <a:spLocks noGrp="1"/>
          </p:cNvSpPr>
          <p:nvPr>
            <p:ph type="sldNum" sz="quarter" idx="4"/>
          </p:nvPr>
        </p:nvSpPr>
        <p:spPr>
          <a:xfrm>
            <a:off x="8839200" y="603567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77AA6-5F82-4755-B29C-FAB6A572A0B7}" type="slidenum">
              <a:rPr lang="zh-CN" altLang="en-US" smtClean="0"/>
              <a:pPr/>
              <a:t>‹#›</a:t>
            </a:fld>
            <a:r>
              <a:rPr lang="en-US" altLang="zh-CN"/>
              <a:t>/23</a:t>
            </a:r>
            <a:endParaRPr lang="zh-CN" altLang="en-US"/>
          </a:p>
        </p:txBody>
      </p:sp>
    </p:spTree>
    <p:extLst>
      <p:ext uri="{BB962C8B-B14F-4D97-AF65-F5344CB8AC3E}">
        <p14:creationId xmlns:p14="http://schemas.microsoft.com/office/powerpoint/2010/main" val="16522417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E4427E2-0B4D-404E-AD0D-850B895D1BCA}"/>
              </a:ext>
            </a:extLst>
          </p:cNvPr>
          <p:cNvSpPr>
            <a:spLocks noGrp="1"/>
          </p:cNvSpPr>
          <p:nvPr>
            <p:ph type="dt" sz="half" idx="2"/>
          </p:nvPr>
        </p:nvSpPr>
        <p:spPr>
          <a:xfrm>
            <a:off x="609600" y="603567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3" name="页脚占位符 4">
            <a:extLst>
              <a:ext uri="{FF2B5EF4-FFF2-40B4-BE49-F238E27FC236}">
                <a16:creationId xmlns:a16="http://schemas.microsoft.com/office/drawing/2014/main" id="{A15F17EE-704F-4153-B9E7-5CD9C3A4382C}"/>
              </a:ext>
            </a:extLst>
          </p:cNvPr>
          <p:cNvSpPr>
            <a:spLocks noGrp="1"/>
          </p:cNvSpPr>
          <p:nvPr>
            <p:ph type="ftr" sz="quarter" idx="3"/>
          </p:nvPr>
        </p:nvSpPr>
        <p:spPr>
          <a:xfrm>
            <a:off x="4038600" y="603567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27B8735-F64D-40FE-AE92-5F61ABC61853}"/>
              </a:ext>
            </a:extLst>
          </p:cNvPr>
          <p:cNvSpPr>
            <a:spLocks noGrp="1"/>
          </p:cNvSpPr>
          <p:nvPr>
            <p:ph type="sldNum" sz="quarter" idx="4"/>
          </p:nvPr>
        </p:nvSpPr>
        <p:spPr>
          <a:xfrm>
            <a:off x="8839200" y="603567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77AA6-5F82-4755-B29C-FAB6A572A0B7}" type="slidenum">
              <a:rPr lang="zh-CN" altLang="en-US" smtClean="0"/>
              <a:pPr/>
              <a:t>‹#›</a:t>
            </a:fld>
            <a:r>
              <a:rPr lang="en-US" altLang="zh-CN"/>
              <a:t>/23</a:t>
            </a:r>
            <a:endParaRPr lang="zh-CN" altLang="en-US"/>
          </a:p>
        </p:txBody>
      </p:sp>
    </p:spTree>
    <p:extLst>
      <p:ext uri="{BB962C8B-B14F-4D97-AF65-F5344CB8AC3E}">
        <p14:creationId xmlns:p14="http://schemas.microsoft.com/office/powerpoint/2010/main" val="2891849847"/>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1" r:id="rId3"/>
    <p:sldLayoutId id="21474836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4"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32" userDrawn="1">
          <p15:clr>
            <a:srgbClr val="F26B43"/>
          </p15:clr>
        </p15:guide>
        <p15:guide id="6" orient="horz" pos="496" userDrawn="1">
          <p15:clr>
            <a:srgbClr val="F26B43"/>
          </p15:clr>
        </p15:guide>
        <p15:guide id="7" orient="horz" pos="4104" userDrawn="1">
          <p15:clr>
            <a:srgbClr val="F26B43"/>
          </p15:clr>
        </p15:guide>
        <p15:guide id="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tmp"/><Relationship Id="rId4" Type="http://schemas.openxmlformats.org/officeDocument/2006/relationships/image" Target="../media/image6.tmp"/></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owerpoint template design by DAJU_PPT正版来源小红书大橘PPT微信DAJU_PPT请勿抄袭搬运！盗版必究！">
            <a:extLst>
              <a:ext uri="{FF2B5EF4-FFF2-40B4-BE49-F238E27FC236}">
                <a16:creationId xmlns:a16="http://schemas.microsoft.com/office/drawing/2014/main" id="{E8996F18-DA2C-7058-F70C-E96B0304A28B}"/>
              </a:ext>
            </a:extLst>
          </p:cNvPr>
          <p:cNvGrpSpPr/>
          <p:nvPr/>
        </p:nvGrpSpPr>
        <p:grpSpPr>
          <a:xfrm>
            <a:off x="243840" y="233680"/>
            <a:ext cx="11704320" cy="6390640"/>
            <a:chOff x="243840" y="233680"/>
            <a:chExt cx="11704320" cy="6390640"/>
          </a:xfrm>
        </p:grpSpPr>
        <p:sp>
          <p:nvSpPr>
            <p:cNvPr id="23" name="powerpoint template design by DAJU_PPT正版来源小红书大橘PPT微信DAJU_PPT请勿抄袭搬运！盗版必究！-1">
              <a:extLst>
                <a:ext uri="{FF2B5EF4-FFF2-40B4-BE49-F238E27FC236}">
                  <a16:creationId xmlns:a16="http://schemas.microsoft.com/office/drawing/2014/main" id="{2CE3AA01-6C4F-71FF-DA23-D32B747DC8EE}"/>
                </a:ext>
              </a:extLst>
            </p:cNvPr>
            <p:cNvSpPr/>
            <p:nvPr/>
          </p:nvSpPr>
          <p:spPr>
            <a:xfrm>
              <a:off x="243840" y="233680"/>
              <a:ext cx="11704320" cy="6390640"/>
            </a:xfrm>
            <a:prstGeom prst="rect">
              <a:avLst/>
            </a:prstGeom>
            <a:noFill/>
            <a:ln w="190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owerpoint template design by DAJU_PPT正版来源小红书大橘PPT微信DAJU_PPT请勿抄袭搬运！盗版必究！-2">
              <a:extLst>
                <a:ext uri="{FF2B5EF4-FFF2-40B4-BE49-F238E27FC236}">
                  <a16:creationId xmlns:a16="http://schemas.microsoft.com/office/drawing/2014/main" id="{7FD32C92-979F-C196-C37D-D1B43D081D69}"/>
                </a:ext>
              </a:extLst>
            </p:cNvPr>
            <p:cNvSpPr/>
            <p:nvPr/>
          </p:nvSpPr>
          <p:spPr>
            <a:xfrm>
              <a:off x="426720" y="396240"/>
              <a:ext cx="11338560" cy="6065520"/>
            </a:xfrm>
            <a:prstGeom prst="roundRect">
              <a:avLst>
                <a:gd name="adj" fmla="val 0"/>
              </a:avLst>
            </a:prstGeom>
            <a:noFill/>
            <a:ln w="9525" cap="flat" cmpd="sng" algn="ctr">
              <a:solidFill>
                <a:schemeClr val="accent2"/>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owerpoint template design by DAJU_PPT正版来源小红书大橘PPT微信DAJU_PPT请勿抄袭搬运！盗版必究！-3">
              <a:extLst>
                <a:ext uri="{FF2B5EF4-FFF2-40B4-BE49-F238E27FC236}">
                  <a16:creationId xmlns:a16="http://schemas.microsoft.com/office/drawing/2014/main" id="{3A1CEF59-52D3-B740-56E2-575342470F95}"/>
                </a:ext>
              </a:extLst>
            </p:cNvPr>
            <p:cNvSpPr/>
            <p:nvPr/>
          </p:nvSpPr>
          <p:spPr>
            <a:xfrm>
              <a:off x="355600" y="639064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owerpoint template design by DAJU_PPT正版来源小红书大橘PPT微信DAJU_PPT请勿抄袭搬运！盗版必究！-4">
              <a:extLst>
                <a:ext uri="{FF2B5EF4-FFF2-40B4-BE49-F238E27FC236}">
                  <a16:creationId xmlns:a16="http://schemas.microsoft.com/office/drawing/2014/main" id="{0F5C8FC8-BAC7-70F7-BA09-E1C70C7AD96E}"/>
                </a:ext>
              </a:extLst>
            </p:cNvPr>
            <p:cNvSpPr/>
            <p:nvPr/>
          </p:nvSpPr>
          <p:spPr>
            <a:xfrm>
              <a:off x="11694160" y="32512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owerpoint template design by DAJU_PPT正版来源小红书大橘PPT微信DAJU_PPT请勿抄袭搬运！盗版必究！-5">
              <a:extLst>
                <a:ext uri="{FF2B5EF4-FFF2-40B4-BE49-F238E27FC236}">
                  <a16:creationId xmlns:a16="http://schemas.microsoft.com/office/drawing/2014/main" id="{CB7E40E8-EB5C-0457-6F10-9A5E1CD116A4}"/>
                </a:ext>
              </a:extLst>
            </p:cNvPr>
            <p:cNvSpPr/>
            <p:nvPr/>
          </p:nvSpPr>
          <p:spPr>
            <a:xfrm>
              <a:off x="11694160" y="639064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owerpoint template design by DAJU_PPT正版来源小红书大橘PPT微信DAJU_PPT请勿抄袭搬运！盗版必究！">
            <a:extLst>
              <a:ext uri="{FF2B5EF4-FFF2-40B4-BE49-F238E27FC236}">
                <a16:creationId xmlns:a16="http://schemas.microsoft.com/office/drawing/2014/main" id="{DFFE52E4-824A-4295-93D7-65CF2C45032E}"/>
              </a:ext>
            </a:extLst>
          </p:cNvPr>
          <p:cNvSpPr/>
          <p:nvPr/>
        </p:nvSpPr>
        <p:spPr>
          <a:xfrm>
            <a:off x="1430373" y="1950132"/>
            <a:ext cx="8815676" cy="1790427"/>
          </a:xfrm>
          <a:prstGeom prst="rect">
            <a:avLst/>
          </a:prstGeom>
        </p:spPr>
        <p:txBody>
          <a:bodyPr wrap="square" lIns="0" tIns="0" rIns="0" bIns="0">
            <a:spAutoFit/>
          </a:bodyPr>
          <a:lstStyle/>
          <a:p>
            <a:pPr algn="ctr" fontAlgn="base">
              <a:lnSpc>
                <a:spcPct val="125000"/>
              </a:lnSpc>
            </a:pPr>
            <a:r>
              <a:rPr lang="en-US" altLang="zh-CN" sz="3200" b="1" spc="600" dirty="0">
                <a:latin typeface="+mj-lt"/>
                <a:cs typeface="Calibri" panose="020F0502020204030204" pitchFamily="34" charset="0"/>
              </a:rPr>
              <a:t>How Can PFTZs Affect Firms</a:t>
            </a:r>
            <a:r>
              <a:rPr lang="en-US" altLang="zh-CN" sz="3200" b="1" dirty="0">
                <a:latin typeface="Trade Gothic Next Rounded" panose="020F0502020204030204" pitchFamily="34" charset="0"/>
              </a:rPr>
              <a:t>’  </a:t>
            </a:r>
            <a:r>
              <a:rPr lang="en-US" altLang="zh-CN" sz="3200" b="1" spc="600" dirty="0">
                <a:latin typeface="+mj-lt"/>
                <a:cs typeface="Calibri" panose="020F0502020204030204" pitchFamily="34" charset="0"/>
              </a:rPr>
              <a:t>GVC Positions through Supply Chains</a:t>
            </a:r>
            <a:r>
              <a:rPr lang="en-US" altLang="zh-CN" sz="2800" b="1" spc="600" dirty="0">
                <a:latin typeface="+mj-lt"/>
                <a:cs typeface="Calibri" panose="020F0502020204030204" pitchFamily="34" charset="0"/>
              </a:rPr>
              <a:t>?</a:t>
            </a:r>
          </a:p>
        </p:txBody>
      </p:sp>
      <p:sp>
        <p:nvSpPr>
          <p:cNvPr id="3" name="powerpoint template design by DAJU_PPT正版来源小红书大橘PPT微信DAJU_PPT请勿抄袭搬运！盗版必究！-3">
            <a:extLst>
              <a:ext uri="{FF2B5EF4-FFF2-40B4-BE49-F238E27FC236}">
                <a16:creationId xmlns:a16="http://schemas.microsoft.com/office/drawing/2014/main" id="{34EFFCBD-1731-2031-2C9E-2918A65917AC}"/>
              </a:ext>
            </a:extLst>
          </p:cNvPr>
          <p:cNvSpPr/>
          <p:nvPr/>
        </p:nvSpPr>
        <p:spPr>
          <a:xfrm>
            <a:off x="355600" y="32512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A216677-D1E3-766C-FE9C-D88332D3B14E}"/>
              </a:ext>
            </a:extLst>
          </p:cNvPr>
          <p:cNvSpPr txBox="1"/>
          <p:nvPr/>
        </p:nvSpPr>
        <p:spPr>
          <a:xfrm>
            <a:off x="4703007" y="4475453"/>
            <a:ext cx="2270409" cy="276999"/>
          </a:xfrm>
          <a:prstGeom prst="rect">
            <a:avLst/>
          </a:prstGeom>
          <a:noFill/>
        </p:spPr>
        <p:txBody>
          <a:bodyPr wrap="square">
            <a:spAutoFit/>
          </a:bodyPr>
          <a:lstStyle/>
          <a:p>
            <a:r>
              <a:rPr lang="en-US" altLang="zh-CN" sz="1200" dirty="0"/>
              <a:t>Wuhan University, China</a:t>
            </a:r>
            <a:endParaRPr lang="zh-CN" altLang="en-US" sz="1200" dirty="0"/>
          </a:p>
        </p:txBody>
      </p:sp>
      <p:sp>
        <p:nvSpPr>
          <p:cNvPr id="6" name="文本框 5">
            <a:extLst>
              <a:ext uri="{FF2B5EF4-FFF2-40B4-BE49-F238E27FC236}">
                <a16:creationId xmlns:a16="http://schemas.microsoft.com/office/drawing/2014/main" id="{A2C30992-692D-4920-1379-868A3C61CF76}"/>
              </a:ext>
            </a:extLst>
          </p:cNvPr>
          <p:cNvSpPr txBox="1"/>
          <p:nvPr/>
        </p:nvSpPr>
        <p:spPr>
          <a:xfrm>
            <a:off x="4880030" y="5045974"/>
            <a:ext cx="2093386" cy="369332"/>
          </a:xfrm>
          <a:prstGeom prst="rect">
            <a:avLst/>
          </a:prstGeom>
          <a:noFill/>
        </p:spPr>
        <p:txBody>
          <a:bodyPr wrap="square">
            <a:spAutoFit/>
          </a:bodyPr>
          <a:lstStyle/>
          <a:p>
            <a:r>
              <a:rPr lang="en-US" altLang="zh-CN" dirty="0"/>
              <a:t>10 July 2025</a:t>
            </a:r>
            <a:endParaRPr lang="zh-CN" altLang="en-US" dirty="0"/>
          </a:p>
        </p:txBody>
      </p:sp>
      <p:sp>
        <p:nvSpPr>
          <p:cNvPr id="8" name="文本框 7">
            <a:extLst>
              <a:ext uri="{FF2B5EF4-FFF2-40B4-BE49-F238E27FC236}">
                <a16:creationId xmlns:a16="http://schemas.microsoft.com/office/drawing/2014/main" id="{F593EB4D-E410-2D07-EB24-C58EF97EE459}"/>
              </a:ext>
            </a:extLst>
          </p:cNvPr>
          <p:cNvSpPr txBox="1"/>
          <p:nvPr/>
        </p:nvSpPr>
        <p:spPr>
          <a:xfrm>
            <a:off x="1784819" y="4012654"/>
            <a:ext cx="8622361" cy="338554"/>
          </a:xfrm>
          <a:prstGeom prst="rect">
            <a:avLst/>
          </a:prstGeom>
          <a:noFill/>
        </p:spPr>
        <p:txBody>
          <a:bodyPr wrap="square">
            <a:spAutoFit/>
          </a:bodyPr>
          <a:lstStyle/>
          <a:p>
            <a:r>
              <a:rPr lang="en-US" altLang="zh-CN" sz="1600" dirty="0" err="1"/>
              <a:t>Chenchen</a:t>
            </a:r>
            <a:r>
              <a:rPr lang="en-US" altLang="zh-CN" sz="1600" dirty="0"/>
              <a:t> TIAN, </a:t>
            </a:r>
            <a:r>
              <a:rPr lang="en-US" altLang="zh-CN" sz="1600" dirty="0" err="1"/>
              <a:t>Yimamu</a:t>
            </a:r>
            <a:r>
              <a:rPr lang="en-US" altLang="zh-CN" sz="1600" dirty="0"/>
              <a:t> ABASI, Yongming HUANG, </a:t>
            </a:r>
            <a:r>
              <a:rPr lang="en-US" altLang="zh-CN" sz="1600" dirty="0" err="1"/>
              <a:t>Suppakorn</a:t>
            </a:r>
            <a:r>
              <a:rPr lang="en-US" altLang="zh-CN" sz="1600" dirty="0"/>
              <a:t> KHONKHLONG, Xin LI</a:t>
            </a:r>
            <a:endParaRPr lang="zh-CN" altLang="en-US" sz="1600" dirty="0"/>
          </a:p>
        </p:txBody>
      </p:sp>
    </p:spTree>
    <p:extLst>
      <p:ext uri="{BB962C8B-B14F-4D97-AF65-F5344CB8AC3E}">
        <p14:creationId xmlns:p14="http://schemas.microsoft.com/office/powerpoint/2010/main" val="2473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0BDFB-1CA1-1E0A-28D2-6C6A066BD3CB}"/>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634A84F4-213A-597A-6051-EB26BE086A28}"/>
              </a:ext>
            </a:extLst>
          </p:cNvPr>
          <p:cNvSpPr>
            <a:spLocks noGrp="1"/>
          </p:cNvSpPr>
          <p:nvPr>
            <p:ph type="body" sz="quarter" idx="13"/>
          </p:nvPr>
        </p:nvSpPr>
        <p:spPr>
          <a:xfrm>
            <a:off x="0" y="139199"/>
            <a:ext cx="6464300" cy="511175"/>
          </a:xfrm>
        </p:spPr>
        <p:txBody>
          <a:bodyPr/>
          <a:lstStyle/>
          <a:p>
            <a:r>
              <a:rPr lang="en-US" altLang="zh-CN" sz="3200" dirty="0">
                <a:solidFill>
                  <a:schemeClr val="tx1"/>
                </a:solidFill>
              </a:rPr>
              <a:t>4. Data and Methodology</a:t>
            </a:r>
            <a:endParaRPr lang="zh-CN" altLang="en-US" sz="3200" dirty="0">
              <a:solidFill>
                <a:schemeClr val="tx1"/>
              </a:solidFill>
            </a:endParaRPr>
          </a:p>
        </p:txBody>
      </p:sp>
      <p:sp>
        <p:nvSpPr>
          <p:cNvPr id="4" name="文本框 3">
            <a:extLst>
              <a:ext uri="{FF2B5EF4-FFF2-40B4-BE49-F238E27FC236}">
                <a16:creationId xmlns:a16="http://schemas.microsoft.com/office/drawing/2014/main" id="{0B5C631C-C07C-7A1F-0F72-AF9CFA12E547}"/>
              </a:ext>
            </a:extLst>
          </p:cNvPr>
          <p:cNvSpPr txBox="1"/>
          <p:nvPr/>
        </p:nvSpPr>
        <p:spPr>
          <a:xfrm>
            <a:off x="900884" y="1145109"/>
            <a:ext cx="6704391" cy="430887"/>
          </a:xfrm>
          <a:prstGeom prst="rect">
            <a:avLst/>
          </a:prstGeom>
          <a:noFill/>
        </p:spPr>
        <p:txBody>
          <a:bodyPr wrap="square">
            <a:spAutoFit/>
          </a:bodyPr>
          <a:lstStyle/>
          <a:p>
            <a:pPr indent="-342900">
              <a:buFont typeface="Wingdings" panose="05000000000000000000" pitchFamily="2" charset="2"/>
              <a:buChar char="l"/>
            </a:pPr>
            <a:r>
              <a:rPr lang="en-US" altLang="zh-CN" sz="2200" b="1"/>
              <a:t>Data</a:t>
            </a:r>
            <a:endParaRPr lang="zh-CN" altLang="en-US" sz="2200" b="1"/>
          </a:p>
        </p:txBody>
      </p:sp>
      <p:sp>
        <p:nvSpPr>
          <p:cNvPr id="3" name="灯片编号占位符 2">
            <a:extLst>
              <a:ext uri="{FF2B5EF4-FFF2-40B4-BE49-F238E27FC236}">
                <a16:creationId xmlns:a16="http://schemas.microsoft.com/office/drawing/2014/main" id="{AFCC6BB8-C62C-4479-A717-621EF28280F1}"/>
              </a:ext>
            </a:extLst>
          </p:cNvPr>
          <p:cNvSpPr>
            <a:spLocks noGrp="1"/>
          </p:cNvSpPr>
          <p:nvPr>
            <p:ph type="sldNum" sz="quarter" idx="4"/>
          </p:nvPr>
        </p:nvSpPr>
        <p:spPr/>
        <p:txBody>
          <a:bodyPr/>
          <a:lstStyle/>
          <a:p>
            <a:fld id="{84377AA6-5F82-4755-B29C-FAB6A572A0B7}" type="slidenum">
              <a:rPr lang="zh-CN" altLang="en-US" smtClean="0"/>
              <a:pPr/>
              <a:t>10</a:t>
            </a:fld>
            <a:r>
              <a:rPr lang="en-US" altLang="zh-CN"/>
              <a:t>/23</a:t>
            </a: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996293C-6112-2A71-7078-F50191F5EE2E}"/>
                  </a:ext>
                </a:extLst>
              </p:cNvPr>
              <p:cNvSpPr txBox="1"/>
              <p:nvPr/>
            </p:nvSpPr>
            <p:spPr>
              <a:xfrm>
                <a:off x="783146" y="1592321"/>
                <a:ext cx="11362307" cy="1004955"/>
              </a:xfrm>
              <a:prstGeom prst="rect">
                <a:avLst/>
              </a:prstGeom>
              <a:noFill/>
            </p:spPr>
            <p:txBody>
              <a:bodyPr wrap="square">
                <a:spAutoFit/>
              </a:bodyPr>
              <a:lstStyle/>
              <a:p>
                <a:pPr lvl="1" algn="just">
                  <a:lnSpc>
                    <a:spcPct val="150000"/>
                  </a:lnSpc>
                </a:pPr>
                <a:r>
                  <a:rPr lang="en-US" altLang="zh-CN" sz="2000" b="1" dirty="0"/>
                  <a:t>Independent variable: </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𝑷𝒇𝒕𝒛𝒔</m:t>
                        </m:r>
                      </m:e>
                      <m:sub>
                        <m:r>
                          <a:rPr lang="en-US" altLang="zh-CN" sz="2000" b="1" i="1">
                            <a:latin typeface="Cambria Math" panose="02040503050406030204" pitchFamily="18" charset="0"/>
                          </a:rPr>
                          <m:t>𝒇𝒕</m:t>
                        </m:r>
                      </m:sub>
                    </m:sSub>
                  </m:oMath>
                </a14:m>
                <a:endParaRPr lang="en-US" altLang="zh-CN" sz="2000" b="1" dirty="0"/>
              </a:p>
              <a:p>
                <a:pPr lvl="1" algn="just">
                  <a:lnSpc>
                    <a:spcPct val="150000"/>
                  </a:lnSpc>
                </a:pPr>
                <a:r>
                  <a:rPr lang="en-US" altLang="zh-CN" sz="2000" b="1" dirty="0"/>
                  <a:t>indicating whether firms</a:t>
                </a:r>
                <a:r>
                  <a:rPr lang="en-US" altLang="zh-CN" sz="2000" b="1" dirty="0">
                    <a:latin typeface="Trade Gothic Next Rounded" panose="020F0502020204030204" pitchFamily="34" charset="0"/>
                  </a:rPr>
                  <a:t>’ </a:t>
                </a:r>
                <a:r>
                  <a:rPr lang="en-US" altLang="zh-CN" sz="2000" b="1" dirty="0"/>
                  <a:t>customers or suppliers are in PFTZs </a:t>
                </a:r>
              </a:p>
            </p:txBody>
          </p:sp>
        </mc:Choice>
        <mc:Fallback xmlns="">
          <p:sp>
            <p:nvSpPr>
              <p:cNvPr id="7" name="文本框 6">
                <a:extLst>
                  <a:ext uri="{FF2B5EF4-FFF2-40B4-BE49-F238E27FC236}">
                    <a16:creationId xmlns:a16="http://schemas.microsoft.com/office/drawing/2014/main" id="{3996293C-6112-2A71-7078-F50191F5EE2E}"/>
                  </a:ext>
                </a:extLst>
              </p:cNvPr>
              <p:cNvSpPr txBox="1">
                <a:spLocks noRot="1" noChangeAspect="1" noMove="1" noResize="1" noEditPoints="1" noAdjustHandles="1" noChangeArrowheads="1" noChangeShapeType="1" noTextEdit="1"/>
              </p:cNvSpPr>
              <p:nvPr/>
            </p:nvSpPr>
            <p:spPr>
              <a:xfrm>
                <a:off x="783146" y="1592321"/>
                <a:ext cx="11362307" cy="1004955"/>
              </a:xfrm>
              <a:prstGeom prst="rect">
                <a:avLst/>
              </a:prstGeom>
              <a:blipFill>
                <a:blip r:embed="rId2"/>
                <a:stretch>
                  <a:fillRect b="-96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14F11EF-A410-C636-C025-712C0A68F031}"/>
                  </a:ext>
                </a:extLst>
              </p:cNvPr>
              <p:cNvSpPr txBox="1"/>
              <p:nvPr/>
            </p:nvSpPr>
            <p:spPr>
              <a:xfrm>
                <a:off x="1253292" y="2863283"/>
                <a:ext cx="10039103" cy="258679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dirty="0"/>
                  <a:t>Since CCTS provides firm-level data up to 2016, our sample involves the first two batches of PFTZs established in 2013 and 2015, located in Shanghai, Guangdong, Tianjin, and Fujian. </a:t>
                </a:r>
              </a:p>
              <a:p>
                <a:pPr marL="285750" indent="-285750" algn="just">
                  <a:lnSpc>
                    <a:spcPct val="150000"/>
                  </a:lnSpc>
                  <a:buFont typeface="Arial" panose="020B0604020202020204" pitchFamily="34" charset="0"/>
                  <a:buChar char="•"/>
                </a:pPr>
                <a:r>
                  <a:rPr lang="en-US" altLang="zh-CN" dirty="0"/>
                  <a:t>If the top five customers or suppliers are located within the implementation scope of Shanghai PFTZs from 2013, or within the Guangdong, Tianjin, and Fujian PFTZs</a:t>
                </a:r>
                <a:r>
                  <a:rPr lang="en-US" altLang="zh-CN" b="1" dirty="0">
                    <a:latin typeface="Trade Gothic Next Rounded" panose="020F0502020204030204" pitchFamily="34" charset="0"/>
                  </a:rPr>
                  <a:t>’</a:t>
                </a:r>
                <a:r>
                  <a:rPr lang="en-US" altLang="zh-CN" dirty="0"/>
                  <a:t>  implementation scope from 2015,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𝑷𝒇𝒕𝒛𝒔</m:t>
                        </m:r>
                      </m:e>
                      <m:sub>
                        <m:r>
                          <a:rPr lang="en-US" altLang="zh-CN" b="1" i="1">
                            <a:latin typeface="Cambria Math" panose="02040503050406030204" pitchFamily="18" charset="0"/>
                          </a:rPr>
                          <m:t>𝒇𝒕</m:t>
                        </m:r>
                      </m:sub>
                    </m:sSub>
                    <m:r>
                      <a:rPr lang="en-US" altLang="zh-CN" b="1" i="1">
                        <a:latin typeface="Cambria Math" panose="02040503050406030204" pitchFamily="18" charset="0"/>
                      </a:rPr>
                      <m:t> </m:t>
                    </m:r>
                  </m:oMath>
                </a14:m>
                <a:r>
                  <a:rPr lang="en-US" altLang="zh-CN" dirty="0"/>
                  <a:t>is 1. Otherwise,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𝑷𝒇𝒕𝒛𝒔</m:t>
                        </m:r>
                      </m:e>
                      <m:sub>
                        <m:r>
                          <a:rPr lang="en-US" altLang="zh-CN" b="1" i="1">
                            <a:latin typeface="Cambria Math" panose="02040503050406030204" pitchFamily="18" charset="0"/>
                          </a:rPr>
                          <m:t>𝒇𝒕</m:t>
                        </m:r>
                      </m:sub>
                    </m:sSub>
                  </m:oMath>
                </a14:m>
                <a:r>
                  <a:rPr lang="en-US" altLang="zh-CN" dirty="0"/>
                  <a:t> is 0</a:t>
                </a:r>
                <a:endParaRPr lang="zh-CN" altLang="en-US" dirty="0"/>
              </a:p>
            </p:txBody>
          </p:sp>
        </mc:Choice>
        <mc:Fallback xmlns="">
          <p:sp>
            <p:nvSpPr>
              <p:cNvPr id="12" name="文本框 11">
                <a:extLst>
                  <a:ext uri="{FF2B5EF4-FFF2-40B4-BE49-F238E27FC236}">
                    <a16:creationId xmlns:a16="http://schemas.microsoft.com/office/drawing/2014/main" id="{C14F11EF-A410-C636-C025-712C0A68F031}"/>
                  </a:ext>
                </a:extLst>
              </p:cNvPr>
              <p:cNvSpPr txBox="1">
                <a:spLocks noRot="1" noChangeAspect="1" noMove="1" noResize="1" noEditPoints="1" noAdjustHandles="1" noChangeArrowheads="1" noChangeShapeType="1" noTextEdit="1"/>
              </p:cNvSpPr>
              <p:nvPr/>
            </p:nvSpPr>
            <p:spPr>
              <a:xfrm>
                <a:off x="1253292" y="2863283"/>
                <a:ext cx="10039103" cy="2586798"/>
              </a:xfrm>
              <a:prstGeom prst="rect">
                <a:avLst/>
              </a:prstGeom>
              <a:blipFill>
                <a:blip r:embed="rId3"/>
                <a:stretch>
                  <a:fillRect l="-425" r="-547" b="-18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31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A33A-3E96-9102-491D-AE52AFC48425}"/>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8DCCBD24-22E5-0B66-3AC4-3A2791261D64}"/>
              </a:ext>
            </a:extLst>
          </p:cNvPr>
          <p:cNvSpPr>
            <a:spLocks noGrp="1"/>
          </p:cNvSpPr>
          <p:nvPr>
            <p:ph type="body" sz="quarter" idx="13"/>
          </p:nvPr>
        </p:nvSpPr>
        <p:spPr>
          <a:xfrm>
            <a:off x="0" y="139199"/>
            <a:ext cx="6464300" cy="511175"/>
          </a:xfrm>
        </p:spPr>
        <p:txBody>
          <a:bodyPr/>
          <a:lstStyle/>
          <a:p>
            <a:r>
              <a:rPr lang="en-US" altLang="zh-CN" sz="3200" dirty="0">
                <a:solidFill>
                  <a:schemeClr val="tx1"/>
                </a:solidFill>
              </a:rPr>
              <a:t>4. Data and Methodology</a:t>
            </a:r>
            <a:endParaRPr lang="zh-CN" altLang="en-US" sz="3200" dirty="0">
              <a:solidFill>
                <a:schemeClr val="tx1"/>
              </a:solidFill>
            </a:endParaRPr>
          </a:p>
        </p:txBody>
      </p:sp>
      <p:sp>
        <p:nvSpPr>
          <p:cNvPr id="3" name="灯片编号占位符 2">
            <a:extLst>
              <a:ext uri="{FF2B5EF4-FFF2-40B4-BE49-F238E27FC236}">
                <a16:creationId xmlns:a16="http://schemas.microsoft.com/office/drawing/2014/main" id="{BBE35508-E19C-209D-DD05-66E4108FEB89}"/>
              </a:ext>
            </a:extLst>
          </p:cNvPr>
          <p:cNvSpPr>
            <a:spLocks noGrp="1"/>
          </p:cNvSpPr>
          <p:nvPr>
            <p:ph type="sldNum" sz="quarter" idx="4"/>
          </p:nvPr>
        </p:nvSpPr>
        <p:spPr>
          <a:xfrm>
            <a:off x="8839200" y="6442742"/>
            <a:ext cx="2743200" cy="365125"/>
          </a:xfrm>
        </p:spPr>
        <p:txBody>
          <a:bodyPr/>
          <a:lstStyle/>
          <a:p>
            <a:fld id="{84377AA6-5F82-4755-B29C-FAB6A572A0B7}" type="slidenum">
              <a:rPr lang="zh-CN" altLang="en-US" smtClean="0"/>
              <a:pPr/>
              <a:t>11</a:t>
            </a:fld>
            <a:r>
              <a:rPr lang="en-US" altLang="zh-CN" dirty="0"/>
              <a:t>/23</a:t>
            </a:r>
            <a:endParaRPr lang="zh-CN" altLang="en-US" dirty="0"/>
          </a:p>
        </p:txBody>
      </p:sp>
      <p:grpSp>
        <p:nvGrpSpPr>
          <p:cNvPr id="5" name="组合 4">
            <a:extLst>
              <a:ext uri="{FF2B5EF4-FFF2-40B4-BE49-F238E27FC236}">
                <a16:creationId xmlns:a16="http://schemas.microsoft.com/office/drawing/2014/main" id="{8185B6B1-F623-4D6B-5142-814A4CA9897A}"/>
              </a:ext>
            </a:extLst>
          </p:cNvPr>
          <p:cNvGrpSpPr/>
          <p:nvPr/>
        </p:nvGrpSpPr>
        <p:grpSpPr>
          <a:xfrm>
            <a:off x="316576" y="913400"/>
            <a:ext cx="11993053" cy="460631"/>
            <a:chOff x="307698" y="828734"/>
            <a:chExt cx="11993053" cy="460631"/>
          </a:xfrm>
        </p:grpSpPr>
        <p:sp>
          <p:nvSpPr>
            <p:cNvPr id="4" name="文本框 3">
              <a:extLst>
                <a:ext uri="{FF2B5EF4-FFF2-40B4-BE49-F238E27FC236}">
                  <a16:creationId xmlns:a16="http://schemas.microsoft.com/office/drawing/2014/main" id="{3D243BE7-9A38-106A-53E3-98D1738A8141}"/>
                </a:ext>
              </a:extLst>
            </p:cNvPr>
            <p:cNvSpPr txBox="1"/>
            <p:nvPr/>
          </p:nvSpPr>
          <p:spPr>
            <a:xfrm>
              <a:off x="307698" y="858478"/>
              <a:ext cx="6704391" cy="430887"/>
            </a:xfrm>
            <a:prstGeom prst="rect">
              <a:avLst/>
            </a:prstGeom>
            <a:noFill/>
          </p:spPr>
          <p:txBody>
            <a:bodyPr wrap="square">
              <a:spAutoFit/>
            </a:bodyPr>
            <a:lstStyle/>
            <a:p>
              <a:pPr indent="-342900">
                <a:buFont typeface="Wingdings" panose="05000000000000000000" pitchFamily="2" charset="2"/>
                <a:buChar char="l"/>
              </a:pPr>
              <a:r>
                <a:rPr lang="en-US" altLang="zh-CN" sz="2200" b="1" dirty="0"/>
                <a:t>Data</a:t>
              </a:r>
              <a:endParaRPr lang="zh-CN" altLang="en-US" sz="2200" b="1" dirty="0"/>
            </a:p>
          </p:txBody>
        </p:sp>
        <p:sp>
          <p:nvSpPr>
            <p:cNvPr id="7" name="文本框 6">
              <a:extLst>
                <a:ext uri="{FF2B5EF4-FFF2-40B4-BE49-F238E27FC236}">
                  <a16:creationId xmlns:a16="http://schemas.microsoft.com/office/drawing/2014/main" id="{095F90E0-FF87-2DFB-E54E-E7F7ACA05AE7}"/>
                </a:ext>
              </a:extLst>
            </p:cNvPr>
            <p:cNvSpPr txBox="1"/>
            <p:nvPr/>
          </p:nvSpPr>
          <p:spPr>
            <a:xfrm>
              <a:off x="938444" y="828734"/>
              <a:ext cx="11362307" cy="441916"/>
            </a:xfrm>
            <a:prstGeom prst="rect">
              <a:avLst/>
            </a:prstGeom>
            <a:noFill/>
          </p:spPr>
          <p:txBody>
            <a:bodyPr wrap="square">
              <a:spAutoFit/>
            </a:bodyPr>
            <a:lstStyle/>
            <a:p>
              <a:pPr lvl="1" algn="just">
                <a:lnSpc>
                  <a:spcPct val="125000"/>
                </a:lnSpc>
              </a:pPr>
              <a:r>
                <a:rPr lang="zh-CN" altLang="en-US" sz="2000" b="1" dirty="0"/>
                <a:t>：</a:t>
              </a:r>
              <a:r>
                <a:rPr lang="en-US" altLang="zh-CN" sz="2000" b="1" dirty="0"/>
                <a:t> Control variables </a:t>
              </a:r>
            </a:p>
          </p:txBody>
        </p:sp>
      </p:grpSp>
      <p:sp>
        <p:nvSpPr>
          <p:cNvPr id="2" name="文本框 1">
            <a:extLst>
              <a:ext uri="{FF2B5EF4-FFF2-40B4-BE49-F238E27FC236}">
                <a16:creationId xmlns:a16="http://schemas.microsoft.com/office/drawing/2014/main" id="{E2DBB4A3-E57B-6B9B-9592-CFC4191DBA03}"/>
              </a:ext>
            </a:extLst>
          </p:cNvPr>
          <p:cNvSpPr txBox="1"/>
          <p:nvPr/>
        </p:nvSpPr>
        <p:spPr>
          <a:xfrm>
            <a:off x="609600" y="6054295"/>
            <a:ext cx="11588626" cy="418191"/>
          </a:xfrm>
          <a:prstGeom prst="rect">
            <a:avLst/>
          </a:prstGeom>
          <a:noFill/>
        </p:spPr>
        <p:txBody>
          <a:bodyPr wrap="square">
            <a:spAutoFit/>
          </a:bodyPr>
          <a:lstStyle/>
          <a:p>
            <a:pPr>
              <a:lnSpc>
                <a:spcPct val="150000"/>
              </a:lnSpc>
            </a:pPr>
            <a:r>
              <a:rPr lang="en-US" altLang="zh-CN" sz="1600" b="1" dirty="0"/>
              <a:t>Data sources:  </a:t>
            </a:r>
            <a:r>
              <a:rPr lang="en-US" altLang="zh-CN" sz="1600" dirty="0"/>
              <a:t> China Urban Statistical Yearbook, China Stock Market &amp; Accounting Research Database (CSMAR)</a:t>
            </a:r>
            <a:endParaRPr lang="zh-CN" altLang="en-US" sz="1600" dirty="0"/>
          </a:p>
        </p:txBody>
      </p:sp>
      <p:sp>
        <p:nvSpPr>
          <p:cNvPr id="10" name="文本框 9">
            <a:extLst>
              <a:ext uri="{FF2B5EF4-FFF2-40B4-BE49-F238E27FC236}">
                <a16:creationId xmlns:a16="http://schemas.microsoft.com/office/drawing/2014/main" id="{8221191F-46A7-413D-9DDC-1F6D7642D071}"/>
              </a:ext>
            </a:extLst>
          </p:cNvPr>
          <p:cNvSpPr txBox="1"/>
          <p:nvPr/>
        </p:nvSpPr>
        <p:spPr>
          <a:xfrm>
            <a:off x="707255" y="1563068"/>
            <a:ext cx="10986856" cy="4100290"/>
          </a:xfrm>
          <a:prstGeom prst="rect">
            <a:avLst/>
          </a:prstGeom>
          <a:noFill/>
        </p:spPr>
        <p:txBody>
          <a:bodyPr wrap="square">
            <a:spAutoFit/>
          </a:bodyPr>
          <a:lstStyle/>
          <a:p>
            <a:pPr marL="342900" indent="-342900" defTabSz="0" hangingPunct="0">
              <a:lnSpc>
                <a:spcPct val="125000"/>
              </a:lnSpc>
              <a:buAutoNum type="arabicParenBoth"/>
            </a:pPr>
            <a:r>
              <a:rPr lang="en-US" altLang="zh-CN" b="1" dirty="0"/>
              <a:t> Firm</a:t>
            </a:r>
            <a:r>
              <a:rPr lang="en-US" altLang="zh-CN" b="1" dirty="0">
                <a:latin typeface="Trade Gothic Next Rounded" panose="020F0502020204030204" pitchFamily="34" charset="0"/>
              </a:rPr>
              <a:t>’ </a:t>
            </a:r>
            <a:r>
              <a:rPr lang="en-US" altLang="zh-CN" b="1" dirty="0"/>
              <a:t>s scale and experience. </a:t>
            </a:r>
          </a:p>
          <a:p>
            <a:pPr>
              <a:lnSpc>
                <a:spcPct val="125000"/>
              </a:lnSpc>
            </a:pPr>
            <a:r>
              <a:rPr lang="en-US" altLang="zh-CN" dirty="0"/>
              <a:t>Firm scale: defined as the logarithm of total assets;  Firm age: the logarithm of the firm</a:t>
            </a:r>
            <a:r>
              <a:rPr lang="en-US" altLang="zh-CN" b="1" dirty="0">
                <a:latin typeface="Trade Gothic Next Rounded" panose="020F0502020204030204" pitchFamily="34" charset="0"/>
              </a:rPr>
              <a:t>’ </a:t>
            </a:r>
            <a:r>
              <a:rPr lang="en-US" altLang="zh-CN" dirty="0"/>
              <a:t>s  accounting year minus the year of establishment. </a:t>
            </a:r>
          </a:p>
          <a:p>
            <a:pPr>
              <a:lnSpc>
                <a:spcPct val="125000"/>
              </a:lnSpc>
              <a:spcBef>
                <a:spcPts val="600"/>
              </a:spcBef>
            </a:pPr>
            <a:r>
              <a:rPr lang="en-US" altLang="zh-CN" b="1" dirty="0"/>
              <a:t>(2) Financial situation. </a:t>
            </a:r>
          </a:p>
          <a:p>
            <a:pPr>
              <a:lnSpc>
                <a:spcPct val="125000"/>
              </a:lnSpc>
            </a:pPr>
            <a:r>
              <a:rPr lang="en-US" altLang="zh-CN" dirty="0"/>
              <a:t>Margin: gross operating margin;   DAR : firm</a:t>
            </a:r>
            <a:r>
              <a:rPr lang="en-US" altLang="zh-CN" b="1" dirty="0">
                <a:latin typeface="Trade Gothic Next Rounded" panose="020F0502020204030204" pitchFamily="34" charset="0"/>
              </a:rPr>
              <a:t>’ </a:t>
            </a:r>
            <a:r>
              <a:rPr lang="en-US" altLang="zh-CN" dirty="0"/>
              <a:t>s debt to asset ratio.</a:t>
            </a:r>
          </a:p>
          <a:p>
            <a:pPr>
              <a:lnSpc>
                <a:spcPct val="125000"/>
              </a:lnSpc>
              <a:spcBef>
                <a:spcPts val="600"/>
              </a:spcBef>
            </a:pPr>
            <a:r>
              <a:rPr lang="en-US" altLang="zh-CN" b="1" dirty="0"/>
              <a:t>(3) Corporate governance. </a:t>
            </a:r>
          </a:p>
          <a:p>
            <a:pPr>
              <a:lnSpc>
                <a:spcPct val="125000"/>
              </a:lnSpc>
            </a:pPr>
            <a:r>
              <a:rPr lang="en-US" altLang="zh-CN" dirty="0"/>
              <a:t>Firms</a:t>
            </a:r>
            <a:r>
              <a:rPr lang="en-US" altLang="zh-CN" b="1" dirty="0">
                <a:latin typeface="Trade Gothic Next Rounded" panose="020F0502020204030204" pitchFamily="34" charset="0"/>
              </a:rPr>
              <a:t>’ </a:t>
            </a:r>
            <a:r>
              <a:rPr lang="en-US" altLang="zh-CN" dirty="0"/>
              <a:t>board structure: the ratio of independent directors on the board. </a:t>
            </a:r>
          </a:p>
          <a:p>
            <a:pPr>
              <a:lnSpc>
                <a:spcPct val="125000"/>
              </a:lnSpc>
              <a:spcBef>
                <a:spcPts val="600"/>
              </a:spcBef>
            </a:pPr>
            <a:r>
              <a:rPr lang="en-US" altLang="zh-CN" b="1" dirty="0"/>
              <a:t>(4) City-level variables.</a:t>
            </a:r>
            <a:endParaRPr lang="en-US" altLang="zh-CN" dirty="0"/>
          </a:p>
          <a:p>
            <a:pPr>
              <a:lnSpc>
                <a:spcPct val="125000"/>
              </a:lnSpc>
            </a:pPr>
            <a:r>
              <a:rPr lang="en-US" altLang="zh-CN" dirty="0"/>
              <a:t>GDP: the logarithm of GDP;    Population scale: the year-end population count; </a:t>
            </a:r>
          </a:p>
          <a:p>
            <a:pPr>
              <a:lnSpc>
                <a:spcPct val="125000"/>
              </a:lnSpc>
            </a:pPr>
            <a:r>
              <a:rPr lang="en-US" altLang="zh-CN" dirty="0"/>
              <a:t>Industrial structure: the share of secondary industry;   Fiscal: the logarithm of fiscal expenditure;  </a:t>
            </a:r>
          </a:p>
          <a:p>
            <a:pPr>
              <a:lnSpc>
                <a:spcPct val="125000"/>
              </a:lnSpc>
            </a:pPr>
            <a:r>
              <a:rPr lang="en-US" altLang="zh-CN" dirty="0"/>
              <a:t>Invest: the logarithm of fixed asset investment.</a:t>
            </a:r>
            <a:endParaRPr lang="zh-CN" altLang="en-US" dirty="0"/>
          </a:p>
        </p:txBody>
      </p:sp>
    </p:spTree>
    <p:extLst>
      <p:ext uri="{BB962C8B-B14F-4D97-AF65-F5344CB8AC3E}">
        <p14:creationId xmlns:p14="http://schemas.microsoft.com/office/powerpoint/2010/main" val="27294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2613D-1D41-9043-FF0F-CAF53BC5B88D}"/>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3E5FA310-2404-33D1-F10F-A2D1F7DB574F}"/>
              </a:ext>
            </a:extLst>
          </p:cNvPr>
          <p:cNvSpPr>
            <a:spLocks noGrp="1"/>
          </p:cNvSpPr>
          <p:nvPr>
            <p:ph type="body" sz="quarter" idx="13"/>
          </p:nvPr>
        </p:nvSpPr>
        <p:spPr>
          <a:xfrm>
            <a:off x="0" y="139199"/>
            <a:ext cx="6464300" cy="511175"/>
          </a:xfrm>
        </p:spPr>
        <p:txBody>
          <a:bodyPr/>
          <a:lstStyle/>
          <a:p>
            <a:r>
              <a:rPr lang="en-US" altLang="zh-CN" sz="3200" dirty="0">
                <a:solidFill>
                  <a:schemeClr val="tx1"/>
                </a:solidFill>
              </a:rPr>
              <a:t>4. Data and Methodology</a:t>
            </a:r>
            <a:endParaRPr lang="zh-CN" altLang="en-US" sz="3200" dirty="0">
              <a:solidFill>
                <a:schemeClr val="tx1"/>
              </a:solidFill>
            </a:endParaRPr>
          </a:p>
        </p:txBody>
      </p:sp>
      <p:sp>
        <p:nvSpPr>
          <p:cNvPr id="3" name="灯片编号占位符 2">
            <a:extLst>
              <a:ext uri="{FF2B5EF4-FFF2-40B4-BE49-F238E27FC236}">
                <a16:creationId xmlns:a16="http://schemas.microsoft.com/office/drawing/2014/main" id="{5DD5C297-A921-FCF3-B78B-6B34C587EB96}"/>
              </a:ext>
            </a:extLst>
          </p:cNvPr>
          <p:cNvSpPr>
            <a:spLocks noGrp="1"/>
          </p:cNvSpPr>
          <p:nvPr>
            <p:ph type="sldNum" sz="quarter" idx="4"/>
          </p:nvPr>
        </p:nvSpPr>
        <p:spPr>
          <a:xfrm>
            <a:off x="8839200" y="6442742"/>
            <a:ext cx="2743200" cy="365125"/>
          </a:xfrm>
        </p:spPr>
        <p:txBody>
          <a:bodyPr/>
          <a:lstStyle/>
          <a:p>
            <a:fld id="{84377AA6-5F82-4755-B29C-FAB6A572A0B7}" type="slidenum">
              <a:rPr lang="zh-CN" altLang="en-US" smtClean="0"/>
              <a:pPr/>
              <a:t>12</a:t>
            </a:fld>
            <a:r>
              <a:rPr lang="en-US" altLang="zh-CN" dirty="0"/>
              <a:t>/23</a:t>
            </a:r>
            <a:endParaRPr lang="zh-CN" altLang="en-US" dirty="0"/>
          </a:p>
        </p:txBody>
      </p:sp>
      <p:pic>
        <p:nvPicPr>
          <p:cNvPr id="12" name="图片 11">
            <a:extLst>
              <a:ext uri="{FF2B5EF4-FFF2-40B4-BE49-F238E27FC236}">
                <a16:creationId xmlns:a16="http://schemas.microsoft.com/office/drawing/2014/main" id="{57EC95E5-BC9B-5B88-C796-69CBAF897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79" y="1150742"/>
            <a:ext cx="8611793" cy="5328000"/>
          </a:xfrm>
          <a:prstGeom prst="rect">
            <a:avLst/>
          </a:prstGeom>
        </p:spPr>
      </p:pic>
    </p:spTree>
    <p:extLst>
      <p:ext uri="{BB962C8B-B14F-4D97-AF65-F5344CB8AC3E}">
        <p14:creationId xmlns:p14="http://schemas.microsoft.com/office/powerpoint/2010/main" val="33559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1147-625A-993C-8989-CBC977815CFA}"/>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7201A6D5-CC6A-D7EE-E878-BD3D3279E10C}"/>
              </a:ext>
            </a:extLst>
          </p:cNvPr>
          <p:cNvSpPr>
            <a:spLocks noGrp="1"/>
          </p:cNvSpPr>
          <p:nvPr>
            <p:ph type="body" sz="quarter" idx="13"/>
          </p:nvPr>
        </p:nvSpPr>
        <p:spPr>
          <a:xfrm>
            <a:off x="0" y="139199"/>
            <a:ext cx="6464300" cy="511175"/>
          </a:xfrm>
        </p:spPr>
        <p:txBody>
          <a:bodyPr/>
          <a:lstStyle/>
          <a:p>
            <a:r>
              <a:rPr lang="en-US" altLang="zh-CN" sz="3200" dirty="0">
                <a:solidFill>
                  <a:schemeClr val="tx1"/>
                </a:solidFill>
              </a:rPr>
              <a:t>4. Data and Methodology</a:t>
            </a:r>
            <a:endParaRPr lang="zh-CN" altLang="en-US" sz="3200" dirty="0">
              <a:solidFill>
                <a:schemeClr val="tx1"/>
              </a:solidFill>
            </a:endParaRPr>
          </a:p>
        </p:txBody>
      </p:sp>
      <p:sp>
        <p:nvSpPr>
          <p:cNvPr id="4" name="文本框 3">
            <a:extLst>
              <a:ext uri="{FF2B5EF4-FFF2-40B4-BE49-F238E27FC236}">
                <a16:creationId xmlns:a16="http://schemas.microsoft.com/office/drawing/2014/main" id="{043D15C0-EF03-422F-95BB-BB622F266903}"/>
              </a:ext>
            </a:extLst>
          </p:cNvPr>
          <p:cNvSpPr txBox="1"/>
          <p:nvPr/>
        </p:nvSpPr>
        <p:spPr>
          <a:xfrm>
            <a:off x="353237" y="1078523"/>
            <a:ext cx="6704391" cy="430887"/>
          </a:xfrm>
          <a:prstGeom prst="rect">
            <a:avLst/>
          </a:prstGeom>
          <a:noFill/>
        </p:spPr>
        <p:txBody>
          <a:bodyPr wrap="square">
            <a:spAutoFit/>
          </a:bodyPr>
          <a:lstStyle/>
          <a:p>
            <a:pPr indent="-342900">
              <a:buFont typeface="Wingdings" panose="05000000000000000000" pitchFamily="2" charset="2"/>
              <a:buChar char="l"/>
            </a:pPr>
            <a:r>
              <a:rPr lang="en-US" altLang="zh-CN" sz="2200" b="1"/>
              <a:t> Model settings</a:t>
            </a:r>
            <a:endParaRPr lang="zh-CN" altLang="en-US" sz="2200" b="1"/>
          </a:p>
        </p:txBody>
      </p:sp>
      <p:sp>
        <p:nvSpPr>
          <p:cNvPr id="7" name="灯片编号占位符 6">
            <a:extLst>
              <a:ext uri="{FF2B5EF4-FFF2-40B4-BE49-F238E27FC236}">
                <a16:creationId xmlns:a16="http://schemas.microsoft.com/office/drawing/2014/main" id="{F8D824E6-03F7-1AD5-3D55-BBA0DD455BA5}"/>
              </a:ext>
            </a:extLst>
          </p:cNvPr>
          <p:cNvSpPr>
            <a:spLocks noGrp="1"/>
          </p:cNvSpPr>
          <p:nvPr>
            <p:ph type="sldNum" sz="quarter" idx="4"/>
          </p:nvPr>
        </p:nvSpPr>
        <p:spPr/>
        <p:txBody>
          <a:bodyPr/>
          <a:lstStyle/>
          <a:p>
            <a:fld id="{84377AA6-5F82-4755-B29C-FAB6A572A0B7}" type="slidenum">
              <a:rPr lang="zh-CN" altLang="en-US" smtClean="0"/>
              <a:pPr/>
              <a:t>13</a:t>
            </a:fld>
            <a:r>
              <a:rPr lang="en-US" altLang="zh-CN"/>
              <a:t>/23</a:t>
            </a: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48B84E9-314A-A226-B382-251E0B0C1769}"/>
                  </a:ext>
                </a:extLst>
              </p:cNvPr>
              <p:cNvSpPr txBox="1"/>
              <p:nvPr/>
            </p:nvSpPr>
            <p:spPr>
              <a:xfrm>
                <a:off x="1073354" y="2624402"/>
                <a:ext cx="10045292" cy="3005438"/>
              </a:xfrm>
              <a:prstGeom prst="rect">
                <a:avLst/>
              </a:prstGeom>
              <a:noFill/>
            </p:spPr>
            <p:txBody>
              <a:bodyPr wrap="square">
                <a:spAutoFit/>
              </a:bodyPr>
              <a:lstStyle/>
              <a:p>
                <a:pPr marL="342900" indent="-342900" algn="just">
                  <a:lnSpc>
                    <a:spcPct val="150000"/>
                  </a:lnSpc>
                  <a:buSzPct val="80000"/>
                  <a:buFont typeface="Wingdings" panose="05000000000000000000" pitchFamily="2" charset="2"/>
                  <a:buChar char="l"/>
                </a:pP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𝑃𝑜𝑠</m:t>
                        </m:r>
                      </m:e>
                      <m:sub>
                        <m:r>
                          <a:rPr lang="en-US" altLang="zh-CN" sz="2000" i="1">
                            <a:latin typeface="Cambria Math" panose="02040503050406030204" pitchFamily="18" charset="0"/>
                          </a:rPr>
                          <m:t>𝑓𝑡</m:t>
                        </m:r>
                      </m:sub>
                    </m:sSub>
                    <m:r>
                      <a:rPr lang="en-US" altLang="zh-CN" sz="2000" i="1">
                        <a:latin typeface="Cambria Math" panose="02040503050406030204" pitchFamily="18" charset="0"/>
                      </a:rPr>
                      <m:t> </m:t>
                    </m:r>
                  </m:oMath>
                </a14:m>
                <a:r>
                  <a:rPr lang="en-US" altLang="zh-CN" sz="2000" dirty="0"/>
                  <a:t> is the dependent variable indicating the GVC positions of firm </a:t>
                </a:r>
                <a14:m>
                  <m:oMath xmlns:m="http://schemas.openxmlformats.org/officeDocument/2006/math">
                    <m:r>
                      <a:rPr lang="en-US" altLang="zh-CN" sz="2000" i="1">
                        <a:latin typeface="Cambria Math" panose="02040503050406030204" pitchFamily="18" charset="0"/>
                      </a:rPr>
                      <m:t>𝑓</m:t>
                    </m:r>
                  </m:oMath>
                </a14:m>
                <a:r>
                  <a:rPr lang="en-US" altLang="zh-CN" sz="2000" dirty="0"/>
                  <a:t> in year </a:t>
                </a:r>
                <a14:m>
                  <m:oMath xmlns:m="http://schemas.openxmlformats.org/officeDocument/2006/math">
                    <m:r>
                      <a:rPr lang="en-US" altLang="zh-CN" sz="2000" i="1">
                        <a:latin typeface="Cambria Math" panose="02040503050406030204" pitchFamily="18" charset="0"/>
                      </a:rPr>
                      <m:t>𝑡</m:t>
                    </m:r>
                  </m:oMath>
                </a14:m>
                <a:r>
                  <a:rPr lang="en-US" altLang="zh-CN" sz="2000" dirty="0"/>
                  <a:t>.</a:t>
                </a:r>
              </a:p>
              <a:p>
                <a:pPr marL="342900" indent="-342900" algn="just">
                  <a:lnSpc>
                    <a:spcPct val="150000"/>
                  </a:lnSpc>
                  <a:buSzPct val="80000"/>
                  <a:buFont typeface="Wingdings" panose="05000000000000000000" pitchFamily="2" charset="2"/>
                  <a:buChar char="l"/>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𝑃𝑓𝑡𝑧𝑠</m:t>
                        </m:r>
                      </m:e>
                      <m:sub>
                        <m:r>
                          <a:rPr lang="en-US" altLang="zh-CN" sz="2000" i="1">
                            <a:latin typeface="Cambria Math" panose="02040503050406030204" pitchFamily="18" charset="0"/>
                          </a:rPr>
                          <m:t>𝑓𝑡</m:t>
                        </m:r>
                      </m:sub>
                    </m:sSub>
                    <m:r>
                      <a:rPr lang="en-US" altLang="zh-CN" sz="2000" i="1">
                        <a:latin typeface="Cambria Math" panose="02040503050406030204" pitchFamily="18" charset="0"/>
                      </a:rPr>
                      <m:t> </m:t>
                    </m:r>
                  </m:oMath>
                </a14:m>
                <a:r>
                  <a:rPr lang="en-US" altLang="zh-CN" sz="2000" dirty="0"/>
                  <a:t> is a dummy variable that indicates whether firm </a:t>
                </a:r>
                <a14:m>
                  <m:oMath xmlns:m="http://schemas.openxmlformats.org/officeDocument/2006/math">
                    <m:r>
                      <a:rPr lang="en-US" altLang="zh-CN" sz="2000" i="1">
                        <a:latin typeface="Cambria Math" panose="02040503050406030204" pitchFamily="18" charset="0"/>
                      </a:rPr>
                      <m:t>𝑓</m:t>
                    </m:r>
                  </m:oMath>
                </a14:m>
                <a:r>
                  <a:rPr lang="en-US" altLang="zh-CN" sz="2000" dirty="0"/>
                  <a:t> has customers or  suppliers located in PFTZs in year </a:t>
                </a:r>
                <a14:m>
                  <m:oMath xmlns:m="http://schemas.openxmlformats.org/officeDocument/2006/math">
                    <m:r>
                      <a:rPr lang="en-US" altLang="zh-CN" sz="2000" i="1">
                        <a:latin typeface="Cambria Math" panose="02040503050406030204" pitchFamily="18" charset="0"/>
                      </a:rPr>
                      <m:t>𝑡</m:t>
                    </m:r>
                  </m:oMath>
                </a14:m>
                <a:r>
                  <a:rPr lang="en-US" altLang="zh-CN" sz="2000" dirty="0"/>
                  <a:t>. </a:t>
                </a:r>
              </a:p>
              <a:p>
                <a:pPr marL="342900" indent="-342900" algn="just">
                  <a:lnSpc>
                    <a:spcPct val="150000"/>
                  </a:lnSpc>
                  <a:buSzPct val="80000"/>
                  <a:buFont typeface="Wingdings" panose="05000000000000000000" pitchFamily="2" charset="2"/>
                  <a:buChar char="l"/>
                </a:pP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𝐶𝑜𝑛𝑡𝑟𝑜𝑙</m:t>
                        </m:r>
                      </m:e>
                      <m:sub>
                        <m:r>
                          <a:rPr lang="en-US" altLang="zh-CN" sz="2000" i="1">
                            <a:latin typeface="Cambria Math" panose="02040503050406030204" pitchFamily="18" charset="0"/>
                          </a:rPr>
                          <m:t>𝑓𝑡</m:t>
                        </m:r>
                      </m:sub>
                    </m:sSub>
                  </m:oMath>
                </a14:m>
                <a:r>
                  <a:rPr lang="zh-CN" altLang="en-US" sz="2000" dirty="0"/>
                  <a:t> </a:t>
                </a:r>
                <a:r>
                  <a:rPr lang="en-US" altLang="zh-CN" sz="2000" dirty="0"/>
                  <a:t>is a vector of control variables.</a:t>
                </a:r>
              </a:p>
              <a:p>
                <a:pPr marL="342900" indent="-342900" algn="just">
                  <a:lnSpc>
                    <a:spcPct val="150000"/>
                  </a:lnSpc>
                  <a:buSzPct val="80000"/>
                  <a:buFont typeface="Wingdings" panose="05000000000000000000" pitchFamily="2" charset="2"/>
                  <a:buChar char="l"/>
                </a:pPr>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𝜆</m:t>
                        </m:r>
                      </m:e>
                      <m:sub>
                        <m:r>
                          <a:rPr lang="en-US" altLang="zh-CN" sz="2000" i="1">
                            <a:latin typeface="Cambria Math" panose="02040503050406030204" pitchFamily="18" charset="0"/>
                          </a:rPr>
                          <m:t>𝑓</m:t>
                        </m:r>
                      </m:sub>
                    </m:sSub>
                  </m:oMath>
                </a14:m>
                <a:r>
                  <a:rPr lang="zh-CN" altLang="en-US" sz="2000" dirty="0"/>
                  <a:t>  </a:t>
                </a:r>
                <a:r>
                  <a:rPr lang="en-US" altLang="zh-CN" sz="2000" dirty="0"/>
                  <a:t>and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𝜇</m:t>
                        </m:r>
                      </m:e>
                      <m:sub>
                        <m:r>
                          <a:rPr lang="en-US" altLang="zh-CN" sz="2000" i="1">
                            <a:latin typeface="Cambria Math" panose="02040503050406030204" pitchFamily="18" charset="0"/>
                          </a:rPr>
                          <m:t>𝑡</m:t>
                        </m:r>
                      </m:sub>
                    </m:sSub>
                  </m:oMath>
                </a14:m>
                <a:r>
                  <a:rPr lang="zh-CN" altLang="en-US" sz="2000" dirty="0"/>
                  <a:t>  </a:t>
                </a:r>
                <a:r>
                  <a:rPr lang="en-US" altLang="zh-CN" sz="2000" dirty="0"/>
                  <a:t>represent firm and year fixed effects. </a:t>
                </a:r>
              </a:p>
              <a:p>
                <a:pPr marL="342900" indent="-342900" algn="just">
                  <a:lnSpc>
                    <a:spcPct val="150000"/>
                  </a:lnSpc>
                  <a:buSzPct val="80000"/>
                  <a:buFont typeface="Wingdings" panose="05000000000000000000" pitchFamily="2" charset="2"/>
                  <a:buChar char="l"/>
                </a:pP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𝜖</m:t>
                        </m:r>
                      </m:e>
                      <m:sub>
                        <m:r>
                          <a:rPr lang="en-US" altLang="zh-CN" sz="2000" i="1">
                            <a:latin typeface="Cambria Math" panose="02040503050406030204" pitchFamily="18" charset="0"/>
                          </a:rPr>
                          <m:t>𝑓𝑡</m:t>
                        </m:r>
                      </m:sub>
                    </m:sSub>
                  </m:oMath>
                </a14:m>
                <a:r>
                  <a:rPr lang="zh-CN" altLang="en-US" sz="2000" dirty="0"/>
                  <a:t>  </a:t>
                </a:r>
                <a:r>
                  <a:rPr lang="en-US" altLang="zh-CN" sz="2000" dirty="0"/>
                  <a:t>is the random error. </a:t>
                </a:r>
                <a:endParaRPr lang="zh-CN" altLang="en-US" sz="2000" dirty="0"/>
              </a:p>
            </p:txBody>
          </p:sp>
        </mc:Choice>
        <mc:Fallback xmlns="">
          <p:sp>
            <p:nvSpPr>
              <p:cNvPr id="12" name="文本框 11">
                <a:extLst>
                  <a:ext uri="{FF2B5EF4-FFF2-40B4-BE49-F238E27FC236}">
                    <a16:creationId xmlns:a16="http://schemas.microsoft.com/office/drawing/2014/main" id="{E48B84E9-314A-A226-B382-251E0B0C1769}"/>
                  </a:ext>
                </a:extLst>
              </p:cNvPr>
              <p:cNvSpPr txBox="1">
                <a:spLocks noRot="1" noChangeAspect="1" noMove="1" noResize="1" noEditPoints="1" noAdjustHandles="1" noChangeArrowheads="1" noChangeShapeType="1" noTextEdit="1"/>
              </p:cNvSpPr>
              <p:nvPr/>
            </p:nvSpPr>
            <p:spPr>
              <a:xfrm>
                <a:off x="1073354" y="2624402"/>
                <a:ext cx="10045292" cy="3005438"/>
              </a:xfrm>
              <a:prstGeom prst="rect">
                <a:avLst/>
              </a:prstGeom>
              <a:blipFill>
                <a:blip r:embed="rId2"/>
                <a:stretch>
                  <a:fillRect l="-243" r="-1335" b="-1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1930187-F506-C36A-0ECF-D9AFD9EAA881}"/>
                  </a:ext>
                </a:extLst>
              </p:cNvPr>
              <p:cNvSpPr txBox="1"/>
              <p:nvPr/>
            </p:nvSpPr>
            <p:spPr>
              <a:xfrm>
                <a:off x="2252339" y="1834214"/>
                <a:ext cx="7958461" cy="465384"/>
              </a:xfrm>
              <a:prstGeom prst="rect">
                <a:avLst/>
              </a:prstGeom>
              <a:noFill/>
            </p:spPr>
            <p:txBody>
              <a:bodyPr wrap="none" lIns="0" tIns="0" rIns="0" bIns="0" rtlCol="0">
                <a:spAutoFit/>
              </a:bodyPr>
              <a:lstStyle/>
              <a:p>
                <a14:m>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𝑃𝑜𝑠</m:t>
                        </m:r>
                      </m:e>
                      <m:sub>
                        <m:r>
                          <a:rPr lang="en-US" altLang="zh-CN" sz="2800" b="0" i="1" smtClean="0">
                            <a:latin typeface="Cambria Math" panose="02040503050406030204" pitchFamily="18" charset="0"/>
                          </a:rPr>
                          <m:t>𝑓𝑡</m:t>
                        </m:r>
                      </m:sub>
                    </m:sSub>
                  </m:oMath>
                </a14:m>
                <a:r>
                  <a:rPr lang="en-US" altLang="zh-CN" sz="2800" dirty="0"/>
                  <a:t>=</a:t>
                </a:r>
                <a14:m>
                  <m:oMath xmlns:m="http://schemas.openxmlformats.org/officeDocument/2006/math">
                    <m:sSub>
                      <m:sSubPr>
                        <m:ctrlPr>
                          <a:rPr lang="en-US" altLang="zh-CN" sz="2800" i="1" smtClean="0">
                            <a:latin typeface="Cambria Math" panose="02040503050406030204" pitchFamily="18" charset="0"/>
                          </a:rPr>
                        </m:ctrlPr>
                      </m:sSubPr>
                      <m:e>
                        <m:r>
                          <a:rPr lang="zh-CN" altLang="en-US" sz="2800" i="1" smtClean="0">
                            <a:latin typeface="Cambria Math" panose="02040503050406030204" pitchFamily="18" charset="0"/>
                          </a:rPr>
                          <m:t>𝛼</m:t>
                        </m:r>
                      </m:e>
                      <m:sub>
                        <m:r>
                          <a:rPr lang="en-US" altLang="zh-CN" sz="2800" b="0" i="1" smtClean="0">
                            <a:latin typeface="Cambria Math" panose="02040503050406030204" pitchFamily="18" charset="0"/>
                          </a:rPr>
                          <m:t>0</m:t>
                        </m:r>
                      </m:sub>
                    </m:sSub>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𝛼</m:t>
                        </m:r>
                      </m:e>
                      <m:sub>
                        <m:r>
                          <a:rPr lang="en-US" altLang="zh-CN" sz="2800" b="0" i="1" smtClean="0">
                            <a:latin typeface="Cambria Math" panose="02040503050406030204" pitchFamily="18" charset="0"/>
                          </a:rPr>
                          <m:t>1</m:t>
                        </m:r>
                      </m:sub>
                    </m:sSub>
                    <m:sSub>
                      <m:sSubPr>
                        <m:ctrlPr>
                          <a:rPr lang="en-US" altLang="zh-CN" sz="2800" i="1" smtClean="0">
                            <a:latin typeface="Cambria Math" panose="02040503050406030204" pitchFamily="18" charset="0"/>
                          </a:rPr>
                        </m:ctrlPr>
                      </m:sSubPr>
                      <m:e>
                        <m:r>
                          <a:rPr lang="en-US" altLang="zh-CN" sz="2800" i="1">
                            <a:latin typeface="Cambria Math" panose="02040503050406030204" pitchFamily="18" charset="0"/>
                          </a:rPr>
                          <m:t>𝑃𝑓𝑡𝑧𝑠</m:t>
                        </m:r>
                      </m:e>
                      <m:sub>
                        <m:r>
                          <a:rPr lang="en-US" altLang="zh-CN" sz="2800" b="0" i="1" smtClean="0">
                            <a:latin typeface="Cambria Math" panose="02040503050406030204" pitchFamily="18" charset="0"/>
                          </a:rPr>
                          <m:t>𝑓𝑡</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𝛼</m:t>
                        </m:r>
                      </m:e>
                      <m:sub>
                        <m:r>
                          <a:rPr lang="en-US" altLang="zh-CN" sz="2800" b="0" i="1" smtClean="0">
                            <a:latin typeface="Cambria Math" panose="02040503050406030204" pitchFamily="18" charset="0"/>
                          </a:rPr>
                          <m:t>2</m:t>
                        </m:r>
                      </m:sub>
                    </m:sSub>
                    <m:sSub>
                      <m:sSubPr>
                        <m:ctrlPr>
                          <a:rPr lang="en-US" altLang="zh-CN" sz="2800" i="1">
                            <a:latin typeface="Cambria Math" panose="02040503050406030204" pitchFamily="18" charset="0"/>
                          </a:rPr>
                        </m:ctrlPr>
                      </m:sSubPr>
                      <m:e>
                        <m:r>
                          <a:rPr lang="en-US" altLang="zh-CN" sz="2800" b="0" i="1" smtClean="0">
                            <a:latin typeface="Cambria Math" panose="02040503050406030204" pitchFamily="18" charset="0"/>
                          </a:rPr>
                          <m:t>𝐶𝑜𝑛𝑡𝑟𝑜𝑙</m:t>
                        </m:r>
                      </m:e>
                      <m:sub>
                        <m:r>
                          <a:rPr lang="en-US" altLang="zh-CN" sz="2800" i="1">
                            <a:latin typeface="Cambria Math" panose="02040503050406030204" pitchFamily="18" charset="0"/>
                          </a:rPr>
                          <m:t>𝑓𝑡</m:t>
                        </m:r>
                      </m:sub>
                    </m:sSub>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zh-CN" altLang="en-US" sz="2800" i="1" smtClean="0">
                            <a:latin typeface="Cambria Math" panose="02040503050406030204" pitchFamily="18" charset="0"/>
                          </a:rPr>
                          <m:t>𝜆</m:t>
                        </m:r>
                      </m:e>
                      <m:sub>
                        <m:r>
                          <a:rPr lang="en-US" altLang="zh-CN" sz="2800" b="0" i="1" smtClean="0">
                            <a:latin typeface="Cambria Math" panose="02040503050406030204" pitchFamily="18" charset="0"/>
                          </a:rPr>
                          <m:t>𝑓</m:t>
                        </m:r>
                      </m:sub>
                    </m:sSub>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zh-CN" altLang="en-US" sz="2800" i="1" smtClean="0">
                            <a:latin typeface="Cambria Math" panose="02040503050406030204" pitchFamily="18" charset="0"/>
                          </a:rPr>
                          <m:t>𝜇</m:t>
                        </m:r>
                      </m:e>
                      <m:sub>
                        <m:r>
                          <a:rPr lang="en-US" altLang="zh-CN" sz="2800" b="0" i="1" smtClean="0">
                            <a:latin typeface="Cambria Math" panose="02040503050406030204" pitchFamily="18" charset="0"/>
                          </a:rPr>
                          <m:t>𝑡</m:t>
                        </m:r>
                      </m:sub>
                    </m:sSub>
                  </m:oMath>
                </a14:m>
                <a:r>
                  <a:rPr lang="en-US" altLang="zh-CN" sz="2800" dirty="0"/>
                  <a:t>+ </a:t>
                </a:r>
                <a14:m>
                  <m:oMath xmlns:m="http://schemas.openxmlformats.org/officeDocument/2006/math">
                    <m:sSub>
                      <m:sSubPr>
                        <m:ctrlPr>
                          <a:rPr lang="en-US" altLang="zh-CN" sz="2800" i="1">
                            <a:latin typeface="Cambria Math" panose="02040503050406030204" pitchFamily="18" charset="0"/>
                          </a:rPr>
                        </m:ctrlPr>
                      </m:sSubPr>
                      <m:e>
                        <m:r>
                          <a:rPr lang="zh-CN" altLang="en-US" sz="2800" i="1" smtClean="0">
                            <a:latin typeface="Cambria Math" panose="02040503050406030204" pitchFamily="18" charset="0"/>
                          </a:rPr>
                          <m:t>𝜖</m:t>
                        </m:r>
                      </m:e>
                      <m:sub>
                        <m:r>
                          <a:rPr lang="en-US" altLang="zh-CN" sz="2800" i="1">
                            <a:latin typeface="Cambria Math" panose="02040503050406030204" pitchFamily="18" charset="0"/>
                          </a:rPr>
                          <m:t>𝑓𝑡</m:t>
                        </m:r>
                      </m:sub>
                    </m:sSub>
                  </m:oMath>
                </a14:m>
                <a:endParaRPr lang="zh-CN" altLang="en-US" sz="2800" dirty="0"/>
              </a:p>
            </p:txBody>
          </p:sp>
        </mc:Choice>
        <mc:Fallback xmlns="">
          <p:sp>
            <p:nvSpPr>
              <p:cNvPr id="13" name="文本框 12">
                <a:extLst>
                  <a:ext uri="{FF2B5EF4-FFF2-40B4-BE49-F238E27FC236}">
                    <a16:creationId xmlns:a16="http://schemas.microsoft.com/office/drawing/2014/main" id="{01930187-F506-C36A-0ECF-D9AFD9EAA881}"/>
                  </a:ext>
                </a:extLst>
              </p:cNvPr>
              <p:cNvSpPr txBox="1">
                <a:spLocks noRot="1" noChangeAspect="1" noMove="1" noResize="1" noEditPoints="1" noAdjustHandles="1" noChangeArrowheads="1" noChangeShapeType="1" noTextEdit="1"/>
              </p:cNvSpPr>
              <p:nvPr/>
            </p:nvSpPr>
            <p:spPr>
              <a:xfrm>
                <a:off x="2252339" y="1834214"/>
                <a:ext cx="7958461" cy="465384"/>
              </a:xfrm>
              <a:prstGeom prst="rect">
                <a:avLst/>
              </a:prstGeom>
              <a:blipFill>
                <a:blip r:embed="rId3"/>
                <a:stretch>
                  <a:fillRect t="-23684" b="-381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33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FB7F4-FD18-E297-7EC2-41606E0043C4}"/>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210EFBB6-D03D-4234-FF77-2E920FA28D1F}"/>
              </a:ext>
            </a:extLst>
          </p:cNvPr>
          <p:cNvSpPr>
            <a:spLocks noGrp="1"/>
          </p:cNvSpPr>
          <p:nvPr>
            <p:ph type="body" sz="quarter" idx="13"/>
          </p:nvPr>
        </p:nvSpPr>
        <p:spPr>
          <a:xfrm>
            <a:off x="0" y="139199"/>
            <a:ext cx="10818254" cy="511175"/>
          </a:xfrm>
        </p:spPr>
        <p:txBody>
          <a:bodyPr/>
          <a:lstStyle/>
          <a:p>
            <a:r>
              <a:rPr lang="en-US" altLang="zh-CN" sz="3200" dirty="0">
                <a:solidFill>
                  <a:schemeClr val="tx1"/>
                </a:solidFill>
              </a:rPr>
              <a:t>5. Empirical analysis : Benchmark results </a:t>
            </a:r>
          </a:p>
        </p:txBody>
      </p:sp>
      <p:sp>
        <p:nvSpPr>
          <p:cNvPr id="7" name="灯片编号占位符 6">
            <a:extLst>
              <a:ext uri="{FF2B5EF4-FFF2-40B4-BE49-F238E27FC236}">
                <a16:creationId xmlns:a16="http://schemas.microsoft.com/office/drawing/2014/main" id="{2F1A0EF9-C852-070A-F3B6-4E536AAB2EEB}"/>
              </a:ext>
            </a:extLst>
          </p:cNvPr>
          <p:cNvSpPr>
            <a:spLocks noGrp="1"/>
          </p:cNvSpPr>
          <p:nvPr>
            <p:ph type="sldNum" sz="quarter" idx="4"/>
          </p:nvPr>
        </p:nvSpPr>
        <p:spPr/>
        <p:txBody>
          <a:bodyPr/>
          <a:lstStyle/>
          <a:p>
            <a:fld id="{84377AA6-5F82-4755-B29C-FAB6A572A0B7}" type="slidenum">
              <a:rPr lang="zh-CN" altLang="en-US" smtClean="0"/>
              <a:pPr/>
              <a:t>14</a:t>
            </a:fld>
            <a:r>
              <a:rPr lang="en-US" altLang="zh-CN"/>
              <a:t>/23</a:t>
            </a:r>
            <a:endParaRPr lang="zh-CN" altLang="en-US"/>
          </a:p>
        </p:txBody>
      </p:sp>
      <p:pic>
        <p:nvPicPr>
          <p:cNvPr id="9" name="图片 8">
            <a:extLst>
              <a:ext uri="{FF2B5EF4-FFF2-40B4-BE49-F238E27FC236}">
                <a16:creationId xmlns:a16="http://schemas.microsoft.com/office/drawing/2014/main" id="{F00A1D7C-A2C3-0641-0F37-05A98FB64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103" y="1256518"/>
            <a:ext cx="5814000" cy="5292000"/>
          </a:xfrm>
          <a:prstGeom prst="rect">
            <a:avLst/>
          </a:prstGeom>
        </p:spPr>
      </p:pic>
      <p:sp>
        <p:nvSpPr>
          <p:cNvPr id="11" name="文本框 10">
            <a:extLst>
              <a:ext uri="{FF2B5EF4-FFF2-40B4-BE49-F238E27FC236}">
                <a16:creationId xmlns:a16="http://schemas.microsoft.com/office/drawing/2014/main" id="{061A306A-DB00-34AB-4E11-6443E00AD9DB}"/>
              </a:ext>
            </a:extLst>
          </p:cNvPr>
          <p:cNvSpPr txBox="1"/>
          <p:nvPr/>
        </p:nvSpPr>
        <p:spPr>
          <a:xfrm>
            <a:off x="787189" y="856408"/>
            <a:ext cx="9839382" cy="400110"/>
          </a:xfrm>
          <a:prstGeom prst="rect">
            <a:avLst/>
          </a:prstGeom>
          <a:noFill/>
        </p:spPr>
        <p:txBody>
          <a:bodyPr wrap="square">
            <a:spAutoFit/>
          </a:bodyPr>
          <a:lstStyle/>
          <a:p>
            <a:r>
              <a:rPr lang="en-US" altLang="zh-CN" sz="2000" dirty="0"/>
              <a:t> </a:t>
            </a:r>
            <a:r>
              <a:rPr lang="en-US" altLang="zh-CN" sz="2000" b="1" dirty="0"/>
              <a:t>firms can benefit from PFTZs through customer supplier relationships. </a:t>
            </a:r>
            <a:endParaRPr lang="zh-CN" altLang="en-US" sz="2000" b="1" dirty="0"/>
          </a:p>
        </p:txBody>
      </p:sp>
      <p:sp>
        <p:nvSpPr>
          <p:cNvPr id="2" name="矩形 1">
            <a:extLst>
              <a:ext uri="{FF2B5EF4-FFF2-40B4-BE49-F238E27FC236}">
                <a16:creationId xmlns:a16="http://schemas.microsoft.com/office/drawing/2014/main" id="{DD99F169-16C4-929D-56C2-536E9189AEBA}"/>
              </a:ext>
            </a:extLst>
          </p:cNvPr>
          <p:cNvSpPr/>
          <p:nvPr/>
        </p:nvSpPr>
        <p:spPr>
          <a:xfrm>
            <a:off x="2440491" y="1256518"/>
            <a:ext cx="6051612" cy="16512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791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549B-4ACB-0B47-2531-A6FBBDB47979}"/>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01213946-8242-FDA0-CEC5-FE9CC2BC5AC0}"/>
              </a:ext>
            </a:extLst>
          </p:cNvPr>
          <p:cNvSpPr>
            <a:spLocks noGrp="1"/>
          </p:cNvSpPr>
          <p:nvPr>
            <p:ph type="body" sz="quarter" idx="13"/>
          </p:nvPr>
        </p:nvSpPr>
        <p:spPr>
          <a:xfrm>
            <a:off x="0" y="139199"/>
            <a:ext cx="10818254" cy="511175"/>
          </a:xfrm>
        </p:spPr>
        <p:txBody>
          <a:bodyPr/>
          <a:lstStyle/>
          <a:p>
            <a:r>
              <a:rPr lang="en-US" altLang="zh-CN" sz="3200" dirty="0">
                <a:solidFill>
                  <a:schemeClr val="tx1"/>
                </a:solidFill>
              </a:rPr>
              <a:t>5. Empirical analysis : Robustness test</a:t>
            </a:r>
          </a:p>
        </p:txBody>
      </p:sp>
      <p:sp>
        <p:nvSpPr>
          <p:cNvPr id="3" name="文本框 2">
            <a:extLst>
              <a:ext uri="{FF2B5EF4-FFF2-40B4-BE49-F238E27FC236}">
                <a16:creationId xmlns:a16="http://schemas.microsoft.com/office/drawing/2014/main" id="{20E6A601-2929-0F91-F250-079879A66E14}"/>
              </a:ext>
            </a:extLst>
          </p:cNvPr>
          <p:cNvSpPr txBox="1"/>
          <p:nvPr/>
        </p:nvSpPr>
        <p:spPr>
          <a:xfrm>
            <a:off x="595301" y="952070"/>
            <a:ext cx="4076451" cy="430887"/>
          </a:xfrm>
          <a:prstGeom prst="rect">
            <a:avLst/>
          </a:prstGeom>
          <a:noFill/>
        </p:spPr>
        <p:txBody>
          <a:bodyPr wrap="square">
            <a:spAutoFit/>
          </a:bodyPr>
          <a:lstStyle/>
          <a:p>
            <a:pPr algn="just"/>
            <a:r>
              <a:rPr lang="en-US" altLang="zh-CN" sz="2200" b="1" dirty="0"/>
              <a:t>(1)Parallel trend test</a:t>
            </a:r>
          </a:p>
        </p:txBody>
      </p:sp>
      <p:sp>
        <p:nvSpPr>
          <p:cNvPr id="7" name="灯片编号占位符 6">
            <a:extLst>
              <a:ext uri="{FF2B5EF4-FFF2-40B4-BE49-F238E27FC236}">
                <a16:creationId xmlns:a16="http://schemas.microsoft.com/office/drawing/2014/main" id="{CDE8A0AD-0FE6-5AF3-45FB-890AA357DE9E}"/>
              </a:ext>
            </a:extLst>
          </p:cNvPr>
          <p:cNvSpPr>
            <a:spLocks noGrp="1"/>
          </p:cNvSpPr>
          <p:nvPr>
            <p:ph type="sldNum" sz="quarter" idx="4"/>
          </p:nvPr>
        </p:nvSpPr>
        <p:spPr/>
        <p:txBody>
          <a:bodyPr/>
          <a:lstStyle/>
          <a:p>
            <a:fld id="{84377AA6-5F82-4755-B29C-FAB6A572A0B7}" type="slidenum">
              <a:rPr lang="zh-CN" altLang="en-US" smtClean="0"/>
              <a:pPr/>
              <a:t>15</a:t>
            </a:fld>
            <a:r>
              <a:rPr lang="en-US" altLang="zh-CN"/>
              <a:t>/23</a:t>
            </a:r>
            <a:endParaRPr lang="zh-CN" altLang="en-US"/>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C0F37446-E78B-AEC1-EBAB-F794E7F2E145}"/>
                  </a:ext>
                </a:extLst>
              </p:cNvPr>
              <p:cNvSpPr txBox="1"/>
              <p:nvPr/>
            </p:nvSpPr>
            <p:spPr>
              <a:xfrm>
                <a:off x="1961985" y="1561605"/>
                <a:ext cx="6243248" cy="354649"/>
              </a:xfrm>
              <a:prstGeom prst="rect">
                <a:avLst/>
              </a:prstGeom>
              <a:noFill/>
            </p:spPr>
            <p:txBody>
              <a:bodyPr wrap="none" lIns="0" tIns="0" rIns="0" bIns="0"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𝑃𝑜𝑠</m:t>
                        </m:r>
                      </m:e>
                      <m:sub>
                        <m:r>
                          <a:rPr lang="en-US" altLang="zh-CN" sz="2000" b="0" i="1" smtClean="0">
                            <a:latin typeface="Cambria Math" panose="02040503050406030204" pitchFamily="18" charset="0"/>
                          </a:rPr>
                          <m:t>𝑓𝑡</m:t>
                        </m:r>
                      </m:sub>
                    </m:sSub>
                  </m:oMath>
                </a14:m>
                <a:r>
                  <a:rPr lang="en-US" altLang="zh-CN" sz="2000" dirty="0"/>
                  <a:t>=</a:t>
                </a:r>
                <a14:m>
                  <m:oMath xmlns:m="http://schemas.openxmlformats.org/officeDocument/2006/math">
                    <m:r>
                      <a:rPr lang="zh-CN" altLang="en-US" sz="2000" i="1" smtClean="0">
                        <a:latin typeface="Cambria Math" panose="02040503050406030204" pitchFamily="18" charset="0"/>
                      </a:rPr>
                      <m:t>𝛿</m:t>
                    </m:r>
                  </m:oMath>
                </a14:m>
                <a:r>
                  <a:rPr lang="en-US" altLang="zh-CN" sz="2000" dirty="0"/>
                  <a:t>+ </a:t>
                </a:r>
                <a14:m>
                  <m:oMath xmlns:m="http://schemas.openxmlformats.org/officeDocument/2006/math">
                    <m:nary>
                      <m:naryPr>
                        <m:chr m:val="∑"/>
                        <m:limLoc m:val="subSup"/>
                        <m:ctrlPr>
                          <a:rPr lang="en-US" altLang="zh-CN" sz="2000" i="1" smtClean="0">
                            <a:latin typeface="Cambria Math" panose="02040503050406030204" pitchFamily="18" charset="0"/>
                          </a:rPr>
                        </m:ctrlPr>
                      </m:naryPr>
                      <m:sub>
                        <m:r>
                          <m:rPr>
                            <m:brk m:alnAt="25"/>
                          </m:rP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=−6,</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ea typeface="Cambria Math" panose="02040503050406030204" pitchFamily="18" charset="0"/>
                          </a:rPr>
                          <m:t>≠−1</m:t>
                        </m:r>
                      </m:sub>
                      <m:sup>
                        <m:r>
                          <a:rPr lang="en-US" altLang="zh-CN" sz="2000" b="0" i="1" smtClean="0">
                            <a:latin typeface="Cambria Math" panose="02040503050406030204" pitchFamily="18" charset="0"/>
                          </a:rPr>
                          <m:t>3</m:t>
                        </m:r>
                      </m:sup>
                      <m:e>
                        <m:sSubSup>
                          <m:sSubSupPr>
                            <m:ctrlPr>
                              <a:rPr lang="en-US" altLang="zh-CN" sz="2000" i="1" smtClean="0">
                                <a:latin typeface="Cambria Math" panose="02040503050406030204" pitchFamily="18" charset="0"/>
                              </a:rPr>
                            </m:ctrlPr>
                          </m:sSubSupPr>
                          <m:e>
                            <m:sSub>
                              <m:sSubPr>
                                <m:ctrlPr>
                                  <a:rPr lang="en-US" altLang="zh-CN" sz="2000" i="1">
                                    <a:latin typeface="Cambria Math" panose="02040503050406030204" pitchFamily="18" charset="0"/>
                                  </a:rPr>
                                </m:ctrlPr>
                              </m:sSubPr>
                              <m:e>
                                <m:r>
                                  <a:rPr lang="zh-CN" altLang="en-US" sz="2000" i="1" smtClean="0">
                                    <a:latin typeface="Cambria Math" panose="02040503050406030204" pitchFamily="18" charset="0"/>
                                  </a:rPr>
                                  <m:t>𝛽</m:t>
                                </m:r>
                              </m:e>
                              <m:sub>
                                <m:r>
                                  <a:rPr lang="en-US" altLang="zh-CN" sz="2000" b="0" i="1" smtClean="0">
                                    <a:latin typeface="Cambria Math" panose="02040503050406030204" pitchFamily="18" charset="0"/>
                                  </a:rPr>
                                  <m:t>𝑛</m:t>
                                </m:r>
                              </m:sub>
                            </m:sSub>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𝑓𝑡</m:t>
                            </m:r>
                          </m:sub>
                          <m:sup>
                            <m:r>
                              <a:rPr lang="en-US" altLang="zh-CN" sz="2000" b="0" i="1" smtClean="0">
                                <a:latin typeface="Cambria Math" panose="02040503050406030204" pitchFamily="18" charset="0"/>
                              </a:rPr>
                              <m:t>𝑛</m:t>
                            </m:r>
                          </m:sup>
                        </m:sSubSup>
                      </m:e>
                    </m:nary>
                    <m:r>
                      <a:rPr lang="en-US" altLang="zh-CN" sz="2000" b="0" i="1" smtClean="0">
                        <a:latin typeface="Cambria Math" panose="02040503050406030204" pitchFamily="18" charset="0"/>
                      </a:rPr>
                      <m:t>+</m:t>
                    </m:r>
                    <m:r>
                      <a:rPr lang="zh-CN" altLang="en-US" sz="2000" i="1" smtClean="0">
                        <a:latin typeface="Cambria Math" panose="02040503050406030204" pitchFamily="18" charset="0"/>
                      </a:rPr>
                      <m:t>𝛾</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𝐶𝑜𝑛𝑡𝑟𝑜𝑙</m:t>
                        </m:r>
                      </m:e>
                      <m:sub>
                        <m:r>
                          <a:rPr lang="en-US" altLang="zh-CN" sz="2000" i="1">
                            <a:latin typeface="Cambria Math" panose="02040503050406030204" pitchFamily="18" charset="0"/>
                          </a:rPr>
                          <m:t>𝑓𝑡</m:t>
                        </m:r>
                      </m:sub>
                    </m:sSub>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smtClean="0">
                            <a:latin typeface="Cambria Math" panose="02040503050406030204" pitchFamily="18" charset="0"/>
                          </a:rPr>
                          <m:t>𝜆</m:t>
                        </m:r>
                      </m:e>
                      <m:sub>
                        <m:r>
                          <a:rPr lang="en-US" altLang="zh-CN" sz="2000" b="0" i="1" smtClean="0">
                            <a:latin typeface="Cambria Math" panose="02040503050406030204" pitchFamily="18" charset="0"/>
                          </a:rPr>
                          <m:t>𝑓</m:t>
                        </m:r>
                      </m:sub>
                    </m:sSub>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smtClean="0">
                            <a:latin typeface="Cambria Math" panose="02040503050406030204" pitchFamily="18" charset="0"/>
                          </a:rPr>
                          <m:t>𝜇</m:t>
                        </m:r>
                      </m:e>
                      <m:sub>
                        <m:r>
                          <a:rPr lang="en-US" altLang="zh-CN" sz="2000" b="0" i="1" smtClean="0">
                            <a:latin typeface="Cambria Math" panose="02040503050406030204" pitchFamily="18" charset="0"/>
                          </a:rPr>
                          <m:t>𝑡</m:t>
                        </m:r>
                      </m:sub>
                    </m:sSub>
                  </m:oMath>
                </a14:m>
                <a:r>
                  <a:rPr lang="en-US" altLang="zh-CN" sz="2000" dirty="0"/>
                  <a:t>+ </a:t>
                </a:r>
                <a14:m>
                  <m:oMath xmlns:m="http://schemas.openxmlformats.org/officeDocument/2006/math">
                    <m:sSub>
                      <m:sSubPr>
                        <m:ctrlPr>
                          <a:rPr lang="en-US" altLang="zh-CN" sz="2000" i="1">
                            <a:latin typeface="Cambria Math" panose="02040503050406030204" pitchFamily="18" charset="0"/>
                          </a:rPr>
                        </m:ctrlPr>
                      </m:sSubPr>
                      <m:e>
                        <m:r>
                          <a:rPr lang="zh-CN" altLang="en-US" sz="2000" i="1" smtClean="0">
                            <a:latin typeface="Cambria Math" panose="02040503050406030204" pitchFamily="18" charset="0"/>
                          </a:rPr>
                          <m:t>𝜖</m:t>
                        </m:r>
                      </m:e>
                      <m:sub>
                        <m:r>
                          <a:rPr lang="en-US" altLang="zh-CN" sz="2000" i="1">
                            <a:latin typeface="Cambria Math" panose="02040503050406030204" pitchFamily="18" charset="0"/>
                          </a:rPr>
                          <m:t>𝑓𝑡</m:t>
                        </m:r>
                      </m:sub>
                    </m:sSub>
                  </m:oMath>
                </a14:m>
                <a:endParaRPr lang="zh-CN" altLang="en-US" sz="2000" dirty="0"/>
              </a:p>
            </p:txBody>
          </p:sp>
        </mc:Choice>
        <mc:Fallback xmlns="">
          <p:sp>
            <p:nvSpPr>
              <p:cNvPr id="2" name="文本框 1">
                <a:extLst>
                  <a:ext uri="{FF2B5EF4-FFF2-40B4-BE49-F238E27FC236}">
                    <a16:creationId xmlns:a16="http://schemas.microsoft.com/office/drawing/2014/main" id="{C0F37446-E78B-AEC1-EBAB-F794E7F2E145}"/>
                  </a:ext>
                </a:extLst>
              </p:cNvPr>
              <p:cNvSpPr txBox="1">
                <a:spLocks noRot="1" noChangeAspect="1" noMove="1" noResize="1" noEditPoints="1" noAdjustHandles="1" noChangeArrowheads="1" noChangeShapeType="1" noTextEdit="1"/>
              </p:cNvSpPr>
              <p:nvPr/>
            </p:nvSpPr>
            <p:spPr>
              <a:xfrm>
                <a:off x="1961985" y="1561605"/>
                <a:ext cx="6243248" cy="354649"/>
              </a:xfrm>
              <a:prstGeom prst="rect">
                <a:avLst/>
              </a:prstGeom>
              <a:blipFill>
                <a:blip r:embed="rId3"/>
                <a:stretch>
                  <a:fillRect l="-1465" t="-146552" r="-195" b="-213793"/>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BD2F867E-1380-857D-19D9-EC53E0124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227" y="2064199"/>
            <a:ext cx="4451773" cy="4068000"/>
          </a:xfrm>
          <a:prstGeom prst="rect">
            <a:avLst/>
          </a:prstGeom>
        </p:spPr>
      </p:pic>
      <p:pic>
        <p:nvPicPr>
          <p:cNvPr id="11" name="图片 10">
            <a:extLst>
              <a:ext uri="{FF2B5EF4-FFF2-40B4-BE49-F238E27FC236}">
                <a16:creationId xmlns:a16="http://schemas.microsoft.com/office/drawing/2014/main" id="{300034F8-1129-D79E-9B00-4236004FF8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8679" y="2100199"/>
            <a:ext cx="4100009" cy="4032000"/>
          </a:xfrm>
          <a:prstGeom prst="rect">
            <a:avLst/>
          </a:prstGeom>
        </p:spPr>
      </p:pic>
    </p:spTree>
    <p:extLst>
      <p:ext uri="{BB962C8B-B14F-4D97-AF65-F5344CB8AC3E}">
        <p14:creationId xmlns:p14="http://schemas.microsoft.com/office/powerpoint/2010/main" val="47751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C3189-A60C-2255-FC67-70356CA5C656}"/>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94A4E28C-8A83-49B4-7FA6-79C0A3DE817D}"/>
              </a:ext>
            </a:extLst>
          </p:cNvPr>
          <p:cNvSpPr>
            <a:spLocks noGrp="1"/>
          </p:cNvSpPr>
          <p:nvPr>
            <p:ph type="body" sz="quarter" idx="13"/>
          </p:nvPr>
        </p:nvSpPr>
        <p:spPr>
          <a:xfrm>
            <a:off x="0" y="139199"/>
            <a:ext cx="10818254" cy="511175"/>
          </a:xfrm>
        </p:spPr>
        <p:txBody>
          <a:bodyPr/>
          <a:lstStyle/>
          <a:p>
            <a:r>
              <a:rPr lang="en-US" altLang="zh-CN" sz="3200" dirty="0">
                <a:solidFill>
                  <a:schemeClr val="tx1"/>
                </a:solidFill>
              </a:rPr>
              <a:t>5. Empirical analysis : Robustness test</a:t>
            </a:r>
          </a:p>
        </p:txBody>
      </p:sp>
      <p:sp>
        <p:nvSpPr>
          <p:cNvPr id="7" name="灯片编号占位符 6">
            <a:extLst>
              <a:ext uri="{FF2B5EF4-FFF2-40B4-BE49-F238E27FC236}">
                <a16:creationId xmlns:a16="http://schemas.microsoft.com/office/drawing/2014/main" id="{49EB7208-3947-CF1E-5AC4-70829973966B}"/>
              </a:ext>
            </a:extLst>
          </p:cNvPr>
          <p:cNvSpPr>
            <a:spLocks noGrp="1"/>
          </p:cNvSpPr>
          <p:nvPr>
            <p:ph type="sldNum" sz="quarter" idx="4"/>
          </p:nvPr>
        </p:nvSpPr>
        <p:spPr/>
        <p:txBody>
          <a:bodyPr/>
          <a:lstStyle/>
          <a:p>
            <a:fld id="{84377AA6-5F82-4755-B29C-FAB6A572A0B7}" type="slidenum">
              <a:rPr lang="zh-CN" altLang="en-US" smtClean="0"/>
              <a:pPr/>
              <a:t>16</a:t>
            </a:fld>
            <a:r>
              <a:rPr lang="en-US" altLang="zh-CN"/>
              <a:t>/23</a:t>
            </a:r>
            <a:endParaRPr lang="zh-CN" altLang="en-US"/>
          </a:p>
        </p:txBody>
      </p:sp>
      <p:sp>
        <p:nvSpPr>
          <p:cNvPr id="2" name="文本框 1">
            <a:extLst>
              <a:ext uri="{FF2B5EF4-FFF2-40B4-BE49-F238E27FC236}">
                <a16:creationId xmlns:a16="http://schemas.microsoft.com/office/drawing/2014/main" id="{8FB06B5D-B362-52B9-0993-E8F4FA08E14A}"/>
              </a:ext>
            </a:extLst>
          </p:cNvPr>
          <p:cNvSpPr txBox="1"/>
          <p:nvPr/>
        </p:nvSpPr>
        <p:spPr>
          <a:xfrm>
            <a:off x="721101" y="1070109"/>
            <a:ext cx="4688026" cy="430887"/>
          </a:xfrm>
          <a:prstGeom prst="rect">
            <a:avLst/>
          </a:prstGeom>
          <a:noFill/>
        </p:spPr>
        <p:txBody>
          <a:bodyPr wrap="square">
            <a:spAutoFit/>
          </a:bodyPr>
          <a:lstStyle/>
          <a:p>
            <a:pPr algn="just"/>
            <a:r>
              <a:rPr lang="en-US" altLang="zh-CN" sz="2200" b="1" dirty="0"/>
              <a:t>(2) Placebo tests</a:t>
            </a:r>
          </a:p>
        </p:txBody>
      </p:sp>
      <p:pic>
        <p:nvPicPr>
          <p:cNvPr id="8" name="图片 7">
            <a:extLst>
              <a:ext uri="{FF2B5EF4-FFF2-40B4-BE49-F238E27FC236}">
                <a16:creationId xmlns:a16="http://schemas.microsoft.com/office/drawing/2014/main" id="{0A3AD94D-17D8-101C-FEFC-23EF7A5C0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259" y="1971891"/>
            <a:ext cx="4458427" cy="3816000"/>
          </a:xfrm>
          <a:prstGeom prst="rect">
            <a:avLst/>
          </a:prstGeom>
        </p:spPr>
      </p:pic>
      <p:pic>
        <p:nvPicPr>
          <p:cNvPr id="10" name="图片 9">
            <a:extLst>
              <a:ext uri="{FF2B5EF4-FFF2-40B4-BE49-F238E27FC236}">
                <a16:creationId xmlns:a16="http://schemas.microsoft.com/office/drawing/2014/main" id="{889C6AD6-6720-2FAD-3A24-45F21B8D6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797" y="1971891"/>
            <a:ext cx="4561412" cy="3780000"/>
          </a:xfrm>
          <a:prstGeom prst="rect">
            <a:avLst/>
          </a:prstGeom>
        </p:spPr>
      </p:pic>
    </p:spTree>
    <p:extLst>
      <p:ext uri="{BB962C8B-B14F-4D97-AF65-F5344CB8AC3E}">
        <p14:creationId xmlns:p14="http://schemas.microsoft.com/office/powerpoint/2010/main" val="14005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5C8FF-F2CC-923D-103A-9677BFA1C1D8}"/>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E9662B75-DC2F-0CBB-9007-B670F70E553C}"/>
              </a:ext>
            </a:extLst>
          </p:cNvPr>
          <p:cNvSpPr>
            <a:spLocks noGrp="1"/>
          </p:cNvSpPr>
          <p:nvPr>
            <p:ph type="body" sz="quarter" idx="13"/>
          </p:nvPr>
        </p:nvSpPr>
        <p:spPr>
          <a:xfrm>
            <a:off x="0" y="139199"/>
            <a:ext cx="10818254" cy="511175"/>
          </a:xfrm>
        </p:spPr>
        <p:txBody>
          <a:bodyPr/>
          <a:lstStyle/>
          <a:p>
            <a:r>
              <a:rPr lang="en-US" altLang="zh-CN" sz="3200" dirty="0">
                <a:solidFill>
                  <a:schemeClr val="tx1"/>
                </a:solidFill>
              </a:rPr>
              <a:t>5. Empirical analysis : Robustness test</a:t>
            </a:r>
          </a:p>
        </p:txBody>
      </p:sp>
      <p:sp>
        <p:nvSpPr>
          <p:cNvPr id="7" name="灯片编号占位符 6">
            <a:extLst>
              <a:ext uri="{FF2B5EF4-FFF2-40B4-BE49-F238E27FC236}">
                <a16:creationId xmlns:a16="http://schemas.microsoft.com/office/drawing/2014/main" id="{D3188810-95A7-6A81-7844-E2081A27E7D5}"/>
              </a:ext>
            </a:extLst>
          </p:cNvPr>
          <p:cNvSpPr>
            <a:spLocks noGrp="1"/>
          </p:cNvSpPr>
          <p:nvPr>
            <p:ph type="sldNum" sz="quarter" idx="4"/>
          </p:nvPr>
        </p:nvSpPr>
        <p:spPr/>
        <p:txBody>
          <a:bodyPr/>
          <a:lstStyle/>
          <a:p>
            <a:fld id="{84377AA6-5F82-4755-B29C-FAB6A572A0B7}" type="slidenum">
              <a:rPr lang="zh-CN" altLang="en-US" smtClean="0"/>
              <a:pPr/>
              <a:t>17</a:t>
            </a:fld>
            <a:r>
              <a:rPr lang="en-US" altLang="zh-CN"/>
              <a:t>/23</a:t>
            </a:r>
            <a:endParaRPr lang="zh-CN" altLang="en-US"/>
          </a:p>
        </p:txBody>
      </p:sp>
      <p:sp>
        <p:nvSpPr>
          <p:cNvPr id="5" name="文本框 4">
            <a:extLst>
              <a:ext uri="{FF2B5EF4-FFF2-40B4-BE49-F238E27FC236}">
                <a16:creationId xmlns:a16="http://schemas.microsoft.com/office/drawing/2014/main" id="{17825265-7D42-7679-5FCF-59FC0EB691F7}"/>
              </a:ext>
            </a:extLst>
          </p:cNvPr>
          <p:cNvSpPr txBox="1"/>
          <p:nvPr/>
        </p:nvSpPr>
        <p:spPr>
          <a:xfrm>
            <a:off x="629700" y="1209612"/>
            <a:ext cx="6939505" cy="400110"/>
          </a:xfrm>
          <a:prstGeom prst="rect">
            <a:avLst/>
          </a:prstGeom>
          <a:noFill/>
        </p:spPr>
        <p:txBody>
          <a:bodyPr wrap="square">
            <a:spAutoFit/>
          </a:bodyPr>
          <a:lstStyle/>
          <a:p>
            <a:pPr algn="just"/>
            <a:r>
              <a:rPr lang="en-US" altLang="zh-CN" sz="2000" b="1" dirty="0"/>
              <a:t>(4) Control for the local impact of PFTZs </a:t>
            </a:r>
          </a:p>
        </p:txBody>
      </p:sp>
      <p:sp>
        <p:nvSpPr>
          <p:cNvPr id="14" name="文本框 13">
            <a:extLst>
              <a:ext uri="{FF2B5EF4-FFF2-40B4-BE49-F238E27FC236}">
                <a16:creationId xmlns:a16="http://schemas.microsoft.com/office/drawing/2014/main" id="{36E7A776-7736-AC10-7EE3-9100E3ACD2E1}"/>
              </a:ext>
            </a:extLst>
          </p:cNvPr>
          <p:cNvSpPr txBox="1"/>
          <p:nvPr/>
        </p:nvSpPr>
        <p:spPr>
          <a:xfrm>
            <a:off x="629700" y="850429"/>
            <a:ext cx="8425521" cy="400110"/>
          </a:xfrm>
          <a:prstGeom prst="rect">
            <a:avLst/>
          </a:prstGeom>
          <a:noFill/>
        </p:spPr>
        <p:txBody>
          <a:bodyPr wrap="square">
            <a:spAutoFit/>
          </a:bodyPr>
          <a:lstStyle/>
          <a:p>
            <a:pPr algn="just"/>
            <a:r>
              <a:rPr lang="en-US" altLang="zh-CN" sz="2000" b="1" dirty="0"/>
              <a:t>(3) Control for the impact of the Belt and Road Initiative </a:t>
            </a:r>
          </a:p>
        </p:txBody>
      </p:sp>
      <p:pic>
        <p:nvPicPr>
          <p:cNvPr id="8" name="图片 7">
            <a:extLst>
              <a:ext uri="{FF2B5EF4-FFF2-40B4-BE49-F238E27FC236}">
                <a16:creationId xmlns:a16="http://schemas.microsoft.com/office/drawing/2014/main" id="{4A034359-ED5E-C51F-CAB0-B235BB911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778" y="1609722"/>
            <a:ext cx="5768922" cy="5040000"/>
          </a:xfrm>
          <a:prstGeom prst="rect">
            <a:avLst/>
          </a:prstGeom>
        </p:spPr>
      </p:pic>
      <p:sp>
        <p:nvSpPr>
          <p:cNvPr id="9" name="矩形 8">
            <a:extLst>
              <a:ext uri="{FF2B5EF4-FFF2-40B4-BE49-F238E27FC236}">
                <a16:creationId xmlns:a16="http://schemas.microsoft.com/office/drawing/2014/main" id="{89588CF0-754E-4D3E-0E90-E6B3A72E18DF}"/>
              </a:ext>
            </a:extLst>
          </p:cNvPr>
          <p:cNvSpPr/>
          <p:nvPr/>
        </p:nvSpPr>
        <p:spPr>
          <a:xfrm>
            <a:off x="2704433" y="1609722"/>
            <a:ext cx="6051612" cy="229645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474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51DBF-F159-61A6-DED8-361663C2F104}"/>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CA543B07-6D52-CD3B-2D41-E333A73E2AF3}"/>
              </a:ext>
            </a:extLst>
          </p:cNvPr>
          <p:cNvSpPr>
            <a:spLocks noGrp="1"/>
          </p:cNvSpPr>
          <p:nvPr>
            <p:ph type="body" sz="quarter" idx="13"/>
          </p:nvPr>
        </p:nvSpPr>
        <p:spPr>
          <a:xfrm>
            <a:off x="0" y="139199"/>
            <a:ext cx="10818254" cy="511175"/>
          </a:xfrm>
        </p:spPr>
        <p:txBody>
          <a:bodyPr/>
          <a:lstStyle/>
          <a:p>
            <a:r>
              <a:rPr lang="en-US" altLang="zh-CN" sz="3200" dirty="0">
                <a:solidFill>
                  <a:schemeClr val="tx1"/>
                </a:solidFill>
              </a:rPr>
              <a:t>5. Empirical analysis : Robustness test</a:t>
            </a:r>
          </a:p>
        </p:txBody>
      </p:sp>
      <p:sp>
        <p:nvSpPr>
          <p:cNvPr id="3" name="文本框 2">
            <a:extLst>
              <a:ext uri="{FF2B5EF4-FFF2-40B4-BE49-F238E27FC236}">
                <a16:creationId xmlns:a16="http://schemas.microsoft.com/office/drawing/2014/main" id="{3B3DDF6D-2D29-E5A5-2880-23787ABC0209}"/>
              </a:ext>
            </a:extLst>
          </p:cNvPr>
          <p:cNvSpPr txBox="1"/>
          <p:nvPr/>
        </p:nvSpPr>
        <p:spPr>
          <a:xfrm>
            <a:off x="775190" y="887357"/>
            <a:ext cx="8269317" cy="430887"/>
          </a:xfrm>
          <a:prstGeom prst="rect">
            <a:avLst/>
          </a:prstGeom>
          <a:noFill/>
        </p:spPr>
        <p:txBody>
          <a:bodyPr wrap="square">
            <a:spAutoFit/>
          </a:bodyPr>
          <a:lstStyle/>
          <a:p>
            <a:pPr algn="just"/>
            <a:r>
              <a:rPr lang="en-US" altLang="zh-CN" sz="2200" b="1" dirty="0"/>
              <a:t>(5)Endogeneity: two-stage least squares (2SLS) method </a:t>
            </a:r>
          </a:p>
        </p:txBody>
      </p:sp>
      <p:sp>
        <p:nvSpPr>
          <p:cNvPr id="7" name="灯片编号占位符 6">
            <a:extLst>
              <a:ext uri="{FF2B5EF4-FFF2-40B4-BE49-F238E27FC236}">
                <a16:creationId xmlns:a16="http://schemas.microsoft.com/office/drawing/2014/main" id="{362D51CA-B9E8-37CF-8336-D909A9587413}"/>
              </a:ext>
            </a:extLst>
          </p:cNvPr>
          <p:cNvSpPr>
            <a:spLocks noGrp="1"/>
          </p:cNvSpPr>
          <p:nvPr>
            <p:ph type="sldNum" sz="quarter" idx="4"/>
          </p:nvPr>
        </p:nvSpPr>
        <p:spPr/>
        <p:txBody>
          <a:bodyPr/>
          <a:lstStyle/>
          <a:p>
            <a:fld id="{84377AA6-5F82-4755-B29C-FAB6A572A0B7}" type="slidenum">
              <a:rPr lang="zh-CN" altLang="en-US" smtClean="0"/>
              <a:pPr/>
              <a:t>18</a:t>
            </a:fld>
            <a:r>
              <a:rPr lang="en-US" altLang="zh-CN"/>
              <a:t>/23</a:t>
            </a:r>
            <a:endParaRPr lang="zh-CN" altLang="en-US"/>
          </a:p>
        </p:txBody>
      </p:sp>
      <p:pic>
        <p:nvPicPr>
          <p:cNvPr id="4" name="图片 3">
            <a:extLst>
              <a:ext uri="{FF2B5EF4-FFF2-40B4-BE49-F238E27FC236}">
                <a16:creationId xmlns:a16="http://schemas.microsoft.com/office/drawing/2014/main" id="{1F803246-B965-46D1-F050-BA247D718A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79169" y="1555227"/>
            <a:ext cx="5558362" cy="4670064"/>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E78742A7-ED72-4889-0465-3FA5BB075750}"/>
                  </a:ext>
                </a:extLst>
              </p:cNvPr>
              <p:cNvSpPr txBox="1"/>
              <p:nvPr/>
            </p:nvSpPr>
            <p:spPr>
              <a:xfrm>
                <a:off x="7030781" y="1753618"/>
                <a:ext cx="4721207" cy="3940822"/>
              </a:xfrm>
              <a:prstGeom prst="rect">
                <a:avLst/>
              </a:prstGeom>
              <a:noFill/>
            </p:spPr>
            <p:txBody>
              <a:bodyPr wrap="square">
                <a:spAutoFit/>
              </a:bodyPr>
              <a:lstStyle/>
              <a:p>
                <a:pPr algn="just">
                  <a:lnSpc>
                    <a:spcPct val="150000"/>
                  </a:lnSpc>
                </a:pPr>
                <a:r>
                  <a:rPr lang="en-US" altLang="zh-CN" dirty="0"/>
                  <a:t>Instrumental variable:</a:t>
                </a:r>
              </a:p>
              <a:p>
                <a:pPr marL="342900" indent="-342900" algn="just">
                  <a:lnSpc>
                    <a:spcPct val="150000"/>
                  </a:lnSpc>
                  <a:buFont typeface="Arial" panose="020B0604020202020204" pitchFamily="34" charset="0"/>
                  <a:buChar char="•"/>
                </a:pP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𝐷𝑖𝑠𝑡𝑎𝑛𝑐𝑒</m:t>
                        </m:r>
                      </m:e>
                      <m:sub>
                        <m:r>
                          <a:rPr lang="en-US" altLang="zh-CN" b="0" i="1" dirty="0" smtClean="0">
                            <a:latin typeface="Cambria Math" panose="02040503050406030204" pitchFamily="18" charset="0"/>
                          </a:rPr>
                          <m:t>𝑓𝑡</m:t>
                        </m:r>
                      </m:sub>
                    </m:sSub>
                  </m:oMath>
                </a14:m>
                <a:r>
                  <a:rPr lang="zh-CN" altLang="en-US" dirty="0"/>
                  <a:t>：</a:t>
                </a:r>
                <a:r>
                  <a:rPr lang="en-US" altLang="zh-CN" dirty="0"/>
                  <a:t>the average distance of customers and suppliers from </a:t>
                </a:r>
                <a:r>
                  <a:rPr lang="en-US" altLang="zh-CN"/>
                  <a:t>the firm</a:t>
                </a:r>
                <a:r>
                  <a:rPr lang="en-US" altLang="zh-CN">
                    <a:latin typeface="Trade Gothic Next Rounded" panose="020F0502020204030204" pitchFamily="34" charset="0"/>
                  </a:rPr>
                  <a:t>’</a:t>
                </a:r>
                <a:r>
                  <a:rPr lang="en-US" altLang="zh-CN"/>
                  <a:t>s </a:t>
                </a:r>
                <a:r>
                  <a:rPr lang="en-US" altLang="zh-CN" dirty="0"/>
                  <a:t>location</a:t>
                </a:r>
              </a:p>
              <a:p>
                <a:pPr marL="285750" indent="-285750" algn="just">
                  <a:lnSpc>
                    <a:spcPct val="150000"/>
                  </a:lnSpc>
                  <a:buFont typeface="Arial" panose="020B0604020202020204" pitchFamily="34" charset="0"/>
                  <a:buChar char="•"/>
                </a:pPr>
                <a:r>
                  <a:rPr lang="en-US" altLang="zh-CN" dirty="0"/>
                  <a:t>(</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𝑍</m:t>
                        </m:r>
                      </m:e>
                      <m:sub>
                        <m:r>
                          <a:rPr lang="en-US" altLang="zh-CN" b="0" i="1" dirty="0" smtClean="0">
                            <a:latin typeface="Cambria Math" panose="02040503050406030204" pitchFamily="18" charset="0"/>
                          </a:rPr>
                          <m:t>𝑓</m:t>
                        </m:r>
                      </m:sub>
                    </m:sSub>
                  </m:oMath>
                </a14:m>
                <a:r>
                  <a:rPr lang="zh-CN" altLang="en-US" dirty="0"/>
                  <a:t> − </a:t>
                </a:r>
                <a14:m>
                  <m:oMath xmlns:m="http://schemas.openxmlformats.org/officeDocument/2006/math">
                    <m:acc>
                      <m:accPr>
                        <m:chr m:val="̅"/>
                        <m:ctrlPr>
                          <a:rPr lang="zh-CN" altLang="en-US" i="1" dirty="0" smtClean="0">
                            <a:latin typeface="Cambria Math" panose="02040503050406030204" pitchFamily="18" charset="0"/>
                          </a:rPr>
                        </m:ctrlPr>
                      </m:accPr>
                      <m:e>
                        <m:r>
                          <a:rPr lang="zh-CN" altLang="en-US" b="0" i="1" dirty="0" smtClean="0">
                            <a:latin typeface="Cambria Math" panose="02040503050406030204" pitchFamily="18" charset="0"/>
                          </a:rPr>
                          <m:t>𝑍</m:t>
                        </m:r>
                      </m:e>
                    </m:acc>
                  </m:oMath>
                </a14:m>
                <a:r>
                  <a:rPr lang="en-US" altLang="zh-CN" dirty="0"/>
                  <a:t>)</a:t>
                </a:r>
                <a:r>
                  <a:rPr lang="zh-CN" altLang="en-US" dirty="0"/>
                  <a:t>𝜖 </a:t>
                </a:r>
                <a:r>
                  <a:rPr lang="en-US" altLang="zh-CN" dirty="0"/>
                  <a:t>: through multiplying the residuals (</a:t>
                </a:r>
                <a:r>
                  <a:rPr lang="zh-CN" altLang="en-US" dirty="0"/>
                  <a:t>𝜖</a:t>
                </a:r>
                <a:r>
                  <a:rPr lang="en-US" altLang="zh-CN" dirty="0"/>
                  <a:t>) of the regression with the endogenous and exogenous variable by a set of exogenous variables after decentralization (</a:t>
                </a:r>
                <a14:m>
                  <m:oMath xmlns:m="http://schemas.openxmlformats.org/officeDocument/2006/math">
                    <m:sSub>
                      <m:sSubPr>
                        <m:ctrlPr>
                          <a:rPr lang="en-US" altLang="zh-CN" i="1" dirty="0">
                            <a:latin typeface="Cambria Math" panose="02040503050406030204" pitchFamily="18" charset="0"/>
                          </a:rPr>
                        </m:ctrlPr>
                      </m:sSubPr>
                      <m:e>
                        <m:r>
                          <a:rPr lang="en-US" altLang="zh-CN" b="0" i="1" dirty="0" smtClean="0">
                            <a:latin typeface="Cambria Math" panose="02040503050406030204" pitchFamily="18" charset="0"/>
                          </a:rPr>
                          <m:t>𝑍</m:t>
                        </m:r>
                      </m:e>
                      <m:sub>
                        <m:r>
                          <a:rPr lang="en-US" altLang="zh-CN" b="0" i="1" dirty="0" smtClean="0">
                            <a:latin typeface="Cambria Math" panose="02040503050406030204" pitchFamily="18" charset="0"/>
                          </a:rPr>
                          <m:t>𝑓</m:t>
                        </m:r>
                      </m:sub>
                    </m:sSub>
                  </m:oMath>
                </a14:m>
                <a:r>
                  <a:rPr lang="zh-CN" altLang="en-US" dirty="0"/>
                  <a:t> − </a:t>
                </a:r>
                <a14:m>
                  <m:oMath xmlns:m="http://schemas.openxmlformats.org/officeDocument/2006/math">
                    <m:acc>
                      <m:accPr>
                        <m:chr m:val="̅"/>
                        <m:ctrlPr>
                          <a:rPr lang="zh-CN" altLang="en-US" i="1" dirty="0">
                            <a:latin typeface="Cambria Math" panose="02040503050406030204" pitchFamily="18" charset="0"/>
                          </a:rPr>
                        </m:ctrlPr>
                      </m:accPr>
                      <m:e>
                        <m:r>
                          <a:rPr lang="zh-CN" altLang="en-US" b="0" i="1" dirty="0" smtClean="0">
                            <a:latin typeface="Cambria Math" panose="02040503050406030204" pitchFamily="18" charset="0"/>
                          </a:rPr>
                          <m:t>𝑍</m:t>
                        </m:r>
                      </m:e>
                    </m:acc>
                  </m:oMath>
                </a14:m>
                <a:r>
                  <a:rPr lang="en-US" altLang="zh-CN" dirty="0"/>
                  <a:t>)</a:t>
                </a:r>
              </a:p>
            </p:txBody>
          </p:sp>
        </mc:Choice>
        <mc:Fallback xmlns="">
          <p:sp>
            <p:nvSpPr>
              <p:cNvPr id="9" name="文本框 8">
                <a:extLst>
                  <a:ext uri="{FF2B5EF4-FFF2-40B4-BE49-F238E27FC236}">
                    <a16:creationId xmlns:a16="http://schemas.microsoft.com/office/drawing/2014/main" id="{E78742A7-ED72-4889-0465-3FA5BB075750}"/>
                  </a:ext>
                </a:extLst>
              </p:cNvPr>
              <p:cNvSpPr txBox="1">
                <a:spLocks noRot="1" noChangeAspect="1" noMove="1" noResize="1" noEditPoints="1" noAdjustHandles="1" noChangeArrowheads="1" noChangeShapeType="1" noTextEdit="1"/>
              </p:cNvSpPr>
              <p:nvPr/>
            </p:nvSpPr>
            <p:spPr>
              <a:xfrm>
                <a:off x="7030781" y="1753618"/>
                <a:ext cx="4721207" cy="3940822"/>
              </a:xfrm>
              <a:prstGeom prst="rect">
                <a:avLst/>
              </a:prstGeom>
              <a:blipFill>
                <a:blip r:embed="rId3"/>
                <a:stretch>
                  <a:fillRect l="-1032" r="-1032"/>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27D4F985-5B5B-17B6-7A7A-41C3A281BD45}"/>
              </a:ext>
            </a:extLst>
          </p:cNvPr>
          <p:cNvSpPr/>
          <p:nvPr/>
        </p:nvSpPr>
        <p:spPr>
          <a:xfrm>
            <a:off x="629447" y="1455939"/>
            <a:ext cx="6051612" cy="197306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89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027E8-645E-01E1-E4C5-8AD1F2D97E6C}"/>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B06C5720-137F-7D5F-2CB9-C92D10AF1847}"/>
              </a:ext>
            </a:extLst>
          </p:cNvPr>
          <p:cNvSpPr>
            <a:spLocks noGrp="1"/>
          </p:cNvSpPr>
          <p:nvPr>
            <p:ph type="body" sz="quarter" idx="13"/>
          </p:nvPr>
        </p:nvSpPr>
        <p:spPr>
          <a:xfrm>
            <a:off x="0" y="139199"/>
            <a:ext cx="10818254" cy="511175"/>
          </a:xfrm>
        </p:spPr>
        <p:txBody>
          <a:bodyPr/>
          <a:lstStyle/>
          <a:p>
            <a:r>
              <a:rPr lang="en-US" altLang="zh-CN" sz="3200" dirty="0">
                <a:solidFill>
                  <a:schemeClr val="tx1"/>
                </a:solidFill>
              </a:rPr>
              <a:t>5. Empirical analysis : Robustness test</a:t>
            </a:r>
          </a:p>
        </p:txBody>
      </p:sp>
      <p:sp>
        <p:nvSpPr>
          <p:cNvPr id="3" name="文本框 2">
            <a:extLst>
              <a:ext uri="{FF2B5EF4-FFF2-40B4-BE49-F238E27FC236}">
                <a16:creationId xmlns:a16="http://schemas.microsoft.com/office/drawing/2014/main" id="{2B2662E2-041D-59ED-E286-19F35721322D}"/>
              </a:ext>
            </a:extLst>
          </p:cNvPr>
          <p:cNvSpPr txBox="1"/>
          <p:nvPr/>
        </p:nvSpPr>
        <p:spPr>
          <a:xfrm>
            <a:off x="558679" y="1175715"/>
            <a:ext cx="5421911" cy="430887"/>
          </a:xfrm>
          <a:prstGeom prst="rect">
            <a:avLst/>
          </a:prstGeom>
          <a:noFill/>
        </p:spPr>
        <p:txBody>
          <a:bodyPr wrap="square">
            <a:spAutoFit/>
          </a:bodyPr>
          <a:lstStyle/>
          <a:p>
            <a:pPr algn="just"/>
            <a:r>
              <a:rPr lang="en-US" altLang="zh-CN" sz="2200" b="1" dirty="0"/>
              <a:t>(6) Heterogeneous Treatment Effects </a:t>
            </a:r>
          </a:p>
        </p:txBody>
      </p:sp>
      <p:sp>
        <p:nvSpPr>
          <p:cNvPr id="7" name="灯片编号占位符 6">
            <a:extLst>
              <a:ext uri="{FF2B5EF4-FFF2-40B4-BE49-F238E27FC236}">
                <a16:creationId xmlns:a16="http://schemas.microsoft.com/office/drawing/2014/main" id="{EC4722DE-9316-3D05-D1DF-7C45528E832F}"/>
              </a:ext>
            </a:extLst>
          </p:cNvPr>
          <p:cNvSpPr>
            <a:spLocks noGrp="1"/>
          </p:cNvSpPr>
          <p:nvPr>
            <p:ph type="sldNum" sz="quarter" idx="4"/>
          </p:nvPr>
        </p:nvSpPr>
        <p:spPr/>
        <p:txBody>
          <a:bodyPr/>
          <a:lstStyle/>
          <a:p>
            <a:fld id="{84377AA6-5F82-4755-B29C-FAB6A572A0B7}" type="slidenum">
              <a:rPr lang="zh-CN" altLang="en-US" smtClean="0"/>
              <a:pPr/>
              <a:t>19</a:t>
            </a:fld>
            <a:r>
              <a:rPr lang="en-US" altLang="zh-CN"/>
              <a:t>/23</a:t>
            </a:r>
            <a:endParaRPr lang="zh-CN" altLang="en-US"/>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BBAE9D7A-C7AD-89DE-0FEE-DB5FA3D76B27}"/>
                  </a:ext>
                </a:extLst>
              </p:cNvPr>
              <p:cNvSpPr txBox="1"/>
              <p:nvPr/>
            </p:nvSpPr>
            <p:spPr>
              <a:xfrm>
                <a:off x="764652" y="1751743"/>
                <a:ext cx="10431876" cy="4237763"/>
              </a:xfrm>
              <a:prstGeom prst="rect">
                <a:avLst/>
              </a:prstGeom>
              <a:noFill/>
            </p:spPr>
            <p:txBody>
              <a:bodyPr wrap="square">
                <a:spAutoFit/>
              </a:bodyPr>
              <a:lstStyle/>
              <a:p>
                <a:pPr algn="just">
                  <a:lnSpc>
                    <a:spcPct val="150000"/>
                  </a:lnSpc>
                </a:pPr>
                <a:r>
                  <a:rPr lang="en-US" altLang="zh-CN" dirty="0"/>
                  <a:t>      Firms experience staggered exposure to PFTZs, and their supplier or customer relationships change over time. This heterogeneity may introduce bias in two-way fixed effects estimator (TWFE) due to negative weights under heterogeneous treatment effects (Goodman-Bacon, 2021). </a:t>
                </a:r>
              </a:p>
              <a:p>
                <a:pPr algn="just">
                  <a:lnSpc>
                    <a:spcPct val="150000"/>
                  </a:lnSpc>
                </a:pPr>
                <a:r>
                  <a:rPr lang="en-US" altLang="zh-CN" dirty="0"/>
                  <a:t>      We estimate negative weight proportions as 0.0004 (customers panel) and 0.0022 (suppliers panel), indicating minimal bias. Following de </a:t>
                </a:r>
                <a:r>
                  <a:rPr lang="en-US" altLang="zh-CN" dirty="0" err="1"/>
                  <a:t>Chaisemartin</a:t>
                </a:r>
                <a:r>
                  <a:rPr lang="en-US" altLang="zh-CN" dirty="0"/>
                  <a:t> and </a:t>
                </a:r>
                <a:r>
                  <a:rPr lang="en-US" altLang="zh-CN" dirty="0" err="1"/>
                  <a:t>D’Haultfœuille</a:t>
                </a:r>
                <a:r>
                  <a:rPr lang="en-US" altLang="zh-CN" dirty="0"/>
                  <a:t> (2020), we estimate the average treatment effect of having a customer or supplier in PFTZs using the DIDM estimator. The coefficients of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𝑷𝒇𝒕𝒛𝒔</m:t>
                        </m:r>
                      </m:e>
                      <m:sub>
                        <m:r>
                          <a:rPr lang="en-US" altLang="zh-CN" b="1" i="1">
                            <a:latin typeface="Cambria Math" panose="02040503050406030204" pitchFamily="18" charset="0"/>
                          </a:rPr>
                          <m:t>𝒇𝒕</m:t>
                        </m:r>
                      </m:sub>
                    </m:sSub>
                  </m:oMath>
                </a14:m>
                <a:r>
                  <a:rPr lang="zh-CN" altLang="en-US" dirty="0"/>
                  <a:t> </a:t>
                </a:r>
                <a:r>
                  <a:rPr lang="en-US" altLang="zh-CN" dirty="0"/>
                  <a:t>show the average total effects per treatment unit of 0.7687 and 0.5668 based on customers and suppliers panel, significant at the 90% confidence. </a:t>
                </a:r>
                <a:endParaRPr lang="zh-CN" altLang="en-US" dirty="0"/>
              </a:p>
            </p:txBody>
          </p:sp>
        </mc:Choice>
        <mc:Fallback xmlns="">
          <p:sp>
            <p:nvSpPr>
              <p:cNvPr id="4" name="文本框 3">
                <a:extLst>
                  <a:ext uri="{FF2B5EF4-FFF2-40B4-BE49-F238E27FC236}">
                    <a16:creationId xmlns:a16="http://schemas.microsoft.com/office/drawing/2014/main" id="{BBAE9D7A-C7AD-89DE-0FEE-DB5FA3D76B27}"/>
                  </a:ext>
                </a:extLst>
              </p:cNvPr>
              <p:cNvSpPr txBox="1">
                <a:spLocks noRot="1" noChangeAspect="1" noMove="1" noResize="1" noEditPoints="1" noAdjustHandles="1" noChangeArrowheads="1" noChangeShapeType="1" noTextEdit="1"/>
              </p:cNvSpPr>
              <p:nvPr/>
            </p:nvSpPr>
            <p:spPr>
              <a:xfrm>
                <a:off x="764652" y="1751743"/>
                <a:ext cx="10431876" cy="4237763"/>
              </a:xfrm>
              <a:prstGeom prst="rect">
                <a:avLst/>
              </a:prstGeom>
              <a:blipFill>
                <a:blip r:embed="rId2"/>
                <a:stretch>
                  <a:fillRect l="-467" r="-467" b="-12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4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42A86-5F06-8807-ED9A-1FE4590B7D60}"/>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66E7B1B9-8907-1FBA-5AE9-C814F6C0E86E}"/>
              </a:ext>
            </a:extLst>
          </p:cNvPr>
          <p:cNvSpPr>
            <a:spLocks noGrp="1"/>
          </p:cNvSpPr>
          <p:nvPr>
            <p:ph type="body" sz="quarter" idx="13"/>
          </p:nvPr>
        </p:nvSpPr>
        <p:spPr>
          <a:xfrm>
            <a:off x="-1" y="145570"/>
            <a:ext cx="9065623" cy="511175"/>
          </a:xfrm>
        </p:spPr>
        <p:txBody>
          <a:bodyPr/>
          <a:lstStyle/>
          <a:p>
            <a:r>
              <a:rPr lang="en-US" altLang="zh-CN" sz="3200" dirty="0">
                <a:solidFill>
                  <a:schemeClr val="tx1"/>
                </a:solidFill>
              </a:rPr>
              <a:t>1. Introduction</a:t>
            </a:r>
            <a:endParaRPr lang="zh-CN" altLang="en-US" sz="3200" dirty="0">
              <a:solidFill>
                <a:schemeClr val="tx1"/>
              </a:solidFill>
            </a:endParaRPr>
          </a:p>
        </p:txBody>
      </p:sp>
      <p:sp>
        <p:nvSpPr>
          <p:cNvPr id="14" name="文本框 13">
            <a:extLst>
              <a:ext uri="{FF2B5EF4-FFF2-40B4-BE49-F238E27FC236}">
                <a16:creationId xmlns:a16="http://schemas.microsoft.com/office/drawing/2014/main" id="{94812A05-DAAD-4AB9-5978-2BE9D5130D0D}"/>
              </a:ext>
            </a:extLst>
          </p:cNvPr>
          <p:cNvSpPr txBox="1"/>
          <p:nvPr/>
        </p:nvSpPr>
        <p:spPr>
          <a:xfrm>
            <a:off x="332171" y="1159140"/>
            <a:ext cx="10988633" cy="465460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CN" sz="2000" b="1" dirty="0"/>
              <a:t>China</a:t>
            </a:r>
            <a:r>
              <a:rPr lang="en-US" altLang="zh-CN" sz="2000" b="1" dirty="0">
                <a:latin typeface="Trade Gothic Next Rounded" panose="020F0502020204030204" pitchFamily="34" charset="0"/>
              </a:rPr>
              <a:t>’</a:t>
            </a:r>
            <a:r>
              <a:rPr lang="en-US" altLang="zh-CN" sz="2000" b="1" dirty="0"/>
              <a:t>s integration into GVCs remains in low value-added segments.</a:t>
            </a:r>
          </a:p>
          <a:p>
            <a:pPr marL="342900" indent="-342900" algn="just">
              <a:lnSpc>
                <a:spcPct val="150000"/>
              </a:lnSpc>
              <a:buFont typeface="Arial" panose="020B0604020202020204" pitchFamily="34" charset="0"/>
              <a:buChar char="•"/>
            </a:pPr>
            <a:endParaRPr lang="en-US" altLang="zh-CN" sz="2000" b="1" dirty="0"/>
          </a:p>
          <a:p>
            <a:pPr marL="342900" indent="-342900" algn="just">
              <a:lnSpc>
                <a:spcPct val="150000"/>
              </a:lnSpc>
              <a:buFont typeface="Arial" panose="020B0604020202020204" pitchFamily="34" charset="0"/>
              <a:buChar char="•"/>
            </a:pPr>
            <a:r>
              <a:rPr lang="en-US" altLang="zh-CN" sz="2000" b="1" dirty="0"/>
              <a:t>Chinese government prioritizes Pilot free trade zones (PFTZs) as a key investment and national strategy. </a:t>
            </a:r>
          </a:p>
          <a:p>
            <a:pPr marL="342900" indent="-342900" algn="just">
              <a:lnSpc>
                <a:spcPct val="150000"/>
              </a:lnSpc>
              <a:buFont typeface="Arial" panose="020B0604020202020204" pitchFamily="34" charset="0"/>
              <a:buChar char="•"/>
            </a:pPr>
            <a:endParaRPr lang="en-US" altLang="zh-CN" sz="2000" b="1" dirty="0"/>
          </a:p>
          <a:p>
            <a:pPr marL="342900" indent="-342900" algn="just">
              <a:lnSpc>
                <a:spcPct val="150000"/>
              </a:lnSpc>
              <a:buFont typeface="Arial" panose="020B0604020202020204" pitchFamily="34" charset="0"/>
              <a:buChar char="•"/>
            </a:pPr>
            <a:r>
              <a:rPr lang="en-US" altLang="zh-CN" sz="2000" b="1" dirty="0"/>
              <a:t>Since the establishment of the Shanghai PFTZs in 2013, China has established 21 PFTZs in 56 cities in 7 rounds, spanning from the east to the west of China. </a:t>
            </a:r>
          </a:p>
          <a:p>
            <a:pPr marL="342900" indent="-342900" algn="just">
              <a:lnSpc>
                <a:spcPct val="150000"/>
              </a:lnSpc>
              <a:buFont typeface="Arial" panose="020B0604020202020204" pitchFamily="34" charset="0"/>
              <a:buChar char="•"/>
            </a:pPr>
            <a:endParaRPr lang="en-US" altLang="zh-CN" sz="2000" b="1" dirty="0"/>
          </a:p>
          <a:p>
            <a:pPr marL="342900" indent="-342900" algn="just">
              <a:lnSpc>
                <a:spcPct val="150000"/>
              </a:lnSpc>
              <a:buFont typeface="Arial" panose="020B0604020202020204" pitchFamily="34" charset="0"/>
              <a:buChar char="•"/>
            </a:pPr>
            <a:r>
              <a:rPr lang="en-US" altLang="zh-CN" sz="2000" b="1" dirty="0"/>
              <a:t>PFTZs now function as critical nexuses anchoring China</a:t>
            </a:r>
            <a:r>
              <a:rPr lang="en-US" altLang="zh-CN" sz="2000" b="1" dirty="0">
                <a:latin typeface="Trade Gothic Next Rounded" panose="020F0502020204030204" pitchFamily="34" charset="0"/>
              </a:rPr>
              <a:t>’</a:t>
            </a:r>
            <a:r>
              <a:rPr lang="en-US" altLang="zh-CN" sz="2000" b="1" dirty="0"/>
              <a:t>s integration into global production network and for high-quality opening-up.</a:t>
            </a:r>
          </a:p>
        </p:txBody>
      </p:sp>
      <p:sp>
        <p:nvSpPr>
          <p:cNvPr id="3" name="灯片编号占位符 2">
            <a:extLst>
              <a:ext uri="{FF2B5EF4-FFF2-40B4-BE49-F238E27FC236}">
                <a16:creationId xmlns:a16="http://schemas.microsoft.com/office/drawing/2014/main" id="{D25DBF6A-6903-6A36-31F3-712903695886}"/>
              </a:ext>
            </a:extLst>
          </p:cNvPr>
          <p:cNvSpPr>
            <a:spLocks noGrp="1"/>
          </p:cNvSpPr>
          <p:nvPr>
            <p:ph type="sldNum" sz="quarter" idx="4"/>
          </p:nvPr>
        </p:nvSpPr>
        <p:spPr/>
        <p:txBody>
          <a:bodyPr/>
          <a:lstStyle/>
          <a:p>
            <a:fld id="{84377AA6-5F82-4755-B29C-FAB6A572A0B7}" type="slidenum">
              <a:rPr lang="zh-CN" altLang="en-US" smtClean="0"/>
              <a:pPr/>
              <a:t>2</a:t>
            </a:fld>
            <a:r>
              <a:rPr lang="en-US" altLang="zh-CN"/>
              <a:t>/23</a:t>
            </a:r>
            <a:endParaRPr lang="zh-CN" altLang="en-US"/>
          </a:p>
        </p:txBody>
      </p:sp>
    </p:spTree>
    <p:custDataLst>
      <p:tags r:id="rId1"/>
    </p:custDataLst>
    <p:extLst>
      <p:ext uri="{BB962C8B-B14F-4D97-AF65-F5344CB8AC3E}">
        <p14:creationId xmlns:p14="http://schemas.microsoft.com/office/powerpoint/2010/main" val="32148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AF748-71CA-B25B-FE66-D38DA4894CB0}"/>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478BE215-DE3F-F3C0-CFEE-FDE83F9C48C4}"/>
              </a:ext>
            </a:extLst>
          </p:cNvPr>
          <p:cNvSpPr>
            <a:spLocks noGrp="1"/>
          </p:cNvSpPr>
          <p:nvPr>
            <p:ph type="body" sz="quarter" idx="13"/>
          </p:nvPr>
        </p:nvSpPr>
        <p:spPr>
          <a:xfrm>
            <a:off x="0" y="139199"/>
            <a:ext cx="11328400" cy="511175"/>
          </a:xfrm>
        </p:spPr>
        <p:txBody>
          <a:bodyPr/>
          <a:lstStyle/>
          <a:p>
            <a:r>
              <a:rPr lang="en-US" altLang="zh-CN" sz="3200" dirty="0">
                <a:solidFill>
                  <a:schemeClr val="tx1"/>
                </a:solidFill>
              </a:rPr>
              <a:t>5. Empirical analysis: Mechanism analysis</a:t>
            </a:r>
          </a:p>
        </p:txBody>
      </p:sp>
      <p:sp>
        <p:nvSpPr>
          <p:cNvPr id="9" name="文本框 8">
            <a:extLst>
              <a:ext uri="{FF2B5EF4-FFF2-40B4-BE49-F238E27FC236}">
                <a16:creationId xmlns:a16="http://schemas.microsoft.com/office/drawing/2014/main" id="{ACFEAFAB-BC79-9218-AAC0-EF19EAAB10BA}"/>
              </a:ext>
            </a:extLst>
          </p:cNvPr>
          <p:cNvSpPr txBox="1"/>
          <p:nvPr/>
        </p:nvSpPr>
        <p:spPr>
          <a:xfrm>
            <a:off x="668833" y="927456"/>
            <a:ext cx="7944182" cy="430887"/>
          </a:xfrm>
          <a:prstGeom prst="rect">
            <a:avLst/>
          </a:prstGeom>
          <a:noFill/>
        </p:spPr>
        <p:txBody>
          <a:bodyPr wrap="square">
            <a:spAutoFit/>
          </a:bodyPr>
          <a:lstStyle/>
          <a:p>
            <a:pPr marL="342900" indent="-342900" algn="just">
              <a:buFont typeface="Arial" panose="020B0604020202020204" pitchFamily="34" charset="0"/>
              <a:buChar char="•"/>
            </a:pPr>
            <a:r>
              <a:rPr lang="en-US" altLang="zh-CN" sz="2200" b="1" dirty="0"/>
              <a:t>Innovative incentives from customers in PFTZs </a:t>
            </a:r>
          </a:p>
        </p:txBody>
      </p:sp>
      <p:sp>
        <p:nvSpPr>
          <p:cNvPr id="3" name="灯片编号占位符 2">
            <a:extLst>
              <a:ext uri="{FF2B5EF4-FFF2-40B4-BE49-F238E27FC236}">
                <a16:creationId xmlns:a16="http://schemas.microsoft.com/office/drawing/2014/main" id="{E20A7AD0-A382-3AAE-F3CB-04A41A8B8779}"/>
              </a:ext>
            </a:extLst>
          </p:cNvPr>
          <p:cNvSpPr>
            <a:spLocks noGrp="1"/>
          </p:cNvSpPr>
          <p:nvPr>
            <p:ph type="sldNum" sz="quarter" idx="4"/>
          </p:nvPr>
        </p:nvSpPr>
        <p:spPr/>
        <p:txBody>
          <a:bodyPr/>
          <a:lstStyle/>
          <a:p>
            <a:fld id="{84377AA6-5F82-4755-B29C-FAB6A572A0B7}" type="slidenum">
              <a:rPr lang="zh-CN" altLang="en-US" smtClean="0"/>
              <a:pPr/>
              <a:t>20</a:t>
            </a:fld>
            <a:r>
              <a:rPr lang="en-US" altLang="zh-CN"/>
              <a:t>/23</a:t>
            </a:r>
            <a:endParaRPr lang="zh-CN" altLang="en-US"/>
          </a:p>
        </p:txBody>
      </p:sp>
      <p:sp>
        <p:nvSpPr>
          <p:cNvPr id="5" name="文本框 4">
            <a:extLst>
              <a:ext uri="{FF2B5EF4-FFF2-40B4-BE49-F238E27FC236}">
                <a16:creationId xmlns:a16="http://schemas.microsoft.com/office/drawing/2014/main" id="{6EE7D6E1-0EE3-DD3A-3913-B4B9D6B137D3}"/>
              </a:ext>
            </a:extLst>
          </p:cNvPr>
          <p:cNvSpPr txBox="1"/>
          <p:nvPr/>
        </p:nvSpPr>
        <p:spPr>
          <a:xfrm>
            <a:off x="668833" y="1450992"/>
            <a:ext cx="7944182" cy="430887"/>
          </a:xfrm>
          <a:prstGeom prst="rect">
            <a:avLst/>
          </a:prstGeom>
          <a:noFill/>
        </p:spPr>
        <p:txBody>
          <a:bodyPr wrap="square">
            <a:spAutoFit/>
          </a:bodyPr>
          <a:lstStyle/>
          <a:p>
            <a:pPr marL="342900" indent="-342900" algn="just">
              <a:buFont typeface="Arial" panose="020B0604020202020204" pitchFamily="34" charset="0"/>
              <a:buChar char="•"/>
            </a:pPr>
            <a:r>
              <a:rPr lang="en-US" altLang="zh-CN" sz="2200" b="1" dirty="0"/>
              <a:t>Cost-saving effects from suppliers in PFTZs </a:t>
            </a:r>
          </a:p>
        </p:txBody>
      </p:sp>
      <p:pic>
        <p:nvPicPr>
          <p:cNvPr id="8" name="图片 7">
            <a:extLst>
              <a:ext uri="{FF2B5EF4-FFF2-40B4-BE49-F238E27FC236}">
                <a16:creationId xmlns:a16="http://schemas.microsoft.com/office/drawing/2014/main" id="{B6660501-3D86-C3C2-DA3E-D0CDCCE1E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274" y="1929269"/>
            <a:ext cx="7695003" cy="4752000"/>
          </a:xfrm>
          <a:prstGeom prst="rect">
            <a:avLst/>
          </a:prstGeom>
        </p:spPr>
      </p:pic>
      <p:sp>
        <p:nvSpPr>
          <p:cNvPr id="2" name="矩形 1">
            <a:extLst>
              <a:ext uri="{FF2B5EF4-FFF2-40B4-BE49-F238E27FC236}">
                <a16:creationId xmlns:a16="http://schemas.microsoft.com/office/drawing/2014/main" id="{CDC3A1FC-2FD5-6447-6EE8-498995DB7ADC}"/>
              </a:ext>
            </a:extLst>
          </p:cNvPr>
          <p:cNvSpPr/>
          <p:nvPr/>
        </p:nvSpPr>
        <p:spPr>
          <a:xfrm>
            <a:off x="1943341" y="1974528"/>
            <a:ext cx="7944181" cy="23400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64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EC1A2-269E-6150-5D98-E1193ACF0AEE}"/>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5E2EACEC-3F55-F42D-E873-3C3C88FFFD5F}"/>
              </a:ext>
            </a:extLst>
          </p:cNvPr>
          <p:cNvSpPr>
            <a:spLocks noGrp="1"/>
          </p:cNvSpPr>
          <p:nvPr>
            <p:ph type="body" sz="quarter" idx="13"/>
          </p:nvPr>
        </p:nvSpPr>
        <p:spPr>
          <a:xfrm>
            <a:off x="0" y="139199"/>
            <a:ext cx="10668000" cy="511175"/>
          </a:xfrm>
        </p:spPr>
        <p:txBody>
          <a:bodyPr/>
          <a:lstStyle/>
          <a:p>
            <a:r>
              <a:rPr lang="en-US" altLang="zh-CN" sz="3200" dirty="0">
                <a:solidFill>
                  <a:schemeClr val="tx1"/>
                </a:solidFill>
              </a:rPr>
              <a:t>6. Heterogeneity analysis</a:t>
            </a:r>
          </a:p>
        </p:txBody>
      </p:sp>
      <p:sp>
        <p:nvSpPr>
          <p:cNvPr id="3" name="灯片编号占位符 2">
            <a:extLst>
              <a:ext uri="{FF2B5EF4-FFF2-40B4-BE49-F238E27FC236}">
                <a16:creationId xmlns:a16="http://schemas.microsoft.com/office/drawing/2014/main" id="{8D3EDED4-4951-4860-B0F9-7861BE551EED}"/>
              </a:ext>
            </a:extLst>
          </p:cNvPr>
          <p:cNvSpPr>
            <a:spLocks noGrp="1"/>
          </p:cNvSpPr>
          <p:nvPr>
            <p:ph type="sldNum" sz="quarter" idx="4"/>
          </p:nvPr>
        </p:nvSpPr>
        <p:spPr/>
        <p:txBody>
          <a:bodyPr/>
          <a:lstStyle/>
          <a:p>
            <a:fld id="{84377AA6-5F82-4755-B29C-FAB6A572A0B7}" type="slidenum">
              <a:rPr lang="zh-CN" altLang="en-US" smtClean="0"/>
              <a:pPr/>
              <a:t>21</a:t>
            </a:fld>
            <a:r>
              <a:rPr lang="en-US" altLang="zh-CN"/>
              <a:t>/23</a:t>
            </a:r>
            <a:endParaRPr lang="zh-CN" altLang="en-US"/>
          </a:p>
        </p:txBody>
      </p:sp>
      <p:pic>
        <p:nvPicPr>
          <p:cNvPr id="4" name="图片 3">
            <a:extLst>
              <a:ext uri="{FF2B5EF4-FFF2-40B4-BE49-F238E27FC236}">
                <a16:creationId xmlns:a16="http://schemas.microsoft.com/office/drawing/2014/main" id="{946B64DA-4415-7FA8-67C3-7E6D646E9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625" y="886801"/>
            <a:ext cx="6309289" cy="5940000"/>
          </a:xfrm>
          <a:prstGeom prst="rect">
            <a:avLst/>
          </a:prstGeom>
        </p:spPr>
      </p:pic>
      <p:sp>
        <p:nvSpPr>
          <p:cNvPr id="2" name="矩形 1">
            <a:extLst>
              <a:ext uri="{FF2B5EF4-FFF2-40B4-BE49-F238E27FC236}">
                <a16:creationId xmlns:a16="http://schemas.microsoft.com/office/drawing/2014/main" id="{24300A8D-E9A3-376C-BA60-E4F6F89A3E43}"/>
              </a:ext>
            </a:extLst>
          </p:cNvPr>
          <p:cNvSpPr/>
          <p:nvPr/>
        </p:nvSpPr>
        <p:spPr>
          <a:xfrm>
            <a:off x="2644625" y="886800"/>
            <a:ext cx="2655344" cy="34188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BA4E6C6-6B12-1024-2650-D4428CA98A03}"/>
              </a:ext>
            </a:extLst>
          </p:cNvPr>
          <p:cNvSpPr/>
          <p:nvPr/>
        </p:nvSpPr>
        <p:spPr>
          <a:xfrm>
            <a:off x="5451448" y="886800"/>
            <a:ext cx="1606300" cy="34188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97F05281-BD9D-2654-DB16-2618230A0E9A}"/>
              </a:ext>
            </a:extLst>
          </p:cNvPr>
          <p:cNvSpPr/>
          <p:nvPr/>
        </p:nvSpPr>
        <p:spPr>
          <a:xfrm>
            <a:off x="7202681" y="886799"/>
            <a:ext cx="1606300" cy="341886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630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A6C91-5732-5803-88E7-E67A94A8252C}"/>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6BCF1851-C55A-076A-AB4F-19C7D2D7ED2B}"/>
              </a:ext>
            </a:extLst>
          </p:cNvPr>
          <p:cNvSpPr>
            <a:spLocks noGrp="1"/>
          </p:cNvSpPr>
          <p:nvPr>
            <p:ph type="body" sz="quarter" idx="13"/>
          </p:nvPr>
        </p:nvSpPr>
        <p:spPr>
          <a:xfrm>
            <a:off x="0" y="139199"/>
            <a:ext cx="7607300" cy="511175"/>
          </a:xfrm>
        </p:spPr>
        <p:txBody>
          <a:bodyPr/>
          <a:lstStyle/>
          <a:p>
            <a:r>
              <a:rPr lang="en-US" altLang="zh-CN" sz="3200" dirty="0">
                <a:solidFill>
                  <a:schemeClr val="tx1"/>
                </a:solidFill>
              </a:rPr>
              <a:t>7. Further analysis</a:t>
            </a:r>
          </a:p>
        </p:txBody>
      </p:sp>
      <p:sp>
        <p:nvSpPr>
          <p:cNvPr id="3" name="灯片编号占位符 2">
            <a:extLst>
              <a:ext uri="{FF2B5EF4-FFF2-40B4-BE49-F238E27FC236}">
                <a16:creationId xmlns:a16="http://schemas.microsoft.com/office/drawing/2014/main" id="{8E3EC049-F2FC-302F-B724-860F1F398667}"/>
              </a:ext>
            </a:extLst>
          </p:cNvPr>
          <p:cNvSpPr>
            <a:spLocks noGrp="1"/>
          </p:cNvSpPr>
          <p:nvPr>
            <p:ph type="sldNum" sz="quarter" idx="4"/>
          </p:nvPr>
        </p:nvSpPr>
        <p:spPr/>
        <p:txBody>
          <a:bodyPr/>
          <a:lstStyle/>
          <a:p>
            <a:fld id="{84377AA6-5F82-4755-B29C-FAB6A572A0B7}" type="slidenum">
              <a:rPr lang="zh-CN" altLang="en-US" smtClean="0"/>
              <a:pPr/>
              <a:t>22</a:t>
            </a:fld>
            <a:r>
              <a:rPr lang="en-US" altLang="zh-CN"/>
              <a:t>/23</a:t>
            </a:r>
            <a:endParaRPr lang="zh-CN" altLang="en-US"/>
          </a:p>
        </p:txBody>
      </p:sp>
      <p:sp>
        <p:nvSpPr>
          <p:cNvPr id="7" name="文本框 6">
            <a:extLst>
              <a:ext uri="{FF2B5EF4-FFF2-40B4-BE49-F238E27FC236}">
                <a16:creationId xmlns:a16="http://schemas.microsoft.com/office/drawing/2014/main" id="{FBC54853-9D14-534D-EC8E-BBE8CDE4AF91}"/>
              </a:ext>
            </a:extLst>
          </p:cNvPr>
          <p:cNvSpPr txBox="1"/>
          <p:nvPr/>
        </p:nvSpPr>
        <p:spPr>
          <a:xfrm>
            <a:off x="423170" y="1332528"/>
            <a:ext cx="11159230" cy="4192943"/>
          </a:xfrm>
          <a:prstGeom prst="rect">
            <a:avLst/>
          </a:prstGeom>
          <a:noFill/>
        </p:spPr>
        <p:txBody>
          <a:bodyPr wrap="square">
            <a:spAutoFit/>
          </a:bodyPr>
          <a:lstStyle/>
          <a:p>
            <a:pPr algn="just">
              <a:lnSpc>
                <a:spcPct val="150000"/>
              </a:lnSpc>
            </a:pPr>
            <a:r>
              <a:rPr lang="en-US" altLang="zh-CN" sz="2000" dirty="0"/>
              <a:t>     However, the increased competitiveness of small and medium-sized enterprises (SMEs) in global supply chains is still not negligible for regional economic development (</a:t>
            </a:r>
            <a:r>
              <a:rPr lang="en-US" altLang="zh-CN" sz="2000" dirty="0" err="1"/>
              <a:t>Epede</a:t>
            </a:r>
            <a:r>
              <a:rPr lang="en-US" altLang="zh-CN" sz="2000" dirty="0"/>
              <a:t> and Wang, 2023).  Listed firms possess greater market power than capital-constrained SMEs (</a:t>
            </a:r>
            <a:r>
              <a:rPr lang="en-US" altLang="zh-CN" sz="2000" dirty="0" err="1"/>
              <a:t>Jõeveer</a:t>
            </a:r>
            <a:r>
              <a:rPr lang="en-US" altLang="zh-CN" sz="2000" dirty="0"/>
              <a:t>, 2013; Berger et al., 2019). Our findings thus implicitly assume the premise of low financial constraints and high bargaining power, which may not be applicable to SMEs. </a:t>
            </a:r>
          </a:p>
          <a:p>
            <a:pPr algn="just">
              <a:lnSpc>
                <a:spcPct val="150000"/>
              </a:lnSpc>
            </a:pPr>
            <a:r>
              <a:rPr lang="en-US" altLang="zh-CN" sz="2000" dirty="0"/>
              <a:t>      To fully understand the impact of PFTZs, we transform the customer-supplier relationships and examine how listed firms in PFTZs affects GVC positions of SMEs through supply chains.</a:t>
            </a:r>
          </a:p>
        </p:txBody>
      </p:sp>
    </p:spTree>
    <p:extLst>
      <p:ext uri="{BB962C8B-B14F-4D97-AF65-F5344CB8AC3E}">
        <p14:creationId xmlns:p14="http://schemas.microsoft.com/office/powerpoint/2010/main" val="41068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10B6E-D9ED-0AF1-1B99-CD1B42147A63}"/>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6C523CE2-A27B-D2B9-D3EC-26D813E99B99}"/>
              </a:ext>
            </a:extLst>
          </p:cNvPr>
          <p:cNvSpPr>
            <a:spLocks noGrp="1"/>
          </p:cNvSpPr>
          <p:nvPr>
            <p:ph type="body" sz="quarter" idx="13"/>
          </p:nvPr>
        </p:nvSpPr>
        <p:spPr>
          <a:xfrm>
            <a:off x="0" y="139199"/>
            <a:ext cx="7607300" cy="511175"/>
          </a:xfrm>
        </p:spPr>
        <p:txBody>
          <a:bodyPr/>
          <a:lstStyle/>
          <a:p>
            <a:r>
              <a:rPr lang="en-US" altLang="zh-CN" sz="3200" dirty="0">
                <a:solidFill>
                  <a:schemeClr val="tx1"/>
                </a:solidFill>
              </a:rPr>
              <a:t>7. Further analysis</a:t>
            </a:r>
          </a:p>
        </p:txBody>
      </p:sp>
      <p:sp>
        <p:nvSpPr>
          <p:cNvPr id="3" name="灯片编号占位符 2">
            <a:extLst>
              <a:ext uri="{FF2B5EF4-FFF2-40B4-BE49-F238E27FC236}">
                <a16:creationId xmlns:a16="http://schemas.microsoft.com/office/drawing/2014/main" id="{5A190705-3B6C-08D8-870A-E81198965715}"/>
              </a:ext>
            </a:extLst>
          </p:cNvPr>
          <p:cNvSpPr>
            <a:spLocks noGrp="1"/>
          </p:cNvSpPr>
          <p:nvPr>
            <p:ph type="sldNum" sz="quarter" idx="4"/>
          </p:nvPr>
        </p:nvSpPr>
        <p:spPr/>
        <p:txBody>
          <a:bodyPr/>
          <a:lstStyle/>
          <a:p>
            <a:fld id="{84377AA6-5F82-4755-B29C-FAB6A572A0B7}" type="slidenum">
              <a:rPr lang="zh-CN" altLang="en-US" smtClean="0"/>
              <a:pPr/>
              <a:t>23</a:t>
            </a:fld>
            <a:r>
              <a:rPr lang="en-US" altLang="zh-CN"/>
              <a:t>/23</a:t>
            </a:r>
            <a:endParaRPr lang="zh-CN" altLang="en-US"/>
          </a:p>
        </p:txBody>
      </p:sp>
      <p:pic>
        <p:nvPicPr>
          <p:cNvPr id="4" name="图片 3">
            <a:extLst>
              <a:ext uri="{FF2B5EF4-FFF2-40B4-BE49-F238E27FC236}">
                <a16:creationId xmlns:a16="http://schemas.microsoft.com/office/drawing/2014/main" id="{D67C7D3E-1A54-1CB4-0FD3-56F8DFF2C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088" y="915364"/>
            <a:ext cx="7319640" cy="5652000"/>
          </a:xfrm>
          <a:prstGeom prst="rect">
            <a:avLst/>
          </a:prstGeom>
        </p:spPr>
      </p:pic>
      <p:sp>
        <p:nvSpPr>
          <p:cNvPr id="2" name="矩形 1">
            <a:extLst>
              <a:ext uri="{FF2B5EF4-FFF2-40B4-BE49-F238E27FC236}">
                <a16:creationId xmlns:a16="http://schemas.microsoft.com/office/drawing/2014/main" id="{B2A0447B-9F32-437E-9919-85647D5F2E4F}"/>
              </a:ext>
            </a:extLst>
          </p:cNvPr>
          <p:cNvSpPr/>
          <p:nvPr/>
        </p:nvSpPr>
        <p:spPr>
          <a:xfrm>
            <a:off x="3240350" y="994298"/>
            <a:ext cx="6827740" cy="22610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327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0A05E-7701-ED1E-7A34-03525A893F00}"/>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B13CC471-E80C-9817-7F21-E870232A6C8A}"/>
              </a:ext>
            </a:extLst>
          </p:cNvPr>
          <p:cNvSpPr>
            <a:spLocks noGrp="1"/>
          </p:cNvSpPr>
          <p:nvPr>
            <p:ph type="body" sz="quarter" idx="13"/>
          </p:nvPr>
        </p:nvSpPr>
        <p:spPr>
          <a:xfrm>
            <a:off x="0" y="139199"/>
            <a:ext cx="7607300" cy="511175"/>
          </a:xfrm>
        </p:spPr>
        <p:txBody>
          <a:bodyPr/>
          <a:lstStyle/>
          <a:p>
            <a:r>
              <a:rPr lang="en-US" altLang="zh-CN" sz="3200" dirty="0">
                <a:solidFill>
                  <a:schemeClr val="tx1"/>
                </a:solidFill>
              </a:rPr>
              <a:t>8. Conclusions and implications </a:t>
            </a:r>
          </a:p>
        </p:txBody>
      </p:sp>
      <p:sp>
        <p:nvSpPr>
          <p:cNvPr id="5" name="文本框 4">
            <a:extLst>
              <a:ext uri="{FF2B5EF4-FFF2-40B4-BE49-F238E27FC236}">
                <a16:creationId xmlns:a16="http://schemas.microsoft.com/office/drawing/2014/main" id="{8027C5BA-1503-D4CF-9F5B-7A94E435D270}"/>
              </a:ext>
            </a:extLst>
          </p:cNvPr>
          <p:cNvSpPr txBox="1"/>
          <p:nvPr/>
        </p:nvSpPr>
        <p:spPr>
          <a:xfrm>
            <a:off x="528300" y="1687727"/>
            <a:ext cx="10864551" cy="419294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sz="2000" dirty="0"/>
              <a:t>Customers or suppliers in PFTZs explains the movement of firms to relative upstream in GVCs. </a:t>
            </a:r>
          </a:p>
          <a:p>
            <a:pPr marL="285750" indent="-285750" algn="just">
              <a:lnSpc>
                <a:spcPct val="150000"/>
              </a:lnSpc>
              <a:buFont typeface="Arial" panose="020B0604020202020204" pitchFamily="34" charset="0"/>
              <a:buChar char="•"/>
            </a:pPr>
            <a:r>
              <a:rPr lang="en-US" altLang="zh-CN" sz="2000" dirty="0"/>
              <a:t>Customers in PFTZs facilitate innovation of their suppliers, while suppliers in PFTZs generate cost-saving effects for their customers, enhancing their GVC positions. </a:t>
            </a:r>
          </a:p>
          <a:p>
            <a:pPr marL="285750" indent="-285750" algn="just">
              <a:lnSpc>
                <a:spcPct val="150000"/>
              </a:lnSpc>
              <a:buFont typeface="Arial" panose="020B0604020202020204" pitchFamily="34" charset="0"/>
              <a:buChar char="•"/>
            </a:pPr>
            <a:r>
              <a:rPr lang="en-US" altLang="zh-CN" sz="2000" dirty="0"/>
              <a:t>These spillovers exhibit significant heterogeneity across difference in financial constraints, market concentration, and regional characteristics of firms. </a:t>
            </a:r>
          </a:p>
          <a:p>
            <a:pPr marL="285750" indent="-285750" algn="just">
              <a:lnSpc>
                <a:spcPct val="150000"/>
              </a:lnSpc>
              <a:buFont typeface="Arial" panose="020B0604020202020204" pitchFamily="34" charset="0"/>
              <a:buChar char="•"/>
            </a:pPr>
            <a:r>
              <a:rPr lang="en-US" altLang="zh-CN" sz="2000" dirty="0"/>
              <a:t>Crucially, further analysis finds that PFTZs adversely affect GVC positioning for small and medium-sized downstream firms, while demonstrating statistically insignificant positive effects on small and medium-sized upstream firms. </a:t>
            </a:r>
            <a:endParaRPr lang="zh-CN" altLang="en-US" sz="2000" dirty="0"/>
          </a:p>
        </p:txBody>
      </p:sp>
      <p:sp>
        <p:nvSpPr>
          <p:cNvPr id="3" name="灯片编号占位符 2">
            <a:extLst>
              <a:ext uri="{FF2B5EF4-FFF2-40B4-BE49-F238E27FC236}">
                <a16:creationId xmlns:a16="http://schemas.microsoft.com/office/drawing/2014/main" id="{F861ED41-9D2B-831A-C8F7-611CC4BE0A29}"/>
              </a:ext>
            </a:extLst>
          </p:cNvPr>
          <p:cNvSpPr>
            <a:spLocks noGrp="1"/>
          </p:cNvSpPr>
          <p:nvPr>
            <p:ph type="sldNum" sz="quarter" idx="4"/>
          </p:nvPr>
        </p:nvSpPr>
        <p:spPr/>
        <p:txBody>
          <a:bodyPr/>
          <a:lstStyle/>
          <a:p>
            <a:fld id="{84377AA6-5F82-4755-B29C-FAB6A572A0B7}" type="slidenum">
              <a:rPr lang="zh-CN" altLang="en-US" smtClean="0"/>
              <a:pPr/>
              <a:t>24</a:t>
            </a:fld>
            <a:r>
              <a:rPr lang="en-US" altLang="zh-CN"/>
              <a:t>/23</a:t>
            </a:r>
            <a:endParaRPr lang="zh-CN" altLang="en-US"/>
          </a:p>
        </p:txBody>
      </p:sp>
      <p:sp>
        <p:nvSpPr>
          <p:cNvPr id="4" name="文本框 3">
            <a:extLst>
              <a:ext uri="{FF2B5EF4-FFF2-40B4-BE49-F238E27FC236}">
                <a16:creationId xmlns:a16="http://schemas.microsoft.com/office/drawing/2014/main" id="{7061A263-64DF-21E9-E304-0323F74449BF}"/>
              </a:ext>
            </a:extLst>
          </p:cNvPr>
          <p:cNvSpPr txBox="1"/>
          <p:nvPr/>
        </p:nvSpPr>
        <p:spPr>
          <a:xfrm>
            <a:off x="4485557" y="1102952"/>
            <a:ext cx="2950036" cy="584775"/>
          </a:xfrm>
          <a:prstGeom prst="rect">
            <a:avLst/>
          </a:prstGeom>
          <a:noFill/>
        </p:spPr>
        <p:txBody>
          <a:bodyPr wrap="square">
            <a:spAutoFit/>
          </a:bodyPr>
          <a:lstStyle/>
          <a:p>
            <a:pPr algn="ctr"/>
            <a:r>
              <a:rPr lang="en-US" altLang="zh-CN" sz="3200" b="1" dirty="0">
                <a:solidFill>
                  <a:schemeClr val="tx1"/>
                </a:solidFill>
              </a:rPr>
              <a:t>Conclusions</a:t>
            </a:r>
            <a:endParaRPr lang="zh-CN" altLang="en-US" sz="3200" b="1" dirty="0"/>
          </a:p>
        </p:txBody>
      </p:sp>
    </p:spTree>
    <p:extLst>
      <p:ext uri="{BB962C8B-B14F-4D97-AF65-F5344CB8AC3E}">
        <p14:creationId xmlns:p14="http://schemas.microsoft.com/office/powerpoint/2010/main" val="15019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C57E-56F4-A63D-FCEA-B2C4FF884790}"/>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D1E1E755-1E75-1B53-DCC6-5CD816CDA975}"/>
              </a:ext>
            </a:extLst>
          </p:cNvPr>
          <p:cNvSpPr>
            <a:spLocks noGrp="1"/>
          </p:cNvSpPr>
          <p:nvPr>
            <p:ph type="body" sz="quarter" idx="13"/>
          </p:nvPr>
        </p:nvSpPr>
        <p:spPr>
          <a:xfrm>
            <a:off x="0" y="139199"/>
            <a:ext cx="7607300" cy="511175"/>
          </a:xfrm>
        </p:spPr>
        <p:txBody>
          <a:bodyPr/>
          <a:lstStyle/>
          <a:p>
            <a:r>
              <a:rPr lang="en-US" altLang="zh-CN" sz="3200" dirty="0">
                <a:solidFill>
                  <a:schemeClr val="tx1"/>
                </a:solidFill>
              </a:rPr>
              <a:t>8. Conclusions and implications </a:t>
            </a:r>
          </a:p>
        </p:txBody>
      </p:sp>
      <p:sp>
        <p:nvSpPr>
          <p:cNvPr id="5" name="文本框 4">
            <a:extLst>
              <a:ext uri="{FF2B5EF4-FFF2-40B4-BE49-F238E27FC236}">
                <a16:creationId xmlns:a16="http://schemas.microsoft.com/office/drawing/2014/main" id="{5CC80874-C288-7D41-A205-A93E59D492AB}"/>
              </a:ext>
            </a:extLst>
          </p:cNvPr>
          <p:cNvSpPr txBox="1"/>
          <p:nvPr/>
        </p:nvSpPr>
        <p:spPr>
          <a:xfrm>
            <a:off x="591845" y="1981132"/>
            <a:ext cx="10864551" cy="373127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sz="2000" dirty="0"/>
              <a:t>PFTZs play a vital role in supply chains. It is necessary to deepen specialized reforms to promote supply chain coordination and openness. </a:t>
            </a:r>
          </a:p>
          <a:p>
            <a:pPr marL="285750" indent="-285750" algn="just">
              <a:lnSpc>
                <a:spcPct val="150000"/>
              </a:lnSpc>
              <a:buFont typeface="Arial" panose="020B0604020202020204" pitchFamily="34" charset="0"/>
              <a:buChar char="•"/>
            </a:pPr>
            <a:r>
              <a:rPr lang="en-US" altLang="zh-CN" sz="2000" dirty="0"/>
              <a:t>Policymakers should strategically encourage the construction of innovation platforms and innovation collaboration between firms in PFTZs and their suppliers. </a:t>
            </a:r>
          </a:p>
          <a:p>
            <a:pPr marL="285750" indent="-285750" algn="just">
              <a:lnSpc>
                <a:spcPct val="150000"/>
              </a:lnSpc>
              <a:buFont typeface="Arial" panose="020B0604020202020204" pitchFamily="34" charset="0"/>
              <a:buChar char="•"/>
            </a:pPr>
            <a:r>
              <a:rPr lang="en-US" altLang="zh-CN" sz="2000" dirty="0"/>
              <a:t>Strategic upgrading prioritization should target to alleviate financing constraints, cultivate sectoral anchors and increase support for central and western regions. </a:t>
            </a:r>
          </a:p>
          <a:p>
            <a:pPr marL="285750" indent="-285750" algn="just">
              <a:lnSpc>
                <a:spcPct val="150000"/>
              </a:lnSpc>
              <a:buFont typeface="Arial" panose="020B0604020202020204" pitchFamily="34" charset="0"/>
              <a:buChar char="•"/>
            </a:pPr>
            <a:r>
              <a:rPr lang="en-US" altLang="zh-CN" sz="2000" dirty="0"/>
              <a:t>policymakers should consider asymmetric bargaining dynamics of SMEs while institutionally promoting GVC positions.</a:t>
            </a:r>
            <a:endParaRPr lang="zh-CN" altLang="en-US" sz="2000" dirty="0"/>
          </a:p>
        </p:txBody>
      </p:sp>
      <p:sp>
        <p:nvSpPr>
          <p:cNvPr id="3" name="灯片编号占位符 2">
            <a:extLst>
              <a:ext uri="{FF2B5EF4-FFF2-40B4-BE49-F238E27FC236}">
                <a16:creationId xmlns:a16="http://schemas.microsoft.com/office/drawing/2014/main" id="{A33F21C3-4406-2C6A-F50F-7FEA721597F6}"/>
              </a:ext>
            </a:extLst>
          </p:cNvPr>
          <p:cNvSpPr>
            <a:spLocks noGrp="1"/>
          </p:cNvSpPr>
          <p:nvPr>
            <p:ph type="sldNum" sz="quarter" idx="4"/>
          </p:nvPr>
        </p:nvSpPr>
        <p:spPr/>
        <p:txBody>
          <a:bodyPr/>
          <a:lstStyle/>
          <a:p>
            <a:fld id="{84377AA6-5F82-4755-B29C-FAB6A572A0B7}" type="slidenum">
              <a:rPr lang="zh-CN" altLang="en-US" smtClean="0"/>
              <a:pPr/>
              <a:t>25</a:t>
            </a:fld>
            <a:r>
              <a:rPr lang="en-US" altLang="zh-CN"/>
              <a:t>/23</a:t>
            </a:r>
            <a:endParaRPr lang="zh-CN" altLang="en-US"/>
          </a:p>
        </p:txBody>
      </p:sp>
      <p:sp>
        <p:nvSpPr>
          <p:cNvPr id="4" name="文本框 3">
            <a:extLst>
              <a:ext uri="{FF2B5EF4-FFF2-40B4-BE49-F238E27FC236}">
                <a16:creationId xmlns:a16="http://schemas.microsoft.com/office/drawing/2014/main" id="{4BA829E2-D7E4-260F-B8FD-84986AFE8B72}"/>
              </a:ext>
            </a:extLst>
          </p:cNvPr>
          <p:cNvSpPr txBox="1"/>
          <p:nvPr/>
        </p:nvSpPr>
        <p:spPr>
          <a:xfrm>
            <a:off x="4329653" y="1278346"/>
            <a:ext cx="3029935" cy="584775"/>
          </a:xfrm>
          <a:prstGeom prst="rect">
            <a:avLst/>
          </a:prstGeom>
          <a:noFill/>
        </p:spPr>
        <p:txBody>
          <a:bodyPr wrap="square">
            <a:spAutoFit/>
          </a:bodyPr>
          <a:lstStyle/>
          <a:p>
            <a:r>
              <a:rPr lang="en-US" altLang="zh-CN" sz="3200" b="1" dirty="0">
                <a:solidFill>
                  <a:schemeClr val="tx1"/>
                </a:solidFill>
              </a:rPr>
              <a:t>Implications</a:t>
            </a:r>
            <a:r>
              <a:rPr lang="en-US" altLang="zh-CN" sz="2400" b="1" dirty="0">
                <a:solidFill>
                  <a:schemeClr val="tx1"/>
                </a:solidFill>
              </a:rPr>
              <a:t> </a:t>
            </a:r>
            <a:endParaRPr lang="zh-CN" altLang="en-US" sz="2400" b="1" dirty="0"/>
          </a:p>
        </p:txBody>
      </p:sp>
    </p:spTree>
    <p:extLst>
      <p:ext uri="{BB962C8B-B14F-4D97-AF65-F5344CB8AC3E}">
        <p14:creationId xmlns:p14="http://schemas.microsoft.com/office/powerpoint/2010/main" val="22959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owerpoint template design by DAJU_PPT正版来源小红书大橘PPT微信DAJU_PPT请勿抄袭搬运！盗版必究！">
            <a:extLst>
              <a:ext uri="{FF2B5EF4-FFF2-40B4-BE49-F238E27FC236}">
                <a16:creationId xmlns:a16="http://schemas.microsoft.com/office/drawing/2014/main" id="{E8996F18-DA2C-7058-F70C-E96B0304A28B}"/>
              </a:ext>
            </a:extLst>
          </p:cNvPr>
          <p:cNvGrpSpPr/>
          <p:nvPr/>
        </p:nvGrpSpPr>
        <p:grpSpPr>
          <a:xfrm>
            <a:off x="243840" y="233680"/>
            <a:ext cx="11704320" cy="6390640"/>
            <a:chOff x="243840" y="233680"/>
            <a:chExt cx="11704320" cy="6390640"/>
          </a:xfrm>
        </p:grpSpPr>
        <p:sp>
          <p:nvSpPr>
            <p:cNvPr id="23" name="powerpoint template design by DAJU_PPT正版来源小红书大橘PPT微信DAJU_PPT请勿抄袭搬运！盗版必究！-1">
              <a:extLst>
                <a:ext uri="{FF2B5EF4-FFF2-40B4-BE49-F238E27FC236}">
                  <a16:creationId xmlns:a16="http://schemas.microsoft.com/office/drawing/2014/main" id="{2CE3AA01-6C4F-71FF-DA23-D32B747DC8EE}"/>
                </a:ext>
              </a:extLst>
            </p:cNvPr>
            <p:cNvSpPr/>
            <p:nvPr/>
          </p:nvSpPr>
          <p:spPr>
            <a:xfrm>
              <a:off x="243840" y="233680"/>
              <a:ext cx="11704320" cy="6390640"/>
            </a:xfrm>
            <a:prstGeom prst="rect">
              <a:avLst/>
            </a:prstGeom>
            <a:noFill/>
            <a:ln w="190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owerpoint template design by DAJU_PPT正版来源小红书大橘PPT微信DAJU_PPT请勿抄袭搬运！盗版必究！-2">
              <a:extLst>
                <a:ext uri="{FF2B5EF4-FFF2-40B4-BE49-F238E27FC236}">
                  <a16:creationId xmlns:a16="http://schemas.microsoft.com/office/drawing/2014/main" id="{7FD32C92-979F-C196-C37D-D1B43D081D69}"/>
                </a:ext>
              </a:extLst>
            </p:cNvPr>
            <p:cNvSpPr/>
            <p:nvPr/>
          </p:nvSpPr>
          <p:spPr>
            <a:xfrm>
              <a:off x="426720" y="396240"/>
              <a:ext cx="11338560" cy="6065520"/>
            </a:xfrm>
            <a:prstGeom prst="roundRect">
              <a:avLst>
                <a:gd name="adj" fmla="val 0"/>
              </a:avLst>
            </a:prstGeom>
            <a:noFill/>
            <a:ln w="9525" cap="flat" cmpd="sng" algn="ctr">
              <a:solidFill>
                <a:schemeClr val="accent2"/>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powerpoint template design by DAJU_PPT正版来源小红书大橘PPT微信DAJU_PPT请勿抄袭搬运！盗版必究！-3">
              <a:extLst>
                <a:ext uri="{FF2B5EF4-FFF2-40B4-BE49-F238E27FC236}">
                  <a16:creationId xmlns:a16="http://schemas.microsoft.com/office/drawing/2014/main" id="{3A1CEF59-52D3-B740-56E2-575342470F95}"/>
                </a:ext>
              </a:extLst>
            </p:cNvPr>
            <p:cNvSpPr/>
            <p:nvPr/>
          </p:nvSpPr>
          <p:spPr>
            <a:xfrm>
              <a:off x="355600" y="639064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powerpoint template design by DAJU_PPT正版来源小红书大橘PPT微信DAJU_PPT请勿抄袭搬运！盗版必究！-4">
              <a:extLst>
                <a:ext uri="{FF2B5EF4-FFF2-40B4-BE49-F238E27FC236}">
                  <a16:creationId xmlns:a16="http://schemas.microsoft.com/office/drawing/2014/main" id="{0F5C8FC8-BAC7-70F7-BA09-E1C70C7AD96E}"/>
                </a:ext>
              </a:extLst>
            </p:cNvPr>
            <p:cNvSpPr/>
            <p:nvPr/>
          </p:nvSpPr>
          <p:spPr>
            <a:xfrm>
              <a:off x="11694160" y="32512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powerpoint template design by DAJU_PPT正版来源小红书大橘PPT微信DAJU_PPT请勿抄袭搬运！盗版必究！-5">
              <a:extLst>
                <a:ext uri="{FF2B5EF4-FFF2-40B4-BE49-F238E27FC236}">
                  <a16:creationId xmlns:a16="http://schemas.microsoft.com/office/drawing/2014/main" id="{CB7E40E8-EB5C-0457-6F10-9A5E1CD116A4}"/>
                </a:ext>
              </a:extLst>
            </p:cNvPr>
            <p:cNvSpPr/>
            <p:nvPr/>
          </p:nvSpPr>
          <p:spPr>
            <a:xfrm>
              <a:off x="11694160" y="639064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owerpoint template design by DAJU_PPT正版来源小红书大橘PPT微信DAJU_PPT请勿抄袭搬运！盗版必究！">
            <a:extLst>
              <a:ext uri="{FF2B5EF4-FFF2-40B4-BE49-F238E27FC236}">
                <a16:creationId xmlns:a16="http://schemas.microsoft.com/office/drawing/2014/main" id="{00F8FEC6-BEFA-64BB-9C63-4E10206F0A3C}"/>
              </a:ext>
            </a:extLst>
          </p:cNvPr>
          <p:cNvSpPr/>
          <p:nvPr/>
        </p:nvSpPr>
        <p:spPr>
          <a:xfrm>
            <a:off x="4051297" y="2895001"/>
            <a:ext cx="4089406" cy="738664"/>
          </a:xfrm>
          <a:prstGeom prst="rect">
            <a:avLst/>
          </a:prstGeom>
        </p:spPr>
        <p:txBody>
          <a:bodyPr wrap="square" lIns="0" tIns="0" rIns="0" bIns="0">
            <a:spAutoFit/>
          </a:bodyPr>
          <a:lstStyle/>
          <a:p>
            <a:pPr algn="ctr" fontAlgn="base"/>
            <a:r>
              <a:rPr lang="en-US" altLang="zh-CN" sz="4800" b="1" spc="600" dirty="0">
                <a:latin typeface="+mj-ea"/>
                <a:ea typeface="+mj-ea"/>
              </a:rPr>
              <a:t>Thanks</a:t>
            </a:r>
            <a:endParaRPr lang="zh-CN" altLang="en-US" sz="4800" b="1" spc="600" dirty="0">
              <a:latin typeface="+mj-ea"/>
              <a:ea typeface="+mj-ea"/>
            </a:endParaRPr>
          </a:p>
        </p:txBody>
      </p:sp>
      <p:sp>
        <p:nvSpPr>
          <p:cNvPr id="3" name="powerpoint template design by DAJU_PPT正版来源小红书大橘PPT微信DAJU_PPT请勿抄袭搬运！盗版必究！-3">
            <a:extLst>
              <a:ext uri="{FF2B5EF4-FFF2-40B4-BE49-F238E27FC236}">
                <a16:creationId xmlns:a16="http://schemas.microsoft.com/office/drawing/2014/main" id="{11A9851F-5DD8-547C-1489-9B64D1141E3A}"/>
              </a:ext>
            </a:extLst>
          </p:cNvPr>
          <p:cNvSpPr/>
          <p:nvPr/>
        </p:nvSpPr>
        <p:spPr>
          <a:xfrm>
            <a:off x="355600" y="325120"/>
            <a:ext cx="142240" cy="142240"/>
          </a:xfrm>
          <a:prstGeom prst="roundRect">
            <a:avLst>
              <a:gd name="adj"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DDBE258D-E2F9-33DE-52F1-F0CD41BDEC72}"/>
              </a:ext>
            </a:extLst>
          </p:cNvPr>
          <p:cNvSpPr>
            <a:spLocks noGrp="1"/>
          </p:cNvSpPr>
          <p:nvPr>
            <p:ph type="sldNum" sz="quarter" idx="4"/>
          </p:nvPr>
        </p:nvSpPr>
        <p:spPr/>
        <p:txBody>
          <a:bodyPr/>
          <a:lstStyle/>
          <a:p>
            <a:fld id="{84377AA6-5F82-4755-B29C-FAB6A572A0B7}" type="slidenum">
              <a:rPr lang="zh-CN" altLang="en-US" smtClean="0"/>
              <a:pPr/>
              <a:t>26</a:t>
            </a:fld>
            <a:r>
              <a:rPr lang="en-US" altLang="zh-CN"/>
              <a:t>/23</a:t>
            </a:r>
            <a:endParaRPr lang="zh-CN" altLang="en-US"/>
          </a:p>
        </p:txBody>
      </p:sp>
      <p:sp>
        <p:nvSpPr>
          <p:cNvPr id="4" name="文本框 3">
            <a:extLst>
              <a:ext uri="{FF2B5EF4-FFF2-40B4-BE49-F238E27FC236}">
                <a16:creationId xmlns:a16="http://schemas.microsoft.com/office/drawing/2014/main" id="{62F10134-4E66-DEEF-0382-DF6244293697}"/>
              </a:ext>
            </a:extLst>
          </p:cNvPr>
          <p:cNvSpPr txBox="1"/>
          <p:nvPr/>
        </p:nvSpPr>
        <p:spPr>
          <a:xfrm>
            <a:off x="5223448" y="3796225"/>
            <a:ext cx="2093386" cy="369332"/>
          </a:xfrm>
          <a:prstGeom prst="rect">
            <a:avLst/>
          </a:prstGeom>
          <a:noFill/>
        </p:spPr>
        <p:txBody>
          <a:bodyPr wrap="square">
            <a:spAutoFit/>
          </a:bodyPr>
          <a:lstStyle/>
          <a:p>
            <a:r>
              <a:rPr lang="en-US" altLang="zh-CN" dirty="0"/>
              <a:t>10 July 2025</a:t>
            </a:r>
            <a:endParaRPr lang="zh-CN" altLang="en-US" dirty="0"/>
          </a:p>
        </p:txBody>
      </p:sp>
    </p:spTree>
    <p:extLst>
      <p:ext uri="{BB962C8B-B14F-4D97-AF65-F5344CB8AC3E}">
        <p14:creationId xmlns:p14="http://schemas.microsoft.com/office/powerpoint/2010/main" val="172593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86C0-04FD-9291-80AA-85B939E1C81B}"/>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7A01028B-B510-AAEB-2A5E-BD466370CE99}"/>
              </a:ext>
            </a:extLst>
          </p:cNvPr>
          <p:cNvSpPr>
            <a:spLocks noGrp="1"/>
          </p:cNvSpPr>
          <p:nvPr>
            <p:ph type="body" sz="quarter" idx="13"/>
          </p:nvPr>
        </p:nvSpPr>
        <p:spPr>
          <a:xfrm>
            <a:off x="-1" y="145570"/>
            <a:ext cx="9065623" cy="511175"/>
          </a:xfrm>
        </p:spPr>
        <p:txBody>
          <a:bodyPr/>
          <a:lstStyle/>
          <a:p>
            <a:r>
              <a:rPr lang="en-US" altLang="zh-CN" sz="3200" dirty="0">
                <a:solidFill>
                  <a:schemeClr val="tx1"/>
                </a:solidFill>
              </a:rPr>
              <a:t>1. Introduction</a:t>
            </a:r>
            <a:endParaRPr lang="zh-CN" altLang="en-US" sz="3200" dirty="0">
              <a:solidFill>
                <a:schemeClr val="tx1"/>
              </a:solidFill>
            </a:endParaRPr>
          </a:p>
        </p:txBody>
      </p:sp>
      <p:sp>
        <p:nvSpPr>
          <p:cNvPr id="3" name="灯片编号占位符 2">
            <a:extLst>
              <a:ext uri="{FF2B5EF4-FFF2-40B4-BE49-F238E27FC236}">
                <a16:creationId xmlns:a16="http://schemas.microsoft.com/office/drawing/2014/main" id="{1F921EF6-97FC-E6EA-4386-772D03961830}"/>
              </a:ext>
            </a:extLst>
          </p:cNvPr>
          <p:cNvSpPr>
            <a:spLocks noGrp="1"/>
          </p:cNvSpPr>
          <p:nvPr>
            <p:ph type="sldNum" sz="quarter" idx="4"/>
          </p:nvPr>
        </p:nvSpPr>
        <p:spPr/>
        <p:txBody>
          <a:bodyPr/>
          <a:lstStyle/>
          <a:p>
            <a:fld id="{84377AA6-5F82-4755-B29C-FAB6A572A0B7}" type="slidenum">
              <a:rPr lang="zh-CN" altLang="en-US" smtClean="0"/>
              <a:pPr/>
              <a:t>3</a:t>
            </a:fld>
            <a:r>
              <a:rPr lang="en-US" altLang="zh-CN"/>
              <a:t>/23</a:t>
            </a:r>
            <a:endParaRPr lang="zh-CN" altLang="en-US"/>
          </a:p>
        </p:txBody>
      </p:sp>
      <p:pic>
        <p:nvPicPr>
          <p:cNvPr id="10" name="图片 9">
            <a:extLst>
              <a:ext uri="{FF2B5EF4-FFF2-40B4-BE49-F238E27FC236}">
                <a16:creationId xmlns:a16="http://schemas.microsoft.com/office/drawing/2014/main" id="{F51C24A5-B84A-51DB-137D-B5D52812B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483" y="1511144"/>
            <a:ext cx="5086688" cy="3960000"/>
          </a:xfrm>
          <a:prstGeom prst="rect">
            <a:avLst/>
          </a:prstGeom>
        </p:spPr>
      </p:pic>
      <p:pic>
        <p:nvPicPr>
          <p:cNvPr id="15" name="图片 14">
            <a:extLst>
              <a:ext uri="{FF2B5EF4-FFF2-40B4-BE49-F238E27FC236}">
                <a16:creationId xmlns:a16="http://schemas.microsoft.com/office/drawing/2014/main" id="{1584040E-5816-82B2-9379-9C88174A2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53" y="1511144"/>
            <a:ext cx="5316465" cy="3960000"/>
          </a:xfrm>
          <a:prstGeom prst="rect">
            <a:avLst/>
          </a:prstGeom>
        </p:spPr>
      </p:pic>
    </p:spTree>
    <p:custDataLst>
      <p:tags r:id="rId1"/>
    </p:custDataLst>
    <p:extLst>
      <p:ext uri="{BB962C8B-B14F-4D97-AF65-F5344CB8AC3E}">
        <p14:creationId xmlns:p14="http://schemas.microsoft.com/office/powerpoint/2010/main" val="362359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ACD0-FB3F-6341-E65B-6F6EFE17F521}"/>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A2F4D72-9F97-1326-CBB0-924C86EECB85}"/>
              </a:ext>
            </a:extLst>
          </p:cNvPr>
          <p:cNvSpPr>
            <a:spLocks noGrp="1"/>
          </p:cNvSpPr>
          <p:nvPr>
            <p:ph type="sldNum" sz="quarter" idx="4"/>
          </p:nvPr>
        </p:nvSpPr>
        <p:spPr/>
        <p:txBody>
          <a:bodyPr/>
          <a:lstStyle/>
          <a:p>
            <a:fld id="{84377AA6-5F82-4755-B29C-FAB6A572A0B7}" type="slidenum">
              <a:rPr lang="zh-CN" altLang="en-US" smtClean="0"/>
              <a:pPr/>
              <a:t>4</a:t>
            </a:fld>
            <a:r>
              <a:rPr lang="en-US" altLang="zh-CN"/>
              <a:t>/23</a:t>
            </a:r>
            <a:endParaRPr lang="zh-CN" altLang="en-US"/>
          </a:p>
        </p:txBody>
      </p:sp>
      <p:sp>
        <p:nvSpPr>
          <p:cNvPr id="4" name="文本框 3">
            <a:extLst>
              <a:ext uri="{FF2B5EF4-FFF2-40B4-BE49-F238E27FC236}">
                <a16:creationId xmlns:a16="http://schemas.microsoft.com/office/drawing/2014/main" id="{5296031D-395A-D28B-284B-8DA07DE2D520}"/>
              </a:ext>
            </a:extLst>
          </p:cNvPr>
          <p:cNvSpPr txBox="1"/>
          <p:nvPr/>
        </p:nvSpPr>
        <p:spPr>
          <a:xfrm>
            <a:off x="324197" y="1132726"/>
            <a:ext cx="11258203" cy="216706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altLang="zh-CN" sz="1800" b="1" dirty="0"/>
              <a:t>Positive Impacts of PFTZs: </a:t>
            </a:r>
            <a:r>
              <a:rPr lang="en-US" altLang="zh-CN" b="1" dirty="0"/>
              <a:t>Institutional Innovation and Growth</a:t>
            </a:r>
          </a:p>
          <a:p>
            <a:pPr algn="just">
              <a:lnSpc>
                <a:spcPct val="150000"/>
              </a:lnSpc>
            </a:pPr>
            <a:r>
              <a:rPr lang="en-US" altLang="zh-CN" b="1" dirty="0"/>
              <a:t>     </a:t>
            </a:r>
            <a:r>
              <a:rPr lang="en-US" altLang="zh-CN" dirty="0"/>
              <a:t>PFTZs serve as experimental fields for institutional innovation, significantly accelerating China</a:t>
            </a:r>
            <a:r>
              <a:rPr lang="en-US" altLang="zh-CN" dirty="0">
                <a:latin typeface="Trade Gothic Next Rounded" panose="020F0502020204030204" pitchFamily="34" charset="0"/>
              </a:rPr>
              <a:t>’</a:t>
            </a:r>
            <a:r>
              <a:rPr lang="en-US" altLang="zh-CN" dirty="0"/>
              <a:t>s  high-quality growth and openness (Yao and Whalley, 2016; Lang, 2025). </a:t>
            </a:r>
            <a:r>
              <a:rPr lang="en-US" altLang="zh-CN" sz="1800" dirty="0"/>
              <a:t>These positive effects </a:t>
            </a:r>
            <a:r>
              <a:rPr lang="en-US" altLang="zh-CN" dirty="0"/>
              <a:t>  </a:t>
            </a:r>
            <a:r>
              <a:rPr lang="en-US" altLang="zh-CN" sz="1800" dirty="0"/>
              <a:t>foster agglomeration economy and spatial spillovers, facilitating neighboring industrial upgrading (Guan et al., 2023). </a:t>
            </a:r>
          </a:p>
        </p:txBody>
      </p:sp>
      <p:sp>
        <p:nvSpPr>
          <p:cNvPr id="10" name="文本框 9">
            <a:extLst>
              <a:ext uri="{FF2B5EF4-FFF2-40B4-BE49-F238E27FC236}">
                <a16:creationId xmlns:a16="http://schemas.microsoft.com/office/drawing/2014/main" id="{D19922D7-4283-ED20-EECE-1756A741E5EE}"/>
              </a:ext>
            </a:extLst>
          </p:cNvPr>
          <p:cNvSpPr txBox="1"/>
          <p:nvPr/>
        </p:nvSpPr>
        <p:spPr>
          <a:xfrm>
            <a:off x="415931" y="3429000"/>
            <a:ext cx="11074733" cy="295189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sz="1800" b="1" dirty="0"/>
              <a:t>Studies on GVC positions at the firm level</a:t>
            </a:r>
          </a:p>
          <a:p>
            <a:pPr algn="just">
              <a:lnSpc>
                <a:spcPct val="150000"/>
              </a:lnSpc>
            </a:pPr>
            <a:r>
              <a:rPr lang="en-US" altLang="zh-CN" sz="1800" dirty="0"/>
              <a:t>     Pipkin and Fuentes (2017) review earlier case studies and conclude that industry shocks and government actions, rather than customers from developed countries, primarily drive firms to upgrade within GVCs. </a:t>
            </a:r>
          </a:p>
          <a:p>
            <a:pPr algn="just">
              <a:lnSpc>
                <a:spcPct val="150000"/>
              </a:lnSpc>
            </a:pPr>
            <a:r>
              <a:rPr lang="en-US" altLang="zh-CN" dirty="0"/>
              <a:t>     </a:t>
            </a:r>
            <a:r>
              <a:rPr lang="en-US" altLang="zh-CN" sz="1800" dirty="0"/>
              <a:t>Building on the method of Chor et al. (2021), Jiang and Cheng (2024) analyze the contribution of local demand to GVC positions of firms, while Hu and Della (2024) identify financial constraints as significant determinants. </a:t>
            </a:r>
          </a:p>
        </p:txBody>
      </p:sp>
      <p:sp>
        <p:nvSpPr>
          <p:cNvPr id="7" name="powerpoint template design by DAJU_PPT正版来源小红书大橘PPT微信DAJU_PPT请勿抄袭搬运！盗版必究！">
            <a:extLst>
              <a:ext uri="{FF2B5EF4-FFF2-40B4-BE49-F238E27FC236}">
                <a16:creationId xmlns:a16="http://schemas.microsoft.com/office/drawing/2014/main" id="{6356E460-9C8C-C7AF-DB4F-29533BCDBAEF}"/>
              </a:ext>
            </a:extLst>
          </p:cNvPr>
          <p:cNvSpPr>
            <a:spLocks noGrp="1"/>
          </p:cNvSpPr>
          <p:nvPr>
            <p:ph type="body" sz="quarter" idx="13"/>
          </p:nvPr>
        </p:nvSpPr>
        <p:spPr>
          <a:xfrm>
            <a:off x="0" y="176397"/>
            <a:ext cx="8469297" cy="511175"/>
          </a:xfrm>
        </p:spPr>
        <p:txBody>
          <a:bodyPr/>
          <a:lstStyle/>
          <a:p>
            <a:r>
              <a:rPr lang="en-US" altLang="zh-CN" sz="3200" dirty="0">
                <a:solidFill>
                  <a:schemeClr val="tx1"/>
                </a:solidFill>
              </a:rPr>
              <a:t>2. Literature review and Research gaps</a:t>
            </a:r>
          </a:p>
        </p:txBody>
      </p:sp>
    </p:spTree>
    <p:extLst>
      <p:ext uri="{BB962C8B-B14F-4D97-AF65-F5344CB8AC3E}">
        <p14:creationId xmlns:p14="http://schemas.microsoft.com/office/powerpoint/2010/main" val="196509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28BAC8FB-73A1-4878-B579-4D1918BBCF92}"/>
              </a:ext>
            </a:extLst>
          </p:cNvPr>
          <p:cNvSpPr>
            <a:spLocks noGrp="1"/>
          </p:cNvSpPr>
          <p:nvPr>
            <p:ph type="body" sz="quarter" idx="13"/>
          </p:nvPr>
        </p:nvSpPr>
        <p:spPr>
          <a:xfrm>
            <a:off x="0" y="176397"/>
            <a:ext cx="8469297" cy="511175"/>
          </a:xfrm>
        </p:spPr>
        <p:txBody>
          <a:bodyPr/>
          <a:lstStyle/>
          <a:p>
            <a:r>
              <a:rPr lang="en-US" altLang="zh-CN" sz="3200" dirty="0">
                <a:solidFill>
                  <a:schemeClr val="tx1"/>
                </a:solidFill>
              </a:rPr>
              <a:t>2. Literature review and Research gaps</a:t>
            </a:r>
          </a:p>
        </p:txBody>
      </p:sp>
      <p:sp>
        <p:nvSpPr>
          <p:cNvPr id="3" name="灯片编号占位符 2">
            <a:extLst>
              <a:ext uri="{FF2B5EF4-FFF2-40B4-BE49-F238E27FC236}">
                <a16:creationId xmlns:a16="http://schemas.microsoft.com/office/drawing/2014/main" id="{97FEDE08-A4F3-9153-D5DF-B5C7982D61A1}"/>
              </a:ext>
            </a:extLst>
          </p:cNvPr>
          <p:cNvSpPr>
            <a:spLocks noGrp="1"/>
          </p:cNvSpPr>
          <p:nvPr>
            <p:ph type="sldNum" sz="quarter" idx="4"/>
          </p:nvPr>
        </p:nvSpPr>
        <p:spPr/>
        <p:txBody>
          <a:bodyPr/>
          <a:lstStyle/>
          <a:p>
            <a:fld id="{84377AA6-5F82-4755-B29C-FAB6A572A0B7}" type="slidenum">
              <a:rPr lang="zh-CN" altLang="en-US" smtClean="0"/>
              <a:pPr/>
              <a:t>5</a:t>
            </a:fld>
            <a:r>
              <a:rPr lang="en-US" altLang="zh-CN"/>
              <a:t>/23</a:t>
            </a:r>
            <a:endParaRPr lang="zh-CN" altLang="en-US"/>
          </a:p>
        </p:txBody>
      </p:sp>
      <p:sp>
        <p:nvSpPr>
          <p:cNvPr id="10" name="文本框 9">
            <a:extLst>
              <a:ext uri="{FF2B5EF4-FFF2-40B4-BE49-F238E27FC236}">
                <a16:creationId xmlns:a16="http://schemas.microsoft.com/office/drawing/2014/main" id="{75CF0F4C-73E0-AA20-08A1-2C08BFB114B9}"/>
              </a:ext>
            </a:extLst>
          </p:cNvPr>
          <p:cNvSpPr txBox="1"/>
          <p:nvPr/>
        </p:nvSpPr>
        <p:spPr>
          <a:xfrm>
            <a:off x="265009" y="912246"/>
            <a:ext cx="11074733" cy="2951898"/>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altLang="zh-CN" sz="1800" b="1" dirty="0"/>
              <a:t>Studies of supply chain spillovers </a:t>
            </a:r>
          </a:p>
          <a:p>
            <a:pPr algn="just">
              <a:lnSpc>
                <a:spcPct val="150000"/>
              </a:lnSpc>
            </a:pPr>
            <a:r>
              <a:rPr lang="en-US" altLang="zh-CN" dirty="0"/>
              <a:t>     Firms in global production networks, led by multinational corporations (MNCs), are intricately connected through supplier-customer relationships (</a:t>
            </a:r>
            <a:r>
              <a:rPr lang="en-US" altLang="zh-CN" dirty="0" err="1"/>
              <a:t>Andrenelli</a:t>
            </a:r>
            <a:r>
              <a:rPr lang="en-US" altLang="zh-CN" dirty="0"/>
              <a:t> et al., 2019). Global supply networks of MNCs interweave  internal and external linkages in urban clusters, with free trade zones reinforcing these cluster  effects(Rozenblat et al. ,2017). </a:t>
            </a:r>
          </a:p>
          <a:p>
            <a:pPr algn="just">
              <a:lnSpc>
                <a:spcPct val="150000"/>
              </a:lnSpc>
            </a:pPr>
            <a:r>
              <a:rPr lang="en-US" altLang="zh-CN" dirty="0"/>
              <a:t>    Goldman (2020) specifically notes that customers with government backgrounds amplify  market power of region in which their suppliers located. </a:t>
            </a:r>
            <a:endParaRPr lang="en-US" altLang="zh-CN" sz="1800" dirty="0"/>
          </a:p>
        </p:txBody>
      </p:sp>
      <p:sp>
        <p:nvSpPr>
          <p:cNvPr id="11" name="文本框 10">
            <a:extLst>
              <a:ext uri="{FF2B5EF4-FFF2-40B4-BE49-F238E27FC236}">
                <a16:creationId xmlns:a16="http://schemas.microsoft.com/office/drawing/2014/main" id="{04A872F1-EB2D-156D-CFEB-AAD8CEEC9983}"/>
              </a:ext>
            </a:extLst>
          </p:cNvPr>
          <p:cNvSpPr txBox="1"/>
          <p:nvPr/>
        </p:nvSpPr>
        <p:spPr>
          <a:xfrm>
            <a:off x="265009" y="3864144"/>
            <a:ext cx="11074733" cy="234628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altLang="zh-CN" sz="2000" b="1" dirty="0"/>
              <a:t>Research gaps</a:t>
            </a:r>
          </a:p>
          <a:p>
            <a:pPr algn="just">
              <a:lnSpc>
                <a:spcPct val="150000"/>
              </a:lnSpc>
            </a:pPr>
            <a:r>
              <a:rPr lang="en-US" altLang="zh-CN" sz="2000" dirty="0"/>
              <a:t>     While the positive impact and spillovers of PFTZs have been widely discussed, their spillovers within supply chains remain underexplored. </a:t>
            </a:r>
          </a:p>
          <a:p>
            <a:pPr algn="just">
              <a:lnSpc>
                <a:spcPct val="150000"/>
              </a:lnSpc>
            </a:pPr>
            <a:r>
              <a:rPr lang="en-US" altLang="zh-CN" sz="2000" dirty="0"/>
              <a:t>      There is still limited empirical evidence on the roles of local policies and firms in global supply chains</a:t>
            </a:r>
          </a:p>
        </p:txBody>
      </p:sp>
    </p:spTree>
    <p:extLst>
      <p:ext uri="{BB962C8B-B14F-4D97-AF65-F5344CB8AC3E}">
        <p14:creationId xmlns:p14="http://schemas.microsoft.com/office/powerpoint/2010/main" val="151969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2E78-6F85-03E8-E114-9559B3E33313}"/>
            </a:ext>
          </a:extLst>
        </p:cNvPr>
        <p:cNvGrpSpPr/>
        <p:nvPr/>
      </p:nvGrpSpPr>
      <p:grpSpPr>
        <a:xfrm>
          <a:off x="0" y="0"/>
          <a:ext cx="0" cy="0"/>
          <a:chOff x="0" y="0"/>
          <a:chExt cx="0" cy="0"/>
        </a:xfrm>
      </p:grpSpPr>
      <p:sp>
        <p:nvSpPr>
          <p:cNvPr id="14" name="文本框 13">
            <a:extLst>
              <a:ext uri="{FF2B5EF4-FFF2-40B4-BE49-F238E27FC236}">
                <a16:creationId xmlns:a16="http://schemas.microsoft.com/office/drawing/2014/main" id="{B45E2951-9D65-3CFB-9C71-C855E837A21D}"/>
              </a:ext>
            </a:extLst>
          </p:cNvPr>
          <p:cNvSpPr txBox="1"/>
          <p:nvPr/>
        </p:nvSpPr>
        <p:spPr>
          <a:xfrm>
            <a:off x="117948" y="907860"/>
            <a:ext cx="10988633" cy="175157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CN" dirty="0"/>
              <a:t>Using the panel dataset of Chinese A-share listed firms during 2008-2016, this study employs a quasi-natural experiment based on whether  </a:t>
            </a:r>
            <a:r>
              <a:rPr lang="en-US" altLang="zh-CN" dirty="0" err="1"/>
              <a:t>firms</a:t>
            </a:r>
            <a:r>
              <a:rPr lang="en-US" altLang="zh-CN" b="1" dirty="0" err="1">
                <a:latin typeface="Trade Gothic Next Rounded" panose="020F0502020204030204" pitchFamily="34" charset="0"/>
              </a:rPr>
              <a:t>’</a:t>
            </a:r>
            <a:r>
              <a:rPr lang="en-US" altLang="zh-CN" dirty="0" err="1"/>
              <a:t>major</a:t>
            </a:r>
            <a:r>
              <a:rPr lang="en-US" altLang="zh-CN" dirty="0"/>
              <a:t> customers or suppliers operate in PFTZs, and analyze how PFTZs affect GVC positions of upstream and downstream firms though supply chains.</a:t>
            </a:r>
          </a:p>
        </p:txBody>
      </p:sp>
      <p:sp>
        <p:nvSpPr>
          <p:cNvPr id="3" name="灯片编号占位符 2">
            <a:extLst>
              <a:ext uri="{FF2B5EF4-FFF2-40B4-BE49-F238E27FC236}">
                <a16:creationId xmlns:a16="http://schemas.microsoft.com/office/drawing/2014/main" id="{858DDC14-9CA7-100B-17F7-4B2C6E484543}"/>
              </a:ext>
            </a:extLst>
          </p:cNvPr>
          <p:cNvSpPr>
            <a:spLocks noGrp="1"/>
          </p:cNvSpPr>
          <p:nvPr>
            <p:ph type="sldNum" sz="quarter" idx="4"/>
          </p:nvPr>
        </p:nvSpPr>
        <p:spPr/>
        <p:txBody>
          <a:bodyPr/>
          <a:lstStyle/>
          <a:p>
            <a:fld id="{84377AA6-5F82-4755-B29C-FAB6A572A0B7}" type="slidenum">
              <a:rPr lang="zh-CN" altLang="en-US" smtClean="0"/>
              <a:pPr/>
              <a:t>6</a:t>
            </a:fld>
            <a:r>
              <a:rPr lang="en-US" altLang="zh-CN"/>
              <a:t>/23</a:t>
            </a:r>
            <a:endParaRPr lang="zh-CN" altLang="en-US"/>
          </a:p>
        </p:txBody>
      </p:sp>
      <p:sp>
        <p:nvSpPr>
          <p:cNvPr id="4" name="文本框 3">
            <a:extLst>
              <a:ext uri="{FF2B5EF4-FFF2-40B4-BE49-F238E27FC236}">
                <a16:creationId xmlns:a16="http://schemas.microsoft.com/office/drawing/2014/main" id="{059AEECA-60DC-41CD-4062-6C58AD1843F2}"/>
              </a:ext>
            </a:extLst>
          </p:cNvPr>
          <p:cNvSpPr txBox="1"/>
          <p:nvPr/>
        </p:nvSpPr>
        <p:spPr>
          <a:xfrm>
            <a:off x="519274" y="2651466"/>
            <a:ext cx="10587307" cy="3413563"/>
          </a:xfrm>
          <a:prstGeom prst="rect">
            <a:avLst/>
          </a:prstGeom>
          <a:noFill/>
        </p:spPr>
        <p:txBody>
          <a:bodyPr wrap="square">
            <a:spAutoFit/>
          </a:bodyPr>
          <a:lstStyle/>
          <a:p>
            <a:pPr algn="just">
              <a:lnSpc>
                <a:spcPct val="150000"/>
              </a:lnSpc>
            </a:pPr>
            <a:r>
              <a:rPr lang="en-US" altLang="zh-CN" sz="2000" b="1" dirty="0"/>
              <a:t>Three possible innovations </a:t>
            </a:r>
          </a:p>
          <a:p>
            <a:pPr marL="285750" indent="-285750" algn="just">
              <a:lnSpc>
                <a:spcPct val="150000"/>
              </a:lnSpc>
              <a:buFont typeface="Arial" panose="020B0604020202020204" pitchFamily="34" charset="0"/>
              <a:buChar char="•"/>
            </a:pPr>
            <a:r>
              <a:rPr lang="en-US" altLang="zh-CN" b="1" dirty="0"/>
              <a:t>Contributing to the literature on GVC upgrading. </a:t>
            </a:r>
            <a:r>
              <a:rPr lang="en-US" altLang="zh-CN" dirty="0"/>
              <a:t>This study innovatively analyzes the effects  and mechanisms of PFTZs on GVC positions respectively from distinct upstream and  downstream perspectives. </a:t>
            </a:r>
          </a:p>
          <a:p>
            <a:pPr marL="285750" indent="-285750" algn="just">
              <a:lnSpc>
                <a:spcPct val="150000"/>
              </a:lnSpc>
              <a:buFont typeface="Arial" panose="020B0604020202020204" pitchFamily="34" charset="0"/>
              <a:buChar char="•"/>
            </a:pPr>
            <a:r>
              <a:rPr lang="en-US" altLang="zh-CN" b="1" dirty="0"/>
              <a:t>Emphasizing and examining the spillover role of PFTZs in supply chains, bridging the gap in previous research on PFTZs. </a:t>
            </a:r>
          </a:p>
          <a:p>
            <a:pPr marL="285750" indent="-285750" algn="just">
              <a:lnSpc>
                <a:spcPct val="150000"/>
              </a:lnSpc>
              <a:buFont typeface="Arial" panose="020B0604020202020204" pitchFamily="34" charset="0"/>
              <a:buChar char="•"/>
            </a:pPr>
            <a:r>
              <a:rPr lang="en-US" altLang="zh-CN" b="1" dirty="0"/>
              <a:t>Systematically quantifying differential spillover effects of PFTZs across large firms and SMEs, offering novel evidence of asymmetrical supplier-buyer bargaining dynamics.</a:t>
            </a:r>
            <a:endParaRPr lang="zh-CN" altLang="en-US" b="1" dirty="0"/>
          </a:p>
        </p:txBody>
      </p:sp>
      <p:sp>
        <p:nvSpPr>
          <p:cNvPr id="9" name="powerpoint template design by DAJU_PPT正版来源小红书大橘PPT微信DAJU_PPT请勿抄袭搬运！盗版必究！">
            <a:extLst>
              <a:ext uri="{FF2B5EF4-FFF2-40B4-BE49-F238E27FC236}">
                <a16:creationId xmlns:a16="http://schemas.microsoft.com/office/drawing/2014/main" id="{7289C167-5B1E-C156-D0D3-78111B5C8D2A}"/>
              </a:ext>
            </a:extLst>
          </p:cNvPr>
          <p:cNvSpPr>
            <a:spLocks noGrp="1"/>
          </p:cNvSpPr>
          <p:nvPr>
            <p:ph type="body" sz="quarter" idx="13"/>
          </p:nvPr>
        </p:nvSpPr>
        <p:spPr>
          <a:xfrm>
            <a:off x="0" y="176397"/>
            <a:ext cx="11166981" cy="511175"/>
          </a:xfrm>
        </p:spPr>
        <p:txBody>
          <a:bodyPr/>
          <a:lstStyle/>
          <a:p>
            <a:r>
              <a:rPr lang="en-US" altLang="zh-CN" sz="3200" dirty="0">
                <a:solidFill>
                  <a:schemeClr val="tx1"/>
                </a:solidFill>
              </a:rPr>
              <a:t>2. Literature review and Research gaps</a:t>
            </a:r>
            <a:endParaRPr lang="zh-CN" altLang="en-US" sz="3200" dirty="0">
              <a:solidFill>
                <a:schemeClr val="tx1"/>
              </a:solidFill>
            </a:endParaRPr>
          </a:p>
        </p:txBody>
      </p:sp>
    </p:spTree>
    <p:custDataLst>
      <p:tags r:id="rId1"/>
    </p:custDataLst>
    <p:extLst>
      <p:ext uri="{BB962C8B-B14F-4D97-AF65-F5344CB8AC3E}">
        <p14:creationId xmlns:p14="http://schemas.microsoft.com/office/powerpoint/2010/main" val="254774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73E1E-9735-535B-E65A-D537AE513ADD}"/>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1F6E4BD-7A02-A1BD-5923-5617F60E5D0E}"/>
              </a:ext>
            </a:extLst>
          </p:cNvPr>
          <p:cNvSpPr>
            <a:spLocks noGrp="1"/>
          </p:cNvSpPr>
          <p:nvPr>
            <p:ph type="sldNum" sz="quarter" idx="4"/>
          </p:nvPr>
        </p:nvSpPr>
        <p:spPr/>
        <p:txBody>
          <a:bodyPr/>
          <a:lstStyle/>
          <a:p>
            <a:fld id="{84377AA6-5F82-4755-B29C-FAB6A572A0B7}" type="slidenum">
              <a:rPr lang="zh-CN" altLang="en-US" smtClean="0"/>
              <a:pPr/>
              <a:t>7</a:t>
            </a:fld>
            <a:r>
              <a:rPr lang="en-US" altLang="zh-CN"/>
              <a:t>/23</a:t>
            </a:r>
            <a:endParaRPr lang="zh-CN" altLang="en-US"/>
          </a:p>
        </p:txBody>
      </p:sp>
      <p:sp>
        <p:nvSpPr>
          <p:cNvPr id="8" name="powerpoint template design by DAJU_PPT正版来源小红书大橘PPT微信DAJU_PPT请勿抄袭搬运！盗版必究！">
            <a:extLst>
              <a:ext uri="{FF2B5EF4-FFF2-40B4-BE49-F238E27FC236}">
                <a16:creationId xmlns:a16="http://schemas.microsoft.com/office/drawing/2014/main" id="{0111BCC7-14C8-FCEC-CC04-DB7672E88633}"/>
              </a:ext>
            </a:extLst>
          </p:cNvPr>
          <p:cNvSpPr>
            <a:spLocks noGrp="1"/>
          </p:cNvSpPr>
          <p:nvPr>
            <p:ph type="body" sz="quarter" idx="13"/>
          </p:nvPr>
        </p:nvSpPr>
        <p:spPr>
          <a:xfrm>
            <a:off x="0" y="176397"/>
            <a:ext cx="11166981" cy="511175"/>
          </a:xfrm>
        </p:spPr>
        <p:txBody>
          <a:bodyPr/>
          <a:lstStyle/>
          <a:p>
            <a:r>
              <a:rPr lang="en-US" altLang="zh-CN" sz="3200" dirty="0">
                <a:solidFill>
                  <a:schemeClr val="tx1"/>
                </a:solidFill>
              </a:rPr>
              <a:t>3. Theoretical analysis and Hypotheses</a:t>
            </a:r>
            <a:endParaRPr lang="zh-CN" altLang="en-US" sz="3200" dirty="0">
              <a:solidFill>
                <a:schemeClr val="tx1"/>
              </a:solidFill>
            </a:endParaRPr>
          </a:p>
        </p:txBody>
      </p:sp>
      <p:pic>
        <p:nvPicPr>
          <p:cNvPr id="12" name="图片 11">
            <a:extLst>
              <a:ext uri="{FF2B5EF4-FFF2-40B4-BE49-F238E27FC236}">
                <a16:creationId xmlns:a16="http://schemas.microsoft.com/office/drawing/2014/main" id="{C68E26DD-BBC3-9F2C-9449-2CD0DCCC2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48" y="949216"/>
            <a:ext cx="10545533" cy="5184000"/>
          </a:xfrm>
          <a:prstGeom prst="rect">
            <a:avLst/>
          </a:prstGeom>
        </p:spPr>
      </p:pic>
      <p:sp>
        <p:nvSpPr>
          <p:cNvPr id="2" name="矩形 1">
            <a:extLst>
              <a:ext uri="{FF2B5EF4-FFF2-40B4-BE49-F238E27FC236}">
                <a16:creationId xmlns:a16="http://schemas.microsoft.com/office/drawing/2014/main" id="{94098F7A-8E53-4D28-DA48-D0E77568E758}"/>
              </a:ext>
            </a:extLst>
          </p:cNvPr>
          <p:cNvSpPr/>
          <p:nvPr/>
        </p:nvSpPr>
        <p:spPr>
          <a:xfrm>
            <a:off x="3070194" y="3018408"/>
            <a:ext cx="4333783" cy="4882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94F66C9D-54C2-5730-406E-FF4D1FDA0DA6}"/>
              </a:ext>
            </a:extLst>
          </p:cNvPr>
          <p:cNvSpPr/>
          <p:nvPr/>
        </p:nvSpPr>
        <p:spPr>
          <a:xfrm>
            <a:off x="6833199" y="1633490"/>
            <a:ext cx="3402754" cy="11232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8323C40-A89D-C52E-6C56-55C8AE00E013}"/>
              </a:ext>
            </a:extLst>
          </p:cNvPr>
          <p:cNvSpPr/>
          <p:nvPr/>
        </p:nvSpPr>
        <p:spPr>
          <a:xfrm>
            <a:off x="6833199" y="3844031"/>
            <a:ext cx="3562552" cy="13367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930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CAD4B-2098-AB52-EF47-1F1F98B50504}"/>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4371CC00-47C8-4FBE-A555-9D98A5B68B98}"/>
              </a:ext>
            </a:extLst>
          </p:cNvPr>
          <p:cNvSpPr>
            <a:spLocks noGrp="1"/>
          </p:cNvSpPr>
          <p:nvPr>
            <p:ph type="body" sz="quarter" idx="13"/>
          </p:nvPr>
        </p:nvSpPr>
        <p:spPr>
          <a:xfrm>
            <a:off x="0" y="139199"/>
            <a:ext cx="6464300" cy="511175"/>
          </a:xfrm>
        </p:spPr>
        <p:txBody>
          <a:bodyPr/>
          <a:lstStyle/>
          <a:p>
            <a:r>
              <a:rPr lang="en-US" altLang="zh-CN" sz="3200" dirty="0">
                <a:solidFill>
                  <a:schemeClr val="tx1"/>
                </a:solidFill>
              </a:rPr>
              <a:t>4. Data and Methodology</a:t>
            </a:r>
            <a:endParaRPr lang="zh-CN" altLang="en-US" sz="3200" dirty="0">
              <a:solidFill>
                <a:schemeClr val="tx1"/>
              </a:solidFill>
            </a:endParaRPr>
          </a:p>
        </p:txBody>
      </p:sp>
      <p:sp>
        <p:nvSpPr>
          <p:cNvPr id="4" name="文本框 3">
            <a:extLst>
              <a:ext uri="{FF2B5EF4-FFF2-40B4-BE49-F238E27FC236}">
                <a16:creationId xmlns:a16="http://schemas.microsoft.com/office/drawing/2014/main" id="{5300BF08-24D4-E09B-F221-BF91207FA0FE}"/>
              </a:ext>
            </a:extLst>
          </p:cNvPr>
          <p:cNvSpPr txBox="1"/>
          <p:nvPr/>
        </p:nvSpPr>
        <p:spPr>
          <a:xfrm>
            <a:off x="346708" y="1035094"/>
            <a:ext cx="6704391" cy="430887"/>
          </a:xfrm>
          <a:prstGeom prst="rect">
            <a:avLst/>
          </a:prstGeom>
          <a:noFill/>
        </p:spPr>
        <p:txBody>
          <a:bodyPr wrap="square">
            <a:spAutoFit/>
          </a:bodyPr>
          <a:lstStyle/>
          <a:p>
            <a:pPr indent="-342900">
              <a:buFont typeface="Wingdings" panose="05000000000000000000" pitchFamily="2" charset="2"/>
              <a:buChar char="l"/>
            </a:pPr>
            <a:r>
              <a:rPr lang="en-US" altLang="zh-CN" sz="2200" b="1"/>
              <a:t>Data</a:t>
            </a:r>
            <a:endParaRPr lang="zh-CN" altLang="en-US" sz="2200" b="1"/>
          </a:p>
        </p:txBody>
      </p:sp>
      <p:sp>
        <p:nvSpPr>
          <p:cNvPr id="3" name="灯片编号占位符 2">
            <a:extLst>
              <a:ext uri="{FF2B5EF4-FFF2-40B4-BE49-F238E27FC236}">
                <a16:creationId xmlns:a16="http://schemas.microsoft.com/office/drawing/2014/main" id="{49BEA794-3E24-8D88-8CEA-9960173824D2}"/>
              </a:ext>
            </a:extLst>
          </p:cNvPr>
          <p:cNvSpPr>
            <a:spLocks noGrp="1"/>
          </p:cNvSpPr>
          <p:nvPr>
            <p:ph type="sldNum" sz="quarter" idx="4"/>
          </p:nvPr>
        </p:nvSpPr>
        <p:spPr/>
        <p:txBody>
          <a:bodyPr/>
          <a:lstStyle/>
          <a:p>
            <a:fld id="{84377AA6-5F82-4755-B29C-FAB6A572A0B7}" type="slidenum">
              <a:rPr lang="zh-CN" altLang="en-US" smtClean="0"/>
              <a:pPr/>
              <a:t>8</a:t>
            </a:fld>
            <a:r>
              <a:rPr lang="en-US" altLang="zh-CN"/>
              <a:t>/23</a:t>
            </a:r>
            <a:endParaRPr lang="zh-CN" altLang="en-US"/>
          </a:p>
        </p:txBody>
      </p:sp>
      <p:sp>
        <p:nvSpPr>
          <p:cNvPr id="7" name="文本框 6">
            <a:extLst>
              <a:ext uri="{FF2B5EF4-FFF2-40B4-BE49-F238E27FC236}">
                <a16:creationId xmlns:a16="http://schemas.microsoft.com/office/drawing/2014/main" id="{3257FF2D-14C8-0534-611D-B364A3460F75}"/>
              </a:ext>
            </a:extLst>
          </p:cNvPr>
          <p:cNvSpPr txBox="1"/>
          <p:nvPr/>
        </p:nvSpPr>
        <p:spPr>
          <a:xfrm>
            <a:off x="220093" y="1531924"/>
            <a:ext cx="11362307" cy="441916"/>
          </a:xfrm>
          <a:prstGeom prst="rect">
            <a:avLst/>
          </a:prstGeom>
          <a:noFill/>
        </p:spPr>
        <p:txBody>
          <a:bodyPr wrap="square">
            <a:spAutoFit/>
          </a:bodyPr>
          <a:lstStyle/>
          <a:p>
            <a:pPr lvl="1" algn="just">
              <a:lnSpc>
                <a:spcPct val="125000"/>
              </a:lnSpc>
            </a:pPr>
            <a:r>
              <a:rPr lang="en-US" altLang="zh-CN" sz="2000" b="1" dirty="0"/>
              <a:t>Dependent variable: </a:t>
            </a:r>
            <a:r>
              <a:rPr lang="en-US" altLang="zh-CN" sz="2000" b="1" dirty="0" err="1"/>
              <a:t>firms</a:t>
            </a:r>
            <a:r>
              <a:rPr lang="en-US" altLang="zh-CN" sz="2000" b="1" dirty="0" err="1">
                <a:latin typeface="Trade Gothic Next Rounded" panose="020F0502020204030204" pitchFamily="34" charset="0"/>
              </a:rPr>
              <a:t>’</a:t>
            </a:r>
            <a:r>
              <a:rPr lang="en-US" altLang="zh-CN" sz="2000" b="1" dirty="0" err="1"/>
              <a:t>GVC</a:t>
            </a:r>
            <a:r>
              <a:rPr lang="en-US" altLang="zh-CN" sz="2000" b="1" dirty="0"/>
              <a:t> positions</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3798FDD-A521-CCD0-7B9A-20813FEC18B6}"/>
                  </a:ext>
                </a:extLst>
              </p:cNvPr>
              <p:cNvSpPr txBox="1"/>
              <p:nvPr/>
            </p:nvSpPr>
            <p:spPr>
              <a:xfrm>
                <a:off x="3440112" y="2199903"/>
                <a:ext cx="3368675" cy="721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𝐺𝑉𝐶</m:t>
                      </m:r>
                      <m:r>
                        <a:rPr lang="en-US" altLang="zh-CN" sz="2000" b="0" i="1" smtClean="0">
                          <a:latin typeface="Cambria Math" panose="02040503050406030204" pitchFamily="18" charset="0"/>
                        </a:rPr>
                        <m:t>_</m:t>
                      </m:r>
                      <m:r>
                        <a:rPr lang="en-US" altLang="zh-CN" sz="2000" b="0" i="1" smtClean="0">
                          <a:latin typeface="Cambria Math" panose="02040503050406030204" pitchFamily="18" charset="0"/>
                        </a:rPr>
                        <m:t>𝑝𝑜𝑠</m:t>
                      </m:r>
                      <m:r>
                        <a:rPr lang="en-US" altLang="zh-CN" sz="2000" b="0" i="1" smtClean="0">
                          <a:latin typeface="Cambria Math" panose="02040503050406030204" pitchFamily="18" charset="0"/>
                        </a:rPr>
                        <m:t>=</m:t>
                      </m:r>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𝑃𝐿𝑣</m:t>
                              </m:r>
                            </m:e>
                            <m:sub>
                              <m:r>
                                <a:rPr lang="en-US" altLang="zh-CN" sz="2000" i="1">
                                  <a:latin typeface="Cambria Math" panose="02040503050406030204" pitchFamily="18" charset="0"/>
                                </a:rPr>
                                <m:t>𝐺𝑉𝐶</m:t>
                              </m:r>
                            </m:sub>
                          </m:sSub>
                        </m:num>
                        <m:den>
                          <m:sSup>
                            <m:sSupPr>
                              <m:ctrlPr>
                                <a:rPr lang="en-US" altLang="zh-CN" sz="2000" i="1">
                                  <a:latin typeface="Cambria Math" panose="02040503050406030204" pitchFamily="18" charset="0"/>
                                </a:rPr>
                              </m:ctrlPr>
                            </m:sSupPr>
                            <m:e>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𝑃𝐿</m:t>
                                      </m:r>
                                      <m:r>
                                        <m:rPr>
                                          <m:sty m:val="p"/>
                                        </m:rPr>
                                        <a:rPr lang="en-US" altLang="zh-CN" sz="2000" i="1">
                                          <a:latin typeface="Cambria Math" panose="02040503050406030204" pitchFamily="18" charset="0"/>
                                        </a:rPr>
                                        <m:t>y</m:t>
                                      </m:r>
                                    </m:e>
                                    <m:sub>
                                      <m:r>
                                        <a:rPr lang="en-US" altLang="zh-CN" sz="2000" i="1">
                                          <a:latin typeface="Cambria Math" panose="02040503050406030204" pitchFamily="18" charset="0"/>
                                        </a:rPr>
                                        <m:t>𝐺𝑉𝐶</m:t>
                                      </m:r>
                                    </m:sub>
                                  </m:sSub>
                                </m:e>
                              </m:d>
                            </m:e>
                            <m:sup>
                              <m:r>
                                <a:rPr lang="en-US" altLang="zh-CN" sz="2000" i="1">
                                  <a:latin typeface="Cambria Math" panose="02040503050406030204" pitchFamily="18" charset="0"/>
                                </a:rPr>
                                <m:t>′</m:t>
                              </m:r>
                            </m:sup>
                          </m:sSup>
                        </m:den>
                      </m:f>
                    </m:oMath>
                  </m:oMathPara>
                </a14:m>
                <a:endParaRPr lang="zh-CN" altLang="en-US" sz="2000" dirty="0"/>
              </a:p>
            </p:txBody>
          </p:sp>
        </mc:Choice>
        <mc:Fallback xmlns="">
          <p:sp>
            <p:nvSpPr>
              <p:cNvPr id="9" name="文本框 8">
                <a:extLst>
                  <a:ext uri="{FF2B5EF4-FFF2-40B4-BE49-F238E27FC236}">
                    <a16:creationId xmlns:a16="http://schemas.microsoft.com/office/drawing/2014/main" id="{63798FDD-A521-CCD0-7B9A-20813FEC18B6}"/>
                  </a:ext>
                </a:extLst>
              </p:cNvPr>
              <p:cNvSpPr txBox="1">
                <a:spLocks noRot="1" noChangeAspect="1" noMove="1" noResize="1" noEditPoints="1" noAdjustHandles="1" noChangeArrowheads="1" noChangeShapeType="1" noTextEdit="1"/>
              </p:cNvSpPr>
              <p:nvPr/>
            </p:nvSpPr>
            <p:spPr>
              <a:xfrm>
                <a:off x="3440112" y="2199903"/>
                <a:ext cx="3368675" cy="72141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3C15D8F-B2FA-71D9-B2E5-419238363155}"/>
                  </a:ext>
                </a:extLst>
              </p:cNvPr>
              <p:cNvSpPr txBox="1"/>
              <p:nvPr/>
            </p:nvSpPr>
            <p:spPr>
              <a:xfrm>
                <a:off x="762000" y="3087800"/>
                <a:ext cx="10166350" cy="1884618"/>
              </a:xfrm>
              <a:prstGeom prst="rect">
                <a:avLst/>
              </a:prstGeom>
              <a:noFill/>
            </p:spPr>
            <p:txBody>
              <a:bodyPr wrap="square">
                <a:spAutoFit/>
              </a:bodyPr>
              <a:lstStyle/>
              <a:p>
                <a:pPr marL="342900" indent="-342900">
                  <a:lnSpc>
                    <a:spcPct val="150000"/>
                  </a:lnSpc>
                  <a:buFont typeface="Arial" panose="020B0604020202020204" pitchFamily="34" charset="0"/>
                  <a:buChar char="•"/>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𝑃𝐿𝑣</m:t>
                        </m:r>
                      </m:e>
                      <m:sub>
                        <m:r>
                          <a:rPr lang="en-US" altLang="zh-CN" sz="2000" i="1">
                            <a:latin typeface="Cambria Math" panose="02040503050406030204" pitchFamily="18" charset="0"/>
                          </a:rPr>
                          <m:t>𝐺𝑉𝐶</m:t>
                        </m:r>
                      </m:sub>
                    </m:sSub>
                  </m:oMath>
                </a14:m>
                <a:r>
                  <a:rPr lang="zh-CN" altLang="en-US" sz="2000" dirty="0"/>
                  <a:t> </a:t>
                </a:r>
                <a:r>
                  <a:rPr lang="en-US" altLang="zh-CN" sz="2000" dirty="0"/>
                  <a:t>: the average production length forward, measured by the ratio of GVC</a:t>
                </a:r>
              </a:p>
              <a:p>
                <a:pPr>
                  <a:lnSpc>
                    <a:spcPct val="150000"/>
                  </a:lnSpc>
                </a:pPr>
                <a:r>
                  <a:rPr lang="en-US" altLang="zh-CN" sz="2000" dirty="0"/>
                  <a:t>                  related domestic value-added to its induced gross output.</a:t>
                </a:r>
              </a:p>
              <a:p>
                <a:pPr marL="342900" indent="-342900">
                  <a:lnSpc>
                    <a:spcPct val="150000"/>
                  </a:lnSpc>
                  <a:buFont typeface="Arial" panose="020B0604020202020204" pitchFamily="34" charset="0"/>
                  <a:buChar char="•"/>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𝑃𝐿</m:t>
                        </m:r>
                        <m:r>
                          <m:rPr>
                            <m:sty m:val="p"/>
                          </m:rPr>
                          <a:rPr lang="en-US" altLang="zh-CN" sz="2000" i="1">
                            <a:latin typeface="Cambria Math" panose="02040503050406030204" pitchFamily="18" charset="0"/>
                          </a:rPr>
                          <m:t>y</m:t>
                        </m:r>
                      </m:e>
                      <m:sub>
                        <m:r>
                          <a:rPr lang="en-US" altLang="zh-CN" sz="2000" i="1">
                            <a:latin typeface="Cambria Math" panose="02040503050406030204" pitchFamily="18" charset="0"/>
                          </a:rPr>
                          <m:t>𝐺𝑉𝐶</m:t>
                        </m:r>
                      </m:sub>
                    </m:sSub>
                  </m:oMath>
                </a14:m>
                <a:r>
                  <a:rPr lang="zh-CN" altLang="en-US" sz="2000" dirty="0"/>
                  <a:t> </a:t>
                </a:r>
                <a:r>
                  <a:rPr lang="en-US" altLang="zh-CN" sz="2000" dirty="0"/>
                  <a:t>: the average production length backward, calculated as the share of    </a:t>
                </a:r>
              </a:p>
              <a:p>
                <a:pPr>
                  <a:lnSpc>
                    <a:spcPct val="150000"/>
                  </a:lnSpc>
                </a:pPr>
                <a:r>
                  <a:rPr lang="en-US" altLang="zh-CN" sz="2000" dirty="0"/>
                  <a:t>                  GVC related foreign value-added to its induced gross output. </a:t>
                </a:r>
                <a:endParaRPr lang="zh-CN" altLang="en-US" sz="2000" dirty="0"/>
              </a:p>
            </p:txBody>
          </p:sp>
        </mc:Choice>
        <mc:Fallback xmlns="">
          <p:sp>
            <p:nvSpPr>
              <p:cNvPr id="15" name="文本框 14">
                <a:extLst>
                  <a:ext uri="{FF2B5EF4-FFF2-40B4-BE49-F238E27FC236}">
                    <a16:creationId xmlns:a16="http://schemas.microsoft.com/office/drawing/2014/main" id="{73C15D8F-B2FA-71D9-B2E5-419238363155}"/>
                  </a:ext>
                </a:extLst>
              </p:cNvPr>
              <p:cNvSpPr txBox="1">
                <a:spLocks noRot="1" noChangeAspect="1" noMove="1" noResize="1" noEditPoints="1" noAdjustHandles="1" noChangeArrowheads="1" noChangeShapeType="1" noTextEdit="1"/>
              </p:cNvSpPr>
              <p:nvPr/>
            </p:nvSpPr>
            <p:spPr>
              <a:xfrm>
                <a:off x="762000" y="3087800"/>
                <a:ext cx="10166350" cy="1884618"/>
              </a:xfrm>
              <a:prstGeom prst="rect">
                <a:avLst/>
              </a:prstGeom>
              <a:blipFill>
                <a:blip r:embed="rId3"/>
                <a:stretch>
                  <a:fillRect l="-540" b="-4854"/>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9959E84B-378D-389A-D2FB-CC641F2DDFF3}"/>
              </a:ext>
            </a:extLst>
          </p:cNvPr>
          <p:cNvSpPr txBox="1"/>
          <p:nvPr/>
        </p:nvSpPr>
        <p:spPr>
          <a:xfrm>
            <a:off x="762000" y="5035383"/>
            <a:ext cx="10998200" cy="787523"/>
          </a:xfrm>
          <a:prstGeom prst="rect">
            <a:avLst/>
          </a:prstGeom>
          <a:noFill/>
        </p:spPr>
        <p:txBody>
          <a:bodyPr wrap="square">
            <a:spAutoFit/>
          </a:bodyPr>
          <a:lstStyle/>
          <a:p>
            <a:pPr>
              <a:lnSpc>
                <a:spcPct val="150000"/>
              </a:lnSpc>
            </a:pPr>
            <a:r>
              <a:rPr lang="en-US" altLang="zh-CN" sz="1600" b="1" dirty="0"/>
              <a:t>data sources:  </a:t>
            </a:r>
          </a:p>
          <a:p>
            <a:pPr>
              <a:lnSpc>
                <a:spcPct val="150000"/>
              </a:lnSpc>
            </a:pPr>
            <a:r>
              <a:rPr lang="en-US" altLang="zh-CN" sz="1600" dirty="0"/>
              <a:t>Input-Output (IO) Tables from </a:t>
            </a:r>
            <a:r>
              <a:rPr lang="en-US" altLang="zh-CN" sz="1600" dirty="0" err="1"/>
              <a:t>Organisation</a:t>
            </a:r>
            <a:r>
              <a:rPr lang="en-US" altLang="zh-CN" sz="1600" dirty="0"/>
              <a:t> for Economic Cooperation and Development (OECD)</a:t>
            </a:r>
            <a:endParaRPr lang="zh-CN" altLang="en-US" sz="1600" dirty="0"/>
          </a:p>
        </p:txBody>
      </p:sp>
    </p:spTree>
    <p:extLst>
      <p:ext uri="{BB962C8B-B14F-4D97-AF65-F5344CB8AC3E}">
        <p14:creationId xmlns:p14="http://schemas.microsoft.com/office/powerpoint/2010/main" val="1012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3263-B410-B44E-5AE9-74CBB4B8F531}"/>
            </a:ext>
          </a:extLst>
        </p:cNvPr>
        <p:cNvGrpSpPr/>
        <p:nvPr/>
      </p:nvGrpSpPr>
      <p:grpSpPr>
        <a:xfrm>
          <a:off x="0" y="0"/>
          <a:ext cx="0" cy="0"/>
          <a:chOff x="0" y="0"/>
          <a:chExt cx="0" cy="0"/>
        </a:xfrm>
      </p:grpSpPr>
      <p:sp>
        <p:nvSpPr>
          <p:cNvPr id="6" name="powerpoint template design by DAJU_PPT正版来源小红书大橘PPT微信DAJU_PPT请勿抄袭搬运！盗版必究！">
            <a:extLst>
              <a:ext uri="{FF2B5EF4-FFF2-40B4-BE49-F238E27FC236}">
                <a16:creationId xmlns:a16="http://schemas.microsoft.com/office/drawing/2014/main" id="{0BA0FF8D-A723-30E1-511B-FC2651D24A1C}"/>
              </a:ext>
            </a:extLst>
          </p:cNvPr>
          <p:cNvSpPr>
            <a:spLocks noGrp="1"/>
          </p:cNvSpPr>
          <p:nvPr>
            <p:ph type="body" sz="quarter" idx="13"/>
          </p:nvPr>
        </p:nvSpPr>
        <p:spPr>
          <a:xfrm>
            <a:off x="0" y="139199"/>
            <a:ext cx="6464300" cy="511175"/>
          </a:xfrm>
        </p:spPr>
        <p:txBody>
          <a:bodyPr/>
          <a:lstStyle/>
          <a:p>
            <a:r>
              <a:rPr lang="en-US" altLang="zh-CN" sz="3200" dirty="0">
                <a:solidFill>
                  <a:schemeClr val="tx1"/>
                </a:solidFill>
              </a:rPr>
              <a:t>4. Data and Methodology</a:t>
            </a:r>
            <a:endParaRPr lang="zh-CN" altLang="en-US" sz="3200" dirty="0">
              <a:solidFill>
                <a:schemeClr val="tx1"/>
              </a:solidFill>
            </a:endParaRPr>
          </a:p>
        </p:txBody>
      </p:sp>
      <p:sp>
        <p:nvSpPr>
          <p:cNvPr id="4" name="文本框 3">
            <a:extLst>
              <a:ext uri="{FF2B5EF4-FFF2-40B4-BE49-F238E27FC236}">
                <a16:creationId xmlns:a16="http://schemas.microsoft.com/office/drawing/2014/main" id="{266D072E-5FF5-C170-164B-9B436DE62868}"/>
              </a:ext>
            </a:extLst>
          </p:cNvPr>
          <p:cNvSpPr txBox="1"/>
          <p:nvPr/>
        </p:nvSpPr>
        <p:spPr>
          <a:xfrm>
            <a:off x="346708" y="1035094"/>
            <a:ext cx="6704391" cy="430887"/>
          </a:xfrm>
          <a:prstGeom prst="rect">
            <a:avLst/>
          </a:prstGeom>
          <a:noFill/>
        </p:spPr>
        <p:txBody>
          <a:bodyPr wrap="square">
            <a:spAutoFit/>
          </a:bodyPr>
          <a:lstStyle/>
          <a:p>
            <a:pPr indent="-342900">
              <a:buFont typeface="Wingdings" panose="05000000000000000000" pitchFamily="2" charset="2"/>
              <a:buChar char="l"/>
            </a:pPr>
            <a:r>
              <a:rPr lang="en-US" altLang="zh-CN" sz="2200" b="1"/>
              <a:t>Data</a:t>
            </a:r>
            <a:endParaRPr lang="zh-CN" altLang="en-US" sz="2200" b="1"/>
          </a:p>
        </p:txBody>
      </p:sp>
      <p:sp>
        <p:nvSpPr>
          <p:cNvPr id="3" name="灯片编号占位符 2">
            <a:extLst>
              <a:ext uri="{FF2B5EF4-FFF2-40B4-BE49-F238E27FC236}">
                <a16:creationId xmlns:a16="http://schemas.microsoft.com/office/drawing/2014/main" id="{622EAD93-CCF3-814B-26F9-9E69D34A9259}"/>
              </a:ext>
            </a:extLst>
          </p:cNvPr>
          <p:cNvSpPr>
            <a:spLocks noGrp="1"/>
          </p:cNvSpPr>
          <p:nvPr>
            <p:ph type="sldNum" sz="quarter" idx="4"/>
          </p:nvPr>
        </p:nvSpPr>
        <p:spPr/>
        <p:txBody>
          <a:bodyPr/>
          <a:lstStyle/>
          <a:p>
            <a:fld id="{84377AA6-5F82-4755-B29C-FAB6A572A0B7}" type="slidenum">
              <a:rPr lang="zh-CN" altLang="en-US" smtClean="0"/>
              <a:pPr/>
              <a:t>9</a:t>
            </a:fld>
            <a:r>
              <a:rPr lang="en-US" altLang="zh-CN"/>
              <a:t>/23</a:t>
            </a:r>
            <a:endParaRPr lang="zh-CN" altLang="en-US"/>
          </a:p>
        </p:txBody>
      </p:sp>
      <p:sp>
        <p:nvSpPr>
          <p:cNvPr id="7" name="文本框 6">
            <a:extLst>
              <a:ext uri="{FF2B5EF4-FFF2-40B4-BE49-F238E27FC236}">
                <a16:creationId xmlns:a16="http://schemas.microsoft.com/office/drawing/2014/main" id="{1C4F335E-FDC2-E25E-8279-AD7557D62391}"/>
              </a:ext>
            </a:extLst>
          </p:cNvPr>
          <p:cNvSpPr txBox="1"/>
          <p:nvPr/>
        </p:nvSpPr>
        <p:spPr>
          <a:xfrm>
            <a:off x="346708" y="1719863"/>
            <a:ext cx="11362307" cy="441916"/>
          </a:xfrm>
          <a:prstGeom prst="rect">
            <a:avLst/>
          </a:prstGeom>
          <a:noFill/>
        </p:spPr>
        <p:txBody>
          <a:bodyPr wrap="square">
            <a:spAutoFit/>
          </a:bodyPr>
          <a:lstStyle/>
          <a:p>
            <a:pPr lvl="1" algn="just">
              <a:lnSpc>
                <a:spcPct val="125000"/>
              </a:lnSpc>
            </a:pPr>
            <a:r>
              <a:rPr lang="en-US" altLang="zh-CN" sz="2000" b="1" dirty="0"/>
              <a:t>Dependent variable: firms</a:t>
            </a:r>
            <a:r>
              <a:rPr lang="en-US" altLang="zh-CN" sz="2000" b="1" dirty="0">
                <a:latin typeface="Trade Gothic Next Rounded" panose="020F0502020204030204" pitchFamily="34" charset="0"/>
              </a:rPr>
              <a:t>’ </a:t>
            </a:r>
            <a:r>
              <a:rPr lang="en-US" altLang="zh-CN" sz="2000" b="1" dirty="0"/>
              <a:t>GVC positions</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B3B5CAE5-653C-6F24-66DF-543C30AE3313}"/>
                  </a:ext>
                </a:extLst>
              </p:cNvPr>
              <p:cNvSpPr txBox="1"/>
              <p:nvPr/>
            </p:nvSpPr>
            <p:spPr>
              <a:xfrm>
                <a:off x="2724150" y="2512215"/>
                <a:ext cx="6172200" cy="620811"/>
              </a:xfrm>
              <a:prstGeom prst="rect">
                <a:avLst/>
              </a:prstGeom>
              <a:noFill/>
            </p:spPr>
            <p:txBody>
              <a:bodyPr wrap="square">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𝑃𝑜𝑠</m:t>
                        </m:r>
                      </m:e>
                      <m:sub>
                        <m:r>
                          <a:rPr lang="en-US" altLang="zh-CN" sz="2000" i="1">
                            <a:latin typeface="Cambria Math" panose="02040503050406030204" pitchFamily="18" charset="0"/>
                          </a:rPr>
                          <m:t>𝑓𝑡</m:t>
                        </m:r>
                      </m:sub>
                    </m:sSub>
                    <m:r>
                      <a:rPr lang="en-US" altLang="zh-CN" sz="2000" b="0" i="1" smtClean="0">
                        <a:latin typeface="Cambria Math" panose="02040503050406030204" pitchFamily="18" charset="0"/>
                      </a:rPr>
                      <m:t>=</m:t>
                    </m:r>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𝑁</m:t>
                        </m:r>
                      </m:sup>
                      <m:e>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𝑖𝑓𝑡</m:t>
                                </m:r>
                              </m:sub>
                            </m:sSub>
                          </m:num>
                          <m:den>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𝑓𝑡</m:t>
                                </m:r>
                              </m:sub>
                            </m:sSub>
                          </m:den>
                        </m:f>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𝐺𝑉𝐶</m:t>
                            </m:r>
                            <m:r>
                              <a:rPr lang="en-US" altLang="zh-CN" sz="2000" i="1">
                                <a:latin typeface="Cambria Math" panose="02040503050406030204" pitchFamily="18" charset="0"/>
                              </a:rPr>
                              <m:t>_</m:t>
                            </m:r>
                            <m:r>
                              <a:rPr lang="en-US" altLang="zh-CN" sz="2000" i="1">
                                <a:latin typeface="Cambria Math" panose="02040503050406030204" pitchFamily="18" charset="0"/>
                              </a:rPr>
                              <m:t>𝑝𝑜𝑠</m:t>
                            </m:r>
                          </m:e>
                          <m:sub>
                            <m:r>
                              <a:rPr lang="en-US" altLang="zh-CN" sz="2000" i="1">
                                <a:latin typeface="Cambria Math" panose="02040503050406030204" pitchFamily="18" charset="0"/>
                              </a:rPr>
                              <m:t>𝑖𝑡</m:t>
                            </m:r>
                          </m:sub>
                        </m:sSub>
                      </m:e>
                    </m:nary>
                  </m:oMath>
                </a14:m>
                <a:r>
                  <a:rPr lang="en-US" altLang="zh-CN" sz="2000" dirty="0"/>
                  <a:t>- </a:t>
                </a:r>
                <a14:m>
                  <m:oMath xmlns:m="http://schemas.openxmlformats.org/officeDocument/2006/math">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r>
                          <a:rPr lang="en-US" altLang="zh-CN" sz="2000" i="1">
                            <a:latin typeface="Cambria Math" panose="02040503050406030204" pitchFamily="18" charset="0"/>
                          </a:rPr>
                          <m:t>𝑁</m:t>
                        </m:r>
                      </m:sup>
                      <m:e>
                        <m:f>
                          <m:fPr>
                            <m:ctrlPr>
                              <a:rPr lang="en-US" altLang="zh-CN" sz="2000" i="1">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i="1">
                                    <a:latin typeface="Cambria Math" panose="02040503050406030204" pitchFamily="18" charset="0"/>
                                  </a:rPr>
                                  <m:t>𝑖𝑓𝑡</m:t>
                                </m:r>
                              </m:sub>
                            </m:sSub>
                          </m:num>
                          <m:den>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i="1">
                                    <a:latin typeface="Cambria Math" panose="02040503050406030204" pitchFamily="18" charset="0"/>
                                  </a:rPr>
                                  <m:t>𝑓𝑡</m:t>
                                </m:r>
                              </m:sub>
                            </m:sSub>
                          </m:den>
                        </m:f>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𝐺𝑉𝐶</m:t>
                            </m:r>
                            <m:r>
                              <a:rPr lang="en-US" altLang="zh-CN" sz="2000" i="1">
                                <a:latin typeface="Cambria Math" panose="02040503050406030204" pitchFamily="18" charset="0"/>
                              </a:rPr>
                              <m:t>_</m:t>
                            </m:r>
                            <m:r>
                              <a:rPr lang="en-US" altLang="zh-CN" sz="2000" i="1">
                                <a:latin typeface="Cambria Math" panose="02040503050406030204" pitchFamily="18" charset="0"/>
                              </a:rPr>
                              <m:t>𝑝𝑜𝑠</m:t>
                            </m:r>
                          </m:e>
                          <m:sub>
                            <m:r>
                              <a:rPr lang="en-US" altLang="zh-CN" sz="2000" i="1">
                                <a:latin typeface="Cambria Math" panose="02040503050406030204" pitchFamily="18" charset="0"/>
                              </a:rPr>
                              <m:t>𝑖𝑡</m:t>
                            </m:r>
                          </m:sub>
                        </m:sSub>
                      </m:e>
                    </m:nary>
                  </m:oMath>
                </a14:m>
                <a:endParaRPr lang="zh-CN" altLang="en-US" sz="2000" dirty="0"/>
              </a:p>
            </p:txBody>
          </p:sp>
        </mc:Choice>
        <mc:Fallback xmlns="">
          <p:sp>
            <p:nvSpPr>
              <p:cNvPr id="11" name="文本框 10">
                <a:extLst>
                  <a:ext uri="{FF2B5EF4-FFF2-40B4-BE49-F238E27FC236}">
                    <a16:creationId xmlns:a16="http://schemas.microsoft.com/office/drawing/2014/main" id="{B3B5CAE5-653C-6F24-66DF-543C30AE3313}"/>
                  </a:ext>
                </a:extLst>
              </p:cNvPr>
              <p:cNvSpPr txBox="1">
                <a:spLocks noRot="1" noChangeAspect="1" noMove="1" noResize="1" noEditPoints="1" noAdjustHandles="1" noChangeArrowheads="1" noChangeShapeType="1" noTextEdit="1"/>
              </p:cNvSpPr>
              <p:nvPr/>
            </p:nvSpPr>
            <p:spPr>
              <a:xfrm>
                <a:off x="2724150" y="2512215"/>
                <a:ext cx="6172200" cy="62081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2FCF873-25B8-0491-F656-38C62CB58108}"/>
                  </a:ext>
                </a:extLst>
              </p:cNvPr>
              <p:cNvSpPr txBox="1"/>
              <p:nvPr/>
            </p:nvSpPr>
            <p:spPr>
              <a:xfrm>
                <a:off x="912812" y="3391982"/>
                <a:ext cx="10174288" cy="1047979"/>
              </a:xfrm>
              <a:prstGeom prst="rect">
                <a:avLst/>
              </a:prstGeom>
              <a:noFill/>
            </p:spPr>
            <p:txBody>
              <a:bodyPr wrap="square">
                <a:spAutoFit/>
              </a:bodyPr>
              <a:lstStyle/>
              <a:p>
                <a:pPr>
                  <a:lnSpc>
                    <a:spcPct val="150000"/>
                  </a:lnSpc>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𝑖𝑓𝑡</m:t>
                        </m:r>
                      </m:sub>
                    </m:sSub>
                  </m:oMath>
                </a14:m>
                <a:r>
                  <a:rPr lang="zh-CN" altLang="en-US" sz="2000" dirty="0"/>
                  <a:t> </a:t>
                </a:r>
                <a:r>
                  <a:rPr lang="en-US" altLang="zh-CN" sz="2000" dirty="0"/>
                  <a:t>and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𝑖𝑓𝑡</m:t>
                        </m:r>
                      </m:sub>
                    </m:sSub>
                  </m:oMath>
                </a14:m>
                <a:r>
                  <a:rPr lang="zh-CN" altLang="en-US" sz="2000" dirty="0"/>
                  <a:t> </a:t>
                </a:r>
                <a:r>
                  <a:rPr lang="en-US" altLang="zh-CN" sz="2000" dirty="0"/>
                  <a:t>are the scale of the </a:t>
                </a:r>
                <a14:m>
                  <m:oMath xmlns:m="http://schemas.openxmlformats.org/officeDocument/2006/math">
                    <m:r>
                      <a:rPr lang="en-US" altLang="zh-CN" sz="2000" i="1" smtClean="0">
                        <a:latin typeface="Cambria Math" panose="02040503050406030204" pitchFamily="18" charset="0"/>
                      </a:rPr>
                      <m:t>𝑓</m:t>
                    </m:r>
                  </m:oMath>
                </a14:m>
                <a:r>
                  <a:rPr lang="en-US" altLang="zh-CN" sz="2000" dirty="0"/>
                  <a:t> firm</a:t>
                </a:r>
                <a:r>
                  <a:rPr lang="en-US" altLang="zh-CN" sz="2000" dirty="0">
                    <a:latin typeface="Trade Gothic Next Rounded" panose="020F0502020204030204" pitchFamily="34" charset="0"/>
                  </a:rPr>
                  <a:t>’</a:t>
                </a:r>
                <a:r>
                  <a:rPr lang="en-US" altLang="zh-CN" sz="2000" dirty="0"/>
                  <a:t>s imports and exports of sector </a:t>
                </a:r>
                <a14:m>
                  <m:oMath xmlns:m="http://schemas.openxmlformats.org/officeDocument/2006/math">
                    <m:r>
                      <a:rPr lang="en-US" altLang="zh-CN" sz="2000" i="1" smtClean="0">
                        <a:latin typeface="Cambria Math" panose="02040503050406030204" pitchFamily="18" charset="0"/>
                      </a:rPr>
                      <m:t>𝑖</m:t>
                    </m:r>
                  </m:oMath>
                </a14:m>
                <a:r>
                  <a:rPr lang="en-US" altLang="zh-CN" sz="2000" dirty="0"/>
                  <a:t> in year </a:t>
                </a:r>
                <a14:m>
                  <m:oMath xmlns:m="http://schemas.openxmlformats.org/officeDocument/2006/math">
                    <m:r>
                      <a:rPr lang="en-US" altLang="zh-CN" sz="2000" i="1">
                        <a:latin typeface="Cambria Math" panose="02040503050406030204" pitchFamily="18" charset="0"/>
                      </a:rPr>
                      <m:t>𝑡</m:t>
                    </m:r>
                  </m:oMath>
                </a14:m>
                <a:r>
                  <a:rPr lang="en-US" altLang="zh-CN" sz="2000" dirty="0"/>
                  <a:t>. </a:t>
                </a:r>
              </a:p>
              <a:p>
                <a:pPr>
                  <a:lnSpc>
                    <a:spcPct val="150000"/>
                  </a:lnSpc>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𝑓𝑡</m:t>
                        </m:r>
                      </m:sub>
                    </m:sSub>
                    <m:r>
                      <a:rPr lang="en-US" altLang="zh-CN" sz="2000" i="1">
                        <a:latin typeface="Cambria Math" panose="02040503050406030204" pitchFamily="18" charset="0"/>
                      </a:rPr>
                      <m:t> </m:t>
                    </m:r>
                  </m:oMath>
                </a14:m>
                <a:r>
                  <a:rPr lang="en-US" altLang="zh-CN" sz="2000" dirty="0"/>
                  <a:t>and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𝑋</m:t>
                        </m:r>
                      </m:e>
                      <m:sub>
                        <m:r>
                          <a:rPr lang="en-US" altLang="zh-CN" sz="2000" i="1">
                            <a:latin typeface="Cambria Math" panose="02040503050406030204" pitchFamily="18" charset="0"/>
                          </a:rPr>
                          <m:t>𝑓𝑡</m:t>
                        </m:r>
                      </m:sub>
                    </m:sSub>
                  </m:oMath>
                </a14:m>
                <a:r>
                  <a:rPr lang="zh-CN" altLang="en-US" sz="2000" dirty="0"/>
                  <a:t> </a:t>
                </a:r>
                <a:r>
                  <a:rPr lang="en-US" altLang="zh-CN" sz="2000" dirty="0"/>
                  <a:t>are the scale of </a:t>
                </a:r>
                <a14:m>
                  <m:oMath xmlns:m="http://schemas.openxmlformats.org/officeDocument/2006/math">
                    <m:r>
                      <a:rPr lang="en-US" altLang="zh-CN" sz="2000" i="1" smtClean="0">
                        <a:latin typeface="Cambria Math" panose="02040503050406030204" pitchFamily="18" charset="0"/>
                      </a:rPr>
                      <m:t>𝑓</m:t>
                    </m:r>
                  </m:oMath>
                </a14:m>
                <a:r>
                  <a:rPr lang="en-US" altLang="zh-CN" sz="2000" dirty="0"/>
                  <a:t> firm</a:t>
                </a:r>
                <a:r>
                  <a:rPr lang="en-US" altLang="zh-CN" sz="2000" dirty="0">
                    <a:latin typeface="Trade Gothic Next Rounded" panose="020F0502020204030204" pitchFamily="34" charset="0"/>
                  </a:rPr>
                  <a:t>’</a:t>
                </a:r>
                <a:r>
                  <a:rPr lang="en-US" altLang="zh-CN" sz="2000" dirty="0"/>
                  <a:t>s total imports and exports in year </a:t>
                </a:r>
                <a14:m>
                  <m:oMath xmlns:m="http://schemas.openxmlformats.org/officeDocument/2006/math">
                    <m:r>
                      <a:rPr lang="en-US" altLang="zh-CN" sz="2000" i="1">
                        <a:latin typeface="Cambria Math" panose="02040503050406030204" pitchFamily="18" charset="0"/>
                      </a:rPr>
                      <m:t>𝑡</m:t>
                    </m:r>
                  </m:oMath>
                </a14:m>
                <a:r>
                  <a:rPr lang="en-US" altLang="zh-CN" sz="2000" dirty="0"/>
                  <a:t>. </a:t>
                </a:r>
                <a:endParaRPr lang="zh-CN" altLang="en-US" sz="2000" dirty="0"/>
              </a:p>
            </p:txBody>
          </p:sp>
        </mc:Choice>
        <mc:Fallback xmlns="">
          <p:sp>
            <p:nvSpPr>
              <p:cNvPr id="17" name="文本框 16">
                <a:extLst>
                  <a:ext uri="{FF2B5EF4-FFF2-40B4-BE49-F238E27FC236}">
                    <a16:creationId xmlns:a16="http://schemas.microsoft.com/office/drawing/2014/main" id="{52FCF873-25B8-0491-F656-38C62CB58108}"/>
                  </a:ext>
                </a:extLst>
              </p:cNvPr>
              <p:cNvSpPr txBox="1">
                <a:spLocks noRot="1" noChangeAspect="1" noMove="1" noResize="1" noEditPoints="1" noAdjustHandles="1" noChangeArrowheads="1" noChangeShapeType="1" noTextEdit="1"/>
              </p:cNvSpPr>
              <p:nvPr/>
            </p:nvSpPr>
            <p:spPr>
              <a:xfrm>
                <a:off x="912812" y="3391982"/>
                <a:ext cx="10174288" cy="1047979"/>
              </a:xfrm>
              <a:prstGeom prst="rect">
                <a:avLst/>
              </a:prstGeom>
              <a:blipFill>
                <a:blip r:embed="rId3"/>
                <a:stretch>
                  <a:fillRect b="-697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DF8F1F5-9FFD-3B31-3AD2-CA0CAC464A7A}"/>
              </a:ext>
            </a:extLst>
          </p:cNvPr>
          <p:cNvSpPr txBox="1"/>
          <p:nvPr/>
        </p:nvSpPr>
        <p:spPr>
          <a:xfrm>
            <a:off x="912812" y="4696222"/>
            <a:ext cx="10998200" cy="418191"/>
          </a:xfrm>
          <a:prstGeom prst="rect">
            <a:avLst/>
          </a:prstGeom>
          <a:noFill/>
        </p:spPr>
        <p:txBody>
          <a:bodyPr wrap="square">
            <a:spAutoFit/>
          </a:bodyPr>
          <a:lstStyle/>
          <a:p>
            <a:pPr>
              <a:lnSpc>
                <a:spcPct val="150000"/>
              </a:lnSpc>
            </a:pPr>
            <a:r>
              <a:rPr lang="en-US" altLang="zh-CN" sz="1600" b="1" dirty="0"/>
              <a:t>data sources:  </a:t>
            </a:r>
            <a:r>
              <a:rPr lang="en-US" altLang="zh-CN" sz="1600" dirty="0"/>
              <a:t>Chinese Customs Trade Statistics (CCTS)</a:t>
            </a:r>
            <a:endParaRPr lang="zh-CN" altLang="en-US" sz="1600" dirty="0"/>
          </a:p>
        </p:txBody>
      </p:sp>
    </p:spTree>
    <p:extLst>
      <p:ext uri="{BB962C8B-B14F-4D97-AF65-F5344CB8AC3E}">
        <p14:creationId xmlns:p14="http://schemas.microsoft.com/office/powerpoint/2010/main" val="2476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适中&quot;,&quot;HeaderHeight&quot;:10.0,&quot;FooterHeight&quot;:5.0,&quot;SideMargin&quot;:5.0,&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TIMING" val="|0.6|0.8|36.4|9|28.1"/>
</p:tagLst>
</file>

<file path=ppt/tags/tag3.xml><?xml version="1.0" encoding="utf-8"?>
<p:tagLst xmlns:a="http://schemas.openxmlformats.org/drawingml/2006/main" xmlns:r="http://schemas.openxmlformats.org/officeDocument/2006/relationships" xmlns:p="http://schemas.openxmlformats.org/presentationml/2006/main">
  <p:tag name="TIMING" val="|0.6|0.8|36.4|9|28.1"/>
</p:tagLst>
</file>

<file path=ppt/tags/tag4.xml><?xml version="1.0" encoding="utf-8"?>
<p:tagLst xmlns:a="http://schemas.openxmlformats.org/drawingml/2006/main" xmlns:r="http://schemas.openxmlformats.org/officeDocument/2006/relationships" xmlns:p="http://schemas.openxmlformats.org/presentationml/2006/main">
  <p:tag name="TIMING" val="|0.6|0.8|36.4|9|28.1"/>
</p:tagLst>
</file>

<file path=ppt/theme/theme1.xml><?xml version="1.0" encoding="utf-8"?>
<a:theme xmlns:a="http://schemas.openxmlformats.org/drawingml/2006/main" name="Office Theme">
  <a:themeElements>
    <a:clrScheme name="00大学——武汉大学">
      <a:dk1>
        <a:srgbClr val="000000"/>
      </a:dk1>
      <a:lt1>
        <a:srgbClr val="FFFFFF"/>
      </a:lt1>
      <a:dk2>
        <a:srgbClr val="000000"/>
      </a:dk2>
      <a:lt2>
        <a:srgbClr val="FFFFFF"/>
      </a:lt2>
      <a:accent1>
        <a:srgbClr val="36503E"/>
      </a:accent1>
      <a:accent2>
        <a:srgbClr val="D0B296"/>
      </a:accent2>
      <a:accent3>
        <a:srgbClr val="36503E"/>
      </a:accent3>
      <a:accent4>
        <a:srgbClr val="D0B296"/>
      </a:accent4>
      <a:accent5>
        <a:srgbClr val="36503E"/>
      </a:accent5>
      <a:accent6>
        <a:srgbClr val="D0B296"/>
      </a:accent6>
      <a:hlink>
        <a:srgbClr val="DF213B"/>
      </a:hlink>
      <a:folHlink>
        <a:srgbClr val="954F72"/>
      </a:folHlink>
    </a:clrScheme>
    <a:fontScheme name="自定义 8">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10616</TotalTime>
  <Words>1675</Words>
  <Application>Microsoft Office PowerPoint</Application>
  <PresentationFormat>宽屏</PresentationFormat>
  <Paragraphs>148</Paragraphs>
  <Slides>26</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微软雅黑</vt:lpstr>
      <vt:lpstr>Arial</vt:lpstr>
      <vt:lpstr>Cambria Math</vt:lpstr>
      <vt:lpstr>Trade Gothic Next Rounded</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智宇</dc:creator>
  <cp:lastModifiedBy>儿 花</cp:lastModifiedBy>
  <cp:revision>1319</cp:revision>
  <cp:lastPrinted>2024-01-20T02:06:04Z</cp:lastPrinted>
  <dcterms:created xsi:type="dcterms:W3CDTF">2019-11-26T03:41:46Z</dcterms:created>
  <dcterms:modified xsi:type="dcterms:W3CDTF">2025-06-30T14:25:27Z</dcterms:modified>
</cp:coreProperties>
</file>