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 id="2147483692" r:id="rId3"/>
  </p:sldMasterIdLst>
  <p:notesMasterIdLst>
    <p:notesMasterId r:id="rId20"/>
  </p:notesMasterIdLst>
  <p:sldIdLst>
    <p:sldId id="256" r:id="rId4"/>
    <p:sldId id="258" r:id="rId5"/>
    <p:sldId id="353" r:id="rId6"/>
    <p:sldId id="341" r:id="rId7"/>
    <p:sldId id="342" r:id="rId8"/>
    <p:sldId id="343" r:id="rId9"/>
    <p:sldId id="344" r:id="rId10"/>
    <p:sldId id="345" r:id="rId11"/>
    <p:sldId id="348" r:id="rId12"/>
    <p:sldId id="346" r:id="rId13"/>
    <p:sldId id="351" r:id="rId14"/>
    <p:sldId id="347" r:id="rId15"/>
    <p:sldId id="350" r:id="rId16"/>
    <p:sldId id="349" r:id="rId17"/>
    <p:sldId id="352" r:id="rId18"/>
    <p:sldId id="275" r:id="rId19"/>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AF5"/>
    <a:srgbClr val="E9EBF5"/>
    <a:srgbClr val="CFD5EA"/>
    <a:srgbClr val="0000FF"/>
    <a:srgbClr val="E75E21"/>
    <a:srgbClr val="9C86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96253" autoAdjust="0"/>
  </p:normalViewPr>
  <p:slideViewPr>
    <p:cSldViewPr snapToGrid="0">
      <p:cViewPr varScale="1">
        <p:scale>
          <a:sx n="110" d="100"/>
          <a:sy n="110" d="100"/>
        </p:scale>
        <p:origin x="1368"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14" d="100"/>
          <a:sy n="114" d="100"/>
        </p:scale>
        <p:origin x="3856"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kumimoji="1" lang="ko-Kore-KR" altLang="en-US"/>
          </a:p>
        </p:txBody>
      </p:sp>
      <p:sp>
        <p:nvSpPr>
          <p:cNvPr id="3" name="날짜 개체 틀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5D0F5D3E-BFA1-7E40-9095-10FAA4181FFA}" type="datetimeFigureOut">
              <a:rPr kumimoji="1" lang="ko-Kore-KR" altLang="en-US" smtClean="0"/>
              <a:t>07/03/2025</a:t>
            </a:fld>
            <a:endParaRPr kumimoji="1" lang="ko-Kore-KR" altLang="en-US"/>
          </a:p>
        </p:txBody>
      </p:sp>
      <p:sp>
        <p:nvSpPr>
          <p:cNvPr id="4" name="슬라이드 이미지 개체 틀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ko-Kore-KR" altLang="en-US"/>
          </a:p>
        </p:txBody>
      </p:sp>
      <p:sp>
        <p:nvSpPr>
          <p:cNvPr id="5" name="슬라이드 노트 개체 틀 4"/>
          <p:cNvSpPr>
            <a:spLocks noGrp="1"/>
          </p:cNvSpPr>
          <p:nvPr>
            <p:ph type="body" sz="quarter" idx="3"/>
          </p:nvPr>
        </p:nvSpPr>
        <p:spPr>
          <a:xfrm>
            <a:off x="679768" y="4777194"/>
            <a:ext cx="5438140" cy="3908615"/>
          </a:xfrm>
          <a:prstGeom prst="rect">
            <a:avLst/>
          </a:prstGeom>
        </p:spPr>
        <p:txBody>
          <a:bodyPr vert="horz" lIns="91440" tIns="45720" rIns="91440" bIns="45720" rtlCol="0"/>
          <a:lstStyle/>
          <a:p>
            <a:pPr lvl="0"/>
            <a:r>
              <a:rPr kumimoji="1" lang="ko-KR" altLang="en-US"/>
              <a:t>마스터 텍스트 스타일을 편집하려면 클릭</a:t>
            </a:r>
          </a:p>
          <a:p>
            <a:pPr lvl="1"/>
            <a:r>
              <a:rPr kumimoji="1" lang="ko-KR" altLang="en-US"/>
              <a:t>두 번째 수준</a:t>
            </a:r>
          </a:p>
          <a:p>
            <a:pPr lvl="2"/>
            <a:r>
              <a:rPr kumimoji="1" lang="ko-KR" altLang="en-US"/>
              <a:t>세 번째 수준</a:t>
            </a:r>
          </a:p>
          <a:p>
            <a:pPr lvl="3"/>
            <a:r>
              <a:rPr kumimoji="1" lang="ko-KR" altLang="en-US"/>
              <a:t>네 번째 수준</a:t>
            </a:r>
          </a:p>
          <a:p>
            <a:pPr lvl="4"/>
            <a:r>
              <a:rPr kumimoji="1" lang="ko-KR" altLang="en-US"/>
              <a:t>다섯 번째 수준</a:t>
            </a:r>
            <a:endParaRPr kumimoji="1" lang="ko-Kore-KR" altLang="en-US"/>
          </a:p>
        </p:txBody>
      </p:sp>
      <p:sp>
        <p:nvSpPr>
          <p:cNvPr id="6" name="바닥글 개체 틀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ko-Kore-KR" altLang="en-US"/>
          </a:p>
        </p:txBody>
      </p:sp>
      <p:sp>
        <p:nvSpPr>
          <p:cNvPr id="8" name="슬라이드 번호 개체 틀 7">
            <a:extLst>
              <a:ext uri="{FF2B5EF4-FFF2-40B4-BE49-F238E27FC236}">
                <a16:creationId xmlns:a16="http://schemas.microsoft.com/office/drawing/2014/main" id="{AE5B15B2-CC03-FE81-F0F2-8BFFAF11DAAF}"/>
              </a:ext>
            </a:extLst>
          </p:cNvPr>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B8F76B2-C798-5D40-BB0F-F0841DCDB112}" type="slidenum">
              <a:rPr kumimoji="1" lang="ko-Kore-KR" altLang="en-US" smtClean="0"/>
              <a:t>‹#›</a:t>
            </a:fld>
            <a:endParaRPr kumimoji="1" lang="ko-Kore-KR" altLang="en-US"/>
          </a:p>
        </p:txBody>
      </p:sp>
    </p:spTree>
    <p:extLst>
      <p:ext uri="{BB962C8B-B14F-4D97-AF65-F5344CB8AC3E}">
        <p14:creationId xmlns:p14="http://schemas.microsoft.com/office/powerpoint/2010/main" val="751816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EB8F76B2-C798-5D40-BB0F-F0841DCDB112}" type="slidenum">
              <a:rPr kumimoji="1" lang="ko-Kore-KR" altLang="en-US" smtClean="0"/>
              <a:t>1</a:t>
            </a:fld>
            <a:endParaRPr kumimoji="1" lang="ko-Kore-KR" altLang="en-US"/>
          </a:p>
        </p:txBody>
      </p:sp>
    </p:spTree>
    <p:extLst>
      <p:ext uri="{BB962C8B-B14F-4D97-AF65-F5344CB8AC3E}">
        <p14:creationId xmlns:p14="http://schemas.microsoft.com/office/powerpoint/2010/main" val="3952007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EB8F76B2-C798-5D40-BB0F-F0841DCDB112}" type="slidenum">
              <a:rPr kumimoji="1" lang="ko-Kore-KR" altLang="en-US" smtClean="0"/>
              <a:t>2</a:t>
            </a:fld>
            <a:endParaRPr kumimoji="1" lang="ko-Kore-KR" altLang="en-US"/>
          </a:p>
        </p:txBody>
      </p:sp>
    </p:spTree>
    <p:extLst>
      <p:ext uri="{BB962C8B-B14F-4D97-AF65-F5344CB8AC3E}">
        <p14:creationId xmlns:p14="http://schemas.microsoft.com/office/powerpoint/2010/main" val="3088370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EB8F76B2-C798-5D40-BB0F-F0841DCDB112}" type="slidenum">
              <a:rPr kumimoji="1" lang="ko-Kore-KR" altLang="en-US" smtClean="0"/>
              <a:t>3</a:t>
            </a:fld>
            <a:endParaRPr kumimoji="1" lang="ko-Kore-KR" altLang="en-US"/>
          </a:p>
        </p:txBody>
      </p:sp>
    </p:spTree>
    <p:extLst>
      <p:ext uri="{BB962C8B-B14F-4D97-AF65-F5344CB8AC3E}">
        <p14:creationId xmlns:p14="http://schemas.microsoft.com/office/powerpoint/2010/main" val="3907853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EB8F76B2-C798-5D40-BB0F-F0841DCDB112}" type="slidenum">
              <a:rPr kumimoji="1" lang="ko-Kore-KR" altLang="en-US" smtClean="0"/>
              <a:t>16</a:t>
            </a:fld>
            <a:endParaRPr kumimoji="1" lang="ko-Kore-KR" altLang="en-US"/>
          </a:p>
        </p:txBody>
      </p:sp>
    </p:spTree>
    <p:extLst>
      <p:ext uri="{BB962C8B-B14F-4D97-AF65-F5344CB8AC3E}">
        <p14:creationId xmlns:p14="http://schemas.microsoft.com/office/powerpoint/2010/main" val="159903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a:prstGeom prst="rect">
            <a:avLst/>
          </a:prstGeo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238250" y="3602038"/>
            <a:ext cx="74295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CF007DAE-57F5-6B4F-8A02-4F805F5E02E5}" type="datetimeFigureOut">
              <a:rPr kumimoji="1" lang="ko-Kore-KR" altLang="en-US" smtClean="0"/>
              <a:t>07/03/2025</a:t>
            </a:fld>
            <a:endParaRPr kumimoji="1" lang="ko-Kore-KR" altLang="en-US"/>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ko-Kore-KR" altLang="en-US"/>
          </a:p>
        </p:txBody>
      </p:sp>
      <p:sp>
        <p:nvSpPr>
          <p:cNvPr id="6" name="Slide Number Placeholder 5"/>
          <p:cNvSpPr>
            <a:spLocks noGrp="1"/>
          </p:cNvSpPr>
          <p:nvPr>
            <p:ph type="sldNum" sz="quarter" idx="12"/>
          </p:nvPr>
        </p:nvSpPr>
        <p:spPr>
          <a:xfrm>
            <a:off x="7512948" y="6396108"/>
            <a:ext cx="2228850" cy="365125"/>
          </a:xfrm>
          <a:prstGeom prst="rect">
            <a:avLst/>
          </a:prstGeom>
        </p:spPr>
        <p:txBody>
          <a:bodyPr/>
          <a:lstStyle/>
          <a:p>
            <a:fld id="{DEA0E6D7-8960-2C4A-81BC-5F22E9BCFFE2}" type="slidenum">
              <a:rPr kumimoji="1" lang="ko-Kore-KR" altLang="en-US" smtClean="0"/>
              <a:t>‹#›</a:t>
            </a:fld>
            <a:endParaRPr kumimoji="1" lang="ko-Kore-KR" altLang="en-US"/>
          </a:p>
        </p:txBody>
      </p:sp>
    </p:spTree>
    <p:extLst>
      <p:ext uri="{BB962C8B-B14F-4D97-AF65-F5344CB8AC3E}">
        <p14:creationId xmlns:p14="http://schemas.microsoft.com/office/powerpoint/2010/main" val="46865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567EA9EC-C1A8-DA38-DCA7-76D98678446C}"/>
              </a:ext>
            </a:extLst>
          </p:cNvPr>
          <p:cNvSpPr>
            <a:spLocks noGrp="1"/>
          </p:cNvSpPr>
          <p:nvPr>
            <p:ph type="dt" sz="half" idx="10"/>
          </p:nvPr>
        </p:nvSpPr>
        <p:spPr>
          <a:xfrm>
            <a:off x="681038" y="6356350"/>
            <a:ext cx="2228850" cy="365125"/>
          </a:xfrm>
          <a:prstGeom prst="rect">
            <a:avLst/>
          </a:prstGeom>
        </p:spPr>
        <p:txBody>
          <a:bodyPr/>
          <a:lstStyle/>
          <a:p>
            <a:fld id="{C42C910F-D940-D048-BE9B-EA5E349BBD0D}" type="datetimeFigureOut">
              <a:rPr kumimoji="1" lang="ko-Kore-KR" altLang="en-US" smtClean="0"/>
              <a:t>07/03/2025</a:t>
            </a:fld>
            <a:endParaRPr kumimoji="1" lang="ko-Kore-KR" altLang="en-US"/>
          </a:p>
        </p:txBody>
      </p:sp>
      <p:sp>
        <p:nvSpPr>
          <p:cNvPr id="3" name="바닥글 개체 틀 2">
            <a:extLst>
              <a:ext uri="{FF2B5EF4-FFF2-40B4-BE49-F238E27FC236}">
                <a16:creationId xmlns:a16="http://schemas.microsoft.com/office/drawing/2014/main" id="{DC267FF1-0B9F-E8F9-81BE-194ECED051BA}"/>
              </a:ext>
            </a:extLst>
          </p:cNvPr>
          <p:cNvSpPr>
            <a:spLocks noGrp="1"/>
          </p:cNvSpPr>
          <p:nvPr>
            <p:ph type="ftr" sz="quarter" idx="11"/>
          </p:nvPr>
        </p:nvSpPr>
        <p:spPr>
          <a:xfrm>
            <a:off x="3281363" y="6356350"/>
            <a:ext cx="3343275" cy="365125"/>
          </a:xfrm>
          <a:prstGeom prst="rect">
            <a:avLst/>
          </a:prstGeom>
        </p:spPr>
        <p:txBody>
          <a:bodyPr/>
          <a:lstStyle/>
          <a:p>
            <a:endParaRPr kumimoji="1" lang="ko-Kore-KR" altLang="en-US"/>
          </a:p>
        </p:txBody>
      </p:sp>
      <p:sp>
        <p:nvSpPr>
          <p:cNvPr id="4" name="슬라이드 번호 개체 틀 3">
            <a:extLst>
              <a:ext uri="{FF2B5EF4-FFF2-40B4-BE49-F238E27FC236}">
                <a16:creationId xmlns:a16="http://schemas.microsoft.com/office/drawing/2014/main" id="{C7477488-94A7-F3AC-AB04-DE2C92B11FFC}"/>
              </a:ext>
            </a:extLst>
          </p:cNvPr>
          <p:cNvSpPr>
            <a:spLocks noGrp="1"/>
          </p:cNvSpPr>
          <p:nvPr>
            <p:ph type="sldNum" sz="quarter" idx="12"/>
          </p:nvPr>
        </p:nvSpPr>
        <p:spPr>
          <a:xfrm>
            <a:off x="6996113" y="6356350"/>
            <a:ext cx="2228850" cy="365125"/>
          </a:xfrm>
          <a:prstGeom prst="rect">
            <a:avLst/>
          </a:prstGeom>
        </p:spPr>
        <p:txBody>
          <a:bodyPr/>
          <a:lstStyle/>
          <a:p>
            <a:fld id="{BE653951-83CE-EB4E-A9D7-6CD9E786E7EB}" type="slidenum">
              <a:rPr kumimoji="1" lang="ko-Kore-KR" altLang="en-US" smtClean="0"/>
              <a:t>‹#›</a:t>
            </a:fld>
            <a:endParaRPr kumimoji="1" lang="ko-Kore-KR" altLang="en-US"/>
          </a:p>
        </p:txBody>
      </p:sp>
    </p:spTree>
    <p:extLst>
      <p:ext uri="{BB962C8B-B14F-4D97-AF65-F5344CB8AC3E}">
        <p14:creationId xmlns:p14="http://schemas.microsoft.com/office/powerpoint/2010/main" val="2284616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567EA9EC-C1A8-DA38-DCA7-76D98678446C}"/>
              </a:ext>
            </a:extLst>
          </p:cNvPr>
          <p:cNvSpPr>
            <a:spLocks noGrp="1"/>
          </p:cNvSpPr>
          <p:nvPr>
            <p:ph type="dt" sz="half" idx="10"/>
          </p:nvPr>
        </p:nvSpPr>
        <p:spPr>
          <a:xfrm>
            <a:off x="681038" y="6356350"/>
            <a:ext cx="2228850" cy="365125"/>
          </a:xfrm>
          <a:prstGeom prst="rect">
            <a:avLst/>
          </a:prstGeom>
        </p:spPr>
        <p:txBody>
          <a:bodyPr/>
          <a:lstStyle/>
          <a:p>
            <a:fld id="{C42C910F-D940-D048-BE9B-EA5E349BBD0D}" type="datetimeFigureOut">
              <a:rPr kumimoji="1" lang="ko-Kore-KR" altLang="en-US" smtClean="0"/>
              <a:t>07/03/2025</a:t>
            </a:fld>
            <a:endParaRPr kumimoji="1" lang="ko-Kore-KR" altLang="en-US"/>
          </a:p>
        </p:txBody>
      </p:sp>
      <p:sp>
        <p:nvSpPr>
          <p:cNvPr id="3" name="바닥글 개체 틀 2">
            <a:extLst>
              <a:ext uri="{FF2B5EF4-FFF2-40B4-BE49-F238E27FC236}">
                <a16:creationId xmlns:a16="http://schemas.microsoft.com/office/drawing/2014/main" id="{DC267FF1-0B9F-E8F9-81BE-194ECED051BA}"/>
              </a:ext>
            </a:extLst>
          </p:cNvPr>
          <p:cNvSpPr>
            <a:spLocks noGrp="1"/>
          </p:cNvSpPr>
          <p:nvPr>
            <p:ph type="ftr" sz="quarter" idx="11"/>
          </p:nvPr>
        </p:nvSpPr>
        <p:spPr>
          <a:xfrm>
            <a:off x="3281363" y="6356350"/>
            <a:ext cx="3343275" cy="365125"/>
          </a:xfrm>
          <a:prstGeom prst="rect">
            <a:avLst/>
          </a:prstGeom>
        </p:spPr>
        <p:txBody>
          <a:bodyPr/>
          <a:lstStyle/>
          <a:p>
            <a:endParaRPr kumimoji="1" lang="ko-Kore-KR" altLang="en-US"/>
          </a:p>
        </p:txBody>
      </p:sp>
      <p:sp>
        <p:nvSpPr>
          <p:cNvPr id="4" name="슬라이드 번호 개체 틀 3">
            <a:extLst>
              <a:ext uri="{FF2B5EF4-FFF2-40B4-BE49-F238E27FC236}">
                <a16:creationId xmlns:a16="http://schemas.microsoft.com/office/drawing/2014/main" id="{C7477488-94A7-F3AC-AB04-DE2C92B11FFC}"/>
              </a:ext>
            </a:extLst>
          </p:cNvPr>
          <p:cNvSpPr>
            <a:spLocks noGrp="1"/>
          </p:cNvSpPr>
          <p:nvPr>
            <p:ph type="sldNum" sz="quarter" idx="12"/>
          </p:nvPr>
        </p:nvSpPr>
        <p:spPr>
          <a:xfrm>
            <a:off x="7512947" y="6403423"/>
            <a:ext cx="2228850" cy="365125"/>
          </a:xfrm>
          <a:prstGeom prst="rect">
            <a:avLst/>
          </a:prstGeom>
        </p:spPr>
        <p:txBody>
          <a:bodyPr/>
          <a:lstStyle/>
          <a:p>
            <a:fld id="{BE653951-83CE-EB4E-A9D7-6CD9E786E7EB}" type="slidenum">
              <a:rPr kumimoji="1" lang="ko-Kore-KR" altLang="en-US" smtClean="0"/>
              <a:t>‹#›</a:t>
            </a:fld>
            <a:endParaRPr kumimoji="1" lang="ko-Kore-KR" altLang="en-US" dirty="0"/>
          </a:p>
        </p:txBody>
      </p:sp>
    </p:spTree>
    <p:extLst>
      <p:ext uri="{BB962C8B-B14F-4D97-AF65-F5344CB8AC3E}">
        <p14:creationId xmlns:p14="http://schemas.microsoft.com/office/powerpoint/2010/main" val="1626189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그림 4" descr="텍스트, 전자기기이(가) 표시된 사진&#10;&#10;자동 생성된 설명">
            <a:extLst>
              <a:ext uri="{FF2B5EF4-FFF2-40B4-BE49-F238E27FC236}">
                <a16:creationId xmlns:a16="http://schemas.microsoft.com/office/drawing/2014/main" id="{917F7731-A14A-CF93-CF00-EFE16FC18922}"/>
              </a:ext>
            </a:extLst>
          </p:cNvPr>
          <p:cNvPicPr>
            <a:picLocks noChangeAspect="1"/>
          </p:cNvPicPr>
          <p:nvPr userDrawn="1"/>
        </p:nvPicPr>
        <p:blipFill>
          <a:blip r:embed="rId3"/>
          <a:stretch>
            <a:fillRect/>
          </a:stretch>
        </p:blipFill>
        <p:spPr>
          <a:xfrm>
            <a:off x="0" y="0"/>
            <a:ext cx="9906000" cy="6858000"/>
          </a:xfrm>
          <a:prstGeom prst="rect">
            <a:avLst/>
          </a:prstGeom>
        </p:spPr>
      </p:pic>
    </p:spTree>
    <p:extLst>
      <p:ext uri="{BB962C8B-B14F-4D97-AF65-F5344CB8AC3E}">
        <p14:creationId xmlns:p14="http://schemas.microsoft.com/office/powerpoint/2010/main" val="280868723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그림 2" descr="텍스트이(가) 표시된 사진&#10;&#10;자동 생성된 설명">
            <a:extLst>
              <a:ext uri="{FF2B5EF4-FFF2-40B4-BE49-F238E27FC236}">
                <a16:creationId xmlns:a16="http://schemas.microsoft.com/office/drawing/2014/main" id="{F9830587-C3D8-FB4F-0858-0E28C4C3606D}"/>
              </a:ext>
            </a:extLst>
          </p:cNvPr>
          <p:cNvPicPr>
            <a:picLocks noChangeAspect="1"/>
          </p:cNvPicPr>
          <p:nvPr userDrawn="1"/>
        </p:nvPicPr>
        <p:blipFill>
          <a:blip r:embed="rId3"/>
          <a:stretch>
            <a:fillRect/>
          </a:stretch>
        </p:blipFill>
        <p:spPr>
          <a:xfrm>
            <a:off x="0" y="0"/>
            <a:ext cx="9908599" cy="6868800"/>
          </a:xfrm>
          <a:prstGeom prst="rect">
            <a:avLst/>
          </a:prstGeom>
        </p:spPr>
      </p:pic>
    </p:spTree>
    <p:extLst>
      <p:ext uri="{BB962C8B-B14F-4D97-AF65-F5344CB8AC3E}">
        <p14:creationId xmlns:p14="http://schemas.microsoft.com/office/powerpoint/2010/main" val="1028975824"/>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ore-K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EACD8C32-973F-3817-98D8-134D558A253D}"/>
              </a:ext>
            </a:extLst>
          </p:cNvPr>
          <p:cNvPicPr>
            <a:picLocks noChangeAspect="1"/>
          </p:cNvPicPr>
          <p:nvPr userDrawn="1"/>
        </p:nvPicPr>
        <p:blipFill>
          <a:blip r:embed="rId3"/>
          <a:stretch>
            <a:fillRect/>
          </a:stretch>
        </p:blipFill>
        <p:spPr>
          <a:xfrm>
            <a:off x="0" y="0"/>
            <a:ext cx="9906000" cy="6858000"/>
          </a:xfrm>
          <a:prstGeom prst="rect">
            <a:avLst/>
          </a:prstGeom>
        </p:spPr>
      </p:pic>
      <p:sp>
        <p:nvSpPr>
          <p:cNvPr id="5" name="슬라이드 번호 개체 틀 5">
            <a:extLst>
              <a:ext uri="{FF2B5EF4-FFF2-40B4-BE49-F238E27FC236}">
                <a16:creationId xmlns:a16="http://schemas.microsoft.com/office/drawing/2014/main" id="{4BCDD7D6-902F-CBCF-9AF8-A87BA2B4C4BE}"/>
              </a:ext>
            </a:extLst>
          </p:cNvPr>
          <p:cNvSpPr txBox="1">
            <a:spLocks/>
          </p:cNvSpPr>
          <p:nvPr userDrawn="1"/>
        </p:nvSpPr>
        <p:spPr>
          <a:xfrm>
            <a:off x="7455072" y="6403424"/>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chemeClr val="tx1"/>
                </a:solidFill>
                <a:latin typeface="+mn-ea"/>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E653951-83CE-EB4E-A9D7-6CD9E786E7EB}" type="slidenum">
              <a:rPr kumimoji="1" lang="ko-Kore-KR" altLang="en-US" smtClean="0"/>
              <a:pPr/>
              <a:t>‹#›</a:t>
            </a:fld>
            <a:endParaRPr kumimoji="1" lang="ko-Kore-KR" altLang="en-US" dirty="0"/>
          </a:p>
        </p:txBody>
      </p:sp>
    </p:spTree>
    <p:extLst>
      <p:ext uri="{BB962C8B-B14F-4D97-AF65-F5344CB8AC3E}">
        <p14:creationId xmlns:p14="http://schemas.microsoft.com/office/powerpoint/2010/main" val="3939280725"/>
      </p:ext>
    </p:extLst>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ore-K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FF3D83-673C-5FDE-5E2E-DD5D6F1DCDA8}"/>
              </a:ext>
            </a:extLst>
          </p:cNvPr>
          <p:cNvSpPr txBox="1"/>
          <p:nvPr/>
        </p:nvSpPr>
        <p:spPr>
          <a:xfrm>
            <a:off x="499869" y="1919118"/>
            <a:ext cx="8906262" cy="1324465"/>
          </a:xfrm>
          <a:prstGeom prst="rect">
            <a:avLst/>
          </a:prstGeom>
          <a:noFill/>
        </p:spPr>
        <p:txBody>
          <a:bodyPr wrap="square" rtlCol="0">
            <a:spAutoFit/>
          </a:bodyPr>
          <a:lstStyle/>
          <a:p>
            <a:pPr>
              <a:lnSpc>
                <a:spcPts val="5000"/>
              </a:lnSpc>
            </a:pPr>
            <a:r>
              <a:rPr kumimoji="1" lang="en-US" altLang="ko-KR" sz="3800" b="1" dirty="0">
                <a:latin typeface="+mj-ea"/>
                <a:ea typeface="+mj-ea"/>
              </a:rPr>
              <a:t>Estimation Results for EVs and</a:t>
            </a:r>
          </a:p>
          <a:p>
            <a:pPr>
              <a:lnSpc>
                <a:spcPts val="5000"/>
              </a:lnSpc>
            </a:pPr>
            <a:r>
              <a:rPr kumimoji="1" lang="en-US" altLang="ko-KR" sz="3800" b="1" dirty="0">
                <a:latin typeface="+mj-ea"/>
                <a:ea typeface="+mj-ea"/>
              </a:rPr>
              <a:t>Their impact on the Korean Economy</a:t>
            </a:r>
            <a:endParaRPr kumimoji="1" lang="ko-Kore-KR" altLang="en-US" sz="3800" b="1" dirty="0">
              <a:latin typeface="+mj-ea"/>
              <a:ea typeface="+mj-ea"/>
            </a:endParaRPr>
          </a:p>
        </p:txBody>
      </p:sp>
      <p:sp>
        <p:nvSpPr>
          <p:cNvPr id="4" name="TextBox 3">
            <a:extLst>
              <a:ext uri="{FF2B5EF4-FFF2-40B4-BE49-F238E27FC236}">
                <a16:creationId xmlns:a16="http://schemas.microsoft.com/office/drawing/2014/main" id="{853EE4BF-172B-8D9F-F52D-68188A99C669}"/>
              </a:ext>
            </a:extLst>
          </p:cNvPr>
          <p:cNvSpPr txBox="1"/>
          <p:nvPr/>
        </p:nvSpPr>
        <p:spPr>
          <a:xfrm>
            <a:off x="3003258" y="4527196"/>
            <a:ext cx="6146653" cy="1025089"/>
          </a:xfrm>
          <a:prstGeom prst="rect">
            <a:avLst/>
          </a:prstGeom>
          <a:noFill/>
        </p:spPr>
        <p:txBody>
          <a:bodyPr wrap="square" rtlCol="0">
            <a:spAutoFit/>
          </a:bodyPr>
          <a:lstStyle/>
          <a:p>
            <a:pPr algn="r">
              <a:lnSpc>
                <a:spcPts val="4500"/>
              </a:lnSpc>
            </a:pPr>
            <a:r>
              <a:rPr kumimoji="1" lang="en-US" altLang="ko-KR" sz="2400" b="1" dirty="0">
                <a:latin typeface="+mj-ea"/>
                <a:ea typeface="+mj-ea"/>
              </a:rPr>
              <a:t>Bu, </a:t>
            </a:r>
            <a:r>
              <a:rPr kumimoji="1" lang="en-US" altLang="ko-KR" sz="2400" b="1" dirty="0" err="1">
                <a:latin typeface="+mj-ea"/>
                <a:ea typeface="+mj-ea"/>
              </a:rPr>
              <a:t>Sangdon</a:t>
            </a:r>
            <a:endParaRPr kumimoji="1" lang="en-US" altLang="ko-KR" sz="2400" b="1" dirty="0">
              <a:latin typeface="+mj-ea"/>
              <a:ea typeface="+mj-ea"/>
            </a:endParaRPr>
          </a:p>
          <a:p>
            <a:pPr algn="r">
              <a:lnSpc>
                <a:spcPts val="3000"/>
              </a:lnSpc>
            </a:pPr>
            <a:r>
              <a:rPr kumimoji="1" lang="en-US" altLang="ko-KR" sz="2400" b="1" dirty="0">
                <a:latin typeface="+mj-ea"/>
                <a:ea typeface="+mj-ea"/>
              </a:rPr>
              <a:t>Input-Output Statistics Team</a:t>
            </a:r>
          </a:p>
        </p:txBody>
      </p:sp>
    </p:spTree>
    <p:extLst>
      <p:ext uri="{BB962C8B-B14F-4D97-AF65-F5344CB8AC3E}">
        <p14:creationId xmlns:p14="http://schemas.microsoft.com/office/powerpoint/2010/main" val="138852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56ED90D6-DF82-497A-865F-0959DF42EBEB}"/>
              </a:ext>
            </a:extLst>
          </p:cNvPr>
          <p:cNvSpPr/>
          <p:nvPr/>
        </p:nvSpPr>
        <p:spPr>
          <a:xfrm>
            <a:off x="1416691" y="3656302"/>
            <a:ext cx="7651458" cy="2804229"/>
          </a:xfrm>
          <a:prstGeom prst="rect">
            <a:avLst/>
          </a:prstGeom>
          <a:ln>
            <a:solidFill>
              <a:schemeClr val="accent1"/>
            </a:solidFill>
          </a:ln>
        </p:spPr>
        <p:txBody>
          <a:bodyPr wrap="square">
            <a:spAutoFit/>
          </a:bodyPr>
          <a:lstStyle/>
          <a:p>
            <a:pPr algn="just" fontAlgn="base">
              <a:lnSpc>
                <a:spcPct val="107000"/>
              </a:lnSpc>
            </a:pPr>
            <a:endParaRPr lang="en-US" altLang="ko-KR" sz="800" b="1" kern="0" dirty="0">
              <a:solidFill>
                <a:srgbClr val="000000"/>
              </a:solidFill>
              <a:latin typeface="맑은 고딕" panose="020B0503020000020004" pitchFamily="50" charset="-127"/>
              <a:cs typeface="굴림" panose="020B0600000101010101" pitchFamily="50" charset="-127"/>
            </a:endParaRPr>
          </a:p>
          <a:p>
            <a:pPr algn="just" fontAlgn="base">
              <a:lnSpc>
                <a:spcPct val="107000"/>
              </a:lnSpc>
            </a:pPr>
            <a:r>
              <a:rPr lang="en-US" altLang="ko-KR" sz="2000" b="1" kern="0" dirty="0">
                <a:solidFill>
                  <a:srgbClr val="000000"/>
                </a:solidFill>
                <a:latin typeface="맑은 고딕" panose="020B0503020000020004" pitchFamily="50" charset="-127"/>
                <a:cs typeface="굴림" panose="020B0600000101010101" pitchFamily="50" charset="-127"/>
              </a:rPr>
              <a:t> X = (I-A</a:t>
            </a:r>
            <a:r>
              <a:rPr lang="en-US" altLang="ko-KR" sz="2000" b="1" kern="0" baseline="30000" dirty="0">
                <a:solidFill>
                  <a:srgbClr val="000000"/>
                </a:solidFill>
                <a:latin typeface="맑은 고딕" panose="020B0503020000020004" pitchFamily="50" charset="-127"/>
                <a:cs typeface="굴림" panose="020B0600000101010101" pitchFamily="50" charset="-127"/>
              </a:rPr>
              <a:t>d</a:t>
            </a:r>
            <a:r>
              <a:rPr lang="en-US" altLang="ko-KR" sz="2000" b="1" kern="0" dirty="0">
                <a:solidFill>
                  <a:srgbClr val="000000"/>
                </a:solidFill>
                <a:latin typeface="맑은 고딕" panose="020B0503020000020004" pitchFamily="50" charset="-127"/>
                <a:cs typeface="굴림" panose="020B0600000101010101" pitchFamily="50" charset="-127"/>
              </a:rPr>
              <a:t>)</a:t>
            </a:r>
            <a:r>
              <a:rPr lang="en-US" altLang="ko-KR" sz="2000" b="1" kern="0" baseline="30000" dirty="0">
                <a:solidFill>
                  <a:srgbClr val="000000"/>
                </a:solidFill>
                <a:latin typeface="맑은 고딕" panose="020B0503020000020004" pitchFamily="50" charset="-127"/>
                <a:cs typeface="굴림" panose="020B0600000101010101" pitchFamily="50" charset="-127"/>
              </a:rPr>
              <a:t>-1 </a:t>
            </a:r>
            <a:r>
              <a:rPr lang="en-US" altLang="ko-KR" sz="2000" b="1" kern="0" dirty="0">
                <a:solidFill>
                  <a:srgbClr val="000000"/>
                </a:solidFill>
                <a:latin typeface="맑은 고딕" panose="020B0503020000020004" pitchFamily="50" charset="-127"/>
                <a:cs typeface="굴림" panose="020B0600000101010101" pitchFamily="50" charset="-127"/>
              </a:rPr>
              <a:t>Y</a:t>
            </a:r>
            <a:r>
              <a:rPr lang="en-US" altLang="ko-KR" sz="2000" b="1" kern="0" baseline="30000" dirty="0">
                <a:solidFill>
                  <a:srgbClr val="000000"/>
                </a:solidFill>
                <a:latin typeface="맑은 고딕" panose="020B0503020000020004" pitchFamily="50" charset="-127"/>
                <a:cs typeface="굴림" panose="020B0600000101010101" pitchFamily="50" charset="-127"/>
              </a:rPr>
              <a:t>d</a:t>
            </a:r>
            <a:endParaRPr lang="ko-KR" altLang="ko-KR" sz="2000" b="1" kern="100" dirty="0">
              <a:latin typeface="맑은 고딕" panose="020B0503020000020004" pitchFamily="50" charset="-127"/>
              <a:cs typeface="Times New Roman" panose="02020603050405020304" pitchFamily="18" charset="0"/>
            </a:endParaRPr>
          </a:p>
          <a:p>
            <a:pPr algn="just" fontAlgn="base">
              <a:lnSpc>
                <a:spcPct val="107000"/>
              </a:lnSpc>
              <a:spcAft>
                <a:spcPts val="1200"/>
              </a:spcAft>
            </a:pPr>
            <a:r>
              <a:rPr lang="en-US" altLang="ko-KR" sz="2000" b="1" kern="0" dirty="0">
                <a:solidFill>
                  <a:srgbClr val="000000"/>
                </a:solidFill>
                <a:latin typeface="맑은 고딕" panose="020B0503020000020004" pitchFamily="50" charset="-127"/>
                <a:cs typeface="굴림" panose="020B0600000101010101" pitchFamily="50" charset="-127"/>
              </a:rPr>
              <a:t> V = </a:t>
            </a:r>
            <a:r>
              <a:rPr lang="en-US" altLang="ko-KR" sz="2000" b="1" kern="0" dirty="0" err="1">
                <a:solidFill>
                  <a:srgbClr val="000000"/>
                </a:solidFill>
                <a:latin typeface="맑은 고딕" panose="020B0503020000020004" pitchFamily="50" charset="-127"/>
                <a:cs typeface="굴림" panose="020B0600000101010101" pitchFamily="50" charset="-127"/>
              </a:rPr>
              <a:t>diag</a:t>
            </a:r>
            <a:r>
              <a:rPr lang="en-US" altLang="ko-KR" sz="2000" b="1" kern="0" dirty="0">
                <a:solidFill>
                  <a:srgbClr val="000000"/>
                </a:solidFill>
                <a:latin typeface="맑은 고딕" panose="020B0503020000020004" pitchFamily="50" charset="-127"/>
                <a:cs typeface="굴림" panose="020B0600000101010101" pitchFamily="50" charset="-127"/>
              </a:rPr>
              <a:t>(A</a:t>
            </a:r>
            <a:r>
              <a:rPr lang="en-US" altLang="ko-KR" sz="2000" b="1" kern="0" baseline="30000" dirty="0">
                <a:solidFill>
                  <a:srgbClr val="000000"/>
                </a:solidFill>
                <a:latin typeface="맑은 고딕" panose="020B0503020000020004" pitchFamily="50" charset="-127"/>
                <a:cs typeface="굴림" panose="020B0600000101010101" pitchFamily="50" charset="-127"/>
              </a:rPr>
              <a:t>v</a:t>
            </a:r>
            <a:r>
              <a:rPr lang="en-US" altLang="ko-KR" sz="2000" b="1" kern="0" dirty="0">
                <a:solidFill>
                  <a:srgbClr val="000000"/>
                </a:solidFill>
                <a:latin typeface="맑은 고딕" panose="020B0503020000020004" pitchFamily="50" charset="-127"/>
                <a:cs typeface="굴림" panose="020B0600000101010101" pitchFamily="50" charset="-127"/>
              </a:rPr>
              <a:t>)(I-A</a:t>
            </a:r>
            <a:r>
              <a:rPr lang="en-US" altLang="ko-KR" sz="2000" b="1" kern="0" baseline="30000" dirty="0">
                <a:solidFill>
                  <a:srgbClr val="000000"/>
                </a:solidFill>
                <a:latin typeface="맑은 고딕" panose="020B0503020000020004" pitchFamily="50" charset="-127"/>
                <a:cs typeface="굴림" panose="020B0600000101010101" pitchFamily="50" charset="-127"/>
              </a:rPr>
              <a:t>d</a:t>
            </a:r>
            <a:r>
              <a:rPr lang="en-US" altLang="ko-KR" sz="2000" b="1" kern="0" dirty="0">
                <a:solidFill>
                  <a:srgbClr val="000000"/>
                </a:solidFill>
                <a:latin typeface="맑은 고딕" panose="020B0503020000020004" pitchFamily="50" charset="-127"/>
                <a:cs typeface="굴림" panose="020B0600000101010101" pitchFamily="50" charset="-127"/>
              </a:rPr>
              <a:t>)</a:t>
            </a:r>
            <a:r>
              <a:rPr lang="en-US" altLang="ko-KR" sz="2000" b="1" kern="0" baseline="30000" dirty="0">
                <a:solidFill>
                  <a:srgbClr val="000000"/>
                </a:solidFill>
                <a:latin typeface="맑은 고딕" panose="020B0503020000020004" pitchFamily="50" charset="-127"/>
                <a:cs typeface="굴림" panose="020B0600000101010101" pitchFamily="50" charset="-127"/>
              </a:rPr>
              <a:t>-1 </a:t>
            </a:r>
            <a:r>
              <a:rPr lang="en-US" altLang="ko-KR" sz="2000" b="1" kern="0" dirty="0">
                <a:solidFill>
                  <a:srgbClr val="000000"/>
                </a:solidFill>
                <a:latin typeface="맑은 고딕" panose="020B0503020000020004" pitchFamily="50" charset="-127"/>
                <a:cs typeface="굴림" panose="020B0600000101010101" pitchFamily="50" charset="-127"/>
              </a:rPr>
              <a:t>Y</a:t>
            </a:r>
            <a:r>
              <a:rPr lang="en-US" altLang="ko-KR" sz="2000" b="1" kern="0" baseline="30000" dirty="0">
                <a:solidFill>
                  <a:srgbClr val="000000"/>
                </a:solidFill>
                <a:latin typeface="맑은 고딕" panose="020B0503020000020004" pitchFamily="50" charset="-127"/>
                <a:cs typeface="굴림" panose="020B0600000101010101" pitchFamily="50" charset="-127"/>
              </a:rPr>
              <a:t>d</a:t>
            </a:r>
            <a:endParaRPr lang="ko-KR" altLang="ko-KR" sz="2000" b="1" kern="100" dirty="0">
              <a:latin typeface="맑은 고딕" panose="020B0503020000020004" pitchFamily="50" charset="-127"/>
              <a:cs typeface="Times New Roman" panose="02020603050405020304" pitchFamily="18" charset="0"/>
            </a:endParaRPr>
          </a:p>
          <a:p>
            <a:pPr algn="just" fontAlgn="base">
              <a:lnSpc>
                <a:spcPct val="107000"/>
              </a:lnSpc>
            </a:pPr>
            <a:r>
              <a:rPr lang="en-US" altLang="ko-KR" kern="0" dirty="0">
                <a:solidFill>
                  <a:srgbClr val="000000"/>
                </a:solidFill>
                <a:latin typeface="맑은 고딕" panose="020B0503020000020004" pitchFamily="50" charset="-127"/>
                <a:cs typeface="굴림" panose="020B0600000101010101" pitchFamily="50" charset="-127"/>
              </a:rPr>
              <a:t> X: domestic output (vector),     V: value-added (vector)</a:t>
            </a:r>
            <a:endParaRPr lang="ko-KR" altLang="ko-KR" kern="100" dirty="0">
              <a:latin typeface="맑은 고딕" panose="020B0503020000020004" pitchFamily="50" charset="-127"/>
              <a:cs typeface="Times New Roman" panose="02020603050405020304" pitchFamily="18" charset="0"/>
            </a:endParaRPr>
          </a:p>
          <a:p>
            <a:pPr algn="just" fontAlgn="base">
              <a:lnSpc>
                <a:spcPct val="107000"/>
              </a:lnSpc>
            </a:pPr>
            <a:r>
              <a:rPr lang="en-US" altLang="ko-KR" kern="0" dirty="0">
                <a:solidFill>
                  <a:srgbClr val="000000"/>
                </a:solidFill>
                <a:latin typeface="맑은 고딕" panose="020B0503020000020004" pitchFamily="50" charset="-127"/>
                <a:cs typeface="굴림" panose="020B0600000101010101" pitchFamily="50" charset="-127"/>
              </a:rPr>
              <a:t> Y</a:t>
            </a:r>
            <a:r>
              <a:rPr lang="en-US" altLang="ko-KR" kern="0" baseline="30000" dirty="0">
                <a:solidFill>
                  <a:srgbClr val="000000"/>
                </a:solidFill>
                <a:latin typeface="맑은 고딕" panose="020B0503020000020004" pitchFamily="50" charset="-127"/>
                <a:cs typeface="굴림" panose="020B0600000101010101" pitchFamily="50" charset="-127"/>
              </a:rPr>
              <a:t>d</a:t>
            </a:r>
            <a:r>
              <a:rPr lang="en-US" altLang="ko-KR" kern="0" dirty="0">
                <a:solidFill>
                  <a:srgbClr val="000000"/>
                </a:solidFill>
                <a:latin typeface="맑은 고딕" panose="020B0503020000020004" pitchFamily="50" charset="-127"/>
                <a:cs typeface="굴림" panose="020B0600000101010101" pitchFamily="50" charset="-127"/>
              </a:rPr>
              <a:t>: final demand for domestic products (vector)</a:t>
            </a:r>
            <a:endParaRPr lang="ko-KR" altLang="ko-KR" kern="100" dirty="0">
              <a:latin typeface="맑은 고딕" panose="020B0503020000020004" pitchFamily="50" charset="-127"/>
              <a:cs typeface="Times New Roman" panose="02020603050405020304" pitchFamily="18" charset="0"/>
            </a:endParaRPr>
          </a:p>
          <a:p>
            <a:pPr algn="just" fontAlgn="base">
              <a:lnSpc>
                <a:spcPct val="107000"/>
              </a:lnSpc>
            </a:pPr>
            <a:r>
              <a:rPr lang="en-US" altLang="ko-KR" kern="0" dirty="0">
                <a:solidFill>
                  <a:srgbClr val="000000"/>
                </a:solidFill>
                <a:latin typeface="맑은 고딕" panose="020B0503020000020004" pitchFamily="50" charset="-127"/>
                <a:cs typeface="굴림" panose="020B0600000101010101" pitchFamily="50" charset="-127"/>
              </a:rPr>
              <a:t> A</a:t>
            </a:r>
            <a:r>
              <a:rPr lang="en-US" altLang="ko-KR" kern="0" baseline="30000" dirty="0">
                <a:solidFill>
                  <a:srgbClr val="000000"/>
                </a:solidFill>
                <a:latin typeface="맑은 고딕" panose="020B0503020000020004" pitchFamily="50" charset="-127"/>
                <a:cs typeface="굴림" panose="020B0600000101010101" pitchFamily="50" charset="-127"/>
              </a:rPr>
              <a:t>d</a:t>
            </a:r>
            <a:r>
              <a:rPr lang="en-US" altLang="ko-KR" kern="0" dirty="0">
                <a:solidFill>
                  <a:srgbClr val="000000"/>
                </a:solidFill>
                <a:latin typeface="맑은 고딕" panose="020B0503020000020004" pitchFamily="50" charset="-127"/>
                <a:cs typeface="굴림" panose="020B0600000101010101" pitchFamily="50" charset="-127"/>
              </a:rPr>
              <a:t>: domestic input coefficients (matrix), A</a:t>
            </a:r>
            <a:r>
              <a:rPr lang="en-US" altLang="ko-KR" kern="0" baseline="30000" dirty="0">
                <a:solidFill>
                  <a:srgbClr val="000000"/>
                </a:solidFill>
                <a:latin typeface="맑은 고딕" panose="020B0503020000020004" pitchFamily="50" charset="-127"/>
                <a:cs typeface="굴림" panose="020B0600000101010101" pitchFamily="50" charset="-127"/>
              </a:rPr>
              <a:t>v</a:t>
            </a:r>
            <a:r>
              <a:rPr lang="en-US" altLang="ko-KR" kern="0" dirty="0">
                <a:solidFill>
                  <a:srgbClr val="000000"/>
                </a:solidFill>
                <a:latin typeface="맑은 고딕" panose="020B0503020000020004" pitchFamily="50" charset="-127"/>
                <a:cs typeface="굴림" panose="020B0600000101010101" pitchFamily="50" charset="-127"/>
              </a:rPr>
              <a:t>: value-added ratio (vector)</a:t>
            </a:r>
          </a:p>
          <a:p>
            <a:pPr algn="just" fontAlgn="base">
              <a:lnSpc>
                <a:spcPct val="107000"/>
              </a:lnSpc>
            </a:pPr>
            <a:endParaRPr lang="ko-KR" altLang="ko-KR" sz="1000" kern="100" dirty="0">
              <a:latin typeface="맑은 고딕" panose="020B0503020000020004" pitchFamily="50" charset="-127"/>
              <a:cs typeface="Times New Roman" panose="02020603050405020304" pitchFamily="18" charset="0"/>
            </a:endParaRPr>
          </a:p>
          <a:p>
            <a:pPr algn="just" fontAlgn="base">
              <a:lnSpc>
                <a:spcPct val="107000"/>
              </a:lnSpc>
            </a:pPr>
            <a:r>
              <a:rPr lang="en-US" altLang="ko-KR" kern="0" dirty="0">
                <a:solidFill>
                  <a:srgbClr val="000000"/>
                </a:solidFill>
                <a:latin typeface="맑은 고딕" panose="020B0503020000020004" pitchFamily="50" charset="-127"/>
                <a:cs typeface="굴림" panose="020B0600000101010101" pitchFamily="50" charset="-127"/>
              </a:rPr>
              <a:t> </a:t>
            </a:r>
            <a:r>
              <a:rPr lang="en-US" altLang="ko-KR" b="1" kern="0" dirty="0">
                <a:solidFill>
                  <a:srgbClr val="000000"/>
                </a:solidFill>
                <a:latin typeface="맑은 고딕" panose="020B0503020000020004" pitchFamily="50" charset="-127"/>
                <a:cs typeface="굴림" panose="020B0600000101010101" pitchFamily="50" charset="-127"/>
              </a:rPr>
              <a:t>(I-A</a:t>
            </a:r>
            <a:r>
              <a:rPr lang="en-US" altLang="ko-KR" b="1" kern="0" baseline="30000" dirty="0">
                <a:solidFill>
                  <a:srgbClr val="000000"/>
                </a:solidFill>
                <a:latin typeface="맑은 고딕" panose="020B0503020000020004" pitchFamily="50" charset="-127"/>
                <a:cs typeface="굴림" panose="020B0600000101010101" pitchFamily="50" charset="-127"/>
              </a:rPr>
              <a:t>d</a:t>
            </a:r>
            <a:r>
              <a:rPr lang="en-US" altLang="ko-KR" b="1" kern="0" dirty="0">
                <a:solidFill>
                  <a:srgbClr val="000000"/>
                </a:solidFill>
                <a:latin typeface="맑은 고딕" panose="020B0503020000020004" pitchFamily="50" charset="-127"/>
                <a:cs typeface="굴림" panose="020B0600000101010101" pitchFamily="50" charset="-127"/>
              </a:rPr>
              <a:t>)</a:t>
            </a:r>
            <a:r>
              <a:rPr lang="en-US" altLang="ko-KR" b="1" kern="0" baseline="30000" dirty="0">
                <a:solidFill>
                  <a:srgbClr val="000000"/>
                </a:solidFill>
                <a:latin typeface="맑은 고딕" panose="020B0503020000020004" pitchFamily="50" charset="-127"/>
                <a:cs typeface="굴림" panose="020B0600000101010101" pitchFamily="50" charset="-127"/>
              </a:rPr>
              <a:t>-1</a:t>
            </a:r>
            <a:r>
              <a:rPr lang="en-US" altLang="ko-KR" b="1" kern="0" dirty="0">
                <a:solidFill>
                  <a:srgbClr val="000000"/>
                </a:solidFill>
                <a:latin typeface="맑은 고딕" panose="020B0503020000020004" pitchFamily="50" charset="-127"/>
                <a:cs typeface="굴림" panose="020B0600000101010101" pitchFamily="50" charset="-127"/>
              </a:rPr>
              <a:t>: </a:t>
            </a:r>
            <a:r>
              <a:rPr lang="en-US" altLang="ko-KR" kern="0" dirty="0">
                <a:solidFill>
                  <a:srgbClr val="000000"/>
                </a:solidFill>
                <a:latin typeface="맑은 고딕" panose="020B0503020000020004" pitchFamily="50" charset="-127"/>
                <a:cs typeface="굴림" panose="020B0600000101010101" pitchFamily="50" charset="-127"/>
              </a:rPr>
              <a:t>production inducement coefficients (matrix)</a:t>
            </a:r>
            <a:endParaRPr lang="ko-KR" altLang="ko-KR" kern="100" dirty="0">
              <a:latin typeface="맑은 고딕" panose="020B0503020000020004" pitchFamily="50" charset="-127"/>
              <a:cs typeface="Times New Roman" panose="02020603050405020304" pitchFamily="18" charset="0"/>
            </a:endParaRPr>
          </a:p>
          <a:p>
            <a:pPr algn="just" fontAlgn="base">
              <a:lnSpc>
                <a:spcPct val="107000"/>
              </a:lnSpc>
            </a:pPr>
            <a:r>
              <a:rPr lang="en-US" altLang="ko-KR" kern="0" dirty="0">
                <a:solidFill>
                  <a:srgbClr val="000000"/>
                </a:solidFill>
                <a:latin typeface="맑은 고딕" panose="020B0503020000020004" pitchFamily="50" charset="-127"/>
                <a:cs typeface="굴림" panose="020B0600000101010101" pitchFamily="50" charset="-127"/>
              </a:rPr>
              <a:t> </a:t>
            </a:r>
            <a:r>
              <a:rPr lang="en-US" altLang="ko-KR" b="1" kern="0" dirty="0" err="1">
                <a:solidFill>
                  <a:srgbClr val="000000"/>
                </a:solidFill>
                <a:latin typeface="맑은 고딕" panose="020B0503020000020004" pitchFamily="50" charset="-127"/>
                <a:cs typeface="굴림" panose="020B0600000101010101" pitchFamily="50" charset="-127"/>
              </a:rPr>
              <a:t>diag</a:t>
            </a:r>
            <a:r>
              <a:rPr lang="en-US" altLang="ko-KR" b="1" kern="0" dirty="0">
                <a:solidFill>
                  <a:srgbClr val="000000"/>
                </a:solidFill>
                <a:latin typeface="맑은 고딕" panose="020B0503020000020004" pitchFamily="50" charset="-127"/>
                <a:cs typeface="굴림" panose="020B0600000101010101" pitchFamily="50" charset="-127"/>
              </a:rPr>
              <a:t>(A</a:t>
            </a:r>
            <a:r>
              <a:rPr lang="en-US" altLang="ko-KR" b="1" kern="0" baseline="30000" dirty="0">
                <a:solidFill>
                  <a:srgbClr val="000000"/>
                </a:solidFill>
                <a:latin typeface="맑은 고딕" panose="020B0503020000020004" pitchFamily="50" charset="-127"/>
                <a:cs typeface="굴림" panose="020B0600000101010101" pitchFamily="50" charset="-127"/>
              </a:rPr>
              <a:t>v</a:t>
            </a:r>
            <a:r>
              <a:rPr lang="en-US" altLang="ko-KR" b="1" kern="0" dirty="0">
                <a:solidFill>
                  <a:srgbClr val="000000"/>
                </a:solidFill>
                <a:latin typeface="맑은 고딕" panose="020B0503020000020004" pitchFamily="50" charset="-127"/>
                <a:cs typeface="굴림" panose="020B0600000101010101" pitchFamily="50" charset="-127"/>
              </a:rPr>
              <a:t>)(I-A</a:t>
            </a:r>
            <a:r>
              <a:rPr lang="en-US" altLang="ko-KR" b="1" kern="0" baseline="30000" dirty="0">
                <a:solidFill>
                  <a:srgbClr val="000000"/>
                </a:solidFill>
                <a:latin typeface="맑은 고딕" panose="020B0503020000020004" pitchFamily="50" charset="-127"/>
                <a:cs typeface="굴림" panose="020B0600000101010101" pitchFamily="50" charset="-127"/>
              </a:rPr>
              <a:t>d</a:t>
            </a:r>
            <a:r>
              <a:rPr lang="en-US" altLang="ko-KR" b="1" kern="0" dirty="0">
                <a:solidFill>
                  <a:srgbClr val="000000"/>
                </a:solidFill>
                <a:latin typeface="맑은 고딕" panose="020B0503020000020004" pitchFamily="50" charset="-127"/>
                <a:cs typeface="굴림" panose="020B0600000101010101" pitchFamily="50" charset="-127"/>
              </a:rPr>
              <a:t>)</a:t>
            </a:r>
            <a:r>
              <a:rPr lang="en-US" altLang="ko-KR" b="1" kern="0" baseline="30000" dirty="0">
                <a:solidFill>
                  <a:srgbClr val="000000"/>
                </a:solidFill>
                <a:latin typeface="맑은 고딕" panose="020B0503020000020004" pitchFamily="50" charset="-127"/>
                <a:cs typeface="굴림" panose="020B0600000101010101" pitchFamily="50" charset="-127"/>
              </a:rPr>
              <a:t>-1</a:t>
            </a:r>
            <a:r>
              <a:rPr lang="en-US" altLang="ko-KR" b="1" kern="0" dirty="0">
                <a:solidFill>
                  <a:srgbClr val="000000"/>
                </a:solidFill>
                <a:latin typeface="맑은 고딕" panose="020B0503020000020004" pitchFamily="50" charset="-127"/>
                <a:cs typeface="굴림" panose="020B0600000101010101" pitchFamily="50" charset="-127"/>
              </a:rPr>
              <a:t> : </a:t>
            </a:r>
            <a:r>
              <a:rPr lang="en-US" altLang="ko-KR" kern="0" dirty="0">
                <a:solidFill>
                  <a:srgbClr val="000000"/>
                </a:solidFill>
                <a:latin typeface="맑은 고딕" panose="020B0503020000020004" pitchFamily="50" charset="-127"/>
                <a:cs typeface="굴림" panose="020B0600000101010101" pitchFamily="50" charset="-127"/>
              </a:rPr>
              <a:t>value-added inducement coefficients (matrix)</a:t>
            </a:r>
          </a:p>
          <a:p>
            <a:pPr algn="just" fontAlgn="base">
              <a:lnSpc>
                <a:spcPct val="107000"/>
              </a:lnSpc>
            </a:pPr>
            <a:endParaRPr lang="ko-KR" altLang="ko-KR" sz="800" kern="100" dirty="0">
              <a:latin typeface="맑은 고딕" panose="020B0503020000020004" pitchFamily="50" charset="-127"/>
              <a:cs typeface="Times New Roman" panose="02020603050405020304" pitchFamily="18" charset="0"/>
            </a:endParaRPr>
          </a:p>
        </p:txBody>
      </p:sp>
      <p:sp>
        <p:nvSpPr>
          <p:cNvPr id="3" name="TextBox 2">
            <a:extLst>
              <a:ext uri="{FF2B5EF4-FFF2-40B4-BE49-F238E27FC236}">
                <a16:creationId xmlns:a16="http://schemas.microsoft.com/office/drawing/2014/main" id="{53BB9999-5923-42E9-97F5-36FD6ECB1C7D}"/>
              </a:ext>
            </a:extLst>
          </p:cNvPr>
          <p:cNvSpPr txBox="1"/>
          <p:nvPr/>
        </p:nvSpPr>
        <p:spPr>
          <a:xfrm>
            <a:off x="1129553" y="670671"/>
            <a:ext cx="8066403" cy="492443"/>
          </a:xfrm>
          <a:prstGeom prst="rect">
            <a:avLst/>
          </a:prstGeom>
          <a:noFill/>
        </p:spPr>
        <p:txBody>
          <a:bodyPr wrap="square" rtlCol="0">
            <a:spAutoFit/>
          </a:bodyPr>
          <a:lstStyle/>
          <a:p>
            <a:r>
              <a:rPr kumimoji="1" lang="en-US" altLang="ko-KR" sz="2600" b="1" dirty="0">
                <a:latin typeface="+mj-ea"/>
                <a:ea typeface="+mj-ea"/>
              </a:rPr>
              <a:t>4. </a:t>
            </a:r>
            <a:r>
              <a:rPr kumimoji="1" lang="en-US" altLang="ko-KR" sz="2600" b="1" dirty="0">
                <a:latin typeface="+mj-ea"/>
              </a:rPr>
              <a:t>Inter-Industry Effects of EVs</a:t>
            </a:r>
          </a:p>
        </p:txBody>
      </p:sp>
      <p:sp>
        <p:nvSpPr>
          <p:cNvPr id="4" name="내용 개체 틀 2">
            <a:extLst>
              <a:ext uri="{FF2B5EF4-FFF2-40B4-BE49-F238E27FC236}">
                <a16:creationId xmlns:a16="http://schemas.microsoft.com/office/drawing/2014/main" id="{900C9CB8-07A7-4C43-8ADD-71D5F27CC4CE}"/>
              </a:ext>
            </a:extLst>
          </p:cNvPr>
          <p:cNvSpPr txBox="1">
            <a:spLocks/>
          </p:cNvSpPr>
          <p:nvPr/>
        </p:nvSpPr>
        <p:spPr>
          <a:xfrm>
            <a:off x="996892" y="1508721"/>
            <a:ext cx="8491057" cy="1005849"/>
          </a:xfrm>
          <a:prstGeom prst="rect">
            <a:avLst/>
          </a:prstGeom>
        </p:spPr>
        <p:txBody>
          <a:bodyPr/>
          <a:lstStyle>
            <a:lvl1pPr marL="342900" indent="-342900" algn="l" rtl="0" eaLnBrk="0" fontAlgn="base" latinLnBrk="1" hangingPunct="0">
              <a:spcBef>
                <a:spcPct val="20000"/>
              </a:spcBef>
              <a:spcAft>
                <a:spcPct val="0"/>
              </a:spcAft>
              <a:buSzPct val="145000"/>
              <a:buFont typeface="Wingdings" pitchFamily="2" charset="2"/>
              <a:buChar char="§"/>
              <a:defRPr kumimoji="1" sz="3200">
                <a:solidFill>
                  <a:srgbClr val="000066"/>
                </a:solidFill>
                <a:latin typeface="맑은 고딕" pitchFamily="50" charset="-127"/>
                <a:ea typeface="맑은 고딕" pitchFamily="50" charset="-127"/>
                <a:cs typeface="+mn-cs"/>
              </a:defRPr>
            </a:lvl1pPr>
            <a:lvl2pPr marL="742950" indent="-285750" algn="l" rtl="0" eaLnBrk="0" fontAlgn="base" latinLnBrk="1" hangingPunct="0">
              <a:spcBef>
                <a:spcPct val="20000"/>
              </a:spcBef>
              <a:spcAft>
                <a:spcPct val="0"/>
              </a:spcAft>
              <a:buSzPct val="150000"/>
              <a:buChar char="•"/>
              <a:defRPr kumimoji="1" sz="2800">
                <a:solidFill>
                  <a:srgbClr val="000066"/>
                </a:solidFill>
                <a:latin typeface="맑은 고딕" pitchFamily="50" charset="-127"/>
                <a:ea typeface="맑은 고딕" pitchFamily="50" charset="-127"/>
              </a:defRPr>
            </a:lvl2pPr>
            <a:lvl3pPr marL="1143000" indent="-228600" algn="l" rtl="0" eaLnBrk="0" fontAlgn="base" latinLnBrk="1" hangingPunct="0">
              <a:spcBef>
                <a:spcPct val="20000"/>
              </a:spcBef>
              <a:spcAft>
                <a:spcPct val="0"/>
              </a:spcAft>
              <a:buChar char="•"/>
              <a:defRPr kumimoji="1" sz="2400">
                <a:solidFill>
                  <a:schemeClr val="tx1"/>
                </a:solidFill>
                <a:latin typeface="맑은 고딕" pitchFamily="50" charset="-127"/>
                <a:ea typeface="맑은 고딕" pitchFamily="50" charset="-127"/>
              </a:defRPr>
            </a:lvl3pPr>
            <a:lvl4pPr marL="1600200" indent="-228600" algn="l" rtl="0" eaLnBrk="0" fontAlgn="base" latinLnBrk="1" hangingPunct="0">
              <a:spcBef>
                <a:spcPct val="20000"/>
              </a:spcBef>
              <a:spcAft>
                <a:spcPct val="0"/>
              </a:spcAft>
              <a:buChar char="–"/>
              <a:defRPr kumimoji="1" sz="2000">
                <a:solidFill>
                  <a:schemeClr val="tx1"/>
                </a:solidFill>
                <a:latin typeface="맑은 고딕" pitchFamily="50" charset="-127"/>
                <a:ea typeface="맑은 고딕" pitchFamily="50" charset="-127"/>
              </a:defRPr>
            </a:lvl4pPr>
            <a:lvl5pPr marL="2057400" indent="-228600" algn="l" rtl="0" eaLnBrk="0" fontAlgn="base" latinLnBrk="1" hangingPunct="0">
              <a:spcBef>
                <a:spcPct val="20000"/>
              </a:spcBef>
              <a:spcAft>
                <a:spcPct val="0"/>
              </a:spcAft>
              <a:buChar char="»"/>
              <a:defRPr kumimoji="1" sz="2000">
                <a:solidFill>
                  <a:schemeClr val="tx1"/>
                </a:solidFill>
                <a:latin typeface="맑은 고딕" pitchFamily="50" charset="-127"/>
                <a:ea typeface="맑은 고딕" pitchFamily="50" charset="-127"/>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a:lstStyle>
          <a:p>
            <a:pPr marL="360000" marR="0" lvl="0" indent="-360000" algn="l" defTabSz="914400" rtl="0" eaLnBrk="1" fontAlgn="auto" latinLnBrk="1" hangingPunct="1">
              <a:lnSpc>
                <a:spcPts val="3000"/>
              </a:lnSpc>
              <a:spcBef>
                <a:spcPts val="1200"/>
              </a:spcBef>
              <a:spcAft>
                <a:spcPts val="600"/>
              </a:spcAft>
              <a:buClrTx/>
              <a:buSzTx/>
              <a:buFont typeface="Wingdings" panose="05000000000000000000" pitchFamily="2" charset="2"/>
              <a:buChar char="u"/>
              <a:tabLst/>
              <a:defRPr/>
            </a:pPr>
            <a:r>
              <a:rPr kumimoji="0" lang="en-US" altLang="ko-KR" sz="2200" b="1" dirty="0">
                <a:solidFill>
                  <a:schemeClr val="tx1"/>
                </a:solidFill>
                <a:cs typeface="한컴바탕" pitchFamily="18" charset="2"/>
              </a:rPr>
              <a:t>EVs have a different input structure compared to non-EVs, which leads to different industrial ripple effect.</a:t>
            </a:r>
          </a:p>
          <a:p>
            <a:pPr marL="360000" marR="0" lvl="0" indent="-360000" algn="l" defTabSz="914400" rtl="0" eaLnBrk="1" fontAlgn="auto" latinLnBrk="1" hangingPunct="1">
              <a:lnSpc>
                <a:spcPts val="3000"/>
              </a:lnSpc>
              <a:spcBef>
                <a:spcPts val="1200"/>
              </a:spcBef>
              <a:spcAft>
                <a:spcPts val="600"/>
              </a:spcAft>
              <a:buClrTx/>
              <a:buSzTx/>
              <a:buFont typeface="Wingdings" panose="05000000000000000000" pitchFamily="2" charset="2"/>
              <a:buChar char="u"/>
              <a:tabLst/>
              <a:defRPr/>
            </a:pPr>
            <a:r>
              <a:rPr kumimoji="0" lang="en-US" altLang="ko-KR" sz="2200" b="1" dirty="0">
                <a:solidFill>
                  <a:schemeClr val="tx1"/>
                </a:solidFill>
                <a:cs typeface="한컴바탕" pitchFamily="18" charset="2"/>
              </a:rPr>
              <a:t>The production (value-added) inducement coefficients are derived using the Leontief inverse matrix as shown below.</a:t>
            </a:r>
            <a:endParaRPr kumimoji="0" lang="en-US" altLang="ko-KR" sz="1800" b="1" dirty="0">
              <a:solidFill>
                <a:schemeClr val="tx1"/>
              </a:solidFill>
              <a:cs typeface="한컴바탕" pitchFamily="18" charset="2"/>
            </a:endParaRPr>
          </a:p>
        </p:txBody>
      </p:sp>
    </p:spTree>
    <p:extLst>
      <p:ext uri="{BB962C8B-B14F-4D97-AF65-F5344CB8AC3E}">
        <p14:creationId xmlns:p14="http://schemas.microsoft.com/office/powerpoint/2010/main" val="1202916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EMB00002e38026b">
            <a:extLst>
              <a:ext uri="{FF2B5EF4-FFF2-40B4-BE49-F238E27FC236}">
                <a16:creationId xmlns:a16="http://schemas.microsoft.com/office/drawing/2014/main" id="{63F41731-E881-444F-B5B5-0C8FA838016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55615" y="3355596"/>
            <a:ext cx="3682921" cy="3059447"/>
          </a:xfrm>
          <a:prstGeom prst="rect">
            <a:avLst/>
          </a:prstGeom>
          <a:noFill/>
          <a:ln>
            <a:noFill/>
          </a:ln>
        </p:spPr>
      </p:pic>
      <p:pic>
        <p:nvPicPr>
          <p:cNvPr id="3" name="그림 2" descr="EMB00002e38026c">
            <a:extLst>
              <a:ext uri="{FF2B5EF4-FFF2-40B4-BE49-F238E27FC236}">
                <a16:creationId xmlns:a16="http://schemas.microsoft.com/office/drawing/2014/main" id="{573E59B4-72B8-40D7-BC68-5DD5AA44348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67466" y="3355596"/>
            <a:ext cx="3774917" cy="3059447"/>
          </a:xfrm>
          <a:prstGeom prst="rect">
            <a:avLst/>
          </a:prstGeom>
          <a:noFill/>
          <a:ln>
            <a:noFill/>
          </a:ln>
        </p:spPr>
      </p:pic>
      <p:sp>
        <p:nvSpPr>
          <p:cNvPr id="4" name="TextBox 3">
            <a:extLst>
              <a:ext uri="{FF2B5EF4-FFF2-40B4-BE49-F238E27FC236}">
                <a16:creationId xmlns:a16="http://schemas.microsoft.com/office/drawing/2014/main" id="{3052575E-279A-43B0-98E0-D74A75E20FD0}"/>
              </a:ext>
            </a:extLst>
          </p:cNvPr>
          <p:cNvSpPr txBox="1"/>
          <p:nvPr/>
        </p:nvSpPr>
        <p:spPr>
          <a:xfrm>
            <a:off x="1129553" y="670671"/>
            <a:ext cx="8066403" cy="492443"/>
          </a:xfrm>
          <a:prstGeom prst="rect">
            <a:avLst/>
          </a:prstGeom>
          <a:noFill/>
        </p:spPr>
        <p:txBody>
          <a:bodyPr wrap="square" rtlCol="0">
            <a:spAutoFit/>
          </a:bodyPr>
          <a:lstStyle/>
          <a:p>
            <a:r>
              <a:rPr kumimoji="1" lang="en-US" altLang="ko-KR" sz="2600" b="1" dirty="0">
                <a:latin typeface="+mj-ea"/>
                <a:ea typeface="+mj-ea"/>
              </a:rPr>
              <a:t>4. </a:t>
            </a:r>
            <a:r>
              <a:rPr kumimoji="1" lang="en-US" altLang="ko-KR" sz="2600" b="1" dirty="0">
                <a:latin typeface="+mj-ea"/>
              </a:rPr>
              <a:t>Inter-Industry Effects of EVs</a:t>
            </a:r>
          </a:p>
        </p:txBody>
      </p:sp>
      <p:sp>
        <p:nvSpPr>
          <p:cNvPr id="5" name="직사각형 4">
            <a:extLst>
              <a:ext uri="{FF2B5EF4-FFF2-40B4-BE49-F238E27FC236}">
                <a16:creationId xmlns:a16="http://schemas.microsoft.com/office/drawing/2014/main" id="{64A6A816-239A-4709-B88E-A5CD4E7CD32F}"/>
              </a:ext>
            </a:extLst>
          </p:cNvPr>
          <p:cNvSpPr/>
          <p:nvPr/>
        </p:nvSpPr>
        <p:spPr>
          <a:xfrm>
            <a:off x="1397771" y="2967332"/>
            <a:ext cx="3273653" cy="307777"/>
          </a:xfrm>
          <a:prstGeom prst="rect">
            <a:avLst/>
          </a:prstGeom>
        </p:spPr>
        <p:txBody>
          <a:bodyPr wrap="none">
            <a:spAutoFit/>
          </a:bodyPr>
          <a:lstStyle/>
          <a:p>
            <a:r>
              <a:rPr lang="en-US" altLang="ko-KR" sz="1400" b="1" u="sng" kern="0" dirty="0">
                <a:solidFill>
                  <a:srgbClr val="000000"/>
                </a:solidFill>
                <a:uFill>
                  <a:solidFill>
                    <a:srgbClr val="000000"/>
                  </a:solidFill>
                </a:uFill>
                <a:latin typeface="맑은 고딕" panose="020B0503020000020004" pitchFamily="50" charset="-127"/>
              </a:rPr>
              <a:t>Production Inducement Coefficients</a:t>
            </a:r>
            <a:endParaRPr lang="ko-KR" altLang="en-US" sz="1400" dirty="0"/>
          </a:p>
        </p:txBody>
      </p:sp>
      <p:sp>
        <p:nvSpPr>
          <p:cNvPr id="6" name="직사각형 5">
            <a:extLst>
              <a:ext uri="{FF2B5EF4-FFF2-40B4-BE49-F238E27FC236}">
                <a16:creationId xmlns:a16="http://schemas.microsoft.com/office/drawing/2014/main" id="{6D395709-A204-49B1-9ACD-D7F8BE927484}"/>
              </a:ext>
            </a:extLst>
          </p:cNvPr>
          <p:cNvSpPr/>
          <p:nvPr/>
        </p:nvSpPr>
        <p:spPr>
          <a:xfrm>
            <a:off x="5495606" y="2967331"/>
            <a:ext cx="3446777" cy="307777"/>
          </a:xfrm>
          <a:prstGeom prst="rect">
            <a:avLst/>
          </a:prstGeom>
        </p:spPr>
        <p:txBody>
          <a:bodyPr wrap="none">
            <a:spAutoFit/>
          </a:bodyPr>
          <a:lstStyle/>
          <a:p>
            <a:r>
              <a:rPr lang="en-US" altLang="ko-KR" sz="1400" b="1" u="sng" kern="0" dirty="0">
                <a:solidFill>
                  <a:srgbClr val="000000"/>
                </a:solidFill>
                <a:uFill>
                  <a:solidFill>
                    <a:srgbClr val="000000"/>
                  </a:solidFill>
                </a:uFill>
                <a:latin typeface="맑은 고딕" panose="020B0503020000020004" pitchFamily="50" charset="-127"/>
              </a:rPr>
              <a:t>Value-Added Inducement Coefficients</a:t>
            </a:r>
            <a:endParaRPr lang="ko-KR" altLang="en-US" sz="1400" dirty="0"/>
          </a:p>
        </p:txBody>
      </p:sp>
      <p:sp>
        <p:nvSpPr>
          <p:cNvPr id="7" name="내용 개체 틀 2">
            <a:extLst>
              <a:ext uri="{FF2B5EF4-FFF2-40B4-BE49-F238E27FC236}">
                <a16:creationId xmlns:a16="http://schemas.microsoft.com/office/drawing/2014/main" id="{2B5EA212-6543-48B1-88A7-A5780A65DC44}"/>
              </a:ext>
            </a:extLst>
          </p:cNvPr>
          <p:cNvSpPr txBox="1">
            <a:spLocks/>
          </p:cNvSpPr>
          <p:nvPr/>
        </p:nvSpPr>
        <p:spPr>
          <a:xfrm>
            <a:off x="1055615" y="1716187"/>
            <a:ext cx="8491057" cy="1005849"/>
          </a:xfrm>
          <a:prstGeom prst="rect">
            <a:avLst/>
          </a:prstGeom>
        </p:spPr>
        <p:txBody>
          <a:bodyPr/>
          <a:lstStyle>
            <a:lvl1pPr marL="342900" indent="-342900" algn="l" rtl="0" eaLnBrk="0" fontAlgn="base" latinLnBrk="1" hangingPunct="0">
              <a:spcBef>
                <a:spcPct val="20000"/>
              </a:spcBef>
              <a:spcAft>
                <a:spcPct val="0"/>
              </a:spcAft>
              <a:buSzPct val="145000"/>
              <a:buFont typeface="Wingdings" pitchFamily="2" charset="2"/>
              <a:buChar char="§"/>
              <a:defRPr kumimoji="1" sz="3200">
                <a:solidFill>
                  <a:srgbClr val="000066"/>
                </a:solidFill>
                <a:latin typeface="맑은 고딕" pitchFamily="50" charset="-127"/>
                <a:ea typeface="맑은 고딕" pitchFamily="50" charset="-127"/>
                <a:cs typeface="+mn-cs"/>
              </a:defRPr>
            </a:lvl1pPr>
            <a:lvl2pPr marL="742950" indent="-285750" algn="l" rtl="0" eaLnBrk="0" fontAlgn="base" latinLnBrk="1" hangingPunct="0">
              <a:spcBef>
                <a:spcPct val="20000"/>
              </a:spcBef>
              <a:spcAft>
                <a:spcPct val="0"/>
              </a:spcAft>
              <a:buSzPct val="150000"/>
              <a:buChar char="•"/>
              <a:defRPr kumimoji="1" sz="2800">
                <a:solidFill>
                  <a:srgbClr val="000066"/>
                </a:solidFill>
                <a:latin typeface="맑은 고딕" pitchFamily="50" charset="-127"/>
                <a:ea typeface="맑은 고딕" pitchFamily="50" charset="-127"/>
              </a:defRPr>
            </a:lvl2pPr>
            <a:lvl3pPr marL="1143000" indent="-228600" algn="l" rtl="0" eaLnBrk="0" fontAlgn="base" latinLnBrk="1" hangingPunct="0">
              <a:spcBef>
                <a:spcPct val="20000"/>
              </a:spcBef>
              <a:spcAft>
                <a:spcPct val="0"/>
              </a:spcAft>
              <a:buChar char="•"/>
              <a:defRPr kumimoji="1" sz="2400">
                <a:solidFill>
                  <a:schemeClr val="tx1"/>
                </a:solidFill>
                <a:latin typeface="맑은 고딕" pitchFamily="50" charset="-127"/>
                <a:ea typeface="맑은 고딕" pitchFamily="50" charset="-127"/>
              </a:defRPr>
            </a:lvl3pPr>
            <a:lvl4pPr marL="1600200" indent="-228600" algn="l" rtl="0" eaLnBrk="0" fontAlgn="base" latinLnBrk="1" hangingPunct="0">
              <a:spcBef>
                <a:spcPct val="20000"/>
              </a:spcBef>
              <a:spcAft>
                <a:spcPct val="0"/>
              </a:spcAft>
              <a:buChar char="–"/>
              <a:defRPr kumimoji="1" sz="2000">
                <a:solidFill>
                  <a:schemeClr val="tx1"/>
                </a:solidFill>
                <a:latin typeface="맑은 고딕" pitchFamily="50" charset="-127"/>
                <a:ea typeface="맑은 고딕" pitchFamily="50" charset="-127"/>
              </a:defRPr>
            </a:lvl4pPr>
            <a:lvl5pPr marL="2057400" indent="-228600" algn="l" rtl="0" eaLnBrk="0" fontAlgn="base" latinLnBrk="1" hangingPunct="0">
              <a:spcBef>
                <a:spcPct val="20000"/>
              </a:spcBef>
              <a:spcAft>
                <a:spcPct val="0"/>
              </a:spcAft>
              <a:buChar char="»"/>
              <a:defRPr kumimoji="1" sz="2000">
                <a:solidFill>
                  <a:schemeClr val="tx1"/>
                </a:solidFill>
                <a:latin typeface="맑은 고딕" pitchFamily="50" charset="-127"/>
                <a:ea typeface="맑은 고딕" pitchFamily="50" charset="-127"/>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a:lstStyle>
          <a:p>
            <a:pPr marL="360000" marR="0" lvl="0" indent="-360000" algn="l" defTabSz="914400" rtl="0" eaLnBrk="1" fontAlgn="auto" latinLnBrk="1" hangingPunct="1">
              <a:lnSpc>
                <a:spcPts val="3000"/>
              </a:lnSpc>
              <a:spcBef>
                <a:spcPts val="1200"/>
              </a:spcBef>
              <a:spcAft>
                <a:spcPts val="600"/>
              </a:spcAft>
              <a:buClrTx/>
              <a:buSzTx/>
              <a:buFont typeface="Wingdings" panose="05000000000000000000" pitchFamily="2" charset="2"/>
              <a:buChar char="u"/>
              <a:tabLst/>
              <a:defRPr/>
            </a:pPr>
            <a:r>
              <a:rPr kumimoji="0" lang="en-US" altLang="ko-KR" sz="2200" b="1" dirty="0">
                <a:solidFill>
                  <a:schemeClr val="tx1"/>
                </a:solidFill>
                <a:cs typeface="한컴바탕" pitchFamily="18" charset="2"/>
              </a:rPr>
              <a:t>EVs have a larger ripple effect across industries, but contribute less to overall economic value added.</a:t>
            </a:r>
            <a:endParaRPr kumimoji="0" lang="en-US" altLang="ko-KR" sz="1800" b="1" dirty="0">
              <a:solidFill>
                <a:schemeClr val="tx1"/>
              </a:solidFill>
              <a:cs typeface="한컴바탕" pitchFamily="18" charset="2"/>
            </a:endParaRPr>
          </a:p>
        </p:txBody>
      </p:sp>
      <p:sp>
        <p:nvSpPr>
          <p:cNvPr id="8" name="TextBox 7">
            <a:extLst>
              <a:ext uri="{FF2B5EF4-FFF2-40B4-BE49-F238E27FC236}">
                <a16:creationId xmlns:a16="http://schemas.microsoft.com/office/drawing/2014/main" id="{ABD7652D-C2E3-4D4B-9C35-E9CE2E7DF546}"/>
              </a:ext>
            </a:extLst>
          </p:cNvPr>
          <p:cNvSpPr txBox="1"/>
          <p:nvPr/>
        </p:nvSpPr>
        <p:spPr>
          <a:xfrm>
            <a:off x="1983023" y="4338467"/>
            <a:ext cx="813732" cy="276999"/>
          </a:xfrm>
          <a:prstGeom prst="rect">
            <a:avLst/>
          </a:prstGeom>
          <a:solidFill>
            <a:schemeClr val="bg1"/>
          </a:solidFill>
        </p:spPr>
        <p:txBody>
          <a:bodyPr wrap="square" rtlCol="0">
            <a:spAutoFit/>
          </a:bodyPr>
          <a:lstStyle/>
          <a:p>
            <a:r>
              <a:rPr lang="en-US" altLang="ko-KR" sz="1200" b="1" dirty="0">
                <a:solidFill>
                  <a:schemeClr val="accent2"/>
                </a:solidFill>
                <a:latin typeface="+mn-ea"/>
              </a:rPr>
              <a:t>2.510</a:t>
            </a:r>
            <a:endParaRPr lang="ko-KR" altLang="en-US" sz="1200" b="1" dirty="0">
              <a:solidFill>
                <a:schemeClr val="accent2"/>
              </a:solidFill>
              <a:latin typeface="+mn-ea"/>
            </a:endParaRPr>
          </a:p>
        </p:txBody>
      </p:sp>
      <p:sp>
        <p:nvSpPr>
          <p:cNvPr id="9" name="TextBox 8">
            <a:extLst>
              <a:ext uri="{FF2B5EF4-FFF2-40B4-BE49-F238E27FC236}">
                <a16:creationId xmlns:a16="http://schemas.microsoft.com/office/drawing/2014/main" id="{A150BA16-2A01-4454-8179-643A00E800F8}"/>
              </a:ext>
            </a:extLst>
          </p:cNvPr>
          <p:cNvSpPr txBox="1"/>
          <p:nvPr/>
        </p:nvSpPr>
        <p:spPr>
          <a:xfrm>
            <a:off x="3570066" y="3770169"/>
            <a:ext cx="839750" cy="276999"/>
          </a:xfrm>
          <a:prstGeom prst="rect">
            <a:avLst/>
          </a:prstGeom>
          <a:solidFill>
            <a:schemeClr val="bg1"/>
          </a:solidFill>
        </p:spPr>
        <p:txBody>
          <a:bodyPr wrap="square" rtlCol="0">
            <a:spAutoFit/>
          </a:bodyPr>
          <a:lstStyle/>
          <a:p>
            <a:r>
              <a:rPr lang="en-US" altLang="ko-KR" sz="1200" b="1" dirty="0">
                <a:solidFill>
                  <a:schemeClr val="accent1"/>
                </a:solidFill>
                <a:latin typeface="+mn-ea"/>
              </a:rPr>
              <a:t>2.711</a:t>
            </a:r>
            <a:endParaRPr lang="ko-KR" altLang="en-US" sz="1200" b="1" dirty="0">
              <a:solidFill>
                <a:schemeClr val="accent1"/>
              </a:solidFill>
              <a:latin typeface="+mn-ea"/>
            </a:endParaRPr>
          </a:p>
        </p:txBody>
      </p:sp>
      <p:sp>
        <p:nvSpPr>
          <p:cNvPr id="10" name="TextBox 9">
            <a:extLst>
              <a:ext uri="{FF2B5EF4-FFF2-40B4-BE49-F238E27FC236}">
                <a16:creationId xmlns:a16="http://schemas.microsoft.com/office/drawing/2014/main" id="{FFCAD966-810D-48C4-AD74-88EF0428B302}"/>
              </a:ext>
            </a:extLst>
          </p:cNvPr>
          <p:cNvSpPr txBox="1"/>
          <p:nvPr/>
        </p:nvSpPr>
        <p:spPr>
          <a:xfrm>
            <a:off x="6110535" y="3827273"/>
            <a:ext cx="813732" cy="276999"/>
          </a:xfrm>
          <a:prstGeom prst="rect">
            <a:avLst/>
          </a:prstGeom>
          <a:solidFill>
            <a:schemeClr val="bg1"/>
          </a:solidFill>
        </p:spPr>
        <p:txBody>
          <a:bodyPr wrap="square" rtlCol="0">
            <a:spAutoFit/>
          </a:bodyPr>
          <a:lstStyle/>
          <a:p>
            <a:r>
              <a:rPr lang="en-US" altLang="ko-KR" sz="1200" b="1" dirty="0">
                <a:solidFill>
                  <a:schemeClr val="accent2"/>
                </a:solidFill>
                <a:latin typeface="+mn-ea"/>
              </a:rPr>
              <a:t>0.725</a:t>
            </a:r>
            <a:endParaRPr lang="ko-KR" altLang="en-US" sz="1200" b="1" dirty="0">
              <a:solidFill>
                <a:schemeClr val="accent2"/>
              </a:solidFill>
              <a:latin typeface="+mn-ea"/>
            </a:endParaRPr>
          </a:p>
        </p:txBody>
      </p:sp>
      <p:sp>
        <p:nvSpPr>
          <p:cNvPr id="11" name="TextBox 10">
            <a:extLst>
              <a:ext uri="{FF2B5EF4-FFF2-40B4-BE49-F238E27FC236}">
                <a16:creationId xmlns:a16="http://schemas.microsoft.com/office/drawing/2014/main" id="{E18DAEC6-604B-44DB-82D8-B6A90A551DF1}"/>
              </a:ext>
            </a:extLst>
          </p:cNvPr>
          <p:cNvSpPr txBox="1"/>
          <p:nvPr/>
        </p:nvSpPr>
        <p:spPr>
          <a:xfrm>
            <a:off x="7734946" y="4338467"/>
            <a:ext cx="839750" cy="276999"/>
          </a:xfrm>
          <a:prstGeom prst="rect">
            <a:avLst/>
          </a:prstGeom>
          <a:solidFill>
            <a:schemeClr val="bg1"/>
          </a:solidFill>
        </p:spPr>
        <p:txBody>
          <a:bodyPr wrap="square" rtlCol="0">
            <a:spAutoFit/>
          </a:bodyPr>
          <a:lstStyle/>
          <a:p>
            <a:r>
              <a:rPr lang="en-US" altLang="ko-KR" sz="1200" b="1" dirty="0">
                <a:solidFill>
                  <a:schemeClr val="accent1"/>
                </a:solidFill>
                <a:latin typeface="+mn-ea"/>
              </a:rPr>
              <a:t>0.635</a:t>
            </a:r>
            <a:endParaRPr lang="ko-KR" altLang="en-US" sz="1200" b="1" dirty="0">
              <a:solidFill>
                <a:schemeClr val="accent1"/>
              </a:solidFill>
              <a:latin typeface="+mn-ea"/>
            </a:endParaRPr>
          </a:p>
        </p:txBody>
      </p:sp>
    </p:spTree>
    <p:extLst>
      <p:ext uri="{BB962C8B-B14F-4D97-AF65-F5344CB8AC3E}">
        <p14:creationId xmlns:p14="http://schemas.microsoft.com/office/powerpoint/2010/main" val="3997465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EMB00002e38026d">
            <a:extLst>
              <a:ext uri="{FF2B5EF4-FFF2-40B4-BE49-F238E27FC236}">
                <a16:creationId xmlns:a16="http://schemas.microsoft.com/office/drawing/2014/main" id="{5098CE76-B339-449F-B665-4259145CDAF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48105" y="3766657"/>
            <a:ext cx="3744679" cy="2894202"/>
          </a:xfrm>
          <a:prstGeom prst="rect">
            <a:avLst/>
          </a:prstGeom>
          <a:noFill/>
          <a:ln>
            <a:noFill/>
          </a:ln>
        </p:spPr>
      </p:pic>
      <p:pic>
        <p:nvPicPr>
          <p:cNvPr id="3" name="그림 2" descr="EMB00002e38026e">
            <a:extLst>
              <a:ext uri="{FF2B5EF4-FFF2-40B4-BE49-F238E27FC236}">
                <a16:creationId xmlns:a16="http://schemas.microsoft.com/office/drawing/2014/main" id="{4E1F5489-632B-4915-ADDA-BA18F1B165F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01811" y="3671082"/>
            <a:ext cx="3744679" cy="2974576"/>
          </a:xfrm>
          <a:prstGeom prst="rect">
            <a:avLst/>
          </a:prstGeom>
          <a:noFill/>
          <a:ln>
            <a:noFill/>
          </a:ln>
        </p:spPr>
      </p:pic>
      <p:sp>
        <p:nvSpPr>
          <p:cNvPr id="4" name="TextBox 3">
            <a:extLst>
              <a:ext uri="{FF2B5EF4-FFF2-40B4-BE49-F238E27FC236}">
                <a16:creationId xmlns:a16="http://schemas.microsoft.com/office/drawing/2014/main" id="{9900ED0F-937C-41BE-8E26-71B049B6F456}"/>
              </a:ext>
            </a:extLst>
          </p:cNvPr>
          <p:cNvSpPr txBox="1"/>
          <p:nvPr/>
        </p:nvSpPr>
        <p:spPr>
          <a:xfrm>
            <a:off x="1129553" y="670671"/>
            <a:ext cx="8066403" cy="492443"/>
          </a:xfrm>
          <a:prstGeom prst="rect">
            <a:avLst/>
          </a:prstGeom>
          <a:noFill/>
        </p:spPr>
        <p:txBody>
          <a:bodyPr wrap="square" rtlCol="0">
            <a:spAutoFit/>
          </a:bodyPr>
          <a:lstStyle/>
          <a:p>
            <a:r>
              <a:rPr kumimoji="1" lang="en-US" altLang="ko-KR" sz="2600" b="1" dirty="0">
                <a:latin typeface="+mj-ea"/>
                <a:ea typeface="+mj-ea"/>
              </a:rPr>
              <a:t>4. </a:t>
            </a:r>
            <a:r>
              <a:rPr kumimoji="1" lang="en-US" altLang="ko-KR" sz="2600" b="1" dirty="0">
                <a:latin typeface="+mj-ea"/>
              </a:rPr>
              <a:t>Inter-Industry Effects of EVs</a:t>
            </a:r>
          </a:p>
        </p:txBody>
      </p:sp>
      <p:sp>
        <p:nvSpPr>
          <p:cNvPr id="5" name="내용 개체 틀 2">
            <a:extLst>
              <a:ext uri="{FF2B5EF4-FFF2-40B4-BE49-F238E27FC236}">
                <a16:creationId xmlns:a16="http://schemas.microsoft.com/office/drawing/2014/main" id="{2B6A4E48-3959-4CAC-9B85-48F131FF3598}"/>
              </a:ext>
            </a:extLst>
          </p:cNvPr>
          <p:cNvSpPr txBox="1">
            <a:spLocks/>
          </p:cNvSpPr>
          <p:nvPr/>
        </p:nvSpPr>
        <p:spPr>
          <a:xfrm>
            <a:off x="1064004" y="1460514"/>
            <a:ext cx="8491057" cy="1710525"/>
          </a:xfrm>
          <a:prstGeom prst="rect">
            <a:avLst/>
          </a:prstGeom>
        </p:spPr>
        <p:txBody>
          <a:bodyPr/>
          <a:lstStyle>
            <a:lvl1pPr marL="342900" indent="-342900" algn="l" rtl="0" eaLnBrk="0" fontAlgn="base" latinLnBrk="1" hangingPunct="0">
              <a:spcBef>
                <a:spcPct val="20000"/>
              </a:spcBef>
              <a:spcAft>
                <a:spcPct val="0"/>
              </a:spcAft>
              <a:buSzPct val="145000"/>
              <a:buFont typeface="Wingdings" pitchFamily="2" charset="2"/>
              <a:buChar char="§"/>
              <a:defRPr kumimoji="1" sz="3200">
                <a:solidFill>
                  <a:srgbClr val="000066"/>
                </a:solidFill>
                <a:latin typeface="맑은 고딕" pitchFamily="50" charset="-127"/>
                <a:ea typeface="맑은 고딕" pitchFamily="50" charset="-127"/>
                <a:cs typeface="+mn-cs"/>
              </a:defRPr>
            </a:lvl1pPr>
            <a:lvl2pPr marL="742950" indent="-285750" algn="l" rtl="0" eaLnBrk="0" fontAlgn="base" latinLnBrk="1" hangingPunct="0">
              <a:spcBef>
                <a:spcPct val="20000"/>
              </a:spcBef>
              <a:spcAft>
                <a:spcPct val="0"/>
              </a:spcAft>
              <a:buSzPct val="150000"/>
              <a:buChar char="•"/>
              <a:defRPr kumimoji="1" sz="2800">
                <a:solidFill>
                  <a:srgbClr val="000066"/>
                </a:solidFill>
                <a:latin typeface="맑은 고딕" pitchFamily="50" charset="-127"/>
                <a:ea typeface="맑은 고딕" pitchFamily="50" charset="-127"/>
              </a:defRPr>
            </a:lvl2pPr>
            <a:lvl3pPr marL="1143000" indent="-228600" algn="l" rtl="0" eaLnBrk="0" fontAlgn="base" latinLnBrk="1" hangingPunct="0">
              <a:spcBef>
                <a:spcPct val="20000"/>
              </a:spcBef>
              <a:spcAft>
                <a:spcPct val="0"/>
              </a:spcAft>
              <a:buChar char="•"/>
              <a:defRPr kumimoji="1" sz="2400">
                <a:solidFill>
                  <a:schemeClr val="tx1"/>
                </a:solidFill>
                <a:latin typeface="맑은 고딕" pitchFamily="50" charset="-127"/>
                <a:ea typeface="맑은 고딕" pitchFamily="50" charset="-127"/>
              </a:defRPr>
            </a:lvl3pPr>
            <a:lvl4pPr marL="1600200" indent="-228600" algn="l" rtl="0" eaLnBrk="0" fontAlgn="base" latinLnBrk="1" hangingPunct="0">
              <a:spcBef>
                <a:spcPct val="20000"/>
              </a:spcBef>
              <a:spcAft>
                <a:spcPct val="0"/>
              </a:spcAft>
              <a:buChar char="–"/>
              <a:defRPr kumimoji="1" sz="2000">
                <a:solidFill>
                  <a:schemeClr val="tx1"/>
                </a:solidFill>
                <a:latin typeface="맑은 고딕" pitchFamily="50" charset="-127"/>
                <a:ea typeface="맑은 고딕" pitchFamily="50" charset="-127"/>
              </a:defRPr>
            </a:lvl4pPr>
            <a:lvl5pPr marL="2057400" indent="-228600" algn="l" rtl="0" eaLnBrk="0" fontAlgn="base" latinLnBrk="1" hangingPunct="0">
              <a:spcBef>
                <a:spcPct val="20000"/>
              </a:spcBef>
              <a:spcAft>
                <a:spcPct val="0"/>
              </a:spcAft>
              <a:buChar char="»"/>
              <a:defRPr kumimoji="1" sz="2000">
                <a:solidFill>
                  <a:schemeClr val="tx1"/>
                </a:solidFill>
                <a:latin typeface="맑은 고딕" pitchFamily="50" charset="-127"/>
                <a:ea typeface="맑은 고딕" pitchFamily="50" charset="-127"/>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a:lstStyle>
          <a:p>
            <a:pPr marL="360000" marR="0" lvl="0" indent="-360000" algn="l" defTabSz="914400" rtl="0" eaLnBrk="1" fontAlgn="auto" latinLnBrk="1" hangingPunct="1">
              <a:lnSpc>
                <a:spcPts val="2500"/>
              </a:lnSpc>
              <a:spcBef>
                <a:spcPts val="1200"/>
              </a:spcBef>
              <a:spcAft>
                <a:spcPts val="600"/>
              </a:spcAft>
              <a:buClrTx/>
              <a:buSzTx/>
              <a:buFont typeface="Wingdings" panose="05000000000000000000" pitchFamily="2" charset="2"/>
              <a:buChar char="u"/>
              <a:tabLst/>
              <a:defRPr/>
            </a:pPr>
            <a:r>
              <a:rPr kumimoji="0" lang="en-US" altLang="ko-KR" sz="2200" b="1" dirty="0">
                <a:solidFill>
                  <a:schemeClr val="tx1"/>
                </a:solidFill>
                <a:cs typeface="한컴바탕" pitchFamily="18" charset="2"/>
              </a:rPr>
              <a:t>The battery sector accounts for the largest share of the production inducement effect.</a:t>
            </a:r>
            <a:endParaRPr kumimoji="0" lang="en-US" altLang="ko-KR" sz="2200" b="1" i="0" u="none" strike="noStrike" kern="1200" cap="none" spc="0" normalizeH="0" baseline="0" noProof="0" dirty="0">
              <a:ln>
                <a:noFill/>
              </a:ln>
              <a:solidFill>
                <a:schemeClr val="tx1"/>
              </a:solidFill>
              <a:effectLst/>
              <a:uLnTx/>
              <a:uFillTx/>
              <a:latin typeface="맑은 고딕" pitchFamily="50" charset="-127"/>
              <a:ea typeface="맑은 고딕" pitchFamily="50" charset="-127"/>
              <a:cs typeface="한컴바탕" pitchFamily="18" charset="2"/>
            </a:endParaRPr>
          </a:p>
          <a:p>
            <a:pPr marL="450000" lvl="1" indent="-180000" eaLnBrk="1" fontAlgn="auto" hangingPunct="1">
              <a:lnSpc>
                <a:spcPts val="2200"/>
              </a:lnSpc>
              <a:spcBef>
                <a:spcPts val="600"/>
              </a:spcBef>
              <a:spcAft>
                <a:spcPts val="600"/>
              </a:spcAft>
              <a:buSzTx/>
              <a:defRPr/>
            </a:pPr>
            <a:r>
              <a:rPr kumimoji="0" lang="en-US" altLang="ko-KR" sz="1800" b="1" dirty="0">
                <a:solidFill>
                  <a:schemeClr val="tx1"/>
                </a:solidFill>
                <a:cs typeface="한컴바탕" pitchFamily="18" charset="2"/>
              </a:rPr>
              <a:t>The battery accounts for 35.4% of EV’s intermediate input, which explains why the production inducement effect is strongest in the battery sector.</a:t>
            </a:r>
          </a:p>
        </p:txBody>
      </p:sp>
      <p:sp>
        <p:nvSpPr>
          <p:cNvPr id="6" name="직사각형 5">
            <a:extLst>
              <a:ext uri="{FF2B5EF4-FFF2-40B4-BE49-F238E27FC236}">
                <a16:creationId xmlns:a16="http://schemas.microsoft.com/office/drawing/2014/main" id="{CFCD2DFC-CD09-4EC5-A75C-426D012731D8}"/>
              </a:ext>
            </a:extLst>
          </p:cNvPr>
          <p:cNvSpPr/>
          <p:nvPr/>
        </p:nvSpPr>
        <p:spPr>
          <a:xfrm>
            <a:off x="1906072" y="3378505"/>
            <a:ext cx="2919389" cy="307777"/>
          </a:xfrm>
          <a:prstGeom prst="rect">
            <a:avLst/>
          </a:prstGeom>
        </p:spPr>
        <p:txBody>
          <a:bodyPr wrap="none">
            <a:spAutoFit/>
          </a:bodyPr>
          <a:lstStyle/>
          <a:p>
            <a:r>
              <a:rPr lang="en-US" altLang="ko-KR" sz="1400" b="1" u="sng" kern="0" dirty="0">
                <a:solidFill>
                  <a:srgbClr val="000000"/>
                </a:solidFill>
                <a:uFill>
                  <a:solidFill>
                    <a:srgbClr val="000000"/>
                  </a:solidFill>
                </a:uFill>
                <a:latin typeface="맑은 고딕" panose="020B0503020000020004" pitchFamily="50" charset="-127"/>
              </a:rPr>
              <a:t>Production Inducement Effects</a:t>
            </a:r>
            <a:endParaRPr lang="ko-KR" altLang="en-US" sz="1400" dirty="0"/>
          </a:p>
        </p:txBody>
      </p:sp>
      <p:sp>
        <p:nvSpPr>
          <p:cNvPr id="7" name="직사각형 6">
            <a:extLst>
              <a:ext uri="{FF2B5EF4-FFF2-40B4-BE49-F238E27FC236}">
                <a16:creationId xmlns:a16="http://schemas.microsoft.com/office/drawing/2014/main" id="{04E095C7-CF3A-4827-BCD5-561121A5F993}"/>
              </a:ext>
            </a:extLst>
          </p:cNvPr>
          <p:cNvSpPr/>
          <p:nvPr/>
        </p:nvSpPr>
        <p:spPr>
          <a:xfrm>
            <a:off x="5836096" y="3363305"/>
            <a:ext cx="2876108" cy="307777"/>
          </a:xfrm>
          <a:prstGeom prst="rect">
            <a:avLst/>
          </a:prstGeom>
        </p:spPr>
        <p:txBody>
          <a:bodyPr wrap="none">
            <a:spAutoFit/>
          </a:bodyPr>
          <a:lstStyle/>
          <a:p>
            <a:r>
              <a:rPr lang="en-US" altLang="ko-KR" sz="1400" b="1" u="sng" kern="0" dirty="0">
                <a:solidFill>
                  <a:srgbClr val="000000"/>
                </a:solidFill>
                <a:uFill>
                  <a:solidFill>
                    <a:srgbClr val="000000"/>
                  </a:solidFill>
                </a:uFill>
                <a:latin typeface="맑은 고딕" panose="020B0503020000020004" pitchFamily="50" charset="-127"/>
              </a:rPr>
              <a:t>Composition of Input Structure</a:t>
            </a:r>
            <a:endParaRPr lang="ko-KR" altLang="en-US" sz="1400" dirty="0"/>
          </a:p>
        </p:txBody>
      </p:sp>
    </p:spTree>
    <p:extLst>
      <p:ext uri="{BB962C8B-B14F-4D97-AF65-F5344CB8AC3E}">
        <p14:creationId xmlns:p14="http://schemas.microsoft.com/office/powerpoint/2010/main" val="1200748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EMB00002e38026f">
            <a:extLst>
              <a:ext uri="{FF2B5EF4-FFF2-40B4-BE49-F238E27FC236}">
                <a16:creationId xmlns:a16="http://schemas.microsoft.com/office/drawing/2014/main" id="{4E506E6C-19A3-4DC9-9A95-73590F70221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2606" y="3951213"/>
            <a:ext cx="2919369" cy="2759977"/>
          </a:xfrm>
          <a:prstGeom prst="rect">
            <a:avLst/>
          </a:prstGeom>
          <a:noFill/>
          <a:ln>
            <a:noFill/>
          </a:ln>
        </p:spPr>
      </p:pic>
      <p:pic>
        <p:nvPicPr>
          <p:cNvPr id="3" name="그림 2" descr="EMB00002e380270">
            <a:extLst>
              <a:ext uri="{FF2B5EF4-FFF2-40B4-BE49-F238E27FC236}">
                <a16:creationId xmlns:a16="http://schemas.microsoft.com/office/drawing/2014/main" id="{C3A39315-4121-4FF0-8A2F-E5910F9F689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29574" y="3951214"/>
            <a:ext cx="2843868" cy="2759977"/>
          </a:xfrm>
          <a:prstGeom prst="rect">
            <a:avLst/>
          </a:prstGeom>
          <a:noFill/>
          <a:ln>
            <a:noFill/>
          </a:ln>
        </p:spPr>
      </p:pic>
      <p:pic>
        <p:nvPicPr>
          <p:cNvPr id="4" name="그림 3" descr="EMB00002e380271">
            <a:extLst>
              <a:ext uri="{FF2B5EF4-FFF2-40B4-BE49-F238E27FC236}">
                <a16:creationId xmlns:a16="http://schemas.microsoft.com/office/drawing/2014/main" id="{6D419B59-CCEC-427A-8797-5379D47A4F1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828639" y="4060272"/>
            <a:ext cx="2650921" cy="2476669"/>
          </a:xfrm>
          <a:prstGeom prst="rect">
            <a:avLst/>
          </a:prstGeom>
          <a:noFill/>
          <a:ln>
            <a:noFill/>
          </a:ln>
        </p:spPr>
      </p:pic>
      <p:sp>
        <p:nvSpPr>
          <p:cNvPr id="5" name="TextBox 4">
            <a:extLst>
              <a:ext uri="{FF2B5EF4-FFF2-40B4-BE49-F238E27FC236}">
                <a16:creationId xmlns:a16="http://schemas.microsoft.com/office/drawing/2014/main" id="{02857AC9-2E3A-46D7-B4CE-03620E02E5FC}"/>
              </a:ext>
            </a:extLst>
          </p:cNvPr>
          <p:cNvSpPr txBox="1"/>
          <p:nvPr/>
        </p:nvSpPr>
        <p:spPr>
          <a:xfrm>
            <a:off x="1129553" y="670671"/>
            <a:ext cx="8066403" cy="492443"/>
          </a:xfrm>
          <a:prstGeom prst="rect">
            <a:avLst/>
          </a:prstGeom>
          <a:noFill/>
        </p:spPr>
        <p:txBody>
          <a:bodyPr wrap="square" rtlCol="0">
            <a:spAutoFit/>
          </a:bodyPr>
          <a:lstStyle/>
          <a:p>
            <a:r>
              <a:rPr kumimoji="1" lang="en-US" altLang="ko-KR" sz="2600" b="1" dirty="0">
                <a:latin typeface="+mj-ea"/>
                <a:ea typeface="+mj-ea"/>
              </a:rPr>
              <a:t>4. </a:t>
            </a:r>
            <a:r>
              <a:rPr kumimoji="1" lang="en-US" altLang="ko-KR" sz="2600" b="1" dirty="0">
                <a:latin typeface="+mj-ea"/>
              </a:rPr>
              <a:t>Inter-Industry Effects of EVs</a:t>
            </a:r>
          </a:p>
        </p:txBody>
      </p:sp>
      <p:sp>
        <p:nvSpPr>
          <p:cNvPr id="6" name="내용 개체 틀 2">
            <a:extLst>
              <a:ext uri="{FF2B5EF4-FFF2-40B4-BE49-F238E27FC236}">
                <a16:creationId xmlns:a16="http://schemas.microsoft.com/office/drawing/2014/main" id="{CAEA04B4-1A33-4F12-9C08-2A77A814B1E5}"/>
              </a:ext>
            </a:extLst>
          </p:cNvPr>
          <p:cNvSpPr txBox="1">
            <a:spLocks/>
          </p:cNvSpPr>
          <p:nvPr/>
        </p:nvSpPr>
        <p:spPr>
          <a:xfrm>
            <a:off x="720784" y="1594738"/>
            <a:ext cx="8934274" cy="1764739"/>
          </a:xfrm>
          <a:prstGeom prst="rect">
            <a:avLst/>
          </a:prstGeom>
        </p:spPr>
        <p:txBody>
          <a:bodyPr/>
          <a:lstStyle>
            <a:lvl1pPr marL="342900" indent="-342900" algn="l" rtl="0" eaLnBrk="0" fontAlgn="base" latinLnBrk="1" hangingPunct="0">
              <a:spcBef>
                <a:spcPct val="20000"/>
              </a:spcBef>
              <a:spcAft>
                <a:spcPct val="0"/>
              </a:spcAft>
              <a:buSzPct val="145000"/>
              <a:buFont typeface="Wingdings" pitchFamily="2" charset="2"/>
              <a:buChar char="§"/>
              <a:defRPr kumimoji="1" sz="3200">
                <a:solidFill>
                  <a:srgbClr val="000066"/>
                </a:solidFill>
                <a:latin typeface="맑은 고딕" pitchFamily="50" charset="-127"/>
                <a:ea typeface="맑은 고딕" pitchFamily="50" charset="-127"/>
                <a:cs typeface="+mn-cs"/>
              </a:defRPr>
            </a:lvl1pPr>
            <a:lvl2pPr marL="742950" indent="-285750" algn="l" rtl="0" eaLnBrk="0" fontAlgn="base" latinLnBrk="1" hangingPunct="0">
              <a:spcBef>
                <a:spcPct val="20000"/>
              </a:spcBef>
              <a:spcAft>
                <a:spcPct val="0"/>
              </a:spcAft>
              <a:buSzPct val="150000"/>
              <a:buChar char="•"/>
              <a:defRPr kumimoji="1" sz="2800">
                <a:solidFill>
                  <a:srgbClr val="000066"/>
                </a:solidFill>
                <a:latin typeface="맑은 고딕" pitchFamily="50" charset="-127"/>
                <a:ea typeface="맑은 고딕" pitchFamily="50" charset="-127"/>
              </a:defRPr>
            </a:lvl2pPr>
            <a:lvl3pPr marL="1143000" indent="-228600" algn="l" rtl="0" eaLnBrk="0" fontAlgn="base" latinLnBrk="1" hangingPunct="0">
              <a:spcBef>
                <a:spcPct val="20000"/>
              </a:spcBef>
              <a:spcAft>
                <a:spcPct val="0"/>
              </a:spcAft>
              <a:buChar char="•"/>
              <a:defRPr kumimoji="1" sz="2400">
                <a:solidFill>
                  <a:schemeClr val="tx1"/>
                </a:solidFill>
                <a:latin typeface="맑은 고딕" pitchFamily="50" charset="-127"/>
                <a:ea typeface="맑은 고딕" pitchFamily="50" charset="-127"/>
              </a:defRPr>
            </a:lvl3pPr>
            <a:lvl4pPr marL="1600200" indent="-228600" algn="l" rtl="0" eaLnBrk="0" fontAlgn="base" latinLnBrk="1" hangingPunct="0">
              <a:spcBef>
                <a:spcPct val="20000"/>
              </a:spcBef>
              <a:spcAft>
                <a:spcPct val="0"/>
              </a:spcAft>
              <a:buChar char="–"/>
              <a:defRPr kumimoji="1" sz="2000">
                <a:solidFill>
                  <a:schemeClr val="tx1"/>
                </a:solidFill>
                <a:latin typeface="맑은 고딕" pitchFamily="50" charset="-127"/>
                <a:ea typeface="맑은 고딕" pitchFamily="50" charset="-127"/>
              </a:defRPr>
            </a:lvl4pPr>
            <a:lvl5pPr marL="2057400" indent="-228600" algn="l" rtl="0" eaLnBrk="0" fontAlgn="base" latinLnBrk="1" hangingPunct="0">
              <a:spcBef>
                <a:spcPct val="20000"/>
              </a:spcBef>
              <a:spcAft>
                <a:spcPct val="0"/>
              </a:spcAft>
              <a:buChar char="»"/>
              <a:defRPr kumimoji="1" sz="2000">
                <a:solidFill>
                  <a:schemeClr val="tx1"/>
                </a:solidFill>
                <a:latin typeface="맑은 고딕" pitchFamily="50" charset="-127"/>
                <a:ea typeface="맑은 고딕" pitchFamily="50" charset="-127"/>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a:lstStyle>
          <a:p>
            <a:pPr marL="360000" marR="0" lvl="0" indent="-360000" algn="l" defTabSz="914400" rtl="0" eaLnBrk="1" fontAlgn="auto" latinLnBrk="1" hangingPunct="1">
              <a:lnSpc>
                <a:spcPts val="2500"/>
              </a:lnSpc>
              <a:spcBef>
                <a:spcPts val="1200"/>
              </a:spcBef>
              <a:spcAft>
                <a:spcPts val="1200"/>
              </a:spcAft>
              <a:buClrTx/>
              <a:buSzTx/>
              <a:buFont typeface="Wingdings" panose="05000000000000000000" pitchFamily="2" charset="2"/>
              <a:buChar char="u"/>
              <a:tabLst/>
              <a:defRPr/>
            </a:pPr>
            <a:r>
              <a:rPr kumimoji="0" lang="en-US" altLang="ko-KR" sz="2200" b="1" dirty="0">
                <a:solidFill>
                  <a:schemeClr val="tx1"/>
                </a:solidFill>
                <a:cs typeface="한컴바탕" pitchFamily="18" charset="2"/>
              </a:rPr>
              <a:t>Why EVs have lower VA inducement effects</a:t>
            </a:r>
            <a:r>
              <a:rPr kumimoji="0" lang="en-US" altLang="ko-KR" sz="2200" dirty="0">
                <a:solidFill>
                  <a:schemeClr val="tx1"/>
                </a:solidFill>
                <a:cs typeface="한컴바탕" pitchFamily="18" charset="2"/>
              </a:rPr>
              <a:t> → </a:t>
            </a:r>
            <a:r>
              <a:rPr kumimoji="0" lang="en-US" altLang="ko-KR" sz="2200" b="1" dirty="0">
                <a:solidFill>
                  <a:schemeClr val="tx1"/>
                </a:solidFill>
                <a:cs typeface="한컴바탕" pitchFamily="18" charset="2"/>
              </a:rPr>
              <a:t>Lower VA ratio</a:t>
            </a:r>
            <a:endParaRPr kumimoji="0" lang="en-US" altLang="ko-KR" sz="2200" b="1" i="0" u="none" strike="noStrike" kern="1200" cap="none" spc="0" normalizeH="0" baseline="0" noProof="0" dirty="0">
              <a:ln>
                <a:noFill/>
              </a:ln>
              <a:solidFill>
                <a:schemeClr val="tx1"/>
              </a:solidFill>
              <a:effectLst/>
              <a:uLnTx/>
              <a:uFillTx/>
              <a:latin typeface="맑은 고딕" pitchFamily="50" charset="-127"/>
              <a:ea typeface="맑은 고딕" pitchFamily="50" charset="-127"/>
              <a:cs typeface="한컴바탕" pitchFamily="18" charset="2"/>
            </a:endParaRPr>
          </a:p>
          <a:p>
            <a:pPr marL="450000" lvl="1" indent="-180000" eaLnBrk="1" fontAlgn="auto" hangingPunct="1">
              <a:lnSpc>
                <a:spcPts val="2200"/>
              </a:lnSpc>
              <a:spcBef>
                <a:spcPts val="600"/>
              </a:spcBef>
              <a:spcAft>
                <a:spcPts val="0"/>
              </a:spcAft>
              <a:buSzTx/>
              <a:defRPr/>
            </a:pPr>
            <a:r>
              <a:rPr kumimoji="0" lang="en-US" altLang="ko-KR" sz="1800" b="1" dirty="0">
                <a:solidFill>
                  <a:schemeClr val="tx1"/>
                </a:solidFill>
                <a:cs typeface="한컴바탕" pitchFamily="18" charset="2"/>
              </a:rPr>
              <a:t>Fewer parts &amp; simpler assembly</a:t>
            </a:r>
            <a:r>
              <a:rPr kumimoji="0" lang="en-US" altLang="ko-KR" sz="1800" dirty="0">
                <a:solidFill>
                  <a:schemeClr val="tx1"/>
                </a:solidFill>
                <a:cs typeface="한컴바탕" pitchFamily="18" charset="2"/>
              </a:rPr>
              <a:t> → Less labor input and lower compensation</a:t>
            </a:r>
          </a:p>
          <a:p>
            <a:pPr marL="450000" lvl="1" indent="-180000" eaLnBrk="1" fontAlgn="auto" hangingPunct="1">
              <a:lnSpc>
                <a:spcPts val="2200"/>
              </a:lnSpc>
              <a:spcBef>
                <a:spcPts val="600"/>
              </a:spcBef>
              <a:spcAft>
                <a:spcPts val="0"/>
              </a:spcAft>
              <a:buSzTx/>
              <a:defRPr/>
            </a:pPr>
            <a:r>
              <a:rPr kumimoji="0" lang="en-US" altLang="ko-KR" sz="1800" b="1" dirty="0">
                <a:solidFill>
                  <a:schemeClr val="tx1"/>
                </a:solidFill>
                <a:cs typeface="한컴바탕" pitchFamily="18" charset="2"/>
              </a:rPr>
              <a:t>High battery costs</a:t>
            </a:r>
            <a:r>
              <a:rPr kumimoji="0" lang="en-US" altLang="ko-KR" sz="1800" dirty="0">
                <a:solidFill>
                  <a:schemeClr val="tx1"/>
                </a:solidFill>
                <a:cs typeface="한컴바탕" pitchFamily="18" charset="2"/>
              </a:rPr>
              <a:t> → Lower operating surplus and profit margins</a:t>
            </a:r>
          </a:p>
          <a:p>
            <a:pPr marL="450000" lvl="1" indent="-180000" eaLnBrk="1" fontAlgn="auto" hangingPunct="1">
              <a:lnSpc>
                <a:spcPts val="2200"/>
              </a:lnSpc>
              <a:spcBef>
                <a:spcPts val="600"/>
              </a:spcBef>
              <a:spcAft>
                <a:spcPts val="600"/>
              </a:spcAft>
              <a:buSzTx/>
              <a:defRPr/>
            </a:pPr>
            <a:r>
              <a:rPr kumimoji="0" lang="en-US" altLang="ko-KR" sz="1800" b="1" dirty="0">
                <a:solidFill>
                  <a:schemeClr val="tx1"/>
                </a:solidFill>
                <a:cs typeface="한컴바탕" pitchFamily="18" charset="2"/>
              </a:rPr>
              <a:t>High import dependence for battery materials</a:t>
            </a:r>
            <a:r>
              <a:rPr kumimoji="0" lang="en-US" altLang="ko-KR" sz="1800" dirty="0">
                <a:solidFill>
                  <a:schemeClr val="tx1"/>
                </a:solidFill>
                <a:cs typeface="한컴바탕" pitchFamily="18" charset="2"/>
              </a:rPr>
              <a:t> → VA leaks abroad</a:t>
            </a:r>
          </a:p>
        </p:txBody>
      </p:sp>
      <p:sp>
        <p:nvSpPr>
          <p:cNvPr id="7" name="직사각형 6">
            <a:extLst>
              <a:ext uri="{FF2B5EF4-FFF2-40B4-BE49-F238E27FC236}">
                <a16:creationId xmlns:a16="http://schemas.microsoft.com/office/drawing/2014/main" id="{EAD57209-285E-43CC-866D-C4C27167D5A5}"/>
              </a:ext>
            </a:extLst>
          </p:cNvPr>
          <p:cNvSpPr/>
          <p:nvPr/>
        </p:nvSpPr>
        <p:spPr>
          <a:xfrm>
            <a:off x="1563629" y="3632747"/>
            <a:ext cx="1814920" cy="307777"/>
          </a:xfrm>
          <a:prstGeom prst="rect">
            <a:avLst/>
          </a:prstGeom>
        </p:spPr>
        <p:txBody>
          <a:bodyPr wrap="none">
            <a:spAutoFit/>
          </a:bodyPr>
          <a:lstStyle/>
          <a:p>
            <a:r>
              <a:rPr lang="en-US" altLang="ko-KR" sz="1400" b="1" u="sng" kern="0" dirty="0">
                <a:solidFill>
                  <a:srgbClr val="000000"/>
                </a:solidFill>
                <a:uFill>
                  <a:solidFill>
                    <a:srgbClr val="000000"/>
                  </a:solidFill>
                </a:uFill>
                <a:latin typeface="맑은 고딕" panose="020B0503020000020004" pitchFamily="50" charset="-127"/>
              </a:rPr>
              <a:t>VA Rates by sector</a:t>
            </a:r>
            <a:endParaRPr lang="ko-KR" altLang="en-US" sz="1400" dirty="0"/>
          </a:p>
        </p:txBody>
      </p:sp>
      <p:sp>
        <p:nvSpPr>
          <p:cNvPr id="8" name="직사각형 7">
            <a:extLst>
              <a:ext uri="{FF2B5EF4-FFF2-40B4-BE49-F238E27FC236}">
                <a16:creationId xmlns:a16="http://schemas.microsoft.com/office/drawing/2014/main" id="{BDE82727-17FB-4A0B-8ED0-F55CFF76F3DA}"/>
              </a:ext>
            </a:extLst>
          </p:cNvPr>
          <p:cNvSpPr/>
          <p:nvPr/>
        </p:nvSpPr>
        <p:spPr>
          <a:xfrm>
            <a:off x="4399545" y="3632746"/>
            <a:ext cx="1858201" cy="307777"/>
          </a:xfrm>
          <a:prstGeom prst="rect">
            <a:avLst/>
          </a:prstGeom>
        </p:spPr>
        <p:txBody>
          <a:bodyPr wrap="none">
            <a:spAutoFit/>
          </a:bodyPr>
          <a:lstStyle/>
          <a:p>
            <a:r>
              <a:rPr lang="en-US" altLang="ko-KR" sz="1400" b="1" u="sng" kern="0" dirty="0">
                <a:solidFill>
                  <a:srgbClr val="000000"/>
                </a:solidFill>
                <a:uFill>
                  <a:solidFill>
                    <a:srgbClr val="000000"/>
                  </a:solidFill>
                </a:uFill>
                <a:latin typeface="맑은 고딕" panose="020B0503020000020004" pitchFamily="50" charset="-127"/>
              </a:rPr>
              <a:t>Input Composition</a:t>
            </a:r>
            <a:endParaRPr lang="ko-KR" altLang="en-US" sz="1400" dirty="0"/>
          </a:p>
        </p:txBody>
      </p:sp>
      <p:sp>
        <p:nvSpPr>
          <p:cNvPr id="9" name="직사각형 8">
            <a:extLst>
              <a:ext uri="{FF2B5EF4-FFF2-40B4-BE49-F238E27FC236}">
                <a16:creationId xmlns:a16="http://schemas.microsoft.com/office/drawing/2014/main" id="{EB805626-75D5-4D28-95AB-B558A8EC702D}"/>
              </a:ext>
            </a:extLst>
          </p:cNvPr>
          <p:cNvSpPr/>
          <p:nvPr/>
        </p:nvSpPr>
        <p:spPr>
          <a:xfrm>
            <a:off x="6957843" y="3630649"/>
            <a:ext cx="2252540" cy="307777"/>
          </a:xfrm>
          <a:prstGeom prst="rect">
            <a:avLst/>
          </a:prstGeom>
        </p:spPr>
        <p:txBody>
          <a:bodyPr wrap="none">
            <a:spAutoFit/>
          </a:bodyPr>
          <a:lstStyle/>
          <a:p>
            <a:r>
              <a:rPr lang="en-US" altLang="ko-KR" sz="1400" b="1" u="sng" kern="0" dirty="0">
                <a:solidFill>
                  <a:srgbClr val="000000"/>
                </a:solidFill>
                <a:uFill>
                  <a:solidFill>
                    <a:srgbClr val="000000"/>
                  </a:solidFill>
                </a:uFill>
                <a:latin typeface="맑은 고딕" panose="020B0503020000020004" pitchFamily="50" charset="-127"/>
              </a:rPr>
              <a:t>EV’s import Inducement</a:t>
            </a:r>
            <a:endParaRPr lang="ko-KR" altLang="en-US" sz="1400" dirty="0"/>
          </a:p>
        </p:txBody>
      </p:sp>
    </p:spTree>
    <p:extLst>
      <p:ext uri="{BB962C8B-B14F-4D97-AF65-F5344CB8AC3E}">
        <p14:creationId xmlns:p14="http://schemas.microsoft.com/office/powerpoint/2010/main" val="2632605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EMB00002e380272">
            <a:extLst>
              <a:ext uri="{FF2B5EF4-FFF2-40B4-BE49-F238E27FC236}">
                <a16:creationId xmlns:a16="http://schemas.microsoft.com/office/drawing/2014/main" id="{971D8570-3D13-491A-856C-6ACB9280CFD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72081" y="3455124"/>
            <a:ext cx="5855515" cy="3331569"/>
          </a:xfrm>
          <a:prstGeom prst="rect">
            <a:avLst/>
          </a:prstGeom>
          <a:noFill/>
          <a:ln>
            <a:noFill/>
          </a:ln>
        </p:spPr>
      </p:pic>
      <p:sp>
        <p:nvSpPr>
          <p:cNvPr id="3" name="TextBox 2">
            <a:extLst>
              <a:ext uri="{FF2B5EF4-FFF2-40B4-BE49-F238E27FC236}">
                <a16:creationId xmlns:a16="http://schemas.microsoft.com/office/drawing/2014/main" id="{84C4A119-DBA1-4F4D-A9AB-6E6B435ED374}"/>
              </a:ext>
            </a:extLst>
          </p:cNvPr>
          <p:cNvSpPr txBox="1"/>
          <p:nvPr/>
        </p:nvSpPr>
        <p:spPr>
          <a:xfrm>
            <a:off x="1129553" y="670671"/>
            <a:ext cx="8066403" cy="492443"/>
          </a:xfrm>
          <a:prstGeom prst="rect">
            <a:avLst/>
          </a:prstGeom>
          <a:noFill/>
        </p:spPr>
        <p:txBody>
          <a:bodyPr wrap="square" rtlCol="0">
            <a:spAutoFit/>
          </a:bodyPr>
          <a:lstStyle/>
          <a:p>
            <a:r>
              <a:rPr kumimoji="1" lang="en-US" altLang="ko-KR" sz="2600" b="1" dirty="0">
                <a:latin typeface="+mj-ea"/>
                <a:ea typeface="+mj-ea"/>
              </a:rPr>
              <a:t>4. </a:t>
            </a:r>
            <a:r>
              <a:rPr kumimoji="1" lang="en-US" altLang="ko-KR" sz="2600" b="1" dirty="0">
                <a:latin typeface="+mj-ea"/>
              </a:rPr>
              <a:t>Inter-Industry Effects of EVs</a:t>
            </a:r>
          </a:p>
        </p:txBody>
      </p:sp>
      <p:sp>
        <p:nvSpPr>
          <p:cNvPr id="4" name="내용 개체 틀 2">
            <a:extLst>
              <a:ext uri="{FF2B5EF4-FFF2-40B4-BE49-F238E27FC236}">
                <a16:creationId xmlns:a16="http://schemas.microsoft.com/office/drawing/2014/main" id="{E3EB59CB-1043-45F2-BCC2-7FE3DE5CC64F}"/>
              </a:ext>
            </a:extLst>
          </p:cNvPr>
          <p:cNvSpPr txBox="1">
            <a:spLocks/>
          </p:cNvSpPr>
          <p:nvPr/>
        </p:nvSpPr>
        <p:spPr>
          <a:xfrm>
            <a:off x="695617" y="1426749"/>
            <a:ext cx="8934274" cy="1764739"/>
          </a:xfrm>
          <a:prstGeom prst="rect">
            <a:avLst/>
          </a:prstGeom>
        </p:spPr>
        <p:txBody>
          <a:bodyPr/>
          <a:lstStyle>
            <a:lvl1pPr marL="342900" indent="-342900" algn="l" rtl="0" eaLnBrk="0" fontAlgn="base" latinLnBrk="1" hangingPunct="0">
              <a:spcBef>
                <a:spcPct val="20000"/>
              </a:spcBef>
              <a:spcAft>
                <a:spcPct val="0"/>
              </a:spcAft>
              <a:buSzPct val="145000"/>
              <a:buFont typeface="Wingdings" pitchFamily="2" charset="2"/>
              <a:buChar char="§"/>
              <a:defRPr kumimoji="1" sz="3200">
                <a:solidFill>
                  <a:srgbClr val="000066"/>
                </a:solidFill>
                <a:latin typeface="맑은 고딕" pitchFamily="50" charset="-127"/>
                <a:ea typeface="맑은 고딕" pitchFamily="50" charset="-127"/>
                <a:cs typeface="+mn-cs"/>
              </a:defRPr>
            </a:lvl1pPr>
            <a:lvl2pPr marL="742950" indent="-285750" algn="l" rtl="0" eaLnBrk="0" fontAlgn="base" latinLnBrk="1" hangingPunct="0">
              <a:spcBef>
                <a:spcPct val="20000"/>
              </a:spcBef>
              <a:spcAft>
                <a:spcPct val="0"/>
              </a:spcAft>
              <a:buSzPct val="150000"/>
              <a:buChar char="•"/>
              <a:defRPr kumimoji="1" sz="2800">
                <a:solidFill>
                  <a:srgbClr val="000066"/>
                </a:solidFill>
                <a:latin typeface="맑은 고딕" pitchFamily="50" charset="-127"/>
                <a:ea typeface="맑은 고딕" pitchFamily="50" charset="-127"/>
              </a:defRPr>
            </a:lvl2pPr>
            <a:lvl3pPr marL="1143000" indent="-228600" algn="l" rtl="0" eaLnBrk="0" fontAlgn="base" latinLnBrk="1" hangingPunct="0">
              <a:spcBef>
                <a:spcPct val="20000"/>
              </a:spcBef>
              <a:spcAft>
                <a:spcPct val="0"/>
              </a:spcAft>
              <a:buChar char="•"/>
              <a:defRPr kumimoji="1" sz="2400">
                <a:solidFill>
                  <a:schemeClr val="tx1"/>
                </a:solidFill>
                <a:latin typeface="맑은 고딕" pitchFamily="50" charset="-127"/>
                <a:ea typeface="맑은 고딕" pitchFamily="50" charset="-127"/>
              </a:defRPr>
            </a:lvl3pPr>
            <a:lvl4pPr marL="1600200" indent="-228600" algn="l" rtl="0" eaLnBrk="0" fontAlgn="base" latinLnBrk="1" hangingPunct="0">
              <a:spcBef>
                <a:spcPct val="20000"/>
              </a:spcBef>
              <a:spcAft>
                <a:spcPct val="0"/>
              </a:spcAft>
              <a:buChar char="–"/>
              <a:defRPr kumimoji="1" sz="2000">
                <a:solidFill>
                  <a:schemeClr val="tx1"/>
                </a:solidFill>
                <a:latin typeface="맑은 고딕" pitchFamily="50" charset="-127"/>
                <a:ea typeface="맑은 고딕" pitchFamily="50" charset="-127"/>
              </a:defRPr>
            </a:lvl4pPr>
            <a:lvl5pPr marL="2057400" indent="-228600" algn="l" rtl="0" eaLnBrk="0" fontAlgn="base" latinLnBrk="1" hangingPunct="0">
              <a:spcBef>
                <a:spcPct val="20000"/>
              </a:spcBef>
              <a:spcAft>
                <a:spcPct val="0"/>
              </a:spcAft>
              <a:buChar char="»"/>
              <a:defRPr kumimoji="1" sz="2000">
                <a:solidFill>
                  <a:schemeClr val="tx1"/>
                </a:solidFill>
                <a:latin typeface="맑은 고딕" pitchFamily="50" charset="-127"/>
                <a:ea typeface="맑은 고딕" pitchFamily="50" charset="-127"/>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a:lstStyle>
          <a:p>
            <a:pPr marL="360000" marR="0" lvl="0" indent="-360000" algn="l" defTabSz="914400" rtl="0" eaLnBrk="1" fontAlgn="auto" latinLnBrk="1" hangingPunct="1">
              <a:lnSpc>
                <a:spcPts val="2500"/>
              </a:lnSpc>
              <a:spcBef>
                <a:spcPts val="1200"/>
              </a:spcBef>
              <a:spcAft>
                <a:spcPts val="600"/>
              </a:spcAft>
              <a:buClrTx/>
              <a:buSzTx/>
              <a:buFont typeface="Wingdings" panose="05000000000000000000" pitchFamily="2" charset="2"/>
              <a:buChar char="u"/>
              <a:tabLst/>
              <a:defRPr/>
            </a:pPr>
            <a:r>
              <a:rPr kumimoji="0" lang="en-US" altLang="ko-KR" sz="2200" b="1" dirty="0">
                <a:solidFill>
                  <a:schemeClr val="tx1"/>
                </a:solidFill>
                <a:cs typeface="한컴바탕" pitchFamily="18" charset="2"/>
              </a:rPr>
              <a:t>VA flows related to the EV supply chain</a:t>
            </a:r>
            <a:endParaRPr kumimoji="0" lang="en-US" altLang="ko-KR" sz="2200" b="1" i="0" u="none" strike="noStrike" kern="1200" cap="none" spc="0" normalizeH="0" baseline="0" noProof="0" dirty="0">
              <a:ln>
                <a:noFill/>
              </a:ln>
              <a:solidFill>
                <a:schemeClr val="tx1"/>
              </a:solidFill>
              <a:effectLst/>
              <a:uLnTx/>
              <a:uFillTx/>
              <a:latin typeface="맑은 고딕" pitchFamily="50" charset="-127"/>
              <a:ea typeface="맑은 고딕" pitchFamily="50" charset="-127"/>
              <a:cs typeface="한컴바탕" pitchFamily="18" charset="2"/>
            </a:endParaRPr>
          </a:p>
          <a:p>
            <a:pPr marL="450000" lvl="1" indent="-180000" eaLnBrk="1" fontAlgn="auto" hangingPunct="1">
              <a:lnSpc>
                <a:spcPts val="2000"/>
              </a:lnSpc>
              <a:spcBef>
                <a:spcPts val="600"/>
              </a:spcBef>
              <a:spcAft>
                <a:spcPts val="0"/>
              </a:spcAft>
              <a:buSzTx/>
              <a:defRPr/>
            </a:pPr>
            <a:r>
              <a:rPr kumimoji="0" lang="en-US" altLang="ko-KR" sz="1800" b="1" dirty="0">
                <a:solidFill>
                  <a:schemeClr val="tx1"/>
                </a:solidFill>
                <a:cs typeface="한컴바탕" pitchFamily="18" charset="2"/>
              </a:rPr>
              <a:t>Battery materials:</a:t>
            </a:r>
            <a:r>
              <a:rPr kumimoji="0" lang="en-US" altLang="ko-KR" sz="1800" dirty="0">
                <a:solidFill>
                  <a:schemeClr val="tx1"/>
                </a:solidFill>
                <a:cs typeface="한컴바탕" pitchFamily="18" charset="2"/>
              </a:rPr>
              <a:t> Localization ↑</a:t>
            </a:r>
          </a:p>
          <a:p>
            <a:pPr marL="450000" lvl="1" indent="-180000" eaLnBrk="1" fontAlgn="auto" hangingPunct="1">
              <a:lnSpc>
                <a:spcPts val="1800"/>
              </a:lnSpc>
              <a:spcBef>
                <a:spcPts val="600"/>
              </a:spcBef>
              <a:spcAft>
                <a:spcPts val="0"/>
              </a:spcAft>
              <a:buSzTx/>
              <a:defRPr/>
            </a:pPr>
            <a:r>
              <a:rPr kumimoji="0" lang="en-US" altLang="ko-KR" sz="1800" b="1" dirty="0">
                <a:solidFill>
                  <a:schemeClr val="tx1"/>
                </a:solidFill>
                <a:cs typeface="한컴바탕" pitchFamily="18" charset="2"/>
              </a:rPr>
              <a:t>Finished batteries:</a:t>
            </a:r>
            <a:r>
              <a:rPr kumimoji="0" lang="en-US" altLang="ko-KR" sz="1800" dirty="0">
                <a:solidFill>
                  <a:schemeClr val="tx1"/>
                </a:solidFill>
                <a:cs typeface="한컴바탕" pitchFamily="18" charset="2"/>
              </a:rPr>
              <a:t> Imports ↑ → VA outflow ↑</a:t>
            </a:r>
          </a:p>
          <a:p>
            <a:pPr marL="450000" lvl="1" indent="-180000" eaLnBrk="1" fontAlgn="auto" hangingPunct="1">
              <a:lnSpc>
                <a:spcPts val="1800"/>
              </a:lnSpc>
              <a:spcBef>
                <a:spcPts val="600"/>
              </a:spcBef>
              <a:spcAft>
                <a:spcPts val="600"/>
              </a:spcAft>
              <a:buSzTx/>
              <a:defRPr/>
            </a:pPr>
            <a:r>
              <a:rPr kumimoji="0" lang="en-US" altLang="ko-KR" sz="1800" b="1" dirty="0">
                <a:solidFill>
                  <a:schemeClr val="tx1"/>
                </a:solidFill>
                <a:cs typeface="한컴바탕" pitchFamily="18" charset="2"/>
              </a:rPr>
              <a:t>Cause:</a:t>
            </a:r>
            <a:r>
              <a:rPr kumimoji="0" lang="en-US" altLang="ko-KR" sz="1800" dirty="0">
                <a:solidFill>
                  <a:schemeClr val="tx1"/>
                </a:solidFill>
                <a:cs typeface="한컴바탕" pitchFamily="18" charset="2"/>
              </a:rPr>
              <a:t> Korean firms produce more batteries overseas and import them for EVs.</a:t>
            </a:r>
          </a:p>
        </p:txBody>
      </p:sp>
      <p:sp>
        <p:nvSpPr>
          <p:cNvPr id="6" name="직사각형 5">
            <a:extLst>
              <a:ext uri="{FF2B5EF4-FFF2-40B4-BE49-F238E27FC236}">
                <a16:creationId xmlns:a16="http://schemas.microsoft.com/office/drawing/2014/main" id="{194964E8-4748-44F5-BB0F-8B65D165426C}"/>
              </a:ext>
            </a:extLst>
          </p:cNvPr>
          <p:cNvSpPr/>
          <p:nvPr/>
        </p:nvSpPr>
        <p:spPr>
          <a:xfrm>
            <a:off x="1864311" y="3045922"/>
            <a:ext cx="6143853" cy="304442"/>
          </a:xfrm>
          <a:prstGeom prst="rect">
            <a:avLst/>
          </a:prstGeom>
        </p:spPr>
        <p:txBody>
          <a:bodyPr wrap="square">
            <a:spAutoFit/>
          </a:bodyPr>
          <a:lstStyle/>
          <a:p>
            <a:pPr algn="ctr" fontAlgn="base">
              <a:lnSpc>
                <a:spcPct val="107000"/>
              </a:lnSpc>
            </a:pPr>
            <a:r>
              <a:rPr lang="en-US" altLang="ko-KR" sz="1400" b="1" u="sng" kern="0" dirty="0">
                <a:solidFill>
                  <a:srgbClr val="000000"/>
                </a:solidFill>
                <a:uFill>
                  <a:solidFill>
                    <a:srgbClr val="000000"/>
                  </a:solidFill>
                </a:uFill>
                <a:latin typeface="맑은 고딕" panose="020B0503020000020004" pitchFamily="50" charset="-127"/>
                <a:cs typeface="굴림" panose="020B0600000101010101" pitchFamily="50" charset="-127"/>
              </a:rPr>
              <a:t>Domestic output and imports related to the supply chain of EVs</a:t>
            </a:r>
            <a:endParaRPr lang="ko-KR" altLang="ko-KR" sz="1400" kern="100" dirty="0">
              <a:latin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88015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2046B4-5D3C-411E-9239-2FE67E70C148}"/>
              </a:ext>
            </a:extLst>
          </p:cNvPr>
          <p:cNvSpPr txBox="1"/>
          <p:nvPr/>
        </p:nvSpPr>
        <p:spPr>
          <a:xfrm>
            <a:off x="1129553" y="670671"/>
            <a:ext cx="8066403" cy="492443"/>
          </a:xfrm>
          <a:prstGeom prst="rect">
            <a:avLst/>
          </a:prstGeom>
          <a:noFill/>
        </p:spPr>
        <p:txBody>
          <a:bodyPr wrap="square" rtlCol="0">
            <a:spAutoFit/>
          </a:bodyPr>
          <a:lstStyle/>
          <a:p>
            <a:r>
              <a:rPr kumimoji="1" lang="en-US" altLang="ko-KR" sz="2600" b="1" dirty="0">
                <a:latin typeface="+mj-ea"/>
                <a:ea typeface="+mj-ea"/>
              </a:rPr>
              <a:t>5. Conclusion</a:t>
            </a:r>
            <a:endParaRPr kumimoji="1" lang="ko-Kore-KR" altLang="en-US" sz="2600" b="1" dirty="0">
              <a:latin typeface="+mj-ea"/>
              <a:ea typeface="+mj-ea"/>
            </a:endParaRPr>
          </a:p>
        </p:txBody>
      </p:sp>
      <p:sp>
        <p:nvSpPr>
          <p:cNvPr id="3" name="내용 개체 틀 2">
            <a:extLst>
              <a:ext uri="{FF2B5EF4-FFF2-40B4-BE49-F238E27FC236}">
                <a16:creationId xmlns:a16="http://schemas.microsoft.com/office/drawing/2014/main" id="{91233325-F8E5-4043-A40B-0742153C19D6}"/>
              </a:ext>
            </a:extLst>
          </p:cNvPr>
          <p:cNvSpPr txBox="1">
            <a:spLocks/>
          </p:cNvSpPr>
          <p:nvPr/>
        </p:nvSpPr>
        <p:spPr>
          <a:xfrm>
            <a:off x="944021" y="1803633"/>
            <a:ext cx="8437466" cy="4823670"/>
          </a:xfrm>
          <a:prstGeom prst="rect">
            <a:avLst/>
          </a:prstGeom>
        </p:spPr>
        <p:txBody>
          <a:bodyPr/>
          <a:lstStyle>
            <a:lvl1pPr marL="342900" indent="-342900" algn="l" rtl="0" eaLnBrk="0" fontAlgn="base" latinLnBrk="1" hangingPunct="0">
              <a:spcBef>
                <a:spcPct val="20000"/>
              </a:spcBef>
              <a:spcAft>
                <a:spcPct val="0"/>
              </a:spcAft>
              <a:buSzPct val="145000"/>
              <a:buFont typeface="Wingdings" pitchFamily="2" charset="2"/>
              <a:buChar char="§"/>
              <a:defRPr kumimoji="1" sz="3200">
                <a:solidFill>
                  <a:srgbClr val="000066"/>
                </a:solidFill>
                <a:latin typeface="맑은 고딕" pitchFamily="50" charset="-127"/>
                <a:ea typeface="맑은 고딕" pitchFamily="50" charset="-127"/>
                <a:cs typeface="+mn-cs"/>
              </a:defRPr>
            </a:lvl1pPr>
            <a:lvl2pPr marL="742950" indent="-285750" algn="l" rtl="0" eaLnBrk="0" fontAlgn="base" latinLnBrk="1" hangingPunct="0">
              <a:spcBef>
                <a:spcPct val="20000"/>
              </a:spcBef>
              <a:spcAft>
                <a:spcPct val="0"/>
              </a:spcAft>
              <a:buSzPct val="150000"/>
              <a:buChar char="•"/>
              <a:defRPr kumimoji="1" sz="2800">
                <a:solidFill>
                  <a:srgbClr val="000066"/>
                </a:solidFill>
                <a:latin typeface="맑은 고딕" pitchFamily="50" charset="-127"/>
                <a:ea typeface="맑은 고딕" pitchFamily="50" charset="-127"/>
              </a:defRPr>
            </a:lvl2pPr>
            <a:lvl3pPr marL="1143000" indent="-228600" algn="l" rtl="0" eaLnBrk="0" fontAlgn="base" latinLnBrk="1" hangingPunct="0">
              <a:spcBef>
                <a:spcPct val="20000"/>
              </a:spcBef>
              <a:spcAft>
                <a:spcPct val="0"/>
              </a:spcAft>
              <a:buChar char="•"/>
              <a:defRPr kumimoji="1" sz="2400">
                <a:solidFill>
                  <a:schemeClr val="tx1"/>
                </a:solidFill>
                <a:latin typeface="맑은 고딕" pitchFamily="50" charset="-127"/>
                <a:ea typeface="맑은 고딕" pitchFamily="50" charset="-127"/>
              </a:defRPr>
            </a:lvl3pPr>
            <a:lvl4pPr marL="1600200" indent="-228600" algn="l" rtl="0" eaLnBrk="0" fontAlgn="base" latinLnBrk="1" hangingPunct="0">
              <a:spcBef>
                <a:spcPct val="20000"/>
              </a:spcBef>
              <a:spcAft>
                <a:spcPct val="0"/>
              </a:spcAft>
              <a:buChar char="–"/>
              <a:defRPr kumimoji="1" sz="2000">
                <a:solidFill>
                  <a:schemeClr val="tx1"/>
                </a:solidFill>
                <a:latin typeface="맑은 고딕" pitchFamily="50" charset="-127"/>
                <a:ea typeface="맑은 고딕" pitchFamily="50" charset="-127"/>
              </a:defRPr>
            </a:lvl4pPr>
            <a:lvl5pPr marL="2057400" indent="-228600" algn="l" rtl="0" eaLnBrk="0" fontAlgn="base" latinLnBrk="1" hangingPunct="0">
              <a:spcBef>
                <a:spcPct val="20000"/>
              </a:spcBef>
              <a:spcAft>
                <a:spcPct val="0"/>
              </a:spcAft>
              <a:buChar char="»"/>
              <a:defRPr kumimoji="1" sz="2000">
                <a:solidFill>
                  <a:schemeClr val="tx1"/>
                </a:solidFill>
                <a:latin typeface="맑은 고딕" pitchFamily="50" charset="-127"/>
                <a:ea typeface="맑은 고딕" pitchFamily="50" charset="-127"/>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a:lstStyle>
          <a:p>
            <a:pPr marL="360000" lvl="0" indent="-360000" defTabSz="914400" eaLnBrk="1" fontAlgn="auto" hangingPunct="1">
              <a:lnSpc>
                <a:spcPts val="3000"/>
              </a:lnSpc>
              <a:spcBef>
                <a:spcPts val="1200"/>
              </a:spcBef>
              <a:spcAft>
                <a:spcPts val="600"/>
              </a:spcAft>
              <a:buSzTx/>
              <a:buFont typeface="Wingdings" panose="05000000000000000000" pitchFamily="2" charset="2"/>
              <a:buChar char="u"/>
              <a:defRPr/>
            </a:pPr>
            <a:r>
              <a:rPr kumimoji="0" lang="en-US" altLang="ko-KR" sz="2200" b="1" dirty="0">
                <a:solidFill>
                  <a:schemeClr val="tx1"/>
                </a:solidFill>
                <a:cs typeface="한컴바탕" pitchFamily="18" charset="2"/>
              </a:rPr>
              <a:t>EVs show stronger production inducement but weaker value-added inducement compared to non-EVs.</a:t>
            </a:r>
          </a:p>
          <a:p>
            <a:pPr marL="360000" lvl="0" indent="-360000" defTabSz="914400" eaLnBrk="1" fontAlgn="auto" hangingPunct="1">
              <a:lnSpc>
                <a:spcPts val="3000"/>
              </a:lnSpc>
              <a:spcBef>
                <a:spcPts val="1200"/>
              </a:spcBef>
              <a:spcAft>
                <a:spcPts val="600"/>
              </a:spcAft>
              <a:buSzTx/>
              <a:buFont typeface="Wingdings" panose="05000000000000000000" pitchFamily="2" charset="2"/>
              <a:buChar char="u"/>
              <a:defRPr/>
            </a:pPr>
            <a:r>
              <a:rPr kumimoji="0" lang="en-US" altLang="ko-KR" sz="2200" b="1" dirty="0">
                <a:solidFill>
                  <a:schemeClr val="tx1"/>
                </a:solidFill>
                <a:cs typeface="한컴바탕" pitchFamily="18" charset="2"/>
              </a:rPr>
              <a:t>EV input structures are still evolving due to volatile battery prices and supply chain shifts.</a:t>
            </a:r>
          </a:p>
          <a:p>
            <a:pPr marL="360000" lvl="0" indent="-360000" defTabSz="914400" eaLnBrk="1" fontAlgn="auto" hangingPunct="1">
              <a:lnSpc>
                <a:spcPts val="3000"/>
              </a:lnSpc>
              <a:spcBef>
                <a:spcPts val="1200"/>
              </a:spcBef>
              <a:spcAft>
                <a:spcPts val="0"/>
              </a:spcAft>
              <a:buSzTx/>
              <a:buFont typeface="Wingdings" panose="05000000000000000000" pitchFamily="2" charset="2"/>
              <a:buChar char="u"/>
              <a:defRPr/>
            </a:pPr>
            <a:r>
              <a:rPr kumimoji="0" lang="en-US" altLang="ko-KR" sz="2200" b="1" dirty="0">
                <a:solidFill>
                  <a:schemeClr val="tx1"/>
                </a:solidFill>
                <a:cs typeface="한컴바탕" pitchFamily="18" charset="2"/>
              </a:rPr>
              <a:t>The</a:t>
            </a:r>
            <a:r>
              <a:rPr kumimoji="0" lang="ko-KR" altLang="en-US" sz="2200" b="1" dirty="0">
                <a:solidFill>
                  <a:schemeClr val="tx1"/>
                </a:solidFill>
                <a:cs typeface="한컴바탕" pitchFamily="18" charset="2"/>
              </a:rPr>
              <a:t> </a:t>
            </a:r>
            <a:r>
              <a:rPr kumimoji="0" lang="en-US" altLang="ko-KR" sz="2200" b="1" dirty="0">
                <a:solidFill>
                  <a:schemeClr val="tx1"/>
                </a:solidFill>
                <a:cs typeface="한컴바탕" pitchFamily="18" charset="2"/>
              </a:rPr>
              <a:t>future</a:t>
            </a:r>
            <a:r>
              <a:rPr kumimoji="0" lang="ko-KR" altLang="en-US" sz="2200" b="1" dirty="0">
                <a:solidFill>
                  <a:schemeClr val="tx1"/>
                </a:solidFill>
                <a:cs typeface="한컴바탕" pitchFamily="18" charset="2"/>
              </a:rPr>
              <a:t> </a:t>
            </a:r>
            <a:r>
              <a:rPr kumimoji="0" lang="en-US" altLang="ko-KR" sz="2200" b="1" dirty="0">
                <a:solidFill>
                  <a:schemeClr val="tx1"/>
                </a:solidFill>
                <a:cs typeface="한컴바탕" pitchFamily="18" charset="2"/>
              </a:rPr>
              <a:t>VA</a:t>
            </a:r>
            <a:r>
              <a:rPr kumimoji="0" lang="ko-KR" altLang="en-US" sz="2200" b="1" dirty="0">
                <a:solidFill>
                  <a:schemeClr val="tx1"/>
                </a:solidFill>
                <a:cs typeface="한컴바탕" pitchFamily="18" charset="2"/>
              </a:rPr>
              <a:t> </a:t>
            </a:r>
            <a:r>
              <a:rPr kumimoji="0" lang="en-US" altLang="ko-KR" sz="2200" b="1" dirty="0">
                <a:solidFill>
                  <a:schemeClr val="tx1"/>
                </a:solidFill>
                <a:cs typeface="한컴바탕" pitchFamily="18" charset="2"/>
              </a:rPr>
              <a:t>effect</a:t>
            </a:r>
            <a:r>
              <a:rPr kumimoji="0" lang="ko-KR" altLang="en-US" sz="2200" b="1" dirty="0">
                <a:solidFill>
                  <a:schemeClr val="tx1"/>
                </a:solidFill>
                <a:cs typeface="한컴바탕" pitchFamily="18" charset="2"/>
              </a:rPr>
              <a:t> </a:t>
            </a:r>
            <a:r>
              <a:rPr kumimoji="0" lang="en-US" altLang="ko-KR" sz="2200" b="1" dirty="0">
                <a:solidFill>
                  <a:schemeClr val="tx1"/>
                </a:solidFill>
                <a:cs typeface="한컴바탕" pitchFamily="18" charset="2"/>
              </a:rPr>
              <a:t>will</a:t>
            </a:r>
            <a:r>
              <a:rPr kumimoji="0" lang="ko-KR" altLang="en-US" sz="2200" b="1" dirty="0">
                <a:solidFill>
                  <a:schemeClr val="tx1"/>
                </a:solidFill>
                <a:cs typeface="한컴바탕" pitchFamily="18" charset="2"/>
              </a:rPr>
              <a:t> </a:t>
            </a:r>
            <a:r>
              <a:rPr kumimoji="0" lang="en-US" altLang="ko-KR" sz="2200" b="1" dirty="0">
                <a:solidFill>
                  <a:schemeClr val="tx1"/>
                </a:solidFill>
                <a:cs typeface="한컴바탕" pitchFamily="18" charset="2"/>
              </a:rPr>
              <a:t>depend</a:t>
            </a:r>
            <a:r>
              <a:rPr kumimoji="0" lang="ko-KR" altLang="en-US" sz="2200" b="1" dirty="0">
                <a:solidFill>
                  <a:schemeClr val="tx1"/>
                </a:solidFill>
                <a:cs typeface="한컴바탕" pitchFamily="18" charset="2"/>
              </a:rPr>
              <a:t> </a:t>
            </a:r>
            <a:r>
              <a:rPr kumimoji="0" lang="en-US" altLang="ko-KR" sz="2200" b="1" i="0" u="none" strike="noStrike" kern="1200" cap="none" spc="0" normalizeH="0" baseline="0" noProof="0" dirty="0">
                <a:ln>
                  <a:noFill/>
                </a:ln>
                <a:solidFill>
                  <a:schemeClr val="tx1"/>
                </a:solidFill>
                <a:effectLst/>
                <a:uLnTx/>
                <a:uFillTx/>
                <a:latin typeface="맑은 고딕" pitchFamily="50" charset="-127"/>
                <a:ea typeface="맑은 고딕" pitchFamily="50" charset="-127"/>
                <a:cs typeface="한컴바탕" pitchFamily="18" charset="2"/>
              </a:rPr>
              <a:t>on factors like battery cost stability, domestic production, and localization of materials.</a:t>
            </a:r>
          </a:p>
          <a:p>
            <a:pPr marL="360000" lvl="0" indent="-360000" defTabSz="914400" eaLnBrk="1" fontAlgn="auto" hangingPunct="1">
              <a:lnSpc>
                <a:spcPts val="3000"/>
              </a:lnSpc>
              <a:spcBef>
                <a:spcPts val="1200"/>
              </a:spcBef>
              <a:spcAft>
                <a:spcPts val="0"/>
              </a:spcAft>
              <a:buSzTx/>
              <a:buFont typeface="Wingdings" panose="05000000000000000000" pitchFamily="2" charset="2"/>
              <a:buChar char="u"/>
              <a:defRPr/>
            </a:pPr>
            <a:r>
              <a:rPr kumimoji="0" lang="en-US" altLang="ko-KR" sz="2200" b="1" dirty="0">
                <a:solidFill>
                  <a:schemeClr val="tx1"/>
                </a:solidFill>
                <a:cs typeface="한컴바탕" pitchFamily="18" charset="2"/>
              </a:rPr>
              <a:t>Monitoring value chain changes in the EV sector is key to understanding their impact on domestic value-added.</a:t>
            </a:r>
            <a:endParaRPr kumimoji="0" lang="en-US" altLang="ko-KR" sz="1800" b="1" dirty="0">
              <a:solidFill>
                <a:schemeClr val="tx1"/>
              </a:solidFill>
              <a:cs typeface="한컴바탕" pitchFamily="18" charset="2"/>
            </a:endParaRPr>
          </a:p>
        </p:txBody>
      </p:sp>
    </p:spTree>
    <p:extLst>
      <p:ext uri="{BB962C8B-B14F-4D97-AF65-F5344CB8AC3E}">
        <p14:creationId xmlns:p14="http://schemas.microsoft.com/office/powerpoint/2010/main" val="3262199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206F6A-D826-4D1F-B307-04C12C835FC3}"/>
              </a:ext>
            </a:extLst>
          </p:cNvPr>
          <p:cNvSpPr txBox="1"/>
          <p:nvPr/>
        </p:nvSpPr>
        <p:spPr>
          <a:xfrm>
            <a:off x="3103880" y="2316480"/>
            <a:ext cx="3855720"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12000"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50" charset="-127"/>
                <a:cs typeface="+mn-cs"/>
              </a:rPr>
              <a:t>Q &amp; A</a:t>
            </a:r>
            <a:endParaRPr kumimoji="0" lang="ko-KR" altLang="en-US" sz="12000"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426718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91A617-18F9-F9B3-6773-F2433366C94D}"/>
              </a:ext>
            </a:extLst>
          </p:cNvPr>
          <p:cNvSpPr txBox="1"/>
          <p:nvPr/>
        </p:nvSpPr>
        <p:spPr>
          <a:xfrm>
            <a:off x="1612748" y="1705499"/>
            <a:ext cx="7112504" cy="3074175"/>
          </a:xfrm>
          <a:prstGeom prst="rect">
            <a:avLst/>
          </a:prstGeom>
          <a:noFill/>
        </p:spPr>
        <p:txBody>
          <a:bodyPr wrap="square" rtlCol="0">
            <a:spAutoFit/>
          </a:bodyPr>
          <a:lstStyle/>
          <a:p>
            <a:pPr>
              <a:lnSpc>
                <a:spcPct val="200000"/>
              </a:lnSpc>
            </a:pPr>
            <a:r>
              <a:rPr kumimoji="1" lang="en-US" altLang="ko-KR" sz="2000" b="1" dirty="0">
                <a:latin typeface="+mj-ea"/>
                <a:ea typeface="+mj-ea"/>
              </a:rPr>
              <a:t>1. Introduction</a:t>
            </a:r>
          </a:p>
          <a:p>
            <a:pPr>
              <a:lnSpc>
                <a:spcPct val="200000"/>
              </a:lnSpc>
            </a:pPr>
            <a:r>
              <a:rPr kumimoji="1" lang="en-US" altLang="ko-KR" sz="2000" b="1" dirty="0">
                <a:latin typeface="+mj-ea"/>
                <a:ea typeface="+mj-ea"/>
              </a:rPr>
              <a:t>2. Electric</a:t>
            </a:r>
            <a:r>
              <a:rPr kumimoji="1" lang="ko-KR" altLang="en-US" sz="2000" b="1" dirty="0">
                <a:latin typeface="+mj-ea"/>
                <a:ea typeface="+mj-ea"/>
              </a:rPr>
              <a:t> </a:t>
            </a:r>
            <a:r>
              <a:rPr kumimoji="1" lang="en-US" altLang="ko-KR" sz="2000" b="1" dirty="0">
                <a:latin typeface="+mj-ea"/>
                <a:ea typeface="+mj-ea"/>
              </a:rPr>
              <a:t>Vehicle</a:t>
            </a:r>
            <a:r>
              <a:rPr kumimoji="1" lang="ko-KR" altLang="en-US" sz="2000" b="1" dirty="0">
                <a:latin typeface="+mj-ea"/>
                <a:ea typeface="+mj-ea"/>
              </a:rPr>
              <a:t> </a:t>
            </a:r>
            <a:r>
              <a:rPr kumimoji="1" lang="en-US" altLang="ko-KR" sz="2000" b="1" dirty="0">
                <a:latin typeface="+mj-ea"/>
                <a:ea typeface="+mj-ea"/>
              </a:rPr>
              <a:t>Market</a:t>
            </a:r>
            <a:r>
              <a:rPr kumimoji="1" lang="ko-KR" altLang="en-US" sz="2000" b="1" dirty="0">
                <a:latin typeface="+mj-ea"/>
                <a:ea typeface="+mj-ea"/>
              </a:rPr>
              <a:t> </a:t>
            </a:r>
            <a:r>
              <a:rPr kumimoji="1" lang="en-US" altLang="ko-KR" sz="2000" b="1" dirty="0">
                <a:latin typeface="+mj-ea"/>
                <a:ea typeface="+mj-ea"/>
              </a:rPr>
              <a:t>Trends</a:t>
            </a:r>
          </a:p>
          <a:p>
            <a:pPr>
              <a:lnSpc>
                <a:spcPct val="200000"/>
              </a:lnSpc>
            </a:pPr>
            <a:r>
              <a:rPr kumimoji="1" lang="en-US" altLang="ko-KR" sz="2000" b="1" dirty="0">
                <a:latin typeface="+mj-ea"/>
                <a:ea typeface="+mj-ea"/>
              </a:rPr>
              <a:t>3.</a:t>
            </a:r>
            <a:r>
              <a:rPr kumimoji="1" lang="ko-KR" altLang="en-US" sz="2000" b="1" dirty="0">
                <a:latin typeface="+mj-ea"/>
                <a:ea typeface="+mj-ea"/>
              </a:rPr>
              <a:t> </a:t>
            </a:r>
            <a:r>
              <a:rPr kumimoji="1" lang="en-US" altLang="ko-KR" sz="2000" b="1" dirty="0">
                <a:latin typeface="+mj-ea"/>
                <a:ea typeface="+mj-ea"/>
              </a:rPr>
              <a:t>Estimation of the EV Sector</a:t>
            </a:r>
          </a:p>
          <a:p>
            <a:pPr>
              <a:lnSpc>
                <a:spcPct val="200000"/>
              </a:lnSpc>
            </a:pPr>
            <a:r>
              <a:rPr kumimoji="1" lang="en-US" altLang="ko-KR" sz="2000" b="1" dirty="0">
                <a:latin typeface="+mj-ea"/>
                <a:ea typeface="+mj-ea"/>
              </a:rPr>
              <a:t>4.</a:t>
            </a:r>
            <a:r>
              <a:rPr kumimoji="1" lang="ko-KR" altLang="en-US" sz="2000" b="1" dirty="0">
                <a:latin typeface="+mj-ea"/>
                <a:ea typeface="+mj-ea"/>
              </a:rPr>
              <a:t> </a:t>
            </a:r>
            <a:r>
              <a:rPr kumimoji="1" lang="en-US" altLang="ko-KR" sz="2000" b="1" dirty="0">
                <a:latin typeface="+mj-ea"/>
                <a:ea typeface="+mj-ea"/>
              </a:rPr>
              <a:t>Inter-Industry Effects of EVs</a:t>
            </a:r>
          </a:p>
          <a:p>
            <a:pPr>
              <a:lnSpc>
                <a:spcPct val="200000"/>
              </a:lnSpc>
            </a:pPr>
            <a:r>
              <a:rPr kumimoji="1" lang="en-US" altLang="en-US" sz="2000" b="1" dirty="0">
                <a:latin typeface="+mj-ea"/>
                <a:ea typeface="+mj-ea"/>
              </a:rPr>
              <a:t>5. Conclusion</a:t>
            </a:r>
            <a:endParaRPr kumimoji="1" lang="ko-Kore-KR" altLang="en-US" sz="2000" dirty="0">
              <a:latin typeface="+mj-ea"/>
              <a:ea typeface="+mj-ea"/>
            </a:endParaRPr>
          </a:p>
        </p:txBody>
      </p:sp>
      <p:cxnSp>
        <p:nvCxnSpPr>
          <p:cNvPr id="4" name="직선 연결선[R] 3">
            <a:extLst>
              <a:ext uri="{FF2B5EF4-FFF2-40B4-BE49-F238E27FC236}">
                <a16:creationId xmlns:a16="http://schemas.microsoft.com/office/drawing/2014/main" id="{36AF46A6-CFF1-BFC8-892F-D6797CE9B7D1}"/>
              </a:ext>
            </a:extLst>
          </p:cNvPr>
          <p:cNvCxnSpPr>
            <a:cxnSpLocks/>
          </p:cNvCxnSpPr>
          <p:nvPr/>
        </p:nvCxnSpPr>
        <p:spPr>
          <a:xfrm>
            <a:off x="1743566" y="2339062"/>
            <a:ext cx="558000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 name="직선 연결선[R] 4">
            <a:extLst>
              <a:ext uri="{FF2B5EF4-FFF2-40B4-BE49-F238E27FC236}">
                <a16:creationId xmlns:a16="http://schemas.microsoft.com/office/drawing/2014/main" id="{50904145-7C0F-C7EE-65B5-099C99107A4C}"/>
              </a:ext>
            </a:extLst>
          </p:cNvPr>
          <p:cNvCxnSpPr>
            <a:cxnSpLocks/>
          </p:cNvCxnSpPr>
          <p:nvPr/>
        </p:nvCxnSpPr>
        <p:spPr>
          <a:xfrm>
            <a:off x="1743566" y="2934810"/>
            <a:ext cx="558000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 name="직선 연결선[R] 5">
            <a:extLst>
              <a:ext uri="{FF2B5EF4-FFF2-40B4-BE49-F238E27FC236}">
                <a16:creationId xmlns:a16="http://schemas.microsoft.com/office/drawing/2014/main" id="{DB26B387-1196-DBAC-E822-8FA1893FEBE0}"/>
              </a:ext>
            </a:extLst>
          </p:cNvPr>
          <p:cNvCxnSpPr>
            <a:cxnSpLocks/>
          </p:cNvCxnSpPr>
          <p:nvPr/>
        </p:nvCxnSpPr>
        <p:spPr>
          <a:xfrm>
            <a:off x="1743566" y="3572952"/>
            <a:ext cx="558000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직선 연결선[R] 5">
            <a:extLst>
              <a:ext uri="{FF2B5EF4-FFF2-40B4-BE49-F238E27FC236}">
                <a16:creationId xmlns:a16="http://schemas.microsoft.com/office/drawing/2014/main" id="{76A9B342-F318-46BE-BCAF-C3627511BB1C}"/>
              </a:ext>
            </a:extLst>
          </p:cNvPr>
          <p:cNvCxnSpPr>
            <a:cxnSpLocks/>
          </p:cNvCxnSpPr>
          <p:nvPr/>
        </p:nvCxnSpPr>
        <p:spPr>
          <a:xfrm>
            <a:off x="1743566" y="4173680"/>
            <a:ext cx="558000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 name="직선 연결선[R] 5">
            <a:extLst>
              <a:ext uri="{FF2B5EF4-FFF2-40B4-BE49-F238E27FC236}">
                <a16:creationId xmlns:a16="http://schemas.microsoft.com/office/drawing/2014/main" id="{BE4D0AA1-1CF7-4678-B266-31D8B8607FB6}"/>
              </a:ext>
            </a:extLst>
          </p:cNvPr>
          <p:cNvCxnSpPr>
            <a:cxnSpLocks/>
          </p:cNvCxnSpPr>
          <p:nvPr/>
        </p:nvCxnSpPr>
        <p:spPr>
          <a:xfrm>
            <a:off x="1743566" y="4783280"/>
            <a:ext cx="558000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545275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8E5C31-615E-42FA-AA11-14F75645E577}"/>
              </a:ext>
            </a:extLst>
          </p:cNvPr>
          <p:cNvSpPr txBox="1"/>
          <p:nvPr/>
        </p:nvSpPr>
        <p:spPr>
          <a:xfrm>
            <a:off x="1129553" y="670671"/>
            <a:ext cx="8066403" cy="492443"/>
          </a:xfrm>
          <a:prstGeom prst="rect">
            <a:avLst/>
          </a:prstGeom>
          <a:noFill/>
        </p:spPr>
        <p:txBody>
          <a:bodyPr wrap="square" rtlCol="0">
            <a:spAutoFit/>
          </a:bodyPr>
          <a:lstStyle/>
          <a:p>
            <a:r>
              <a:rPr kumimoji="1" lang="en-US" altLang="ko-KR" sz="2600" b="1" dirty="0">
                <a:latin typeface="+mj-ea"/>
                <a:ea typeface="+mj-ea"/>
              </a:rPr>
              <a:t>1. Introduction</a:t>
            </a:r>
            <a:endParaRPr kumimoji="1" lang="ko-Kore-KR" altLang="en-US" sz="2600" b="1" dirty="0">
              <a:latin typeface="+mj-ea"/>
              <a:ea typeface="+mj-ea"/>
            </a:endParaRPr>
          </a:p>
        </p:txBody>
      </p:sp>
      <p:sp>
        <p:nvSpPr>
          <p:cNvPr id="3" name="내용 개체 틀 2">
            <a:extLst>
              <a:ext uri="{FF2B5EF4-FFF2-40B4-BE49-F238E27FC236}">
                <a16:creationId xmlns:a16="http://schemas.microsoft.com/office/drawing/2014/main" id="{4D65813D-CA7A-4E40-B8BD-83572D78D90E}"/>
              </a:ext>
            </a:extLst>
          </p:cNvPr>
          <p:cNvSpPr txBox="1">
            <a:spLocks/>
          </p:cNvSpPr>
          <p:nvPr/>
        </p:nvSpPr>
        <p:spPr>
          <a:xfrm>
            <a:off x="957884" y="1638948"/>
            <a:ext cx="8543324" cy="4639382"/>
          </a:xfrm>
          <a:prstGeom prst="rect">
            <a:avLst/>
          </a:prstGeom>
        </p:spPr>
        <p:txBody>
          <a:bodyPr/>
          <a:lstStyle>
            <a:lvl1pPr marL="342900" indent="-342900" algn="l" rtl="0" eaLnBrk="0" fontAlgn="base" latinLnBrk="1" hangingPunct="0">
              <a:spcBef>
                <a:spcPct val="20000"/>
              </a:spcBef>
              <a:spcAft>
                <a:spcPct val="0"/>
              </a:spcAft>
              <a:buSzPct val="145000"/>
              <a:buFont typeface="Wingdings" pitchFamily="2" charset="2"/>
              <a:buChar char="§"/>
              <a:defRPr kumimoji="1" sz="3200">
                <a:solidFill>
                  <a:srgbClr val="000066"/>
                </a:solidFill>
                <a:latin typeface="맑은 고딕" pitchFamily="50" charset="-127"/>
                <a:ea typeface="맑은 고딕" pitchFamily="50" charset="-127"/>
                <a:cs typeface="+mn-cs"/>
              </a:defRPr>
            </a:lvl1pPr>
            <a:lvl2pPr marL="742950" indent="-285750" algn="l" rtl="0" eaLnBrk="0" fontAlgn="base" latinLnBrk="1" hangingPunct="0">
              <a:spcBef>
                <a:spcPct val="20000"/>
              </a:spcBef>
              <a:spcAft>
                <a:spcPct val="0"/>
              </a:spcAft>
              <a:buSzPct val="150000"/>
              <a:buChar char="•"/>
              <a:defRPr kumimoji="1" sz="2800">
                <a:solidFill>
                  <a:srgbClr val="000066"/>
                </a:solidFill>
                <a:latin typeface="맑은 고딕" pitchFamily="50" charset="-127"/>
                <a:ea typeface="맑은 고딕" pitchFamily="50" charset="-127"/>
              </a:defRPr>
            </a:lvl2pPr>
            <a:lvl3pPr marL="1143000" indent="-228600" algn="l" rtl="0" eaLnBrk="0" fontAlgn="base" latinLnBrk="1" hangingPunct="0">
              <a:spcBef>
                <a:spcPct val="20000"/>
              </a:spcBef>
              <a:spcAft>
                <a:spcPct val="0"/>
              </a:spcAft>
              <a:buChar char="•"/>
              <a:defRPr kumimoji="1" sz="2400">
                <a:solidFill>
                  <a:schemeClr val="tx1"/>
                </a:solidFill>
                <a:latin typeface="맑은 고딕" pitchFamily="50" charset="-127"/>
                <a:ea typeface="맑은 고딕" pitchFamily="50" charset="-127"/>
              </a:defRPr>
            </a:lvl3pPr>
            <a:lvl4pPr marL="1600200" indent="-228600" algn="l" rtl="0" eaLnBrk="0" fontAlgn="base" latinLnBrk="1" hangingPunct="0">
              <a:spcBef>
                <a:spcPct val="20000"/>
              </a:spcBef>
              <a:spcAft>
                <a:spcPct val="0"/>
              </a:spcAft>
              <a:buChar char="–"/>
              <a:defRPr kumimoji="1" sz="2000">
                <a:solidFill>
                  <a:schemeClr val="tx1"/>
                </a:solidFill>
                <a:latin typeface="맑은 고딕" pitchFamily="50" charset="-127"/>
                <a:ea typeface="맑은 고딕" pitchFamily="50" charset="-127"/>
              </a:defRPr>
            </a:lvl4pPr>
            <a:lvl5pPr marL="2057400" indent="-228600" algn="l" rtl="0" eaLnBrk="0" fontAlgn="base" latinLnBrk="1" hangingPunct="0">
              <a:spcBef>
                <a:spcPct val="20000"/>
              </a:spcBef>
              <a:spcAft>
                <a:spcPct val="0"/>
              </a:spcAft>
              <a:buChar char="»"/>
              <a:defRPr kumimoji="1" sz="2000">
                <a:solidFill>
                  <a:schemeClr val="tx1"/>
                </a:solidFill>
                <a:latin typeface="맑은 고딕" pitchFamily="50" charset="-127"/>
                <a:ea typeface="맑은 고딕" pitchFamily="50" charset="-127"/>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a:lstStyle>
          <a:p>
            <a:pPr marL="360000" marR="0" lvl="0" indent="-360000" algn="l" defTabSz="914400" rtl="0" eaLnBrk="1" fontAlgn="auto" latinLnBrk="1" hangingPunct="1">
              <a:lnSpc>
                <a:spcPts val="3000"/>
              </a:lnSpc>
              <a:spcBef>
                <a:spcPts val="1200"/>
              </a:spcBef>
              <a:spcAft>
                <a:spcPts val="600"/>
              </a:spcAft>
              <a:buClrTx/>
              <a:buSzTx/>
              <a:buFont typeface="Wingdings" panose="05000000000000000000" pitchFamily="2" charset="2"/>
              <a:buChar char="u"/>
              <a:tabLst/>
              <a:defRPr/>
            </a:pPr>
            <a:r>
              <a:rPr kumimoji="0" lang="en-US" altLang="ko-KR" sz="2200" b="1" dirty="0">
                <a:solidFill>
                  <a:schemeClr val="tx1"/>
                </a:solidFill>
                <a:cs typeface="한컴바탕" pitchFamily="18" charset="2"/>
              </a:rPr>
              <a:t>The global transition to EVs is accelerating, driven by environmental regulations and government subsidies.</a:t>
            </a:r>
            <a:endParaRPr kumimoji="0" lang="en-US" altLang="ko-KR" sz="2200" b="1" i="0" u="none" strike="noStrike" kern="1200" cap="none" spc="0" normalizeH="0" baseline="0" noProof="0" dirty="0">
              <a:ln>
                <a:noFill/>
              </a:ln>
              <a:solidFill>
                <a:schemeClr val="tx1"/>
              </a:solidFill>
              <a:effectLst/>
              <a:uLnTx/>
              <a:uFillTx/>
              <a:latin typeface="맑은 고딕" pitchFamily="50" charset="-127"/>
              <a:ea typeface="맑은 고딕" pitchFamily="50" charset="-127"/>
              <a:cs typeface="한컴바탕" pitchFamily="18" charset="2"/>
            </a:endParaRPr>
          </a:p>
          <a:p>
            <a:pPr marL="450000" lvl="1" indent="-180000" eaLnBrk="1" fontAlgn="auto" hangingPunct="1">
              <a:lnSpc>
                <a:spcPts val="2500"/>
              </a:lnSpc>
              <a:spcBef>
                <a:spcPts val="600"/>
              </a:spcBef>
              <a:spcAft>
                <a:spcPts val="1200"/>
              </a:spcAft>
              <a:buSzTx/>
              <a:defRPr/>
            </a:pPr>
            <a:r>
              <a:rPr kumimoji="0" lang="en-US" altLang="ko-KR" sz="1800" dirty="0">
                <a:solidFill>
                  <a:schemeClr val="tx1"/>
                </a:solidFill>
                <a:cs typeface="한컴바탕" pitchFamily="18" charset="2"/>
              </a:rPr>
              <a:t>With improvements in battery technology and the expansion of charging infrastructure, EVs are steadily replacing internal combustion engine vehicles.</a:t>
            </a:r>
          </a:p>
          <a:p>
            <a:pPr marL="360000" indent="-360000" defTabSz="914400" eaLnBrk="1" fontAlgn="auto" hangingPunct="1">
              <a:lnSpc>
                <a:spcPts val="3000"/>
              </a:lnSpc>
              <a:spcBef>
                <a:spcPts val="1200"/>
              </a:spcBef>
              <a:spcAft>
                <a:spcPts val="1200"/>
              </a:spcAft>
              <a:buSzTx/>
              <a:buFont typeface="Wingdings" panose="05000000000000000000" pitchFamily="2" charset="2"/>
              <a:buChar char="u"/>
              <a:defRPr/>
            </a:pPr>
            <a:r>
              <a:rPr kumimoji="0" lang="en-US" altLang="ko-KR" sz="2200" b="1" dirty="0">
                <a:solidFill>
                  <a:schemeClr val="tx1"/>
                </a:solidFill>
                <a:cs typeface="한컴바탕" pitchFamily="18" charset="2"/>
              </a:rPr>
              <a:t>In Korea, EVs still have a small share, but this shift is key due to expected growth and strong ripple effects on related industries, especially battery manufacturing.</a:t>
            </a:r>
            <a:endParaRPr kumimoji="0" lang="en-US" altLang="ko-KR" sz="1800" b="1" dirty="0">
              <a:solidFill>
                <a:schemeClr val="tx1"/>
              </a:solidFill>
              <a:cs typeface="한컴바탕" pitchFamily="18" charset="2"/>
            </a:endParaRPr>
          </a:p>
          <a:p>
            <a:pPr marL="360000" indent="-360000" defTabSz="914400" eaLnBrk="1" fontAlgn="auto" hangingPunct="1">
              <a:lnSpc>
                <a:spcPts val="3000"/>
              </a:lnSpc>
              <a:spcBef>
                <a:spcPts val="1200"/>
              </a:spcBef>
              <a:spcAft>
                <a:spcPts val="0"/>
              </a:spcAft>
              <a:buSzTx/>
              <a:buFont typeface="Wingdings" panose="05000000000000000000" pitchFamily="2" charset="2"/>
              <a:buChar char="u"/>
              <a:defRPr/>
            </a:pPr>
            <a:r>
              <a:rPr kumimoji="0" lang="en-US" altLang="ko-KR" sz="2200" b="1" dirty="0">
                <a:solidFill>
                  <a:schemeClr val="tx1"/>
                </a:solidFill>
                <a:cs typeface="한컴바탕" pitchFamily="18" charset="2"/>
              </a:rPr>
              <a:t>Reflecting this, electric passenger cars were newly classified as a separate sector in the 2020 Korean Input-Output Tables.</a:t>
            </a:r>
            <a:endParaRPr kumimoji="0" lang="en-US" altLang="ko-KR" sz="1800" b="1" dirty="0">
              <a:solidFill>
                <a:schemeClr val="tx1"/>
              </a:solidFill>
              <a:cs typeface="한컴바탕" pitchFamily="18" charset="2"/>
            </a:endParaRPr>
          </a:p>
        </p:txBody>
      </p:sp>
    </p:spTree>
    <p:extLst>
      <p:ext uri="{BB962C8B-B14F-4D97-AF65-F5344CB8AC3E}">
        <p14:creationId xmlns:p14="http://schemas.microsoft.com/office/powerpoint/2010/main" val="420336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descr="EMB00002e380265">
            <a:extLst>
              <a:ext uri="{FF2B5EF4-FFF2-40B4-BE49-F238E27FC236}">
                <a16:creationId xmlns:a16="http://schemas.microsoft.com/office/drawing/2014/main" id="{BD7F5C28-66F4-4164-9910-377386F2788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67264" y="3932678"/>
            <a:ext cx="3577205" cy="2677846"/>
          </a:xfrm>
          <a:prstGeom prst="rect">
            <a:avLst/>
          </a:prstGeom>
          <a:noFill/>
          <a:ln>
            <a:noFill/>
          </a:ln>
        </p:spPr>
      </p:pic>
      <p:pic>
        <p:nvPicPr>
          <p:cNvPr id="12" name="그림 11" descr="EMB00002e380266">
            <a:extLst>
              <a:ext uri="{FF2B5EF4-FFF2-40B4-BE49-F238E27FC236}">
                <a16:creationId xmlns:a16="http://schemas.microsoft.com/office/drawing/2014/main" id="{DEAED776-3E8E-4B65-A576-01FAACE902E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291564" y="3932678"/>
            <a:ext cx="3577205" cy="2677846"/>
          </a:xfrm>
          <a:prstGeom prst="rect">
            <a:avLst/>
          </a:prstGeom>
          <a:noFill/>
          <a:ln>
            <a:noFill/>
          </a:ln>
        </p:spPr>
      </p:pic>
      <p:sp>
        <p:nvSpPr>
          <p:cNvPr id="8" name="TextBox 7">
            <a:extLst>
              <a:ext uri="{FF2B5EF4-FFF2-40B4-BE49-F238E27FC236}">
                <a16:creationId xmlns:a16="http://schemas.microsoft.com/office/drawing/2014/main" id="{952C5417-898F-4731-A4A3-0D28729F8B72}"/>
              </a:ext>
            </a:extLst>
          </p:cNvPr>
          <p:cNvSpPr txBox="1"/>
          <p:nvPr/>
        </p:nvSpPr>
        <p:spPr>
          <a:xfrm>
            <a:off x="1129553" y="670671"/>
            <a:ext cx="8066403" cy="492443"/>
          </a:xfrm>
          <a:prstGeom prst="rect">
            <a:avLst/>
          </a:prstGeom>
          <a:noFill/>
        </p:spPr>
        <p:txBody>
          <a:bodyPr wrap="square" rtlCol="0">
            <a:spAutoFit/>
          </a:bodyPr>
          <a:lstStyle/>
          <a:p>
            <a:r>
              <a:rPr kumimoji="1" lang="en-US" altLang="ko-KR" sz="2600" b="1" dirty="0">
                <a:latin typeface="+mj-ea"/>
                <a:ea typeface="+mj-ea"/>
              </a:rPr>
              <a:t>2. </a:t>
            </a:r>
            <a:r>
              <a:rPr kumimoji="1" lang="en-US" altLang="ko-KR" sz="2600" b="1" dirty="0">
                <a:latin typeface="+mj-ea"/>
              </a:rPr>
              <a:t>Electric</a:t>
            </a:r>
            <a:r>
              <a:rPr kumimoji="1" lang="ko-KR" altLang="en-US" sz="2600" b="1" dirty="0">
                <a:latin typeface="+mj-ea"/>
              </a:rPr>
              <a:t> </a:t>
            </a:r>
            <a:r>
              <a:rPr kumimoji="1" lang="en-US" altLang="ko-KR" sz="2600" b="1" dirty="0">
                <a:latin typeface="+mj-ea"/>
              </a:rPr>
              <a:t>Vehicle</a:t>
            </a:r>
            <a:r>
              <a:rPr kumimoji="1" lang="ko-KR" altLang="en-US" sz="2600" b="1" dirty="0">
                <a:latin typeface="+mj-ea"/>
              </a:rPr>
              <a:t> </a:t>
            </a:r>
            <a:r>
              <a:rPr kumimoji="1" lang="en-US" altLang="ko-KR" sz="2600" b="1" dirty="0">
                <a:latin typeface="+mj-ea"/>
              </a:rPr>
              <a:t>Market</a:t>
            </a:r>
            <a:r>
              <a:rPr kumimoji="1" lang="ko-KR" altLang="en-US" sz="2600" b="1" dirty="0">
                <a:latin typeface="+mj-ea"/>
              </a:rPr>
              <a:t> </a:t>
            </a:r>
            <a:r>
              <a:rPr kumimoji="1" lang="en-US" altLang="ko-KR" sz="2600" b="1" dirty="0">
                <a:latin typeface="+mj-ea"/>
              </a:rPr>
              <a:t>Trends</a:t>
            </a:r>
            <a:endParaRPr kumimoji="1" lang="ko-Kore-KR" altLang="en-US" sz="2600" b="1" dirty="0">
              <a:latin typeface="+mj-ea"/>
              <a:ea typeface="+mj-ea"/>
            </a:endParaRPr>
          </a:p>
        </p:txBody>
      </p:sp>
      <p:sp>
        <p:nvSpPr>
          <p:cNvPr id="9" name="내용 개체 틀 2">
            <a:extLst>
              <a:ext uri="{FF2B5EF4-FFF2-40B4-BE49-F238E27FC236}">
                <a16:creationId xmlns:a16="http://schemas.microsoft.com/office/drawing/2014/main" id="{2852871F-5D47-4BAA-9812-7FE824224403}"/>
              </a:ext>
            </a:extLst>
          </p:cNvPr>
          <p:cNvSpPr txBox="1">
            <a:spLocks/>
          </p:cNvSpPr>
          <p:nvPr/>
        </p:nvSpPr>
        <p:spPr>
          <a:xfrm>
            <a:off x="954947" y="1420841"/>
            <a:ext cx="8491057" cy="2747216"/>
          </a:xfrm>
          <a:prstGeom prst="rect">
            <a:avLst/>
          </a:prstGeom>
        </p:spPr>
        <p:txBody>
          <a:bodyPr/>
          <a:lstStyle>
            <a:lvl1pPr marL="342900" indent="-342900" algn="l" rtl="0" eaLnBrk="0" fontAlgn="base" latinLnBrk="1" hangingPunct="0">
              <a:spcBef>
                <a:spcPct val="20000"/>
              </a:spcBef>
              <a:spcAft>
                <a:spcPct val="0"/>
              </a:spcAft>
              <a:buSzPct val="145000"/>
              <a:buFont typeface="Wingdings" pitchFamily="2" charset="2"/>
              <a:buChar char="§"/>
              <a:defRPr kumimoji="1" sz="3200">
                <a:solidFill>
                  <a:srgbClr val="000066"/>
                </a:solidFill>
                <a:latin typeface="맑은 고딕" pitchFamily="50" charset="-127"/>
                <a:ea typeface="맑은 고딕" pitchFamily="50" charset="-127"/>
                <a:cs typeface="+mn-cs"/>
              </a:defRPr>
            </a:lvl1pPr>
            <a:lvl2pPr marL="742950" indent="-285750" algn="l" rtl="0" eaLnBrk="0" fontAlgn="base" latinLnBrk="1" hangingPunct="0">
              <a:spcBef>
                <a:spcPct val="20000"/>
              </a:spcBef>
              <a:spcAft>
                <a:spcPct val="0"/>
              </a:spcAft>
              <a:buSzPct val="150000"/>
              <a:buChar char="•"/>
              <a:defRPr kumimoji="1" sz="2800">
                <a:solidFill>
                  <a:srgbClr val="000066"/>
                </a:solidFill>
                <a:latin typeface="맑은 고딕" pitchFamily="50" charset="-127"/>
                <a:ea typeface="맑은 고딕" pitchFamily="50" charset="-127"/>
              </a:defRPr>
            </a:lvl2pPr>
            <a:lvl3pPr marL="1143000" indent="-228600" algn="l" rtl="0" eaLnBrk="0" fontAlgn="base" latinLnBrk="1" hangingPunct="0">
              <a:spcBef>
                <a:spcPct val="20000"/>
              </a:spcBef>
              <a:spcAft>
                <a:spcPct val="0"/>
              </a:spcAft>
              <a:buChar char="•"/>
              <a:defRPr kumimoji="1" sz="2400">
                <a:solidFill>
                  <a:schemeClr val="tx1"/>
                </a:solidFill>
                <a:latin typeface="맑은 고딕" pitchFamily="50" charset="-127"/>
                <a:ea typeface="맑은 고딕" pitchFamily="50" charset="-127"/>
              </a:defRPr>
            </a:lvl3pPr>
            <a:lvl4pPr marL="1600200" indent="-228600" algn="l" rtl="0" eaLnBrk="0" fontAlgn="base" latinLnBrk="1" hangingPunct="0">
              <a:spcBef>
                <a:spcPct val="20000"/>
              </a:spcBef>
              <a:spcAft>
                <a:spcPct val="0"/>
              </a:spcAft>
              <a:buChar char="–"/>
              <a:defRPr kumimoji="1" sz="2000">
                <a:solidFill>
                  <a:schemeClr val="tx1"/>
                </a:solidFill>
                <a:latin typeface="맑은 고딕" pitchFamily="50" charset="-127"/>
                <a:ea typeface="맑은 고딕" pitchFamily="50" charset="-127"/>
              </a:defRPr>
            </a:lvl4pPr>
            <a:lvl5pPr marL="2057400" indent="-228600" algn="l" rtl="0" eaLnBrk="0" fontAlgn="base" latinLnBrk="1" hangingPunct="0">
              <a:spcBef>
                <a:spcPct val="20000"/>
              </a:spcBef>
              <a:spcAft>
                <a:spcPct val="0"/>
              </a:spcAft>
              <a:buChar char="»"/>
              <a:defRPr kumimoji="1" sz="2000">
                <a:solidFill>
                  <a:schemeClr val="tx1"/>
                </a:solidFill>
                <a:latin typeface="맑은 고딕" pitchFamily="50" charset="-127"/>
                <a:ea typeface="맑은 고딕" pitchFamily="50" charset="-127"/>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a:lstStyle>
          <a:p>
            <a:pPr marL="360000" marR="0" lvl="0" indent="-360000" algn="l" defTabSz="914400" rtl="0" eaLnBrk="1" fontAlgn="auto" latinLnBrk="1" hangingPunct="1">
              <a:lnSpc>
                <a:spcPts val="2000"/>
              </a:lnSpc>
              <a:spcBef>
                <a:spcPts val="1200"/>
              </a:spcBef>
              <a:spcAft>
                <a:spcPts val="600"/>
              </a:spcAft>
              <a:buClrTx/>
              <a:buSzTx/>
              <a:buFont typeface="Wingdings" panose="05000000000000000000" pitchFamily="2" charset="2"/>
              <a:buChar char="u"/>
              <a:tabLst/>
              <a:defRPr/>
            </a:pPr>
            <a:r>
              <a:rPr kumimoji="0" lang="en-US" altLang="ko-KR" sz="2200" b="1" dirty="0">
                <a:solidFill>
                  <a:schemeClr val="tx1"/>
                </a:solidFill>
                <a:cs typeface="한컴바탕" pitchFamily="18" charset="2"/>
              </a:rPr>
              <a:t>Electric Vehicles</a:t>
            </a:r>
            <a:endParaRPr kumimoji="0" lang="en-US" altLang="ko-KR" sz="2200" b="1" i="0" u="none" strike="noStrike" kern="1200" cap="none" spc="0" normalizeH="0" baseline="0" noProof="0" dirty="0">
              <a:ln>
                <a:noFill/>
              </a:ln>
              <a:solidFill>
                <a:schemeClr val="tx1"/>
              </a:solidFill>
              <a:effectLst/>
              <a:uLnTx/>
              <a:uFillTx/>
              <a:latin typeface="맑은 고딕" pitchFamily="50" charset="-127"/>
              <a:ea typeface="맑은 고딕" pitchFamily="50" charset="-127"/>
              <a:cs typeface="한컴바탕" pitchFamily="18" charset="2"/>
            </a:endParaRPr>
          </a:p>
          <a:p>
            <a:pPr marL="450000" lvl="1" indent="-180000" eaLnBrk="1" fontAlgn="auto" hangingPunct="1">
              <a:lnSpc>
                <a:spcPts val="2000"/>
              </a:lnSpc>
              <a:spcBef>
                <a:spcPts val="600"/>
              </a:spcBef>
              <a:spcAft>
                <a:spcPts val="600"/>
              </a:spcAft>
              <a:buSzTx/>
              <a:defRPr/>
            </a:pPr>
            <a:r>
              <a:rPr kumimoji="0" lang="en-US" altLang="ko-KR" sz="1800" b="1" dirty="0">
                <a:solidFill>
                  <a:schemeClr val="tx1"/>
                </a:solidFill>
                <a:cs typeface="한컴바탕" pitchFamily="18" charset="2"/>
              </a:rPr>
              <a:t>Global EV sales grew at an average annual rate of 46% (2018-2023) and are projected to exceed non-EV sales after 2030.</a:t>
            </a:r>
          </a:p>
          <a:p>
            <a:pPr marL="450000" lvl="1" indent="-180000" eaLnBrk="1" fontAlgn="auto" hangingPunct="1">
              <a:lnSpc>
                <a:spcPts val="2000"/>
              </a:lnSpc>
              <a:spcBef>
                <a:spcPts val="600"/>
              </a:spcBef>
              <a:spcAft>
                <a:spcPts val="600"/>
              </a:spcAft>
              <a:buSzTx/>
              <a:defRPr/>
            </a:pPr>
            <a:r>
              <a:rPr kumimoji="0" lang="en-US" altLang="ko-KR" sz="1800" b="1" dirty="0">
                <a:solidFill>
                  <a:schemeClr val="tx1"/>
                </a:solidFill>
                <a:cs typeface="한컴바탕" pitchFamily="18" charset="2"/>
              </a:rPr>
              <a:t>Main markets : China (60%), Europe (25%), U.S. (10%)</a:t>
            </a:r>
          </a:p>
          <a:p>
            <a:pPr marL="450000" lvl="1" indent="-180000" eaLnBrk="1" fontAlgn="auto" hangingPunct="1">
              <a:lnSpc>
                <a:spcPts val="2000"/>
              </a:lnSpc>
              <a:spcBef>
                <a:spcPts val="600"/>
              </a:spcBef>
              <a:spcAft>
                <a:spcPts val="1200"/>
              </a:spcAft>
              <a:buSzTx/>
              <a:defRPr/>
            </a:pPr>
            <a:r>
              <a:rPr kumimoji="0" lang="en-US" altLang="ko-KR" sz="1800" b="1" dirty="0">
                <a:solidFill>
                  <a:schemeClr val="tx1"/>
                </a:solidFill>
                <a:cs typeface="한컴바탕" pitchFamily="18" charset="2"/>
              </a:rPr>
              <a:t>Korea’s global share is small (1.2%), but domestic EV share is growing rapidly due to government subsidies and improved infrastructure.</a:t>
            </a:r>
          </a:p>
        </p:txBody>
      </p:sp>
      <p:sp>
        <p:nvSpPr>
          <p:cNvPr id="2" name="직사각형 1">
            <a:extLst>
              <a:ext uri="{FF2B5EF4-FFF2-40B4-BE49-F238E27FC236}">
                <a16:creationId xmlns:a16="http://schemas.microsoft.com/office/drawing/2014/main" id="{9AF1BDD3-25F3-42B5-8F64-55711D6EFA71}"/>
              </a:ext>
            </a:extLst>
          </p:cNvPr>
          <p:cNvSpPr/>
          <p:nvPr/>
        </p:nvSpPr>
        <p:spPr>
          <a:xfrm>
            <a:off x="1532230" y="6610525"/>
            <a:ext cx="1449436" cy="246221"/>
          </a:xfrm>
          <a:prstGeom prst="rect">
            <a:avLst/>
          </a:prstGeom>
        </p:spPr>
        <p:txBody>
          <a:bodyPr wrap="none">
            <a:spAutoFit/>
          </a:bodyPr>
          <a:lstStyle/>
          <a:p>
            <a:r>
              <a:rPr lang="en-US" altLang="ko-KR" sz="1000" kern="0" dirty="0">
                <a:solidFill>
                  <a:srgbClr val="000000"/>
                </a:solidFill>
                <a:latin typeface="맑은 고딕" panose="020B0503020000020004" pitchFamily="50" charset="-127"/>
                <a:cs typeface="굴림" panose="020B0600000101010101" pitchFamily="50" charset="-127"/>
              </a:rPr>
              <a:t>Source: SNE Research</a:t>
            </a:r>
            <a:endParaRPr lang="ko-KR" altLang="en-US" sz="1000" dirty="0"/>
          </a:p>
        </p:txBody>
      </p:sp>
      <p:sp>
        <p:nvSpPr>
          <p:cNvPr id="3" name="직사각형 2">
            <a:extLst>
              <a:ext uri="{FF2B5EF4-FFF2-40B4-BE49-F238E27FC236}">
                <a16:creationId xmlns:a16="http://schemas.microsoft.com/office/drawing/2014/main" id="{AE2AE682-D8EC-430F-B27D-B95F682FC2C7}"/>
              </a:ext>
            </a:extLst>
          </p:cNvPr>
          <p:cNvSpPr/>
          <p:nvPr/>
        </p:nvSpPr>
        <p:spPr>
          <a:xfrm>
            <a:off x="5491294" y="6610524"/>
            <a:ext cx="1015021" cy="246221"/>
          </a:xfrm>
          <a:prstGeom prst="rect">
            <a:avLst/>
          </a:prstGeom>
        </p:spPr>
        <p:txBody>
          <a:bodyPr wrap="none">
            <a:spAutoFit/>
          </a:bodyPr>
          <a:lstStyle/>
          <a:p>
            <a:r>
              <a:rPr lang="en-US" altLang="ko-KR" sz="1000" kern="0" dirty="0">
                <a:solidFill>
                  <a:srgbClr val="000000"/>
                </a:solidFill>
                <a:latin typeface="맑은 고딕" panose="020B0503020000020004" pitchFamily="50" charset="-127"/>
                <a:cs typeface="굴림" panose="020B0600000101010101" pitchFamily="50" charset="-127"/>
              </a:rPr>
              <a:t>Source: KAMA</a:t>
            </a:r>
            <a:endParaRPr lang="ko-KR" altLang="en-US" sz="1000" dirty="0"/>
          </a:p>
        </p:txBody>
      </p:sp>
      <p:sp>
        <p:nvSpPr>
          <p:cNvPr id="4" name="직사각형 3">
            <a:extLst>
              <a:ext uri="{FF2B5EF4-FFF2-40B4-BE49-F238E27FC236}">
                <a16:creationId xmlns:a16="http://schemas.microsoft.com/office/drawing/2014/main" id="{9A44E73B-AECB-47AD-BF1B-BD9E9DA99A78}"/>
              </a:ext>
            </a:extLst>
          </p:cNvPr>
          <p:cNvSpPr/>
          <p:nvPr/>
        </p:nvSpPr>
        <p:spPr>
          <a:xfrm>
            <a:off x="2410825" y="3744104"/>
            <a:ext cx="1507144" cy="307777"/>
          </a:xfrm>
          <a:prstGeom prst="rect">
            <a:avLst/>
          </a:prstGeom>
        </p:spPr>
        <p:txBody>
          <a:bodyPr wrap="none">
            <a:spAutoFit/>
          </a:bodyPr>
          <a:lstStyle/>
          <a:p>
            <a:r>
              <a:rPr lang="en-US" altLang="ko-KR" sz="1400" b="1" u="sng" kern="0" dirty="0">
                <a:solidFill>
                  <a:srgbClr val="000000"/>
                </a:solidFill>
                <a:uFill>
                  <a:solidFill>
                    <a:srgbClr val="000000"/>
                  </a:solidFill>
                </a:uFill>
                <a:latin typeface="맑은 고딕" panose="020B0503020000020004" pitchFamily="50" charset="-127"/>
                <a:cs typeface="굴림" panose="020B0600000101010101" pitchFamily="50" charset="-127"/>
              </a:rPr>
              <a:t>Global EV Sales</a:t>
            </a:r>
            <a:endParaRPr lang="ko-KR" altLang="en-US" sz="1400" dirty="0"/>
          </a:p>
        </p:txBody>
      </p:sp>
      <p:sp>
        <p:nvSpPr>
          <p:cNvPr id="5" name="직사각형 4">
            <a:extLst>
              <a:ext uri="{FF2B5EF4-FFF2-40B4-BE49-F238E27FC236}">
                <a16:creationId xmlns:a16="http://schemas.microsoft.com/office/drawing/2014/main" id="{CFDE5ECA-52E5-46BC-B78C-1E45288A6E18}"/>
              </a:ext>
            </a:extLst>
          </p:cNvPr>
          <p:cNvSpPr/>
          <p:nvPr/>
        </p:nvSpPr>
        <p:spPr>
          <a:xfrm>
            <a:off x="6265979" y="3744103"/>
            <a:ext cx="1451038" cy="307777"/>
          </a:xfrm>
          <a:prstGeom prst="rect">
            <a:avLst/>
          </a:prstGeom>
        </p:spPr>
        <p:txBody>
          <a:bodyPr wrap="none">
            <a:spAutoFit/>
          </a:bodyPr>
          <a:lstStyle/>
          <a:p>
            <a:r>
              <a:rPr lang="en-US" altLang="ko-KR" sz="1400" b="1" u="sng" kern="0" dirty="0">
                <a:solidFill>
                  <a:srgbClr val="000000"/>
                </a:solidFill>
                <a:uFill>
                  <a:solidFill>
                    <a:srgbClr val="000000"/>
                  </a:solidFill>
                </a:uFill>
                <a:latin typeface="맑은 고딕" panose="020B0503020000020004" pitchFamily="50" charset="-127"/>
                <a:cs typeface="굴림" panose="020B0600000101010101" pitchFamily="50" charset="-127"/>
              </a:rPr>
              <a:t>Korea EV Sales</a:t>
            </a:r>
            <a:endParaRPr lang="ko-KR" altLang="en-US" sz="1400" dirty="0"/>
          </a:p>
        </p:txBody>
      </p:sp>
      <p:sp>
        <p:nvSpPr>
          <p:cNvPr id="6" name="TextBox 5">
            <a:extLst>
              <a:ext uri="{FF2B5EF4-FFF2-40B4-BE49-F238E27FC236}">
                <a16:creationId xmlns:a16="http://schemas.microsoft.com/office/drawing/2014/main" id="{F17E3151-B82C-41A1-A0A2-588793D6DFE2}"/>
              </a:ext>
            </a:extLst>
          </p:cNvPr>
          <p:cNvSpPr txBox="1"/>
          <p:nvPr/>
        </p:nvSpPr>
        <p:spPr>
          <a:xfrm>
            <a:off x="8078598" y="6031684"/>
            <a:ext cx="545285" cy="251669"/>
          </a:xfrm>
          <a:prstGeom prst="rect">
            <a:avLst/>
          </a:prstGeom>
        </p:spPr>
        <p:txBody>
          <a:bodyPr wrap="square" rtlCol="0">
            <a:noAutofit/>
          </a:bodyPr>
          <a:lstStyle/>
          <a:p>
            <a:pPr algn="l"/>
            <a:r>
              <a:rPr lang="en-US" altLang="ko-KR" sz="900" b="1" dirty="0">
                <a:solidFill>
                  <a:schemeClr val="tx2"/>
                </a:solidFill>
                <a:latin typeface="+mn-ea"/>
                <a:ea typeface="+mn-ea"/>
              </a:rPr>
              <a:t>0.124</a:t>
            </a:r>
            <a:endParaRPr lang="ko-KR" altLang="en-US" sz="900" b="1" dirty="0">
              <a:solidFill>
                <a:schemeClr val="tx2"/>
              </a:solidFill>
              <a:latin typeface="+mn-ea"/>
              <a:ea typeface="+mn-ea"/>
            </a:endParaRPr>
          </a:p>
        </p:txBody>
      </p:sp>
    </p:spTree>
    <p:extLst>
      <p:ext uri="{BB962C8B-B14F-4D97-AF65-F5344CB8AC3E}">
        <p14:creationId xmlns:p14="http://schemas.microsoft.com/office/powerpoint/2010/main" val="834941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EMB00002e380267">
            <a:extLst>
              <a:ext uri="{FF2B5EF4-FFF2-40B4-BE49-F238E27FC236}">
                <a16:creationId xmlns:a16="http://schemas.microsoft.com/office/drawing/2014/main" id="{53049DD0-8213-478F-9EC6-224C3B29F00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33850" y="3779241"/>
            <a:ext cx="3770181" cy="2854119"/>
          </a:xfrm>
          <a:prstGeom prst="rect">
            <a:avLst/>
          </a:prstGeom>
          <a:noFill/>
          <a:ln>
            <a:noFill/>
          </a:ln>
        </p:spPr>
      </p:pic>
      <p:pic>
        <p:nvPicPr>
          <p:cNvPr id="3" name="그림 2" descr="EMB00002e380268">
            <a:extLst>
              <a:ext uri="{FF2B5EF4-FFF2-40B4-BE49-F238E27FC236}">
                <a16:creationId xmlns:a16="http://schemas.microsoft.com/office/drawing/2014/main" id="{3D570844-4799-4FD4-AA7E-06A9F67BA2D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19288" y="3779241"/>
            <a:ext cx="3624044" cy="2854119"/>
          </a:xfrm>
          <a:prstGeom prst="rect">
            <a:avLst/>
          </a:prstGeom>
          <a:noFill/>
          <a:ln>
            <a:noFill/>
          </a:ln>
        </p:spPr>
      </p:pic>
      <p:sp>
        <p:nvSpPr>
          <p:cNvPr id="4" name="TextBox 3">
            <a:extLst>
              <a:ext uri="{FF2B5EF4-FFF2-40B4-BE49-F238E27FC236}">
                <a16:creationId xmlns:a16="http://schemas.microsoft.com/office/drawing/2014/main" id="{DD0E3B15-4620-4A5A-9B0F-E8C736B292F6}"/>
              </a:ext>
            </a:extLst>
          </p:cNvPr>
          <p:cNvSpPr txBox="1"/>
          <p:nvPr/>
        </p:nvSpPr>
        <p:spPr>
          <a:xfrm>
            <a:off x="1129553" y="670671"/>
            <a:ext cx="8066403" cy="492443"/>
          </a:xfrm>
          <a:prstGeom prst="rect">
            <a:avLst/>
          </a:prstGeom>
          <a:noFill/>
        </p:spPr>
        <p:txBody>
          <a:bodyPr wrap="square" rtlCol="0">
            <a:spAutoFit/>
          </a:bodyPr>
          <a:lstStyle/>
          <a:p>
            <a:r>
              <a:rPr kumimoji="1" lang="en-US" altLang="ko-KR" sz="2600" b="1" dirty="0">
                <a:latin typeface="+mj-ea"/>
                <a:ea typeface="+mj-ea"/>
              </a:rPr>
              <a:t>2. </a:t>
            </a:r>
            <a:r>
              <a:rPr kumimoji="1" lang="en-US" altLang="ko-KR" sz="2600" b="1" dirty="0">
                <a:latin typeface="+mj-ea"/>
              </a:rPr>
              <a:t>Electric</a:t>
            </a:r>
            <a:r>
              <a:rPr kumimoji="1" lang="ko-KR" altLang="en-US" sz="2600" b="1" dirty="0">
                <a:latin typeface="+mj-ea"/>
              </a:rPr>
              <a:t> </a:t>
            </a:r>
            <a:r>
              <a:rPr kumimoji="1" lang="en-US" altLang="ko-KR" sz="2600" b="1" dirty="0">
                <a:latin typeface="+mj-ea"/>
              </a:rPr>
              <a:t>Vehicle</a:t>
            </a:r>
            <a:r>
              <a:rPr kumimoji="1" lang="ko-KR" altLang="en-US" sz="2600" b="1" dirty="0">
                <a:latin typeface="+mj-ea"/>
              </a:rPr>
              <a:t> </a:t>
            </a:r>
            <a:r>
              <a:rPr kumimoji="1" lang="en-US" altLang="ko-KR" sz="2600" b="1" dirty="0">
                <a:latin typeface="+mj-ea"/>
              </a:rPr>
              <a:t>Market</a:t>
            </a:r>
            <a:r>
              <a:rPr kumimoji="1" lang="ko-KR" altLang="en-US" sz="2600" b="1" dirty="0">
                <a:latin typeface="+mj-ea"/>
              </a:rPr>
              <a:t> </a:t>
            </a:r>
            <a:r>
              <a:rPr kumimoji="1" lang="en-US" altLang="ko-KR" sz="2600" b="1" dirty="0">
                <a:latin typeface="+mj-ea"/>
              </a:rPr>
              <a:t>Trends</a:t>
            </a:r>
            <a:endParaRPr kumimoji="1" lang="ko-Kore-KR" altLang="en-US" sz="2600" b="1" dirty="0">
              <a:latin typeface="+mj-ea"/>
              <a:ea typeface="+mj-ea"/>
            </a:endParaRPr>
          </a:p>
        </p:txBody>
      </p:sp>
      <p:sp>
        <p:nvSpPr>
          <p:cNvPr id="6" name="내용 개체 틀 2">
            <a:extLst>
              <a:ext uri="{FF2B5EF4-FFF2-40B4-BE49-F238E27FC236}">
                <a16:creationId xmlns:a16="http://schemas.microsoft.com/office/drawing/2014/main" id="{989E8067-3653-45C4-965F-EC926857203E}"/>
              </a:ext>
            </a:extLst>
          </p:cNvPr>
          <p:cNvSpPr txBox="1">
            <a:spLocks/>
          </p:cNvSpPr>
          <p:nvPr/>
        </p:nvSpPr>
        <p:spPr>
          <a:xfrm>
            <a:off x="954947" y="1420841"/>
            <a:ext cx="8491057" cy="2186425"/>
          </a:xfrm>
          <a:prstGeom prst="rect">
            <a:avLst/>
          </a:prstGeom>
        </p:spPr>
        <p:txBody>
          <a:bodyPr/>
          <a:lstStyle>
            <a:lvl1pPr marL="342900" indent="-342900" algn="l" rtl="0" eaLnBrk="0" fontAlgn="base" latinLnBrk="1" hangingPunct="0">
              <a:spcBef>
                <a:spcPct val="20000"/>
              </a:spcBef>
              <a:spcAft>
                <a:spcPct val="0"/>
              </a:spcAft>
              <a:buSzPct val="145000"/>
              <a:buFont typeface="Wingdings" pitchFamily="2" charset="2"/>
              <a:buChar char="§"/>
              <a:defRPr kumimoji="1" sz="3200">
                <a:solidFill>
                  <a:srgbClr val="000066"/>
                </a:solidFill>
                <a:latin typeface="맑은 고딕" pitchFamily="50" charset="-127"/>
                <a:ea typeface="맑은 고딕" pitchFamily="50" charset="-127"/>
                <a:cs typeface="+mn-cs"/>
              </a:defRPr>
            </a:lvl1pPr>
            <a:lvl2pPr marL="742950" indent="-285750" algn="l" rtl="0" eaLnBrk="0" fontAlgn="base" latinLnBrk="1" hangingPunct="0">
              <a:spcBef>
                <a:spcPct val="20000"/>
              </a:spcBef>
              <a:spcAft>
                <a:spcPct val="0"/>
              </a:spcAft>
              <a:buSzPct val="150000"/>
              <a:buChar char="•"/>
              <a:defRPr kumimoji="1" sz="2800">
                <a:solidFill>
                  <a:srgbClr val="000066"/>
                </a:solidFill>
                <a:latin typeface="맑은 고딕" pitchFamily="50" charset="-127"/>
                <a:ea typeface="맑은 고딕" pitchFamily="50" charset="-127"/>
              </a:defRPr>
            </a:lvl2pPr>
            <a:lvl3pPr marL="1143000" indent="-228600" algn="l" rtl="0" eaLnBrk="0" fontAlgn="base" latinLnBrk="1" hangingPunct="0">
              <a:spcBef>
                <a:spcPct val="20000"/>
              </a:spcBef>
              <a:spcAft>
                <a:spcPct val="0"/>
              </a:spcAft>
              <a:buChar char="•"/>
              <a:defRPr kumimoji="1" sz="2400">
                <a:solidFill>
                  <a:schemeClr val="tx1"/>
                </a:solidFill>
                <a:latin typeface="맑은 고딕" pitchFamily="50" charset="-127"/>
                <a:ea typeface="맑은 고딕" pitchFamily="50" charset="-127"/>
              </a:defRPr>
            </a:lvl3pPr>
            <a:lvl4pPr marL="1600200" indent="-228600" algn="l" rtl="0" eaLnBrk="0" fontAlgn="base" latinLnBrk="1" hangingPunct="0">
              <a:spcBef>
                <a:spcPct val="20000"/>
              </a:spcBef>
              <a:spcAft>
                <a:spcPct val="0"/>
              </a:spcAft>
              <a:buChar char="–"/>
              <a:defRPr kumimoji="1" sz="2000">
                <a:solidFill>
                  <a:schemeClr val="tx1"/>
                </a:solidFill>
                <a:latin typeface="맑은 고딕" pitchFamily="50" charset="-127"/>
                <a:ea typeface="맑은 고딕" pitchFamily="50" charset="-127"/>
              </a:defRPr>
            </a:lvl4pPr>
            <a:lvl5pPr marL="2057400" indent="-228600" algn="l" rtl="0" eaLnBrk="0" fontAlgn="base" latinLnBrk="1" hangingPunct="0">
              <a:spcBef>
                <a:spcPct val="20000"/>
              </a:spcBef>
              <a:spcAft>
                <a:spcPct val="0"/>
              </a:spcAft>
              <a:buChar char="»"/>
              <a:defRPr kumimoji="1" sz="2000">
                <a:solidFill>
                  <a:schemeClr val="tx1"/>
                </a:solidFill>
                <a:latin typeface="맑은 고딕" pitchFamily="50" charset="-127"/>
                <a:ea typeface="맑은 고딕" pitchFamily="50" charset="-127"/>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a:lstStyle>
          <a:p>
            <a:pPr marL="360000" marR="0" lvl="0" indent="-360000" algn="l" defTabSz="914400" rtl="0" eaLnBrk="1" fontAlgn="auto" latinLnBrk="1" hangingPunct="1">
              <a:lnSpc>
                <a:spcPts val="2000"/>
              </a:lnSpc>
              <a:spcBef>
                <a:spcPts val="1200"/>
              </a:spcBef>
              <a:spcAft>
                <a:spcPts val="600"/>
              </a:spcAft>
              <a:buClrTx/>
              <a:buSzTx/>
              <a:buFont typeface="Wingdings" panose="05000000000000000000" pitchFamily="2" charset="2"/>
              <a:buChar char="u"/>
              <a:tabLst/>
              <a:defRPr/>
            </a:pPr>
            <a:r>
              <a:rPr kumimoji="0" lang="en-US" altLang="ko-KR" sz="2200" b="1" dirty="0">
                <a:solidFill>
                  <a:schemeClr val="tx1"/>
                </a:solidFill>
                <a:cs typeface="한컴바탕" pitchFamily="18" charset="2"/>
              </a:rPr>
              <a:t>Batteries and Materials</a:t>
            </a:r>
            <a:endParaRPr kumimoji="0" lang="en-US" altLang="ko-KR" sz="2200" b="1" i="0" u="none" strike="noStrike" kern="1200" cap="none" spc="0" normalizeH="0" baseline="0" noProof="0" dirty="0">
              <a:ln>
                <a:noFill/>
              </a:ln>
              <a:solidFill>
                <a:schemeClr val="tx1"/>
              </a:solidFill>
              <a:effectLst/>
              <a:uLnTx/>
              <a:uFillTx/>
              <a:latin typeface="맑은 고딕" pitchFamily="50" charset="-127"/>
              <a:ea typeface="맑은 고딕" pitchFamily="50" charset="-127"/>
              <a:cs typeface="한컴바탕" pitchFamily="18" charset="2"/>
            </a:endParaRPr>
          </a:p>
          <a:p>
            <a:pPr marL="450000" lvl="1" indent="-180000" eaLnBrk="1" fontAlgn="auto" hangingPunct="1">
              <a:lnSpc>
                <a:spcPts val="2000"/>
              </a:lnSpc>
              <a:spcBef>
                <a:spcPts val="600"/>
              </a:spcBef>
              <a:spcAft>
                <a:spcPts val="600"/>
              </a:spcAft>
              <a:buSzTx/>
              <a:defRPr/>
            </a:pPr>
            <a:r>
              <a:rPr kumimoji="0" lang="en-US" altLang="ko-KR" sz="1800" b="1" dirty="0">
                <a:solidFill>
                  <a:schemeClr val="tx1"/>
                </a:solidFill>
                <a:cs typeface="한컴바탕" pitchFamily="18" charset="2"/>
              </a:rPr>
              <a:t>The battery market, a key EV component, has seen strong growth.</a:t>
            </a:r>
          </a:p>
          <a:p>
            <a:pPr marL="450000" lvl="1" indent="-180000" eaLnBrk="1" fontAlgn="auto" hangingPunct="1">
              <a:lnSpc>
                <a:spcPts val="2000"/>
              </a:lnSpc>
              <a:spcBef>
                <a:spcPts val="600"/>
              </a:spcBef>
              <a:spcAft>
                <a:spcPts val="600"/>
              </a:spcAft>
              <a:buSzTx/>
              <a:defRPr/>
            </a:pPr>
            <a:r>
              <a:rPr kumimoji="0" lang="en-US" altLang="ko-KR" sz="1800" b="1" dirty="0">
                <a:solidFill>
                  <a:schemeClr val="tx1"/>
                </a:solidFill>
                <a:cs typeface="한컴바탕" pitchFamily="18" charset="2"/>
              </a:rPr>
              <a:t>Korea held 24% of the global battery market in 2022, with 8-20% shares in key materials.</a:t>
            </a:r>
          </a:p>
          <a:p>
            <a:pPr marL="450000" lvl="1" indent="-180000" eaLnBrk="1" fontAlgn="auto" hangingPunct="1">
              <a:lnSpc>
                <a:spcPts val="2000"/>
              </a:lnSpc>
              <a:spcBef>
                <a:spcPts val="600"/>
              </a:spcBef>
              <a:spcAft>
                <a:spcPts val="1200"/>
              </a:spcAft>
              <a:buSzTx/>
              <a:defRPr/>
            </a:pPr>
            <a:r>
              <a:rPr kumimoji="0" lang="en-US" altLang="ko-KR" sz="1800" b="1" dirty="0">
                <a:solidFill>
                  <a:schemeClr val="tx1"/>
                </a:solidFill>
                <a:cs typeface="한컴바탕" pitchFamily="18" charset="2"/>
              </a:rPr>
              <a:t>However, high import dependence on critical minerals (e.g., lithium, nickel) persists, especially from China.</a:t>
            </a:r>
          </a:p>
        </p:txBody>
      </p:sp>
    </p:spTree>
    <p:extLst>
      <p:ext uri="{BB962C8B-B14F-4D97-AF65-F5344CB8AC3E}">
        <p14:creationId xmlns:p14="http://schemas.microsoft.com/office/powerpoint/2010/main" val="4157331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3CDCB69A-4071-46BA-B245-36B84F6502AD}"/>
              </a:ext>
            </a:extLst>
          </p:cNvPr>
          <p:cNvSpPr>
            <a:spLocks noChangeArrowheads="1"/>
          </p:cNvSpPr>
          <p:nvPr/>
        </p:nvSpPr>
        <p:spPr bwMode="auto">
          <a:xfrm>
            <a:off x="2098675" y="343535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pic>
        <p:nvPicPr>
          <p:cNvPr id="7" name="그림 6">
            <a:extLst>
              <a:ext uri="{FF2B5EF4-FFF2-40B4-BE49-F238E27FC236}">
                <a16:creationId xmlns:a16="http://schemas.microsoft.com/office/drawing/2014/main" id="{ABEC204B-A106-4F08-8C9A-22F4B255B51B}"/>
              </a:ext>
            </a:extLst>
          </p:cNvPr>
          <p:cNvPicPr>
            <a:picLocks noChangeAspect="1"/>
          </p:cNvPicPr>
          <p:nvPr/>
        </p:nvPicPr>
        <p:blipFill>
          <a:blip r:embed="rId2"/>
          <a:stretch>
            <a:fillRect/>
          </a:stretch>
        </p:blipFill>
        <p:spPr>
          <a:xfrm>
            <a:off x="1521932" y="4514505"/>
            <a:ext cx="7281644" cy="1808177"/>
          </a:xfrm>
          <a:prstGeom prst="rect">
            <a:avLst/>
          </a:prstGeom>
        </p:spPr>
      </p:pic>
      <p:sp>
        <p:nvSpPr>
          <p:cNvPr id="4" name="TextBox 3">
            <a:extLst>
              <a:ext uri="{FF2B5EF4-FFF2-40B4-BE49-F238E27FC236}">
                <a16:creationId xmlns:a16="http://schemas.microsoft.com/office/drawing/2014/main" id="{A2F9EEDA-0FF8-4250-BCDB-C0122647DF95}"/>
              </a:ext>
            </a:extLst>
          </p:cNvPr>
          <p:cNvSpPr txBox="1"/>
          <p:nvPr/>
        </p:nvSpPr>
        <p:spPr>
          <a:xfrm>
            <a:off x="1129553" y="670671"/>
            <a:ext cx="8066403" cy="492443"/>
          </a:xfrm>
          <a:prstGeom prst="rect">
            <a:avLst/>
          </a:prstGeom>
          <a:noFill/>
        </p:spPr>
        <p:txBody>
          <a:bodyPr wrap="square" rtlCol="0">
            <a:spAutoFit/>
          </a:bodyPr>
          <a:lstStyle/>
          <a:p>
            <a:r>
              <a:rPr kumimoji="1" lang="en-US" altLang="ko-KR" sz="2600" b="1" dirty="0">
                <a:latin typeface="+mj-ea"/>
                <a:ea typeface="+mj-ea"/>
              </a:rPr>
              <a:t>3. </a:t>
            </a:r>
            <a:r>
              <a:rPr kumimoji="1" lang="en-US" altLang="ko-KR" sz="2600" b="1" dirty="0">
                <a:latin typeface="+mj-ea"/>
              </a:rPr>
              <a:t>Estimation of the EV Sector</a:t>
            </a:r>
          </a:p>
        </p:txBody>
      </p:sp>
      <p:sp>
        <p:nvSpPr>
          <p:cNvPr id="5" name="내용 개체 틀 2">
            <a:extLst>
              <a:ext uri="{FF2B5EF4-FFF2-40B4-BE49-F238E27FC236}">
                <a16:creationId xmlns:a16="http://schemas.microsoft.com/office/drawing/2014/main" id="{2200B8CE-E8C9-4506-834D-818D07E32952}"/>
              </a:ext>
            </a:extLst>
          </p:cNvPr>
          <p:cNvSpPr txBox="1">
            <a:spLocks/>
          </p:cNvSpPr>
          <p:nvPr/>
        </p:nvSpPr>
        <p:spPr>
          <a:xfrm>
            <a:off x="996892" y="1569570"/>
            <a:ext cx="8491057" cy="1853079"/>
          </a:xfrm>
          <a:prstGeom prst="rect">
            <a:avLst/>
          </a:prstGeom>
        </p:spPr>
        <p:txBody>
          <a:bodyPr/>
          <a:lstStyle>
            <a:lvl1pPr marL="342900" indent="-342900" algn="l" rtl="0" eaLnBrk="0" fontAlgn="base" latinLnBrk="1" hangingPunct="0">
              <a:spcBef>
                <a:spcPct val="20000"/>
              </a:spcBef>
              <a:spcAft>
                <a:spcPct val="0"/>
              </a:spcAft>
              <a:buSzPct val="145000"/>
              <a:buFont typeface="Wingdings" pitchFamily="2" charset="2"/>
              <a:buChar char="§"/>
              <a:defRPr kumimoji="1" sz="3200">
                <a:solidFill>
                  <a:srgbClr val="000066"/>
                </a:solidFill>
                <a:latin typeface="맑은 고딕" pitchFamily="50" charset="-127"/>
                <a:ea typeface="맑은 고딕" pitchFamily="50" charset="-127"/>
                <a:cs typeface="+mn-cs"/>
              </a:defRPr>
            </a:lvl1pPr>
            <a:lvl2pPr marL="742950" indent="-285750" algn="l" rtl="0" eaLnBrk="0" fontAlgn="base" latinLnBrk="1" hangingPunct="0">
              <a:spcBef>
                <a:spcPct val="20000"/>
              </a:spcBef>
              <a:spcAft>
                <a:spcPct val="0"/>
              </a:spcAft>
              <a:buSzPct val="150000"/>
              <a:buChar char="•"/>
              <a:defRPr kumimoji="1" sz="2800">
                <a:solidFill>
                  <a:srgbClr val="000066"/>
                </a:solidFill>
                <a:latin typeface="맑은 고딕" pitchFamily="50" charset="-127"/>
                <a:ea typeface="맑은 고딕" pitchFamily="50" charset="-127"/>
              </a:defRPr>
            </a:lvl2pPr>
            <a:lvl3pPr marL="1143000" indent="-228600" algn="l" rtl="0" eaLnBrk="0" fontAlgn="base" latinLnBrk="1" hangingPunct="0">
              <a:spcBef>
                <a:spcPct val="20000"/>
              </a:spcBef>
              <a:spcAft>
                <a:spcPct val="0"/>
              </a:spcAft>
              <a:buChar char="•"/>
              <a:defRPr kumimoji="1" sz="2400">
                <a:solidFill>
                  <a:schemeClr val="tx1"/>
                </a:solidFill>
                <a:latin typeface="맑은 고딕" pitchFamily="50" charset="-127"/>
                <a:ea typeface="맑은 고딕" pitchFamily="50" charset="-127"/>
              </a:defRPr>
            </a:lvl3pPr>
            <a:lvl4pPr marL="1600200" indent="-228600" algn="l" rtl="0" eaLnBrk="0" fontAlgn="base" latinLnBrk="1" hangingPunct="0">
              <a:spcBef>
                <a:spcPct val="20000"/>
              </a:spcBef>
              <a:spcAft>
                <a:spcPct val="0"/>
              </a:spcAft>
              <a:buChar char="–"/>
              <a:defRPr kumimoji="1" sz="2000">
                <a:solidFill>
                  <a:schemeClr val="tx1"/>
                </a:solidFill>
                <a:latin typeface="맑은 고딕" pitchFamily="50" charset="-127"/>
                <a:ea typeface="맑은 고딕" pitchFamily="50" charset="-127"/>
              </a:defRPr>
            </a:lvl4pPr>
            <a:lvl5pPr marL="2057400" indent="-228600" algn="l" rtl="0" eaLnBrk="0" fontAlgn="base" latinLnBrk="1" hangingPunct="0">
              <a:spcBef>
                <a:spcPct val="20000"/>
              </a:spcBef>
              <a:spcAft>
                <a:spcPct val="0"/>
              </a:spcAft>
              <a:buChar char="»"/>
              <a:defRPr kumimoji="1" sz="2000">
                <a:solidFill>
                  <a:schemeClr val="tx1"/>
                </a:solidFill>
                <a:latin typeface="맑은 고딕" pitchFamily="50" charset="-127"/>
                <a:ea typeface="맑은 고딕" pitchFamily="50" charset="-127"/>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a:lstStyle>
          <a:p>
            <a:pPr marL="360000" marR="0" lvl="0" indent="-360000" algn="l" defTabSz="914400" rtl="0" eaLnBrk="1" fontAlgn="auto" latinLnBrk="1" hangingPunct="1">
              <a:lnSpc>
                <a:spcPts val="2000"/>
              </a:lnSpc>
              <a:spcBef>
                <a:spcPts val="1200"/>
              </a:spcBef>
              <a:spcAft>
                <a:spcPts val="600"/>
              </a:spcAft>
              <a:buClrTx/>
              <a:buSzTx/>
              <a:buFont typeface="Wingdings" panose="05000000000000000000" pitchFamily="2" charset="2"/>
              <a:buChar char="u"/>
              <a:tabLst/>
              <a:defRPr/>
            </a:pPr>
            <a:r>
              <a:rPr kumimoji="0" lang="en-US" altLang="ko-KR" sz="2200" b="1" dirty="0">
                <a:solidFill>
                  <a:schemeClr val="tx1"/>
                </a:solidFill>
                <a:cs typeface="한컴바탕" pitchFamily="18" charset="2"/>
              </a:rPr>
              <a:t>EV Types</a:t>
            </a:r>
            <a:endParaRPr kumimoji="0" lang="en-US" altLang="ko-KR" sz="2200" b="1" i="0" u="none" strike="noStrike" kern="1200" cap="none" spc="0" normalizeH="0" baseline="0" noProof="0" dirty="0">
              <a:ln>
                <a:noFill/>
              </a:ln>
              <a:solidFill>
                <a:schemeClr val="tx1"/>
              </a:solidFill>
              <a:effectLst/>
              <a:uLnTx/>
              <a:uFillTx/>
              <a:latin typeface="맑은 고딕" pitchFamily="50" charset="-127"/>
              <a:ea typeface="맑은 고딕" pitchFamily="50" charset="-127"/>
              <a:cs typeface="한컴바탕" pitchFamily="18" charset="2"/>
            </a:endParaRPr>
          </a:p>
          <a:p>
            <a:pPr marL="450000" lvl="1" indent="-180000" eaLnBrk="1" fontAlgn="auto" hangingPunct="1">
              <a:lnSpc>
                <a:spcPts val="2000"/>
              </a:lnSpc>
              <a:spcBef>
                <a:spcPts val="600"/>
              </a:spcBef>
              <a:spcAft>
                <a:spcPts val="600"/>
              </a:spcAft>
              <a:buSzTx/>
              <a:defRPr/>
            </a:pPr>
            <a:r>
              <a:rPr kumimoji="0" lang="en-US" altLang="ko-KR" sz="1800" b="1" dirty="0">
                <a:solidFill>
                  <a:schemeClr val="tx1"/>
                </a:solidFill>
                <a:cs typeface="한컴바탕" pitchFamily="18" charset="2"/>
              </a:rPr>
              <a:t>Among BEV, PHEV, HEV, and FCEV, only BEVs were included in the I-O sector due to their rising market share and distinct input structure.</a:t>
            </a:r>
          </a:p>
          <a:p>
            <a:pPr marL="450000" lvl="1" indent="-180000" eaLnBrk="1" fontAlgn="auto" hangingPunct="1">
              <a:lnSpc>
                <a:spcPts val="2000"/>
              </a:lnSpc>
              <a:spcBef>
                <a:spcPts val="600"/>
              </a:spcBef>
              <a:spcAft>
                <a:spcPts val="600"/>
              </a:spcAft>
              <a:buSzTx/>
              <a:defRPr/>
            </a:pPr>
            <a:r>
              <a:rPr kumimoji="0" lang="en-US" altLang="ko-KR" sz="1800" b="1" dirty="0">
                <a:solidFill>
                  <a:schemeClr val="tx1"/>
                </a:solidFill>
                <a:cs typeface="한컴바탕" pitchFamily="18" charset="2"/>
              </a:rPr>
              <a:t>PHEVs and HEVs have significantly lower battery capacity and cost than BEVs.</a:t>
            </a:r>
          </a:p>
          <a:p>
            <a:pPr marL="450000" lvl="1" indent="-180000" eaLnBrk="1" fontAlgn="auto" hangingPunct="1">
              <a:lnSpc>
                <a:spcPts val="2000"/>
              </a:lnSpc>
              <a:spcBef>
                <a:spcPts val="600"/>
              </a:spcBef>
              <a:spcAft>
                <a:spcPts val="600"/>
              </a:spcAft>
              <a:buSzTx/>
              <a:defRPr/>
            </a:pPr>
            <a:r>
              <a:rPr kumimoji="0" lang="en-US" altLang="ko-KR" sz="1800" b="1" dirty="0">
                <a:solidFill>
                  <a:schemeClr val="tx1"/>
                </a:solidFill>
                <a:cs typeface="한컴바탕" pitchFamily="18" charset="2"/>
              </a:rPr>
              <a:t>FCEVs differ from the other types of EVs in terms of theirs operating mechanism.</a:t>
            </a:r>
          </a:p>
        </p:txBody>
      </p:sp>
      <p:sp>
        <p:nvSpPr>
          <p:cNvPr id="8" name="직사각형 7">
            <a:extLst>
              <a:ext uri="{FF2B5EF4-FFF2-40B4-BE49-F238E27FC236}">
                <a16:creationId xmlns:a16="http://schemas.microsoft.com/office/drawing/2014/main" id="{F0C5D09E-268D-4F1F-9729-0CD47C6A0422}"/>
              </a:ext>
            </a:extLst>
          </p:cNvPr>
          <p:cNvSpPr/>
          <p:nvPr/>
        </p:nvSpPr>
        <p:spPr>
          <a:xfrm>
            <a:off x="3897341" y="4136883"/>
            <a:ext cx="2438488" cy="307777"/>
          </a:xfrm>
          <a:prstGeom prst="rect">
            <a:avLst/>
          </a:prstGeom>
        </p:spPr>
        <p:txBody>
          <a:bodyPr wrap="none">
            <a:spAutoFit/>
          </a:bodyPr>
          <a:lstStyle/>
          <a:p>
            <a:r>
              <a:rPr lang="en-US" altLang="ko-KR" sz="1400" b="1" u="sng" kern="0" dirty="0">
                <a:solidFill>
                  <a:srgbClr val="000000"/>
                </a:solidFill>
                <a:uFill>
                  <a:solidFill>
                    <a:srgbClr val="000000"/>
                  </a:solidFill>
                </a:uFill>
                <a:latin typeface="맑은 고딕" panose="020B0503020000020004" pitchFamily="50" charset="-127"/>
                <a:cs typeface="굴림" panose="020B0600000101010101" pitchFamily="50" charset="-127"/>
              </a:rPr>
              <a:t>Types of Electric Vehicles</a:t>
            </a:r>
            <a:endParaRPr lang="ko-KR" altLang="en-US" sz="1400" dirty="0"/>
          </a:p>
        </p:txBody>
      </p:sp>
    </p:spTree>
    <p:extLst>
      <p:ext uri="{BB962C8B-B14F-4D97-AF65-F5344CB8AC3E}">
        <p14:creationId xmlns:p14="http://schemas.microsoft.com/office/powerpoint/2010/main" val="3716710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BABBC0A4-0252-494C-B934-C51F7F843D5B}"/>
              </a:ext>
            </a:extLst>
          </p:cNvPr>
          <p:cNvPicPr>
            <a:picLocks noChangeAspect="1"/>
          </p:cNvPicPr>
          <p:nvPr/>
        </p:nvPicPr>
        <p:blipFill>
          <a:blip r:embed="rId2"/>
          <a:stretch>
            <a:fillRect/>
          </a:stretch>
        </p:blipFill>
        <p:spPr>
          <a:xfrm>
            <a:off x="1597433" y="3668338"/>
            <a:ext cx="7130642" cy="2914038"/>
          </a:xfrm>
          <a:prstGeom prst="rect">
            <a:avLst/>
          </a:prstGeom>
        </p:spPr>
      </p:pic>
      <p:sp>
        <p:nvSpPr>
          <p:cNvPr id="3" name="TextBox 2">
            <a:extLst>
              <a:ext uri="{FF2B5EF4-FFF2-40B4-BE49-F238E27FC236}">
                <a16:creationId xmlns:a16="http://schemas.microsoft.com/office/drawing/2014/main" id="{186879C7-1E51-485D-A44F-D82E693FC1F0}"/>
              </a:ext>
            </a:extLst>
          </p:cNvPr>
          <p:cNvSpPr txBox="1"/>
          <p:nvPr/>
        </p:nvSpPr>
        <p:spPr>
          <a:xfrm>
            <a:off x="1129553" y="670671"/>
            <a:ext cx="8066403" cy="492443"/>
          </a:xfrm>
          <a:prstGeom prst="rect">
            <a:avLst/>
          </a:prstGeom>
          <a:noFill/>
        </p:spPr>
        <p:txBody>
          <a:bodyPr wrap="square" rtlCol="0">
            <a:spAutoFit/>
          </a:bodyPr>
          <a:lstStyle/>
          <a:p>
            <a:r>
              <a:rPr kumimoji="1" lang="en-US" altLang="ko-KR" sz="2600" b="1" dirty="0">
                <a:latin typeface="+mj-ea"/>
                <a:ea typeface="+mj-ea"/>
              </a:rPr>
              <a:t>3. </a:t>
            </a:r>
            <a:r>
              <a:rPr kumimoji="1" lang="en-US" altLang="ko-KR" sz="2600" b="1" dirty="0">
                <a:latin typeface="+mj-ea"/>
              </a:rPr>
              <a:t>Estimation of the EV Sector</a:t>
            </a:r>
          </a:p>
        </p:txBody>
      </p:sp>
      <p:sp>
        <p:nvSpPr>
          <p:cNvPr id="4" name="직사각형 3">
            <a:extLst>
              <a:ext uri="{FF2B5EF4-FFF2-40B4-BE49-F238E27FC236}">
                <a16:creationId xmlns:a16="http://schemas.microsoft.com/office/drawing/2014/main" id="{E95CA5AE-4C8A-4A46-90A3-BCFCD9A7922D}"/>
              </a:ext>
            </a:extLst>
          </p:cNvPr>
          <p:cNvSpPr/>
          <p:nvPr/>
        </p:nvSpPr>
        <p:spPr>
          <a:xfrm>
            <a:off x="1664545" y="6460484"/>
            <a:ext cx="5538453" cy="243785"/>
          </a:xfrm>
          <a:prstGeom prst="rect">
            <a:avLst/>
          </a:prstGeom>
        </p:spPr>
        <p:txBody>
          <a:bodyPr wrap="square">
            <a:spAutoFit/>
          </a:bodyPr>
          <a:lstStyle/>
          <a:p>
            <a:pPr algn="just" fontAlgn="base">
              <a:lnSpc>
                <a:spcPct val="107000"/>
              </a:lnSpc>
            </a:pPr>
            <a:r>
              <a:rPr lang="en-US" altLang="ko-KR" sz="1000" kern="0" dirty="0">
                <a:solidFill>
                  <a:srgbClr val="000000"/>
                </a:solidFill>
                <a:latin typeface="맑은 고딕" panose="020B0503020000020004" pitchFamily="50" charset="-127"/>
                <a:cs typeface="굴림" panose="020B0600000101010101" pitchFamily="50" charset="-127"/>
              </a:rPr>
              <a:t>Note: 1) The ratio to the sum of the output of passenger cars and electric passenger cars</a:t>
            </a:r>
            <a:endParaRPr lang="ko-KR" altLang="ko-KR" sz="1000" kern="100" dirty="0">
              <a:latin typeface="맑은 고딕" panose="020B0503020000020004" pitchFamily="50" charset="-127"/>
              <a:cs typeface="Times New Roman" panose="02020603050405020304" pitchFamily="18" charset="0"/>
            </a:endParaRPr>
          </a:p>
        </p:txBody>
      </p:sp>
      <p:sp>
        <p:nvSpPr>
          <p:cNvPr id="5" name="직사각형 4">
            <a:extLst>
              <a:ext uri="{FF2B5EF4-FFF2-40B4-BE49-F238E27FC236}">
                <a16:creationId xmlns:a16="http://schemas.microsoft.com/office/drawing/2014/main" id="{9DC59152-A6EB-4B09-8F70-6AEAF37647D0}"/>
              </a:ext>
            </a:extLst>
          </p:cNvPr>
          <p:cNvSpPr/>
          <p:nvPr/>
        </p:nvSpPr>
        <p:spPr>
          <a:xfrm>
            <a:off x="7558482" y="3546445"/>
            <a:ext cx="1169594" cy="246221"/>
          </a:xfrm>
          <a:prstGeom prst="rect">
            <a:avLst/>
          </a:prstGeom>
        </p:spPr>
        <p:txBody>
          <a:bodyPr wrap="square">
            <a:spAutoFit/>
          </a:bodyPr>
          <a:lstStyle/>
          <a:p>
            <a:r>
              <a:rPr lang="en-US" altLang="ko-KR" sz="1000" kern="0" dirty="0">
                <a:solidFill>
                  <a:srgbClr val="000000"/>
                </a:solidFill>
                <a:latin typeface="맑은 고딕" panose="020B0503020000020004" pitchFamily="50" charset="-127"/>
                <a:cs typeface="굴림" panose="020B0600000101010101" pitchFamily="50" charset="-127"/>
              </a:rPr>
              <a:t>(billion KRW, %)</a:t>
            </a:r>
            <a:endParaRPr lang="ko-KR" altLang="en-US" sz="1000" dirty="0"/>
          </a:p>
        </p:txBody>
      </p:sp>
      <p:sp>
        <p:nvSpPr>
          <p:cNvPr id="6" name="직사각형 5">
            <a:extLst>
              <a:ext uri="{FF2B5EF4-FFF2-40B4-BE49-F238E27FC236}">
                <a16:creationId xmlns:a16="http://schemas.microsoft.com/office/drawing/2014/main" id="{26AF47D7-EAC1-43A3-8E92-568AD988584E}"/>
              </a:ext>
            </a:extLst>
          </p:cNvPr>
          <p:cNvSpPr/>
          <p:nvPr/>
        </p:nvSpPr>
        <p:spPr>
          <a:xfrm>
            <a:off x="3711074" y="3299614"/>
            <a:ext cx="2903359" cy="307777"/>
          </a:xfrm>
          <a:prstGeom prst="rect">
            <a:avLst/>
          </a:prstGeom>
        </p:spPr>
        <p:txBody>
          <a:bodyPr wrap="none">
            <a:spAutoFit/>
          </a:bodyPr>
          <a:lstStyle/>
          <a:p>
            <a:r>
              <a:rPr lang="en-US" altLang="ko-KR" sz="1400" b="1" u="sng" kern="0" dirty="0">
                <a:solidFill>
                  <a:srgbClr val="000000"/>
                </a:solidFill>
                <a:uFill>
                  <a:solidFill>
                    <a:srgbClr val="000000"/>
                  </a:solidFill>
                </a:uFill>
                <a:latin typeface="맑은 고딕" panose="020B0503020000020004" pitchFamily="50" charset="-127"/>
                <a:cs typeface="굴림" panose="020B0600000101010101" pitchFamily="50" charset="-127"/>
              </a:rPr>
              <a:t>Classification of Passenger Cars</a:t>
            </a:r>
            <a:endParaRPr lang="ko-KR" altLang="en-US" sz="1400" dirty="0"/>
          </a:p>
        </p:txBody>
      </p:sp>
      <p:sp>
        <p:nvSpPr>
          <p:cNvPr id="8" name="내용 개체 틀 2">
            <a:extLst>
              <a:ext uri="{FF2B5EF4-FFF2-40B4-BE49-F238E27FC236}">
                <a16:creationId xmlns:a16="http://schemas.microsoft.com/office/drawing/2014/main" id="{7D594897-6828-46AC-93A1-1C0EA748E4D1}"/>
              </a:ext>
            </a:extLst>
          </p:cNvPr>
          <p:cNvSpPr txBox="1">
            <a:spLocks/>
          </p:cNvSpPr>
          <p:nvPr/>
        </p:nvSpPr>
        <p:spPr>
          <a:xfrm>
            <a:off x="996892" y="1569571"/>
            <a:ext cx="8491057" cy="1431416"/>
          </a:xfrm>
          <a:prstGeom prst="rect">
            <a:avLst/>
          </a:prstGeom>
        </p:spPr>
        <p:txBody>
          <a:bodyPr/>
          <a:lstStyle>
            <a:lvl1pPr marL="342900" indent="-342900" algn="l" rtl="0" eaLnBrk="0" fontAlgn="base" latinLnBrk="1" hangingPunct="0">
              <a:spcBef>
                <a:spcPct val="20000"/>
              </a:spcBef>
              <a:spcAft>
                <a:spcPct val="0"/>
              </a:spcAft>
              <a:buSzPct val="145000"/>
              <a:buFont typeface="Wingdings" pitchFamily="2" charset="2"/>
              <a:buChar char="§"/>
              <a:defRPr kumimoji="1" sz="3200">
                <a:solidFill>
                  <a:srgbClr val="000066"/>
                </a:solidFill>
                <a:latin typeface="맑은 고딕" pitchFamily="50" charset="-127"/>
                <a:ea typeface="맑은 고딕" pitchFamily="50" charset="-127"/>
                <a:cs typeface="+mn-cs"/>
              </a:defRPr>
            </a:lvl1pPr>
            <a:lvl2pPr marL="742950" indent="-285750" algn="l" rtl="0" eaLnBrk="0" fontAlgn="base" latinLnBrk="1" hangingPunct="0">
              <a:spcBef>
                <a:spcPct val="20000"/>
              </a:spcBef>
              <a:spcAft>
                <a:spcPct val="0"/>
              </a:spcAft>
              <a:buSzPct val="150000"/>
              <a:buChar char="•"/>
              <a:defRPr kumimoji="1" sz="2800">
                <a:solidFill>
                  <a:srgbClr val="000066"/>
                </a:solidFill>
                <a:latin typeface="맑은 고딕" pitchFamily="50" charset="-127"/>
                <a:ea typeface="맑은 고딕" pitchFamily="50" charset="-127"/>
              </a:defRPr>
            </a:lvl2pPr>
            <a:lvl3pPr marL="1143000" indent="-228600" algn="l" rtl="0" eaLnBrk="0" fontAlgn="base" latinLnBrk="1" hangingPunct="0">
              <a:spcBef>
                <a:spcPct val="20000"/>
              </a:spcBef>
              <a:spcAft>
                <a:spcPct val="0"/>
              </a:spcAft>
              <a:buChar char="•"/>
              <a:defRPr kumimoji="1" sz="2400">
                <a:solidFill>
                  <a:schemeClr val="tx1"/>
                </a:solidFill>
                <a:latin typeface="맑은 고딕" pitchFamily="50" charset="-127"/>
                <a:ea typeface="맑은 고딕" pitchFamily="50" charset="-127"/>
              </a:defRPr>
            </a:lvl3pPr>
            <a:lvl4pPr marL="1600200" indent="-228600" algn="l" rtl="0" eaLnBrk="0" fontAlgn="base" latinLnBrk="1" hangingPunct="0">
              <a:spcBef>
                <a:spcPct val="20000"/>
              </a:spcBef>
              <a:spcAft>
                <a:spcPct val="0"/>
              </a:spcAft>
              <a:buChar char="–"/>
              <a:defRPr kumimoji="1" sz="2000">
                <a:solidFill>
                  <a:schemeClr val="tx1"/>
                </a:solidFill>
                <a:latin typeface="맑은 고딕" pitchFamily="50" charset="-127"/>
                <a:ea typeface="맑은 고딕" pitchFamily="50" charset="-127"/>
              </a:defRPr>
            </a:lvl4pPr>
            <a:lvl5pPr marL="2057400" indent="-228600" algn="l" rtl="0" eaLnBrk="0" fontAlgn="base" latinLnBrk="1" hangingPunct="0">
              <a:spcBef>
                <a:spcPct val="20000"/>
              </a:spcBef>
              <a:spcAft>
                <a:spcPct val="0"/>
              </a:spcAft>
              <a:buChar char="»"/>
              <a:defRPr kumimoji="1" sz="2000">
                <a:solidFill>
                  <a:schemeClr val="tx1"/>
                </a:solidFill>
                <a:latin typeface="맑은 고딕" pitchFamily="50" charset="-127"/>
                <a:ea typeface="맑은 고딕" pitchFamily="50" charset="-127"/>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a:lstStyle>
          <a:p>
            <a:pPr marL="360000" marR="0" lvl="0" indent="-360000" algn="l" defTabSz="914400" rtl="0" eaLnBrk="1" fontAlgn="auto" latinLnBrk="1" hangingPunct="1">
              <a:lnSpc>
                <a:spcPts val="2000"/>
              </a:lnSpc>
              <a:spcBef>
                <a:spcPts val="1200"/>
              </a:spcBef>
              <a:spcAft>
                <a:spcPts val="600"/>
              </a:spcAft>
              <a:buClrTx/>
              <a:buSzTx/>
              <a:buFont typeface="Wingdings" panose="05000000000000000000" pitchFamily="2" charset="2"/>
              <a:buChar char="u"/>
              <a:tabLst/>
              <a:defRPr/>
            </a:pPr>
            <a:r>
              <a:rPr kumimoji="0" lang="en-US" altLang="ko-KR" sz="2200" b="1" dirty="0">
                <a:solidFill>
                  <a:schemeClr val="tx1"/>
                </a:solidFill>
                <a:cs typeface="한컴바탕" pitchFamily="18" charset="2"/>
              </a:rPr>
              <a:t>Sector Classification</a:t>
            </a:r>
            <a:endParaRPr kumimoji="0" lang="en-US" altLang="ko-KR" sz="2200" b="1" i="0" u="none" strike="noStrike" kern="1200" cap="none" spc="0" normalizeH="0" baseline="0" noProof="0" dirty="0">
              <a:ln>
                <a:noFill/>
              </a:ln>
              <a:solidFill>
                <a:schemeClr val="tx1"/>
              </a:solidFill>
              <a:effectLst/>
              <a:uLnTx/>
              <a:uFillTx/>
              <a:latin typeface="맑은 고딕" pitchFamily="50" charset="-127"/>
              <a:ea typeface="맑은 고딕" pitchFamily="50" charset="-127"/>
              <a:cs typeface="한컴바탕" pitchFamily="18" charset="2"/>
            </a:endParaRPr>
          </a:p>
          <a:p>
            <a:pPr marL="450000" lvl="1" indent="-180000" eaLnBrk="1" fontAlgn="auto" hangingPunct="1">
              <a:lnSpc>
                <a:spcPts val="2000"/>
              </a:lnSpc>
              <a:spcBef>
                <a:spcPts val="600"/>
              </a:spcBef>
              <a:spcAft>
                <a:spcPts val="600"/>
              </a:spcAft>
              <a:buSzTx/>
              <a:defRPr/>
            </a:pPr>
            <a:r>
              <a:rPr kumimoji="0" lang="en-US" altLang="ko-KR" sz="1800" b="1" dirty="0">
                <a:solidFill>
                  <a:schemeClr val="tx1"/>
                </a:solidFill>
                <a:cs typeface="한컴바탕" pitchFamily="18" charset="2"/>
              </a:rPr>
              <a:t>In 2015 I-O tables, EVs were part of “Other passenger cars.”</a:t>
            </a:r>
          </a:p>
          <a:p>
            <a:pPr marL="450000" lvl="1" indent="-180000" eaLnBrk="1" fontAlgn="auto" hangingPunct="1">
              <a:lnSpc>
                <a:spcPts val="2000"/>
              </a:lnSpc>
              <a:spcBef>
                <a:spcPts val="600"/>
              </a:spcBef>
              <a:spcAft>
                <a:spcPts val="600"/>
              </a:spcAft>
              <a:buSzTx/>
              <a:defRPr/>
            </a:pPr>
            <a:r>
              <a:rPr kumimoji="0" lang="en-US" altLang="ko-KR" sz="1800" b="1" dirty="0">
                <a:solidFill>
                  <a:schemeClr val="tx1"/>
                </a:solidFill>
                <a:cs typeface="한컴바탕" pitchFamily="18" charset="2"/>
              </a:rPr>
              <a:t>In 2020, electric passenger cars were newly defined as a separate sector to reflect their growth potential.</a:t>
            </a:r>
          </a:p>
        </p:txBody>
      </p:sp>
    </p:spTree>
    <p:extLst>
      <p:ext uri="{BB962C8B-B14F-4D97-AF65-F5344CB8AC3E}">
        <p14:creationId xmlns:p14="http://schemas.microsoft.com/office/powerpoint/2010/main" val="1276549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EMB00002e380269">
            <a:extLst>
              <a:ext uri="{FF2B5EF4-FFF2-40B4-BE49-F238E27FC236}">
                <a16:creationId xmlns:a16="http://schemas.microsoft.com/office/drawing/2014/main" id="{3CBCD90F-167F-4CF5-A17A-4D5827E573D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22416" y="3478163"/>
            <a:ext cx="5934540" cy="3229762"/>
          </a:xfrm>
          <a:prstGeom prst="rect">
            <a:avLst/>
          </a:prstGeom>
          <a:noFill/>
          <a:ln>
            <a:noFill/>
          </a:ln>
        </p:spPr>
      </p:pic>
      <p:sp>
        <p:nvSpPr>
          <p:cNvPr id="3" name="TextBox 2">
            <a:extLst>
              <a:ext uri="{FF2B5EF4-FFF2-40B4-BE49-F238E27FC236}">
                <a16:creationId xmlns:a16="http://schemas.microsoft.com/office/drawing/2014/main" id="{EFFDA29A-CB37-439C-8544-DC0EF34BF1B1}"/>
              </a:ext>
            </a:extLst>
          </p:cNvPr>
          <p:cNvSpPr txBox="1"/>
          <p:nvPr/>
        </p:nvSpPr>
        <p:spPr>
          <a:xfrm>
            <a:off x="1129553" y="670671"/>
            <a:ext cx="8066403" cy="492443"/>
          </a:xfrm>
          <a:prstGeom prst="rect">
            <a:avLst/>
          </a:prstGeom>
          <a:noFill/>
        </p:spPr>
        <p:txBody>
          <a:bodyPr wrap="square" rtlCol="0">
            <a:spAutoFit/>
          </a:bodyPr>
          <a:lstStyle/>
          <a:p>
            <a:r>
              <a:rPr kumimoji="1" lang="en-US" altLang="ko-KR" sz="2600" b="1" dirty="0">
                <a:latin typeface="+mj-ea"/>
                <a:ea typeface="+mj-ea"/>
              </a:rPr>
              <a:t>3. </a:t>
            </a:r>
            <a:r>
              <a:rPr kumimoji="1" lang="en-US" altLang="ko-KR" sz="2600" b="1" dirty="0">
                <a:latin typeface="+mj-ea"/>
              </a:rPr>
              <a:t>Estimation of the EV Sector</a:t>
            </a:r>
          </a:p>
        </p:txBody>
      </p:sp>
      <p:sp>
        <p:nvSpPr>
          <p:cNvPr id="5" name="내용 개체 틀 2">
            <a:extLst>
              <a:ext uri="{FF2B5EF4-FFF2-40B4-BE49-F238E27FC236}">
                <a16:creationId xmlns:a16="http://schemas.microsoft.com/office/drawing/2014/main" id="{8C8C2C81-FA45-4327-9EB3-9721598D205C}"/>
              </a:ext>
            </a:extLst>
          </p:cNvPr>
          <p:cNvSpPr txBox="1">
            <a:spLocks/>
          </p:cNvSpPr>
          <p:nvPr/>
        </p:nvSpPr>
        <p:spPr>
          <a:xfrm>
            <a:off x="1064004" y="1460514"/>
            <a:ext cx="8491057" cy="2129974"/>
          </a:xfrm>
          <a:prstGeom prst="rect">
            <a:avLst/>
          </a:prstGeom>
        </p:spPr>
        <p:txBody>
          <a:bodyPr/>
          <a:lstStyle>
            <a:lvl1pPr marL="342900" indent="-342900" algn="l" rtl="0" eaLnBrk="0" fontAlgn="base" latinLnBrk="1" hangingPunct="0">
              <a:spcBef>
                <a:spcPct val="20000"/>
              </a:spcBef>
              <a:spcAft>
                <a:spcPct val="0"/>
              </a:spcAft>
              <a:buSzPct val="145000"/>
              <a:buFont typeface="Wingdings" pitchFamily="2" charset="2"/>
              <a:buChar char="§"/>
              <a:defRPr kumimoji="1" sz="3200">
                <a:solidFill>
                  <a:srgbClr val="000066"/>
                </a:solidFill>
                <a:latin typeface="맑은 고딕" pitchFamily="50" charset="-127"/>
                <a:ea typeface="맑은 고딕" pitchFamily="50" charset="-127"/>
                <a:cs typeface="+mn-cs"/>
              </a:defRPr>
            </a:lvl1pPr>
            <a:lvl2pPr marL="742950" indent="-285750" algn="l" rtl="0" eaLnBrk="0" fontAlgn="base" latinLnBrk="1" hangingPunct="0">
              <a:spcBef>
                <a:spcPct val="20000"/>
              </a:spcBef>
              <a:spcAft>
                <a:spcPct val="0"/>
              </a:spcAft>
              <a:buSzPct val="150000"/>
              <a:buChar char="•"/>
              <a:defRPr kumimoji="1" sz="2800">
                <a:solidFill>
                  <a:srgbClr val="000066"/>
                </a:solidFill>
                <a:latin typeface="맑은 고딕" pitchFamily="50" charset="-127"/>
                <a:ea typeface="맑은 고딕" pitchFamily="50" charset="-127"/>
              </a:defRPr>
            </a:lvl2pPr>
            <a:lvl3pPr marL="1143000" indent="-228600" algn="l" rtl="0" eaLnBrk="0" fontAlgn="base" latinLnBrk="1" hangingPunct="0">
              <a:spcBef>
                <a:spcPct val="20000"/>
              </a:spcBef>
              <a:spcAft>
                <a:spcPct val="0"/>
              </a:spcAft>
              <a:buChar char="•"/>
              <a:defRPr kumimoji="1" sz="2400">
                <a:solidFill>
                  <a:schemeClr val="tx1"/>
                </a:solidFill>
                <a:latin typeface="맑은 고딕" pitchFamily="50" charset="-127"/>
                <a:ea typeface="맑은 고딕" pitchFamily="50" charset="-127"/>
              </a:defRPr>
            </a:lvl3pPr>
            <a:lvl4pPr marL="1600200" indent="-228600" algn="l" rtl="0" eaLnBrk="0" fontAlgn="base" latinLnBrk="1" hangingPunct="0">
              <a:spcBef>
                <a:spcPct val="20000"/>
              </a:spcBef>
              <a:spcAft>
                <a:spcPct val="0"/>
              </a:spcAft>
              <a:buChar char="–"/>
              <a:defRPr kumimoji="1" sz="2000">
                <a:solidFill>
                  <a:schemeClr val="tx1"/>
                </a:solidFill>
                <a:latin typeface="맑은 고딕" pitchFamily="50" charset="-127"/>
                <a:ea typeface="맑은 고딕" pitchFamily="50" charset="-127"/>
              </a:defRPr>
            </a:lvl4pPr>
            <a:lvl5pPr marL="2057400" indent="-228600" algn="l" rtl="0" eaLnBrk="0" fontAlgn="base" latinLnBrk="1" hangingPunct="0">
              <a:spcBef>
                <a:spcPct val="20000"/>
              </a:spcBef>
              <a:spcAft>
                <a:spcPct val="0"/>
              </a:spcAft>
              <a:buChar char="»"/>
              <a:defRPr kumimoji="1" sz="2000">
                <a:solidFill>
                  <a:schemeClr val="tx1"/>
                </a:solidFill>
                <a:latin typeface="맑은 고딕" pitchFamily="50" charset="-127"/>
                <a:ea typeface="맑은 고딕" pitchFamily="50" charset="-127"/>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a:lstStyle>
          <a:p>
            <a:pPr marL="360000" marR="0" lvl="0" indent="-360000" algn="l" defTabSz="914400" rtl="0" eaLnBrk="1" fontAlgn="auto" latinLnBrk="1" hangingPunct="1">
              <a:lnSpc>
                <a:spcPts val="2000"/>
              </a:lnSpc>
              <a:spcBef>
                <a:spcPts val="1200"/>
              </a:spcBef>
              <a:spcAft>
                <a:spcPts val="600"/>
              </a:spcAft>
              <a:buClrTx/>
              <a:buSzTx/>
              <a:buFont typeface="Wingdings" panose="05000000000000000000" pitchFamily="2" charset="2"/>
              <a:buChar char="u"/>
              <a:tabLst/>
              <a:defRPr/>
            </a:pPr>
            <a:r>
              <a:rPr kumimoji="0" lang="en-US" altLang="ko-KR" sz="2200" b="1" dirty="0">
                <a:solidFill>
                  <a:schemeClr val="tx1"/>
                </a:solidFill>
                <a:cs typeface="한컴바탕" pitchFamily="18" charset="2"/>
              </a:rPr>
              <a:t>Input Structure Differences</a:t>
            </a:r>
            <a:endParaRPr kumimoji="0" lang="en-US" altLang="ko-KR" sz="2200" b="1" i="0" u="none" strike="noStrike" kern="1200" cap="none" spc="0" normalizeH="0" baseline="0" noProof="0" dirty="0">
              <a:ln>
                <a:noFill/>
              </a:ln>
              <a:solidFill>
                <a:schemeClr val="tx1"/>
              </a:solidFill>
              <a:effectLst/>
              <a:uLnTx/>
              <a:uFillTx/>
              <a:latin typeface="맑은 고딕" pitchFamily="50" charset="-127"/>
              <a:ea typeface="맑은 고딕" pitchFamily="50" charset="-127"/>
              <a:cs typeface="한컴바탕" pitchFamily="18" charset="2"/>
            </a:endParaRPr>
          </a:p>
          <a:p>
            <a:pPr marL="450000" lvl="1" indent="-180000" eaLnBrk="1" fontAlgn="auto" hangingPunct="1">
              <a:lnSpc>
                <a:spcPts val="2000"/>
              </a:lnSpc>
              <a:spcBef>
                <a:spcPts val="600"/>
              </a:spcBef>
              <a:spcAft>
                <a:spcPts val="600"/>
              </a:spcAft>
              <a:buSzTx/>
              <a:defRPr/>
            </a:pPr>
            <a:r>
              <a:rPr kumimoji="0" lang="en-US" altLang="ko-KR" sz="1800" b="1" dirty="0">
                <a:solidFill>
                  <a:schemeClr val="tx1"/>
                </a:solidFill>
                <a:cs typeface="한컴바탕" pitchFamily="18" charset="2"/>
              </a:rPr>
              <a:t>EVs run on electricity stored in batteries, replacing engines with motors. This removes many engine components, but adds new ones like inverters. Such fundamental differences support the need for separate sector classification.</a:t>
            </a:r>
          </a:p>
        </p:txBody>
      </p:sp>
      <p:sp>
        <p:nvSpPr>
          <p:cNvPr id="6" name="직사각형 5">
            <a:extLst>
              <a:ext uri="{FF2B5EF4-FFF2-40B4-BE49-F238E27FC236}">
                <a16:creationId xmlns:a16="http://schemas.microsoft.com/office/drawing/2014/main" id="{1091880B-7C5A-411A-B268-4615E3F3B382}"/>
              </a:ext>
            </a:extLst>
          </p:cNvPr>
          <p:cNvSpPr/>
          <p:nvPr/>
        </p:nvSpPr>
        <p:spPr>
          <a:xfrm>
            <a:off x="2195484" y="3124558"/>
            <a:ext cx="5788404" cy="304442"/>
          </a:xfrm>
          <a:prstGeom prst="rect">
            <a:avLst/>
          </a:prstGeom>
        </p:spPr>
        <p:txBody>
          <a:bodyPr wrap="square">
            <a:spAutoFit/>
          </a:bodyPr>
          <a:lstStyle/>
          <a:p>
            <a:pPr algn="ctr" fontAlgn="base">
              <a:lnSpc>
                <a:spcPct val="107000"/>
              </a:lnSpc>
            </a:pPr>
            <a:r>
              <a:rPr lang="en-US" altLang="ko-KR" sz="1400" b="1" u="sng" kern="0" dirty="0">
                <a:solidFill>
                  <a:srgbClr val="000000"/>
                </a:solidFill>
                <a:uFill>
                  <a:solidFill>
                    <a:srgbClr val="000000"/>
                  </a:solidFill>
                </a:uFill>
                <a:latin typeface="맑은 고딕" panose="020B0503020000020004" pitchFamily="50" charset="-127"/>
                <a:cs typeface="굴림" panose="020B0600000101010101" pitchFamily="50" charset="-127"/>
              </a:rPr>
              <a:t>Differences in Operating Mechanisms Between EVs and ICEVs</a:t>
            </a:r>
            <a:endParaRPr lang="ko-KR" altLang="ko-KR" sz="1400" kern="100" dirty="0">
              <a:latin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280867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descr="EMB00002e38026a">
            <a:extLst>
              <a:ext uri="{FF2B5EF4-FFF2-40B4-BE49-F238E27FC236}">
                <a16:creationId xmlns:a16="http://schemas.microsoft.com/office/drawing/2014/main" id="{7E940EC6-FFE4-48D7-94DB-DB786FCBD88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16696" y="3429000"/>
            <a:ext cx="5394121" cy="3348169"/>
          </a:xfrm>
          <a:prstGeom prst="rect">
            <a:avLst/>
          </a:prstGeom>
          <a:noFill/>
          <a:ln>
            <a:noFill/>
          </a:ln>
        </p:spPr>
      </p:pic>
      <p:sp>
        <p:nvSpPr>
          <p:cNvPr id="3" name="TextBox 2">
            <a:extLst>
              <a:ext uri="{FF2B5EF4-FFF2-40B4-BE49-F238E27FC236}">
                <a16:creationId xmlns:a16="http://schemas.microsoft.com/office/drawing/2014/main" id="{1C7DECA1-57DE-41CE-B155-300497D8D353}"/>
              </a:ext>
            </a:extLst>
          </p:cNvPr>
          <p:cNvSpPr txBox="1"/>
          <p:nvPr/>
        </p:nvSpPr>
        <p:spPr>
          <a:xfrm>
            <a:off x="1129553" y="670671"/>
            <a:ext cx="8066403" cy="492443"/>
          </a:xfrm>
          <a:prstGeom prst="rect">
            <a:avLst/>
          </a:prstGeom>
          <a:noFill/>
        </p:spPr>
        <p:txBody>
          <a:bodyPr wrap="square" rtlCol="0">
            <a:spAutoFit/>
          </a:bodyPr>
          <a:lstStyle/>
          <a:p>
            <a:r>
              <a:rPr kumimoji="1" lang="en-US" altLang="ko-KR" sz="2600" b="1" dirty="0">
                <a:latin typeface="+mj-ea"/>
                <a:ea typeface="+mj-ea"/>
              </a:rPr>
              <a:t>3. </a:t>
            </a:r>
            <a:r>
              <a:rPr kumimoji="1" lang="en-US" altLang="ko-KR" sz="2600" b="1" dirty="0">
                <a:latin typeface="+mj-ea"/>
              </a:rPr>
              <a:t>Estimation of the EV Sector</a:t>
            </a:r>
          </a:p>
        </p:txBody>
      </p:sp>
      <p:sp>
        <p:nvSpPr>
          <p:cNvPr id="4" name="내용 개체 틀 2">
            <a:extLst>
              <a:ext uri="{FF2B5EF4-FFF2-40B4-BE49-F238E27FC236}">
                <a16:creationId xmlns:a16="http://schemas.microsoft.com/office/drawing/2014/main" id="{D03B2F22-71E8-4336-BF64-10CD99A4DC76}"/>
              </a:ext>
            </a:extLst>
          </p:cNvPr>
          <p:cNvSpPr txBox="1">
            <a:spLocks/>
          </p:cNvSpPr>
          <p:nvPr/>
        </p:nvSpPr>
        <p:spPr>
          <a:xfrm>
            <a:off x="1064004" y="1460514"/>
            <a:ext cx="8491057" cy="1710525"/>
          </a:xfrm>
          <a:prstGeom prst="rect">
            <a:avLst/>
          </a:prstGeom>
        </p:spPr>
        <p:txBody>
          <a:bodyPr/>
          <a:lstStyle>
            <a:lvl1pPr marL="342900" indent="-342900" algn="l" rtl="0" eaLnBrk="0" fontAlgn="base" latinLnBrk="1" hangingPunct="0">
              <a:spcBef>
                <a:spcPct val="20000"/>
              </a:spcBef>
              <a:spcAft>
                <a:spcPct val="0"/>
              </a:spcAft>
              <a:buSzPct val="145000"/>
              <a:buFont typeface="Wingdings" pitchFamily="2" charset="2"/>
              <a:buChar char="§"/>
              <a:defRPr kumimoji="1" sz="3200">
                <a:solidFill>
                  <a:srgbClr val="000066"/>
                </a:solidFill>
                <a:latin typeface="맑은 고딕" pitchFamily="50" charset="-127"/>
                <a:ea typeface="맑은 고딕" pitchFamily="50" charset="-127"/>
                <a:cs typeface="+mn-cs"/>
              </a:defRPr>
            </a:lvl1pPr>
            <a:lvl2pPr marL="742950" indent="-285750" algn="l" rtl="0" eaLnBrk="0" fontAlgn="base" latinLnBrk="1" hangingPunct="0">
              <a:spcBef>
                <a:spcPct val="20000"/>
              </a:spcBef>
              <a:spcAft>
                <a:spcPct val="0"/>
              </a:spcAft>
              <a:buSzPct val="150000"/>
              <a:buChar char="•"/>
              <a:defRPr kumimoji="1" sz="2800">
                <a:solidFill>
                  <a:srgbClr val="000066"/>
                </a:solidFill>
                <a:latin typeface="맑은 고딕" pitchFamily="50" charset="-127"/>
                <a:ea typeface="맑은 고딕" pitchFamily="50" charset="-127"/>
              </a:defRPr>
            </a:lvl2pPr>
            <a:lvl3pPr marL="1143000" indent="-228600" algn="l" rtl="0" eaLnBrk="0" fontAlgn="base" latinLnBrk="1" hangingPunct="0">
              <a:spcBef>
                <a:spcPct val="20000"/>
              </a:spcBef>
              <a:spcAft>
                <a:spcPct val="0"/>
              </a:spcAft>
              <a:buChar char="•"/>
              <a:defRPr kumimoji="1" sz="2400">
                <a:solidFill>
                  <a:schemeClr val="tx1"/>
                </a:solidFill>
                <a:latin typeface="맑은 고딕" pitchFamily="50" charset="-127"/>
                <a:ea typeface="맑은 고딕" pitchFamily="50" charset="-127"/>
              </a:defRPr>
            </a:lvl3pPr>
            <a:lvl4pPr marL="1600200" indent="-228600" algn="l" rtl="0" eaLnBrk="0" fontAlgn="base" latinLnBrk="1" hangingPunct="0">
              <a:spcBef>
                <a:spcPct val="20000"/>
              </a:spcBef>
              <a:spcAft>
                <a:spcPct val="0"/>
              </a:spcAft>
              <a:buChar char="–"/>
              <a:defRPr kumimoji="1" sz="2000">
                <a:solidFill>
                  <a:schemeClr val="tx1"/>
                </a:solidFill>
                <a:latin typeface="맑은 고딕" pitchFamily="50" charset="-127"/>
                <a:ea typeface="맑은 고딕" pitchFamily="50" charset="-127"/>
              </a:defRPr>
            </a:lvl4pPr>
            <a:lvl5pPr marL="2057400" indent="-228600" algn="l" rtl="0" eaLnBrk="0" fontAlgn="base" latinLnBrk="1" hangingPunct="0">
              <a:spcBef>
                <a:spcPct val="20000"/>
              </a:spcBef>
              <a:spcAft>
                <a:spcPct val="0"/>
              </a:spcAft>
              <a:buChar char="»"/>
              <a:defRPr kumimoji="1" sz="2000">
                <a:solidFill>
                  <a:schemeClr val="tx1"/>
                </a:solidFill>
                <a:latin typeface="맑은 고딕" pitchFamily="50" charset="-127"/>
                <a:ea typeface="맑은 고딕" pitchFamily="50" charset="-127"/>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a:lstStyle>
          <a:p>
            <a:pPr marL="360000" marR="0" lvl="0" indent="-360000" algn="l" defTabSz="914400" rtl="0" eaLnBrk="1" fontAlgn="auto" latinLnBrk="1" hangingPunct="1">
              <a:lnSpc>
                <a:spcPts val="2000"/>
              </a:lnSpc>
              <a:spcBef>
                <a:spcPts val="1200"/>
              </a:spcBef>
              <a:spcAft>
                <a:spcPts val="600"/>
              </a:spcAft>
              <a:buClrTx/>
              <a:buSzTx/>
              <a:buFont typeface="Wingdings" panose="05000000000000000000" pitchFamily="2" charset="2"/>
              <a:buChar char="u"/>
              <a:tabLst/>
              <a:defRPr/>
            </a:pPr>
            <a:r>
              <a:rPr kumimoji="0" lang="en-US" altLang="ko-KR" sz="2200" b="1" dirty="0">
                <a:solidFill>
                  <a:schemeClr val="tx1"/>
                </a:solidFill>
                <a:cs typeface="한컴바탕" pitchFamily="18" charset="2"/>
              </a:rPr>
              <a:t>Input Structure Differences</a:t>
            </a:r>
            <a:endParaRPr kumimoji="0" lang="en-US" altLang="ko-KR" sz="2200" b="1" i="0" u="none" strike="noStrike" kern="1200" cap="none" spc="0" normalizeH="0" baseline="0" noProof="0" dirty="0">
              <a:ln>
                <a:noFill/>
              </a:ln>
              <a:solidFill>
                <a:schemeClr val="tx1"/>
              </a:solidFill>
              <a:effectLst/>
              <a:uLnTx/>
              <a:uFillTx/>
              <a:latin typeface="맑은 고딕" pitchFamily="50" charset="-127"/>
              <a:ea typeface="맑은 고딕" pitchFamily="50" charset="-127"/>
              <a:cs typeface="한컴바탕" pitchFamily="18" charset="2"/>
            </a:endParaRPr>
          </a:p>
          <a:p>
            <a:pPr marL="450000" lvl="1" indent="-180000" eaLnBrk="1" fontAlgn="auto" hangingPunct="1">
              <a:lnSpc>
                <a:spcPts val="2000"/>
              </a:lnSpc>
              <a:spcBef>
                <a:spcPts val="600"/>
              </a:spcBef>
              <a:spcAft>
                <a:spcPts val="600"/>
              </a:spcAft>
              <a:buSzTx/>
              <a:defRPr/>
            </a:pPr>
            <a:r>
              <a:rPr kumimoji="0" lang="en-US" altLang="ko-KR" sz="1800" b="1" dirty="0">
                <a:solidFill>
                  <a:schemeClr val="tx1"/>
                </a:solidFill>
                <a:cs typeface="한컴바탕" pitchFamily="18" charset="2"/>
              </a:rPr>
              <a:t>EV input structure is based on non-EV structure, adding EV-specific parts (battery, inverter, motor) and removing engine-related parts. Battery accounts for 35.4% of EV production cost, versus 0.8% for non-EVs.</a:t>
            </a:r>
          </a:p>
        </p:txBody>
      </p:sp>
      <p:sp>
        <p:nvSpPr>
          <p:cNvPr id="5" name="직사각형 4">
            <a:extLst>
              <a:ext uri="{FF2B5EF4-FFF2-40B4-BE49-F238E27FC236}">
                <a16:creationId xmlns:a16="http://schemas.microsoft.com/office/drawing/2014/main" id="{1D139212-39D0-4BE6-816F-7517534FDFCD}"/>
              </a:ext>
            </a:extLst>
          </p:cNvPr>
          <p:cNvSpPr/>
          <p:nvPr/>
        </p:nvSpPr>
        <p:spPr>
          <a:xfrm>
            <a:off x="3317777" y="2995578"/>
            <a:ext cx="3270446" cy="304442"/>
          </a:xfrm>
          <a:prstGeom prst="rect">
            <a:avLst/>
          </a:prstGeom>
        </p:spPr>
        <p:txBody>
          <a:bodyPr wrap="none">
            <a:spAutoFit/>
          </a:bodyPr>
          <a:lstStyle/>
          <a:p>
            <a:pPr algn="ctr" fontAlgn="base">
              <a:lnSpc>
                <a:spcPct val="107000"/>
              </a:lnSpc>
            </a:pPr>
            <a:r>
              <a:rPr lang="en-US" altLang="ko-KR" sz="1400" b="1" u="sng" kern="0" dirty="0">
                <a:solidFill>
                  <a:srgbClr val="000000"/>
                </a:solidFill>
                <a:uFill>
                  <a:solidFill>
                    <a:srgbClr val="000000"/>
                  </a:solidFill>
                </a:uFill>
                <a:latin typeface="맑은 고딕" panose="020B0503020000020004" pitchFamily="50" charset="-127"/>
                <a:cs typeface="굴림" panose="020B0600000101010101" pitchFamily="50" charset="-127"/>
              </a:rPr>
              <a:t>Input Structure of EVs and Non-EVs</a:t>
            </a:r>
            <a:endParaRPr lang="ko-KR" altLang="ko-KR" sz="1400" kern="100" dirty="0">
              <a:latin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3648084233"/>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디자인 사용자 지정">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9525" cap="flat" cmpd="sng" algn="ctr">
          <a:solidFill>
            <a:schemeClr val="accent3"/>
          </a:solidFill>
          <a:prstDash val="dash"/>
          <a:round/>
          <a:headEnd type="none" w="med" len="med"/>
          <a:tailEnd type="none" w="med" len="med"/>
        </a:ln>
      </a:spPr>
      <a:bodyPr/>
      <a:lstStyle/>
      <a:style>
        <a:lnRef idx="0">
          <a:scrgbClr r="0" g="0" b="0"/>
        </a:lnRef>
        <a:fillRef idx="0">
          <a:scrgbClr r="0" g="0" b="0"/>
        </a:fillRef>
        <a:effectRef idx="0">
          <a:scrgbClr r="0" g="0" b="0"/>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디자인 사용자 지정">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rmAutofit/>
      </a:bodyPr>
      <a:lstStyle>
        <a:defPPr algn="l">
          <a:defRPr sz="3200" b="1" dirty="0">
            <a:solidFill>
              <a:schemeClr val="tx2"/>
            </a:solidFill>
            <a:latin typeface="+mn-ea"/>
            <a:ea typeface="+mn-ea"/>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10016</TotalTime>
  <Words>942</Words>
  <Application>Microsoft Office PowerPoint</Application>
  <PresentationFormat>A4 용지(210x297mm)</PresentationFormat>
  <Paragraphs>99</Paragraphs>
  <Slides>16</Slides>
  <Notes>4</Notes>
  <HiddenSlides>0</HiddenSlides>
  <MMClips>0</MMClips>
  <ScaleCrop>false</ScaleCrop>
  <HeadingPairs>
    <vt:vector size="6" baseType="variant">
      <vt:variant>
        <vt:lpstr>사용한 글꼴</vt:lpstr>
      </vt:variant>
      <vt:variant>
        <vt:i4>8</vt:i4>
      </vt:variant>
      <vt:variant>
        <vt:lpstr>테마</vt:lpstr>
      </vt:variant>
      <vt:variant>
        <vt:i4>3</vt:i4>
      </vt:variant>
      <vt:variant>
        <vt:lpstr>슬라이드 제목</vt:lpstr>
      </vt:variant>
      <vt:variant>
        <vt:i4>16</vt:i4>
      </vt:variant>
    </vt:vector>
  </HeadingPairs>
  <TitlesOfParts>
    <vt:vector size="27" baseType="lpstr">
      <vt:lpstr>굴림</vt:lpstr>
      <vt:lpstr>맑은 고딕</vt:lpstr>
      <vt:lpstr>한컴바탕</vt:lpstr>
      <vt:lpstr>Arial</vt:lpstr>
      <vt:lpstr>Calibri</vt:lpstr>
      <vt:lpstr>Calibri Light</vt:lpstr>
      <vt:lpstr>Times New Roman</vt:lpstr>
      <vt:lpstr>Wingdings</vt:lpstr>
      <vt:lpstr>Office 테마</vt:lpstr>
      <vt:lpstr>디자인 사용자 지정</vt:lpstr>
      <vt:lpstr>1_디자인 사용자 지정</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수비 조</dc:creator>
  <cp:lastModifiedBy>부상돈</cp:lastModifiedBy>
  <cp:revision>1008</cp:revision>
  <cp:lastPrinted>2025-07-03T06:53:36Z</cp:lastPrinted>
  <dcterms:created xsi:type="dcterms:W3CDTF">2023-02-09T02:30:17Z</dcterms:created>
  <dcterms:modified xsi:type="dcterms:W3CDTF">2025-07-03T06:55:23Z</dcterms:modified>
</cp:coreProperties>
</file>