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2.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drawings/drawing1.xml" ContentType="application/vnd.openxmlformats-officedocument.drawingml.chartshapes+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drawings/drawing2.xml" ContentType="application/vnd.openxmlformats-officedocument.drawingml.chartshapes+xml"/>
  <Override PartName="/ppt/charts/chart7.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34"/>
  </p:notesMasterIdLst>
  <p:sldIdLst>
    <p:sldId id="256" r:id="rId2"/>
    <p:sldId id="366" r:id="rId3"/>
    <p:sldId id="259" r:id="rId4"/>
    <p:sldId id="337" r:id="rId5"/>
    <p:sldId id="334" r:id="rId6"/>
    <p:sldId id="299" r:id="rId7"/>
    <p:sldId id="262" r:id="rId8"/>
    <p:sldId id="261" r:id="rId9"/>
    <p:sldId id="364" r:id="rId10"/>
    <p:sldId id="263" r:id="rId11"/>
    <p:sldId id="363" r:id="rId12"/>
    <p:sldId id="283" r:id="rId13"/>
    <p:sldId id="285" r:id="rId14"/>
    <p:sldId id="286" r:id="rId15"/>
    <p:sldId id="338" r:id="rId16"/>
    <p:sldId id="341" r:id="rId17"/>
    <p:sldId id="339" r:id="rId18"/>
    <p:sldId id="361" r:id="rId19"/>
    <p:sldId id="357" r:id="rId20"/>
    <p:sldId id="360" r:id="rId21"/>
    <p:sldId id="362" r:id="rId22"/>
    <p:sldId id="268" r:id="rId23"/>
    <p:sldId id="324" r:id="rId24"/>
    <p:sldId id="307" r:id="rId25"/>
    <p:sldId id="302" r:id="rId26"/>
    <p:sldId id="304" r:id="rId27"/>
    <p:sldId id="365" r:id="rId28"/>
    <p:sldId id="340" r:id="rId29"/>
    <p:sldId id="311" r:id="rId30"/>
    <p:sldId id="330" r:id="rId31"/>
    <p:sldId id="332" r:id="rId32"/>
    <p:sldId id="296" r:id="rId33"/>
  </p:sldIdLst>
  <p:sldSz cx="12192000" cy="6858000"/>
  <p:notesSz cx="6858000" cy="9144000"/>
  <p:embeddedFontLst>
    <p:embeddedFont>
      <p:font typeface="Cambria Math" panose="02040503050406030204" pitchFamily="18" charset="0"/>
      <p:regular r:id="rId35"/>
    </p:embeddedFont>
    <p:embeddedFont>
      <p:font typeface="微软雅黑" panose="020B0503020204020204" pitchFamily="34" charset="-122"/>
      <p:regular r:id="rId36"/>
      <p:bold r:id="rId37"/>
    </p:embeddedFont>
  </p:embeddedFontLst>
  <p:custDataLst>
    <p:tags r:id="rId3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95" userDrawn="1">
          <p15:clr>
            <a:srgbClr val="A4A3A4"/>
          </p15:clr>
        </p15:guide>
        <p15:guide id="2" pos="3843"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高宇宁" initials="高宇宁"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894" autoAdjust="0"/>
  </p:normalViewPr>
  <p:slideViewPr>
    <p:cSldViewPr snapToGrid="0" showGuides="1">
      <p:cViewPr varScale="1">
        <p:scale>
          <a:sx n="88" d="100"/>
          <a:sy n="88" d="100"/>
        </p:scale>
        <p:origin x="1434" y="84"/>
      </p:cViewPr>
      <p:guideLst>
        <p:guide orient="horz" pos="2195"/>
        <p:guide pos="384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gs" Target="tags/tag1.xml"/></Relationships>
</file>

<file path=ppt/charts/_rels/chart1.xml.rels><?xml version="1.0" encoding="UTF-8" standalone="yes"?>
<Relationships xmlns="http://schemas.openxmlformats.org/package/2006/relationships"><Relationship Id="rId1" Type="http://schemas.openxmlformats.org/officeDocument/2006/relationships/oleObject" Target="file:///D:\416&#30740;&#31350;\&#33258;&#31185;&#32467;&#39033;\New%20Data_2210\&#32511;&#33394;GDP_2016_1004.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416&#30740;&#31350;\article%20&amp;%20idea\EE&#25991;&#31456;-&#28040;&#36153;&#20391;&#26680;&#31639;\New%20Data_2210\&#21508;&#22320;&#21306;&#32511;&#33394;GDP_2020NEW_0108.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D:\416&#30740;&#31350;\article%20&amp;%20idea\EE&#25991;&#31456;-&#28040;&#36153;&#20391;&#26680;&#31639;\New%20Data_2210\&#21508;&#22320;&#21306;&#32511;&#33394;GDP_2020NEW_0108.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D:\416&#30740;&#31350;\article%20&amp;%20idea\EE&#25991;&#31456;-&#28040;&#36153;&#20391;&#26680;&#31639;\New%20Data_2210\&#21508;&#22320;&#21306;&#32511;&#33394;GDP_2020NEW_0108.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D:\416&#30740;&#31350;\&#33258;&#31185;&#32467;&#39033;\New%20Data_2210\&#21508;&#22320;&#21306;&#32511;&#33394;GDP_2020NEW_1212.xlsx" TargetMode="Externa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D:\416&#30740;&#31350;\EE&#25991;&#31456;-&#28040;&#36153;&#20391;&#26680;&#31639;\New%20Data_2210\&#21508;&#22320;&#21306;&#32511;&#33394;GDP_2020NEW_0828.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D:\416&#30740;&#31350;\EE&#25991;&#31456;-&#28040;&#36153;&#20391;&#26680;&#31639;\New%20Data_2210\&#21508;&#22320;&#21306;&#32511;&#33394;GDP_2020NEW_080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459343226905989E-2"/>
          <c:y val="8.7719598819897299E-2"/>
          <c:w val="0.91660192913414018"/>
          <c:h val="0.73556811976286363"/>
        </c:manualLayout>
      </c:layout>
      <c:lineChart>
        <c:grouping val="standard"/>
        <c:varyColors val="0"/>
        <c:ser>
          <c:idx val="0"/>
          <c:order val="0"/>
          <c:tx>
            <c:strRef>
              <c:f>Gross Savings</c:f>
              <c:strCache>
                <c:ptCount val="1"/>
                <c:pt idx="0">
                  <c:v>Gross Savings</c:v>
                </c:pt>
              </c:strCache>
            </c:strRef>
          </c:tx>
          <c:spPr>
            <a:ln w="25400" cap="rnd" cmpd="sng" algn="ctr">
              <a:solidFill>
                <a:srgbClr val="000000"/>
              </a:solidFill>
              <a:prstDash val="solid"/>
              <a:round/>
            </a:ln>
          </c:spPr>
          <c:marker>
            <c:symbol val="none"/>
          </c:marker>
          <c:cat>
            <c:numRef>
              <c:f>绿色GDP!$A$2:$A$52</c:f>
              <c:numCache>
                <c:formatCode>General</c:formatCode>
                <c:ptCount val="51"/>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numCache>
            </c:numRef>
          </c:cat>
          <c:val>
            <c:numRef>
              <c:f>绿色GDP!$B$2:$B$52</c:f>
              <c:numCache>
                <c:formatCode>0.00</c:formatCode>
                <c:ptCount val="51"/>
                <c:pt idx="0">
                  <c:v>27.361000000000001</c:v>
                </c:pt>
                <c:pt idx="1">
                  <c:v>28.471</c:v>
                </c:pt>
                <c:pt idx="2">
                  <c:v>27.356000000000002</c:v>
                </c:pt>
                <c:pt idx="3">
                  <c:v>28.771999999999998</c:v>
                </c:pt>
                <c:pt idx="4">
                  <c:v>28.643000000000001</c:v>
                </c:pt>
                <c:pt idx="5">
                  <c:v>30.949000000000002</c:v>
                </c:pt>
                <c:pt idx="6">
                  <c:v>30.314</c:v>
                </c:pt>
                <c:pt idx="7">
                  <c:v>30.759</c:v>
                </c:pt>
                <c:pt idx="8">
                  <c:v>38.256999999999998</c:v>
                </c:pt>
                <c:pt idx="9">
                  <c:v>34.661999999999999</c:v>
                </c:pt>
                <c:pt idx="10">
                  <c:v>33.386000000000003</c:v>
                </c:pt>
                <c:pt idx="11">
                  <c:v>30.823</c:v>
                </c:pt>
                <c:pt idx="12" formatCode="General">
                  <c:v>33.758341270000003</c:v>
                </c:pt>
                <c:pt idx="13" formatCode="General">
                  <c:v>33.024531799999998</c:v>
                </c:pt>
                <c:pt idx="14" formatCode="General">
                  <c:v>34.726006869999999</c:v>
                </c:pt>
                <c:pt idx="15" formatCode="General">
                  <c:v>35.183601619999997</c:v>
                </c:pt>
                <c:pt idx="16" formatCode="General">
                  <c:v>35.252877820000002</c:v>
                </c:pt>
                <c:pt idx="17" formatCode="General">
                  <c:v>37.25825502</c:v>
                </c:pt>
                <c:pt idx="18" formatCode="General">
                  <c:v>37.994191489999999</c:v>
                </c:pt>
                <c:pt idx="19" formatCode="General">
                  <c:v>35.858594459999999</c:v>
                </c:pt>
                <c:pt idx="20" formatCode="General">
                  <c:v>36.59633753</c:v>
                </c:pt>
                <c:pt idx="21" formatCode="General">
                  <c:v>38.423093520000002</c:v>
                </c:pt>
                <c:pt idx="22" formatCode="General">
                  <c:v>40.585142240000003</c:v>
                </c:pt>
                <c:pt idx="23" formatCode="General">
                  <c:v>41.79391261</c:v>
                </c:pt>
                <c:pt idx="24" formatCode="General">
                  <c:v>41.77341517</c:v>
                </c:pt>
                <c:pt idx="25" formatCode="General">
                  <c:v>40.174052250000003</c:v>
                </c:pt>
                <c:pt idx="26" formatCode="General">
                  <c:v>39.325366840000001</c:v>
                </c:pt>
                <c:pt idx="27" formatCode="General">
                  <c:v>40.202277250000002</c:v>
                </c:pt>
                <c:pt idx="28" formatCode="General">
                  <c:v>38.977512969999999</c:v>
                </c:pt>
                <c:pt idx="29" formatCode="General">
                  <c:v>37.047947440000002</c:v>
                </c:pt>
                <c:pt idx="30" formatCode="General">
                  <c:v>36.17754145</c:v>
                </c:pt>
                <c:pt idx="31" formatCode="General">
                  <c:v>37.810545849999997</c:v>
                </c:pt>
                <c:pt idx="32" formatCode="General">
                  <c:v>39.28245166</c:v>
                </c:pt>
                <c:pt idx="33" formatCode="General">
                  <c:v>42.676156380000002</c:v>
                </c:pt>
                <c:pt idx="34" formatCode="General">
                  <c:v>45.792545099999998</c:v>
                </c:pt>
                <c:pt idx="35" formatCode="General">
                  <c:v>46.280913390000002</c:v>
                </c:pt>
                <c:pt idx="36" formatCode="General">
                  <c:v>48.350844019999997</c:v>
                </c:pt>
                <c:pt idx="37" formatCode="General">
                  <c:v>50.161617980000003</c:v>
                </c:pt>
                <c:pt idx="38" formatCode="General">
                  <c:v>51.467592369999998</c:v>
                </c:pt>
                <c:pt idx="39" formatCode="General">
                  <c:v>50.457425559999997</c:v>
                </c:pt>
                <c:pt idx="40" formatCode="General">
                  <c:v>51.547499440000003</c:v>
                </c:pt>
                <c:pt idx="41" formatCode="General">
                  <c:v>49.696479330000003</c:v>
                </c:pt>
                <c:pt idx="42" formatCode="General">
                  <c:v>48.778660119999998</c:v>
                </c:pt>
                <c:pt idx="43" formatCode="General">
                  <c:v>47.766834150000001</c:v>
                </c:pt>
                <c:pt idx="44" formatCode="General">
                  <c:v>47.555443449999999</c:v>
                </c:pt>
                <c:pt idx="45" formatCode="General">
                  <c:v>45.635344269999997</c:v>
                </c:pt>
                <c:pt idx="46" formatCode="General">
                  <c:v>44.601823090000003</c:v>
                </c:pt>
                <c:pt idx="47" formatCode="General">
                  <c:v>44.963964900000001</c:v>
                </c:pt>
                <c:pt idx="48" formatCode="General">
                  <c:v>44.682003360000003</c:v>
                </c:pt>
                <c:pt idx="49" formatCode="General">
                  <c:v>43.896014999999998</c:v>
                </c:pt>
                <c:pt idx="50" formatCode="General">
                  <c:v>44.851126219999998</c:v>
                </c:pt>
              </c:numCache>
            </c:numRef>
          </c:val>
          <c:smooth val="0"/>
          <c:extLst>
            <c:ext xmlns:c16="http://schemas.microsoft.com/office/drawing/2014/chart" uri="{C3380CC4-5D6E-409C-BE32-E72D297353CC}">
              <c16:uniqueId val="{00000000-C08F-451E-9E9B-7BC33E74083E}"/>
            </c:ext>
          </c:extLst>
        </c:ser>
        <c:ser>
          <c:idx val="1"/>
          <c:order val="1"/>
          <c:tx>
            <c:strRef>
              <c:f>Net National Savings</c:f>
              <c:strCache>
                <c:ptCount val="1"/>
                <c:pt idx="0">
                  <c:v>Net National Savings</c:v>
                </c:pt>
              </c:strCache>
            </c:strRef>
          </c:tx>
          <c:spPr>
            <a:ln w="12700" cap="rnd" cmpd="sng" algn="ctr">
              <a:solidFill>
                <a:srgbClr val="000000"/>
              </a:solidFill>
              <a:prstDash val="lgDash"/>
              <a:round/>
            </a:ln>
          </c:spPr>
          <c:marker>
            <c:symbol val="none"/>
          </c:marker>
          <c:cat>
            <c:numRef>
              <c:f>绿色GDP!$A$2:$A$52</c:f>
              <c:numCache>
                <c:formatCode>General</c:formatCode>
                <c:ptCount val="51"/>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numCache>
            </c:numRef>
          </c:cat>
          <c:val>
            <c:numRef>
              <c:f>绿色GDP!$D$2:$D$52</c:f>
              <c:numCache>
                <c:formatCode>0.00</c:formatCode>
                <c:ptCount val="51"/>
                <c:pt idx="0">
                  <c:v>24.959399400613702</c:v>
                </c:pt>
                <c:pt idx="1">
                  <c:v>25.897147154158901</c:v>
                </c:pt>
                <c:pt idx="2">
                  <c:v>24.524242020450099</c:v>
                </c:pt>
                <c:pt idx="3">
                  <c:v>25.856615025920199</c:v>
                </c:pt>
                <c:pt idx="4">
                  <c:v>25.494087588818601</c:v>
                </c:pt>
                <c:pt idx="5">
                  <c:v>27.595145311581899</c:v>
                </c:pt>
                <c:pt idx="6">
                  <c:v>26.5618299745366</c:v>
                </c:pt>
                <c:pt idx="7">
                  <c:v>26.848222217791101</c:v>
                </c:pt>
                <c:pt idx="8">
                  <c:v>34.440275706163497</c:v>
                </c:pt>
                <c:pt idx="9">
                  <c:v>30.5677253719638</c:v>
                </c:pt>
                <c:pt idx="10">
                  <c:v>29.005130779633099</c:v>
                </c:pt>
                <c:pt idx="11">
                  <c:v>26.150419796415399</c:v>
                </c:pt>
                <c:pt idx="12" formatCode="General">
                  <c:v>22.957063387822899</c:v>
                </c:pt>
                <c:pt idx="13" formatCode="General">
                  <c:v>22.2667213310982</c:v>
                </c:pt>
                <c:pt idx="14" formatCode="General">
                  <c:v>24.582006796113198</c:v>
                </c:pt>
                <c:pt idx="15" formatCode="General">
                  <c:v>25.868961010485499</c:v>
                </c:pt>
                <c:pt idx="16" formatCode="General">
                  <c:v>25.217319204510201</c:v>
                </c:pt>
                <c:pt idx="17" formatCode="General">
                  <c:v>27.416591940411401</c:v>
                </c:pt>
                <c:pt idx="18" formatCode="General">
                  <c:v>29.141072550684299</c:v>
                </c:pt>
                <c:pt idx="19" formatCode="General">
                  <c:v>26.5093332289748</c:v>
                </c:pt>
                <c:pt idx="20" formatCode="General">
                  <c:v>26.705332936618099</c:v>
                </c:pt>
                <c:pt idx="21" formatCode="General">
                  <c:v>28.605693402577401</c:v>
                </c:pt>
                <c:pt idx="22" formatCode="General">
                  <c:v>31.1125157335734</c:v>
                </c:pt>
                <c:pt idx="23" formatCode="General">
                  <c:v>31.136790281984901</c:v>
                </c:pt>
                <c:pt idx="24" formatCode="General">
                  <c:v>30.6088205269611</c:v>
                </c:pt>
                <c:pt idx="25" formatCode="General">
                  <c:v>28.581504062816101</c:v>
                </c:pt>
                <c:pt idx="26" formatCode="General">
                  <c:v>27.480173527861002</c:v>
                </c:pt>
                <c:pt idx="27" formatCode="General">
                  <c:v>27.6954938372063</c:v>
                </c:pt>
                <c:pt idx="28" formatCode="General">
                  <c:v>25.499749071207301</c:v>
                </c:pt>
                <c:pt idx="29" formatCode="General">
                  <c:v>23.113951172420499</c:v>
                </c:pt>
                <c:pt idx="30" formatCode="General">
                  <c:v>22.1116537830104</c:v>
                </c:pt>
                <c:pt idx="31" formatCode="General">
                  <c:v>23.879584004980799</c:v>
                </c:pt>
                <c:pt idx="32" formatCode="General">
                  <c:v>25.463511848993502</c:v>
                </c:pt>
                <c:pt idx="33" formatCode="General">
                  <c:v>28.775750104534801</c:v>
                </c:pt>
                <c:pt idx="34" formatCode="General">
                  <c:v>31.7103636185075</c:v>
                </c:pt>
                <c:pt idx="35" formatCode="General">
                  <c:v>31.9133891567901</c:v>
                </c:pt>
                <c:pt idx="36" formatCode="General">
                  <c:v>33.576004970497699</c:v>
                </c:pt>
                <c:pt idx="37" formatCode="General">
                  <c:v>34.733501785464803</c:v>
                </c:pt>
                <c:pt idx="38" formatCode="General">
                  <c:v>35.188527641834298</c:v>
                </c:pt>
                <c:pt idx="39" formatCode="General">
                  <c:v>32.8280349790451</c:v>
                </c:pt>
                <c:pt idx="40" formatCode="General">
                  <c:v>32.899234312576297</c:v>
                </c:pt>
                <c:pt idx="41" formatCode="General">
                  <c:v>29.485904510007</c:v>
                </c:pt>
                <c:pt idx="42" formatCode="General">
                  <c:v>27.659511029898301</c:v>
                </c:pt>
                <c:pt idx="43" formatCode="General">
                  <c:v>25.3680895385639</c:v>
                </c:pt>
                <c:pt idx="44" formatCode="General">
                  <c:v>24.724616263217399</c:v>
                </c:pt>
                <c:pt idx="45" formatCode="General">
                  <c:v>22.111638141280601</c:v>
                </c:pt>
                <c:pt idx="46" formatCode="General">
                  <c:v>21.307968534269399</c:v>
                </c:pt>
                <c:pt idx="47" formatCode="General">
                  <c:v>21.907380747755699</c:v>
                </c:pt>
                <c:pt idx="48" formatCode="General">
                  <c:v>20.650362453333301</c:v>
                </c:pt>
                <c:pt idx="49" formatCode="General">
                  <c:v>19.4787136873239</c:v>
                </c:pt>
                <c:pt idx="50" formatCode="General">
                  <c:v>18.7884048360071</c:v>
                </c:pt>
              </c:numCache>
            </c:numRef>
          </c:val>
          <c:smooth val="0"/>
          <c:extLst>
            <c:ext xmlns:c16="http://schemas.microsoft.com/office/drawing/2014/chart" uri="{C3380CC4-5D6E-409C-BE32-E72D297353CC}">
              <c16:uniqueId val="{00000001-C08F-451E-9E9B-7BC33E74083E}"/>
            </c:ext>
          </c:extLst>
        </c:ser>
        <c:ser>
          <c:idx val="2"/>
          <c:order val="2"/>
          <c:tx>
            <c:strRef>
              <c:f>Adjust net savings</c:f>
              <c:strCache>
                <c:ptCount val="1"/>
                <c:pt idx="0">
                  <c:v>Adjust net savings</c:v>
                </c:pt>
              </c:strCache>
            </c:strRef>
          </c:tx>
          <c:spPr>
            <a:ln w="25400" cap="rnd" cmpd="sng" algn="ctr">
              <a:solidFill>
                <a:srgbClr val="000000"/>
              </a:solidFill>
              <a:prstDash val="sysDash"/>
              <a:round/>
            </a:ln>
          </c:spPr>
          <c:marker>
            <c:symbol val="none"/>
          </c:marker>
          <c:cat>
            <c:numRef>
              <c:f>绿色GDP!$A$2:$A$52</c:f>
              <c:numCache>
                <c:formatCode>General</c:formatCode>
                <c:ptCount val="51"/>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numCache>
            </c:numRef>
          </c:cat>
          <c:val>
            <c:numRef>
              <c:f>绿色GDP!$K$2:$K$52</c:f>
              <c:numCache>
                <c:formatCode>0.00</c:formatCode>
                <c:ptCount val="51"/>
                <c:pt idx="0">
                  <c:v>25.080358017350701</c:v>
                </c:pt>
                <c:pt idx="1">
                  <c:v>25.560720412849101</c:v>
                </c:pt>
                <c:pt idx="2">
                  <c:v>24.241712340559602</c:v>
                </c:pt>
                <c:pt idx="3">
                  <c:v>25.503276600526601</c:v>
                </c:pt>
                <c:pt idx="4">
                  <c:v>23.264053878073501</c:v>
                </c:pt>
                <c:pt idx="5">
                  <c:v>23.919214413305198</c:v>
                </c:pt>
                <c:pt idx="6">
                  <c:v>21.6824514884586</c:v>
                </c:pt>
                <c:pt idx="7">
                  <c:v>21.610596135720101</c:v>
                </c:pt>
                <c:pt idx="8">
                  <c:v>27.1238763798588</c:v>
                </c:pt>
                <c:pt idx="9">
                  <c:v>19.347285433917001</c:v>
                </c:pt>
                <c:pt idx="10">
                  <c:v>15.9575033776708</c:v>
                </c:pt>
                <c:pt idx="11">
                  <c:v>13.477148542034</c:v>
                </c:pt>
                <c:pt idx="12" formatCode="General">
                  <c:v>9.4776373604731496</c:v>
                </c:pt>
                <c:pt idx="13" formatCode="General">
                  <c:v>10.9760820388328</c:v>
                </c:pt>
                <c:pt idx="14" formatCode="General">
                  <c:v>14.1134973292149</c:v>
                </c:pt>
                <c:pt idx="15" formatCode="General">
                  <c:v>15.9969123998481</c:v>
                </c:pt>
                <c:pt idx="16" formatCode="General">
                  <c:v>17.360180094219601</c:v>
                </c:pt>
                <c:pt idx="17" formatCode="General">
                  <c:v>17.109746624747601</c:v>
                </c:pt>
                <c:pt idx="18" formatCode="General">
                  <c:v>19.100686197840702</c:v>
                </c:pt>
                <c:pt idx="19" formatCode="General">
                  <c:v>16.0936569278823</c:v>
                </c:pt>
                <c:pt idx="20" formatCode="General">
                  <c:v>16.070762283077698</c:v>
                </c:pt>
                <c:pt idx="21" formatCode="General">
                  <c:v>19.437318736345201</c:v>
                </c:pt>
                <c:pt idx="22" formatCode="General">
                  <c:v>22.113245095835499</c:v>
                </c:pt>
                <c:pt idx="23" formatCode="General">
                  <c:v>21.884213317960398</c:v>
                </c:pt>
                <c:pt idx="24" formatCode="General">
                  <c:v>23.374337446387699</c:v>
                </c:pt>
                <c:pt idx="25" formatCode="General">
                  <c:v>21.984122124492501</c:v>
                </c:pt>
                <c:pt idx="26" formatCode="General">
                  <c:v>21.735133224707099</c:v>
                </c:pt>
                <c:pt idx="27" formatCode="General">
                  <c:v>22.9404781158613</c:v>
                </c:pt>
                <c:pt idx="28" formatCode="General">
                  <c:v>21.223504164691001</c:v>
                </c:pt>
                <c:pt idx="29" formatCode="General">
                  <c:v>18.649671516760598</c:v>
                </c:pt>
                <c:pt idx="30" formatCode="General">
                  <c:v>16.878246206208502</c:v>
                </c:pt>
                <c:pt idx="31" formatCode="General">
                  <c:v>18.9092733989769</c:v>
                </c:pt>
                <c:pt idx="32" formatCode="General">
                  <c:v>20.762869317965901</c:v>
                </c:pt>
                <c:pt idx="33" formatCode="General">
                  <c:v>23.626208052536398</c:v>
                </c:pt>
                <c:pt idx="34" formatCode="General">
                  <c:v>24.883975548212</c:v>
                </c:pt>
                <c:pt idx="35" formatCode="General">
                  <c:v>24.522667574721599</c:v>
                </c:pt>
                <c:pt idx="36" formatCode="General">
                  <c:v>26.053802895398601</c:v>
                </c:pt>
                <c:pt idx="37" formatCode="General">
                  <c:v>27.4560355224238</c:v>
                </c:pt>
                <c:pt idx="38" formatCode="General">
                  <c:v>27.060239477783899</c:v>
                </c:pt>
                <c:pt idx="39" formatCode="General">
                  <c:v>28.0934419811962</c:v>
                </c:pt>
                <c:pt idx="40" formatCode="General">
                  <c:v>26.769125190971</c:v>
                </c:pt>
                <c:pt idx="41" formatCode="General">
                  <c:v>22.6871686757693</c:v>
                </c:pt>
                <c:pt idx="42" formatCode="General">
                  <c:v>23.433133784384701</c:v>
                </c:pt>
                <c:pt idx="43" formatCode="General">
                  <c:v>21.888041652159401</c:v>
                </c:pt>
                <c:pt idx="44" formatCode="General">
                  <c:v>21.913936616875699</c:v>
                </c:pt>
                <c:pt idx="45" formatCode="General">
                  <c:v>20.075887840520899</c:v>
                </c:pt>
                <c:pt idx="46" formatCode="General">
                  <c:v>19.356034433914001</c:v>
                </c:pt>
                <c:pt idx="47" formatCode="General">
                  <c:v>19.923730094201499</c:v>
                </c:pt>
                <c:pt idx="48" formatCode="General">
                  <c:v>18.645339160846699</c:v>
                </c:pt>
                <c:pt idx="49" formatCode="General">
                  <c:v>17.623191326346301</c:v>
                </c:pt>
                <c:pt idx="50" formatCode="General">
                  <c:v>16.9684701908566</c:v>
                </c:pt>
              </c:numCache>
            </c:numRef>
          </c:val>
          <c:smooth val="0"/>
          <c:extLst>
            <c:ext xmlns:c16="http://schemas.microsoft.com/office/drawing/2014/chart" uri="{C3380CC4-5D6E-409C-BE32-E72D297353CC}">
              <c16:uniqueId val="{00000002-C08F-451E-9E9B-7BC33E74083E}"/>
            </c:ext>
          </c:extLst>
        </c:ser>
        <c:dLbls>
          <c:showLegendKey val="0"/>
          <c:showVal val="0"/>
          <c:showCatName val="0"/>
          <c:showSerName val="0"/>
          <c:showPercent val="0"/>
          <c:showBubbleSize val="0"/>
        </c:dLbls>
        <c:smooth val="0"/>
        <c:axId val="1649949871"/>
        <c:axId val="1"/>
      </c:lineChart>
      <c:catAx>
        <c:axId val="1649949871"/>
        <c:scaling>
          <c:orientation val="minMax"/>
        </c:scaling>
        <c:delete val="0"/>
        <c:axPos val="b"/>
        <c:numFmt formatCode="General" sourceLinked="1"/>
        <c:majorTickMark val="in"/>
        <c:minorTickMark val="none"/>
        <c:tickLblPos val="nextTo"/>
        <c:spPr>
          <a:ln w="3175" cap="flat" cmpd="sng" algn="ctr">
            <a:solidFill>
              <a:srgbClr val="000000"/>
            </a:solidFill>
            <a:prstDash val="solid"/>
            <a:round/>
          </a:ln>
        </c:spPr>
        <c:txPr>
          <a:bodyPr rot="-5400000" spcFirstLastPara="0" vertOverflow="ellipsis" vert="horz" wrap="square" anchor="ctr" anchorCtr="1"/>
          <a:lstStyle/>
          <a:p>
            <a:pPr>
              <a:defRPr lang="zh-CN" sz="1000" b="0" i="0" u="none" strike="noStrike" kern="1200" baseline="0">
                <a:solidFill>
                  <a:srgbClr val="000000"/>
                </a:solidFill>
                <a:latin typeface="Times New Roman" panose="02020603050405020304" pitchFamily="18" charset="0"/>
                <a:ea typeface="宋体" panose="02010600030101010101" pitchFamily="2" charset="-122"/>
                <a:cs typeface="Times New Roman" panose="02020603050405020304" pitchFamily="18" charset="0"/>
              </a:defRPr>
            </a:pPr>
            <a:endParaRPr lang="zh-CN"/>
          </a:p>
        </c:txPr>
        <c:crossAx val="1"/>
        <c:crossesAt val="-20"/>
        <c:auto val="1"/>
        <c:lblAlgn val="ctr"/>
        <c:lblOffset val="100"/>
        <c:tickLblSkip val="2"/>
        <c:noMultiLvlLbl val="0"/>
      </c:catAx>
      <c:valAx>
        <c:axId val="1"/>
        <c:scaling>
          <c:orientation val="minMax"/>
        </c:scaling>
        <c:delete val="0"/>
        <c:axPos val="l"/>
        <c:majorGridlines>
          <c:spPr>
            <a:ln w="3175" cap="flat" cmpd="sng" algn="ctr">
              <a:solidFill>
                <a:srgbClr val="000000"/>
              </a:solidFill>
              <a:prstDash val="solid"/>
              <a:round/>
            </a:ln>
          </c:spPr>
        </c:majorGridlines>
        <c:numFmt formatCode="General" sourceLinked="0"/>
        <c:majorTickMark val="cross"/>
        <c:minorTickMark val="none"/>
        <c:tickLblPos val="nextTo"/>
        <c:spPr>
          <a:ln w="3175" cap="flat" cmpd="sng" algn="ctr">
            <a:solidFill>
              <a:srgbClr val="000000"/>
            </a:solidFill>
            <a:prstDash val="solid"/>
            <a:round/>
          </a:ln>
        </c:spPr>
        <c:txPr>
          <a:bodyPr rot="0" spcFirstLastPara="0" vertOverflow="ellipsis" vert="horz" wrap="square" anchor="ctr" anchorCtr="1"/>
          <a:lstStyle/>
          <a:p>
            <a:pPr>
              <a:defRPr lang="zh-CN" sz="1000" b="0" i="0" u="none" strike="noStrike" kern="1200" baseline="0">
                <a:solidFill>
                  <a:srgbClr val="000000"/>
                </a:solidFill>
                <a:latin typeface="Times New Roman" panose="02020603050405020304" pitchFamily="18" charset="0"/>
                <a:ea typeface="宋体" panose="02010600030101010101" pitchFamily="2" charset="-122"/>
                <a:cs typeface="Times New Roman" panose="02020603050405020304" pitchFamily="18" charset="0"/>
              </a:defRPr>
            </a:pPr>
            <a:endParaRPr lang="zh-CN"/>
          </a:p>
        </c:txPr>
        <c:crossAx val="1649949871"/>
        <c:crosses val="autoZero"/>
        <c:crossBetween val="between"/>
      </c:valAx>
      <c:spPr>
        <a:noFill/>
        <a:ln w="12700">
          <a:solidFill>
            <a:srgbClr val="808080"/>
          </a:solidFill>
          <a:prstDash val="solid"/>
        </a:ln>
      </c:spPr>
    </c:plotArea>
    <c:legend>
      <c:legendPos val="r"/>
      <c:layout>
        <c:manualLayout>
          <c:xMode val="edge"/>
          <c:yMode val="edge"/>
          <c:x val="2.4692308109627598E-2"/>
          <c:y val="0.91244989297296897"/>
          <c:w val="0.949618159251714"/>
          <c:h val="6.0511448333210802E-2"/>
        </c:manualLayout>
      </c:layout>
      <c:overlay val="0"/>
      <c:spPr>
        <a:solidFill>
          <a:srgbClr val="FFFFFF"/>
        </a:solidFill>
        <a:ln w="3175">
          <a:solidFill>
            <a:srgbClr val="000000"/>
          </a:solidFill>
          <a:prstDash val="solid"/>
        </a:ln>
      </c:spPr>
      <c:txPr>
        <a:bodyPr rot="0" spcFirstLastPara="0" vertOverflow="ellipsis" vert="horz" wrap="square" anchor="ctr" anchorCtr="1"/>
        <a:lstStyle/>
        <a:p>
          <a:pPr>
            <a:defRPr lang="zh-CN" sz="1100" b="0" i="0" u="none" strike="noStrike" kern="1200" baseline="0">
              <a:solidFill>
                <a:srgbClr val="000000"/>
              </a:solidFill>
              <a:latin typeface="Times New Roman" panose="02020603050405020304" pitchFamily="18" charset="0"/>
              <a:ea typeface="宋体" panose="02010600030101010101" pitchFamily="2" charset="-122"/>
              <a:cs typeface="Times New Roman" panose="02020603050405020304" pitchFamily="18" charset="0"/>
            </a:defRPr>
          </a:pPr>
          <a:endParaRPr lang="zh-CN"/>
        </a:p>
      </c:txPr>
    </c:legend>
    <c:plotVisOnly val="1"/>
    <c:dispBlanksAs val="gap"/>
    <c:showDLblsOverMax val="0"/>
  </c:chart>
  <c:spPr>
    <a:solidFill>
      <a:srgbClr val="FFFFFF"/>
    </a:solidFill>
    <a:ln w="3175">
      <a:noFill/>
      <a:prstDash val="solid"/>
    </a:ln>
  </c:spPr>
  <c:txPr>
    <a:bodyPr/>
    <a:lstStyle/>
    <a:p>
      <a:pPr>
        <a:defRPr lang="zh-CN" sz="1200" b="0" i="0" u="none" strike="noStrike" baseline="0">
          <a:solidFill>
            <a:srgbClr val="000000"/>
          </a:solidFill>
          <a:latin typeface="宋体" panose="02010600030101010101" pitchFamily="2" charset="-122"/>
          <a:ea typeface="宋体" panose="02010600030101010101" pitchFamily="2" charset="-122"/>
          <a:cs typeface="宋体" panose="02010600030101010101" pitchFamily="2" charset="-122"/>
        </a:defRPr>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6192478895759187E-2"/>
          <c:y val="8.6805849900478446E-2"/>
          <c:w val="0.85571226017685775"/>
          <c:h val="0.72569690516799978"/>
        </c:manualLayout>
      </c:layout>
      <c:areaChart>
        <c:grouping val="standard"/>
        <c:varyColors val="0"/>
        <c:ser>
          <c:idx val="1"/>
          <c:order val="0"/>
          <c:tx>
            <c:strRef>
              <c:f>'使用侧绿色TFP (1)'!$AF$678</c:f>
              <c:strCache>
                <c:ptCount val="1"/>
                <c:pt idx="0">
                  <c:v>Max</c:v>
                </c:pt>
              </c:strCache>
            </c:strRef>
          </c:tx>
          <c:spPr>
            <a:solidFill>
              <a:srgbClr val="808080"/>
            </a:solidFill>
            <a:ln w="12700">
              <a:solidFill>
                <a:srgbClr val="000000"/>
              </a:solidFill>
              <a:prstDash val="solid"/>
            </a:ln>
          </c:spPr>
          <c:cat>
            <c:numRef>
              <c:f>'使用侧绿色TFP (1)'!$A$279:$A$321</c:f>
              <c:numCache>
                <c:formatCode>General</c:formatCode>
                <c:ptCount val="43"/>
                <c:pt idx="0">
                  <c:v>1978</c:v>
                </c:pt>
                <c:pt idx="1">
                  <c:v>1979</c:v>
                </c:pt>
                <c:pt idx="2">
                  <c:v>1980</c:v>
                </c:pt>
                <c:pt idx="3">
                  <c:v>1981</c:v>
                </c:pt>
                <c:pt idx="4">
                  <c:v>1982</c:v>
                </c:pt>
                <c:pt idx="5">
                  <c:v>1983</c:v>
                </c:pt>
                <c:pt idx="6">
                  <c:v>1984</c:v>
                </c:pt>
                <c:pt idx="7">
                  <c:v>1985</c:v>
                </c:pt>
                <c:pt idx="8">
                  <c:v>1986</c:v>
                </c:pt>
                <c:pt idx="9">
                  <c:v>1987</c:v>
                </c:pt>
                <c:pt idx="10">
                  <c:v>1988</c:v>
                </c:pt>
                <c:pt idx="11">
                  <c:v>1989</c:v>
                </c:pt>
                <c:pt idx="12">
                  <c:v>1990</c:v>
                </c:pt>
                <c:pt idx="13">
                  <c:v>1991</c:v>
                </c:pt>
                <c:pt idx="14">
                  <c:v>1992</c:v>
                </c:pt>
                <c:pt idx="15">
                  <c:v>1993</c:v>
                </c:pt>
                <c:pt idx="16">
                  <c:v>1994</c:v>
                </c:pt>
                <c:pt idx="17">
                  <c:v>1995</c:v>
                </c:pt>
                <c:pt idx="18">
                  <c:v>1996</c:v>
                </c:pt>
                <c:pt idx="19">
                  <c:v>1997</c:v>
                </c:pt>
                <c:pt idx="20">
                  <c:v>1998</c:v>
                </c:pt>
                <c:pt idx="21">
                  <c:v>1999</c:v>
                </c:pt>
                <c:pt idx="22">
                  <c:v>2000</c:v>
                </c:pt>
                <c:pt idx="23">
                  <c:v>2001</c:v>
                </c:pt>
                <c:pt idx="24">
                  <c:v>2002</c:v>
                </c:pt>
                <c:pt idx="25">
                  <c:v>2003</c:v>
                </c:pt>
                <c:pt idx="26">
                  <c:v>2004</c:v>
                </c:pt>
                <c:pt idx="27">
                  <c:v>2005</c:v>
                </c:pt>
                <c:pt idx="28">
                  <c:v>2006</c:v>
                </c:pt>
                <c:pt idx="29">
                  <c:v>2007</c:v>
                </c:pt>
                <c:pt idx="30">
                  <c:v>2008</c:v>
                </c:pt>
                <c:pt idx="31">
                  <c:v>2009</c:v>
                </c:pt>
                <c:pt idx="32">
                  <c:v>2010</c:v>
                </c:pt>
                <c:pt idx="33">
                  <c:v>2011</c:v>
                </c:pt>
                <c:pt idx="34">
                  <c:v>2012</c:v>
                </c:pt>
                <c:pt idx="35">
                  <c:v>2013</c:v>
                </c:pt>
                <c:pt idx="36">
                  <c:v>2014</c:v>
                </c:pt>
                <c:pt idx="37">
                  <c:v>2015</c:v>
                </c:pt>
                <c:pt idx="38">
                  <c:v>2016</c:v>
                </c:pt>
                <c:pt idx="39">
                  <c:v>2017</c:v>
                </c:pt>
                <c:pt idx="40">
                  <c:v>2018</c:v>
                </c:pt>
                <c:pt idx="41">
                  <c:v>2019</c:v>
                </c:pt>
                <c:pt idx="42">
                  <c:v>2020</c:v>
                </c:pt>
              </c:numCache>
            </c:numRef>
          </c:cat>
          <c:val>
            <c:numRef>
              <c:f>'使用侧绿色TFP (1)'!$AF$279:$AF$321</c:f>
              <c:numCache>
                <c:formatCode>General</c:formatCode>
                <c:ptCount val="43"/>
                <c:pt idx="17" formatCode="0.000_ ">
                  <c:v>95.840210299098203</c:v>
                </c:pt>
                <c:pt idx="18" formatCode="0.000_ ">
                  <c:v>96.349041809048231</c:v>
                </c:pt>
                <c:pt idx="19" formatCode="0.000_ ">
                  <c:v>96.646092463318269</c:v>
                </c:pt>
                <c:pt idx="20" formatCode="0.000_ ">
                  <c:v>96.901620908722066</c:v>
                </c:pt>
                <c:pt idx="21" formatCode="0.000_ ">
                  <c:v>96.821648174665427</c:v>
                </c:pt>
                <c:pt idx="22" formatCode="0.000_ ">
                  <c:v>96.067593856455872</c:v>
                </c:pt>
                <c:pt idx="23" formatCode="0.000_ ">
                  <c:v>96.404775647296475</c:v>
                </c:pt>
                <c:pt idx="24" formatCode="0.000_ ">
                  <c:v>96.611065398131274</c:v>
                </c:pt>
                <c:pt idx="25" formatCode="0.000_ ">
                  <c:v>96.407470233438659</c:v>
                </c:pt>
                <c:pt idx="26" formatCode="0.000_ ">
                  <c:v>95.407462163807864</c:v>
                </c:pt>
                <c:pt idx="27" formatCode="0.000_ ">
                  <c:v>94.758722052060904</c:v>
                </c:pt>
                <c:pt idx="28" formatCode="0.000_ ">
                  <c:v>94.630377604803158</c:v>
                </c:pt>
                <c:pt idx="29" formatCode="0.000_ ">
                  <c:v>94.738992728087311</c:v>
                </c:pt>
                <c:pt idx="30" formatCode="0.000_ ">
                  <c:v>94.066490220189593</c:v>
                </c:pt>
                <c:pt idx="31" formatCode="0.000_ ">
                  <c:v>96.201507784729372</c:v>
                </c:pt>
                <c:pt idx="32" formatCode="0.000_ ">
                  <c:v>95.528856572535986</c:v>
                </c:pt>
                <c:pt idx="33" formatCode="0.000_ ">
                  <c:v>94.83026498892518</c:v>
                </c:pt>
                <c:pt idx="34" formatCode="0.000_ ">
                  <c:v>96.407470909591979</c:v>
                </c:pt>
                <c:pt idx="35" formatCode="0.000_ ">
                  <c:v>99.028750683972262</c:v>
                </c:pt>
                <c:pt idx="36" formatCode="0.000_ ">
                  <c:v>97.763120607888595</c:v>
                </c:pt>
                <c:pt idx="37" formatCode="0.000_ ">
                  <c:v>98.219407334428425</c:v>
                </c:pt>
                <c:pt idx="38" formatCode="0.000_ ">
                  <c:v>98.279856456480601</c:v>
                </c:pt>
                <c:pt idx="39" formatCode="0.000_ ">
                  <c:v>98.254674578276223</c:v>
                </c:pt>
                <c:pt idx="40" formatCode="0.000_ ">
                  <c:v>98.676288987146293</c:v>
                </c:pt>
                <c:pt idx="41" formatCode="0.000_ ">
                  <c:v>98.691187413958303</c:v>
                </c:pt>
                <c:pt idx="42" formatCode="0.000_ ">
                  <c:v>98.809747301020664</c:v>
                </c:pt>
              </c:numCache>
            </c:numRef>
          </c:val>
          <c:extLst>
            <c:ext xmlns:c16="http://schemas.microsoft.com/office/drawing/2014/chart" uri="{C3380CC4-5D6E-409C-BE32-E72D297353CC}">
              <c16:uniqueId val="{00000000-0D36-4B0C-BE2A-B441A372B419}"/>
            </c:ext>
          </c:extLst>
        </c:ser>
        <c:ser>
          <c:idx val="2"/>
          <c:order val="1"/>
          <c:tx>
            <c:v>AVE</c:v>
          </c:tx>
          <c:spPr>
            <a:noFill/>
            <a:ln w="25400">
              <a:solidFill>
                <a:srgbClr val="000000"/>
              </a:solidFill>
              <a:prstDash val="solid"/>
            </a:ln>
          </c:spPr>
          <c:cat>
            <c:numRef>
              <c:f>'使用侧绿色TFP (1)'!$A$279:$A$321</c:f>
              <c:numCache>
                <c:formatCode>General</c:formatCode>
                <c:ptCount val="43"/>
                <c:pt idx="0">
                  <c:v>1978</c:v>
                </c:pt>
                <c:pt idx="1">
                  <c:v>1979</c:v>
                </c:pt>
                <c:pt idx="2">
                  <c:v>1980</c:v>
                </c:pt>
                <c:pt idx="3">
                  <c:v>1981</c:v>
                </c:pt>
                <c:pt idx="4">
                  <c:v>1982</c:v>
                </c:pt>
                <c:pt idx="5">
                  <c:v>1983</c:v>
                </c:pt>
                <c:pt idx="6">
                  <c:v>1984</c:v>
                </c:pt>
                <c:pt idx="7">
                  <c:v>1985</c:v>
                </c:pt>
                <c:pt idx="8">
                  <c:v>1986</c:v>
                </c:pt>
                <c:pt idx="9">
                  <c:v>1987</c:v>
                </c:pt>
                <c:pt idx="10">
                  <c:v>1988</c:v>
                </c:pt>
                <c:pt idx="11">
                  <c:v>1989</c:v>
                </c:pt>
                <c:pt idx="12">
                  <c:v>1990</c:v>
                </c:pt>
                <c:pt idx="13">
                  <c:v>1991</c:v>
                </c:pt>
                <c:pt idx="14">
                  <c:v>1992</c:v>
                </c:pt>
                <c:pt idx="15">
                  <c:v>1993</c:v>
                </c:pt>
                <c:pt idx="16">
                  <c:v>1994</c:v>
                </c:pt>
                <c:pt idx="17">
                  <c:v>1995</c:v>
                </c:pt>
                <c:pt idx="18">
                  <c:v>1996</c:v>
                </c:pt>
                <c:pt idx="19">
                  <c:v>1997</c:v>
                </c:pt>
                <c:pt idx="20">
                  <c:v>1998</c:v>
                </c:pt>
                <c:pt idx="21">
                  <c:v>1999</c:v>
                </c:pt>
                <c:pt idx="22">
                  <c:v>2000</c:v>
                </c:pt>
                <c:pt idx="23">
                  <c:v>2001</c:v>
                </c:pt>
                <c:pt idx="24">
                  <c:v>2002</c:v>
                </c:pt>
                <c:pt idx="25">
                  <c:v>2003</c:v>
                </c:pt>
                <c:pt idx="26">
                  <c:v>2004</c:v>
                </c:pt>
                <c:pt idx="27">
                  <c:v>2005</c:v>
                </c:pt>
                <c:pt idx="28">
                  <c:v>2006</c:v>
                </c:pt>
                <c:pt idx="29">
                  <c:v>2007</c:v>
                </c:pt>
                <c:pt idx="30">
                  <c:v>2008</c:v>
                </c:pt>
                <c:pt idx="31">
                  <c:v>2009</c:v>
                </c:pt>
                <c:pt idx="32">
                  <c:v>2010</c:v>
                </c:pt>
                <c:pt idx="33">
                  <c:v>2011</c:v>
                </c:pt>
                <c:pt idx="34">
                  <c:v>2012</c:v>
                </c:pt>
                <c:pt idx="35">
                  <c:v>2013</c:v>
                </c:pt>
                <c:pt idx="36">
                  <c:v>2014</c:v>
                </c:pt>
                <c:pt idx="37">
                  <c:v>2015</c:v>
                </c:pt>
                <c:pt idx="38">
                  <c:v>2016</c:v>
                </c:pt>
                <c:pt idx="39">
                  <c:v>2017</c:v>
                </c:pt>
                <c:pt idx="40">
                  <c:v>2018</c:v>
                </c:pt>
                <c:pt idx="41">
                  <c:v>2019</c:v>
                </c:pt>
                <c:pt idx="42">
                  <c:v>2020</c:v>
                </c:pt>
              </c:numCache>
            </c:numRef>
          </c:cat>
          <c:val>
            <c:numRef>
              <c:f>'使用侧绿色TFP (1)'!$AD$279:$AD$321</c:f>
              <c:numCache>
                <c:formatCode>General</c:formatCode>
                <c:ptCount val="43"/>
                <c:pt idx="17">
                  <c:v>91.137224643028958</c:v>
                </c:pt>
                <c:pt idx="18">
                  <c:v>92.127454920179318</c:v>
                </c:pt>
                <c:pt idx="19">
                  <c:v>92.794267121624117</c:v>
                </c:pt>
                <c:pt idx="20">
                  <c:v>93.522767816313035</c:v>
                </c:pt>
                <c:pt idx="21">
                  <c:v>93.622536229809626</c:v>
                </c:pt>
                <c:pt idx="22">
                  <c:v>92.879748236692564</c:v>
                </c:pt>
                <c:pt idx="23">
                  <c:v>93.220672709348975</c:v>
                </c:pt>
                <c:pt idx="24">
                  <c:v>93.524820903333492</c:v>
                </c:pt>
                <c:pt idx="25">
                  <c:v>93.002357131447596</c:v>
                </c:pt>
                <c:pt idx="26">
                  <c:v>91.431715621136945</c:v>
                </c:pt>
                <c:pt idx="27">
                  <c:v>91.118596285292597</c:v>
                </c:pt>
                <c:pt idx="28">
                  <c:v>90.971000744389116</c:v>
                </c:pt>
                <c:pt idx="29">
                  <c:v>91.100397316981116</c:v>
                </c:pt>
                <c:pt idx="30">
                  <c:v>90.077823357322941</c:v>
                </c:pt>
                <c:pt idx="31">
                  <c:v>93.667722715762352</c:v>
                </c:pt>
                <c:pt idx="32">
                  <c:v>92.709341547428721</c:v>
                </c:pt>
                <c:pt idx="33">
                  <c:v>92.199520677208312</c:v>
                </c:pt>
                <c:pt idx="34">
                  <c:v>94.373145169607639</c:v>
                </c:pt>
                <c:pt idx="35">
                  <c:v>95.209064834122387</c:v>
                </c:pt>
                <c:pt idx="36">
                  <c:v>95.655143988411965</c:v>
                </c:pt>
                <c:pt idx="37">
                  <c:v>96.401847011786558</c:v>
                </c:pt>
                <c:pt idx="38">
                  <c:v>96.473487493603642</c:v>
                </c:pt>
                <c:pt idx="39">
                  <c:v>96.419426448327542</c:v>
                </c:pt>
                <c:pt idx="40">
                  <c:v>96.533607037434507</c:v>
                </c:pt>
                <c:pt idx="41">
                  <c:v>96.325902211102417</c:v>
                </c:pt>
                <c:pt idx="42">
                  <c:v>96.436611120075867</c:v>
                </c:pt>
              </c:numCache>
            </c:numRef>
          </c:val>
          <c:extLst>
            <c:ext xmlns:c16="http://schemas.microsoft.com/office/drawing/2014/chart" uri="{C3380CC4-5D6E-409C-BE32-E72D297353CC}">
              <c16:uniqueId val="{00000001-0D36-4B0C-BE2A-B441A372B419}"/>
            </c:ext>
          </c:extLst>
        </c:ser>
        <c:ser>
          <c:idx val="0"/>
          <c:order val="2"/>
          <c:tx>
            <c:strRef>
              <c:f>'使用侧绿色TFP (1)'!$AE$678</c:f>
              <c:strCache>
                <c:ptCount val="1"/>
                <c:pt idx="0">
                  <c:v>Min</c:v>
                </c:pt>
              </c:strCache>
            </c:strRef>
          </c:tx>
          <c:spPr>
            <a:solidFill>
              <a:srgbClr val="FFFFFF"/>
            </a:solidFill>
            <a:ln w="12700">
              <a:solidFill>
                <a:srgbClr val="000000"/>
              </a:solidFill>
              <a:prstDash val="solid"/>
            </a:ln>
          </c:spPr>
          <c:cat>
            <c:numRef>
              <c:f>'使用侧绿色TFP (1)'!$A$279:$A$321</c:f>
              <c:numCache>
                <c:formatCode>General</c:formatCode>
                <c:ptCount val="43"/>
                <c:pt idx="0">
                  <c:v>1978</c:v>
                </c:pt>
                <c:pt idx="1">
                  <c:v>1979</c:v>
                </c:pt>
                <c:pt idx="2">
                  <c:v>1980</c:v>
                </c:pt>
                <c:pt idx="3">
                  <c:v>1981</c:v>
                </c:pt>
                <c:pt idx="4">
                  <c:v>1982</c:v>
                </c:pt>
                <c:pt idx="5">
                  <c:v>1983</c:v>
                </c:pt>
                <c:pt idx="6">
                  <c:v>1984</c:v>
                </c:pt>
                <c:pt idx="7">
                  <c:v>1985</c:v>
                </c:pt>
                <c:pt idx="8">
                  <c:v>1986</c:v>
                </c:pt>
                <c:pt idx="9">
                  <c:v>1987</c:v>
                </c:pt>
                <c:pt idx="10">
                  <c:v>1988</c:v>
                </c:pt>
                <c:pt idx="11">
                  <c:v>1989</c:v>
                </c:pt>
                <c:pt idx="12">
                  <c:v>1990</c:v>
                </c:pt>
                <c:pt idx="13">
                  <c:v>1991</c:v>
                </c:pt>
                <c:pt idx="14">
                  <c:v>1992</c:v>
                </c:pt>
                <c:pt idx="15">
                  <c:v>1993</c:v>
                </c:pt>
                <c:pt idx="16">
                  <c:v>1994</c:v>
                </c:pt>
                <c:pt idx="17">
                  <c:v>1995</c:v>
                </c:pt>
                <c:pt idx="18">
                  <c:v>1996</c:v>
                </c:pt>
                <c:pt idx="19">
                  <c:v>1997</c:v>
                </c:pt>
                <c:pt idx="20">
                  <c:v>1998</c:v>
                </c:pt>
                <c:pt idx="21">
                  <c:v>1999</c:v>
                </c:pt>
                <c:pt idx="22">
                  <c:v>2000</c:v>
                </c:pt>
                <c:pt idx="23">
                  <c:v>2001</c:v>
                </c:pt>
                <c:pt idx="24">
                  <c:v>2002</c:v>
                </c:pt>
                <c:pt idx="25">
                  <c:v>2003</c:v>
                </c:pt>
                <c:pt idx="26">
                  <c:v>2004</c:v>
                </c:pt>
                <c:pt idx="27">
                  <c:v>2005</c:v>
                </c:pt>
                <c:pt idx="28">
                  <c:v>2006</c:v>
                </c:pt>
                <c:pt idx="29">
                  <c:v>2007</c:v>
                </c:pt>
                <c:pt idx="30">
                  <c:v>2008</c:v>
                </c:pt>
                <c:pt idx="31">
                  <c:v>2009</c:v>
                </c:pt>
                <c:pt idx="32">
                  <c:v>2010</c:v>
                </c:pt>
                <c:pt idx="33">
                  <c:v>2011</c:v>
                </c:pt>
                <c:pt idx="34">
                  <c:v>2012</c:v>
                </c:pt>
                <c:pt idx="35">
                  <c:v>2013</c:v>
                </c:pt>
                <c:pt idx="36">
                  <c:v>2014</c:v>
                </c:pt>
                <c:pt idx="37">
                  <c:v>2015</c:v>
                </c:pt>
                <c:pt idx="38">
                  <c:v>2016</c:v>
                </c:pt>
                <c:pt idx="39">
                  <c:v>2017</c:v>
                </c:pt>
                <c:pt idx="40">
                  <c:v>2018</c:v>
                </c:pt>
                <c:pt idx="41">
                  <c:v>2019</c:v>
                </c:pt>
                <c:pt idx="42">
                  <c:v>2020</c:v>
                </c:pt>
              </c:numCache>
            </c:numRef>
          </c:cat>
          <c:val>
            <c:numRef>
              <c:f>'使用侧绿色TFP (1)'!$AE$279:$AE$321</c:f>
              <c:numCache>
                <c:formatCode>General</c:formatCode>
                <c:ptCount val="43"/>
                <c:pt idx="17" formatCode="0.000_ ">
                  <c:v>87.062148373721797</c:v>
                </c:pt>
                <c:pt idx="18" formatCode="0.000_ ">
                  <c:v>88.584986251414307</c:v>
                </c:pt>
                <c:pt idx="19" formatCode="0.000_ ">
                  <c:v>88.896543840562629</c:v>
                </c:pt>
                <c:pt idx="20" formatCode="0.000_ ">
                  <c:v>90.31282258973026</c:v>
                </c:pt>
                <c:pt idx="21" formatCode="0.000_ ">
                  <c:v>90.487623163945671</c:v>
                </c:pt>
                <c:pt idx="22" formatCode="0.000_ ">
                  <c:v>85.308019152123535</c:v>
                </c:pt>
                <c:pt idx="23" formatCode="0.000_ ">
                  <c:v>86.592759807346582</c:v>
                </c:pt>
                <c:pt idx="24" formatCode="0.000_ ">
                  <c:v>88.152322062247521</c:v>
                </c:pt>
                <c:pt idx="25" formatCode="0.000_ ">
                  <c:v>85.498895902056631</c:v>
                </c:pt>
                <c:pt idx="26" formatCode="0.000_ ">
                  <c:v>78.129855212104616</c:v>
                </c:pt>
                <c:pt idx="27" formatCode="0.000_ ">
                  <c:v>78.467915119708792</c:v>
                </c:pt>
                <c:pt idx="28" formatCode="0.000_ ">
                  <c:v>78.500464797598411</c:v>
                </c:pt>
                <c:pt idx="29" formatCode="0.000_ ">
                  <c:v>80.027899220455296</c:v>
                </c:pt>
                <c:pt idx="30" formatCode="0.000_ ">
                  <c:v>77.554016777483127</c:v>
                </c:pt>
                <c:pt idx="31" formatCode="0.000_ ">
                  <c:v>86.322104205083463</c:v>
                </c:pt>
                <c:pt idx="32" formatCode="0.000_ ">
                  <c:v>85.248632262988139</c:v>
                </c:pt>
                <c:pt idx="33" formatCode="0.000_ ">
                  <c:v>83.412707326617848</c:v>
                </c:pt>
                <c:pt idx="34" formatCode="0.000_ ">
                  <c:v>87.230831115353652</c:v>
                </c:pt>
                <c:pt idx="35" formatCode="0.000_ ">
                  <c:v>88.643406786382187</c:v>
                </c:pt>
                <c:pt idx="36" formatCode="0.000_ ">
                  <c:v>87.853885052796429</c:v>
                </c:pt>
                <c:pt idx="37" formatCode="0.000_ ">
                  <c:v>89.201950554169969</c:v>
                </c:pt>
                <c:pt idx="38" formatCode="0.000_ ">
                  <c:v>89.359254283246202</c:v>
                </c:pt>
                <c:pt idx="39" formatCode="0.000_ ">
                  <c:v>88.187717172397754</c:v>
                </c:pt>
                <c:pt idx="40" formatCode="0.000_ ">
                  <c:v>88.077364403645987</c:v>
                </c:pt>
                <c:pt idx="41" formatCode="0.000_ ">
                  <c:v>85.62722651706423</c:v>
                </c:pt>
                <c:pt idx="42" formatCode="0.000_ ">
                  <c:v>87.517662276447368</c:v>
                </c:pt>
              </c:numCache>
            </c:numRef>
          </c:val>
          <c:extLst>
            <c:ext xmlns:c16="http://schemas.microsoft.com/office/drawing/2014/chart" uri="{C3380CC4-5D6E-409C-BE32-E72D297353CC}">
              <c16:uniqueId val="{00000002-0D36-4B0C-BE2A-B441A372B419}"/>
            </c:ext>
          </c:extLst>
        </c:ser>
        <c:dLbls>
          <c:showLegendKey val="0"/>
          <c:showVal val="0"/>
          <c:showCatName val="0"/>
          <c:showSerName val="0"/>
          <c:showPercent val="0"/>
          <c:showBubbleSize val="0"/>
        </c:dLbls>
        <c:axId val="1738254928"/>
        <c:axId val="1"/>
      </c:areaChart>
      <c:catAx>
        <c:axId val="1738254928"/>
        <c:scaling>
          <c:orientation val="minMax"/>
        </c:scaling>
        <c:delete val="0"/>
        <c:axPos val="b"/>
        <c:numFmt formatCode="General" sourceLinked="1"/>
        <c:majorTickMark val="in"/>
        <c:minorTickMark val="none"/>
        <c:tickLblPos val="nextTo"/>
        <c:spPr>
          <a:ln w="3175">
            <a:solidFill>
              <a:srgbClr val="000000"/>
            </a:solidFill>
            <a:prstDash val="solid"/>
          </a:ln>
        </c:spPr>
        <c:txPr>
          <a:bodyPr rot="-5400000" vert="horz"/>
          <a:lstStyle/>
          <a:p>
            <a:pPr>
              <a:defRPr sz="1025" b="0" i="0" u="none" strike="noStrike" baseline="0">
                <a:solidFill>
                  <a:srgbClr val="000000"/>
                </a:solidFill>
                <a:latin typeface="宋体"/>
                <a:ea typeface="宋体"/>
                <a:cs typeface="宋体"/>
              </a:defRPr>
            </a:pPr>
            <a:endParaRPr lang="zh-CN"/>
          </a:p>
        </c:txPr>
        <c:crossAx val="1"/>
        <c:crossesAt val="-60"/>
        <c:auto val="1"/>
        <c:lblAlgn val="ctr"/>
        <c:lblOffset val="100"/>
        <c:tickLblSkip val="2"/>
        <c:tickMarkSkip val="1"/>
        <c:noMultiLvlLbl val="0"/>
      </c:catAx>
      <c:valAx>
        <c:axId val="1"/>
        <c:scaling>
          <c:orientation val="minMax"/>
          <c:max val="100"/>
          <c:min val="0"/>
        </c:scaling>
        <c:delete val="0"/>
        <c:axPos val="l"/>
        <c:numFmt formatCode="General" sourceLinked="0"/>
        <c:majorTickMark val="cross"/>
        <c:minorTickMark val="none"/>
        <c:tickLblPos val="nextTo"/>
        <c:spPr>
          <a:ln w="3175">
            <a:solidFill>
              <a:srgbClr val="000000"/>
            </a:solidFill>
            <a:prstDash val="solid"/>
          </a:ln>
        </c:spPr>
        <c:txPr>
          <a:bodyPr rot="0" vert="horz"/>
          <a:lstStyle/>
          <a:p>
            <a:pPr>
              <a:defRPr sz="1025" b="0" i="0" u="none" strike="noStrike" baseline="0">
                <a:solidFill>
                  <a:srgbClr val="000000"/>
                </a:solidFill>
                <a:latin typeface="宋体"/>
                <a:ea typeface="宋体"/>
                <a:cs typeface="宋体"/>
              </a:defRPr>
            </a:pPr>
            <a:endParaRPr lang="zh-CN"/>
          </a:p>
        </c:txPr>
        <c:crossAx val="1738254928"/>
        <c:crosses val="autoZero"/>
        <c:crossBetween val="midCat"/>
      </c:valAx>
      <c:spPr>
        <a:noFill/>
        <a:ln w="12700">
          <a:solidFill>
            <a:srgbClr val="808080"/>
          </a:solidFill>
          <a:prstDash val="solid"/>
        </a:ln>
      </c:spPr>
    </c:plotArea>
    <c:legend>
      <c:legendPos val="r"/>
      <c:layout>
        <c:manualLayout>
          <c:xMode val="edge"/>
          <c:yMode val="edge"/>
          <c:x val="0.64729522036198384"/>
          <c:y val="0.67824256342957134"/>
          <c:w val="0.26853728454283898"/>
          <c:h val="9.6065543890347049E-2"/>
        </c:manualLayout>
      </c:layout>
      <c:overlay val="0"/>
      <c:spPr>
        <a:solidFill>
          <a:srgbClr val="FFFFFF"/>
        </a:solidFill>
        <a:ln w="3175">
          <a:solidFill>
            <a:srgbClr val="000000"/>
          </a:solidFill>
          <a:prstDash val="solid"/>
        </a:ln>
      </c:spPr>
      <c:txPr>
        <a:bodyPr/>
        <a:lstStyle/>
        <a:p>
          <a:pPr>
            <a:defRPr sz="790" b="0" i="0" u="none" strike="noStrike" baseline="0">
              <a:solidFill>
                <a:srgbClr val="000000"/>
              </a:solidFill>
              <a:latin typeface="宋体"/>
              <a:ea typeface="宋体"/>
              <a:cs typeface="宋体"/>
            </a:defRPr>
          </a:pPr>
          <a:endParaRPr lang="zh-CN"/>
        </a:p>
      </c:txPr>
    </c:legend>
    <c:plotVisOnly val="1"/>
    <c:dispBlanksAs val="zero"/>
    <c:showDLblsOverMax val="0"/>
  </c:chart>
  <c:spPr>
    <a:solidFill>
      <a:srgbClr val="FFFFFF"/>
    </a:solidFill>
    <a:ln w="9525">
      <a:noFill/>
    </a:ln>
  </c:spPr>
  <c:txPr>
    <a:bodyPr/>
    <a:lstStyle/>
    <a:p>
      <a:pPr>
        <a:defRPr sz="1200" b="0" i="0" u="none" strike="noStrike" baseline="0">
          <a:solidFill>
            <a:srgbClr val="000000"/>
          </a:solidFill>
          <a:latin typeface="宋体"/>
          <a:ea typeface="宋体"/>
          <a:cs typeface="宋体"/>
        </a:defRPr>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6192478895759187E-2"/>
          <c:y val="8.6805849900478446E-2"/>
          <c:w val="0.85571226017685775"/>
          <c:h val="0.72569690516799978"/>
        </c:manualLayout>
      </c:layout>
      <c:areaChart>
        <c:grouping val="standard"/>
        <c:varyColors val="0"/>
        <c:ser>
          <c:idx val="1"/>
          <c:order val="0"/>
          <c:tx>
            <c:strRef>
              <c:f>'使用侧绿色TFP (1)'!$AF$514</c:f>
              <c:strCache>
                <c:ptCount val="1"/>
                <c:pt idx="0">
                  <c:v>Max</c:v>
                </c:pt>
              </c:strCache>
            </c:strRef>
          </c:tx>
          <c:spPr>
            <a:solidFill>
              <a:srgbClr val="808080"/>
            </a:solidFill>
            <a:ln w="12700">
              <a:solidFill>
                <a:srgbClr val="000000"/>
              </a:solidFill>
              <a:prstDash val="solid"/>
            </a:ln>
          </c:spPr>
          <c:cat>
            <c:numRef>
              <c:f>'使用侧绿色TFP (1)'!$A$515:$A$557</c:f>
              <c:numCache>
                <c:formatCode>General</c:formatCode>
                <c:ptCount val="43"/>
                <c:pt idx="0">
                  <c:v>1978</c:v>
                </c:pt>
                <c:pt idx="1">
                  <c:v>1979</c:v>
                </c:pt>
                <c:pt idx="2">
                  <c:v>1980</c:v>
                </c:pt>
                <c:pt idx="3">
                  <c:v>1981</c:v>
                </c:pt>
                <c:pt idx="4">
                  <c:v>1982</c:v>
                </c:pt>
                <c:pt idx="5">
                  <c:v>1983</c:v>
                </c:pt>
                <c:pt idx="6">
                  <c:v>1984</c:v>
                </c:pt>
                <c:pt idx="7">
                  <c:v>1985</c:v>
                </c:pt>
                <c:pt idx="8">
                  <c:v>1986</c:v>
                </c:pt>
                <c:pt idx="9">
                  <c:v>1987</c:v>
                </c:pt>
                <c:pt idx="10">
                  <c:v>1988</c:v>
                </c:pt>
                <c:pt idx="11">
                  <c:v>1989</c:v>
                </c:pt>
                <c:pt idx="12">
                  <c:v>1990</c:v>
                </c:pt>
                <c:pt idx="13">
                  <c:v>1991</c:v>
                </c:pt>
                <c:pt idx="14">
                  <c:v>1992</c:v>
                </c:pt>
                <c:pt idx="15">
                  <c:v>1993</c:v>
                </c:pt>
                <c:pt idx="16">
                  <c:v>1994</c:v>
                </c:pt>
                <c:pt idx="17">
                  <c:v>1995</c:v>
                </c:pt>
                <c:pt idx="18">
                  <c:v>1996</c:v>
                </c:pt>
                <c:pt idx="19">
                  <c:v>1997</c:v>
                </c:pt>
                <c:pt idx="20">
                  <c:v>1998</c:v>
                </c:pt>
                <c:pt idx="21">
                  <c:v>1999</c:v>
                </c:pt>
                <c:pt idx="22">
                  <c:v>2000</c:v>
                </c:pt>
                <c:pt idx="23">
                  <c:v>2001</c:v>
                </c:pt>
                <c:pt idx="24">
                  <c:v>2002</c:v>
                </c:pt>
                <c:pt idx="25">
                  <c:v>2003</c:v>
                </c:pt>
                <c:pt idx="26">
                  <c:v>2004</c:v>
                </c:pt>
                <c:pt idx="27">
                  <c:v>2005</c:v>
                </c:pt>
                <c:pt idx="28">
                  <c:v>2006</c:v>
                </c:pt>
                <c:pt idx="29">
                  <c:v>2007</c:v>
                </c:pt>
                <c:pt idx="30">
                  <c:v>2008</c:v>
                </c:pt>
                <c:pt idx="31">
                  <c:v>2009</c:v>
                </c:pt>
                <c:pt idx="32">
                  <c:v>2010</c:v>
                </c:pt>
                <c:pt idx="33">
                  <c:v>2011</c:v>
                </c:pt>
                <c:pt idx="34">
                  <c:v>2012</c:v>
                </c:pt>
                <c:pt idx="35">
                  <c:v>2013</c:v>
                </c:pt>
                <c:pt idx="36">
                  <c:v>2014</c:v>
                </c:pt>
                <c:pt idx="37">
                  <c:v>2015</c:v>
                </c:pt>
                <c:pt idx="38">
                  <c:v>2016</c:v>
                </c:pt>
                <c:pt idx="39">
                  <c:v>2017</c:v>
                </c:pt>
                <c:pt idx="40">
                  <c:v>2018</c:v>
                </c:pt>
                <c:pt idx="41">
                  <c:v>2019</c:v>
                </c:pt>
                <c:pt idx="42">
                  <c:v>2020</c:v>
                </c:pt>
              </c:numCache>
            </c:numRef>
          </c:cat>
          <c:val>
            <c:numRef>
              <c:f>'使用侧绿色TFP (1)'!$AF$515:$AF$557</c:f>
              <c:numCache>
                <c:formatCode>General</c:formatCode>
                <c:ptCount val="43"/>
                <c:pt idx="17" formatCode="0.000_ ">
                  <c:v>53.331045801230914</c:v>
                </c:pt>
                <c:pt idx="18" formatCode="0.000_ ">
                  <c:v>55.149855623619146</c:v>
                </c:pt>
                <c:pt idx="19" formatCode="0.000_ ">
                  <c:v>49.793276415028352</c:v>
                </c:pt>
                <c:pt idx="20" formatCode="0.000_ ">
                  <c:v>46.110813735484221</c:v>
                </c:pt>
                <c:pt idx="21" formatCode="0.000_ ">
                  <c:v>46.170142109677379</c:v>
                </c:pt>
                <c:pt idx="22" formatCode="0.000_ ">
                  <c:v>48.7945286408345</c:v>
                </c:pt>
                <c:pt idx="23" formatCode="0.000_ ">
                  <c:v>54.912300030646733</c:v>
                </c:pt>
                <c:pt idx="24" formatCode="0.000_ ">
                  <c:v>56.493769058013314</c:v>
                </c:pt>
                <c:pt idx="25" formatCode="0.000_ ">
                  <c:v>56.252501199297278</c:v>
                </c:pt>
                <c:pt idx="26" formatCode="0.000_ ">
                  <c:v>56.195171645189433</c:v>
                </c:pt>
                <c:pt idx="27" formatCode="0.000_ ">
                  <c:v>65.168881446530051</c:v>
                </c:pt>
                <c:pt idx="28" formatCode="0.000_ ">
                  <c:v>78.629282605243205</c:v>
                </c:pt>
                <c:pt idx="29" formatCode="0.000_ ">
                  <c:v>89.475789678385397</c:v>
                </c:pt>
                <c:pt idx="30" formatCode="0.000_ ">
                  <c:v>105.99630988311186</c:v>
                </c:pt>
                <c:pt idx="31" formatCode="0.000_ ">
                  <c:v>108.58993277231468</c:v>
                </c:pt>
                <c:pt idx="32" formatCode="0.000_ ">
                  <c:v>111.80093698953716</c:v>
                </c:pt>
                <c:pt idx="33" formatCode="0.000_ ">
                  <c:v>107.79336739020304</c:v>
                </c:pt>
                <c:pt idx="34" formatCode="0.000_ ">
                  <c:v>118.96038611643843</c:v>
                </c:pt>
                <c:pt idx="35" formatCode="0.000_ ">
                  <c:v>130.87186521866613</c:v>
                </c:pt>
                <c:pt idx="36" formatCode="0.000_ ">
                  <c:v>106.84383687907291</c:v>
                </c:pt>
                <c:pt idx="37" formatCode="0.000_ ">
                  <c:v>106.76902784049361</c:v>
                </c:pt>
                <c:pt idx="38" formatCode="0.000_ ">
                  <c:v>94.852498958345194</c:v>
                </c:pt>
                <c:pt idx="39" formatCode="0.000_ ">
                  <c:v>89.101917534642936</c:v>
                </c:pt>
                <c:pt idx="40" formatCode="0.000_ ">
                  <c:v>99.140802399431365</c:v>
                </c:pt>
                <c:pt idx="41" formatCode="0.000_ ">
                  <c:v>110.83629987195229</c:v>
                </c:pt>
                <c:pt idx="42" formatCode="0.000_ ">
                  <c:v>123.08859490265276</c:v>
                </c:pt>
              </c:numCache>
            </c:numRef>
          </c:val>
          <c:extLst>
            <c:ext xmlns:c16="http://schemas.microsoft.com/office/drawing/2014/chart" uri="{C3380CC4-5D6E-409C-BE32-E72D297353CC}">
              <c16:uniqueId val="{00000000-9E99-4F69-9BC9-E63727AA12B4}"/>
            </c:ext>
          </c:extLst>
        </c:ser>
        <c:ser>
          <c:idx val="2"/>
          <c:order val="1"/>
          <c:tx>
            <c:v>AVE</c:v>
          </c:tx>
          <c:spPr>
            <a:noFill/>
            <a:ln w="25400">
              <a:solidFill>
                <a:srgbClr val="000000"/>
              </a:solidFill>
              <a:prstDash val="solid"/>
            </a:ln>
          </c:spPr>
          <c:cat>
            <c:numRef>
              <c:f>'使用侧绿色TFP (1)'!$A$515:$A$557</c:f>
              <c:numCache>
                <c:formatCode>General</c:formatCode>
                <c:ptCount val="43"/>
                <c:pt idx="0">
                  <c:v>1978</c:v>
                </c:pt>
                <c:pt idx="1">
                  <c:v>1979</c:v>
                </c:pt>
                <c:pt idx="2">
                  <c:v>1980</c:v>
                </c:pt>
                <c:pt idx="3">
                  <c:v>1981</c:v>
                </c:pt>
                <c:pt idx="4">
                  <c:v>1982</c:v>
                </c:pt>
                <c:pt idx="5">
                  <c:v>1983</c:v>
                </c:pt>
                <c:pt idx="6">
                  <c:v>1984</c:v>
                </c:pt>
                <c:pt idx="7">
                  <c:v>1985</c:v>
                </c:pt>
                <c:pt idx="8">
                  <c:v>1986</c:v>
                </c:pt>
                <c:pt idx="9">
                  <c:v>1987</c:v>
                </c:pt>
                <c:pt idx="10">
                  <c:v>1988</c:v>
                </c:pt>
                <c:pt idx="11">
                  <c:v>1989</c:v>
                </c:pt>
                <c:pt idx="12">
                  <c:v>1990</c:v>
                </c:pt>
                <c:pt idx="13">
                  <c:v>1991</c:v>
                </c:pt>
                <c:pt idx="14">
                  <c:v>1992</c:v>
                </c:pt>
                <c:pt idx="15">
                  <c:v>1993</c:v>
                </c:pt>
                <c:pt idx="16">
                  <c:v>1994</c:v>
                </c:pt>
                <c:pt idx="17">
                  <c:v>1995</c:v>
                </c:pt>
                <c:pt idx="18">
                  <c:v>1996</c:v>
                </c:pt>
                <c:pt idx="19">
                  <c:v>1997</c:v>
                </c:pt>
                <c:pt idx="20">
                  <c:v>1998</c:v>
                </c:pt>
                <c:pt idx="21">
                  <c:v>1999</c:v>
                </c:pt>
                <c:pt idx="22">
                  <c:v>2000</c:v>
                </c:pt>
                <c:pt idx="23">
                  <c:v>2001</c:v>
                </c:pt>
                <c:pt idx="24">
                  <c:v>2002</c:v>
                </c:pt>
                <c:pt idx="25">
                  <c:v>2003</c:v>
                </c:pt>
                <c:pt idx="26">
                  <c:v>2004</c:v>
                </c:pt>
                <c:pt idx="27">
                  <c:v>2005</c:v>
                </c:pt>
                <c:pt idx="28">
                  <c:v>2006</c:v>
                </c:pt>
                <c:pt idx="29">
                  <c:v>2007</c:v>
                </c:pt>
                <c:pt idx="30">
                  <c:v>2008</c:v>
                </c:pt>
                <c:pt idx="31">
                  <c:v>2009</c:v>
                </c:pt>
                <c:pt idx="32">
                  <c:v>2010</c:v>
                </c:pt>
                <c:pt idx="33">
                  <c:v>2011</c:v>
                </c:pt>
                <c:pt idx="34">
                  <c:v>2012</c:v>
                </c:pt>
                <c:pt idx="35">
                  <c:v>2013</c:v>
                </c:pt>
                <c:pt idx="36">
                  <c:v>2014</c:v>
                </c:pt>
                <c:pt idx="37">
                  <c:v>2015</c:v>
                </c:pt>
                <c:pt idx="38">
                  <c:v>2016</c:v>
                </c:pt>
                <c:pt idx="39">
                  <c:v>2017</c:v>
                </c:pt>
                <c:pt idx="40">
                  <c:v>2018</c:v>
                </c:pt>
                <c:pt idx="41">
                  <c:v>2019</c:v>
                </c:pt>
                <c:pt idx="42">
                  <c:v>2020</c:v>
                </c:pt>
              </c:numCache>
            </c:numRef>
          </c:cat>
          <c:val>
            <c:numRef>
              <c:f>'使用侧绿色TFP (1)'!$AD$515:$AD$557</c:f>
              <c:numCache>
                <c:formatCode>General</c:formatCode>
                <c:ptCount val="43"/>
                <c:pt idx="17">
                  <c:v>27.803275701301942</c:v>
                </c:pt>
                <c:pt idx="18">
                  <c:v>28.415533036266456</c:v>
                </c:pt>
                <c:pt idx="19">
                  <c:v>28.313607501477399</c:v>
                </c:pt>
                <c:pt idx="20">
                  <c:v>30.493581521095436</c:v>
                </c:pt>
                <c:pt idx="21">
                  <c:v>30.548758697484992</c:v>
                </c:pt>
                <c:pt idx="22">
                  <c:v>30.028987398898661</c:v>
                </c:pt>
                <c:pt idx="23">
                  <c:v>30.755380689790663</c:v>
                </c:pt>
                <c:pt idx="24">
                  <c:v>32.257125127457783</c:v>
                </c:pt>
                <c:pt idx="25">
                  <c:v>35.125745835921101</c:v>
                </c:pt>
                <c:pt idx="26">
                  <c:v>36.809511376134154</c:v>
                </c:pt>
                <c:pt idx="27">
                  <c:v>39.290326003783647</c:v>
                </c:pt>
                <c:pt idx="28">
                  <c:v>40.434507240512133</c:v>
                </c:pt>
                <c:pt idx="29">
                  <c:v>40.520586562715749</c:v>
                </c:pt>
                <c:pt idx="30">
                  <c:v>42.226760758099601</c:v>
                </c:pt>
                <c:pt idx="31">
                  <c:v>49.862309584658355</c:v>
                </c:pt>
                <c:pt idx="32">
                  <c:v>49.892617597579303</c:v>
                </c:pt>
                <c:pt idx="33">
                  <c:v>49.649017403569495</c:v>
                </c:pt>
                <c:pt idx="34">
                  <c:v>52.571496428767347</c:v>
                </c:pt>
                <c:pt idx="35">
                  <c:v>53.589579825233415</c:v>
                </c:pt>
                <c:pt idx="36">
                  <c:v>53.337490728924749</c:v>
                </c:pt>
                <c:pt idx="37">
                  <c:v>52.174590279909715</c:v>
                </c:pt>
                <c:pt idx="38">
                  <c:v>50.476438410714465</c:v>
                </c:pt>
                <c:pt idx="39">
                  <c:v>48.276500609339919</c:v>
                </c:pt>
                <c:pt idx="40">
                  <c:v>49.656941868545857</c:v>
                </c:pt>
                <c:pt idx="41">
                  <c:v>51.953115351124111</c:v>
                </c:pt>
                <c:pt idx="42">
                  <c:v>52.282030058705296</c:v>
                </c:pt>
              </c:numCache>
            </c:numRef>
          </c:val>
          <c:extLst>
            <c:ext xmlns:c16="http://schemas.microsoft.com/office/drawing/2014/chart" uri="{C3380CC4-5D6E-409C-BE32-E72D297353CC}">
              <c16:uniqueId val="{00000001-9E99-4F69-9BC9-E63727AA12B4}"/>
            </c:ext>
          </c:extLst>
        </c:ser>
        <c:ser>
          <c:idx val="0"/>
          <c:order val="2"/>
          <c:tx>
            <c:strRef>
              <c:f>'使用侧绿色TFP (1)'!$AE$514</c:f>
              <c:strCache>
                <c:ptCount val="1"/>
                <c:pt idx="0">
                  <c:v>Min</c:v>
                </c:pt>
              </c:strCache>
            </c:strRef>
          </c:tx>
          <c:spPr>
            <a:solidFill>
              <a:srgbClr val="FFFFFF"/>
            </a:solidFill>
            <a:ln w="12700">
              <a:solidFill>
                <a:srgbClr val="000000"/>
              </a:solidFill>
              <a:prstDash val="solid"/>
            </a:ln>
          </c:spPr>
          <c:cat>
            <c:numRef>
              <c:f>'使用侧绿色TFP (1)'!$A$515:$A$557</c:f>
              <c:numCache>
                <c:formatCode>General</c:formatCode>
                <c:ptCount val="43"/>
                <c:pt idx="0">
                  <c:v>1978</c:v>
                </c:pt>
                <c:pt idx="1">
                  <c:v>1979</c:v>
                </c:pt>
                <c:pt idx="2">
                  <c:v>1980</c:v>
                </c:pt>
                <c:pt idx="3">
                  <c:v>1981</c:v>
                </c:pt>
                <c:pt idx="4">
                  <c:v>1982</c:v>
                </c:pt>
                <c:pt idx="5">
                  <c:v>1983</c:v>
                </c:pt>
                <c:pt idx="6">
                  <c:v>1984</c:v>
                </c:pt>
                <c:pt idx="7">
                  <c:v>1985</c:v>
                </c:pt>
                <c:pt idx="8">
                  <c:v>1986</c:v>
                </c:pt>
                <c:pt idx="9">
                  <c:v>1987</c:v>
                </c:pt>
                <c:pt idx="10">
                  <c:v>1988</c:v>
                </c:pt>
                <c:pt idx="11">
                  <c:v>1989</c:v>
                </c:pt>
                <c:pt idx="12">
                  <c:v>1990</c:v>
                </c:pt>
                <c:pt idx="13">
                  <c:v>1991</c:v>
                </c:pt>
                <c:pt idx="14">
                  <c:v>1992</c:v>
                </c:pt>
                <c:pt idx="15">
                  <c:v>1993</c:v>
                </c:pt>
                <c:pt idx="16">
                  <c:v>1994</c:v>
                </c:pt>
                <c:pt idx="17">
                  <c:v>1995</c:v>
                </c:pt>
                <c:pt idx="18">
                  <c:v>1996</c:v>
                </c:pt>
                <c:pt idx="19">
                  <c:v>1997</c:v>
                </c:pt>
                <c:pt idx="20">
                  <c:v>1998</c:v>
                </c:pt>
                <c:pt idx="21">
                  <c:v>1999</c:v>
                </c:pt>
                <c:pt idx="22">
                  <c:v>2000</c:v>
                </c:pt>
                <c:pt idx="23">
                  <c:v>2001</c:v>
                </c:pt>
                <c:pt idx="24">
                  <c:v>2002</c:v>
                </c:pt>
                <c:pt idx="25">
                  <c:v>2003</c:v>
                </c:pt>
                <c:pt idx="26">
                  <c:v>2004</c:v>
                </c:pt>
                <c:pt idx="27">
                  <c:v>2005</c:v>
                </c:pt>
                <c:pt idx="28">
                  <c:v>2006</c:v>
                </c:pt>
                <c:pt idx="29">
                  <c:v>2007</c:v>
                </c:pt>
                <c:pt idx="30">
                  <c:v>2008</c:v>
                </c:pt>
                <c:pt idx="31">
                  <c:v>2009</c:v>
                </c:pt>
                <c:pt idx="32">
                  <c:v>2010</c:v>
                </c:pt>
                <c:pt idx="33">
                  <c:v>2011</c:v>
                </c:pt>
                <c:pt idx="34">
                  <c:v>2012</c:v>
                </c:pt>
                <c:pt idx="35">
                  <c:v>2013</c:v>
                </c:pt>
                <c:pt idx="36">
                  <c:v>2014</c:v>
                </c:pt>
                <c:pt idx="37">
                  <c:v>2015</c:v>
                </c:pt>
                <c:pt idx="38">
                  <c:v>2016</c:v>
                </c:pt>
                <c:pt idx="39">
                  <c:v>2017</c:v>
                </c:pt>
                <c:pt idx="40">
                  <c:v>2018</c:v>
                </c:pt>
                <c:pt idx="41">
                  <c:v>2019</c:v>
                </c:pt>
                <c:pt idx="42">
                  <c:v>2020</c:v>
                </c:pt>
              </c:numCache>
            </c:numRef>
          </c:cat>
          <c:val>
            <c:numRef>
              <c:f>'使用侧绿色TFP (1)'!$AE$515:$AE$557</c:f>
              <c:numCache>
                <c:formatCode>General</c:formatCode>
                <c:ptCount val="43"/>
                <c:pt idx="17" formatCode="0.000_ ">
                  <c:v>16.1892986502457</c:v>
                </c:pt>
                <c:pt idx="18" formatCode="0.000_ ">
                  <c:v>18.215383385962529</c:v>
                </c:pt>
                <c:pt idx="19" formatCode="0.000_ ">
                  <c:v>18.414400481483202</c:v>
                </c:pt>
                <c:pt idx="20" formatCode="0.000_ ">
                  <c:v>21.044140146683809</c:v>
                </c:pt>
                <c:pt idx="21" formatCode="0.000_ ">
                  <c:v>20.38335125056749</c:v>
                </c:pt>
                <c:pt idx="22" formatCode="0.000_ ">
                  <c:v>20.298377324704045</c:v>
                </c:pt>
                <c:pt idx="23" formatCode="0.000_ ">
                  <c:v>21.702655378520006</c:v>
                </c:pt>
                <c:pt idx="24" formatCode="0.000_ ">
                  <c:v>23.671223941512764</c:v>
                </c:pt>
                <c:pt idx="25" formatCode="0.000_ ">
                  <c:v>27.197430295333675</c:v>
                </c:pt>
                <c:pt idx="26" formatCode="0.000_ ">
                  <c:v>27.326113599472702</c:v>
                </c:pt>
                <c:pt idx="27" formatCode="0.000_ ">
                  <c:v>28.696665427339436</c:v>
                </c:pt>
                <c:pt idx="28" formatCode="0.000_ ">
                  <c:v>27.593301760669963</c:v>
                </c:pt>
                <c:pt idx="29" formatCode="0.000_ ">
                  <c:v>26.307851638654917</c:v>
                </c:pt>
                <c:pt idx="30" formatCode="0.000_ ">
                  <c:v>25.76213257653361</c:v>
                </c:pt>
                <c:pt idx="31" formatCode="0.000_ ">
                  <c:v>30.159829504907044</c:v>
                </c:pt>
                <c:pt idx="32" formatCode="0.000_ ">
                  <c:v>29.492835758153639</c:v>
                </c:pt>
                <c:pt idx="33" formatCode="0.000_ ">
                  <c:v>28.12806350042883</c:v>
                </c:pt>
                <c:pt idx="34" formatCode="0.000_ ">
                  <c:v>31.859984612778074</c:v>
                </c:pt>
                <c:pt idx="35" formatCode="0.000_ ">
                  <c:v>31.697427747502715</c:v>
                </c:pt>
                <c:pt idx="36" formatCode="0.000_ ">
                  <c:v>31.548093635971636</c:v>
                </c:pt>
                <c:pt idx="37" formatCode="0.000_ ">
                  <c:v>30.341572646675242</c:v>
                </c:pt>
                <c:pt idx="38" formatCode="0.000_ ">
                  <c:v>33.219334966138092</c:v>
                </c:pt>
                <c:pt idx="39" formatCode="0.000_ ">
                  <c:v>32.018026612453909</c:v>
                </c:pt>
                <c:pt idx="40" formatCode="0.000_ ">
                  <c:v>31.652664876121868</c:v>
                </c:pt>
                <c:pt idx="41" formatCode="0.000_ ">
                  <c:v>33.519641780358533</c:v>
                </c:pt>
                <c:pt idx="42" formatCode="0.000_ ">
                  <c:v>29.147522183968295</c:v>
                </c:pt>
              </c:numCache>
            </c:numRef>
          </c:val>
          <c:extLst>
            <c:ext xmlns:c16="http://schemas.microsoft.com/office/drawing/2014/chart" uri="{C3380CC4-5D6E-409C-BE32-E72D297353CC}">
              <c16:uniqueId val="{00000002-9E99-4F69-9BC9-E63727AA12B4}"/>
            </c:ext>
          </c:extLst>
        </c:ser>
        <c:ser>
          <c:idx val="3"/>
          <c:order val="3"/>
          <c:tx>
            <c:strRef>
              <c:f>'使用侧绿色TFP (1)'!$AG$514</c:f>
              <c:strCache>
                <c:ptCount val="1"/>
                <c:pt idx="0">
                  <c:v>Excl. Qinghai &amp; Ningxia</c:v>
                </c:pt>
              </c:strCache>
            </c:strRef>
          </c:tx>
          <c:spPr>
            <a:noFill/>
            <a:ln>
              <a:solidFill>
                <a:schemeClr val="tx1"/>
              </a:solidFill>
              <a:prstDash val="dash"/>
            </a:ln>
          </c:spPr>
          <c:cat>
            <c:numRef>
              <c:f>'使用侧绿色TFP (1)'!$A$515:$A$557</c:f>
              <c:numCache>
                <c:formatCode>General</c:formatCode>
                <c:ptCount val="43"/>
                <c:pt idx="0">
                  <c:v>1978</c:v>
                </c:pt>
                <c:pt idx="1">
                  <c:v>1979</c:v>
                </c:pt>
                <c:pt idx="2">
                  <c:v>1980</c:v>
                </c:pt>
                <c:pt idx="3">
                  <c:v>1981</c:v>
                </c:pt>
                <c:pt idx="4">
                  <c:v>1982</c:v>
                </c:pt>
                <c:pt idx="5">
                  <c:v>1983</c:v>
                </c:pt>
                <c:pt idx="6">
                  <c:v>1984</c:v>
                </c:pt>
                <c:pt idx="7">
                  <c:v>1985</c:v>
                </c:pt>
                <c:pt idx="8">
                  <c:v>1986</c:v>
                </c:pt>
                <c:pt idx="9">
                  <c:v>1987</c:v>
                </c:pt>
                <c:pt idx="10">
                  <c:v>1988</c:v>
                </c:pt>
                <c:pt idx="11">
                  <c:v>1989</c:v>
                </c:pt>
                <c:pt idx="12">
                  <c:v>1990</c:v>
                </c:pt>
                <c:pt idx="13">
                  <c:v>1991</c:v>
                </c:pt>
                <c:pt idx="14">
                  <c:v>1992</c:v>
                </c:pt>
                <c:pt idx="15">
                  <c:v>1993</c:v>
                </c:pt>
                <c:pt idx="16">
                  <c:v>1994</c:v>
                </c:pt>
                <c:pt idx="17">
                  <c:v>1995</c:v>
                </c:pt>
                <c:pt idx="18">
                  <c:v>1996</c:v>
                </c:pt>
                <c:pt idx="19">
                  <c:v>1997</c:v>
                </c:pt>
                <c:pt idx="20">
                  <c:v>1998</c:v>
                </c:pt>
                <c:pt idx="21">
                  <c:v>1999</c:v>
                </c:pt>
                <c:pt idx="22">
                  <c:v>2000</c:v>
                </c:pt>
                <c:pt idx="23">
                  <c:v>2001</c:v>
                </c:pt>
                <c:pt idx="24">
                  <c:v>2002</c:v>
                </c:pt>
                <c:pt idx="25">
                  <c:v>2003</c:v>
                </c:pt>
                <c:pt idx="26">
                  <c:v>2004</c:v>
                </c:pt>
                <c:pt idx="27">
                  <c:v>2005</c:v>
                </c:pt>
                <c:pt idx="28">
                  <c:v>2006</c:v>
                </c:pt>
                <c:pt idx="29">
                  <c:v>2007</c:v>
                </c:pt>
                <c:pt idx="30">
                  <c:v>2008</c:v>
                </c:pt>
                <c:pt idx="31">
                  <c:v>2009</c:v>
                </c:pt>
                <c:pt idx="32">
                  <c:v>2010</c:v>
                </c:pt>
                <c:pt idx="33">
                  <c:v>2011</c:v>
                </c:pt>
                <c:pt idx="34">
                  <c:v>2012</c:v>
                </c:pt>
                <c:pt idx="35">
                  <c:v>2013</c:v>
                </c:pt>
                <c:pt idx="36">
                  <c:v>2014</c:v>
                </c:pt>
                <c:pt idx="37">
                  <c:v>2015</c:v>
                </c:pt>
                <c:pt idx="38">
                  <c:v>2016</c:v>
                </c:pt>
                <c:pt idx="39">
                  <c:v>2017</c:v>
                </c:pt>
                <c:pt idx="40">
                  <c:v>2018</c:v>
                </c:pt>
                <c:pt idx="41">
                  <c:v>2019</c:v>
                </c:pt>
                <c:pt idx="42">
                  <c:v>2020</c:v>
                </c:pt>
              </c:numCache>
            </c:numRef>
          </c:cat>
          <c:val>
            <c:numRef>
              <c:f>'使用侧绿色TFP (1)'!$AG$515:$AG$557</c:f>
              <c:numCache>
                <c:formatCode>General</c:formatCode>
                <c:ptCount val="43"/>
                <c:pt idx="17">
                  <c:v>53.331045801230914</c:v>
                </c:pt>
                <c:pt idx="18">
                  <c:v>55.149855623619146</c:v>
                </c:pt>
                <c:pt idx="19">
                  <c:v>49.793276415028352</c:v>
                </c:pt>
                <c:pt idx="20">
                  <c:v>46.110813735484221</c:v>
                </c:pt>
                <c:pt idx="21">
                  <c:v>41.228377612402475</c:v>
                </c:pt>
                <c:pt idx="22">
                  <c:v>44.227639820630799</c:v>
                </c:pt>
                <c:pt idx="23">
                  <c:v>46.983551353921406</c:v>
                </c:pt>
                <c:pt idx="24">
                  <c:v>51.009224513982197</c:v>
                </c:pt>
                <c:pt idx="25">
                  <c:v>55.760969293545237</c:v>
                </c:pt>
                <c:pt idx="26">
                  <c:v>56.195171645189433</c:v>
                </c:pt>
                <c:pt idx="27">
                  <c:v>65.168881446530051</c:v>
                </c:pt>
                <c:pt idx="28">
                  <c:v>78.629282605243205</c:v>
                </c:pt>
                <c:pt idx="29">
                  <c:v>89.475789678385397</c:v>
                </c:pt>
                <c:pt idx="30">
                  <c:v>105.99630988311186</c:v>
                </c:pt>
                <c:pt idx="31">
                  <c:v>108.58993277231468</c:v>
                </c:pt>
                <c:pt idx="32">
                  <c:v>111.80093698953716</c:v>
                </c:pt>
                <c:pt idx="33">
                  <c:v>107.79336739020304</c:v>
                </c:pt>
                <c:pt idx="34">
                  <c:v>118.96038611643843</c:v>
                </c:pt>
                <c:pt idx="35">
                  <c:v>130.87186521866613</c:v>
                </c:pt>
                <c:pt idx="36">
                  <c:v>106.84383687907291</c:v>
                </c:pt>
                <c:pt idx="37">
                  <c:v>106.76902784049361</c:v>
                </c:pt>
                <c:pt idx="38">
                  <c:v>94.852498958345194</c:v>
                </c:pt>
                <c:pt idx="39">
                  <c:v>89.101917534642936</c:v>
                </c:pt>
                <c:pt idx="40">
                  <c:v>99.140802399431365</c:v>
                </c:pt>
                <c:pt idx="41">
                  <c:v>110.83629987195229</c:v>
                </c:pt>
                <c:pt idx="42">
                  <c:v>123.08859490265276</c:v>
                </c:pt>
              </c:numCache>
            </c:numRef>
          </c:val>
          <c:extLst>
            <c:ext xmlns:c16="http://schemas.microsoft.com/office/drawing/2014/chart" uri="{C3380CC4-5D6E-409C-BE32-E72D297353CC}">
              <c16:uniqueId val="{00000003-9E99-4F69-9BC9-E63727AA12B4}"/>
            </c:ext>
          </c:extLst>
        </c:ser>
        <c:dLbls>
          <c:showLegendKey val="0"/>
          <c:showVal val="0"/>
          <c:showCatName val="0"/>
          <c:showSerName val="0"/>
          <c:showPercent val="0"/>
          <c:showBubbleSize val="0"/>
        </c:dLbls>
        <c:axId val="1741989552"/>
        <c:axId val="1"/>
      </c:areaChart>
      <c:catAx>
        <c:axId val="1741989552"/>
        <c:scaling>
          <c:orientation val="minMax"/>
        </c:scaling>
        <c:delete val="0"/>
        <c:axPos val="b"/>
        <c:numFmt formatCode="General" sourceLinked="1"/>
        <c:majorTickMark val="in"/>
        <c:minorTickMark val="none"/>
        <c:tickLblPos val="nextTo"/>
        <c:spPr>
          <a:ln w="3175">
            <a:solidFill>
              <a:srgbClr val="000000"/>
            </a:solidFill>
            <a:prstDash val="solid"/>
          </a:ln>
        </c:spPr>
        <c:txPr>
          <a:bodyPr rot="-5400000" vert="horz"/>
          <a:lstStyle/>
          <a:p>
            <a:pPr>
              <a:defRPr sz="1025" b="0" i="0" u="none" strike="noStrike" baseline="0">
                <a:solidFill>
                  <a:srgbClr val="000000"/>
                </a:solidFill>
                <a:latin typeface="宋体"/>
                <a:ea typeface="宋体"/>
                <a:cs typeface="宋体"/>
              </a:defRPr>
            </a:pPr>
            <a:endParaRPr lang="zh-CN"/>
          </a:p>
        </c:txPr>
        <c:crossAx val="1"/>
        <c:crossesAt val="-60"/>
        <c:auto val="1"/>
        <c:lblAlgn val="ctr"/>
        <c:lblOffset val="100"/>
        <c:tickLblSkip val="2"/>
        <c:tickMarkSkip val="1"/>
        <c:noMultiLvlLbl val="0"/>
      </c:catAx>
      <c:valAx>
        <c:axId val="1"/>
        <c:scaling>
          <c:orientation val="minMax"/>
          <c:max val="140"/>
        </c:scaling>
        <c:delete val="0"/>
        <c:axPos val="l"/>
        <c:numFmt formatCode="General" sourceLinked="0"/>
        <c:majorTickMark val="cross"/>
        <c:minorTickMark val="none"/>
        <c:tickLblPos val="nextTo"/>
        <c:spPr>
          <a:ln w="3175">
            <a:solidFill>
              <a:srgbClr val="000000"/>
            </a:solidFill>
            <a:prstDash val="solid"/>
          </a:ln>
        </c:spPr>
        <c:txPr>
          <a:bodyPr rot="0" vert="horz"/>
          <a:lstStyle/>
          <a:p>
            <a:pPr>
              <a:defRPr sz="1025" b="0" i="0" u="none" strike="noStrike" baseline="0">
                <a:solidFill>
                  <a:srgbClr val="000000"/>
                </a:solidFill>
                <a:latin typeface="宋体"/>
                <a:ea typeface="宋体"/>
                <a:cs typeface="宋体"/>
              </a:defRPr>
            </a:pPr>
            <a:endParaRPr lang="zh-CN"/>
          </a:p>
        </c:txPr>
        <c:crossAx val="1741989552"/>
        <c:crosses val="autoZero"/>
        <c:crossBetween val="midCat"/>
      </c:valAx>
      <c:spPr>
        <a:noFill/>
        <a:ln w="12700">
          <a:solidFill>
            <a:srgbClr val="808080"/>
          </a:solidFill>
          <a:prstDash val="solid"/>
        </a:ln>
      </c:spPr>
    </c:plotArea>
    <c:legend>
      <c:legendPos val="r"/>
      <c:layout>
        <c:manualLayout>
          <c:xMode val="edge"/>
          <c:yMode val="edge"/>
          <c:x val="0.2010694354588442"/>
          <c:y val="0.18287219305920091"/>
          <c:w val="0.32537918871252203"/>
          <c:h val="0.25594342373869933"/>
        </c:manualLayout>
      </c:layout>
      <c:overlay val="0"/>
      <c:spPr>
        <a:solidFill>
          <a:srgbClr val="FFFFFF"/>
        </a:solidFill>
        <a:ln w="3175">
          <a:solidFill>
            <a:srgbClr val="000000"/>
          </a:solidFill>
          <a:prstDash val="solid"/>
        </a:ln>
      </c:spPr>
      <c:txPr>
        <a:bodyPr/>
        <a:lstStyle/>
        <a:p>
          <a:pPr>
            <a:defRPr sz="790" b="0" i="0" u="none" strike="noStrike" baseline="0">
              <a:solidFill>
                <a:srgbClr val="000000"/>
              </a:solidFill>
              <a:latin typeface="宋体"/>
              <a:ea typeface="宋体"/>
              <a:cs typeface="宋体"/>
            </a:defRPr>
          </a:pPr>
          <a:endParaRPr lang="zh-CN"/>
        </a:p>
      </c:txPr>
    </c:legend>
    <c:plotVisOnly val="1"/>
    <c:dispBlanksAs val="zero"/>
    <c:showDLblsOverMax val="0"/>
  </c:chart>
  <c:spPr>
    <a:solidFill>
      <a:srgbClr val="FFFFFF"/>
    </a:solidFill>
    <a:ln w="9525">
      <a:noFill/>
    </a:ln>
  </c:spPr>
  <c:txPr>
    <a:bodyPr/>
    <a:lstStyle/>
    <a:p>
      <a:pPr>
        <a:defRPr sz="1200" b="0" i="0" u="none" strike="noStrike" baseline="0">
          <a:solidFill>
            <a:srgbClr val="000000"/>
          </a:solidFill>
          <a:latin typeface="宋体"/>
          <a:ea typeface="宋体"/>
          <a:cs typeface="宋体"/>
        </a:defRPr>
      </a:pPr>
      <a:endParaRPr lang="zh-CN"/>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6192478895759187E-2"/>
          <c:y val="8.6805849900478446E-2"/>
          <c:w val="0.85571226017685775"/>
          <c:h val="0.72569690516799978"/>
        </c:manualLayout>
      </c:layout>
      <c:areaChart>
        <c:grouping val="standard"/>
        <c:varyColors val="0"/>
        <c:ser>
          <c:idx val="1"/>
          <c:order val="0"/>
          <c:tx>
            <c:strRef>
              <c:f>'使用侧绿色TFP (1)'!$AF$678</c:f>
              <c:strCache>
                <c:ptCount val="1"/>
                <c:pt idx="0">
                  <c:v>Max</c:v>
                </c:pt>
              </c:strCache>
            </c:strRef>
          </c:tx>
          <c:spPr>
            <a:solidFill>
              <a:srgbClr val="808080"/>
            </a:solidFill>
            <a:ln w="12700">
              <a:solidFill>
                <a:srgbClr val="000000"/>
              </a:solidFill>
              <a:prstDash val="solid"/>
            </a:ln>
          </c:spPr>
          <c:cat>
            <c:numRef>
              <c:f>'使用侧绿色TFP (1)'!$A$817:$A$859</c:f>
              <c:numCache>
                <c:formatCode>General</c:formatCode>
                <c:ptCount val="43"/>
                <c:pt idx="0">
                  <c:v>1978</c:v>
                </c:pt>
                <c:pt idx="1">
                  <c:v>1979</c:v>
                </c:pt>
                <c:pt idx="2">
                  <c:v>1980</c:v>
                </c:pt>
                <c:pt idx="3">
                  <c:v>1981</c:v>
                </c:pt>
                <c:pt idx="4">
                  <c:v>1982</c:v>
                </c:pt>
                <c:pt idx="5">
                  <c:v>1983</c:v>
                </c:pt>
                <c:pt idx="6">
                  <c:v>1984</c:v>
                </c:pt>
                <c:pt idx="7">
                  <c:v>1985</c:v>
                </c:pt>
                <c:pt idx="8">
                  <c:v>1986</c:v>
                </c:pt>
                <c:pt idx="9">
                  <c:v>1987</c:v>
                </c:pt>
                <c:pt idx="10">
                  <c:v>1988</c:v>
                </c:pt>
                <c:pt idx="11">
                  <c:v>1989</c:v>
                </c:pt>
                <c:pt idx="12">
                  <c:v>1990</c:v>
                </c:pt>
                <c:pt idx="13">
                  <c:v>1991</c:v>
                </c:pt>
                <c:pt idx="14">
                  <c:v>1992</c:v>
                </c:pt>
                <c:pt idx="15">
                  <c:v>1993</c:v>
                </c:pt>
                <c:pt idx="16">
                  <c:v>1994</c:v>
                </c:pt>
                <c:pt idx="17">
                  <c:v>1995</c:v>
                </c:pt>
                <c:pt idx="18">
                  <c:v>1996</c:v>
                </c:pt>
                <c:pt idx="19">
                  <c:v>1997</c:v>
                </c:pt>
                <c:pt idx="20">
                  <c:v>1998</c:v>
                </c:pt>
                <c:pt idx="21">
                  <c:v>1999</c:v>
                </c:pt>
                <c:pt idx="22">
                  <c:v>2000</c:v>
                </c:pt>
                <c:pt idx="23">
                  <c:v>2001</c:v>
                </c:pt>
                <c:pt idx="24">
                  <c:v>2002</c:v>
                </c:pt>
                <c:pt idx="25">
                  <c:v>2003</c:v>
                </c:pt>
                <c:pt idx="26">
                  <c:v>2004</c:v>
                </c:pt>
                <c:pt idx="27">
                  <c:v>2005</c:v>
                </c:pt>
                <c:pt idx="28">
                  <c:v>2006</c:v>
                </c:pt>
                <c:pt idx="29">
                  <c:v>2007</c:v>
                </c:pt>
                <c:pt idx="30">
                  <c:v>2008</c:v>
                </c:pt>
                <c:pt idx="31">
                  <c:v>2009</c:v>
                </c:pt>
                <c:pt idx="32">
                  <c:v>2010</c:v>
                </c:pt>
                <c:pt idx="33">
                  <c:v>2011</c:v>
                </c:pt>
                <c:pt idx="34">
                  <c:v>2012</c:v>
                </c:pt>
                <c:pt idx="35">
                  <c:v>2013</c:v>
                </c:pt>
                <c:pt idx="36">
                  <c:v>2014</c:v>
                </c:pt>
                <c:pt idx="37">
                  <c:v>2015</c:v>
                </c:pt>
                <c:pt idx="38">
                  <c:v>2016</c:v>
                </c:pt>
                <c:pt idx="39">
                  <c:v>2017</c:v>
                </c:pt>
                <c:pt idx="40">
                  <c:v>2018</c:v>
                </c:pt>
                <c:pt idx="41">
                  <c:v>2019</c:v>
                </c:pt>
                <c:pt idx="42">
                  <c:v>2020</c:v>
                </c:pt>
              </c:numCache>
            </c:numRef>
          </c:cat>
          <c:val>
            <c:numRef>
              <c:f>'使用侧绿色TFP (1)'!$AF$817:$AF$859</c:f>
              <c:numCache>
                <c:formatCode>General</c:formatCode>
                <c:ptCount val="43"/>
                <c:pt idx="16" formatCode="0.000_ ">
                  <c:v>85.30260935480743</c:v>
                </c:pt>
                <c:pt idx="17" formatCode="0.000_ ">
                  <c:v>86.907480654508561</c:v>
                </c:pt>
                <c:pt idx="18" formatCode="0.000_ ">
                  <c:v>88.417947306881175</c:v>
                </c:pt>
                <c:pt idx="19" formatCode="0.000_ ">
                  <c:v>89.460370690228913</c:v>
                </c:pt>
                <c:pt idx="20" formatCode="0.000_ ">
                  <c:v>90.181420172542488</c:v>
                </c:pt>
                <c:pt idx="21" formatCode="0.000_ ">
                  <c:v>90.60651752949795</c:v>
                </c:pt>
                <c:pt idx="22" formatCode="0.000_ ">
                  <c:v>90.52801132455366</c:v>
                </c:pt>
                <c:pt idx="23" formatCode="0.000_ ">
                  <c:v>90.571203145322684</c:v>
                </c:pt>
                <c:pt idx="24" formatCode="0.000_ ">
                  <c:v>90.6504361043106</c:v>
                </c:pt>
                <c:pt idx="25" formatCode="0.000_ ">
                  <c:v>90.719614985628695</c:v>
                </c:pt>
                <c:pt idx="26" formatCode="0.000_ ">
                  <c:v>91.034613521720686</c:v>
                </c:pt>
                <c:pt idx="27" formatCode="0.000_ ">
                  <c:v>91.417469300711758</c:v>
                </c:pt>
                <c:pt idx="28" formatCode="0.000_ ">
                  <c:v>91.843375466143371</c:v>
                </c:pt>
                <c:pt idx="29" formatCode="0.000_ ">
                  <c:v>93.044665492670021</c:v>
                </c:pt>
                <c:pt idx="30" formatCode="0.000_ ">
                  <c:v>92.318360307152773</c:v>
                </c:pt>
                <c:pt idx="31" formatCode="0.000_ ">
                  <c:v>92.987489317340234</c:v>
                </c:pt>
                <c:pt idx="32" formatCode="0.000_ ">
                  <c:v>92.820463061248617</c:v>
                </c:pt>
                <c:pt idx="33" formatCode="0.000_ ">
                  <c:v>93.373894833188331</c:v>
                </c:pt>
                <c:pt idx="34" formatCode="0.000_ ">
                  <c:v>93.924316876839669</c:v>
                </c:pt>
                <c:pt idx="35" formatCode="0.000_ ">
                  <c:v>94.483165563451465</c:v>
                </c:pt>
                <c:pt idx="36" formatCode="0.000_ ">
                  <c:v>94.89084017909633</c:v>
                </c:pt>
                <c:pt idx="37" formatCode="0.000_ ">
                  <c:v>95.286751368870085</c:v>
                </c:pt>
                <c:pt idx="38" formatCode="0.000_ ">
                  <c:v>95.712061219164141</c:v>
                </c:pt>
                <c:pt idx="39" formatCode="0.000_ ">
                  <c:v>95.987133472822762</c:v>
                </c:pt>
                <c:pt idx="40" formatCode="0.000_ ">
                  <c:v>96.316987535589135</c:v>
                </c:pt>
                <c:pt idx="41" formatCode="0.000_ ">
                  <c:v>96.631465098463494</c:v>
                </c:pt>
                <c:pt idx="42" formatCode="0.000_ ">
                  <c:v>96.967641565714146</c:v>
                </c:pt>
              </c:numCache>
            </c:numRef>
          </c:val>
          <c:extLst>
            <c:ext xmlns:c16="http://schemas.microsoft.com/office/drawing/2014/chart" uri="{C3380CC4-5D6E-409C-BE32-E72D297353CC}">
              <c16:uniqueId val="{00000000-845D-418E-98F1-2DF425292C9F}"/>
            </c:ext>
          </c:extLst>
        </c:ser>
        <c:ser>
          <c:idx val="2"/>
          <c:order val="1"/>
          <c:tx>
            <c:v>AVE</c:v>
          </c:tx>
          <c:spPr>
            <a:noFill/>
            <a:ln w="25400">
              <a:solidFill>
                <a:srgbClr val="000000"/>
              </a:solidFill>
              <a:prstDash val="solid"/>
            </a:ln>
          </c:spPr>
          <c:cat>
            <c:numRef>
              <c:f>'使用侧绿色TFP (1)'!$A$817:$A$859</c:f>
              <c:numCache>
                <c:formatCode>General</c:formatCode>
                <c:ptCount val="43"/>
                <c:pt idx="0">
                  <c:v>1978</c:v>
                </c:pt>
                <c:pt idx="1">
                  <c:v>1979</c:v>
                </c:pt>
                <c:pt idx="2">
                  <c:v>1980</c:v>
                </c:pt>
                <c:pt idx="3">
                  <c:v>1981</c:v>
                </c:pt>
                <c:pt idx="4">
                  <c:v>1982</c:v>
                </c:pt>
                <c:pt idx="5">
                  <c:v>1983</c:v>
                </c:pt>
                <c:pt idx="6">
                  <c:v>1984</c:v>
                </c:pt>
                <c:pt idx="7">
                  <c:v>1985</c:v>
                </c:pt>
                <c:pt idx="8">
                  <c:v>1986</c:v>
                </c:pt>
                <c:pt idx="9">
                  <c:v>1987</c:v>
                </c:pt>
                <c:pt idx="10">
                  <c:v>1988</c:v>
                </c:pt>
                <c:pt idx="11">
                  <c:v>1989</c:v>
                </c:pt>
                <c:pt idx="12">
                  <c:v>1990</c:v>
                </c:pt>
                <c:pt idx="13">
                  <c:v>1991</c:v>
                </c:pt>
                <c:pt idx="14">
                  <c:v>1992</c:v>
                </c:pt>
                <c:pt idx="15">
                  <c:v>1993</c:v>
                </c:pt>
                <c:pt idx="16">
                  <c:v>1994</c:v>
                </c:pt>
                <c:pt idx="17">
                  <c:v>1995</c:v>
                </c:pt>
                <c:pt idx="18">
                  <c:v>1996</c:v>
                </c:pt>
                <c:pt idx="19">
                  <c:v>1997</c:v>
                </c:pt>
                <c:pt idx="20">
                  <c:v>1998</c:v>
                </c:pt>
                <c:pt idx="21">
                  <c:v>1999</c:v>
                </c:pt>
                <c:pt idx="22">
                  <c:v>2000</c:v>
                </c:pt>
                <c:pt idx="23">
                  <c:v>2001</c:v>
                </c:pt>
                <c:pt idx="24">
                  <c:v>2002</c:v>
                </c:pt>
                <c:pt idx="25">
                  <c:v>2003</c:v>
                </c:pt>
                <c:pt idx="26">
                  <c:v>2004</c:v>
                </c:pt>
                <c:pt idx="27">
                  <c:v>2005</c:v>
                </c:pt>
                <c:pt idx="28">
                  <c:v>2006</c:v>
                </c:pt>
                <c:pt idx="29">
                  <c:v>2007</c:v>
                </c:pt>
                <c:pt idx="30">
                  <c:v>2008</c:v>
                </c:pt>
                <c:pt idx="31">
                  <c:v>2009</c:v>
                </c:pt>
                <c:pt idx="32">
                  <c:v>2010</c:v>
                </c:pt>
                <c:pt idx="33">
                  <c:v>2011</c:v>
                </c:pt>
                <c:pt idx="34">
                  <c:v>2012</c:v>
                </c:pt>
                <c:pt idx="35">
                  <c:v>2013</c:v>
                </c:pt>
                <c:pt idx="36">
                  <c:v>2014</c:v>
                </c:pt>
                <c:pt idx="37">
                  <c:v>2015</c:v>
                </c:pt>
                <c:pt idx="38">
                  <c:v>2016</c:v>
                </c:pt>
                <c:pt idx="39">
                  <c:v>2017</c:v>
                </c:pt>
                <c:pt idx="40">
                  <c:v>2018</c:v>
                </c:pt>
                <c:pt idx="41">
                  <c:v>2019</c:v>
                </c:pt>
                <c:pt idx="42">
                  <c:v>2020</c:v>
                </c:pt>
              </c:numCache>
            </c:numRef>
          </c:cat>
          <c:val>
            <c:numRef>
              <c:f>'使用侧绿色TFP (1)'!$AD$817:$AD$859</c:f>
              <c:numCache>
                <c:formatCode>General</c:formatCode>
                <c:ptCount val="43"/>
                <c:pt idx="16">
                  <c:v>72.272667251326965</c:v>
                </c:pt>
                <c:pt idx="17">
                  <c:v>73.962803034366146</c:v>
                </c:pt>
                <c:pt idx="18">
                  <c:v>75.697747413057385</c:v>
                </c:pt>
                <c:pt idx="19">
                  <c:v>77.315560794586204</c:v>
                </c:pt>
                <c:pt idx="20">
                  <c:v>78.961882913960963</c:v>
                </c:pt>
                <c:pt idx="21">
                  <c:v>80.26213290847798</c:v>
                </c:pt>
                <c:pt idx="22">
                  <c:v>81.040984215459815</c:v>
                </c:pt>
                <c:pt idx="23">
                  <c:v>81.802973041801934</c:v>
                </c:pt>
                <c:pt idx="24">
                  <c:v>82.577194802007043</c:v>
                </c:pt>
                <c:pt idx="25">
                  <c:v>83.270842760961045</c:v>
                </c:pt>
                <c:pt idx="26">
                  <c:v>83.533642399128141</c:v>
                </c:pt>
                <c:pt idx="27">
                  <c:v>83.750702925787053</c:v>
                </c:pt>
                <c:pt idx="28">
                  <c:v>83.896027626188356</c:v>
                </c:pt>
                <c:pt idx="29">
                  <c:v>84.034252427756627</c:v>
                </c:pt>
                <c:pt idx="30">
                  <c:v>83.951518034895727</c:v>
                </c:pt>
                <c:pt idx="31">
                  <c:v>85.105038457720894</c:v>
                </c:pt>
                <c:pt idx="32">
                  <c:v>85.718708753682222</c:v>
                </c:pt>
                <c:pt idx="33">
                  <c:v>86.130651168055749</c:v>
                </c:pt>
                <c:pt idx="34">
                  <c:v>87.102953805074989</c:v>
                </c:pt>
                <c:pt idx="35">
                  <c:v>88.096112872789888</c:v>
                </c:pt>
                <c:pt idx="36">
                  <c:v>88.980594275653061</c:v>
                </c:pt>
                <c:pt idx="37">
                  <c:v>89.827000897573171</c:v>
                </c:pt>
                <c:pt idx="38">
                  <c:v>90.506081375028046</c:v>
                </c:pt>
                <c:pt idx="39">
                  <c:v>91.00248739807931</c:v>
                </c:pt>
                <c:pt idx="40">
                  <c:v>91.44245098808733</c:v>
                </c:pt>
                <c:pt idx="41">
                  <c:v>91.873946744577353</c:v>
                </c:pt>
                <c:pt idx="42">
                  <c:v>92.246759328778168</c:v>
                </c:pt>
              </c:numCache>
            </c:numRef>
          </c:val>
          <c:extLst>
            <c:ext xmlns:c16="http://schemas.microsoft.com/office/drawing/2014/chart" uri="{C3380CC4-5D6E-409C-BE32-E72D297353CC}">
              <c16:uniqueId val="{00000001-845D-418E-98F1-2DF425292C9F}"/>
            </c:ext>
          </c:extLst>
        </c:ser>
        <c:ser>
          <c:idx val="0"/>
          <c:order val="2"/>
          <c:tx>
            <c:strRef>
              <c:f>'使用侧绿色TFP (1)'!$AE$678</c:f>
              <c:strCache>
                <c:ptCount val="1"/>
                <c:pt idx="0">
                  <c:v>Min</c:v>
                </c:pt>
              </c:strCache>
            </c:strRef>
          </c:tx>
          <c:spPr>
            <a:solidFill>
              <a:srgbClr val="FFFFFF"/>
            </a:solidFill>
            <a:ln w="12700">
              <a:solidFill>
                <a:srgbClr val="000000"/>
              </a:solidFill>
              <a:prstDash val="solid"/>
            </a:ln>
          </c:spPr>
          <c:cat>
            <c:numRef>
              <c:f>'使用侧绿色TFP (1)'!$A$817:$A$859</c:f>
              <c:numCache>
                <c:formatCode>General</c:formatCode>
                <c:ptCount val="43"/>
                <c:pt idx="0">
                  <c:v>1978</c:v>
                </c:pt>
                <c:pt idx="1">
                  <c:v>1979</c:v>
                </c:pt>
                <c:pt idx="2">
                  <c:v>1980</c:v>
                </c:pt>
                <c:pt idx="3">
                  <c:v>1981</c:v>
                </c:pt>
                <c:pt idx="4">
                  <c:v>1982</c:v>
                </c:pt>
                <c:pt idx="5">
                  <c:v>1983</c:v>
                </c:pt>
                <c:pt idx="6">
                  <c:v>1984</c:v>
                </c:pt>
                <c:pt idx="7">
                  <c:v>1985</c:v>
                </c:pt>
                <c:pt idx="8">
                  <c:v>1986</c:v>
                </c:pt>
                <c:pt idx="9">
                  <c:v>1987</c:v>
                </c:pt>
                <c:pt idx="10">
                  <c:v>1988</c:v>
                </c:pt>
                <c:pt idx="11">
                  <c:v>1989</c:v>
                </c:pt>
                <c:pt idx="12">
                  <c:v>1990</c:v>
                </c:pt>
                <c:pt idx="13">
                  <c:v>1991</c:v>
                </c:pt>
                <c:pt idx="14">
                  <c:v>1992</c:v>
                </c:pt>
                <c:pt idx="15">
                  <c:v>1993</c:v>
                </c:pt>
                <c:pt idx="16">
                  <c:v>1994</c:v>
                </c:pt>
                <c:pt idx="17">
                  <c:v>1995</c:v>
                </c:pt>
                <c:pt idx="18">
                  <c:v>1996</c:v>
                </c:pt>
                <c:pt idx="19">
                  <c:v>1997</c:v>
                </c:pt>
                <c:pt idx="20">
                  <c:v>1998</c:v>
                </c:pt>
                <c:pt idx="21">
                  <c:v>1999</c:v>
                </c:pt>
                <c:pt idx="22">
                  <c:v>2000</c:v>
                </c:pt>
                <c:pt idx="23">
                  <c:v>2001</c:v>
                </c:pt>
                <c:pt idx="24">
                  <c:v>2002</c:v>
                </c:pt>
                <c:pt idx="25">
                  <c:v>2003</c:v>
                </c:pt>
                <c:pt idx="26">
                  <c:v>2004</c:v>
                </c:pt>
                <c:pt idx="27">
                  <c:v>2005</c:v>
                </c:pt>
                <c:pt idx="28">
                  <c:v>2006</c:v>
                </c:pt>
                <c:pt idx="29">
                  <c:v>2007</c:v>
                </c:pt>
                <c:pt idx="30">
                  <c:v>2008</c:v>
                </c:pt>
                <c:pt idx="31">
                  <c:v>2009</c:v>
                </c:pt>
                <c:pt idx="32">
                  <c:v>2010</c:v>
                </c:pt>
                <c:pt idx="33">
                  <c:v>2011</c:v>
                </c:pt>
                <c:pt idx="34">
                  <c:v>2012</c:v>
                </c:pt>
                <c:pt idx="35">
                  <c:v>2013</c:v>
                </c:pt>
                <c:pt idx="36">
                  <c:v>2014</c:v>
                </c:pt>
                <c:pt idx="37">
                  <c:v>2015</c:v>
                </c:pt>
                <c:pt idx="38">
                  <c:v>2016</c:v>
                </c:pt>
                <c:pt idx="39">
                  <c:v>2017</c:v>
                </c:pt>
                <c:pt idx="40">
                  <c:v>2018</c:v>
                </c:pt>
                <c:pt idx="41">
                  <c:v>2019</c:v>
                </c:pt>
                <c:pt idx="42">
                  <c:v>2020</c:v>
                </c:pt>
              </c:numCache>
            </c:numRef>
          </c:cat>
          <c:val>
            <c:numRef>
              <c:f>'使用侧绿色TFP (1)'!$AE$817:$AE$859</c:f>
              <c:numCache>
                <c:formatCode>General</c:formatCode>
                <c:ptCount val="43"/>
                <c:pt idx="16" formatCode="0.000_ ">
                  <c:v>29.46612121761688</c:v>
                </c:pt>
                <c:pt idx="17" formatCode="0.000_ ">
                  <c:v>37.588889056694605</c:v>
                </c:pt>
                <c:pt idx="18" formatCode="0.000_ ">
                  <c:v>46.795512141593775</c:v>
                </c:pt>
                <c:pt idx="19" formatCode="0.000_ ">
                  <c:v>52.913757607602861</c:v>
                </c:pt>
                <c:pt idx="20" formatCode="0.000_ ">
                  <c:v>58.504936468506116</c:v>
                </c:pt>
                <c:pt idx="21" formatCode="0.000_ ">
                  <c:v>62.418166711725434</c:v>
                </c:pt>
                <c:pt idx="22" formatCode="0.000_ ">
                  <c:v>64.241784570137611</c:v>
                </c:pt>
                <c:pt idx="23" formatCode="0.000_ ">
                  <c:v>65.64277053095266</c:v>
                </c:pt>
                <c:pt idx="24" formatCode="0.000_ ">
                  <c:v>67.053007540446856</c:v>
                </c:pt>
                <c:pt idx="25" formatCode="0.000_ ">
                  <c:v>68.113233947597521</c:v>
                </c:pt>
                <c:pt idx="26" formatCode="0.000_ ">
                  <c:v>69.166391961894604</c:v>
                </c:pt>
                <c:pt idx="27" formatCode="0.000_ ">
                  <c:v>70.288510322845994</c:v>
                </c:pt>
                <c:pt idx="28" formatCode="0.000_ ">
                  <c:v>71.03578015230552</c:v>
                </c:pt>
                <c:pt idx="29" formatCode="0.000_ ">
                  <c:v>71.3847757853692</c:v>
                </c:pt>
                <c:pt idx="30" formatCode="0.000_ ">
                  <c:v>71.41700859535176</c:v>
                </c:pt>
                <c:pt idx="31" formatCode="0.000_ ">
                  <c:v>73.396626187173979</c:v>
                </c:pt>
                <c:pt idx="32" formatCode="0.000_ ">
                  <c:v>75.021986489442469</c:v>
                </c:pt>
                <c:pt idx="33" formatCode="0.000_ ">
                  <c:v>76.52076079455216</c:v>
                </c:pt>
                <c:pt idx="34" formatCode="0.000_ ">
                  <c:v>78.534611751649763</c:v>
                </c:pt>
                <c:pt idx="35" formatCode="0.000_ ">
                  <c:v>80.319880291910891</c:v>
                </c:pt>
                <c:pt idx="36" formatCode="0.000_ ">
                  <c:v>81.959270182161248</c:v>
                </c:pt>
                <c:pt idx="37" formatCode="0.000_ ">
                  <c:v>83.373987985082138</c:v>
                </c:pt>
                <c:pt idx="38" formatCode="0.000_ ">
                  <c:v>84.435683438050418</c:v>
                </c:pt>
                <c:pt idx="39" formatCode="0.000_ ">
                  <c:v>84.755962186455918</c:v>
                </c:pt>
                <c:pt idx="40" formatCode="0.000_ ">
                  <c:v>84.877079243118899</c:v>
                </c:pt>
                <c:pt idx="41" formatCode="0.000_ ">
                  <c:v>83.665985373263879</c:v>
                </c:pt>
                <c:pt idx="42" formatCode="0.000_ ">
                  <c:v>82.724841409950827</c:v>
                </c:pt>
              </c:numCache>
            </c:numRef>
          </c:val>
          <c:extLst>
            <c:ext xmlns:c16="http://schemas.microsoft.com/office/drawing/2014/chart" uri="{C3380CC4-5D6E-409C-BE32-E72D297353CC}">
              <c16:uniqueId val="{00000002-845D-418E-98F1-2DF425292C9F}"/>
            </c:ext>
          </c:extLst>
        </c:ser>
        <c:dLbls>
          <c:showLegendKey val="0"/>
          <c:showVal val="0"/>
          <c:showCatName val="0"/>
          <c:showSerName val="0"/>
          <c:showPercent val="0"/>
          <c:showBubbleSize val="0"/>
        </c:dLbls>
        <c:axId val="1738254928"/>
        <c:axId val="1"/>
      </c:areaChart>
      <c:catAx>
        <c:axId val="1738254928"/>
        <c:scaling>
          <c:orientation val="minMax"/>
        </c:scaling>
        <c:delete val="0"/>
        <c:axPos val="b"/>
        <c:numFmt formatCode="General" sourceLinked="1"/>
        <c:majorTickMark val="in"/>
        <c:minorTickMark val="none"/>
        <c:tickLblPos val="nextTo"/>
        <c:spPr>
          <a:ln w="3175">
            <a:solidFill>
              <a:srgbClr val="000000"/>
            </a:solidFill>
            <a:prstDash val="solid"/>
          </a:ln>
        </c:spPr>
        <c:txPr>
          <a:bodyPr rot="-5400000" vert="horz"/>
          <a:lstStyle/>
          <a:p>
            <a:pPr>
              <a:defRPr sz="1025" b="0" i="0" u="none" strike="noStrike" baseline="0">
                <a:solidFill>
                  <a:srgbClr val="000000"/>
                </a:solidFill>
                <a:latin typeface="宋体"/>
                <a:ea typeface="宋体"/>
                <a:cs typeface="宋体"/>
              </a:defRPr>
            </a:pPr>
            <a:endParaRPr lang="zh-CN"/>
          </a:p>
        </c:txPr>
        <c:crossAx val="1"/>
        <c:crossesAt val="-60"/>
        <c:auto val="1"/>
        <c:lblAlgn val="ctr"/>
        <c:lblOffset val="100"/>
        <c:tickLblSkip val="2"/>
        <c:tickMarkSkip val="1"/>
        <c:noMultiLvlLbl val="0"/>
      </c:catAx>
      <c:valAx>
        <c:axId val="1"/>
        <c:scaling>
          <c:orientation val="minMax"/>
          <c:max val="100"/>
          <c:min val="0"/>
        </c:scaling>
        <c:delete val="0"/>
        <c:axPos val="l"/>
        <c:numFmt formatCode="General" sourceLinked="0"/>
        <c:majorTickMark val="cross"/>
        <c:minorTickMark val="none"/>
        <c:tickLblPos val="nextTo"/>
        <c:spPr>
          <a:ln w="3175">
            <a:solidFill>
              <a:srgbClr val="000000"/>
            </a:solidFill>
            <a:prstDash val="solid"/>
          </a:ln>
        </c:spPr>
        <c:txPr>
          <a:bodyPr rot="0" vert="horz"/>
          <a:lstStyle/>
          <a:p>
            <a:pPr>
              <a:defRPr sz="1025" b="0" i="0" u="none" strike="noStrike" baseline="0">
                <a:solidFill>
                  <a:srgbClr val="000000"/>
                </a:solidFill>
                <a:latin typeface="宋体"/>
                <a:ea typeface="宋体"/>
                <a:cs typeface="宋体"/>
              </a:defRPr>
            </a:pPr>
            <a:endParaRPr lang="zh-CN"/>
          </a:p>
        </c:txPr>
        <c:crossAx val="1738254928"/>
        <c:crosses val="autoZero"/>
        <c:crossBetween val="midCat"/>
      </c:valAx>
      <c:spPr>
        <a:noFill/>
        <a:ln w="12700">
          <a:solidFill>
            <a:srgbClr val="808080"/>
          </a:solidFill>
          <a:prstDash val="solid"/>
        </a:ln>
      </c:spPr>
    </c:plotArea>
    <c:legend>
      <c:legendPos val="r"/>
      <c:layout>
        <c:manualLayout>
          <c:xMode val="edge"/>
          <c:yMode val="edge"/>
          <c:x val="0.64729522036198384"/>
          <c:y val="0.67824256342957134"/>
          <c:w val="0.26853728454283898"/>
          <c:h val="9.6065543890347049E-2"/>
        </c:manualLayout>
      </c:layout>
      <c:overlay val="0"/>
      <c:spPr>
        <a:solidFill>
          <a:srgbClr val="FFFFFF"/>
        </a:solidFill>
        <a:ln w="3175">
          <a:solidFill>
            <a:srgbClr val="000000"/>
          </a:solidFill>
          <a:prstDash val="solid"/>
        </a:ln>
      </c:spPr>
      <c:txPr>
        <a:bodyPr/>
        <a:lstStyle/>
        <a:p>
          <a:pPr>
            <a:defRPr sz="790" b="0" i="0" u="none" strike="noStrike" baseline="0">
              <a:solidFill>
                <a:srgbClr val="000000"/>
              </a:solidFill>
              <a:latin typeface="宋体"/>
              <a:ea typeface="宋体"/>
              <a:cs typeface="宋体"/>
            </a:defRPr>
          </a:pPr>
          <a:endParaRPr lang="zh-CN"/>
        </a:p>
      </c:txPr>
    </c:legend>
    <c:plotVisOnly val="1"/>
    <c:dispBlanksAs val="zero"/>
    <c:showDLblsOverMax val="0"/>
  </c:chart>
  <c:spPr>
    <a:solidFill>
      <a:srgbClr val="FFFFFF"/>
    </a:solidFill>
    <a:ln w="9525">
      <a:noFill/>
    </a:ln>
  </c:spPr>
  <c:txPr>
    <a:bodyPr/>
    <a:lstStyle/>
    <a:p>
      <a:pPr>
        <a:defRPr sz="1200" b="0" i="0" u="none" strike="noStrike" baseline="0">
          <a:solidFill>
            <a:srgbClr val="000000"/>
          </a:solidFill>
          <a:latin typeface="宋体"/>
          <a:ea typeface="宋体"/>
          <a:cs typeface="宋体"/>
        </a:defRPr>
      </a:pPr>
      <a:endParaRPr lang="zh-CN"/>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6579476861166996E-2"/>
          <c:y val="8.7412736650350764E-2"/>
          <c:w val="0.85513078470824955"/>
          <c:h val="0.72377745946490435"/>
        </c:manualLayout>
      </c:layout>
      <c:areaChart>
        <c:grouping val="standard"/>
        <c:varyColors val="0"/>
        <c:ser>
          <c:idx val="1"/>
          <c:order val="0"/>
          <c:tx>
            <c:strRef>
              <c:f>绿色GDP!$AF$371</c:f>
              <c:strCache>
                <c:ptCount val="1"/>
                <c:pt idx="0">
                  <c:v>Max</c:v>
                </c:pt>
              </c:strCache>
            </c:strRef>
          </c:tx>
          <c:spPr>
            <a:solidFill>
              <a:srgbClr val="808080"/>
            </a:solidFill>
            <a:ln w="12700">
              <a:solidFill>
                <a:srgbClr val="000000"/>
              </a:solidFill>
              <a:prstDash val="solid"/>
            </a:ln>
          </c:spPr>
          <c:cat>
            <c:numRef>
              <c:f>绿色GDP!$A$372:$A$414</c:f>
              <c:numCache>
                <c:formatCode>General</c:formatCode>
                <c:ptCount val="43"/>
                <c:pt idx="0">
                  <c:v>1978</c:v>
                </c:pt>
                <c:pt idx="1">
                  <c:v>1979</c:v>
                </c:pt>
                <c:pt idx="2">
                  <c:v>1980</c:v>
                </c:pt>
                <c:pt idx="3">
                  <c:v>1981</c:v>
                </c:pt>
                <c:pt idx="4">
                  <c:v>1982</c:v>
                </c:pt>
                <c:pt idx="5">
                  <c:v>1983</c:v>
                </c:pt>
                <c:pt idx="6">
                  <c:v>1984</c:v>
                </c:pt>
                <c:pt idx="7">
                  <c:v>1985</c:v>
                </c:pt>
                <c:pt idx="8">
                  <c:v>1986</c:v>
                </c:pt>
                <c:pt idx="9">
                  <c:v>1987</c:v>
                </c:pt>
                <c:pt idx="10">
                  <c:v>1988</c:v>
                </c:pt>
                <c:pt idx="11">
                  <c:v>1989</c:v>
                </c:pt>
                <c:pt idx="12">
                  <c:v>1990</c:v>
                </c:pt>
                <c:pt idx="13">
                  <c:v>1991</c:v>
                </c:pt>
                <c:pt idx="14">
                  <c:v>1992</c:v>
                </c:pt>
                <c:pt idx="15">
                  <c:v>1993</c:v>
                </c:pt>
                <c:pt idx="16">
                  <c:v>1994</c:v>
                </c:pt>
                <c:pt idx="17">
                  <c:v>1995</c:v>
                </c:pt>
                <c:pt idx="18">
                  <c:v>1996</c:v>
                </c:pt>
                <c:pt idx="19">
                  <c:v>1997</c:v>
                </c:pt>
                <c:pt idx="20">
                  <c:v>1998</c:v>
                </c:pt>
                <c:pt idx="21">
                  <c:v>1999</c:v>
                </c:pt>
                <c:pt idx="22">
                  <c:v>2000</c:v>
                </c:pt>
                <c:pt idx="23">
                  <c:v>2001</c:v>
                </c:pt>
                <c:pt idx="24">
                  <c:v>2002</c:v>
                </c:pt>
                <c:pt idx="25">
                  <c:v>2003</c:v>
                </c:pt>
                <c:pt idx="26">
                  <c:v>2004</c:v>
                </c:pt>
                <c:pt idx="27">
                  <c:v>2005</c:v>
                </c:pt>
                <c:pt idx="28">
                  <c:v>2006</c:v>
                </c:pt>
                <c:pt idx="29">
                  <c:v>2007</c:v>
                </c:pt>
                <c:pt idx="30">
                  <c:v>2008</c:v>
                </c:pt>
                <c:pt idx="31">
                  <c:v>2009</c:v>
                </c:pt>
                <c:pt idx="32">
                  <c:v>2010</c:v>
                </c:pt>
                <c:pt idx="33">
                  <c:v>2011</c:v>
                </c:pt>
                <c:pt idx="34">
                  <c:v>2012</c:v>
                </c:pt>
                <c:pt idx="35">
                  <c:v>2013</c:v>
                </c:pt>
                <c:pt idx="36">
                  <c:v>2014</c:v>
                </c:pt>
                <c:pt idx="37">
                  <c:v>2015</c:v>
                </c:pt>
                <c:pt idx="38">
                  <c:v>2016</c:v>
                </c:pt>
                <c:pt idx="39">
                  <c:v>2017</c:v>
                </c:pt>
                <c:pt idx="40">
                  <c:v>2018</c:v>
                </c:pt>
                <c:pt idx="41">
                  <c:v>2019</c:v>
                </c:pt>
                <c:pt idx="42">
                  <c:v>2020</c:v>
                </c:pt>
              </c:numCache>
            </c:numRef>
          </c:cat>
          <c:val>
            <c:numRef>
              <c:f>绿色GDP!$AF$372:$AF$414</c:f>
              <c:numCache>
                <c:formatCode>0.000_ </c:formatCode>
                <c:ptCount val="43"/>
                <c:pt idx="0">
                  <c:v>94.587994838757623</c:v>
                </c:pt>
                <c:pt idx="1">
                  <c:v>92.771962643412692</c:v>
                </c:pt>
                <c:pt idx="2">
                  <c:v>92.04843269487084</c:v>
                </c:pt>
                <c:pt idx="3">
                  <c:v>91.596408353902874</c:v>
                </c:pt>
                <c:pt idx="4">
                  <c:v>92.090716792028104</c:v>
                </c:pt>
                <c:pt idx="5">
                  <c:v>93.140293041205851</c:v>
                </c:pt>
                <c:pt idx="6">
                  <c:v>93.588167842146021</c:v>
                </c:pt>
                <c:pt idx="7">
                  <c:v>94.07900360577402</c:v>
                </c:pt>
                <c:pt idx="8">
                  <c:v>94.737281530527085</c:v>
                </c:pt>
                <c:pt idx="9">
                  <c:v>93.534018013418958</c:v>
                </c:pt>
                <c:pt idx="10">
                  <c:v>93.57671010946612</c:v>
                </c:pt>
                <c:pt idx="11">
                  <c:v>93.565098512756464</c:v>
                </c:pt>
                <c:pt idx="12">
                  <c:v>93.37012450943746</c:v>
                </c:pt>
                <c:pt idx="13">
                  <c:v>94.045787594828425</c:v>
                </c:pt>
                <c:pt idx="14">
                  <c:v>94.523402967234944</c:v>
                </c:pt>
                <c:pt idx="15">
                  <c:v>94.386915867404952</c:v>
                </c:pt>
                <c:pt idx="16">
                  <c:v>95.730862336704746</c:v>
                </c:pt>
                <c:pt idx="17">
                  <c:v>96.053433869588432</c:v>
                </c:pt>
                <c:pt idx="18">
                  <c:v>96.300701358673024</c:v>
                </c:pt>
                <c:pt idx="19">
                  <c:v>96.876248216616162</c:v>
                </c:pt>
                <c:pt idx="20">
                  <c:v>97.135201515896895</c:v>
                </c:pt>
                <c:pt idx="21">
                  <c:v>96.928435897893166</c:v>
                </c:pt>
                <c:pt idx="22">
                  <c:v>96.536141574563089</c:v>
                </c:pt>
                <c:pt idx="23">
                  <c:v>96.784311334790573</c:v>
                </c:pt>
                <c:pt idx="24">
                  <c:v>97.020405549579422</c:v>
                </c:pt>
                <c:pt idx="25">
                  <c:v>97.012558702933021</c:v>
                </c:pt>
                <c:pt idx="26">
                  <c:v>96.63342807219135</c:v>
                </c:pt>
                <c:pt idx="27">
                  <c:v>96.594974456472983</c:v>
                </c:pt>
                <c:pt idx="28">
                  <c:v>96.618522582987751</c:v>
                </c:pt>
                <c:pt idx="29">
                  <c:v>96.712889949714452</c:v>
                </c:pt>
                <c:pt idx="30">
                  <c:v>96.427234804342135</c:v>
                </c:pt>
                <c:pt idx="31">
                  <c:v>97.822479811072171</c:v>
                </c:pt>
                <c:pt idx="32">
                  <c:v>97.308473797086975</c:v>
                </c:pt>
                <c:pt idx="33">
                  <c:v>97.173684065713871</c:v>
                </c:pt>
                <c:pt idx="34">
                  <c:v>98.152765533445049</c:v>
                </c:pt>
                <c:pt idx="35">
                  <c:v>99.3393345601921</c:v>
                </c:pt>
                <c:pt idx="36">
                  <c:v>98.656472745924177</c:v>
                </c:pt>
                <c:pt idx="37">
                  <c:v>98.897854676729722</c:v>
                </c:pt>
                <c:pt idx="38">
                  <c:v>98.917618184192662</c:v>
                </c:pt>
                <c:pt idx="39">
                  <c:v>98.937402643225397</c:v>
                </c:pt>
                <c:pt idx="40">
                  <c:v>98.955657974214361</c:v>
                </c:pt>
                <c:pt idx="41">
                  <c:v>99.001665092289912</c:v>
                </c:pt>
                <c:pt idx="42">
                  <c:v>99.042194859212117</c:v>
                </c:pt>
              </c:numCache>
            </c:numRef>
          </c:val>
          <c:extLst>
            <c:ext xmlns:c16="http://schemas.microsoft.com/office/drawing/2014/chart" uri="{C3380CC4-5D6E-409C-BE32-E72D297353CC}">
              <c16:uniqueId val="{00000000-0F17-4B19-852E-9041E0F33AF2}"/>
            </c:ext>
          </c:extLst>
        </c:ser>
        <c:ser>
          <c:idx val="2"/>
          <c:order val="1"/>
          <c:tx>
            <c:v>AVE</c:v>
          </c:tx>
          <c:spPr>
            <a:noFill/>
            <a:ln w="25400">
              <a:solidFill>
                <a:srgbClr val="000000"/>
              </a:solidFill>
              <a:prstDash val="solid"/>
            </a:ln>
          </c:spPr>
          <c:cat>
            <c:numRef>
              <c:f>绿色GDP!$A$372:$A$414</c:f>
              <c:numCache>
                <c:formatCode>General</c:formatCode>
                <c:ptCount val="43"/>
                <c:pt idx="0">
                  <c:v>1978</c:v>
                </c:pt>
                <c:pt idx="1">
                  <c:v>1979</c:v>
                </c:pt>
                <c:pt idx="2">
                  <c:v>1980</c:v>
                </c:pt>
                <c:pt idx="3">
                  <c:v>1981</c:v>
                </c:pt>
                <c:pt idx="4">
                  <c:v>1982</c:v>
                </c:pt>
                <c:pt idx="5">
                  <c:v>1983</c:v>
                </c:pt>
                <c:pt idx="6">
                  <c:v>1984</c:v>
                </c:pt>
                <c:pt idx="7">
                  <c:v>1985</c:v>
                </c:pt>
                <c:pt idx="8">
                  <c:v>1986</c:v>
                </c:pt>
                <c:pt idx="9">
                  <c:v>1987</c:v>
                </c:pt>
                <c:pt idx="10">
                  <c:v>1988</c:v>
                </c:pt>
                <c:pt idx="11">
                  <c:v>1989</c:v>
                </c:pt>
                <c:pt idx="12">
                  <c:v>1990</c:v>
                </c:pt>
                <c:pt idx="13">
                  <c:v>1991</c:v>
                </c:pt>
                <c:pt idx="14">
                  <c:v>1992</c:v>
                </c:pt>
                <c:pt idx="15">
                  <c:v>1993</c:v>
                </c:pt>
                <c:pt idx="16">
                  <c:v>1994</c:v>
                </c:pt>
                <c:pt idx="17">
                  <c:v>1995</c:v>
                </c:pt>
                <c:pt idx="18">
                  <c:v>1996</c:v>
                </c:pt>
                <c:pt idx="19">
                  <c:v>1997</c:v>
                </c:pt>
                <c:pt idx="20">
                  <c:v>1998</c:v>
                </c:pt>
                <c:pt idx="21">
                  <c:v>1999</c:v>
                </c:pt>
                <c:pt idx="22">
                  <c:v>2000</c:v>
                </c:pt>
                <c:pt idx="23">
                  <c:v>2001</c:v>
                </c:pt>
                <c:pt idx="24">
                  <c:v>2002</c:v>
                </c:pt>
                <c:pt idx="25">
                  <c:v>2003</c:v>
                </c:pt>
                <c:pt idx="26">
                  <c:v>2004</c:v>
                </c:pt>
                <c:pt idx="27">
                  <c:v>2005</c:v>
                </c:pt>
                <c:pt idx="28">
                  <c:v>2006</c:v>
                </c:pt>
                <c:pt idx="29">
                  <c:v>2007</c:v>
                </c:pt>
                <c:pt idx="30">
                  <c:v>2008</c:v>
                </c:pt>
                <c:pt idx="31">
                  <c:v>2009</c:v>
                </c:pt>
                <c:pt idx="32">
                  <c:v>2010</c:v>
                </c:pt>
                <c:pt idx="33">
                  <c:v>2011</c:v>
                </c:pt>
                <c:pt idx="34">
                  <c:v>2012</c:v>
                </c:pt>
                <c:pt idx="35">
                  <c:v>2013</c:v>
                </c:pt>
                <c:pt idx="36">
                  <c:v>2014</c:v>
                </c:pt>
                <c:pt idx="37">
                  <c:v>2015</c:v>
                </c:pt>
                <c:pt idx="38">
                  <c:v>2016</c:v>
                </c:pt>
                <c:pt idx="39">
                  <c:v>2017</c:v>
                </c:pt>
                <c:pt idx="40">
                  <c:v>2018</c:v>
                </c:pt>
                <c:pt idx="41">
                  <c:v>2019</c:v>
                </c:pt>
                <c:pt idx="42">
                  <c:v>2020</c:v>
                </c:pt>
              </c:numCache>
            </c:numRef>
          </c:cat>
          <c:val>
            <c:numRef>
              <c:f>绿色GDP!$AD$372:$AD$414</c:f>
              <c:numCache>
                <c:formatCode>0.000</c:formatCode>
                <c:ptCount val="43"/>
                <c:pt idx="0">
                  <c:v>88.855123015353485</c:v>
                </c:pt>
                <c:pt idx="1">
                  <c:v>85.079116823204757</c:v>
                </c:pt>
                <c:pt idx="2">
                  <c:v>83.616203783519239</c:v>
                </c:pt>
                <c:pt idx="3">
                  <c:v>83.038496388441985</c:v>
                </c:pt>
                <c:pt idx="4">
                  <c:v>84.557647558267576</c:v>
                </c:pt>
                <c:pt idx="5">
                  <c:v>86.591800288026064</c:v>
                </c:pt>
                <c:pt idx="6">
                  <c:v>87.558651847154749</c:v>
                </c:pt>
                <c:pt idx="7">
                  <c:v>88.291959821437203</c:v>
                </c:pt>
                <c:pt idx="8">
                  <c:v>90.065984403092912</c:v>
                </c:pt>
                <c:pt idx="9">
                  <c:v>87.688905723939556</c:v>
                </c:pt>
                <c:pt idx="10">
                  <c:v>87.979273736999545</c:v>
                </c:pt>
                <c:pt idx="11">
                  <c:v>87.619006508406073</c:v>
                </c:pt>
                <c:pt idx="12">
                  <c:v>87.297158528236125</c:v>
                </c:pt>
                <c:pt idx="13">
                  <c:v>88.785941190161509</c:v>
                </c:pt>
                <c:pt idx="14">
                  <c:v>89.412008506432528</c:v>
                </c:pt>
                <c:pt idx="15">
                  <c:v>89.394487982197305</c:v>
                </c:pt>
                <c:pt idx="16">
                  <c:v>91.157652482863526</c:v>
                </c:pt>
                <c:pt idx="17">
                  <c:v>92.224897739865824</c:v>
                </c:pt>
                <c:pt idx="18">
                  <c:v>93.128142237557</c:v>
                </c:pt>
                <c:pt idx="19">
                  <c:v>93.78788258471802</c:v>
                </c:pt>
                <c:pt idx="20">
                  <c:v>94.405969482275196</c:v>
                </c:pt>
                <c:pt idx="21">
                  <c:v>94.49171704658383</c:v>
                </c:pt>
                <c:pt idx="22">
                  <c:v>93.848336866270586</c:v>
                </c:pt>
                <c:pt idx="23">
                  <c:v>94.153125382293595</c:v>
                </c:pt>
                <c:pt idx="24">
                  <c:v>94.428628302155232</c:v>
                </c:pt>
                <c:pt idx="25">
                  <c:v>94.110913718138548</c:v>
                </c:pt>
                <c:pt idx="26">
                  <c:v>92.800387699188661</c:v>
                </c:pt>
                <c:pt idx="27">
                  <c:v>92.463629804012058</c:v>
                </c:pt>
                <c:pt idx="28">
                  <c:v>92.277062321774196</c:v>
                </c:pt>
                <c:pt idx="29">
                  <c:v>92.37535259069692</c:v>
                </c:pt>
                <c:pt idx="30">
                  <c:v>91.592522288176568</c:v>
                </c:pt>
                <c:pt idx="31">
                  <c:v>94.659236734113875</c:v>
                </c:pt>
                <c:pt idx="32">
                  <c:v>93.645073092181661</c:v>
                </c:pt>
                <c:pt idx="33">
                  <c:v>93.283526990318677</c:v>
                </c:pt>
                <c:pt idx="34">
                  <c:v>95.313858721168856</c:v>
                </c:pt>
                <c:pt idx="35">
                  <c:v>96.076391314424086</c:v>
                </c:pt>
                <c:pt idx="36">
                  <c:v>96.507810741651014</c:v>
                </c:pt>
                <c:pt idx="37">
                  <c:v>97.155478063934737</c:v>
                </c:pt>
                <c:pt idx="38">
                  <c:v>97.230021933889191</c:v>
                </c:pt>
                <c:pt idx="39">
                  <c:v>97.207063497367614</c:v>
                </c:pt>
                <c:pt idx="40">
                  <c:v>97.214616681640365</c:v>
                </c:pt>
                <c:pt idx="41">
                  <c:v>97.325050752325581</c:v>
                </c:pt>
                <c:pt idx="42">
                  <c:v>97.384347893784806</c:v>
                </c:pt>
              </c:numCache>
            </c:numRef>
          </c:val>
          <c:extLst>
            <c:ext xmlns:c16="http://schemas.microsoft.com/office/drawing/2014/chart" uri="{C3380CC4-5D6E-409C-BE32-E72D297353CC}">
              <c16:uniqueId val="{00000001-0F17-4B19-852E-9041E0F33AF2}"/>
            </c:ext>
          </c:extLst>
        </c:ser>
        <c:ser>
          <c:idx val="0"/>
          <c:order val="2"/>
          <c:tx>
            <c:strRef>
              <c:f>绿色GDP!$AE$371</c:f>
              <c:strCache>
                <c:ptCount val="1"/>
                <c:pt idx="0">
                  <c:v>Min</c:v>
                </c:pt>
              </c:strCache>
            </c:strRef>
          </c:tx>
          <c:spPr>
            <a:solidFill>
              <a:srgbClr val="FFFFFF"/>
            </a:solidFill>
            <a:ln w="12700">
              <a:solidFill>
                <a:srgbClr val="000000"/>
              </a:solidFill>
              <a:prstDash val="solid"/>
            </a:ln>
          </c:spPr>
          <c:cat>
            <c:numRef>
              <c:f>绿色GDP!$A$372:$A$414</c:f>
              <c:numCache>
                <c:formatCode>General</c:formatCode>
                <c:ptCount val="43"/>
                <c:pt idx="0">
                  <c:v>1978</c:v>
                </c:pt>
                <c:pt idx="1">
                  <c:v>1979</c:v>
                </c:pt>
                <c:pt idx="2">
                  <c:v>1980</c:v>
                </c:pt>
                <c:pt idx="3">
                  <c:v>1981</c:v>
                </c:pt>
                <c:pt idx="4">
                  <c:v>1982</c:v>
                </c:pt>
                <c:pt idx="5">
                  <c:v>1983</c:v>
                </c:pt>
                <c:pt idx="6">
                  <c:v>1984</c:v>
                </c:pt>
                <c:pt idx="7">
                  <c:v>1985</c:v>
                </c:pt>
                <c:pt idx="8">
                  <c:v>1986</c:v>
                </c:pt>
                <c:pt idx="9">
                  <c:v>1987</c:v>
                </c:pt>
                <c:pt idx="10">
                  <c:v>1988</c:v>
                </c:pt>
                <c:pt idx="11">
                  <c:v>1989</c:v>
                </c:pt>
                <c:pt idx="12">
                  <c:v>1990</c:v>
                </c:pt>
                <c:pt idx="13">
                  <c:v>1991</c:v>
                </c:pt>
                <c:pt idx="14">
                  <c:v>1992</c:v>
                </c:pt>
                <c:pt idx="15">
                  <c:v>1993</c:v>
                </c:pt>
                <c:pt idx="16">
                  <c:v>1994</c:v>
                </c:pt>
                <c:pt idx="17">
                  <c:v>1995</c:v>
                </c:pt>
                <c:pt idx="18">
                  <c:v>1996</c:v>
                </c:pt>
                <c:pt idx="19">
                  <c:v>1997</c:v>
                </c:pt>
                <c:pt idx="20">
                  <c:v>1998</c:v>
                </c:pt>
                <c:pt idx="21">
                  <c:v>1999</c:v>
                </c:pt>
                <c:pt idx="22">
                  <c:v>2000</c:v>
                </c:pt>
                <c:pt idx="23">
                  <c:v>2001</c:v>
                </c:pt>
                <c:pt idx="24">
                  <c:v>2002</c:v>
                </c:pt>
                <c:pt idx="25">
                  <c:v>2003</c:v>
                </c:pt>
                <c:pt idx="26">
                  <c:v>2004</c:v>
                </c:pt>
                <c:pt idx="27">
                  <c:v>2005</c:v>
                </c:pt>
                <c:pt idx="28">
                  <c:v>2006</c:v>
                </c:pt>
                <c:pt idx="29">
                  <c:v>2007</c:v>
                </c:pt>
                <c:pt idx="30">
                  <c:v>2008</c:v>
                </c:pt>
                <c:pt idx="31">
                  <c:v>2009</c:v>
                </c:pt>
                <c:pt idx="32">
                  <c:v>2010</c:v>
                </c:pt>
                <c:pt idx="33">
                  <c:v>2011</c:v>
                </c:pt>
                <c:pt idx="34">
                  <c:v>2012</c:v>
                </c:pt>
                <c:pt idx="35">
                  <c:v>2013</c:v>
                </c:pt>
                <c:pt idx="36">
                  <c:v>2014</c:v>
                </c:pt>
                <c:pt idx="37">
                  <c:v>2015</c:v>
                </c:pt>
                <c:pt idx="38">
                  <c:v>2016</c:v>
                </c:pt>
                <c:pt idx="39">
                  <c:v>2017</c:v>
                </c:pt>
                <c:pt idx="40">
                  <c:v>2018</c:v>
                </c:pt>
                <c:pt idx="41">
                  <c:v>2019</c:v>
                </c:pt>
                <c:pt idx="42">
                  <c:v>2020</c:v>
                </c:pt>
              </c:numCache>
            </c:numRef>
          </c:cat>
          <c:val>
            <c:numRef>
              <c:f>绿色GDP!$AE$372:$AE$414</c:f>
              <c:numCache>
                <c:formatCode>0.000_ </c:formatCode>
                <c:ptCount val="43"/>
                <c:pt idx="0">
                  <c:v>75.895805829539299</c:v>
                </c:pt>
                <c:pt idx="1">
                  <c:v>64.470485333988776</c:v>
                </c:pt>
                <c:pt idx="2">
                  <c:v>58.509267444817546</c:v>
                </c:pt>
                <c:pt idx="3">
                  <c:v>57.97012650463315</c:v>
                </c:pt>
                <c:pt idx="4">
                  <c:v>62.431302971617754</c:v>
                </c:pt>
                <c:pt idx="5">
                  <c:v>70.573068226977512</c:v>
                </c:pt>
                <c:pt idx="6">
                  <c:v>74.539681830529005</c:v>
                </c:pt>
                <c:pt idx="7">
                  <c:v>73.759461942537342</c:v>
                </c:pt>
                <c:pt idx="8">
                  <c:v>77.520123644779659</c:v>
                </c:pt>
                <c:pt idx="9">
                  <c:v>71.576064347911839</c:v>
                </c:pt>
                <c:pt idx="10">
                  <c:v>71.142316863655552</c:v>
                </c:pt>
                <c:pt idx="11">
                  <c:v>71.679332689730657</c:v>
                </c:pt>
                <c:pt idx="12">
                  <c:v>71.72325821003966</c:v>
                </c:pt>
                <c:pt idx="13">
                  <c:v>74.486801995011774</c:v>
                </c:pt>
                <c:pt idx="14">
                  <c:v>75.603944647569989</c:v>
                </c:pt>
                <c:pt idx="15">
                  <c:v>74.507061244439726</c:v>
                </c:pt>
                <c:pt idx="16">
                  <c:v>80.314517399446601</c:v>
                </c:pt>
                <c:pt idx="17">
                  <c:v>79.790699249595164</c:v>
                </c:pt>
                <c:pt idx="18">
                  <c:v>81.895894794576407</c:v>
                </c:pt>
                <c:pt idx="19">
                  <c:v>83.866740417284646</c:v>
                </c:pt>
                <c:pt idx="20">
                  <c:v>84.264448187245748</c:v>
                </c:pt>
                <c:pt idx="21">
                  <c:v>85.420640961185867</c:v>
                </c:pt>
                <c:pt idx="22">
                  <c:v>82.818093630564192</c:v>
                </c:pt>
                <c:pt idx="23">
                  <c:v>84.443809654789476</c:v>
                </c:pt>
                <c:pt idx="24">
                  <c:v>86.237051032015017</c:v>
                </c:pt>
                <c:pt idx="25">
                  <c:v>83.07107259992128</c:v>
                </c:pt>
                <c:pt idx="26">
                  <c:v>73.054566251032824</c:v>
                </c:pt>
                <c:pt idx="27">
                  <c:v>73.165302205352162</c:v>
                </c:pt>
                <c:pt idx="28">
                  <c:v>72.875537321150304</c:v>
                </c:pt>
                <c:pt idx="29">
                  <c:v>74.344460346070463</c:v>
                </c:pt>
                <c:pt idx="30">
                  <c:v>70.805994969526978</c:v>
                </c:pt>
                <c:pt idx="31">
                  <c:v>81.1085135901981</c:v>
                </c:pt>
                <c:pt idx="32">
                  <c:v>79.353219945979447</c:v>
                </c:pt>
                <c:pt idx="33">
                  <c:v>76.655387909993706</c:v>
                </c:pt>
                <c:pt idx="34">
                  <c:v>81.626927788144158</c:v>
                </c:pt>
                <c:pt idx="35">
                  <c:v>83.261404878969373</c:v>
                </c:pt>
                <c:pt idx="36">
                  <c:v>84.967424346829247</c:v>
                </c:pt>
                <c:pt idx="37">
                  <c:v>86.49834620521068</c:v>
                </c:pt>
                <c:pt idx="38">
                  <c:v>86.692518084461199</c:v>
                </c:pt>
                <c:pt idx="39">
                  <c:v>84.585121351113727</c:v>
                </c:pt>
                <c:pt idx="40">
                  <c:v>83.724464538649102</c:v>
                </c:pt>
                <c:pt idx="41">
                  <c:v>83.293168462610197</c:v>
                </c:pt>
                <c:pt idx="42">
                  <c:v>85.020476134588492</c:v>
                </c:pt>
              </c:numCache>
            </c:numRef>
          </c:val>
          <c:extLst>
            <c:ext xmlns:c16="http://schemas.microsoft.com/office/drawing/2014/chart" uri="{C3380CC4-5D6E-409C-BE32-E72D297353CC}">
              <c16:uniqueId val="{00000002-0F17-4B19-852E-9041E0F33AF2}"/>
            </c:ext>
          </c:extLst>
        </c:ser>
        <c:ser>
          <c:idx val="3"/>
          <c:order val="3"/>
          <c:tx>
            <c:strRef>
              <c:f>绿色GDP!$AG$371</c:f>
              <c:strCache>
                <c:ptCount val="1"/>
                <c:pt idx="0">
                  <c:v>Min (ex. Shanxi)</c:v>
                </c:pt>
              </c:strCache>
            </c:strRef>
          </c:tx>
          <c:spPr>
            <a:noFill/>
            <a:ln w="12700">
              <a:solidFill>
                <a:srgbClr val="000000"/>
              </a:solidFill>
              <a:prstDash val="sysDash"/>
            </a:ln>
          </c:spPr>
          <c:cat>
            <c:numRef>
              <c:f>绿色GDP!$A$372:$A$414</c:f>
              <c:numCache>
                <c:formatCode>General</c:formatCode>
                <c:ptCount val="43"/>
                <c:pt idx="0">
                  <c:v>1978</c:v>
                </c:pt>
                <c:pt idx="1">
                  <c:v>1979</c:v>
                </c:pt>
                <c:pt idx="2">
                  <c:v>1980</c:v>
                </c:pt>
                <c:pt idx="3">
                  <c:v>1981</c:v>
                </c:pt>
                <c:pt idx="4">
                  <c:v>1982</c:v>
                </c:pt>
                <c:pt idx="5">
                  <c:v>1983</c:v>
                </c:pt>
                <c:pt idx="6">
                  <c:v>1984</c:v>
                </c:pt>
                <c:pt idx="7">
                  <c:v>1985</c:v>
                </c:pt>
                <c:pt idx="8">
                  <c:v>1986</c:v>
                </c:pt>
                <c:pt idx="9">
                  <c:v>1987</c:v>
                </c:pt>
                <c:pt idx="10">
                  <c:v>1988</c:v>
                </c:pt>
                <c:pt idx="11">
                  <c:v>1989</c:v>
                </c:pt>
                <c:pt idx="12">
                  <c:v>1990</c:v>
                </c:pt>
                <c:pt idx="13">
                  <c:v>1991</c:v>
                </c:pt>
                <c:pt idx="14">
                  <c:v>1992</c:v>
                </c:pt>
                <c:pt idx="15">
                  <c:v>1993</c:v>
                </c:pt>
                <c:pt idx="16">
                  <c:v>1994</c:v>
                </c:pt>
                <c:pt idx="17">
                  <c:v>1995</c:v>
                </c:pt>
                <c:pt idx="18">
                  <c:v>1996</c:v>
                </c:pt>
                <c:pt idx="19">
                  <c:v>1997</c:v>
                </c:pt>
                <c:pt idx="20">
                  <c:v>1998</c:v>
                </c:pt>
                <c:pt idx="21">
                  <c:v>1999</c:v>
                </c:pt>
                <c:pt idx="22">
                  <c:v>2000</c:v>
                </c:pt>
                <c:pt idx="23">
                  <c:v>2001</c:v>
                </c:pt>
                <c:pt idx="24">
                  <c:v>2002</c:v>
                </c:pt>
                <c:pt idx="25">
                  <c:v>2003</c:v>
                </c:pt>
                <c:pt idx="26">
                  <c:v>2004</c:v>
                </c:pt>
                <c:pt idx="27">
                  <c:v>2005</c:v>
                </c:pt>
                <c:pt idx="28">
                  <c:v>2006</c:v>
                </c:pt>
                <c:pt idx="29">
                  <c:v>2007</c:v>
                </c:pt>
                <c:pt idx="30">
                  <c:v>2008</c:v>
                </c:pt>
                <c:pt idx="31">
                  <c:v>2009</c:v>
                </c:pt>
                <c:pt idx="32">
                  <c:v>2010</c:v>
                </c:pt>
                <c:pt idx="33">
                  <c:v>2011</c:v>
                </c:pt>
                <c:pt idx="34">
                  <c:v>2012</c:v>
                </c:pt>
                <c:pt idx="35">
                  <c:v>2013</c:v>
                </c:pt>
                <c:pt idx="36">
                  <c:v>2014</c:v>
                </c:pt>
                <c:pt idx="37">
                  <c:v>2015</c:v>
                </c:pt>
                <c:pt idx="38">
                  <c:v>2016</c:v>
                </c:pt>
                <c:pt idx="39">
                  <c:v>2017</c:v>
                </c:pt>
                <c:pt idx="40">
                  <c:v>2018</c:v>
                </c:pt>
                <c:pt idx="41">
                  <c:v>2019</c:v>
                </c:pt>
                <c:pt idx="42">
                  <c:v>2020</c:v>
                </c:pt>
              </c:numCache>
            </c:numRef>
          </c:cat>
          <c:val>
            <c:numRef>
              <c:f>绿色GDP!$AG$372:$AG$414</c:f>
              <c:numCache>
                <c:formatCode>0.000_ </c:formatCode>
                <c:ptCount val="43"/>
                <c:pt idx="0">
                  <c:v>81.101929466422519</c:v>
                </c:pt>
                <c:pt idx="1">
                  <c:v>76.507873867664287</c:v>
                </c:pt>
                <c:pt idx="2">
                  <c:v>73.025676595160292</c:v>
                </c:pt>
                <c:pt idx="3">
                  <c:v>71.971082054851436</c:v>
                </c:pt>
                <c:pt idx="4">
                  <c:v>74.823045773577746</c:v>
                </c:pt>
                <c:pt idx="5">
                  <c:v>79.923067106407927</c:v>
                </c:pt>
                <c:pt idx="6">
                  <c:v>80.948656975518944</c:v>
                </c:pt>
                <c:pt idx="7">
                  <c:v>81.245155533751586</c:v>
                </c:pt>
                <c:pt idx="8">
                  <c:v>84.46067321350165</c:v>
                </c:pt>
                <c:pt idx="9">
                  <c:v>80.609614274846081</c:v>
                </c:pt>
                <c:pt idx="10">
                  <c:v>81.688095978721904</c:v>
                </c:pt>
                <c:pt idx="11">
                  <c:v>79.651226398878336</c:v>
                </c:pt>
                <c:pt idx="12">
                  <c:v>76.002082324120607</c:v>
                </c:pt>
                <c:pt idx="13">
                  <c:v>79.705987733589737</c:v>
                </c:pt>
                <c:pt idx="14">
                  <c:v>80.371948362103453</c:v>
                </c:pt>
                <c:pt idx="15">
                  <c:v>80.574506957472622</c:v>
                </c:pt>
                <c:pt idx="16">
                  <c:v>82.428866310601535</c:v>
                </c:pt>
                <c:pt idx="17">
                  <c:v>83.688475464318827</c:v>
                </c:pt>
                <c:pt idx="18">
                  <c:v>83.76365027671963</c:v>
                </c:pt>
                <c:pt idx="19">
                  <c:v>83.866740417284646</c:v>
                </c:pt>
                <c:pt idx="20">
                  <c:v>84.264448187245748</c:v>
                </c:pt>
                <c:pt idx="21">
                  <c:v>85.420640961185867</c:v>
                </c:pt>
                <c:pt idx="22">
                  <c:v>82.818093630564192</c:v>
                </c:pt>
                <c:pt idx="23">
                  <c:v>84.443809654789476</c:v>
                </c:pt>
                <c:pt idx="24">
                  <c:v>86.237051032015017</c:v>
                </c:pt>
                <c:pt idx="25">
                  <c:v>83.07107259992128</c:v>
                </c:pt>
                <c:pt idx="26">
                  <c:v>73.054566251032824</c:v>
                </c:pt>
                <c:pt idx="27">
                  <c:v>73.165302205352162</c:v>
                </c:pt>
                <c:pt idx="28">
                  <c:v>72.875537321150304</c:v>
                </c:pt>
                <c:pt idx="29">
                  <c:v>74.344460346070463</c:v>
                </c:pt>
                <c:pt idx="30">
                  <c:v>70.805994969526978</c:v>
                </c:pt>
                <c:pt idx="31">
                  <c:v>81.1085135901981</c:v>
                </c:pt>
                <c:pt idx="32">
                  <c:v>79.353219945979447</c:v>
                </c:pt>
                <c:pt idx="33">
                  <c:v>76.655387909993706</c:v>
                </c:pt>
                <c:pt idx="34">
                  <c:v>81.626927788144158</c:v>
                </c:pt>
                <c:pt idx="35">
                  <c:v>83.261404878969373</c:v>
                </c:pt>
                <c:pt idx="36">
                  <c:v>84.967424346829247</c:v>
                </c:pt>
                <c:pt idx="37">
                  <c:v>86.49834620521068</c:v>
                </c:pt>
                <c:pt idx="38">
                  <c:v>86.692518084461199</c:v>
                </c:pt>
                <c:pt idx="39">
                  <c:v>84.585121351113727</c:v>
                </c:pt>
                <c:pt idx="40">
                  <c:v>83.724464538649102</c:v>
                </c:pt>
                <c:pt idx="41">
                  <c:v>83.293168462610197</c:v>
                </c:pt>
                <c:pt idx="42">
                  <c:v>85.020476134588492</c:v>
                </c:pt>
              </c:numCache>
            </c:numRef>
          </c:val>
          <c:extLst>
            <c:ext xmlns:c16="http://schemas.microsoft.com/office/drawing/2014/chart" uri="{C3380CC4-5D6E-409C-BE32-E72D297353CC}">
              <c16:uniqueId val="{00000003-0F17-4B19-852E-9041E0F33AF2}"/>
            </c:ext>
          </c:extLst>
        </c:ser>
        <c:dLbls>
          <c:showLegendKey val="0"/>
          <c:showVal val="0"/>
          <c:showCatName val="0"/>
          <c:showSerName val="0"/>
          <c:showPercent val="0"/>
          <c:showBubbleSize val="0"/>
        </c:dLbls>
        <c:axId val="1741450592"/>
        <c:axId val="1"/>
      </c:areaChart>
      <c:catAx>
        <c:axId val="1741450592"/>
        <c:scaling>
          <c:orientation val="minMax"/>
        </c:scaling>
        <c:delete val="0"/>
        <c:axPos val="b"/>
        <c:numFmt formatCode="General" sourceLinked="1"/>
        <c:majorTickMark val="in"/>
        <c:minorTickMark val="none"/>
        <c:tickLblPos val="nextTo"/>
        <c:spPr>
          <a:ln w="3175">
            <a:solidFill>
              <a:srgbClr val="000000"/>
            </a:solidFill>
            <a:prstDash val="solid"/>
          </a:ln>
        </c:spPr>
        <c:txPr>
          <a:bodyPr rot="-5400000" vert="horz"/>
          <a:lstStyle/>
          <a:p>
            <a:pPr>
              <a:defRPr sz="1025" b="0" i="0" u="none" strike="noStrike" baseline="0">
                <a:solidFill>
                  <a:srgbClr val="000000"/>
                </a:solidFill>
                <a:latin typeface="宋体"/>
                <a:ea typeface="宋体"/>
                <a:cs typeface="宋体"/>
              </a:defRPr>
            </a:pPr>
            <a:endParaRPr lang="zh-CN"/>
          </a:p>
        </c:txPr>
        <c:crossAx val="1"/>
        <c:crosses val="autoZero"/>
        <c:auto val="1"/>
        <c:lblAlgn val="ctr"/>
        <c:lblOffset val="100"/>
        <c:tickLblSkip val="2"/>
        <c:tickMarkSkip val="1"/>
        <c:noMultiLvlLbl val="0"/>
      </c:catAx>
      <c:valAx>
        <c:axId val="1"/>
        <c:scaling>
          <c:orientation val="minMax"/>
          <c:max val="100"/>
          <c:min val="50"/>
        </c:scaling>
        <c:delete val="0"/>
        <c:axPos val="l"/>
        <c:numFmt formatCode="General" sourceLinked="0"/>
        <c:majorTickMark val="cross"/>
        <c:minorTickMark val="none"/>
        <c:tickLblPos val="nextTo"/>
        <c:spPr>
          <a:ln w="3175">
            <a:solidFill>
              <a:srgbClr val="000000"/>
            </a:solidFill>
            <a:prstDash val="solid"/>
          </a:ln>
        </c:spPr>
        <c:txPr>
          <a:bodyPr rot="0" vert="horz"/>
          <a:lstStyle/>
          <a:p>
            <a:pPr>
              <a:defRPr sz="1025" b="0" i="0" u="none" strike="noStrike" baseline="0">
                <a:solidFill>
                  <a:srgbClr val="000000"/>
                </a:solidFill>
                <a:latin typeface="宋体"/>
                <a:ea typeface="宋体"/>
                <a:cs typeface="宋体"/>
              </a:defRPr>
            </a:pPr>
            <a:endParaRPr lang="zh-CN"/>
          </a:p>
        </c:txPr>
        <c:crossAx val="1741450592"/>
        <c:crosses val="autoZero"/>
        <c:crossBetween val="midCat"/>
      </c:valAx>
      <c:spPr>
        <a:noFill/>
        <a:ln w="12700">
          <a:solidFill>
            <a:srgbClr val="808080"/>
          </a:solidFill>
          <a:prstDash val="solid"/>
        </a:ln>
      </c:spPr>
    </c:plotArea>
    <c:legend>
      <c:legendPos val="r"/>
      <c:layout>
        <c:manualLayout>
          <c:xMode val="edge"/>
          <c:yMode val="edge"/>
          <c:x val="0.34808853118712274"/>
          <c:y val="0.50699374116696949"/>
          <c:w val="0.26961770623742454"/>
          <c:h val="0.26923113631775053"/>
        </c:manualLayout>
      </c:layout>
      <c:overlay val="0"/>
      <c:spPr>
        <a:solidFill>
          <a:srgbClr val="FFFFFF"/>
        </a:solidFill>
        <a:ln w="3175">
          <a:solidFill>
            <a:srgbClr val="000000"/>
          </a:solidFill>
          <a:prstDash val="solid"/>
        </a:ln>
      </c:spPr>
      <c:txPr>
        <a:bodyPr/>
        <a:lstStyle/>
        <a:p>
          <a:pPr>
            <a:defRPr sz="790" b="0" i="0" u="none" strike="noStrike" baseline="0">
              <a:solidFill>
                <a:srgbClr val="000000"/>
              </a:solidFill>
              <a:latin typeface="宋体"/>
              <a:ea typeface="宋体"/>
              <a:cs typeface="宋体"/>
            </a:defRPr>
          </a:pPr>
          <a:endParaRPr lang="zh-CN"/>
        </a:p>
      </c:txPr>
    </c:legend>
    <c:plotVisOnly val="1"/>
    <c:dispBlanksAs val="zero"/>
    <c:showDLblsOverMax val="0"/>
  </c:chart>
  <c:spPr>
    <a:solidFill>
      <a:srgbClr val="FFFFFF"/>
    </a:solidFill>
    <a:ln w="9525">
      <a:noFill/>
    </a:ln>
  </c:spPr>
  <c:txPr>
    <a:bodyPr/>
    <a:lstStyle/>
    <a:p>
      <a:pPr>
        <a:defRPr sz="1200" b="0" i="0" u="none" strike="noStrike" baseline="0">
          <a:solidFill>
            <a:srgbClr val="000000"/>
          </a:solidFill>
          <a:latin typeface="宋体"/>
          <a:ea typeface="宋体"/>
          <a:cs typeface="宋体"/>
        </a:defRPr>
      </a:pPr>
      <a:endParaRPr lang="zh-CN"/>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6192478895759187E-2"/>
          <c:y val="8.6805849900478446E-2"/>
          <c:w val="0.85571226017685775"/>
          <c:h val="0.72569690516799978"/>
        </c:manualLayout>
      </c:layout>
      <c:areaChart>
        <c:grouping val="standard"/>
        <c:varyColors val="0"/>
        <c:ser>
          <c:idx val="1"/>
          <c:order val="0"/>
          <c:tx>
            <c:strRef>
              <c:f>绿色TFP!$AF$278</c:f>
              <c:strCache>
                <c:ptCount val="1"/>
                <c:pt idx="0">
                  <c:v>Max</c:v>
                </c:pt>
              </c:strCache>
            </c:strRef>
          </c:tx>
          <c:spPr>
            <a:solidFill>
              <a:srgbClr val="808080"/>
            </a:solidFill>
            <a:ln w="12700">
              <a:solidFill>
                <a:srgbClr val="000000"/>
              </a:solidFill>
              <a:prstDash val="solid"/>
            </a:ln>
          </c:spPr>
          <c:cat>
            <c:numRef>
              <c:f>绿色TFP!$A$463:$A$505</c:f>
              <c:numCache>
                <c:formatCode>General</c:formatCode>
                <c:ptCount val="43"/>
                <c:pt idx="0">
                  <c:v>1978</c:v>
                </c:pt>
                <c:pt idx="1">
                  <c:v>1979</c:v>
                </c:pt>
                <c:pt idx="2">
                  <c:v>1980</c:v>
                </c:pt>
                <c:pt idx="3">
                  <c:v>1981</c:v>
                </c:pt>
                <c:pt idx="4">
                  <c:v>1982</c:v>
                </c:pt>
                <c:pt idx="5">
                  <c:v>1983</c:v>
                </c:pt>
                <c:pt idx="6">
                  <c:v>1984</c:v>
                </c:pt>
                <c:pt idx="7">
                  <c:v>1985</c:v>
                </c:pt>
                <c:pt idx="8">
                  <c:v>1986</c:v>
                </c:pt>
                <c:pt idx="9">
                  <c:v>1987</c:v>
                </c:pt>
                <c:pt idx="10">
                  <c:v>1988</c:v>
                </c:pt>
                <c:pt idx="11">
                  <c:v>1989</c:v>
                </c:pt>
                <c:pt idx="12">
                  <c:v>1990</c:v>
                </c:pt>
                <c:pt idx="13">
                  <c:v>1991</c:v>
                </c:pt>
                <c:pt idx="14">
                  <c:v>1992</c:v>
                </c:pt>
                <c:pt idx="15">
                  <c:v>1993</c:v>
                </c:pt>
                <c:pt idx="16">
                  <c:v>1994</c:v>
                </c:pt>
                <c:pt idx="17">
                  <c:v>1995</c:v>
                </c:pt>
                <c:pt idx="18">
                  <c:v>1996</c:v>
                </c:pt>
                <c:pt idx="19">
                  <c:v>1997</c:v>
                </c:pt>
                <c:pt idx="20">
                  <c:v>1998</c:v>
                </c:pt>
                <c:pt idx="21">
                  <c:v>1999</c:v>
                </c:pt>
                <c:pt idx="22">
                  <c:v>2000</c:v>
                </c:pt>
                <c:pt idx="23">
                  <c:v>2001</c:v>
                </c:pt>
                <c:pt idx="24">
                  <c:v>2002</c:v>
                </c:pt>
                <c:pt idx="25">
                  <c:v>2003</c:v>
                </c:pt>
                <c:pt idx="26">
                  <c:v>2004</c:v>
                </c:pt>
                <c:pt idx="27">
                  <c:v>2005</c:v>
                </c:pt>
                <c:pt idx="28">
                  <c:v>2006</c:v>
                </c:pt>
                <c:pt idx="29">
                  <c:v>2007</c:v>
                </c:pt>
                <c:pt idx="30">
                  <c:v>2008</c:v>
                </c:pt>
                <c:pt idx="31">
                  <c:v>2009</c:v>
                </c:pt>
                <c:pt idx="32">
                  <c:v>2010</c:v>
                </c:pt>
                <c:pt idx="33">
                  <c:v>2011</c:v>
                </c:pt>
                <c:pt idx="34">
                  <c:v>2012</c:v>
                </c:pt>
                <c:pt idx="35">
                  <c:v>2013</c:v>
                </c:pt>
                <c:pt idx="36">
                  <c:v>2014</c:v>
                </c:pt>
                <c:pt idx="37">
                  <c:v>2015</c:v>
                </c:pt>
                <c:pt idx="38">
                  <c:v>2016</c:v>
                </c:pt>
                <c:pt idx="39">
                  <c:v>2017</c:v>
                </c:pt>
                <c:pt idx="40">
                  <c:v>2018</c:v>
                </c:pt>
                <c:pt idx="41">
                  <c:v>2019</c:v>
                </c:pt>
                <c:pt idx="42">
                  <c:v>2020</c:v>
                </c:pt>
              </c:numCache>
            </c:numRef>
          </c:cat>
          <c:val>
            <c:numRef>
              <c:f>绿色TFP!$AF$463:$AF$505</c:f>
              <c:numCache>
                <c:formatCode>0.000_ </c:formatCode>
                <c:ptCount val="43"/>
                <c:pt idx="0">
                  <c:v>50.948517980118858</c:v>
                </c:pt>
                <c:pt idx="1">
                  <c:v>58.683846487399592</c:v>
                </c:pt>
                <c:pt idx="2">
                  <c:v>28.665605106402236</c:v>
                </c:pt>
                <c:pt idx="3">
                  <c:v>20.677067501075427</c:v>
                </c:pt>
                <c:pt idx="4">
                  <c:v>34.605014436819353</c:v>
                </c:pt>
                <c:pt idx="5">
                  <c:v>29.794848645739926</c:v>
                </c:pt>
                <c:pt idx="6">
                  <c:v>27.649527077361252</c:v>
                </c:pt>
                <c:pt idx="7">
                  <c:v>40.770905457193265</c:v>
                </c:pt>
                <c:pt idx="8">
                  <c:v>43.286254421488252</c:v>
                </c:pt>
                <c:pt idx="9">
                  <c:v>42.395063751030747</c:v>
                </c:pt>
                <c:pt idx="10">
                  <c:v>39.443877036584993</c:v>
                </c:pt>
                <c:pt idx="11">
                  <c:v>35.813991682641344</c:v>
                </c:pt>
                <c:pt idx="12">
                  <c:v>36.905035225563353</c:v>
                </c:pt>
                <c:pt idx="13">
                  <c:v>31.734474274445784</c:v>
                </c:pt>
                <c:pt idx="14">
                  <c:v>35.523537654672602</c:v>
                </c:pt>
                <c:pt idx="15">
                  <c:v>41.586508975287074</c:v>
                </c:pt>
                <c:pt idx="16">
                  <c:v>53.599732157084304</c:v>
                </c:pt>
                <c:pt idx="17">
                  <c:v>53.84074445330711</c:v>
                </c:pt>
                <c:pt idx="18">
                  <c:v>55.037094403633667</c:v>
                </c:pt>
                <c:pt idx="19">
                  <c:v>49.719012064941822</c:v>
                </c:pt>
                <c:pt idx="20">
                  <c:v>46.525170530688371</c:v>
                </c:pt>
                <c:pt idx="21">
                  <c:v>44.665655629438263</c:v>
                </c:pt>
                <c:pt idx="22">
                  <c:v>48.975221318760113</c:v>
                </c:pt>
                <c:pt idx="23">
                  <c:v>55.209776967781153</c:v>
                </c:pt>
                <c:pt idx="24">
                  <c:v>56.717692151354726</c:v>
                </c:pt>
                <c:pt idx="25">
                  <c:v>54.426461907291866</c:v>
                </c:pt>
                <c:pt idx="26">
                  <c:v>49.39863752794512</c:v>
                </c:pt>
                <c:pt idx="27">
                  <c:v>60.254298049238365</c:v>
                </c:pt>
                <c:pt idx="28">
                  <c:v>77.430465231214384</c:v>
                </c:pt>
                <c:pt idx="29">
                  <c:v>88.43676946330956</c:v>
                </c:pt>
                <c:pt idx="30">
                  <c:v>105.04875486759191</c:v>
                </c:pt>
                <c:pt idx="31">
                  <c:v>108.04120257367357</c:v>
                </c:pt>
                <c:pt idx="32">
                  <c:v>110.01341415223094</c:v>
                </c:pt>
                <c:pt idx="33">
                  <c:v>100.7835559854712</c:v>
                </c:pt>
                <c:pt idx="34">
                  <c:v>113.65090239284727</c:v>
                </c:pt>
                <c:pt idx="35">
                  <c:v>127.27936815827677</c:v>
                </c:pt>
                <c:pt idx="36">
                  <c:v>104.51926820969204</c:v>
                </c:pt>
                <c:pt idx="37">
                  <c:v>106.15775326917129</c:v>
                </c:pt>
                <c:pt idx="38">
                  <c:v>94.26385634568868</c:v>
                </c:pt>
                <c:pt idx="39">
                  <c:v>88.660111895251021</c:v>
                </c:pt>
                <c:pt idx="40">
                  <c:v>98.435094136428518</c:v>
                </c:pt>
                <c:pt idx="41">
                  <c:v>106.42283634969129</c:v>
                </c:pt>
                <c:pt idx="42">
                  <c:v>117.897942463917</c:v>
                </c:pt>
              </c:numCache>
            </c:numRef>
          </c:val>
          <c:extLst>
            <c:ext xmlns:c16="http://schemas.microsoft.com/office/drawing/2014/chart" uri="{C3380CC4-5D6E-409C-BE32-E72D297353CC}">
              <c16:uniqueId val="{00000000-D509-44C5-8BD0-05BD00367691}"/>
            </c:ext>
          </c:extLst>
        </c:ser>
        <c:ser>
          <c:idx val="2"/>
          <c:order val="1"/>
          <c:tx>
            <c:v>AVE</c:v>
          </c:tx>
          <c:spPr>
            <a:noFill/>
            <a:ln w="25400">
              <a:solidFill>
                <a:srgbClr val="000000"/>
              </a:solidFill>
              <a:prstDash val="solid"/>
            </a:ln>
          </c:spPr>
          <c:cat>
            <c:numRef>
              <c:f>绿色TFP!$A$463:$A$505</c:f>
              <c:numCache>
                <c:formatCode>General</c:formatCode>
                <c:ptCount val="43"/>
                <c:pt idx="0">
                  <c:v>1978</c:v>
                </c:pt>
                <c:pt idx="1">
                  <c:v>1979</c:v>
                </c:pt>
                <c:pt idx="2">
                  <c:v>1980</c:v>
                </c:pt>
                <c:pt idx="3">
                  <c:v>1981</c:v>
                </c:pt>
                <c:pt idx="4">
                  <c:v>1982</c:v>
                </c:pt>
                <c:pt idx="5">
                  <c:v>1983</c:v>
                </c:pt>
                <c:pt idx="6">
                  <c:v>1984</c:v>
                </c:pt>
                <c:pt idx="7">
                  <c:v>1985</c:v>
                </c:pt>
                <c:pt idx="8">
                  <c:v>1986</c:v>
                </c:pt>
                <c:pt idx="9">
                  <c:v>1987</c:v>
                </c:pt>
                <c:pt idx="10">
                  <c:v>1988</c:v>
                </c:pt>
                <c:pt idx="11">
                  <c:v>1989</c:v>
                </c:pt>
                <c:pt idx="12">
                  <c:v>1990</c:v>
                </c:pt>
                <c:pt idx="13">
                  <c:v>1991</c:v>
                </c:pt>
                <c:pt idx="14">
                  <c:v>1992</c:v>
                </c:pt>
                <c:pt idx="15">
                  <c:v>1993</c:v>
                </c:pt>
                <c:pt idx="16">
                  <c:v>1994</c:v>
                </c:pt>
                <c:pt idx="17">
                  <c:v>1995</c:v>
                </c:pt>
                <c:pt idx="18">
                  <c:v>1996</c:v>
                </c:pt>
                <c:pt idx="19">
                  <c:v>1997</c:v>
                </c:pt>
                <c:pt idx="20">
                  <c:v>1998</c:v>
                </c:pt>
                <c:pt idx="21">
                  <c:v>1999</c:v>
                </c:pt>
                <c:pt idx="22">
                  <c:v>2000</c:v>
                </c:pt>
                <c:pt idx="23">
                  <c:v>2001</c:v>
                </c:pt>
                <c:pt idx="24">
                  <c:v>2002</c:v>
                </c:pt>
                <c:pt idx="25">
                  <c:v>2003</c:v>
                </c:pt>
                <c:pt idx="26">
                  <c:v>2004</c:v>
                </c:pt>
                <c:pt idx="27">
                  <c:v>2005</c:v>
                </c:pt>
                <c:pt idx="28">
                  <c:v>2006</c:v>
                </c:pt>
                <c:pt idx="29">
                  <c:v>2007</c:v>
                </c:pt>
                <c:pt idx="30">
                  <c:v>2008</c:v>
                </c:pt>
                <c:pt idx="31">
                  <c:v>2009</c:v>
                </c:pt>
                <c:pt idx="32">
                  <c:v>2010</c:v>
                </c:pt>
                <c:pt idx="33">
                  <c:v>2011</c:v>
                </c:pt>
                <c:pt idx="34">
                  <c:v>2012</c:v>
                </c:pt>
                <c:pt idx="35">
                  <c:v>2013</c:v>
                </c:pt>
                <c:pt idx="36">
                  <c:v>2014</c:v>
                </c:pt>
                <c:pt idx="37">
                  <c:v>2015</c:v>
                </c:pt>
                <c:pt idx="38">
                  <c:v>2016</c:v>
                </c:pt>
                <c:pt idx="39">
                  <c:v>2017</c:v>
                </c:pt>
                <c:pt idx="40">
                  <c:v>2018</c:v>
                </c:pt>
                <c:pt idx="41">
                  <c:v>2019</c:v>
                </c:pt>
                <c:pt idx="42">
                  <c:v>2020</c:v>
                </c:pt>
              </c:numCache>
            </c:numRef>
          </c:cat>
          <c:val>
            <c:numRef>
              <c:f>绿色TFP!$AD$463:$AD$505</c:f>
              <c:numCache>
                <c:formatCode>0.000</c:formatCode>
                <c:ptCount val="43"/>
                <c:pt idx="0">
                  <c:v>14.12390858268383</c:v>
                </c:pt>
                <c:pt idx="1">
                  <c:v>10.590144181907668</c:v>
                </c:pt>
                <c:pt idx="2">
                  <c:v>8.5298808975247642</c:v>
                </c:pt>
                <c:pt idx="3">
                  <c:v>6.6930024048150027</c:v>
                </c:pt>
                <c:pt idx="4">
                  <c:v>10.381794597707476</c:v>
                </c:pt>
                <c:pt idx="5">
                  <c:v>12.592146673220373</c:v>
                </c:pt>
                <c:pt idx="6">
                  <c:v>15.306049335125465</c:v>
                </c:pt>
                <c:pt idx="7">
                  <c:v>19.391687062398301</c:v>
                </c:pt>
                <c:pt idx="8">
                  <c:v>21.666143190989064</c:v>
                </c:pt>
                <c:pt idx="9">
                  <c:v>19.735347013960162</c:v>
                </c:pt>
                <c:pt idx="10">
                  <c:v>19.569986348614865</c:v>
                </c:pt>
                <c:pt idx="11">
                  <c:v>15.560379316898768</c:v>
                </c:pt>
                <c:pt idx="12">
                  <c:v>15.464569423970943</c:v>
                </c:pt>
                <c:pt idx="13">
                  <c:v>17.69859609490809</c:v>
                </c:pt>
                <c:pt idx="14">
                  <c:v>21.406551520026582</c:v>
                </c:pt>
                <c:pt idx="15">
                  <c:v>26.212110292503414</c:v>
                </c:pt>
                <c:pt idx="16">
                  <c:v>27.414959064027538</c:v>
                </c:pt>
                <c:pt idx="17">
                  <c:v>27.803275701301942</c:v>
                </c:pt>
                <c:pt idx="18">
                  <c:v>28.415533036266456</c:v>
                </c:pt>
                <c:pt idx="19">
                  <c:v>28.313607501477399</c:v>
                </c:pt>
                <c:pt idx="20">
                  <c:v>30.493581521095436</c:v>
                </c:pt>
                <c:pt idx="21">
                  <c:v>30.548758697484992</c:v>
                </c:pt>
                <c:pt idx="22">
                  <c:v>30.028987398898661</c:v>
                </c:pt>
                <c:pt idx="23">
                  <c:v>30.755380689790663</c:v>
                </c:pt>
                <c:pt idx="24">
                  <c:v>32.257125127457783</c:v>
                </c:pt>
                <c:pt idx="25">
                  <c:v>35.125745835921101</c:v>
                </c:pt>
                <c:pt idx="26">
                  <c:v>36.809511376134154</c:v>
                </c:pt>
                <c:pt idx="27">
                  <c:v>39.290326003783647</c:v>
                </c:pt>
                <c:pt idx="28">
                  <c:v>40.434507240512133</c:v>
                </c:pt>
                <c:pt idx="29">
                  <c:v>40.520586562715749</c:v>
                </c:pt>
                <c:pt idx="30">
                  <c:v>42.226760758099601</c:v>
                </c:pt>
                <c:pt idx="31">
                  <c:v>49.862309584658355</c:v>
                </c:pt>
                <c:pt idx="32">
                  <c:v>49.892617597579303</c:v>
                </c:pt>
                <c:pt idx="33">
                  <c:v>49.649017403569495</c:v>
                </c:pt>
                <c:pt idx="34">
                  <c:v>52.571496428767347</c:v>
                </c:pt>
                <c:pt idx="35">
                  <c:v>53.589579825233415</c:v>
                </c:pt>
                <c:pt idx="36">
                  <c:v>53.337490728924749</c:v>
                </c:pt>
                <c:pt idx="37">
                  <c:v>52.174590279909715</c:v>
                </c:pt>
                <c:pt idx="38">
                  <c:v>50.476438410714465</c:v>
                </c:pt>
                <c:pt idx="39">
                  <c:v>48.276500609339919</c:v>
                </c:pt>
                <c:pt idx="40">
                  <c:v>49.656941868545857</c:v>
                </c:pt>
                <c:pt idx="41">
                  <c:v>51.953115351124111</c:v>
                </c:pt>
                <c:pt idx="42">
                  <c:v>52.282030058705296</c:v>
                </c:pt>
              </c:numCache>
            </c:numRef>
          </c:val>
          <c:extLst>
            <c:ext xmlns:c16="http://schemas.microsoft.com/office/drawing/2014/chart" uri="{C3380CC4-5D6E-409C-BE32-E72D297353CC}">
              <c16:uniqueId val="{00000001-D509-44C5-8BD0-05BD00367691}"/>
            </c:ext>
          </c:extLst>
        </c:ser>
        <c:ser>
          <c:idx val="0"/>
          <c:order val="2"/>
          <c:tx>
            <c:strRef>
              <c:f>绿色TFP!$AE$278</c:f>
              <c:strCache>
                <c:ptCount val="1"/>
                <c:pt idx="0">
                  <c:v>Min</c:v>
                </c:pt>
              </c:strCache>
            </c:strRef>
          </c:tx>
          <c:spPr>
            <a:solidFill>
              <a:srgbClr val="FFFFFF"/>
            </a:solidFill>
            <a:ln w="12700">
              <a:solidFill>
                <a:srgbClr val="000000"/>
              </a:solidFill>
              <a:prstDash val="solid"/>
            </a:ln>
          </c:spPr>
          <c:cat>
            <c:numRef>
              <c:f>绿色TFP!$A$463:$A$505</c:f>
              <c:numCache>
                <c:formatCode>General</c:formatCode>
                <c:ptCount val="43"/>
                <c:pt idx="0">
                  <c:v>1978</c:v>
                </c:pt>
                <c:pt idx="1">
                  <c:v>1979</c:v>
                </c:pt>
                <c:pt idx="2">
                  <c:v>1980</c:v>
                </c:pt>
                <c:pt idx="3">
                  <c:v>1981</c:v>
                </c:pt>
                <c:pt idx="4">
                  <c:v>1982</c:v>
                </c:pt>
                <c:pt idx="5">
                  <c:v>1983</c:v>
                </c:pt>
                <c:pt idx="6">
                  <c:v>1984</c:v>
                </c:pt>
                <c:pt idx="7">
                  <c:v>1985</c:v>
                </c:pt>
                <c:pt idx="8">
                  <c:v>1986</c:v>
                </c:pt>
                <c:pt idx="9">
                  <c:v>1987</c:v>
                </c:pt>
                <c:pt idx="10">
                  <c:v>1988</c:v>
                </c:pt>
                <c:pt idx="11">
                  <c:v>1989</c:v>
                </c:pt>
                <c:pt idx="12">
                  <c:v>1990</c:v>
                </c:pt>
                <c:pt idx="13">
                  <c:v>1991</c:v>
                </c:pt>
                <c:pt idx="14">
                  <c:v>1992</c:v>
                </c:pt>
                <c:pt idx="15">
                  <c:v>1993</c:v>
                </c:pt>
                <c:pt idx="16">
                  <c:v>1994</c:v>
                </c:pt>
                <c:pt idx="17">
                  <c:v>1995</c:v>
                </c:pt>
                <c:pt idx="18">
                  <c:v>1996</c:v>
                </c:pt>
                <c:pt idx="19">
                  <c:v>1997</c:v>
                </c:pt>
                <c:pt idx="20">
                  <c:v>1998</c:v>
                </c:pt>
                <c:pt idx="21">
                  <c:v>1999</c:v>
                </c:pt>
                <c:pt idx="22">
                  <c:v>2000</c:v>
                </c:pt>
                <c:pt idx="23">
                  <c:v>2001</c:v>
                </c:pt>
                <c:pt idx="24">
                  <c:v>2002</c:v>
                </c:pt>
                <c:pt idx="25">
                  <c:v>2003</c:v>
                </c:pt>
                <c:pt idx="26">
                  <c:v>2004</c:v>
                </c:pt>
                <c:pt idx="27">
                  <c:v>2005</c:v>
                </c:pt>
                <c:pt idx="28">
                  <c:v>2006</c:v>
                </c:pt>
                <c:pt idx="29">
                  <c:v>2007</c:v>
                </c:pt>
                <c:pt idx="30">
                  <c:v>2008</c:v>
                </c:pt>
                <c:pt idx="31">
                  <c:v>2009</c:v>
                </c:pt>
                <c:pt idx="32">
                  <c:v>2010</c:v>
                </c:pt>
                <c:pt idx="33">
                  <c:v>2011</c:v>
                </c:pt>
                <c:pt idx="34">
                  <c:v>2012</c:v>
                </c:pt>
                <c:pt idx="35">
                  <c:v>2013</c:v>
                </c:pt>
                <c:pt idx="36">
                  <c:v>2014</c:v>
                </c:pt>
                <c:pt idx="37">
                  <c:v>2015</c:v>
                </c:pt>
                <c:pt idx="38">
                  <c:v>2016</c:v>
                </c:pt>
                <c:pt idx="39">
                  <c:v>2017</c:v>
                </c:pt>
                <c:pt idx="40">
                  <c:v>2018</c:v>
                </c:pt>
                <c:pt idx="41">
                  <c:v>2019</c:v>
                </c:pt>
                <c:pt idx="42">
                  <c:v>2020</c:v>
                </c:pt>
              </c:numCache>
            </c:numRef>
          </c:cat>
          <c:val>
            <c:numRef>
              <c:f>绿色TFP!$AE$463:$AE$505</c:f>
              <c:numCache>
                <c:formatCode>0.000_ </c:formatCode>
                <c:ptCount val="43"/>
                <c:pt idx="0">
                  <c:v>0.50995603554251789</c:v>
                </c:pt>
                <c:pt idx="1">
                  <c:v>-3.9133859660213086</c:v>
                </c:pt>
                <c:pt idx="2">
                  <c:v>-9.5471401850335891</c:v>
                </c:pt>
                <c:pt idx="3">
                  <c:v>-11.162914127720372</c:v>
                </c:pt>
                <c:pt idx="4">
                  <c:v>-4.9997590956491891</c:v>
                </c:pt>
                <c:pt idx="5">
                  <c:v>-1.1018722108637355</c:v>
                </c:pt>
                <c:pt idx="6">
                  <c:v>2.7056404509506899</c:v>
                </c:pt>
                <c:pt idx="7">
                  <c:v>3.4941627019405961</c:v>
                </c:pt>
                <c:pt idx="8">
                  <c:v>5.3189450195356178</c:v>
                </c:pt>
                <c:pt idx="9">
                  <c:v>0.82993188409368202</c:v>
                </c:pt>
                <c:pt idx="10">
                  <c:v>0.95289280399326859</c:v>
                </c:pt>
                <c:pt idx="11">
                  <c:v>2.0055784408456145</c:v>
                </c:pt>
                <c:pt idx="12">
                  <c:v>2.5810914672507672</c:v>
                </c:pt>
                <c:pt idx="13">
                  <c:v>4.502429261038932</c:v>
                </c:pt>
                <c:pt idx="14">
                  <c:v>5.8847450985533332</c:v>
                </c:pt>
                <c:pt idx="15">
                  <c:v>8.8180745464790835</c:v>
                </c:pt>
                <c:pt idx="16">
                  <c:v>8.5054142517631561</c:v>
                </c:pt>
                <c:pt idx="17">
                  <c:v>10.48286145372734</c:v>
                </c:pt>
                <c:pt idx="18">
                  <c:v>14.136613783003474</c:v>
                </c:pt>
                <c:pt idx="19">
                  <c:v>17.275961847248887</c:v>
                </c:pt>
                <c:pt idx="20">
                  <c:v>20.570242072132412</c:v>
                </c:pt>
                <c:pt idx="21">
                  <c:v>19.863433350327472</c:v>
                </c:pt>
                <c:pt idx="22">
                  <c:v>19.593006727166326</c:v>
                </c:pt>
                <c:pt idx="23">
                  <c:v>21.019177787968584</c:v>
                </c:pt>
                <c:pt idx="24">
                  <c:v>23.110975600948553</c:v>
                </c:pt>
                <c:pt idx="25">
                  <c:v>24.734022622269798</c:v>
                </c:pt>
                <c:pt idx="26">
                  <c:v>23.023775029519708</c:v>
                </c:pt>
                <c:pt idx="27">
                  <c:v>25.034714313671792</c:v>
                </c:pt>
                <c:pt idx="28">
                  <c:v>27.024507299087098</c:v>
                </c:pt>
                <c:pt idx="29">
                  <c:v>28.549367353186426</c:v>
                </c:pt>
                <c:pt idx="30">
                  <c:v>28.048140129868266</c:v>
                </c:pt>
                <c:pt idx="31">
                  <c:v>31.974000009630444</c:v>
                </c:pt>
                <c:pt idx="32">
                  <c:v>33.021691632383146</c:v>
                </c:pt>
                <c:pt idx="33">
                  <c:v>32.16437126460206</c:v>
                </c:pt>
                <c:pt idx="34">
                  <c:v>34.602419014804966</c:v>
                </c:pt>
                <c:pt idx="35">
                  <c:v>34.043866722202566</c:v>
                </c:pt>
                <c:pt idx="36">
                  <c:v>33.024626079994398</c:v>
                </c:pt>
                <c:pt idx="37">
                  <c:v>31.513582266503892</c:v>
                </c:pt>
                <c:pt idx="38">
                  <c:v>34.414419187778897</c:v>
                </c:pt>
                <c:pt idx="39">
                  <c:v>33.216653133524602</c:v>
                </c:pt>
                <c:pt idx="40">
                  <c:v>33.133736516154933</c:v>
                </c:pt>
                <c:pt idx="41">
                  <c:v>31.279800312143408</c:v>
                </c:pt>
                <c:pt idx="42">
                  <c:v>26.761507262348736</c:v>
                </c:pt>
              </c:numCache>
            </c:numRef>
          </c:val>
          <c:extLst>
            <c:ext xmlns:c16="http://schemas.microsoft.com/office/drawing/2014/chart" uri="{C3380CC4-5D6E-409C-BE32-E72D297353CC}">
              <c16:uniqueId val="{00000002-D509-44C5-8BD0-05BD00367691}"/>
            </c:ext>
          </c:extLst>
        </c:ser>
        <c:ser>
          <c:idx val="3"/>
          <c:order val="3"/>
          <c:tx>
            <c:strRef>
              <c:f>绿色TFP!$AG$462</c:f>
              <c:strCache>
                <c:ptCount val="1"/>
                <c:pt idx="0">
                  <c:v>Excl. Qinghai &amp; Ningxia</c:v>
                </c:pt>
              </c:strCache>
            </c:strRef>
          </c:tx>
          <c:spPr>
            <a:noFill/>
            <a:ln>
              <a:solidFill>
                <a:schemeClr val="tx1"/>
              </a:solidFill>
              <a:prstDash val="dash"/>
            </a:ln>
          </c:spPr>
          <c:cat>
            <c:numRef>
              <c:f>绿色TFP!$A$463:$A$505</c:f>
              <c:numCache>
                <c:formatCode>General</c:formatCode>
                <c:ptCount val="43"/>
                <c:pt idx="0">
                  <c:v>1978</c:v>
                </c:pt>
                <c:pt idx="1">
                  <c:v>1979</c:v>
                </c:pt>
                <c:pt idx="2">
                  <c:v>1980</c:v>
                </c:pt>
                <c:pt idx="3">
                  <c:v>1981</c:v>
                </c:pt>
                <c:pt idx="4">
                  <c:v>1982</c:v>
                </c:pt>
                <c:pt idx="5">
                  <c:v>1983</c:v>
                </c:pt>
                <c:pt idx="6">
                  <c:v>1984</c:v>
                </c:pt>
                <c:pt idx="7">
                  <c:v>1985</c:v>
                </c:pt>
                <c:pt idx="8">
                  <c:v>1986</c:v>
                </c:pt>
                <c:pt idx="9">
                  <c:v>1987</c:v>
                </c:pt>
                <c:pt idx="10">
                  <c:v>1988</c:v>
                </c:pt>
                <c:pt idx="11">
                  <c:v>1989</c:v>
                </c:pt>
                <c:pt idx="12">
                  <c:v>1990</c:v>
                </c:pt>
                <c:pt idx="13">
                  <c:v>1991</c:v>
                </c:pt>
                <c:pt idx="14">
                  <c:v>1992</c:v>
                </c:pt>
                <c:pt idx="15">
                  <c:v>1993</c:v>
                </c:pt>
                <c:pt idx="16">
                  <c:v>1994</c:v>
                </c:pt>
                <c:pt idx="17">
                  <c:v>1995</c:v>
                </c:pt>
                <c:pt idx="18">
                  <c:v>1996</c:v>
                </c:pt>
                <c:pt idx="19">
                  <c:v>1997</c:v>
                </c:pt>
                <c:pt idx="20">
                  <c:v>1998</c:v>
                </c:pt>
                <c:pt idx="21">
                  <c:v>1999</c:v>
                </c:pt>
                <c:pt idx="22">
                  <c:v>2000</c:v>
                </c:pt>
                <c:pt idx="23">
                  <c:v>2001</c:v>
                </c:pt>
                <c:pt idx="24">
                  <c:v>2002</c:v>
                </c:pt>
                <c:pt idx="25">
                  <c:v>2003</c:v>
                </c:pt>
                <c:pt idx="26">
                  <c:v>2004</c:v>
                </c:pt>
                <c:pt idx="27">
                  <c:v>2005</c:v>
                </c:pt>
                <c:pt idx="28">
                  <c:v>2006</c:v>
                </c:pt>
                <c:pt idx="29">
                  <c:v>2007</c:v>
                </c:pt>
                <c:pt idx="30">
                  <c:v>2008</c:v>
                </c:pt>
                <c:pt idx="31">
                  <c:v>2009</c:v>
                </c:pt>
                <c:pt idx="32">
                  <c:v>2010</c:v>
                </c:pt>
                <c:pt idx="33">
                  <c:v>2011</c:v>
                </c:pt>
                <c:pt idx="34">
                  <c:v>2012</c:v>
                </c:pt>
                <c:pt idx="35">
                  <c:v>2013</c:v>
                </c:pt>
                <c:pt idx="36">
                  <c:v>2014</c:v>
                </c:pt>
                <c:pt idx="37">
                  <c:v>2015</c:v>
                </c:pt>
                <c:pt idx="38">
                  <c:v>2016</c:v>
                </c:pt>
                <c:pt idx="39">
                  <c:v>2017</c:v>
                </c:pt>
                <c:pt idx="40">
                  <c:v>2018</c:v>
                </c:pt>
                <c:pt idx="41">
                  <c:v>2019</c:v>
                </c:pt>
                <c:pt idx="42">
                  <c:v>2020</c:v>
                </c:pt>
              </c:numCache>
            </c:numRef>
          </c:cat>
          <c:val>
            <c:numRef>
              <c:f>绿色TFP!$AG$463:$AG$505</c:f>
              <c:numCache>
                <c:formatCode>0.000_ </c:formatCode>
                <c:ptCount val="43"/>
                <c:pt idx="0">
                  <c:v>30.207587216315968</c:v>
                </c:pt>
                <c:pt idx="1">
                  <c:v>23.836439385604212</c:v>
                </c:pt>
                <c:pt idx="2">
                  <c:v>20.729910749648941</c:v>
                </c:pt>
                <c:pt idx="3">
                  <c:v>18.399540674232632</c:v>
                </c:pt>
                <c:pt idx="4">
                  <c:v>20.742654877177678</c:v>
                </c:pt>
                <c:pt idx="5">
                  <c:v>20.656793933570857</c:v>
                </c:pt>
                <c:pt idx="6">
                  <c:v>24.914991607092681</c:v>
                </c:pt>
                <c:pt idx="7">
                  <c:v>31.190020238053695</c:v>
                </c:pt>
                <c:pt idx="8">
                  <c:v>38.661191706972282</c:v>
                </c:pt>
                <c:pt idx="9">
                  <c:v>42.395063751030747</c:v>
                </c:pt>
                <c:pt idx="10">
                  <c:v>39.443877036584993</c:v>
                </c:pt>
                <c:pt idx="11">
                  <c:v>35.813991682641344</c:v>
                </c:pt>
                <c:pt idx="12">
                  <c:v>36.905035225563353</c:v>
                </c:pt>
                <c:pt idx="13">
                  <c:v>31.734474274445784</c:v>
                </c:pt>
                <c:pt idx="14">
                  <c:v>35.523537654672602</c:v>
                </c:pt>
                <c:pt idx="15">
                  <c:v>41.586508975287074</c:v>
                </c:pt>
                <c:pt idx="16">
                  <c:v>53.599732157084304</c:v>
                </c:pt>
                <c:pt idx="17">
                  <c:v>53.84074445330711</c:v>
                </c:pt>
                <c:pt idx="18">
                  <c:v>55.037094403633667</c:v>
                </c:pt>
                <c:pt idx="19">
                  <c:v>49.719012064941822</c:v>
                </c:pt>
                <c:pt idx="20">
                  <c:v>46.525170530688371</c:v>
                </c:pt>
                <c:pt idx="21">
                  <c:v>41.68024719901225</c:v>
                </c:pt>
                <c:pt idx="22">
                  <c:v>39.036379384041595</c:v>
                </c:pt>
                <c:pt idx="23">
                  <c:v>40.500459117091395</c:v>
                </c:pt>
                <c:pt idx="24">
                  <c:v>43.143845070822621</c:v>
                </c:pt>
                <c:pt idx="25">
                  <c:v>47.321879496123316</c:v>
                </c:pt>
                <c:pt idx="26">
                  <c:v>49.39863752794512</c:v>
                </c:pt>
                <c:pt idx="27">
                  <c:v>60.254298049238365</c:v>
                </c:pt>
                <c:pt idx="28">
                  <c:v>77.430465231214384</c:v>
                </c:pt>
                <c:pt idx="29">
                  <c:v>88.43676946330956</c:v>
                </c:pt>
                <c:pt idx="30">
                  <c:v>105.04875486759191</c:v>
                </c:pt>
                <c:pt idx="31">
                  <c:v>108.04120257367357</c:v>
                </c:pt>
                <c:pt idx="32">
                  <c:v>110.01341415223094</c:v>
                </c:pt>
                <c:pt idx="33">
                  <c:v>100.7835559854712</c:v>
                </c:pt>
                <c:pt idx="34">
                  <c:v>113.65090239284727</c:v>
                </c:pt>
                <c:pt idx="35">
                  <c:v>127.27936815827677</c:v>
                </c:pt>
                <c:pt idx="36">
                  <c:v>104.51926820969204</c:v>
                </c:pt>
                <c:pt idx="37">
                  <c:v>106.15775326917129</c:v>
                </c:pt>
                <c:pt idx="38">
                  <c:v>94.26385634568868</c:v>
                </c:pt>
                <c:pt idx="39">
                  <c:v>88.660111895251021</c:v>
                </c:pt>
                <c:pt idx="40">
                  <c:v>98.435094136428518</c:v>
                </c:pt>
                <c:pt idx="41">
                  <c:v>106.42283634969129</c:v>
                </c:pt>
                <c:pt idx="42">
                  <c:v>117.897942463917</c:v>
                </c:pt>
              </c:numCache>
            </c:numRef>
          </c:val>
          <c:extLst>
            <c:ext xmlns:c16="http://schemas.microsoft.com/office/drawing/2014/chart" uri="{C3380CC4-5D6E-409C-BE32-E72D297353CC}">
              <c16:uniqueId val="{00000003-D509-44C5-8BD0-05BD00367691}"/>
            </c:ext>
          </c:extLst>
        </c:ser>
        <c:dLbls>
          <c:showLegendKey val="0"/>
          <c:showVal val="0"/>
          <c:showCatName val="0"/>
          <c:showSerName val="0"/>
          <c:showPercent val="0"/>
          <c:showBubbleSize val="0"/>
        </c:dLbls>
        <c:axId val="1741989552"/>
        <c:axId val="1"/>
      </c:areaChart>
      <c:catAx>
        <c:axId val="1741989552"/>
        <c:scaling>
          <c:orientation val="minMax"/>
        </c:scaling>
        <c:delete val="0"/>
        <c:axPos val="b"/>
        <c:numFmt formatCode="General" sourceLinked="1"/>
        <c:majorTickMark val="in"/>
        <c:minorTickMark val="none"/>
        <c:tickLblPos val="nextTo"/>
        <c:spPr>
          <a:ln w="3175">
            <a:solidFill>
              <a:srgbClr val="000000"/>
            </a:solidFill>
            <a:prstDash val="solid"/>
          </a:ln>
        </c:spPr>
        <c:txPr>
          <a:bodyPr rot="-5400000" vert="horz"/>
          <a:lstStyle/>
          <a:p>
            <a:pPr>
              <a:defRPr sz="1025" b="0" i="0" u="none" strike="noStrike" baseline="0">
                <a:solidFill>
                  <a:srgbClr val="000000"/>
                </a:solidFill>
                <a:latin typeface="宋体"/>
                <a:ea typeface="宋体"/>
                <a:cs typeface="宋体"/>
              </a:defRPr>
            </a:pPr>
            <a:endParaRPr lang="zh-CN"/>
          </a:p>
        </c:txPr>
        <c:crossAx val="1"/>
        <c:crossesAt val="-60"/>
        <c:auto val="1"/>
        <c:lblAlgn val="ctr"/>
        <c:lblOffset val="100"/>
        <c:tickLblSkip val="2"/>
        <c:tickMarkSkip val="1"/>
        <c:noMultiLvlLbl val="0"/>
      </c:catAx>
      <c:valAx>
        <c:axId val="1"/>
        <c:scaling>
          <c:orientation val="minMax"/>
          <c:max val="140"/>
          <c:min val="-20"/>
        </c:scaling>
        <c:delete val="0"/>
        <c:axPos val="l"/>
        <c:numFmt formatCode="General" sourceLinked="0"/>
        <c:majorTickMark val="cross"/>
        <c:minorTickMark val="none"/>
        <c:tickLblPos val="nextTo"/>
        <c:spPr>
          <a:ln w="3175">
            <a:solidFill>
              <a:srgbClr val="000000"/>
            </a:solidFill>
            <a:prstDash val="solid"/>
          </a:ln>
        </c:spPr>
        <c:txPr>
          <a:bodyPr rot="0" vert="horz"/>
          <a:lstStyle/>
          <a:p>
            <a:pPr>
              <a:defRPr sz="1025" b="0" i="0" u="none" strike="noStrike" baseline="0">
                <a:solidFill>
                  <a:srgbClr val="000000"/>
                </a:solidFill>
                <a:latin typeface="宋体"/>
                <a:ea typeface="宋体"/>
                <a:cs typeface="宋体"/>
              </a:defRPr>
            </a:pPr>
            <a:endParaRPr lang="zh-CN"/>
          </a:p>
        </c:txPr>
        <c:crossAx val="1741989552"/>
        <c:crosses val="autoZero"/>
        <c:crossBetween val="midCat"/>
      </c:valAx>
      <c:spPr>
        <a:noFill/>
        <a:ln w="12700">
          <a:solidFill>
            <a:srgbClr val="808080"/>
          </a:solidFill>
          <a:prstDash val="solid"/>
        </a:ln>
      </c:spPr>
    </c:plotArea>
    <c:legend>
      <c:legendPos val="r"/>
      <c:layout>
        <c:manualLayout>
          <c:xMode val="edge"/>
          <c:yMode val="edge"/>
          <c:x val="0.2010694354588442"/>
          <c:y val="0.18287219305920091"/>
          <c:w val="0.27778223112892453"/>
          <c:h val="0.25594342373869933"/>
        </c:manualLayout>
      </c:layout>
      <c:overlay val="0"/>
      <c:spPr>
        <a:solidFill>
          <a:srgbClr val="FFFFFF"/>
        </a:solidFill>
        <a:ln w="3175">
          <a:solidFill>
            <a:srgbClr val="000000"/>
          </a:solidFill>
          <a:prstDash val="solid"/>
        </a:ln>
      </c:spPr>
      <c:txPr>
        <a:bodyPr/>
        <a:lstStyle/>
        <a:p>
          <a:pPr>
            <a:defRPr sz="790" b="0" i="0" u="none" strike="noStrike" baseline="0">
              <a:solidFill>
                <a:srgbClr val="000000"/>
              </a:solidFill>
              <a:latin typeface="宋体"/>
              <a:ea typeface="宋体"/>
              <a:cs typeface="宋体"/>
            </a:defRPr>
          </a:pPr>
          <a:endParaRPr lang="zh-CN"/>
        </a:p>
      </c:txPr>
    </c:legend>
    <c:plotVisOnly val="1"/>
    <c:dispBlanksAs val="zero"/>
    <c:showDLblsOverMax val="0"/>
  </c:chart>
  <c:spPr>
    <a:solidFill>
      <a:srgbClr val="FFFFFF"/>
    </a:solidFill>
    <a:ln w="9525">
      <a:noFill/>
    </a:ln>
  </c:spPr>
  <c:txPr>
    <a:bodyPr/>
    <a:lstStyle/>
    <a:p>
      <a:pPr>
        <a:defRPr sz="1200" b="0" i="0" u="none" strike="noStrike" baseline="0">
          <a:solidFill>
            <a:srgbClr val="000000"/>
          </a:solidFill>
          <a:latin typeface="宋体"/>
          <a:ea typeface="宋体"/>
          <a:cs typeface="宋体"/>
        </a:defRPr>
      </a:pPr>
      <a:endParaRPr lang="zh-CN"/>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6385731178093584E-2"/>
          <c:y val="8.7108013937282236E-2"/>
          <c:w val="0.85542336420558052"/>
          <c:h val="0.72473867595818819"/>
        </c:manualLayout>
      </c:layout>
      <c:areaChart>
        <c:grouping val="standard"/>
        <c:varyColors val="0"/>
        <c:ser>
          <c:idx val="1"/>
          <c:order val="0"/>
          <c:tx>
            <c:strRef>
              <c:f>绿色TFP!$AF$600</c:f>
              <c:strCache>
                <c:ptCount val="1"/>
                <c:pt idx="0">
                  <c:v>Max</c:v>
                </c:pt>
              </c:strCache>
            </c:strRef>
          </c:tx>
          <c:spPr>
            <a:solidFill>
              <a:srgbClr val="808080"/>
            </a:solidFill>
            <a:ln w="12700">
              <a:solidFill>
                <a:srgbClr val="000000"/>
              </a:solidFill>
              <a:prstDash val="solid"/>
            </a:ln>
          </c:spPr>
          <c:cat>
            <c:numRef>
              <c:f>绿色TFP!$A$601:$A$643</c:f>
              <c:numCache>
                <c:formatCode>General</c:formatCode>
                <c:ptCount val="43"/>
                <c:pt idx="0">
                  <c:v>1978</c:v>
                </c:pt>
                <c:pt idx="1">
                  <c:v>1979</c:v>
                </c:pt>
                <c:pt idx="2">
                  <c:v>1980</c:v>
                </c:pt>
                <c:pt idx="3">
                  <c:v>1981</c:v>
                </c:pt>
                <c:pt idx="4">
                  <c:v>1982</c:v>
                </c:pt>
                <c:pt idx="5">
                  <c:v>1983</c:v>
                </c:pt>
                <c:pt idx="6">
                  <c:v>1984</c:v>
                </c:pt>
                <c:pt idx="7">
                  <c:v>1985</c:v>
                </c:pt>
                <c:pt idx="8">
                  <c:v>1986</c:v>
                </c:pt>
                <c:pt idx="9">
                  <c:v>1987</c:v>
                </c:pt>
                <c:pt idx="10">
                  <c:v>1988</c:v>
                </c:pt>
                <c:pt idx="11">
                  <c:v>1989</c:v>
                </c:pt>
                <c:pt idx="12">
                  <c:v>1990</c:v>
                </c:pt>
                <c:pt idx="13">
                  <c:v>1991</c:v>
                </c:pt>
                <c:pt idx="14">
                  <c:v>1992</c:v>
                </c:pt>
                <c:pt idx="15">
                  <c:v>1993</c:v>
                </c:pt>
                <c:pt idx="16">
                  <c:v>1994</c:v>
                </c:pt>
                <c:pt idx="17">
                  <c:v>1995</c:v>
                </c:pt>
                <c:pt idx="18">
                  <c:v>1996</c:v>
                </c:pt>
                <c:pt idx="19">
                  <c:v>1997</c:v>
                </c:pt>
                <c:pt idx="20">
                  <c:v>1998</c:v>
                </c:pt>
                <c:pt idx="21">
                  <c:v>1999</c:v>
                </c:pt>
                <c:pt idx="22">
                  <c:v>2000</c:v>
                </c:pt>
                <c:pt idx="23">
                  <c:v>2001</c:v>
                </c:pt>
                <c:pt idx="24">
                  <c:v>2002</c:v>
                </c:pt>
                <c:pt idx="25">
                  <c:v>2003</c:v>
                </c:pt>
                <c:pt idx="26">
                  <c:v>2004</c:v>
                </c:pt>
                <c:pt idx="27">
                  <c:v>2005</c:v>
                </c:pt>
                <c:pt idx="28">
                  <c:v>2006</c:v>
                </c:pt>
                <c:pt idx="29">
                  <c:v>2007</c:v>
                </c:pt>
                <c:pt idx="30">
                  <c:v>2008</c:v>
                </c:pt>
                <c:pt idx="31">
                  <c:v>2009</c:v>
                </c:pt>
                <c:pt idx="32">
                  <c:v>2010</c:v>
                </c:pt>
                <c:pt idx="33">
                  <c:v>2011</c:v>
                </c:pt>
                <c:pt idx="34">
                  <c:v>2012</c:v>
                </c:pt>
                <c:pt idx="35">
                  <c:v>2013</c:v>
                </c:pt>
                <c:pt idx="36">
                  <c:v>2014</c:v>
                </c:pt>
                <c:pt idx="37">
                  <c:v>2015</c:v>
                </c:pt>
                <c:pt idx="38">
                  <c:v>2016</c:v>
                </c:pt>
                <c:pt idx="39">
                  <c:v>2017</c:v>
                </c:pt>
                <c:pt idx="40">
                  <c:v>2018</c:v>
                </c:pt>
                <c:pt idx="41">
                  <c:v>2019</c:v>
                </c:pt>
                <c:pt idx="42">
                  <c:v>2020</c:v>
                </c:pt>
              </c:numCache>
            </c:numRef>
          </c:cat>
          <c:val>
            <c:numRef>
              <c:f>绿色TFP!$AF$601:$AF$643</c:f>
              <c:numCache>
                <c:formatCode>General</c:formatCode>
                <c:ptCount val="43"/>
                <c:pt idx="0">
                  <c:v>98.28427644831595</c:v>
                </c:pt>
                <c:pt idx="1">
                  <c:v>95.937586556410793</c:v>
                </c:pt>
                <c:pt idx="2">
                  <c:v>93.243042942223212</c:v>
                </c:pt>
                <c:pt idx="3">
                  <c:v>90.839767043333026</c:v>
                </c:pt>
                <c:pt idx="4">
                  <c:v>89.443338865037404</c:v>
                </c:pt>
                <c:pt idx="5">
                  <c:v>88.056228037890122</c:v>
                </c:pt>
                <c:pt idx="6">
                  <c:v>86.463377065114969</c:v>
                </c:pt>
                <c:pt idx="7">
                  <c:v>85.721872281210622</c:v>
                </c:pt>
                <c:pt idx="8">
                  <c:v>85.495287932752788</c:v>
                </c:pt>
                <c:pt idx="9">
                  <c:v>84.58928160803589</c:v>
                </c:pt>
                <c:pt idx="10">
                  <c:v>83.964250673212632</c:v>
                </c:pt>
                <c:pt idx="11">
                  <c:v>82.904192089406109</c:v>
                </c:pt>
                <c:pt idx="12">
                  <c:v>83.073046954183695</c:v>
                </c:pt>
                <c:pt idx="13">
                  <c:v>83.049997157924977</c:v>
                </c:pt>
                <c:pt idx="14">
                  <c:v>83.399384565356456</c:v>
                </c:pt>
                <c:pt idx="15">
                  <c:v>84.012342414404458</c:v>
                </c:pt>
                <c:pt idx="16">
                  <c:v>85.30260935480743</c:v>
                </c:pt>
                <c:pt idx="17">
                  <c:v>86.81902733166622</c:v>
                </c:pt>
                <c:pt idx="18">
                  <c:v>88.308690628755471</c:v>
                </c:pt>
                <c:pt idx="19">
                  <c:v>89.345627849084252</c:v>
                </c:pt>
                <c:pt idx="20">
                  <c:v>90.064437249981339</c:v>
                </c:pt>
                <c:pt idx="21">
                  <c:v>90.504289221774087</c:v>
                </c:pt>
                <c:pt idx="22">
                  <c:v>90.755706237318734</c:v>
                </c:pt>
                <c:pt idx="23">
                  <c:v>91.02466662666788</c:v>
                </c:pt>
                <c:pt idx="24">
                  <c:v>91.326478876907174</c:v>
                </c:pt>
                <c:pt idx="25">
                  <c:v>91.61481462085365</c:v>
                </c:pt>
                <c:pt idx="26">
                  <c:v>91.786502336321917</c:v>
                </c:pt>
                <c:pt idx="27">
                  <c:v>91.905212570578215</c:v>
                </c:pt>
                <c:pt idx="28">
                  <c:v>92.032476616503374</c:v>
                </c:pt>
                <c:pt idx="29">
                  <c:v>92.169160427858259</c:v>
                </c:pt>
                <c:pt idx="30">
                  <c:v>92.15022541992613</c:v>
                </c:pt>
                <c:pt idx="31">
                  <c:v>92.587490002278869</c:v>
                </c:pt>
                <c:pt idx="32">
                  <c:v>92.750157886219313</c:v>
                </c:pt>
                <c:pt idx="33">
                  <c:v>92.801501494221583</c:v>
                </c:pt>
                <c:pt idx="34">
                  <c:v>93.077482951483802</c:v>
                </c:pt>
                <c:pt idx="35">
                  <c:v>93.391062760386575</c:v>
                </c:pt>
                <c:pt idx="36">
                  <c:v>93.730439599453504</c:v>
                </c:pt>
                <c:pt idx="37">
                  <c:v>94.127865339606274</c:v>
                </c:pt>
                <c:pt idx="38">
                  <c:v>94.498850386729416</c:v>
                </c:pt>
                <c:pt idx="39">
                  <c:v>94.80577523424418</c:v>
                </c:pt>
                <c:pt idx="40">
                  <c:v>95.076636151670328</c:v>
                </c:pt>
                <c:pt idx="41">
                  <c:v>95.318646946599088</c:v>
                </c:pt>
                <c:pt idx="42">
                  <c:v>95.552002139249183</c:v>
                </c:pt>
              </c:numCache>
            </c:numRef>
          </c:val>
          <c:extLst>
            <c:ext xmlns:c16="http://schemas.microsoft.com/office/drawing/2014/chart" uri="{C3380CC4-5D6E-409C-BE32-E72D297353CC}">
              <c16:uniqueId val="{00000000-CFDE-404D-8D07-ABF92EF34788}"/>
            </c:ext>
          </c:extLst>
        </c:ser>
        <c:ser>
          <c:idx val="2"/>
          <c:order val="1"/>
          <c:tx>
            <c:v>AVE</c:v>
          </c:tx>
          <c:spPr>
            <a:noFill/>
            <a:ln w="25400">
              <a:solidFill>
                <a:srgbClr val="000000"/>
              </a:solidFill>
              <a:prstDash val="solid"/>
            </a:ln>
          </c:spPr>
          <c:cat>
            <c:numRef>
              <c:f>绿色TFP!$A$601:$A$643</c:f>
              <c:numCache>
                <c:formatCode>General</c:formatCode>
                <c:ptCount val="43"/>
                <c:pt idx="0">
                  <c:v>1978</c:v>
                </c:pt>
                <c:pt idx="1">
                  <c:v>1979</c:v>
                </c:pt>
                <c:pt idx="2">
                  <c:v>1980</c:v>
                </c:pt>
                <c:pt idx="3">
                  <c:v>1981</c:v>
                </c:pt>
                <c:pt idx="4">
                  <c:v>1982</c:v>
                </c:pt>
                <c:pt idx="5">
                  <c:v>1983</c:v>
                </c:pt>
                <c:pt idx="6">
                  <c:v>1984</c:v>
                </c:pt>
                <c:pt idx="7">
                  <c:v>1985</c:v>
                </c:pt>
                <c:pt idx="8">
                  <c:v>1986</c:v>
                </c:pt>
                <c:pt idx="9">
                  <c:v>1987</c:v>
                </c:pt>
                <c:pt idx="10">
                  <c:v>1988</c:v>
                </c:pt>
                <c:pt idx="11">
                  <c:v>1989</c:v>
                </c:pt>
                <c:pt idx="12">
                  <c:v>1990</c:v>
                </c:pt>
                <c:pt idx="13">
                  <c:v>1991</c:v>
                </c:pt>
                <c:pt idx="14">
                  <c:v>1992</c:v>
                </c:pt>
                <c:pt idx="15">
                  <c:v>1993</c:v>
                </c:pt>
                <c:pt idx="16">
                  <c:v>1994</c:v>
                </c:pt>
                <c:pt idx="17">
                  <c:v>1995</c:v>
                </c:pt>
                <c:pt idx="18">
                  <c:v>1996</c:v>
                </c:pt>
                <c:pt idx="19">
                  <c:v>1997</c:v>
                </c:pt>
                <c:pt idx="20">
                  <c:v>1998</c:v>
                </c:pt>
                <c:pt idx="21">
                  <c:v>1999</c:v>
                </c:pt>
                <c:pt idx="22">
                  <c:v>2000</c:v>
                </c:pt>
                <c:pt idx="23">
                  <c:v>2001</c:v>
                </c:pt>
                <c:pt idx="24">
                  <c:v>2002</c:v>
                </c:pt>
                <c:pt idx="25">
                  <c:v>2003</c:v>
                </c:pt>
                <c:pt idx="26">
                  <c:v>2004</c:v>
                </c:pt>
                <c:pt idx="27">
                  <c:v>2005</c:v>
                </c:pt>
                <c:pt idx="28">
                  <c:v>2006</c:v>
                </c:pt>
                <c:pt idx="29">
                  <c:v>2007</c:v>
                </c:pt>
                <c:pt idx="30">
                  <c:v>2008</c:v>
                </c:pt>
                <c:pt idx="31">
                  <c:v>2009</c:v>
                </c:pt>
                <c:pt idx="32">
                  <c:v>2010</c:v>
                </c:pt>
                <c:pt idx="33">
                  <c:v>2011</c:v>
                </c:pt>
                <c:pt idx="34">
                  <c:v>2012</c:v>
                </c:pt>
                <c:pt idx="35">
                  <c:v>2013</c:v>
                </c:pt>
                <c:pt idx="36">
                  <c:v>2014</c:v>
                </c:pt>
                <c:pt idx="37">
                  <c:v>2015</c:v>
                </c:pt>
                <c:pt idx="38">
                  <c:v>2016</c:v>
                </c:pt>
                <c:pt idx="39">
                  <c:v>2017</c:v>
                </c:pt>
                <c:pt idx="40">
                  <c:v>2018</c:v>
                </c:pt>
                <c:pt idx="41">
                  <c:v>2019</c:v>
                </c:pt>
                <c:pt idx="42">
                  <c:v>2020</c:v>
                </c:pt>
              </c:numCache>
            </c:numRef>
          </c:cat>
          <c:val>
            <c:numRef>
              <c:f>绿色TFP!$AD$601:$AD$643</c:f>
              <c:numCache>
                <c:formatCode>General</c:formatCode>
                <c:ptCount val="43"/>
                <c:pt idx="0">
                  <c:v>95.515786815244951</c:v>
                </c:pt>
                <c:pt idx="1">
                  <c:v>89.81155793339056</c:v>
                </c:pt>
                <c:pt idx="2">
                  <c:v>83.889424314343458</c:v>
                </c:pt>
                <c:pt idx="3">
                  <c:v>78.274770564153698</c:v>
                </c:pt>
                <c:pt idx="4">
                  <c:v>73.980107119797893</c:v>
                </c:pt>
                <c:pt idx="5">
                  <c:v>71.194158063768128</c:v>
                </c:pt>
                <c:pt idx="6">
                  <c:v>69.635562023027177</c:v>
                </c:pt>
                <c:pt idx="7">
                  <c:v>69.297267091022803</c:v>
                </c:pt>
                <c:pt idx="8">
                  <c:v>69.922204336660883</c:v>
                </c:pt>
                <c:pt idx="9">
                  <c:v>69.367651635087839</c:v>
                </c:pt>
                <c:pt idx="10">
                  <c:v>69.23882363877334</c:v>
                </c:pt>
                <c:pt idx="11">
                  <c:v>69.006575969010342</c:v>
                </c:pt>
                <c:pt idx="12">
                  <c:v>68.698161478691077</c:v>
                </c:pt>
                <c:pt idx="13">
                  <c:v>68.837861467544286</c:v>
                </c:pt>
                <c:pt idx="14">
                  <c:v>69.610140475348658</c:v>
                </c:pt>
                <c:pt idx="15">
                  <c:v>70.719266890362604</c:v>
                </c:pt>
                <c:pt idx="16">
                  <c:v>72.272667251326965</c:v>
                </c:pt>
                <c:pt idx="17">
                  <c:v>73.962803034366146</c:v>
                </c:pt>
                <c:pt idx="18">
                  <c:v>75.697747413057385</c:v>
                </c:pt>
                <c:pt idx="19">
                  <c:v>77.315560794586204</c:v>
                </c:pt>
                <c:pt idx="20">
                  <c:v>78.961882913960963</c:v>
                </c:pt>
                <c:pt idx="21">
                  <c:v>80.26213290847798</c:v>
                </c:pt>
                <c:pt idx="22">
                  <c:v>81.040984215459815</c:v>
                </c:pt>
                <c:pt idx="23">
                  <c:v>81.802973041801934</c:v>
                </c:pt>
                <c:pt idx="24">
                  <c:v>82.577194802007043</c:v>
                </c:pt>
                <c:pt idx="25">
                  <c:v>83.270842760961045</c:v>
                </c:pt>
                <c:pt idx="26">
                  <c:v>83.533642399128141</c:v>
                </c:pt>
                <c:pt idx="27">
                  <c:v>83.750702925787053</c:v>
                </c:pt>
                <c:pt idx="28">
                  <c:v>83.896027626188356</c:v>
                </c:pt>
                <c:pt idx="29">
                  <c:v>84.034252427756627</c:v>
                </c:pt>
                <c:pt idx="30">
                  <c:v>83.951518034895727</c:v>
                </c:pt>
                <c:pt idx="31">
                  <c:v>85.105038457720894</c:v>
                </c:pt>
                <c:pt idx="32">
                  <c:v>85.718708753682222</c:v>
                </c:pt>
                <c:pt idx="33">
                  <c:v>86.130651168055749</c:v>
                </c:pt>
                <c:pt idx="34">
                  <c:v>87.102953805074989</c:v>
                </c:pt>
                <c:pt idx="35">
                  <c:v>88.096112872789888</c:v>
                </c:pt>
                <c:pt idx="36">
                  <c:v>88.980594275653061</c:v>
                </c:pt>
                <c:pt idx="37">
                  <c:v>89.827000897573171</c:v>
                </c:pt>
                <c:pt idx="38">
                  <c:v>90.506081375028046</c:v>
                </c:pt>
                <c:pt idx="39">
                  <c:v>91.00248739807931</c:v>
                </c:pt>
                <c:pt idx="40">
                  <c:v>91.44245098808733</c:v>
                </c:pt>
                <c:pt idx="41">
                  <c:v>91.873946744577353</c:v>
                </c:pt>
                <c:pt idx="42">
                  <c:v>92.246759328778168</c:v>
                </c:pt>
              </c:numCache>
            </c:numRef>
          </c:val>
          <c:extLst>
            <c:ext xmlns:c16="http://schemas.microsoft.com/office/drawing/2014/chart" uri="{C3380CC4-5D6E-409C-BE32-E72D297353CC}">
              <c16:uniqueId val="{00000001-CFDE-404D-8D07-ABF92EF34788}"/>
            </c:ext>
          </c:extLst>
        </c:ser>
        <c:ser>
          <c:idx val="0"/>
          <c:order val="2"/>
          <c:tx>
            <c:strRef>
              <c:f>绿色TFP!$AE$600</c:f>
              <c:strCache>
                <c:ptCount val="1"/>
                <c:pt idx="0">
                  <c:v>Min</c:v>
                </c:pt>
              </c:strCache>
            </c:strRef>
          </c:tx>
          <c:spPr>
            <a:solidFill>
              <a:srgbClr val="FFFFFF"/>
            </a:solidFill>
            <a:ln w="12700">
              <a:solidFill>
                <a:srgbClr val="000000"/>
              </a:solidFill>
              <a:prstDash val="solid"/>
            </a:ln>
          </c:spPr>
          <c:cat>
            <c:numRef>
              <c:f>绿色TFP!$A$601:$A$643</c:f>
              <c:numCache>
                <c:formatCode>General</c:formatCode>
                <c:ptCount val="43"/>
                <c:pt idx="0">
                  <c:v>1978</c:v>
                </c:pt>
                <c:pt idx="1">
                  <c:v>1979</c:v>
                </c:pt>
                <c:pt idx="2">
                  <c:v>1980</c:v>
                </c:pt>
                <c:pt idx="3">
                  <c:v>1981</c:v>
                </c:pt>
                <c:pt idx="4">
                  <c:v>1982</c:v>
                </c:pt>
                <c:pt idx="5">
                  <c:v>1983</c:v>
                </c:pt>
                <c:pt idx="6">
                  <c:v>1984</c:v>
                </c:pt>
                <c:pt idx="7">
                  <c:v>1985</c:v>
                </c:pt>
                <c:pt idx="8">
                  <c:v>1986</c:v>
                </c:pt>
                <c:pt idx="9">
                  <c:v>1987</c:v>
                </c:pt>
                <c:pt idx="10">
                  <c:v>1988</c:v>
                </c:pt>
                <c:pt idx="11">
                  <c:v>1989</c:v>
                </c:pt>
                <c:pt idx="12">
                  <c:v>1990</c:v>
                </c:pt>
                <c:pt idx="13">
                  <c:v>1991</c:v>
                </c:pt>
                <c:pt idx="14">
                  <c:v>1992</c:v>
                </c:pt>
                <c:pt idx="15">
                  <c:v>1993</c:v>
                </c:pt>
                <c:pt idx="16">
                  <c:v>1994</c:v>
                </c:pt>
                <c:pt idx="17">
                  <c:v>1995</c:v>
                </c:pt>
                <c:pt idx="18">
                  <c:v>1996</c:v>
                </c:pt>
                <c:pt idx="19">
                  <c:v>1997</c:v>
                </c:pt>
                <c:pt idx="20">
                  <c:v>1998</c:v>
                </c:pt>
                <c:pt idx="21">
                  <c:v>1999</c:v>
                </c:pt>
                <c:pt idx="22">
                  <c:v>2000</c:v>
                </c:pt>
                <c:pt idx="23">
                  <c:v>2001</c:v>
                </c:pt>
                <c:pt idx="24">
                  <c:v>2002</c:v>
                </c:pt>
                <c:pt idx="25">
                  <c:v>2003</c:v>
                </c:pt>
                <c:pt idx="26">
                  <c:v>2004</c:v>
                </c:pt>
                <c:pt idx="27">
                  <c:v>2005</c:v>
                </c:pt>
                <c:pt idx="28">
                  <c:v>2006</c:v>
                </c:pt>
                <c:pt idx="29">
                  <c:v>2007</c:v>
                </c:pt>
                <c:pt idx="30">
                  <c:v>2008</c:v>
                </c:pt>
                <c:pt idx="31">
                  <c:v>2009</c:v>
                </c:pt>
                <c:pt idx="32">
                  <c:v>2010</c:v>
                </c:pt>
                <c:pt idx="33">
                  <c:v>2011</c:v>
                </c:pt>
                <c:pt idx="34">
                  <c:v>2012</c:v>
                </c:pt>
                <c:pt idx="35">
                  <c:v>2013</c:v>
                </c:pt>
                <c:pt idx="36">
                  <c:v>2014</c:v>
                </c:pt>
                <c:pt idx="37">
                  <c:v>2015</c:v>
                </c:pt>
                <c:pt idx="38">
                  <c:v>2016</c:v>
                </c:pt>
                <c:pt idx="39">
                  <c:v>2017</c:v>
                </c:pt>
                <c:pt idx="40">
                  <c:v>2018</c:v>
                </c:pt>
                <c:pt idx="41">
                  <c:v>2019</c:v>
                </c:pt>
                <c:pt idx="42">
                  <c:v>2020</c:v>
                </c:pt>
              </c:numCache>
            </c:numRef>
          </c:cat>
          <c:val>
            <c:numRef>
              <c:f>绿色TFP!$AE$601:$AE$643</c:f>
              <c:numCache>
                <c:formatCode>General</c:formatCode>
                <c:ptCount val="43"/>
                <c:pt idx="0">
                  <c:v>87.282846935674186</c:v>
                </c:pt>
                <c:pt idx="1">
                  <c:v>76.205921915987702</c:v>
                </c:pt>
                <c:pt idx="2">
                  <c:v>67.1590752811436</c:v>
                </c:pt>
                <c:pt idx="3">
                  <c:v>55.665867719483572</c:v>
                </c:pt>
                <c:pt idx="4">
                  <c:v>46.741851553724203</c:v>
                </c:pt>
                <c:pt idx="5">
                  <c:v>40.714508202228814</c:v>
                </c:pt>
                <c:pt idx="6">
                  <c:v>37.65482426070362</c:v>
                </c:pt>
                <c:pt idx="7">
                  <c:v>35.300474147810782</c:v>
                </c:pt>
                <c:pt idx="8">
                  <c:v>34.658244139823395</c:v>
                </c:pt>
                <c:pt idx="9">
                  <c:v>30.758890695493363</c:v>
                </c:pt>
                <c:pt idx="10">
                  <c:v>27.982006764201433</c:v>
                </c:pt>
                <c:pt idx="11">
                  <c:v>26.904783003339844</c:v>
                </c:pt>
                <c:pt idx="12">
                  <c:v>26.053828102851366</c:v>
                </c:pt>
                <c:pt idx="13">
                  <c:v>26.064574619133595</c:v>
                </c:pt>
                <c:pt idx="14">
                  <c:v>26.620523273737735</c:v>
                </c:pt>
                <c:pt idx="15">
                  <c:v>27.984141011800919</c:v>
                </c:pt>
                <c:pt idx="16">
                  <c:v>29.46612121761688</c:v>
                </c:pt>
                <c:pt idx="17">
                  <c:v>32.097457539808467</c:v>
                </c:pt>
                <c:pt idx="18">
                  <c:v>37.168188030224258</c:v>
                </c:pt>
                <c:pt idx="19">
                  <c:v>45.069973379052108</c:v>
                </c:pt>
                <c:pt idx="20">
                  <c:v>50.170501760248563</c:v>
                </c:pt>
                <c:pt idx="21">
                  <c:v>53.436790514789223</c:v>
                </c:pt>
                <c:pt idx="22">
                  <c:v>55.795781716673666</c:v>
                </c:pt>
                <c:pt idx="23">
                  <c:v>57.579615967457919</c:v>
                </c:pt>
                <c:pt idx="24">
                  <c:v>59.399647667353037</c:v>
                </c:pt>
                <c:pt idx="25">
                  <c:v>61.01673685251663</c:v>
                </c:pt>
                <c:pt idx="26">
                  <c:v>62.3408412973832</c:v>
                </c:pt>
                <c:pt idx="27">
                  <c:v>63.296301540743883</c:v>
                </c:pt>
                <c:pt idx="28">
                  <c:v>63.437159812777288</c:v>
                </c:pt>
                <c:pt idx="29">
                  <c:v>63.761800587168239</c:v>
                </c:pt>
                <c:pt idx="30">
                  <c:v>63.400762527967188</c:v>
                </c:pt>
                <c:pt idx="31">
                  <c:v>63.494232031829071</c:v>
                </c:pt>
                <c:pt idx="32">
                  <c:v>63.194382897288449</c:v>
                </c:pt>
                <c:pt idx="33">
                  <c:v>63.401777089434027</c:v>
                </c:pt>
                <c:pt idx="34">
                  <c:v>64.901487582582789</c:v>
                </c:pt>
                <c:pt idx="35">
                  <c:v>66.437464828321382</c:v>
                </c:pt>
                <c:pt idx="36">
                  <c:v>68.278661892287445</c:v>
                </c:pt>
                <c:pt idx="37">
                  <c:v>70.242324213475626</c:v>
                </c:pt>
                <c:pt idx="38">
                  <c:v>71.87569496268182</c:v>
                </c:pt>
                <c:pt idx="39">
                  <c:v>72.566639362547861</c:v>
                </c:pt>
                <c:pt idx="40">
                  <c:v>72.381481530525278</c:v>
                </c:pt>
                <c:pt idx="41">
                  <c:v>71.840397799922826</c:v>
                </c:pt>
                <c:pt idx="42">
                  <c:v>71.34501562307311</c:v>
                </c:pt>
              </c:numCache>
            </c:numRef>
          </c:val>
          <c:extLst>
            <c:ext xmlns:c16="http://schemas.microsoft.com/office/drawing/2014/chart" uri="{C3380CC4-5D6E-409C-BE32-E72D297353CC}">
              <c16:uniqueId val="{00000002-CFDE-404D-8D07-ABF92EF34788}"/>
            </c:ext>
          </c:extLst>
        </c:ser>
        <c:dLbls>
          <c:showLegendKey val="0"/>
          <c:showVal val="0"/>
          <c:showCatName val="0"/>
          <c:showSerName val="0"/>
          <c:showPercent val="0"/>
          <c:showBubbleSize val="0"/>
        </c:dLbls>
        <c:axId val="1741448512"/>
        <c:axId val="1"/>
      </c:areaChart>
      <c:catAx>
        <c:axId val="1741448512"/>
        <c:scaling>
          <c:orientation val="minMax"/>
        </c:scaling>
        <c:delete val="0"/>
        <c:axPos val="b"/>
        <c:numFmt formatCode="General" sourceLinked="1"/>
        <c:majorTickMark val="in"/>
        <c:minorTickMark val="none"/>
        <c:tickLblPos val="nextTo"/>
        <c:spPr>
          <a:ln w="3175">
            <a:solidFill>
              <a:srgbClr val="000000"/>
            </a:solidFill>
            <a:prstDash val="solid"/>
          </a:ln>
        </c:spPr>
        <c:txPr>
          <a:bodyPr rot="-5400000" vert="horz"/>
          <a:lstStyle/>
          <a:p>
            <a:pPr>
              <a:defRPr sz="1025" b="0" i="0" u="none" strike="noStrike" baseline="0">
                <a:solidFill>
                  <a:srgbClr val="000000"/>
                </a:solidFill>
                <a:latin typeface="宋体"/>
                <a:ea typeface="宋体"/>
                <a:cs typeface="宋体"/>
              </a:defRPr>
            </a:pPr>
            <a:endParaRPr lang="zh-CN"/>
          </a:p>
        </c:txPr>
        <c:crossAx val="1"/>
        <c:crossesAt val="-200"/>
        <c:auto val="1"/>
        <c:lblAlgn val="ctr"/>
        <c:lblOffset val="100"/>
        <c:tickLblSkip val="2"/>
        <c:tickMarkSkip val="1"/>
        <c:noMultiLvlLbl val="0"/>
      </c:catAx>
      <c:valAx>
        <c:axId val="1"/>
        <c:scaling>
          <c:orientation val="minMax"/>
          <c:max val="100"/>
          <c:min val="20"/>
        </c:scaling>
        <c:delete val="0"/>
        <c:axPos val="l"/>
        <c:numFmt formatCode="General" sourceLinked="0"/>
        <c:majorTickMark val="cross"/>
        <c:minorTickMark val="none"/>
        <c:tickLblPos val="nextTo"/>
        <c:spPr>
          <a:ln w="3175">
            <a:solidFill>
              <a:srgbClr val="000000"/>
            </a:solidFill>
            <a:prstDash val="solid"/>
          </a:ln>
        </c:spPr>
        <c:txPr>
          <a:bodyPr rot="0" vert="horz"/>
          <a:lstStyle/>
          <a:p>
            <a:pPr>
              <a:defRPr sz="1025" b="0" i="0" u="none" strike="noStrike" baseline="0">
                <a:solidFill>
                  <a:srgbClr val="000000"/>
                </a:solidFill>
                <a:latin typeface="宋体"/>
                <a:ea typeface="宋体"/>
                <a:cs typeface="宋体"/>
              </a:defRPr>
            </a:pPr>
            <a:endParaRPr lang="zh-CN"/>
          </a:p>
        </c:txPr>
        <c:crossAx val="1741448512"/>
        <c:crosses val="autoZero"/>
        <c:crossBetween val="midCat"/>
      </c:valAx>
      <c:spPr>
        <a:noFill/>
        <a:ln w="12700">
          <a:solidFill>
            <a:srgbClr val="808080"/>
          </a:solidFill>
          <a:prstDash val="solid"/>
        </a:ln>
      </c:spPr>
    </c:plotArea>
    <c:legend>
      <c:legendPos val="r"/>
      <c:layout>
        <c:manualLayout>
          <c:xMode val="edge"/>
          <c:yMode val="edge"/>
          <c:x val="0.69611928027068903"/>
          <c:y val="0.56678281068524972"/>
          <c:w val="0.23293214854167321"/>
          <c:h val="9.1753774680603972E-2"/>
        </c:manualLayout>
      </c:layout>
      <c:overlay val="0"/>
      <c:spPr>
        <a:solidFill>
          <a:srgbClr val="FFFFFF"/>
        </a:solidFill>
        <a:ln w="3175">
          <a:solidFill>
            <a:srgbClr val="000000"/>
          </a:solidFill>
          <a:prstDash val="solid"/>
        </a:ln>
      </c:spPr>
      <c:txPr>
        <a:bodyPr/>
        <a:lstStyle/>
        <a:p>
          <a:pPr>
            <a:defRPr sz="690" b="0" i="0" u="none" strike="noStrike" baseline="0">
              <a:solidFill>
                <a:srgbClr val="000000"/>
              </a:solidFill>
              <a:latin typeface="宋体"/>
              <a:ea typeface="宋体"/>
              <a:cs typeface="宋体"/>
            </a:defRPr>
          </a:pPr>
          <a:endParaRPr lang="zh-CN"/>
        </a:p>
      </c:txPr>
    </c:legend>
    <c:plotVisOnly val="1"/>
    <c:dispBlanksAs val="zero"/>
    <c:showDLblsOverMax val="0"/>
  </c:chart>
  <c:spPr>
    <a:solidFill>
      <a:srgbClr val="FFFFFF"/>
    </a:solidFill>
    <a:ln w="9525">
      <a:noFill/>
    </a:ln>
  </c:spPr>
  <c:txPr>
    <a:bodyPr/>
    <a:lstStyle/>
    <a:p>
      <a:pPr>
        <a:defRPr sz="1200" b="0" i="0" u="none" strike="noStrike" baseline="0">
          <a:solidFill>
            <a:srgbClr val="000000"/>
          </a:solidFill>
          <a:latin typeface="宋体"/>
          <a:ea typeface="宋体"/>
          <a:cs typeface="宋体"/>
        </a:defRPr>
      </a:pPr>
      <a:endParaRPr lang="zh-CN"/>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0.40726</cdr:x>
      <cdr:y>0.50828</cdr:y>
    </cdr:from>
    <cdr:to>
      <cdr:x>0.43792</cdr:x>
      <cdr:y>0.8028</cdr:y>
    </cdr:to>
    <cdr:sp macro="" textlink="">
      <cdr:nvSpPr>
        <cdr:cNvPr id="2" name="矩形 1">
          <a:extLst xmlns:a="http://schemas.openxmlformats.org/drawingml/2006/main">
            <a:ext uri="{FF2B5EF4-FFF2-40B4-BE49-F238E27FC236}">
              <a16:creationId xmlns:a16="http://schemas.microsoft.com/office/drawing/2014/main" id="{79A23BAC-F4CB-EB7C-0F15-6760D2F51CD0}"/>
            </a:ext>
          </a:extLst>
        </cdr:cNvPr>
        <cdr:cNvSpPr/>
      </cdr:nvSpPr>
      <cdr:spPr>
        <a:xfrm xmlns:a="http://schemas.openxmlformats.org/drawingml/2006/main">
          <a:off x="1847336" y="1390658"/>
          <a:ext cx="139065" cy="805815"/>
        </a:xfrm>
        <a:prstGeom xmlns:a="http://schemas.openxmlformats.org/drawingml/2006/main" prst="rect">
          <a:avLst/>
        </a:prstGeom>
        <a:solidFill xmlns:a="http://schemas.openxmlformats.org/drawingml/2006/main">
          <a:schemeClr val="bg1"/>
        </a:solidFill>
        <a:ln xmlns:a="http://schemas.openxmlformats.org/drawingml/2006/main">
          <a:solidFill>
            <a:schemeClr val="bg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p xmlns:a="http://schemas.openxmlformats.org/drawingml/2006/main">
          <a:endParaRPr lang="zh-CN" altLang="en-US"/>
        </a:p>
      </cdr:txBody>
    </cdr:sp>
  </cdr:relSizeAnchor>
</c:userShapes>
</file>

<file path=ppt/drawings/drawing2.xml><?xml version="1.0" encoding="utf-8"?>
<c:userShapes xmlns:c="http://schemas.openxmlformats.org/drawingml/2006/chart">
  <cdr:relSizeAnchor xmlns:cdr="http://schemas.openxmlformats.org/drawingml/2006/chartDrawing">
    <cdr:from>
      <cdr:x>0.098</cdr:x>
      <cdr:y>0.69251</cdr:y>
    </cdr:from>
    <cdr:to>
      <cdr:x>0.95207</cdr:x>
      <cdr:y>0.69251</cdr:y>
    </cdr:to>
    <cdr:sp macro="" textlink="">
      <cdr:nvSpPr>
        <cdr:cNvPr id="24578" name="Line 2"/>
        <cdr:cNvSpPr>
          <a:spLocks xmlns:a="http://schemas.openxmlformats.org/drawingml/2006/main" noChangeShapeType="1"/>
        </cdr:cNvSpPr>
      </cdr:nvSpPr>
      <cdr:spPr bwMode="auto">
        <a:xfrm xmlns:a="http://schemas.openxmlformats.org/drawingml/2006/main">
          <a:off x="465811" y="1899706"/>
          <a:ext cx="4059373" cy="0"/>
        </a:xfrm>
        <a:prstGeom xmlns:a="http://schemas.openxmlformats.org/drawingml/2006/main" prst="line">
          <a:avLst/>
        </a:prstGeom>
        <a:noFill xmlns:a="http://schemas.openxmlformats.org/drawingml/2006/main"/>
        <a:ln xmlns:a="http://schemas.openxmlformats.org/drawingml/2006/main" w="9525">
          <a:solidFill>
            <a:srgbClr val="000000"/>
          </a:solidFill>
          <a:round/>
          <a:headEnd/>
          <a:tailEnd/>
        </a:ln>
      </cdr:spPr>
      <cdr:txBody>
        <a:bodyPr xmlns:a="http://schemas.openxmlformats.org/drawingml/2006/main"/>
        <a:lstStyle xmlns:a="http://schemas.openxmlformats.org/drawingml/2006/main"/>
        <a:p xmlns:a="http://schemas.openxmlformats.org/drawingml/2006/main">
          <a:endParaRPr 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80D2BA-AABE-4CFD-A2EC-40C0ED8F8EB3}" type="datetimeFigureOut">
              <a:rPr lang="zh-CN" altLang="en-US" smtClean="0"/>
              <a:t>2025/6/30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6548B1-6154-4455-8998-DEFEA1BE72A6}"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34892E66-2013-4FEE-9ED1-A95A36E62F9E}" type="slidenum">
              <a:rPr lang="en-US" altLang="zh-CN"/>
              <a:t>3</a:t>
            </a:fld>
            <a:endParaRPr lang="en-US" altLang="zh-CN"/>
          </a:p>
        </p:txBody>
      </p:sp>
      <p:sp>
        <p:nvSpPr>
          <p:cNvPr id="12290" name="Rectangle 2"/>
          <p:cNvSpPr>
            <a:spLocks noGrp="1" noRot="1" noChangeAspect="1" noChangeArrowheads="1" noTextEdit="1"/>
          </p:cNvSpPr>
          <p:nvPr>
            <p:ph type="sldImg"/>
          </p:nvPr>
        </p:nvSpPr>
        <p:spPr>
          <a:xfrm>
            <a:off x="685800" y="1143000"/>
            <a:ext cx="5486400" cy="3086100"/>
          </a:xfrm>
        </p:spPr>
      </p:sp>
      <p:sp>
        <p:nvSpPr>
          <p:cNvPr id="12291" name="Rectangle 3"/>
          <p:cNvSpPr>
            <a:spLocks noGrp="1" noChangeArrowheads="1"/>
          </p:cNvSpPr>
          <p:nvPr>
            <p:ph type="body" idx="1"/>
          </p:nvPr>
        </p:nvSpPr>
        <p:spPr/>
        <p:txBody>
          <a:bodyPr/>
          <a:lstStyle/>
          <a:p>
            <a:r>
              <a:rPr lang="en-US" altLang="zh-CN" dirty="0"/>
              <a:t>Therefore, it is necessary to expand the measure of wealth</a:t>
            </a:r>
            <a:endParaRPr lang="zh-CN" altLang="zh-CN"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sv-SE" altLang="zh-CN" b="0" i="0" dirty="0">
                <a:solidFill>
                  <a:srgbClr val="5A75E0"/>
                </a:solidFill>
                <a:effectLst/>
                <a:highlight>
                  <a:srgbClr val="FFFFFF"/>
                </a:highlight>
                <a:latin typeface="PingFangSC-Regular"/>
              </a:rPr>
              <a:t>National Bureau of Statistics</a:t>
            </a:r>
            <a:endParaRPr lang="en-US" altLang="zh-CN" sz="1200" dirty="0">
              <a:effectLst/>
              <a:ea typeface="Times New Roman" panose="02020603050405020304" pitchFamily="18" charset="0"/>
            </a:endParaRPr>
          </a:p>
        </p:txBody>
      </p:sp>
      <p:sp>
        <p:nvSpPr>
          <p:cNvPr id="4" name="灯片编号占位符 3"/>
          <p:cNvSpPr>
            <a:spLocks noGrp="1"/>
          </p:cNvSpPr>
          <p:nvPr>
            <p:ph type="sldNum" sz="quarter" idx="5"/>
          </p:nvPr>
        </p:nvSpPr>
        <p:spPr/>
        <p:txBody>
          <a:bodyPr/>
          <a:lstStyle/>
          <a:p>
            <a:fld id="{8C6548B1-6154-4455-8998-DEFEA1BE72A6}" type="slidenum">
              <a:rPr lang="zh-CN" altLang="en-US" smtClean="0"/>
              <a:t>18</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342900" indent="-342900" algn="just">
              <a:lnSpc>
                <a:spcPct val="150000"/>
              </a:lnSpc>
              <a:buFont typeface="Wingdings" panose="05000000000000000000" pitchFamily="2" charset="2"/>
              <a:buChar char="p"/>
            </a:pPr>
            <a:r>
              <a:rPr lang="en-US" altLang="zh-CN" sz="1200" dirty="0">
                <a:sym typeface="+mn-ea"/>
              </a:rPr>
              <a:t>2000-2020</a:t>
            </a:r>
            <a:r>
              <a:rPr lang="zh-CN" altLang="en-US" sz="1200" dirty="0">
                <a:sym typeface="+mn-ea"/>
              </a:rPr>
              <a:t>年</a:t>
            </a:r>
            <a:r>
              <a:rPr lang="en-US" altLang="zh-CN" sz="1200" dirty="0">
                <a:sym typeface="+mn-ea"/>
              </a:rPr>
              <a:t>30</a:t>
            </a:r>
            <a:r>
              <a:rPr lang="zh-CN" altLang="zh-CN" sz="1200" dirty="0">
                <a:sym typeface="+mn-ea"/>
              </a:rPr>
              <a:t>省</a:t>
            </a:r>
            <a:r>
              <a:rPr lang="en-US" altLang="zh-CN" sz="1200" dirty="0">
                <a:sym typeface="+mn-ea"/>
              </a:rPr>
              <a:t>28</a:t>
            </a:r>
            <a:r>
              <a:rPr lang="zh-CN" altLang="zh-CN" sz="1200" dirty="0">
                <a:sym typeface="+mn-ea"/>
              </a:rPr>
              <a:t>产业部门</a:t>
            </a:r>
            <a:r>
              <a:rPr lang="zh-CN" altLang="en-US" sz="1200" dirty="0">
                <a:latin typeface="微软雅黑" panose="020B0503020204020204" pitchFamily="34" charset="-122"/>
                <a:sym typeface="+mn-ea"/>
              </a:rPr>
              <a:t>时间序列省间投入产出表（除西藏）</a:t>
            </a:r>
          </a:p>
          <a:p>
            <a:pPr marL="342900" indent="-342900" algn="just">
              <a:lnSpc>
                <a:spcPct val="150000"/>
              </a:lnSpc>
              <a:buFont typeface="Wingdings" panose="05000000000000000000" pitchFamily="2" charset="2"/>
              <a:buChar char="p"/>
            </a:pPr>
            <a:r>
              <a:rPr lang="zh-CN" altLang="zh-CN" sz="1200" dirty="0">
                <a:sym typeface="+mn-ea"/>
              </a:rPr>
              <a:t>历年各省</a:t>
            </a:r>
            <a:r>
              <a:rPr lang="en-US" altLang="zh-CN" sz="1200" dirty="0">
                <a:sym typeface="+mn-ea"/>
              </a:rPr>
              <a:t>GDP</a:t>
            </a:r>
            <a:r>
              <a:rPr lang="zh-CN" altLang="zh-CN" sz="1200" dirty="0">
                <a:sym typeface="+mn-ea"/>
              </a:rPr>
              <a:t>之和等于国家统计局公布的全国</a:t>
            </a:r>
            <a:r>
              <a:rPr lang="en-US" altLang="zh-CN" sz="1200" dirty="0">
                <a:sym typeface="+mn-ea"/>
              </a:rPr>
              <a:t>GDP</a:t>
            </a:r>
            <a:r>
              <a:rPr lang="zh-CN" altLang="zh-CN" sz="1200" dirty="0">
                <a:sym typeface="+mn-ea"/>
              </a:rPr>
              <a:t>（扣除西藏）</a:t>
            </a:r>
            <a:endParaRPr lang="en-US" altLang="zh-CN" sz="1200" dirty="0"/>
          </a:p>
          <a:p>
            <a:pPr marL="342900" indent="-342900" algn="just">
              <a:lnSpc>
                <a:spcPct val="150000"/>
              </a:lnSpc>
              <a:buFont typeface="Wingdings" panose="05000000000000000000" pitchFamily="2" charset="2"/>
              <a:buChar char="p"/>
            </a:pPr>
            <a:r>
              <a:rPr lang="zh-CN" altLang="zh-CN" sz="1200" dirty="0">
                <a:sym typeface="+mn-ea"/>
              </a:rPr>
              <a:t>历年各省</a:t>
            </a:r>
            <a:r>
              <a:rPr lang="en-US" altLang="zh-CN" sz="1200" dirty="0">
                <a:sym typeface="+mn-ea"/>
              </a:rPr>
              <a:t>GDP</a:t>
            </a:r>
            <a:r>
              <a:rPr lang="zh-CN" altLang="zh-CN" sz="1200" dirty="0">
                <a:sym typeface="+mn-ea"/>
              </a:rPr>
              <a:t>占比等于国家统计局公布的各省</a:t>
            </a:r>
            <a:r>
              <a:rPr lang="en-US" altLang="zh-CN" sz="1200" dirty="0">
                <a:sym typeface="+mn-ea"/>
              </a:rPr>
              <a:t>GDP</a:t>
            </a:r>
            <a:r>
              <a:rPr lang="zh-CN" altLang="zh-CN" sz="1200" dirty="0">
                <a:sym typeface="+mn-ea"/>
              </a:rPr>
              <a:t>占比</a:t>
            </a:r>
            <a:endParaRPr lang="en-US" altLang="zh-CN" sz="1200" dirty="0"/>
          </a:p>
          <a:p>
            <a:pPr marL="342900" indent="-342900" algn="just">
              <a:lnSpc>
                <a:spcPct val="150000"/>
              </a:lnSpc>
              <a:buFont typeface="Wingdings" panose="05000000000000000000" pitchFamily="2" charset="2"/>
              <a:buChar char="p"/>
            </a:pPr>
            <a:r>
              <a:rPr lang="zh-CN" altLang="zh-CN" sz="1200" dirty="0">
                <a:sym typeface="+mn-ea"/>
              </a:rPr>
              <a:t>历年各省各行业的增加值占比等于各省统计年鉴中各行业增加值占比</a:t>
            </a:r>
            <a:endParaRPr lang="en-US" altLang="zh-CN" sz="1200" dirty="0">
              <a:solidFill>
                <a:prstClr val="black"/>
              </a:solidFill>
              <a:latin typeface="微软雅黑" panose="020B0503020204020204" pitchFamily="34" charset="-122"/>
            </a:endParaRPr>
          </a:p>
        </p:txBody>
      </p:sp>
      <p:sp>
        <p:nvSpPr>
          <p:cNvPr id="4" name="灯片编号占位符 3"/>
          <p:cNvSpPr>
            <a:spLocks noGrp="1"/>
          </p:cNvSpPr>
          <p:nvPr>
            <p:ph type="sldNum" sz="quarter" idx="5"/>
          </p:nvPr>
        </p:nvSpPr>
        <p:spPr/>
        <p:txBody>
          <a:bodyPr/>
          <a:lstStyle/>
          <a:p>
            <a:fld id="{8C6548B1-6154-4455-8998-DEFEA1BE72A6}" type="slidenum">
              <a:rPr lang="zh-CN" altLang="en-US" smtClean="0"/>
              <a:t>19</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sv-SE" altLang="zh-CN" b="0" i="0" dirty="0">
                <a:solidFill>
                  <a:srgbClr val="5A75E0"/>
                </a:solidFill>
                <a:effectLst/>
                <a:highlight>
                  <a:srgbClr val="FFFFFF"/>
                </a:highlight>
                <a:latin typeface="PingFangSC-Regular"/>
              </a:rPr>
              <a:t>National Bureau of Statistics</a:t>
            </a:r>
            <a:endParaRPr lang="en-US" altLang="zh-CN" sz="1200" dirty="0">
              <a:effectLst/>
              <a:ea typeface="Times New Roman" panose="02020603050405020304" pitchFamily="18" charset="0"/>
            </a:endParaRPr>
          </a:p>
        </p:txBody>
      </p:sp>
      <p:sp>
        <p:nvSpPr>
          <p:cNvPr id="4" name="灯片编号占位符 3"/>
          <p:cNvSpPr>
            <a:spLocks noGrp="1"/>
          </p:cNvSpPr>
          <p:nvPr>
            <p:ph type="sldNum" sz="quarter" idx="5"/>
          </p:nvPr>
        </p:nvSpPr>
        <p:spPr/>
        <p:txBody>
          <a:bodyPr/>
          <a:lstStyle/>
          <a:p>
            <a:fld id="{8C6548B1-6154-4455-8998-DEFEA1BE72A6}" type="slidenum">
              <a:rPr lang="zh-CN" altLang="en-US" smtClean="0"/>
              <a:t>20</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35CD3A-FDBD-743E-150A-3207AD3C99FC}"/>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E896F22F-108C-62C7-4CA1-44F7F4941C28}"/>
              </a:ext>
            </a:extLst>
          </p:cNvPr>
          <p:cNvSpPr>
            <a:spLocks noGrp="1" noRot="1" noChangeAspect="1"/>
          </p:cNvSpPr>
          <p:nvPr>
            <p:ph type="sldImg"/>
          </p:nvPr>
        </p:nvSpPr>
        <p:spPr>
          <a:xfrm>
            <a:off x="685800" y="1143000"/>
            <a:ext cx="5486400" cy="3086100"/>
          </a:xfrm>
        </p:spPr>
      </p:sp>
      <p:sp>
        <p:nvSpPr>
          <p:cNvPr id="3" name="备注占位符 2">
            <a:extLst>
              <a:ext uri="{FF2B5EF4-FFF2-40B4-BE49-F238E27FC236}">
                <a16:creationId xmlns:a16="http://schemas.microsoft.com/office/drawing/2014/main" id="{13DFA4E3-DEBB-DDEF-163A-6B3FE1AFF32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sv-SE" altLang="zh-CN" b="0" i="0" dirty="0">
                <a:solidFill>
                  <a:srgbClr val="5A75E0"/>
                </a:solidFill>
                <a:effectLst/>
                <a:highlight>
                  <a:srgbClr val="FFFFFF"/>
                </a:highlight>
                <a:latin typeface="PingFangSC-Regular"/>
              </a:rPr>
              <a:t>National Bureau of Statistics</a:t>
            </a:r>
            <a:endParaRPr lang="en-US" altLang="zh-CN" sz="1200" dirty="0">
              <a:effectLst/>
              <a:ea typeface="Times New Roman" panose="02020603050405020304" pitchFamily="18" charset="0"/>
            </a:endParaRPr>
          </a:p>
        </p:txBody>
      </p:sp>
      <p:sp>
        <p:nvSpPr>
          <p:cNvPr id="4" name="灯片编号占位符 3">
            <a:extLst>
              <a:ext uri="{FF2B5EF4-FFF2-40B4-BE49-F238E27FC236}">
                <a16:creationId xmlns:a16="http://schemas.microsoft.com/office/drawing/2014/main" id="{E19AE595-5E35-17FD-B86E-9595A00D2E0E}"/>
              </a:ext>
            </a:extLst>
          </p:cNvPr>
          <p:cNvSpPr>
            <a:spLocks noGrp="1"/>
          </p:cNvSpPr>
          <p:nvPr>
            <p:ph type="sldNum" sz="quarter" idx="5"/>
          </p:nvPr>
        </p:nvSpPr>
        <p:spPr/>
        <p:txBody>
          <a:bodyPr/>
          <a:lstStyle/>
          <a:p>
            <a:fld id="{8C6548B1-6154-4455-8998-DEFEA1BE72A6}" type="slidenum">
              <a:rPr lang="zh-CN" altLang="en-US" smtClean="0"/>
              <a:t>21</a:t>
            </a:fld>
            <a:endParaRPr lang="zh-CN" altLang="en-US"/>
          </a:p>
        </p:txBody>
      </p:sp>
    </p:spTree>
    <p:extLst>
      <p:ext uri="{BB962C8B-B14F-4D97-AF65-F5344CB8AC3E}">
        <p14:creationId xmlns:p14="http://schemas.microsoft.com/office/powerpoint/2010/main" val="34942721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r>
              <a:rPr lang="en-US" altLang="zh-CN" sz="1800" dirty="0">
                <a:effectLst/>
                <a:latin typeface="Times New Roman" panose="02020603050405020304" pitchFamily="18" charset="0"/>
                <a:ea typeface="宋体" panose="02010600030101010101" pitchFamily="2" charset="-122"/>
              </a:rPr>
              <a:t>Although most energy depletion was counted in the consumption of industrial sectors, this decomposition shows that around half of the natural capital loss was finally used by other non-industrial sectors such as construction and transportation. Compared with the unadjusted natural capital loss, the ratio of adjusted loss to gross value added was about 1% to 7% lower, showing a more stable proportion to the total value added of all industrial sectors </a:t>
            </a:r>
            <a:endParaRPr lang="zh-CN" altLang="en-US" dirty="0"/>
          </a:p>
        </p:txBody>
      </p:sp>
      <p:sp>
        <p:nvSpPr>
          <p:cNvPr id="4" name="灯片编号占位符 3"/>
          <p:cNvSpPr>
            <a:spLocks noGrp="1"/>
          </p:cNvSpPr>
          <p:nvPr>
            <p:ph type="sldNum" sz="quarter" idx="5"/>
          </p:nvPr>
        </p:nvSpPr>
        <p:spPr/>
        <p:txBody>
          <a:bodyPr/>
          <a:lstStyle/>
          <a:p>
            <a:fld id="{8C6548B1-6154-4455-8998-DEFEA1BE72A6}" type="slidenum">
              <a:rPr lang="zh-CN" altLang="en-US" smtClean="0"/>
              <a:t>22</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800" dirty="0">
                <a:effectLst/>
                <a:latin typeface="Times New Roman" panose="02020603050405020304" pitchFamily="18" charset="0"/>
                <a:ea typeface="宋体" panose="02010600030101010101" pitchFamily="2" charset="-122"/>
              </a:rPr>
              <a:t>When comparing the change of the provincial natural capital depletion under two different measures, we can identify those provinces with higher indirect than direct measures, or “importers” versus “exporters.” Typically, China’s largest coal producer, Shanxi Province, and its largest steel producer, Hebei Province, are the two top exporters while Zhejiang, Jiangsu, and Guangdong, serving as the manufacturing centers of China are importer provinces. </a:t>
            </a:r>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1800" dirty="0">
                <a:effectLst/>
                <a:latin typeface="Times New Roman" panose="02020603050405020304" pitchFamily="18" charset="0"/>
                <a:ea typeface="宋体" panose="02010600030101010101" pitchFamily="2" charset="-122"/>
              </a:rPr>
              <a:t>This decomposition is helpful to identify the responsibility of natural capital loss.</a:t>
            </a:r>
            <a:endParaRPr lang="zh-CN" altLang="en-US" dirty="0"/>
          </a:p>
        </p:txBody>
      </p:sp>
      <p:sp>
        <p:nvSpPr>
          <p:cNvPr id="4" name="灯片编号占位符 3"/>
          <p:cNvSpPr>
            <a:spLocks noGrp="1"/>
          </p:cNvSpPr>
          <p:nvPr>
            <p:ph type="sldNum" sz="quarter" idx="5"/>
          </p:nvPr>
        </p:nvSpPr>
        <p:spPr/>
        <p:txBody>
          <a:bodyPr/>
          <a:lstStyle/>
          <a:p>
            <a:fld id="{8C6548B1-6154-4455-8998-DEFEA1BE72A6}" type="slidenum">
              <a:rPr lang="zh-CN" altLang="en-US" smtClean="0"/>
              <a:t>23</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Compared with the direct measure of decomposition, the indirect measure leads to a relative higher average provincial GGDP level. Correspondingly, the provincial genuine capital formation and genuine capital stock would also be relatively higher than the direct measure, especially during the 1990s (see Figure 11). This will make the impact of all depletions more balanced between the producers and consumers, which is very important when calculating the “correct” growth rate of genuine capital stock and later the productivity for the resource-intense provinces such as Hebei and Shanxi. </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endParaRPr lang="zh-CN" altLang="en-US" dirty="0"/>
          </a:p>
        </p:txBody>
      </p:sp>
      <p:sp>
        <p:nvSpPr>
          <p:cNvPr id="4" name="灯片编号占位符 3"/>
          <p:cNvSpPr>
            <a:spLocks noGrp="1"/>
          </p:cNvSpPr>
          <p:nvPr>
            <p:ph type="sldNum" sz="quarter" idx="5"/>
          </p:nvPr>
        </p:nvSpPr>
        <p:spPr/>
        <p:txBody>
          <a:bodyPr/>
          <a:lstStyle/>
          <a:p>
            <a:fld id="{8C6548B1-6154-4455-8998-DEFEA1BE72A6}" type="slidenum">
              <a:rPr lang="zh-CN" altLang="en-US" smtClean="0"/>
              <a:t>25</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800" dirty="0">
                <a:effectLst/>
                <a:latin typeface="Times New Roman" panose="02020603050405020304" pitchFamily="18" charset="0"/>
                <a:ea typeface="宋体" panose="02010600030101010101" pitchFamily="2" charset="-122"/>
              </a:rPr>
              <a:t>Assuming constant returns to scale, we can decompose GDP growth into factor contribution and productivity contribution. </a:t>
            </a:r>
            <a:endParaRPr lang="zh-CN" altLang="en-US" dirty="0"/>
          </a:p>
        </p:txBody>
      </p:sp>
      <p:sp>
        <p:nvSpPr>
          <p:cNvPr id="4" name="灯片编号占位符 3"/>
          <p:cNvSpPr>
            <a:spLocks noGrp="1"/>
          </p:cNvSpPr>
          <p:nvPr>
            <p:ph type="sldNum" sz="quarter" idx="5"/>
          </p:nvPr>
        </p:nvSpPr>
        <p:spPr/>
        <p:txBody>
          <a:bodyPr/>
          <a:lstStyle/>
          <a:p>
            <a:fld id="{8C6548B1-6154-4455-8998-DEFEA1BE72A6}" type="slidenum">
              <a:rPr lang="zh-CN" altLang="en-US" smtClean="0"/>
              <a:t>26</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5"/>
          </p:nvPr>
        </p:nvSpPr>
        <p:spPr/>
        <p:txBody>
          <a:bodyPr/>
          <a:lstStyle/>
          <a:p>
            <a:fld id="{8C6548B1-6154-4455-8998-DEFEA1BE72A6}" type="slidenum">
              <a:rPr lang="zh-CN" altLang="en-US" smtClean="0"/>
              <a:t>28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C6548B1-6154-4455-8998-DEFEA1BE72A6}" type="slidenum">
              <a:rPr lang="zh-CN" altLang="en-US" smtClean="0"/>
              <a:t>29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r>
              <a:rPr lang="en-US" altLang="zh-CN" dirty="0"/>
              <a:t>Some scholars have already applied similar methods to analyze the green GDP and green TFP for China</a:t>
            </a:r>
            <a:endParaRPr lang="zh-CN" altLang="en-US" dirty="0"/>
          </a:p>
        </p:txBody>
      </p:sp>
      <p:sp>
        <p:nvSpPr>
          <p:cNvPr id="4" name="灯片编号占位符 3"/>
          <p:cNvSpPr>
            <a:spLocks noGrp="1"/>
          </p:cNvSpPr>
          <p:nvPr>
            <p:ph type="sldNum" sz="quarter" idx="5"/>
          </p:nvPr>
        </p:nvSpPr>
        <p:spPr/>
        <p:txBody>
          <a:bodyPr/>
          <a:lstStyle/>
          <a:p>
            <a:fld id="{8C6548B1-6154-4455-8998-DEFEA1BE72A6}" type="slidenum">
              <a:rPr lang="zh-CN" altLang="en-US" smtClean="0"/>
              <a:t>4</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r>
              <a:rPr lang="en-US" altLang="zh-CN" sz="1800" dirty="0">
                <a:effectLst/>
                <a:latin typeface="Times New Roman" panose="02020603050405020304" pitchFamily="18" charset="0"/>
                <a:ea typeface="宋体" panose="02010600030101010101" pitchFamily="2" charset="-122"/>
              </a:rPr>
              <a:t>the indirect measure of genuine productivity was much closer to the traditional measure not only on the aggregate level but also on the provincial level. The indirect measure of provincial genuine productivity growth was highly correlated with the traditional ones. This means that the indirect measure captures the basic pattern of provincial productivity with proper adjustments for natural capital loss.</a:t>
            </a:r>
            <a:endParaRPr lang="zh-CN" altLang="en-US" dirty="0"/>
          </a:p>
        </p:txBody>
      </p:sp>
      <p:sp>
        <p:nvSpPr>
          <p:cNvPr id="4" name="灯片编号占位符 3"/>
          <p:cNvSpPr>
            <a:spLocks noGrp="1"/>
          </p:cNvSpPr>
          <p:nvPr>
            <p:ph type="sldNum" sz="quarter" idx="5"/>
          </p:nvPr>
        </p:nvSpPr>
        <p:spPr/>
        <p:txBody>
          <a:bodyPr/>
          <a:lstStyle/>
          <a:p>
            <a:fld id="{8C6548B1-6154-4455-8998-DEFEA1BE72A6}" type="slidenum">
              <a:rPr lang="zh-CN" altLang="en-US" smtClean="0"/>
              <a:t>31</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r>
              <a:rPr lang="en-US" altLang="zh-CN" sz="1800" dirty="0">
                <a:effectLst/>
                <a:latin typeface="Times New Roman" panose="02020603050405020304" pitchFamily="18" charset="0"/>
                <a:ea typeface="宋体" panose="02010600030101010101" pitchFamily="2" charset="-122"/>
              </a:rPr>
              <a:t>The economic growth of the provinces in the 1980s was a process that utilized high TFP growth to compensate for the loss of natural capital and to enable higher growth. After the 1990s, the comparative natural capital loss decreased and turned to more intensive consumption. However, physical capital stock increased rapidly and China’s provincial economic growth turned to a more extensive mode. This also led to a slowdown in productivity growth under the direct approach by the early 2000s while a consistent pattern using the indirect approach has recently emerged. T</a:t>
            </a:r>
            <a:endParaRPr lang="en-US" altLang="zh-CN" sz="1200" dirty="0">
              <a:latin typeface="微软雅黑" panose="020B0503020204020204" pitchFamily="34" charset="-122"/>
              <a:ea typeface="微软雅黑" panose="020B0503020204020204" pitchFamily="34" charset="-122"/>
            </a:endParaRPr>
          </a:p>
        </p:txBody>
      </p:sp>
      <p:sp>
        <p:nvSpPr>
          <p:cNvPr id="4" name="灯片编号占位符 3"/>
          <p:cNvSpPr>
            <a:spLocks noGrp="1"/>
          </p:cNvSpPr>
          <p:nvPr>
            <p:ph type="sldNum" sz="quarter" idx="5"/>
          </p:nvPr>
        </p:nvSpPr>
        <p:spPr/>
        <p:txBody>
          <a:bodyPr/>
          <a:lstStyle/>
          <a:p>
            <a:fld id="{8C6548B1-6154-4455-8998-DEFEA1BE72A6}" type="slidenum">
              <a:rPr lang="zh-CN" altLang="en-US" smtClean="0"/>
              <a:t>32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62D120FF-8FE9-4758-A32A-A295E7C3D2E0}" type="slidenum">
              <a:rPr lang="en-US" altLang="zh-CN"/>
              <a:t>7</a:t>
            </a:fld>
            <a:endParaRPr lang="en-US" altLang="zh-CN"/>
          </a:p>
        </p:txBody>
      </p:sp>
      <p:sp>
        <p:nvSpPr>
          <p:cNvPr id="14338" name="Rectangle 2"/>
          <p:cNvSpPr>
            <a:spLocks noGrp="1" noRot="1" noChangeAspect="1" noChangeArrowheads="1" noTextEdit="1"/>
          </p:cNvSpPr>
          <p:nvPr>
            <p:ph type="sldImg"/>
          </p:nvPr>
        </p:nvSpPr>
        <p:spPr>
          <a:xfrm>
            <a:off x="685800" y="1143000"/>
            <a:ext cx="5486400" cy="3086100"/>
          </a:xfrm>
        </p:spPr>
      </p:sp>
      <p:sp>
        <p:nvSpPr>
          <p:cNvPr id="14339" name="Rectangle 3"/>
          <p:cNvSpPr>
            <a:spLocks noGrp="1" noChangeArrowheads="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So how to calculate Resource Depletions and carbon emission cost</a:t>
            </a:r>
          </a:p>
          <a:p>
            <a:r>
              <a:rPr lang="en-US" altLang="zh-CN" dirty="0"/>
              <a:t>Marginal Resource Rental Rate equals difference between the producing price (calculated by the international price) and total production costs of natural resources</a:t>
            </a:r>
          </a:p>
          <a:p>
            <a:r>
              <a:rPr lang="en-US" altLang="zh-CN" dirty="0"/>
              <a:t>Marginal Social Cost of carbon dioxide damage is estimated to be US$30 per ton of CO</a:t>
            </a:r>
            <a:r>
              <a:rPr lang="en-US" altLang="zh-CN" baseline="-25000" dirty="0"/>
              <a:t>2</a:t>
            </a:r>
            <a:r>
              <a:rPr lang="en-US" altLang="zh-CN" dirty="0"/>
              <a:t> (World Bank,  2018)</a:t>
            </a:r>
          </a:p>
          <a:p>
            <a:endParaRPr lang="zh-CN" altLang="zh-CN"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1873D2-7B65-4944-9DBB-C332DB79D662}" type="slidenum">
              <a:rPr lang="en-US" altLang="zh-CN"/>
              <a:pPr/>
              <a:t>8</a:t>
            </a:fld>
            <a:endParaRPr lang="en-US" altLang="zh-CN"/>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38677144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800" dirty="0">
                <a:effectLst/>
                <a:latin typeface="Times New Roman" panose="02020603050405020304" pitchFamily="18" charset="0"/>
                <a:ea typeface="宋体" panose="02010600030101010101" pitchFamily="2" charset="-122"/>
              </a:rPr>
              <a:t>China’s loss of natural capital as a percentage of GDP is shockingly high. During the early 1970s, the loss accounted for 3% of GDP. Between the late 1970s and 1980s, the economic loss reached its peak of 16.70% of GDP. It began to drop in the late 1980s, reaching about 10%. However, the expense is actually much more costly than the estimate made at the time. In the 1990s, the percentage lost fell further. By 1995 it had decreased to 8.16%. the loss reached a low of 6.94% in 2000 before rising again to 9.98% in 2008 and finally down to just 3.58% in 2020. The genuine domestic savings rate is greatly discounted because of the loss of natural resources.</a:t>
            </a:r>
            <a:endParaRPr lang="zh-CN" altLang="en-US" dirty="0"/>
          </a:p>
        </p:txBody>
      </p:sp>
      <p:sp>
        <p:nvSpPr>
          <p:cNvPr id="4" name="灯片编号占位符 3"/>
          <p:cNvSpPr>
            <a:spLocks noGrp="1"/>
          </p:cNvSpPr>
          <p:nvPr>
            <p:ph type="sldNum" sz="quarter" idx="5"/>
          </p:nvPr>
        </p:nvSpPr>
        <p:spPr/>
        <p:txBody>
          <a:bodyPr/>
          <a:lstStyle/>
          <a:p>
            <a:fld id="{8C6548B1-6154-4455-8998-DEFEA1BE72A6}" type="slidenum">
              <a:rPr lang="zh-CN" altLang="en-US" smtClean="0"/>
              <a:t>12</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r>
              <a:rPr lang="en-US" altLang="zh-CN" sz="1800" dirty="0">
                <a:effectLst/>
                <a:latin typeface="Calibri" panose="020F0502020204030204" pitchFamily="34" charset="0"/>
                <a:ea typeface="宋体" panose="02010600030101010101" pitchFamily="2" charset="-122"/>
                <a:cs typeface="Times New Roman" panose="02020603050405020304" pitchFamily="18" charset="0"/>
              </a:rPr>
              <a:t>The difficulty in estimating the CO</a:t>
            </a:r>
            <a:r>
              <a:rPr lang="en-US" altLang="zh-CN" sz="1800" baseline="-25000" dirty="0">
                <a:effectLst/>
                <a:latin typeface="Calibri" panose="020F0502020204030204" pitchFamily="34" charset="0"/>
                <a:ea typeface="宋体" panose="02010600030101010101" pitchFamily="2" charset="-122"/>
                <a:cs typeface="Times New Roman" panose="02020603050405020304" pitchFamily="18" charset="0"/>
              </a:rPr>
              <a:t>2</a:t>
            </a:r>
            <a:r>
              <a:rPr lang="en-US" altLang="zh-CN" sz="1800" dirty="0">
                <a:effectLst/>
                <a:latin typeface="Calibri" panose="020F0502020204030204" pitchFamily="34" charset="0"/>
                <a:ea typeface="宋体" panose="02010600030101010101" pitchFamily="2" charset="-122"/>
                <a:cs typeface="Times New Roman" panose="02020603050405020304" pitchFamily="18" charset="0"/>
              </a:rPr>
              <a:t> damage comes from the lack of CO</a:t>
            </a:r>
            <a:r>
              <a:rPr lang="en-US" altLang="zh-CN" sz="1800" baseline="-25000" dirty="0">
                <a:effectLst/>
                <a:latin typeface="Calibri" panose="020F0502020204030204" pitchFamily="34" charset="0"/>
                <a:ea typeface="宋体" panose="02010600030101010101" pitchFamily="2" charset="-122"/>
                <a:cs typeface="Times New Roman" panose="02020603050405020304" pitchFamily="18" charset="0"/>
              </a:rPr>
              <a:t>2</a:t>
            </a:r>
            <a:r>
              <a:rPr lang="en-US" altLang="zh-CN" sz="1800" dirty="0">
                <a:effectLst/>
                <a:latin typeface="Calibri" panose="020F0502020204030204" pitchFamily="34" charset="0"/>
                <a:ea typeface="宋体" panose="02010600030101010101" pitchFamily="2" charset="-122"/>
                <a:cs typeface="Times New Roman" panose="02020603050405020304" pitchFamily="18" charset="0"/>
              </a:rPr>
              <a:t> emission data in any of the environmental statistics and materials of China. Because CO</a:t>
            </a:r>
            <a:r>
              <a:rPr lang="en-US" altLang="zh-CN" sz="1800" baseline="-25000" dirty="0">
                <a:effectLst/>
                <a:latin typeface="Calibri" panose="020F0502020204030204" pitchFamily="34" charset="0"/>
                <a:ea typeface="宋体" panose="02010600030101010101" pitchFamily="2" charset="-122"/>
                <a:cs typeface="Times New Roman" panose="02020603050405020304" pitchFamily="18" charset="0"/>
              </a:rPr>
              <a:t>2</a:t>
            </a:r>
            <a:r>
              <a:rPr lang="en-US" altLang="zh-CN" sz="1800" dirty="0">
                <a:effectLst/>
                <a:latin typeface="Calibri" panose="020F0502020204030204" pitchFamily="34" charset="0"/>
                <a:ea typeface="宋体" panose="02010600030101010101" pitchFamily="2" charset="-122"/>
                <a:cs typeface="Times New Roman" panose="02020603050405020304" pitchFamily="18" charset="0"/>
              </a:rPr>
              <a:t> emission is highly correlated with energy consumption,  the estimation of CO</a:t>
            </a:r>
            <a:r>
              <a:rPr lang="en-US" altLang="zh-CN" sz="1800" baseline="-25000" dirty="0">
                <a:effectLst/>
                <a:latin typeface="Calibri" panose="020F0502020204030204" pitchFamily="34" charset="0"/>
                <a:ea typeface="宋体" panose="02010600030101010101" pitchFamily="2" charset="-122"/>
                <a:cs typeface="Times New Roman" panose="02020603050405020304" pitchFamily="18" charset="0"/>
              </a:rPr>
              <a:t>2</a:t>
            </a:r>
            <a:r>
              <a:rPr lang="en-US" altLang="zh-CN" sz="1800" dirty="0">
                <a:effectLst/>
                <a:latin typeface="Calibri" panose="020F0502020204030204" pitchFamily="34" charset="0"/>
                <a:ea typeface="宋体" panose="02010600030101010101" pitchFamily="2" charset="-122"/>
                <a:cs typeface="Times New Roman" panose="02020603050405020304" pitchFamily="18" charset="0"/>
              </a:rPr>
              <a:t> emission based on energy consumption is calculated according to the following formula</a:t>
            </a:r>
            <a:endParaRPr lang="en-US" altLang="zh-CN" dirty="0"/>
          </a:p>
        </p:txBody>
      </p:sp>
      <p:sp>
        <p:nvSpPr>
          <p:cNvPr id="4" name="灯片编号占位符 3"/>
          <p:cNvSpPr>
            <a:spLocks noGrp="1"/>
          </p:cNvSpPr>
          <p:nvPr>
            <p:ph type="sldNum" sz="quarter" idx="5"/>
          </p:nvPr>
        </p:nvSpPr>
        <p:spPr/>
        <p:txBody>
          <a:bodyPr/>
          <a:lstStyle/>
          <a:p>
            <a:fld id="{8C6548B1-6154-4455-8998-DEFEA1BE72A6}" type="slidenum">
              <a:rPr lang="zh-CN" altLang="en-US" smtClean="0"/>
              <a:t>13</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r>
              <a:rPr lang="en-US" altLang="zh-CN" sz="1800" dirty="0">
                <a:effectLst/>
                <a:latin typeface="Times New Roman" panose="02020603050405020304" pitchFamily="18" charset="0"/>
                <a:ea typeface="宋体" panose="02010600030101010101" pitchFamily="2" charset="-122"/>
              </a:rPr>
              <a:t>Shanxi province always had the highest value before 1997, whose natural capital loss made up more than 40% of its GDP during the peak time of 1981-1982. After the lowest point in 1999, the trend reversed and rose to about 18%. In contrast, the lowest provinces, Shanghai and Guangdong, show natural capital loss of only 10% of GDP during the peak, falling to about 1% by 2020 </a:t>
            </a:r>
            <a:endParaRPr lang="en-US" altLang="zh-CN" dirty="0"/>
          </a:p>
        </p:txBody>
      </p:sp>
      <p:sp>
        <p:nvSpPr>
          <p:cNvPr id="4" name="灯片编号占位符 3"/>
          <p:cNvSpPr>
            <a:spLocks noGrp="1"/>
          </p:cNvSpPr>
          <p:nvPr>
            <p:ph type="sldNum" sz="quarter" idx="5"/>
          </p:nvPr>
        </p:nvSpPr>
        <p:spPr/>
        <p:txBody>
          <a:bodyPr/>
          <a:lstStyle/>
          <a:p>
            <a:fld id="{8C6548B1-6154-4455-8998-DEFEA1BE72A6}" type="slidenum">
              <a:rPr lang="zh-CN" altLang="en-US" smtClean="0"/>
              <a:t>15</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r>
              <a:rPr lang="en-US" altLang="zh-CN" sz="1800" dirty="0">
                <a:effectLst/>
                <a:latin typeface="Times New Roman" panose="02020603050405020304" pitchFamily="18" charset="0"/>
                <a:ea typeface="楷体_GB2312"/>
              </a:rPr>
              <a:t>During the recent decades, </a:t>
            </a:r>
          </a:p>
          <a:p>
            <a:r>
              <a:rPr lang="en-US" altLang="zh-CN" sz="1800" dirty="0">
                <a:effectLst/>
                <a:latin typeface="Times New Roman" panose="02020603050405020304" pitchFamily="18" charset="0"/>
                <a:ea typeface="宋体" panose="02010600030101010101" pitchFamily="2" charset="-122"/>
              </a:rPr>
              <a:t>This research would like to extend the accounting analysis to adjust provincial value added and productivity by applying the multi-regional input-output model considering resource depletion and pollution emission. </a:t>
            </a:r>
            <a:endParaRPr lang="zh-CN" altLang="en-US" dirty="0"/>
          </a:p>
        </p:txBody>
      </p:sp>
      <p:sp>
        <p:nvSpPr>
          <p:cNvPr id="4" name="灯片编号占位符 3"/>
          <p:cNvSpPr>
            <a:spLocks noGrp="1"/>
          </p:cNvSpPr>
          <p:nvPr>
            <p:ph type="sldNum" sz="quarter" idx="5"/>
          </p:nvPr>
        </p:nvSpPr>
        <p:spPr/>
        <p:txBody>
          <a:bodyPr/>
          <a:lstStyle/>
          <a:p>
            <a:fld id="{8C6548B1-6154-4455-8998-DEFEA1BE72A6}" type="slidenum">
              <a:rPr lang="zh-CN" altLang="en-US" smtClean="0"/>
              <a:t>16</a:t>
            </a:fld>
            <a:endParaRPr lang="zh-CN" altLang="en-US"/>
          </a:p>
        </p:txBody>
      </p:sp>
    </p:spTree>
    <p:extLst>
      <p:ext uri="{BB962C8B-B14F-4D97-AF65-F5344CB8AC3E}">
        <p14:creationId xmlns:p14="http://schemas.microsoft.com/office/powerpoint/2010/main" val="40754300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r>
              <a:rPr lang="en-US" altLang="zh-CN" dirty="0"/>
              <a:t>The previous calculation is from the production side. However, the natural capital loss is not only caused by the producer, but also by the consumers.  Therefore, we also want to calculate it from the consumption  side, which we called indirect decompensation.</a:t>
            </a:r>
            <a:endParaRPr lang="zh-CN" altLang="en-US" dirty="0"/>
          </a:p>
        </p:txBody>
      </p:sp>
      <p:sp>
        <p:nvSpPr>
          <p:cNvPr id="4" name="灯片编号占位符 3"/>
          <p:cNvSpPr>
            <a:spLocks noGrp="1"/>
          </p:cNvSpPr>
          <p:nvPr>
            <p:ph type="sldNum" sz="quarter" idx="5"/>
          </p:nvPr>
        </p:nvSpPr>
        <p:spPr/>
        <p:txBody>
          <a:bodyPr/>
          <a:lstStyle/>
          <a:p>
            <a:fld id="{8C6548B1-6154-4455-8998-DEFEA1BE72A6}" type="slidenum">
              <a:rPr lang="zh-CN" altLang="en-US" smtClean="0"/>
              <a:t>17</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8FE3F8AE-1C03-4034-8D02-2F9023D124C9}" type="datetimeFigureOut">
              <a:rPr lang="zh-CN" altLang="en-US" smtClean="0"/>
              <a:t>2025/6/30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ACCB7E-4527-4FA4-8632-1855EFA62227}" type="slidenum">
              <a:rPr lang="zh-CN" altLang="en-US" smtClean="0"/>
              <a:t>‹#›</a:t>
            </a:fld>
            <a:endParaRPr lang="zh-CN" altLang="en-US"/>
          </a:p>
        </p:txBody>
      </p:sp>
      <p:pic>
        <p:nvPicPr>
          <p:cNvPr id="7" name="Picture 8">
            <a:extLst>
              <a:ext uri="{FF2B5EF4-FFF2-40B4-BE49-F238E27FC236}">
                <a16:creationId xmlns:a16="http://schemas.microsoft.com/office/drawing/2014/main" id="{30ED4863-B51F-DC6E-6227-C318F01790E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98140" y="164414"/>
            <a:ext cx="966226" cy="938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0993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8FE3F8AE-1C03-4034-8D02-2F9023D124C9}" type="datetimeFigureOut">
              <a:rPr lang="zh-CN" altLang="en-US" smtClean="0"/>
              <a:t>2025/6/30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ACCB7E-4527-4FA4-8632-1855EFA62227}" type="slidenum">
              <a:rPr lang="zh-CN" altLang="en-US" smtClean="0"/>
              <a:t>‹#›</a:t>
            </a:fld>
            <a:endParaRPr lang="zh-CN" altLang="en-US"/>
          </a:p>
        </p:txBody>
      </p:sp>
    </p:spTree>
    <p:extLst>
      <p:ext uri="{BB962C8B-B14F-4D97-AF65-F5344CB8AC3E}">
        <p14:creationId xmlns:p14="http://schemas.microsoft.com/office/powerpoint/2010/main" val="11447202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8FE3F8AE-1C03-4034-8D02-2F9023D124C9}" type="datetimeFigureOut">
              <a:rPr lang="zh-CN" altLang="en-US" smtClean="0"/>
              <a:t>2025/6/30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ACCB7E-4527-4FA4-8632-1855EFA62227}" type="slidenum">
              <a:rPr lang="zh-CN" altLang="en-US" smtClean="0"/>
              <a:t>‹#›</a:t>
            </a:fld>
            <a:endParaRPr lang="zh-CN" altLang="en-US"/>
          </a:p>
        </p:txBody>
      </p:sp>
    </p:spTree>
    <p:extLst>
      <p:ext uri="{BB962C8B-B14F-4D97-AF65-F5344CB8AC3E}">
        <p14:creationId xmlns:p14="http://schemas.microsoft.com/office/powerpoint/2010/main" val="3140248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8FE3F8AE-1C03-4034-8D02-2F9023D124C9}" type="datetimeFigureOut">
              <a:rPr lang="zh-CN" altLang="en-US" smtClean="0"/>
              <a:t>2025/6/30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ACCB7E-4527-4FA4-8632-1855EFA62227}" type="slidenum">
              <a:rPr lang="zh-CN" altLang="en-US" smtClean="0"/>
              <a:t>‹#›</a:t>
            </a:fld>
            <a:endParaRPr lang="zh-CN" altLang="en-US"/>
          </a:p>
        </p:txBody>
      </p:sp>
    </p:spTree>
    <p:extLst>
      <p:ext uri="{BB962C8B-B14F-4D97-AF65-F5344CB8AC3E}">
        <p14:creationId xmlns:p14="http://schemas.microsoft.com/office/powerpoint/2010/main" val="2307274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8FE3F8AE-1C03-4034-8D02-2F9023D124C9}" type="datetimeFigureOut">
              <a:rPr lang="zh-CN" altLang="en-US" smtClean="0"/>
              <a:t>2025/6/30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ACCB7E-4527-4FA4-8632-1855EFA62227}" type="slidenum">
              <a:rPr lang="zh-CN" altLang="en-US" smtClean="0"/>
              <a:t>‹#›</a:t>
            </a:fld>
            <a:endParaRPr lang="zh-CN" altLang="en-US"/>
          </a:p>
        </p:txBody>
      </p:sp>
    </p:spTree>
    <p:extLst>
      <p:ext uri="{BB962C8B-B14F-4D97-AF65-F5344CB8AC3E}">
        <p14:creationId xmlns:p14="http://schemas.microsoft.com/office/powerpoint/2010/main" val="21250718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p>
            <a:fld id="{8FE3F8AE-1C03-4034-8D02-2F9023D124C9}" type="datetimeFigureOut">
              <a:rPr lang="zh-CN" altLang="en-US" smtClean="0"/>
              <a:t>2025/6/30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6ACCB7E-4527-4FA4-8632-1855EFA62227}" type="slidenum">
              <a:rPr lang="zh-CN" altLang="en-US" smtClean="0"/>
              <a:t>‹#›</a:t>
            </a:fld>
            <a:endParaRPr lang="zh-CN" altLang="en-US"/>
          </a:p>
        </p:txBody>
      </p:sp>
    </p:spTree>
    <p:extLst>
      <p:ext uri="{BB962C8B-B14F-4D97-AF65-F5344CB8AC3E}">
        <p14:creationId xmlns:p14="http://schemas.microsoft.com/office/powerpoint/2010/main" val="1854343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fld id="{8FE3F8AE-1C03-4034-8D02-2F9023D124C9}" type="datetimeFigureOut">
              <a:rPr lang="zh-CN" altLang="en-US" smtClean="0"/>
              <a:t>2025/6/30</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56ACCB7E-4527-4FA4-8632-1855EFA62227}" type="slidenum">
              <a:rPr lang="zh-CN" altLang="en-US" smtClean="0"/>
              <a:t>‹#›</a:t>
            </a:fld>
            <a:endParaRPr lang="zh-CN" altLang="en-US"/>
          </a:p>
        </p:txBody>
      </p:sp>
    </p:spTree>
    <p:extLst>
      <p:ext uri="{BB962C8B-B14F-4D97-AF65-F5344CB8AC3E}">
        <p14:creationId xmlns:p14="http://schemas.microsoft.com/office/powerpoint/2010/main" val="3934204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8FE3F8AE-1C03-4034-8D02-2F9023D124C9}" type="datetimeFigureOut">
              <a:rPr lang="zh-CN" altLang="en-US" smtClean="0"/>
              <a:t>2025/6/30</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56ACCB7E-4527-4FA4-8632-1855EFA62227}" type="slidenum">
              <a:rPr lang="zh-CN" altLang="en-US" smtClean="0"/>
              <a:t>‹#›</a:t>
            </a:fld>
            <a:endParaRPr lang="zh-CN" altLang="en-US"/>
          </a:p>
        </p:txBody>
      </p:sp>
    </p:spTree>
    <p:extLst>
      <p:ext uri="{BB962C8B-B14F-4D97-AF65-F5344CB8AC3E}">
        <p14:creationId xmlns:p14="http://schemas.microsoft.com/office/powerpoint/2010/main" val="3691261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E3F8AE-1C03-4034-8D02-2F9023D124C9}" type="datetimeFigureOut">
              <a:rPr lang="zh-CN" altLang="en-US" smtClean="0"/>
              <a:t>2025/6/30</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56ACCB7E-4527-4FA4-8632-1855EFA62227}" type="slidenum">
              <a:rPr lang="zh-CN" altLang="en-US" smtClean="0"/>
              <a:t>‹#›</a:t>
            </a:fld>
            <a:endParaRPr lang="zh-CN" altLang="en-US"/>
          </a:p>
        </p:txBody>
      </p:sp>
    </p:spTree>
    <p:extLst>
      <p:ext uri="{BB962C8B-B14F-4D97-AF65-F5344CB8AC3E}">
        <p14:creationId xmlns:p14="http://schemas.microsoft.com/office/powerpoint/2010/main" val="3727588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8FE3F8AE-1C03-4034-8D02-2F9023D124C9}" type="datetimeFigureOut">
              <a:rPr lang="zh-CN" altLang="en-US" smtClean="0"/>
              <a:t>2025/6/30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6ACCB7E-4527-4FA4-8632-1855EFA62227}" type="slidenum">
              <a:rPr lang="zh-CN" altLang="en-US" smtClean="0"/>
              <a:t>‹#›</a:t>
            </a:fld>
            <a:endParaRPr lang="zh-CN" altLang="en-US"/>
          </a:p>
        </p:txBody>
      </p:sp>
    </p:spTree>
    <p:extLst>
      <p:ext uri="{BB962C8B-B14F-4D97-AF65-F5344CB8AC3E}">
        <p14:creationId xmlns:p14="http://schemas.microsoft.com/office/powerpoint/2010/main" val="21498086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8FE3F8AE-1C03-4034-8D02-2F9023D124C9}" type="datetimeFigureOut">
              <a:rPr lang="zh-CN" altLang="en-US" smtClean="0"/>
              <a:t>2025/6/30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6ACCB7E-4527-4FA4-8632-1855EFA62227}" type="slidenum">
              <a:rPr lang="zh-CN" altLang="en-US" smtClean="0"/>
              <a:t>‹#›</a:t>
            </a:fld>
            <a:endParaRPr lang="zh-CN" altLang="en-US"/>
          </a:p>
        </p:txBody>
      </p:sp>
    </p:spTree>
    <p:extLst>
      <p:ext uri="{BB962C8B-B14F-4D97-AF65-F5344CB8AC3E}">
        <p14:creationId xmlns:p14="http://schemas.microsoft.com/office/powerpoint/2010/main" val="1075342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E3F8AE-1C03-4034-8D02-2F9023D124C9}" type="datetimeFigureOut">
              <a:rPr lang="zh-CN" altLang="en-US" smtClean="0"/>
              <a:t>2025/6/30</a:t>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ACCB7E-4527-4FA4-8632-1855EFA62227}" type="slidenum">
              <a:rPr lang="zh-CN" altLang="en-US" smtClean="0"/>
              <a:t>‹#›</a:t>
            </a:fld>
            <a:endParaRPr lang="zh-CN" altLang="en-US"/>
          </a:p>
        </p:txBody>
      </p:sp>
    </p:spTree>
    <p:extLst>
      <p:ext uri="{BB962C8B-B14F-4D97-AF65-F5344CB8AC3E}">
        <p14:creationId xmlns:p14="http://schemas.microsoft.com/office/powerpoint/2010/main" val="11836115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wmf"/><Relationship Id="rId5" Type="http://schemas.openxmlformats.org/officeDocument/2006/relationships/oleObject" Target="../embeddings/oleObject2.bin"/><Relationship Id="rId4" Type="http://schemas.openxmlformats.org/officeDocument/2006/relationships/image" Target="../media/image4.wmf"/></Relationships>
</file>

<file path=ppt/slides/_rels/slide14.xml.rels><?xml version="1.0" encoding="UTF-8" standalone="yes"?>
<Relationships xmlns="http://schemas.openxmlformats.org/package/2006/relationships"><Relationship Id="rId3" Type="http://schemas.openxmlformats.org/officeDocument/2006/relationships/image" Target="../media/image6.wmf"/><Relationship Id="rId7" Type="http://schemas.openxmlformats.org/officeDocument/2006/relationships/image" Target="../media/image8.wmf"/><Relationship Id="rId2" Type="http://schemas.openxmlformats.org/officeDocument/2006/relationships/oleObject" Target="../embeddings/oleObject3.bin"/><Relationship Id="rId1" Type="http://schemas.openxmlformats.org/officeDocument/2006/relationships/slideLayout" Target="../slideLayouts/slideLayout2.xml"/><Relationship Id="rId6" Type="http://schemas.openxmlformats.org/officeDocument/2006/relationships/oleObject" Target="../embeddings/oleObject5.bin"/><Relationship Id="rId5" Type="http://schemas.openxmlformats.org/officeDocument/2006/relationships/image" Target="../media/image7.wmf"/><Relationship Id="rId4" Type="http://schemas.openxmlformats.org/officeDocument/2006/relationships/oleObject" Target="../embeddings/oleObject4.bin"/></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chart" Target="../charts/chart7.xml"/><Relationship Id="rId3" Type="http://schemas.openxmlformats.org/officeDocument/2006/relationships/chart" Target="../charts/chart2.xml"/><Relationship Id="rId7" Type="http://schemas.openxmlformats.org/officeDocument/2006/relationships/chart" Target="../charts/chart6.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2.xml"/><Relationship Id="rId4" Type="http://schemas.openxmlformats.org/officeDocument/2006/relationships/image" Target="../media/image19.emf"/></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emf"/><Relationship Id="rId7" Type="http://schemas.openxmlformats.org/officeDocument/2006/relationships/image" Target="../media/image25.wmf"/><Relationship Id="rId2" Type="http://schemas.openxmlformats.org/officeDocument/2006/relationships/image" Target="../media/image21.emf"/><Relationship Id="rId1" Type="http://schemas.openxmlformats.org/officeDocument/2006/relationships/slideLayout" Target="../slideLayouts/slideLayout2.xml"/><Relationship Id="rId6" Type="http://schemas.openxmlformats.org/officeDocument/2006/relationships/oleObject" Target="../embeddings/oleObject6.bin"/><Relationship Id="rId5" Type="http://schemas.openxmlformats.org/officeDocument/2006/relationships/image" Target="../media/image24.emf"/><Relationship Id="rId4" Type="http://schemas.openxmlformats.org/officeDocument/2006/relationships/image" Target="../media/image23.emf"/></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442686" y="1270000"/>
            <a:ext cx="11270343" cy="3831771"/>
          </a:xfrm>
          <a:solidFill>
            <a:srgbClr val="7030A0"/>
          </a:solidFill>
        </p:spPr>
        <p:txBody>
          <a:bodyPr>
            <a:noAutofit/>
          </a:bodyPr>
          <a:lstStyle/>
          <a:p>
            <a:pPr algn="ctr"/>
            <a:r>
              <a:rPr lang="en-US" altLang="zh-CN" sz="5400" dirty="0">
                <a:solidFill>
                  <a:schemeClr val="bg1"/>
                </a:solidFill>
              </a:rPr>
              <a:t>Re-estimating Total Factor Productivity with Consumption Based Energy Depletion and Carbon Damage: A Time Series Multi–regional Input–output Analysis of China</a:t>
            </a:r>
            <a:endParaRPr lang="zh-CN" altLang="en-US" sz="5400" dirty="0">
              <a:solidFill>
                <a:schemeClr val="bg1"/>
              </a:solidFill>
            </a:endParaRPr>
          </a:p>
        </p:txBody>
      </p:sp>
      <p:sp>
        <p:nvSpPr>
          <p:cNvPr id="3" name="副标题 2"/>
          <p:cNvSpPr>
            <a:spLocks noGrp="1"/>
          </p:cNvSpPr>
          <p:nvPr>
            <p:ph type="subTitle" idx="1"/>
          </p:nvPr>
        </p:nvSpPr>
        <p:spPr>
          <a:xfrm>
            <a:off x="2833915" y="5293805"/>
            <a:ext cx="6524170" cy="1241577"/>
          </a:xfrm>
        </p:spPr>
        <p:txBody>
          <a:bodyPr>
            <a:normAutofit fontScale="92500" lnSpcReduction="10000"/>
          </a:bodyPr>
          <a:lstStyle/>
          <a:p>
            <a:r>
              <a:rPr lang="en-US" altLang="zh-CN" dirty="0"/>
              <a:t>Yuning Gao</a:t>
            </a:r>
            <a:r>
              <a:rPr lang="en-US" altLang="zh-CN" baseline="30000" dirty="0"/>
              <a:t>1</a:t>
            </a:r>
            <a:r>
              <a:rPr lang="en-US" altLang="zh-CN" dirty="0"/>
              <a:t>, </a:t>
            </a:r>
            <a:r>
              <a:rPr lang="en-US" altLang="zh-CN" dirty="0" err="1"/>
              <a:t>Qingchun</a:t>
            </a:r>
            <a:r>
              <a:rPr lang="en-US" altLang="zh-CN" dirty="0"/>
              <a:t> Wang</a:t>
            </a:r>
            <a:r>
              <a:rPr lang="en-US" altLang="zh-CN" baseline="30000" dirty="0"/>
              <a:t>1</a:t>
            </a:r>
            <a:r>
              <a:rPr lang="en-US" altLang="zh-CN" dirty="0"/>
              <a:t>, Miao Yu</a:t>
            </a:r>
            <a:r>
              <a:rPr lang="en-US" altLang="zh-CN" baseline="30000" dirty="0"/>
              <a:t>1</a:t>
            </a:r>
            <a:r>
              <a:rPr lang="en-US" altLang="zh-CN" dirty="0"/>
              <a:t>,</a:t>
            </a:r>
            <a:r>
              <a:rPr lang="en-US" altLang="zh-CN" i="1" dirty="0"/>
              <a:t> </a:t>
            </a:r>
            <a:r>
              <a:rPr lang="en-US" altLang="zh-CN" dirty="0"/>
              <a:t>Bo Meng</a:t>
            </a:r>
            <a:r>
              <a:rPr lang="en-US" altLang="zh-CN" baseline="30000" dirty="0"/>
              <a:t>2</a:t>
            </a:r>
            <a:endParaRPr lang="en-US" altLang="zh-CN" dirty="0"/>
          </a:p>
          <a:p>
            <a:r>
              <a:rPr lang="zh-CN" altLang="en-US" dirty="0"/>
              <a:t>（</a:t>
            </a:r>
            <a:r>
              <a:rPr lang="en-US" altLang="zh-CN" dirty="0"/>
              <a:t>1.Tsinghua University, China</a:t>
            </a:r>
            <a:r>
              <a:rPr lang="zh-CN" altLang="en-US" dirty="0"/>
              <a:t>，</a:t>
            </a:r>
            <a:r>
              <a:rPr lang="en-US" altLang="zh-CN" dirty="0"/>
              <a:t>2.IDE-JETRO, Japan)</a:t>
            </a:r>
          </a:p>
          <a:p>
            <a:r>
              <a:rPr lang="en-US" altLang="zh-CN" dirty="0"/>
              <a:t>2025.07</a:t>
            </a:r>
            <a:endParaRPr lang="zh-CN"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AutoShape 2"/>
          <p:cNvSpPr>
            <a:spLocks noGrp="1" noChangeArrowheads="1"/>
          </p:cNvSpPr>
          <p:nvPr>
            <p:ph type="title"/>
          </p:nvPr>
        </p:nvSpPr>
        <p:spPr/>
        <p:txBody>
          <a:bodyPr>
            <a:normAutofit/>
          </a:bodyPr>
          <a:lstStyle/>
          <a:p>
            <a:r>
              <a:rPr lang="en-US" altLang="zh-CN" dirty="0"/>
              <a:t>Marginal Rental Rate (updated) </a:t>
            </a:r>
          </a:p>
        </p:txBody>
      </p:sp>
      <p:sp>
        <p:nvSpPr>
          <p:cNvPr id="80899" name="Rectangle 3"/>
          <p:cNvSpPr>
            <a:spLocks noGrp="1" noChangeArrowheads="1"/>
          </p:cNvSpPr>
          <p:nvPr>
            <p:ph idx="1"/>
          </p:nvPr>
        </p:nvSpPr>
        <p:spPr/>
        <p:txBody>
          <a:bodyPr>
            <a:normAutofit/>
          </a:bodyPr>
          <a:lstStyle/>
          <a:p>
            <a:r>
              <a:rPr lang="en-US" altLang="zh-CN" dirty="0"/>
              <a:t>Marginal Energy Rental Rate equals the present value of stocks of the rent (production volume * [(unit price-unit cost)/unit price]) of main energy sources</a:t>
            </a:r>
          </a:p>
          <a:p>
            <a:endParaRPr lang="en-US" altLang="zh-CN" dirty="0"/>
          </a:p>
          <a:p>
            <a:endParaRPr lang="en-US" altLang="zh-CN" dirty="0"/>
          </a:p>
          <a:p>
            <a:r>
              <a:rPr lang="en-US" altLang="zh-CN" dirty="0"/>
              <a:t>Marginal Social Cost of carbon dioxide damage is estimated to be US$30 per ton of CO</a:t>
            </a:r>
            <a:r>
              <a:rPr lang="en-US" altLang="zh-CN" baseline="-25000" dirty="0"/>
              <a:t>2</a:t>
            </a:r>
            <a:r>
              <a:rPr lang="en-US" altLang="zh-CN" dirty="0"/>
              <a:t> (the unit damage in 2014 U.S. dollars for CO</a:t>
            </a:r>
            <a:r>
              <a:rPr lang="en-US" altLang="zh-CN" baseline="-25000" dirty="0"/>
              <a:t>2</a:t>
            </a:r>
            <a:r>
              <a:rPr lang="en-US" altLang="zh-CN" dirty="0"/>
              <a:t> emitted in 2015)</a:t>
            </a:r>
          </a:p>
        </p:txBody>
      </p:sp>
      <p:pic>
        <p:nvPicPr>
          <p:cNvPr id="2" name="图片 1"/>
          <p:cNvPicPr>
            <a:picLocks noChangeAspect="1"/>
          </p:cNvPicPr>
          <p:nvPr/>
        </p:nvPicPr>
        <p:blipFill>
          <a:blip r:embed="rId2"/>
          <a:stretch>
            <a:fillRect/>
          </a:stretch>
        </p:blipFill>
        <p:spPr>
          <a:xfrm>
            <a:off x="2640182" y="3118064"/>
            <a:ext cx="2326021" cy="883230"/>
          </a:xfrm>
          <a:prstGeom prst="rect">
            <a:avLst/>
          </a:prstGeom>
        </p:spPr>
      </p:pic>
    </p:spTree>
    <p:extLst>
      <p:ext uri="{BB962C8B-B14F-4D97-AF65-F5344CB8AC3E}">
        <p14:creationId xmlns:p14="http://schemas.microsoft.com/office/powerpoint/2010/main" val="33339094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1CD5E8B-C9AB-AE2E-B1DE-87C455AA959E}"/>
              </a:ext>
            </a:extLst>
          </p:cNvPr>
          <p:cNvSpPr>
            <a:spLocks noGrp="1"/>
          </p:cNvSpPr>
          <p:nvPr>
            <p:ph type="title"/>
          </p:nvPr>
        </p:nvSpPr>
        <p:spPr/>
        <p:txBody>
          <a:bodyPr/>
          <a:lstStyle/>
          <a:p>
            <a:r>
              <a:rPr lang="en-US" altLang="zh-CN" dirty="0"/>
              <a:t>China’s Natural Capital Lost</a:t>
            </a:r>
            <a:endParaRPr lang="zh-CN" altLang="en-US" dirty="0"/>
          </a:p>
        </p:txBody>
      </p:sp>
      <p:pic>
        <p:nvPicPr>
          <p:cNvPr id="6" name="图片 5">
            <a:extLst>
              <a:ext uri="{FF2B5EF4-FFF2-40B4-BE49-F238E27FC236}">
                <a16:creationId xmlns:a16="http://schemas.microsoft.com/office/drawing/2014/main" id="{03A43951-8C3C-F97B-4484-71541321720B}"/>
              </a:ext>
            </a:extLst>
          </p:cNvPr>
          <p:cNvPicPr>
            <a:picLocks noChangeAspect="1"/>
          </p:cNvPicPr>
          <p:nvPr/>
        </p:nvPicPr>
        <p:blipFill>
          <a:blip r:embed="rId2"/>
          <a:stretch>
            <a:fillRect/>
          </a:stretch>
        </p:blipFill>
        <p:spPr>
          <a:xfrm>
            <a:off x="1207954" y="1636884"/>
            <a:ext cx="10145846" cy="5068715"/>
          </a:xfrm>
          <a:prstGeom prst="rect">
            <a:avLst/>
          </a:prstGeom>
        </p:spPr>
      </p:pic>
    </p:spTree>
    <p:extLst>
      <p:ext uri="{BB962C8B-B14F-4D97-AF65-F5344CB8AC3E}">
        <p14:creationId xmlns:p14="http://schemas.microsoft.com/office/powerpoint/2010/main" val="30321068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图表 2"/>
          <p:cNvGraphicFramePr/>
          <p:nvPr>
            <p:extLst>
              <p:ext uri="{D42A27DB-BD31-4B8C-83A1-F6EECF244321}">
                <p14:modId xmlns:p14="http://schemas.microsoft.com/office/powerpoint/2010/main" val="4107897677"/>
              </p:ext>
            </p:extLst>
          </p:nvPr>
        </p:nvGraphicFramePr>
        <p:xfrm>
          <a:off x="1502230" y="1502229"/>
          <a:ext cx="9775370" cy="5092597"/>
        </p:xfrm>
        <a:graphic>
          <a:graphicData uri="http://schemas.openxmlformats.org/drawingml/2006/chart">
            <c:chart xmlns:c="http://schemas.openxmlformats.org/drawingml/2006/chart" xmlns:r="http://schemas.openxmlformats.org/officeDocument/2006/relationships" r:id="rId3"/>
          </a:graphicData>
        </a:graphic>
      </p:graphicFrame>
      <p:sp>
        <p:nvSpPr>
          <p:cNvPr id="2" name="标题 1"/>
          <p:cNvSpPr>
            <a:spLocks noGrp="1"/>
          </p:cNvSpPr>
          <p:nvPr>
            <p:ph type="title"/>
          </p:nvPr>
        </p:nvSpPr>
        <p:spPr/>
        <p:txBody>
          <a:bodyPr>
            <a:normAutofit/>
          </a:bodyPr>
          <a:lstStyle/>
          <a:p>
            <a:pPr algn="l"/>
            <a:r>
              <a:rPr lang="en-US" altLang="zh-CN" dirty="0"/>
              <a:t>China’s adjusted Net Saving Rate</a:t>
            </a:r>
            <a:endParaRPr lang="zh-CN" altLang="en-US" dirty="0"/>
          </a:p>
        </p:txBody>
      </p:sp>
      <p:sp>
        <p:nvSpPr>
          <p:cNvPr id="6" name="文本框 5"/>
          <p:cNvSpPr txBox="1"/>
          <p:nvPr/>
        </p:nvSpPr>
        <p:spPr>
          <a:xfrm>
            <a:off x="2034903" y="1506022"/>
            <a:ext cx="2286000" cy="369332"/>
          </a:xfrm>
          <a:prstGeom prst="rect">
            <a:avLst/>
          </a:prstGeom>
          <a:noFill/>
        </p:spPr>
        <p:txBody>
          <a:bodyPr wrap="square" rtlCol="0">
            <a:spAutoFit/>
          </a:bodyPr>
          <a:lstStyle/>
          <a:p>
            <a:r>
              <a:rPr lang="en-US" altLang="zh-CN" dirty="0"/>
              <a:t>% of GNI</a:t>
            </a:r>
            <a:endParaRPr lang="zh-CN" alt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AutoShape 2"/>
          <p:cNvSpPr>
            <a:spLocks noGrp="1" noChangeArrowheads="1"/>
          </p:cNvSpPr>
          <p:nvPr>
            <p:ph type="title"/>
          </p:nvPr>
        </p:nvSpPr>
        <p:spPr/>
        <p:txBody>
          <a:bodyPr>
            <a:normAutofit/>
          </a:bodyPr>
          <a:lstStyle/>
          <a:p>
            <a:r>
              <a:rPr lang="en-US" altLang="zh-CN" dirty="0"/>
              <a:t>2. Direct and indirect Decomposition of Depletions and Damage</a:t>
            </a:r>
          </a:p>
        </p:txBody>
      </p:sp>
      <p:sp>
        <p:nvSpPr>
          <p:cNvPr id="106499" name="Rectangle 3"/>
          <p:cNvSpPr>
            <a:spLocks noGrp="1" noChangeArrowheads="1"/>
          </p:cNvSpPr>
          <p:nvPr>
            <p:ph idx="1"/>
          </p:nvPr>
        </p:nvSpPr>
        <p:spPr/>
        <p:txBody>
          <a:bodyPr>
            <a:normAutofit/>
          </a:bodyPr>
          <a:lstStyle/>
          <a:p>
            <a:r>
              <a:rPr lang="en-US" altLang="zh-CN" dirty="0"/>
              <a:t>Energy Depletion:</a:t>
            </a:r>
          </a:p>
          <a:p>
            <a:endParaRPr lang="en-US" altLang="zh-CN" dirty="0"/>
          </a:p>
          <a:p>
            <a:endParaRPr lang="en-US" altLang="zh-CN" dirty="0"/>
          </a:p>
          <a:p>
            <a:r>
              <a:rPr lang="en-US" altLang="zh-CN" dirty="0"/>
              <a:t>CO</a:t>
            </a:r>
            <a:r>
              <a:rPr lang="en-US" altLang="zh-CN" baseline="-25000" dirty="0"/>
              <a:t>2</a:t>
            </a:r>
            <a:r>
              <a:rPr lang="en-US" altLang="zh-CN" dirty="0"/>
              <a:t> Damage for all sectors</a:t>
            </a:r>
          </a:p>
          <a:p>
            <a:pPr lvl="1"/>
            <a:r>
              <a:rPr lang="en-US" altLang="zh-CN" dirty="0"/>
              <a:t>CO</a:t>
            </a:r>
            <a:r>
              <a:rPr lang="en-US" altLang="zh-CN" baseline="-25000" dirty="0"/>
              <a:t>2</a:t>
            </a:r>
            <a:r>
              <a:rPr lang="en-US" altLang="zh-CN" dirty="0"/>
              <a:t> Emission= Consumption of Fossil Fuel × Carbon Emission Factor × Fraction of Carbon Oxidized </a:t>
            </a:r>
          </a:p>
          <a:p>
            <a:pPr lvl="1"/>
            <a:r>
              <a:rPr lang="en-US" altLang="zh-CN" dirty="0"/>
              <a:t>For Non-metal Mineral Products only: Production of Cement × Processing Emission Factor</a:t>
            </a:r>
          </a:p>
          <a:p>
            <a:endParaRPr lang="en-US" altLang="zh-CN" dirty="0"/>
          </a:p>
        </p:txBody>
      </p:sp>
      <p:sp>
        <p:nvSpPr>
          <p:cNvPr id="106501" name="Rectangle 5"/>
          <p:cNvSpPr>
            <a:spLocks noChangeArrowheads="1"/>
          </p:cNvSpPr>
          <p:nvPr/>
        </p:nvSpPr>
        <p:spPr bwMode="auto">
          <a:xfrm>
            <a:off x="1524003" y="303478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aphicFrame>
        <p:nvGraphicFramePr>
          <p:cNvPr id="106500" name="Object 4"/>
          <p:cNvGraphicFramePr>
            <a:graphicFrameLocks noChangeAspect="1"/>
          </p:cNvGraphicFramePr>
          <p:nvPr/>
        </p:nvGraphicFramePr>
        <p:xfrm>
          <a:off x="2999715" y="2449587"/>
          <a:ext cx="3835650" cy="701427"/>
        </p:xfrm>
        <a:graphic>
          <a:graphicData uri="http://schemas.openxmlformats.org/presentationml/2006/ole">
            <mc:AlternateContent xmlns:mc="http://schemas.openxmlformats.org/markup-compatibility/2006">
              <mc:Choice xmlns:v="urn:schemas-microsoft-com:vml" Requires="v">
                <p:oleObj name="公式" r:id="rId3" imgW="2286000" imgH="419100" progId="Equation.3">
                  <p:embed/>
                </p:oleObj>
              </mc:Choice>
              <mc:Fallback>
                <p:oleObj name="公式" r:id="rId3" imgW="2286000" imgH="419100" progId="Equation.3">
                  <p:embed/>
                  <p:pic>
                    <p:nvPicPr>
                      <p:cNvPr id="0" name="图片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99715" y="2449587"/>
                        <a:ext cx="3835650" cy="701427"/>
                      </a:xfrm>
                      <a:prstGeom prst="rect">
                        <a:avLst/>
                      </a:prstGeom>
                      <a:noFill/>
                    </p:spPr>
                  </p:pic>
                </p:oleObj>
              </mc:Fallback>
            </mc:AlternateContent>
          </a:graphicData>
        </a:graphic>
      </p:graphicFrame>
      <p:sp>
        <p:nvSpPr>
          <p:cNvPr id="106503" name="Rectangle 7"/>
          <p:cNvSpPr>
            <a:spLocks noChangeArrowheads="1"/>
          </p:cNvSpPr>
          <p:nvPr/>
        </p:nvSpPr>
        <p:spPr bwMode="auto">
          <a:xfrm>
            <a:off x="1524003" y="303478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sp>
        <p:nvSpPr>
          <p:cNvPr id="106505" name="Rectangle 9"/>
          <p:cNvSpPr>
            <a:spLocks noChangeArrowheads="1"/>
          </p:cNvSpPr>
          <p:nvPr/>
        </p:nvSpPr>
        <p:spPr bwMode="auto">
          <a:xfrm>
            <a:off x="1524003" y="30157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sp>
        <p:nvSpPr>
          <p:cNvPr id="106509" name="Rectangle 13"/>
          <p:cNvSpPr>
            <a:spLocks noChangeArrowheads="1"/>
          </p:cNvSpPr>
          <p:nvPr/>
        </p:nvSpPr>
        <p:spPr bwMode="auto">
          <a:xfrm>
            <a:off x="1524003" y="312527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aphicFrame>
        <p:nvGraphicFramePr>
          <p:cNvPr id="106508" name="Object 12"/>
          <p:cNvGraphicFramePr>
            <a:graphicFrameLocks noChangeAspect="1"/>
          </p:cNvGraphicFramePr>
          <p:nvPr/>
        </p:nvGraphicFramePr>
        <p:xfrm>
          <a:off x="7716572" y="2649638"/>
          <a:ext cx="1254659" cy="377559"/>
        </p:xfrm>
        <a:graphic>
          <a:graphicData uri="http://schemas.openxmlformats.org/presentationml/2006/ole">
            <mc:AlternateContent xmlns:mc="http://schemas.openxmlformats.org/markup-compatibility/2006">
              <mc:Choice xmlns:v="urn:schemas-microsoft-com:vml" Requires="v">
                <p:oleObj name="公式" r:id="rId5" imgW="787400" imgH="241300" progId="Equation.3">
                  <p:embed/>
                </p:oleObj>
              </mc:Choice>
              <mc:Fallback>
                <p:oleObj name="公式" r:id="rId5" imgW="787400" imgH="241300" progId="Equation.3">
                  <p:embed/>
                  <p:pic>
                    <p:nvPicPr>
                      <p:cNvPr id="0" name="图片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16572" y="2649638"/>
                        <a:ext cx="1254659" cy="377559"/>
                      </a:xfrm>
                      <a:prstGeom prst="rect">
                        <a:avLst/>
                      </a:prstGeom>
                      <a:noFill/>
                    </p:spPr>
                  </p:pic>
                </p:oleObj>
              </mc:Fallback>
            </mc:AlternateContent>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AutoShape 2"/>
          <p:cNvSpPr>
            <a:spLocks noGrp="1" noChangeArrowheads="1"/>
          </p:cNvSpPr>
          <p:nvPr>
            <p:ph type="title"/>
          </p:nvPr>
        </p:nvSpPr>
        <p:spPr/>
        <p:txBody>
          <a:bodyPr/>
          <a:lstStyle/>
          <a:p>
            <a:r>
              <a:rPr lang="en-US" altLang="zh-CN"/>
              <a:t>Direct Decomposition of Depletions</a:t>
            </a:r>
            <a:endParaRPr lang="en-US" altLang="zh-CN" dirty="0"/>
          </a:p>
        </p:txBody>
      </p:sp>
      <p:sp>
        <p:nvSpPr>
          <p:cNvPr id="106499" name="Rectangle 3"/>
          <p:cNvSpPr>
            <a:spLocks noGrp="1" noChangeArrowheads="1"/>
          </p:cNvSpPr>
          <p:nvPr>
            <p:ph idx="1"/>
          </p:nvPr>
        </p:nvSpPr>
        <p:spPr/>
        <p:txBody>
          <a:bodyPr>
            <a:normAutofit/>
          </a:bodyPr>
          <a:lstStyle/>
          <a:p>
            <a:r>
              <a:rPr lang="en-US" altLang="zh-CN" dirty="0"/>
              <a:t>Mineral Depletion:</a:t>
            </a:r>
          </a:p>
          <a:p>
            <a:endParaRPr lang="en-US" altLang="zh-CN" dirty="0"/>
          </a:p>
          <a:p>
            <a:endParaRPr lang="en-US" altLang="zh-CN" dirty="0"/>
          </a:p>
          <a:p>
            <a:endParaRPr lang="en-US" altLang="zh-CN" dirty="0"/>
          </a:p>
          <a:p>
            <a:pPr lvl="1"/>
            <a:r>
              <a:rPr lang="en-US" altLang="zh-CN" dirty="0"/>
              <a:t>Products includes steel (for iron ore), fertilizer (for phosphate) weighted by international price (World Bank pink sheet)</a:t>
            </a:r>
          </a:p>
          <a:p>
            <a:r>
              <a:rPr lang="en-US" altLang="zh-CN" dirty="0"/>
              <a:t>Net Forest Depletion:</a:t>
            </a:r>
          </a:p>
          <a:p>
            <a:pPr lvl="1"/>
            <a:r>
              <a:rPr lang="en-US" altLang="zh-CN" dirty="0"/>
              <a:t>Decomposed by timber production</a:t>
            </a:r>
          </a:p>
        </p:txBody>
      </p:sp>
      <p:sp>
        <p:nvSpPr>
          <p:cNvPr id="106501" name="Rectangle 5"/>
          <p:cNvSpPr>
            <a:spLocks noChangeArrowheads="1"/>
          </p:cNvSpPr>
          <p:nvPr/>
        </p:nvSpPr>
        <p:spPr bwMode="auto">
          <a:xfrm>
            <a:off x="1524001" y="303478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sp>
        <p:nvSpPr>
          <p:cNvPr id="106503" name="Rectangle 7"/>
          <p:cNvSpPr>
            <a:spLocks noChangeArrowheads="1"/>
          </p:cNvSpPr>
          <p:nvPr/>
        </p:nvSpPr>
        <p:spPr bwMode="auto">
          <a:xfrm>
            <a:off x="1524001" y="303478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aphicFrame>
        <p:nvGraphicFramePr>
          <p:cNvPr id="106502" name="Object 6"/>
          <p:cNvGraphicFramePr>
            <a:graphicFrameLocks noChangeAspect="1"/>
          </p:cNvGraphicFramePr>
          <p:nvPr>
            <p:extLst>
              <p:ext uri="{D42A27DB-BD31-4B8C-83A1-F6EECF244321}">
                <p14:modId xmlns:p14="http://schemas.microsoft.com/office/powerpoint/2010/main" val="1759662458"/>
              </p:ext>
            </p:extLst>
          </p:nvPr>
        </p:nvGraphicFramePr>
        <p:xfrm>
          <a:off x="1315357" y="2179121"/>
          <a:ext cx="7239000" cy="746125"/>
        </p:xfrm>
        <a:graphic>
          <a:graphicData uri="http://schemas.openxmlformats.org/presentationml/2006/ole">
            <mc:AlternateContent xmlns:mc="http://schemas.openxmlformats.org/markup-compatibility/2006">
              <mc:Choice xmlns:v="urn:schemas-microsoft-com:vml" Requires="v">
                <p:oleObj name="公式" r:id="rId2" imgW="4064000" imgH="419100" progId="Equation.3">
                  <p:embed/>
                </p:oleObj>
              </mc:Choice>
              <mc:Fallback>
                <p:oleObj name="公式" r:id="rId2" imgW="4064000" imgH="419100" progId="Equation.3">
                  <p:embed/>
                  <p:pic>
                    <p:nvPicPr>
                      <p:cNvPr id="106502" name="Object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5357" y="2179121"/>
                        <a:ext cx="7239000" cy="746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6505" name="Rectangle 9"/>
          <p:cNvSpPr>
            <a:spLocks noChangeArrowheads="1"/>
          </p:cNvSpPr>
          <p:nvPr/>
        </p:nvSpPr>
        <p:spPr bwMode="auto">
          <a:xfrm>
            <a:off x="1524001" y="30157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aphicFrame>
        <p:nvGraphicFramePr>
          <p:cNvPr id="106504" name="Object 8"/>
          <p:cNvGraphicFramePr>
            <a:graphicFrameLocks noChangeAspect="1"/>
          </p:cNvGraphicFramePr>
          <p:nvPr>
            <p:extLst>
              <p:ext uri="{D42A27DB-BD31-4B8C-83A1-F6EECF244321}">
                <p14:modId xmlns:p14="http://schemas.microsoft.com/office/powerpoint/2010/main" val="2535267266"/>
              </p:ext>
            </p:extLst>
          </p:nvPr>
        </p:nvGraphicFramePr>
        <p:xfrm>
          <a:off x="1795371" y="2925246"/>
          <a:ext cx="4876800" cy="822325"/>
        </p:xfrm>
        <a:graphic>
          <a:graphicData uri="http://schemas.openxmlformats.org/presentationml/2006/ole">
            <mc:AlternateContent xmlns:mc="http://schemas.openxmlformats.org/markup-compatibility/2006">
              <mc:Choice xmlns:v="urn:schemas-microsoft-com:vml" Requires="v">
                <p:oleObj name="公式" r:id="rId4" imgW="2717800" imgH="457200" progId="Equation.3">
                  <p:embed/>
                </p:oleObj>
              </mc:Choice>
              <mc:Fallback>
                <p:oleObj name="公式" r:id="rId4" imgW="2717800" imgH="457200" progId="Equation.3">
                  <p:embed/>
                  <p:pic>
                    <p:nvPicPr>
                      <p:cNvPr id="106504"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5371" y="2925246"/>
                        <a:ext cx="4876800" cy="822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6506" name="Object 10"/>
          <p:cNvGraphicFramePr>
            <a:graphicFrameLocks noChangeAspect="1"/>
          </p:cNvGraphicFramePr>
          <p:nvPr/>
        </p:nvGraphicFramePr>
        <p:xfrm>
          <a:off x="8230209" y="3462747"/>
          <a:ext cx="2209800" cy="736600"/>
        </p:xfrm>
        <a:graphic>
          <a:graphicData uri="http://schemas.openxmlformats.org/presentationml/2006/ole">
            <mc:AlternateContent xmlns:mc="http://schemas.openxmlformats.org/markup-compatibility/2006">
              <mc:Choice xmlns:v="urn:schemas-microsoft-com:vml" Requires="v">
                <p:oleObj name="公式" r:id="rId6" imgW="1257300" imgH="419100" progId="Equation.3">
                  <p:embed/>
                </p:oleObj>
              </mc:Choice>
              <mc:Fallback>
                <p:oleObj name="公式" r:id="rId6" imgW="1257300" imgH="419100" progId="Equation.3">
                  <p:embed/>
                  <p:pic>
                    <p:nvPicPr>
                      <p:cNvPr id="106506" name="Object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30209" y="3462747"/>
                        <a:ext cx="2209800" cy="736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6509" name="Rectangle 13"/>
          <p:cNvSpPr>
            <a:spLocks noChangeArrowheads="1"/>
          </p:cNvSpPr>
          <p:nvPr/>
        </p:nvSpPr>
        <p:spPr bwMode="auto">
          <a:xfrm>
            <a:off x="1524001" y="312527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spTree>
    <p:extLst>
      <p:ext uri="{BB962C8B-B14F-4D97-AF65-F5344CB8AC3E}">
        <p14:creationId xmlns:p14="http://schemas.microsoft.com/office/powerpoint/2010/main" val="22849503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Provincial Depletions and Damage</a:t>
            </a:r>
            <a:endParaRPr lang="zh-CN" altLang="en-US" dirty="0"/>
          </a:p>
        </p:txBody>
      </p:sp>
      <p:pic>
        <p:nvPicPr>
          <p:cNvPr id="4" name="图片 3">
            <a:extLst>
              <a:ext uri="{FF2B5EF4-FFF2-40B4-BE49-F238E27FC236}">
                <a16:creationId xmlns:a16="http://schemas.microsoft.com/office/drawing/2014/main" id="{229FBF49-CD21-3674-4FE2-567C769ED949}"/>
              </a:ext>
            </a:extLst>
          </p:cNvPr>
          <p:cNvPicPr>
            <a:picLocks noChangeAspect="1"/>
          </p:cNvPicPr>
          <p:nvPr/>
        </p:nvPicPr>
        <p:blipFill>
          <a:blip r:embed="rId3"/>
          <a:stretch>
            <a:fillRect/>
          </a:stretch>
        </p:blipFill>
        <p:spPr>
          <a:xfrm>
            <a:off x="1277409" y="1690688"/>
            <a:ext cx="9861333" cy="4906054"/>
          </a:xfrm>
          <a:prstGeom prst="rect">
            <a:avLst/>
          </a:prstGeom>
        </p:spPr>
      </p:pic>
      <p:pic>
        <p:nvPicPr>
          <p:cNvPr id="5" name="图片 4">
            <a:extLst>
              <a:ext uri="{FF2B5EF4-FFF2-40B4-BE49-F238E27FC236}">
                <a16:creationId xmlns:a16="http://schemas.microsoft.com/office/drawing/2014/main" id="{C9AAD129-2713-3EA4-4F7B-4D14EACCD328}"/>
              </a:ext>
            </a:extLst>
          </p:cNvPr>
          <p:cNvPicPr>
            <a:picLocks noChangeAspect="1"/>
          </p:cNvPicPr>
          <p:nvPr/>
        </p:nvPicPr>
        <p:blipFill>
          <a:blip r:embed="rId4"/>
          <a:stretch>
            <a:fillRect/>
          </a:stretch>
        </p:blipFill>
        <p:spPr>
          <a:xfrm>
            <a:off x="590305" y="1767001"/>
            <a:ext cx="8508799" cy="475342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Value Chain and interregional transfer</a:t>
            </a:r>
            <a:endParaRPr lang="zh-CN" altLang="en-US" dirty="0"/>
          </a:p>
        </p:txBody>
      </p:sp>
      <p:sp>
        <p:nvSpPr>
          <p:cNvPr id="3" name="内容占位符 2"/>
          <p:cNvSpPr>
            <a:spLocks noGrp="1"/>
          </p:cNvSpPr>
          <p:nvPr>
            <p:ph idx="1"/>
          </p:nvPr>
        </p:nvSpPr>
        <p:spPr/>
        <p:txBody>
          <a:bodyPr/>
          <a:lstStyle/>
          <a:p>
            <a:r>
              <a:rPr lang="en-US" altLang="zh-CN" dirty="0"/>
              <a:t>Global and domestic value chain caused interregional transfer of the depletion of non-renewable energy and cost of pollution emission</a:t>
            </a:r>
          </a:p>
          <a:p>
            <a:r>
              <a:rPr lang="en-US" altLang="zh-CN" dirty="0"/>
              <a:t>Koopman, Wang and Wei (2013, 2014) founded the complete theoretical framework tracing the creation and distribution of value added through value chain</a:t>
            </a:r>
          </a:p>
          <a:p>
            <a:r>
              <a:rPr lang="en-US" altLang="zh-CN" dirty="0"/>
              <a:t>Main issue: productivity analysis needs time series multiregional  IO table</a:t>
            </a:r>
          </a:p>
          <a:p>
            <a:r>
              <a:rPr lang="en-US" altLang="zh-CN" dirty="0"/>
              <a:t>Solution: Interpolated to time series multiregional IO table by RAS methods</a:t>
            </a:r>
          </a:p>
          <a:p>
            <a:endParaRPr lang="zh-CN" altLang="en-US" dirty="0"/>
          </a:p>
        </p:txBody>
      </p:sp>
    </p:spTree>
    <p:extLst>
      <p:ext uri="{BB962C8B-B14F-4D97-AF65-F5344CB8AC3E}">
        <p14:creationId xmlns:p14="http://schemas.microsoft.com/office/powerpoint/2010/main" val="4098547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The indirect decomposition of natural capital lost</a:t>
            </a:r>
            <a:endParaRPr lang="zh-CN" altLang="en-US" dirty="0"/>
          </a:p>
        </p:txBody>
      </p:sp>
      <p:sp>
        <p:nvSpPr>
          <p:cNvPr id="3" name="内容占位符 2"/>
          <p:cNvSpPr>
            <a:spLocks noGrp="1"/>
          </p:cNvSpPr>
          <p:nvPr>
            <p:ph idx="1"/>
          </p:nvPr>
        </p:nvSpPr>
        <p:spPr/>
        <p:txBody>
          <a:bodyPr/>
          <a:lstStyle/>
          <a:p>
            <a:r>
              <a:rPr lang="en-US" altLang="zh-CN" dirty="0"/>
              <a:t>The</a:t>
            </a:r>
            <a:r>
              <a:rPr lang="zh-CN" altLang="zh-CN" dirty="0"/>
              <a:t> </a:t>
            </a:r>
            <a:r>
              <a:rPr lang="en-US" altLang="zh-CN" dirty="0"/>
              <a:t>decomposition of natural capital lost </a:t>
            </a:r>
            <a:r>
              <a:rPr lang="en-US" altLang="zh-CN" i="1" dirty="0"/>
              <a:t>D</a:t>
            </a:r>
            <a:r>
              <a:rPr lang="en-US" altLang="zh-CN" dirty="0"/>
              <a:t> happens first between the blocks of intermediate inputs and final use and then through the intermediate input matrix</a:t>
            </a:r>
          </a:p>
          <a:p>
            <a:endParaRPr lang="en-US" altLang="zh-CN" dirty="0"/>
          </a:p>
          <a:p>
            <a:endParaRPr lang="en-US" altLang="zh-CN" sz="2400" dirty="0"/>
          </a:p>
          <a:p>
            <a:r>
              <a:rPr lang="en-US" altLang="zh-CN" dirty="0"/>
              <a:t>Hereby C is a diagonal matrix of ratio of final use share</a:t>
            </a:r>
            <a:endParaRPr lang="zh-CN" altLang="en-US" dirty="0"/>
          </a:p>
          <a:p>
            <a:endParaRPr lang="zh-CN" altLang="en-US" dirty="0"/>
          </a:p>
        </p:txBody>
      </p:sp>
      <mc:AlternateContent xmlns:mc="http://schemas.openxmlformats.org/markup-compatibility/2006" xmlns:a14="http://schemas.microsoft.com/office/drawing/2010/main">
        <mc:Choice Requires="a14">
          <p:sp>
            <p:nvSpPr>
              <p:cNvPr id="4" name="矩形 3"/>
              <p:cNvSpPr/>
              <p:nvPr/>
            </p:nvSpPr>
            <p:spPr>
              <a:xfrm>
                <a:off x="2227793" y="2921693"/>
                <a:ext cx="7736414" cy="128137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zh-CN" altLang="zh-CN" sz="2400" i="1">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400" i="1">
                              <a:latin typeface="Cambria Math" panose="02040503050406030204" pitchFamily="18" charset="0"/>
                              <a:ea typeface="MS Mincho" panose="02020609040205080304" pitchFamily="49" charset="-128"/>
                              <a:cs typeface="Times New Roman" panose="02020603050405020304" pitchFamily="18" charset="0"/>
                            </a:rPr>
                            <m:t>𝐷</m:t>
                          </m:r>
                        </m:e>
                        <m:sup>
                          <m:r>
                            <m:rPr>
                              <m:sty m:val="p"/>
                            </m:rPr>
                            <a:rPr lang="en-US" altLang="zh-CN" sz="2400">
                              <a:latin typeface="Cambria Math" panose="02040503050406030204" pitchFamily="18" charset="0"/>
                              <a:ea typeface="MS Mincho" panose="02020609040205080304" pitchFamily="49" charset="-128"/>
                              <a:cs typeface="Times New Roman" panose="02020603050405020304" pitchFamily="18" charset="0"/>
                            </a:rPr>
                            <m:t>out</m:t>
                          </m:r>
                        </m:sup>
                      </m:sSup>
                      <m:r>
                        <a:rPr lang="en-US" altLang="zh-CN" sz="2400">
                          <a:latin typeface="Cambria Math" panose="02040503050406030204" pitchFamily="18" charset="0"/>
                          <a:ea typeface="MS Mincho" panose="02020609040205080304" pitchFamily="49" charset="-128"/>
                          <a:cs typeface="Times New Roman" panose="02020603050405020304" pitchFamily="18" charset="0"/>
                        </a:rPr>
                        <m:t>=</m:t>
                      </m:r>
                      <m:limLow>
                        <m:limLowPr>
                          <m:ctrlPr>
                            <a:rPr lang="zh-CN" altLang="zh-CN" sz="2400" i="1">
                              <a:latin typeface="Cambria Math" panose="02040503050406030204" pitchFamily="18" charset="0"/>
                            </a:rPr>
                          </m:ctrlPr>
                        </m:limLowPr>
                        <m:e>
                          <m:r>
                            <m:rPr>
                              <m:sty m:val="p"/>
                            </m:rPr>
                            <a:rPr lang="en-US" altLang="zh-CN" sz="2400">
                              <a:latin typeface="Cambria Math" panose="02040503050406030204" pitchFamily="18" charset="0"/>
                            </a:rPr>
                            <m:t>lim</m:t>
                          </m:r>
                        </m:e>
                        <m:lim>
                          <m:r>
                            <a:rPr lang="en-US" altLang="zh-CN" sz="2400" i="1">
                              <a:latin typeface="Cambria Math" panose="02040503050406030204" pitchFamily="18" charset="0"/>
                            </a:rPr>
                            <m:t>𝑖</m:t>
                          </m:r>
                          <m:r>
                            <a:rPr lang="en-US" altLang="zh-CN" sz="2400" i="1">
                              <a:latin typeface="Cambria Math" panose="02040503050406030204" pitchFamily="18" charset="0"/>
                            </a:rPr>
                            <m:t>→∞</m:t>
                          </m:r>
                        </m:lim>
                      </m:limLow>
                      <m:d>
                        <m:dPr>
                          <m:ctrlPr>
                            <a:rPr lang="en-US" altLang="zh-CN" sz="2400" i="1">
                              <a:latin typeface="Cambria Math" panose="02040503050406030204" pitchFamily="18" charset="0"/>
                            </a:rPr>
                          </m:ctrlPr>
                        </m:dPr>
                        <m:e>
                          <m:sSup>
                            <m:sSupPr>
                              <m:ctrlPr>
                                <a:rPr lang="zh-CN" altLang="zh-CN" sz="2400" i="1">
                                  <a:latin typeface="Cambria Math" panose="02040503050406030204" pitchFamily="18" charset="0"/>
                                </a:rPr>
                              </m:ctrlPr>
                            </m:sSupPr>
                            <m:e>
                              <m:d>
                                <m:dPr>
                                  <m:ctrlPr>
                                    <a:rPr lang="zh-CN" altLang="zh-CN" sz="2400" i="1">
                                      <a:latin typeface="Cambria Math" panose="02040503050406030204" pitchFamily="18" charset="0"/>
                                    </a:rPr>
                                  </m:ctrlPr>
                                </m:dPr>
                                <m:e>
                                  <m:sSup>
                                    <m:sSupPr>
                                      <m:ctrlPr>
                                        <a:rPr lang="zh-CN" altLang="zh-CN" sz="2400" i="1">
                                          <a:latin typeface="Cambria Math" panose="02040503050406030204" pitchFamily="18" charset="0"/>
                                        </a:rPr>
                                      </m:ctrlPr>
                                    </m:sSupPr>
                                    <m:e>
                                      <m:r>
                                        <a:rPr lang="en-US" altLang="zh-CN" sz="2400" i="1">
                                          <a:latin typeface="Cambria Math" panose="02040503050406030204" pitchFamily="18" charset="0"/>
                                        </a:rPr>
                                        <m:t>𝐴</m:t>
                                      </m:r>
                                    </m:e>
                                    <m:sup>
                                      <m:r>
                                        <a:rPr lang="en-US" altLang="zh-CN" sz="2400" i="1">
                                          <a:latin typeface="Cambria Math" panose="02040503050406030204" pitchFamily="18" charset="0"/>
                                        </a:rPr>
                                        <m:t>𝑇</m:t>
                                      </m:r>
                                    </m:sup>
                                  </m:sSup>
                                </m:e>
                              </m:d>
                            </m:e>
                            <m:sup>
                              <m:r>
                                <a:rPr lang="en-US" altLang="zh-CN" sz="2400" i="1">
                                  <a:latin typeface="Cambria Math" panose="02040503050406030204" pitchFamily="18" charset="0"/>
                                </a:rPr>
                                <m:t>𝑖</m:t>
                              </m:r>
                            </m:sup>
                          </m:sSup>
                          <m:r>
                            <a:rPr lang="en-US" altLang="zh-CN" sz="2400" i="1">
                              <a:latin typeface="Cambria Math" panose="02040503050406030204" pitchFamily="18" charset="0"/>
                            </a:rPr>
                            <m:t>𝐷</m:t>
                          </m:r>
                          <m:r>
                            <a:rPr lang="en-US" altLang="zh-CN" sz="2400" i="1">
                              <a:latin typeface="Cambria Math" panose="02040503050406030204" pitchFamily="18" charset="0"/>
                            </a:rPr>
                            <m:t>+</m:t>
                          </m:r>
                          <m:nary>
                            <m:naryPr>
                              <m:chr m:val="∑"/>
                              <m:limLoc m:val="undOvr"/>
                              <m:ctrlPr>
                                <a:rPr lang="zh-CN" altLang="zh-CN" sz="2400" i="1">
                                  <a:latin typeface="Cambria Math" panose="02040503050406030204" pitchFamily="18" charset="0"/>
                                </a:rPr>
                              </m:ctrlPr>
                            </m:naryPr>
                            <m:sub>
                              <m:r>
                                <a:rPr lang="en-US" altLang="zh-CN" sz="2400" i="1">
                                  <a:latin typeface="Cambria Math" panose="02040503050406030204" pitchFamily="18" charset="0"/>
                                </a:rPr>
                                <m:t>𝑙</m:t>
                              </m:r>
                              <m:r>
                                <a:rPr lang="en-US" altLang="zh-CN" sz="2400" i="1">
                                  <a:latin typeface="Cambria Math" panose="02040503050406030204" pitchFamily="18" charset="0"/>
                                </a:rPr>
                                <m:t>=1</m:t>
                              </m:r>
                            </m:sub>
                            <m:sup>
                              <m:r>
                                <a:rPr lang="en-US" altLang="zh-CN" sz="2400" i="1">
                                  <a:latin typeface="Cambria Math" panose="02040503050406030204" pitchFamily="18" charset="0"/>
                                </a:rPr>
                                <m:t>𝑖</m:t>
                              </m:r>
                            </m:sup>
                            <m:e>
                              <m:r>
                                <a:rPr lang="en-US" altLang="zh-CN" sz="2400" i="1">
                                  <a:latin typeface="Cambria Math" panose="02040503050406030204" pitchFamily="18" charset="0"/>
                                </a:rPr>
                                <m:t>𝐶</m:t>
                              </m:r>
                              <m:sSup>
                                <m:sSupPr>
                                  <m:ctrlPr>
                                    <a:rPr lang="zh-CN" altLang="zh-CN" sz="2400" i="1">
                                      <a:latin typeface="Cambria Math" panose="02040503050406030204" pitchFamily="18" charset="0"/>
                                    </a:rPr>
                                  </m:ctrlPr>
                                </m:sSupPr>
                                <m:e>
                                  <m:d>
                                    <m:dPr>
                                      <m:ctrlPr>
                                        <a:rPr lang="zh-CN" altLang="zh-CN" sz="2400" i="1">
                                          <a:latin typeface="Cambria Math" panose="02040503050406030204" pitchFamily="18" charset="0"/>
                                        </a:rPr>
                                      </m:ctrlPr>
                                    </m:dPr>
                                    <m:e>
                                      <m:sSup>
                                        <m:sSupPr>
                                          <m:ctrlPr>
                                            <a:rPr lang="zh-CN" altLang="zh-CN" sz="2400" i="1">
                                              <a:latin typeface="Cambria Math" panose="02040503050406030204" pitchFamily="18" charset="0"/>
                                            </a:rPr>
                                          </m:ctrlPr>
                                        </m:sSupPr>
                                        <m:e>
                                          <m:r>
                                            <a:rPr lang="en-US" altLang="zh-CN" sz="2400" i="1">
                                              <a:latin typeface="Cambria Math" panose="02040503050406030204" pitchFamily="18" charset="0"/>
                                            </a:rPr>
                                            <m:t>𝐴</m:t>
                                          </m:r>
                                        </m:e>
                                        <m:sup>
                                          <m:r>
                                            <a:rPr lang="en-US" altLang="zh-CN" sz="2400" i="1">
                                              <a:latin typeface="Cambria Math" panose="02040503050406030204" pitchFamily="18" charset="0"/>
                                            </a:rPr>
                                            <m:t>𝑇</m:t>
                                          </m:r>
                                        </m:sup>
                                      </m:sSup>
                                    </m:e>
                                  </m:d>
                                </m:e>
                                <m:sup>
                                  <m:r>
                                    <a:rPr lang="en-US" altLang="zh-CN" sz="2400" i="1">
                                      <a:latin typeface="Cambria Math" panose="02040503050406030204" pitchFamily="18" charset="0"/>
                                    </a:rPr>
                                    <m:t>𝑙</m:t>
                                  </m:r>
                                  <m:r>
                                    <a:rPr lang="en-US" altLang="zh-CN" sz="2400" i="1">
                                      <a:latin typeface="Cambria Math" panose="02040503050406030204" pitchFamily="18" charset="0"/>
                                    </a:rPr>
                                    <m:t>−</m:t>
                                  </m:r>
                                  <m:r>
                                    <a:rPr lang="en-US" altLang="zh-CN" sz="2400">
                                      <a:latin typeface="Cambria Math" panose="02040503050406030204" pitchFamily="18" charset="0"/>
                                    </a:rPr>
                                    <m:t>1</m:t>
                                  </m:r>
                                </m:sup>
                              </m:sSup>
                              <m:r>
                                <a:rPr lang="en-US" altLang="zh-CN" sz="2400" i="1">
                                  <a:latin typeface="Cambria Math" panose="02040503050406030204" pitchFamily="18" charset="0"/>
                                </a:rPr>
                                <m:t>𝐷</m:t>
                              </m:r>
                            </m:e>
                          </m:nary>
                        </m:e>
                      </m:d>
                      <m:r>
                        <a:rPr lang="en-US" altLang="zh-CN" sz="2400" i="1">
                          <a:latin typeface="Cambria Math" panose="02040503050406030204" pitchFamily="18" charset="0"/>
                          <a:ea typeface="MS Mincho" panose="02020609040205080304" pitchFamily="49" charset="-128"/>
                          <a:cs typeface="Times New Roman" panose="02020603050405020304" pitchFamily="18" charset="0"/>
                        </a:rPr>
                        <m:t>=</m:t>
                      </m:r>
                      <m:r>
                        <a:rPr lang="en-US" altLang="zh-CN" sz="2400" i="1">
                          <a:latin typeface="Cambria Math" panose="02040503050406030204" pitchFamily="18" charset="0"/>
                          <a:ea typeface="MS Mincho" panose="02020609040205080304" pitchFamily="49" charset="-128"/>
                          <a:cs typeface="Times New Roman" panose="02020603050405020304" pitchFamily="18" charset="0"/>
                        </a:rPr>
                        <m:t>𝐶</m:t>
                      </m:r>
                      <m:d>
                        <m:dPr>
                          <m:ctrlPr>
                            <a:rPr lang="zh-CN" altLang="zh-CN" sz="2400" i="1">
                              <a:latin typeface="Cambria Math" panose="02040503050406030204" pitchFamily="18" charset="0"/>
                              <a:ea typeface="Cambria Math" panose="02040503050406030204" pitchFamily="18" charset="0"/>
                              <a:cs typeface="Times New Roman" panose="02020603050405020304" pitchFamily="18" charset="0"/>
                            </a:rPr>
                          </m:ctrlPr>
                        </m:dPr>
                        <m:e>
                          <m:sSup>
                            <m:sSupPr>
                              <m:ctrlPr>
                                <a:rPr lang="zh-CN" altLang="zh-CN" sz="2400" i="1">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400" i="1">
                                  <a:latin typeface="Cambria Math" panose="02040503050406030204" pitchFamily="18" charset="0"/>
                                  <a:ea typeface="Cambria Math" panose="02040503050406030204" pitchFamily="18" charset="0"/>
                                  <a:cs typeface="Times New Roman" panose="02020603050405020304" pitchFamily="18" charset="0"/>
                                </a:rPr>
                                <m:t>𝐼</m:t>
                              </m:r>
                              <m:r>
                                <a:rPr lang="en-US" altLang="zh-CN" sz="2400" i="1">
                                  <a:latin typeface="Cambria Math" panose="02040503050406030204" pitchFamily="18" charset="0"/>
                                  <a:ea typeface="Cambria Math" panose="02040503050406030204" pitchFamily="18" charset="0"/>
                                  <a:cs typeface="Times New Roman" panose="02020603050405020304" pitchFamily="18" charset="0"/>
                                </a:rPr>
                                <m:t>−</m:t>
                              </m:r>
                              <m:r>
                                <a:rPr lang="en-US" altLang="zh-CN" sz="2400" i="1">
                                  <a:latin typeface="Cambria Math" panose="02040503050406030204" pitchFamily="18" charset="0"/>
                                  <a:ea typeface="MS Mincho" panose="02020609040205080304" pitchFamily="49" charset="-128"/>
                                  <a:cs typeface="Times New Roman" panose="02020603050405020304" pitchFamily="18" charset="0"/>
                                </a:rPr>
                                <m:t>𝐴</m:t>
                              </m:r>
                            </m:e>
                            <m:sup>
                              <m:r>
                                <a:rPr lang="en-US" altLang="zh-CN" sz="2400" i="1">
                                  <a:latin typeface="Cambria Math" panose="02040503050406030204" pitchFamily="18" charset="0"/>
                                  <a:ea typeface="MS Mincho" panose="02020609040205080304" pitchFamily="49" charset="-128"/>
                                  <a:cs typeface="Times New Roman" panose="02020603050405020304" pitchFamily="18" charset="0"/>
                                </a:rPr>
                                <m:t>𝑇</m:t>
                              </m:r>
                            </m:sup>
                          </m:sSup>
                        </m:e>
                      </m:d>
                      <m:r>
                        <a:rPr lang="en-US" altLang="zh-CN" sz="2400" i="1" baseline="30000">
                          <a:latin typeface="Cambria Math" panose="02040503050406030204" pitchFamily="18" charset="0"/>
                          <a:ea typeface="MS Mincho" panose="02020609040205080304" pitchFamily="49" charset="-128"/>
                          <a:cs typeface="Times New Roman" panose="02020603050405020304" pitchFamily="18" charset="0"/>
                        </a:rPr>
                        <m:t>−1</m:t>
                      </m:r>
                      <m:r>
                        <a:rPr lang="en-US" altLang="zh-CN" sz="2400" i="1">
                          <a:latin typeface="Cambria Math" panose="02040503050406030204" pitchFamily="18" charset="0"/>
                          <a:ea typeface="MS Mincho" panose="02020609040205080304" pitchFamily="49" charset="-128"/>
                          <a:cs typeface="Times New Roman" panose="02020603050405020304" pitchFamily="18" charset="0"/>
                        </a:rPr>
                        <m:t>𝐷</m:t>
                      </m:r>
                    </m:oMath>
                  </m:oMathPara>
                </a14:m>
                <a:endParaRPr lang="zh-CN" altLang="en-US" sz="2400" dirty="0"/>
              </a:p>
            </p:txBody>
          </p:sp>
        </mc:Choice>
        <mc:Fallback xmlns="">
          <p:sp>
            <p:nvSpPr>
              <p:cNvPr id="4" name="矩形 3"/>
              <p:cNvSpPr>
                <a:spLocks noRot="1" noChangeAspect="1" noMove="1" noResize="1" noEditPoints="1" noAdjustHandles="1" noChangeArrowheads="1" noChangeShapeType="1" noTextEdit="1"/>
              </p:cNvSpPr>
              <p:nvPr/>
            </p:nvSpPr>
            <p:spPr>
              <a:xfrm>
                <a:off x="2227793" y="2921693"/>
                <a:ext cx="7736414" cy="1281376"/>
              </a:xfrm>
              <a:prstGeom prst="rect">
                <a:avLst/>
              </a:prstGeom>
              <a:blipFill>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矩形 4"/>
              <p:cNvSpPr/>
              <p:nvPr/>
            </p:nvSpPr>
            <p:spPr>
              <a:xfrm>
                <a:off x="2227793" y="4695746"/>
                <a:ext cx="3108415" cy="98854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CN" sz="2400" i="1">
                          <a:latin typeface="Cambria Math" panose="02040503050406030204"/>
                        </a:rPr>
                        <m:t>𝐶</m:t>
                      </m:r>
                      <m:r>
                        <a:rPr lang="en-US" altLang="zh-CN" sz="2400">
                          <a:latin typeface="Cambria Math" panose="02040503050406030204"/>
                        </a:rPr>
                        <m:t>=</m:t>
                      </m:r>
                      <m:r>
                        <a:rPr lang="en-US" altLang="zh-CN" sz="2400" i="1">
                          <a:latin typeface="Cambria Math" panose="02040503050406030204"/>
                        </a:rPr>
                        <m:t>𝑑𝑖𝑎𝑔</m:t>
                      </m:r>
                      <m:r>
                        <a:rPr lang="en-US" altLang="zh-CN" sz="2400">
                          <a:latin typeface="Cambria Math" panose="02040503050406030204"/>
                        </a:rPr>
                        <m:t>(1</m:t>
                      </m:r>
                      <m:r>
                        <a:rPr lang="en-US" altLang="zh-CN" sz="2400" i="1">
                          <a:latin typeface="Cambria Math" panose="02040503050406030204"/>
                        </a:rPr>
                        <m:t>−</m:t>
                      </m:r>
                      <m:nary>
                        <m:naryPr>
                          <m:chr m:val="∑"/>
                          <m:limLoc m:val="undOvr"/>
                          <m:supHide m:val="on"/>
                          <m:ctrlPr>
                            <a:rPr lang="zh-CN" altLang="zh-CN" sz="2400" i="1">
                              <a:latin typeface="Cambria Math" panose="02040503050406030204" pitchFamily="18" charset="0"/>
                            </a:rPr>
                          </m:ctrlPr>
                        </m:naryPr>
                        <m:sub>
                          <m:r>
                            <a:rPr lang="en-US" altLang="zh-CN" sz="2400" i="1">
                              <a:latin typeface="Cambria Math" panose="02040503050406030204"/>
                            </a:rPr>
                            <m:t>𝑖</m:t>
                          </m:r>
                        </m:sub>
                        <m:sup/>
                        <m:e>
                          <m:sSub>
                            <m:sSubPr>
                              <m:ctrlPr>
                                <a:rPr lang="zh-CN" altLang="zh-CN" sz="2400" i="1">
                                  <a:latin typeface="Cambria Math" panose="02040503050406030204" pitchFamily="18" charset="0"/>
                                </a:rPr>
                              </m:ctrlPr>
                            </m:sSubPr>
                            <m:e>
                              <m:r>
                                <a:rPr lang="en-US" altLang="zh-CN" sz="2400" i="1">
                                  <a:latin typeface="Cambria Math" panose="02040503050406030204"/>
                                </a:rPr>
                                <m:t>𝑎</m:t>
                              </m:r>
                            </m:e>
                            <m:sub>
                              <m:r>
                                <a:rPr lang="en-US" altLang="zh-CN" sz="2400" i="1">
                                  <a:latin typeface="Cambria Math" panose="02040503050406030204"/>
                                </a:rPr>
                                <m:t>𝑗𝑖</m:t>
                              </m:r>
                            </m:sub>
                          </m:sSub>
                        </m:e>
                      </m:nary>
                      <m:r>
                        <a:rPr lang="en-US" altLang="zh-CN" sz="2400">
                          <a:latin typeface="Cambria Math" panose="02040503050406030204"/>
                        </a:rPr>
                        <m:t>)</m:t>
                      </m:r>
                    </m:oMath>
                  </m:oMathPara>
                </a14:m>
                <a:endParaRPr lang="zh-CN" altLang="zh-CN" sz="2400" dirty="0"/>
              </a:p>
            </p:txBody>
          </p:sp>
        </mc:Choice>
        <mc:Fallback xmlns="">
          <p:sp>
            <p:nvSpPr>
              <p:cNvPr id="5" name="矩形 4"/>
              <p:cNvSpPr>
                <a:spLocks noRot="1" noChangeAspect="1" noMove="1" noResize="1" noEditPoints="1" noAdjustHandles="1" noChangeArrowheads="1" noChangeShapeType="1" noTextEdit="1"/>
              </p:cNvSpPr>
              <p:nvPr/>
            </p:nvSpPr>
            <p:spPr>
              <a:xfrm>
                <a:off x="2227793" y="4695746"/>
                <a:ext cx="3108415" cy="988540"/>
              </a:xfrm>
              <a:prstGeom prst="rect">
                <a:avLst/>
              </a:prstGeom>
              <a:blipFill>
                <a:blip r:embed="rId4"/>
                <a:stretch>
                  <a:fillRect/>
                </a:stretch>
              </a:blipFill>
            </p:spPr>
            <p:txBody>
              <a:bodyPr/>
              <a:lstStyle/>
              <a:p>
                <a:r>
                  <a:rPr lang="zh-CN" altLang="en-US">
                    <a:noFill/>
                  </a:rPr>
                  <a:t> </a:t>
                </a:r>
              </a:p>
            </p:txBody>
          </p:sp>
        </mc:Fallback>
      </mc:AlternateContent>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sym typeface="+mn-ea"/>
              </a:rPr>
              <a:t>Time-series multiregional  IO tables</a:t>
            </a:r>
            <a:endParaRPr lang="en-US" dirty="0"/>
          </a:p>
        </p:txBody>
      </p:sp>
      <p:graphicFrame>
        <p:nvGraphicFramePr>
          <p:cNvPr id="4" name="表格 3"/>
          <p:cNvGraphicFramePr>
            <a:graphicFrameLocks noGrp="1"/>
          </p:cNvGraphicFramePr>
          <p:nvPr>
            <p:custDataLst>
              <p:tags r:id="rId1"/>
            </p:custDataLst>
            <p:extLst>
              <p:ext uri="{D42A27DB-BD31-4B8C-83A1-F6EECF244321}">
                <p14:modId xmlns:p14="http://schemas.microsoft.com/office/powerpoint/2010/main" val="1020932616"/>
              </p:ext>
            </p:extLst>
          </p:nvPr>
        </p:nvGraphicFramePr>
        <p:xfrm>
          <a:off x="1566666" y="1957933"/>
          <a:ext cx="9253734" cy="4101782"/>
        </p:xfrm>
        <a:graphic>
          <a:graphicData uri="http://schemas.openxmlformats.org/drawingml/2006/table">
            <a:tbl>
              <a:tblPr firstRow="1" firstCol="1" bandRow="1">
                <a:tableStyleId>{5940675A-B579-460E-94D1-54222C63F5DA}</a:tableStyleId>
              </a:tblPr>
              <a:tblGrid>
                <a:gridCol w="2067513">
                  <a:extLst>
                    <a:ext uri="{9D8B030D-6E8A-4147-A177-3AD203B41FA5}">
                      <a16:colId xmlns:a16="http://schemas.microsoft.com/office/drawing/2014/main" val="20000"/>
                    </a:ext>
                  </a:extLst>
                </a:gridCol>
                <a:gridCol w="1685956">
                  <a:extLst>
                    <a:ext uri="{9D8B030D-6E8A-4147-A177-3AD203B41FA5}">
                      <a16:colId xmlns:a16="http://schemas.microsoft.com/office/drawing/2014/main" val="20001"/>
                    </a:ext>
                  </a:extLst>
                </a:gridCol>
                <a:gridCol w="1275037">
                  <a:extLst>
                    <a:ext uri="{9D8B030D-6E8A-4147-A177-3AD203B41FA5}">
                      <a16:colId xmlns:a16="http://schemas.microsoft.com/office/drawing/2014/main" val="20002"/>
                    </a:ext>
                  </a:extLst>
                </a:gridCol>
                <a:gridCol w="1343636">
                  <a:extLst>
                    <a:ext uri="{9D8B030D-6E8A-4147-A177-3AD203B41FA5}">
                      <a16:colId xmlns:a16="http://schemas.microsoft.com/office/drawing/2014/main" val="20003"/>
                    </a:ext>
                  </a:extLst>
                </a:gridCol>
                <a:gridCol w="2881592">
                  <a:extLst>
                    <a:ext uri="{9D8B030D-6E8A-4147-A177-3AD203B41FA5}">
                      <a16:colId xmlns:a16="http://schemas.microsoft.com/office/drawing/2014/main" val="20004"/>
                    </a:ext>
                  </a:extLst>
                </a:gridCol>
              </a:tblGrid>
              <a:tr h="710307">
                <a:tc>
                  <a:txBody>
                    <a:bodyPr/>
                    <a:lstStyle/>
                    <a:p>
                      <a:pPr algn="ctr"/>
                      <a:r>
                        <a:rPr lang="en-US" sz="1400" kern="100" dirty="0">
                          <a:effectLst/>
                          <a:latin typeface="+mn-lt"/>
                          <a:ea typeface="宋体" panose="02010600030101010101" pitchFamily="2" charset="-122"/>
                          <a:cs typeface="Times New Roman" panose="02020603050405020304" pitchFamily="18" charset="0"/>
                        </a:rPr>
                        <a:t>Based input–output table</a:t>
                      </a:r>
                      <a:endParaRPr lang="zh-CN" sz="1400" kern="100" dirty="0">
                        <a:effectLst/>
                        <a:latin typeface="+mn-lt"/>
                        <a:ea typeface="宋体" panose="02010600030101010101" pitchFamily="2" charset="-122"/>
                        <a:cs typeface="Times New Roman" panose="02020603050405020304" pitchFamily="18" charset="0"/>
                      </a:endParaRPr>
                    </a:p>
                  </a:txBody>
                  <a:tcPr marL="68580" marR="68580" marT="0" marB="0" anchor="ctr">
                    <a:lnL>
                      <a:noFill/>
                    </a:lnL>
                    <a:lnR>
                      <a:noFill/>
                    </a:lnR>
                    <a:lnT w="12700">
                      <a:solidFill>
                        <a:schemeClr val="tx1"/>
                      </a:solidFill>
                      <a:prstDash val="solid"/>
                    </a:lnT>
                    <a:lnB w="12700">
                      <a:solidFill>
                        <a:schemeClr val="tx1"/>
                      </a:solidFill>
                      <a:prstDash val="solid"/>
                    </a:lnB>
                    <a:lnTlToBr>
                      <a:noFill/>
                    </a:lnTlToBr>
                    <a:lnBlToTr>
                      <a:noFill/>
                    </a:lnBlToTr>
                  </a:tcPr>
                </a:tc>
                <a:tc>
                  <a:txBody>
                    <a:bodyPr/>
                    <a:lstStyle/>
                    <a:p>
                      <a:pPr algn="ctr"/>
                      <a:r>
                        <a:rPr lang="en-US" altLang="zh-CN" sz="1400" kern="100" dirty="0">
                          <a:effectLst/>
                          <a:latin typeface="+mn-lt"/>
                          <a:ea typeface="宋体" panose="02010600030101010101" pitchFamily="2" charset="-122"/>
                          <a:cs typeface="Times New Roman" panose="02020603050405020304" pitchFamily="18" charset="0"/>
                        </a:rPr>
                        <a:t>Source</a:t>
                      </a:r>
                      <a:endParaRPr lang="zh-CN" sz="1400" kern="100" dirty="0">
                        <a:effectLst/>
                        <a:latin typeface="+mn-lt"/>
                        <a:ea typeface="宋体" panose="02010600030101010101" pitchFamily="2" charset="-122"/>
                        <a:cs typeface="Times New Roman" panose="02020603050405020304" pitchFamily="18" charset="0"/>
                      </a:endParaRPr>
                    </a:p>
                  </a:txBody>
                  <a:tcPr marL="68580" marR="68580" marT="0" marB="0" anchor="ctr">
                    <a:lnL>
                      <a:noFill/>
                    </a:lnL>
                    <a:lnR>
                      <a:noFill/>
                    </a:lnR>
                    <a:lnT w="12700">
                      <a:solidFill>
                        <a:schemeClr val="tx1"/>
                      </a:solidFill>
                      <a:prstDash val="solid"/>
                    </a:lnT>
                    <a:lnB w="12700">
                      <a:solidFill>
                        <a:schemeClr val="tx1"/>
                      </a:solidFill>
                      <a:prstDash val="solid"/>
                    </a:lnB>
                    <a:lnTlToBr>
                      <a:noFill/>
                    </a:lnTlToBr>
                    <a:lnBlToTr>
                      <a:noFill/>
                    </a:lnBlToTr>
                  </a:tcPr>
                </a:tc>
                <a:tc>
                  <a:txBody>
                    <a:bodyPr/>
                    <a:lstStyle/>
                    <a:p>
                      <a:pPr algn="ctr"/>
                      <a:r>
                        <a:rPr lang="en-US" sz="1400" kern="100" dirty="0">
                          <a:effectLst/>
                          <a:latin typeface="+mn-lt"/>
                          <a:ea typeface="宋体" panose="02010600030101010101" pitchFamily="2" charset="-122"/>
                          <a:cs typeface="Times New Roman" panose="02020603050405020304" pitchFamily="18" charset="0"/>
                        </a:rPr>
                        <a:t>Number of sectors</a:t>
                      </a:r>
                      <a:endParaRPr lang="zh-CN" sz="1400" kern="100" dirty="0">
                        <a:effectLst/>
                        <a:latin typeface="+mn-lt"/>
                        <a:ea typeface="宋体" panose="02010600030101010101" pitchFamily="2" charset="-122"/>
                        <a:cs typeface="Times New Roman" panose="02020603050405020304" pitchFamily="18" charset="0"/>
                      </a:endParaRPr>
                    </a:p>
                  </a:txBody>
                  <a:tcPr marL="68580" marR="68580" marT="0" marB="0" anchor="ctr">
                    <a:lnL>
                      <a:noFill/>
                    </a:lnL>
                    <a:lnR>
                      <a:noFill/>
                    </a:lnR>
                    <a:lnT w="12700">
                      <a:solidFill>
                        <a:schemeClr val="tx1"/>
                      </a:solidFill>
                      <a:prstDash val="solid"/>
                    </a:lnT>
                    <a:lnB w="12700">
                      <a:solidFill>
                        <a:schemeClr val="tx1"/>
                      </a:solidFill>
                      <a:prstDash val="solid"/>
                    </a:lnB>
                    <a:lnTlToBr>
                      <a:noFill/>
                    </a:lnTlToBr>
                    <a:lnBlToTr>
                      <a:noFill/>
                    </a:lnBlToTr>
                  </a:tcPr>
                </a:tc>
                <a:tc>
                  <a:txBody>
                    <a:bodyPr/>
                    <a:lstStyle/>
                    <a:p>
                      <a:pPr algn="ctr"/>
                      <a:r>
                        <a:rPr lang="en-US" sz="1400" kern="100" dirty="0">
                          <a:effectLst/>
                          <a:latin typeface="+mn-lt"/>
                          <a:ea typeface="宋体" panose="02010600030101010101" pitchFamily="2" charset="-122"/>
                          <a:cs typeface="Times New Roman" panose="02020603050405020304" pitchFamily="18" charset="0"/>
                        </a:rPr>
                        <a:t>Number of regions</a:t>
                      </a:r>
                      <a:endParaRPr lang="zh-CN" sz="1400" kern="100" dirty="0">
                        <a:effectLst/>
                        <a:latin typeface="+mn-lt"/>
                        <a:ea typeface="宋体" panose="02010600030101010101" pitchFamily="2" charset="-122"/>
                        <a:cs typeface="Times New Roman" panose="02020603050405020304" pitchFamily="18" charset="0"/>
                      </a:endParaRPr>
                    </a:p>
                  </a:txBody>
                  <a:tcPr marL="68580" marR="68580" marT="0" marB="0" anchor="ctr">
                    <a:lnL>
                      <a:noFill/>
                    </a:lnL>
                    <a:lnR>
                      <a:noFill/>
                    </a:lnR>
                    <a:lnT w="12700">
                      <a:solidFill>
                        <a:schemeClr val="tx1"/>
                      </a:solidFill>
                      <a:prstDash val="solid"/>
                    </a:lnT>
                    <a:lnB w="12700">
                      <a:solidFill>
                        <a:schemeClr val="tx1"/>
                      </a:solidFill>
                      <a:prstDash val="solid"/>
                    </a:lnB>
                    <a:lnTlToBr>
                      <a:noFill/>
                    </a:lnTlToBr>
                    <a:lnBlToTr>
                      <a:noFill/>
                    </a:lnBlToTr>
                  </a:tcPr>
                </a:tc>
                <a:tc>
                  <a:txBody>
                    <a:bodyPr/>
                    <a:lstStyle/>
                    <a:p>
                      <a:pPr algn="ctr"/>
                      <a:r>
                        <a:rPr lang="en-US" sz="1400" kern="100" dirty="0">
                          <a:effectLst/>
                          <a:latin typeface="+mn-lt"/>
                          <a:ea typeface="宋体" panose="02010600030101010101" pitchFamily="2" charset="-122"/>
                          <a:cs typeface="Times New Roman" panose="02020603050405020304" pitchFamily="18" charset="0"/>
                        </a:rPr>
                        <a:t>Year covered</a:t>
                      </a:r>
                      <a:endParaRPr lang="zh-CN" sz="1400" kern="100" dirty="0">
                        <a:effectLst/>
                        <a:latin typeface="+mn-lt"/>
                        <a:ea typeface="宋体" panose="02010600030101010101" pitchFamily="2" charset="-122"/>
                        <a:cs typeface="Times New Roman" panose="02020603050405020304" pitchFamily="18" charset="0"/>
                      </a:endParaRPr>
                    </a:p>
                  </a:txBody>
                  <a:tcPr marL="68580" marR="68580" marT="0" marB="0" anchor="ctr">
                    <a:lnL>
                      <a:noFill/>
                    </a:lnL>
                    <a:lnR>
                      <a:noFill/>
                    </a:lnR>
                    <a:lnT w="12700">
                      <a:solidFill>
                        <a:schemeClr val="tx1"/>
                      </a:solidFill>
                      <a:prstDash val="solid"/>
                    </a:lnT>
                    <a:lnB w="12700">
                      <a:solidFill>
                        <a:schemeClr val="tx1"/>
                      </a:solidFill>
                      <a:prstDash val="solid"/>
                    </a:lnB>
                    <a:lnTlToBr>
                      <a:noFill/>
                    </a:lnTlToBr>
                    <a:lnBlToTr>
                      <a:noFill/>
                    </a:lnBlToTr>
                  </a:tcPr>
                </a:tc>
                <a:extLst>
                  <a:ext uri="{0D108BD9-81ED-4DB2-BD59-A6C34878D82A}">
                    <a16:rowId xmlns:a16="http://schemas.microsoft.com/office/drawing/2014/main" val="10000"/>
                  </a:ext>
                </a:extLst>
              </a:tr>
              <a:tr h="810696">
                <a:tc>
                  <a:txBody>
                    <a:bodyPr/>
                    <a:lstStyle/>
                    <a:p>
                      <a:pPr marL="0" algn="ctr" defTabSz="914400" rtl="0" eaLnBrk="1" latinLnBrk="0" hangingPunct="1">
                        <a:spcBef>
                          <a:spcPts val="250"/>
                        </a:spcBef>
                        <a:spcAft>
                          <a:spcPts val="0"/>
                        </a:spcAft>
                      </a:pPr>
                      <a:r>
                        <a:rPr lang="en-US" sz="1600" kern="100" dirty="0">
                          <a:effectLst/>
                          <a:latin typeface="+mn-lt"/>
                        </a:rPr>
                        <a:t>2002 </a:t>
                      </a:r>
                      <a:r>
                        <a:rPr lang="en-US" altLang="zh-CN" sz="1600" kern="100" dirty="0">
                          <a:effectLst/>
                          <a:latin typeface="+mn-lt"/>
                        </a:rPr>
                        <a:t>MRIO</a:t>
                      </a:r>
                    </a:p>
                  </a:txBody>
                  <a:tcPr marL="68580" marR="68580" marT="0" marB="0" anchor="ctr">
                    <a:lnL>
                      <a:noFill/>
                    </a:lnL>
                    <a:lnR>
                      <a:noFill/>
                    </a:lnR>
                    <a:lnT w="12700" cap="flat" cmpd="sng" algn="ctr">
                      <a:solidFill>
                        <a:schemeClr val="tx1"/>
                      </a:solidFill>
                      <a:prstDash val="solid"/>
                      <a:round/>
                      <a:headEnd type="none" w="med" len="med"/>
                      <a:tailEnd type="none" w="med" len="med"/>
                    </a:lnT>
                    <a:lnB>
                      <a:noFill/>
                    </a:lnB>
                    <a:lnTlToBr>
                      <a:noFill/>
                    </a:lnTlToBr>
                    <a:lnBlToTr>
                      <a:noFill/>
                    </a:lnBlToTr>
                  </a:tcPr>
                </a:tc>
                <a:tc>
                  <a:txBody>
                    <a:bodyPr/>
                    <a:lstStyle/>
                    <a:p>
                      <a:pPr marL="0" algn="ctr" defTabSz="914400" rtl="0" eaLnBrk="1" latinLnBrk="0" hangingPunct="1">
                        <a:spcBef>
                          <a:spcPts val="250"/>
                        </a:spcBef>
                        <a:spcAft>
                          <a:spcPts val="0"/>
                        </a:spcAft>
                      </a:pPr>
                      <a:r>
                        <a:rPr lang="en-US" altLang="zh-CN" sz="1600" kern="100" dirty="0">
                          <a:effectLst/>
                          <a:latin typeface="+mn-lt"/>
                        </a:rPr>
                        <a:t>Pan et al., 2018</a:t>
                      </a:r>
                    </a:p>
                  </a:txBody>
                  <a:tcPr marL="68580" marR="68580" marT="0" marB="0" anchor="ctr">
                    <a:lnL>
                      <a:noFill/>
                    </a:lnL>
                    <a:lnR>
                      <a:noFill/>
                    </a:lnR>
                    <a:lnT w="12700" cap="flat" cmpd="sng" algn="ctr">
                      <a:solidFill>
                        <a:schemeClr val="tx1"/>
                      </a:solidFill>
                      <a:prstDash val="solid"/>
                      <a:round/>
                      <a:headEnd type="none" w="med" len="med"/>
                      <a:tailEnd type="none" w="med" len="med"/>
                    </a:lnT>
                    <a:lnB>
                      <a:noFill/>
                    </a:lnB>
                    <a:lnTlToBr>
                      <a:noFill/>
                    </a:lnTlToBr>
                    <a:lnBlToTr>
                      <a:noFill/>
                    </a:lnBlToTr>
                  </a:tcPr>
                </a:tc>
                <a:tc>
                  <a:txBody>
                    <a:bodyPr/>
                    <a:lstStyle/>
                    <a:p>
                      <a:pPr marL="0" algn="ctr" defTabSz="914400" rtl="0" eaLnBrk="1" latinLnBrk="0" hangingPunct="1">
                        <a:spcBef>
                          <a:spcPts val="250"/>
                        </a:spcBef>
                        <a:spcAft>
                          <a:spcPts val="0"/>
                        </a:spcAft>
                      </a:pPr>
                      <a:r>
                        <a:rPr lang="en-US" sz="1600" kern="100" dirty="0">
                          <a:effectLst/>
                          <a:latin typeface="+mn-lt"/>
                        </a:rPr>
                        <a:t>37</a:t>
                      </a:r>
                      <a:endParaRPr lang="en-US" altLang="en-US" sz="1600" kern="100" dirty="0">
                        <a:effectLst/>
                        <a:latin typeface="+mn-lt"/>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a:noFill/>
                    </a:lnB>
                    <a:lnTlToBr>
                      <a:noFill/>
                    </a:lnTlToBr>
                    <a:lnBlToTr>
                      <a:noFill/>
                    </a:lnBlToTr>
                  </a:tcPr>
                </a:tc>
                <a:tc>
                  <a:txBody>
                    <a:bodyPr/>
                    <a:lstStyle/>
                    <a:p>
                      <a:pPr marL="0" algn="ctr" defTabSz="914400" rtl="0" eaLnBrk="1" latinLnBrk="0" hangingPunct="1">
                        <a:spcBef>
                          <a:spcPts val="250"/>
                        </a:spcBef>
                        <a:spcAft>
                          <a:spcPts val="0"/>
                        </a:spcAft>
                      </a:pPr>
                      <a:r>
                        <a:rPr lang="en-US" sz="1600" kern="100">
                          <a:effectLst/>
                          <a:latin typeface="+mn-lt"/>
                        </a:rPr>
                        <a:t>30</a:t>
                      </a:r>
                      <a:endParaRPr lang="en-US" altLang="en-US" sz="1600" kern="100">
                        <a:effectLst/>
                        <a:latin typeface="+mn-lt"/>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a:noFill/>
                    </a:lnB>
                    <a:lnTlToBr>
                      <a:noFill/>
                    </a:lnTlToBr>
                    <a:lnBlToTr>
                      <a:noFill/>
                    </a:lnBlToTr>
                  </a:tcPr>
                </a:tc>
                <a:tc>
                  <a:txBody>
                    <a:bodyPr/>
                    <a:lstStyle/>
                    <a:p>
                      <a:pPr marL="0" algn="ctr" defTabSz="914400" rtl="0" eaLnBrk="1" latinLnBrk="0" hangingPunct="1">
                        <a:spcBef>
                          <a:spcPts val="250"/>
                        </a:spcBef>
                        <a:spcAft>
                          <a:spcPts val="0"/>
                        </a:spcAft>
                      </a:pPr>
                      <a:r>
                        <a:rPr lang="en-US" sz="1600" kern="100" dirty="0">
                          <a:effectLst/>
                          <a:latin typeface="+mn-lt"/>
                        </a:rPr>
                        <a:t>2000</a:t>
                      </a:r>
                      <a:r>
                        <a:rPr lang="zh-CN" altLang="en-US" sz="1600" kern="100" dirty="0">
                          <a:effectLst/>
                          <a:latin typeface="+mn-lt"/>
                        </a:rPr>
                        <a:t>、</a:t>
                      </a:r>
                      <a:r>
                        <a:rPr lang="en-US" sz="1600" kern="100" dirty="0">
                          <a:effectLst/>
                          <a:latin typeface="+mn-lt"/>
                        </a:rPr>
                        <a:t>2001</a:t>
                      </a:r>
                      <a:r>
                        <a:rPr lang="zh-CN" altLang="en-US" sz="1600" kern="100" dirty="0">
                          <a:effectLst/>
                          <a:latin typeface="+mn-lt"/>
                        </a:rPr>
                        <a:t>、</a:t>
                      </a:r>
                      <a:r>
                        <a:rPr lang="en-US" sz="1600" kern="100" dirty="0">
                          <a:effectLst/>
                          <a:latin typeface="+mn-lt"/>
                        </a:rPr>
                        <a:t>2002</a:t>
                      </a:r>
                      <a:r>
                        <a:rPr lang="zh-CN" altLang="en-US" sz="1600" kern="100" dirty="0">
                          <a:effectLst/>
                          <a:latin typeface="+mn-lt"/>
                        </a:rPr>
                        <a:t>、</a:t>
                      </a:r>
                      <a:r>
                        <a:rPr lang="en-US" sz="1600" kern="100" dirty="0">
                          <a:effectLst/>
                          <a:latin typeface="+mn-lt"/>
                        </a:rPr>
                        <a:t>2003</a:t>
                      </a:r>
                      <a:r>
                        <a:rPr lang="zh-CN" altLang="en-US" sz="1600" kern="100" dirty="0">
                          <a:effectLst/>
                          <a:latin typeface="+mn-lt"/>
                        </a:rPr>
                        <a:t>、</a:t>
                      </a:r>
                      <a:r>
                        <a:rPr lang="en-US" sz="1600" kern="100" dirty="0">
                          <a:effectLst/>
                          <a:latin typeface="+mn-lt"/>
                        </a:rPr>
                        <a:t>2004</a:t>
                      </a:r>
                      <a:endParaRPr lang="en-US" altLang="en-US" sz="1600" kern="100" dirty="0">
                        <a:effectLst/>
                        <a:latin typeface="+mn-lt"/>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a:noFill/>
                    </a:lnB>
                    <a:lnTlToBr>
                      <a:noFill/>
                    </a:lnTlToBr>
                    <a:lnBlToTr>
                      <a:noFill/>
                    </a:lnBlToTr>
                  </a:tcPr>
                </a:tc>
                <a:extLst>
                  <a:ext uri="{0D108BD9-81ED-4DB2-BD59-A6C34878D82A}">
                    <a16:rowId xmlns:a16="http://schemas.microsoft.com/office/drawing/2014/main" val="10001"/>
                  </a:ext>
                </a:extLst>
              </a:tr>
              <a:tr h="860891">
                <a:tc>
                  <a:txBody>
                    <a:bodyPr/>
                    <a:lstStyle/>
                    <a:p>
                      <a:pPr marL="0" algn="ctr" defTabSz="914400" rtl="0" eaLnBrk="1" latinLnBrk="0" hangingPunct="1">
                        <a:spcBef>
                          <a:spcPts val="250"/>
                        </a:spcBef>
                        <a:spcAft>
                          <a:spcPts val="0"/>
                        </a:spcAft>
                      </a:pPr>
                      <a:r>
                        <a:rPr lang="en-US" sz="1600" kern="100" dirty="0">
                          <a:effectLst/>
                          <a:latin typeface="+mn-lt"/>
                        </a:rPr>
                        <a:t>2007 </a:t>
                      </a:r>
                      <a:r>
                        <a:rPr lang="en-US" altLang="zh-CN" sz="1600" kern="100" dirty="0">
                          <a:effectLst/>
                          <a:latin typeface="+mn-lt"/>
                        </a:rPr>
                        <a:t>MRIO</a:t>
                      </a:r>
                    </a:p>
                  </a:txBody>
                  <a:tcPr marL="68580" marR="68580" marT="0" marB="0" anchor="ctr">
                    <a:lnL>
                      <a:noFill/>
                    </a:lnL>
                    <a:lnR>
                      <a:noFill/>
                    </a:lnR>
                    <a:lnT>
                      <a:noFill/>
                    </a:lnT>
                    <a:lnB>
                      <a:noFill/>
                    </a:lnB>
                    <a:lnTlToBr>
                      <a:noFill/>
                    </a:lnTlToBr>
                    <a:lnBlToTr>
                      <a:noFill/>
                    </a:lnBlToTr>
                  </a:tcPr>
                </a:tc>
                <a:tc>
                  <a:txBody>
                    <a:bodyPr/>
                    <a:lstStyle/>
                    <a:p>
                      <a:pPr marL="0" marR="0" lvl="0" indent="0" algn="ctr" defTabSz="914400" rtl="0" eaLnBrk="1" fontAlgn="auto" latinLnBrk="0" hangingPunct="1">
                        <a:lnSpc>
                          <a:spcPct val="100000"/>
                        </a:lnSpc>
                        <a:spcBef>
                          <a:spcPts val="250"/>
                        </a:spcBef>
                        <a:spcAft>
                          <a:spcPts val="0"/>
                        </a:spcAft>
                        <a:buClrTx/>
                        <a:buSzTx/>
                        <a:buFontTx/>
                        <a:buNone/>
                        <a:defRPr/>
                      </a:pPr>
                      <a:r>
                        <a:rPr lang="en-US" altLang="zh-CN" sz="1600" kern="100" dirty="0">
                          <a:effectLst/>
                          <a:latin typeface="+mn-lt"/>
                        </a:rPr>
                        <a:t>Pan et al., 2018</a:t>
                      </a:r>
                    </a:p>
                  </a:txBody>
                  <a:tcPr marL="68580" marR="68580" marT="0" marB="0" anchor="ctr">
                    <a:lnL>
                      <a:noFill/>
                    </a:lnL>
                    <a:lnR>
                      <a:noFill/>
                    </a:lnR>
                    <a:lnT>
                      <a:noFill/>
                    </a:lnT>
                    <a:lnB>
                      <a:noFill/>
                    </a:lnB>
                    <a:lnTlToBr>
                      <a:noFill/>
                    </a:lnTlToBr>
                    <a:lnBlToTr>
                      <a:noFill/>
                    </a:lnBlToTr>
                  </a:tcPr>
                </a:tc>
                <a:tc>
                  <a:txBody>
                    <a:bodyPr/>
                    <a:lstStyle/>
                    <a:p>
                      <a:pPr marL="0" algn="ctr" defTabSz="914400" rtl="0" eaLnBrk="1" latinLnBrk="0" hangingPunct="1">
                        <a:spcBef>
                          <a:spcPts val="250"/>
                        </a:spcBef>
                        <a:spcAft>
                          <a:spcPts val="0"/>
                        </a:spcAft>
                      </a:pPr>
                      <a:r>
                        <a:rPr lang="en-US" sz="1600" kern="100" dirty="0">
                          <a:effectLst/>
                          <a:latin typeface="+mn-lt"/>
                        </a:rPr>
                        <a:t>37</a:t>
                      </a:r>
                      <a:endParaRPr lang="en-US" altLang="en-US" sz="1600" kern="100" dirty="0">
                        <a:effectLst/>
                        <a:latin typeface="+mn-lt"/>
                      </a:endParaRPr>
                    </a:p>
                  </a:txBody>
                  <a:tcPr marL="68580" marR="68580" marT="0" marB="0" anchor="ctr">
                    <a:lnL>
                      <a:noFill/>
                    </a:lnL>
                    <a:lnR>
                      <a:noFill/>
                    </a:lnR>
                    <a:lnT>
                      <a:noFill/>
                    </a:lnT>
                    <a:lnB>
                      <a:noFill/>
                    </a:lnB>
                    <a:lnTlToBr>
                      <a:noFill/>
                    </a:lnTlToBr>
                    <a:lnBlToTr>
                      <a:noFill/>
                    </a:lnBlToTr>
                  </a:tcPr>
                </a:tc>
                <a:tc>
                  <a:txBody>
                    <a:bodyPr/>
                    <a:lstStyle/>
                    <a:p>
                      <a:pPr marL="0" algn="ctr" defTabSz="914400" rtl="0" eaLnBrk="1" latinLnBrk="0" hangingPunct="1">
                        <a:spcBef>
                          <a:spcPts val="250"/>
                        </a:spcBef>
                        <a:spcAft>
                          <a:spcPts val="0"/>
                        </a:spcAft>
                      </a:pPr>
                      <a:r>
                        <a:rPr lang="en-US" sz="1600" kern="100">
                          <a:effectLst/>
                          <a:latin typeface="+mn-lt"/>
                        </a:rPr>
                        <a:t>30</a:t>
                      </a:r>
                      <a:endParaRPr lang="en-US" altLang="en-US" sz="1600" kern="100">
                        <a:effectLst/>
                        <a:latin typeface="+mn-lt"/>
                      </a:endParaRPr>
                    </a:p>
                  </a:txBody>
                  <a:tcPr marL="68580" marR="68580" marT="0" marB="0" anchor="ctr">
                    <a:lnL>
                      <a:noFill/>
                    </a:lnL>
                    <a:lnR>
                      <a:noFill/>
                    </a:lnR>
                    <a:lnT>
                      <a:noFill/>
                    </a:lnT>
                    <a:lnB>
                      <a:noFill/>
                    </a:lnB>
                    <a:lnTlToBr>
                      <a:noFill/>
                    </a:lnTlToBr>
                    <a:lnBlToTr>
                      <a:noFill/>
                    </a:lnBlToTr>
                  </a:tcPr>
                </a:tc>
                <a:tc>
                  <a:txBody>
                    <a:bodyPr/>
                    <a:lstStyle/>
                    <a:p>
                      <a:pPr marL="0" algn="ctr" defTabSz="914400" rtl="0" eaLnBrk="1" latinLnBrk="0" hangingPunct="1">
                        <a:spcBef>
                          <a:spcPts val="250"/>
                        </a:spcBef>
                        <a:spcAft>
                          <a:spcPts val="0"/>
                        </a:spcAft>
                      </a:pPr>
                      <a:r>
                        <a:rPr lang="en-US" sz="1600" kern="100" dirty="0">
                          <a:effectLst/>
                          <a:latin typeface="+mn-lt"/>
                        </a:rPr>
                        <a:t>2005</a:t>
                      </a:r>
                      <a:r>
                        <a:rPr lang="zh-CN" altLang="en-US" sz="1600" kern="100" dirty="0">
                          <a:effectLst/>
                          <a:latin typeface="+mn-lt"/>
                        </a:rPr>
                        <a:t>、</a:t>
                      </a:r>
                      <a:r>
                        <a:rPr lang="en-US" sz="1600" kern="100" dirty="0">
                          <a:effectLst/>
                          <a:latin typeface="+mn-lt"/>
                        </a:rPr>
                        <a:t>2006</a:t>
                      </a:r>
                      <a:r>
                        <a:rPr lang="zh-CN" altLang="en-US" sz="1600" kern="100" dirty="0">
                          <a:effectLst/>
                          <a:latin typeface="+mn-lt"/>
                        </a:rPr>
                        <a:t>、</a:t>
                      </a:r>
                      <a:r>
                        <a:rPr lang="en-US" sz="1600" kern="100" dirty="0">
                          <a:effectLst/>
                          <a:latin typeface="+mn-lt"/>
                        </a:rPr>
                        <a:t>2007</a:t>
                      </a:r>
                      <a:r>
                        <a:rPr lang="zh-CN" altLang="en-US" sz="1600" kern="100" dirty="0">
                          <a:effectLst/>
                          <a:latin typeface="+mn-lt"/>
                        </a:rPr>
                        <a:t>、</a:t>
                      </a:r>
                      <a:r>
                        <a:rPr lang="en-US" sz="1600" kern="100" dirty="0">
                          <a:effectLst/>
                          <a:latin typeface="+mn-lt"/>
                        </a:rPr>
                        <a:t>2008</a:t>
                      </a:r>
                      <a:r>
                        <a:rPr lang="zh-CN" altLang="en-US" sz="1600" kern="100" dirty="0">
                          <a:effectLst/>
                          <a:latin typeface="+mn-lt"/>
                        </a:rPr>
                        <a:t>、</a:t>
                      </a:r>
                      <a:r>
                        <a:rPr lang="en-US" sz="1600" kern="100" dirty="0">
                          <a:effectLst/>
                          <a:latin typeface="+mn-lt"/>
                        </a:rPr>
                        <a:t>2009</a:t>
                      </a:r>
                      <a:endParaRPr lang="en-US" altLang="en-US" sz="1600" kern="100" dirty="0">
                        <a:effectLst/>
                        <a:latin typeface="+mn-lt"/>
                      </a:endParaRPr>
                    </a:p>
                  </a:txBody>
                  <a:tcPr marL="68580" marR="68580" marT="0" marB="0" anchor="ctr">
                    <a:lnL>
                      <a:noFill/>
                    </a:lnL>
                    <a:lnR>
                      <a:noFill/>
                    </a:lnR>
                    <a:lnT>
                      <a:noFill/>
                    </a:lnT>
                    <a:lnB>
                      <a:noFill/>
                    </a:lnB>
                    <a:lnTlToBr>
                      <a:noFill/>
                    </a:lnTlToBr>
                    <a:lnBlToTr>
                      <a:noFill/>
                    </a:lnBlToTr>
                  </a:tcPr>
                </a:tc>
                <a:extLst>
                  <a:ext uri="{0D108BD9-81ED-4DB2-BD59-A6C34878D82A}">
                    <a16:rowId xmlns:a16="http://schemas.microsoft.com/office/drawing/2014/main" val="10002"/>
                  </a:ext>
                </a:extLst>
              </a:tr>
              <a:tr h="860891">
                <a:tc>
                  <a:txBody>
                    <a:bodyPr/>
                    <a:lstStyle/>
                    <a:p>
                      <a:pPr marL="0" algn="ctr" defTabSz="914400" rtl="0" eaLnBrk="1" latinLnBrk="0" hangingPunct="1">
                        <a:spcBef>
                          <a:spcPts val="250"/>
                        </a:spcBef>
                        <a:spcAft>
                          <a:spcPts val="0"/>
                        </a:spcAft>
                      </a:pPr>
                      <a:r>
                        <a:rPr lang="en-US" sz="1600" kern="100" dirty="0">
                          <a:effectLst/>
                          <a:latin typeface="+mn-lt"/>
                        </a:rPr>
                        <a:t>2012 </a:t>
                      </a:r>
                      <a:r>
                        <a:rPr lang="en-US" altLang="zh-CN" sz="1600" kern="100" dirty="0">
                          <a:effectLst/>
                          <a:latin typeface="+mn-lt"/>
                        </a:rPr>
                        <a:t>MRIO</a:t>
                      </a:r>
                    </a:p>
                  </a:txBody>
                  <a:tcPr marL="68580" marR="68580" marT="0" marB="0" anchor="ctr">
                    <a:lnL>
                      <a:noFill/>
                    </a:lnL>
                    <a:lnR>
                      <a:noFill/>
                    </a:lnR>
                    <a:lnT>
                      <a:noFill/>
                    </a:lnT>
                    <a:lnB>
                      <a:noFill/>
                    </a:lnB>
                    <a:lnTlToBr>
                      <a:noFill/>
                    </a:lnTlToBr>
                    <a:lnBlToTr>
                      <a:noFill/>
                    </a:lnBlToTr>
                  </a:tcPr>
                </a:tc>
                <a:tc>
                  <a:txBody>
                    <a:bodyPr/>
                    <a:lstStyle/>
                    <a:p>
                      <a:pPr marL="0" marR="0" lvl="0" indent="0" algn="ctr" defTabSz="914400" rtl="0" eaLnBrk="1" fontAlgn="auto" latinLnBrk="0" hangingPunct="1">
                        <a:lnSpc>
                          <a:spcPct val="100000"/>
                        </a:lnSpc>
                        <a:spcBef>
                          <a:spcPts val="250"/>
                        </a:spcBef>
                        <a:spcAft>
                          <a:spcPts val="0"/>
                        </a:spcAft>
                        <a:buClrTx/>
                        <a:buSzTx/>
                        <a:buFontTx/>
                        <a:buNone/>
                        <a:defRPr/>
                      </a:pPr>
                      <a:r>
                        <a:rPr lang="en-US" altLang="zh-CN" sz="1600" kern="100" dirty="0">
                          <a:effectLst/>
                          <a:latin typeface="+mn-lt"/>
                        </a:rPr>
                        <a:t>Pan et al., 2018</a:t>
                      </a:r>
                    </a:p>
                  </a:txBody>
                  <a:tcPr marL="68580" marR="68580" marT="0" marB="0" anchor="ctr">
                    <a:lnL>
                      <a:noFill/>
                    </a:lnL>
                    <a:lnR>
                      <a:noFill/>
                    </a:lnR>
                    <a:lnT>
                      <a:noFill/>
                    </a:lnT>
                    <a:lnB>
                      <a:noFill/>
                    </a:lnB>
                    <a:lnTlToBr>
                      <a:noFill/>
                    </a:lnTlToBr>
                    <a:lnBlToTr>
                      <a:noFill/>
                    </a:lnBlToTr>
                  </a:tcPr>
                </a:tc>
                <a:tc>
                  <a:txBody>
                    <a:bodyPr/>
                    <a:lstStyle/>
                    <a:p>
                      <a:pPr marL="0" algn="ctr" defTabSz="914400" rtl="0" eaLnBrk="1" latinLnBrk="0" hangingPunct="1">
                        <a:spcBef>
                          <a:spcPts val="250"/>
                        </a:spcBef>
                        <a:spcAft>
                          <a:spcPts val="0"/>
                        </a:spcAft>
                      </a:pPr>
                      <a:r>
                        <a:rPr lang="en-US" sz="1600" kern="100" dirty="0">
                          <a:effectLst/>
                          <a:latin typeface="+mn-lt"/>
                        </a:rPr>
                        <a:t>37</a:t>
                      </a:r>
                      <a:endParaRPr lang="en-US" altLang="en-US" sz="1600" kern="100" dirty="0">
                        <a:effectLst/>
                        <a:latin typeface="+mn-lt"/>
                      </a:endParaRPr>
                    </a:p>
                  </a:txBody>
                  <a:tcPr marL="68580" marR="68580" marT="0" marB="0" anchor="ctr">
                    <a:lnL>
                      <a:noFill/>
                    </a:lnL>
                    <a:lnR>
                      <a:noFill/>
                    </a:lnR>
                    <a:lnT>
                      <a:noFill/>
                    </a:lnT>
                    <a:lnB>
                      <a:noFill/>
                    </a:lnB>
                    <a:lnTlToBr>
                      <a:noFill/>
                    </a:lnTlToBr>
                    <a:lnBlToTr>
                      <a:noFill/>
                    </a:lnBlToTr>
                  </a:tcPr>
                </a:tc>
                <a:tc>
                  <a:txBody>
                    <a:bodyPr/>
                    <a:lstStyle/>
                    <a:p>
                      <a:pPr marL="0" algn="ctr" defTabSz="914400" rtl="0" eaLnBrk="1" latinLnBrk="0" hangingPunct="1">
                        <a:spcBef>
                          <a:spcPts val="250"/>
                        </a:spcBef>
                        <a:spcAft>
                          <a:spcPts val="0"/>
                        </a:spcAft>
                      </a:pPr>
                      <a:r>
                        <a:rPr lang="en-US" sz="1600" kern="100" dirty="0">
                          <a:effectLst/>
                          <a:latin typeface="+mn-lt"/>
                        </a:rPr>
                        <a:t>30</a:t>
                      </a:r>
                      <a:endParaRPr lang="en-US" altLang="en-US" sz="1600" kern="100" dirty="0">
                        <a:effectLst/>
                        <a:latin typeface="+mn-lt"/>
                      </a:endParaRPr>
                    </a:p>
                  </a:txBody>
                  <a:tcPr marL="68580" marR="68580" marT="0" marB="0" anchor="ctr">
                    <a:lnL>
                      <a:noFill/>
                    </a:lnL>
                    <a:lnR>
                      <a:noFill/>
                    </a:lnR>
                    <a:lnT>
                      <a:noFill/>
                    </a:lnT>
                    <a:lnB>
                      <a:noFill/>
                    </a:lnB>
                    <a:lnTlToBr>
                      <a:noFill/>
                    </a:lnTlToBr>
                    <a:lnBlToTr>
                      <a:noFill/>
                    </a:lnBlToTr>
                  </a:tcPr>
                </a:tc>
                <a:tc>
                  <a:txBody>
                    <a:bodyPr/>
                    <a:lstStyle/>
                    <a:p>
                      <a:pPr marL="0" algn="ctr" defTabSz="914400" rtl="0" eaLnBrk="1" latinLnBrk="0" hangingPunct="1">
                        <a:spcBef>
                          <a:spcPts val="250"/>
                        </a:spcBef>
                        <a:spcAft>
                          <a:spcPts val="0"/>
                        </a:spcAft>
                      </a:pPr>
                      <a:r>
                        <a:rPr lang="en-US" sz="1600" kern="100" dirty="0">
                          <a:effectLst/>
                          <a:latin typeface="+mn-lt"/>
                        </a:rPr>
                        <a:t>2010</a:t>
                      </a:r>
                      <a:r>
                        <a:rPr lang="zh-CN" altLang="en-US" sz="1600" kern="100" dirty="0">
                          <a:effectLst/>
                          <a:latin typeface="+mn-lt"/>
                        </a:rPr>
                        <a:t>、</a:t>
                      </a:r>
                      <a:r>
                        <a:rPr lang="en-US" sz="1600" kern="100" dirty="0">
                          <a:effectLst/>
                          <a:latin typeface="+mn-lt"/>
                        </a:rPr>
                        <a:t>2011</a:t>
                      </a:r>
                      <a:r>
                        <a:rPr lang="zh-CN" altLang="en-US" sz="1600" kern="100" dirty="0">
                          <a:effectLst/>
                          <a:latin typeface="+mn-lt"/>
                        </a:rPr>
                        <a:t>、</a:t>
                      </a:r>
                      <a:r>
                        <a:rPr lang="en-US" sz="1600" kern="100" dirty="0">
                          <a:effectLst/>
                          <a:latin typeface="+mn-lt"/>
                        </a:rPr>
                        <a:t>2012</a:t>
                      </a:r>
                      <a:r>
                        <a:rPr lang="zh-CN" altLang="en-US" sz="1600" kern="100" dirty="0">
                          <a:effectLst/>
                          <a:latin typeface="+mn-lt"/>
                        </a:rPr>
                        <a:t>、</a:t>
                      </a:r>
                      <a:r>
                        <a:rPr lang="en-US" sz="1600" kern="100" dirty="0">
                          <a:effectLst/>
                          <a:latin typeface="+mn-lt"/>
                        </a:rPr>
                        <a:t>2013</a:t>
                      </a:r>
                      <a:r>
                        <a:rPr lang="zh-CN" altLang="en-US" sz="1600" kern="100" dirty="0">
                          <a:effectLst/>
                          <a:latin typeface="+mn-lt"/>
                        </a:rPr>
                        <a:t>、</a:t>
                      </a:r>
                      <a:r>
                        <a:rPr lang="en-US" altLang="zh-CN" sz="1600" kern="100" dirty="0">
                          <a:effectLst/>
                          <a:latin typeface="+mn-lt"/>
                        </a:rPr>
                        <a:t>2014</a:t>
                      </a:r>
                      <a:endParaRPr lang="en-US" altLang="en-US" sz="1600" kern="100" dirty="0">
                        <a:effectLst/>
                        <a:latin typeface="+mn-lt"/>
                      </a:endParaRPr>
                    </a:p>
                  </a:txBody>
                  <a:tcPr marL="68580" marR="68580" marT="0" marB="0" anchor="ctr">
                    <a:lnL>
                      <a:noFill/>
                    </a:lnL>
                    <a:lnR>
                      <a:noFill/>
                    </a:lnR>
                    <a:lnT>
                      <a:noFill/>
                    </a:lnT>
                    <a:lnB>
                      <a:noFill/>
                    </a:lnB>
                    <a:lnTlToBr>
                      <a:noFill/>
                    </a:lnTlToBr>
                    <a:lnBlToTr>
                      <a:noFill/>
                    </a:lnBlToTr>
                  </a:tcPr>
                </a:tc>
                <a:extLst>
                  <a:ext uri="{0D108BD9-81ED-4DB2-BD59-A6C34878D82A}">
                    <a16:rowId xmlns:a16="http://schemas.microsoft.com/office/drawing/2014/main" val="10003"/>
                  </a:ext>
                </a:extLst>
              </a:tr>
              <a:tr h="858997">
                <a:tc>
                  <a:txBody>
                    <a:bodyPr/>
                    <a:lstStyle/>
                    <a:p>
                      <a:pPr marL="0" algn="ctr" defTabSz="914400" rtl="0" eaLnBrk="1" latinLnBrk="0" hangingPunct="1">
                        <a:spcBef>
                          <a:spcPts val="250"/>
                        </a:spcBef>
                        <a:spcAft>
                          <a:spcPts val="0"/>
                        </a:spcAft>
                      </a:pPr>
                      <a:r>
                        <a:rPr lang="en-US" sz="1600" kern="100" dirty="0">
                          <a:effectLst/>
                          <a:latin typeface="+mn-lt"/>
                        </a:rPr>
                        <a:t>2017 </a:t>
                      </a:r>
                      <a:r>
                        <a:rPr lang="en-US" altLang="zh-CN" sz="1600" kern="100" dirty="0">
                          <a:effectLst/>
                          <a:latin typeface="+mn-lt"/>
                        </a:rPr>
                        <a:t>MRIO</a:t>
                      </a: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lnTlToBr>
                      <a:noFill/>
                    </a:lnTlToBr>
                    <a:lnBlToTr>
                      <a:noFill/>
                    </a:lnBlToTr>
                  </a:tcPr>
                </a:tc>
                <a:tc>
                  <a:txBody>
                    <a:bodyPr/>
                    <a:lstStyle/>
                    <a:p>
                      <a:pPr marL="0" algn="ctr" defTabSz="914400" rtl="0" eaLnBrk="1" latinLnBrk="0" hangingPunct="1">
                        <a:spcBef>
                          <a:spcPts val="250"/>
                        </a:spcBef>
                        <a:spcAft>
                          <a:spcPts val="0"/>
                        </a:spcAft>
                      </a:pPr>
                      <a:r>
                        <a:rPr lang="en-US" altLang="zh-CN" sz="1600" kern="100" dirty="0">
                          <a:effectLst/>
                          <a:latin typeface="+mn-lt"/>
                        </a:rPr>
                        <a:t>Li et al., 2022</a:t>
                      </a: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lnTlToBr>
                      <a:noFill/>
                    </a:lnTlToBr>
                    <a:lnBlToTr>
                      <a:noFill/>
                    </a:lnBlToTr>
                  </a:tcPr>
                </a:tc>
                <a:tc>
                  <a:txBody>
                    <a:bodyPr/>
                    <a:lstStyle/>
                    <a:p>
                      <a:pPr marL="0" algn="ctr" defTabSz="914400" rtl="0" eaLnBrk="1" latinLnBrk="0" hangingPunct="1">
                        <a:spcBef>
                          <a:spcPts val="250"/>
                        </a:spcBef>
                        <a:spcAft>
                          <a:spcPts val="0"/>
                        </a:spcAft>
                      </a:pPr>
                      <a:r>
                        <a:rPr lang="en-US" sz="1600" kern="100" dirty="0">
                          <a:effectLst/>
                          <a:latin typeface="+mn-lt"/>
                        </a:rPr>
                        <a:t>42</a:t>
                      </a:r>
                      <a:endParaRPr lang="en-US" altLang="en-US" sz="1600" kern="100" dirty="0">
                        <a:effectLst/>
                        <a:latin typeface="+mn-lt"/>
                      </a:endParaRP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lnTlToBr>
                      <a:noFill/>
                    </a:lnTlToBr>
                    <a:lnBlToTr>
                      <a:noFill/>
                    </a:lnBlToTr>
                  </a:tcPr>
                </a:tc>
                <a:tc>
                  <a:txBody>
                    <a:bodyPr/>
                    <a:lstStyle/>
                    <a:p>
                      <a:pPr marL="0" algn="ctr" defTabSz="914400" rtl="0" eaLnBrk="1" latinLnBrk="0" hangingPunct="1">
                        <a:spcBef>
                          <a:spcPts val="250"/>
                        </a:spcBef>
                        <a:spcAft>
                          <a:spcPts val="0"/>
                        </a:spcAft>
                      </a:pPr>
                      <a:r>
                        <a:rPr lang="en-US" sz="1600" kern="100" dirty="0">
                          <a:effectLst/>
                          <a:latin typeface="+mn-lt"/>
                        </a:rPr>
                        <a:t>31</a:t>
                      </a:r>
                      <a:endParaRPr lang="en-US" altLang="en-US" sz="1600" kern="100" dirty="0">
                        <a:effectLst/>
                        <a:latin typeface="+mn-lt"/>
                      </a:endParaRP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lnTlToBr>
                      <a:noFill/>
                    </a:lnTlToBr>
                    <a:lnBlToTr>
                      <a:noFill/>
                    </a:lnBlToTr>
                  </a:tcPr>
                </a:tc>
                <a:tc>
                  <a:txBody>
                    <a:bodyPr/>
                    <a:lstStyle/>
                    <a:p>
                      <a:pPr marL="0" algn="ctr" defTabSz="914400" rtl="0" eaLnBrk="1" latinLnBrk="0" hangingPunct="1">
                        <a:spcBef>
                          <a:spcPts val="250"/>
                        </a:spcBef>
                        <a:spcAft>
                          <a:spcPts val="0"/>
                        </a:spcAft>
                      </a:pPr>
                      <a:r>
                        <a:rPr lang="en-US" sz="1600" kern="100" dirty="0">
                          <a:effectLst/>
                          <a:latin typeface="+mn-lt"/>
                        </a:rPr>
                        <a:t>2015</a:t>
                      </a:r>
                      <a:r>
                        <a:rPr lang="zh-CN" altLang="en-US" sz="1600" kern="100" dirty="0">
                          <a:effectLst/>
                          <a:latin typeface="+mn-lt"/>
                        </a:rPr>
                        <a:t>、</a:t>
                      </a:r>
                      <a:r>
                        <a:rPr lang="en-US" sz="1600" kern="100" dirty="0">
                          <a:effectLst/>
                          <a:latin typeface="+mn-lt"/>
                        </a:rPr>
                        <a:t>2016</a:t>
                      </a:r>
                      <a:r>
                        <a:rPr lang="zh-CN" altLang="en-US" sz="1600" kern="100" dirty="0">
                          <a:effectLst/>
                          <a:latin typeface="+mn-lt"/>
                        </a:rPr>
                        <a:t>、</a:t>
                      </a:r>
                      <a:r>
                        <a:rPr lang="en-US" sz="1600" kern="100" dirty="0">
                          <a:effectLst/>
                          <a:latin typeface="+mn-lt"/>
                        </a:rPr>
                        <a:t>2017</a:t>
                      </a:r>
                      <a:r>
                        <a:rPr lang="zh-CN" altLang="en-US" sz="1600" kern="100" dirty="0">
                          <a:effectLst/>
                          <a:latin typeface="+mn-lt"/>
                        </a:rPr>
                        <a:t>、</a:t>
                      </a:r>
                      <a:r>
                        <a:rPr lang="en-US" altLang="zh-CN" sz="1600" kern="100" dirty="0">
                          <a:effectLst/>
                          <a:latin typeface="+mn-lt"/>
                        </a:rPr>
                        <a:t>2018</a:t>
                      </a:r>
                      <a:r>
                        <a:rPr lang="zh-CN" altLang="en-US" sz="1600" kern="100" dirty="0">
                          <a:effectLst/>
                          <a:latin typeface="+mn-lt"/>
                        </a:rPr>
                        <a:t>、</a:t>
                      </a:r>
                      <a:r>
                        <a:rPr lang="en-US" altLang="zh-CN" sz="1600" kern="100" dirty="0">
                          <a:effectLst/>
                          <a:latin typeface="+mn-lt"/>
                        </a:rPr>
                        <a:t>2019</a:t>
                      </a:r>
                      <a:r>
                        <a:rPr lang="zh-CN" altLang="en-US" sz="1600" kern="100" dirty="0">
                          <a:effectLst/>
                          <a:latin typeface="+mn-lt"/>
                        </a:rPr>
                        <a:t>、</a:t>
                      </a:r>
                      <a:r>
                        <a:rPr lang="en-US" altLang="zh-CN" sz="1600" kern="100" dirty="0">
                          <a:effectLst/>
                          <a:latin typeface="+mn-lt"/>
                        </a:rPr>
                        <a:t>2020</a:t>
                      </a:r>
                      <a:endParaRPr lang="en-US" altLang="en-US" sz="1600" kern="100" dirty="0">
                        <a:effectLst/>
                        <a:latin typeface="+mn-lt"/>
                      </a:endParaRP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lnTlToBr>
                      <a:noFill/>
                    </a:lnTlToBr>
                    <a:lnBlToTr>
                      <a:noFill/>
                    </a:lnBlToTr>
                  </a:tcPr>
                </a:tc>
                <a:extLst>
                  <a:ext uri="{0D108BD9-81ED-4DB2-BD59-A6C34878D82A}">
                    <a16:rowId xmlns:a16="http://schemas.microsoft.com/office/drawing/2014/main" val="10004"/>
                  </a:ext>
                </a:extLst>
              </a:tr>
            </a:tbl>
          </a:graphicData>
        </a:graphic>
      </p:graphicFrame>
      <p:sp>
        <p:nvSpPr>
          <p:cNvPr id="7" name="文本框 6">
            <a:extLst>
              <a:ext uri="{FF2B5EF4-FFF2-40B4-BE49-F238E27FC236}">
                <a16:creationId xmlns:a16="http://schemas.microsoft.com/office/drawing/2014/main" id="{C266EEC1-451D-FE55-65CC-6D461D3DC5CF}"/>
              </a:ext>
            </a:extLst>
          </p:cNvPr>
          <p:cNvSpPr txBox="1"/>
          <p:nvPr/>
        </p:nvSpPr>
        <p:spPr>
          <a:xfrm>
            <a:off x="3550383" y="1506022"/>
            <a:ext cx="5760720" cy="369332"/>
          </a:xfrm>
          <a:prstGeom prst="rect">
            <a:avLst/>
          </a:prstGeom>
          <a:noFill/>
        </p:spPr>
        <p:txBody>
          <a:bodyPr wrap="square">
            <a:spAutoFit/>
          </a:bodyPr>
          <a:lstStyle/>
          <a:p>
            <a:r>
              <a:rPr lang="en-US" altLang="zh-CN" b="1" dirty="0">
                <a:latin typeface="Times New Roman" panose="02020603050405020304" pitchFamily="18" charset="0"/>
                <a:ea typeface="宋体" panose="02010600030101010101" pitchFamily="2" charset="-122"/>
              </a:rPr>
              <a:t>Years Covered in Multiregional Input–Output Tables</a:t>
            </a:r>
            <a:endParaRPr lang="zh-CN" alt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sym typeface="+mn-ea"/>
              </a:rPr>
              <a:t>Time-series multiregional  IO tables</a:t>
            </a:r>
            <a:endParaRPr lang="en-US" dirty="0"/>
          </a:p>
        </p:txBody>
      </p:sp>
      <p:sp>
        <p:nvSpPr>
          <p:cNvPr id="5" name="文本框 4"/>
          <p:cNvSpPr txBox="1"/>
          <p:nvPr/>
        </p:nvSpPr>
        <p:spPr>
          <a:xfrm>
            <a:off x="1596571" y="1487094"/>
            <a:ext cx="9006115" cy="586827"/>
          </a:xfrm>
          <a:prstGeom prst="rect">
            <a:avLst/>
          </a:prstGeom>
          <a:noFill/>
        </p:spPr>
        <p:txBody>
          <a:bodyPr wrap="square" rtlCol="0" anchor="t">
            <a:spAutoFit/>
          </a:bodyPr>
          <a:lstStyle/>
          <a:p>
            <a:pPr algn="just">
              <a:lnSpc>
                <a:spcPct val="150000"/>
              </a:lnSpc>
            </a:pPr>
            <a:r>
              <a:rPr lang="en-US" altLang="zh-CN" sz="2400" dirty="0">
                <a:sym typeface="+mn-ea"/>
              </a:rPr>
              <a:t>RAS method to compile the current price time series MRIO tables</a:t>
            </a:r>
            <a:endParaRPr lang="zh-CN" altLang="en-US" sz="2400" dirty="0">
              <a:sym typeface="+mn-ea"/>
            </a:endParaRPr>
          </a:p>
        </p:txBody>
      </p:sp>
      <p:pic>
        <p:nvPicPr>
          <p:cNvPr id="9" name="图片 8">
            <a:extLst>
              <a:ext uri="{FF2B5EF4-FFF2-40B4-BE49-F238E27FC236}">
                <a16:creationId xmlns:a16="http://schemas.microsoft.com/office/drawing/2014/main" id="{213F00E1-A7B5-2483-E049-C09FB7F8E716}"/>
              </a:ext>
            </a:extLst>
          </p:cNvPr>
          <p:cNvPicPr>
            <a:picLocks noChangeAspect="1"/>
          </p:cNvPicPr>
          <p:nvPr/>
        </p:nvPicPr>
        <p:blipFill>
          <a:blip r:embed="rId3"/>
          <a:stretch>
            <a:fillRect/>
          </a:stretch>
        </p:blipFill>
        <p:spPr>
          <a:xfrm>
            <a:off x="941517" y="2306150"/>
            <a:ext cx="10412283" cy="426882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FB9B519-D0C9-3BCF-1AFD-646CAD6F5384}"/>
              </a:ext>
            </a:extLst>
          </p:cNvPr>
          <p:cNvSpPr>
            <a:spLocks noGrp="1"/>
          </p:cNvSpPr>
          <p:nvPr>
            <p:ph type="title"/>
          </p:nvPr>
        </p:nvSpPr>
        <p:spPr/>
        <p:txBody>
          <a:bodyPr/>
          <a:lstStyle/>
          <a:p>
            <a:r>
              <a:rPr lang="en-US" altLang="zh-CN" dirty="0"/>
              <a:t>Agenda</a:t>
            </a:r>
            <a:endParaRPr lang="zh-CN" altLang="en-US" dirty="0"/>
          </a:p>
        </p:txBody>
      </p:sp>
      <p:sp>
        <p:nvSpPr>
          <p:cNvPr id="3" name="内容占位符 2">
            <a:extLst>
              <a:ext uri="{FF2B5EF4-FFF2-40B4-BE49-F238E27FC236}">
                <a16:creationId xmlns:a16="http://schemas.microsoft.com/office/drawing/2014/main" id="{77154833-2EAB-488D-2713-1F25CE96ADEC}"/>
              </a:ext>
            </a:extLst>
          </p:cNvPr>
          <p:cNvSpPr>
            <a:spLocks noGrp="1"/>
          </p:cNvSpPr>
          <p:nvPr>
            <p:ph idx="1"/>
          </p:nvPr>
        </p:nvSpPr>
        <p:spPr/>
        <p:txBody>
          <a:bodyPr/>
          <a:lstStyle/>
          <a:p>
            <a:r>
              <a:rPr lang="en-US" altLang="zh-CN" dirty="0"/>
              <a:t>Expanding the nations’ measure of wealth</a:t>
            </a:r>
          </a:p>
          <a:p>
            <a:endParaRPr lang="en-US" altLang="zh-CN" dirty="0"/>
          </a:p>
          <a:p>
            <a:r>
              <a:rPr lang="en-US" altLang="zh-CN" dirty="0"/>
              <a:t>Direct / indirect decomposition of natural capital loss</a:t>
            </a:r>
          </a:p>
          <a:p>
            <a:endParaRPr lang="en-US" altLang="zh-CN" dirty="0"/>
          </a:p>
          <a:p>
            <a:r>
              <a:rPr lang="en-US" altLang="zh-CN" dirty="0"/>
              <a:t>GDP accounting </a:t>
            </a:r>
            <a:endParaRPr lang="zh-CN" altLang="en-US" dirty="0"/>
          </a:p>
        </p:txBody>
      </p:sp>
    </p:spTree>
    <p:extLst>
      <p:ext uri="{BB962C8B-B14F-4D97-AF65-F5344CB8AC3E}">
        <p14:creationId xmlns:p14="http://schemas.microsoft.com/office/powerpoint/2010/main" val="20396527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sym typeface="+mn-ea"/>
              </a:rPr>
              <a:t>Value added and total Output </a:t>
            </a:r>
            <a:r>
              <a:rPr lang="en-US" altLang="zh-CN" dirty="0">
                <a:sym typeface="+mn-ea"/>
              </a:rPr>
              <a:t>Data</a:t>
            </a:r>
            <a:endParaRPr lang="en-US" dirty="0"/>
          </a:p>
        </p:txBody>
      </p:sp>
      <p:sp>
        <p:nvSpPr>
          <p:cNvPr id="3" name="内容占位符 2">
            <a:extLst>
              <a:ext uri="{FF2B5EF4-FFF2-40B4-BE49-F238E27FC236}">
                <a16:creationId xmlns:a16="http://schemas.microsoft.com/office/drawing/2014/main" id="{1B025BF0-6571-D7C4-2C34-B124B4ABBFF8}"/>
              </a:ext>
            </a:extLst>
          </p:cNvPr>
          <p:cNvSpPr>
            <a:spLocks noGrp="1"/>
          </p:cNvSpPr>
          <p:nvPr>
            <p:ph idx="1"/>
          </p:nvPr>
        </p:nvSpPr>
        <p:spPr/>
        <p:txBody>
          <a:bodyPr>
            <a:normAutofit fontScale="85000" lnSpcReduction="10000"/>
          </a:bodyPr>
          <a:lstStyle/>
          <a:p>
            <a:pPr marL="0" indent="0">
              <a:buNone/>
            </a:pPr>
            <a:r>
              <a:rPr lang="en-US" altLang="zh-CN" dirty="0"/>
              <a:t>The value added and output data of each region’s 28 sectors from 2000 to 2020 comes from National Bureau of Statistics of China, China Industrial Statistical Yearbook, Statistical Yearbook of Provinces.</a:t>
            </a:r>
          </a:p>
          <a:p>
            <a:pPr marL="0" indent="0">
              <a:buNone/>
            </a:pPr>
            <a:r>
              <a:rPr lang="en-US" altLang="zh-CN" dirty="0"/>
              <a:t>2002, 2007, 2012 and 2017 China’s MRIO tables are used to calculate the value-added. 2000-2020 value-added rates are calculated via the linear interpolation and trend extrapolation.</a:t>
            </a:r>
          </a:p>
          <a:p>
            <a:pPr marL="0" indent="0">
              <a:buNone/>
            </a:pPr>
            <a:r>
              <a:rPr lang="en-US" altLang="zh-CN" dirty="0"/>
              <a:t>For the total output of tertiary industry sectors, these sectors’ value-added values are divided by the value-added rate in the target year to get these missing total output values.</a:t>
            </a:r>
          </a:p>
          <a:p>
            <a:pPr marL="0" indent="0">
              <a:buNone/>
            </a:pPr>
            <a:r>
              <a:rPr lang="en-US" altLang="zh-CN" dirty="0"/>
              <a:t>Adjustment: Using the value added of primary, secondary and tertiary industry of each region (NBS) for total control, combined with the raw value-added proportion structure of each region, and value-added proportion structure of each industry within each region, the adjusted value added could be computed.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6CFDCB-7A44-68ED-C0E7-9D995872D841}"/>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19B97563-DE52-5CD4-31E8-ABE64F9A6C3A}"/>
              </a:ext>
            </a:extLst>
          </p:cNvPr>
          <p:cNvSpPr>
            <a:spLocks noGrp="1"/>
          </p:cNvSpPr>
          <p:nvPr>
            <p:ph type="title"/>
          </p:nvPr>
        </p:nvSpPr>
        <p:spPr/>
        <p:txBody>
          <a:bodyPr/>
          <a:lstStyle/>
          <a:p>
            <a:r>
              <a:rPr lang="en-US" dirty="0">
                <a:sym typeface="+mn-ea"/>
              </a:rPr>
              <a:t>Import, intermediate input and final use data</a:t>
            </a:r>
            <a:endParaRPr lang="en-US" dirty="0"/>
          </a:p>
        </p:txBody>
      </p:sp>
      <p:sp>
        <p:nvSpPr>
          <p:cNvPr id="3" name="内容占位符 2">
            <a:extLst>
              <a:ext uri="{FF2B5EF4-FFF2-40B4-BE49-F238E27FC236}">
                <a16:creationId xmlns:a16="http://schemas.microsoft.com/office/drawing/2014/main" id="{8739CE3F-2F91-4CCE-1267-1285F090B49E}"/>
              </a:ext>
            </a:extLst>
          </p:cNvPr>
          <p:cNvSpPr>
            <a:spLocks noGrp="1"/>
          </p:cNvSpPr>
          <p:nvPr>
            <p:ph idx="1"/>
          </p:nvPr>
        </p:nvSpPr>
        <p:spPr/>
        <p:txBody>
          <a:bodyPr>
            <a:normAutofit fontScale="92500" lnSpcReduction="10000"/>
          </a:bodyPr>
          <a:lstStyle/>
          <a:p>
            <a:pPr marL="0" indent="0">
              <a:buNone/>
            </a:pPr>
            <a:r>
              <a:rPr lang="en-US" altLang="zh-CN" dirty="0"/>
              <a:t>The China’s import data (excluding Tibet) from 2000 to 2020 comes from NBS. </a:t>
            </a:r>
          </a:p>
          <a:p>
            <a:pPr marL="0" indent="0">
              <a:buNone/>
            </a:pPr>
            <a:r>
              <a:rPr lang="en-US" altLang="zh-CN" dirty="0"/>
              <a:t>The base China’s MRIO tables are used to calculate imports for intermediate use rate and imports for final use. Assume the rates of intermediate and final use imports are constant, and the imports account for the same proportion as the share of intermediate use and final use sector respectively. Imports could be divided into imports for each intermediate use and final use sector. </a:t>
            </a:r>
          </a:p>
          <a:p>
            <a:pPr marL="0" indent="0">
              <a:buNone/>
            </a:pPr>
            <a:r>
              <a:rPr lang="en-US" altLang="zh-CN" dirty="0"/>
              <a:t>The intermediate input of each regional sector is each reginal sector’s total output minus value added and import.</a:t>
            </a:r>
          </a:p>
          <a:p>
            <a:pPr marL="0" indent="0">
              <a:buNone/>
            </a:pPr>
            <a:r>
              <a:rPr lang="en-US" altLang="zh-CN" dirty="0"/>
              <a:t>Final use data from 2000 to 2017 comes from NBS. For 2018 to 2020, we calculate final use data based on 2017 final use structure and GDP growth rate of each region.</a:t>
            </a:r>
          </a:p>
        </p:txBody>
      </p:sp>
    </p:spTree>
    <p:extLst>
      <p:ext uri="{BB962C8B-B14F-4D97-AF65-F5344CB8AC3E}">
        <p14:creationId xmlns:p14="http://schemas.microsoft.com/office/powerpoint/2010/main" val="41521780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Provincial level natural capital loss</a:t>
            </a:r>
            <a:endParaRPr lang="zh-CN" altLang="en-US" dirty="0"/>
          </a:p>
        </p:txBody>
      </p:sp>
      <p:sp>
        <p:nvSpPr>
          <p:cNvPr id="6" name="矩形 5"/>
          <p:cNvSpPr/>
          <p:nvPr/>
        </p:nvSpPr>
        <p:spPr>
          <a:xfrm>
            <a:off x="2951701" y="1798306"/>
            <a:ext cx="1955985" cy="369332"/>
          </a:xfrm>
          <a:prstGeom prst="rect">
            <a:avLst/>
          </a:prstGeom>
        </p:spPr>
        <p:txBody>
          <a:bodyPr wrap="none">
            <a:spAutoFit/>
          </a:bodyPr>
          <a:lstStyle/>
          <a:p>
            <a:r>
              <a:rPr lang="en-US" altLang="zh-CN" dirty="0"/>
              <a:t>Direct Decomposed</a:t>
            </a:r>
            <a:endParaRPr lang="zh-CN" altLang="en-US" dirty="0"/>
          </a:p>
        </p:txBody>
      </p:sp>
      <p:sp>
        <p:nvSpPr>
          <p:cNvPr id="7" name="矩形 6"/>
          <p:cNvSpPr/>
          <p:nvPr/>
        </p:nvSpPr>
        <p:spPr>
          <a:xfrm>
            <a:off x="7434444" y="1798306"/>
            <a:ext cx="2159566" cy="369332"/>
          </a:xfrm>
          <a:prstGeom prst="rect">
            <a:avLst/>
          </a:prstGeom>
        </p:spPr>
        <p:txBody>
          <a:bodyPr wrap="none">
            <a:spAutoFit/>
          </a:bodyPr>
          <a:lstStyle/>
          <a:p>
            <a:r>
              <a:rPr lang="en-US" altLang="zh-CN" dirty="0">
                <a:solidFill>
                  <a:srgbClr val="FF0000"/>
                </a:solidFill>
              </a:rPr>
              <a:t>Indirect Decomposed</a:t>
            </a:r>
            <a:endParaRPr lang="zh-CN" altLang="en-US" dirty="0">
              <a:solidFill>
                <a:srgbClr val="FF0000"/>
              </a:solidFill>
            </a:endParaRPr>
          </a:p>
        </p:txBody>
      </p:sp>
      <p:pic>
        <p:nvPicPr>
          <p:cNvPr id="3" name="图片 2">
            <a:extLst>
              <a:ext uri="{FF2B5EF4-FFF2-40B4-BE49-F238E27FC236}">
                <a16:creationId xmlns:a16="http://schemas.microsoft.com/office/drawing/2014/main" id="{31308C26-8BDD-12F6-9508-086FEADD2C7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1371" y="2474460"/>
            <a:ext cx="11112533" cy="3911079"/>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Inter-provincial transfer of </a:t>
            </a:r>
            <a:r>
              <a:rPr lang="en-US" altLang="zh-CN" dirty="0"/>
              <a:t>natural capital loss</a:t>
            </a:r>
            <a:endParaRPr lang="en-US" dirty="0"/>
          </a:p>
        </p:txBody>
      </p:sp>
      <p:pic>
        <p:nvPicPr>
          <p:cNvPr id="3" name="图片 2">
            <a:extLst>
              <a:ext uri="{FF2B5EF4-FFF2-40B4-BE49-F238E27FC236}">
                <a16:creationId xmlns:a16="http://schemas.microsoft.com/office/drawing/2014/main" id="{2D7F6DB6-F802-C7BD-CB35-40645781D00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05174" y="1929717"/>
            <a:ext cx="9633940" cy="4478339"/>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3. SNA Related definitions</a:t>
            </a:r>
            <a:endParaRPr lang="zh-CN" altLang="en-US" dirty="0"/>
          </a:p>
        </p:txBody>
      </p:sp>
      <p:sp>
        <p:nvSpPr>
          <p:cNvPr id="3" name="内容占位符 2"/>
          <p:cNvSpPr>
            <a:spLocks noGrp="1"/>
          </p:cNvSpPr>
          <p:nvPr>
            <p:ph idx="1"/>
          </p:nvPr>
        </p:nvSpPr>
        <p:spPr/>
        <p:txBody>
          <a:bodyPr/>
          <a:lstStyle/>
          <a:p>
            <a:r>
              <a:rPr lang="en-US" altLang="zh-CN" dirty="0"/>
              <a:t>Genuine Value Added (production approach)</a:t>
            </a:r>
          </a:p>
          <a:p>
            <a:endParaRPr lang="en-US" altLang="zh-CN" dirty="0"/>
          </a:p>
          <a:p>
            <a:r>
              <a:rPr lang="en-US" altLang="zh-CN" dirty="0"/>
              <a:t>Genuine Capital Formation (expenditure approach)</a:t>
            </a:r>
          </a:p>
          <a:p>
            <a:endParaRPr lang="en-US" altLang="zh-CN" dirty="0"/>
          </a:p>
          <a:p>
            <a:r>
              <a:rPr lang="en-US" altLang="zh-CN" dirty="0"/>
              <a:t>Genuine Capital Stock (balance sheet accounting)</a:t>
            </a:r>
          </a:p>
          <a:p>
            <a:endParaRPr lang="zh-CN" altLang="en-US" dirty="0"/>
          </a:p>
        </p:txBody>
      </p:sp>
      <p:pic>
        <p:nvPicPr>
          <p:cNvPr id="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0807" y="2293964"/>
            <a:ext cx="433387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文本框 3"/>
          <p:cNvSpPr txBox="1"/>
          <p:nvPr/>
        </p:nvSpPr>
        <p:spPr>
          <a:xfrm>
            <a:off x="2380807" y="3283729"/>
            <a:ext cx="5862920" cy="535916"/>
          </a:xfrm>
          <a:prstGeom prst="rect">
            <a:avLst/>
          </a:prstGeom>
          <a:noFill/>
        </p:spPr>
        <p:txBody>
          <a:bodyPr wrap="square">
            <a:spAutoFit/>
          </a:bodyPr>
          <a:lstStyle>
            <a:defPPr>
              <a:defRPr lang="zh-CN"/>
            </a:defPPr>
            <a:lvl1pPr algn="just">
              <a:lnSpc>
                <a:spcPct val="150000"/>
              </a:lnSpc>
              <a:defRPr i="1" kern="100">
                <a:effectLst/>
                <a:latin typeface="Times New Roman" panose="02020603050405020304" pitchFamily="18" charset="0"/>
                <a:ea typeface="宋体" panose="02010600030101010101" pitchFamily="2" charset="-122"/>
                <a:cs typeface="Times New Roman" panose="02020603050405020304" pitchFamily="18" charset="0"/>
              </a:defRPr>
            </a:lvl1pPr>
          </a:lstStyle>
          <a:p>
            <a:r>
              <a:rPr lang="zh-CN" altLang="zh-CN" sz="2200" dirty="0"/>
              <a:t>It’ = It − nt(Rt − gt) − </a:t>
            </a:r>
            <a:r>
              <a:rPr lang="en-US" altLang="zh-CN" sz="2200" dirty="0"/>
              <a:t>σ</a:t>
            </a:r>
            <a:r>
              <a:rPr lang="zh-CN" altLang="zh-CN" sz="2200" dirty="0"/>
              <a:t>t(et − dt) + mt</a:t>
            </a:r>
            <a:endParaRPr lang="zh-CN" altLang="zh-CN" sz="2200" i="0" dirty="0"/>
          </a:p>
        </p:txBody>
      </p:sp>
      <p:sp>
        <p:nvSpPr>
          <p:cNvPr id="6" name="文本框 5"/>
          <p:cNvSpPr txBox="1"/>
          <p:nvPr/>
        </p:nvSpPr>
        <p:spPr>
          <a:xfrm>
            <a:off x="2380807" y="4437935"/>
            <a:ext cx="6949439" cy="545919"/>
          </a:xfrm>
          <a:prstGeom prst="rect">
            <a:avLst/>
          </a:prstGeom>
          <a:noFill/>
        </p:spPr>
        <p:txBody>
          <a:bodyPr wrap="square">
            <a:spAutoFit/>
          </a:bodyPr>
          <a:lstStyle/>
          <a:p>
            <a:pPr algn="just">
              <a:lnSpc>
                <a:spcPct val="150000"/>
              </a:lnSpc>
            </a:pPr>
            <a:r>
              <a:rPr lang="en-US" altLang="zh-CN" sz="2200" i="1" kern="100" dirty="0" err="1">
                <a:latin typeface="Times New Roman" panose="02020603050405020304" pitchFamily="18" charset="0"/>
                <a:ea typeface="宋体" panose="02010600030101010101" pitchFamily="2" charset="-122"/>
                <a:cs typeface="Times New Roman" panose="02020603050405020304" pitchFamily="18" charset="0"/>
              </a:rPr>
              <a:t>K’</a:t>
            </a:r>
            <a:r>
              <a:rPr lang="en-US" altLang="zh-CN" sz="2200" i="1" kern="100" baseline="-25000" dirty="0" err="1">
                <a:latin typeface="Times New Roman" panose="02020603050405020304" pitchFamily="18" charset="0"/>
                <a:ea typeface="宋体" panose="02010600030101010101" pitchFamily="2" charset="-122"/>
                <a:cs typeface="Times New Roman" panose="02020603050405020304" pitchFamily="18" charset="0"/>
              </a:rPr>
              <a:t>t</a:t>
            </a:r>
            <a:r>
              <a:rPr lang="en-US" altLang="zh-CN" sz="2200" i="1" kern="100" dirty="0">
                <a:latin typeface="Times New Roman" panose="02020603050405020304" pitchFamily="18" charset="0"/>
                <a:ea typeface="宋体" panose="02010600030101010101" pitchFamily="2" charset="-122"/>
                <a:cs typeface="Times New Roman" panose="02020603050405020304" pitchFamily="18" charset="0"/>
              </a:rPr>
              <a:t> = K’</a:t>
            </a:r>
            <a:r>
              <a:rPr lang="en-US" altLang="zh-CN" sz="2200" i="1" kern="100" baseline="-25000" dirty="0">
                <a:latin typeface="Times New Roman" panose="02020603050405020304" pitchFamily="18" charset="0"/>
                <a:ea typeface="宋体" panose="02010600030101010101" pitchFamily="2" charset="-122"/>
                <a:cs typeface="Times New Roman" panose="02020603050405020304" pitchFamily="18" charset="0"/>
              </a:rPr>
              <a:t>t-1</a:t>
            </a:r>
            <a:r>
              <a:rPr lang="en-US" altLang="zh-CN" sz="2200" i="1" kern="100" dirty="0">
                <a:latin typeface="Times New Roman" panose="02020603050405020304" pitchFamily="18" charset="0"/>
                <a:ea typeface="宋体" panose="02010600030101010101" pitchFamily="2" charset="-122"/>
                <a:cs typeface="Times New Roman" panose="02020603050405020304" pitchFamily="18" charset="0"/>
              </a:rPr>
              <a:t>(1 − </a:t>
            </a:r>
            <a:r>
              <a:rPr lang="en-US" altLang="zh-CN" sz="2200" i="1" kern="100" dirty="0" err="1">
                <a:latin typeface="Times New Roman" panose="02020603050405020304" pitchFamily="18" charset="0"/>
                <a:ea typeface="宋体" panose="02010600030101010101" pitchFamily="2" charset="-122"/>
                <a:cs typeface="Times New Roman" panose="02020603050405020304" pitchFamily="18" charset="0"/>
              </a:rPr>
              <a:t>δ</a:t>
            </a:r>
            <a:r>
              <a:rPr lang="en-US" altLang="zh-CN" sz="2200" i="1" kern="100" baseline="-25000" dirty="0" err="1">
                <a:latin typeface="Times New Roman" panose="02020603050405020304" pitchFamily="18" charset="0"/>
                <a:ea typeface="宋体" panose="02010600030101010101" pitchFamily="2" charset="-122"/>
                <a:cs typeface="Times New Roman" panose="02020603050405020304" pitchFamily="18" charset="0"/>
              </a:rPr>
              <a:t>t</a:t>
            </a:r>
            <a:r>
              <a:rPr lang="en-US" altLang="zh-CN" sz="2200" i="1" kern="100" dirty="0">
                <a:latin typeface="Times New Roman" panose="02020603050405020304" pitchFamily="18" charset="0"/>
                <a:ea typeface="宋体" panose="02010600030101010101" pitchFamily="2" charset="-122"/>
                <a:cs typeface="Times New Roman" panose="02020603050405020304" pitchFamily="18" charset="0"/>
              </a:rPr>
              <a:t>) + I’</a:t>
            </a:r>
            <a:endParaRPr lang="zh-CN" altLang="zh-CN" sz="2200" kern="100" dirty="0">
              <a:latin typeface="Calibri" panose="020F0502020204030204" pitchFamily="34" charset="0"/>
              <a:ea typeface="宋体" panose="02010600030101010101" pitchFamily="2" charset="-122"/>
              <a:cs typeface="Times New Roman" panose="02020603050405020304"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图表 15">
            <a:extLst>
              <a:ext uri="{FF2B5EF4-FFF2-40B4-BE49-F238E27FC236}">
                <a16:creationId xmlns:a16="http://schemas.microsoft.com/office/drawing/2014/main" id="{00000000-0008-0000-0A00-000004000000}"/>
              </a:ext>
            </a:extLst>
          </p:cNvPr>
          <p:cNvGraphicFramePr/>
          <p:nvPr>
            <p:extLst>
              <p:ext uri="{D42A27DB-BD31-4B8C-83A1-F6EECF244321}">
                <p14:modId xmlns:p14="http://schemas.microsoft.com/office/powerpoint/2010/main" val="1414958593"/>
              </p:ext>
            </p:extLst>
          </p:nvPr>
        </p:nvGraphicFramePr>
        <p:xfrm>
          <a:off x="6054767" y="-7382"/>
          <a:ext cx="4536000" cy="262829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图表 12">
            <a:extLst>
              <a:ext uri="{FF2B5EF4-FFF2-40B4-BE49-F238E27FC236}">
                <a16:creationId xmlns:a16="http://schemas.microsoft.com/office/drawing/2014/main" id="{00000000-0008-0000-0A00-000006000000}"/>
              </a:ext>
            </a:extLst>
          </p:cNvPr>
          <p:cNvGraphicFramePr/>
          <p:nvPr>
            <p:extLst>
              <p:ext uri="{D42A27DB-BD31-4B8C-83A1-F6EECF244321}">
                <p14:modId xmlns:p14="http://schemas.microsoft.com/office/powerpoint/2010/main" val="1007505078"/>
              </p:ext>
            </p:extLst>
          </p:nvPr>
        </p:nvGraphicFramePr>
        <p:xfrm>
          <a:off x="6096000" y="2128862"/>
          <a:ext cx="4536000" cy="264798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图表 4">
            <a:extLst>
              <a:ext uri="{FF2B5EF4-FFF2-40B4-BE49-F238E27FC236}">
                <a16:creationId xmlns:a16="http://schemas.microsoft.com/office/drawing/2014/main" id="{00000000-0008-0000-0A00-000005000000}"/>
              </a:ext>
            </a:extLst>
          </p:cNvPr>
          <p:cNvGraphicFramePr/>
          <p:nvPr>
            <p:extLst>
              <p:ext uri="{D42A27DB-BD31-4B8C-83A1-F6EECF244321}">
                <p14:modId xmlns:p14="http://schemas.microsoft.com/office/powerpoint/2010/main" val="3588977118"/>
              </p:ext>
            </p:extLst>
          </p:nvPr>
        </p:nvGraphicFramePr>
        <p:xfrm>
          <a:off x="6141691" y="4340962"/>
          <a:ext cx="4493744" cy="2517041"/>
        </p:xfrm>
        <a:graphic>
          <a:graphicData uri="http://schemas.openxmlformats.org/drawingml/2006/chart">
            <c:chart xmlns:c="http://schemas.openxmlformats.org/drawingml/2006/chart" xmlns:r="http://schemas.openxmlformats.org/officeDocument/2006/relationships" r:id="rId5"/>
          </a:graphicData>
        </a:graphic>
      </p:graphicFrame>
      <p:sp>
        <p:nvSpPr>
          <p:cNvPr id="9" name="文本框 8"/>
          <p:cNvSpPr txBox="1"/>
          <p:nvPr/>
        </p:nvSpPr>
        <p:spPr>
          <a:xfrm>
            <a:off x="6586729" y="4576383"/>
            <a:ext cx="2943645" cy="369332"/>
          </a:xfrm>
          <a:prstGeom prst="rect">
            <a:avLst/>
          </a:prstGeom>
          <a:noFill/>
        </p:spPr>
        <p:txBody>
          <a:bodyPr wrap="square" rtlCol="0">
            <a:spAutoFit/>
          </a:bodyPr>
          <a:lstStyle/>
          <a:p>
            <a:r>
              <a:rPr lang="en-US" dirty="0">
                <a:solidFill>
                  <a:srgbClr val="0070C0"/>
                </a:solidFill>
              </a:rPr>
              <a:t>Indirect</a:t>
            </a:r>
          </a:p>
        </p:txBody>
      </p:sp>
      <p:sp>
        <p:nvSpPr>
          <p:cNvPr id="12" name="矩形 11">
            <a:extLst>
              <a:ext uri="{FF2B5EF4-FFF2-40B4-BE49-F238E27FC236}">
                <a16:creationId xmlns:a16="http://schemas.microsoft.com/office/drawing/2014/main" id="{C3DA8DCC-DF30-6B12-4E86-94D8DE424B54}"/>
              </a:ext>
            </a:extLst>
          </p:cNvPr>
          <p:cNvSpPr/>
          <p:nvPr/>
        </p:nvSpPr>
        <p:spPr>
          <a:xfrm>
            <a:off x="7908901" y="4598703"/>
            <a:ext cx="151073" cy="176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1" name="文本框 10"/>
          <p:cNvSpPr txBox="1"/>
          <p:nvPr/>
        </p:nvSpPr>
        <p:spPr>
          <a:xfrm>
            <a:off x="6531072" y="2295985"/>
            <a:ext cx="2943645" cy="369332"/>
          </a:xfrm>
          <a:prstGeom prst="rect">
            <a:avLst/>
          </a:prstGeom>
          <a:noFill/>
        </p:spPr>
        <p:txBody>
          <a:bodyPr wrap="square" rtlCol="0">
            <a:spAutoFit/>
          </a:bodyPr>
          <a:lstStyle/>
          <a:p>
            <a:r>
              <a:rPr lang="en-US" dirty="0">
                <a:solidFill>
                  <a:srgbClr val="0070C0"/>
                </a:solidFill>
              </a:rPr>
              <a:t>Indirect</a:t>
            </a:r>
          </a:p>
        </p:txBody>
      </p:sp>
      <p:sp>
        <p:nvSpPr>
          <p:cNvPr id="7" name="文本框 6"/>
          <p:cNvSpPr txBox="1"/>
          <p:nvPr/>
        </p:nvSpPr>
        <p:spPr>
          <a:xfrm>
            <a:off x="6531072" y="249460"/>
            <a:ext cx="2891597" cy="369332"/>
          </a:xfrm>
          <a:prstGeom prst="rect">
            <a:avLst/>
          </a:prstGeom>
          <a:noFill/>
        </p:spPr>
        <p:txBody>
          <a:bodyPr wrap="square" rtlCol="0">
            <a:spAutoFit/>
          </a:bodyPr>
          <a:lstStyle/>
          <a:p>
            <a:r>
              <a:rPr lang="en-US" dirty="0">
                <a:solidFill>
                  <a:srgbClr val="0070C0"/>
                </a:solidFill>
              </a:rPr>
              <a:t>Indirect</a:t>
            </a:r>
          </a:p>
        </p:txBody>
      </p:sp>
      <p:sp>
        <p:nvSpPr>
          <p:cNvPr id="19" name="矩形 18">
            <a:extLst>
              <a:ext uri="{FF2B5EF4-FFF2-40B4-BE49-F238E27FC236}">
                <a16:creationId xmlns:a16="http://schemas.microsoft.com/office/drawing/2014/main" id="{528B1B0D-411F-B9BE-3DA2-9E4D04C8DD4B}"/>
              </a:ext>
            </a:extLst>
          </p:cNvPr>
          <p:cNvSpPr/>
          <p:nvPr/>
        </p:nvSpPr>
        <p:spPr>
          <a:xfrm>
            <a:off x="7940978" y="273313"/>
            <a:ext cx="108000" cy="1836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graphicFrame>
        <p:nvGraphicFramePr>
          <p:cNvPr id="20" name="图表 19">
            <a:extLst>
              <a:ext uri="{FF2B5EF4-FFF2-40B4-BE49-F238E27FC236}">
                <a16:creationId xmlns:a16="http://schemas.microsoft.com/office/drawing/2014/main" id="{00000000-0008-0000-0500-00009EEB7400}"/>
              </a:ext>
            </a:extLst>
          </p:cNvPr>
          <p:cNvGraphicFramePr/>
          <p:nvPr>
            <p:extLst>
              <p:ext uri="{D42A27DB-BD31-4B8C-83A1-F6EECF244321}">
                <p14:modId xmlns:p14="http://schemas.microsoft.com/office/powerpoint/2010/main" val="3360767248"/>
              </p:ext>
            </p:extLst>
          </p:nvPr>
        </p:nvGraphicFramePr>
        <p:xfrm>
          <a:off x="1528664" y="0"/>
          <a:ext cx="4536000" cy="2592000"/>
        </p:xfrm>
        <a:graphic>
          <a:graphicData uri="http://schemas.openxmlformats.org/drawingml/2006/chart">
            <c:chart xmlns:c="http://schemas.openxmlformats.org/drawingml/2006/chart" xmlns:r="http://schemas.openxmlformats.org/officeDocument/2006/relationships" r:id="rId6"/>
          </a:graphicData>
        </a:graphic>
      </p:graphicFrame>
      <p:sp>
        <p:nvSpPr>
          <p:cNvPr id="8" name="文本框 7"/>
          <p:cNvSpPr txBox="1"/>
          <p:nvPr/>
        </p:nvSpPr>
        <p:spPr>
          <a:xfrm>
            <a:off x="1527102" y="-112865"/>
            <a:ext cx="4604400" cy="369332"/>
          </a:xfrm>
          <a:prstGeom prst="rect">
            <a:avLst/>
          </a:prstGeom>
          <a:noFill/>
        </p:spPr>
        <p:txBody>
          <a:bodyPr wrap="square">
            <a:spAutoFit/>
          </a:bodyPr>
          <a:lstStyle/>
          <a:p>
            <a:r>
              <a:rPr lang="en-US" altLang="zh-CN" dirty="0">
                <a:solidFill>
                  <a:srgbClr val="FF0000"/>
                </a:solidFill>
              </a:rPr>
              <a:t>Genuine GDP / GDP</a:t>
            </a:r>
            <a:endParaRPr lang="zh-CN" altLang="en-US" dirty="0"/>
          </a:p>
        </p:txBody>
      </p:sp>
      <p:sp>
        <p:nvSpPr>
          <p:cNvPr id="6" name="文本框 5"/>
          <p:cNvSpPr txBox="1"/>
          <p:nvPr/>
        </p:nvSpPr>
        <p:spPr>
          <a:xfrm>
            <a:off x="2088206" y="171456"/>
            <a:ext cx="1002256" cy="382137"/>
          </a:xfrm>
          <a:prstGeom prst="rect">
            <a:avLst/>
          </a:prstGeom>
          <a:noFill/>
        </p:spPr>
        <p:txBody>
          <a:bodyPr wrap="square" rtlCol="0">
            <a:spAutoFit/>
          </a:bodyPr>
          <a:lstStyle/>
          <a:p>
            <a:r>
              <a:rPr lang="en-US" dirty="0"/>
              <a:t>Direct</a:t>
            </a:r>
          </a:p>
        </p:txBody>
      </p:sp>
      <p:graphicFrame>
        <p:nvGraphicFramePr>
          <p:cNvPr id="24" name="图表 23">
            <a:extLst>
              <a:ext uri="{FF2B5EF4-FFF2-40B4-BE49-F238E27FC236}">
                <a16:creationId xmlns:a16="http://schemas.microsoft.com/office/drawing/2014/main" id="{00000000-0008-0000-0900-0000B1CCCF00}"/>
              </a:ext>
            </a:extLst>
          </p:cNvPr>
          <p:cNvGraphicFramePr/>
          <p:nvPr>
            <p:extLst>
              <p:ext uri="{D42A27DB-BD31-4B8C-83A1-F6EECF244321}">
                <p14:modId xmlns:p14="http://schemas.microsoft.com/office/powerpoint/2010/main" val="1090817969"/>
              </p:ext>
            </p:extLst>
          </p:nvPr>
        </p:nvGraphicFramePr>
        <p:xfrm>
          <a:off x="1524000" y="2138853"/>
          <a:ext cx="4536000" cy="2592000"/>
        </p:xfrm>
        <a:graphic>
          <a:graphicData uri="http://schemas.openxmlformats.org/drawingml/2006/chart">
            <c:chart xmlns:c="http://schemas.openxmlformats.org/drawingml/2006/chart" xmlns:r="http://schemas.openxmlformats.org/officeDocument/2006/relationships" r:id="rId7"/>
          </a:graphicData>
        </a:graphic>
      </p:graphicFrame>
      <p:sp>
        <p:nvSpPr>
          <p:cNvPr id="4" name="文本框 3"/>
          <p:cNvSpPr txBox="1"/>
          <p:nvPr/>
        </p:nvSpPr>
        <p:spPr>
          <a:xfrm>
            <a:off x="1510664" y="2068340"/>
            <a:ext cx="4572000" cy="369332"/>
          </a:xfrm>
          <a:prstGeom prst="rect">
            <a:avLst/>
          </a:prstGeom>
          <a:noFill/>
        </p:spPr>
        <p:txBody>
          <a:bodyPr wrap="square">
            <a:spAutoFit/>
          </a:bodyPr>
          <a:lstStyle/>
          <a:p>
            <a:r>
              <a:rPr lang="en-US" altLang="zh-CN" dirty="0">
                <a:solidFill>
                  <a:srgbClr val="FF0000"/>
                </a:solidFill>
              </a:rPr>
              <a:t>Genuine Capital Formation / Capital Formation</a:t>
            </a:r>
            <a:endParaRPr lang="zh-CN" altLang="en-US" dirty="0"/>
          </a:p>
        </p:txBody>
      </p:sp>
      <p:sp>
        <p:nvSpPr>
          <p:cNvPr id="10" name="文本框 9"/>
          <p:cNvSpPr txBox="1"/>
          <p:nvPr/>
        </p:nvSpPr>
        <p:spPr>
          <a:xfrm>
            <a:off x="2088206" y="2297432"/>
            <a:ext cx="1002256" cy="382137"/>
          </a:xfrm>
          <a:prstGeom prst="rect">
            <a:avLst/>
          </a:prstGeom>
          <a:noFill/>
        </p:spPr>
        <p:txBody>
          <a:bodyPr wrap="square" rtlCol="0">
            <a:spAutoFit/>
          </a:bodyPr>
          <a:lstStyle/>
          <a:p>
            <a:r>
              <a:rPr lang="en-US" dirty="0"/>
              <a:t>Direct</a:t>
            </a:r>
          </a:p>
        </p:txBody>
      </p:sp>
      <p:graphicFrame>
        <p:nvGraphicFramePr>
          <p:cNvPr id="25" name="图表 24">
            <a:extLst>
              <a:ext uri="{FF2B5EF4-FFF2-40B4-BE49-F238E27FC236}">
                <a16:creationId xmlns:a16="http://schemas.microsoft.com/office/drawing/2014/main" id="{00000000-0008-0000-0900-0000ADCCCF00}"/>
              </a:ext>
            </a:extLst>
          </p:cNvPr>
          <p:cNvGraphicFramePr/>
          <p:nvPr>
            <p:extLst>
              <p:ext uri="{D42A27DB-BD31-4B8C-83A1-F6EECF244321}">
                <p14:modId xmlns:p14="http://schemas.microsoft.com/office/powerpoint/2010/main" val="490558407"/>
              </p:ext>
            </p:extLst>
          </p:nvPr>
        </p:nvGraphicFramePr>
        <p:xfrm>
          <a:off x="1530694" y="4277177"/>
          <a:ext cx="4572000" cy="2592000"/>
        </p:xfrm>
        <a:graphic>
          <a:graphicData uri="http://schemas.openxmlformats.org/drawingml/2006/chart">
            <c:chart xmlns:c="http://schemas.openxmlformats.org/drawingml/2006/chart" xmlns:r="http://schemas.openxmlformats.org/officeDocument/2006/relationships" r:id="rId8"/>
          </a:graphicData>
        </a:graphic>
      </p:graphicFrame>
      <p:sp>
        <p:nvSpPr>
          <p:cNvPr id="14" name="文本框 13"/>
          <p:cNvSpPr txBox="1"/>
          <p:nvPr/>
        </p:nvSpPr>
        <p:spPr>
          <a:xfrm>
            <a:off x="2268206" y="4466621"/>
            <a:ext cx="1002256" cy="382137"/>
          </a:xfrm>
          <a:prstGeom prst="rect">
            <a:avLst/>
          </a:prstGeom>
          <a:noFill/>
        </p:spPr>
        <p:txBody>
          <a:bodyPr wrap="square" rtlCol="0">
            <a:spAutoFit/>
          </a:bodyPr>
          <a:lstStyle/>
          <a:p>
            <a:r>
              <a:rPr lang="en-US" dirty="0"/>
              <a:t>Direct</a:t>
            </a:r>
          </a:p>
        </p:txBody>
      </p:sp>
      <p:sp>
        <p:nvSpPr>
          <p:cNvPr id="15" name="文本框 14"/>
          <p:cNvSpPr txBox="1"/>
          <p:nvPr/>
        </p:nvSpPr>
        <p:spPr>
          <a:xfrm>
            <a:off x="1548914" y="4189611"/>
            <a:ext cx="3784525" cy="369332"/>
          </a:xfrm>
          <a:prstGeom prst="rect">
            <a:avLst/>
          </a:prstGeom>
          <a:noFill/>
        </p:spPr>
        <p:txBody>
          <a:bodyPr wrap="square" rtlCol="0">
            <a:spAutoFit/>
          </a:bodyPr>
          <a:lstStyle/>
          <a:p>
            <a:r>
              <a:rPr lang="en-US" altLang="zh-CN" dirty="0">
                <a:solidFill>
                  <a:srgbClr val="FF0000"/>
                </a:solidFill>
              </a:rPr>
              <a:t>Genuine Capital Stock / Capital Stock</a:t>
            </a:r>
            <a:endParaRPr lang="en-US" dirty="0">
              <a:solidFill>
                <a:srgbClr val="FF0000"/>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t>Adjusted</a:t>
            </a:r>
            <a:r>
              <a:rPr lang="zh-CN" altLang="en-US" dirty="0"/>
              <a:t> </a:t>
            </a:r>
            <a:r>
              <a:rPr lang="en-US" altLang="zh-CN" dirty="0"/>
              <a:t>labor share</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a:bodyPr>
              <a:lstStyle/>
              <a:p>
                <a:r>
                  <a:rPr lang="en-US" altLang="zh-CN" dirty="0"/>
                  <a:t>The adjustment on the operating surplus (income approach) will also change the labor output elasticity to </a:t>
                </a:r>
              </a:p>
              <a:p>
                <a:pPr marL="0" indent="0">
                  <a:buNone/>
                </a:pPr>
                <a:r>
                  <a:rPr lang="en-US" altLang="zh-CN" dirty="0"/>
                  <a:t>    </a:t>
                </a:r>
                <a14:m>
                  <m:oMath xmlns:m="http://schemas.openxmlformats.org/officeDocument/2006/math">
                    <m:sSup>
                      <m:sSupPr>
                        <m:ctrlPr>
                          <a:rPr lang="en-US" altLang="zh-CN" i="1" smtClean="0">
                            <a:latin typeface="Cambria Math" panose="02040503050406030204" pitchFamily="18" charset="0"/>
                          </a:rPr>
                        </m:ctrlPr>
                      </m:sSupPr>
                      <m:e>
                        <m:r>
                          <a:rPr lang="zh-CN" altLang="en-US" i="1" smtClean="0">
                            <a:latin typeface="Cambria Math" panose="02040503050406030204" pitchFamily="18" charset="0"/>
                          </a:rPr>
                          <m:t>𝛼</m:t>
                        </m:r>
                      </m:e>
                      <m:sup>
                        <m:r>
                          <a:rPr lang="en-US" altLang="zh-CN" b="0" i="1" smtClean="0">
                            <a:latin typeface="Cambria Math" panose="02040503050406030204" pitchFamily="18" charset="0"/>
                          </a:rPr>
                          <m:t>′</m:t>
                        </m:r>
                      </m:sup>
                    </m:sSup>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r>
                          <a:rPr lang="zh-CN" altLang="en-US" b="0" i="1" smtClean="0">
                            <a:latin typeface="Cambria Math" panose="02040503050406030204" pitchFamily="18" charset="0"/>
                          </a:rPr>
                          <m:t>𝛼</m:t>
                        </m:r>
                      </m:num>
                      <m:den>
                        <m:r>
                          <a:rPr lang="en-US" altLang="zh-CN" b="0" i="1" smtClean="0">
                            <a:latin typeface="Cambria Math" panose="02040503050406030204" pitchFamily="18" charset="0"/>
                          </a:rPr>
                          <m:t>1−</m:t>
                        </m:r>
                        <m:r>
                          <a:rPr lang="zh-CN" altLang="en-US" b="0" i="1" smtClean="0">
                            <a:latin typeface="Cambria Math" panose="02040503050406030204" pitchFamily="18" charset="0"/>
                          </a:rPr>
                          <m:t>𝜌</m:t>
                        </m:r>
                      </m:den>
                    </m:f>
                  </m:oMath>
                </a14:m>
                <a:endParaRPr lang="en-US" altLang="zh-CN" dirty="0"/>
              </a:p>
              <a:p>
                <a:pPr marL="0" indent="0">
                  <a:buNone/>
                </a:pPr>
                <a:r>
                  <a:rPr lang="zh-CN" altLang="en-US" dirty="0"/>
                  <a:t>    </a:t>
                </a:r>
                <a14:m>
                  <m:oMath xmlns:m="http://schemas.openxmlformats.org/officeDocument/2006/math">
                    <m:r>
                      <a:rPr lang="zh-CN" altLang="en-US" i="1">
                        <a:latin typeface="Cambria Math" panose="02040503050406030204" pitchFamily="18" charset="0"/>
                      </a:rPr>
                      <m:t>𝛼</m:t>
                    </m:r>
                  </m:oMath>
                </a14:m>
                <a:r>
                  <a:rPr lang="zh-CN" altLang="en-US" dirty="0"/>
                  <a:t> </a:t>
                </a:r>
                <a:r>
                  <a:rPr lang="en-US" altLang="zh-CN" dirty="0"/>
                  <a:t>is the original labor output elasticity </a:t>
                </a:r>
              </a:p>
              <a:p>
                <a:pPr marL="0" indent="0">
                  <a:buNone/>
                </a:pPr>
                <a:r>
                  <a:rPr lang="zh-CN" altLang="en-US" dirty="0"/>
                  <a:t>    </a:t>
                </a:r>
                <a14:m>
                  <m:oMath xmlns:m="http://schemas.openxmlformats.org/officeDocument/2006/math">
                    <m:r>
                      <a:rPr lang="zh-CN" altLang="en-US" i="1">
                        <a:latin typeface="Cambria Math" panose="02040503050406030204" pitchFamily="18" charset="0"/>
                      </a:rPr>
                      <m:t>𝜌</m:t>
                    </m:r>
                  </m:oMath>
                </a14:m>
                <a:r>
                  <a:rPr lang="zh-CN" altLang="en-US" dirty="0"/>
                  <a:t> </a:t>
                </a:r>
                <a:r>
                  <a:rPr lang="en-US" altLang="zh-CN" dirty="0"/>
                  <a:t>is the proportion of resource depletion and </a:t>
                </a:r>
              </a:p>
              <a:p>
                <a:pPr marL="0" indent="0">
                  <a:buNone/>
                </a:pPr>
                <a:r>
                  <a:rPr lang="en-US" altLang="zh-CN" dirty="0"/>
                  <a:t>       environment damage in original value added</a:t>
                </a:r>
              </a:p>
              <a:p>
                <a:pPr marL="0" indent="0">
                  <a:buNone/>
                </a:pPr>
                <a:endParaRPr lang="en-US" altLang="zh-CN" dirty="0"/>
              </a:p>
              <a:p>
                <a:pPr marL="0" indent="0">
                  <a:buNone/>
                </a:pPr>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3"/>
                <a:stretch>
                  <a:fillRect l="-1043" t="-2241" r="-174"/>
                </a:stretch>
              </a:blipFill>
            </p:spPr>
            <p:txBody>
              <a:bodyPr/>
              <a:lstStyle/>
              <a:p>
                <a:r>
                  <a:rPr lang="zh-CN" altLang="en-US">
                    <a:noFill/>
                  </a:rPr>
                  <a:t> </a:t>
                </a:r>
              </a:p>
            </p:txBody>
          </p:sp>
        </mc:Fallback>
      </mc:AlternateContent>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4D58B94-759F-AF0A-7E9A-F05DBB3271DE}"/>
              </a:ext>
            </a:extLst>
          </p:cNvPr>
          <p:cNvSpPr>
            <a:spLocks noGrp="1"/>
          </p:cNvSpPr>
          <p:nvPr>
            <p:ph type="title"/>
          </p:nvPr>
        </p:nvSpPr>
        <p:spPr/>
        <p:txBody>
          <a:bodyPr/>
          <a:lstStyle/>
          <a:p>
            <a:r>
              <a:rPr lang="en-US" altLang="zh-CN" dirty="0"/>
              <a:t>Genuine Labor share</a:t>
            </a:r>
            <a:endParaRPr lang="zh-CN" altLang="en-US" dirty="0"/>
          </a:p>
        </p:txBody>
      </p:sp>
      <p:pic>
        <p:nvPicPr>
          <p:cNvPr id="4" name="图片 3">
            <a:extLst>
              <a:ext uri="{FF2B5EF4-FFF2-40B4-BE49-F238E27FC236}">
                <a16:creationId xmlns:a16="http://schemas.microsoft.com/office/drawing/2014/main" id="{CC2AF4A1-6289-64AA-0E55-3A8B315CC737}"/>
              </a:ext>
            </a:extLst>
          </p:cNvPr>
          <p:cNvPicPr>
            <a:picLocks noChangeAspect="1"/>
          </p:cNvPicPr>
          <p:nvPr/>
        </p:nvPicPr>
        <p:blipFill>
          <a:blip r:embed="rId2"/>
          <a:stretch>
            <a:fillRect/>
          </a:stretch>
        </p:blipFill>
        <p:spPr>
          <a:xfrm>
            <a:off x="6665976" y="3763010"/>
            <a:ext cx="4687824" cy="2887980"/>
          </a:xfrm>
          <a:prstGeom prst="rect">
            <a:avLst/>
          </a:prstGeom>
        </p:spPr>
      </p:pic>
      <p:pic>
        <p:nvPicPr>
          <p:cNvPr id="5" name="图片 4">
            <a:extLst>
              <a:ext uri="{FF2B5EF4-FFF2-40B4-BE49-F238E27FC236}">
                <a16:creationId xmlns:a16="http://schemas.microsoft.com/office/drawing/2014/main" id="{BF2BA6EC-9227-AC29-4044-596838FE81A1}"/>
              </a:ext>
            </a:extLst>
          </p:cNvPr>
          <p:cNvPicPr>
            <a:picLocks noChangeAspect="1"/>
          </p:cNvPicPr>
          <p:nvPr/>
        </p:nvPicPr>
        <p:blipFill>
          <a:blip r:embed="rId3"/>
          <a:stretch>
            <a:fillRect/>
          </a:stretch>
        </p:blipFill>
        <p:spPr>
          <a:xfrm>
            <a:off x="1350264" y="3830828"/>
            <a:ext cx="4745736" cy="2752344"/>
          </a:xfrm>
          <a:prstGeom prst="rect">
            <a:avLst/>
          </a:prstGeom>
        </p:spPr>
      </p:pic>
      <p:pic>
        <p:nvPicPr>
          <p:cNvPr id="6" name="图片 5">
            <a:extLst>
              <a:ext uri="{FF2B5EF4-FFF2-40B4-BE49-F238E27FC236}">
                <a16:creationId xmlns:a16="http://schemas.microsoft.com/office/drawing/2014/main" id="{9F82DC02-ABA8-20CA-3A13-9882AF57C5F2}"/>
              </a:ext>
            </a:extLst>
          </p:cNvPr>
          <p:cNvPicPr>
            <a:picLocks noChangeAspect="1"/>
          </p:cNvPicPr>
          <p:nvPr/>
        </p:nvPicPr>
        <p:blipFill>
          <a:blip r:embed="rId4"/>
          <a:stretch>
            <a:fillRect/>
          </a:stretch>
        </p:blipFill>
        <p:spPr>
          <a:xfrm>
            <a:off x="3720084" y="1237343"/>
            <a:ext cx="4751832" cy="2743200"/>
          </a:xfrm>
          <a:prstGeom prst="rect">
            <a:avLst/>
          </a:prstGeom>
        </p:spPr>
      </p:pic>
      <p:sp>
        <p:nvSpPr>
          <p:cNvPr id="8" name="文本框 7">
            <a:extLst>
              <a:ext uri="{FF2B5EF4-FFF2-40B4-BE49-F238E27FC236}">
                <a16:creationId xmlns:a16="http://schemas.microsoft.com/office/drawing/2014/main" id="{E63D4175-278D-3C27-F496-517B786473AF}"/>
              </a:ext>
            </a:extLst>
          </p:cNvPr>
          <p:cNvSpPr txBox="1"/>
          <p:nvPr/>
        </p:nvSpPr>
        <p:spPr>
          <a:xfrm>
            <a:off x="7377757" y="4109312"/>
            <a:ext cx="2943645" cy="369332"/>
          </a:xfrm>
          <a:prstGeom prst="rect">
            <a:avLst/>
          </a:prstGeom>
          <a:noFill/>
        </p:spPr>
        <p:txBody>
          <a:bodyPr wrap="square" rtlCol="0">
            <a:spAutoFit/>
          </a:bodyPr>
          <a:lstStyle/>
          <a:p>
            <a:r>
              <a:rPr lang="en-US" dirty="0">
                <a:solidFill>
                  <a:srgbClr val="0070C0"/>
                </a:solidFill>
              </a:rPr>
              <a:t>Indirect</a:t>
            </a:r>
          </a:p>
        </p:txBody>
      </p:sp>
      <p:sp>
        <p:nvSpPr>
          <p:cNvPr id="9" name="文本框 8">
            <a:extLst>
              <a:ext uri="{FF2B5EF4-FFF2-40B4-BE49-F238E27FC236}">
                <a16:creationId xmlns:a16="http://schemas.microsoft.com/office/drawing/2014/main" id="{2E4D3148-5612-E0F4-2EAC-77DCFE3392E2}"/>
              </a:ext>
            </a:extLst>
          </p:cNvPr>
          <p:cNvSpPr txBox="1"/>
          <p:nvPr/>
        </p:nvSpPr>
        <p:spPr>
          <a:xfrm>
            <a:off x="2485920" y="4096507"/>
            <a:ext cx="1002256" cy="382137"/>
          </a:xfrm>
          <a:prstGeom prst="rect">
            <a:avLst/>
          </a:prstGeom>
          <a:noFill/>
        </p:spPr>
        <p:txBody>
          <a:bodyPr wrap="square" rtlCol="0">
            <a:spAutoFit/>
          </a:bodyPr>
          <a:lstStyle/>
          <a:p>
            <a:r>
              <a:rPr lang="en-US" dirty="0"/>
              <a:t>Direct</a:t>
            </a:r>
          </a:p>
        </p:txBody>
      </p:sp>
    </p:spTree>
    <p:extLst>
      <p:ext uri="{BB962C8B-B14F-4D97-AF65-F5344CB8AC3E}">
        <p14:creationId xmlns:p14="http://schemas.microsoft.com/office/powerpoint/2010/main" val="21710668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4. GDP and Productivity Growth</a:t>
            </a:r>
            <a:endParaRPr lang="zh-CN" altLang="en-US" dirty="0"/>
          </a:p>
        </p:txBody>
      </p:sp>
      <p:graphicFrame>
        <p:nvGraphicFramePr>
          <p:cNvPr id="5" name="表格 4"/>
          <p:cNvGraphicFramePr>
            <a:graphicFrameLocks noGrp="1"/>
          </p:cNvGraphicFramePr>
          <p:nvPr>
            <p:extLst>
              <p:ext uri="{D42A27DB-BD31-4B8C-83A1-F6EECF244321}">
                <p14:modId xmlns:p14="http://schemas.microsoft.com/office/powerpoint/2010/main" val="3011150300"/>
              </p:ext>
            </p:extLst>
          </p:nvPr>
        </p:nvGraphicFramePr>
        <p:xfrm>
          <a:off x="1611086" y="1762141"/>
          <a:ext cx="8570759" cy="4635478"/>
        </p:xfrm>
        <a:graphic>
          <a:graphicData uri="http://schemas.openxmlformats.org/drawingml/2006/table">
            <a:tbl>
              <a:tblPr firstRow="1" firstCol="1" bandRow="1">
                <a:tableStyleId>{5C22544A-7EE6-4342-B048-85BDC9FD1C3A}</a:tableStyleId>
              </a:tblPr>
              <a:tblGrid>
                <a:gridCol w="1335314">
                  <a:extLst>
                    <a:ext uri="{9D8B030D-6E8A-4147-A177-3AD203B41FA5}">
                      <a16:colId xmlns:a16="http://schemas.microsoft.com/office/drawing/2014/main" val="20000"/>
                    </a:ext>
                  </a:extLst>
                </a:gridCol>
                <a:gridCol w="931952">
                  <a:extLst>
                    <a:ext uri="{9D8B030D-6E8A-4147-A177-3AD203B41FA5}">
                      <a16:colId xmlns:a16="http://schemas.microsoft.com/office/drawing/2014/main" val="20001"/>
                    </a:ext>
                  </a:extLst>
                </a:gridCol>
                <a:gridCol w="1188733">
                  <a:extLst>
                    <a:ext uri="{9D8B030D-6E8A-4147-A177-3AD203B41FA5}">
                      <a16:colId xmlns:a16="http://schemas.microsoft.com/office/drawing/2014/main" val="20002"/>
                    </a:ext>
                  </a:extLst>
                </a:gridCol>
                <a:gridCol w="1068788">
                  <a:extLst>
                    <a:ext uri="{9D8B030D-6E8A-4147-A177-3AD203B41FA5}">
                      <a16:colId xmlns:a16="http://schemas.microsoft.com/office/drawing/2014/main" val="20003"/>
                    </a:ext>
                  </a:extLst>
                </a:gridCol>
                <a:gridCol w="962491">
                  <a:extLst>
                    <a:ext uri="{9D8B030D-6E8A-4147-A177-3AD203B41FA5}">
                      <a16:colId xmlns:a16="http://schemas.microsoft.com/office/drawing/2014/main" val="20004"/>
                    </a:ext>
                  </a:extLst>
                </a:gridCol>
                <a:gridCol w="1060006">
                  <a:extLst>
                    <a:ext uri="{9D8B030D-6E8A-4147-A177-3AD203B41FA5}">
                      <a16:colId xmlns:a16="http://schemas.microsoft.com/office/drawing/2014/main" val="20005"/>
                    </a:ext>
                  </a:extLst>
                </a:gridCol>
                <a:gridCol w="922512">
                  <a:extLst>
                    <a:ext uri="{9D8B030D-6E8A-4147-A177-3AD203B41FA5}">
                      <a16:colId xmlns:a16="http://schemas.microsoft.com/office/drawing/2014/main" val="20006"/>
                    </a:ext>
                  </a:extLst>
                </a:gridCol>
                <a:gridCol w="1100963">
                  <a:extLst>
                    <a:ext uri="{9D8B030D-6E8A-4147-A177-3AD203B41FA5}">
                      <a16:colId xmlns:a16="http://schemas.microsoft.com/office/drawing/2014/main" val="20007"/>
                    </a:ext>
                  </a:extLst>
                </a:gridCol>
              </a:tblGrid>
              <a:tr h="254902">
                <a:tc gridSpan="2">
                  <a:txBody>
                    <a:bodyPr/>
                    <a:lstStyle/>
                    <a:p>
                      <a:pPr algn="just"/>
                      <a:r>
                        <a:rPr lang="en-US" sz="1600" kern="100">
                          <a:effectLst/>
                        </a:rPr>
                        <a:t> </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33868" marR="33868" marT="0" marB="0"/>
                </a:tc>
                <a:tc hMerge="1">
                  <a:txBody>
                    <a:bodyPr/>
                    <a:lstStyle/>
                    <a:p>
                      <a:endParaRPr lang="zh-CN"/>
                    </a:p>
                  </a:txBody>
                  <a:tcPr/>
                </a:tc>
                <a:tc gridSpan="2">
                  <a:txBody>
                    <a:bodyPr/>
                    <a:lstStyle/>
                    <a:p>
                      <a:pPr algn="just"/>
                      <a:r>
                        <a:rPr lang="en-US" sz="1600" kern="100">
                          <a:effectLst/>
                        </a:rPr>
                        <a:t>Traditional</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33868" marR="33868" marT="0" marB="0"/>
                </a:tc>
                <a:tc hMerge="1">
                  <a:txBody>
                    <a:bodyPr/>
                    <a:lstStyle/>
                    <a:p>
                      <a:endParaRPr lang="zh-CN"/>
                    </a:p>
                  </a:txBody>
                  <a:tcPr/>
                </a:tc>
                <a:tc gridSpan="2">
                  <a:txBody>
                    <a:bodyPr/>
                    <a:lstStyle/>
                    <a:p>
                      <a:pPr algn="just"/>
                      <a:r>
                        <a:rPr lang="en-US" sz="1600" kern="100">
                          <a:effectLst/>
                        </a:rPr>
                        <a:t>Genuine (Direct)</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33868" marR="33868" marT="0" marB="0"/>
                </a:tc>
                <a:tc hMerge="1">
                  <a:txBody>
                    <a:bodyPr/>
                    <a:lstStyle/>
                    <a:p>
                      <a:endParaRPr lang="zh-CN"/>
                    </a:p>
                  </a:txBody>
                  <a:tcPr/>
                </a:tc>
                <a:tc gridSpan="2">
                  <a:txBody>
                    <a:bodyPr/>
                    <a:lstStyle/>
                    <a:p>
                      <a:pPr algn="just"/>
                      <a:r>
                        <a:rPr lang="en-US" sz="1600" kern="100">
                          <a:effectLst/>
                        </a:rPr>
                        <a:t>Genuine (Indirect)</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33868" marR="33868" marT="0" marB="0"/>
                </a:tc>
                <a:tc hMerge="1">
                  <a:txBody>
                    <a:bodyPr/>
                    <a:lstStyle/>
                    <a:p>
                      <a:endParaRPr lang="zh-CN"/>
                    </a:p>
                  </a:txBody>
                  <a:tcPr/>
                </a:tc>
                <a:extLst>
                  <a:ext uri="{0D108BD9-81ED-4DB2-BD59-A6C34878D82A}">
                    <a16:rowId xmlns:a16="http://schemas.microsoft.com/office/drawing/2014/main" val="10000"/>
                  </a:ext>
                </a:extLst>
              </a:tr>
              <a:tr h="330438">
                <a:tc>
                  <a:txBody>
                    <a:bodyPr/>
                    <a:lstStyle/>
                    <a:p>
                      <a:pPr algn="just"/>
                      <a:r>
                        <a:rPr lang="en-US" sz="1600" kern="100">
                          <a:effectLst/>
                        </a:rPr>
                        <a:t>1978-1995</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33868" marR="33868" marT="0" marB="0"/>
                </a:tc>
                <a:tc>
                  <a:txBody>
                    <a:bodyPr/>
                    <a:lstStyle/>
                    <a:p>
                      <a:pPr algn="just"/>
                      <a:r>
                        <a:rPr lang="en-US" sz="1600" kern="100">
                          <a:effectLst/>
                        </a:rPr>
                        <a:t>GDP</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33868" marR="33868" marT="0" marB="0"/>
                </a:tc>
                <a:tc>
                  <a:txBody>
                    <a:bodyPr/>
                    <a:lstStyle/>
                    <a:p>
                      <a:pPr algn="r"/>
                      <a:r>
                        <a:rPr lang="en-US" sz="1600" kern="100" dirty="0">
                          <a:solidFill>
                            <a:schemeClr val="dk1"/>
                          </a:solidFill>
                          <a:effectLst/>
                          <a:latin typeface="+mn-lt"/>
                          <a:ea typeface="+mn-ea"/>
                          <a:cs typeface="+mn-cs"/>
                        </a:rPr>
                        <a:t>10.62</a:t>
                      </a:r>
                      <a:endParaRPr lang="zh-CN" altLang="en-US" sz="1600" kern="100" dirty="0">
                        <a:solidFill>
                          <a:schemeClr val="dk1"/>
                        </a:solidFill>
                        <a:effectLst/>
                        <a:latin typeface="+mn-lt"/>
                        <a:ea typeface="+mn-ea"/>
                        <a:cs typeface="+mn-cs"/>
                      </a:endParaRPr>
                    </a:p>
                  </a:txBody>
                  <a:tcPr marL="68580" marR="68580" marT="0" marB="0"/>
                </a:tc>
                <a:tc>
                  <a:txBody>
                    <a:bodyPr/>
                    <a:lstStyle/>
                    <a:p>
                      <a:pPr algn="r"/>
                      <a:r>
                        <a:rPr lang="en-US" sz="1600" kern="100">
                          <a:effectLst/>
                        </a:rPr>
                        <a:t> </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33868" marR="33868" marT="0" marB="0"/>
                </a:tc>
                <a:tc>
                  <a:txBody>
                    <a:bodyPr/>
                    <a:lstStyle/>
                    <a:p>
                      <a:pPr algn="r" fontAlgn="ctr"/>
                      <a:r>
                        <a:rPr lang="en-US" altLang="zh-CN" sz="1600" kern="100" dirty="0">
                          <a:solidFill>
                            <a:schemeClr val="dk1"/>
                          </a:solidFill>
                          <a:effectLst/>
                          <a:latin typeface="+mn-lt"/>
                          <a:ea typeface="+mn-ea"/>
                          <a:cs typeface="+mn-cs"/>
                        </a:rPr>
                        <a:t>10.66 </a:t>
                      </a:r>
                    </a:p>
                  </a:txBody>
                  <a:tcPr marL="0" marR="0" marT="0" marB="0" anchor="ctr"/>
                </a:tc>
                <a:tc>
                  <a:txBody>
                    <a:bodyPr/>
                    <a:lstStyle/>
                    <a:p>
                      <a:pPr algn="r"/>
                      <a:r>
                        <a:rPr lang="en-US" sz="1600" kern="100" dirty="0">
                          <a:effectLst/>
                        </a:rPr>
                        <a:t> </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3868" marR="33868" marT="0" marB="0"/>
                </a:tc>
                <a:tc>
                  <a:txBody>
                    <a:bodyPr/>
                    <a:lstStyle/>
                    <a:p>
                      <a:pPr algn="r"/>
                      <a:r>
                        <a:rPr lang="en-US" sz="1600" kern="100">
                          <a:effectLst/>
                        </a:rPr>
                        <a:t> </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33868" marR="33868" marT="0" marB="0"/>
                </a:tc>
                <a:tc>
                  <a:txBody>
                    <a:bodyPr/>
                    <a:lstStyle/>
                    <a:p>
                      <a:pPr algn="l"/>
                      <a:r>
                        <a:rPr lang="en-US" sz="1600" kern="100">
                          <a:effectLst/>
                        </a:rPr>
                        <a:t> </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33868" marR="33868" marT="0" marB="0"/>
                </a:tc>
                <a:extLst>
                  <a:ext uri="{0D108BD9-81ED-4DB2-BD59-A6C34878D82A}">
                    <a16:rowId xmlns:a16="http://schemas.microsoft.com/office/drawing/2014/main" val="10001"/>
                  </a:ext>
                </a:extLst>
              </a:tr>
              <a:tr h="254902">
                <a:tc>
                  <a:txBody>
                    <a:bodyPr/>
                    <a:lstStyle/>
                    <a:p>
                      <a:pPr algn="just"/>
                      <a:r>
                        <a:rPr lang="en-US" sz="1600" kern="100">
                          <a:effectLst/>
                        </a:rPr>
                        <a:t> </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33868" marR="33868" marT="0" marB="0"/>
                </a:tc>
                <a:tc>
                  <a:txBody>
                    <a:bodyPr/>
                    <a:lstStyle/>
                    <a:p>
                      <a:pPr algn="just"/>
                      <a:r>
                        <a:rPr lang="en-US" sz="1600" kern="100">
                          <a:effectLst/>
                        </a:rPr>
                        <a:t>Capital</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33868" marR="33868" marT="0" marB="0"/>
                </a:tc>
                <a:tc>
                  <a:txBody>
                    <a:bodyPr/>
                    <a:lstStyle/>
                    <a:p>
                      <a:pPr algn="r"/>
                      <a:r>
                        <a:rPr lang="en-US" sz="1600" kern="100" dirty="0">
                          <a:solidFill>
                            <a:schemeClr val="dk1"/>
                          </a:solidFill>
                          <a:effectLst/>
                          <a:latin typeface="+mn-lt"/>
                          <a:ea typeface="+mn-ea"/>
                          <a:cs typeface="+mn-cs"/>
                        </a:rPr>
                        <a:t>9.08</a:t>
                      </a:r>
                      <a:endParaRPr lang="zh-CN" altLang="en-US" sz="1600" kern="100" dirty="0">
                        <a:solidFill>
                          <a:schemeClr val="dk1"/>
                        </a:solidFill>
                        <a:effectLst/>
                        <a:latin typeface="+mn-lt"/>
                        <a:ea typeface="+mn-ea"/>
                        <a:cs typeface="+mn-cs"/>
                      </a:endParaRPr>
                    </a:p>
                  </a:txBody>
                  <a:tcPr marL="68580" marR="68580" marT="0" marB="0"/>
                </a:tc>
                <a:tc rowSpan="2">
                  <a:txBody>
                    <a:bodyPr/>
                    <a:lstStyle/>
                    <a:p>
                      <a:pPr algn="r"/>
                      <a:r>
                        <a:rPr lang="en-US" sz="3200" kern="100" dirty="0">
                          <a:effectLst/>
                        </a:rPr>
                        <a:t>}</a:t>
                      </a:r>
                      <a:r>
                        <a:rPr lang="en-US" sz="1600" kern="100" dirty="0">
                          <a:effectLst/>
                        </a:rPr>
                        <a:t>(59.34)</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3868" marR="33868" marT="0" marB="0" anchor="ctr"/>
                </a:tc>
                <a:tc>
                  <a:txBody>
                    <a:bodyPr/>
                    <a:lstStyle/>
                    <a:p>
                      <a:pPr algn="r" fontAlgn="ctr"/>
                      <a:r>
                        <a:rPr lang="en-US" altLang="zh-CN" sz="1600" kern="100" dirty="0">
                          <a:solidFill>
                            <a:schemeClr val="dk1"/>
                          </a:solidFill>
                          <a:effectLst/>
                          <a:latin typeface="+mn-lt"/>
                          <a:ea typeface="+mn-ea"/>
                          <a:cs typeface="+mn-cs"/>
                        </a:rPr>
                        <a:t>6.74 </a:t>
                      </a:r>
                    </a:p>
                  </a:txBody>
                  <a:tcPr marL="0" marR="0" marT="0" marB="0" anchor="ctr"/>
                </a:tc>
                <a:tc rowSpan="2">
                  <a:txBody>
                    <a:bodyPr/>
                    <a:lstStyle/>
                    <a:p>
                      <a:pPr algn="r"/>
                      <a:r>
                        <a:rPr lang="en-US" sz="3200" kern="100" dirty="0">
                          <a:effectLst/>
                        </a:rPr>
                        <a:t>}</a:t>
                      </a:r>
                      <a:r>
                        <a:rPr lang="en-US" sz="1600" kern="100" dirty="0">
                          <a:effectLst/>
                        </a:rPr>
                        <a:t> (61.71)</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3868" marR="33868" marT="0" marB="0" anchor="ctr"/>
                </a:tc>
                <a:tc>
                  <a:txBody>
                    <a:bodyPr/>
                    <a:lstStyle/>
                    <a:p>
                      <a:pPr algn="r"/>
                      <a:r>
                        <a:rPr lang="en-US" sz="1600" kern="100">
                          <a:effectLst/>
                        </a:rPr>
                        <a:t> </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33868" marR="33868" marT="0" marB="0"/>
                </a:tc>
                <a:tc>
                  <a:txBody>
                    <a:bodyPr/>
                    <a:lstStyle/>
                    <a:p>
                      <a:pPr algn="l"/>
                      <a:r>
                        <a:rPr lang="en-US" sz="1600" kern="100">
                          <a:effectLst/>
                        </a:rPr>
                        <a:t> </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33868" marR="33868" marT="0" marB="0"/>
                </a:tc>
                <a:extLst>
                  <a:ext uri="{0D108BD9-81ED-4DB2-BD59-A6C34878D82A}">
                    <a16:rowId xmlns:a16="http://schemas.microsoft.com/office/drawing/2014/main" val="10002"/>
                  </a:ext>
                </a:extLst>
              </a:tr>
              <a:tr h="254902">
                <a:tc>
                  <a:txBody>
                    <a:bodyPr/>
                    <a:lstStyle/>
                    <a:p>
                      <a:pPr algn="just"/>
                      <a:r>
                        <a:rPr lang="en-US" sz="1600" kern="100" dirty="0">
                          <a:effectLst/>
                        </a:rPr>
                        <a:t> </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3868" marR="33868" marT="0" marB="0"/>
                </a:tc>
                <a:tc>
                  <a:txBody>
                    <a:bodyPr/>
                    <a:lstStyle/>
                    <a:p>
                      <a:pPr algn="just"/>
                      <a:r>
                        <a:rPr lang="en-US" sz="1600" kern="100">
                          <a:effectLst/>
                        </a:rPr>
                        <a:t>Labor</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33868" marR="33868" marT="0" marB="0"/>
                </a:tc>
                <a:tc>
                  <a:txBody>
                    <a:bodyPr/>
                    <a:lstStyle/>
                    <a:p>
                      <a:pPr algn="r"/>
                      <a:r>
                        <a:rPr lang="en-US" sz="1600" kern="100" dirty="0">
                          <a:solidFill>
                            <a:schemeClr val="dk1"/>
                          </a:solidFill>
                          <a:effectLst/>
                          <a:latin typeface="+mn-lt"/>
                          <a:ea typeface="+mn-ea"/>
                          <a:cs typeface="+mn-cs"/>
                        </a:rPr>
                        <a:t>2.98</a:t>
                      </a:r>
                      <a:endParaRPr lang="zh-CN" altLang="en-US" sz="1600" kern="100" dirty="0">
                        <a:solidFill>
                          <a:schemeClr val="dk1"/>
                        </a:solidFill>
                        <a:effectLst/>
                        <a:latin typeface="+mn-lt"/>
                        <a:ea typeface="+mn-ea"/>
                        <a:cs typeface="+mn-cs"/>
                      </a:endParaRPr>
                    </a:p>
                  </a:txBody>
                  <a:tcPr marL="68580" marR="68580" marT="0" marB="0"/>
                </a:tc>
                <a:tc vMerge="1">
                  <a:txBody>
                    <a:bodyPr/>
                    <a:lstStyle/>
                    <a:p>
                      <a:endParaRPr lang="zh-CN"/>
                    </a:p>
                  </a:txBody>
                  <a:tcPr/>
                </a:tc>
                <a:tc>
                  <a:txBody>
                    <a:bodyPr/>
                    <a:lstStyle/>
                    <a:p>
                      <a:pPr algn="r" fontAlgn="ctr"/>
                      <a:r>
                        <a:rPr lang="en-US" altLang="zh-CN" sz="1600" kern="100" dirty="0">
                          <a:solidFill>
                            <a:schemeClr val="dk1"/>
                          </a:solidFill>
                          <a:effectLst/>
                          <a:latin typeface="+mn-lt"/>
                          <a:ea typeface="+mn-ea"/>
                          <a:cs typeface="+mn-cs"/>
                        </a:rPr>
                        <a:t>2.98 </a:t>
                      </a:r>
                    </a:p>
                  </a:txBody>
                  <a:tcPr marL="0" marR="0" marT="0" marB="0" anchor="ctr"/>
                </a:tc>
                <a:tc vMerge="1">
                  <a:txBody>
                    <a:bodyPr/>
                    <a:lstStyle/>
                    <a:p>
                      <a:endParaRPr lang="zh-CN"/>
                    </a:p>
                  </a:txBody>
                  <a:tcPr/>
                </a:tc>
                <a:tc>
                  <a:txBody>
                    <a:bodyPr/>
                    <a:lstStyle/>
                    <a:p>
                      <a:pPr algn="r"/>
                      <a:r>
                        <a:rPr lang="en-US" sz="1600" kern="100">
                          <a:effectLst/>
                        </a:rPr>
                        <a:t> </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33868" marR="33868" marT="0" marB="0"/>
                </a:tc>
                <a:tc>
                  <a:txBody>
                    <a:bodyPr/>
                    <a:lstStyle/>
                    <a:p>
                      <a:pPr algn="l"/>
                      <a:r>
                        <a:rPr lang="en-US" sz="1600" kern="100">
                          <a:effectLst/>
                        </a:rPr>
                        <a:t> </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33868" marR="33868" marT="0" marB="0"/>
                </a:tc>
                <a:extLst>
                  <a:ext uri="{0D108BD9-81ED-4DB2-BD59-A6C34878D82A}">
                    <a16:rowId xmlns:a16="http://schemas.microsoft.com/office/drawing/2014/main" val="10003"/>
                  </a:ext>
                </a:extLst>
              </a:tr>
              <a:tr h="254902">
                <a:tc>
                  <a:txBody>
                    <a:bodyPr/>
                    <a:lstStyle/>
                    <a:p>
                      <a:pPr algn="just"/>
                      <a:r>
                        <a:rPr lang="en-US" sz="1600" kern="100">
                          <a:effectLst/>
                        </a:rPr>
                        <a:t> </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33868" marR="33868" marT="0" marB="0"/>
                </a:tc>
                <a:tc>
                  <a:txBody>
                    <a:bodyPr/>
                    <a:lstStyle/>
                    <a:p>
                      <a:pPr algn="just"/>
                      <a:r>
                        <a:rPr lang="en-US" sz="1600" kern="100">
                          <a:effectLst/>
                        </a:rPr>
                        <a:t>TFP</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33868" marR="33868" marT="0" marB="0"/>
                </a:tc>
                <a:tc>
                  <a:txBody>
                    <a:bodyPr/>
                    <a:lstStyle/>
                    <a:p>
                      <a:pPr algn="r"/>
                      <a:r>
                        <a:rPr lang="en-US" sz="1600" kern="100">
                          <a:solidFill>
                            <a:schemeClr val="dk1"/>
                          </a:solidFill>
                          <a:effectLst/>
                          <a:latin typeface="+mn-lt"/>
                          <a:ea typeface="+mn-ea"/>
                          <a:cs typeface="+mn-cs"/>
                        </a:rPr>
                        <a:t>4.32</a:t>
                      </a:r>
                      <a:endParaRPr lang="zh-CN" altLang="en-US" sz="1600" kern="100">
                        <a:solidFill>
                          <a:schemeClr val="dk1"/>
                        </a:solidFill>
                        <a:effectLst/>
                        <a:latin typeface="+mn-lt"/>
                        <a:ea typeface="+mn-ea"/>
                        <a:cs typeface="+mn-cs"/>
                      </a:endParaRPr>
                    </a:p>
                  </a:txBody>
                  <a:tcPr marL="68580" marR="68580" marT="0" marB="0"/>
                </a:tc>
                <a:tc>
                  <a:txBody>
                    <a:bodyPr/>
                    <a:lstStyle/>
                    <a:p>
                      <a:pPr algn="r"/>
                      <a:r>
                        <a:rPr lang="en-US" sz="1600" kern="100" dirty="0">
                          <a:effectLst/>
                        </a:rPr>
                        <a:t>(40.66)</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3868" marR="33868" marT="0" marB="0"/>
                </a:tc>
                <a:tc>
                  <a:txBody>
                    <a:bodyPr/>
                    <a:lstStyle/>
                    <a:p>
                      <a:pPr algn="r" fontAlgn="ctr"/>
                      <a:r>
                        <a:rPr lang="en-US" altLang="zh-CN" sz="1600" kern="100" dirty="0">
                          <a:solidFill>
                            <a:schemeClr val="dk1"/>
                          </a:solidFill>
                          <a:effectLst/>
                          <a:latin typeface="+mn-lt"/>
                          <a:ea typeface="+mn-ea"/>
                          <a:cs typeface="+mn-cs"/>
                        </a:rPr>
                        <a:t>4.08 </a:t>
                      </a:r>
                    </a:p>
                  </a:txBody>
                  <a:tcPr marL="0" marR="0" marT="0" marB="0" anchor="ctr"/>
                </a:tc>
                <a:tc>
                  <a:txBody>
                    <a:bodyPr/>
                    <a:lstStyle/>
                    <a:p>
                      <a:pPr algn="r"/>
                      <a:r>
                        <a:rPr lang="en-US" sz="1600" kern="100" dirty="0">
                          <a:effectLst/>
                        </a:rPr>
                        <a:t>(38.29)</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3868" marR="33868" marT="0" marB="0"/>
                </a:tc>
                <a:tc>
                  <a:txBody>
                    <a:bodyPr/>
                    <a:lstStyle/>
                    <a:p>
                      <a:pPr algn="r"/>
                      <a:r>
                        <a:rPr lang="en-US" sz="1600" kern="100">
                          <a:effectLst/>
                        </a:rPr>
                        <a:t> </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33868" marR="33868" marT="0" marB="0"/>
                </a:tc>
                <a:tc>
                  <a:txBody>
                    <a:bodyPr/>
                    <a:lstStyle/>
                    <a:p>
                      <a:pPr algn="l"/>
                      <a:r>
                        <a:rPr lang="en-US" sz="1600" kern="100">
                          <a:effectLst/>
                        </a:rPr>
                        <a:t> </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33868" marR="33868" marT="0" marB="0"/>
                </a:tc>
                <a:extLst>
                  <a:ext uri="{0D108BD9-81ED-4DB2-BD59-A6C34878D82A}">
                    <a16:rowId xmlns:a16="http://schemas.microsoft.com/office/drawing/2014/main" val="10004"/>
                  </a:ext>
                </a:extLst>
              </a:tr>
              <a:tr h="330438">
                <a:tc>
                  <a:txBody>
                    <a:bodyPr/>
                    <a:lstStyle/>
                    <a:p>
                      <a:pPr algn="just"/>
                      <a:r>
                        <a:rPr lang="en-US" sz="1600" kern="100" dirty="0">
                          <a:effectLst/>
                        </a:rPr>
                        <a:t>1995-20</a:t>
                      </a:r>
                      <a:r>
                        <a:rPr lang="en-US" altLang="zh-CN" sz="1600" kern="100" dirty="0">
                          <a:effectLst/>
                        </a:rPr>
                        <a:t>20</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3868" marR="33868" marT="0" marB="0"/>
                </a:tc>
                <a:tc>
                  <a:txBody>
                    <a:bodyPr/>
                    <a:lstStyle/>
                    <a:p>
                      <a:pPr algn="just"/>
                      <a:r>
                        <a:rPr lang="en-US" sz="1600" kern="100">
                          <a:effectLst/>
                        </a:rPr>
                        <a:t>GDP</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33868" marR="33868" marT="0" marB="0"/>
                </a:tc>
                <a:tc>
                  <a:txBody>
                    <a:bodyPr/>
                    <a:lstStyle/>
                    <a:p>
                      <a:pPr algn="r"/>
                      <a:r>
                        <a:rPr lang="en-US" sz="1600" kern="100" dirty="0">
                          <a:solidFill>
                            <a:schemeClr val="dk1"/>
                          </a:solidFill>
                          <a:effectLst/>
                          <a:latin typeface="+mn-lt"/>
                          <a:ea typeface="+mn-ea"/>
                          <a:cs typeface="+mn-cs"/>
                        </a:rPr>
                        <a:t>9.19  </a:t>
                      </a:r>
                      <a:endParaRPr lang="zh-CN" altLang="en-US" sz="1600" kern="100" dirty="0">
                        <a:solidFill>
                          <a:schemeClr val="dk1"/>
                        </a:solidFill>
                        <a:effectLst/>
                        <a:latin typeface="+mn-lt"/>
                        <a:ea typeface="+mn-ea"/>
                        <a:cs typeface="+mn-cs"/>
                      </a:endParaRPr>
                    </a:p>
                  </a:txBody>
                  <a:tcPr marL="68580" marR="68580" marT="0" marB="0"/>
                </a:tc>
                <a:tc>
                  <a:txBody>
                    <a:bodyPr/>
                    <a:lstStyle/>
                    <a:p>
                      <a:pPr algn="r"/>
                      <a:r>
                        <a:rPr lang="en-US" sz="1600" kern="100">
                          <a:effectLst/>
                        </a:rPr>
                        <a:t> </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33868" marR="33868" marT="0" marB="0"/>
                </a:tc>
                <a:tc>
                  <a:txBody>
                    <a:bodyPr/>
                    <a:lstStyle/>
                    <a:p>
                      <a:pPr algn="r" fontAlgn="ctr"/>
                      <a:r>
                        <a:rPr lang="en-US" altLang="zh-CN" sz="1600" kern="100" dirty="0">
                          <a:solidFill>
                            <a:schemeClr val="dk1"/>
                          </a:solidFill>
                          <a:effectLst/>
                          <a:latin typeface="+mn-lt"/>
                          <a:ea typeface="+mn-ea"/>
                          <a:cs typeface="+mn-cs"/>
                        </a:rPr>
                        <a:t>9.57</a:t>
                      </a:r>
                    </a:p>
                  </a:txBody>
                  <a:tcPr marL="0" marR="0" marT="0" marB="0" anchor="ctr"/>
                </a:tc>
                <a:tc>
                  <a:txBody>
                    <a:bodyPr/>
                    <a:lstStyle/>
                    <a:p>
                      <a:pPr algn="r"/>
                      <a:r>
                        <a:rPr lang="en-US" sz="1600" kern="100">
                          <a:effectLst/>
                        </a:rPr>
                        <a:t> </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33868" marR="33868" marT="0" marB="0"/>
                </a:tc>
                <a:tc>
                  <a:txBody>
                    <a:bodyPr/>
                    <a:lstStyle/>
                    <a:p>
                      <a:pPr algn="r"/>
                      <a:r>
                        <a:rPr lang="en-US" sz="1600" kern="100" dirty="0">
                          <a:solidFill>
                            <a:schemeClr val="dk1"/>
                          </a:solidFill>
                          <a:effectLst/>
                          <a:latin typeface="+mn-lt"/>
                          <a:ea typeface="+mn-ea"/>
                          <a:cs typeface="+mn-cs"/>
                        </a:rPr>
                        <a:t>9.60</a:t>
                      </a:r>
                      <a:endParaRPr lang="zh-CN" altLang="en-US" sz="1600" kern="100" dirty="0">
                        <a:solidFill>
                          <a:schemeClr val="dk1"/>
                        </a:solidFill>
                        <a:effectLst/>
                        <a:latin typeface="+mn-lt"/>
                        <a:ea typeface="+mn-ea"/>
                        <a:cs typeface="+mn-cs"/>
                      </a:endParaRPr>
                    </a:p>
                  </a:txBody>
                  <a:tcPr marL="68580" marR="68580" marT="0" marB="0"/>
                </a:tc>
                <a:tc>
                  <a:txBody>
                    <a:bodyPr/>
                    <a:lstStyle/>
                    <a:p>
                      <a:pPr algn="l"/>
                      <a:r>
                        <a:rPr lang="en-US" sz="1600" kern="100">
                          <a:effectLst/>
                        </a:rPr>
                        <a:t> </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33868" marR="33868" marT="0" marB="0"/>
                </a:tc>
                <a:extLst>
                  <a:ext uri="{0D108BD9-81ED-4DB2-BD59-A6C34878D82A}">
                    <a16:rowId xmlns:a16="http://schemas.microsoft.com/office/drawing/2014/main" val="10005"/>
                  </a:ext>
                </a:extLst>
              </a:tr>
              <a:tr h="254902">
                <a:tc>
                  <a:txBody>
                    <a:bodyPr/>
                    <a:lstStyle/>
                    <a:p>
                      <a:pPr algn="just"/>
                      <a:r>
                        <a:rPr lang="en-US" sz="1600" kern="100">
                          <a:effectLst/>
                        </a:rPr>
                        <a:t> </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33868" marR="33868" marT="0" marB="0"/>
                </a:tc>
                <a:tc>
                  <a:txBody>
                    <a:bodyPr/>
                    <a:lstStyle/>
                    <a:p>
                      <a:pPr algn="just"/>
                      <a:r>
                        <a:rPr lang="en-US" sz="1600" kern="100">
                          <a:effectLst/>
                        </a:rPr>
                        <a:t>Capital</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33868" marR="33868" marT="0" marB="0"/>
                </a:tc>
                <a:tc>
                  <a:txBody>
                    <a:bodyPr/>
                    <a:lstStyle/>
                    <a:p>
                      <a:pPr algn="r"/>
                      <a:r>
                        <a:rPr lang="en-US" sz="1600" kern="100">
                          <a:solidFill>
                            <a:schemeClr val="dk1"/>
                          </a:solidFill>
                          <a:effectLst/>
                          <a:latin typeface="+mn-lt"/>
                          <a:ea typeface="+mn-ea"/>
                          <a:cs typeface="+mn-cs"/>
                        </a:rPr>
                        <a:t>13.89 </a:t>
                      </a:r>
                      <a:endParaRPr lang="zh-CN" altLang="en-US" sz="1600" kern="100">
                        <a:solidFill>
                          <a:schemeClr val="dk1"/>
                        </a:solidFill>
                        <a:effectLst/>
                        <a:latin typeface="+mn-lt"/>
                        <a:ea typeface="+mn-ea"/>
                        <a:cs typeface="+mn-cs"/>
                      </a:endParaRPr>
                    </a:p>
                  </a:txBody>
                  <a:tcPr marL="68580" marR="68580" marT="0" marB="0"/>
                </a:tc>
                <a:tc rowSpan="2">
                  <a:txBody>
                    <a:bodyPr/>
                    <a:lstStyle/>
                    <a:p>
                      <a:pPr algn="r"/>
                      <a:r>
                        <a:rPr lang="en-US" sz="3200" kern="100" dirty="0">
                          <a:effectLst/>
                        </a:rPr>
                        <a:t>}</a:t>
                      </a:r>
                      <a:r>
                        <a:rPr lang="en-US" sz="1600" kern="100" dirty="0">
                          <a:effectLst/>
                        </a:rPr>
                        <a:t> (70.47)</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3868" marR="33868" marT="0" marB="0" anchor="ctr"/>
                </a:tc>
                <a:tc>
                  <a:txBody>
                    <a:bodyPr/>
                    <a:lstStyle/>
                    <a:p>
                      <a:pPr algn="r" fontAlgn="ctr"/>
                      <a:r>
                        <a:rPr lang="en-US" altLang="zh-CN" sz="1600" kern="100" dirty="0">
                          <a:solidFill>
                            <a:schemeClr val="dk1"/>
                          </a:solidFill>
                          <a:effectLst/>
                          <a:latin typeface="+mn-lt"/>
                          <a:ea typeface="+mn-ea"/>
                          <a:cs typeface="+mn-cs"/>
                        </a:rPr>
                        <a:t>15.33</a:t>
                      </a:r>
                    </a:p>
                  </a:txBody>
                  <a:tcPr marL="0" marR="0" marT="0" marB="0" anchor="ctr"/>
                </a:tc>
                <a:tc rowSpan="2">
                  <a:txBody>
                    <a:bodyPr/>
                    <a:lstStyle/>
                    <a:p>
                      <a:pPr algn="r"/>
                      <a:r>
                        <a:rPr lang="en-US" sz="3200" kern="100" dirty="0">
                          <a:effectLst/>
                        </a:rPr>
                        <a:t>}</a:t>
                      </a:r>
                      <a:r>
                        <a:rPr lang="en-US" sz="1600" kern="100" dirty="0">
                          <a:effectLst/>
                        </a:rPr>
                        <a:t> (82.79)</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3868" marR="33868" marT="0" marB="0" anchor="ctr"/>
                </a:tc>
                <a:tc>
                  <a:txBody>
                    <a:bodyPr/>
                    <a:lstStyle/>
                    <a:p>
                      <a:pPr algn="r"/>
                      <a:r>
                        <a:rPr lang="en-US" sz="1600" kern="100" dirty="0">
                          <a:solidFill>
                            <a:schemeClr val="dk1"/>
                          </a:solidFill>
                          <a:effectLst/>
                          <a:latin typeface="+mn-lt"/>
                          <a:ea typeface="+mn-ea"/>
                          <a:cs typeface="+mn-cs"/>
                        </a:rPr>
                        <a:t>15.37</a:t>
                      </a:r>
                      <a:endParaRPr lang="zh-CN" altLang="en-US" sz="1600" kern="100" dirty="0">
                        <a:solidFill>
                          <a:schemeClr val="dk1"/>
                        </a:solidFill>
                        <a:effectLst/>
                        <a:latin typeface="+mn-lt"/>
                        <a:ea typeface="+mn-ea"/>
                        <a:cs typeface="+mn-cs"/>
                      </a:endParaRPr>
                    </a:p>
                  </a:txBody>
                  <a:tcPr marL="68580" marR="68580" marT="0" marB="0"/>
                </a:tc>
                <a:tc rowSpan="2">
                  <a:txBody>
                    <a:bodyPr/>
                    <a:lstStyle/>
                    <a:p>
                      <a:pPr algn="r"/>
                      <a:r>
                        <a:rPr lang="en-US" sz="3200" kern="100" dirty="0">
                          <a:effectLst/>
                        </a:rPr>
                        <a:t>}</a:t>
                      </a:r>
                      <a:r>
                        <a:rPr lang="en-US" sz="1600" kern="100" dirty="0">
                          <a:effectLst/>
                        </a:rPr>
                        <a:t> (72.67)</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3868" marR="33868" marT="0" marB="0" anchor="ctr"/>
                </a:tc>
                <a:extLst>
                  <a:ext uri="{0D108BD9-81ED-4DB2-BD59-A6C34878D82A}">
                    <a16:rowId xmlns:a16="http://schemas.microsoft.com/office/drawing/2014/main" val="10006"/>
                  </a:ext>
                </a:extLst>
              </a:tr>
              <a:tr h="254902">
                <a:tc>
                  <a:txBody>
                    <a:bodyPr/>
                    <a:lstStyle/>
                    <a:p>
                      <a:pPr algn="just"/>
                      <a:r>
                        <a:rPr lang="en-US" sz="1600" kern="100" dirty="0">
                          <a:effectLst/>
                        </a:rPr>
                        <a:t> </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3868" marR="33868" marT="0" marB="0"/>
                </a:tc>
                <a:tc>
                  <a:txBody>
                    <a:bodyPr/>
                    <a:lstStyle/>
                    <a:p>
                      <a:pPr algn="just"/>
                      <a:r>
                        <a:rPr lang="en-US" sz="1600" kern="100">
                          <a:effectLst/>
                        </a:rPr>
                        <a:t>Labor</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33868" marR="33868" marT="0" marB="0"/>
                </a:tc>
                <a:tc>
                  <a:txBody>
                    <a:bodyPr/>
                    <a:lstStyle/>
                    <a:p>
                      <a:pPr algn="r"/>
                      <a:r>
                        <a:rPr lang="en-US" sz="1600" kern="100" dirty="0">
                          <a:solidFill>
                            <a:schemeClr val="dk1"/>
                          </a:solidFill>
                          <a:effectLst/>
                          <a:latin typeface="+mn-lt"/>
                          <a:ea typeface="+mn-ea"/>
                          <a:cs typeface="+mn-cs"/>
                        </a:rPr>
                        <a:t>0.58 </a:t>
                      </a:r>
                      <a:endParaRPr lang="zh-CN" altLang="en-US" sz="1600" kern="100" dirty="0">
                        <a:solidFill>
                          <a:schemeClr val="dk1"/>
                        </a:solidFill>
                        <a:effectLst/>
                        <a:latin typeface="+mn-lt"/>
                        <a:ea typeface="+mn-ea"/>
                        <a:cs typeface="+mn-cs"/>
                      </a:endParaRPr>
                    </a:p>
                  </a:txBody>
                  <a:tcPr marL="68580" marR="68580" marT="0" marB="0"/>
                </a:tc>
                <a:tc vMerge="1">
                  <a:txBody>
                    <a:bodyPr/>
                    <a:lstStyle/>
                    <a:p>
                      <a:endParaRPr lang="zh-CN"/>
                    </a:p>
                  </a:txBody>
                  <a:tcPr/>
                </a:tc>
                <a:tc>
                  <a:txBody>
                    <a:bodyPr/>
                    <a:lstStyle/>
                    <a:p>
                      <a:pPr algn="r" fontAlgn="ctr"/>
                      <a:r>
                        <a:rPr lang="en-US" altLang="zh-CN" sz="1600" kern="100" dirty="0">
                          <a:solidFill>
                            <a:schemeClr val="dk1"/>
                          </a:solidFill>
                          <a:effectLst/>
                          <a:latin typeface="+mn-lt"/>
                          <a:ea typeface="+mn-ea"/>
                          <a:cs typeface="+mn-cs"/>
                        </a:rPr>
                        <a:t>0.58</a:t>
                      </a:r>
                    </a:p>
                  </a:txBody>
                  <a:tcPr marL="0" marR="0" marT="0" marB="0" anchor="ctr"/>
                </a:tc>
                <a:tc vMerge="1">
                  <a:txBody>
                    <a:bodyPr/>
                    <a:lstStyle/>
                    <a:p>
                      <a:endParaRPr lang="zh-CN"/>
                    </a:p>
                  </a:txBody>
                  <a:tcPr/>
                </a:tc>
                <a:tc>
                  <a:txBody>
                    <a:bodyPr/>
                    <a:lstStyle/>
                    <a:p>
                      <a:pPr algn="r"/>
                      <a:r>
                        <a:rPr lang="en-US" sz="1600" kern="100" dirty="0">
                          <a:solidFill>
                            <a:schemeClr val="dk1"/>
                          </a:solidFill>
                          <a:effectLst/>
                          <a:latin typeface="+mn-lt"/>
                          <a:ea typeface="+mn-ea"/>
                          <a:cs typeface="+mn-cs"/>
                        </a:rPr>
                        <a:t>0.58</a:t>
                      </a:r>
                      <a:endParaRPr lang="zh-CN" altLang="en-US" sz="1600" kern="100" dirty="0">
                        <a:solidFill>
                          <a:schemeClr val="dk1"/>
                        </a:solidFill>
                        <a:effectLst/>
                        <a:latin typeface="+mn-lt"/>
                        <a:ea typeface="+mn-ea"/>
                        <a:cs typeface="+mn-cs"/>
                      </a:endParaRPr>
                    </a:p>
                  </a:txBody>
                  <a:tcPr marL="68580" marR="68580" marT="0" marB="0"/>
                </a:tc>
                <a:tc vMerge="1">
                  <a:txBody>
                    <a:bodyPr/>
                    <a:lstStyle/>
                    <a:p>
                      <a:endParaRPr lang="zh-CN"/>
                    </a:p>
                  </a:txBody>
                  <a:tcPr/>
                </a:tc>
                <a:extLst>
                  <a:ext uri="{0D108BD9-81ED-4DB2-BD59-A6C34878D82A}">
                    <a16:rowId xmlns:a16="http://schemas.microsoft.com/office/drawing/2014/main" val="10007"/>
                  </a:ext>
                </a:extLst>
              </a:tr>
              <a:tr h="254902">
                <a:tc>
                  <a:txBody>
                    <a:bodyPr/>
                    <a:lstStyle/>
                    <a:p>
                      <a:pPr algn="just"/>
                      <a:r>
                        <a:rPr lang="en-US" sz="1600" kern="100">
                          <a:effectLst/>
                        </a:rPr>
                        <a:t> </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33868" marR="33868" marT="0" marB="0"/>
                </a:tc>
                <a:tc>
                  <a:txBody>
                    <a:bodyPr/>
                    <a:lstStyle/>
                    <a:p>
                      <a:pPr algn="just"/>
                      <a:r>
                        <a:rPr lang="en-US" sz="1600" kern="100">
                          <a:effectLst/>
                        </a:rPr>
                        <a:t>TFP</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33868" marR="33868" marT="0" marB="0"/>
                </a:tc>
                <a:tc>
                  <a:txBody>
                    <a:bodyPr/>
                    <a:lstStyle/>
                    <a:p>
                      <a:pPr algn="r"/>
                      <a:r>
                        <a:rPr lang="en-US" sz="1600" kern="100">
                          <a:solidFill>
                            <a:schemeClr val="dk1"/>
                          </a:solidFill>
                          <a:effectLst/>
                          <a:latin typeface="+mn-lt"/>
                          <a:ea typeface="+mn-ea"/>
                          <a:cs typeface="+mn-cs"/>
                        </a:rPr>
                        <a:t>2.71</a:t>
                      </a:r>
                      <a:endParaRPr lang="zh-CN" altLang="en-US" sz="1600" kern="100">
                        <a:solidFill>
                          <a:schemeClr val="dk1"/>
                        </a:solidFill>
                        <a:effectLst/>
                        <a:latin typeface="+mn-lt"/>
                        <a:ea typeface="+mn-ea"/>
                        <a:cs typeface="+mn-cs"/>
                      </a:endParaRPr>
                    </a:p>
                  </a:txBody>
                  <a:tcPr marL="68580" marR="68580" marT="0" marB="0"/>
                </a:tc>
                <a:tc>
                  <a:txBody>
                    <a:bodyPr/>
                    <a:lstStyle/>
                    <a:p>
                      <a:pPr algn="r"/>
                      <a:r>
                        <a:rPr lang="en-US" sz="1600" kern="100" dirty="0">
                          <a:effectLst/>
                        </a:rPr>
                        <a:t>(29.53)</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3868" marR="33868" marT="0" marB="0"/>
                </a:tc>
                <a:tc>
                  <a:txBody>
                    <a:bodyPr/>
                    <a:lstStyle/>
                    <a:p>
                      <a:pPr algn="r" fontAlgn="ctr"/>
                      <a:r>
                        <a:rPr lang="en-US" altLang="zh-CN" sz="1600" kern="100" dirty="0">
                          <a:solidFill>
                            <a:schemeClr val="dk1"/>
                          </a:solidFill>
                          <a:effectLst/>
                          <a:latin typeface="+mn-lt"/>
                          <a:ea typeface="+mn-ea"/>
                          <a:cs typeface="+mn-cs"/>
                        </a:rPr>
                        <a:t>1.65</a:t>
                      </a:r>
                    </a:p>
                  </a:txBody>
                  <a:tcPr marL="0" marR="0" marT="0" marB="0" anchor="ctr"/>
                </a:tc>
                <a:tc>
                  <a:txBody>
                    <a:bodyPr/>
                    <a:lstStyle/>
                    <a:p>
                      <a:pPr algn="r"/>
                      <a:r>
                        <a:rPr lang="en-US" sz="1600" kern="100" dirty="0">
                          <a:effectLst/>
                        </a:rPr>
                        <a:t>(17.21)</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3868" marR="33868" marT="0" marB="0"/>
                </a:tc>
                <a:tc>
                  <a:txBody>
                    <a:bodyPr/>
                    <a:lstStyle/>
                    <a:p>
                      <a:pPr algn="r"/>
                      <a:r>
                        <a:rPr lang="en-US" sz="1600" kern="100">
                          <a:solidFill>
                            <a:schemeClr val="dk1"/>
                          </a:solidFill>
                          <a:effectLst/>
                          <a:latin typeface="+mn-lt"/>
                          <a:ea typeface="+mn-ea"/>
                          <a:cs typeface="+mn-cs"/>
                        </a:rPr>
                        <a:t>2.62</a:t>
                      </a:r>
                      <a:endParaRPr lang="zh-CN" altLang="en-US" sz="1600" kern="100">
                        <a:solidFill>
                          <a:schemeClr val="dk1"/>
                        </a:solidFill>
                        <a:effectLst/>
                        <a:latin typeface="+mn-lt"/>
                        <a:ea typeface="+mn-ea"/>
                        <a:cs typeface="+mn-cs"/>
                      </a:endParaRPr>
                    </a:p>
                  </a:txBody>
                  <a:tcPr marL="68580" marR="68580" marT="0" marB="0"/>
                </a:tc>
                <a:tc>
                  <a:txBody>
                    <a:bodyPr/>
                    <a:lstStyle/>
                    <a:p>
                      <a:pPr algn="r"/>
                      <a:r>
                        <a:rPr lang="en-US" sz="1600" kern="100" dirty="0">
                          <a:effectLst/>
                        </a:rPr>
                        <a:t>(27.33)</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3868" marR="33868" marT="0" marB="0"/>
                </a:tc>
                <a:extLst>
                  <a:ext uri="{0D108BD9-81ED-4DB2-BD59-A6C34878D82A}">
                    <a16:rowId xmlns:a16="http://schemas.microsoft.com/office/drawing/2014/main" val="10008"/>
                  </a:ext>
                </a:extLst>
              </a:tr>
              <a:tr h="330438">
                <a:tc>
                  <a:txBody>
                    <a:bodyPr/>
                    <a:lstStyle/>
                    <a:p>
                      <a:pPr algn="r"/>
                      <a:r>
                        <a:rPr lang="en-US" sz="1600" kern="100" dirty="0">
                          <a:effectLst/>
                        </a:rPr>
                        <a:t>1995-200</a:t>
                      </a:r>
                      <a:r>
                        <a:rPr lang="en-US" altLang="zh-CN" sz="1600" kern="100" dirty="0">
                          <a:effectLst/>
                        </a:rPr>
                        <a:t>8</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3868" marR="33868" marT="0" marB="0"/>
                </a:tc>
                <a:tc>
                  <a:txBody>
                    <a:bodyPr/>
                    <a:lstStyle/>
                    <a:p>
                      <a:pPr algn="just"/>
                      <a:r>
                        <a:rPr lang="en-US" sz="1600" kern="100">
                          <a:effectLst/>
                        </a:rPr>
                        <a:t>GDP</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33868" marR="33868" marT="0" marB="0"/>
                </a:tc>
                <a:tc>
                  <a:txBody>
                    <a:bodyPr/>
                    <a:lstStyle/>
                    <a:p>
                      <a:pPr algn="r" fontAlgn="ctr"/>
                      <a:r>
                        <a:rPr lang="en-US" altLang="zh-CN" sz="1600" kern="100" dirty="0">
                          <a:solidFill>
                            <a:schemeClr val="dk1"/>
                          </a:solidFill>
                          <a:effectLst/>
                          <a:latin typeface="+mn-lt"/>
                          <a:ea typeface="+mn-ea"/>
                          <a:cs typeface="+mn-cs"/>
                        </a:rPr>
                        <a:t>10.46</a:t>
                      </a:r>
                    </a:p>
                  </a:txBody>
                  <a:tcPr marL="0" marR="0" marT="0" marB="0" anchor="ctr"/>
                </a:tc>
                <a:tc>
                  <a:txBody>
                    <a:bodyPr/>
                    <a:lstStyle/>
                    <a:p>
                      <a:pPr algn="r"/>
                      <a:r>
                        <a:rPr lang="en-US" sz="1600" kern="100">
                          <a:effectLst/>
                        </a:rPr>
                        <a:t> </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33868" marR="33868" marT="0" marB="0"/>
                </a:tc>
                <a:tc>
                  <a:txBody>
                    <a:bodyPr/>
                    <a:lstStyle/>
                    <a:p>
                      <a:pPr algn="r" fontAlgn="ctr"/>
                      <a:r>
                        <a:rPr lang="en-US" altLang="zh-CN" sz="1600" kern="100" dirty="0">
                          <a:solidFill>
                            <a:schemeClr val="dk1"/>
                          </a:solidFill>
                          <a:effectLst/>
                          <a:latin typeface="+mn-lt"/>
                          <a:ea typeface="+mn-ea"/>
                          <a:cs typeface="+mn-cs"/>
                        </a:rPr>
                        <a:t>10.72</a:t>
                      </a:r>
                    </a:p>
                  </a:txBody>
                  <a:tcPr marL="0" marR="0" marT="0" marB="0" anchor="ctr"/>
                </a:tc>
                <a:tc>
                  <a:txBody>
                    <a:bodyPr/>
                    <a:lstStyle/>
                    <a:p>
                      <a:pPr algn="r"/>
                      <a:r>
                        <a:rPr lang="en-US" sz="1600" kern="100" dirty="0">
                          <a:effectLst/>
                        </a:rPr>
                        <a:t> </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3868" marR="33868" marT="0" marB="0"/>
                </a:tc>
                <a:tc>
                  <a:txBody>
                    <a:bodyPr/>
                    <a:lstStyle/>
                    <a:p>
                      <a:pPr algn="r" fontAlgn="ctr"/>
                      <a:r>
                        <a:rPr lang="en-US" altLang="zh-CN" sz="1600" kern="100" dirty="0">
                          <a:solidFill>
                            <a:schemeClr val="dk1"/>
                          </a:solidFill>
                          <a:effectLst/>
                          <a:latin typeface="+mn-lt"/>
                          <a:ea typeface="+mn-ea"/>
                          <a:cs typeface="+mn-cs"/>
                        </a:rPr>
                        <a:t>10.75</a:t>
                      </a:r>
                    </a:p>
                  </a:txBody>
                  <a:tcPr marL="0" marR="0" marT="0" marB="0" anchor="ctr"/>
                </a:tc>
                <a:tc>
                  <a:txBody>
                    <a:bodyPr/>
                    <a:lstStyle/>
                    <a:p>
                      <a:pPr algn="l"/>
                      <a:r>
                        <a:rPr lang="en-US" sz="1600" kern="100">
                          <a:effectLst/>
                        </a:rPr>
                        <a:t> </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33868" marR="33868" marT="0" marB="0"/>
                </a:tc>
                <a:extLst>
                  <a:ext uri="{0D108BD9-81ED-4DB2-BD59-A6C34878D82A}">
                    <a16:rowId xmlns:a16="http://schemas.microsoft.com/office/drawing/2014/main" val="10009"/>
                  </a:ext>
                </a:extLst>
              </a:tr>
              <a:tr h="254902">
                <a:tc>
                  <a:txBody>
                    <a:bodyPr/>
                    <a:lstStyle/>
                    <a:p>
                      <a:pPr algn="just"/>
                      <a:r>
                        <a:rPr lang="en-US" sz="1600" kern="100">
                          <a:effectLst/>
                        </a:rPr>
                        <a:t> </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33868" marR="33868" marT="0" marB="0"/>
                </a:tc>
                <a:tc>
                  <a:txBody>
                    <a:bodyPr/>
                    <a:lstStyle/>
                    <a:p>
                      <a:pPr algn="just"/>
                      <a:r>
                        <a:rPr lang="en-US" sz="1600" kern="100">
                          <a:effectLst/>
                        </a:rPr>
                        <a:t>Capital</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33868" marR="33868" marT="0" marB="0"/>
                </a:tc>
                <a:tc>
                  <a:txBody>
                    <a:bodyPr/>
                    <a:lstStyle/>
                    <a:p>
                      <a:pPr algn="r" fontAlgn="ctr"/>
                      <a:r>
                        <a:rPr lang="en-US" altLang="zh-CN" sz="1600" kern="100" dirty="0">
                          <a:solidFill>
                            <a:schemeClr val="dk1"/>
                          </a:solidFill>
                          <a:effectLst/>
                          <a:latin typeface="+mn-lt"/>
                          <a:ea typeface="+mn-ea"/>
                          <a:cs typeface="+mn-cs"/>
                        </a:rPr>
                        <a:t>13.59</a:t>
                      </a:r>
                    </a:p>
                  </a:txBody>
                  <a:tcPr marL="0" marR="0" marT="0" marB="0" anchor="ctr"/>
                </a:tc>
                <a:tc rowSpan="2">
                  <a:txBody>
                    <a:bodyPr/>
                    <a:lstStyle/>
                    <a:p>
                      <a:pPr algn="r"/>
                      <a:r>
                        <a:rPr lang="en-US" sz="3200" kern="100" dirty="0">
                          <a:effectLst/>
                        </a:rPr>
                        <a:t>}</a:t>
                      </a:r>
                      <a:r>
                        <a:rPr lang="en-US" sz="1600" kern="100" dirty="0">
                          <a:effectLst/>
                        </a:rPr>
                        <a:t> (6</a:t>
                      </a:r>
                      <a:r>
                        <a:rPr lang="en-US" altLang="zh-CN" sz="1600" kern="100" dirty="0">
                          <a:effectLst/>
                        </a:rPr>
                        <a:t>8</a:t>
                      </a:r>
                      <a:r>
                        <a:rPr lang="en-US" sz="1600" kern="100" dirty="0">
                          <a:effectLst/>
                        </a:rPr>
                        <a:t>.</a:t>
                      </a:r>
                      <a:r>
                        <a:rPr lang="en-US" altLang="zh-CN" sz="1600" kern="100" dirty="0">
                          <a:effectLst/>
                        </a:rPr>
                        <a:t>72</a:t>
                      </a:r>
                      <a:r>
                        <a:rPr lang="en-US" sz="1600" kern="100" dirty="0">
                          <a:effectLst/>
                        </a:rPr>
                        <a:t>)</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3868" marR="33868" marT="0" marB="0" anchor="ctr"/>
                </a:tc>
                <a:tc>
                  <a:txBody>
                    <a:bodyPr/>
                    <a:lstStyle/>
                    <a:p>
                      <a:pPr algn="r" fontAlgn="ctr"/>
                      <a:r>
                        <a:rPr lang="en-US" altLang="zh-CN" sz="1600" kern="100" dirty="0">
                          <a:solidFill>
                            <a:schemeClr val="dk1"/>
                          </a:solidFill>
                          <a:effectLst/>
                          <a:latin typeface="+mn-lt"/>
                          <a:ea typeface="+mn-ea"/>
                          <a:cs typeface="+mn-cs"/>
                        </a:rPr>
                        <a:t>15.59</a:t>
                      </a:r>
                    </a:p>
                  </a:txBody>
                  <a:tcPr marL="0" marR="0" marT="0" marB="0" anchor="ctr"/>
                </a:tc>
                <a:tc rowSpan="2">
                  <a:txBody>
                    <a:bodyPr/>
                    <a:lstStyle/>
                    <a:p>
                      <a:pPr algn="r"/>
                      <a:r>
                        <a:rPr lang="en-US" sz="3200" kern="100" dirty="0">
                          <a:effectLst/>
                        </a:rPr>
                        <a:t>}</a:t>
                      </a:r>
                      <a:r>
                        <a:rPr lang="en-US" sz="1600" kern="100" dirty="0">
                          <a:effectLst/>
                        </a:rPr>
                        <a:t> (84.39)</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3868" marR="33868" marT="0" marB="0" anchor="ctr"/>
                </a:tc>
                <a:tc>
                  <a:txBody>
                    <a:bodyPr/>
                    <a:lstStyle/>
                    <a:p>
                      <a:pPr algn="r" fontAlgn="ctr"/>
                      <a:r>
                        <a:rPr lang="en-US" altLang="zh-CN" sz="1600" kern="100" dirty="0">
                          <a:solidFill>
                            <a:schemeClr val="dk1"/>
                          </a:solidFill>
                          <a:effectLst/>
                          <a:latin typeface="+mn-lt"/>
                          <a:ea typeface="+mn-ea"/>
                          <a:cs typeface="+mn-cs"/>
                        </a:rPr>
                        <a:t>16.04</a:t>
                      </a:r>
                    </a:p>
                  </a:txBody>
                  <a:tcPr marL="0" marR="0" marT="0" marB="0" anchor="ctr"/>
                </a:tc>
                <a:tc rowSpan="2">
                  <a:txBody>
                    <a:bodyPr/>
                    <a:lstStyle/>
                    <a:p>
                      <a:pPr algn="r"/>
                      <a:r>
                        <a:rPr lang="en-US" sz="3200" kern="100" dirty="0">
                          <a:effectLst/>
                        </a:rPr>
                        <a:t>}</a:t>
                      </a:r>
                      <a:r>
                        <a:rPr lang="en-US" sz="1600" kern="100" dirty="0">
                          <a:effectLst/>
                        </a:rPr>
                        <a:t> (71.15)</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3868" marR="33868" marT="0" marB="0" anchor="ctr"/>
                </a:tc>
                <a:extLst>
                  <a:ext uri="{0D108BD9-81ED-4DB2-BD59-A6C34878D82A}">
                    <a16:rowId xmlns:a16="http://schemas.microsoft.com/office/drawing/2014/main" val="10010"/>
                  </a:ext>
                </a:extLst>
              </a:tr>
              <a:tr h="254902">
                <a:tc>
                  <a:txBody>
                    <a:bodyPr/>
                    <a:lstStyle/>
                    <a:p>
                      <a:pPr algn="just"/>
                      <a:r>
                        <a:rPr lang="en-US" sz="1600" kern="100" dirty="0">
                          <a:effectLst/>
                        </a:rPr>
                        <a:t> </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3868" marR="33868" marT="0" marB="0"/>
                </a:tc>
                <a:tc>
                  <a:txBody>
                    <a:bodyPr/>
                    <a:lstStyle/>
                    <a:p>
                      <a:pPr algn="just"/>
                      <a:r>
                        <a:rPr lang="en-US" sz="1600" kern="100">
                          <a:effectLst/>
                        </a:rPr>
                        <a:t>Labor</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33868" marR="33868" marT="0" marB="0"/>
                </a:tc>
                <a:tc>
                  <a:txBody>
                    <a:bodyPr/>
                    <a:lstStyle/>
                    <a:p>
                      <a:pPr algn="r" fontAlgn="ctr"/>
                      <a:r>
                        <a:rPr lang="en-US" altLang="zh-CN" sz="1600" kern="100" dirty="0">
                          <a:solidFill>
                            <a:schemeClr val="dk1"/>
                          </a:solidFill>
                          <a:effectLst/>
                          <a:latin typeface="+mn-lt"/>
                          <a:ea typeface="+mn-ea"/>
                          <a:cs typeface="+mn-cs"/>
                        </a:rPr>
                        <a:t>1.21</a:t>
                      </a:r>
                    </a:p>
                  </a:txBody>
                  <a:tcPr marL="0" marR="0" marT="0" marB="0" anchor="ctr"/>
                </a:tc>
                <a:tc vMerge="1">
                  <a:txBody>
                    <a:bodyPr/>
                    <a:lstStyle/>
                    <a:p>
                      <a:endParaRPr lang="zh-CN"/>
                    </a:p>
                  </a:txBody>
                  <a:tcPr/>
                </a:tc>
                <a:tc>
                  <a:txBody>
                    <a:bodyPr/>
                    <a:lstStyle/>
                    <a:p>
                      <a:pPr algn="r" fontAlgn="ctr"/>
                      <a:r>
                        <a:rPr lang="en-US" altLang="zh-CN" sz="1600" kern="100" dirty="0">
                          <a:solidFill>
                            <a:schemeClr val="dk1"/>
                          </a:solidFill>
                          <a:effectLst/>
                          <a:latin typeface="+mn-lt"/>
                          <a:ea typeface="+mn-ea"/>
                          <a:cs typeface="+mn-cs"/>
                        </a:rPr>
                        <a:t>1.21</a:t>
                      </a:r>
                    </a:p>
                  </a:txBody>
                  <a:tcPr marL="0" marR="0" marT="0" marB="0" anchor="ctr"/>
                </a:tc>
                <a:tc vMerge="1">
                  <a:txBody>
                    <a:bodyPr/>
                    <a:lstStyle/>
                    <a:p>
                      <a:endParaRPr lang="zh-CN"/>
                    </a:p>
                  </a:txBody>
                  <a:tcPr/>
                </a:tc>
                <a:tc>
                  <a:txBody>
                    <a:bodyPr/>
                    <a:lstStyle/>
                    <a:p>
                      <a:pPr algn="r" fontAlgn="ctr"/>
                      <a:r>
                        <a:rPr lang="en-US" altLang="zh-CN" sz="1600" kern="100" dirty="0">
                          <a:solidFill>
                            <a:schemeClr val="dk1"/>
                          </a:solidFill>
                          <a:effectLst/>
                          <a:latin typeface="+mn-lt"/>
                          <a:ea typeface="+mn-ea"/>
                          <a:cs typeface="+mn-cs"/>
                        </a:rPr>
                        <a:t>1.21</a:t>
                      </a:r>
                    </a:p>
                  </a:txBody>
                  <a:tcPr marL="0" marR="0" marT="0" marB="0" anchor="ctr"/>
                </a:tc>
                <a:tc vMerge="1">
                  <a:txBody>
                    <a:bodyPr/>
                    <a:lstStyle/>
                    <a:p>
                      <a:endParaRPr lang="zh-CN"/>
                    </a:p>
                  </a:txBody>
                  <a:tcPr/>
                </a:tc>
                <a:extLst>
                  <a:ext uri="{0D108BD9-81ED-4DB2-BD59-A6C34878D82A}">
                    <a16:rowId xmlns:a16="http://schemas.microsoft.com/office/drawing/2014/main" val="10011"/>
                  </a:ext>
                </a:extLst>
              </a:tr>
              <a:tr h="254902">
                <a:tc>
                  <a:txBody>
                    <a:bodyPr/>
                    <a:lstStyle/>
                    <a:p>
                      <a:pPr algn="just"/>
                      <a:r>
                        <a:rPr lang="en-US" sz="1600" kern="100">
                          <a:effectLst/>
                        </a:rPr>
                        <a:t> </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33868" marR="33868" marT="0" marB="0"/>
                </a:tc>
                <a:tc>
                  <a:txBody>
                    <a:bodyPr/>
                    <a:lstStyle/>
                    <a:p>
                      <a:pPr algn="just"/>
                      <a:r>
                        <a:rPr lang="en-US" sz="1600" kern="100">
                          <a:effectLst/>
                        </a:rPr>
                        <a:t>TFP</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33868" marR="33868" marT="0" marB="0"/>
                </a:tc>
                <a:tc>
                  <a:txBody>
                    <a:bodyPr/>
                    <a:lstStyle/>
                    <a:p>
                      <a:pPr algn="r" fontAlgn="ctr"/>
                      <a:r>
                        <a:rPr lang="en-US" altLang="zh-CN" sz="1600" kern="100" dirty="0">
                          <a:solidFill>
                            <a:schemeClr val="dk1"/>
                          </a:solidFill>
                          <a:effectLst/>
                          <a:latin typeface="+mn-lt"/>
                          <a:ea typeface="+mn-ea"/>
                          <a:cs typeface="+mn-cs"/>
                        </a:rPr>
                        <a:t>3.27</a:t>
                      </a:r>
                    </a:p>
                  </a:txBody>
                  <a:tcPr marL="0" marR="0" marT="0" marB="0" anchor="ctr"/>
                </a:tc>
                <a:tc>
                  <a:txBody>
                    <a:bodyPr/>
                    <a:lstStyle/>
                    <a:p>
                      <a:pPr algn="r"/>
                      <a:r>
                        <a:rPr lang="en-US" sz="1600" kern="100" dirty="0">
                          <a:effectLst/>
                        </a:rPr>
                        <a:t>(3</a:t>
                      </a:r>
                      <a:r>
                        <a:rPr lang="en-US" altLang="zh-CN" sz="1600" kern="100" dirty="0">
                          <a:effectLst/>
                        </a:rPr>
                        <a:t>1</a:t>
                      </a:r>
                      <a:r>
                        <a:rPr lang="en-US" sz="1600" kern="100" dirty="0">
                          <a:effectLst/>
                        </a:rPr>
                        <a:t>.</a:t>
                      </a:r>
                      <a:r>
                        <a:rPr lang="en-US" altLang="zh-CN" sz="1600" kern="100" dirty="0">
                          <a:effectLst/>
                        </a:rPr>
                        <a:t>28</a:t>
                      </a:r>
                      <a:r>
                        <a:rPr lang="en-US" sz="1600" kern="100" dirty="0">
                          <a:effectLst/>
                        </a:rPr>
                        <a:t>)</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3868" marR="33868" marT="0" marB="0"/>
                </a:tc>
                <a:tc>
                  <a:txBody>
                    <a:bodyPr/>
                    <a:lstStyle/>
                    <a:p>
                      <a:pPr algn="r" fontAlgn="ctr"/>
                      <a:r>
                        <a:rPr lang="en-US" altLang="zh-CN" sz="1600" kern="100" dirty="0">
                          <a:solidFill>
                            <a:schemeClr val="dk1"/>
                          </a:solidFill>
                          <a:effectLst/>
                          <a:latin typeface="+mn-lt"/>
                          <a:ea typeface="+mn-ea"/>
                          <a:cs typeface="+mn-cs"/>
                        </a:rPr>
                        <a:t>1.67</a:t>
                      </a:r>
                    </a:p>
                  </a:txBody>
                  <a:tcPr marL="0" marR="0" marT="0" marB="0" anchor="ctr"/>
                </a:tc>
                <a:tc>
                  <a:txBody>
                    <a:bodyPr/>
                    <a:lstStyle/>
                    <a:p>
                      <a:pPr algn="r"/>
                      <a:r>
                        <a:rPr lang="en-US" sz="1600" kern="100" dirty="0">
                          <a:effectLst/>
                        </a:rPr>
                        <a:t>(15.61)</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3868" marR="33868" marT="0" marB="0"/>
                </a:tc>
                <a:tc>
                  <a:txBody>
                    <a:bodyPr/>
                    <a:lstStyle/>
                    <a:p>
                      <a:pPr algn="r" fontAlgn="ctr"/>
                      <a:r>
                        <a:rPr lang="en-US" altLang="zh-CN" sz="1600" kern="100" dirty="0">
                          <a:solidFill>
                            <a:schemeClr val="dk1"/>
                          </a:solidFill>
                          <a:effectLst/>
                          <a:latin typeface="+mn-lt"/>
                          <a:ea typeface="+mn-ea"/>
                          <a:cs typeface="+mn-cs"/>
                        </a:rPr>
                        <a:t>3.10</a:t>
                      </a:r>
                    </a:p>
                  </a:txBody>
                  <a:tcPr marL="0" marR="0" marT="0" marB="0" anchor="ctr"/>
                </a:tc>
                <a:tc>
                  <a:txBody>
                    <a:bodyPr/>
                    <a:lstStyle/>
                    <a:p>
                      <a:pPr algn="r"/>
                      <a:r>
                        <a:rPr lang="en-US" sz="1600" kern="100" dirty="0">
                          <a:effectLst/>
                        </a:rPr>
                        <a:t>(28.85)</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3868" marR="33868" marT="0" marB="0"/>
                </a:tc>
                <a:extLst>
                  <a:ext uri="{0D108BD9-81ED-4DB2-BD59-A6C34878D82A}">
                    <a16:rowId xmlns:a16="http://schemas.microsoft.com/office/drawing/2014/main" val="10012"/>
                  </a:ext>
                </a:extLst>
              </a:tr>
              <a:tr h="330438">
                <a:tc>
                  <a:txBody>
                    <a:bodyPr/>
                    <a:lstStyle/>
                    <a:p>
                      <a:pPr algn="r"/>
                      <a:r>
                        <a:rPr lang="en-US" sz="1600" kern="100" dirty="0">
                          <a:effectLst/>
                        </a:rPr>
                        <a:t>200</a:t>
                      </a:r>
                      <a:r>
                        <a:rPr lang="en-US" altLang="zh-CN" sz="1600" kern="100" dirty="0">
                          <a:effectLst/>
                        </a:rPr>
                        <a:t>8</a:t>
                      </a:r>
                      <a:r>
                        <a:rPr lang="en-US" sz="1600" kern="100" dirty="0">
                          <a:effectLst/>
                        </a:rPr>
                        <a:t>-2020</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3868" marR="33868" marT="0" marB="0"/>
                </a:tc>
                <a:tc>
                  <a:txBody>
                    <a:bodyPr/>
                    <a:lstStyle/>
                    <a:p>
                      <a:pPr algn="just"/>
                      <a:r>
                        <a:rPr lang="en-US" sz="1600" kern="100">
                          <a:effectLst/>
                        </a:rPr>
                        <a:t>GDP</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33868" marR="33868" marT="0" marB="0"/>
                </a:tc>
                <a:tc>
                  <a:txBody>
                    <a:bodyPr/>
                    <a:lstStyle/>
                    <a:p>
                      <a:pPr algn="r" fontAlgn="ctr"/>
                      <a:r>
                        <a:rPr lang="en-US" altLang="zh-CN" sz="1600" kern="100" dirty="0">
                          <a:solidFill>
                            <a:schemeClr val="dk1"/>
                          </a:solidFill>
                          <a:effectLst/>
                          <a:latin typeface="+mn-lt"/>
                          <a:ea typeface="+mn-ea"/>
                          <a:cs typeface="+mn-cs"/>
                        </a:rPr>
                        <a:t>7.82</a:t>
                      </a:r>
                    </a:p>
                  </a:txBody>
                  <a:tcPr marL="0" marR="0" marT="0" marB="0" anchor="ctr"/>
                </a:tc>
                <a:tc>
                  <a:txBody>
                    <a:bodyPr/>
                    <a:lstStyle/>
                    <a:p>
                      <a:pPr algn="r"/>
                      <a:r>
                        <a:rPr lang="en-US" sz="1600" kern="100">
                          <a:effectLst/>
                        </a:rPr>
                        <a:t> </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33868" marR="33868" marT="0" marB="0"/>
                </a:tc>
                <a:tc>
                  <a:txBody>
                    <a:bodyPr/>
                    <a:lstStyle/>
                    <a:p>
                      <a:pPr algn="r" fontAlgn="ctr"/>
                      <a:r>
                        <a:rPr lang="en-US" altLang="zh-CN" sz="1600" kern="100" dirty="0">
                          <a:solidFill>
                            <a:schemeClr val="dk1"/>
                          </a:solidFill>
                          <a:effectLst/>
                          <a:latin typeface="+mn-lt"/>
                          <a:ea typeface="+mn-ea"/>
                          <a:cs typeface="+mn-cs"/>
                        </a:rPr>
                        <a:t>8.34</a:t>
                      </a:r>
                    </a:p>
                  </a:txBody>
                  <a:tcPr marL="0" marR="0" marT="0" marB="0" anchor="ctr"/>
                </a:tc>
                <a:tc>
                  <a:txBody>
                    <a:bodyPr/>
                    <a:lstStyle/>
                    <a:p>
                      <a:pPr algn="r"/>
                      <a:r>
                        <a:rPr lang="en-US" sz="1600" kern="100">
                          <a:effectLst/>
                        </a:rPr>
                        <a:t> </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33868" marR="33868" marT="0" marB="0"/>
                </a:tc>
                <a:tc>
                  <a:txBody>
                    <a:bodyPr/>
                    <a:lstStyle/>
                    <a:p>
                      <a:pPr algn="r" fontAlgn="ctr"/>
                      <a:r>
                        <a:rPr lang="en-US" altLang="zh-CN" sz="1600" kern="100" dirty="0">
                          <a:solidFill>
                            <a:schemeClr val="dk1"/>
                          </a:solidFill>
                          <a:effectLst/>
                          <a:latin typeface="+mn-lt"/>
                          <a:ea typeface="+mn-ea"/>
                          <a:cs typeface="+mn-cs"/>
                        </a:rPr>
                        <a:t>8.37</a:t>
                      </a:r>
                    </a:p>
                  </a:txBody>
                  <a:tcPr marL="0" marR="0" marT="0" marB="0" anchor="ctr"/>
                </a:tc>
                <a:tc>
                  <a:txBody>
                    <a:bodyPr/>
                    <a:lstStyle/>
                    <a:p>
                      <a:pPr algn="l"/>
                      <a:r>
                        <a:rPr lang="en-US" sz="1600" kern="100">
                          <a:effectLst/>
                        </a:rPr>
                        <a:t> </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33868" marR="33868" marT="0" marB="0"/>
                </a:tc>
                <a:extLst>
                  <a:ext uri="{0D108BD9-81ED-4DB2-BD59-A6C34878D82A}">
                    <a16:rowId xmlns:a16="http://schemas.microsoft.com/office/drawing/2014/main" val="10013"/>
                  </a:ext>
                </a:extLst>
              </a:tr>
              <a:tr h="254902">
                <a:tc>
                  <a:txBody>
                    <a:bodyPr/>
                    <a:lstStyle/>
                    <a:p>
                      <a:pPr algn="just"/>
                      <a:r>
                        <a:rPr lang="en-US" sz="1600" kern="100">
                          <a:effectLst/>
                        </a:rPr>
                        <a:t> </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33868" marR="33868" marT="0" marB="0"/>
                </a:tc>
                <a:tc>
                  <a:txBody>
                    <a:bodyPr/>
                    <a:lstStyle/>
                    <a:p>
                      <a:pPr algn="just"/>
                      <a:r>
                        <a:rPr lang="en-US" sz="1600" kern="100">
                          <a:effectLst/>
                        </a:rPr>
                        <a:t>Capital</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33868" marR="33868" marT="0" marB="0"/>
                </a:tc>
                <a:tc>
                  <a:txBody>
                    <a:bodyPr/>
                    <a:lstStyle/>
                    <a:p>
                      <a:pPr algn="r" fontAlgn="ctr"/>
                      <a:r>
                        <a:rPr lang="en-US" altLang="zh-CN" sz="1600" kern="100" dirty="0">
                          <a:solidFill>
                            <a:schemeClr val="dk1"/>
                          </a:solidFill>
                          <a:effectLst/>
                          <a:latin typeface="+mn-lt"/>
                          <a:ea typeface="+mn-ea"/>
                          <a:cs typeface="+mn-cs"/>
                        </a:rPr>
                        <a:t>14.22</a:t>
                      </a:r>
                    </a:p>
                  </a:txBody>
                  <a:tcPr marL="0" marR="0" marT="0" marB="0" anchor="ctr"/>
                </a:tc>
                <a:tc rowSpan="2">
                  <a:txBody>
                    <a:bodyPr/>
                    <a:lstStyle/>
                    <a:p>
                      <a:pPr algn="r"/>
                      <a:r>
                        <a:rPr lang="en-US" sz="3200" kern="100" dirty="0">
                          <a:effectLst/>
                        </a:rPr>
                        <a:t>}</a:t>
                      </a:r>
                      <a:r>
                        <a:rPr lang="en-US" sz="1600" kern="100" dirty="0">
                          <a:effectLst/>
                        </a:rPr>
                        <a:t> (7</a:t>
                      </a:r>
                      <a:r>
                        <a:rPr lang="en-US" altLang="zh-CN" sz="1600" kern="100" dirty="0">
                          <a:effectLst/>
                        </a:rPr>
                        <a:t>3.01</a:t>
                      </a:r>
                      <a:r>
                        <a:rPr lang="en-US" sz="1600" kern="100" dirty="0">
                          <a:effectLst/>
                        </a:rPr>
                        <a:t>)</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3868" marR="33868" marT="0" marB="0" anchor="ctr"/>
                </a:tc>
                <a:tc>
                  <a:txBody>
                    <a:bodyPr/>
                    <a:lstStyle/>
                    <a:p>
                      <a:pPr algn="r" fontAlgn="ctr"/>
                      <a:r>
                        <a:rPr lang="en-US" altLang="zh-CN" sz="1600" kern="100" dirty="0">
                          <a:solidFill>
                            <a:schemeClr val="dk1"/>
                          </a:solidFill>
                          <a:effectLst/>
                          <a:latin typeface="+mn-lt"/>
                          <a:ea typeface="+mn-ea"/>
                          <a:cs typeface="+mn-cs"/>
                        </a:rPr>
                        <a:t>15.05</a:t>
                      </a:r>
                    </a:p>
                  </a:txBody>
                  <a:tcPr marL="0" marR="0" marT="0" marB="0" anchor="ctr"/>
                </a:tc>
                <a:tc rowSpan="2">
                  <a:txBody>
                    <a:bodyPr/>
                    <a:lstStyle/>
                    <a:p>
                      <a:pPr algn="r"/>
                      <a:r>
                        <a:rPr lang="en-US" sz="3200" kern="100" dirty="0">
                          <a:effectLst/>
                        </a:rPr>
                        <a:t>}</a:t>
                      </a:r>
                      <a:r>
                        <a:rPr lang="en-US" sz="1600" kern="100" dirty="0">
                          <a:effectLst/>
                        </a:rPr>
                        <a:t> (80.57)</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3868" marR="33868" marT="0" marB="0" anchor="ctr"/>
                </a:tc>
                <a:tc>
                  <a:txBody>
                    <a:bodyPr/>
                    <a:lstStyle/>
                    <a:p>
                      <a:pPr algn="r" fontAlgn="ctr"/>
                      <a:r>
                        <a:rPr lang="en-US" altLang="zh-CN" sz="1600" kern="100" dirty="0">
                          <a:solidFill>
                            <a:schemeClr val="dk1"/>
                          </a:solidFill>
                          <a:effectLst/>
                          <a:latin typeface="+mn-lt"/>
                          <a:ea typeface="+mn-ea"/>
                          <a:cs typeface="+mn-cs"/>
                        </a:rPr>
                        <a:t>14.65</a:t>
                      </a:r>
                    </a:p>
                  </a:txBody>
                  <a:tcPr marL="0" marR="0" marT="0" marB="0" anchor="ctr"/>
                </a:tc>
                <a:tc rowSpan="2">
                  <a:txBody>
                    <a:bodyPr/>
                    <a:lstStyle/>
                    <a:p>
                      <a:pPr algn="r"/>
                      <a:r>
                        <a:rPr lang="en-US" sz="3200" kern="100" dirty="0">
                          <a:effectLst/>
                        </a:rPr>
                        <a:t>}</a:t>
                      </a:r>
                      <a:r>
                        <a:rPr lang="en-US" sz="1600" kern="100" dirty="0">
                          <a:effectLst/>
                        </a:rPr>
                        <a:t> (7</a:t>
                      </a:r>
                      <a:r>
                        <a:rPr lang="en-US" altLang="zh-CN" sz="1600" kern="100" dirty="0">
                          <a:effectLst/>
                        </a:rPr>
                        <a:t>4.81</a:t>
                      </a:r>
                      <a:r>
                        <a:rPr lang="en-US" sz="1600" kern="100" dirty="0">
                          <a:effectLst/>
                        </a:rPr>
                        <a:t>)</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3868" marR="33868" marT="0" marB="0" anchor="ctr"/>
                </a:tc>
                <a:extLst>
                  <a:ext uri="{0D108BD9-81ED-4DB2-BD59-A6C34878D82A}">
                    <a16:rowId xmlns:a16="http://schemas.microsoft.com/office/drawing/2014/main" val="10014"/>
                  </a:ext>
                </a:extLst>
              </a:tr>
              <a:tr h="254902">
                <a:tc>
                  <a:txBody>
                    <a:bodyPr/>
                    <a:lstStyle/>
                    <a:p>
                      <a:pPr algn="just"/>
                      <a:r>
                        <a:rPr lang="en-US" sz="1600" kern="100">
                          <a:effectLst/>
                        </a:rPr>
                        <a:t> </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33868" marR="33868" marT="0" marB="0"/>
                </a:tc>
                <a:tc>
                  <a:txBody>
                    <a:bodyPr/>
                    <a:lstStyle/>
                    <a:p>
                      <a:pPr algn="just"/>
                      <a:r>
                        <a:rPr lang="en-US" sz="1600" kern="100">
                          <a:effectLst/>
                        </a:rPr>
                        <a:t>Labor</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33868" marR="33868" marT="0" marB="0"/>
                </a:tc>
                <a:tc>
                  <a:txBody>
                    <a:bodyPr/>
                    <a:lstStyle/>
                    <a:p>
                      <a:pPr algn="r" fontAlgn="ctr"/>
                      <a:r>
                        <a:rPr lang="en-US" altLang="zh-CN" sz="1600" kern="100" dirty="0">
                          <a:solidFill>
                            <a:schemeClr val="dk1"/>
                          </a:solidFill>
                          <a:effectLst/>
                          <a:latin typeface="+mn-lt"/>
                          <a:ea typeface="+mn-ea"/>
                          <a:cs typeface="+mn-cs"/>
                        </a:rPr>
                        <a:t>-0.10</a:t>
                      </a:r>
                    </a:p>
                  </a:txBody>
                  <a:tcPr marL="0" marR="0" marT="0" marB="0" anchor="ctr"/>
                </a:tc>
                <a:tc vMerge="1">
                  <a:txBody>
                    <a:bodyPr/>
                    <a:lstStyle/>
                    <a:p>
                      <a:endParaRPr lang="zh-CN"/>
                    </a:p>
                  </a:txBody>
                  <a:tcPr/>
                </a:tc>
                <a:tc>
                  <a:txBody>
                    <a:bodyPr/>
                    <a:lstStyle/>
                    <a:p>
                      <a:pPr algn="r" fontAlgn="ctr"/>
                      <a:r>
                        <a:rPr lang="en-US" altLang="zh-CN" sz="1600" kern="100" dirty="0">
                          <a:solidFill>
                            <a:schemeClr val="dk1"/>
                          </a:solidFill>
                          <a:effectLst/>
                          <a:latin typeface="+mn-lt"/>
                          <a:ea typeface="+mn-ea"/>
                          <a:cs typeface="+mn-cs"/>
                        </a:rPr>
                        <a:t>-0.10</a:t>
                      </a:r>
                    </a:p>
                  </a:txBody>
                  <a:tcPr marL="0" marR="0" marT="0" marB="0" anchor="ctr"/>
                </a:tc>
                <a:tc vMerge="1">
                  <a:txBody>
                    <a:bodyPr/>
                    <a:lstStyle/>
                    <a:p>
                      <a:endParaRPr lang="zh-CN"/>
                    </a:p>
                  </a:txBody>
                  <a:tcPr/>
                </a:tc>
                <a:tc>
                  <a:txBody>
                    <a:bodyPr/>
                    <a:lstStyle/>
                    <a:p>
                      <a:pPr algn="r" fontAlgn="ctr"/>
                      <a:r>
                        <a:rPr lang="en-US" altLang="zh-CN" sz="1600" kern="100" dirty="0">
                          <a:solidFill>
                            <a:schemeClr val="dk1"/>
                          </a:solidFill>
                          <a:effectLst/>
                          <a:latin typeface="+mn-lt"/>
                          <a:ea typeface="+mn-ea"/>
                          <a:cs typeface="+mn-cs"/>
                        </a:rPr>
                        <a:t>-0.10</a:t>
                      </a:r>
                    </a:p>
                  </a:txBody>
                  <a:tcPr marL="0" marR="0" marT="0" marB="0" anchor="ctr"/>
                </a:tc>
                <a:tc vMerge="1">
                  <a:txBody>
                    <a:bodyPr/>
                    <a:lstStyle/>
                    <a:p>
                      <a:endParaRPr lang="zh-CN"/>
                    </a:p>
                  </a:txBody>
                  <a:tcPr/>
                </a:tc>
                <a:extLst>
                  <a:ext uri="{0D108BD9-81ED-4DB2-BD59-A6C34878D82A}">
                    <a16:rowId xmlns:a16="http://schemas.microsoft.com/office/drawing/2014/main" val="10015"/>
                  </a:ext>
                </a:extLst>
              </a:tr>
              <a:tr h="254902">
                <a:tc>
                  <a:txBody>
                    <a:bodyPr/>
                    <a:lstStyle/>
                    <a:p>
                      <a:pPr algn="just"/>
                      <a:r>
                        <a:rPr lang="en-US" sz="1600" kern="100">
                          <a:effectLst/>
                        </a:rPr>
                        <a:t> </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33868" marR="33868" marT="0" marB="0"/>
                </a:tc>
                <a:tc>
                  <a:txBody>
                    <a:bodyPr/>
                    <a:lstStyle/>
                    <a:p>
                      <a:pPr algn="just"/>
                      <a:r>
                        <a:rPr lang="en-US" sz="1600" kern="100">
                          <a:effectLst/>
                        </a:rPr>
                        <a:t>TFP</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33868" marR="33868" marT="0" marB="0"/>
                </a:tc>
                <a:tc>
                  <a:txBody>
                    <a:bodyPr/>
                    <a:lstStyle/>
                    <a:p>
                      <a:pPr algn="r" fontAlgn="ctr"/>
                      <a:r>
                        <a:rPr lang="en-US" altLang="zh-CN" sz="1600" kern="100" dirty="0">
                          <a:solidFill>
                            <a:schemeClr val="dk1"/>
                          </a:solidFill>
                          <a:effectLst/>
                          <a:latin typeface="+mn-lt"/>
                          <a:ea typeface="+mn-ea"/>
                          <a:cs typeface="+mn-cs"/>
                        </a:rPr>
                        <a:t>2.11</a:t>
                      </a:r>
                    </a:p>
                  </a:txBody>
                  <a:tcPr marL="0" marR="0" marT="0" marB="0" anchor="ctr"/>
                </a:tc>
                <a:tc>
                  <a:txBody>
                    <a:bodyPr/>
                    <a:lstStyle/>
                    <a:p>
                      <a:pPr algn="r"/>
                      <a:r>
                        <a:rPr lang="en-US" sz="1600" kern="100" dirty="0">
                          <a:effectLst/>
                        </a:rPr>
                        <a:t>(2</a:t>
                      </a:r>
                      <a:r>
                        <a:rPr lang="en-US" altLang="zh-CN" sz="1600" kern="100" dirty="0">
                          <a:effectLst/>
                        </a:rPr>
                        <a:t>6</a:t>
                      </a:r>
                      <a:r>
                        <a:rPr lang="en-US" sz="1600" kern="100" dirty="0">
                          <a:effectLst/>
                        </a:rPr>
                        <a:t>.</a:t>
                      </a:r>
                      <a:r>
                        <a:rPr lang="en-US" altLang="zh-CN" sz="1600" kern="100" dirty="0">
                          <a:effectLst/>
                        </a:rPr>
                        <a:t>99</a:t>
                      </a:r>
                      <a:r>
                        <a:rPr lang="en-US" sz="1600" kern="100" dirty="0">
                          <a:effectLst/>
                        </a:rPr>
                        <a:t>)</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3868" marR="33868" marT="0" marB="0"/>
                </a:tc>
                <a:tc>
                  <a:txBody>
                    <a:bodyPr/>
                    <a:lstStyle/>
                    <a:p>
                      <a:pPr algn="r" fontAlgn="ctr"/>
                      <a:r>
                        <a:rPr lang="en-US" altLang="zh-CN" sz="1600" kern="100" dirty="0">
                          <a:solidFill>
                            <a:schemeClr val="dk1"/>
                          </a:solidFill>
                          <a:effectLst/>
                          <a:latin typeface="+mn-lt"/>
                          <a:ea typeface="+mn-ea"/>
                          <a:cs typeface="+mn-cs"/>
                        </a:rPr>
                        <a:t>1.62</a:t>
                      </a:r>
                    </a:p>
                  </a:txBody>
                  <a:tcPr marL="0" marR="0" marT="0" marB="0" anchor="ctr"/>
                </a:tc>
                <a:tc>
                  <a:txBody>
                    <a:bodyPr/>
                    <a:lstStyle/>
                    <a:p>
                      <a:pPr algn="r"/>
                      <a:r>
                        <a:rPr lang="en-US" sz="1600" kern="100" dirty="0">
                          <a:effectLst/>
                        </a:rPr>
                        <a:t>(19.43)</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3868" marR="33868" marT="0" marB="0"/>
                </a:tc>
                <a:tc>
                  <a:txBody>
                    <a:bodyPr/>
                    <a:lstStyle/>
                    <a:p>
                      <a:pPr algn="r" fontAlgn="ctr"/>
                      <a:r>
                        <a:rPr lang="en-US" altLang="zh-CN" sz="1600" kern="100" dirty="0">
                          <a:solidFill>
                            <a:schemeClr val="dk1"/>
                          </a:solidFill>
                          <a:effectLst/>
                          <a:latin typeface="+mn-lt"/>
                          <a:ea typeface="+mn-ea"/>
                          <a:cs typeface="+mn-cs"/>
                        </a:rPr>
                        <a:t>2.11</a:t>
                      </a:r>
                    </a:p>
                  </a:txBody>
                  <a:tcPr marL="0" marR="0" marT="0" marB="0" anchor="ctr"/>
                </a:tc>
                <a:tc>
                  <a:txBody>
                    <a:bodyPr/>
                    <a:lstStyle/>
                    <a:p>
                      <a:pPr algn="r"/>
                      <a:r>
                        <a:rPr lang="en-US" sz="1600" kern="100" dirty="0">
                          <a:effectLst/>
                        </a:rPr>
                        <a:t>(25.19)</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3868" marR="33868" marT="0" marB="0"/>
                </a:tc>
                <a:extLst>
                  <a:ext uri="{0D108BD9-81ED-4DB2-BD59-A6C34878D82A}">
                    <a16:rowId xmlns:a16="http://schemas.microsoft.com/office/drawing/2014/main" val="10016"/>
                  </a:ext>
                </a:extLst>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traditional / </a:t>
            </a:r>
            <a:r>
              <a:rPr lang="en-US" altLang="zh-CN" dirty="0">
                <a:solidFill>
                  <a:srgbClr val="FF0000"/>
                </a:solidFill>
              </a:rPr>
              <a:t>genuine</a:t>
            </a:r>
            <a:r>
              <a:rPr lang="en-US" altLang="zh-CN" dirty="0"/>
              <a:t> productivity difference</a:t>
            </a:r>
            <a:endParaRPr lang="zh-CN" altLang="en-US" dirty="0"/>
          </a:p>
        </p:txBody>
      </p:sp>
      <p:pic>
        <p:nvPicPr>
          <p:cNvPr id="6" name="图片 5">
            <a:extLst>
              <a:ext uri="{FF2B5EF4-FFF2-40B4-BE49-F238E27FC236}">
                <a16:creationId xmlns:a16="http://schemas.microsoft.com/office/drawing/2014/main" id="{92496A92-6460-6B8D-1EA7-6B732B1B31DA}"/>
              </a:ext>
            </a:extLst>
          </p:cNvPr>
          <p:cNvPicPr>
            <a:picLocks noChangeAspect="1"/>
          </p:cNvPicPr>
          <p:nvPr/>
        </p:nvPicPr>
        <p:blipFill>
          <a:blip r:embed="rId3"/>
          <a:stretch>
            <a:fillRect/>
          </a:stretch>
        </p:blipFill>
        <p:spPr>
          <a:xfrm>
            <a:off x="1981859" y="1580312"/>
            <a:ext cx="8228281" cy="497523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2"/>
          <p:cNvSpPr>
            <a:spLocks noGrp="1" noChangeArrowheads="1"/>
          </p:cNvSpPr>
          <p:nvPr>
            <p:ph type="title"/>
          </p:nvPr>
        </p:nvSpPr>
        <p:spPr/>
        <p:txBody>
          <a:bodyPr/>
          <a:lstStyle/>
          <a:p>
            <a:r>
              <a:rPr lang="en-US" altLang="zh-CN" dirty="0"/>
              <a:t>1. Expanding the Measure of Wealth</a:t>
            </a:r>
            <a:endParaRPr lang="en-US" altLang="zh-CN" dirty="0">
              <a:solidFill>
                <a:schemeClr val="tx1"/>
              </a:solidFill>
            </a:endParaRPr>
          </a:p>
        </p:txBody>
      </p:sp>
      <p:sp>
        <p:nvSpPr>
          <p:cNvPr id="8" name="内容占位符 2"/>
          <p:cNvSpPr>
            <a:spLocks noGrp="1"/>
          </p:cNvSpPr>
          <p:nvPr>
            <p:ph idx="1"/>
          </p:nvPr>
        </p:nvSpPr>
        <p:spPr/>
        <p:txBody>
          <a:bodyPr>
            <a:normAutofit/>
          </a:bodyPr>
          <a:lstStyle/>
          <a:p>
            <a:r>
              <a:rPr lang="en-US" altLang="zh-CN" dirty="0"/>
              <a:t>Current national economic accounts system does not consider the loss of natural capital as it accounts for the value of overexploited resources and energy, into GDP as additional value</a:t>
            </a:r>
          </a:p>
          <a:p>
            <a:r>
              <a:rPr lang="en-US" altLang="zh-CN" dirty="0"/>
              <a:t>As the key measure of the efficiency between output and input factors, traditional calculation of total factor productivity also missed the influence of resource depletion and environmental pollution</a:t>
            </a:r>
          </a:p>
          <a:p>
            <a:endParaRPr lang="zh-CN" altLang="zh-CN"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p:txBody>
          <a:bodyPr/>
          <a:lstStyle/>
          <a:p>
            <a:r>
              <a:rPr lang="en-US" altLang="zh-CN" dirty="0"/>
              <a:t>Determinants of productivity gap</a:t>
            </a:r>
            <a:endParaRPr lang="zh-CN" altLang="en-US" dirty="0"/>
          </a:p>
        </p:txBody>
      </p:sp>
      <p:sp>
        <p:nvSpPr>
          <p:cNvPr id="9" name="内容占位符 8"/>
          <p:cNvSpPr>
            <a:spLocks noGrp="1"/>
          </p:cNvSpPr>
          <p:nvPr>
            <p:ph idx="1"/>
          </p:nvPr>
        </p:nvSpPr>
        <p:spPr>
          <a:xfrm>
            <a:off x="838200" y="1825624"/>
            <a:ext cx="10515600" cy="4560661"/>
          </a:xfrm>
        </p:spPr>
        <p:txBody>
          <a:bodyPr>
            <a:normAutofit fontScale="92500" lnSpcReduction="20000"/>
          </a:bodyPr>
          <a:lstStyle/>
          <a:p>
            <a:r>
              <a:rPr lang="en-US" altLang="zh-CN" dirty="0" err="1"/>
              <a:t>Divisia</a:t>
            </a:r>
            <a:r>
              <a:rPr lang="en-US" altLang="zh-CN" dirty="0"/>
              <a:t> Productivity Index</a:t>
            </a:r>
            <a:endParaRPr lang="zh-CN" altLang="en-US"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r>
              <a:rPr lang="en-US" altLang="zh-CN" dirty="0"/>
              <a:t>Which means the productivity gap has the opposite sign with the first order difference of Natural Capital Loss (</a:t>
            </a:r>
            <a:r>
              <a:rPr lang="zh-CN" altLang="zh-CN" dirty="0"/>
              <a:t>θ</a:t>
            </a:r>
            <a:r>
              <a:rPr lang="en-US" altLang="zh-CN" dirty="0"/>
              <a:t>)</a:t>
            </a:r>
            <a:endParaRPr lang="zh-CN" altLang="en-US" dirty="0"/>
          </a:p>
        </p:txBody>
      </p:sp>
      <p:pic>
        <p:nvPicPr>
          <p:cNvPr id="4" name="图片 3"/>
          <p:cNvPicPr>
            <a:picLocks noChangeAspect="1"/>
          </p:cNvPicPr>
          <p:nvPr/>
        </p:nvPicPr>
        <p:blipFill>
          <a:blip r:embed="rId2"/>
          <a:stretch>
            <a:fillRect/>
          </a:stretch>
        </p:blipFill>
        <p:spPr>
          <a:xfrm>
            <a:off x="1022097" y="2645682"/>
            <a:ext cx="2309231" cy="823600"/>
          </a:xfrm>
          <a:prstGeom prst="rect">
            <a:avLst/>
          </a:prstGeom>
        </p:spPr>
      </p:pic>
      <p:pic>
        <p:nvPicPr>
          <p:cNvPr id="5" name="图片 4"/>
          <p:cNvPicPr>
            <a:picLocks noChangeAspect="1"/>
          </p:cNvPicPr>
          <p:nvPr/>
        </p:nvPicPr>
        <p:blipFill rotWithShape="1">
          <a:blip r:embed="rId3"/>
          <a:srcRect l="5449"/>
          <a:stretch/>
        </p:blipFill>
        <p:spPr>
          <a:xfrm>
            <a:off x="3331328" y="2645682"/>
            <a:ext cx="4107055" cy="771534"/>
          </a:xfrm>
          <a:prstGeom prst="rect">
            <a:avLst/>
          </a:prstGeom>
        </p:spPr>
      </p:pic>
      <p:pic>
        <p:nvPicPr>
          <p:cNvPr id="6" name="图片 5"/>
          <p:cNvPicPr>
            <a:picLocks noChangeAspect="1"/>
          </p:cNvPicPr>
          <p:nvPr/>
        </p:nvPicPr>
        <p:blipFill>
          <a:blip r:embed="rId4"/>
          <a:stretch>
            <a:fillRect/>
          </a:stretch>
        </p:blipFill>
        <p:spPr>
          <a:xfrm>
            <a:off x="3113479" y="3571375"/>
            <a:ext cx="4991829" cy="769785"/>
          </a:xfrm>
          <a:prstGeom prst="rect">
            <a:avLst/>
          </a:prstGeom>
        </p:spPr>
      </p:pic>
      <p:pic>
        <p:nvPicPr>
          <p:cNvPr id="7" name="图片 6"/>
          <p:cNvPicPr>
            <a:picLocks noChangeAspect="1"/>
          </p:cNvPicPr>
          <p:nvPr/>
        </p:nvPicPr>
        <p:blipFill>
          <a:blip r:embed="rId5"/>
          <a:stretch>
            <a:fillRect/>
          </a:stretch>
        </p:blipFill>
        <p:spPr>
          <a:xfrm>
            <a:off x="3113478" y="4341160"/>
            <a:ext cx="3861338" cy="956133"/>
          </a:xfrm>
          <a:prstGeom prst="rect">
            <a:avLst/>
          </a:prstGeom>
        </p:spPr>
      </p:pic>
      <p:graphicFrame>
        <p:nvGraphicFramePr>
          <p:cNvPr id="2" name="Object 3"/>
          <p:cNvGraphicFramePr>
            <a:graphicFrameLocks noChangeAspect="1"/>
          </p:cNvGraphicFramePr>
          <p:nvPr>
            <p:extLst>
              <p:ext uri="{D42A27DB-BD31-4B8C-83A1-F6EECF244321}">
                <p14:modId xmlns:p14="http://schemas.microsoft.com/office/powerpoint/2010/main" val="3629797857"/>
              </p:ext>
            </p:extLst>
          </p:nvPr>
        </p:nvGraphicFramePr>
        <p:xfrm>
          <a:off x="4723933" y="1604814"/>
          <a:ext cx="3381375" cy="659881"/>
        </p:xfrm>
        <a:graphic>
          <a:graphicData uri="http://schemas.openxmlformats.org/presentationml/2006/ole">
            <mc:AlternateContent xmlns:mc="http://schemas.openxmlformats.org/markup-compatibility/2006">
              <mc:Choice xmlns:v="urn:schemas-microsoft-com:vml" Requires="v">
                <p:oleObj name="公式" r:id="rId6" imgW="38100000" imgH="7620000" progId="Equation.3">
                  <p:embed/>
                </p:oleObj>
              </mc:Choice>
              <mc:Fallback>
                <p:oleObj name="公式" r:id="rId6" imgW="38100000" imgH="7620000" progId="Equation.3">
                  <p:embed/>
                  <p:pic>
                    <p:nvPicPr>
                      <p:cNvPr id="4" name="Object 3"/>
                      <p:cNvPicPr>
                        <a:picLocks noChangeAspect="1" noChangeArrowheads="1"/>
                      </p:cNvPicPr>
                      <p:nvPr/>
                    </p:nvPicPr>
                    <p:blipFill>
                      <a:blip r:embed="rId7"/>
                      <a:srcRect/>
                      <a:stretch>
                        <a:fillRect/>
                      </a:stretch>
                    </p:blipFill>
                    <p:spPr bwMode="auto">
                      <a:xfrm>
                        <a:off x="4723933" y="1604814"/>
                        <a:ext cx="3381375" cy="659881"/>
                      </a:xfrm>
                      <a:prstGeom prst="rect">
                        <a:avLst/>
                      </a:prstGeom>
                      <a:noFill/>
                    </p:spPr>
                  </p:pic>
                </p:oleObj>
              </mc:Fallback>
            </mc:AlternateContent>
          </a:graphicData>
        </a:graphic>
      </p:graphicFrame>
    </p:spTree>
    <p:extLst>
      <p:ext uri="{BB962C8B-B14F-4D97-AF65-F5344CB8AC3E}">
        <p14:creationId xmlns:p14="http://schemas.microsoft.com/office/powerpoint/2010/main" val="29402156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1AD8EB7-2942-11BD-5728-54D931313FAA}"/>
              </a:ext>
            </a:extLst>
          </p:cNvPr>
          <p:cNvPicPr>
            <a:picLocks noChangeAspect="1"/>
          </p:cNvPicPr>
          <p:nvPr/>
        </p:nvPicPr>
        <p:blipFill>
          <a:blip r:embed="rId3"/>
          <a:stretch>
            <a:fillRect/>
          </a:stretch>
        </p:blipFill>
        <p:spPr>
          <a:xfrm>
            <a:off x="3797305" y="1771525"/>
            <a:ext cx="3529870" cy="4893839"/>
          </a:xfrm>
          <a:prstGeom prst="rect">
            <a:avLst/>
          </a:prstGeom>
        </p:spPr>
      </p:pic>
      <p:sp>
        <p:nvSpPr>
          <p:cNvPr id="2" name="标题 1"/>
          <p:cNvSpPr>
            <a:spLocks noGrp="1"/>
          </p:cNvSpPr>
          <p:nvPr>
            <p:ph type="title"/>
          </p:nvPr>
        </p:nvSpPr>
        <p:spPr/>
        <p:txBody>
          <a:bodyPr/>
          <a:lstStyle/>
          <a:p>
            <a:r>
              <a:rPr lang="en-US" dirty="0"/>
              <a:t>Provincial TFP Growth (1995-</a:t>
            </a:r>
            <a:r>
              <a:rPr lang="en-US" dirty="0">
                <a:solidFill>
                  <a:schemeClr val="tx1"/>
                </a:solidFill>
              </a:rPr>
              <a:t>20</a:t>
            </a:r>
            <a:r>
              <a:rPr lang="en-US" altLang="zh-CN" dirty="0">
                <a:solidFill>
                  <a:schemeClr val="tx1"/>
                </a:solidFill>
              </a:rPr>
              <a:t>20</a:t>
            </a:r>
            <a:r>
              <a:rPr lang="en-US" dirty="0"/>
              <a:t>)</a:t>
            </a:r>
          </a:p>
        </p:txBody>
      </p:sp>
      <p:pic>
        <p:nvPicPr>
          <p:cNvPr id="5" name="图片 4">
            <a:extLst>
              <a:ext uri="{FF2B5EF4-FFF2-40B4-BE49-F238E27FC236}">
                <a16:creationId xmlns:a16="http://schemas.microsoft.com/office/drawing/2014/main" id="{00EB7402-298F-797D-24D9-0DDC5E564A2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9579" y="2169885"/>
            <a:ext cx="4192146" cy="4097121"/>
          </a:xfrm>
          <a:prstGeom prst="rect">
            <a:avLst/>
          </a:prstGeom>
          <a:noFill/>
        </p:spPr>
      </p:pic>
      <p:sp>
        <p:nvSpPr>
          <p:cNvPr id="9" name="文本框 8">
            <a:extLst>
              <a:ext uri="{FF2B5EF4-FFF2-40B4-BE49-F238E27FC236}">
                <a16:creationId xmlns:a16="http://schemas.microsoft.com/office/drawing/2014/main" id="{809DF648-30FB-8451-CA1E-7151596F9CB7}"/>
              </a:ext>
            </a:extLst>
          </p:cNvPr>
          <p:cNvSpPr txBox="1"/>
          <p:nvPr/>
        </p:nvSpPr>
        <p:spPr>
          <a:xfrm>
            <a:off x="9811657" y="2097314"/>
            <a:ext cx="1473200" cy="369332"/>
          </a:xfrm>
          <a:prstGeom prst="rect">
            <a:avLst/>
          </a:prstGeom>
          <a:noFill/>
        </p:spPr>
        <p:txBody>
          <a:bodyPr wrap="square" rtlCol="0">
            <a:spAutoFit/>
          </a:bodyPr>
          <a:lstStyle/>
          <a:p>
            <a:r>
              <a:rPr lang="en-US" altLang="zh-CN" dirty="0"/>
              <a:t>1995-2008</a:t>
            </a:r>
            <a:endParaRPr lang="zh-CN" altLang="en-US" dirty="0"/>
          </a:p>
        </p:txBody>
      </p:sp>
      <p:sp>
        <p:nvSpPr>
          <p:cNvPr id="10" name="文本框 9">
            <a:extLst>
              <a:ext uri="{FF2B5EF4-FFF2-40B4-BE49-F238E27FC236}">
                <a16:creationId xmlns:a16="http://schemas.microsoft.com/office/drawing/2014/main" id="{C8D0248A-1A72-3B00-D66C-A9F252C9F931}"/>
              </a:ext>
            </a:extLst>
          </p:cNvPr>
          <p:cNvSpPr txBox="1"/>
          <p:nvPr/>
        </p:nvSpPr>
        <p:spPr>
          <a:xfrm>
            <a:off x="7859485" y="5075476"/>
            <a:ext cx="1473200" cy="369332"/>
          </a:xfrm>
          <a:prstGeom prst="rect">
            <a:avLst/>
          </a:prstGeom>
          <a:noFill/>
        </p:spPr>
        <p:txBody>
          <a:bodyPr wrap="square" rtlCol="0">
            <a:spAutoFit/>
          </a:bodyPr>
          <a:lstStyle/>
          <a:p>
            <a:r>
              <a:rPr lang="en-US" altLang="zh-CN" dirty="0"/>
              <a:t>2008-2020</a:t>
            </a:r>
            <a:endParaRPr lang="zh-CN" altLang="en-US" dirty="0"/>
          </a:p>
        </p:txBody>
      </p:sp>
      <p:pic>
        <p:nvPicPr>
          <p:cNvPr id="3" name="图片 2">
            <a:extLst>
              <a:ext uri="{FF2B5EF4-FFF2-40B4-BE49-F238E27FC236}">
                <a16:creationId xmlns:a16="http://schemas.microsoft.com/office/drawing/2014/main" id="{FB260556-5572-F29E-6C70-BCD9CCD7A133}"/>
              </a:ext>
            </a:extLst>
          </p:cNvPr>
          <p:cNvPicPr>
            <a:picLocks noChangeAspect="1"/>
          </p:cNvPicPr>
          <p:nvPr/>
        </p:nvPicPr>
        <p:blipFill>
          <a:blip r:embed="rId5"/>
          <a:stretch>
            <a:fillRect/>
          </a:stretch>
        </p:blipFill>
        <p:spPr>
          <a:xfrm>
            <a:off x="6712282" y="1256383"/>
            <a:ext cx="3099375" cy="3013167"/>
          </a:xfrm>
          <a:prstGeom prst="rect">
            <a:avLst/>
          </a:prstGeom>
        </p:spPr>
      </p:pic>
      <p:pic>
        <p:nvPicPr>
          <p:cNvPr id="11" name="图片 10">
            <a:extLst>
              <a:ext uri="{FF2B5EF4-FFF2-40B4-BE49-F238E27FC236}">
                <a16:creationId xmlns:a16="http://schemas.microsoft.com/office/drawing/2014/main" id="{5F8BB429-E9C7-5675-E3C8-402606E3BCEB}"/>
              </a:ext>
            </a:extLst>
          </p:cNvPr>
          <p:cNvPicPr>
            <a:picLocks noChangeAspect="1"/>
          </p:cNvPicPr>
          <p:nvPr/>
        </p:nvPicPr>
        <p:blipFill>
          <a:blip r:embed="rId6"/>
          <a:stretch>
            <a:fillRect/>
          </a:stretch>
        </p:blipFill>
        <p:spPr>
          <a:xfrm>
            <a:off x="9024079" y="3897442"/>
            <a:ext cx="3103648" cy="2906463"/>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Conclusions</a:t>
            </a:r>
            <a:endParaRPr lang="zh-CN" altLang="en-US" dirty="0"/>
          </a:p>
        </p:txBody>
      </p:sp>
      <p:sp>
        <p:nvSpPr>
          <p:cNvPr id="3" name="内容占位符 2"/>
          <p:cNvSpPr>
            <a:spLocks noGrp="1"/>
          </p:cNvSpPr>
          <p:nvPr>
            <p:ph idx="1"/>
          </p:nvPr>
        </p:nvSpPr>
        <p:spPr/>
        <p:txBody>
          <a:bodyPr>
            <a:normAutofit lnSpcReduction="10000"/>
          </a:bodyPr>
          <a:lstStyle/>
          <a:p>
            <a:r>
              <a:rPr lang="en-US" altLang="zh-CN" dirty="0"/>
              <a:t>The natural resource depletion and carbon damage cost vary between 5 to 30 per cent of China’s provincial and up to 31 per cent (by 2007) of fixed capital stock on average</a:t>
            </a:r>
          </a:p>
          <a:p>
            <a:r>
              <a:rPr lang="en-US" altLang="zh-CN" dirty="0"/>
              <a:t>Transfer of national capital lost between resource supplier and advanced costal provinces is quite obvious and quite consistent</a:t>
            </a:r>
          </a:p>
          <a:p>
            <a:r>
              <a:rPr lang="en-US" altLang="zh-CN" dirty="0"/>
              <a:t>They also lead to a decline slowdown of the productivity growth up to 10 per cent under direct approach in early 1980s while with much  less gap under indirect approach recently</a:t>
            </a:r>
          </a:p>
          <a:p>
            <a:r>
              <a:rPr lang="en-US" altLang="zh-CN" dirty="0"/>
              <a:t>The loss of productivity growth through provinces become obvious after 2003 and consistent under  two approaches because physical capital stock increased rapidly </a:t>
            </a:r>
            <a:r>
              <a:rPr lang="en-US" altLang="zh-CN"/>
              <a:t>after that</a:t>
            </a:r>
            <a:endParaRPr lang="en-US" altLang="zh-CN"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Adjusted GDP accounting</a:t>
            </a:r>
            <a:endParaRPr lang="zh-CN" altLang="en-US" dirty="0"/>
          </a:p>
        </p:txBody>
      </p:sp>
      <p:sp>
        <p:nvSpPr>
          <p:cNvPr id="3" name="内容占位符 2"/>
          <p:cNvSpPr>
            <a:spLocks noGrp="1"/>
          </p:cNvSpPr>
          <p:nvPr>
            <p:ph idx="1"/>
          </p:nvPr>
        </p:nvSpPr>
        <p:spPr/>
        <p:txBody>
          <a:bodyPr>
            <a:normAutofit/>
          </a:bodyPr>
          <a:lstStyle/>
          <a:p>
            <a:r>
              <a:rPr lang="en-US" altLang="zh-CN" dirty="0"/>
              <a:t>Based on Social Accounting Matrix including Resource and Environment designed by Atkinson et. al. (1997), the World Bank (1997, 2006, 2011, 2018) constructed the measure of Genuine Saving, later the Adjusted Net Saving</a:t>
            </a:r>
          </a:p>
          <a:p>
            <a:r>
              <a:rPr lang="en-US" altLang="zh-CN" dirty="0" err="1"/>
              <a:t>Roumasset</a:t>
            </a:r>
            <a:r>
              <a:rPr lang="en-US" altLang="zh-CN" dirty="0"/>
              <a:t>, Burnett and Wang (2008) defined Genuine Capital Accumulation (GCA) and Green Net National Product (GNNP) to measure the capital stock and output by just considering the resource depletion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Social Accounting Matrix including Resource and Environment items</a:t>
            </a:r>
            <a:endParaRPr lang="zh-CN" altLang="en-US" dirty="0"/>
          </a:p>
        </p:txBody>
      </p:sp>
      <p:graphicFrame>
        <p:nvGraphicFramePr>
          <p:cNvPr id="4" name="表格 3"/>
          <p:cNvGraphicFramePr>
            <a:graphicFrameLocks noGrp="1"/>
          </p:cNvGraphicFramePr>
          <p:nvPr>
            <p:extLst>
              <p:ext uri="{D42A27DB-BD31-4B8C-83A1-F6EECF244321}">
                <p14:modId xmlns:p14="http://schemas.microsoft.com/office/powerpoint/2010/main" val="1854616896"/>
              </p:ext>
            </p:extLst>
          </p:nvPr>
        </p:nvGraphicFramePr>
        <p:xfrm>
          <a:off x="838200" y="1523317"/>
          <a:ext cx="10515599" cy="5334683"/>
        </p:xfrm>
        <a:graphic>
          <a:graphicData uri="http://schemas.openxmlformats.org/drawingml/2006/table">
            <a:tbl>
              <a:tblPr firstRow="1" firstCol="1" lastRow="1" lastCol="1" bandRow="1" bandCol="1">
                <a:tableStyleId>{5C22544A-7EE6-4342-B048-85BDC9FD1C3A}</a:tableStyleId>
              </a:tblPr>
              <a:tblGrid>
                <a:gridCol w="1383778">
                  <a:extLst>
                    <a:ext uri="{9D8B030D-6E8A-4147-A177-3AD203B41FA5}">
                      <a16:colId xmlns:a16="http://schemas.microsoft.com/office/drawing/2014/main" val="20000"/>
                    </a:ext>
                  </a:extLst>
                </a:gridCol>
                <a:gridCol w="1152268">
                  <a:extLst>
                    <a:ext uri="{9D8B030D-6E8A-4147-A177-3AD203B41FA5}">
                      <a16:colId xmlns:a16="http://schemas.microsoft.com/office/drawing/2014/main" val="20001"/>
                    </a:ext>
                  </a:extLst>
                </a:gridCol>
                <a:gridCol w="1025689">
                  <a:extLst>
                    <a:ext uri="{9D8B030D-6E8A-4147-A177-3AD203B41FA5}">
                      <a16:colId xmlns:a16="http://schemas.microsoft.com/office/drawing/2014/main" val="20002"/>
                    </a:ext>
                  </a:extLst>
                </a:gridCol>
                <a:gridCol w="1085481">
                  <a:extLst>
                    <a:ext uri="{9D8B030D-6E8A-4147-A177-3AD203B41FA5}">
                      <a16:colId xmlns:a16="http://schemas.microsoft.com/office/drawing/2014/main" val="20003"/>
                    </a:ext>
                  </a:extLst>
                </a:gridCol>
                <a:gridCol w="782186">
                  <a:extLst>
                    <a:ext uri="{9D8B030D-6E8A-4147-A177-3AD203B41FA5}">
                      <a16:colId xmlns:a16="http://schemas.microsoft.com/office/drawing/2014/main" val="20004"/>
                    </a:ext>
                  </a:extLst>
                </a:gridCol>
                <a:gridCol w="635333">
                  <a:extLst>
                    <a:ext uri="{9D8B030D-6E8A-4147-A177-3AD203B41FA5}">
                      <a16:colId xmlns:a16="http://schemas.microsoft.com/office/drawing/2014/main" val="20005"/>
                    </a:ext>
                  </a:extLst>
                </a:gridCol>
                <a:gridCol w="1153326">
                  <a:extLst>
                    <a:ext uri="{9D8B030D-6E8A-4147-A177-3AD203B41FA5}">
                      <a16:colId xmlns:a16="http://schemas.microsoft.com/office/drawing/2014/main" val="20006"/>
                    </a:ext>
                  </a:extLst>
                </a:gridCol>
                <a:gridCol w="1293922">
                  <a:extLst>
                    <a:ext uri="{9D8B030D-6E8A-4147-A177-3AD203B41FA5}">
                      <a16:colId xmlns:a16="http://schemas.microsoft.com/office/drawing/2014/main" val="20007"/>
                    </a:ext>
                  </a:extLst>
                </a:gridCol>
                <a:gridCol w="2003616">
                  <a:extLst>
                    <a:ext uri="{9D8B030D-6E8A-4147-A177-3AD203B41FA5}">
                      <a16:colId xmlns:a16="http://schemas.microsoft.com/office/drawing/2014/main" val="20008"/>
                    </a:ext>
                  </a:extLst>
                </a:gridCol>
              </a:tblGrid>
              <a:tr h="240453">
                <a:tc>
                  <a:txBody>
                    <a:bodyPr/>
                    <a:lstStyle/>
                    <a:p>
                      <a:pPr>
                        <a:spcAft>
                          <a:spcPts val="0"/>
                        </a:spcAft>
                      </a:pPr>
                      <a:r>
                        <a:rPr lang="en-US" sz="1600" dirty="0">
                          <a:solidFill>
                            <a:schemeClr val="tx1"/>
                          </a:solidFill>
                          <a:effectLst/>
                        </a:rPr>
                        <a:t> </a:t>
                      </a:r>
                      <a:endParaRPr lang="zh-CN" sz="16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0" marR="0" marT="0" marB="0"/>
                </a:tc>
                <a:tc>
                  <a:txBody>
                    <a:bodyPr/>
                    <a:lstStyle/>
                    <a:p>
                      <a:pPr marL="59690">
                        <a:spcBef>
                          <a:spcPts val="5"/>
                        </a:spcBef>
                        <a:spcAft>
                          <a:spcPts val="0"/>
                        </a:spcAft>
                      </a:pPr>
                      <a:r>
                        <a:rPr lang="en-US" sz="1600" spc="-35">
                          <a:solidFill>
                            <a:schemeClr val="tx1"/>
                          </a:solidFill>
                          <a:effectLst/>
                        </a:rPr>
                        <a:t>Production</a:t>
                      </a:r>
                      <a:endParaRPr lang="zh-CN" sz="16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0" marR="0" marT="0" marB="0"/>
                </a:tc>
                <a:tc>
                  <a:txBody>
                    <a:bodyPr/>
                    <a:lstStyle/>
                    <a:p>
                      <a:pPr marL="60325" marR="127635">
                        <a:spcBef>
                          <a:spcPts val="5"/>
                        </a:spcBef>
                        <a:spcAft>
                          <a:spcPts val="0"/>
                        </a:spcAft>
                      </a:pPr>
                      <a:r>
                        <a:rPr lang="en-US" sz="1600" spc="-35">
                          <a:solidFill>
                            <a:schemeClr val="tx1"/>
                          </a:solidFill>
                          <a:effectLst/>
                        </a:rPr>
                        <a:t>Factors</a:t>
                      </a:r>
                      <a:endParaRPr lang="zh-CN" sz="16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0" marR="0" marT="0" marB="0"/>
                </a:tc>
                <a:tc>
                  <a:txBody>
                    <a:bodyPr/>
                    <a:lstStyle/>
                    <a:p>
                      <a:pPr marL="61595">
                        <a:spcBef>
                          <a:spcPts val="5"/>
                        </a:spcBef>
                        <a:spcAft>
                          <a:spcPts val="0"/>
                        </a:spcAft>
                      </a:pPr>
                      <a:r>
                        <a:rPr lang="en-US" sz="1600" spc="-40">
                          <a:solidFill>
                            <a:schemeClr val="tx1"/>
                          </a:solidFill>
                          <a:effectLst/>
                        </a:rPr>
                        <a:t>Institutions</a:t>
                      </a:r>
                      <a:endParaRPr lang="zh-CN" sz="16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0" marR="0" marT="0" marB="0"/>
                </a:tc>
                <a:tc>
                  <a:txBody>
                    <a:bodyPr/>
                    <a:lstStyle/>
                    <a:p>
                      <a:pPr marL="60325">
                        <a:spcBef>
                          <a:spcPts val="5"/>
                        </a:spcBef>
                        <a:spcAft>
                          <a:spcPts val="0"/>
                        </a:spcAft>
                      </a:pPr>
                      <a:r>
                        <a:rPr lang="en-US" sz="1600" spc="-30">
                          <a:solidFill>
                            <a:schemeClr val="tx1"/>
                          </a:solidFill>
                          <a:effectLst/>
                        </a:rPr>
                        <a:t>Saving</a:t>
                      </a:r>
                      <a:endParaRPr lang="zh-CN" sz="16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0" marR="0" marT="0" marB="0"/>
                </a:tc>
                <a:tc>
                  <a:txBody>
                    <a:bodyPr/>
                    <a:lstStyle/>
                    <a:p>
                      <a:pPr marL="58420">
                        <a:spcBef>
                          <a:spcPts val="5"/>
                        </a:spcBef>
                        <a:spcAft>
                          <a:spcPts val="0"/>
                        </a:spcAft>
                      </a:pPr>
                      <a:r>
                        <a:rPr lang="en-US" sz="1600" spc="-20">
                          <a:solidFill>
                            <a:schemeClr val="tx1"/>
                          </a:solidFill>
                          <a:effectLst/>
                        </a:rPr>
                        <a:t>RoW</a:t>
                      </a:r>
                      <a:endParaRPr lang="zh-CN" sz="16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0" marR="0" marT="0" marB="0"/>
                </a:tc>
                <a:tc>
                  <a:txBody>
                    <a:bodyPr/>
                    <a:lstStyle/>
                    <a:p>
                      <a:pPr marL="58420">
                        <a:spcBef>
                          <a:spcPts val="5"/>
                        </a:spcBef>
                        <a:spcAft>
                          <a:spcPts val="0"/>
                        </a:spcAft>
                      </a:pPr>
                      <a:r>
                        <a:rPr lang="en-US" sz="1600" spc="-25">
                          <a:solidFill>
                            <a:schemeClr val="tx1"/>
                          </a:solidFill>
                          <a:effectLst/>
                        </a:rPr>
                        <a:t>Resources</a:t>
                      </a:r>
                      <a:endParaRPr lang="zh-CN" sz="16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0" marR="0" marT="0" marB="0"/>
                </a:tc>
                <a:tc>
                  <a:txBody>
                    <a:bodyPr/>
                    <a:lstStyle/>
                    <a:p>
                      <a:pPr marL="58420">
                        <a:spcBef>
                          <a:spcPts val="5"/>
                        </a:spcBef>
                        <a:spcAft>
                          <a:spcPts val="0"/>
                        </a:spcAft>
                      </a:pPr>
                      <a:r>
                        <a:rPr lang="en-US" sz="1600" spc="-35">
                          <a:solidFill>
                            <a:schemeClr val="tx1"/>
                          </a:solidFill>
                          <a:effectLst/>
                        </a:rPr>
                        <a:t>Environment</a:t>
                      </a:r>
                      <a:endParaRPr lang="zh-CN" sz="16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0" marR="0" marT="0" marB="0"/>
                </a:tc>
                <a:tc>
                  <a:txBody>
                    <a:bodyPr/>
                    <a:lstStyle/>
                    <a:p>
                      <a:pPr marL="61595">
                        <a:spcBef>
                          <a:spcPts val="15"/>
                        </a:spcBef>
                        <a:spcAft>
                          <a:spcPts val="0"/>
                        </a:spcAft>
                      </a:pPr>
                      <a:r>
                        <a:rPr lang="en-US" sz="1600" spc="-30" dirty="0">
                          <a:solidFill>
                            <a:schemeClr val="tx1"/>
                          </a:solidFill>
                          <a:effectLst/>
                        </a:rPr>
                        <a:t>Totals</a:t>
                      </a:r>
                      <a:endParaRPr lang="zh-CN" sz="16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0" marR="0" marT="0" marB="0"/>
                </a:tc>
                <a:extLst>
                  <a:ext uri="{0D108BD9-81ED-4DB2-BD59-A6C34878D82A}">
                    <a16:rowId xmlns:a16="http://schemas.microsoft.com/office/drawing/2014/main" val="10000"/>
                  </a:ext>
                </a:extLst>
              </a:tr>
              <a:tr h="404508">
                <a:tc>
                  <a:txBody>
                    <a:bodyPr/>
                    <a:lstStyle/>
                    <a:p>
                      <a:pPr marL="61595">
                        <a:spcBef>
                          <a:spcPts val="510"/>
                        </a:spcBef>
                        <a:spcAft>
                          <a:spcPts val="0"/>
                        </a:spcAft>
                      </a:pPr>
                      <a:r>
                        <a:rPr lang="en-US" sz="1600" spc="-35">
                          <a:solidFill>
                            <a:schemeClr val="tx1"/>
                          </a:solidFill>
                          <a:effectLst/>
                        </a:rPr>
                        <a:t>Production</a:t>
                      </a:r>
                      <a:endParaRPr lang="zh-CN" sz="16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0" marR="0" marT="0" marB="0"/>
                </a:tc>
                <a:tc>
                  <a:txBody>
                    <a:bodyPr/>
                    <a:lstStyle/>
                    <a:p>
                      <a:pPr algn="ctr">
                        <a:spcAft>
                          <a:spcPts val="0"/>
                        </a:spcAft>
                      </a:pPr>
                      <a:r>
                        <a:rPr lang="en-US" sz="1600" dirty="0">
                          <a:solidFill>
                            <a:schemeClr val="tx1"/>
                          </a:solidFill>
                          <a:effectLst/>
                        </a:rPr>
                        <a:t> </a:t>
                      </a:r>
                      <a:endParaRPr lang="zh-CN" sz="16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0" marR="0" marT="0" marB="0" anchor="ctr"/>
                </a:tc>
                <a:tc>
                  <a:txBody>
                    <a:bodyPr/>
                    <a:lstStyle/>
                    <a:p>
                      <a:pPr algn="ctr">
                        <a:spcAft>
                          <a:spcPts val="0"/>
                        </a:spcAft>
                      </a:pPr>
                      <a:r>
                        <a:rPr lang="en-US" sz="1600">
                          <a:solidFill>
                            <a:schemeClr val="tx1"/>
                          </a:solidFill>
                          <a:effectLst/>
                        </a:rPr>
                        <a:t> </a:t>
                      </a:r>
                      <a:endParaRPr lang="zh-CN" sz="16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0" marR="0" marT="0" marB="0" anchor="ctr"/>
                </a:tc>
                <a:tc>
                  <a:txBody>
                    <a:bodyPr/>
                    <a:lstStyle/>
                    <a:p>
                      <a:pPr marL="280035" marR="278130" algn="ctr">
                        <a:spcBef>
                          <a:spcPts val="510"/>
                        </a:spcBef>
                        <a:spcAft>
                          <a:spcPts val="0"/>
                        </a:spcAft>
                      </a:pPr>
                      <a:r>
                        <a:rPr lang="en-US" sz="1600">
                          <a:solidFill>
                            <a:schemeClr val="tx1"/>
                          </a:solidFill>
                          <a:effectLst/>
                        </a:rPr>
                        <a:t>C</a:t>
                      </a:r>
                      <a:endParaRPr lang="zh-CN" sz="16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0" marR="0" marT="0" marB="0" anchor="ctr"/>
                </a:tc>
                <a:tc>
                  <a:txBody>
                    <a:bodyPr/>
                    <a:lstStyle/>
                    <a:p>
                      <a:pPr marL="1905" algn="ctr">
                        <a:spcBef>
                          <a:spcPts val="510"/>
                        </a:spcBef>
                        <a:spcAft>
                          <a:spcPts val="0"/>
                        </a:spcAft>
                      </a:pPr>
                      <a:r>
                        <a:rPr lang="en-US" sz="1600">
                          <a:solidFill>
                            <a:schemeClr val="tx1"/>
                          </a:solidFill>
                          <a:effectLst/>
                        </a:rPr>
                        <a:t>I</a:t>
                      </a:r>
                      <a:endParaRPr lang="zh-CN" sz="16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0" marR="0" marT="0" marB="0" anchor="ctr"/>
                </a:tc>
                <a:tc>
                  <a:txBody>
                    <a:bodyPr/>
                    <a:lstStyle/>
                    <a:p>
                      <a:pPr marR="1270" algn="ctr">
                        <a:spcBef>
                          <a:spcPts val="510"/>
                        </a:spcBef>
                        <a:spcAft>
                          <a:spcPts val="0"/>
                        </a:spcAft>
                      </a:pPr>
                      <a:r>
                        <a:rPr lang="en-US" sz="1600">
                          <a:solidFill>
                            <a:schemeClr val="tx1"/>
                          </a:solidFill>
                          <a:effectLst/>
                        </a:rPr>
                        <a:t>X</a:t>
                      </a:r>
                      <a:endParaRPr lang="zh-CN" sz="16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0" marR="0" marT="0" marB="0" anchor="ctr"/>
                </a:tc>
                <a:tc>
                  <a:txBody>
                    <a:bodyPr/>
                    <a:lstStyle/>
                    <a:p>
                      <a:pPr algn="ctr">
                        <a:spcAft>
                          <a:spcPts val="0"/>
                        </a:spcAft>
                      </a:pPr>
                      <a:r>
                        <a:rPr lang="en-US" sz="1600">
                          <a:solidFill>
                            <a:schemeClr val="tx1"/>
                          </a:solidFill>
                          <a:effectLst/>
                        </a:rPr>
                        <a:t> </a:t>
                      </a:r>
                      <a:endParaRPr lang="zh-CN" sz="16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0" marR="0" marT="0" marB="0" anchor="ctr"/>
                </a:tc>
                <a:tc>
                  <a:txBody>
                    <a:bodyPr/>
                    <a:lstStyle/>
                    <a:p>
                      <a:pPr algn="ctr">
                        <a:spcAft>
                          <a:spcPts val="0"/>
                        </a:spcAft>
                      </a:pPr>
                      <a:r>
                        <a:rPr lang="en-US" sz="1600">
                          <a:solidFill>
                            <a:schemeClr val="tx1"/>
                          </a:solidFill>
                          <a:effectLst/>
                        </a:rPr>
                        <a:t> </a:t>
                      </a:r>
                      <a:endParaRPr lang="zh-CN" sz="16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0" marR="0" marT="0" marB="0" anchor="ctr"/>
                </a:tc>
                <a:tc>
                  <a:txBody>
                    <a:bodyPr/>
                    <a:lstStyle/>
                    <a:p>
                      <a:pPr marL="61595" marR="115570">
                        <a:lnSpc>
                          <a:spcPct val="112000"/>
                        </a:lnSpc>
                        <a:spcBef>
                          <a:spcPts val="60"/>
                        </a:spcBef>
                        <a:spcAft>
                          <a:spcPts val="0"/>
                        </a:spcAft>
                      </a:pPr>
                      <a:r>
                        <a:rPr lang="en-US" sz="1400" spc="-15" dirty="0">
                          <a:solidFill>
                            <a:schemeClr val="tx1"/>
                          </a:solidFill>
                          <a:effectLst/>
                        </a:rPr>
                        <a:t>Total</a:t>
                      </a:r>
                      <a:r>
                        <a:rPr lang="en-US" sz="1400" dirty="0">
                          <a:solidFill>
                            <a:schemeClr val="tx1"/>
                          </a:solidFill>
                          <a:effectLst/>
                        </a:rPr>
                        <a:t> </a:t>
                      </a:r>
                      <a:r>
                        <a:rPr lang="en-US" sz="1400" spc="-25" dirty="0">
                          <a:solidFill>
                            <a:schemeClr val="tx1"/>
                          </a:solidFill>
                          <a:effectLst/>
                        </a:rPr>
                        <a:t>disposition</a:t>
                      </a:r>
                      <a:r>
                        <a:rPr lang="en-US" sz="1400" spc="120" dirty="0">
                          <a:solidFill>
                            <a:schemeClr val="tx1"/>
                          </a:solidFill>
                          <a:effectLst/>
                        </a:rPr>
                        <a:t> </a:t>
                      </a:r>
                      <a:r>
                        <a:rPr lang="en-US" sz="1400" spc="-10" dirty="0">
                          <a:solidFill>
                            <a:schemeClr val="tx1"/>
                          </a:solidFill>
                          <a:effectLst/>
                        </a:rPr>
                        <a:t>of</a:t>
                      </a:r>
                      <a:r>
                        <a:rPr lang="en-US" sz="1400" spc="-30" dirty="0">
                          <a:solidFill>
                            <a:schemeClr val="tx1"/>
                          </a:solidFill>
                          <a:effectLst/>
                        </a:rPr>
                        <a:t> </a:t>
                      </a:r>
                      <a:r>
                        <a:rPr lang="en-US" sz="1400" spc="-15" dirty="0">
                          <a:solidFill>
                            <a:schemeClr val="tx1"/>
                          </a:solidFill>
                          <a:effectLst/>
                        </a:rPr>
                        <a:t>goods</a:t>
                      </a:r>
                      <a:r>
                        <a:rPr lang="en-US" sz="1400" spc="-30" dirty="0">
                          <a:solidFill>
                            <a:schemeClr val="tx1"/>
                          </a:solidFill>
                          <a:effectLst/>
                        </a:rPr>
                        <a:t> and</a:t>
                      </a:r>
                      <a:r>
                        <a:rPr lang="en-US" sz="1400" spc="90" dirty="0">
                          <a:solidFill>
                            <a:schemeClr val="tx1"/>
                          </a:solidFill>
                          <a:effectLst/>
                        </a:rPr>
                        <a:t> </a:t>
                      </a:r>
                      <a:r>
                        <a:rPr lang="en-US" sz="1400" spc="-30" dirty="0">
                          <a:solidFill>
                            <a:schemeClr val="tx1"/>
                          </a:solidFill>
                          <a:effectLst/>
                        </a:rPr>
                        <a:t>services</a:t>
                      </a:r>
                      <a:endParaRPr lang="zh-CN" sz="14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0" marR="0" marT="0" marB="0"/>
                </a:tc>
                <a:extLst>
                  <a:ext uri="{0D108BD9-81ED-4DB2-BD59-A6C34878D82A}">
                    <a16:rowId xmlns:a16="http://schemas.microsoft.com/office/drawing/2014/main" val="10001"/>
                  </a:ext>
                </a:extLst>
              </a:tr>
              <a:tr h="407766">
                <a:tc>
                  <a:txBody>
                    <a:bodyPr/>
                    <a:lstStyle/>
                    <a:p>
                      <a:pPr marL="61595">
                        <a:spcBef>
                          <a:spcPts val="510"/>
                        </a:spcBef>
                        <a:spcAft>
                          <a:spcPts val="0"/>
                        </a:spcAft>
                      </a:pPr>
                      <a:r>
                        <a:rPr lang="en-US" sz="1600" spc="-35">
                          <a:solidFill>
                            <a:schemeClr val="tx1"/>
                          </a:solidFill>
                          <a:effectLst/>
                        </a:rPr>
                        <a:t>Factors</a:t>
                      </a:r>
                      <a:endParaRPr lang="zh-CN" sz="16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0" marR="0" marT="0" marB="0"/>
                </a:tc>
                <a:tc>
                  <a:txBody>
                    <a:bodyPr/>
                    <a:lstStyle/>
                    <a:p>
                      <a:pPr marR="635" algn="ctr">
                        <a:spcBef>
                          <a:spcPts val="510"/>
                        </a:spcBef>
                        <a:spcAft>
                          <a:spcPts val="0"/>
                        </a:spcAft>
                      </a:pPr>
                      <a:r>
                        <a:rPr lang="en-US" sz="1600" spc="-30">
                          <a:solidFill>
                            <a:schemeClr val="tx1"/>
                          </a:solidFill>
                          <a:effectLst/>
                        </a:rPr>
                        <a:t>NDP</a:t>
                      </a:r>
                      <a:endParaRPr lang="zh-CN" sz="16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0" marR="0" marT="0" marB="0" anchor="ctr"/>
                </a:tc>
                <a:tc>
                  <a:txBody>
                    <a:bodyPr/>
                    <a:lstStyle/>
                    <a:p>
                      <a:pPr algn="ctr">
                        <a:spcAft>
                          <a:spcPts val="0"/>
                        </a:spcAft>
                      </a:pPr>
                      <a:r>
                        <a:rPr lang="en-US" sz="1600">
                          <a:solidFill>
                            <a:schemeClr val="tx1"/>
                          </a:solidFill>
                          <a:effectLst/>
                        </a:rPr>
                        <a:t> </a:t>
                      </a:r>
                      <a:endParaRPr lang="zh-CN" sz="16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0" marR="0" marT="0" marB="0" anchor="ctr"/>
                </a:tc>
                <a:tc>
                  <a:txBody>
                    <a:bodyPr/>
                    <a:lstStyle/>
                    <a:p>
                      <a:pPr algn="ctr">
                        <a:spcAft>
                          <a:spcPts val="0"/>
                        </a:spcAft>
                      </a:pPr>
                      <a:r>
                        <a:rPr lang="en-US" sz="1600" dirty="0">
                          <a:solidFill>
                            <a:schemeClr val="tx1"/>
                          </a:solidFill>
                          <a:effectLst/>
                        </a:rPr>
                        <a:t> </a:t>
                      </a:r>
                      <a:endParaRPr lang="zh-CN" sz="16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0" marR="0" marT="0" marB="0" anchor="ctr"/>
                </a:tc>
                <a:tc>
                  <a:txBody>
                    <a:bodyPr/>
                    <a:lstStyle/>
                    <a:p>
                      <a:pPr algn="ctr">
                        <a:spcAft>
                          <a:spcPts val="0"/>
                        </a:spcAft>
                      </a:pPr>
                      <a:r>
                        <a:rPr lang="en-US" sz="1600">
                          <a:solidFill>
                            <a:schemeClr val="tx1"/>
                          </a:solidFill>
                          <a:effectLst/>
                        </a:rPr>
                        <a:t> </a:t>
                      </a:r>
                      <a:endParaRPr lang="zh-CN" sz="16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0" marR="0" marT="0" marB="0" anchor="ctr"/>
                </a:tc>
                <a:tc>
                  <a:txBody>
                    <a:bodyPr/>
                    <a:lstStyle/>
                    <a:p>
                      <a:pPr algn="ctr">
                        <a:spcAft>
                          <a:spcPts val="0"/>
                        </a:spcAft>
                      </a:pPr>
                      <a:r>
                        <a:rPr lang="en-US" sz="1600" dirty="0">
                          <a:solidFill>
                            <a:schemeClr val="tx1"/>
                          </a:solidFill>
                          <a:effectLst/>
                        </a:rPr>
                        <a:t> </a:t>
                      </a:r>
                      <a:endParaRPr lang="zh-CN" sz="16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0" marR="0" marT="0" marB="0" anchor="ctr"/>
                </a:tc>
                <a:tc>
                  <a:txBody>
                    <a:bodyPr/>
                    <a:lstStyle/>
                    <a:p>
                      <a:pPr algn="ctr">
                        <a:spcAft>
                          <a:spcPts val="0"/>
                        </a:spcAft>
                      </a:pPr>
                      <a:r>
                        <a:rPr lang="en-US" sz="1600">
                          <a:solidFill>
                            <a:schemeClr val="tx1"/>
                          </a:solidFill>
                          <a:effectLst/>
                        </a:rPr>
                        <a:t> </a:t>
                      </a:r>
                      <a:endParaRPr lang="zh-CN" sz="16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0" marR="0" marT="0" marB="0" anchor="ctr"/>
                </a:tc>
                <a:tc>
                  <a:txBody>
                    <a:bodyPr/>
                    <a:lstStyle/>
                    <a:p>
                      <a:pPr algn="ctr">
                        <a:spcAft>
                          <a:spcPts val="0"/>
                        </a:spcAft>
                      </a:pPr>
                      <a:r>
                        <a:rPr lang="en-US" sz="1600">
                          <a:solidFill>
                            <a:schemeClr val="tx1"/>
                          </a:solidFill>
                          <a:effectLst/>
                        </a:rPr>
                        <a:t> </a:t>
                      </a:r>
                      <a:endParaRPr lang="zh-CN" sz="16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0" marR="0" marT="0" marB="0" anchor="ctr"/>
                </a:tc>
                <a:tc>
                  <a:txBody>
                    <a:bodyPr/>
                    <a:lstStyle/>
                    <a:p>
                      <a:pPr marL="61595">
                        <a:lnSpc>
                          <a:spcPct val="113000"/>
                        </a:lnSpc>
                        <a:spcBef>
                          <a:spcPts val="60"/>
                        </a:spcBef>
                        <a:spcAft>
                          <a:spcPts val="0"/>
                        </a:spcAft>
                      </a:pPr>
                      <a:r>
                        <a:rPr lang="en-US" sz="1400" spc="-10" dirty="0">
                          <a:solidFill>
                            <a:schemeClr val="tx1"/>
                          </a:solidFill>
                          <a:effectLst/>
                        </a:rPr>
                        <a:t>Net</a:t>
                      </a:r>
                      <a:r>
                        <a:rPr lang="en-US" sz="1400" dirty="0">
                          <a:solidFill>
                            <a:schemeClr val="tx1"/>
                          </a:solidFill>
                          <a:effectLst/>
                        </a:rPr>
                        <a:t> </a:t>
                      </a:r>
                      <a:r>
                        <a:rPr lang="en-US" sz="1400" spc="-30" dirty="0">
                          <a:solidFill>
                            <a:schemeClr val="tx1"/>
                          </a:solidFill>
                          <a:effectLst/>
                        </a:rPr>
                        <a:t>disposition</a:t>
                      </a:r>
                      <a:r>
                        <a:rPr lang="en-US" sz="1400" spc="-10" dirty="0">
                          <a:solidFill>
                            <a:schemeClr val="tx1"/>
                          </a:solidFill>
                          <a:effectLst/>
                        </a:rPr>
                        <a:t> </a:t>
                      </a:r>
                      <a:r>
                        <a:rPr lang="en-US" sz="1400" spc="-30" dirty="0">
                          <a:solidFill>
                            <a:schemeClr val="tx1"/>
                          </a:solidFill>
                          <a:effectLst/>
                        </a:rPr>
                        <a:t>of</a:t>
                      </a:r>
                      <a:r>
                        <a:rPr lang="en-US" sz="1400" spc="125" dirty="0">
                          <a:solidFill>
                            <a:schemeClr val="tx1"/>
                          </a:solidFill>
                          <a:effectLst/>
                        </a:rPr>
                        <a:t> </a:t>
                      </a:r>
                      <a:r>
                        <a:rPr lang="en-US" sz="1400" spc="-15" dirty="0">
                          <a:solidFill>
                            <a:schemeClr val="tx1"/>
                          </a:solidFill>
                          <a:effectLst/>
                        </a:rPr>
                        <a:t>goods </a:t>
                      </a:r>
                      <a:r>
                        <a:rPr lang="en-US" sz="1400" spc="-10" dirty="0">
                          <a:solidFill>
                            <a:schemeClr val="tx1"/>
                          </a:solidFill>
                          <a:effectLst/>
                        </a:rPr>
                        <a:t>and</a:t>
                      </a:r>
                      <a:r>
                        <a:rPr lang="en-US" sz="1400" spc="95" dirty="0">
                          <a:solidFill>
                            <a:schemeClr val="tx1"/>
                          </a:solidFill>
                          <a:effectLst/>
                        </a:rPr>
                        <a:t> </a:t>
                      </a:r>
                      <a:r>
                        <a:rPr lang="en-US" sz="1400" spc="-25" dirty="0">
                          <a:solidFill>
                            <a:schemeClr val="tx1"/>
                          </a:solidFill>
                          <a:effectLst/>
                        </a:rPr>
                        <a:t>services</a:t>
                      </a:r>
                      <a:endParaRPr lang="zh-CN" sz="14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0" marR="0" marT="0" marB="0"/>
                </a:tc>
                <a:extLst>
                  <a:ext uri="{0D108BD9-81ED-4DB2-BD59-A6C34878D82A}">
                    <a16:rowId xmlns:a16="http://schemas.microsoft.com/office/drawing/2014/main" val="10002"/>
                  </a:ext>
                </a:extLst>
              </a:tr>
              <a:tr h="377788">
                <a:tc>
                  <a:txBody>
                    <a:bodyPr/>
                    <a:lstStyle/>
                    <a:p>
                      <a:pPr marL="61595">
                        <a:spcBef>
                          <a:spcPts val="75"/>
                        </a:spcBef>
                        <a:spcAft>
                          <a:spcPts val="0"/>
                        </a:spcAft>
                      </a:pPr>
                      <a:r>
                        <a:rPr lang="en-US" sz="1600" spc="-25">
                          <a:solidFill>
                            <a:schemeClr val="tx1"/>
                          </a:solidFill>
                          <a:effectLst/>
                        </a:rPr>
                        <a:t>Institutions</a:t>
                      </a:r>
                      <a:endParaRPr lang="zh-CN" sz="16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0" marR="0" marT="0" marB="0"/>
                </a:tc>
                <a:tc>
                  <a:txBody>
                    <a:bodyPr/>
                    <a:lstStyle/>
                    <a:p>
                      <a:pPr algn="ctr">
                        <a:spcAft>
                          <a:spcPts val="0"/>
                        </a:spcAft>
                      </a:pPr>
                      <a:r>
                        <a:rPr lang="en-US" sz="1600">
                          <a:solidFill>
                            <a:schemeClr val="tx1"/>
                          </a:solidFill>
                          <a:effectLst/>
                        </a:rPr>
                        <a:t> </a:t>
                      </a:r>
                      <a:endParaRPr lang="zh-CN" sz="16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0" marR="0" marT="0" marB="0" anchor="ctr"/>
                </a:tc>
                <a:tc>
                  <a:txBody>
                    <a:bodyPr/>
                    <a:lstStyle/>
                    <a:p>
                      <a:pPr marL="156210" algn="ctr">
                        <a:spcBef>
                          <a:spcPts val="75"/>
                        </a:spcBef>
                        <a:spcAft>
                          <a:spcPts val="0"/>
                        </a:spcAft>
                      </a:pPr>
                      <a:r>
                        <a:rPr lang="en-US" sz="1600" spc="-30">
                          <a:solidFill>
                            <a:schemeClr val="tx1"/>
                          </a:solidFill>
                          <a:effectLst/>
                        </a:rPr>
                        <a:t>NDP</a:t>
                      </a:r>
                      <a:endParaRPr lang="zh-CN" sz="16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0" marR="0" marT="0" marB="0" anchor="ctr"/>
                </a:tc>
                <a:tc>
                  <a:txBody>
                    <a:bodyPr/>
                    <a:lstStyle/>
                    <a:p>
                      <a:pPr algn="ctr">
                        <a:spcAft>
                          <a:spcPts val="0"/>
                        </a:spcAft>
                      </a:pPr>
                      <a:r>
                        <a:rPr lang="en-US" sz="1600" dirty="0">
                          <a:solidFill>
                            <a:schemeClr val="tx1"/>
                          </a:solidFill>
                          <a:effectLst/>
                        </a:rPr>
                        <a:t> </a:t>
                      </a:r>
                      <a:endParaRPr lang="zh-CN" sz="16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0" marR="0" marT="0" marB="0" anchor="ctr"/>
                </a:tc>
                <a:tc>
                  <a:txBody>
                    <a:bodyPr/>
                    <a:lstStyle/>
                    <a:p>
                      <a:pPr algn="ctr">
                        <a:spcAft>
                          <a:spcPts val="0"/>
                        </a:spcAft>
                      </a:pPr>
                      <a:r>
                        <a:rPr lang="en-US" sz="1600" dirty="0">
                          <a:solidFill>
                            <a:schemeClr val="tx1"/>
                          </a:solidFill>
                          <a:effectLst/>
                        </a:rPr>
                        <a:t> </a:t>
                      </a:r>
                      <a:endParaRPr lang="zh-CN" sz="16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0" marR="0" marT="0" marB="0" anchor="ctr"/>
                </a:tc>
                <a:tc>
                  <a:txBody>
                    <a:bodyPr/>
                    <a:lstStyle/>
                    <a:p>
                      <a:pPr algn="ctr">
                        <a:spcAft>
                          <a:spcPts val="0"/>
                        </a:spcAft>
                      </a:pPr>
                      <a:r>
                        <a:rPr lang="en-US" sz="1600" dirty="0">
                          <a:solidFill>
                            <a:schemeClr val="tx1"/>
                          </a:solidFill>
                          <a:effectLst/>
                        </a:rPr>
                        <a:t> </a:t>
                      </a:r>
                      <a:endParaRPr lang="zh-CN" sz="16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0" marR="0" marT="0" marB="0" anchor="ctr"/>
                </a:tc>
                <a:tc>
                  <a:txBody>
                    <a:bodyPr/>
                    <a:lstStyle/>
                    <a:p>
                      <a:pPr marL="229870" marR="231140" algn="ctr">
                        <a:spcBef>
                          <a:spcPts val="75"/>
                        </a:spcBef>
                        <a:spcAft>
                          <a:spcPts val="0"/>
                        </a:spcAft>
                      </a:pPr>
                      <a:r>
                        <a:rPr lang="en-US" sz="1600" spc="-30" dirty="0">
                          <a:solidFill>
                            <a:schemeClr val="tx1"/>
                          </a:solidFill>
                          <a:effectLst/>
                        </a:rPr>
                        <a:t>NRP</a:t>
                      </a:r>
                      <a:endParaRPr lang="zh-CN" sz="16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0" marR="0" marT="0" marB="0" anchor="ctr"/>
                </a:tc>
                <a:tc>
                  <a:txBody>
                    <a:bodyPr/>
                    <a:lstStyle/>
                    <a:p>
                      <a:pPr marL="3175" algn="ctr">
                        <a:spcBef>
                          <a:spcPts val="75"/>
                        </a:spcBef>
                        <a:spcAft>
                          <a:spcPts val="0"/>
                        </a:spcAft>
                      </a:pPr>
                      <a:r>
                        <a:rPr lang="en-US" sz="1600" spc="-20">
                          <a:solidFill>
                            <a:schemeClr val="tx1"/>
                          </a:solidFill>
                          <a:effectLst/>
                        </a:rPr>
                        <a:t>NEP</a:t>
                      </a:r>
                      <a:endParaRPr lang="zh-CN" sz="16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0" marR="0" marT="0" marB="0" anchor="ctr"/>
                </a:tc>
                <a:tc>
                  <a:txBody>
                    <a:bodyPr/>
                    <a:lstStyle/>
                    <a:p>
                      <a:pPr marL="61595" marR="115570">
                        <a:lnSpc>
                          <a:spcPct val="112000"/>
                        </a:lnSpc>
                        <a:spcBef>
                          <a:spcPts val="45"/>
                        </a:spcBef>
                        <a:spcAft>
                          <a:spcPts val="0"/>
                        </a:spcAft>
                      </a:pPr>
                      <a:r>
                        <a:rPr lang="en-US" sz="1400" spc="-25" dirty="0">
                          <a:solidFill>
                            <a:schemeClr val="tx1"/>
                          </a:solidFill>
                          <a:effectLst/>
                        </a:rPr>
                        <a:t>Disposition</a:t>
                      </a:r>
                      <a:r>
                        <a:rPr lang="en-US" sz="1400" spc="15" dirty="0">
                          <a:solidFill>
                            <a:schemeClr val="tx1"/>
                          </a:solidFill>
                          <a:effectLst/>
                        </a:rPr>
                        <a:t> </a:t>
                      </a:r>
                      <a:r>
                        <a:rPr lang="en-US" sz="1400" spc="-30" dirty="0">
                          <a:solidFill>
                            <a:schemeClr val="tx1"/>
                          </a:solidFill>
                          <a:effectLst/>
                        </a:rPr>
                        <a:t>of</a:t>
                      </a:r>
                      <a:r>
                        <a:rPr lang="en-US" sz="1400" spc="80" dirty="0">
                          <a:solidFill>
                            <a:schemeClr val="tx1"/>
                          </a:solidFill>
                          <a:effectLst/>
                        </a:rPr>
                        <a:t> </a:t>
                      </a:r>
                      <a:r>
                        <a:rPr lang="en-US" sz="1400" spc="-25" dirty="0">
                          <a:solidFill>
                            <a:schemeClr val="tx1"/>
                          </a:solidFill>
                          <a:effectLst/>
                        </a:rPr>
                        <a:t>welfare</a:t>
                      </a:r>
                      <a:endParaRPr lang="zh-CN" sz="14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0" marR="0" marT="0" marB="0"/>
                </a:tc>
                <a:extLst>
                  <a:ext uri="{0D108BD9-81ED-4DB2-BD59-A6C34878D82A}">
                    <a16:rowId xmlns:a16="http://schemas.microsoft.com/office/drawing/2014/main" val="10003"/>
                  </a:ext>
                </a:extLst>
              </a:tr>
              <a:tr h="566683">
                <a:tc>
                  <a:txBody>
                    <a:bodyPr/>
                    <a:lstStyle/>
                    <a:p>
                      <a:pPr>
                        <a:lnSpc>
                          <a:spcPts val="900"/>
                        </a:lnSpc>
                        <a:spcBef>
                          <a:spcPts val="15"/>
                        </a:spcBef>
                        <a:spcAft>
                          <a:spcPts val="0"/>
                        </a:spcAft>
                      </a:pPr>
                      <a:r>
                        <a:rPr lang="en-US" sz="1600">
                          <a:solidFill>
                            <a:schemeClr val="tx1"/>
                          </a:solidFill>
                          <a:effectLst/>
                        </a:rPr>
                        <a:t> </a:t>
                      </a:r>
                      <a:endParaRPr lang="zh-CN" sz="1600">
                        <a:solidFill>
                          <a:schemeClr val="tx1"/>
                        </a:solidFill>
                        <a:effectLst/>
                      </a:endParaRPr>
                    </a:p>
                    <a:p>
                      <a:pPr marL="61595">
                        <a:spcAft>
                          <a:spcPts val="0"/>
                        </a:spcAft>
                      </a:pPr>
                      <a:r>
                        <a:rPr lang="en-US" sz="1600" spc="-30">
                          <a:solidFill>
                            <a:schemeClr val="tx1"/>
                          </a:solidFill>
                          <a:effectLst/>
                        </a:rPr>
                        <a:t>Saving</a:t>
                      </a:r>
                      <a:endParaRPr lang="zh-CN" sz="16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0" marR="0" marT="0" marB="0"/>
                </a:tc>
                <a:tc>
                  <a:txBody>
                    <a:bodyPr/>
                    <a:lstStyle/>
                    <a:p>
                      <a:pPr algn="ctr">
                        <a:lnSpc>
                          <a:spcPts val="900"/>
                        </a:lnSpc>
                        <a:spcBef>
                          <a:spcPts val="15"/>
                        </a:spcBef>
                        <a:spcAft>
                          <a:spcPts val="0"/>
                        </a:spcAft>
                      </a:pPr>
                      <a:r>
                        <a:rPr lang="en-US" sz="1600" dirty="0">
                          <a:solidFill>
                            <a:schemeClr val="tx1"/>
                          </a:solidFill>
                          <a:effectLst/>
                        </a:rPr>
                        <a:t> </a:t>
                      </a:r>
                      <a:endParaRPr lang="zh-CN" sz="1600" dirty="0">
                        <a:solidFill>
                          <a:schemeClr val="tx1"/>
                        </a:solidFill>
                        <a:effectLst/>
                      </a:endParaRPr>
                    </a:p>
                    <a:p>
                      <a:pPr marL="227965" marR="231140" algn="ctr">
                        <a:spcAft>
                          <a:spcPts val="0"/>
                        </a:spcAft>
                      </a:pPr>
                      <a:r>
                        <a:rPr lang="en-US" sz="1600" spc="-20" dirty="0" err="1">
                          <a:solidFill>
                            <a:schemeClr val="tx1"/>
                          </a:solidFill>
                          <a:effectLst/>
                        </a:rPr>
                        <a:t>δK</a:t>
                      </a:r>
                      <a:endParaRPr lang="zh-CN" sz="16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0" marR="0" marT="0" marB="0" anchor="ctr"/>
                </a:tc>
                <a:tc>
                  <a:txBody>
                    <a:bodyPr/>
                    <a:lstStyle/>
                    <a:p>
                      <a:pPr algn="ctr">
                        <a:spcAft>
                          <a:spcPts val="0"/>
                        </a:spcAft>
                      </a:pPr>
                      <a:r>
                        <a:rPr lang="en-US" sz="1600" dirty="0">
                          <a:solidFill>
                            <a:schemeClr val="tx1"/>
                          </a:solidFill>
                          <a:effectLst/>
                        </a:rPr>
                        <a:t> </a:t>
                      </a:r>
                      <a:endParaRPr lang="zh-CN" sz="16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0" marR="0" marT="0" marB="0" anchor="ctr"/>
                </a:tc>
                <a:tc>
                  <a:txBody>
                    <a:bodyPr/>
                    <a:lstStyle/>
                    <a:p>
                      <a:pPr algn="ctr">
                        <a:lnSpc>
                          <a:spcPts val="900"/>
                        </a:lnSpc>
                        <a:spcBef>
                          <a:spcPts val="25"/>
                        </a:spcBef>
                        <a:spcAft>
                          <a:spcPts val="0"/>
                        </a:spcAft>
                      </a:pPr>
                      <a:r>
                        <a:rPr lang="en-US" sz="1600" dirty="0">
                          <a:solidFill>
                            <a:schemeClr val="tx1"/>
                          </a:solidFill>
                          <a:effectLst/>
                        </a:rPr>
                        <a:t> </a:t>
                      </a:r>
                      <a:endParaRPr lang="zh-CN" sz="1600" dirty="0">
                        <a:solidFill>
                          <a:schemeClr val="tx1"/>
                        </a:solidFill>
                        <a:effectLst/>
                      </a:endParaRPr>
                    </a:p>
                    <a:p>
                      <a:pPr marL="283845" marR="278130" algn="ctr">
                        <a:spcAft>
                          <a:spcPts val="0"/>
                        </a:spcAft>
                      </a:pPr>
                      <a:r>
                        <a:rPr lang="en-US" sz="1600" spc="-5" dirty="0" err="1">
                          <a:solidFill>
                            <a:schemeClr val="tx1"/>
                          </a:solidFill>
                          <a:effectLst/>
                        </a:rPr>
                        <a:t>Sg</a:t>
                      </a:r>
                      <a:endParaRPr lang="zh-CN" sz="16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0" marR="0" marT="0" marB="0" anchor="ctr"/>
                </a:tc>
                <a:tc>
                  <a:txBody>
                    <a:bodyPr/>
                    <a:lstStyle/>
                    <a:p>
                      <a:pPr algn="ctr">
                        <a:spcAft>
                          <a:spcPts val="0"/>
                        </a:spcAft>
                      </a:pPr>
                      <a:r>
                        <a:rPr lang="en-US" sz="1600" dirty="0">
                          <a:solidFill>
                            <a:schemeClr val="tx1"/>
                          </a:solidFill>
                          <a:effectLst/>
                        </a:rPr>
                        <a:t> </a:t>
                      </a:r>
                      <a:endParaRPr lang="zh-CN" sz="16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0" marR="0" marT="0" marB="0" anchor="ctr"/>
                </a:tc>
                <a:tc>
                  <a:txBody>
                    <a:bodyPr/>
                    <a:lstStyle/>
                    <a:p>
                      <a:pPr algn="ctr">
                        <a:spcAft>
                          <a:spcPts val="0"/>
                        </a:spcAft>
                      </a:pPr>
                      <a:r>
                        <a:rPr lang="en-US" sz="1600" dirty="0">
                          <a:solidFill>
                            <a:schemeClr val="tx1"/>
                          </a:solidFill>
                          <a:effectLst/>
                        </a:rPr>
                        <a:t> </a:t>
                      </a:r>
                      <a:endParaRPr lang="zh-CN" sz="16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0" marR="0" marT="0" marB="0" anchor="ctr"/>
                </a:tc>
                <a:tc>
                  <a:txBody>
                    <a:bodyPr/>
                    <a:lstStyle/>
                    <a:p>
                      <a:pPr marL="0" marR="0" indent="0" algn="ctr" defTabSz="914377" rtl="0" eaLnBrk="1" fontAlgn="auto" latinLnBrk="0" hangingPunct="1">
                        <a:lnSpc>
                          <a:spcPct val="100000"/>
                        </a:lnSpc>
                        <a:spcBef>
                          <a:spcPts val="0"/>
                        </a:spcBef>
                        <a:spcAft>
                          <a:spcPts val="0"/>
                        </a:spcAft>
                        <a:buClrTx/>
                        <a:buSzTx/>
                        <a:buFontTx/>
                        <a:buNone/>
                        <a:tabLst/>
                        <a:defRPr/>
                      </a:pPr>
                      <a:endParaRPr lang="zh-CN" altLang="zh-CN" sz="1600" dirty="0">
                        <a:solidFill>
                          <a:schemeClr val="tx1"/>
                        </a:solidFill>
                        <a:effectLst/>
                      </a:endParaRPr>
                    </a:p>
                    <a:p>
                      <a:pPr algn="ctr">
                        <a:spcAft>
                          <a:spcPts val="0"/>
                        </a:spcAft>
                      </a:pPr>
                      <a:r>
                        <a:rPr lang="en-US" sz="1600" dirty="0">
                          <a:solidFill>
                            <a:schemeClr val="tx1"/>
                          </a:solidFill>
                          <a:effectLst/>
                        </a:rPr>
                        <a:t> </a:t>
                      </a:r>
                      <a:r>
                        <a:rPr lang="en-US" altLang="zh-CN" sz="1600" kern="1200" spc="-20" dirty="0" err="1">
                          <a:solidFill>
                            <a:srgbClr val="FF0000"/>
                          </a:solidFill>
                          <a:effectLst/>
                          <a:latin typeface="+mn-lt"/>
                          <a:ea typeface="+mn-ea"/>
                          <a:cs typeface="+mn-cs"/>
                        </a:rPr>
                        <a:t>nR</a:t>
                      </a:r>
                      <a:endParaRPr lang="zh-CN" sz="16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0" marR="0" marT="0" marB="0" anchor="ctr"/>
                </a:tc>
                <a:tc>
                  <a:txBody>
                    <a:bodyPr/>
                    <a:lstStyle/>
                    <a:p>
                      <a:pPr algn="ctr">
                        <a:lnSpc>
                          <a:spcPts val="900"/>
                        </a:lnSpc>
                        <a:spcBef>
                          <a:spcPts val="15"/>
                        </a:spcBef>
                        <a:spcAft>
                          <a:spcPts val="0"/>
                        </a:spcAft>
                      </a:pPr>
                      <a:r>
                        <a:rPr lang="en-US" sz="1600" dirty="0">
                          <a:solidFill>
                            <a:schemeClr val="tx1"/>
                          </a:solidFill>
                          <a:effectLst/>
                        </a:rPr>
                        <a:t> </a:t>
                      </a:r>
                      <a:endParaRPr lang="zh-CN" sz="1600" dirty="0">
                        <a:solidFill>
                          <a:schemeClr val="tx1"/>
                        </a:solidFill>
                        <a:effectLst/>
                      </a:endParaRPr>
                    </a:p>
                    <a:p>
                      <a:pPr marL="3810" algn="ctr">
                        <a:spcAft>
                          <a:spcPts val="0"/>
                        </a:spcAft>
                      </a:pPr>
                      <a:r>
                        <a:rPr lang="en-US" sz="1600" spc="-20" dirty="0" err="1">
                          <a:solidFill>
                            <a:srgbClr val="FF0000"/>
                          </a:solidFill>
                          <a:effectLst/>
                        </a:rPr>
                        <a:t>σ.e</a:t>
                      </a:r>
                      <a:endParaRPr lang="zh-CN" sz="16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endParaRPr>
                    </a:p>
                  </a:txBody>
                  <a:tcPr marL="0" marR="0" marT="0" marB="0" anchor="ctr"/>
                </a:tc>
                <a:tc>
                  <a:txBody>
                    <a:bodyPr/>
                    <a:lstStyle/>
                    <a:p>
                      <a:pPr marL="61595" marR="152400">
                        <a:lnSpc>
                          <a:spcPct val="112000"/>
                        </a:lnSpc>
                        <a:spcBef>
                          <a:spcPts val="60"/>
                        </a:spcBef>
                        <a:spcAft>
                          <a:spcPts val="0"/>
                        </a:spcAft>
                      </a:pPr>
                      <a:r>
                        <a:rPr lang="en-US" sz="1400" spc="-15" dirty="0">
                          <a:solidFill>
                            <a:schemeClr val="tx1"/>
                          </a:solidFill>
                          <a:effectLst/>
                        </a:rPr>
                        <a:t>Tot.</a:t>
                      </a:r>
                      <a:r>
                        <a:rPr lang="en-US" sz="1400" spc="25" dirty="0">
                          <a:solidFill>
                            <a:schemeClr val="tx1"/>
                          </a:solidFill>
                          <a:effectLst/>
                        </a:rPr>
                        <a:t> </a:t>
                      </a:r>
                      <a:r>
                        <a:rPr lang="en-US" sz="1400" spc="-30" dirty="0">
                          <a:solidFill>
                            <a:schemeClr val="tx1"/>
                          </a:solidFill>
                          <a:effectLst/>
                        </a:rPr>
                        <a:t>disposition</a:t>
                      </a:r>
                      <a:r>
                        <a:rPr lang="en-US" sz="1400" spc="115" dirty="0">
                          <a:solidFill>
                            <a:schemeClr val="tx1"/>
                          </a:solidFill>
                          <a:effectLst/>
                        </a:rPr>
                        <a:t> </a:t>
                      </a:r>
                      <a:r>
                        <a:rPr lang="en-US" sz="1400" spc="-10" dirty="0">
                          <a:solidFill>
                            <a:schemeClr val="tx1"/>
                          </a:solidFill>
                          <a:effectLst/>
                        </a:rPr>
                        <a:t>of</a:t>
                      </a:r>
                      <a:r>
                        <a:rPr lang="en-US" sz="1400" spc="-15" dirty="0">
                          <a:solidFill>
                            <a:schemeClr val="tx1"/>
                          </a:solidFill>
                          <a:effectLst/>
                        </a:rPr>
                        <a:t> </a:t>
                      </a:r>
                      <a:r>
                        <a:rPr lang="en-US" sz="1400" spc="-25" dirty="0">
                          <a:solidFill>
                            <a:schemeClr val="tx1"/>
                          </a:solidFill>
                          <a:effectLst/>
                        </a:rPr>
                        <a:t>saving</a:t>
                      </a:r>
                      <a:r>
                        <a:rPr lang="en-US" sz="1400" spc="125" dirty="0">
                          <a:solidFill>
                            <a:schemeClr val="tx1"/>
                          </a:solidFill>
                          <a:effectLst/>
                        </a:rPr>
                        <a:t> </a:t>
                      </a:r>
                      <a:r>
                        <a:rPr lang="en-US" sz="1400" spc="-30" dirty="0">
                          <a:solidFill>
                            <a:schemeClr val="tx1"/>
                          </a:solidFill>
                          <a:effectLst/>
                        </a:rPr>
                        <a:t>(investment</a:t>
                      </a:r>
                      <a:r>
                        <a:rPr lang="en-US" sz="1400" spc="110" dirty="0">
                          <a:solidFill>
                            <a:schemeClr val="tx1"/>
                          </a:solidFill>
                          <a:effectLst/>
                        </a:rPr>
                        <a:t> </a:t>
                      </a:r>
                      <a:r>
                        <a:rPr lang="en-US" sz="1400" spc="-30" dirty="0">
                          <a:solidFill>
                            <a:schemeClr val="tx1"/>
                          </a:solidFill>
                          <a:effectLst/>
                        </a:rPr>
                        <a:t>finance)</a:t>
                      </a:r>
                      <a:endParaRPr lang="zh-CN" sz="14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0" marR="0" marT="0" marB="0"/>
                </a:tc>
                <a:extLst>
                  <a:ext uri="{0D108BD9-81ED-4DB2-BD59-A6C34878D82A}">
                    <a16:rowId xmlns:a16="http://schemas.microsoft.com/office/drawing/2014/main" val="10004"/>
                  </a:ext>
                </a:extLst>
              </a:tr>
              <a:tr h="407766">
                <a:tc>
                  <a:txBody>
                    <a:bodyPr/>
                    <a:lstStyle/>
                    <a:p>
                      <a:pPr marL="61595">
                        <a:spcBef>
                          <a:spcPts val="75"/>
                        </a:spcBef>
                        <a:spcAft>
                          <a:spcPts val="0"/>
                        </a:spcAft>
                      </a:pPr>
                      <a:r>
                        <a:rPr lang="en-US" sz="1600" spc="-15">
                          <a:solidFill>
                            <a:schemeClr val="tx1"/>
                          </a:solidFill>
                          <a:effectLst/>
                        </a:rPr>
                        <a:t>Rest</a:t>
                      </a:r>
                      <a:r>
                        <a:rPr lang="en-US" sz="1600" spc="-70">
                          <a:solidFill>
                            <a:schemeClr val="tx1"/>
                          </a:solidFill>
                          <a:effectLst/>
                        </a:rPr>
                        <a:t> </a:t>
                      </a:r>
                      <a:r>
                        <a:rPr lang="en-US" sz="1600" spc="-10">
                          <a:solidFill>
                            <a:schemeClr val="tx1"/>
                          </a:solidFill>
                          <a:effectLst/>
                        </a:rPr>
                        <a:t>of</a:t>
                      </a:r>
                      <a:r>
                        <a:rPr lang="en-US" sz="1600" spc="-65">
                          <a:solidFill>
                            <a:schemeClr val="tx1"/>
                          </a:solidFill>
                          <a:effectLst/>
                        </a:rPr>
                        <a:t> </a:t>
                      </a:r>
                      <a:r>
                        <a:rPr lang="en-US" sz="1600" spc="-20">
                          <a:solidFill>
                            <a:schemeClr val="tx1"/>
                          </a:solidFill>
                          <a:effectLst/>
                        </a:rPr>
                        <a:t>World</a:t>
                      </a:r>
                      <a:endParaRPr lang="zh-CN" sz="16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0" marR="0" marT="0" marB="0"/>
                </a:tc>
                <a:tc>
                  <a:txBody>
                    <a:bodyPr/>
                    <a:lstStyle/>
                    <a:p>
                      <a:pPr marL="229870" marR="228600" algn="ctr">
                        <a:spcBef>
                          <a:spcPts val="75"/>
                        </a:spcBef>
                        <a:spcAft>
                          <a:spcPts val="0"/>
                        </a:spcAft>
                      </a:pPr>
                      <a:r>
                        <a:rPr lang="en-US" sz="1600">
                          <a:solidFill>
                            <a:schemeClr val="tx1"/>
                          </a:solidFill>
                          <a:effectLst/>
                        </a:rPr>
                        <a:t>M</a:t>
                      </a:r>
                      <a:endParaRPr lang="zh-CN" sz="16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0" marR="0" marT="0" marB="0" anchor="ctr"/>
                </a:tc>
                <a:tc>
                  <a:txBody>
                    <a:bodyPr/>
                    <a:lstStyle/>
                    <a:p>
                      <a:pPr algn="ctr">
                        <a:spcAft>
                          <a:spcPts val="0"/>
                        </a:spcAft>
                      </a:pPr>
                      <a:r>
                        <a:rPr lang="en-US" sz="1600">
                          <a:solidFill>
                            <a:schemeClr val="tx1"/>
                          </a:solidFill>
                          <a:effectLst/>
                        </a:rPr>
                        <a:t> </a:t>
                      </a:r>
                      <a:endParaRPr lang="zh-CN" sz="16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0" marR="0" marT="0" marB="0" anchor="ctr"/>
                </a:tc>
                <a:tc>
                  <a:txBody>
                    <a:bodyPr/>
                    <a:lstStyle/>
                    <a:p>
                      <a:pPr algn="ctr">
                        <a:spcAft>
                          <a:spcPts val="0"/>
                        </a:spcAft>
                      </a:pPr>
                      <a:r>
                        <a:rPr lang="en-US" sz="1600">
                          <a:solidFill>
                            <a:schemeClr val="tx1"/>
                          </a:solidFill>
                          <a:effectLst/>
                        </a:rPr>
                        <a:t> </a:t>
                      </a:r>
                      <a:endParaRPr lang="zh-CN" sz="16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0" marR="0" marT="0" marB="0" anchor="ctr"/>
                </a:tc>
                <a:tc>
                  <a:txBody>
                    <a:bodyPr/>
                    <a:lstStyle/>
                    <a:p>
                      <a:pPr marL="123825" marR="88265" algn="ctr">
                        <a:spcBef>
                          <a:spcPts val="75"/>
                        </a:spcBef>
                        <a:spcAft>
                          <a:spcPts val="0"/>
                        </a:spcAft>
                      </a:pPr>
                      <a:r>
                        <a:rPr lang="en-US" sz="1600" spc="-40">
                          <a:solidFill>
                            <a:schemeClr val="tx1"/>
                          </a:solidFill>
                          <a:effectLst/>
                        </a:rPr>
                        <a:t>(X-M)</a:t>
                      </a:r>
                      <a:endParaRPr lang="zh-CN" sz="16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0" marR="0" marT="0" marB="0" anchor="ctr"/>
                </a:tc>
                <a:tc>
                  <a:txBody>
                    <a:bodyPr/>
                    <a:lstStyle/>
                    <a:p>
                      <a:pPr algn="ctr">
                        <a:spcAft>
                          <a:spcPts val="0"/>
                        </a:spcAft>
                      </a:pPr>
                      <a:r>
                        <a:rPr lang="en-US" sz="1600">
                          <a:solidFill>
                            <a:schemeClr val="tx1"/>
                          </a:solidFill>
                          <a:effectLst/>
                        </a:rPr>
                        <a:t> </a:t>
                      </a:r>
                      <a:endParaRPr lang="zh-CN" sz="16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0" marR="0" marT="0" marB="0" anchor="ctr"/>
                </a:tc>
                <a:tc>
                  <a:txBody>
                    <a:bodyPr/>
                    <a:lstStyle/>
                    <a:p>
                      <a:pPr algn="ctr">
                        <a:spcAft>
                          <a:spcPts val="0"/>
                        </a:spcAft>
                      </a:pPr>
                      <a:r>
                        <a:rPr lang="en-US" sz="1600" dirty="0">
                          <a:solidFill>
                            <a:schemeClr val="tx1"/>
                          </a:solidFill>
                          <a:effectLst/>
                        </a:rPr>
                        <a:t> </a:t>
                      </a:r>
                      <a:endParaRPr lang="zh-CN" sz="16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0" marR="0" marT="0" marB="0" anchor="ctr"/>
                </a:tc>
                <a:tc>
                  <a:txBody>
                    <a:bodyPr/>
                    <a:lstStyle/>
                    <a:p>
                      <a:pPr algn="ctr">
                        <a:spcAft>
                          <a:spcPts val="0"/>
                        </a:spcAft>
                      </a:pPr>
                      <a:r>
                        <a:rPr lang="en-US" sz="1600" dirty="0">
                          <a:solidFill>
                            <a:schemeClr val="tx1"/>
                          </a:solidFill>
                          <a:effectLst/>
                        </a:rPr>
                        <a:t> </a:t>
                      </a:r>
                      <a:endParaRPr lang="zh-CN" sz="16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0" marR="0" marT="0" marB="0" anchor="ctr"/>
                </a:tc>
                <a:tc>
                  <a:txBody>
                    <a:bodyPr/>
                    <a:lstStyle/>
                    <a:p>
                      <a:pPr marL="61595" marR="115570">
                        <a:lnSpc>
                          <a:spcPct val="113000"/>
                        </a:lnSpc>
                        <a:spcBef>
                          <a:spcPts val="45"/>
                        </a:spcBef>
                        <a:spcAft>
                          <a:spcPts val="0"/>
                        </a:spcAft>
                      </a:pPr>
                      <a:r>
                        <a:rPr lang="en-US" sz="1400" spc="-15" dirty="0">
                          <a:solidFill>
                            <a:schemeClr val="tx1"/>
                          </a:solidFill>
                          <a:effectLst/>
                        </a:rPr>
                        <a:t>Total</a:t>
                      </a:r>
                      <a:r>
                        <a:rPr lang="en-US" sz="1400" dirty="0">
                          <a:solidFill>
                            <a:schemeClr val="tx1"/>
                          </a:solidFill>
                          <a:effectLst/>
                        </a:rPr>
                        <a:t> </a:t>
                      </a:r>
                      <a:r>
                        <a:rPr lang="en-US" sz="1400" spc="-25" dirty="0">
                          <a:solidFill>
                            <a:schemeClr val="tx1"/>
                          </a:solidFill>
                          <a:effectLst/>
                        </a:rPr>
                        <a:t>disposition</a:t>
                      </a:r>
                      <a:r>
                        <a:rPr lang="en-US" sz="1400" spc="120" dirty="0">
                          <a:solidFill>
                            <a:schemeClr val="tx1"/>
                          </a:solidFill>
                          <a:effectLst/>
                        </a:rPr>
                        <a:t> </a:t>
                      </a:r>
                      <a:r>
                        <a:rPr lang="en-US" sz="1400" spc="-10" dirty="0">
                          <a:solidFill>
                            <a:schemeClr val="tx1"/>
                          </a:solidFill>
                          <a:effectLst/>
                        </a:rPr>
                        <a:t>to</a:t>
                      </a:r>
                      <a:r>
                        <a:rPr lang="en-US" sz="1400" spc="-40" dirty="0">
                          <a:solidFill>
                            <a:schemeClr val="tx1"/>
                          </a:solidFill>
                          <a:effectLst/>
                        </a:rPr>
                        <a:t> </a:t>
                      </a:r>
                      <a:r>
                        <a:rPr lang="en-US" sz="1400" spc="-15" dirty="0">
                          <a:solidFill>
                            <a:schemeClr val="tx1"/>
                          </a:solidFill>
                          <a:effectLst/>
                        </a:rPr>
                        <a:t>rest</a:t>
                      </a:r>
                      <a:r>
                        <a:rPr lang="en-US" sz="1400" spc="-40" dirty="0">
                          <a:solidFill>
                            <a:schemeClr val="tx1"/>
                          </a:solidFill>
                          <a:effectLst/>
                        </a:rPr>
                        <a:t> </a:t>
                      </a:r>
                      <a:r>
                        <a:rPr lang="en-US" sz="1400" spc="-10" dirty="0">
                          <a:solidFill>
                            <a:schemeClr val="tx1"/>
                          </a:solidFill>
                          <a:effectLst/>
                        </a:rPr>
                        <a:t>of</a:t>
                      </a:r>
                      <a:r>
                        <a:rPr lang="en-US" sz="1400" spc="-20" dirty="0">
                          <a:solidFill>
                            <a:schemeClr val="tx1"/>
                          </a:solidFill>
                          <a:effectLst/>
                        </a:rPr>
                        <a:t> </a:t>
                      </a:r>
                      <a:r>
                        <a:rPr lang="en-US" sz="1400" spc="-30" dirty="0">
                          <a:solidFill>
                            <a:schemeClr val="tx1"/>
                          </a:solidFill>
                          <a:effectLst/>
                        </a:rPr>
                        <a:t>world</a:t>
                      </a:r>
                      <a:endParaRPr lang="zh-CN" sz="14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0" marR="0" marT="0" marB="0"/>
                </a:tc>
                <a:extLst>
                  <a:ext uri="{0D108BD9-81ED-4DB2-BD59-A6C34878D82A}">
                    <a16:rowId xmlns:a16="http://schemas.microsoft.com/office/drawing/2014/main" val="10005"/>
                  </a:ext>
                </a:extLst>
              </a:tr>
              <a:tr h="381202">
                <a:tc>
                  <a:txBody>
                    <a:bodyPr/>
                    <a:lstStyle/>
                    <a:p>
                      <a:pPr marL="61595">
                        <a:spcBef>
                          <a:spcPts val="90"/>
                        </a:spcBef>
                        <a:spcAft>
                          <a:spcPts val="0"/>
                        </a:spcAft>
                      </a:pPr>
                      <a:r>
                        <a:rPr lang="en-US" sz="1600" spc="-30">
                          <a:solidFill>
                            <a:schemeClr val="tx1"/>
                          </a:solidFill>
                          <a:effectLst/>
                        </a:rPr>
                        <a:t>Resources</a:t>
                      </a:r>
                      <a:endParaRPr lang="zh-CN" sz="16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0" marR="0" marT="0" marB="0"/>
                </a:tc>
                <a:tc>
                  <a:txBody>
                    <a:bodyPr/>
                    <a:lstStyle/>
                    <a:p>
                      <a:pPr algn="ctr">
                        <a:spcAft>
                          <a:spcPts val="0"/>
                        </a:spcAft>
                      </a:pPr>
                      <a:r>
                        <a:rPr lang="en-US" sz="1600">
                          <a:solidFill>
                            <a:schemeClr val="tx1"/>
                          </a:solidFill>
                          <a:effectLst/>
                        </a:rPr>
                        <a:t> </a:t>
                      </a:r>
                      <a:endParaRPr lang="zh-CN" sz="16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0" marR="0" marT="0" marB="0" anchor="ctr"/>
                </a:tc>
                <a:tc>
                  <a:txBody>
                    <a:bodyPr/>
                    <a:lstStyle/>
                    <a:p>
                      <a:pPr algn="ctr">
                        <a:spcAft>
                          <a:spcPts val="0"/>
                        </a:spcAft>
                      </a:pPr>
                      <a:r>
                        <a:rPr lang="en-US" sz="1600">
                          <a:solidFill>
                            <a:schemeClr val="tx1"/>
                          </a:solidFill>
                          <a:effectLst/>
                        </a:rPr>
                        <a:t> </a:t>
                      </a:r>
                      <a:endParaRPr lang="zh-CN" sz="16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0" marR="0" marT="0" marB="0" anchor="ctr"/>
                </a:tc>
                <a:tc>
                  <a:txBody>
                    <a:bodyPr/>
                    <a:lstStyle/>
                    <a:p>
                      <a:pPr algn="ctr">
                        <a:spcAft>
                          <a:spcPts val="0"/>
                        </a:spcAft>
                      </a:pPr>
                      <a:r>
                        <a:rPr lang="en-US" sz="1600">
                          <a:solidFill>
                            <a:schemeClr val="tx1"/>
                          </a:solidFill>
                          <a:effectLst/>
                        </a:rPr>
                        <a:t> </a:t>
                      </a:r>
                      <a:endParaRPr lang="zh-CN" sz="16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0" marR="0" marT="0" marB="0" anchor="ctr"/>
                </a:tc>
                <a:tc>
                  <a:txBody>
                    <a:bodyPr/>
                    <a:lstStyle/>
                    <a:p>
                      <a:pPr marL="174625" marR="169545" algn="ctr">
                        <a:spcBef>
                          <a:spcPts val="90"/>
                        </a:spcBef>
                        <a:spcAft>
                          <a:spcPts val="0"/>
                        </a:spcAft>
                      </a:pPr>
                      <a:r>
                        <a:rPr lang="en-US" sz="1600" spc="-25" dirty="0" err="1">
                          <a:solidFill>
                            <a:srgbClr val="FF0000"/>
                          </a:solidFill>
                          <a:effectLst/>
                        </a:rPr>
                        <a:t>n.g</a:t>
                      </a:r>
                      <a:endParaRPr lang="zh-CN" sz="16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endParaRPr>
                    </a:p>
                  </a:txBody>
                  <a:tcPr marL="0" marR="0" marT="0" marB="0" anchor="ctr"/>
                </a:tc>
                <a:tc>
                  <a:txBody>
                    <a:bodyPr/>
                    <a:lstStyle/>
                    <a:p>
                      <a:pPr algn="ctr">
                        <a:spcAft>
                          <a:spcPts val="0"/>
                        </a:spcAft>
                      </a:pPr>
                      <a:r>
                        <a:rPr lang="en-US" sz="1600">
                          <a:solidFill>
                            <a:schemeClr val="tx1"/>
                          </a:solidFill>
                          <a:effectLst/>
                        </a:rPr>
                        <a:t> </a:t>
                      </a:r>
                      <a:endParaRPr lang="zh-CN" sz="16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0" marR="0" marT="0" marB="0" anchor="ctr"/>
                </a:tc>
                <a:tc>
                  <a:txBody>
                    <a:bodyPr/>
                    <a:lstStyle/>
                    <a:p>
                      <a:pPr algn="ctr">
                        <a:spcAft>
                          <a:spcPts val="0"/>
                        </a:spcAft>
                      </a:pPr>
                      <a:r>
                        <a:rPr lang="en-US" sz="1600" dirty="0">
                          <a:solidFill>
                            <a:schemeClr val="tx1"/>
                          </a:solidFill>
                          <a:effectLst/>
                        </a:rPr>
                        <a:t> </a:t>
                      </a:r>
                      <a:endParaRPr lang="zh-CN" sz="16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0" marR="0" marT="0" marB="0" anchor="ctr"/>
                </a:tc>
                <a:tc>
                  <a:txBody>
                    <a:bodyPr/>
                    <a:lstStyle/>
                    <a:p>
                      <a:pPr algn="ctr">
                        <a:spcAft>
                          <a:spcPts val="0"/>
                        </a:spcAft>
                      </a:pPr>
                      <a:r>
                        <a:rPr lang="en-US" sz="1600" dirty="0">
                          <a:solidFill>
                            <a:schemeClr val="tx1"/>
                          </a:solidFill>
                          <a:effectLst/>
                        </a:rPr>
                        <a:t> </a:t>
                      </a:r>
                      <a:endParaRPr lang="zh-CN" sz="16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0" marR="0" marT="0" marB="0" anchor="ctr"/>
                </a:tc>
                <a:tc>
                  <a:txBody>
                    <a:bodyPr/>
                    <a:lstStyle/>
                    <a:p>
                      <a:pPr marL="61595">
                        <a:lnSpc>
                          <a:spcPct val="113000"/>
                        </a:lnSpc>
                        <a:spcBef>
                          <a:spcPts val="60"/>
                        </a:spcBef>
                        <a:spcAft>
                          <a:spcPts val="0"/>
                        </a:spcAft>
                      </a:pPr>
                      <a:r>
                        <a:rPr lang="en-US" sz="1400" spc="-25" dirty="0">
                          <a:solidFill>
                            <a:schemeClr val="tx1"/>
                          </a:solidFill>
                          <a:effectLst/>
                        </a:rPr>
                        <a:t>Gross</a:t>
                      </a:r>
                      <a:r>
                        <a:rPr lang="en-US" sz="1400" spc="15" dirty="0">
                          <a:solidFill>
                            <a:schemeClr val="tx1"/>
                          </a:solidFill>
                          <a:effectLst/>
                        </a:rPr>
                        <a:t> </a:t>
                      </a:r>
                      <a:r>
                        <a:rPr lang="en-US" sz="1400" spc="-30" dirty="0">
                          <a:solidFill>
                            <a:schemeClr val="tx1"/>
                          </a:solidFill>
                          <a:effectLst/>
                        </a:rPr>
                        <a:t>Resource</a:t>
                      </a:r>
                      <a:r>
                        <a:rPr lang="en-US" sz="1400" spc="120" dirty="0">
                          <a:solidFill>
                            <a:schemeClr val="tx1"/>
                          </a:solidFill>
                          <a:effectLst/>
                        </a:rPr>
                        <a:t> </a:t>
                      </a:r>
                      <a:r>
                        <a:rPr lang="en-US" sz="1400" spc="-25" dirty="0">
                          <a:solidFill>
                            <a:schemeClr val="tx1"/>
                          </a:solidFill>
                          <a:effectLst/>
                        </a:rPr>
                        <a:t>Product</a:t>
                      </a:r>
                      <a:endParaRPr lang="zh-CN" sz="14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0" marR="0" marT="0" marB="0"/>
                </a:tc>
                <a:extLst>
                  <a:ext uri="{0D108BD9-81ED-4DB2-BD59-A6C34878D82A}">
                    <a16:rowId xmlns:a16="http://schemas.microsoft.com/office/drawing/2014/main" val="10006"/>
                  </a:ext>
                </a:extLst>
              </a:tr>
              <a:tr h="404508">
                <a:tc>
                  <a:txBody>
                    <a:bodyPr/>
                    <a:lstStyle/>
                    <a:p>
                      <a:pPr marL="61595">
                        <a:spcBef>
                          <a:spcPts val="510"/>
                        </a:spcBef>
                        <a:spcAft>
                          <a:spcPts val="0"/>
                        </a:spcAft>
                      </a:pPr>
                      <a:r>
                        <a:rPr lang="en-US" sz="1600" spc="-35">
                          <a:solidFill>
                            <a:schemeClr val="tx1"/>
                          </a:solidFill>
                          <a:effectLst/>
                        </a:rPr>
                        <a:t>Environment</a:t>
                      </a:r>
                      <a:endParaRPr lang="zh-CN" sz="16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0" marR="0" marT="0" marB="0"/>
                </a:tc>
                <a:tc>
                  <a:txBody>
                    <a:bodyPr/>
                    <a:lstStyle/>
                    <a:p>
                      <a:pPr algn="ctr">
                        <a:spcAft>
                          <a:spcPts val="0"/>
                        </a:spcAft>
                      </a:pPr>
                      <a:r>
                        <a:rPr lang="en-US" sz="1600">
                          <a:solidFill>
                            <a:schemeClr val="tx1"/>
                          </a:solidFill>
                          <a:effectLst/>
                        </a:rPr>
                        <a:t> </a:t>
                      </a:r>
                      <a:endParaRPr lang="zh-CN" sz="16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0" marR="0" marT="0" marB="0" anchor="ctr"/>
                </a:tc>
                <a:tc>
                  <a:txBody>
                    <a:bodyPr/>
                    <a:lstStyle/>
                    <a:p>
                      <a:pPr algn="ctr">
                        <a:spcAft>
                          <a:spcPts val="0"/>
                        </a:spcAft>
                      </a:pPr>
                      <a:r>
                        <a:rPr lang="en-US" sz="1600">
                          <a:solidFill>
                            <a:schemeClr val="tx1"/>
                          </a:solidFill>
                          <a:effectLst/>
                        </a:rPr>
                        <a:t> </a:t>
                      </a:r>
                      <a:endParaRPr lang="zh-CN" sz="16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0" marR="0" marT="0" marB="0" anchor="ctr"/>
                </a:tc>
                <a:tc>
                  <a:txBody>
                    <a:bodyPr/>
                    <a:lstStyle/>
                    <a:p>
                      <a:pPr marR="1905" algn="ctr">
                        <a:spcBef>
                          <a:spcPts val="505"/>
                        </a:spcBef>
                        <a:spcAft>
                          <a:spcPts val="0"/>
                        </a:spcAft>
                      </a:pPr>
                      <a:r>
                        <a:rPr lang="en-US" sz="1600" spc="-35">
                          <a:solidFill>
                            <a:schemeClr val="tx1"/>
                          </a:solidFill>
                          <a:effectLst/>
                        </a:rPr>
                        <a:t>PB.B</a:t>
                      </a:r>
                      <a:endParaRPr lang="zh-CN" sz="16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0" marR="0" marT="0" marB="0" anchor="ctr"/>
                </a:tc>
                <a:tc>
                  <a:txBody>
                    <a:bodyPr/>
                    <a:lstStyle/>
                    <a:p>
                      <a:pPr marL="174625" marR="169545" algn="ctr">
                        <a:spcBef>
                          <a:spcPts val="510"/>
                        </a:spcBef>
                        <a:spcAft>
                          <a:spcPts val="0"/>
                        </a:spcAft>
                      </a:pPr>
                      <a:r>
                        <a:rPr lang="en-US" sz="1600" spc="-20" dirty="0" err="1">
                          <a:solidFill>
                            <a:srgbClr val="FF0000"/>
                          </a:solidFill>
                          <a:effectLst/>
                        </a:rPr>
                        <a:t>σ.d</a:t>
                      </a:r>
                      <a:endParaRPr lang="zh-CN" sz="16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endParaRPr>
                    </a:p>
                  </a:txBody>
                  <a:tcPr marL="0" marR="0" marT="0" marB="0" anchor="ctr"/>
                </a:tc>
                <a:tc>
                  <a:txBody>
                    <a:bodyPr/>
                    <a:lstStyle/>
                    <a:p>
                      <a:pPr algn="ctr">
                        <a:spcAft>
                          <a:spcPts val="0"/>
                        </a:spcAft>
                      </a:pPr>
                      <a:r>
                        <a:rPr lang="en-US" sz="1600">
                          <a:solidFill>
                            <a:schemeClr val="tx1"/>
                          </a:solidFill>
                          <a:effectLst/>
                        </a:rPr>
                        <a:t> </a:t>
                      </a:r>
                      <a:endParaRPr lang="zh-CN" sz="16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0" marR="0" marT="0" marB="0" anchor="ctr"/>
                </a:tc>
                <a:tc>
                  <a:txBody>
                    <a:bodyPr/>
                    <a:lstStyle/>
                    <a:p>
                      <a:pPr algn="ctr">
                        <a:spcAft>
                          <a:spcPts val="0"/>
                        </a:spcAft>
                      </a:pPr>
                      <a:r>
                        <a:rPr lang="en-US" sz="1600">
                          <a:solidFill>
                            <a:schemeClr val="tx1"/>
                          </a:solidFill>
                          <a:effectLst/>
                        </a:rPr>
                        <a:t> </a:t>
                      </a:r>
                      <a:endParaRPr lang="zh-CN" sz="16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0" marR="0" marT="0" marB="0" anchor="ctr"/>
                </a:tc>
                <a:tc>
                  <a:txBody>
                    <a:bodyPr/>
                    <a:lstStyle/>
                    <a:p>
                      <a:pPr algn="ctr">
                        <a:spcAft>
                          <a:spcPts val="0"/>
                        </a:spcAft>
                      </a:pPr>
                      <a:r>
                        <a:rPr lang="en-US" sz="1600" dirty="0">
                          <a:solidFill>
                            <a:schemeClr val="tx1"/>
                          </a:solidFill>
                          <a:effectLst/>
                        </a:rPr>
                        <a:t> </a:t>
                      </a:r>
                      <a:endParaRPr lang="zh-CN" sz="16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0" marR="0" marT="0" marB="0" anchor="ctr"/>
                </a:tc>
                <a:tc>
                  <a:txBody>
                    <a:bodyPr/>
                    <a:lstStyle/>
                    <a:p>
                      <a:pPr marL="61595" marR="152400">
                        <a:lnSpc>
                          <a:spcPct val="112000"/>
                        </a:lnSpc>
                        <a:spcBef>
                          <a:spcPts val="60"/>
                        </a:spcBef>
                        <a:spcAft>
                          <a:spcPts val="0"/>
                        </a:spcAft>
                      </a:pPr>
                      <a:r>
                        <a:rPr lang="en-US" sz="1400" spc="-30" dirty="0">
                          <a:solidFill>
                            <a:schemeClr val="tx1"/>
                          </a:solidFill>
                          <a:effectLst/>
                        </a:rPr>
                        <a:t>Gross</a:t>
                      </a:r>
                      <a:r>
                        <a:rPr lang="en-US" sz="1400" spc="85" dirty="0">
                          <a:solidFill>
                            <a:schemeClr val="tx1"/>
                          </a:solidFill>
                          <a:effectLst/>
                        </a:rPr>
                        <a:t> </a:t>
                      </a:r>
                      <a:r>
                        <a:rPr lang="en-US" sz="1400" spc="-30" dirty="0">
                          <a:solidFill>
                            <a:schemeClr val="tx1"/>
                          </a:solidFill>
                          <a:effectLst/>
                        </a:rPr>
                        <a:t>Environmental</a:t>
                      </a:r>
                      <a:r>
                        <a:rPr lang="en-US" sz="1400" spc="120" dirty="0">
                          <a:solidFill>
                            <a:schemeClr val="tx1"/>
                          </a:solidFill>
                          <a:effectLst/>
                        </a:rPr>
                        <a:t> </a:t>
                      </a:r>
                      <a:r>
                        <a:rPr lang="en-US" sz="1400" spc="-25" dirty="0">
                          <a:solidFill>
                            <a:schemeClr val="tx1"/>
                          </a:solidFill>
                          <a:effectLst/>
                        </a:rPr>
                        <a:t>Product</a:t>
                      </a:r>
                      <a:endParaRPr lang="zh-CN" sz="14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0" marR="0" marT="0" marB="0"/>
                </a:tc>
                <a:extLst>
                  <a:ext uri="{0D108BD9-81ED-4DB2-BD59-A6C34878D82A}">
                    <a16:rowId xmlns:a16="http://schemas.microsoft.com/office/drawing/2014/main" val="10007"/>
                  </a:ext>
                </a:extLst>
              </a:tr>
              <a:tr h="1649840">
                <a:tc>
                  <a:txBody>
                    <a:bodyPr/>
                    <a:lstStyle/>
                    <a:p>
                      <a:pPr>
                        <a:lnSpc>
                          <a:spcPts val="550"/>
                        </a:lnSpc>
                        <a:spcBef>
                          <a:spcPts val="10"/>
                        </a:spcBef>
                        <a:spcAft>
                          <a:spcPts val="0"/>
                        </a:spcAft>
                      </a:pPr>
                      <a:r>
                        <a:rPr lang="en-US" sz="1600" dirty="0">
                          <a:solidFill>
                            <a:schemeClr val="tx1"/>
                          </a:solidFill>
                          <a:effectLst/>
                        </a:rPr>
                        <a:t> </a:t>
                      </a:r>
                      <a:endParaRPr lang="zh-CN" sz="1600" dirty="0">
                        <a:solidFill>
                          <a:schemeClr val="tx1"/>
                        </a:solidFill>
                        <a:effectLst/>
                      </a:endParaRPr>
                    </a:p>
                    <a:p>
                      <a:pPr>
                        <a:lnSpc>
                          <a:spcPts val="800"/>
                        </a:lnSpc>
                        <a:spcAft>
                          <a:spcPts val="0"/>
                        </a:spcAft>
                      </a:pPr>
                      <a:r>
                        <a:rPr lang="en-US" sz="1600" dirty="0">
                          <a:solidFill>
                            <a:schemeClr val="tx1"/>
                          </a:solidFill>
                          <a:effectLst/>
                        </a:rPr>
                        <a:t> </a:t>
                      </a:r>
                      <a:endParaRPr lang="zh-CN" sz="1600" dirty="0">
                        <a:solidFill>
                          <a:schemeClr val="tx1"/>
                        </a:solidFill>
                        <a:effectLst/>
                      </a:endParaRPr>
                    </a:p>
                    <a:p>
                      <a:pPr marL="61595">
                        <a:spcAft>
                          <a:spcPts val="0"/>
                        </a:spcAft>
                      </a:pPr>
                      <a:r>
                        <a:rPr lang="en-US" sz="1600" spc="-30" dirty="0">
                          <a:solidFill>
                            <a:schemeClr val="tx1"/>
                          </a:solidFill>
                          <a:effectLst/>
                        </a:rPr>
                        <a:t>Totals</a:t>
                      </a:r>
                      <a:endParaRPr lang="zh-CN" sz="16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0" marR="0" marT="0" marB="0"/>
                </a:tc>
                <a:tc>
                  <a:txBody>
                    <a:bodyPr/>
                    <a:lstStyle/>
                    <a:p>
                      <a:pPr marL="59690">
                        <a:lnSpc>
                          <a:spcPct val="112000"/>
                        </a:lnSpc>
                        <a:spcBef>
                          <a:spcPts val="480"/>
                        </a:spcBef>
                        <a:spcAft>
                          <a:spcPts val="0"/>
                        </a:spcAft>
                      </a:pPr>
                      <a:r>
                        <a:rPr lang="en-US" sz="1600" spc="-15" dirty="0">
                          <a:solidFill>
                            <a:schemeClr val="tx1"/>
                          </a:solidFill>
                          <a:effectLst/>
                        </a:rPr>
                        <a:t>Total</a:t>
                      </a:r>
                      <a:r>
                        <a:rPr lang="en-US" sz="1600" spc="-40" dirty="0">
                          <a:solidFill>
                            <a:schemeClr val="tx1"/>
                          </a:solidFill>
                          <a:effectLst/>
                        </a:rPr>
                        <a:t> </a:t>
                      </a:r>
                      <a:r>
                        <a:rPr lang="en-US" sz="1600" spc="-15" dirty="0">
                          <a:solidFill>
                            <a:schemeClr val="tx1"/>
                          </a:solidFill>
                          <a:effectLst/>
                        </a:rPr>
                        <a:t>supply</a:t>
                      </a:r>
                      <a:r>
                        <a:rPr lang="en-US" sz="1600" spc="-65" dirty="0">
                          <a:solidFill>
                            <a:schemeClr val="tx1"/>
                          </a:solidFill>
                          <a:effectLst/>
                        </a:rPr>
                        <a:t> </a:t>
                      </a:r>
                      <a:r>
                        <a:rPr lang="en-US" sz="1600" spc="-10" dirty="0">
                          <a:solidFill>
                            <a:schemeClr val="tx1"/>
                          </a:solidFill>
                          <a:effectLst/>
                        </a:rPr>
                        <a:t>of</a:t>
                      </a:r>
                      <a:r>
                        <a:rPr lang="en-US" sz="1600" spc="130" dirty="0">
                          <a:solidFill>
                            <a:schemeClr val="tx1"/>
                          </a:solidFill>
                          <a:effectLst/>
                        </a:rPr>
                        <a:t> </a:t>
                      </a:r>
                      <a:r>
                        <a:rPr lang="en-US" sz="1600" spc="-30" dirty="0">
                          <a:solidFill>
                            <a:schemeClr val="tx1"/>
                          </a:solidFill>
                          <a:effectLst/>
                        </a:rPr>
                        <a:t>human-made</a:t>
                      </a:r>
                      <a:r>
                        <a:rPr lang="en-US" sz="1600" spc="95" dirty="0">
                          <a:solidFill>
                            <a:schemeClr val="tx1"/>
                          </a:solidFill>
                          <a:effectLst/>
                        </a:rPr>
                        <a:t> </a:t>
                      </a:r>
                      <a:r>
                        <a:rPr lang="en-US" sz="1600" spc="-15" dirty="0">
                          <a:solidFill>
                            <a:schemeClr val="tx1"/>
                          </a:solidFill>
                          <a:effectLst/>
                        </a:rPr>
                        <a:t>goods</a:t>
                      </a:r>
                      <a:r>
                        <a:rPr lang="en-US" sz="1600" spc="115" dirty="0">
                          <a:solidFill>
                            <a:schemeClr val="tx1"/>
                          </a:solidFill>
                          <a:effectLst/>
                        </a:rPr>
                        <a:t> </a:t>
                      </a:r>
                      <a:r>
                        <a:rPr lang="en-US" sz="1600" spc="-25" dirty="0">
                          <a:solidFill>
                            <a:schemeClr val="tx1"/>
                          </a:solidFill>
                          <a:effectLst/>
                        </a:rPr>
                        <a:t>and</a:t>
                      </a:r>
                      <a:r>
                        <a:rPr lang="en-US" sz="1600" spc="95" dirty="0">
                          <a:solidFill>
                            <a:schemeClr val="tx1"/>
                          </a:solidFill>
                          <a:effectLst/>
                        </a:rPr>
                        <a:t> </a:t>
                      </a:r>
                      <a:r>
                        <a:rPr lang="en-US" sz="1600" spc="-30" dirty="0">
                          <a:solidFill>
                            <a:schemeClr val="tx1"/>
                          </a:solidFill>
                          <a:effectLst/>
                        </a:rPr>
                        <a:t>services</a:t>
                      </a:r>
                      <a:endParaRPr lang="zh-CN" sz="16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0" marR="0" marT="0" marB="0"/>
                </a:tc>
                <a:tc>
                  <a:txBody>
                    <a:bodyPr/>
                    <a:lstStyle/>
                    <a:p>
                      <a:pPr marL="60325" marR="127635">
                        <a:lnSpc>
                          <a:spcPct val="112000"/>
                        </a:lnSpc>
                        <a:spcBef>
                          <a:spcPts val="60"/>
                        </a:spcBef>
                        <a:spcAft>
                          <a:spcPts val="0"/>
                        </a:spcAft>
                      </a:pPr>
                      <a:r>
                        <a:rPr lang="en-US" sz="1600" spc="-10" dirty="0">
                          <a:solidFill>
                            <a:schemeClr val="tx1"/>
                          </a:solidFill>
                          <a:effectLst/>
                        </a:rPr>
                        <a:t>Net </a:t>
                      </a:r>
                      <a:r>
                        <a:rPr lang="en-US" sz="1600" spc="-30" dirty="0">
                          <a:solidFill>
                            <a:schemeClr val="tx1"/>
                          </a:solidFill>
                          <a:effectLst/>
                        </a:rPr>
                        <a:t>supply</a:t>
                      </a:r>
                      <a:r>
                        <a:rPr lang="en-US" sz="1600" spc="80" dirty="0">
                          <a:solidFill>
                            <a:schemeClr val="tx1"/>
                          </a:solidFill>
                          <a:effectLst/>
                        </a:rPr>
                        <a:t> </a:t>
                      </a:r>
                      <a:r>
                        <a:rPr lang="en-US" sz="1600" spc="-10" dirty="0">
                          <a:solidFill>
                            <a:schemeClr val="tx1"/>
                          </a:solidFill>
                          <a:effectLst/>
                        </a:rPr>
                        <a:t>of</a:t>
                      </a:r>
                      <a:r>
                        <a:rPr lang="en-US" sz="1600" spc="-40" dirty="0">
                          <a:solidFill>
                            <a:schemeClr val="tx1"/>
                          </a:solidFill>
                          <a:effectLst/>
                        </a:rPr>
                        <a:t> </a:t>
                      </a:r>
                      <a:r>
                        <a:rPr lang="en-US" sz="1600" spc="-15" dirty="0">
                          <a:solidFill>
                            <a:schemeClr val="tx1"/>
                          </a:solidFill>
                          <a:effectLst/>
                        </a:rPr>
                        <a:t>human-</a:t>
                      </a:r>
                      <a:r>
                        <a:rPr lang="en-US" sz="1600" spc="115" dirty="0">
                          <a:solidFill>
                            <a:schemeClr val="tx1"/>
                          </a:solidFill>
                          <a:effectLst/>
                        </a:rPr>
                        <a:t> </a:t>
                      </a:r>
                      <a:r>
                        <a:rPr lang="en-US" sz="1600" spc="-25" dirty="0">
                          <a:solidFill>
                            <a:schemeClr val="tx1"/>
                          </a:solidFill>
                          <a:effectLst/>
                        </a:rPr>
                        <a:t>made</a:t>
                      </a:r>
                      <a:r>
                        <a:rPr lang="en-US" sz="1600" spc="115" dirty="0">
                          <a:solidFill>
                            <a:schemeClr val="tx1"/>
                          </a:solidFill>
                          <a:effectLst/>
                        </a:rPr>
                        <a:t> </a:t>
                      </a:r>
                      <a:r>
                        <a:rPr lang="en-US" sz="1600" spc="-15" dirty="0">
                          <a:solidFill>
                            <a:schemeClr val="tx1"/>
                          </a:solidFill>
                          <a:effectLst/>
                        </a:rPr>
                        <a:t>goods</a:t>
                      </a:r>
                      <a:r>
                        <a:rPr lang="en-US" sz="1600" spc="-20" dirty="0">
                          <a:solidFill>
                            <a:schemeClr val="tx1"/>
                          </a:solidFill>
                          <a:effectLst/>
                        </a:rPr>
                        <a:t> </a:t>
                      </a:r>
                      <a:r>
                        <a:rPr lang="en-US" sz="1600" spc="-30" dirty="0">
                          <a:solidFill>
                            <a:schemeClr val="tx1"/>
                          </a:solidFill>
                          <a:effectLst/>
                        </a:rPr>
                        <a:t>and</a:t>
                      </a:r>
                      <a:r>
                        <a:rPr lang="en-US" sz="1600" spc="85" dirty="0">
                          <a:solidFill>
                            <a:schemeClr val="tx1"/>
                          </a:solidFill>
                          <a:effectLst/>
                        </a:rPr>
                        <a:t> </a:t>
                      </a:r>
                      <a:r>
                        <a:rPr lang="en-US" sz="1600" spc="-30" dirty="0">
                          <a:solidFill>
                            <a:schemeClr val="tx1"/>
                          </a:solidFill>
                          <a:effectLst/>
                        </a:rPr>
                        <a:t>services</a:t>
                      </a:r>
                      <a:endParaRPr lang="zh-CN" sz="16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0" marR="0" marT="0" marB="0"/>
                </a:tc>
                <a:tc>
                  <a:txBody>
                    <a:bodyPr/>
                    <a:lstStyle/>
                    <a:p>
                      <a:pPr>
                        <a:lnSpc>
                          <a:spcPts val="600"/>
                        </a:lnSpc>
                        <a:spcAft>
                          <a:spcPts val="0"/>
                        </a:spcAft>
                      </a:pPr>
                      <a:r>
                        <a:rPr lang="en-US" sz="1600" dirty="0">
                          <a:solidFill>
                            <a:schemeClr val="tx1"/>
                          </a:solidFill>
                          <a:effectLst/>
                        </a:rPr>
                        <a:t> </a:t>
                      </a:r>
                      <a:endParaRPr lang="zh-CN" sz="1600" dirty="0">
                        <a:solidFill>
                          <a:schemeClr val="tx1"/>
                        </a:solidFill>
                        <a:effectLst/>
                      </a:endParaRPr>
                    </a:p>
                    <a:p>
                      <a:pPr>
                        <a:lnSpc>
                          <a:spcPts val="700"/>
                        </a:lnSpc>
                        <a:spcBef>
                          <a:spcPts val="20"/>
                        </a:spcBef>
                        <a:spcAft>
                          <a:spcPts val="0"/>
                        </a:spcAft>
                      </a:pPr>
                      <a:r>
                        <a:rPr lang="en-US" sz="1600" dirty="0">
                          <a:solidFill>
                            <a:schemeClr val="tx1"/>
                          </a:solidFill>
                          <a:effectLst/>
                        </a:rPr>
                        <a:t> </a:t>
                      </a:r>
                      <a:endParaRPr lang="zh-CN" sz="1600" dirty="0">
                        <a:solidFill>
                          <a:schemeClr val="tx1"/>
                        </a:solidFill>
                        <a:effectLst/>
                      </a:endParaRPr>
                    </a:p>
                    <a:p>
                      <a:pPr marL="61595" marR="107315">
                        <a:lnSpc>
                          <a:spcPct val="112000"/>
                        </a:lnSpc>
                        <a:spcAft>
                          <a:spcPts val="0"/>
                        </a:spcAft>
                      </a:pPr>
                      <a:r>
                        <a:rPr lang="en-US" sz="1600" spc="-15" dirty="0">
                          <a:solidFill>
                            <a:schemeClr val="tx1"/>
                          </a:solidFill>
                          <a:effectLst/>
                        </a:rPr>
                        <a:t>Supply</a:t>
                      </a:r>
                      <a:r>
                        <a:rPr lang="en-US" sz="1600" spc="-35" dirty="0">
                          <a:solidFill>
                            <a:schemeClr val="tx1"/>
                          </a:solidFill>
                          <a:effectLst/>
                        </a:rPr>
                        <a:t> </a:t>
                      </a:r>
                      <a:r>
                        <a:rPr lang="en-US" sz="1600" spc="-30" dirty="0">
                          <a:solidFill>
                            <a:schemeClr val="tx1"/>
                          </a:solidFill>
                          <a:effectLst/>
                        </a:rPr>
                        <a:t>of</a:t>
                      </a:r>
                      <a:r>
                        <a:rPr lang="en-US" sz="1600" spc="85" dirty="0">
                          <a:solidFill>
                            <a:schemeClr val="tx1"/>
                          </a:solidFill>
                          <a:effectLst/>
                        </a:rPr>
                        <a:t> </a:t>
                      </a:r>
                      <a:r>
                        <a:rPr lang="en-US" sz="1600" spc="-25" dirty="0">
                          <a:solidFill>
                            <a:schemeClr val="tx1"/>
                          </a:solidFill>
                          <a:effectLst/>
                        </a:rPr>
                        <a:t>welfare</a:t>
                      </a:r>
                      <a:r>
                        <a:rPr lang="en-US" sz="1600" spc="-15" dirty="0">
                          <a:solidFill>
                            <a:schemeClr val="tx1"/>
                          </a:solidFill>
                          <a:effectLst/>
                        </a:rPr>
                        <a:t> (MEW)</a:t>
                      </a:r>
                      <a:endParaRPr lang="zh-CN" sz="16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0" marR="0" marT="0" marB="0"/>
                </a:tc>
                <a:tc>
                  <a:txBody>
                    <a:bodyPr/>
                    <a:lstStyle/>
                    <a:p>
                      <a:pPr>
                        <a:lnSpc>
                          <a:spcPts val="300"/>
                        </a:lnSpc>
                        <a:spcBef>
                          <a:spcPts val="10"/>
                        </a:spcBef>
                        <a:spcAft>
                          <a:spcPts val="0"/>
                        </a:spcAft>
                      </a:pPr>
                      <a:r>
                        <a:rPr lang="en-US" sz="1600" dirty="0">
                          <a:solidFill>
                            <a:schemeClr val="tx1"/>
                          </a:solidFill>
                          <a:effectLst/>
                        </a:rPr>
                        <a:t> </a:t>
                      </a:r>
                      <a:endParaRPr lang="zh-CN" sz="1600" dirty="0">
                        <a:solidFill>
                          <a:schemeClr val="tx1"/>
                        </a:solidFill>
                        <a:effectLst/>
                      </a:endParaRPr>
                    </a:p>
                    <a:p>
                      <a:pPr>
                        <a:lnSpc>
                          <a:spcPts val="600"/>
                        </a:lnSpc>
                        <a:spcAft>
                          <a:spcPts val="0"/>
                        </a:spcAft>
                      </a:pPr>
                      <a:r>
                        <a:rPr lang="en-US" sz="1600" dirty="0">
                          <a:solidFill>
                            <a:schemeClr val="tx1"/>
                          </a:solidFill>
                          <a:effectLst/>
                        </a:rPr>
                        <a:t> </a:t>
                      </a:r>
                      <a:endParaRPr lang="zh-CN" sz="1600" dirty="0">
                        <a:solidFill>
                          <a:schemeClr val="tx1"/>
                        </a:solidFill>
                        <a:effectLst/>
                      </a:endParaRPr>
                    </a:p>
                    <a:p>
                      <a:pPr marL="61595" marR="88265">
                        <a:lnSpc>
                          <a:spcPct val="112000"/>
                        </a:lnSpc>
                        <a:spcAft>
                          <a:spcPts val="0"/>
                        </a:spcAft>
                      </a:pPr>
                      <a:r>
                        <a:rPr lang="en-US" sz="1600" spc="-30" dirty="0">
                          <a:solidFill>
                            <a:schemeClr val="tx1"/>
                          </a:solidFill>
                          <a:effectLst/>
                        </a:rPr>
                        <a:t>Total</a:t>
                      </a:r>
                      <a:r>
                        <a:rPr lang="en-US" sz="1600" spc="85" dirty="0">
                          <a:solidFill>
                            <a:schemeClr val="tx1"/>
                          </a:solidFill>
                          <a:effectLst/>
                        </a:rPr>
                        <a:t> </a:t>
                      </a:r>
                      <a:r>
                        <a:rPr lang="en-US" sz="1600" spc="-15" dirty="0">
                          <a:solidFill>
                            <a:schemeClr val="tx1"/>
                          </a:solidFill>
                          <a:effectLst/>
                        </a:rPr>
                        <a:t>supply</a:t>
                      </a:r>
                      <a:r>
                        <a:rPr lang="en-US" sz="1600" spc="-50" dirty="0">
                          <a:solidFill>
                            <a:schemeClr val="tx1"/>
                          </a:solidFill>
                          <a:effectLst/>
                        </a:rPr>
                        <a:t> </a:t>
                      </a:r>
                      <a:r>
                        <a:rPr lang="en-US" sz="1600" spc="-30" dirty="0">
                          <a:solidFill>
                            <a:schemeClr val="tx1"/>
                          </a:solidFill>
                          <a:effectLst/>
                        </a:rPr>
                        <a:t>of</a:t>
                      </a:r>
                      <a:r>
                        <a:rPr lang="en-US" sz="1600" spc="95" dirty="0">
                          <a:solidFill>
                            <a:schemeClr val="tx1"/>
                          </a:solidFill>
                          <a:effectLst/>
                        </a:rPr>
                        <a:t> </a:t>
                      </a:r>
                      <a:r>
                        <a:rPr lang="en-US" sz="1600" spc="-30" dirty="0">
                          <a:solidFill>
                            <a:schemeClr val="tx1"/>
                          </a:solidFill>
                          <a:effectLst/>
                        </a:rPr>
                        <a:t>saving</a:t>
                      </a:r>
                      <a:endParaRPr lang="zh-CN" sz="16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0" marR="0" marT="0" marB="0"/>
                </a:tc>
                <a:tc>
                  <a:txBody>
                    <a:bodyPr/>
                    <a:lstStyle/>
                    <a:p>
                      <a:pPr marL="60325" marR="100965">
                        <a:lnSpc>
                          <a:spcPct val="112000"/>
                        </a:lnSpc>
                        <a:spcBef>
                          <a:spcPts val="60"/>
                        </a:spcBef>
                        <a:spcAft>
                          <a:spcPts val="0"/>
                        </a:spcAft>
                      </a:pPr>
                      <a:r>
                        <a:rPr lang="en-US" sz="1600" spc="-30" dirty="0">
                          <a:solidFill>
                            <a:schemeClr val="tx1"/>
                          </a:solidFill>
                          <a:effectLst/>
                        </a:rPr>
                        <a:t>Total</a:t>
                      </a:r>
                      <a:r>
                        <a:rPr lang="en-US" sz="1600" spc="85" dirty="0">
                          <a:solidFill>
                            <a:schemeClr val="tx1"/>
                          </a:solidFill>
                          <a:effectLst/>
                        </a:rPr>
                        <a:t> </a:t>
                      </a:r>
                      <a:r>
                        <a:rPr lang="en-US" sz="1600" spc="-15" dirty="0">
                          <a:solidFill>
                            <a:schemeClr val="tx1"/>
                          </a:solidFill>
                          <a:effectLst/>
                        </a:rPr>
                        <a:t>supply</a:t>
                      </a:r>
                      <a:r>
                        <a:rPr lang="en-US" sz="1600" spc="120" dirty="0">
                          <a:solidFill>
                            <a:schemeClr val="tx1"/>
                          </a:solidFill>
                          <a:effectLst/>
                        </a:rPr>
                        <a:t> </a:t>
                      </a:r>
                      <a:r>
                        <a:rPr lang="en-US" sz="1600" spc="-10" dirty="0">
                          <a:solidFill>
                            <a:schemeClr val="tx1"/>
                          </a:solidFill>
                          <a:effectLst/>
                        </a:rPr>
                        <a:t>to</a:t>
                      </a:r>
                      <a:r>
                        <a:rPr lang="en-US" sz="1600" spc="-30" dirty="0">
                          <a:solidFill>
                            <a:schemeClr val="tx1"/>
                          </a:solidFill>
                          <a:effectLst/>
                        </a:rPr>
                        <a:t> rest</a:t>
                      </a:r>
                      <a:r>
                        <a:rPr lang="en-US" sz="1600" spc="95" dirty="0">
                          <a:solidFill>
                            <a:schemeClr val="tx1"/>
                          </a:solidFill>
                          <a:effectLst/>
                        </a:rPr>
                        <a:t> </a:t>
                      </a:r>
                      <a:r>
                        <a:rPr lang="en-US" sz="1600" spc="-30" dirty="0">
                          <a:solidFill>
                            <a:schemeClr val="tx1"/>
                          </a:solidFill>
                          <a:effectLst/>
                        </a:rPr>
                        <a:t>of</a:t>
                      </a:r>
                      <a:r>
                        <a:rPr lang="en-US" sz="1600" spc="-25" dirty="0">
                          <a:solidFill>
                            <a:schemeClr val="tx1"/>
                          </a:solidFill>
                          <a:effectLst/>
                        </a:rPr>
                        <a:t> </a:t>
                      </a:r>
                      <a:r>
                        <a:rPr lang="en-US" sz="1600" spc="-30" dirty="0">
                          <a:solidFill>
                            <a:schemeClr val="tx1"/>
                          </a:solidFill>
                          <a:effectLst/>
                        </a:rPr>
                        <a:t>world</a:t>
                      </a:r>
                      <a:endParaRPr lang="zh-CN" sz="16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0" marR="0" marT="0" marB="0"/>
                </a:tc>
                <a:tc>
                  <a:txBody>
                    <a:bodyPr/>
                    <a:lstStyle/>
                    <a:p>
                      <a:pPr>
                        <a:lnSpc>
                          <a:spcPts val="600"/>
                        </a:lnSpc>
                        <a:spcAft>
                          <a:spcPts val="0"/>
                        </a:spcAft>
                      </a:pPr>
                      <a:r>
                        <a:rPr lang="en-US" sz="1600" dirty="0">
                          <a:solidFill>
                            <a:schemeClr val="tx1"/>
                          </a:solidFill>
                          <a:effectLst/>
                        </a:rPr>
                        <a:t> </a:t>
                      </a:r>
                      <a:endParaRPr lang="zh-CN" sz="1600" dirty="0">
                        <a:solidFill>
                          <a:schemeClr val="tx1"/>
                        </a:solidFill>
                        <a:effectLst/>
                      </a:endParaRPr>
                    </a:p>
                    <a:p>
                      <a:pPr>
                        <a:lnSpc>
                          <a:spcPts val="700"/>
                        </a:lnSpc>
                        <a:spcBef>
                          <a:spcPts val="20"/>
                        </a:spcBef>
                        <a:spcAft>
                          <a:spcPts val="0"/>
                        </a:spcAft>
                      </a:pPr>
                      <a:r>
                        <a:rPr lang="en-US" sz="1600" dirty="0">
                          <a:solidFill>
                            <a:schemeClr val="tx1"/>
                          </a:solidFill>
                          <a:effectLst/>
                        </a:rPr>
                        <a:t> </a:t>
                      </a:r>
                      <a:endParaRPr lang="zh-CN" sz="1600" dirty="0">
                        <a:solidFill>
                          <a:schemeClr val="tx1"/>
                        </a:solidFill>
                        <a:effectLst/>
                      </a:endParaRPr>
                    </a:p>
                    <a:p>
                      <a:pPr marL="60325" indent="-635">
                        <a:lnSpc>
                          <a:spcPct val="112000"/>
                        </a:lnSpc>
                        <a:spcAft>
                          <a:spcPts val="0"/>
                        </a:spcAft>
                      </a:pPr>
                      <a:r>
                        <a:rPr lang="en-US" sz="1600" spc="-15" dirty="0">
                          <a:solidFill>
                            <a:schemeClr val="tx1"/>
                          </a:solidFill>
                          <a:effectLst/>
                        </a:rPr>
                        <a:t>Total</a:t>
                      </a:r>
                      <a:r>
                        <a:rPr lang="en-US" sz="1600" spc="-40" dirty="0">
                          <a:solidFill>
                            <a:schemeClr val="tx1"/>
                          </a:solidFill>
                          <a:effectLst/>
                        </a:rPr>
                        <a:t> </a:t>
                      </a:r>
                      <a:r>
                        <a:rPr lang="en-US" sz="1600" spc="-15" dirty="0">
                          <a:solidFill>
                            <a:schemeClr val="tx1"/>
                          </a:solidFill>
                          <a:effectLst/>
                        </a:rPr>
                        <a:t>supply</a:t>
                      </a:r>
                      <a:r>
                        <a:rPr lang="en-US" sz="1600" spc="-65" dirty="0">
                          <a:solidFill>
                            <a:schemeClr val="tx1"/>
                          </a:solidFill>
                          <a:effectLst/>
                        </a:rPr>
                        <a:t> </a:t>
                      </a:r>
                      <a:r>
                        <a:rPr lang="en-US" sz="1600" spc="-10" dirty="0">
                          <a:solidFill>
                            <a:schemeClr val="tx1"/>
                          </a:solidFill>
                          <a:effectLst/>
                        </a:rPr>
                        <a:t>of</a:t>
                      </a:r>
                      <a:r>
                        <a:rPr lang="en-US" sz="1600" spc="130" dirty="0">
                          <a:solidFill>
                            <a:schemeClr val="tx1"/>
                          </a:solidFill>
                          <a:effectLst/>
                        </a:rPr>
                        <a:t> </a:t>
                      </a:r>
                      <a:r>
                        <a:rPr lang="en-US" sz="1600" spc="-25" dirty="0">
                          <a:solidFill>
                            <a:schemeClr val="tx1"/>
                          </a:solidFill>
                          <a:effectLst/>
                        </a:rPr>
                        <a:t>resources</a:t>
                      </a:r>
                      <a:endParaRPr lang="zh-CN" sz="16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0" marR="0" marT="0" marB="0"/>
                </a:tc>
                <a:tc>
                  <a:txBody>
                    <a:bodyPr/>
                    <a:lstStyle/>
                    <a:p>
                      <a:pPr>
                        <a:lnSpc>
                          <a:spcPts val="300"/>
                        </a:lnSpc>
                        <a:spcBef>
                          <a:spcPts val="10"/>
                        </a:spcBef>
                        <a:spcAft>
                          <a:spcPts val="0"/>
                        </a:spcAft>
                      </a:pPr>
                      <a:r>
                        <a:rPr lang="en-US" sz="1600" dirty="0">
                          <a:solidFill>
                            <a:schemeClr val="tx1"/>
                          </a:solidFill>
                          <a:effectLst/>
                        </a:rPr>
                        <a:t> </a:t>
                      </a:r>
                      <a:endParaRPr lang="zh-CN" sz="1600" dirty="0">
                        <a:solidFill>
                          <a:schemeClr val="tx1"/>
                        </a:solidFill>
                        <a:effectLst/>
                      </a:endParaRPr>
                    </a:p>
                    <a:p>
                      <a:pPr>
                        <a:lnSpc>
                          <a:spcPts val="600"/>
                        </a:lnSpc>
                        <a:spcAft>
                          <a:spcPts val="0"/>
                        </a:spcAft>
                      </a:pPr>
                      <a:r>
                        <a:rPr lang="en-US" sz="1600" dirty="0">
                          <a:solidFill>
                            <a:schemeClr val="tx1"/>
                          </a:solidFill>
                          <a:effectLst/>
                        </a:rPr>
                        <a:t> </a:t>
                      </a:r>
                      <a:endParaRPr lang="zh-CN" sz="1600" dirty="0">
                        <a:solidFill>
                          <a:schemeClr val="tx1"/>
                        </a:solidFill>
                        <a:effectLst/>
                      </a:endParaRPr>
                    </a:p>
                    <a:p>
                      <a:pPr marL="60325" marR="116205">
                        <a:lnSpc>
                          <a:spcPct val="112000"/>
                        </a:lnSpc>
                        <a:spcAft>
                          <a:spcPts val="0"/>
                        </a:spcAft>
                      </a:pPr>
                      <a:r>
                        <a:rPr lang="en-US" sz="1600" spc="-15" dirty="0">
                          <a:solidFill>
                            <a:schemeClr val="tx1"/>
                          </a:solidFill>
                          <a:effectLst/>
                        </a:rPr>
                        <a:t>Total</a:t>
                      </a:r>
                      <a:r>
                        <a:rPr lang="en-US" sz="1600" spc="105" dirty="0">
                          <a:solidFill>
                            <a:schemeClr val="tx1"/>
                          </a:solidFill>
                          <a:effectLst/>
                        </a:rPr>
                        <a:t> </a:t>
                      </a:r>
                      <a:r>
                        <a:rPr lang="en-US" sz="1600" spc="-15" dirty="0">
                          <a:solidFill>
                            <a:schemeClr val="tx1"/>
                          </a:solidFill>
                          <a:effectLst/>
                        </a:rPr>
                        <a:t>supply</a:t>
                      </a:r>
                      <a:r>
                        <a:rPr lang="en-US" sz="1600" spc="100" dirty="0">
                          <a:solidFill>
                            <a:schemeClr val="tx1"/>
                          </a:solidFill>
                          <a:effectLst/>
                        </a:rPr>
                        <a:t> </a:t>
                      </a:r>
                      <a:r>
                        <a:rPr lang="en-US" sz="1600" spc="-30" dirty="0">
                          <a:solidFill>
                            <a:schemeClr val="tx1"/>
                          </a:solidFill>
                          <a:effectLst/>
                        </a:rPr>
                        <a:t>of</a:t>
                      </a:r>
                      <a:r>
                        <a:rPr lang="en-US" sz="1600" spc="100" dirty="0">
                          <a:solidFill>
                            <a:schemeClr val="tx1"/>
                          </a:solidFill>
                          <a:effectLst/>
                        </a:rPr>
                        <a:t> </a:t>
                      </a:r>
                      <a:r>
                        <a:rPr lang="en-US" sz="1600" spc="-30" dirty="0">
                          <a:solidFill>
                            <a:schemeClr val="tx1"/>
                          </a:solidFill>
                          <a:effectLst/>
                        </a:rPr>
                        <a:t>environmental</a:t>
                      </a:r>
                      <a:r>
                        <a:rPr lang="en-US" sz="1600" spc="120" dirty="0">
                          <a:solidFill>
                            <a:schemeClr val="tx1"/>
                          </a:solidFill>
                          <a:effectLst/>
                        </a:rPr>
                        <a:t> </a:t>
                      </a:r>
                      <a:r>
                        <a:rPr lang="en-US" sz="1600" spc="-30" dirty="0">
                          <a:solidFill>
                            <a:schemeClr val="tx1"/>
                          </a:solidFill>
                          <a:effectLst/>
                        </a:rPr>
                        <a:t>benefits</a:t>
                      </a:r>
                      <a:endParaRPr lang="zh-CN" sz="16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0" marR="0" marT="0" marB="0"/>
                </a:tc>
                <a:tc>
                  <a:txBody>
                    <a:bodyPr/>
                    <a:lstStyle/>
                    <a:p>
                      <a:pPr>
                        <a:spcAft>
                          <a:spcPts val="0"/>
                        </a:spcAft>
                      </a:pPr>
                      <a:r>
                        <a:rPr lang="en-US" sz="1600" dirty="0">
                          <a:solidFill>
                            <a:schemeClr val="tx1"/>
                          </a:solidFill>
                          <a:effectLst/>
                        </a:rPr>
                        <a:t> </a:t>
                      </a:r>
                      <a:endParaRPr lang="zh-CN" sz="16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0" marR="0" marT="0" marB="0"/>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8710589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t>Redefine national / domestic products </a:t>
            </a:r>
            <a:endParaRPr lang="zh-CN" altLang="en-US" dirty="0"/>
          </a:p>
        </p:txBody>
      </p:sp>
      <p:sp>
        <p:nvSpPr>
          <p:cNvPr id="3" name="内容占位符 2"/>
          <p:cNvSpPr>
            <a:spLocks noGrp="1"/>
          </p:cNvSpPr>
          <p:nvPr>
            <p:ph idx="1"/>
          </p:nvPr>
        </p:nvSpPr>
        <p:spPr/>
        <p:txBody>
          <a:bodyPr/>
          <a:lstStyle/>
          <a:p>
            <a:r>
              <a:rPr lang="en-US" altLang="zh-CN" dirty="0"/>
              <a:t>Net National Products (</a:t>
            </a:r>
            <a:r>
              <a:rPr lang="en-US" altLang="zh-CN" b="1" dirty="0"/>
              <a:t>NNP</a:t>
            </a:r>
            <a:r>
              <a:rPr lang="en-US" altLang="zh-CN" dirty="0"/>
              <a:t>)=GNP - Consumption of Fixed Capital (Nordhaus and </a:t>
            </a:r>
            <a:r>
              <a:rPr lang="en-US" altLang="zh-CN" dirty="0" err="1"/>
              <a:t>Torbin</a:t>
            </a:r>
            <a:r>
              <a:rPr lang="en-US" altLang="zh-CN" dirty="0"/>
              <a:t>, 1972; Samuelson and Nordhaus, 1992)</a:t>
            </a:r>
          </a:p>
          <a:p>
            <a:endParaRPr lang="en-US" altLang="zh-CN" dirty="0"/>
          </a:p>
          <a:p>
            <a:r>
              <a:rPr lang="en-US" altLang="zh-CN" dirty="0"/>
              <a:t>Net Domestic Products (</a:t>
            </a:r>
            <a:r>
              <a:rPr lang="en-US" altLang="zh-CN" b="1" dirty="0"/>
              <a:t>NDP</a:t>
            </a:r>
            <a:r>
              <a:rPr lang="en-US" altLang="zh-CN" dirty="0"/>
              <a:t>) = GDP – Resource and Environment Degrading (UNSTA, 2003)</a:t>
            </a:r>
          </a:p>
          <a:p>
            <a:endParaRPr lang="en-US" altLang="zh-CN" dirty="0"/>
          </a:p>
          <a:p>
            <a:r>
              <a:rPr lang="en-US" altLang="zh-CN" dirty="0"/>
              <a:t>Genuine NNP(</a:t>
            </a:r>
            <a:r>
              <a:rPr lang="en-US" altLang="zh-CN" b="1" dirty="0"/>
              <a:t>GNNP</a:t>
            </a:r>
            <a:r>
              <a:rPr lang="en-US" altLang="zh-CN" dirty="0"/>
              <a:t>)=NNP - Natural Resource Depletion - Environmental Damage (</a:t>
            </a:r>
            <a:r>
              <a:rPr lang="en-US" altLang="zh-CN" dirty="0" err="1"/>
              <a:t>Roumasset</a:t>
            </a:r>
            <a:r>
              <a:rPr lang="en-US" altLang="zh-CN" dirty="0"/>
              <a:t>, Burnett &amp; Wang, 2008; World Bank, 2011)</a:t>
            </a:r>
          </a:p>
          <a:p>
            <a:endParaRPr lang="en-US" altLang="zh-CN" dirty="0"/>
          </a:p>
        </p:txBody>
      </p:sp>
    </p:spTree>
    <p:extLst>
      <p:ext uri="{BB962C8B-B14F-4D97-AF65-F5344CB8AC3E}">
        <p14:creationId xmlns:p14="http://schemas.microsoft.com/office/powerpoint/2010/main" val="7713456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2"/>
          <p:cNvSpPr>
            <a:spLocks noGrp="1" noChangeArrowheads="1"/>
          </p:cNvSpPr>
          <p:nvPr>
            <p:ph type="title"/>
          </p:nvPr>
        </p:nvSpPr>
        <p:spPr/>
        <p:txBody>
          <a:bodyPr>
            <a:normAutofit/>
          </a:bodyPr>
          <a:lstStyle/>
          <a:p>
            <a:r>
              <a:rPr lang="en-US" altLang="zh-CN" dirty="0"/>
              <a:t>Basic concepts</a:t>
            </a:r>
          </a:p>
        </p:txBody>
      </p:sp>
      <p:sp>
        <p:nvSpPr>
          <p:cNvPr id="13315" name="Rectangle 3"/>
          <p:cNvSpPr>
            <a:spLocks noGrp="1" noChangeArrowheads="1"/>
          </p:cNvSpPr>
          <p:nvPr>
            <p:ph idx="1"/>
          </p:nvPr>
        </p:nvSpPr>
        <p:spPr>
          <a:xfrm>
            <a:off x="1331686" y="1774374"/>
            <a:ext cx="7848600" cy="3724275"/>
          </a:xfrm>
        </p:spPr>
        <p:txBody>
          <a:bodyPr/>
          <a:lstStyle/>
          <a:p>
            <a:pPr>
              <a:lnSpc>
                <a:spcPct val="90000"/>
              </a:lnSpc>
            </a:pPr>
            <a:r>
              <a:rPr lang="en-US" altLang="zh-CN" dirty="0"/>
              <a:t>Genuine Domestic Saving  </a:t>
            </a:r>
          </a:p>
          <a:p>
            <a:pPr>
              <a:lnSpc>
                <a:spcPct val="90000"/>
              </a:lnSpc>
            </a:pPr>
            <a:endParaRPr lang="en-US" altLang="zh-CN" dirty="0"/>
          </a:p>
          <a:p>
            <a:pPr>
              <a:lnSpc>
                <a:spcPct val="90000"/>
              </a:lnSpc>
            </a:pPr>
            <a:r>
              <a:rPr lang="en-US" altLang="zh-CN" dirty="0"/>
              <a:t>Traditional Net Saving = </a:t>
            </a:r>
            <a:r>
              <a:rPr lang="en-US" altLang="zh-CN" i="1" dirty="0">
                <a:solidFill>
                  <a:srgbClr val="FF0000"/>
                </a:solidFill>
              </a:rPr>
              <a:t>GNP-C-</a:t>
            </a:r>
            <a:r>
              <a:rPr lang="en-US" altLang="zh-CN" i="1" dirty="0" err="1">
                <a:solidFill>
                  <a:srgbClr val="FF0000"/>
                </a:solidFill>
              </a:rPr>
              <a:t>δK</a:t>
            </a:r>
            <a:endParaRPr lang="en-US" altLang="zh-CN" i="1" dirty="0">
              <a:solidFill>
                <a:srgbClr val="FF0000"/>
              </a:solidFill>
            </a:endParaRPr>
          </a:p>
          <a:p>
            <a:pPr>
              <a:lnSpc>
                <a:spcPct val="90000"/>
              </a:lnSpc>
            </a:pPr>
            <a:r>
              <a:rPr lang="en-US" altLang="zh-CN" dirty="0"/>
              <a:t>Resource Depletions = Marginal Resource Rental Rate * Net Resource Extraction  </a:t>
            </a:r>
            <a:r>
              <a:rPr lang="en-US" altLang="zh-CN" i="1" dirty="0">
                <a:solidFill>
                  <a:srgbClr val="FF0000"/>
                </a:solidFill>
              </a:rPr>
              <a:t>n(R-g)</a:t>
            </a:r>
          </a:p>
          <a:p>
            <a:pPr>
              <a:lnSpc>
                <a:spcPct val="90000"/>
              </a:lnSpc>
            </a:pPr>
            <a:r>
              <a:rPr lang="en-US" altLang="zh-CN" dirty="0"/>
              <a:t>(Carbon) Emission Costs = Marginal Social Cost * Net (Carbon) Emission	  </a:t>
            </a:r>
            <a:r>
              <a:rPr lang="en-US" altLang="zh-CN" i="1" dirty="0">
                <a:solidFill>
                  <a:srgbClr val="FF0000"/>
                </a:solidFill>
              </a:rPr>
              <a:t>σ(e-d)</a:t>
            </a:r>
            <a:r>
              <a:rPr lang="en-US" altLang="zh-CN" dirty="0"/>
              <a:t> </a:t>
            </a:r>
          </a:p>
        </p:txBody>
      </p:sp>
      <p:sp>
        <p:nvSpPr>
          <p:cNvPr id="13316" name="Text Box 4"/>
          <p:cNvSpPr txBox="1">
            <a:spLocks noChangeArrowheads="1"/>
          </p:cNvSpPr>
          <p:nvPr/>
        </p:nvSpPr>
        <p:spPr bwMode="auto">
          <a:xfrm>
            <a:off x="2627086" y="5279574"/>
            <a:ext cx="5181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zh-CN" sz="2800" b="1" dirty="0"/>
              <a:t>Natural Capital Lost</a:t>
            </a:r>
          </a:p>
        </p:txBody>
      </p:sp>
      <p:sp>
        <p:nvSpPr>
          <p:cNvPr id="13317" name="Line 5"/>
          <p:cNvSpPr>
            <a:spLocks noChangeShapeType="1"/>
          </p:cNvSpPr>
          <p:nvPr/>
        </p:nvSpPr>
        <p:spPr bwMode="auto">
          <a:xfrm>
            <a:off x="1179286" y="3755571"/>
            <a:ext cx="228600" cy="0"/>
          </a:xfrm>
          <a:prstGeom prst="line">
            <a:avLst/>
          </a:prstGeom>
          <a:noFill/>
          <a:ln w="31750">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3318" name="Line 6"/>
          <p:cNvSpPr>
            <a:spLocks noChangeShapeType="1"/>
          </p:cNvSpPr>
          <p:nvPr/>
        </p:nvSpPr>
        <p:spPr bwMode="auto">
          <a:xfrm>
            <a:off x="1179286" y="4593771"/>
            <a:ext cx="228600" cy="0"/>
          </a:xfrm>
          <a:prstGeom prst="line">
            <a:avLst/>
          </a:prstGeom>
          <a:noFill/>
          <a:ln w="31750">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3319" name="Line 7"/>
          <p:cNvSpPr>
            <a:spLocks noChangeShapeType="1"/>
          </p:cNvSpPr>
          <p:nvPr/>
        </p:nvSpPr>
        <p:spPr bwMode="auto">
          <a:xfrm>
            <a:off x="1179286" y="3755571"/>
            <a:ext cx="0" cy="1828800"/>
          </a:xfrm>
          <a:prstGeom prst="line">
            <a:avLst/>
          </a:prstGeom>
          <a:noFill/>
          <a:ln w="31750">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3320" name="Line 8"/>
          <p:cNvSpPr>
            <a:spLocks noChangeShapeType="1"/>
          </p:cNvSpPr>
          <p:nvPr/>
        </p:nvSpPr>
        <p:spPr bwMode="auto">
          <a:xfrm>
            <a:off x="1179286" y="5584371"/>
            <a:ext cx="2286000" cy="0"/>
          </a:xfrm>
          <a:prstGeom prst="line">
            <a:avLst/>
          </a:prstGeom>
          <a:noFill/>
          <a:ln w="31750">
            <a:solidFill>
              <a:srgbClr val="0000FF"/>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 name="文本框 1"/>
          <p:cNvSpPr txBox="1"/>
          <p:nvPr/>
        </p:nvSpPr>
        <p:spPr>
          <a:xfrm>
            <a:off x="1407886" y="2260346"/>
            <a:ext cx="7979484" cy="587148"/>
          </a:xfrm>
          <a:prstGeom prst="rect">
            <a:avLst/>
          </a:prstGeom>
          <a:noFill/>
        </p:spPr>
        <p:txBody>
          <a:bodyPr wrap="square">
            <a:spAutoFit/>
          </a:bodyPr>
          <a:lstStyle/>
          <a:p>
            <a:pPr algn="just">
              <a:lnSpc>
                <a:spcPct val="150000"/>
              </a:lnSpc>
            </a:pPr>
            <a:r>
              <a:rPr lang="es-ES" altLang="zh-CN" sz="2400" b="1" i="1" kern="100" spc="100" dirty="0">
                <a:latin typeface="Times New Roman" panose="02020603050405020304" pitchFamily="18" charset="0"/>
                <a:ea typeface="宋体" panose="02010600030101010101" pitchFamily="2" charset="-122"/>
                <a:cs typeface="Times New Roman" panose="02020603050405020304" pitchFamily="18" charset="0"/>
              </a:rPr>
              <a:t>G = GNP – C – </a:t>
            </a:r>
            <a:r>
              <a:rPr lang="zh-CN" altLang="zh-CN" sz="2400" b="1" i="1" kern="100" spc="100" dirty="0">
                <a:latin typeface="Times New Roman" panose="02020603050405020304" pitchFamily="18" charset="0"/>
                <a:ea typeface="宋体" panose="02010600030101010101" pitchFamily="2" charset="-122"/>
                <a:cs typeface="Times New Roman" panose="02020603050405020304" pitchFamily="18" charset="0"/>
              </a:rPr>
              <a:t>δ</a:t>
            </a:r>
            <a:r>
              <a:rPr lang="es-ES" altLang="zh-CN" sz="2400" b="1" i="1" kern="100" spc="100" dirty="0">
                <a:latin typeface="Times New Roman" panose="02020603050405020304" pitchFamily="18" charset="0"/>
                <a:ea typeface="宋体" panose="02010600030101010101" pitchFamily="2" charset="-122"/>
                <a:cs typeface="Times New Roman" panose="02020603050405020304" pitchFamily="18" charset="0"/>
              </a:rPr>
              <a:t>K – n(R – g) – </a:t>
            </a:r>
            <a:r>
              <a:rPr lang="zh-CN" altLang="zh-CN" sz="2400" b="1" i="1" kern="100" spc="100" dirty="0">
                <a:latin typeface="Times New Roman" panose="02020603050405020304" pitchFamily="18" charset="0"/>
                <a:ea typeface="宋体" panose="02010600030101010101" pitchFamily="2" charset="-122"/>
                <a:cs typeface="Times New Roman" panose="02020603050405020304" pitchFamily="18" charset="0"/>
              </a:rPr>
              <a:t>σ</a:t>
            </a:r>
            <a:r>
              <a:rPr lang="es-ES" altLang="zh-CN" sz="2400" b="1" i="1" kern="100" spc="100" dirty="0">
                <a:latin typeface="Times New Roman" panose="02020603050405020304" pitchFamily="18" charset="0"/>
                <a:ea typeface="宋体" panose="02010600030101010101" pitchFamily="2" charset="-122"/>
                <a:cs typeface="Times New Roman" panose="02020603050405020304" pitchFamily="18" charset="0"/>
              </a:rPr>
              <a:t>(e-d) + m</a:t>
            </a:r>
            <a:r>
              <a:rPr lang="es-ES" altLang="zh-CN" sz="2400" b="1" kern="100" spc="100" dirty="0">
                <a:latin typeface="Times New Roman" panose="02020603050405020304" pitchFamily="18" charset="0"/>
                <a:ea typeface="宋体" panose="02010600030101010101" pitchFamily="2" charset="-122"/>
                <a:cs typeface="Times New Roman" panose="02020603050405020304" pitchFamily="18" charset="0"/>
              </a:rPr>
              <a:t>	(1) </a:t>
            </a:r>
            <a:endParaRPr lang="zh-CN" altLang="zh-CN" b="1" kern="100" dirty="0">
              <a:latin typeface="Calibri" panose="020F0502020204030204" pitchFamily="34" charset="0"/>
              <a:ea typeface="宋体" panose="02010600030101010101" pitchFamily="2" charset="-122"/>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2"/>
          <p:cNvSpPr>
            <a:spLocks noGrp="1" noChangeArrowheads="1"/>
          </p:cNvSpPr>
          <p:nvPr>
            <p:ph type="title"/>
          </p:nvPr>
        </p:nvSpPr>
        <p:spPr/>
        <p:txBody>
          <a:bodyPr/>
          <a:lstStyle/>
          <a:p>
            <a:r>
              <a:rPr lang="en-US" altLang="zh-CN" dirty="0"/>
              <a:t>Scope of accounting</a:t>
            </a:r>
          </a:p>
        </p:txBody>
      </p:sp>
      <p:sp>
        <p:nvSpPr>
          <p:cNvPr id="17411" name="Rectangle 3"/>
          <p:cNvSpPr>
            <a:spLocks noGrp="1" noChangeArrowheads="1"/>
          </p:cNvSpPr>
          <p:nvPr>
            <p:ph type="body" idx="1"/>
          </p:nvPr>
        </p:nvSpPr>
        <p:spPr/>
        <p:txBody>
          <a:bodyPr>
            <a:normAutofit/>
          </a:bodyPr>
          <a:lstStyle/>
          <a:p>
            <a:r>
              <a:rPr lang="en-US" altLang="zh-CN" sz="3200" dirty="0"/>
              <a:t>Resource Depletion includes:</a:t>
            </a:r>
          </a:p>
          <a:p>
            <a:pPr lvl="1"/>
            <a:r>
              <a:rPr lang="en-US" altLang="zh-CN" sz="2800" dirty="0"/>
              <a:t>Energy Depletion (coal, crude oil and natural gas)</a:t>
            </a:r>
          </a:p>
          <a:p>
            <a:pPr lvl="1"/>
            <a:r>
              <a:rPr lang="en-US" altLang="zh-CN" sz="2800" dirty="0"/>
              <a:t>Mineral Depletion (bauxite, copper, iron, lead, nickel, phosphate, tin, zinc, gold, and silver)</a:t>
            </a:r>
          </a:p>
          <a:p>
            <a:pPr lvl="1"/>
            <a:r>
              <a:rPr lang="en-US" altLang="zh-CN" sz="2800" dirty="0"/>
              <a:t>Forest Depletion (round wood)</a:t>
            </a:r>
          </a:p>
          <a:p>
            <a:pPr lvl="1"/>
            <a:endParaRPr lang="en-US" altLang="zh-CN" sz="2800" dirty="0"/>
          </a:p>
          <a:p>
            <a:r>
              <a:rPr lang="en-US" altLang="zh-CN" sz="3200" dirty="0"/>
              <a:t>Pollution Emission Costs includes:</a:t>
            </a:r>
          </a:p>
          <a:p>
            <a:pPr lvl="1"/>
            <a:r>
              <a:rPr lang="en-US" altLang="zh-CN" sz="2800" dirty="0"/>
              <a:t>Carbon Dioxide Emission Costs</a:t>
            </a:r>
          </a:p>
        </p:txBody>
      </p:sp>
    </p:spTree>
    <p:extLst>
      <p:ext uri="{BB962C8B-B14F-4D97-AF65-F5344CB8AC3E}">
        <p14:creationId xmlns:p14="http://schemas.microsoft.com/office/powerpoint/2010/main" val="35406053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AutoShape 2"/>
          <p:cNvSpPr>
            <a:spLocks noGrp="1" noChangeArrowheads="1"/>
          </p:cNvSpPr>
          <p:nvPr>
            <p:ph type="title"/>
          </p:nvPr>
        </p:nvSpPr>
        <p:spPr/>
        <p:txBody>
          <a:bodyPr>
            <a:normAutofit/>
          </a:bodyPr>
          <a:lstStyle/>
          <a:p>
            <a:r>
              <a:rPr lang="en-US" altLang="zh-CN" dirty="0"/>
              <a:t>Marginal Rental Rate </a:t>
            </a:r>
          </a:p>
        </p:txBody>
      </p:sp>
      <p:sp>
        <p:nvSpPr>
          <p:cNvPr id="80899" name="Rectangle 3"/>
          <p:cNvSpPr>
            <a:spLocks noGrp="1" noChangeArrowheads="1"/>
          </p:cNvSpPr>
          <p:nvPr>
            <p:ph idx="1"/>
          </p:nvPr>
        </p:nvSpPr>
        <p:spPr/>
        <p:txBody>
          <a:bodyPr>
            <a:normAutofit/>
          </a:bodyPr>
          <a:lstStyle/>
          <a:p>
            <a:pPr>
              <a:lnSpc>
                <a:spcPct val="90000"/>
              </a:lnSpc>
            </a:pPr>
            <a:r>
              <a:rPr lang="en-US" altLang="zh-CN" dirty="0"/>
              <a:t>Marginal Resource Rental Rate equals the gap between international market price and total producing costs (including the depreciation of fixed capital and return of capital, measured by domestic price) of per unit of resource</a:t>
            </a:r>
          </a:p>
          <a:p>
            <a:r>
              <a:rPr lang="en-US" altLang="zh-CN" dirty="0"/>
              <a:t>Marginal Social Cost of carbon dioxide damage is estimated to be $20 per ton of carbon (in 1995 U.S. dollars)</a:t>
            </a:r>
          </a:p>
          <a:p>
            <a:r>
              <a:rPr lang="en-US" altLang="zh-CN" dirty="0"/>
              <a:t>To simplified the accounting, we assumed that the Marginal Resource Rental Rate and Marginal Social Cost of Carbon are the same through sectors. </a:t>
            </a:r>
          </a:p>
        </p:txBody>
      </p:sp>
    </p:spTree>
    <p:extLst>
      <p:ext uri="{BB962C8B-B14F-4D97-AF65-F5344CB8AC3E}">
        <p14:creationId xmlns:p14="http://schemas.microsoft.com/office/powerpoint/2010/main" val="253651830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MMONDATA" val="eyJoZGlkIjoiNGI4YWQ0MzE4YTA0MjdmNjUzNDE5ZjE5OTI3MTg3ZjUifQ=="/>
</p:tagLst>
</file>

<file path=ppt/tags/tag2.xml><?xml version="1.0" encoding="utf-8"?>
<p:tagLst xmlns:a="http://schemas.openxmlformats.org/drawingml/2006/main" xmlns:r="http://schemas.openxmlformats.org/officeDocument/2006/relationships" xmlns:p="http://schemas.openxmlformats.org/presentationml/2006/main">
  <p:tag name="TABLE_ENDDRAG_ORIGIN_RECT" val="640*261"/>
  <p:tag name="TABLE_ENDDRAG_RECT" val="70*269*640*261"/>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389</TotalTime>
  <Words>2878</Words>
  <Application>Microsoft Office PowerPoint</Application>
  <PresentationFormat>宽屏</PresentationFormat>
  <Paragraphs>432</Paragraphs>
  <Slides>32</Slides>
  <Notes>21</Notes>
  <HiddenSlides>0</HiddenSlides>
  <MMClips>0</MMClips>
  <ScaleCrop>false</ScaleCrop>
  <HeadingPairs>
    <vt:vector size="8" baseType="variant">
      <vt:variant>
        <vt:lpstr>已用的字体</vt:lpstr>
      </vt:variant>
      <vt:variant>
        <vt:i4>8</vt:i4>
      </vt:variant>
      <vt:variant>
        <vt:lpstr>主题</vt:lpstr>
      </vt:variant>
      <vt:variant>
        <vt:i4>1</vt:i4>
      </vt:variant>
      <vt:variant>
        <vt:lpstr>嵌入 OLE 服务器</vt:lpstr>
      </vt:variant>
      <vt:variant>
        <vt:i4>1</vt:i4>
      </vt:variant>
      <vt:variant>
        <vt:lpstr>幻灯片标题</vt:lpstr>
      </vt:variant>
      <vt:variant>
        <vt:i4>32</vt:i4>
      </vt:variant>
    </vt:vector>
  </HeadingPairs>
  <TitlesOfParts>
    <vt:vector size="42" baseType="lpstr">
      <vt:lpstr>Cambria Math</vt:lpstr>
      <vt:lpstr>Wingdings</vt:lpstr>
      <vt:lpstr>PingFangSC-Regular</vt:lpstr>
      <vt:lpstr>微软雅黑</vt:lpstr>
      <vt:lpstr>Calibri Light</vt:lpstr>
      <vt:lpstr>Times New Roman</vt:lpstr>
      <vt:lpstr>Arial</vt:lpstr>
      <vt:lpstr>Calibri</vt:lpstr>
      <vt:lpstr>Office 主题​​</vt:lpstr>
      <vt:lpstr>公式</vt:lpstr>
      <vt:lpstr>Re-estimating Total Factor Productivity with Consumption Based Energy Depletion and Carbon Damage: A Time Series Multi–regional Input–output Analysis of China</vt:lpstr>
      <vt:lpstr>Agenda</vt:lpstr>
      <vt:lpstr>1. Expanding the Measure of Wealth</vt:lpstr>
      <vt:lpstr>Adjusted GDP accounting</vt:lpstr>
      <vt:lpstr>Social Accounting Matrix including Resource and Environment items</vt:lpstr>
      <vt:lpstr>Redefine national / domestic products </vt:lpstr>
      <vt:lpstr>Basic concepts</vt:lpstr>
      <vt:lpstr>Scope of accounting</vt:lpstr>
      <vt:lpstr>Marginal Rental Rate </vt:lpstr>
      <vt:lpstr>Marginal Rental Rate (updated) </vt:lpstr>
      <vt:lpstr>China’s Natural Capital Lost</vt:lpstr>
      <vt:lpstr>China’s adjusted Net Saving Rate</vt:lpstr>
      <vt:lpstr>2. Direct and indirect Decomposition of Depletions and Damage</vt:lpstr>
      <vt:lpstr>Direct Decomposition of Depletions</vt:lpstr>
      <vt:lpstr>Provincial Depletions and Damage</vt:lpstr>
      <vt:lpstr>Value Chain and interregional transfer</vt:lpstr>
      <vt:lpstr>The indirect decomposition of natural capital lost</vt:lpstr>
      <vt:lpstr>Time-series multiregional  IO tables</vt:lpstr>
      <vt:lpstr>Time-series multiregional  IO tables</vt:lpstr>
      <vt:lpstr>Value added and total Output Data</vt:lpstr>
      <vt:lpstr>Import, intermediate input and final use data</vt:lpstr>
      <vt:lpstr>Provincial level natural capital loss</vt:lpstr>
      <vt:lpstr>Inter-provincial transfer of natural capital loss</vt:lpstr>
      <vt:lpstr>3. SNA Related definitions</vt:lpstr>
      <vt:lpstr>PowerPoint 演示文稿</vt:lpstr>
      <vt:lpstr>Adjusted labor share</vt:lpstr>
      <vt:lpstr>Genuine Labor share</vt:lpstr>
      <vt:lpstr>4. GDP and Productivity Growth</vt:lpstr>
      <vt:lpstr>traditional / genuine productivity difference</vt:lpstr>
      <vt:lpstr>Determinants of productivity gap</vt:lpstr>
      <vt:lpstr>Provincial TFP Growth (1995-2020)</vt:lpstr>
      <vt:lpstr>Conclusions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高宇宁</dc:creator>
  <cp:lastModifiedBy>清纯 王</cp:lastModifiedBy>
  <cp:revision>457</cp:revision>
  <dcterms:created xsi:type="dcterms:W3CDTF">2014-06-16T13:53:00Z</dcterms:created>
  <dcterms:modified xsi:type="dcterms:W3CDTF">2025-06-30T06:56:37Z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21D3273592224664A564E40775003168_12</vt:lpwstr>
  </property>
  <property fmtid="{D5CDD505-2E9C-101B-9397-08002B2CF9AE}" pid="3" name="KSOProductBuildVer">
    <vt:lpwstr>2052-12.1.0.16729</vt:lpwstr>
  </property>
</Properties>
</file>