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81"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72" d="100"/>
          <a:sy n="72" d="100"/>
        </p:scale>
        <p:origin x="618"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384069B-8B55-410A-B493-005E055BA4D4}" type="datetimeFigureOut">
              <a:rPr lang="en-US" smtClean="0"/>
              <a:t>6/30/2025</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9D3A4D22-FA80-495A-A583-48AF0260F54F}"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34060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84069B-8B55-410A-B493-005E055BA4D4}" type="datetimeFigureOut">
              <a:rPr lang="en-US" smtClean="0"/>
              <a:t>6/30/2025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3A4D22-FA80-495A-A583-48AF0260F54F}"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28780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84069B-8B55-410A-B493-005E055BA4D4}" type="datetimeFigureOut">
              <a:rPr lang="en-US" smtClean="0"/>
              <a:t>6/30/2025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3A4D22-FA80-495A-A583-48AF0260F54F}"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18216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84069B-8B55-410A-B493-005E055BA4D4}" type="datetimeFigureOut">
              <a:rPr lang="en-US" smtClean="0"/>
              <a:t>6/30/2025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3A4D22-FA80-495A-A583-48AF0260F54F}"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93924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384069B-8B55-410A-B493-005E055BA4D4}" type="datetimeFigureOut">
              <a:rPr lang="en-US" smtClean="0"/>
              <a:t>6/30/2025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3A4D22-FA80-495A-A583-48AF0260F54F}"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17778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384069B-8B55-410A-B493-005E055BA4D4}" type="datetimeFigureOut">
              <a:rPr lang="en-US" smtClean="0"/>
              <a:t>6/30/2025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3A4D22-FA80-495A-A583-48AF0260F54F}"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2509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84069B-8B55-410A-B493-005E055BA4D4}" type="datetimeFigureOut">
              <a:rPr lang="en-US" smtClean="0"/>
              <a:t>6/30/2025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3A4D22-FA80-495A-A583-48AF0260F54F}"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69321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384069B-8B55-410A-B493-005E055BA4D4}" type="datetimeFigureOut">
              <a:rPr lang="en-US" smtClean="0"/>
              <a:t>6/30/2025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3A4D22-FA80-495A-A583-48AF0260F54F}"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7038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84069B-8B55-410A-B493-005E055BA4D4}" type="datetimeFigureOut">
              <a:rPr lang="en-US" smtClean="0"/>
              <a:t>6/30/2025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3A4D22-FA80-495A-A583-48AF0260F54F}" type="slidenum">
              <a:rPr lang="en-US" smtClean="0"/>
              <a:t>‹#›</a:t>
            </a:fld>
            <a:endParaRPr lang="en-US"/>
          </a:p>
        </p:txBody>
      </p:sp>
    </p:spTree>
    <p:extLst>
      <p:ext uri="{BB962C8B-B14F-4D97-AF65-F5344CB8AC3E}">
        <p14:creationId xmlns:p14="http://schemas.microsoft.com/office/powerpoint/2010/main" val="3309024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84069B-8B55-410A-B493-005E055BA4D4}" type="datetimeFigureOut">
              <a:rPr lang="en-US" smtClean="0"/>
              <a:t>6/30/2025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3A4D22-FA80-495A-A583-48AF0260F54F}"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04692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C384069B-8B55-410A-B493-005E055BA4D4}" type="datetimeFigureOut">
              <a:rPr lang="en-US" smtClean="0"/>
              <a:t>6/30/2025</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9D3A4D22-FA80-495A-A583-48AF0260F54F}"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47012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384069B-8B55-410A-B493-005E055BA4D4}" type="datetimeFigureOut">
              <a:rPr lang="en-US" smtClean="0"/>
              <a:t>6/30/2025</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9D3A4D22-FA80-495A-A583-48AF0260F54F}"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32647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sa.muwele@MOFNP.gov.zm" TargetMode="External"/><Relationship Id="rId2" Type="http://schemas.openxmlformats.org/officeDocument/2006/relationships/hyperlink" Target="mailto:besa.muwele@zamstats.gov.z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586970"/>
          </a:xfrm>
        </p:spPr>
        <p:txBody>
          <a:bodyPr>
            <a:noAutofit/>
          </a:bodyPr>
          <a:lstStyle/>
          <a:p>
            <a:pPr algn="l"/>
            <a:r>
              <a:rPr lang="en-US" sz="3200" b="1" dirty="0">
                <a:solidFill>
                  <a:srgbClr val="003366"/>
                </a:solidFill>
                <a:latin typeface="Arial" panose="020B0806030902050204" pitchFamily="34" charset="0"/>
              </a:rPr>
              <a:t>APPLICATION OF THE SOCIAL ACCOUNTING MATRIX (SAM) IN ASSESSING EMPLOYMENT IMPACTS IN ZAMBIA</a:t>
            </a:r>
          </a:p>
        </p:txBody>
      </p:sp>
      <p:sp>
        <p:nvSpPr>
          <p:cNvPr id="3" name="Subtitle 2"/>
          <p:cNvSpPr>
            <a:spLocks noGrp="1"/>
          </p:cNvSpPr>
          <p:nvPr>
            <p:ph type="subTitle" idx="1"/>
          </p:nvPr>
        </p:nvSpPr>
        <p:spPr>
          <a:xfrm>
            <a:off x="1524000" y="3578087"/>
            <a:ext cx="9144000" cy="2756452"/>
          </a:xfrm>
        </p:spPr>
        <p:txBody>
          <a:bodyPr>
            <a:normAutofit fontScale="62500" lnSpcReduction="20000"/>
          </a:bodyPr>
          <a:lstStyle/>
          <a:p>
            <a:pPr algn="l"/>
            <a:r>
              <a:rPr lang="en-US" sz="2400" dirty="0">
                <a:solidFill>
                  <a:srgbClr val="003366"/>
                </a:solidFill>
                <a:latin typeface="Arial"/>
              </a:rPr>
              <a:t>Besa Muwele</a:t>
            </a:r>
          </a:p>
          <a:p>
            <a:pPr algn="l"/>
            <a:r>
              <a:rPr lang="en-US" sz="2400" dirty="0">
                <a:solidFill>
                  <a:srgbClr val="003366"/>
                </a:solidFill>
                <a:latin typeface="Arial"/>
              </a:rPr>
              <a:t>Ministry of Finance and National Planning</a:t>
            </a:r>
          </a:p>
          <a:p>
            <a:pPr algn="l"/>
            <a:r>
              <a:rPr lang="en-US" sz="2400" dirty="0">
                <a:solidFill>
                  <a:srgbClr val="003366"/>
                </a:solidFill>
                <a:latin typeface="Arial"/>
              </a:rPr>
              <a:t>Development Planning Division</a:t>
            </a:r>
          </a:p>
          <a:p>
            <a:pPr algn="l"/>
            <a:r>
              <a:rPr lang="en-US" sz="2400" dirty="0">
                <a:solidFill>
                  <a:srgbClr val="003366"/>
                </a:solidFill>
                <a:latin typeface="Arial"/>
              </a:rPr>
              <a:t>E-mail: </a:t>
            </a:r>
            <a:r>
              <a:rPr lang="en-US" sz="2400" dirty="0">
                <a:solidFill>
                  <a:srgbClr val="003366"/>
                </a:solidFill>
                <a:latin typeface="Arial"/>
                <a:hlinkClick r:id="rId2"/>
              </a:rPr>
              <a:t>b</a:t>
            </a:r>
            <a:r>
              <a:rPr lang="en-US" sz="2400" dirty="0">
                <a:solidFill>
                  <a:srgbClr val="003366"/>
                </a:solidFill>
                <a:latin typeface="Arial"/>
                <a:hlinkClick r:id="rId3"/>
              </a:rPr>
              <a:t>esa.muwele@MOFNP.gov.zm</a:t>
            </a:r>
            <a:r>
              <a:rPr lang="en-US" sz="2400" dirty="0">
                <a:solidFill>
                  <a:srgbClr val="003366"/>
                </a:solidFill>
                <a:latin typeface="Arial"/>
              </a:rPr>
              <a:t>.</a:t>
            </a:r>
          </a:p>
          <a:p>
            <a:pPr algn="l"/>
            <a:r>
              <a:rPr lang="en-US" sz="2400" dirty="0">
                <a:solidFill>
                  <a:srgbClr val="003366"/>
                </a:solidFill>
                <a:latin typeface="Arial"/>
              </a:rPr>
              <a:t>And</a:t>
            </a:r>
          </a:p>
          <a:p>
            <a:pPr algn="l"/>
            <a:r>
              <a:rPr lang="en-US" sz="2400" dirty="0" err="1">
                <a:solidFill>
                  <a:srgbClr val="003366"/>
                </a:solidFill>
                <a:latin typeface="Arial"/>
              </a:rPr>
              <a:t>Litia</a:t>
            </a:r>
            <a:r>
              <a:rPr lang="en-US" sz="2400" dirty="0">
                <a:solidFill>
                  <a:srgbClr val="003366"/>
                </a:solidFill>
                <a:latin typeface="Arial"/>
              </a:rPr>
              <a:t> </a:t>
            </a:r>
            <a:r>
              <a:rPr lang="en-US" sz="2400" dirty="0" err="1">
                <a:solidFill>
                  <a:srgbClr val="003366"/>
                </a:solidFill>
                <a:latin typeface="Arial"/>
              </a:rPr>
              <a:t>Simbangala</a:t>
            </a:r>
            <a:endParaRPr lang="en-US" sz="7200" dirty="0"/>
          </a:p>
          <a:p>
            <a:pPr algn="l"/>
            <a:r>
              <a:rPr lang="en-US" sz="2400" dirty="0">
                <a:solidFill>
                  <a:srgbClr val="003366"/>
                </a:solidFill>
                <a:latin typeface="Arial"/>
              </a:rPr>
              <a:t>COMESA </a:t>
            </a:r>
            <a:r>
              <a:rPr lang="en-US" sz="2400" dirty="0" err="1">
                <a:solidFill>
                  <a:srgbClr val="003366"/>
                </a:solidFill>
                <a:latin typeface="Arial"/>
              </a:rPr>
              <a:t>Seretariat</a:t>
            </a:r>
            <a:endParaRPr lang="en-US" sz="7200" dirty="0"/>
          </a:p>
          <a:p>
            <a:pPr algn="l"/>
            <a:endParaRPr lang="en-US" sz="7200" dirty="0"/>
          </a:p>
          <a:p>
            <a:pPr algn="l"/>
            <a:endParaRPr lang="en-US" dirty="0"/>
          </a:p>
        </p:txBody>
      </p:sp>
    </p:spTree>
    <p:extLst>
      <p:ext uri="{BB962C8B-B14F-4D97-AF65-F5344CB8AC3E}">
        <p14:creationId xmlns:p14="http://schemas.microsoft.com/office/powerpoint/2010/main" val="20066936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618067" y="365126"/>
            <a:ext cx="10735733" cy="735542"/>
          </a:xfrm>
        </p:spPr>
        <p:txBody>
          <a:bodyPr>
            <a:normAutofit/>
          </a:bodyPr>
          <a:lstStyle/>
          <a:p>
            <a:pPr algn="l"/>
            <a:r>
              <a:rPr lang="en-US" sz="3200" dirty="0">
                <a:solidFill>
                  <a:srgbClr val="003366"/>
                </a:solidFill>
                <a:latin typeface="Arial" panose="020B0806030902050204" pitchFamily="34" charset="0"/>
              </a:rPr>
              <a:t>3.2	Construction of the Zambia SAM (Cont’d)  </a:t>
            </a:r>
          </a:p>
        </p:txBody>
      </p:sp>
      <p:sp>
        <p:nvSpPr>
          <p:cNvPr id="3" name="Content Placeholder 2"/>
          <p:cNvSpPr>
            <a:spLocks noGrp="1"/>
          </p:cNvSpPr>
          <p:nvPr>
            <p:ph idx="1"/>
          </p:nvPr>
        </p:nvSpPr>
        <p:spPr>
          <a:xfrm>
            <a:off x="618067" y="1855304"/>
            <a:ext cx="10735733" cy="4321659"/>
          </a:xfrm>
        </p:spPr>
        <p:txBody>
          <a:bodyPr>
            <a:normAutofit fontScale="85000" lnSpcReduction="10000"/>
          </a:bodyPr>
          <a:lstStyle/>
          <a:p>
            <a:pPr algn="l"/>
            <a:r>
              <a:rPr lang="en-US" sz="2400" dirty="0">
                <a:solidFill>
                  <a:srgbClr val="003366"/>
                </a:solidFill>
                <a:latin typeface="Arial"/>
              </a:rPr>
              <a:t>Analytical Techniques Multiplier Analysis: Leontief multipliers derived from the SAM quantify the indirect effects of changes in final demand on sector outputs and employment levels.</a:t>
            </a:r>
          </a:p>
          <a:p>
            <a:pPr algn="l"/>
            <a:r>
              <a:rPr lang="en-US" sz="2400" dirty="0">
                <a:solidFill>
                  <a:srgbClr val="003366"/>
                </a:solidFill>
                <a:latin typeface="Arial"/>
              </a:rPr>
              <a:t>Employment Impact Assessment: By linking labor data to sectoral activities, the model estimates the number of jobs generated per unit increase in economic activity within each sector.</a:t>
            </a:r>
          </a:p>
          <a:p>
            <a:pPr algn="l"/>
            <a:r>
              <a:rPr lang="en-US" sz="2400" dirty="0">
                <a:solidFill>
                  <a:srgbClr val="003366"/>
                </a:solidFill>
                <a:latin typeface="Arial"/>
              </a:rPr>
              <a:t>Scenario Analysis: Hypothetical policies, such as increased investment in the manufacturing sector or expansion of agriculture, are simulated within the SAM to assess their potential employment effects.</a:t>
            </a:r>
          </a:p>
          <a:p>
            <a:pPr algn="l"/>
            <a:r>
              <a:rPr lang="en-US" sz="2400" dirty="0">
                <a:solidFill>
                  <a:srgbClr val="003366"/>
                </a:solidFill>
                <a:latin typeface="Arial"/>
              </a:rPr>
              <a:t>This methodological framework allows for a systematic analysis of </a:t>
            </a:r>
            <a:r>
              <a:rPr lang="en-US" sz="2400" dirty="0" err="1">
                <a:solidFill>
                  <a:srgbClr val="003366"/>
                </a:solidFill>
                <a:latin typeface="Arial"/>
              </a:rPr>
              <a:t>intersectoral</a:t>
            </a:r>
            <a:r>
              <a:rPr lang="en-US" sz="2400" dirty="0">
                <a:solidFill>
                  <a:srgbClr val="003366"/>
                </a:solidFill>
                <a:latin typeface="Arial"/>
              </a:rPr>
              <a:t> linkages and provides evidence-based insights into the potential for employment generation through various economic strategies in Zambia.</a:t>
            </a:r>
          </a:p>
        </p:txBody>
      </p:sp>
    </p:spTree>
    <p:extLst>
      <p:ext uri="{BB962C8B-B14F-4D97-AF65-F5344CB8AC3E}">
        <p14:creationId xmlns:p14="http://schemas.microsoft.com/office/powerpoint/2010/main" val="2295641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35000" y="365126"/>
            <a:ext cx="10718800" cy="608542"/>
          </a:xfrm>
        </p:spPr>
        <p:txBody>
          <a:bodyPr>
            <a:normAutofit/>
          </a:bodyPr>
          <a:lstStyle/>
          <a:p>
            <a:pPr algn="l"/>
            <a:r>
              <a:rPr lang="en-US" sz="3200" dirty="0">
                <a:solidFill>
                  <a:srgbClr val="003366"/>
                </a:solidFill>
                <a:latin typeface="Arial" panose="020B0806030902050204" pitchFamily="34" charset="0"/>
              </a:rPr>
              <a:t>3.3	Employment Multiplier Analysis  </a:t>
            </a:r>
          </a:p>
        </p:txBody>
      </p:sp>
      <p:sp>
        <p:nvSpPr>
          <p:cNvPr id="3" name="Content Placeholder 2"/>
          <p:cNvSpPr>
            <a:spLocks noGrp="1"/>
          </p:cNvSpPr>
          <p:nvPr>
            <p:ph idx="1"/>
          </p:nvPr>
        </p:nvSpPr>
        <p:spPr>
          <a:xfrm>
            <a:off x="0" y="2146851"/>
            <a:ext cx="12085983" cy="3869635"/>
          </a:xfrm>
        </p:spPr>
        <p:txBody>
          <a:bodyPr>
            <a:normAutofit fontScale="32500" lnSpcReduction="20000"/>
          </a:bodyPr>
          <a:lstStyle/>
          <a:p>
            <a:pPr marL="0" indent="0" algn="l">
              <a:buNone/>
            </a:pPr>
            <a:r>
              <a:rPr lang="en-US" sz="4000" dirty="0">
                <a:solidFill>
                  <a:srgbClr val="003366"/>
                </a:solidFill>
                <a:latin typeface="Arial"/>
              </a:rPr>
              <a:t>Let A be the matrix of average expenditure propensities derived from the balanced SAM, and let  </a:t>
            </a:r>
          </a:p>
          <a:p>
            <a:pPr marL="0" indent="0" algn="l">
              <a:buNone/>
            </a:pPr>
            <a:r>
              <a:rPr lang="en-US" sz="4000" dirty="0">
                <a:solidFill>
                  <a:srgbClr val="003366"/>
                </a:solidFill>
                <a:latin typeface="Arial"/>
              </a:rPr>
              <a:t> L = (I – A)⁻¹  </a:t>
            </a:r>
          </a:p>
          <a:p>
            <a:pPr marL="0" indent="0" algn="l">
              <a:buNone/>
            </a:pPr>
            <a:r>
              <a:rPr lang="en-US" sz="4000" dirty="0">
                <a:solidFill>
                  <a:srgbClr val="003366"/>
                </a:solidFill>
                <a:latin typeface="Arial"/>
              </a:rPr>
              <a:t>denote the Leontief inverse (Miller &amp; Blair, 2009).  </a:t>
            </a:r>
          </a:p>
          <a:p>
            <a:pPr marL="0" indent="0" algn="l">
              <a:buNone/>
            </a:pPr>
            <a:r>
              <a:rPr lang="en-US" sz="4000" dirty="0">
                <a:solidFill>
                  <a:srgbClr val="003366"/>
                </a:solidFill>
                <a:latin typeface="Arial"/>
              </a:rPr>
              <a:t>The employment multiplier for sector </a:t>
            </a:r>
            <a:r>
              <a:rPr lang="en-US" sz="4000" dirty="0" err="1">
                <a:solidFill>
                  <a:srgbClr val="003366"/>
                </a:solidFill>
                <a:latin typeface="Arial"/>
              </a:rPr>
              <a:t>i</a:t>
            </a:r>
            <a:r>
              <a:rPr lang="en-US" sz="4000" dirty="0">
                <a:solidFill>
                  <a:srgbClr val="003366"/>
                </a:solidFill>
                <a:latin typeface="Arial"/>
              </a:rPr>
              <a:t> is:</a:t>
            </a:r>
          </a:p>
          <a:p>
            <a:pPr marL="0" indent="0" algn="l">
              <a:buNone/>
            </a:pPr>
            <a:r>
              <a:rPr lang="en-US" sz="4000" dirty="0">
                <a:solidFill>
                  <a:srgbClr val="003366"/>
                </a:solidFill>
                <a:latin typeface="Arial"/>
              </a:rPr>
              <a:t> </a:t>
            </a:r>
          </a:p>
          <a:p>
            <a:pPr marL="0" indent="0" algn="l">
              <a:buNone/>
            </a:pPr>
            <a:r>
              <a:rPr lang="en-US" sz="4000" dirty="0">
                <a:solidFill>
                  <a:srgbClr val="003366"/>
                </a:solidFill>
                <a:latin typeface="Arial"/>
              </a:rPr>
              <a:t> EMᵢ = eʹ Lᵢ ⁄ xᵢ</a:t>
            </a:r>
          </a:p>
          <a:p>
            <a:pPr marL="0" indent="0" algn="l">
              <a:buNone/>
            </a:pPr>
            <a:r>
              <a:rPr lang="en-US" sz="4000" dirty="0">
                <a:solidFill>
                  <a:srgbClr val="003366"/>
                </a:solidFill>
                <a:latin typeface="Arial"/>
              </a:rPr>
              <a:t> </a:t>
            </a:r>
          </a:p>
          <a:p>
            <a:pPr marL="744538" indent="0" algn="l">
              <a:buNone/>
            </a:pPr>
            <a:r>
              <a:rPr lang="en-US" sz="4000" dirty="0">
                <a:solidFill>
                  <a:srgbClr val="003366"/>
                </a:solidFill>
                <a:latin typeface="Arial"/>
              </a:rPr>
              <a:t>where e is a diagonal vector of direct employment coefficients (jobs per million kwacha of output) and xᵢ is total output of sector </a:t>
            </a:r>
            <a:r>
              <a:rPr lang="en-US" sz="4000" dirty="0" err="1">
                <a:solidFill>
                  <a:srgbClr val="003366"/>
                </a:solidFill>
                <a:latin typeface="Arial"/>
              </a:rPr>
              <a:t>i</a:t>
            </a:r>
            <a:r>
              <a:rPr lang="en-US" sz="4000" dirty="0">
                <a:solidFill>
                  <a:srgbClr val="003366"/>
                </a:solidFill>
                <a:latin typeface="Arial"/>
              </a:rPr>
              <a:t>.  </a:t>
            </a:r>
          </a:p>
          <a:p>
            <a:pPr marL="0" indent="0" algn="l">
              <a:buNone/>
            </a:pPr>
            <a:r>
              <a:rPr lang="en-US" sz="4000" dirty="0">
                <a:solidFill>
                  <a:srgbClr val="003366"/>
                </a:solidFill>
                <a:latin typeface="Arial"/>
              </a:rPr>
              <a:t> </a:t>
            </a:r>
          </a:p>
          <a:p>
            <a:pPr marL="0" indent="0" algn="l">
              <a:buNone/>
            </a:pPr>
            <a:r>
              <a:rPr lang="en-US" sz="4000" dirty="0">
                <a:solidFill>
                  <a:srgbClr val="003366"/>
                </a:solidFill>
                <a:latin typeface="Arial"/>
              </a:rPr>
              <a:t>Three policy-relevant simulations were run by exogenously increasing final demand in (</a:t>
            </a:r>
            <a:r>
              <a:rPr lang="en-US" sz="4000" dirty="0" err="1">
                <a:solidFill>
                  <a:srgbClr val="003366"/>
                </a:solidFill>
                <a:latin typeface="Arial"/>
              </a:rPr>
              <a:t>i</a:t>
            </a:r>
            <a:r>
              <a:rPr lang="en-US" sz="4000" dirty="0">
                <a:solidFill>
                  <a:srgbClr val="003366"/>
                </a:solidFill>
                <a:latin typeface="Arial"/>
              </a:rPr>
              <a:t>) agriculture by 10 %, (ii) manufacturing by 15 %, and (iii) services by 20 %. Resulting job creation was decomposed into direct, indirect, skilled and unskilled components.</a:t>
            </a:r>
          </a:p>
          <a:p>
            <a:pPr marL="0" indent="0" algn="l">
              <a:buNone/>
            </a:pPr>
            <a:endParaRPr lang="en-US" dirty="0"/>
          </a:p>
        </p:txBody>
      </p:sp>
    </p:spTree>
    <p:extLst>
      <p:ext uri="{BB962C8B-B14F-4D97-AF65-F5344CB8AC3E}">
        <p14:creationId xmlns:p14="http://schemas.microsoft.com/office/powerpoint/2010/main" val="2190928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35000" y="365125"/>
            <a:ext cx="10718800" cy="1201208"/>
          </a:xfrm>
        </p:spPr>
        <p:txBody>
          <a:bodyPr>
            <a:noAutofit/>
          </a:bodyPr>
          <a:lstStyle/>
          <a:p>
            <a:pPr algn="l"/>
            <a:r>
              <a:rPr lang="en-US" sz="3200" dirty="0">
                <a:solidFill>
                  <a:srgbClr val="003366"/>
                </a:solidFill>
                <a:latin typeface="Arial" panose="020B0806030902050204" pitchFamily="34" charset="0"/>
              </a:rPr>
              <a:t>4	Results  </a:t>
            </a:r>
            <a:br>
              <a:rPr lang="en-US" sz="3600" dirty="0">
                <a:solidFill>
                  <a:srgbClr val="FF0000"/>
                </a:solidFill>
                <a:latin typeface="Impact" panose="020B0806030902050204" pitchFamily="34" charset="0"/>
              </a:rPr>
            </a:br>
            <a:r>
              <a:rPr lang="en-US" sz="3200" dirty="0">
                <a:solidFill>
                  <a:srgbClr val="003366"/>
                </a:solidFill>
                <a:latin typeface="Arial" panose="020B0806030902050204" pitchFamily="34" charset="0"/>
              </a:rPr>
              <a:t>4.1	Descriptive Insights from the SAM  </a:t>
            </a:r>
          </a:p>
        </p:txBody>
      </p:sp>
      <p:sp>
        <p:nvSpPr>
          <p:cNvPr id="3" name="Content Placeholder 2"/>
          <p:cNvSpPr>
            <a:spLocks noGrp="1"/>
          </p:cNvSpPr>
          <p:nvPr>
            <p:ph idx="1"/>
          </p:nvPr>
        </p:nvSpPr>
        <p:spPr>
          <a:xfrm>
            <a:off x="635000" y="1825625"/>
            <a:ext cx="10718800" cy="4351338"/>
          </a:xfrm>
        </p:spPr>
        <p:txBody>
          <a:bodyPr/>
          <a:lstStyle/>
          <a:p>
            <a:pPr algn="l"/>
            <a:r>
              <a:rPr lang="en-US" sz="2400" dirty="0">
                <a:solidFill>
                  <a:srgbClr val="003366"/>
                </a:solidFill>
                <a:latin typeface="Arial"/>
              </a:rPr>
              <a:t>Agriculture accounts for 15 % of national output </a:t>
            </a:r>
          </a:p>
          <a:p>
            <a:pPr algn="l"/>
            <a:r>
              <a:rPr lang="en-US" sz="2400" dirty="0">
                <a:solidFill>
                  <a:srgbClr val="003366"/>
                </a:solidFill>
                <a:latin typeface="Arial"/>
              </a:rPr>
              <a:t>Yet 41 % of direct jobs, illustrating its </a:t>
            </a:r>
            <a:r>
              <a:rPr lang="en-US" sz="2400" dirty="0" err="1">
                <a:solidFill>
                  <a:srgbClr val="003366"/>
                </a:solidFill>
                <a:latin typeface="Arial"/>
              </a:rPr>
              <a:t>labour</a:t>
            </a:r>
            <a:r>
              <a:rPr lang="en-US" sz="2400" dirty="0">
                <a:solidFill>
                  <a:srgbClr val="003366"/>
                </a:solidFill>
                <a:latin typeface="Arial"/>
              </a:rPr>
              <a:t> intensity. </a:t>
            </a:r>
          </a:p>
          <a:p>
            <a:pPr algn="l"/>
            <a:r>
              <a:rPr lang="en-US" sz="2400" dirty="0">
                <a:solidFill>
                  <a:srgbClr val="003366"/>
                </a:solidFill>
                <a:latin typeface="Arial"/>
              </a:rPr>
              <a:t>Manufacturing contributes 11 % of output and 9 % of jobs, </a:t>
            </a:r>
          </a:p>
          <a:p>
            <a:pPr algn="l"/>
            <a:r>
              <a:rPr lang="en-US" sz="2400" dirty="0">
                <a:solidFill>
                  <a:srgbClr val="003366"/>
                </a:solidFill>
                <a:latin typeface="Arial"/>
              </a:rPr>
              <a:t>Services dominate output (52 %) </a:t>
            </a:r>
          </a:p>
          <a:p>
            <a:pPr algn="l"/>
            <a:r>
              <a:rPr lang="en-US" sz="2400" dirty="0">
                <a:solidFill>
                  <a:srgbClr val="003366"/>
                </a:solidFill>
                <a:latin typeface="Arial"/>
              </a:rPr>
              <a:t>Represent only 32 % of employment, reflecting greater capital intensity.</a:t>
            </a:r>
          </a:p>
          <a:p>
            <a:pPr algn="l"/>
            <a:endParaRPr lang="en-US" dirty="0"/>
          </a:p>
        </p:txBody>
      </p:sp>
    </p:spTree>
    <p:extLst>
      <p:ext uri="{BB962C8B-B14F-4D97-AF65-F5344CB8AC3E}">
        <p14:creationId xmlns:p14="http://schemas.microsoft.com/office/powerpoint/2010/main" val="39640268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6533" y="365126"/>
            <a:ext cx="10727267" cy="786342"/>
          </a:xfrm>
        </p:spPr>
        <p:txBody>
          <a:bodyPr>
            <a:normAutofit/>
          </a:bodyPr>
          <a:lstStyle/>
          <a:p>
            <a:pPr algn="l"/>
            <a:r>
              <a:rPr lang="en-US" sz="3200" dirty="0">
                <a:solidFill>
                  <a:srgbClr val="003366"/>
                </a:solidFill>
                <a:latin typeface="Arial" panose="020B0806030902050204" pitchFamily="34" charset="0"/>
              </a:rPr>
              <a:t>4.2	Employment Multipliers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50301244"/>
              </p:ext>
            </p:extLst>
          </p:nvPr>
        </p:nvGraphicFramePr>
        <p:xfrm>
          <a:off x="753534" y="2578971"/>
          <a:ext cx="10837334" cy="1548753"/>
        </p:xfrm>
        <a:graphic>
          <a:graphicData uri="http://schemas.openxmlformats.org/drawingml/2006/table">
            <a:tbl>
              <a:tblPr firstRow="1" firstCol="1" bandRow="1">
                <a:tableStyleId>{5C22544A-7EE6-4342-B048-85BDC9FD1C3A}</a:tableStyleId>
              </a:tblPr>
              <a:tblGrid>
                <a:gridCol w="3611672">
                  <a:extLst>
                    <a:ext uri="{9D8B030D-6E8A-4147-A177-3AD203B41FA5}">
                      <a16:colId xmlns:a16="http://schemas.microsoft.com/office/drawing/2014/main" val="20000"/>
                    </a:ext>
                  </a:extLst>
                </a:gridCol>
                <a:gridCol w="3612831">
                  <a:extLst>
                    <a:ext uri="{9D8B030D-6E8A-4147-A177-3AD203B41FA5}">
                      <a16:colId xmlns:a16="http://schemas.microsoft.com/office/drawing/2014/main" val="20001"/>
                    </a:ext>
                  </a:extLst>
                </a:gridCol>
                <a:gridCol w="3612831">
                  <a:extLst>
                    <a:ext uri="{9D8B030D-6E8A-4147-A177-3AD203B41FA5}">
                      <a16:colId xmlns:a16="http://schemas.microsoft.com/office/drawing/2014/main" val="20002"/>
                    </a:ext>
                  </a:extLst>
                </a:gridCol>
              </a:tblGrid>
              <a:tr h="657848">
                <a:tc>
                  <a:txBody>
                    <a:bodyPr/>
                    <a:lstStyle/>
                    <a:p>
                      <a:pPr marL="0" marR="0">
                        <a:lnSpc>
                          <a:spcPct val="107000"/>
                        </a:lnSpc>
                        <a:spcBef>
                          <a:spcPts val="0"/>
                        </a:spcBef>
                        <a:spcAft>
                          <a:spcPts val="0"/>
                        </a:spcAft>
                      </a:pPr>
                      <a:r>
                        <a:rPr lang="en-US" sz="2800" dirty="0">
                          <a:effectLst/>
                        </a:rPr>
                        <a:t>• Agriculture 22.4</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800">
                          <a:effectLst/>
                        </a:rPr>
                        <a:t>• Agro-processing 18.7</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800" dirty="0">
                          <a:effectLst/>
                        </a:rPr>
                        <a:t>• Light </a:t>
                      </a:r>
                      <a:r>
                        <a:rPr lang="en-US" sz="2800" dirty="0" err="1">
                          <a:effectLst/>
                        </a:rPr>
                        <a:t>mfg</a:t>
                      </a:r>
                      <a:r>
                        <a:rPr lang="en-US" sz="2800" dirty="0">
                          <a:effectLst/>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657848">
                <a:tc>
                  <a:txBody>
                    <a:bodyPr/>
                    <a:lstStyle/>
                    <a:p>
                      <a:pPr marL="0" marR="0">
                        <a:lnSpc>
                          <a:spcPct val="107000"/>
                        </a:lnSpc>
                        <a:spcBef>
                          <a:spcPts val="0"/>
                        </a:spcBef>
                        <a:spcAft>
                          <a:spcPts val="0"/>
                        </a:spcAft>
                      </a:pPr>
                      <a:r>
                        <a:rPr lang="en-US" sz="2800">
                          <a:effectLst/>
                        </a:rPr>
                        <a:t>• Heavy mfg 9.3</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800">
                          <a:effectLst/>
                        </a:rPr>
                        <a:t>• Services 8.6  </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800" dirty="0">
                          <a:effectLst/>
                        </a:rPr>
                        <a:t> 14.1</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bl>
          </a:graphicData>
        </a:graphic>
      </p:graphicFrame>
      <p:sp>
        <p:nvSpPr>
          <p:cNvPr id="4" name="Rectangle 3"/>
          <p:cNvSpPr/>
          <p:nvPr/>
        </p:nvSpPr>
        <p:spPr>
          <a:xfrm>
            <a:off x="626533" y="1269351"/>
            <a:ext cx="10727267" cy="1224951"/>
          </a:xfrm>
          <a:prstGeom prst="rect">
            <a:avLst/>
          </a:prstGeom>
        </p:spPr>
        <p:txBody>
          <a:bodyPr wrap="square">
            <a:spAutoFit/>
          </a:bodyPr>
          <a:lstStyle/>
          <a:p>
            <a:pPr algn="l">
              <a:lnSpc>
                <a:spcPct val="115000"/>
              </a:lnSpc>
              <a:spcAft>
                <a:spcPts val="600"/>
              </a:spcAft>
            </a:pPr>
            <a:r>
              <a:rPr lang="en-US" sz="2400" dirty="0">
                <a:solidFill>
                  <a:srgbClr val="003366"/>
                </a:solidFill>
                <a:effectLst/>
                <a:latin typeface="Arial" panose="020F0502020204030204" pitchFamily="34" charset="0"/>
                <a:ea typeface="Calibri" panose="020F0502020204030204" pitchFamily="34" charset="0"/>
                <a:cs typeface="Times New Roman" panose="02020603050405020304" pitchFamily="18" charset="0"/>
              </a:rPr>
              <a:t>Economy-wide average multipliers (jobs per ZMW 1 million of final demand) are: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90711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37901" y="365126"/>
            <a:ext cx="10715899" cy="735542"/>
          </a:xfrm>
        </p:spPr>
        <p:txBody>
          <a:bodyPr>
            <a:normAutofit/>
          </a:bodyPr>
          <a:lstStyle/>
          <a:p>
            <a:pPr algn="l"/>
            <a:r>
              <a:rPr lang="en-US" sz="3200" dirty="0">
                <a:solidFill>
                  <a:srgbClr val="003366"/>
                </a:solidFill>
                <a:latin typeface="Arial" panose="020B0806030902050204" pitchFamily="34" charset="0"/>
              </a:rPr>
              <a:t>4.3	Scenario Simulations  </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23062397"/>
              </p:ext>
            </p:extLst>
          </p:nvPr>
        </p:nvGraphicFramePr>
        <p:xfrm>
          <a:off x="637903" y="1690430"/>
          <a:ext cx="10515600" cy="1116840"/>
        </p:xfrm>
        <a:graphic>
          <a:graphicData uri="http://schemas.openxmlformats.org/drawingml/2006/table">
            <a:tbl>
              <a:tblPr firstRow="1" firstCol="1" bandRow="1">
                <a:tableStyleId>{5C22544A-7EE6-4342-B048-85BDC9FD1C3A}</a:tableStyleId>
              </a:tblPr>
              <a:tblGrid>
                <a:gridCol w="2525847">
                  <a:extLst>
                    <a:ext uri="{9D8B030D-6E8A-4147-A177-3AD203B41FA5}">
                      <a16:colId xmlns:a16="http://schemas.microsoft.com/office/drawing/2014/main" val="20000"/>
                    </a:ext>
                  </a:extLst>
                </a:gridCol>
                <a:gridCol w="1331275">
                  <a:extLst>
                    <a:ext uri="{9D8B030D-6E8A-4147-A177-3AD203B41FA5}">
                      <a16:colId xmlns:a16="http://schemas.microsoft.com/office/drawing/2014/main" val="20001"/>
                    </a:ext>
                  </a:extLst>
                </a:gridCol>
                <a:gridCol w="1331275">
                  <a:extLst>
                    <a:ext uri="{9D8B030D-6E8A-4147-A177-3AD203B41FA5}">
                      <a16:colId xmlns:a16="http://schemas.microsoft.com/office/drawing/2014/main" val="20002"/>
                    </a:ext>
                  </a:extLst>
                </a:gridCol>
                <a:gridCol w="1331275">
                  <a:extLst>
                    <a:ext uri="{9D8B030D-6E8A-4147-A177-3AD203B41FA5}">
                      <a16:colId xmlns:a16="http://schemas.microsoft.com/office/drawing/2014/main" val="20003"/>
                    </a:ext>
                  </a:extLst>
                </a:gridCol>
                <a:gridCol w="1331275">
                  <a:extLst>
                    <a:ext uri="{9D8B030D-6E8A-4147-A177-3AD203B41FA5}">
                      <a16:colId xmlns:a16="http://schemas.microsoft.com/office/drawing/2014/main" val="20004"/>
                    </a:ext>
                  </a:extLst>
                </a:gridCol>
                <a:gridCol w="1331275">
                  <a:extLst>
                    <a:ext uri="{9D8B030D-6E8A-4147-A177-3AD203B41FA5}">
                      <a16:colId xmlns:a16="http://schemas.microsoft.com/office/drawing/2014/main" val="20005"/>
                    </a:ext>
                  </a:extLst>
                </a:gridCol>
                <a:gridCol w="1333378">
                  <a:extLst>
                    <a:ext uri="{9D8B030D-6E8A-4147-A177-3AD203B41FA5}">
                      <a16:colId xmlns:a16="http://schemas.microsoft.com/office/drawing/2014/main" val="20006"/>
                    </a:ext>
                  </a:extLst>
                </a:gridCol>
              </a:tblGrid>
              <a:tr h="182880">
                <a:tc>
                  <a:txBody>
                    <a:bodyPr/>
                    <a:lstStyle/>
                    <a:p>
                      <a:pPr marL="0" marR="0" algn="just">
                        <a:lnSpc>
                          <a:spcPct val="107000"/>
                        </a:lnSpc>
                        <a:spcBef>
                          <a:spcPts val="0"/>
                        </a:spcBef>
                        <a:spcAft>
                          <a:spcPts val="0"/>
                        </a:spcAft>
                      </a:pPr>
                      <a:r>
                        <a:rPr lang="en-US" sz="1800" dirty="0">
                          <a:effectLst/>
                        </a:rPr>
                        <a:t>Scenario</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Shock</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effectLst/>
                        </a:rPr>
                        <a:t>Total jobs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effectLst/>
                        </a:rPr>
                        <a:t>Direct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effectLst/>
                        </a:rPr>
                        <a:t>Indirect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effectLst/>
                        </a:rPr>
                        <a:t>Skilled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effectLst/>
                        </a:rPr>
                        <a:t>Unskilled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202474">
                <a:tc>
                  <a:txBody>
                    <a:bodyPr/>
                    <a:lstStyle/>
                    <a:p>
                      <a:pPr marL="0" marR="0" algn="just">
                        <a:lnSpc>
                          <a:spcPct val="107000"/>
                        </a:lnSpc>
                        <a:spcBef>
                          <a:spcPts val="0"/>
                        </a:spcBef>
                        <a:spcAft>
                          <a:spcPts val="0"/>
                        </a:spcAft>
                      </a:pPr>
                      <a:r>
                        <a:rPr lang="en-US" sz="1800">
                          <a:effectLst/>
                        </a:rPr>
                        <a:t>Agriculture-led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effectLst/>
                        </a:rPr>
                        <a:t>+10 %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effectLst/>
                        </a:rPr>
                        <a:t>152 000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effectLst/>
                        </a:rPr>
                        <a:t>64 %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effectLst/>
                        </a:rPr>
                        <a:t>36 %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effectLst/>
                        </a:rPr>
                        <a:t>18 %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effectLst/>
                        </a:rPr>
                        <a:t>82 %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182880">
                <a:tc>
                  <a:txBody>
                    <a:bodyPr/>
                    <a:lstStyle/>
                    <a:p>
                      <a:pPr marL="0" marR="0" algn="just">
                        <a:lnSpc>
                          <a:spcPct val="107000"/>
                        </a:lnSpc>
                        <a:spcBef>
                          <a:spcPts val="0"/>
                        </a:spcBef>
                        <a:spcAft>
                          <a:spcPts val="0"/>
                        </a:spcAft>
                      </a:pPr>
                      <a:r>
                        <a:rPr lang="en-US" sz="1800">
                          <a:effectLst/>
                        </a:rPr>
                        <a:t>Manufacturing-led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effectLst/>
                        </a:rPr>
                        <a:t>+15 %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effectLst/>
                        </a:rPr>
                        <a:t>138 400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effectLst/>
                        </a:rPr>
                        <a:t>52 %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effectLst/>
                        </a:rPr>
                        <a:t>48 %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effectLst/>
                        </a:rPr>
                        <a:t>34 %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effectLst/>
                        </a:rPr>
                        <a:t>66 %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182880">
                <a:tc>
                  <a:txBody>
                    <a:bodyPr/>
                    <a:lstStyle/>
                    <a:p>
                      <a:pPr marL="0" marR="0" algn="just">
                        <a:lnSpc>
                          <a:spcPct val="107000"/>
                        </a:lnSpc>
                        <a:spcBef>
                          <a:spcPts val="0"/>
                        </a:spcBef>
                        <a:spcAft>
                          <a:spcPts val="0"/>
                        </a:spcAft>
                      </a:pPr>
                      <a:r>
                        <a:rPr lang="en-US" sz="1800">
                          <a:effectLst/>
                        </a:rPr>
                        <a:t>Services-led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effectLst/>
                        </a:rPr>
                        <a:t>+20 %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effectLst/>
                        </a:rPr>
                        <a:t>129 700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effectLst/>
                        </a:rPr>
                        <a:t>47 %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effectLst/>
                        </a:rPr>
                        <a:t>53 %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effectLst/>
                        </a:rPr>
                        <a:t>42 %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dirty="0">
                          <a:effectLst/>
                        </a:rPr>
                        <a:t>58 %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bl>
          </a:graphicData>
        </a:graphic>
      </p:graphicFrame>
      <p:sp>
        <p:nvSpPr>
          <p:cNvPr id="7" name="Rectangle 2"/>
          <p:cNvSpPr>
            <a:spLocks noChangeArrowheads="1"/>
          </p:cNvSpPr>
          <p:nvPr/>
        </p:nvSpPr>
        <p:spPr bwMode="auto">
          <a:xfrm>
            <a:off x="637902" y="1226272"/>
            <a:ext cx="1171085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003366"/>
                </a:solidFill>
                <a:effectLst/>
                <a:latin typeface="Arial" panose="020F0502020204030204" pitchFamily="34" charset="0"/>
                <a:ea typeface="Calibri" panose="020F0502020204030204" pitchFamily="34" charset="0"/>
                <a:cs typeface="Times New Roman" panose="02020603050405020304" pitchFamily="18" charset="0"/>
              </a:rPr>
              <a:t>Table 1: Additional Employment Generated by Final-Demand Shocks  </a:t>
            </a:r>
            <a:endParaRPr kumimoji="0" lang="en-US" altLang="en-US" sz="1000" b="0" i="0" u="none" strike="noStrike" cap="none" normalizeH="0" baseline="0" dirty="0">
              <a:ln>
                <a:noFill/>
              </a:ln>
              <a:solidFill>
                <a:schemeClr val="tx1"/>
              </a:solidFill>
              <a:effectLst/>
            </a:endParaRPr>
          </a:p>
        </p:txBody>
      </p:sp>
      <p:sp>
        <p:nvSpPr>
          <p:cNvPr id="8" name="Rectangle 7"/>
          <p:cNvSpPr/>
          <p:nvPr/>
        </p:nvSpPr>
        <p:spPr>
          <a:xfrm>
            <a:off x="637901" y="3268251"/>
            <a:ext cx="10515601" cy="2324354"/>
          </a:xfrm>
          <a:prstGeom prst="rect">
            <a:avLst/>
          </a:prstGeom>
        </p:spPr>
        <p:txBody>
          <a:bodyPr wrap="square">
            <a:spAutoFit/>
          </a:bodyPr>
          <a:lstStyle/>
          <a:p>
            <a:pPr algn="l">
              <a:lnSpc>
                <a:spcPct val="115000"/>
              </a:lnSpc>
              <a:spcAft>
                <a:spcPts val="600"/>
              </a:spcAft>
            </a:pPr>
            <a:r>
              <a:rPr lang="en-US" sz="2400" dirty="0">
                <a:solidFill>
                  <a:srgbClr val="003366"/>
                </a:solidFill>
                <a:effectLst/>
                <a:latin typeface="Arial" panose="020F0502020204030204" pitchFamily="34" charset="0"/>
                <a:ea typeface="Calibri" panose="020F0502020204030204" pitchFamily="34" charset="0"/>
                <a:cs typeface="Times New Roman" panose="02020603050405020304" pitchFamily="18" charset="0"/>
              </a:rPr>
              <a:t>Agriculture, despite the smallest shock, yields the most jobs owing to high </a:t>
            </a:r>
            <a:r>
              <a:rPr lang="en-US" sz="2400" dirty="0" err="1">
                <a:solidFill>
                  <a:srgbClr val="003366"/>
                </a:solidFill>
                <a:effectLst/>
                <a:latin typeface="Arial" panose="020F0502020204030204" pitchFamily="34" charset="0"/>
                <a:ea typeface="Calibri" panose="020F0502020204030204" pitchFamily="34" charset="0"/>
                <a:cs typeface="Times New Roman" panose="02020603050405020304" pitchFamily="18" charset="0"/>
              </a:rPr>
              <a:t>labour</a:t>
            </a:r>
            <a:r>
              <a:rPr lang="en-US" sz="2400" dirty="0">
                <a:solidFill>
                  <a:srgbClr val="003366"/>
                </a:solidFill>
                <a:effectLst/>
                <a:latin typeface="Arial" panose="020F0502020204030204" pitchFamily="34" charset="0"/>
                <a:ea typeface="Calibri" panose="020F0502020204030204" pitchFamily="34" charset="0"/>
                <a:cs typeface="Times New Roman" panose="02020603050405020304" pitchFamily="18" charset="0"/>
              </a:rPr>
              <a:t> coefficients; manufacturing delivers the highest share of skilled positions; services create the largest proportion of indirect jobs.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535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92667" y="365125"/>
            <a:ext cx="10761133" cy="803275"/>
          </a:xfrm>
        </p:spPr>
        <p:txBody>
          <a:bodyPr>
            <a:normAutofit/>
          </a:bodyPr>
          <a:lstStyle/>
          <a:p>
            <a:pPr algn="l"/>
            <a:r>
              <a:rPr lang="en-US" sz="3200" dirty="0">
                <a:solidFill>
                  <a:srgbClr val="003366"/>
                </a:solidFill>
                <a:latin typeface="Arial" panose="020B0806030902050204" pitchFamily="34" charset="0"/>
              </a:rPr>
              <a:t>4.4	Sensitivity Analysis  </a:t>
            </a:r>
          </a:p>
        </p:txBody>
      </p:sp>
      <p:sp>
        <p:nvSpPr>
          <p:cNvPr id="3" name="Content Placeholder 2"/>
          <p:cNvSpPr>
            <a:spLocks noGrp="1"/>
          </p:cNvSpPr>
          <p:nvPr>
            <p:ph idx="1"/>
          </p:nvPr>
        </p:nvSpPr>
        <p:spPr>
          <a:xfrm>
            <a:off x="592667" y="2027583"/>
            <a:ext cx="10761133" cy="1240550"/>
          </a:xfrm>
        </p:spPr>
        <p:txBody>
          <a:bodyPr>
            <a:normAutofit/>
          </a:bodyPr>
          <a:lstStyle/>
          <a:p>
            <a:pPr algn="l"/>
            <a:r>
              <a:rPr lang="en-US" sz="2400" dirty="0">
                <a:solidFill>
                  <a:srgbClr val="003366"/>
                </a:solidFill>
                <a:latin typeface="Arial"/>
              </a:rPr>
              <a:t>Varying import propensities by ±10 % and value-added shares by ±5 % altered multipliers by &lt; 7 %, demonstrating robustness.</a:t>
            </a:r>
          </a:p>
        </p:txBody>
      </p:sp>
    </p:spTree>
    <p:extLst>
      <p:ext uri="{BB962C8B-B14F-4D97-AF65-F5344CB8AC3E}">
        <p14:creationId xmlns:p14="http://schemas.microsoft.com/office/powerpoint/2010/main" val="8805003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6533" y="365126"/>
            <a:ext cx="10727267" cy="659342"/>
          </a:xfrm>
        </p:spPr>
        <p:txBody>
          <a:bodyPr>
            <a:normAutofit/>
          </a:bodyPr>
          <a:lstStyle/>
          <a:p>
            <a:pPr algn="l"/>
            <a:r>
              <a:rPr lang="en-US" sz="3200" dirty="0">
                <a:solidFill>
                  <a:srgbClr val="003366"/>
                </a:solidFill>
                <a:latin typeface="Arial" panose="020B0806030902050204" pitchFamily="34" charset="0"/>
              </a:rPr>
              <a:t>5	Discussion  </a:t>
            </a:r>
          </a:p>
        </p:txBody>
      </p:sp>
      <p:sp>
        <p:nvSpPr>
          <p:cNvPr id="3" name="Content Placeholder 2"/>
          <p:cNvSpPr>
            <a:spLocks noGrp="1"/>
          </p:cNvSpPr>
          <p:nvPr>
            <p:ph idx="1"/>
          </p:nvPr>
        </p:nvSpPr>
        <p:spPr>
          <a:xfrm>
            <a:off x="626533" y="1921565"/>
            <a:ext cx="10727267" cy="4255398"/>
          </a:xfrm>
        </p:spPr>
        <p:txBody>
          <a:bodyPr>
            <a:normAutofit fontScale="92500" lnSpcReduction="20000"/>
          </a:bodyPr>
          <a:lstStyle/>
          <a:p>
            <a:pPr algn="l"/>
            <a:r>
              <a:rPr lang="en-US" sz="2400" dirty="0">
                <a:solidFill>
                  <a:srgbClr val="003366"/>
                </a:solidFill>
                <a:latin typeface="Arial"/>
              </a:rPr>
              <a:t>Results reaffirm agriculture’s centrality to employment but also underscore its low wage and skill profile. Manufacturing emerges as a strategic sector for quality job growth, consistent with Rodrik’s (2018) “escalator” hypothesis. </a:t>
            </a:r>
          </a:p>
          <a:p>
            <a:pPr algn="l"/>
            <a:r>
              <a:rPr lang="en-US" sz="2400" dirty="0">
                <a:solidFill>
                  <a:srgbClr val="003366"/>
                </a:solidFill>
                <a:latin typeface="Arial"/>
              </a:rPr>
              <a:t>Services function mainly as an enabling platform; relying on them alone is unlikely to absorb Zambia’s fast-growing </a:t>
            </a:r>
            <a:r>
              <a:rPr lang="en-US" sz="2400" dirty="0" err="1">
                <a:solidFill>
                  <a:srgbClr val="003366"/>
                </a:solidFill>
                <a:latin typeface="Arial"/>
              </a:rPr>
              <a:t>labour</a:t>
            </a:r>
            <a:r>
              <a:rPr lang="en-US" sz="2400" dirty="0">
                <a:solidFill>
                  <a:srgbClr val="003366"/>
                </a:solidFill>
                <a:latin typeface="Arial"/>
              </a:rPr>
              <a:t> force. </a:t>
            </a:r>
          </a:p>
          <a:p>
            <a:pPr algn="l"/>
            <a:r>
              <a:rPr lang="en-US" sz="2400" dirty="0">
                <a:solidFill>
                  <a:srgbClr val="003366"/>
                </a:solidFill>
                <a:latin typeface="Arial"/>
              </a:rPr>
              <a:t>Hence an integrated strategy is required—one that raises agricultural productivity, deepens agro-processing, and scaffolds both through efficient service inputs such as transport, ICT, and finance. </a:t>
            </a:r>
          </a:p>
          <a:p>
            <a:pPr algn="l"/>
            <a:r>
              <a:rPr lang="en-US" sz="2400" dirty="0">
                <a:solidFill>
                  <a:srgbClr val="003366"/>
                </a:solidFill>
                <a:latin typeface="Arial"/>
              </a:rPr>
              <a:t>These findings complement country-specific CGE evidence by the World Bank (2019), and align with cross-country </a:t>
            </a:r>
            <a:r>
              <a:rPr lang="en-US" sz="2400" dirty="0" err="1">
                <a:solidFill>
                  <a:srgbClr val="003366"/>
                </a:solidFill>
                <a:latin typeface="Arial"/>
              </a:rPr>
              <a:t>stylised</a:t>
            </a:r>
            <a:r>
              <a:rPr lang="en-US" sz="2400" dirty="0">
                <a:solidFill>
                  <a:srgbClr val="003366"/>
                </a:solidFill>
                <a:latin typeface="Arial"/>
              </a:rPr>
              <a:t> facts on late-</a:t>
            </a:r>
            <a:r>
              <a:rPr lang="en-US" sz="2400" dirty="0" err="1">
                <a:solidFill>
                  <a:srgbClr val="003366"/>
                </a:solidFill>
                <a:latin typeface="Arial"/>
              </a:rPr>
              <a:t>industrialising</a:t>
            </a:r>
            <a:r>
              <a:rPr lang="en-US" sz="2400" dirty="0">
                <a:solidFill>
                  <a:srgbClr val="003366"/>
                </a:solidFill>
                <a:latin typeface="Arial"/>
              </a:rPr>
              <a:t> economies (Rodrik, 2018).</a:t>
            </a:r>
          </a:p>
          <a:p>
            <a:pPr marL="0" indent="0" algn="l">
              <a:buNone/>
            </a:pPr>
            <a:endParaRPr lang="en-US" dirty="0"/>
          </a:p>
        </p:txBody>
      </p:sp>
    </p:spTree>
    <p:extLst>
      <p:ext uri="{BB962C8B-B14F-4D97-AF65-F5344CB8AC3E}">
        <p14:creationId xmlns:p14="http://schemas.microsoft.com/office/powerpoint/2010/main" val="39311626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35000" y="365125"/>
            <a:ext cx="10718800" cy="1325563"/>
          </a:xfrm>
        </p:spPr>
        <p:txBody>
          <a:bodyPr>
            <a:normAutofit/>
          </a:bodyPr>
          <a:lstStyle/>
          <a:p>
            <a:pPr algn="l"/>
            <a:r>
              <a:rPr lang="en-US" sz="3200" dirty="0">
                <a:solidFill>
                  <a:srgbClr val="003366"/>
                </a:solidFill>
                <a:latin typeface="Arial" panose="020B0806030902050204" pitchFamily="34" charset="0"/>
              </a:rPr>
              <a:t>6	Policy Implications  </a:t>
            </a:r>
            <a:br>
              <a:rPr lang="en-US" sz="3600" dirty="0">
                <a:solidFill>
                  <a:srgbClr val="FF0000"/>
                </a:solidFill>
                <a:latin typeface="Impact" panose="020B0806030902050204" pitchFamily="34" charset="0"/>
              </a:rPr>
            </a:br>
            <a:r>
              <a:rPr lang="en-US" sz="3200" dirty="0">
                <a:solidFill>
                  <a:srgbClr val="003366"/>
                </a:solidFill>
                <a:latin typeface="Arial" panose="020B0806030902050204" pitchFamily="34" charset="0"/>
              </a:rPr>
              <a:t>6.1	Targeted Support for Agro-processing  </a:t>
            </a:r>
          </a:p>
        </p:txBody>
      </p:sp>
      <p:sp>
        <p:nvSpPr>
          <p:cNvPr id="3" name="Content Placeholder 2"/>
          <p:cNvSpPr>
            <a:spLocks noGrp="1"/>
          </p:cNvSpPr>
          <p:nvPr>
            <p:ph idx="1"/>
          </p:nvPr>
        </p:nvSpPr>
        <p:spPr>
          <a:xfrm>
            <a:off x="635000" y="1825625"/>
            <a:ext cx="10718800" cy="4351338"/>
          </a:xfrm>
        </p:spPr>
        <p:txBody>
          <a:bodyPr>
            <a:normAutofit/>
          </a:bodyPr>
          <a:lstStyle/>
          <a:p>
            <a:pPr lvl="0" algn="l"/>
            <a:r>
              <a:rPr lang="en-US" sz="2400" dirty="0">
                <a:solidFill>
                  <a:srgbClr val="003366"/>
                </a:solidFill>
                <a:latin typeface="Arial"/>
              </a:rPr>
              <a:t>Introduce matching-grant schemes for SME processors to adopt food-safety certification and energy-efficient dryers.  </a:t>
            </a:r>
          </a:p>
          <a:p>
            <a:pPr lvl="0" algn="l"/>
            <a:r>
              <a:rPr lang="en-US" sz="2400" dirty="0">
                <a:solidFill>
                  <a:srgbClr val="003366"/>
                </a:solidFill>
                <a:latin typeface="Arial"/>
              </a:rPr>
              <a:t>Scale up feeder-road rehabilitation in the 20 highest-surplus districts; estimated cost ZMW 1.4 billion, financed via the Roads Fund and a 10 % top-slice of mining royalties.  </a:t>
            </a:r>
          </a:p>
          <a:p>
            <a:pPr marL="0" indent="0" algn="l">
              <a:buNone/>
            </a:pPr>
            <a:endParaRPr lang="en-US" sz="3600" dirty="0"/>
          </a:p>
        </p:txBody>
      </p:sp>
    </p:spTree>
    <p:extLst>
      <p:ext uri="{BB962C8B-B14F-4D97-AF65-F5344CB8AC3E}">
        <p14:creationId xmlns:p14="http://schemas.microsoft.com/office/powerpoint/2010/main" val="17531865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92667" y="365126"/>
            <a:ext cx="10761133" cy="794808"/>
          </a:xfrm>
        </p:spPr>
        <p:txBody>
          <a:bodyPr>
            <a:normAutofit fontScale="90000"/>
          </a:bodyPr>
          <a:lstStyle/>
          <a:p>
            <a:pPr algn="l"/>
            <a:r>
              <a:rPr lang="en-US" sz="3200" dirty="0">
                <a:solidFill>
                  <a:srgbClr val="003366"/>
                </a:solidFill>
                <a:latin typeface="Arial" panose="020B0806030902050204" pitchFamily="34" charset="0"/>
              </a:rPr>
              <a:t>6.2	Industrial Parks and Cluster Development  </a:t>
            </a:r>
          </a:p>
        </p:txBody>
      </p:sp>
      <p:sp>
        <p:nvSpPr>
          <p:cNvPr id="3" name="Content Placeholder 2"/>
          <p:cNvSpPr>
            <a:spLocks noGrp="1"/>
          </p:cNvSpPr>
          <p:nvPr>
            <p:ph idx="1"/>
          </p:nvPr>
        </p:nvSpPr>
        <p:spPr>
          <a:xfrm>
            <a:off x="592667" y="2027583"/>
            <a:ext cx="10515600" cy="4149380"/>
          </a:xfrm>
        </p:spPr>
        <p:txBody>
          <a:bodyPr>
            <a:normAutofit/>
          </a:bodyPr>
          <a:lstStyle/>
          <a:p>
            <a:pPr lvl="0" algn="l"/>
            <a:r>
              <a:rPr lang="en-US" sz="2400" dirty="0">
                <a:solidFill>
                  <a:srgbClr val="003366"/>
                </a:solidFill>
                <a:latin typeface="Arial"/>
              </a:rPr>
              <a:t>Convert the </a:t>
            </a:r>
            <a:r>
              <a:rPr lang="en-US" sz="2400" dirty="0" err="1">
                <a:solidFill>
                  <a:srgbClr val="003366"/>
                </a:solidFill>
                <a:latin typeface="Arial"/>
              </a:rPr>
              <a:t>Chambishi</a:t>
            </a:r>
            <a:r>
              <a:rPr lang="en-US" sz="2400" dirty="0">
                <a:solidFill>
                  <a:srgbClr val="003366"/>
                </a:solidFill>
                <a:latin typeface="Arial"/>
              </a:rPr>
              <a:t> MFEZ pilot into a multi-sector light-manufacturing park with conditional tax holidays tied to local-sourcing ratios ≥ 40 %.  </a:t>
            </a:r>
          </a:p>
          <a:p>
            <a:pPr lvl="0" algn="l"/>
            <a:r>
              <a:rPr lang="en-US" sz="2400" dirty="0">
                <a:solidFill>
                  <a:srgbClr val="003366"/>
                </a:solidFill>
                <a:latin typeface="Arial"/>
              </a:rPr>
              <a:t>Establish mobile TVET units to deliver competency-based training inside the parks, reducing mismatch lags identified in the </a:t>
            </a:r>
            <a:r>
              <a:rPr lang="en-US" sz="2400" dirty="0" err="1">
                <a:solidFill>
                  <a:srgbClr val="003366"/>
                </a:solidFill>
                <a:latin typeface="Arial"/>
              </a:rPr>
              <a:t>Labour</a:t>
            </a:r>
            <a:r>
              <a:rPr lang="en-US" sz="2400" dirty="0">
                <a:solidFill>
                  <a:srgbClr val="003366"/>
                </a:solidFill>
                <a:latin typeface="Arial"/>
              </a:rPr>
              <a:t> Force Survey (2020).  </a:t>
            </a:r>
          </a:p>
          <a:p>
            <a:pPr algn="l"/>
            <a:endParaRPr lang="en-US" sz="3200" dirty="0"/>
          </a:p>
        </p:txBody>
      </p:sp>
    </p:spTree>
    <p:extLst>
      <p:ext uri="{BB962C8B-B14F-4D97-AF65-F5344CB8AC3E}">
        <p14:creationId xmlns:p14="http://schemas.microsoft.com/office/powerpoint/2010/main" val="5166037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365126"/>
            <a:ext cx="10744200" cy="820208"/>
          </a:xfrm>
        </p:spPr>
        <p:txBody>
          <a:bodyPr>
            <a:normAutofit/>
          </a:bodyPr>
          <a:lstStyle/>
          <a:p>
            <a:pPr algn="l"/>
            <a:r>
              <a:rPr lang="en-US" sz="3200" dirty="0">
                <a:solidFill>
                  <a:srgbClr val="003366"/>
                </a:solidFill>
                <a:latin typeface="Arial" panose="020B0806030902050204" pitchFamily="34" charset="0"/>
              </a:rPr>
              <a:t>6.3	Services as an Enabler, not a Substitute  </a:t>
            </a:r>
          </a:p>
        </p:txBody>
      </p:sp>
      <p:sp>
        <p:nvSpPr>
          <p:cNvPr id="3" name="Content Placeholder 2"/>
          <p:cNvSpPr>
            <a:spLocks noGrp="1"/>
          </p:cNvSpPr>
          <p:nvPr>
            <p:ph idx="1"/>
          </p:nvPr>
        </p:nvSpPr>
        <p:spPr>
          <a:xfrm>
            <a:off x="609600" y="2027583"/>
            <a:ext cx="10744200" cy="2205750"/>
          </a:xfrm>
        </p:spPr>
        <p:txBody>
          <a:bodyPr>
            <a:normAutofit/>
          </a:bodyPr>
          <a:lstStyle/>
          <a:p>
            <a:pPr lvl="0" algn="l"/>
            <a:r>
              <a:rPr lang="en-US" sz="2400" dirty="0">
                <a:solidFill>
                  <a:srgbClr val="003366"/>
                </a:solidFill>
                <a:latin typeface="Arial"/>
              </a:rPr>
              <a:t>Prioritize universal 4G coverage and national </a:t>
            </a:r>
            <a:r>
              <a:rPr lang="en-US" sz="2400" dirty="0" err="1">
                <a:solidFill>
                  <a:srgbClr val="003366"/>
                </a:solidFill>
                <a:latin typeface="Arial"/>
              </a:rPr>
              <a:t>fibre</a:t>
            </a:r>
            <a:r>
              <a:rPr lang="en-US" sz="2400" dirty="0">
                <a:solidFill>
                  <a:srgbClr val="003366"/>
                </a:solidFill>
                <a:latin typeface="Arial"/>
              </a:rPr>
              <a:t> backbones; bundle this with wholesale-access regulation to curb telco mark-ups.  </a:t>
            </a:r>
          </a:p>
          <a:p>
            <a:pPr lvl="0" algn="l"/>
            <a:r>
              <a:rPr lang="en-US" sz="2400" dirty="0">
                <a:solidFill>
                  <a:srgbClr val="003366"/>
                </a:solidFill>
                <a:latin typeface="Arial"/>
              </a:rPr>
              <a:t>Capitalize a ZMW 200 million Digital Logistics Challenge Fund that co-finances platforms linking small farmers to urban markets.  </a:t>
            </a:r>
          </a:p>
          <a:p>
            <a:pPr algn="l"/>
            <a:endParaRPr lang="en-US" sz="3200" dirty="0"/>
          </a:p>
        </p:txBody>
      </p:sp>
    </p:spTree>
    <p:extLst>
      <p:ext uri="{BB962C8B-B14F-4D97-AF65-F5344CB8AC3E}">
        <p14:creationId xmlns:p14="http://schemas.microsoft.com/office/powerpoint/2010/main" val="2355298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66334" y="365125"/>
            <a:ext cx="9787466" cy="803275"/>
          </a:xfrm>
        </p:spPr>
        <p:txBody>
          <a:bodyPr>
            <a:normAutofit/>
          </a:bodyPr>
          <a:lstStyle/>
          <a:p>
            <a:pPr algn="l"/>
            <a:r>
              <a:rPr lang="en-GB" sz="3200" dirty="0">
                <a:solidFill>
                  <a:srgbClr val="003366"/>
                </a:solidFill>
                <a:latin typeface="Arial" panose="020B0806030902050204" pitchFamily="34" charset="0"/>
              </a:rPr>
              <a:t>Outline</a:t>
            </a:r>
            <a:endParaRPr lang="en-US" sz="3600" dirty="0">
              <a:solidFill>
                <a:srgbClr val="FF0000"/>
              </a:solidFill>
              <a:latin typeface="Impact" panose="020B0806030902050204" pitchFamily="34" charset="0"/>
            </a:endParaRPr>
          </a:p>
        </p:txBody>
      </p:sp>
      <p:sp>
        <p:nvSpPr>
          <p:cNvPr id="3" name="Content Placeholder 2"/>
          <p:cNvSpPr>
            <a:spLocks noGrp="1"/>
          </p:cNvSpPr>
          <p:nvPr>
            <p:ph idx="1"/>
          </p:nvPr>
        </p:nvSpPr>
        <p:spPr>
          <a:xfrm>
            <a:off x="1566334" y="1312333"/>
            <a:ext cx="9787466" cy="4834467"/>
          </a:xfrm>
        </p:spPr>
        <p:txBody>
          <a:bodyPr>
            <a:normAutofit fontScale="92500" lnSpcReduction="10000"/>
          </a:bodyPr>
          <a:lstStyle/>
          <a:p>
            <a:pPr algn="l"/>
            <a:r>
              <a:rPr lang="en-US" sz="2400" b="1" dirty="0">
                <a:solidFill>
                  <a:srgbClr val="003366"/>
                </a:solidFill>
                <a:latin typeface="Arial"/>
              </a:rPr>
              <a:t>Introduction  </a:t>
            </a:r>
          </a:p>
          <a:p>
            <a:pPr algn="l"/>
            <a:r>
              <a:rPr lang="en-US" sz="2400" b="1" dirty="0">
                <a:solidFill>
                  <a:srgbClr val="003366"/>
                </a:solidFill>
                <a:latin typeface="Arial"/>
              </a:rPr>
              <a:t>Methodology  </a:t>
            </a:r>
          </a:p>
          <a:p>
            <a:pPr algn="l"/>
            <a:r>
              <a:rPr lang="en-US" sz="2400" b="1" dirty="0">
                <a:solidFill>
                  <a:srgbClr val="003366"/>
                </a:solidFill>
                <a:latin typeface="Arial"/>
              </a:rPr>
              <a:t>Results  </a:t>
            </a:r>
          </a:p>
          <a:p>
            <a:pPr algn="l"/>
            <a:r>
              <a:rPr lang="en-US" sz="2400" b="1" dirty="0">
                <a:solidFill>
                  <a:srgbClr val="003366"/>
                </a:solidFill>
                <a:latin typeface="Arial"/>
              </a:rPr>
              <a:t>Discussion  </a:t>
            </a:r>
          </a:p>
          <a:p>
            <a:pPr algn="l"/>
            <a:r>
              <a:rPr lang="en-US" sz="2400" b="1" dirty="0">
                <a:solidFill>
                  <a:srgbClr val="003366"/>
                </a:solidFill>
                <a:latin typeface="Arial"/>
              </a:rPr>
              <a:t>Policy Implications </a:t>
            </a:r>
          </a:p>
          <a:p>
            <a:pPr algn="l"/>
            <a:r>
              <a:rPr lang="en-US" sz="2400" b="1" dirty="0">
                <a:solidFill>
                  <a:srgbClr val="003366"/>
                </a:solidFill>
                <a:latin typeface="Arial"/>
              </a:rPr>
              <a:t>Conclusion  </a:t>
            </a:r>
          </a:p>
          <a:p>
            <a:pPr algn="l"/>
            <a:r>
              <a:rPr lang="en-US" sz="2400" b="1" dirty="0">
                <a:solidFill>
                  <a:srgbClr val="003366"/>
                </a:solidFill>
                <a:latin typeface="Arial"/>
              </a:rPr>
              <a:t>Limitations and Future Research  </a:t>
            </a:r>
          </a:p>
          <a:p>
            <a:pPr algn="l"/>
            <a:r>
              <a:rPr lang="en-US" sz="2400" b="1" dirty="0">
                <a:solidFill>
                  <a:srgbClr val="003366"/>
                </a:solidFill>
                <a:latin typeface="Arial"/>
              </a:rPr>
              <a:t>Appendix A. Sector Classification Mapping</a:t>
            </a:r>
          </a:p>
          <a:p>
            <a:pPr algn="l"/>
            <a:r>
              <a:rPr lang="en-US" sz="2400" b="1" dirty="0">
                <a:solidFill>
                  <a:srgbClr val="003366"/>
                </a:solidFill>
                <a:latin typeface="Arial"/>
              </a:rPr>
              <a:t>Appendix B. Selected Sectoral Employment Coefficients and Multipliers  </a:t>
            </a:r>
          </a:p>
          <a:p>
            <a:pPr marL="0" indent="0" algn="l">
              <a:buNone/>
            </a:pPr>
            <a:endParaRPr lang="en-US" dirty="0"/>
          </a:p>
        </p:txBody>
      </p:sp>
    </p:spTree>
    <p:extLst>
      <p:ext uri="{BB962C8B-B14F-4D97-AF65-F5344CB8AC3E}">
        <p14:creationId xmlns:p14="http://schemas.microsoft.com/office/powerpoint/2010/main" val="440806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18067" y="365126"/>
            <a:ext cx="10735733" cy="845608"/>
          </a:xfrm>
        </p:spPr>
        <p:txBody>
          <a:bodyPr>
            <a:normAutofit/>
          </a:bodyPr>
          <a:lstStyle/>
          <a:p>
            <a:pPr algn="l"/>
            <a:r>
              <a:rPr lang="en-US" sz="3200" dirty="0">
                <a:solidFill>
                  <a:srgbClr val="003366"/>
                </a:solidFill>
                <a:latin typeface="Arial" panose="020B0806030902050204" pitchFamily="34" charset="0"/>
              </a:rPr>
              <a:t>6.4	Cross-Cutting Measures  </a:t>
            </a:r>
          </a:p>
        </p:txBody>
      </p:sp>
      <p:sp>
        <p:nvSpPr>
          <p:cNvPr id="3" name="Content Placeholder 2"/>
          <p:cNvSpPr>
            <a:spLocks noGrp="1"/>
          </p:cNvSpPr>
          <p:nvPr>
            <p:ph idx="1"/>
          </p:nvPr>
        </p:nvSpPr>
        <p:spPr>
          <a:xfrm>
            <a:off x="618067" y="2107096"/>
            <a:ext cx="10735733" cy="4069867"/>
          </a:xfrm>
        </p:spPr>
        <p:txBody>
          <a:bodyPr>
            <a:normAutofit/>
          </a:bodyPr>
          <a:lstStyle/>
          <a:p>
            <a:pPr lvl="0" algn="l"/>
            <a:r>
              <a:rPr lang="en-US" sz="2400" dirty="0">
                <a:solidFill>
                  <a:srgbClr val="003366"/>
                </a:solidFill>
                <a:latin typeface="Arial"/>
              </a:rPr>
              <a:t>Create a Jobs &amp; Competitiveness Fund, seeded with 0.5 % of GDP, to leverage donor co-financing for cluster infrastructure.  </a:t>
            </a:r>
          </a:p>
          <a:p>
            <a:pPr lvl="0" algn="l"/>
            <a:r>
              <a:rPr lang="en-US" sz="2400" dirty="0">
                <a:solidFill>
                  <a:srgbClr val="003366"/>
                </a:solidFill>
                <a:latin typeface="Arial"/>
              </a:rPr>
              <a:t>Embed climate-smart agronomic packages (conservation farming, solar irrigation) in all farm-input support to safeguard long-run job multipliers.  </a:t>
            </a:r>
          </a:p>
          <a:p>
            <a:pPr lvl="0" algn="l"/>
            <a:r>
              <a:rPr lang="en-US" sz="2400" dirty="0">
                <a:solidFill>
                  <a:srgbClr val="003366"/>
                </a:solidFill>
                <a:latin typeface="Arial"/>
              </a:rPr>
              <a:t>Make grant eligibility contingent on employing ≥ 40 % women and ≥ 30 % youth, directly tackling demographic employment gaps.</a:t>
            </a:r>
          </a:p>
          <a:p>
            <a:pPr algn="l"/>
            <a:endParaRPr lang="en-US" dirty="0"/>
          </a:p>
        </p:txBody>
      </p:sp>
    </p:spTree>
    <p:extLst>
      <p:ext uri="{BB962C8B-B14F-4D97-AF65-F5344CB8AC3E}">
        <p14:creationId xmlns:p14="http://schemas.microsoft.com/office/powerpoint/2010/main" val="31199303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6342"/>
          </a:xfrm>
        </p:spPr>
        <p:txBody>
          <a:bodyPr>
            <a:normAutofit/>
          </a:bodyPr>
          <a:lstStyle/>
          <a:p>
            <a:pPr algn="l"/>
            <a:r>
              <a:rPr lang="en-US" sz="3200" dirty="0">
                <a:solidFill>
                  <a:srgbClr val="003366"/>
                </a:solidFill>
                <a:latin typeface="Arial" panose="020B0806030902050204" pitchFamily="34" charset="0"/>
              </a:rPr>
              <a:t>7	Conclusion  </a:t>
            </a:r>
          </a:p>
        </p:txBody>
      </p:sp>
      <p:sp>
        <p:nvSpPr>
          <p:cNvPr id="3" name="Content Placeholder 2"/>
          <p:cNvSpPr>
            <a:spLocks noGrp="1"/>
          </p:cNvSpPr>
          <p:nvPr>
            <p:ph idx="1"/>
          </p:nvPr>
        </p:nvSpPr>
        <p:spPr>
          <a:xfrm>
            <a:off x="838200" y="1828800"/>
            <a:ext cx="10515600" cy="4348163"/>
          </a:xfrm>
        </p:spPr>
        <p:txBody>
          <a:bodyPr/>
          <a:lstStyle/>
          <a:p>
            <a:pPr marL="0" indent="0" algn="l">
              <a:buNone/>
            </a:pPr>
            <a:r>
              <a:rPr lang="en-US" sz="2400" dirty="0">
                <a:solidFill>
                  <a:srgbClr val="003366"/>
                </a:solidFill>
                <a:latin typeface="Arial"/>
              </a:rPr>
              <a:t>By constructing and </a:t>
            </a:r>
            <a:r>
              <a:rPr lang="en-US" sz="2400" dirty="0" err="1">
                <a:solidFill>
                  <a:srgbClr val="003366"/>
                </a:solidFill>
                <a:latin typeface="Arial"/>
              </a:rPr>
              <a:t>analysing</a:t>
            </a:r>
            <a:r>
              <a:rPr lang="en-US" sz="2400" dirty="0">
                <a:solidFill>
                  <a:srgbClr val="003366"/>
                </a:solidFill>
                <a:latin typeface="Arial"/>
              </a:rPr>
              <a:t> a Zambia-specific Social Accounting Matrix, this study quantified the direct and indirect employment gains from alternative sector-led growth paths. Agriculture remains the most potent generator of jobs per unit of demand, yet manufacturing offers superior wage and skill profiles, while services provide essential enabling linkages. A balanced growth strategy—simultaneously boosting agricultural productivity, nurturing light manufacturing clusters, and strengthening service-sector infrastructure—offers the greatest promise for meeting Zambia’s Vision 2030 employment targets.</a:t>
            </a:r>
          </a:p>
          <a:p>
            <a:pPr algn="l"/>
            <a:endParaRPr lang="en-US" dirty="0"/>
          </a:p>
        </p:txBody>
      </p:sp>
    </p:spTree>
    <p:extLst>
      <p:ext uri="{BB962C8B-B14F-4D97-AF65-F5344CB8AC3E}">
        <p14:creationId xmlns:p14="http://schemas.microsoft.com/office/powerpoint/2010/main" val="17079271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60942"/>
          </a:xfrm>
        </p:spPr>
        <p:txBody>
          <a:bodyPr>
            <a:normAutofit/>
          </a:bodyPr>
          <a:lstStyle/>
          <a:p>
            <a:pPr algn="l"/>
            <a:r>
              <a:rPr lang="en-US" sz="3200" dirty="0">
                <a:solidFill>
                  <a:srgbClr val="003366"/>
                </a:solidFill>
                <a:latin typeface="Arial" panose="020B0806030902050204" pitchFamily="34" charset="0"/>
              </a:rPr>
              <a:t>8	Limitations and Future Research </a:t>
            </a:r>
          </a:p>
        </p:txBody>
      </p:sp>
      <p:sp>
        <p:nvSpPr>
          <p:cNvPr id="3" name="Content Placeholder 2"/>
          <p:cNvSpPr>
            <a:spLocks noGrp="1"/>
          </p:cNvSpPr>
          <p:nvPr>
            <p:ph idx="1"/>
          </p:nvPr>
        </p:nvSpPr>
        <p:spPr>
          <a:xfrm>
            <a:off x="745067" y="1921564"/>
            <a:ext cx="10515600" cy="3555841"/>
          </a:xfrm>
        </p:spPr>
        <p:txBody>
          <a:bodyPr>
            <a:normAutofit fontScale="92500" lnSpcReduction="10000"/>
          </a:bodyPr>
          <a:lstStyle/>
          <a:p>
            <a:pPr lvl="0" algn="l"/>
            <a:r>
              <a:rPr lang="en-US" sz="2400" dirty="0">
                <a:solidFill>
                  <a:srgbClr val="003366"/>
                </a:solidFill>
                <a:latin typeface="Arial"/>
              </a:rPr>
              <a:t>Data Vintage: 2019–2021 data may not fully capture post-COVID structural shifts; a new SAM round using 2023 supply-use tables is recommended.  </a:t>
            </a:r>
          </a:p>
          <a:p>
            <a:pPr lvl="0" algn="l"/>
            <a:r>
              <a:rPr lang="en-US" sz="2400" dirty="0">
                <a:solidFill>
                  <a:srgbClr val="003366"/>
                </a:solidFill>
                <a:latin typeface="Arial"/>
              </a:rPr>
              <a:t>Fixed-Coefficient Assumption: Multipliers ignore price responses and capacity constraints; embedding the SAM in a CGE model would remedy this.  </a:t>
            </a:r>
          </a:p>
          <a:p>
            <a:pPr lvl="0" algn="l"/>
            <a:r>
              <a:rPr lang="en-US" sz="2400" dirty="0">
                <a:solidFill>
                  <a:srgbClr val="003366"/>
                </a:solidFill>
                <a:latin typeface="Arial"/>
              </a:rPr>
              <a:t>Spatial Heterogeneity: National averages hide provincial disparities; future work should build regional SAMs to inform place-based policy.  </a:t>
            </a:r>
          </a:p>
          <a:p>
            <a:pPr lvl="0" algn="l"/>
            <a:r>
              <a:rPr lang="en-US" sz="2400" dirty="0">
                <a:solidFill>
                  <a:srgbClr val="003366"/>
                </a:solidFill>
                <a:latin typeface="Arial"/>
              </a:rPr>
              <a:t>Informality: Current matrix treats informal output implicitly; explicit disaggregation would refine </a:t>
            </a:r>
            <a:r>
              <a:rPr lang="en-US" sz="2400" dirty="0" err="1">
                <a:solidFill>
                  <a:srgbClr val="003366"/>
                </a:solidFill>
                <a:latin typeface="Arial"/>
              </a:rPr>
              <a:t>labour-intensive</a:t>
            </a:r>
            <a:r>
              <a:rPr lang="en-US" sz="2400" dirty="0">
                <a:solidFill>
                  <a:srgbClr val="003366"/>
                </a:solidFill>
                <a:latin typeface="Arial"/>
              </a:rPr>
              <a:t> sector multipliers.</a:t>
            </a:r>
          </a:p>
          <a:p>
            <a:pPr algn="l"/>
            <a:endParaRPr lang="en-US" dirty="0"/>
          </a:p>
        </p:txBody>
      </p:sp>
    </p:spTree>
    <p:extLst>
      <p:ext uri="{BB962C8B-B14F-4D97-AF65-F5344CB8AC3E}">
        <p14:creationId xmlns:p14="http://schemas.microsoft.com/office/powerpoint/2010/main" val="39861826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08542"/>
          </a:xfrm>
        </p:spPr>
        <p:txBody>
          <a:bodyPr>
            <a:normAutofit/>
          </a:bodyPr>
          <a:lstStyle/>
          <a:p>
            <a:pPr algn="l"/>
            <a:r>
              <a:rPr lang="en-US" sz="3200" dirty="0">
                <a:solidFill>
                  <a:srgbClr val="003366"/>
                </a:solidFill>
                <a:latin typeface="Arial" panose="020B0806030902050204" pitchFamily="34" charset="0"/>
              </a:rPr>
              <a:t>9	Acknowledgements  </a:t>
            </a:r>
          </a:p>
        </p:txBody>
      </p:sp>
      <p:sp>
        <p:nvSpPr>
          <p:cNvPr id="3" name="Content Placeholder 2"/>
          <p:cNvSpPr>
            <a:spLocks noGrp="1"/>
          </p:cNvSpPr>
          <p:nvPr>
            <p:ph idx="1"/>
          </p:nvPr>
        </p:nvSpPr>
        <p:spPr>
          <a:xfrm>
            <a:off x="838200" y="2173357"/>
            <a:ext cx="10515600" cy="3431312"/>
          </a:xfrm>
        </p:spPr>
        <p:txBody>
          <a:bodyPr/>
          <a:lstStyle/>
          <a:p>
            <a:pPr marL="0" indent="0" algn="l">
              <a:buNone/>
            </a:pPr>
            <a:r>
              <a:rPr lang="en-US" sz="2400" dirty="0">
                <a:solidFill>
                  <a:srgbClr val="003366"/>
                </a:solidFill>
                <a:latin typeface="Arial"/>
              </a:rPr>
              <a:t>The author thanks the Zambia Statistics Agency for access to unpublished supply-use tables and the Ministry of Finance Macroeconomic Modelling Unit for technical guidance. Helpful comments from two anonymous reviewers. (See other references in main document).</a:t>
            </a:r>
          </a:p>
          <a:p>
            <a:pPr marL="0" indent="0" algn="l">
              <a:buNone/>
            </a:pPr>
            <a:endParaRPr lang="en-US" dirty="0"/>
          </a:p>
        </p:txBody>
      </p:sp>
    </p:spTree>
    <p:extLst>
      <p:ext uri="{BB962C8B-B14F-4D97-AF65-F5344CB8AC3E}">
        <p14:creationId xmlns:p14="http://schemas.microsoft.com/office/powerpoint/2010/main" val="15003363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63599" y="365114"/>
            <a:ext cx="10515600" cy="473074"/>
          </a:xfrm>
        </p:spPr>
        <p:txBody>
          <a:bodyPr>
            <a:normAutofit fontScale="90000"/>
          </a:bodyPr>
          <a:lstStyle/>
          <a:p>
            <a:pPr algn="l"/>
            <a:r>
              <a:rPr lang="en-US" sz="3200" dirty="0">
                <a:solidFill>
                  <a:srgbClr val="003366"/>
                </a:solidFill>
                <a:latin typeface="Arial" panose="020B0806030902050204" pitchFamily="34" charset="0"/>
              </a:rPr>
              <a:t>Appendix A. Sector Classification Mapping (37-sector SAM ➜ 10-sector presentation)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79578503"/>
              </p:ext>
            </p:extLst>
          </p:nvPr>
        </p:nvGraphicFramePr>
        <p:xfrm>
          <a:off x="838200" y="838188"/>
          <a:ext cx="10566399" cy="5672678"/>
        </p:xfrm>
        <a:graphic>
          <a:graphicData uri="http://schemas.openxmlformats.org/drawingml/2006/table">
            <a:tbl>
              <a:tblPr firstRow="1" firstCol="1" bandRow="1">
                <a:tableStyleId>{5C22544A-7EE6-4342-B048-85BDC9FD1C3A}</a:tableStyleId>
              </a:tblPr>
              <a:tblGrid>
                <a:gridCol w="1519979">
                  <a:extLst>
                    <a:ext uri="{9D8B030D-6E8A-4147-A177-3AD203B41FA5}">
                      <a16:colId xmlns:a16="http://schemas.microsoft.com/office/drawing/2014/main" val="20000"/>
                    </a:ext>
                  </a:extLst>
                </a:gridCol>
                <a:gridCol w="5523910">
                  <a:extLst>
                    <a:ext uri="{9D8B030D-6E8A-4147-A177-3AD203B41FA5}">
                      <a16:colId xmlns:a16="http://schemas.microsoft.com/office/drawing/2014/main" val="20001"/>
                    </a:ext>
                  </a:extLst>
                </a:gridCol>
                <a:gridCol w="3522510">
                  <a:extLst>
                    <a:ext uri="{9D8B030D-6E8A-4147-A177-3AD203B41FA5}">
                      <a16:colId xmlns:a16="http://schemas.microsoft.com/office/drawing/2014/main" val="20002"/>
                    </a:ext>
                  </a:extLst>
                </a:gridCol>
              </a:tblGrid>
              <a:tr h="149281">
                <a:tc>
                  <a:txBody>
                    <a:bodyPr/>
                    <a:lstStyle/>
                    <a:p>
                      <a:pPr marL="0" marR="0" algn="ctr">
                        <a:lnSpc>
                          <a:spcPct val="107000"/>
                        </a:lnSpc>
                        <a:spcBef>
                          <a:spcPts val="0"/>
                        </a:spcBef>
                        <a:spcAft>
                          <a:spcPts val="0"/>
                        </a:spcAft>
                      </a:pPr>
                      <a:r>
                        <a:rPr lang="en-US" sz="900" dirty="0">
                          <a:effectLst/>
                        </a:rPr>
                        <a:t>#</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dirty="0">
                          <a:effectLst/>
                        </a:rPr>
                        <a:t>Original SAM Sector (37)</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Aggregated Sector (10)</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00"/>
                  </a:ext>
                </a:extLst>
              </a:tr>
              <a:tr h="149281">
                <a:tc>
                  <a:txBody>
                    <a:bodyPr/>
                    <a:lstStyle/>
                    <a:p>
                      <a:pPr marL="0" marR="0" algn="ctr">
                        <a:lnSpc>
                          <a:spcPct val="107000"/>
                        </a:lnSpc>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Maize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Agriculture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01"/>
                  </a:ext>
                </a:extLst>
              </a:tr>
              <a:tr h="149281">
                <a:tc>
                  <a:txBody>
                    <a:bodyPr/>
                    <a:lstStyle/>
                    <a:p>
                      <a:pPr marL="0" marR="0" algn="ctr">
                        <a:lnSpc>
                          <a:spcPct val="107000"/>
                        </a:lnSpc>
                        <a:spcBef>
                          <a:spcPts val="0"/>
                        </a:spcBef>
                        <a:spcAft>
                          <a:spcPts val="0"/>
                        </a:spcAft>
                      </a:pPr>
                      <a:r>
                        <a:rPr lang="en-US" sz="900">
                          <a:effectLst/>
                        </a:rPr>
                        <a:t>2</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Other cereals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Agriculture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02"/>
                  </a:ext>
                </a:extLst>
              </a:tr>
              <a:tr h="149281">
                <a:tc>
                  <a:txBody>
                    <a:bodyPr/>
                    <a:lstStyle/>
                    <a:p>
                      <a:pPr marL="0" marR="0" algn="ctr">
                        <a:lnSpc>
                          <a:spcPct val="107000"/>
                        </a:lnSpc>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Roots &amp; tubers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Agriculture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03"/>
                  </a:ext>
                </a:extLst>
              </a:tr>
              <a:tr h="149281">
                <a:tc>
                  <a:txBody>
                    <a:bodyPr/>
                    <a:lstStyle/>
                    <a:p>
                      <a:pPr marL="0" marR="0" algn="ctr">
                        <a:lnSpc>
                          <a:spcPct val="107000"/>
                        </a:lnSpc>
                        <a:spcBef>
                          <a:spcPts val="0"/>
                        </a:spcBef>
                        <a:spcAft>
                          <a:spcPts val="0"/>
                        </a:spcAft>
                      </a:pPr>
                      <a:r>
                        <a:rPr lang="en-US" sz="900">
                          <a:effectLst/>
                        </a:rPr>
                        <a:t>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Pulses &amp; oil-seeds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Agriculture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04"/>
                  </a:ext>
                </a:extLst>
              </a:tr>
              <a:tr h="149281">
                <a:tc>
                  <a:txBody>
                    <a:bodyPr/>
                    <a:lstStyle/>
                    <a:p>
                      <a:pPr marL="0" marR="0" algn="ctr">
                        <a:lnSpc>
                          <a:spcPct val="107000"/>
                        </a:lnSpc>
                        <a:spcBef>
                          <a:spcPts val="0"/>
                        </a:spcBef>
                        <a:spcAft>
                          <a:spcPts val="0"/>
                        </a:spcAft>
                      </a:pPr>
                      <a:r>
                        <a:rPr lang="en-US" sz="900">
                          <a:effectLst/>
                        </a:rPr>
                        <a:t>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Horticulture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Agriculture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05"/>
                  </a:ext>
                </a:extLst>
              </a:tr>
              <a:tr h="149281">
                <a:tc>
                  <a:txBody>
                    <a:bodyPr/>
                    <a:lstStyle/>
                    <a:p>
                      <a:pPr marL="0" marR="0" algn="ctr">
                        <a:lnSpc>
                          <a:spcPct val="107000"/>
                        </a:lnSpc>
                        <a:spcBef>
                          <a:spcPts val="0"/>
                        </a:spcBef>
                        <a:spcAft>
                          <a:spcPts val="0"/>
                        </a:spcAft>
                      </a:pPr>
                      <a:r>
                        <a:rPr lang="en-US" sz="900">
                          <a:effectLst/>
                        </a:rPr>
                        <a:t>6</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dirty="0">
                          <a:effectLst/>
                        </a:rPr>
                        <a:t>Livestock &amp; poultry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Agriculture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06"/>
                  </a:ext>
                </a:extLst>
              </a:tr>
              <a:tr h="149281">
                <a:tc>
                  <a:txBody>
                    <a:bodyPr/>
                    <a:lstStyle/>
                    <a:p>
                      <a:pPr marL="0" marR="0" algn="ctr">
                        <a:lnSpc>
                          <a:spcPct val="107000"/>
                        </a:lnSpc>
                        <a:spcBef>
                          <a:spcPts val="0"/>
                        </a:spcBef>
                        <a:spcAft>
                          <a:spcPts val="0"/>
                        </a:spcAft>
                      </a:pPr>
                      <a:r>
                        <a:rPr lang="en-US" sz="900">
                          <a:effectLst/>
                        </a:rPr>
                        <a:t>7</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Forestry &amp; logging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Agriculture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07"/>
                  </a:ext>
                </a:extLst>
              </a:tr>
              <a:tr h="149281">
                <a:tc>
                  <a:txBody>
                    <a:bodyPr/>
                    <a:lstStyle/>
                    <a:p>
                      <a:pPr marL="0" marR="0" algn="ctr">
                        <a:lnSpc>
                          <a:spcPct val="107000"/>
                        </a:lnSpc>
                        <a:spcBef>
                          <a:spcPts val="0"/>
                        </a:spcBef>
                        <a:spcAft>
                          <a:spcPts val="0"/>
                        </a:spcAft>
                      </a:pPr>
                      <a:r>
                        <a:rPr lang="en-US" sz="900">
                          <a:effectLst/>
                        </a:rPr>
                        <a:t>8</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Fisheries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Agriculture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08"/>
                  </a:ext>
                </a:extLst>
              </a:tr>
              <a:tr h="149281">
                <a:tc>
                  <a:txBody>
                    <a:bodyPr/>
                    <a:lstStyle/>
                    <a:p>
                      <a:pPr marL="0" marR="0" algn="ctr">
                        <a:lnSpc>
                          <a:spcPct val="107000"/>
                        </a:lnSpc>
                        <a:spcBef>
                          <a:spcPts val="0"/>
                        </a:spcBef>
                        <a:spcAft>
                          <a:spcPts val="0"/>
                        </a:spcAft>
                      </a:pPr>
                      <a:r>
                        <a:rPr lang="en-US" sz="900">
                          <a:effectLst/>
                        </a:rPr>
                        <a:t>9</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Mining of copper &amp; cobalt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Mining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09"/>
                  </a:ext>
                </a:extLst>
              </a:tr>
              <a:tr h="149281">
                <a:tc>
                  <a:txBody>
                    <a:bodyPr/>
                    <a:lstStyle/>
                    <a:p>
                      <a:pPr marL="0" marR="0" algn="ctr">
                        <a:lnSpc>
                          <a:spcPct val="107000"/>
                        </a:lnSpc>
                        <a:spcBef>
                          <a:spcPts val="0"/>
                        </a:spcBef>
                        <a:spcAft>
                          <a:spcPts val="0"/>
                        </a:spcAft>
                      </a:pPr>
                      <a:r>
                        <a:rPr lang="en-US" sz="900">
                          <a:effectLst/>
                        </a:rPr>
                        <a:t>10</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Other metallic minerals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Mining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10"/>
                  </a:ext>
                </a:extLst>
              </a:tr>
              <a:tr h="149281">
                <a:tc>
                  <a:txBody>
                    <a:bodyPr/>
                    <a:lstStyle/>
                    <a:p>
                      <a:pPr marL="0" marR="0" algn="ctr">
                        <a:lnSpc>
                          <a:spcPct val="107000"/>
                        </a:lnSpc>
                        <a:spcBef>
                          <a:spcPts val="0"/>
                        </a:spcBef>
                        <a:spcAft>
                          <a:spcPts val="0"/>
                        </a:spcAft>
                      </a:pPr>
                      <a:r>
                        <a:rPr lang="en-US" sz="900">
                          <a:effectLst/>
                        </a:rPr>
                        <a:t>11</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Quarrying &amp; construction materials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Mining</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11"/>
                  </a:ext>
                </a:extLst>
              </a:tr>
              <a:tr h="149281">
                <a:tc>
                  <a:txBody>
                    <a:bodyPr/>
                    <a:lstStyle/>
                    <a:p>
                      <a:pPr marL="0" marR="0" algn="ctr">
                        <a:lnSpc>
                          <a:spcPct val="107000"/>
                        </a:lnSpc>
                        <a:spcBef>
                          <a:spcPts val="0"/>
                        </a:spcBef>
                        <a:spcAft>
                          <a:spcPts val="0"/>
                        </a:spcAft>
                      </a:pPr>
                      <a:r>
                        <a:rPr lang="en-US" sz="900">
                          <a:effectLst/>
                        </a:rPr>
                        <a:t>12</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Meat &amp; dairy processing</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Agro-processing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12"/>
                  </a:ext>
                </a:extLst>
              </a:tr>
              <a:tr h="149281">
                <a:tc>
                  <a:txBody>
                    <a:bodyPr/>
                    <a:lstStyle/>
                    <a:p>
                      <a:pPr marL="0" marR="0" algn="ctr">
                        <a:lnSpc>
                          <a:spcPct val="107000"/>
                        </a:lnSpc>
                        <a:spcBef>
                          <a:spcPts val="0"/>
                        </a:spcBef>
                        <a:spcAft>
                          <a:spcPts val="0"/>
                        </a:spcAft>
                      </a:pPr>
                      <a:r>
                        <a:rPr lang="en-US" sz="900">
                          <a:effectLst/>
                        </a:rPr>
                        <a:t>13</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Grain-milling &amp; bakeries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Agro-processing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13"/>
                  </a:ext>
                </a:extLst>
              </a:tr>
              <a:tr h="149281">
                <a:tc>
                  <a:txBody>
                    <a:bodyPr/>
                    <a:lstStyle/>
                    <a:p>
                      <a:pPr marL="0" marR="0" algn="ctr">
                        <a:lnSpc>
                          <a:spcPct val="107000"/>
                        </a:lnSpc>
                        <a:spcBef>
                          <a:spcPts val="0"/>
                        </a:spcBef>
                        <a:spcAft>
                          <a:spcPts val="0"/>
                        </a:spcAft>
                      </a:pPr>
                      <a:r>
                        <a:rPr lang="en-US" sz="900">
                          <a:effectLst/>
                        </a:rPr>
                        <a:t>14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Sugar &amp; confectionery</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Agro-processing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14"/>
                  </a:ext>
                </a:extLst>
              </a:tr>
              <a:tr h="149281">
                <a:tc>
                  <a:txBody>
                    <a:bodyPr/>
                    <a:lstStyle/>
                    <a:p>
                      <a:pPr marL="0" marR="0" algn="ctr">
                        <a:lnSpc>
                          <a:spcPct val="107000"/>
                        </a:lnSpc>
                        <a:spcBef>
                          <a:spcPts val="0"/>
                        </a:spcBef>
                        <a:spcAft>
                          <a:spcPts val="0"/>
                        </a:spcAft>
                      </a:pPr>
                      <a:r>
                        <a:rPr lang="en-US" sz="900">
                          <a:effectLst/>
                        </a:rPr>
                        <a:t>15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 Edible oils &amp; fats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Agro-processing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15"/>
                  </a:ext>
                </a:extLst>
              </a:tr>
              <a:tr h="149281">
                <a:tc>
                  <a:txBody>
                    <a:bodyPr/>
                    <a:lstStyle/>
                    <a:p>
                      <a:pPr marL="0" marR="0" algn="ctr">
                        <a:lnSpc>
                          <a:spcPct val="107000"/>
                        </a:lnSpc>
                        <a:spcBef>
                          <a:spcPts val="0"/>
                        </a:spcBef>
                        <a:spcAft>
                          <a:spcPts val="0"/>
                        </a:spcAft>
                      </a:pPr>
                      <a:r>
                        <a:rPr lang="en-US" sz="900">
                          <a:effectLst/>
                        </a:rPr>
                        <a:t>16</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Beverages &amp; tobacco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Agro-processing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16"/>
                  </a:ext>
                </a:extLst>
              </a:tr>
              <a:tr h="149281">
                <a:tc>
                  <a:txBody>
                    <a:bodyPr/>
                    <a:lstStyle/>
                    <a:p>
                      <a:pPr marL="0" marR="0" algn="ctr">
                        <a:lnSpc>
                          <a:spcPct val="107000"/>
                        </a:lnSpc>
                        <a:spcBef>
                          <a:spcPts val="0"/>
                        </a:spcBef>
                        <a:spcAft>
                          <a:spcPts val="0"/>
                        </a:spcAft>
                      </a:pPr>
                      <a:r>
                        <a:rPr lang="en-US" sz="900">
                          <a:effectLst/>
                        </a:rPr>
                        <a:t>17</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Textiles &amp; garments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Light manufacturing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17"/>
                  </a:ext>
                </a:extLst>
              </a:tr>
              <a:tr h="149281">
                <a:tc>
                  <a:txBody>
                    <a:bodyPr/>
                    <a:lstStyle/>
                    <a:p>
                      <a:pPr marL="0" marR="0" algn="ctr">
                        <a:lnSpc>
                          <a:spcPct val="107000"/>
                        </a:lnSpc>
                        <a:spcBef>
                          <a:spcPts val="0"/>
                        </a:spcBef>
                        <a:spcAft>
                          <a:spcPts val="0"/>
                        </a:spcAft>
                      </a:pPr>
                      <a:r>
                        <a:rPr lang="en-US" sz="900">
                          <a:effectLst/>
                        </a:rPr>
                        <a:t>18</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Leather &amp; footwear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Light manufacturing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18"/>
                  </a:ext>
                </a:extLst>
              </a:tr>
              <a:tr h="149281">
                <a:tc>
                  <a:txBody>
                    <a:bodyPr/>
                    <a:lstStyle/>
                    <a:p>
                      <a:pPr marL="0" marR="0" algn="ctr">
                        <a:lnSpc>
                          <a:spcPct val="107000"/>
                        </a:lnSpc>
                        <a:spcBef>
                          <a:spcPts val="0"/>
                        </a:spcBef>
                        <a:spcAft>
                          <a:spcPts val="0"/>
                        </a:spcAft>
                      </a:pPr>
                      <a:r>
                        <a:rPr lang="en-US" sz="900">
                          <a:effectLst/>
                        </a:rPr>
                        <a:t>19</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Wood &amp; furniture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Light manufacturing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19"/>
                  </a:ext>
                </a:extLst>
              </a:tr>
              <a:tr h="149281">
                <a:tc>
                  <a:txBody>
                    <a:bodyPr/>
                    <a:lstStyle/>
                    <a:p>
                      <a:pPr marL="0" marR="0" algn="ctr">
                        <a:lnSpc>
                          <a:spcPct val="107000"/>
                        </a:lnSpc>
                        <a:spcBef>
                          <a:spcPts val="0"/>
                        </a:spcBef>
                        <a:spcAft>
                          <a:spcPts val="0"/>
                        </a:spcAft>
                      </a:pPr>
                      <a:r>
                        <a:rPr lang="en-US" sz="900">
                          <a:effectLst/>
                        </a:rPr>
                        <a:t>20</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Paper &amp; publishing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Light manufacturing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20"/>
                  </a:ext>
                </a:extLst>
              </a:tr>
              <a:tr h="149281">
                <a:tc>
                  <a:txBody>
                    <a:bodyPr/>
                    <a:lstStyle/>
                    <a:p>
                      <a:pPr marL="0" marR="0" algn="ctr">
                        <a:lnSpc>
                          <a:spcPct val="107000"/>
                        </a:lnSpc>
                        <a:spcBef>
                          <a:spcPts val="0"/>
                        </a:spcBef>
                        <a:spcAft>
                          <a:spcPts val="0"/>
                        </a:spcAft>
                      </a:pPr>
                      <a:r>
                        <a:rPr lang="en-US" sz="900">
                          <a:effectLst/>
                        </a:rPr>
                        <a:t>21</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Plastics &amp; rubber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Light manufacturing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21"/>
                  </a:ext>
                </a:extLst>
              </a:tr>
              <a:tr h="149281">
                <a:tc>
                  <a:txBody>
                    <a:bodyPr/>
                    <a:lstStyle/>
                    <a:p>
                      <a:pPr marL="0" marR="0" algn="ctr">
                        <a:lnSpc>
                          <a:spcPct val="107000"/>
                        </a:lnSpc>
                        <a:spcBef>
                          <a:spcPts val="0"/>
                        </a:spcBef>
                        <a:spcAft>
                          <a:spcPts val="0"/>
                        </a:spcAft>
                      </a:pPr>
                      <a:r>
                        <a:rPr lang="en-US" sz="900">
                          <a:effectLst/>
                        </a:rPr>
                        <a:t>22</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Chemicals &amp; fertilizers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Heavy manufacturing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22"/>
                  </a:ext>
                </a:extLst>
              </a:tr>
              <a:tr h="149281">
                <a:tc>
                  <a:txBody>
                    <a:bodyPr/>
                    <a:lstStyle/>
                    <a:p>
                      <a:pPr marL="0" marR="0" algn="ctr">
                        <a:lnSpc>
                          <a:spcPct val="107000"/>
                        </a:lnSpc>
                        <a:spcBef>
                          <a:spcPts val="0"/>
                        </a:spcBef>
                        <a:spcAft>
                          <a:spcPts val="0"/>
                        </a:spcAft>
                      </a:pPr>
                      <a:r>
                        <a:rPr lang="en-US" sz="900">
                          <a:effectLst/>
                        </a:rPr>
                        <a:t>23</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Non-metallic mineral products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Heavy manufacturing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23"/>
                  </a:ext>
                </a:extLst>
              </a:tr>
              <a:tr h="149281">
                <a:tc>
                  <a:txBody>
                    <a:bodyPr/>
                    <a:lstStyle/>
                    <a:p>
                      <a:pPr marL="0" marR="0" algn="ctr">
                        <a:lnSpc>
                          <a:spcPct val="107000"/>
                        </a:lnSpc>
                        <a:spcBef>
                          <a:spcPts val="0"/>
                        </a:spcBef>
                        <a:spcAft>
                          <a:spcPts val="0"/>
                        </a:spcAft>
                      </a:pPr>
                      <a:r>
                        <a:rPr lang="en-US" sz="900">
                          <a:effectLst/>
                        </a:rPr>
                        <a:t>24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Basic metals &amp; fabricated metal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Heavy manufacturing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24"/>
                  </a:ext>
                </a:extLst>
              </a:tr>
              <a:tr h="149281">
                <a:tc>
                  <a:txBody>
                    <a:bodyPr/>
                    <a:lstStyle/>
                    <a:p>
                      <a:pPr marL="0" marR="0" algn="ctr">
                        <a:lnSpc>
                          <a:spcPct val="107000"/>
                        </a:lnSpc>
                        <a:spcBef>
                          <a:spcPts val="0"/>
                        </a:spcBef>
                        <a:spcAft>
                          <a:spcPts val="0"/>
                        </a:spcAft>
                      </a:pPr>
                      <a:r>
                        <a:rPr lang="en-US" sz="900">
                          <a:effectLst/>
                        </a:rPr>
                        <a:t>25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Machinery &amp; equipment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Heavy manufacturing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25"/>
                  </a:ext>
                </a:extLst>
              </a:tr>
              <a:tr h="149281">
                <a:tc>
                  <a:txBody>
                    <a:bodyPr/>
                    <a:lstStyle/>
                    <a:p>
                      <a:pPr marL="0" marR="0" algn="ctr">
                        <a:lnSpc>
                          <a:spcPct val="107000"/>
                        </a:lnSpc>
                        <a:spcBef>
                          <a:spcPts val="0"/>
                        </a:spcBef>
                        <a:spcAft>
                          <a:spcPts val="0"/>
                        </a:spcAft>
                      </a:pPr>
                      <a:r>
                        <a:rPr lang="en-US" sz="900">
                          <a:effectLst/>
                        </a:rPr>
                        <a:t>26</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Motor vehicles &amp; trailers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Heavy manufacturing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26"/>
                  </a:ext>
                </a:extLst>
              </a:tr>
              <a:tr h="149281">
                <a:tc>
                  <a:txBody>
                    <a:bodyPr/>
                    <a:lstStyle/>
                    <a:p>
                      <a:pPr marL="0" marR="0" algn="ctr">
                        <a:lnSpc>
                          <a:spcPct val="107000"/>
                        </a:lnSpc>
                        <a:spcBef>
                          <a:spcPts val="0"/>
                        </a:spcBef>
                        <a:spcAft>
                          <a:spcPts val="0"/>
                        </a:spcAft>
                      </a:pPr>
                      <a:r>
                        <a:rPr lang="en-US" sz="900">
                          <a:effectLst/>
                        </a:rPr>
                        <a:t>27</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Electricity &amp; gas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Utilities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27"/>
                  </a:ext>
                </a:extLst>
              </a:tr>
              <a:tr h="149281">
                <a:tc>
                  <a:txBody>
                    <a:bodyPr/>
                    <a:lstStyle/>
                    <a:p>
                      <a:pPr marL="0" marR="0" algn="ctr">
                        <a:lnSpc>
                          <a:spcPct val="107000"/>
                        </a:lnSpc>
                        <a:spcBef>
                          <a:spcPts val="0"/>
                        </a:spcBef>
                        <a:spcAft>
                          <a:spcPts val="0"/>
                        </a:spcAft>
                      </a:pPr>
                      <a:r>
                        <a:rPr lang="en-US" sz="900">
                          <a:effectLst/>
                        </a:rPr>
                        <a:t>28</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Water supply &amp; waste management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 Utilities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28"/>
                  </a:ext>
                </a:extLst>
              </a:tr>
              <a:tr h="149281">
                <a:tc>
                  <a:txBody>
                    <a:bodyPr/>
                    <a:lstStyle/>
                    <a:p>
                      <a:pPr marL="0" marR="0" algn="ctr">
                        <a:lnSpc>
                          <a:spcPct val="107000"/>
                        </a:lnSpc>
                        <a:spcBef>
                          <a:spcPts val="0"/>
                        </a:spcBef>
                        <a:spcAft>
                          <a:spcPts val="0"/>
                        </a:spcAft>
                      </a:pPr>
                      <a:r>
                        <a:rPr lang="en-US" sz="900">
                          <a:effectLst/>
                        </a:rPr>
                        <a:t>29</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Construction</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Construction</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29"/>
                  </a:ext>
                </a:extLst>
              </a:tr>
              <a:tr h="149281">
                <a:tc>
                  <a:txBody>
                    <a:bodyPr/>
                    <a:lstStyle/>
                    <a:p>
                      <a:pPr marL="0" marR="0" algn="ctr">
                        <a:lnSpc>
                          <a:spcPct val="107000"/>
                        </a:lnSpc>
                        <a:spcBef>
                          <a:spcPts val="0"/>
                        </a:spcBef>
                        <a:spcAft>
                          <a:spcPts val="0"/>
                        </a:spcAft>
                      </a:pPr>
                      <a:r>
                        <a:rPr lang="en-US" sz="900">
                          <a:effectLst/>
                        </a:rPr>
                        <a:t>30</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Wholesale &amp; retail trade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Trade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30"/>
                  </a:ext>
                </a:extLst>
              </a:tr>
              <a:tr h="149281">
                <a:tc>
                  <a:txBody>
                    <a:bodyPr/>
                    <a:lstStyle/>
                    <a:p>
                      <a:pPr marL="0" marR="0" algn="ctr">
                        <a:lnSpc>
                          <a:spcPct val="107000"/>
                        </a:lnSpc>
                        <a:spcBef>
                          <a:spcPts val="0"/>
                        </a:spcBef>
                        <a:spcAft>
                          <a:spcPts val="0"/>
                        </a:spcAft>
                      </a:pPr>
                      <a:r>
                        <a:rPr lang="en-US" sz="900">
                          <a:effectLst/>
                        </a:rPr>
                        <a:t>31</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Transport &amp; storage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Transport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31"/>
                  </a:ext>
                </a:extLst>
              </a:tr>
              <a:tr h="149281">
                <a:tc>
                  <a:txBody>
                    <a:bodyPr/>
                    <a:lstStyle/>
                    <a:p>
                      <a:pPr marL="0" marR="0" algn="ctr">
                        <a:lnSpc>
                          <a:spcPct val="107000"/>
                        </a:lnSpc>
                        <a:spcBef>
                          <a:spcPts val="0"/>
                        </a:spcBef>
                        <a:spcAft>
                          <a:spcPts val="0"/>
                        </a:spcAft>
                      </a:pPr>
                      <a:r>
                        <a:rPr lang="en-US" sz="900">
                          <a:effectLst/>
                        </a:rPr>
                        <a:t>32</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Post &amp; telecommunications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ICT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32"/>
                  </a:ext>
                </a:extLst>
              </a:tr>
              <a:tr h="149281">
                <a:tc>
                  <a:txBody>
                    <a:bodyPr/>
                    <a:lstStyle/>
                    <a:p>
                      <a:pPr marL="0" marR="0" algn="ctr">
                        <a:lnSpc>
                          <a:spcPct val="107000"/>
                        </a:lnSpc>
                        <a:spcBef>
                          <a:spcPts val="0"/>
                        </a:spcBef>
                        <a:spcAft>
                          <a:spcPts val="0"/>
                        </a:spcAft>
                      </a:pPr>
                      <a:r>
                        <a:rPr lang="en-US" sz="900">
                          <a:effectLst/>
                        </a:rPr>
                        <a:t>33</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 Financial &amp; insurance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Business services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33"/>
                  </a:ext>
                </a:extLst>
              </a:tr>
              <a:tr h="149281">
                <a:tc>
                  <a:txBody>
                    <a:bodyPr/>
                    <a:lstStyle/>
                    <a:p>
                      <a:pPr marL="0" marR="0" algn="ctr">
                        <a:lnSpc>
                          <a:spcPct val="107000"/>
                        </a:lnSpc>
                        <a:spcBef>
                          <a:spcPts val="0"/>
                        </a:spcBef>
                        <a:spcAft>
                          <a:spcPts val="0"/>
                        </a:spcAft>
                      </a:pPr>
                      <a:r>
                        <a:rPr lang="en-US" sz="900">
                          <a:effectLst/>
                        </a:rPr>
                        <a:t>34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Real-estate &amp; renting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Business services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34"/>
                  </a:ext>
                </a:extLst>
              </a:tr>
              <a:tr h="149281">
                <a:tc>
                  <a:txBody>
                    <a:bodyPr/>
                    <a:lstStyle/>
                    <a:p>
                      <a:pPr marL="0" marR="0" algn="ctr">
                        <a:lnSpc>
                          <a:spcPct val="107000"/>
                        </a:lnSpc>
                        <a:spcBef>
                          <a:spcPts val="0"/>
                        </a:spcBef>
                        <a:spcAft>
                          <a:spcPts val="0"/>
                        </a:spcAft>
                      </a:pPr>
                      <a:r>
                        <a:rPr lang="en-US" sz="900">
                          <a:effectLst/>
                        </a:rPr>
                        <a:t>35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Public administration &amp; defence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Public services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35"/>
                  </a:ext>
                </a:extLst>
              </a:tr>
              <a:tr h="149281">
                <a:tc>
                  <a:txBody>
                    <a:bodyPr/>
                    <a:lstStyle/>
                    <a:p>
                      <a:pPr marL="0" marR="0" algn="ctr">
                        <a:lnSpc>
                          <a:spcPct val="107000"/>
                        </a:lnSpc>
                        <a:spcBef>
                          <a:spcPts val="0"/>
                        </a:spcBef>
                        <a:spcAft>
                          <a:spcPts val="0"/>
                        </a:spcAft>
                      </a:pPr>
                      <a:r>
                        <a:rPr lang="en-US" sz="900">
                          <a:effectLst/>
                        </a:rPr>
                        <a:t>36</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Education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a:effectLst/>
                        </a:rPr>
                        <a:t>Public services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36"/>
                  </a:ext>
                </a:extLst>
              </a:tr>
              <a:tr h="149281">
                <a:tc>
                  <a:txBody>
                    <a:bodyPr/>
                    <a:lstStyle/>
                    <a:p>
                      <a:pPr marL="0" marR="0" algn="ctr">
                        <a:lnSpc>
                          <a:spcPct val="107000"/>
                        </a:lnSpc>
                        <a:spcBef>
                          <a:spcPts val="0"/>
                        </a:spcBef>
                        <a:spcAft>
                          <a:spcPts val="0"/>
                        </a:spcAft>
                      </a:pPr>
                      <a:r>
                        <a:rPr lang="en-US" sz="900">
                          <a:effectLst/>
                        </a:rPr>
                        <a:t>37</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dirty="0">
                          <a:effectLst/>
                        </a:rPr>
                        <a:t>Health &amp; social work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tc>
                  <a:txBody>
                    <a:bodyPr/>
                    <a:lstStyle/>
                    <a:p>
                      <a:pPr marL="0" marR="0">
                        <a:lnSpc>
                          <a:spcPct val="107000"/>
                        </a:lnSpc>
                        <a:spcBef>
                          <a:spcPts val="0"/>
                        </a:spcBef>
                        <a:spcAft>
                          <a:spcPts val="0"/>
                        </a:spcAft>
                      </a:pPr>
                      <a:r>
                        <a:rPr lang="en-US" sz="900" dirty="0">
                          <a:effectLst/>
                        </a:rPr>
                        <a:t>Public services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941" marR="42941" marT="0" marB="0"/>
                </a:tc>
                <a:extLst>
                  <a:ext uri="{0D108BD9-81ED-4DB2-BD59-A6C34878D82A}">
                    <a16:rowId xmlns:a16="http://schemas.microsoft.com/office/drawing/2014/main" val="10037"/>
                  </a:ext>
                </a:extLst>
              </a:tr>
            </a:tbl>
          </a:graphicData>
        </a:graphic>
      </p:graphicFrame>
    </p:spTree>
    <p:extLst>
      <p:ext uri="{BB962C8B-B14F-4D97-AF65-F5344CB8AC3E}">
        <p14:creationId xmlns:p14="http://schemas.microsoft.com/office/powerpoint/2010/main" val="29699240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1675"/>
          </a:xfrm>
        </p:spPr>
        <p:txBody>
          <a:bodyPr>
            <a:normAutofit fontScale="90000"/>
          </a:bodyPr>
          <a:lstStyle/>
          <a:p>
            <a:pPr algn="l"/>
            <a:r>
              <a:rPr lang="en-US" sz="3200" dirty="0">
                <a:solidFill>
                  <a:srgbClr val="003366"/>
                </a:solidFill>
                <a:latin typeface="Arial" panose="020B0806030902050204" pitchFamily="34" charset="0"/>
              </a:rPr>
              <a:t>Appendix B. Selected Sectoral Employment Coefficients and Multipliers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80199481"/>
              </p:ext>
            </p:extLst>
          </p:nvPr>
        </p:nvGraphicFramePr>
        <p:xfrm>
          <a:off x="838200" y="1066802"/>
          <a:ext cx="10684932" cy="4174064"/>
        </p:xfrm>
        <a:graphic>
          <a:graphicData uri="http://schemas.openxmlformats.org/drawingml/2006/table">
            <a:tbl>
              <a:tblPr firstRow="1" firstCol="1" bandRow="1">
                <a:tableStyleId>{5C22544A-7EE6-4342-B048-85BDC9FD1C3A}</a:tableStyleId>
              </a:tblPr>
              <a:tblGrid>
                <a:gridCol w="3560882">
                  <a:extLst>
                    <a:ext uri="{9D8B030D-6E8A-4147-A177-3AD203B41FA5}">
                      <a16:colId xmlns:a16="http://schemas.microsoft.com/office/drawing/2014/main" val="20000"/>
                    </a:ext>
                  </a:extLst>
                </a:gridCol>
                <a:gridCol w="3562025">
                  <a:extLst>
                    <a:ext uri="{9D8B030D-6E8A-4147-A177-3AD203B41FA5}">
                      <a16:colId xmlns:a16="http://schemas.microsoft.com/office/drawing/2014/main" val="20001"/>
                    </a:ext>
                  </a:extLst>
                </a:gridCol>
                <a:gridCol w="3562025">
                  <a:extLst>
                    <a:ext uri="{9D8B030D-6E8A-4147-A177-3AD203B41FA5}">
                      <a16:colId xmlns:a16="http://schemas.microsoft.com/office/drawing/2014/main" val="20002"/>
                    </a:ext>
                  </a:extLst>
                </a:gridCol>
              </a:tblGrid>
              <a:tr h="671864">
                <a:tc>
                  <a:txBody>
                    <a:bodyPr/>
                    <a:lstStyle/>
                    <a:p>
                      <a:pPr marL="0" marR="0">
                        <a:lnSpc>
                          <a:spcPct val="107000"/>
                        </a:lnSpc>
                        <a:spcBef>
                          <a:spcPts val="0"/>
                        </a:spcBef>
                        <a:spcAft>
                          <a:spcPts val="0"/>
                        </a:spcAft>
                      </a:pPr>
                      <a:r>
                        <a:rPr lang="en-US" sz="1800" dirty="0">
                          <a:effectLst/>
                        </a:rPr>
                        <a:t>Aggregated sector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effectLst/>
                        </a:rPr>
                        <a:t>Direct jobs per ZMW 1 m output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800">
                          <a:effectLst/>
                        </a:rPr>
                        <a:t>Total employment multiplier*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350220">
                <a:tc>
                  <a:txBody>
                    <a:bodyPr/>
                    <a:lstStyle/>
                    <a:p>
                      <a:pPr marL="0" marR="0">
                        <a:lnSpc>
                          <a:spcPct val="107000"/>
                        </a:lnSpc>
                        <a:spcBef>
                          <a:spcPts val="0"/>
                        </a:spcBef>
                        <a:spcAft>
                          <a:spcPts val="0"/>
                        </a:spcAft>
                      </a:pPr>
                      <a:r>
                        <a:rPr lang="en-US" sz="1800" dirty="0">
                          <a:effectLst/>
                        </a:rPr>
                        <a:t>Agriculture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806450" algn="r">
                        <a:lnSpc>
                          <a:spcPct val="107000"/>
                        </a:lnSpc>
                        <a:spcBef>
                          <a:spcPts val="0"/>
                        </a:spcBef>
                        <a:spcAft>
                          <a:spcPts val="0"/>
                        </a:spcAft>
                      </a:pPr>
                      <a:r>
                        <a:rPr lang="en-US" sz="1800" dirty="0">
                          <a:effectLst/>
                        </a:rPr>
                        <a:t>18.4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806450" algn="r">
                        <a:lnSpc>
                          <a:spcPct val="107000"/>
                        </a:lnSpc>
                        <a:spcBef>
                          <a:spcPts val="0"/>
                        </a:spcBef>
                        <a:spcAft>
                          <a:spcPts val="0"/>
                        </a:spcAft>
                      </a:pPr>
                      <a:r>
                        <a:rPr lang="en-US" sz="1800" dirty="0">
                          <a:effectLst/>
                        </a:rPr>
                        <a:t>22.4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350220">
                <a:tc>
                  <a:txBody>
                    <a:bodyPr/>
                    <a:lstStyle/>
                    <a:p>
                      <a:pPr marL="0" marR="0">
                        <a:lnSpc>
                          <a:spcPct val="107000"/>
                        </a:lnSpc>
                        <a:spcBef>
                          <a:spcPts val="0"/>
                        </a:spcBef>
                        <a:spcAft>
                          <a:spcPts val="0"/>
                        </a:spcAft>
                      </a:pPr>
                      <a:r>
                        <a:rPr lang="en-US" sz="1800">
                          <a:effectLst/>
                        </a:rPr>
                        <a:t>Agro-processing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806450" algn="r">
                        <a:lnSpc>
                          <a:spcPct val="107000"/>
                        </a:lnSpc>
                        <a:spcBef>
                          <a:spcPts val="0"/>
                        </a:spcBef>
                        <a:spcAft>
                          <a:spcPts val="0"/>
                        </a:spcAft>
                      </a:pPr>
                      <a:r>
                        <a:rPr lang="en-US" sz="1800" dirty="0">
                          <a:effectLst/>
                        </a:rPr>
                        <a:t>10.9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806450" algn="r">
                        <a:lnSpc>
                          <a:spcPct val="107000"/>
                        </a:lnSpc>
                        <a:spcBef>
                          <a:spcPts val="0"/>
                        </a:spcBef>
                        <a:spcAft>
                          <a:spcPts val="0"/>
                        </a:spcAft>
                      </a:pPr>
                      <a:r>
                        <a:rPr lang="en-US" sz="1800" dirty="0">
                          <a:effectLst/>
                        </a:rPr>
                        <a:t>18.7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350220">
                <a:tc>
                  <a:txBody>
                    <a:bodyPr/>
                    <a:lstStyle/>
                    <a:p>
                      <a:pPr marL="0" marR="0">
                        <a:lnSpc>
                          <a:spcPct val="107000"/>
                        </a:lnSpc>
                        <a:spcBef>
                          <a:spcPts val="0"/>
                        </a:spcBef>
                        <a:spcAft>
                          <a:spcPts val="0"/>
                        </a:spcAft>
                      </a:pPr>
                      <a:r>
                        <a:rPr lang="en-US" sz="1800">
                          <a:effectLst/>
                        </a:rPr>
                        <a:t>Light mfg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806450" algn="r">
                        <a:lnSpc>
                          <a:spcPct val="107000"/>
                        </a:lnSpc>
                        <a:spcBef>
                          <a:spcPts val="0"/>
                        </a:spcBef>
                        <a:spcAft>
                          <a:spcPts val="0"/>
                        </a:spcAft>
                      </a:pPr>
                      <a:r>
                        <a:rPr lang="en-US" sz="1800">
                          <a:effectLst/>
                        </a:rPr>
                        <a:t>8.1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806450" algn="r">
                        <a:lnSpc>
                          <a:spcPct val="107000"/>
                        </a:lnSpc>
                        <a:spcBef>
                          <a:spcPts val="0"/>
                        </a:spcBef>
                        <a:spcAft>
                          <a:spcPts val="0"/>
                        </a:spcAft>
                      </a:pPr>
                      <a:r>
                        <a:rPr lang="en-US" sz="1800" dirty="0">
                          <a:effectLst/>
                        </a:rPr>
                        <a:t>14.1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350220">
                <a:tc>
                  <a:txBody>
                    <a:bodyPr/>
                    <a:lstStyle/>
                    <a:p>
                      <a:pPr marL="0" marR="0">
                        <a:lnSpc>
                          <a:spcPct val="107000"/>
                        </a:lnSpc>
                        <a:spcBef>
                          <a:spcPts val="0"/>
                        </a:spcBef>
                        <a:spcAft>
                          <a:spcPts val="0"/>
                        </a:spcAft>
                      </a:pPr>
                      <a:r>
                        <a:rPr lang="en-US" sz="1800">
                          <a:effectLst/>
                        </a:rPr>
                        <a:t>Heavy mfg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806450" algn="r">
                        <a:lnSpc>
                          <a:spcPct val="107000"/>
                        </a:lnSpc>
                        <a:spcBef>
                          <a:spcPts val="0"/>
                        </a:spcBef>
                        <a:spcAft>
                          <a:spcPts val="0"/>
                        </a:spcAft>
                      </a:pPr>
                      <a:r>
                        <a:rPr lang="en-US" sz="1800">
                          <a:effectLst/>
                        </a:rPr>
                        <a:t>4.7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806450" algn="r">
                        <a:lnSpc>
                          <a:spcPct val="107000"/>
                        </a:lnSpc>
                        <a:spcBef>
                          <a:spcPts val="0"/>
                        </a:spcBef>
                        <a:spcAft>
                          <a:spcPts val="0"/>
                        </a:spcAft>
                      </a:pPr>
                      <a:r>
                        <a:rPr lang="en-US" sz="1800" dirty="0">
                          <a:effectLst/>
                        </a:rPr>
                        <a:t>9.3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350220">
                <a:tc>
                  <a:txBody>
                    <a:bodyPr/>
                    <a:lstStyle/>
                    <a:p>
                      <a:pPr marL="0" marR="0">
                        <a:lnSpc>
                          <a:spcPct val="107000"/>
                        </a:lnSpc>
                        <a:spcBef>
                          <a:spcPts val="0"/>
                        </a:spcBef>
                        <a:spcAft>
                          <a:spcPts val="0"/>
                        </a:spcAft>
                      </a:pPr>
                      <a:r>
                        <a:rPr lang="en-US" sz="1800">
                          <a:effectLst/>
                        </a:rPr>
                        <a:t>Utilities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806450" algn="r">
                        <a:lnSpc>
                          <a:spcPct val="107000"/>
                        </a:lnSpc>
                        <a:spcBef>
                          <a:spcPts val="0"/>
                        </a:spcBef>
                        <a:spcAft>
                          <a:spcPts val="0"/>
                        </a:spcAft>
                      </a:pPr>
                      <a:r>
                        <a:rPr lang="en-US" sz="1800">
                          <a:effectLst/>
                        </a:rPr>
                        <a:t>1.5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806450" algn="r">
                        <a:lnSpc>
                          <a:spcPct val="107000"/>
                        </a:lnSpc>
                        <a:spcBef>
                          <a:spcPts val="0"/>
                        </a:spcBef>
                        <a:spcAft>
                          <a:spcPts val="0"/>
                        </a:spcAft>
                      </a:pPr>
                      <a:r>
                        <a:rPr lang="en-US" sz="1800" dirty="0">
                          <a:effectLst/>
                        </a:rPr>
                        <a:t>3.8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r h="350220">
                <a:tc>
                  <a:txBody>
                    <a:bodyPr/>
                    <a:lstStyle/>
                    <a:p>
                      <a:pPr marL="0" marR="0">
                        <a:lnSpc>
                          <a:spcPct val="107000"/>
                        </a:lnSpc>
                        <a:spcBef>
                          <a:spcPts val="0"/>
                        </a:spcBef>
                        <a:spcAft>
                          <a:spcPts val="0"/>
                        </a:spcAft>
                      </a:pPr>
                      <a:r>
                        <a:rPr lang="en-US" sz="1800">
                          <a:effectLst/>
                        </a:rPr>
                        <a:t>Construction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806450" algn="r">
                        <a:lnSpc>
                          <a:spcPct val="107000"/>
                        </a:lnSpc>
                        <a:spcBef>
                          <a:spcPts val="0"/>
                        </a:spcBef>
                        <a:spcAft>
                          <a:spcPts val="0"/>
                        </a:spcAft>
                      </a:pPr>
                      <a:r>
                        <a:rPr lang="en-US" sz="1800">
                          <a:effectLst/>
                        </a:rPr>
                        <a:t>7.6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806450" algn="r">
                        <a:lnSpc>
                          <a:spcPct val="107000"/>
                        </a:lnSpc>
                        <a:spcBef>
                          <a:spcPts val="0"/>
                        </a:spcBef>
                        <a:spcAft>
                          <a:spcPts val="0"/>
                        </a:spcAft>
                      </a:pPr>
                      <a:r>
                        <a:rPr lang="en-US" sz="1800" dirty="0">
                          <a:effectLst/>
                        </a:rPr>
                        <a:t>11.9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6"/>
                  </a:ext>
                </a:extLst>
              </a:tr>
              <a:tr h="350220">
                <a:tc>
                  <a:txBody>
                    <a:bodyPr/>
                    <a:lstStyle/>
                    <a:p>
                      <a:pPr marL="0" marR="0">
                        <a:lnSpc>
                          <a:spcPct val="107000"/>
                        </a:lnSpc>
                        <a:spcBef>
                          <a:spcPts val="0"/>
                        </a:spcBef>
                        <a:spcAft>
                          <a:spcPts val="0"/>
                        </a:spcAft>
                      </a:pPr>
                      <a:r>
                        <a:rPr lang="en-US" sz="1800">
                          <a:effectLst/>
                        </a:rPr>
                        <a:t>Trade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806450" algn="r">
                        <a:lnSpc>
                          <a:spcPct val="107000"/>
                        </a:lnSpc>
                        <a:spcBef>
                          <a:spcPts val="0"/>
                        </a:spcBef>
                        <a:spcAft>
                          <a:spcPts val="0"/>
                        </a:spcAft>
                      </a:pPr>
                      <a:r>
                        <a:rPr lang="en-US" sz="1800">
                          <a:effectLst/>
                        </a:rPr>
                        <a:t>6.3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806450" algn="r">
                        <a:lnSpc>
                          <a:spcPct val="107000"/>
                        </a:lnSpc>
                        <a:spcBef>
                          <a:spcPts val="0"/>
                        </a:spcBef>
                        <a:spcAft>
                          <a:spcPts val="0"/>
                        </a:spcAft>
                      </a:pPr>
                      <a:r>
                        <a:rPr lang="en-US" sz="1800" dirty="0">
                          <a:effectLst/>
                        </a:rPr>
                        <a:t>10.4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7"/>
                  </a:ext>
                </a:extLst>
              </a:tr>
              <a:tr h="350220">
                <a:tc>
                  <a:txBody>
                    <a:bodyPr/>
                    <a:lstStyle/>
                    <a:p>
                      <a:pPr marL="0" marR="0">
                        <a:lnSpc>
                          <a:spcPct val="107000"/>
                        </a:lnSpc>
                        <a:spcBef>
                          <a:spcPts val="0"/>
                        </a:spcBef>
                        <a:spcAft>
                          <a:spcPts val="0"/>
                        </a:spcAft>
                      </a:pPr>
                      <a:r>
                        <a:rPr lang="en-US" sz="1800">
                          <a:effectLst/>
                        </a:rPr>
                        <a:t>Transport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806450" algn="r">
                        <a:lnSpc>
                          <a:spcPct val="107000"/>
                        </a:lnSpc>
                        <a:spcBef>
                          <a:spcPts val="0"/>
                        </a:spcBef>
                        <a:spcAft>
                          <a:spcPts val="0"/>
                        </a:spcAft>
                      </a:pPr>
                      <a:r>
                        <a:rPr lang="en-US" sz="1800">
                          <a:effectLst/>
                        </a:rPr>
                        <a:t>4.2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806450" algn="r">
                        <a:lnSpc>
                          <a:spcPct val="107000"/>
                        </a:lnSpc>
                        <a:spcBef>
                          <a:spcPts val="0"/>
                        </a:spcBef>
                        <a:spcAft>
                          <a:spcPts val="0"/>
                        </a:spcAft>
                      </a:pPr>
                      <a:r>
                        <a:rPr lang="en-US" sz="1800" dirty="0">
                          <a:effectLst/>
                        </a:rPr>
                        <a:t>8.2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8"/>
                  </a:ext>
                </a:extLst>
              </a:tr>
              <a:tr h="350220">
                <a:tc>
                  <a:txBody>
                    <a:bodyPr/>
                    <a:lstStyle/>
                    <a:p>
                      <a:pPr marL="0" marR="0">
                        <a:lnSpc>
                          <a:spcPct val="107000"/>
                        </a:lnSpc>
                        <a:spcBef>
                          <a:spcPts val="0"/>
                        </a:spcBef>
                        <a:spcAft>
                          <a:spcPts val="0"/>
                        </a:spcAft>
                      </a:pPr>
                      <a:r>
                        <a:rPr lang="en-US" sz="1800">
                          <a:effectLst/>
                        </a:rPr>
                        <a:t>ICT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806450" algn="r">
                        <a:lnSpc>
                          <a:spcPct val="107000"/>
                        </a:lnSpc>
                        <a:spcBef>
                          <a:spcPts val="0"/>
                        </a:spcBef>
                        <a:spcAft>
                          <a:spcPts val="0"/>
                        </a:spcAft>
                      </a:pPr>
                      <a:r>
                        <a:rPr lang="en-US" sz="1800">
                          <a:effectLst/>
                        </a:rPr>
                        <a:t>2.9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806450" algn="r">
                        <a:lnSpc>
                          <a:spcPct val="107000"/>
                        </a:lnSpc>
                        <a:spcBef>
                          <a:spcPts val="0"/>
                        </a:spcBef>
                        <a:spcAft>
                          <a:spcPts val="0"/>
                        </a:spcAft>
                      </a:pPr>
                      <a:r>
                        <a:rPr lang="en-US" sz="1800" dirty="0">
                          <a:effectLst/>
                        </a:rPr>
                        <a:t>6.7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9"/>
                  </a:ext>
                </a:extLst>
              </a:tr>
              <a:tr h="350220">
                <a:tc>
                  <a:txBody>
                    <a:bodyPr/>
                    <a:lstStyle/>
                    <a:p>
                      <a:pPr marL="0" marR="0">
                        <a:lnSpc>
                          <a:spcPct val="107000"/>
                        </a:lnSpc>
                        <a:spcBef>
                          <a:spcPts val="0"/>
                        </a:spcBef>
                        <a:spcAft>
                          <a:spcPts val="0"/>
                        </a:spcAft>
                      </a:pPr>
                      <a:r>
                        <a:rPr lang="en-US" sz="1800">
                          <a:effectLst/>
                        </a:rPr>
                        <a:t>Public services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806450" algn="r">
                        <a:lnSpc>
                          <a:spcPct val="107000"/>
                        </a:lnSpc>
                        <a:spcBef>
                          <a:spcPts val="0"/>
                        </a:spcBef>
                        <a:spcAft>
                          <a:spcPts val="0"/>
                        </a:spcAft>
                      </a:pPr>
                      <a:r>
                        <a:rPr lang="en-US" sz="1800">
                          <a:effectLst/>
                        </a:rPr>
                        <a:t>5.5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806450" algn="r">
                        <a:lnSpc>
                          <a:spcPct val="107000"/>
                        </a:lnSpc>
                        <a:spcBef>
                          <a:spcPts val="0"/>
                        </a:spcBef>
                        <a:spcAft>
                          <a:spcPts val="0"/>
                        </a:spcAft>
                      </a:pPr>
                      <a:r>
                        <a:rPr lang="en-US" sz="1800" dirty="0">
                          <a:effectLst/>
                        </a:rPr>
                        <a:t>7.6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10"/>
                  </a:ext>
                </a:extLst>
              </a:tr>
            </a:tbl>
          </a:graphicData>
        </a:graphic>
      </p:graphicFrame>
      <p:sp>
        <p:nvSpPr>
          <p:cNvPr id="5" name="Rectangle 4"/>
          <p:cNvSpPr/>
          <p:nvPr/>
        </p:nvSpPr>
        <p:spPr>
          <a:xfrm>
            <a:off x="838199" y="5457138"/>
            <a:ext cx="10752667" cy="736355"/>
          </a:xfrm>
          <a:prstGeom prst="rect">
            <a:avLst/>
          </a:prstGeom>
        </p:spPr>
        <p:txBody>
          <a:bodyPr wrap="square">
            <a:spAutoFit/>
          </a:bodyPr>
          <a:lstStyle/>
          <a:p>
            <a:pPr algn="l">
              <a:lnSpc>
                <a:spcPct val="107000"/>
              </a:lnSpc>
              <a:spcAft>
                <a:spcPts val="800"/>
              </a:spcAft>
            </a:pPr>
            <a:r>
              <a:rPr lang="en-US" sz="2400" dirty="0">
                <a:solidFill>
                  <a:srgbClr val="003366"/>
                </a:solidFill>
                <a:effectLst/>
                <a:latin typeface="Arial" panose="020F0502020204030204" pitchFamily="34" charset="0"/>
                <a:ea typeface="Calibri" panose="020F0502020204030204" pitchFamily="34" charset="0"/>
                <a:cs typeface="Times New Roman" panose="02020603050405020304" pitchFamily="18" charset="0"/>
              </a:rPr>
              <a:t>*Total employment multiplier = direct + indirect jobs generated per ZMW 1 million increase in final demand (Section 3.3).</a:t>
            </a:r>
          </a:p>
        </p:txBody>
      </p:sp>
    </p:spTree>
    <p:extLst>
      <p:ext uri="{BB962C8B-B14F-4D97-AF65-F5344CB8AC3E}">
        <p14:creationId xmlns:p14="http://schemas.microsoft.com/office/powerpoint/2010/main" val="1422738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6533" y="365126"/>
            <a:ext cx="10515600" cy="617008"/>
          </a:xfrm>
        </p:spPr>
        <p:txBody>
          <a:bodyPr/>
          <a:lstStyle/>
          <a:p>
            <a:pPr algn="l"/>
            <a:r>
              <a:rPr lang="en-US" sz="3200" dirty="0">
                <a:solidFill>
                  <a:srgbClr val="003366"/>
                </a:solidFill>
                <a:latin typeface="Arial" panose="020B0806030902050204" pitchFamily="34" charset="0"/>
              </a:rPr>
              <a:t>1. Introduction  </a:t>
            </a:r>
            <a:endParaRPr lang="en-US" dirty="0">
              <a:solidFill>
                <a:srgbClr val="FF0000"/>
              </a:solidFill>
              <a:latin typeface="Impact" panose="020B0806030902050204" pitchFamily="34" charset="0"/>
            </a:endParaRPr>
          </a:p>
        </p:txBody>
      </p:sp>
      <p:sp>
        <p:nvSpPr>
          <p:cNvPr id="3" name="Content Placeholder 2"/>
          <p:cNvSpPr>
            <a:spLocks noGrp="1"/>
          </p:cNvSpPr>
          <p:nvPr>
            <p:ph idx="1"/>
          </p:nvPr>
        </p:nvSpPr>
        <p:spPr>
          <a:xfrm>
            <a:off x="626533" y="1842052"/>
            <a:ext cx="10964333" cy="4521178"/>
          </a:xfrm>
        </p:spPr>
        <p:txBody>
          <a:bodyPr>
            <a:normAutofit fontScale="70000" lnSpcReduction="20000"/>
          </a:bodyPr>
          <a:lstStyle/>
          <a:p>
            <a:pPr algn="l"/>
            <a:r>
              <a:rPr lang="en-US" sz="2400" dirty="0">
                <a:solidFill>
                  <a:srgbClr val="003366"/>
                </a:solidFill>
                <a:latin typeface="Arial"/>
              </a:rPr>
              <a:t>Employment remains a critical driver of economic development and social stability in Zambia. Despite ongoing efforts to stimulate economic growth, unemployment and underemployment persist, disproportionately affecting vulnerable populations and reducing overall productivity. </a:t>
            </a:r>
          </a:p>
          <a:p>
            <a:pPr algn="l"/>
            <a:r>
              <a:rPr lang="en-US" sz="2400" dirty="0">
                <a:solidFill>
                  <a:srgbClr val="003366"/>
                </a:solidFill>
                <a:latin typeface="Arial"/>
              </a:rPr>
              <a:t>The challenge for policymakers has been to identify effective strategies that promote job creation across diverse sectors of the economy.</a:t>
            </a:r>
          </a:p>
          <a:p>
            <a:pPr algn="l"/>
            <a:r>
              <a:rPr lang="en-US" sz="2400" dirty="0">
                <a:solidFill>
                  <a:srgbClr val="003366"/>
                </a:solidFill>
                <a:latin typeface="Arial"/>
              </a:rPr>
              <a:t>Traditional employment assessment methods often rely on limited data sources such as household surveys or labor force statistics, which may not fully capture the complex intersectoral relationships and spillover effects that influence employment dynamics. </a:t>
            </a:r>
          </a:p>
          <a:p>
            <a:pPr algn="l"/>
            <a:r>
              <a:rPr lang="en-US" sz="2400" dirty="0">
                <a:solidFill>
                  <a:srgbClr val="003366"/>
                </a:solidFill>
                <a:latin typeface="Arial"/>
              </a:rPr>
              <a:t>To address these limitations, this study employs the Social Accounting Matrix (SAM), a comprehensive analytical tool that captures the interconnections among sectors, factors of production, households, and institutions within the economy (</a:t>
            </a:r>
            <a:r>
              <a:rPr lang="en-US" sz="2400" dirty="0" err="1">
                <a:solidFill>
                  <a:srgbClr val="003366"/>
                </a:solidFill>
                <a:latin typeface="Arial"/>
              </a:rPr>
              <a:t>Klasen</a:t>
            </a:r>
            <a:r>
              <a:rPr lang="en-US" sz="2400" dirty="0">
                <a:solidFill>
                  <a:srgbClr val="003366"/>
                </a:solidFill>
                <a:latin typeface="Arial"/>
              </a:rPr>
              <a:t> &amp; Pieters, 2012; Bank of Zambia, 2020).</a:t>
            </a:r>
          </a:p>
          <a:p>
            <a:pPr algn="l"/>
            <a:r>
              <a:rPr lang="en-US" sz="2400" dirty="0">
                <a:solidFill>
                  <a:srgbClr val="003366"/>
                </a:solidFill>
                <a:latin typeface="Arial"/>
              </a:rPr>
              <a:t>The utilization of SAM enables a more holistic understanding of how economic activities generate employment and how targeted interventions might catalyze employment growth in specific sectors. The Social Accounting Matrix (SAM) a comprehensive data framework capturing transactions among economic agents—offers a valuable tool for analyzing employment impacts within an integrated macroeconomic context (</a:t>
            </a:r>
            <a:r>
              <a:rPr lang="en-US" sz="2400" dirty="0" err="1">
                <a:solidFill>
                  <a:srgbClr val="003366"/>
                </a:solidFill>
                <a:latin typeface="Arial"/>
              </a:rPr>
              <a:t>Thirlwall</a:t>
            </a:r>
            <a:r>
              <a:rPr lang="en-US" sz="2400" dirty="0">
                <a:solidFill>
                  <a:srgbClr val="003366"/>
                </a:solidFill>
                <a:latin typeface="Arial"/>
              </a:rPr>
              <a:t>, 2009). </a:t>
            </a:r>
          </a:p>
          <a:p>
            <a:pPr algn="l"/>
            <a:endParaRPr lang="en-US" dirty="0"/>
          </a:p>
        </p:txBody>
      </p:sp>
    </p:spTree>
    <p:extLst>
      <p:ext uri="{BB962C8B-B14F-4D97-AF65-F5344CB8AC3E}">
        <p14:creationId xmlns:p14="http://schemas.microsoft.com/office/powerpoint/2010/main" val="227208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3467" y="365125"/>
            <a:ext cx="10710333" cy="777875"/>
          </a:xfrm>
        </p:spPr>
        <p:txBody>
          <a:bodyPr>
            <a:normAutofit/>
          </a:bodyPr>
          <a:lstStyle/>
          <a:p>
            <a:pPr algn="l"/>
            <a:r>
              <a:rPr lang="en-US" sz="3200" dirty="0">
                <a:solidFill>
                  <a:srgbClr val="003366"/>
                </a:solidFill>
                <a:latin typeface="Arial" panose="020B0806030902050204" pitchFamily="34" charset="0"/>
              </a:rPr>
              <a:t>1. Introduction (Cont’d)</a:t>
            </a:r>
            <a:endParaRPr lang="en-US" sz="3600" dirty="0"/>
          </a:p>
        </p:txBody>
      </p:sp>
      <p:sp>
        <p:nvSpPr>
          <p:cNvPr id="3" name="Content Placeholder 2"/>
          <p:cNvSpPr>
            <a:spLocks noGrp="1"/>
          </p:cNvSpPr>
          <p:nvPr>
            <p:ph idx="1"/>
          </p:nvPr>
        </p:nvSpPr>
        <p:spPr>
          <a:xfrm>
            <a:off x="711200" y="1312333"/>
            <a:ext cx="10642600" cy="4864630"/>
          </a:xfrm>
        </p:spPr>
        <p:txBody>
          <a:bodyPr>
            <a:normAutofit/>
          </a:bodyPr>
          <a:lstStyle/>
          <a:p>
            <a:pPr algn="l"/>
            <a:r>
              <a:rPr lang="en-US" sz="2400" dirty="0">
                <a:solidFill>
                  <a:srgbClr val="003366"/>
                </a:solidFill>
                <a:latin typeface="Arial"/>
              </a:rPr>
              <a:t>In the context of Zambia - a country characterized by a primarily resource-based economy with significant informal employment sectors such analysis can provide nuanced insights for designing effective employment policies aligned with national development strategies.</a:t>
            </a:r>
          </a:p>
          <a:p>
            <a:pPr algn="l"/>
            <a:r>
              <a:rPr lang="en-US" sz="2400" dirty="0">
                <a:solidFill>
                  <a:srgbClr val="003366"/>
                </a:solidFill>
                <a:latin typeface="Arial"/>
              </a:rPr>
              <a:t>This study aims to construct a detailed SAM for Zambia and use it to assess the employment impact of various economic activities. The findings are intended to guide policymakers in identifying high-employment sectors and designing targeted policies that foster sustainable employment creation, thereby contributing to Zambia’s broader development objectives.</a:t>
            </a:r>
          </a:p>
        </p:txBody>
      </p:sp>
    </p:spTree>
    <p:extLst>
      <p:ext uri="{BB962C8B-B14F-4D97-AF65-F5344CB8AC3E}">
        <p14:creationId xmlns:p14="http://schemas.microsoft.com/office/powerpoint/2010/main" val="611876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1133" y="365125"/>
            <a:ext cx="10752667" cy="676275"/>
          </a:xfrm>
        </p:spPr>
        <p:txBody>
          <a:bodyPr>
            <a:normAutofit/>
          </a:bodyPr>
          <a:lstStyle/>
          <a:p>
            <a:pPr algn="l"/>
            <a:r>
              <a:rPr lang="en-US" sz="3200" dirty="0">
                <a:solidFill>
                  <a:srgbClr val="003366"/>
                </a:solidFill>
                <a:latin typeface="Arial" panose="020B0806030902050204" pitchFamily="34" charset="0"/>
              </a:rPr>
              <a:t>2. Literature Review  </a:t>
            </a:r>
          </a:p>
        </p:txBody>
      </p:sp>
      <p:sp>
        <p:nvSpPr>
          <p:cNvPr id="3" name="Content Placeholder 2"/>
          <p:cNvSpPr>
            <a:spLocks noGrp="1"/>
          </p:cNvSpPr>
          <p:nvPr>
            <p:ph idx="1"/>
          </p:nvPr>
        </p:nvSpPr>
        <p:spPr>
          <a:xfrm>
            <a:off x="685800" y="2040835"/>
            <a:ext cx="10668000" cy="3563834"/>
          </a:xfrm>
        </p:spPr>
        <p:txBody>
          <a:bodyPr>
            <a:normAutofit fontScale="85000" lnSpcReduction="10000"/>
          </a:bodyPr>
          <a:lstStyle/>
          <a:p>
            <a:pPr algn="l"/>
            <a:r>
              <a:rPr lang="en-US" sz="2400" dirty="0">
                <a:solidFill>
                  <a:srgbClr val="003366"/>
                </a:solidFill>
                <a:latin typeface="Arial"/>
              </a:rPr>
              <a:t>The Social Accounting Matrix captures transactions between economic agents, offering a tool for analyzing employment impacts within an integrated macroeconomic context. The SAM framework has been widely employed in economic analysis, particularly in developing countries, to evaluate income distribution, sectoral linkages, and policy impacts. Existing literature shows that SAM frameworks can be adapted to analyze sector-specific contributions to a country's economic growth and employment </a:t>
            </a:r>
          </a:p>
          <a:p>
            <a:pPr algn="l"/>
            <a:r>
              <a:rPr lang="en-US" sz="2400" dirty="0">
                <a:solidFill>
                  <a:srgbClr val="003366"/>
                </a:solidFill>
                <a:latin typeface="Arial"/>
              </a:rPr>
              <a:t>Lofgren et al. (Lofgren et al., </a:t>
            </a:r>
            <a:r>
              <a:rPr lang="en-US" sz="2400" dirty="0" err="1">
                <a:solidFill>
                  <a:srgbClr val="003366"/>
                </a:solidFill>
                <a:latin typeface="Arial"/>
              </a:rPr>
              <a:t>n.d.</a:t>
            </a:r>
            <a:r>
              <a:rPr lang="en-US" sz="2400" dirty="0">
                <a:solidFill>
                  <a:srgbClr val="003366"/>
                </a:solidFill>
                <a:latin typeface="Arial"/>
              </a:rPr>
              <a:t>) provide a detailed methodology for constructing CGE models based on SAM data, which has been effectively employed in assessing sectoral impacts in developing countries.</a:t>
            </a:r>
          </a:p>
        </p:txBody>
      </p:sp>
    </p:spTree>
    <p:extLst>
      <p:ext uri="{BB962C8B-B14F-4D97-AF65-F5344CB8AC3E}">
        <p14:creationId xmlns:p14="http://schemas.microsoft.com/office/powerpoint/2010/main" val="3975548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1133" y="365126"/>
            <a:ext cx="10752667" cy="769408"/>
          </a:xfrm>
        </p:spPr>
        <p:txBody>
          <a:bodyPr>
            <a:normAutofit/>
          </a:bodyPr>
          <a:lstStyle/>
          <a:p>
            <a:pPr algn="l"/>
            <a:r>
              <a:rPr lang="en-US" sz="3200" dirty="0">
                <a:solidFill>
                  <a:srgbClr val="003366"/>
                </a:solidFill>
                <a:latin typeface="Arial" panose="020B0806030902050204" pitchFamily="34" charset="0"/>
              </a:rPr>
              <a:t>2. Literature Review (Cont’d)</a:t>
            </a:r>
            <a:endParaRPr lang="en-US" sz="3600" dirty="0"/>
          </a:p>
        </p:txBody>
      </p:sp>
      <p:sp>
        <p:nvSpPr>
          <p:cNvPr id="3" name="Content Placeholder 2"/>
          <p:cNvSpPr>
            <a:spLocks noGrp="1"/>
          </p:cNvSpPr>
          <p:nvPr>
            <p:ph idx="1"/>
          </p:nvPr>
        </p:nvSpPr>
        <p:spPr>
          <a:xfrm>
            <a:off x="601133" y="1789043"/>
            <a:ext cx="10752667" cy="4387920"/>
          </a:xfrm>
        </p:spPr>
        <p:txBody>
          <a:bodyPr>
            <a:normAutofit fontScale="77500" lnSpcReduction="20000"/>
          </a:bodyPr>
          <a:lstStyle/>
          <a:p>
            <a:pPr algn="l"/>
            <a:r>
              <a:rPr lang="en-US" sz="2400" dirty="0">
                <a:solidFill>
                  <a:srgbClr val="003366"/>
                </a:solidFill>
                <a:latin typeface="Arial"/>
              </a:rPr>
              <a:t>The SAM framework has also been widely employed in economic analysis, particularly in developing countries, to evaluate income distribution, sectoral linkages, and policy impacts Lofgren et al. (2002) provide a detailed methodology for constructing CGE models based on SAM data, which has been effectively employed in assessing sectoral impacts in developing countries (</a:t>
            </a:r>
            <a:r>
              <a:rPr lang="en-US" sz="2400" dirty="0" err="1">
                <a:solidFill>
                  <a:srgbClr val="003366"/>
                </a:solidFill>
                <a:latin typeface="Arial"/>
              </a:rPr>
              <a:t>Louw</a:t>
            </a:r>
            <a:r>
              <a:rPr lang="en-US" sz="2400" dirty="0">
                <a:solidFill>
                  <a:srgbClr val="003366"/>
                </a:solidFill>
                <a:latin typeface="Arial"/>
              </a:rPr>
              <a:t> &amp; Van der Merwe, 2018). In Zambia, such approaches have been used to analyze growth policies (</a:t>
            </a:r>
            <a:r>
              <a:rPr lang="en-US" sz="2400" dirty="0" err="1">
                <a:solidFill>
                  <a:srgbClr val="003366"/>
                </a:solidFill>
                <a:latin typeface="Arial"/>
              </a:rPr>
              <a:t>Haggblade</a:t>
            </a:r>
            <a:r>
              <a:rPr lang="en-US" sz="2400" dirty="0">
                <a:solidFill>
                  <a:srgbClr val="003366"/>
                </a:solidFill>
                <a:latin typeface="Arial"/>
              </a:rPr>
              <a:t> &amp; </a:t>
            </a:r>
            <a:r>
              <a:rPr lang="en-US" sz="2400" dirty="0" err="1">
                <a:solidFill>
                  <a:srgbClr val="003366"/>
                </a:solidFill>
                <a:latin typeface="Arial"/>
              </a:rPr>
              <a:t>Valdès</a:t>
            </a:r>
            <a:r>
              <a:rPr lang="en-US" sz="2400" dirty="0">
                <a:solidFill>
                  <a:srgbClr val="003366"/>
                </a:solidFill>
                <a:latin typeface="Arial"/>
              </a:rPr>
              <a:t>, 2012; World Bank, 2019. Its application for employment assessment has gained traction, with studies highlighting its ability to trace employment multipliers and the effects of policy shocks (</a:t>
            </a:r>
            <a:r>
              <a:rPr lang="en-US" sz="2400" dirty="0" err="1">
                <a:solidFill>
                  <a:srgbClr val="003366"/>
                </a:solidFill>
                <a:latin typeface="Arial"/>
              </a:rPr>
              <a:t>Haggblade</a:t>
            </a:r>
            <a:r>
              <a:rPr lang="en-US" sz="2400" dirty="0">
                <a:solidFill>
                  <a:srgbClr val="003366"/>
                </a:solidFill>
                <a:latin typeface="Arial"/>
              </a:rPr>
              <a:t> &amp; </a:t>
            </a:r>
            <a:r>
              <a:rPr lang="en-US" sz="2400" dirty="0" err="1">
                <a:solidFill>
                  <a:srgbClr val="003366"/>
                </a:solidFill>
                <a:latin typeface="Arial"/>
              </a:rPr>
              <a:t>Valdès</a:t>
            </a:r>
            <a:r>
              <a:rPr lang="en-US" sz="2400" dirty="0">
                <a:solidFill>
                  <a:srgbClr val="003366"/>
                </a:solidFill>
                <a:latin typeface="Arial"/>
              </a:rPr>
              <a:t>, 2012; </a:t>
            </a:r>
            <a:r>
              <a:rPr lang="en-US" sz="2400" dirty="0" err="1">
                <a:solidFill>
                  <a:srgbClr val="003366"/>
                </a:solidFill>
                <a:latin typeface="Arial"/>
              </a:rPr>
              <a:t>Klasen</a:t>
            </a:r>
            <a:r>
              <a:rPr lang="en-US" sz="2400" dirty="0">
                <a:solidFill>
                  <a:srgbClr val="003366"/>
                </a:solidFill>
                <a:latin typeface="Arial"/>
              </a:rPr>
              <a:t> &amp; </a:t>
            </a:r>
            <a:r>
              <a:rPr lang="en-US" sz="2400" dirty="0" err="1">
                <a:solidFill>
                  <a:srgbClr val="003366"/>
                </a:solidFill>
                <a:latin typeface="Arial"/>
              </a:rPr>
              <a:t>Pieters</a:t>
            </a:r>
            <a:r>
              <a:rPr lang="en-US" sz="2400" dirty="0">
                <a:solidFill>
                  <a:srgbClr val="003366"/>
                </a:solidFill>
                <a:latin typeface="Arial"/>
              </a:rPr>
              <a:t>, 2012).</a:t>
            </a:r>
          </a:p>
          <a:p>
            <a:pPr algn="l"/>
            <a:r>
              <a:rPr lang="en-US" sz="2400" dirty="0">
                <a:solidFill>
                  <a:srgbClr val="003366"/>
                </a:solidFill>
                <a:latin typeface="Arial"/>
              </a:rPr>
              <a:t>The SAM's ability to capture the intricate linkages between various sectors enables a comprehensive analysis of the potential impacts of policies and external shocks on employment by integrating employment explicitly into the SAM framework, policymakers can gain insights into the potential trade-offs and complementarities between different policy objectives, such as economic growth, employment generation, and poverty reduction</a:t>
            </a:r>
          </a:p>
          <a:p>
            <a:pPr algn="l"/>
            <a:endParaRPr lang="en-US" dirty="0"/>
          </a:p>
        </p:txBody>
      </p:sp>
    </p:spTree>
    <p:extLst>
      <p:ext uri="{BB962C8B-B14F-4D97-AF65-F5344CB8AC3E}">
        <p14:creationId xmlns:p14="http://schemas.microsoft.com/office/powerpoint/2010/main" val="3804286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6533" y="365126"/>
            <a:ext cx="10727267" cy="769408"/>
          </a:xfrm>
        </p:spPr>
        <p:txBody>
          <a:bodyPr>
            <a:normAutofit/>
          </a:bodyPr>
          <a:lstStyle/>
          <a:p>
            <a:pPr algn="l"/>
            <a:r>
              <a:rPr lang="en-US" sz="3200" dirty="0">
                <a:solidFill>
                  <a:srgbClr val="003366"/>
                </a:solidFill>
                <a:latin typeface="Arial" panose="020B0806030902050204" pitchFamily="34" charset="0"/>
              </a:rPr>
              <a:t>3. Methodology </a:t>
            </a:r>
          </a:p>
        </p:txBody>
      </p:sp>
      <p:sp>
        <p:nvSpPr>
          <p:cNvPr id="3" name="Content Placeholder 2"/>
          <p:cNvSpPr>
            <a:spLocks noGrp="1"/>
          </p:cNvSpPr>
          <p:nvPr>
            <p:ph idx="1"/>
          </p:nvPr>
        </p:nvSpPr>
        <p:spPr>
          <a:xfrm>
            <a:off x="685800" y="1948070"/>
            <a:ext cx="10668000" cy="4228893"/>
          </a:xfrm>
        </p:spPr>
        <p:txBody>
          <a:bodyPr/>
          <a:lstStyle/>
          <a:p>
            <a:pPr marL="0" indent="0" algn="l">
              <a:buNone/>
            </a:pPr>
            <a:r>
              <a:rPr lang="en-US" sz="2400" dirty="0">
                <a:solidFill>
                  <a:srgbClr val="003366"/>
                </a:solidFill>
                <a:latin typeface="Arial"/>
              </a:rPr>
              <a:t>This study employs a quantitative research approach centered around the construction and analysis of a Social Accounting Matrix (SAM) for Zambia to assess employment dynamics. The methodology comprises data collection, SAM construction, and analytical techniques, including multiplier analysis and scenario simulations.</a:t>
            </a:r>
          </a:p>
        </p:txBody>
      </p:sp>
    </p:spTree>
    <p:extLst>
      <p:ext uri="{BB962C8B-B14F-4D97-AF65-F5344CB8AC3E}">
        <p14:creationId xmlns:p14="http://schemas.microsoft.com/office/powerpoint/2010/main" val="3419102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51933" y="365125"/>
            <a:ext cx="10701867" cy="676275"/>
          </a:xfrm>
        </p:spPr>
        <p:txBody>
          <a:bodyPr>
            <a:normAutofit/>
          </a:bodyPr>
          <a:lstStyle/>
          <a:p>
            <a:pPr algn="l"/>
            <a:r>
              <a:rPr lang="en-US" sz="3200" dirty="0">
                <a:solidFill>
                  <a:srgbClr val="003366"/>
                </a:solidFill>
                <a:latin typeface="Arial" panose="020B0806030902050204" pitchFamily="34" charset="0"/>
              </a:rPr>
              <a:t>3.1	Data Sources  </a:t>
            </a:r>
          </a:p>
        </p:txBody>
      </p:sp>
      <p:sp>
        <p:nvSpPr>
          <p:cNvPr id="3" name="Content Placeholder 2"/>
          <p:cNvSpPr>
            <a:spLocks noGrp="1"/>
          </p:cNvSpPr>
          <p:nvPr>
            <p:ph idx="1"/>
          </p:nvPr>
        </p:nvSpPr>
        <p:spPr>
          <a:xfrm>
            <a:off x="711200" y="1842052"/>
            <a:ext cx="10642600" cy="4334911"/>
          </a:xfrm>
        </p:spPr>
        <p:txBody>
          <a:bodyPr>
            <a:normAutofit lnSpcReduction="10000"/>
          </a:bodyPr>
          <a:lstStyle/>
          <a:p>
            <a:pPr algn="l"/>
            <a:r>
              <a:rPr lang="en-US" sz="2400" dirty="0">
                <a:solidFill>
                  <a:srgbClr val="003366"/>
                </a:solidFill>
                <a:latin typeface="Arial"/>
              </a:rPr>
              <a:t>The Zambia-specific SAM used in this research draws on the most recent Supply-Use Tables (Central Statistical Office [CSO], 2019),</a:t>
            </a:r>
          </a:p>
          <a:p>
            <a:pPr algn="l"/>
            <a:r>
              <a:rPr lang="en-US" sz="2400" dirty="0">
                <a:solidFill>
                  <a:srgbClr val="003366"/>
                </a:solidFill>
                <a:latin typeface="Arial"/>
              </a:rPr>
              <a:t>The 2018 Living Conditions Monitoring Survey (LCMS, 2019)</a:t>
            </a:r>
          </a:p>
          <a:p>
            <a:pPr algn="l"/>
            <a:r>
              <a:rPr lang="en-US" sz="2400" dirty="0">
                <a:solidFill>
                  <a:srgbClr val="003366"/>
                </a:solidFill>
                <a:latin typeface="Arial"/>
              </a:rPr>
              <a:t>The Integrated Business Survey (Ministry of Commerce, 2020)</a:t>
            </a:r>
          </a:p>
          <a:p>
            <a:pPr algn="l"/>
            <a:r>
              <a:rPr lang="en-US" sz="2400" dirty="0">
                <a:solidFill>
                  <a:srgbClr val="003366"/>
                </a:solidFill>
                <a:latin typeface="Arial"/>
              </a:rPr>
              <a:t>Fiscal accounts from the Ministry of Finance (2021). </a:t>
            </a:r>
          </a:p>
          <a:p>
            <a:pPr algn="l"/>
            <a:r>
              <a:rPr lang="en-US" sz="2400" dirty="0">
                <a:solidFill>
                  <a:srgbClr val="003366"/>
                </a:solidFill>
                <a:latin typeface="Arial"/>
              </a:rPr>
              <a:t>Employment coefficients by sector were obtained from the </a:t>
            </a:r>
            <a:r>
              <a:rPr lang="en-US" sz="2400" dirty="0" err="1">
                <a:solidFill>
                  <a:srgbClr val="003366"/>
                </a:solidFill>
                <a:latin typeface="Arial"/>
              </a:rPr>
              <a:t>Labour</a:t>
            </a:r>
            <a:r>
              <a:rPr lang="en-US" sz="2400" dirty="0">
                <a:solidFill>
                  <a:srgbClr val="003366"/>
                </a:solidFill>
                <a:latin typeface="Arial"/>
              </a:rPr>
              <a:t> Force Survey (LFS, 2020), disaggregated into skilled and unskilled categories. </a:t>
            </a:r>
          </a:p>
          <a:p>
            <a:pPr algn="l"/>
            <a:r>
              <a:rPr lang="en-US" sz="2400" dirty="0">
                <a:solidFill>
                  <a:srgbClr val="003366"/>
                </a:solidFill>
                <a:latin typeface="Arial"/>
              </a:rPr>
              <a:t>All monetary values were converted to constant 2021 Zambian kwacha to eliminate inflationary distortions.</a:t>
            </a:r>
          </a:p>
        </p:txBody>
      </p:sp>
    </p:spTree>
    <p:extLst>
      <p:ext uri="{BB962C8B-B14F-4D97-AF65-F5344CB8AC3E}">
        <p14:creationId xmlns:p14="http://schemas.microsoft.com/office/powerpoint/2010/main" val="848026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5542"/>
          </a:xfrm>
        </p:spPr>
        <p:txBody>
          <a:bodyPr>
            <a:normAutofit/>
          </a:bodyPr>
          <a:lstStyle/>
          <a:p>
            <a:pPr algn="l"/>
            <a:r>
              <a:rPr lang="en-US" sz="3200" dirty="0">
                <a:solidFill>
                  <a:srgbClr val="003366"/>
                </a:solidFill>
                <a:latin typeface="Arial" panose="020B0806030902050204" pitchFamily="34" charset="0"/>
              </a:rPr>
              <a:t>3.2	Construction of the Zambia SAM  </a:t>
            </a:r>
          </a:p>
        </p:txBody>
      </p:sp>
      <p:sp>
        <p:nvSpPr>
          <p:cNvPr id="3" name="Content Placeholder 2"/>
          <p:cNvSpPr>
            <a:spLocks noGrp="1"/>
          </p:cNvSpPr>
          <p:nvPr>
            <p:ph idx="1"/>
          </p:nvPr>
        </p:nvSpPr>
        <p:spPr>
          <a:xfrm>
            <a:off x="838200" y="1789043"/>
            <a:ext cx="10515600" cy="4387920"/>
          </a:xfrm>
        </p:spPr>
        <p:txBody>
          <a:bodyPr>
            <a:normAutofit fontScale="85000" lnSpcReduction="10000"/>
          </a:bodyPr>
          <a:lstStyle/>
          <a:p>
            <a:pPr algn="l"/>
            <a:r>
              <a:rPr lang="en-US" sz="2400" dirty="0">
                <a:solidFill>
                  <a:srgbClr val="003366"/>
                </a:solidFill>
                <a:latin typeface="Arial"/>
              </a:rPr>
              <a:t>The SAM framework models the economy as a square matrix, linking sectors, factors of production, households, government, and foreign trade sectors. The construction process involves several steps:</a:t>
            </a:r>
          </a:p>
          <a:p>
            <a:pPr algn="l"/>
            <a:r>
              <a:rPr lang="en-US" sz="2400" dirty="0">
                <a:solidFill>
                  <a:srgbClr val="003366"/>
                </a:solidFill>
                <a:latin typeface="Arial"/>
              </a:rPr>
              <a:t>Classification of Sectors: The economy is decomposed into key sectors such as agriculture, mining, manufacturing, services, and construction.</a:t>
            </a:r>
          </a:p>
          <a:p>
            <a:pPr algn="l"/>
            <a:r>
              <a:rPr lang="en-US" sz="2400" dirty="0">
                <a:solidFill>
                  <a:srgbClr val="003366"/>
                </a:solidFill>
                <a:latin typeface="Arial"/>
              </a:rPr>
              <a:t>Data Compilation: Sectoral data including gross output, intermediate consumption, value added, and employment figures are collected and aligned with macroeconomic totals.</a:t>
            </a:r>
          </a:p>
          <a:p>
            <a:pPr algn="l"/>
            <a:r>
              <a:rPr lang="en-US" sz="2400" dirty="0">
                <a:solidFill>
                  <a:srgbClr val="003366"/>
                </a:solidFill>
                <a:latin typeface="Arial"/>
              </a:rPr>
              <a:t>Balancing and Consistency Checks: The matrix is balanced to ensure that total incomes equal total expenditures, adhering to national accounting principles.</a:t>
            </a:r>
          </a:p>
          <a:p>
            <a:pPr algn="l"/>
            <a:r>
              <a:rPr lang="en-US" sz="2400" dirty="0">
                <a:solidFill>
                  <a:srgbClr val="003366"/>
                </a:solidFill>
                <a:latin typeface="Arial"/>
              </a:rPr>
              <a:t>Integration of Labor Data: Employment figures are integrated into the SAM by distributing factor payments among sectors based on observed employment patterns and wages.</a:t>
            </a:r>
          </a:p>
          <a:p>
            <a:pPr algn="l"/>
            <a:endParaRPr lang="en-US" dirty="0"/>
          </a:p>
        </p:txBody>
      </p:sp>
    </p:spTree>
    <p:extLst>
      <p:ext uri="{BB962C8B-B14F-4D97-AF65-F5344CB8AC3E}">
        <p14:creationId xmlns:p14="http://schemas.microsoft.com/office/powerpoint/2010/main" val="209953492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128</TotalTime>
  <Words>2336</Words>
  <Application>Microsoft Office PowerPoint</Application>
  <PresentationFormat>Widescreen</PresentationFormat>
  <Paragraphs>288</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Gill Sans MT</vt:lpstr>
      <vt:lpstr>Impact</vt:lpstr>
      <vt:lpstr>Times New Roman</vt:lpstr>
      <vt:lpstr>Gallery</vt:lpstr>
      <vt:lpstr>APPLICATION OF THE SOCIAL ACCOUNTING MATRIX (SAM) IN ASSESSING EMPLOYMENT IMPACTS IN ZAMBIA</vt:lpstr>
      <vt:lpstr>Outline</vt:lpstr>
      <vt:lpstr>1. Introduction  </vt:lpstr>
      <vt:lpstr>1. Introduction (Cont’d)</vt:lpstr>
      <vt:lpstr>2. Literature Review  </vt:lpstr>
      <vt:lpstr>2. Literature Review (Cont’d)</vt:lpstr>
      <vt:lpstr>3. Methodology </vt:lpstr>
      <vt:lpstr>3.1 Data Sources  </vt:lpstr>
      <vt:lpstr>3.2 Construction of the Zambia SAM  </vt:lpstr>
      <vt:lpstr>3.2 Construction of the Zambia SAM (Cont’d)  </vt:lpstr>
      <vt:lpstr>3.3 Employment Multiplier Analysis  </vt:lpstr>
      <vt:lpstr>4 Results   4.1 Descriptive Insights from the SAM  </vt:lpstr>
      <vt:lpstr>4.2 Employment Multipliers  </vt:lpstr>
      <vt:lpstr>4.3 Scenario Simulations  </vt:lpstr>
      <vt:lpstr>4.4 Sensitivity Analysis  </vt:lpstr>
      <vt:lpstr>5 Discussion  </vt:lpstr>
      <vt:lpstr>6 Policy Implications   6.1 Targeted Support for Agro-processing  </vt:lpstr>
      <vt:lpstr>6.2 Industrial Parks and Cluster Development  </vt:lpstr>
      <vt:lpstr>6.3 Services as an Enabler, not a Substitute  </vt:lpstr>
      <vt:lpstr>6.4 Cross-Cutting Measures  </vt:lpstr>
      <vt:lpstr>7 Conclusion  </vt:lpstr>
      <vt:lpstr>8 Limitations and Future Research </vt:lpstr>
      <vt:lpstr>9 Acknowledgements  </vt:lpstr>
      <vt:lpstr>Appendix A. Sector Classification Mapping (37-sector SAM ➜ 10-sector presentation)  </vt:lpstr>
      <vt:lpstr>Appendix B. Selected Sectoral Employment Coefficients and Multipliers  </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 OF THE SOCIAL ACCOUNTING MATRIX (SAM) IN ASSESSING EMPLOYMENT IMPACTS IN ZAMBIA</dc:title>
  <dc:creator>Zamstats-DC</dc:creator>
  <cp:lastModifiedBy>Besa Muwele</cp:lastModifiedBy>
  <cp:revision>15</cp:revision>
  <dcterms:created xsi:type="dcterms:W3CDTF">2025-06-11T14:03:28Z</dcterms:created>
  <dcterms:modified xsi:type="dcterms:W3CDTF">2025-06-30T12:25:59Z</dcterms:modified>
</cp:coreProperties>
</file>