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96" r:id="rId3"/>
    <p:sldMasterId id="2147483684" r:id="rId4"/>
    <p:sldMasterId id="2147483672" r:id="rId5"/>
    <p:sldMasterId id="2147483660" r:id="rId6"/>
  </p:sldMasterIdLst>
  <p:sldIdLst>
    <p:sldId id="287" r:id="rId7"/>
    <p:sldId id="272" r:id="rId8"/>
    <p:sldId id="279" r:id="rId9"/>
    <p:sldId id="280" r:id="rId10"/>
    <p:sldId id="281" r:id="rId11"/>
    <p:sldId id="297" r:id="rId12"/>
    <p:sldId id="296" r:id="rId13"/>
    <p:sldId id="298" r:id="rId14"/>
    <p:sldId id="293" r:id="rId15"/>
    <p:sldId id="291" r:id="rId16"/>
    <p:sldId id="282" r:id="rId17"/>
    <p:sldId id="284" r:id="rId18"/>
    <p:sldId id="292" r:id="rId19"/>
    <p:sldId id="290" r:id="rId20"/>
    <p:sldId id="283" r:id="rId21"/>
    <p:sldId id="294" r:id="rId22"/>
    <p:sldId id="289" r:id="rId23"/>
    <p:sldId id="295" r:id="rId24"/>
    <p:sldId id="288" r:id="rId25"/>
    <p:sldId id="286" r:id="rId26"/>
    <p:sldId id="303" r:id="rId27"/>
    <p:sldId id="301" r:id="rId28"/>
    <p:sldId id="302" r:id="rId29"/>
    <p:sldId id="300" r:id="rId3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9" y="1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60B80F-7B99-4EF7-BAF6-F04712CB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D17908-71AF-44BE-BC7A-C3884518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771E7B-7673-4BD6-AC0B-0225C0E9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F35D559-7D1D-4B1E-A26B-C03F5B917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28C12F-461C-4A17-B03C-63C84E49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46870A8-B6F8-4D5C-BCAF-3A2AD0874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9E1504-8B41-4ED2-AE83-7DA696CF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BDA0B4-8A99-4886-BDBA-748AA85B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5F677E-F1F6-4931-AE3D-B782F0EC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02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658A43-95DB-4DEE-83BB-00047E2A4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BEDB839-333D-480F-98B6-2A8DDD25B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B5DC0D-E59B-4380-A636-AA373AB0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76D3AD-A3F5-466B-9A2B-D3059FAD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F5C726-F8F9-4065-A9AF-474A5145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21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98D68A-F489-4073-B9F0-D2DEF38A9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1FEBD8-F745-4C65-B067-F799408C2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FD8821-42C9-4465-88F6-BEBBC0B2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B11251-2152-4763-8A04-C78128EA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7557E9-4707-49A8-A637-5C670542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82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CE146-EEE3-45D8-9623-906072C4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2627BB-6B3B-4645-ACF4-7A8E8461C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49297F-6318-42F7-B055-32FEC83A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050C63-BDAF-432C-8A80-5F3361CD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73C529-4895-4F45-AE0C-59745165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18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E0E7AA-0AC9-4C68-8123-04521F02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F10687-1CBE-41A4-82B2-5C58C757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F523BC-7340-40FA-BAA0-A658B560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68376B-DE3C-4F0A-96D3-2E04F3A3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2EF8F2-3C59-45C8-AB7C-EA4627CD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93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CE0E29-3F6F-4A60-9A0C-1C26C4C0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CF31F8-597B-46BB-A902-9E5CEAA5A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D6C611-F070-45BC-AF1F-D8D511E87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816D53-1E88-4661-8890-7E034E6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1148AB-7664-4E87-BE1A-94F3589D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038CD0-6084-4A92-A235-031FE86E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73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92A1E1-5756-465E-942E-2BEB1D25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687A3C-6B8C-4489-A381-6FC63BC89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0D9FD3-B3B6-4E1E-9FB9-DA381E248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E2EBBB0-8D90-4C6D-BFDC-9BD06317A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09DE7B9-4E67-4460-975D-40B4ACE50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9F4FD9-B3E6-45B8-B704-6B14C338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F71069-0C33-4CA1-BD0C-444CFDEC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9A9CE5C-E661-4FDF-8823-0327AD79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2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915D2-6149-4B88-A3C1-1FF31853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D73B97D-BD64-4D24-9AA7-8BDE6411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8C65963-1306-4252-9192-16F09AB1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CB27EE3-129C-4201-AE7D-1490F4D1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47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CB2F79-E4D4-46D8-A6DE-BC1CD579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DA5F3EF-9412-4C54-BCE3-FA526E0A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F3F9D8-54CA-4187-93AA-F8DAAD7E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0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1B3339-B405-42EB-8863-F4E198A3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4D17B5-BBEA-470C-8E1A-2A0C0EB8D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5C822D-C3D1-43D6-8004-8E990F853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BB2385-67D3-4F15-9BAE-7C557F8D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627D98-2CAC-4757-9529-5F9A65FA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5F0DED-601B-41B8-BDAA-6C74A283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55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0FF28E-C632-4EB4-A07C-DB93077A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5D1B61-1D91-40F7-A6A6-93F3BC78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811276-686F-4497-AB9C-6B053477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4D9E552-7DF5-4027-AE8A-AF2E7EFEE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557" r="10247" b="-557"/>
          <a:stretch/>
        </p:blipFill>
        <p:spPr>
          <a:xfrm>
            <a:off x="4339530" y="0"/>
            <a:ext cx="7865533" cy="6896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8D02A5-D79E-4825-8E5E-745D5D7089A5}"/>
              </a:ext>
            </a:extLst>
          </p:cNvPr>
          <p:cNvSpPr txBox="1"/>
          <p:nvPr userDrawn="1"/>
        </p:nvSpPr>
        <p:spPr>
          <a:xfrm>
            <a:off x="461664" y="6121439"/>
            <a:ext cx="2414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Noto Sans Med" panose="020B0602040504020204" pitchFamily="34"/>
              </a:rPr>
              <a:t>Date  / name</a:t>
            </a:r>
            <a:endParaRPr lang="ko-KR" altLang="en-US" dirty="0">
              <a:solidFill>
                <a:schemeClr val="bg1"/>
              </a:solidFill>
              <a:latin typeface="Noto Sans Med" panose="020B0602040504020204" pitchFamily="34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0C81990-A4DC-4D47-B119-0C3B9BDB92CC}"/>
              </a:ext>
            </a:extLst>
          </p:cNvPr>
          <p:cNvSpPr/>
          <p:nvPr userDrawn="1"/>
        </p:nvSpPr>
        <p:spPr>
          <a:xfrm>
            <a:off x="0" y="-1"/>
            <a:ext cx="4339530" cy="6858001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8A8A494D-421F-49DD-91E7-53A8CA9B8E10}"/>
              </a:ext>
            </a:extLst>
          </p:cNvPr>
          <p:cNvSpPr/>
          <p:nvPr userDrawn="1"/>
        </p:nvSpPr>
        <p:spPr>
          <a:xfrm>
            <a:off x="0" y="2569940"/>
            <a:ext cx="4326467" cy="135631"/>
          </a:xfrm>
          <a:custGeom>
            <a:avLst/>
            <a:gdLst>
              <a:gd name="connsiteX0" fmla="*/ 0 w 3899646"/>
              <a:gd name="connsiteY0" fmla="*/ 0 h 125795"/>
              <a:gd name="connsiteX1" fmla="*/ 3905136 w 3899646"/>
              <a:gd name="connsiteY1" fmla="*/ 0 h 125795"/>
              <a:gd name="connsiteX2" fmla="*/ 3905136 w 3899646"/>
              <a:gd name="connsiteY2" fmla="*/ 129683 h 125795"/>
              <a:gd name="connsiteX3" fmla="*/ 0 w 3899646"/>
              <a:gd name="connsiteY3" fmla="*/ 129683 h 1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646" h="125795">
                <a:moveTo>
                  <a:pt x="0" y="0"/>
                </a:moveTo>
                <a:lnTo>
                  <a:pt x="3905136" y="0"/>
                </a:lnTo>
                <a:lnTo>
                  <a:pt x="3905136" y="129683"/>
                </a:lnTo>
                <a:lnTo>
                  <a:pt x="0" y="129683"/>
                </a:lnTo>
                <a:close/>
              </a:path>
            </a:pathLst>
          </a:custGeom>
          <a:solidFill>
            <a:srgbClr val="5E89C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7F61953-1B3E-42F8-9C74-E17636C35467}"/>
              </a:ext>
            </a:extLst>
          </p:cNvPr>
          <p:cNvGrpSpPr/>
          <p:nvPr userDrawn="1"/>
        </p:nvGrpSpPr>
        <p:grpSpPr>
          <a:xfrm>
            <a:off x="1495226" y="600450"/>
            <a:ext cx="1400870" cy="1435665"/>
            <a:chOff x="1219313" y="609877"/>
            <a:chExt cx="1400870" cy="1435665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2FAFB65A-F4AB-4E5B-BE0F-57D31779B402}"/>
                </a:ext>
              </a:extLst>
            </p:cNvPr>
            <p:cNvSpPr/>
            <p:nvPr/>
          </p:nvSpPr>
          <p:spPr>
            <a:xfrm>
              <a:off x="1475768" y="609877"/>
              <a:ext cx="889763" cy="903437"/>
            </a:xfrm>
            <a:custGeom>
              <a:avLst/>
              <a:gdLst>
                <a:gd name="connsiteX0" fmla="*/ 0 w 903437"/>
                <a:gd name="connsiteY0" fmla="*/ 453663 h 903437"/>
                <a:gd name="connsiteX1" fmla="*/ 453663 w 903437"/>
                <a:gd name="connsiteY1" fmla="*/ 907440 h 903437"/>
                <a:gd name="connsiteX2" fmla="*/ 907440 w 903437"/>
                <a:gd name="connsiteY2" fmla="*/ 453663 h 903437"/>
                <a:gd name="connsiteX3" fmla="*/ 453663 w 903437"/>
                <a:gd name="connsiteY3" fmla="*/ 0 h 903437"/>
                <a:gd name="connsiteX4" fmla="*/ 0 w 903437"/>
                <a:gd name="connsiteY4" fmla="*/ 453663 h 9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37" h="903437">
                  <a:moveTo>
                    <a:pt x="0" y="453663"/>
                  </a:moveTo>
                  <a:cubicBezTo>
                    <a:pt x="0" y="703880"/>
                    <a:pt x="203559" y="907440"/>
                    <a:pt x="453663" y="907440"/>
                  </a:cubicBezTo>
                  <a:cubicBezTo>
                    <a:pt x="703766" y="907440"/>
                    <a:pt x="907440" y="703880"/>
                    <a:pt x="907440" y="453663"/>
                  </a:cubicBezTo>
                  <a:cubicBezTo>
                    <a:pt x="907440" y="203445"/>
                    <a:pt x="703881" y="0"/>
                    <a:pt x="453663" y="0"/>
                  </a:cubicBezTo>
                  <a:cubicBezTo>
                    <a:pt x="203445" y="0"/>
                    <a:pt x="0" y="203445"/>
                    <a:pt x="0" y="453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76119EAC-3C4C-4051-914A-0555506A79EE}"/>
                </a:ext>
              </a:extLst>
            </p:cNvPr>
            <p:cNvSpPr/>
            <p:nvPr/>
          </p:nvSpPr>
          <p:spPr>
            <a:xfrm>
              <a:off x="1488945" y="623257"/>
              <a:ext cx="867237" cy="880565"/>
            </a:xfrm>
            <a:custGeom>
              <a:avLst/>
              <a:gdLst>
                <a:gd name="connsiteX0" fmla="*/ 0 w 880565"/>
                <a:gd name="connsiteY0" fmla="*/ 440283 h 880565"/>
                <a:gd name="connsiteX1" fmla="*/ 440283 w 880565"/>
                <a:gd name="connsiteY1" fmla="*/ 0 h 880565"/>
                <a:gd name="connsiteX2" fmla="*/ 880680 w 880565"/>
                <a:gd name="connsiteY2" fmla="*/ 440283 h 880565"/>
                <a:gd name="connsiteX3" fmla="*/ 440283 w 880565"/>
                <a:gd name="connsiteY3" fmla="*/ 880794 h 880565"/>
                <a:gd name="connsiteX4" fmla="*/ 0 w 880565"/>
                <a:gd name="connsiteY4" fmla="*/ 440283 h 88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565" h="880565">
                  <a:moveTo>
                    <a:pt x="0" y="440283"/>
                  </a:moveTo>
                  <a:cubicBezTo>
                    <a:pt x="0" y="197498"/>
                    <a:pt x="197613" y="0"/>
                    <a:pt x="440283" y="0"/>
                  </a:cubicBezTo>
                  <a:cubicBezTo>
                    <a:pt x="682953" y="0"/>
                    <a:pt x="880680" y="197498"/>
                    <a:pt x="880680" y="440283"/>
                  </a:cubicBezTo>
                  <a:cubicBezTo>
                    <a:pt x="880680" y="683067"/>
                    <a:pt x="683182" y="880794"/>
                    <a:pt x="440283" y="880794"/>
                  </a:cubicBezTo>
                  <a:cubicBezTo>
                    <a:pt x="197384" y="880794"/>
                    <a:pt x="0" y="683181"/>
                    <a:pt x="0" y="440283"/>
                  </a:cubicBezTo>
                  <a:close/>
                </a:path>
              </a:pathLst>
            </a:custGeom>
            <a:solidFill>
              <a:srgbClr val="00387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5D409A43-1752-4CBA-9113-1812E8E34AD7}"/>
                </a:ext>
              </a:extLst>
            </p:cNvPr>
            <p:cNvSpPr/>
            <p:nvPr/>
          </p:nvSpPr>
          <p:spPr>
            <a:xfrm>
              <a:off x="1606529" y="742763"/>
              <a:ext cx="630718" cy="640411"/>
            </a:xfrm>
            <a:custGeom>
              <a:avLst/>
              <a:gdLst>
                <a:gd name="connsiteX0" fmla="*/ 320892 w 640411"/>
                <a:gd name="connsiteY0" fmla="*/ 641783 h 640411"/>
                <a:gd name="connsiteX1" fmla="*/ 0 w 640411"/>
                <a:gd name="connsiteY1" fmla="*/ 320892 h 640411"/>
                <a:gd name="connsiteX2" fmla="*/ 320892 w 640411"/>
                <a:gd name="connsiteY2" fmla="*/ 0 h 640411"/>
                <a:gd name="connsiteX3" fmla="*/ 641898 w 640411"/>
                <a:gd name="connsiteY3" fmla="*/ 320892 h 640411"/>
                <a:gd name="connsiteX4" fmla="*/ 320892 w 640411"/>
                <a:gd name="connsiteY4" fmla="*/ 641783 h 64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411" h="640411">
                  <a:moveTo>
                    <a:pt x="320892" y="641783"/>
                  </a:moveTo>
                  <a:cubicBezTo>
                    <a:pt x="143750" y="641783"/>
                    <a:pt x="0" y="498148"/>
                    <a:pt x="0" y="320892"/>
                  </a:cubicBezTo>
                  <a:cubicBezTo>
                    <a:pt x="0" y="143635"/>
                    <a:pt x="143635" y="0"/>
                    <a:pt x="320892" y="0"/>
                  </a:cubicBezTo>
                  <a:cubicBezTo>
                    <a:pt x="498148" y="0"/>
                    <a:pt x="641898" y="143635"/>
                    <a:pt x="641898" y="320892"/>
                  </a:cubicBezTo>
                  <a:cubicBezTo>
                    <a:pt x="641898" y="498148"/>
                    <a:pt x="498148" y="641783"/>
                    <a:pt x="320892" y="64178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050BE71-6373-4DA6-BFA3-5DEA3CE895A0}"/>
                </a:ext>
              </a:extLst>
            </p:cNvPr>
            <p:cNvSpPr/>
            <p:nvPr/>
          </p:nvSpPr>
          <p:spPr>
            <a:xfrm>
              <a:off x="1557085" y="1155485"/>
              <a:ext cx="22526" cy="22872"/>
            </a:xfrm>
            <a:custGeom>
              <a:avLst/>
              <a:gdLst>
                <a:gd name="connsiteX0" fmla="*/ 0 w 22871"/>
                <a:gd name="connsiteY0" fmla="*/ 12351 h 22871"/>
                <a:gd name="connsiteX1" fmla="*/ 12351 w 22871"/>
                <a:gd name="connsiteY1" fmla="*/ 24816 h 22871"/>
                <a:gd name="connsiteX2" fmla="*/ 24702 w 22871"/>
                <a:gd name="connsiteY2" fmla="*/ 12351 h 22871"/>
                <a:gd name="connsiteX3" fmla="*/ 12351 w 22871"/>
                <a:gd name="connsiteY3" fmla="*/ 0 h 22871"/>
                <a:gd name="connsiteX4" fmla="*/ 0 w 22871"/>
                <a:gd name="connsiteY4" fmla="*/ 12351 h 2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1" h="22871">
                  <a:moveTo>
                    <a:pt x="0" y="12351"/>
                  </a:moveTo>
                  <a:cubicBezTo>
                    <a:pt x="0" y="19212"/>
                    <a:pt x="5489" y="24816"/>
                    <a:pt x="12351" y="24816"/>
                  </a:cubicBezTo>
                  <a:cubicBezTo>
                    <a:pt x="19212" y="24816"/>
                    <a:pt x="24702" y="19212"/>
                    <a:pt x="24702" y="12351"/>
                  </a:cubicBezTo>
                  <a:cubicBezTo>
                    <a:pt x="24702" y="5489"/>
                    <a:pt x="19212" y="0"/>
                    <a:pt x="12351" y="0"/>
                  </a:cubicBezTo>
                  <a:cubicBezTo>
                    <a:pt x="5489" y="0"/>
                    <a:pt x="0" y="5489"/>
                    <a:pt x="0" y="12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D2441EAE-6C2C-476A-8A21-B7F88B9EFD9A}"/>
                </a:ext>
              </a:extLst>
            </p:cNvPr>
            <p:cNvSpPr/>
            <p:nvPr/>
          </p:nvSpPr>
          <p:spPr>
            <a:xfrm>
              <a:off x="2267882" y="1156971"/>
              <a:ext cx="22526" cy="22872"/>
            </a:xfrm>
            <a:custGeom>
              <a:avLst/>
              <a:gdLst>
                <a:gd name="connsiteX0" fmla="*/ 25159 w 22871"/>
                <a:gd name="connsiteY0" fmla="*/ 12579 h 22871"/>
                <a:gd name="connsiteX1" fmla="*/ 12580 w 22871"/>
                <a:gd name="connsiteY1" fmla="*/ 25159 h 22871"/>
                <a:gd name="connsiteX2" fmla="*/ 0 w 22871"/>
                <a:gd name="connsiteY2" fmla="*/ 12579 h 22871"/>
                <a:gd name="connsiteX3" fmla="*/ 12580 w 22871"/>
                <a:gd name="connsiteY3" fmla="*/ 0 h 22871"/>
                <a:gd name="connsiteX4" fmla="*/ 25159 w 22871"/>
                <a:gd name="connsiteY4" fmla="*/ 12579 h 2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1" h="22871">
                  <a:moveTo>
                    <a:pt x="25159" y="12579"/>
                  </a:moveTo>
                  <a:cubicBezTo>
                    <a:pt x="25159" y="19555"/>
                    <a:pt x="19555" y="25159"/>
                    <a:pt x="12580" y="25159"/>
                  </a:cubicBezTo>
                  <a:cubicBezTo>
                    <a:pt x="5604" y="25159"/>
                    <a:pt x="0" y="19555"/>
                    <a:pt x="0" y="12579"/>
                  </a:cubicBezTo>
                  <a:cubicBezTo>
                    <a:pt x="0" y="5604"/>
                    <a:pt x="5604" y="0"/>
                    <a:pt x="12580" y="0"/>
                  </a:cubicBezTo>
                  <a:cubicBezTo>
                    <a:pt x="19555" y="0"/>
                    <a:pt x="25159" y="5604"/>
                    <a:pt x="25159" y="125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8433CFE-ACB1-4FE6-8247-E04D22899C87}"/>
                </a:ext>
              </a:extLst>
            </p:cNvPr>
            <p:cNvSpPr/>
            <p:nvPr/>
          </p:nvSpPr>
          <p:spPr>
            <a:xfrm>
              <a:off x="1532798" y="914092"/>
              <a:ext cx="56315" cy="68615"/>
            </a:xfrm>
            <a:custGeom>
              <a:avLst/>
              <a:gdLst>
                <a:gd name="connsiteX0" fmla="*/ 42386 w 57179"/>
                <a:gd name="connsiteY0" fmla="*/ 1810 h 68615"/>
                <a:gd name="connsiteX1" fmla="*/ 18599 w 57179"/>
                <a:gd name="connsiteY1" fmla="*/ 3068 h 68615"/>
                <a:gd name="connsiteX2" fmla="*/ 2017 w 57179"/>
                <a:gd name="connsiteY2" fmla="*/ 24682 h 68615"/>
                <a:gd name="connsiteX3" fmla="*/ 3389 w 57179"/>
                <a:gd name="connsiteY3" fmla="*/ 51556 h 68615"/>
                <a:gd name="connsiteX4" fmla="*/ 23059 w 57179"/>
                <a:gd name="connsiteY4" fmla="*/ 67681 h 68615"/>
                <a:gd name="connsiteX5" fmla="*/ 64686 w 57179"/>
                <a:gd name="connsiteY5" fmla="*/ 45267 h 68615"/>
                <a:gd name="connsiteX6" fmla="*/ 63085 w 57179"/>
                <a:gd name="connsiteY6" fmla="*/ 18392 h 68615"/>
                <a:gd name="connsiteX7" fmla="*/ 42386 w 57179"/>
                <a:gd name="connsiteY7" fmla="*/ 1696 h 68615"/>
                <a:gd name="connsiteX8" fmla="*/ 60569 w 57179"/>
                <a:gd name="connsiteY8" fmla="*/ 40464 h 68615"/>
                <a:gd name="connsiteX9" fmla="*/ 24431 w 57179"/>
                <a:gd name="connsiteY9" fmla="*/ 54987 h 68615"/>
                <a:gd name="connsiteX10" fmla="*/ 6363 w 57179"/>
                <a:gd name="connsiteY10" fmla="*/ 28570 h 68615"/>
                <a:gd name="connsiteX11" fmla="*/ 16998 w 57179"/>
                <a:gd name="connsiteY11" fmla="*/ 15991 h 68615"/>
                <a:gd name="connsiteX12" fmla="*/ 41357 w 57179"/>
                <a:gd name="connsiteY12" fmla="*/ 15076 h 68615"/>
                <a:gd name="connsiteX13" fmla="*/ 59540 w 57179"/>
                <a:gd name="connsiteY13" fmla="*/ 27770 h 68615"/>
                <a:gd name="connsiteX14" fmla="*/ 60569 w 57179"/>
                <a:gd name="connsiteY14" fmla="*/ 40464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79" h="68615">
                  <a:moveTo>
                    <a:pt x="42386" y="1810"/>
                  </a:moveTo>
                  <a:cubicBezTo>
                    <a:pt x="33694" y="-934"/>
                    <a:pt x="25461" y="-591"/>
                    <a:pt x="18599" y="3068"/>
                  </a:cubicBezTo>
                  <a:cubicBezTo>
                    <a:pt x="11051" y="7071"/>
                    <a:pt x="5219" y="14504"/>
                    <a:pt x="2017" y="24682"/>
                  </a:cubicBezTo>
                  <a:cubicBezTo>
                    <a:pt x="-1071" y="34631"/>
                    <a:pt x="-613" y="43894"/>
                    <a:pt x="3389" y="51556"/>
                  </a:cubicBezTo>
                  <a:cubicBezTo>
                    <a:pt x="7277" y="59104"/>
                    <a:pt x="14482" y="64936"/>
                    <a:pt x="23059" y="67681"/>
                  </a:cubicBezTo>
                  <a:cubicBezTo>
                    <a:pt x="38269" y="72484"/>
                    <a:pt x="57710" y="67452"/>
                    <a:pt x="64686" y="45267"/>
                  </a:cubicBezTo>
                  <a:cubicBezTo>
                    <a:pt x="67774" y="35661"/>
                    <a:pt x="67202" y="26397"/>
                    <a:pt x="63085" y="18392"/>
                  </a:cubicBezTo>
                  <a:cubicBezTo>
                    <a:pt x="58968" y="10501"/>
                    <a:pt x="51649" y="4555"/>
                    <a:pt x="42386" y="1696"/>
                  </a:cubicBezTo>
                  <a:close/>
                  <a:moveTo>
                    <a:pt x="60569" y="40464"/>
                  </a:moveTo>
                  <a:cubicBezTo>
                    <a:pt x="56109" y="54415"/>
                    <a:pt x="41242" y="60248"/>
                    <a:pt x="24431" y="54987"/>
                  </a:cubicBezTo>
                  <a:cubicBezTo>
                    <a:pt x="3504" y="48354"/>
                    <a:pt x="4190" y="35661"/>
                    <a:pt x="6363" y="28570"/>
                  </a:cubicBezTo>
                  <a:cubicBezTo>
                    <a:pt x="8192" y="23081"/>
                    <a:pt x="11852" y="18621"/>
                    <a:pt x="16998" y="15991"/>
                  </a:cubicBezTo>
                  <a:cubicBezTo>
                    <a:pt x="23631" y="12560"/>
                    <a:pt x="32322" y="12217"/>
                    <a:pt x="41357" y="15076"/>
                  </a:cubicBezTo>
                  <a:cubicBezTo>
                    <a:pt x="50620" y="17935"/>
                    <a:pt x="56681" y="22280"/>
                    <a:pt x="59540" y="27770"/>
                  </a:cubicBezTo>
                  <a:cubicBezTo>
                    <a:pt x="62284" y="33030"/>
                    <a:pt x="61369" y="37948"/>
                    <a:pt x="60569" y="4046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A6C1837-E08C-4FE5-BA1E-1D8C2D9D0641}"/>
                </a:ext>
              </a:extLst>
            </p:cNvPr>
            <p:cNvSpPr/>
            <p:nvPr/>
          </p:nvSpPr>
          <p:spPr>
            <a:xfrm>
              <a:off x="1623779" y="768836"/>
              <a:ext cx="45052" cy="57180"/>
            </a:xfrm>
            <a:custGeom>
              <a:avLst/>
              <a:gdLst>
                <a:gd name="connsiteX0" fmla="*/ 37149 w 45743"/>
                <a:gd name="connsiteY0" fmla="*/ 66557 h 57179"/>
                <a:gd name="connsiteX1" fmla="*/ 25599 w 45743"/>
                <a:gd name="connsiteY1" fmla="*/ 55578 h 57179"/>
                <a:gd name="connsiteX2" fmla="*/ 27886 w 45743"/>
                <a:gd name="connsiteY2" fmla="*/ 53291 h 57179"/>
                <a:gd name="connsiteX3" fmla="*/ 33146 w 45743"/>
                <a:gd name="connsiteY3" fmla="*/ 56722 h 57179"/>
                <a:gd name="connsiteX4" fmla="*/ 46412 w 45743"/>
                <a:gd name="connsiteY4" fmla="*/ 54092 h 57179"/>
                <a:gd name="connsiteX5" fmla="*/ 47327 w 45743"/>
                <a:gd name="connsiteY5" fmla="*/ 40597 h 57179"/>
                <a:gd name="connsiteX6" fmla="*/ 32803 w 45743"/>
                <a:gd name="connsiteY6" fmla="*/ 37510 h 57179"/>
                <a:gd name="connsiteX7" fmla="*/ 28000 w 45743"/>
                <a:gd name="connsiteY7" fmla="*/ 38196 h 57179"/>
                <a:gd name="connsiteX8" fmla="*/ 4785 w 45743"/>
                <a:gd name="connsiteY8" fmla="*/ 33278 h 57179"/>
                <a:gd name="connsiteX9" fmla="*/ 6615 w 45743"/>
                <a:gd name="connsiteY9" fmla="*/ 7662 h 57179"/>
                <a:gd name="connsiteX10" fmla="*/ 17250 w 45743"/>
                <a:gd name="connsiteY10" fmla="*/ 0 h 57179"/>
                <a:gd name="connsiteX11" fmla="*/ 27200 w 45743"/>
                <a:gd name="connsiteY11" fmla="*/ 9492 h 57179"/>
                <a:gd name="connsiteX12" fmla="*/ 24798 w 45743"/>
                <a:gd name="connsiteY12" fmla="*/ 12122 h 57179"/>
                <a:gd name="connsiteX13" fmla="*/ 18280 w 45743"/>
                <a:gd name="connsiteY13" fmla="*/ 8691 h 57179"/>
                <a:gd name="connsiteX14" fmla="*/ 9703 w 45743"/>
                <a:gd name="connsiteY14" fmla="*/ 12122 h 57179"/>
                <a:gd name="connsiteX15" fmla="*/ 9017 w 45743"/>
                <a:gd name="connsiteY15" fmla="*/ 24015 h 57179"/>
                <a:gd name="connsiteX16" fmla="*/ 23083 w 45743"/>
                <a:gd name="connsiteY16" fmla="*/ 25731 h 57179"/>
                <a:gd name="connsiteX17" fmla="*/ 25942 w 45743"/>
                <a:gd name="connsiteY17" fmla="*/ 25273 h 57179"/>
                <a:gd name="connsiteX18" fmla="*/ 51101 w 45743"/>
                <a:gd name="connsiteY18" fmla="*/ 30191 h 57179"/>
                <a:gd name="connsiteX19" fmla="*/ 56361 w 45743"/>
                <a:gd name="connsiteY19" fmla="*/ 46430 h 57179"/>
                <a:gd name="connsiteX20" fmla="*/ 49614 w 45743"/>
                <a:gd name="connsiteY20" fmla="*/ 58666 h 57179"/>
                <a:gd name="connsiteX21" fmla="*/ 37149 w 45743"/>
                <a:gd name="connsiteY21" fmla="*/ 66557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743" h="57179">
                  <a:moveTo>
                    <a:pt x="37149" y="66557"/>
                  </a:moveTo>
                  <a:lnTo>
                    <a:pt x="25599" y="55578"/>
                  </a:lnTo>
                  <a:lnTo>
                    <a:pt x="27886" y="53291"/>
                  </a:lnTo>
                  <a:cubicBezTo>
                    <a:pt x="27886" y="53291"/>
                    <a:pt x="31774" y="56036"/>
                    <a:pt x="33146" y="56722"/>
                  </a:cubicBezTo>
                  <a:cubicBezTo>
                    <a:pt x="39436" y="59924"/>
                    <a:pt x="44125" y="56379"/>
                    <a:pt x="46412" y="54092"/>
                  </a:cubicBezTo>
                  <a:cubicBezTo>
                    <a:pt x="51101" y="49174"/>
                    <a:pt x="50300" y="43571"/>
                    <a:pt x="47327" y="40597"/>
                  </a:cubicBezTo>
                  <a:cubicBezTo>
                    <a:pt x="44468" y="37853"/>
                    <a:pt x="40923" y="36252"/>
                    <a:pt x="32803" y="37510"/>
                  </a:cubicBezTo>
                  <a:lnTo>
                    <a:pt x="28000" y="38196"/>
                  </a:lnTo>
                  <a:cubicBezTo>
                    <a:pt x="16907" y="39797"/>
                    <a:pt x="10046" y="38310"/>
                    <a:pt x="4785" y="33278"/>
                  </a:cubicBezTo>
                  <a:cubicBezTo>
                    <a:pt x="-2191" y="26646"/>
                    <a:pt x="-1505" y="16125"/>
                    <a:pt x="6615" y="7662"/>
                  </a:cubicBezTo>
                  <a:cubicBezTo>
                    <a:pt x="13477" y="572"/>
                    <a:pt x="17250" y="0"/>
                    <a:pt x="17250" y="0"/>
                  </a:cubicBezTo>
                  <a:lnTo>
                    <a:pt x="27200" y="9492"/>
                  </a:lnTo>
                  <a:lnTo>
                    <a:pt x="24798" y="12122"/>
                  </a:lnTo>
                  <a:cubicBezTo>
                    <a:pt x="24798" y="12122"/>
                    <a:pt x="22397" y="9034"/>
                    <a:pt x="18280" y="8691"/>
                  </a:cubicBezTo>
                  <a:cubicBezTo>
                    <a:pt x="16221" y="8463"/>
                    <a:pt x="13134" y="8691"/>
                    <a:pt x="9703" y="12122"/>
                  </a:cubicBezTo>
                  <a:cubicBezTo>
                    <a:pt x="5929" y="16125"/>
                    <a:pt x="5586" y="20813"/>
                    <a:pt x="9017" y="24015"/>
                  </a:cubicBezTo>
                  <a:cubicBezTo>
                    <a:pt x="11304" y="26188"/>
                    <a:pt x="14163" y="27103"/>
                    <a:pt x="23083" y="25731"/>
                  </a:cubicBezTo>
                  <a:cubicBezTo>
                    <a:pt x="23083" y="25731"/>
                    <a:pt x="25942" y="25273"/>
                    <a:pt x="25942" y="25273"/>
                  </a:cubicBezTo>
                  <a:cubicBezTo>
                    <a:pt x="38750" y="23329"/>
                    <a:pt x="45268" y="24702"/>
                    <a:pt x="51101" y="30191"/>
                  </a:cubicBezTo>
                  <a:cubicBezTo>
                    <a:pt x="53731" y="32707"/>
                    <a:pt x="57848" y="38196"/>
                    <a:pt x="56361" y="46430"/>
                  </a:cubicBezTo>
                  <a:cubicBezTo>
                    <a:pt x="55561" y="50775"/>
                    <a:pt x="53274" y="54778"/>
                    <a:pt x="49614" y="58666"/>
                  </a:cubicBezTo>
                  <a:cubicBezTo>
                    <a:pt x="46183" y="62211"/>
                    <a:pt x="40694" y="66557"/>
                    <a:pt x="37149" y="6655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0500883-27DF-4461-9E74-166C2B82D727}"/>
                </a:ext>
              </a:extLst>
            </p:cNvPr>
            <p:cNvSpPr/>
            <p:nvPr/>
          </p:nvSpPr>
          <p:spPr>
            <a:xfrm>
              <a:off x="2196156" y="822483"/>
              <a:ext cx="67576" cy="45744"/>
            </a:xfrm>
            <a:custGeom>
              <a:avLst/>
              <a:gdLst>
                <a:gd name="connsiteX0" fmla="*/ 97 w 68615"/>
                <a:gd name="connsiteY0" fmla="*/ 27662 h 45743"/>
                <a:gd name="connsiteX1" fmla="*/ 13248 w 68615"/>
                <a:gd name="connsiteY1" fmla="*/ 18628 h 45743"/>
                <a:gd name="connsiteX2" fmla="*/ 15078 w 68615"/>
                <a:gd name="connsiteY2" fmla="*/ 21373 h 45743"/>
                <a:gd name="connsiteX3" fmla="*/ 10618 w 68615"/>
                <a:gd name="connsiteY3" fmla="*/ 25718 h 45743"/>
                <a:gd name="connsiteX4" fmla="*/ 10389 w 68615"/>
                <a:gd name="connsiteY4" fmla="*/ 39213 h 45743"/>
                <a:gd name="connsiteX5" fmla="*/ 23312 w 68615"/>
                <a:gd name="connsiteY5" fmla="*/ 42872 h 45743"/>
                <a:gd name="connsiteX6" fmla="*/ 29373 w 68615"/>
                <a:gd name="connsiteY6" fmla="*/ 29263 h 45743"/>
                <a:gd name="connsiteX7" fmla="*/ 29716 w 68615"/>
                <a:gd name="connsiteY7" fmla="*/ 24460 h 45743"/>
                <a:gd name="connsiteX8" fmla="*/ 39322 w 68615"/>
                <a:gd name="connsiteY8" fmla="*/ 2732 h 45743"/>
                <a:gd name="connsiteX9" fmla="*/ 64024 w 68615"/>
                <a:gd name="connsiteY9" fmla="*/ 9937 h 45743"/>
                <a:gd name="connsiteX10" fmla="*/ 69284 w 68615"/>
                <a:gd name="connsiteY10" fmla="*/ 21944 h 45743"/>
                <a:gd name="connsiteX11" fmla="*/ 57848 w 68615"/>
                <a:gd name="connsiteY11" fmla="*/ 29721 h 45743"/>
                <a:gd name="connsiteX12" fmla="*/ 55790 w 68615"/>
                <a:gd name="connsiteY12" fmla="*/ 26747 h 45743"/>
                <a:gd name="connsiteX13" fmla="*/ 60593 w 68615"/>
                <a:gd name="connsiteY13" fmla="*/ 21030 h 45743"/>
                <a:gd name="connsiteX14" fmla="*/ 58992 w 68615"/>
                <a:gd name="connsiteY14" fmla="*/ 11995 h 45743"/>
                <a:gd name="connsiteX15" fmla="*/ 47442 w 68615"/>
                <a:gd name="connsiteY15" fmla="*/ 8907 h 45743"/>
                <a:gd name="connsiteX16" fmla="*/ 42867 w 68615"/>
                <a:gd name="connsiteY16" fmla="*/ 22287 h 45743"/>
                <a:gd name="connsiteX17" fmla="*/ 42867 w 68615"/>
                <a:gd name="connsiteY17" fmla="*/ 25146 h 45743"/>
                <a:gd name="connsiteX18" fmla="*/ 32689 w 68615"/>
                <a:gd name="connsiteY18" fmla="*/ 48819 h 45743"/>
                <a:gd name="connsiteX19" fmla="*/ 15764 w 68615"/>
                <a:gd name="connsiteY19" fmla="*/ 50534 h 45743"/>
                <a:gd name="connsiteX20" fmla="*/ 5243 w 68615"/>
                <a:gd name="connsiteY20" fmla="*/ 41271 h 45743"/>
                <a:gd name="connsiteX21" fmla="*/ 97 w 68615"/>
                <a:gd name="connsiteY21" fmla="*/ 27548 h 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615" h="45743">
                  <a:moveTo>
                    <a:pt x="97" y="27662"/>
                  </a:moveTo>
                  <a:lnTo>
                    <a:pt x="13248" y="18628"/>
                  </a:lnTo>
                  <a:lnTo>
                    <a:pt x="15078" y="21373"/>
                  </a:lnTo>
                  <a:cubicBezTo>
                    <a:pt x="15078" y="21373"/>
                    <a:pt x="11647" y="24575"/>
                    <a:pt x="10618" y="25718"/>
                  </a:cubicBezTo>
                  <a:cubicBezTo>
                    <a:pt x="6158" y="31207"/>
                    <a:pt x="8560" y="36468"/>
                    <a:pt x="10389" y="39213"/>
                  </a:cubicBezTo>
                  <a:cubicBezTo>
                    <a:pt x="14163" y="44702"/>
                    <a:pt x="19881" y="45274"/>
                    <a:pt x="23312" y="42872"/>
                  </a:cubicBezTo>
                  <a:cubicBezTo>
                    <a:pt x="26628" y="40585"/>
                    <a:pt x="28801" y="37497"/>
                    <a:pt x="29373" y="29263"/>
                  </a:cubicBezTo>
                  <a:lnTo>
                    <a:pt x="29716" y="24460"/>
                  </a:lnTo>
                  <a:cubicBezTo>
                    <a:pt x="30402" y="13367"/>
                    <a:pt x="33375" y="6849"/>
                    <a:pt x="39322" y="2732"/>
                  </a:cubicBezTo>
                  <a:cubicBezTo>
                    <a:pt x="47327" y="-2757"/>
                    <a:pt x="57391" y="216"/>
                    <a:pt x="64024" y="9937"/>
                  </a:cubicBezTo>
                  <a:cubicBezTo>
                    <a:pt x="69627" y="18056"/>
                    <a:pt x="69284" y="21944"/>
                    <a:pt x="69284" y="21944"/>
                  </a:cubicBezTo>
                  <a:lnTo>
                    <a:pt x="57848" y="29721"/>
                  </a:lnTo>
                  <a:lnTo>
                    <a:pt x="55790" y="26747"/>
                  </a:lnTo>
                  <a:cubicBezTo>
                    <a:pt x="55790" y="26747"/>
                    <a:pt x="59221" y="25146"/>
                    <a:pt x="60593" y="21030"/>
                  </a:cubicBezTo>
                  <a:cubicBezTo>
                    <a:pt x="61165" y="19085"/>
                    <a:pt x="61736" y="15998"/>
                    <a:pt x="58992" y="11995"/>
                  </a:cubicBezTo>
                  <a:cubicBezTo>
                    <a:pt x="55904" y="7421"/>
                    <a:pt x="51330" y="6277"/>
                    <a:pt x="47442" y="8907"/>
                  </a:cubicBezTo>
                  <a:cubicBezTo>
                    <a:pt x="44811" y="10737"/>
                    <a:pt x="43325" y="13367"/>
                    <a:pt x="42867" y="22287"/>
                  </a:cubicBezTo>
                  <a:lnTo>
                    <a:pt x="42867" y="25146"/>
                  </a:lnTo>
                  <a:cubicBezTo>
                    <a:pt x="41952" y="38069"/>
                    <a:pt x="39322" y="44244"/>
                    <a:pt x="32689" y="48819"/>
                  </a:cubicBezTo>
                  <a:cubicBezTo>
                    <a:pt x="29716" y="50877"/>
                    <a:pt x="23541" y="53851"/>
                    <a:pt x="15764" y="50534"/>
                  </a:cubicBezTo>
                  <a:cubicBezTo>
                    <a:pt x="11762" y="48819"/>
                    <a:pt x="8331" y="45845"/>
                    <a:pt x="5243" y="41271"/>
                  </a:cubicBezTo>
                  <a:cubicBezTo>
                    <a:pt x="2499" y="37154"/>
                    <a:pt x="-589" y="30979"/>
                    <a:pt x="97" y="2754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81210AC5-B276-4683-BD6D-1D940135F3B7}"/>
                </a:ext>
              </a:extLst>
            </p:cNvPr>
            <p:cNvSpPr/>
            <p:nvPr/>
          </p:nvSpPr>
          <p:spPr>
            <a:xfrm>
              <a:off x="1663068" y="721034"/>
              <a:ext cx="67576" cy="68615"/>
            </a:xfrm>
            <a:custGeom>
              <a:avLst/>
              <a:gdLst>
                <a:gd name="connsiteX0" fmla="*/ 45515 w 68615"/>
                <a:gd name="connsiteY0" fmla="*/ 31334 h 68615"/>
                <a:gd name="connsiteX1" fmla="*/ 52491 w 68615"/>
                <a:gd name="connsiteY1" fmla="*/ 33393 h 68615"/>
                <a:gd name="connsiteX2" fmla="*/ 54892 w 68615"/>
                <a:gd name="connsiteY2" fmla="*/ 31677 h 68615"/>
                <a:gd name="connsiteX3" fmla="*/ 44600 w 68615"/>
                <a:gd name="connsiteY3" fmla="*/ 17840 h 68615"/>
                <a:gd name="connsiteX4" fmla="*/ 42199 w 68615"/>
                <a:gd name="connsiteY4" fmla="*/ 19555 h 68615"/>
                <a:gd name="connsiteX5" fmla="*/ 42199 w 68615"/>
                <a:gd name="connsiteY5" fmla="*/ 26760 h 68615"/>
                <a:gd name="connsiteX6" fmla="*/ 32364 w 68615"/>
                <a:gd name="connsiteY6" fmla="*/ 34079 h 68615"/>
                <a:gd name="connsiteX7" fmla="*/ 19555 w 68615"/>
                <a:gd name="connsiteY7" fmla="*/ 16925 h 68615"/>
                <a:gd name="connsiteX8" fmla="*/ 29162 w 68615"/>
                <a:gd name="connsiteY8" fmla="*/ 9721 h 68615"/>
                <a:gd name="connsiteX9" fmla="*/ 38310 w 68615"/>
                <a:gd name="connsiteY9" fmla="*/ 12122 h 68615"/>
                <a:gd name="connsiteX10" fmla="*/ 40712 w 68615"/>
                <a:gd name="connsiteY10" fmla="*/ 10407 h 68615"/>
                <a:gd name="connsiteX11" fmla="*/ 32935 w 68615"/>
                <a:gd name="connsiteY11" fmla="*/ 0 h 68615"/>
                <a:gd name="connsiteX12" fmla="*/ 0 w 68615"/>
                <a:gd name="connsiteY12" fmla="*/ 24587 h 68615"/>
                <a:gd name="connsiteX13" fmla="*/ 1715 w 68615"/>
                <a:gd name="connsiteY13" fmla="*/ 26989 h 68615"/>
                <a:gd name="connsiteX14" fmla="*/ 11665 w 68615"/>
                <a:gd name="connsiteY14" fmla="*/ 26417 h 68615"/>
                <a:gd name="connsiteX15" fmla="*/ 39111 w 68615"/>
                <a:gd name="connsiteY15" fmla="*/ 63126 h 68615"/>
                <a:gd name="connsiteX16" fmla="*/ 37281 w 68615"/>
                <a:gd name="connsiteY16" fmla="*/ 72389 h 68615"/>
                <a:gd name="connsiteX17" fmla="*/ 39225 w 68615"/>
                <a:gd name="connsiteY17" fmla="*/ 74905 h 68615"/>
                <a:gd name="connsiteX18" fmla="*/ 72847 w 68615"/>
                <a:gd name="connsiteY18" fmla="*/ 49746 h 68615"/>
                <a:gd name="connsiteX19" fmla="*/ 64270 w 68615"/>
                <a:gd name="connsiteY19" fmla="*/ 38425 h 68615"/>
                <a:gd name="connsiteX20" fmla="*/ 61868 w 68615"/>
                <a:gd name="connsiteY20" fmla="*/ 40140 h 68615"/>
                <a:gd name="connsiteX21" fmla="*/ 61525 w 68615"/>
                <a:gd name="connsiteY21" fmla="*/ 51004 h 68615"/>
                <a:gd name="connsiteX22" fmla="*/ 51004 w 68615"/>
                <a:gd name="connsiteY22" fmla="*/ 58895 h 68615"/>
                <a:gd name="connsiteX23" fmla="*/ 35794 w 68615"/>
                <a:gd name="connsiteY23" fmla="*/ 38539 h 68615"/>
                <a:gd name="connsiteX24" fmla="*/ 35794 w 68615"/>
                <a:gd name="connsiteY24" fmla="*/ 38539 h 68615"/>
                <a:gd name="connsiteX25" fmla="*/ 45629 w 68615"/>
                <a:gd name="connsiteY25" fmla="*/ 31220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615" h="68615">
                  <a:moveTo>
                    <a:pt x="45515" y="31334"/>
                  </a:moveTo>
                  <a:cubicBezTo>
                    <a:pt x="48831" y="28819"/>
                    <a:pt x="49861" y="29848"/>
                    <a:pt x="52491" y="33393"/>
                  </a:cubicBezTo>
                  <a:lnTo>
                    <a:pt x="54892" y="31677"/>
                  </a:lnTo>
                  <a:lnTo>
                    <a:pt x="44600" y="17840"/>
                  </a:lnTo>
                  <a:lnTo>
                    <a:pt x="42199" y="19555"/>
                  </a:lnTo>
                  <a:cubicBezTo>
                    <a:pt x="44829" y="23101"/>
                    <a:pt x="45629" y="24244"/>
                    <a:pt x="42199" y="26760"/>
                  </a:cubicBezTo>
                  <a:lnTo>
                    <a:pt x="32364" y="34079"/>
                  </a:lnTo>
                  <a:lnTo>
                    <a:pt x="19555" y="16925"/>
                  </a:lnTo>
                  <a:cubicBezTo>
                    <a:pt x="19555" y="16925"/>
                    <a:pt x="27217" y="11207"/>
                    <a:pt x="29162" y="9721"/>
                  </a:cubicBezTo>
                  <a:cubicBezTo>
                    <a:pt x="33736" y="6290"/>
                    <a:pt x="35680" y="8577"/>
                    <a:pt x="38310" y="12122"/>
                  </a:cubicBezTo>
                  <a:lnTo>
                    <a:pt x="40712" y="10407"/>
                  </a:lnTo>
                  <a:lnTo>
                    <a:pt x="32935" y="0"/>
                  </a:lnTo>
                  <a:lnTo>
                    <a:pt x="0" y="24587"/>
                  </a:lnTo>
                  <a:lnTo>
                    <a:pt x="1715" y="26989"/>
                  </a:lnTo>
                  <a:cubicBezTo>
                    <a:pt x="3888" y="25273"/>
                    <a:pt x="8005" y="21728"/>
                    <a:pt x="11665" y="26417"/>
                  </a:cubicBezTo>
                  <a:cubicBezTo>
                    <a:pt x="15210" y="31220"/>
                    <a:pt x="39111" y="63126"/>
                    <a:pt x="39111" y="63126"/>
                  </a:cubicBezTo>
                  <a:cubicBezTo>
                    <a:pt x="43228" y="68616"/>
                    <a:pt x="41169" y="69530"/>
                    <a:pt x="37281" y="72389"/>
                  </a:cubicBezTo>
                  <a:lnTo>
                    <a:pt x="39225" y="74905"/>
                  </a:lnTo>
                  <a:lnTo>
                    <a:pt x="72847" y="49746"/>
                  </a:lnTo>
                  <a:lnTo>
                    <a:pt x="64270" y="38425"/>
                  </a:lnTo>
                  <a:lnTo>
                    <a:pt x="61868" y="40140"/>
                  </a:lnTo>
                  <a:cubicBezTo>
                    <a:pt x="65642" y="45172"/>
                    <a:pt x="64956" y="48374"/>
                    <a:pt x="61525" y="51004"/>
                  </a:cubicBezTo>
                  <a:cubicBezTo>
                    <a:pt x="59238" y="52720"/>
                    <a:pt x="51004" y="58895"/>
                    <a:pt x="51004" y="58895"/>
                  </a:cubicBezTo>
                  <a:lnTo>
                    <a:pt x="35794" y="38539"/>
                  </a:lnTo>
                  <a:cubicBezTo>
                    <a:pt x="35794" y="38539"/>
                    <a:pt x="35794" y="38539"/>
                    <a:pt x="35794" y="38539"/>
                  </a:cubicBezTo>
                  <a:lnTo>
                    <a:pt x="45629" y="3122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91C398E-4E26-4F83-B6C8-D1E9A3D8EB41}"/>
                </a:ext>
              </a:extLst>
            </p:cNvPr>
            <p:cNvSpPr/>
            <p:nvPr/>
          </p:nvSpPr>
          <p:spPr>
            <a:xfrm>
              <a:off x="2096350" y="710628"/>
              <a:ext cx="67576" cy="68615"/>
            </a:xfrm>
            <a:custGeom>
              <a:avLst/>
              <a:gdLst>
                <a:gd name="connsiteX0" fmla="*/ 43342 w 68615"/>
                <a:gd name="connsiteY0" fmla="*/ 45286 h 68615"/>
                <a:gd name="connsiteX1" fmla="*/ 43685 w 68615"/>
                <a:gd name="connsiteY1" fmla="*/ 52491 h 68615"/>
                <a:gd name="connsiteX2" fmla="*/ 46201 w 68615"/>
                <a:gd name="connsiteY2" fmla="*/ 54206 h 68615"/>
                <a:gd name="connsiteX3" fmla="*/ 55807 w 68615"/>
                <a:gd name="connsiteY3" fmla="*/ 39797 h 68615"/>
                <a:gd name="connsiteX4" fmla="*/ 53291 w 68615"/>
                <a:gd name="connsiteY4" fmla="*/ 38082 h 68615"/>
                <a:gd name="connsiteX5" fmla="*/ 46430 w 68615"/>
                <a:gd name="connsiteY5" fmla="*/ 40483 h 68615"/>
                <a:gd name="connsiteX6" fmla="*/ 36252 w 68615"/>
                <a:gd name="connsiteY6" fmla="*/ 33622 h 68615"/>
                <a:gd name="connsiteX7" fmla="*/ 48145 w 68615"/>
                <a:gd name="connsiteY7" fmla="*/ 15896 h 68615"/>
                <a:gd name="connsiteX8" fmla="*/ 58209 w 68615"/>
                <a:gd name="connsiteY8" fmla="*/ 22643 h 68615"/>
                <a:gd name="connsiteX9" fmla="*/ 59009 w 68615"/>
                <a:gd name="connsiteY9" fmla="*/ 32021 h 68615"/>
                <a:gd name="connsiteX10" fmla="*/ 61411 w 68615"/>
                <a:gd name="connsiteY10" fmla="*/ 33736 h 68615"/>
                <a:gd name="connsiteX11" fmla="*/ 68615 w 68615"/>
                <a:gd name="connsiteY11" fmla="*/ 22872 h 68615"/>
                <a:gd name="connsiteX12" fmla="*/ 34536 w 68615"/>
                <a:gd name="connsiteY12" fmla="*/ 0 h 68615"/>
                <a:gd name="connsiteX13" fmla="*/ 32821 w 68615"/>
                <a:gd name="connsiteY13" fmla="*/ 2402 h 68615"/>
                <a:gd name="connsiteX14" fmla="*/ 36595 w 68615"/>
                <a:gd name="connsiteY14" fmla="*/ 11550 h 68615"/>
                <a:gd name="connsiteX15" fmla="*/ 11093 w 68615"/>
                <a:gd name="connsiteY15" fmla="*/ 49632 h 68615"/>
                <a:gd name="connsiteX16" fmla="*/ 1715 w 68615"/>
                <a:gd name="connsiteY16" fmla="*/ 51004 h 68615"/>
                <a:gd name="connsiteX17" fmla="*/ 0 w 68615"/>
                <a:gd name="connsiteY17" fmla="*/ 53634 h 68615"/>
                <a:gd name="connsiteX18" fmla="*/ 34879 w 68615"/>
                <a:gd name="connsiteY18" fmla="*/ 76964 h 68615"/>
                <a:gd name="connsiteX19" fmla="*/ 42770 w 68615"/>
                <a:gd name="connsiteY19" fmla="*/ 65185 h 68615"/>
                <a:gd name="connsiteX20" fmla="*/ 40254 w 68615"/>
                <a:gd name="connsiteY20" fmla="*/ 63469 h 68615"/>
                <a:gd name="connsiteX21" fmla="*/ 29962 w 68615"/>
                <a:gd name="connsiteY21" fmla="*/ 66786 h 68615"/>
                <a:gd name="connsiteX22" fmla="*/ 18983 w 68615"/>
                <a:gd name="connsiteY22" fmla="*/ 59467 h 68615"/>
                <a:gd name="connsiteX23" fmla="*/ 33164 w 68615"/>
                <a:gd name="connsiteY23" fmla="*/ 38310 h 68615"/>
                <a:gd name="connsiteX24" fmla="*/ 33164 w 68615"/>
                <a:gd name="connsiteY24" fmla="*/ 38310 h 68615"/>
                <a:gd name="connsiteX25" fmla="*/ 43342 w 68615"/>
                <a:gd name="connsiteY25" fmla="*/ 45172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615" h="68615">
                  <a:moveTo>
                    <a:pt x="43342" y="45286"/>
                  </a:moveTo>
                  <a:cubicBezTo>
                    <a:pt x="46773" y="47573"/>
                    <a:pt x="46087" y="48831"/>
                    <a:pt x="43685" y="52491"/>
                  </a:cubicBezTo>
                  <a:lnTo>
                    <a:pt x="46201" y="54206"/>
                  </a:lnTo>
                  <a:lnTo>
                    <a:pt x="55807" y="39797"/>
                  </a:lnTo>
                  <a:lnTo>
                    <a:pt x="53291" y="38082"/>
                  </a:lnTo>
                  <a:cubicBezTo>
                    <a:pt x="50890" y="41741"/>
                    <a:pt x="49975" y="42885"/>
                    <a:pt x="46430" y="40483"/>
                  </a:cubicBezTo>
                  <a:lnTo>
                    <a:pt x="36252" y="33622"/>
                  </a:lnTo>
                  <a:lnTo>
                    <a:pt x="48145" y="15896"/>
                  </a:lnTo>
                  <a:cubicBezTo>
                    <a:pt x="48145" y="15896"/>
                    <a:pt x="56036" y="21156"/>
                    <a:pt x="58209" y="22643"/>
                  </a:cubicBezTo>
                  <a:cubicBezTo>
                    <a:pt x="62898" y="25845"/>
                    <a:pt x="61411" y="28475"/>
                    <a:pt x="59009" y="32021"/>
                  </a:cubicBezTo>
                  <a:lnTo>
                    <a:pt x="61411" y="33736"/>
                  </a:lnTo>
                  <a:lnTo>
                    <a:pt x="68615" y="22872"/>
                  </a:lnTo>
                  <a:lnTo>
                    <a:pt x="34536" y="0"/>
                  </a:lnTo>
                  <a:lnTo>
                    <a:pt x="32821" y="2402"/>
                  </a:lnTo>
                  <a:cubicBezTo>
                    <a:pt x="35108" y="4003"/>
                    <a:pt x="39797" y="6633"/>
                    <a:pt x="36595" y="11550"/>
                  </a:cubicBezTo>
                  <a:cubicBezTo>
                    <a:pt x="33278" y="16468"/>
                    <a:pt x="11093" y="49632"/>
                    <a:pt x="11093" y="49632"/>
                  </a:cubicBezTo>
                  <a:cubicBezTo>
                    <a:pt x="7319" y="55350"/>
                    <a:pt x="5718" y="53634"/>
                    <a:pt x="1715" y="51004"/>
                  </a:cubicBezTo>
                  <a:lnTo>
                    <a:pt x="0" y="53634"/>
                  </a:lnTo>
                  <a:lnTo>
                    <a:pt x="34879" y="76964"/>
                  </a:lnTo>
                  <a:lnTo>
                    <a:pt x="42770" y="65185"/>
                  </a:lnTo>
                  <a:lnTo>
                    <a:pt x="40254" y="63469"/>
                  </a:lnTo>
                  <a:cubicBezTo>
                    <a:pt x="36824" y="68730"/>
                    <a:pt x="33507" y="69073"/>
                    <a:pt x="29962" y="66786"/>
                  </a:cubicBezTo>
                  <a:cubicBezTo>
                    <a:pt x="27675" y="65185"/>
                    <a:pt x="18983" y="59467"/>
                    <a:pt x="18983" y="59467"/>
                  </a:cubicBezTo>
                  <a:lnTo>
                    <a:pt x="33164" y="38310"/>
                  </a:lnTo>
                  <a:cubicBezTo>
                    <a:pt x="33164" y="38310"/>
                    <a:pt x="33164" y="38310"/>
                    <a:pt x="33164" y="38310"/>
                  </a:cubicBezTo>
                  <a:lnTo>
                    <a:pt x="43342" y="4517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93D5AF2-505E-4FF7-98CB-7F98893E69B2}"/>
                </a:ext>
              </a:extLst>
            </p:cNvPr>
            <p:cNvSpPr/>
            <p:nvPr/>
          </p:nvSpPr>
          <p:spPr>
            <a:xfrm>
              <a:off x="1722874" y="693131"/>
              <a:ext cx="45052" cy="68615"/>
            </a:xfrm>
            <a:custGeom>
              <a:avLst/>
              <a:gdLst>
                <a:gd name="connsiteX0" fmla="*/ 20242 w 45743"/>
                <a:gd name="connsiteY0" fmla="*/ 9606 h 68615"/>
                <a:gd name="connsiteX1" fmla="*/ 24587 w 45743"/>
                <a:gd name="connsiteY1" fmla="*/ 2630 h 68615"/>
                <a:gd name="connsiteX2" fmla="*/ 23215 w 45743"/>
                <a:gd name="connsiteY2" fmla="*/ 0 h 68615"/>
                <a:gd name="connsiteX3" fmla="*/ 0 w 45743"/>
                <a:gd name="connsiteY3" fmla="*/ 11893 h 68615"/>
                <a:gd name="connsiteX4" fmla="*/ 1372 w 45743"/>
                <a:gd name="connsiteY4" fmla="*/ 14524 h 68615"/>
                <a:gd name="connsiteX5" fmla="*/ 9721 w 45743"/>
                <a:gd name="connsiteY5" fmla="*/ 15095 h 68615"/>
                <a:gd name="connsiteX6" fmla="*/ 32249 w 45743"/>
                <a:gd name="connsiteY6" fmla="*/ 59124 h 68615"/>
                <a:gd name="connsiteX7" fmla="*/ 27789 w 45743"/>
                <a:gd name="connsiteY7" fmla="*/ 66100 h 68615"/>
                <a:gd name="connsiteX8" fmla="*/ 29162 w 45743"/>
                <a:gd name="connsiteY8" fmla="*/ 68730 h 68615"/>
                <a:gd name="connsiteX9" fmla="*/ 54206 w 45743"/>
                <a:gd name="connsiteY9" fmla="*/ 55922 h 68615"/>
                <a:gd name="connsiteX10" fmla="*/ 52834 w 45743"/>
                <a:gd name="connsiteY10" fmla="*/ 53291 h 68615"/>
                <a:gd name="connsiteX11" fmla="*/ 42770 w 45743"/>
                <a:gd name="connsiteY11" fmla="*/ 53634 h 68615"/>
                <a:gd name="connsiteX12" fmla="*/ 20127 w 45743"/>
                <a:gd name="connsiteY12" fmla="*/ 9606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43" h="68615">
                  <a:moveTo>
                    <a:pt x="20242" y="9606"/>
                  </a:moveTo>
                  <a:cubicBezTo>
                    <a:pt x="18412" y="5947"/>
                    <a:pt x="20127" y="4917"/>
                    <a:pt x="24587" y="2630"/>
                  </a:cubicBezTo>
                  <a:lnTo>
                    <a:pt x="23215" y="0"/>
                  </a:lnTo>
                  <a:lnTo>
                    <a:pt x="0" y="11893"/>
                  </a:lnTo>
                  <a:lnTo>
                    <a:pt x="1372" y="14524"/>
                  </a:lnTo>
                  <a:cubicBezTo>
                    <a:pt x="1372" y="14524"/>
                    <a:pt x="7319" y="10292"/>
                    <a:pt x="9721" y="15095"/>
                  </a:cubicBezTo>
                  <a:cubicBezTo>
                    <a:pt x="10864" y="17383"/>
                    <a:pt x="32249" y="59124"/>
                    <a:pt x="32249" y="59124"/>
                  </a:cubicBezTo>
                  <a:cubicBezTo>
                    <a:pt x="34079" y="62783"/>
                    <a:pt x="32249" y="63812"/>
                    <a:pt x="27789" y="66100"/>
                  </a:cubicBezTo>
                  <a:lnTo>
                    <a:pt x="29162" y="68730"/>
                  </a:lnTo>
                  <a:lnTo>
                    <a:pt x="54206" y="55922"/>
                  </a:lnTo>
                  <a:lnTo>
                    <a:pt x="52834" y="53291"/>
                  </a:lnTo>
                  <a:cubicBezTo>
                    <a:pt x="49060" y="55235"/>
                    <a:pt x="44943" y="57980"/>
                    <a:pt x="42770" y="53634"/>
                  </a:cubicBezTo>
                  <a:cubicBezTo>
                    <a:pt x="40483" y="49289"/>
                    <a:pt x="20127" y="9606"/>
                    <a:pt x="20127" y="960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0B1EC11-E9FC-4D6F-8195-1303E9E22214}"/>
                </a:ext>
              </a:extLst>
            </p:cNvPr>
            <p:cNvSpPr/>
            <p:nvPr/>
          </p:nvSpPr>
          <p:spPr>
            <a:xfrm>
              <a:off x="1811400" y="653448"/>
              <a:ext cx="56315" cy="68615"/>
            </a:xfrm>
            <a:custGeom>
              <a:avLst/>
              <a:gdLst>
                <a:gd name="connsiteX0" fmla="*/ 64842 w 57179"/>
                <a:gd name="connsiteY0" fmla="*/ 33850 h 68615"/>
                <a:gd name="connsiteX1" fmla="*/ 59695 w 57179"/>
                <a:gd name="connsiteY1" fmla="*/ 8348 h 68615"/>
                <a:gd name="connsiteX2" fmla="*/ 65757 w 57179"/>
                <a:gd name="connsiteY2" fmla="*/ 2859 h 68615"/>
                <a:gd name="connsiteX3" fmla="*/ 65185 w 57179"/>
                <a:gd name="connsiteY3" fmla="*/ 0 h 68615"/>
                <a:gd name="connsiteX4" fmla="*/ 42885 w 57179"/>
                <a:gd name="connsiteY4" fmla="*/ 4460 h 68615"/>
                <a:gd name="connsiteX5" fmla="*/ 43457 w 57179"/>
                <a:gd name="connsiteY5" fmla="*/ 7319 h 68615"/>
                <a:gd name="connsiteX6" fmla="*/ 51347 w 57179"/>
                <a:gd name="connsiteY6" fmla="*/ 10064 h 68615"/>
                <a:gd name="connsiteX7" fmla="*/ 56722 w 57179"/>
                <a:gd name="connsiteY7" fmla="*/ 36938 h 68615"/>
                <a:gd name="connsiteX8" fmla="*/ 56150 w 57179"/>
                <a:gd name="connsiteY8" fmla="*/ 57637 h 68615"/>
                <a:gd name="connsiteX9" fmla="*/ 46201 w 57179"/>
                <a:gd name="connsiteY9" fmla="*/ 64041 h 68615"/>
                <a:gd name="connsiteX10" fmla="*/ 35794 w 57179"/>
                <a:gd name="connsiteY10" fmla="*/ 62783 h 68615"/>
                <a:gd name="connsiteX11" fmla="*/ 25845 w 57179"/>
                <a:gd name="connsiteY11" fmla="*/ 44486 h 68615"/>
                <a:gd name="connsiteX12" fmla="*/ 20127 w 57179"/>
                <a:gd name="connsiteY12" fmla="*/ 16353 h 68615"/>
                <a:gd name="connsiteX13" fmla="*/ 26303 w 57179"/>
                <a:gd name="connsiteY13" fmla="*/ 10864 h 68615"/>
                <a:gd name="connsiteX14" fmla="*/ 25617 w 57179"/>
                <a:gd name="connsiteY14" fmla="*/ 8005 h 68615"/>
                <a:gd name="connsiteX15" fmla="*/ 0 w 57179"/>
                <a:gd name="connsiteY15" fmla="*/ 13151 h 68615"/>
                <a:gd name="connsiteX16" fmla="*/ 572 w 57179"/>
                <a:gd name="connsiteY16" fmla="*/ 16010 h 68615"/>
                <a:gd name="connsiteX17" fmla="*/ 8463 w 57179"/>
                <a:gd name="connsiteY17" fmla="*/ 18755 h 68615"/>
                <a:gd name="connsiteX18" fmla="*/ 14181 w 57179"/>
                <a:gd name="connsiteY18" fmla="*/ 47345 h 68615"/>
                <a:gd name="connsiteX19" fmla="*/ 25960 w 57179"/>
                <a:gd name="connsiteY19" fmla="*/ 67815 h 68615"/>
                <a:gd name="connsiteX20" fmla="*/ 45629 w 57179"/>
                <a:gd name="connsiteY20" fmla="*/ 69873 h 68615"/>
                <a:gd name="connsiteX21" fmla="*/ 61754 w 57179"/>
                <a:gd name="connsiteY21" fmla="*/ 60382 h 68615"/>
                <a:gd name="connsiteX22" fmla="*/ 64727 w 57179"/>
                <a:gd name="connsiteY22" fmla="*/ 33850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79" h="68615">
                  <a:moveTo>
                    <a:pt x="64842" y="33850"/>
                  </a:moveTo>
                  <a:lnTo>
                    <a:pt x="59695" y="8348"/>
                  </a:lnTo>
                  <a:cubicBezTo>
                    <a:pt x="58895" y="4346"/>
                    <a:pt x="60839" y="3888"/>
                    <a:pt x="65757" y="2859"/>
                  </a:cubicBezTo>
                  <a:lnTo>
                    <a:pt x="65185" y="0"/>
                  </a:lnTo>
                  <a:lnTo>
                    <a:pt x="42885" y="4460"/>
                  </a:lnTo>
                  <a:lnTo>
                    <a:pt x="43457" y="7319"/>
                  </a:lnTo>
                  <a:cubicBezTo>
                    <a:pt x="43457" y="7319"/>
                    <a:pt x="50318" y="4917"/>
                    <a:pt x="51347" y="10064"/>
                  </a:cubicBezTo>
                  <a:cubicBezTo>
                    <a:pt x="51576" y="11093"/>
                    <a:pt x="56722" y="36938"/>
                    <a:pt x="56722" y="36938"/>
                  </a:cubicBezTo>
                  <a:cubicBezTo>
                    <a:pt x="58438" y="45629"/>
                    <a:pt x="59467" y="52491"/>
                    <a:pt x="56150" y="57637"/>
                  </a:cubicBezTo>
                  <a:cubicBezTo>
                    <a:pt x="53063" y="62211"/>
                    <a:pt x="48145" y="63584"/>
                    <a:pt x="46201" y="64041"/>
                  </a:cubicBezTo>
                  <a:cubicBezTo>
                    <a:pt x="43228" y="64613"/>
                    <a:pt x="39797" y="64956"/>
                    <a:pt x="35794" y="62783"/>
                  </a:cubicBezTo>
                  <a:cubicBezTo>
                    <a:pt x="32135" y="60839"/>
                    <a:pt x="28361" y="57294"/>
                    <a:pt x="25845" y="44486"/>
                  </a:cubicBezTo>
                  <a:lnTo>
                    <a:pt x="20127" y="16353"/>
                  </a:lnTo>
                  <a:cubicBezTo>
                    <a:pt x="19327" y="12351"/>
                    <a:pt x="21271" y="11779"/>
                    <a:pt x="26303" y="10864"/>
                  </a:cubicBezTo>
                  <a:lnTo>
                    <a:pt x="25617" y="8005"/>
                  </a:lnTo>
                  <a:lnTo>
                    <a:pt x="0" y="13151"/>
                  </a:lnTo>
                  <a:lnTo>
                    <a:pt x="572" y="16010"/>
                  </a:lnTo>
                  <a:cubicBezTo>
                    <a:pt x="572" y="16010"/>
                    <a:pt x="7433" y="13609"/>
                    <a:pt x="8463" y="18755"/>
                  </a:cubicBezTo>
                  <a:cubicBezTo>
                    <a:pt x="8691" y="19899"/>
                    <a:pt x="14181" y="47345"/>
                    <a:pt x="14181" y="47345"/>
                  </a:cubicBezTo>
                  <a:cubicBezTo>
                    <a:pt x="16239" y="57751"/>
                    <a:pt x="20013" y="64270"/>
                    <a:pt x="25960" y="67815"/>
                  </a:cubicBezTo>
                  <a:cubicBezTo>
                    <a:pt x="33507" y="72389"/>
                    <a:pt x="41970" y="70674"/>
                    <a:pt x="45629" y="69873"/>
                  </a:cubicBezTo>
                  <a:cubicBezTo>
                    <a:pt x="50432" y="68844"/>
                    <a:pt x="56608" y="67014"/>
                    <a:pt x="61754" y="60382"/>
                  </a:cubicBezTo>
                  <a:cubicBezTo>
                    <a:pt x="67472" y="52948"/>
                    <a:pt x="66557" y="43228"/>
                    <a:pt x="64727" y="3385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113180FF-6E5E-47AA-91CA-76428AD06773}"/>
                </a:ext>
              </a:extLst>
            </p:cNvPr>
            <p:cNvSpPr/>
            <p:nvPr/>
          </p:nvSpPr>
          <p:spPr>
            <a:xfrm>
              <a:off x="1990366" y="660081"/>
              <a:ext cx="33789" cy="68615"/>
            </a:xfrm>
            <a:custGeom>
              <a:avLst/>
              <a:gdLst>
                <a:gd name="connsiteX0" fmla="*/ 31334 w 34307"/>
                <a:gd name="connsiteY0" fmla="*/ 11436 h 68615"/>
                <a:gd name="connsiteX1" fmla="*/ 39111 w 34307"/>
                <a:gd name="connsiteY1" fmla="*/ 8806 h 68615"/>
                <a:gd name="connsiteX2" fmla="*/ 39797 w 34307"/>
                <a:gd name="connsiteY2" fmla="*/ 5947 h 68615"/>
                <a:gd name="connsiteX3" fmla="*/ 14409 w 34307"/>
                <a:gd name="connsiteY3" fmla="*/ 0 h 68615"/>
                <a:gd name="connsiteX4" fmla="*/ 13837 w 34307"/>
                <a:gd name="connsiteY4" fmla="*/ 2859 h 68615"/>
                <a:gd name="connsiteX5" fmla="*/ 19899 w 34307"/>
                <a:gd name="connsiteY5" fmla="*/ 8691 h 68615"/>
                <a:gd name="connsiteX6" fmla="*/ 8691 w 34307"/>
                <a:gd name="connsiteY6" fmla="*/ 56951 h 68615"/>
                <a:gd name="connsiteX7" fmla="*/ 686 w 34307"/>
                <a:gd name="connsiteY7" fmla="*/ 59467 h 68615"/>
                <a:gd name="connsiteX8" fmla="*/ 0 w 34307"/>
                <a:gd name="connsiteY8" fmla="*/ 62326 h 68615"/>
                <a:gd name="connsiteX9" fmla="*/ 27446 w 34307"/>
                <a:gd name="connsiteY9" fmla="*/ 68730 h 68615"/>
                <a:gd name="connsiteX10" fmla="*/ 28132 w 34307"/>
                <a:gd name="connsiteY10" fmla="*/ 65871 h 68615"/>
                <a:gd name="connsiteX11" fmla="*/ 20242 w 34307"/>
                <a:gd name="connsiteY11" fmla="*/ 59695 h 68615"/>
                <a:gd name="connsiteX12" fmla="*/ 31334 w 34307"/>
                <a:gd name="connsiteY12" fmla="*/ 11436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07" h="68615">
                  <a:moveTo>
                    <a:pt x="31334" y="11436"/>
                  </a:moveTo>
                  <a:cubicBezTo>
                    <a:pt x="32249" y="7433"/>
                    <a:pt x="34193" y="7662"/>
                    <a:pt x="39111" y="8806"/>
                  </a:cubicBezTo>
                  <a:lnTo>
                    <a:pt x="39797" y="5947"/>
                  </a:lnTo>
                  <a:lnTo>
                    <a:pt x="14409" y="0"/>
                  </a:lnTo>
                  <a:lnTo>
                    <a:pt x="13837" y="2859"/>
                  </a:lnTo>
                  <a:cubicBezTo>
                    <a:pt x="13837" y="2859"/>
                    <a:pt x="21042" y="3431"/>
                    <a:pt x="19899" y="8691"/>
                  </a:cubicBezTo>
                  <a:cubicBezTo>
                    <a:pt x="19327" y="11207"/>
                    <a:pt x="8691" y="56951"/>
                    <a:pt x="8691" y="56951"/>
                  </a:cubicBezTo>
                  <a:cubicBezTo>
                    <a:pt x="7776" y="60953"/>
                    <a:pt x="5718" y="60610"/>
                    <a:pt x="686" y="59467"/>
                  </a:cubicBezTo>
                  <a:lnTo>
                    <a:pt x="0" y="62326"/>
                  </a:lnTo>
                  <a:lnTo>
                    <a:pt x="27446" y="68730"/>
                  </a:lnTo>
                  <a:lnTo>
                    <a:pt x="28132" y="65871"/>
                  </a:lnTo>
                  <a:cubicBezTo>
                    <a:pt x="24015" y="64956"/>
                    <a:pt x="19212" y="64384"/>
                    <a:pt x="20242" y="59695"/>
                  </a:cubicBezTo>
                  <a:cubicBezTo>
                    <a:pt x="21385" y="55007"/>
                    <a:pt x="31334" y="11436"/>
                    <a:pt x="31334" y="1143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EB4C6071-8CFB-4060-A002-644DD0A39F35}"/>
                </a:ext>
              </a:extLst>
            </p:cNvPr>
            <p:cNvSpPr/>
            <p:nvPr/>
          </p:nvSpPr>
          <p:spPr>
            <a:xfrm>
              <a:off x="2224859" y="871988"/>
              <a:ext cx="67576" cy="45744"/>
            </a:xfrm>
            <a:custGeom>
              <a:avLst/>
              <a:gdLst>
                <a:gd name="connsiteX0" fmla="*/ 59238 w 68615"/>
                <a:gd name="connsiteY0" fmla="*/ 20242 h 45743"/>
                <a:gd name="connsiteX1" fmla="*/ 66100 w 68615"/>
                <a:gd name="connsiteY1" fmla="*/ 24702 h 45743"/>
                <a:gd name="connsiteX2" fmla="*/ 68844 w 68615"/>
                <a:gd name="connsiteY2" fmla="*/ 23444 h 45743"/>
                <a:gd name="connsiteX3" fmla="*/ 57294 w 68615"/>
                <a:gd name="connsiteY3" fmla="*/ 0 h 45743"/>
                <a:gd name="connsiteX4" fmla="*/ 54664 w 68615"/>
                <a:gd name="connsiteY4" fmla="*/ 1258 h 45743"/>
                <a:gd name="connsiteX5" fmla="*/ 53978 w 68615"/>
                <a:gd name="connsiteY5" fmla="*/ 9606 h 45743"/>
                <a:gd name="connsiteX6" fmla="*/ 9606 w 68615"/>
                <a:gd name="connsiteY6" fmla="*/ 31449 h 45743"/>
                <a:gd name="connsiteX7" fmla="*/ 2630 w 68615"/>
                <a:gd name="connsiteY7" fmla="*/ 26874 h 45743"/>
                <a:gd name="connsiteX8" fmla="*/ 0 w 68615"/>
                <a:gd name="connsiteY8" fmla="*/ 28247 h 45743"/>
                <a:gd name="connsiteX9" fmla="*/ 12351 w 68615"/>
                <a:gd name="connsiteY9" fmla="*/ 53520 h 45743"/>
                <a:gd name="connsiteX10" fmla="*/ 14981 w 68615"/>
                <a:gd name="connsiteY10" fmla="*/ 52148 h 45743"/>
                <a:gd name="connsiteX11" fmla="*/ 14867 w 68615"/>
                <a:gd name="connsiteY11" fmla="*/ 42199 h 45743"/>
                <a:gd name="connsiteX12" fmla="*/ 59238 w 68615"/>
                <a:gd name="connsiteY12" fmla="*/ 20356 h 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15" h="45743">
                  <a:moveTo>
                    <a:pt x="59238" y="20242"/>
                  </a:moveTo>
                  <a:cubicBezTo>
                    <a:pt x="62898" y="18412"/>
                    <a:pt x="63927" y="20127"/>
                    <a:pt x="66100" y="24702"/>
                  </a:cubicBezTo>
                  <a:lnTo>
                    <a:pt x="68844" y="23444"/>
                  </a:lnTo>
                  <a:lnTo>
                    <a:pt x="57294" y="0"/>
                  </a:lnTo>
                  <a:lnTo>
                    <a:pt x="54664" y="1258"/>
                  </a:lnTo>
                  <a:cubicBezTo>
                    <a:pt x="54664" y="1258"/>
                    <a:pt x="58781" y="7205"/>
                    <a:pt x="53978" y="9606"/>
                  </a:cubicBezTo>
                  <a:cubicBezTo>
                    <a:pt x="51690" y="10750"/>
                    <a:pt x="9606" y="31449"/>
                    <a:pt x="9606" y="31449"/>
                  </a:cubicBezTo>
                  <a:cubicBezTo>
                    <a:pt x="5947" y="33279"/>
                    <a:pt x="4918" y="31449"/>
                    <a:pt x="2630" y="26874"/>
                  </a:cubicBezTo>
                  <a:lnTo>
                    <a:pt x="0" y="28247"/>
                  </a:lnTo>
                  <a:lnTo>
                    <a:pt x="12351" y="53520"/>
                  </a:lnTo>
                  <a:lnTo>
                    <a:pt x="14981" y="52148"/>
                  </a:lnTo>
                  <a:cubicBezTo>
                    <a:pt x="13151" y="48374"/>
                    <a:pt x="10407" y="44257"/>
                    <a:pt x="14867" y="42199"/>
                  </a:cubicBezTo>
                  <a:cubicBezTo>
                    <a:pt x="19212" y="40026"/>
                    <a:pt x="59238" y="20356"/>
                    <a:pt x="59238" y="2035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F9A9A93-3F83-4EA2-B1DD-82D76E71CD99}"/>
                </a:ext>
              </a:extLst>
            </p:cNvPr>
            <p:cNvSpPr/>
            <p:nvPr/>
          </p:nvSpPr>
          <p:spPr>
            <a:xfrm>
              <a:off x="2247722" y="922421"/>
              <a:ext cx="67576" cy="57180"/>
            </a:xfrm>
            <a:custGeom>
              <a:avLst/>
              <a:gdLst>
                <a:gd name="connsiteX0" fmla="*/ 57408 w 68615"/>
                <a:gd name="connsiteY0" fmla="*/ 0 h 57179"/>
                <a:gd name="connsiteX1" fmla="*/ 44371 w 68615"/>
                <a:gd name="connsiteY1" fmla="*/ 1944 h 57179"/>
                <a:gd name="connsiteX2" fmla="*/ 45286 w 68615"/>
                <a:gd name="connsiteY2" fmla="*/ 5261 h 57179"/>
                <a:gd name="connsiteX3" fmla="*/ 54321 w 68615"/>
                <a:gd name="connsiteY3" fmla="*/ 9835 h 57179"/>
                <a:gd name="connsiteX4" fmla="*/ 57866 w 68615"/>
                <a:gd name="connsiteY4" fmla="*/ 21843 h 57179"/>
                <a:gd name="connsiteX5" fmla="*/ 8920 w 68615"/>
                <a:gd name="connsiteY5" fmla="*/ 36252 h 57179"/>
                <a:gd name="connsiteX6" fmla="*/ 2859 w 68615"/>
                <a:gd name="connsiteY6" fmla="*/ 30534 h 57179"/>
                <a:gd name="connsiteX7" fmla="*/ 0 w 68615"/>
                <a:gd name="connsiteY7" fmla="*/ 31334 h 57179"/>
                <a:gd name="connsiteX8" fmla="*/ 8005 w 68615"/>
                <a:gd name="connsiteY8" fmla="*/ 58323 h 57179"/>
                <a:gd name="connsiteX9" fmla="*/ 10864 w 68615"/>
                <a:gd name="connsiteY9" fmla="*/ 57523 h 57179"/>
                <a:gd name="connsiteX10" fmla="*/ 12351 w 68615"/>
                <a:gd name="connsiteY10" fmla="*/ 47573 h 57179"/>
                <a:gd name="connsiteX11" fmla="*/ 61411 w 68615"/>
                <a:gd name="connsiteY11" fmla="*/ 33164 h 57179"/>
                <a:gd name="connsiteX12" fmla="*/ 64956 w 68615"/>
                <a:gd name="connsiteY12" fmla="*/ 45172 h 57179"/>
                <a:gd name="connsiteX13" fmla="*/ 59810 w 68615"/>
                <a:gd name="connsiteY13" fmla="*/ 53863 h 57179"/>
                <a:gd name="connsiteX14" fmla="*/ 60839 w 68615"/>
                <a:gd name="connsiteY14" fmla="*/ 57180 h 57179"/>
                <a:gd name="connsiteX15" fmla="*/ 72847 w 68615"/>
                <a:gd name="connsiteY15" fmla="*/ 51690 h 57179"/>
                <a:gd name="connsiteX16" fmla="*/ 57523 w 68615"/>
                <a:gd name="connsiteY16" fmla="*/ 0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15" h="57179">
                  <a:moveTo>
                    <a:pt x="57408" y="0"/>
                  </a:moveTo>
                  <a:lnTo>
                    <a:pt x="44371" y="1944"/>
                  </a:lnTo>
                  <a:lnTo>
                    <a:pt x="45286" y="5261"/>
                  </a:lnTo>
                  <a:cubicBezTo>
                    <a:pt x="49632" y="4574"/>
                    <a:pt x="52719" y="4346"/>
                    <a:pt x="54321" y="9835"/>
                  </a:cubicBezTo>
                  <a:cubicBezTo>
                    <a:pt x="54664" y="10864"/>
                    <a:pt x="55235" y="12808"/>
                    <a:pt x="57866" y="21843"/>
                  </a:cubicBezTo>
                  <a:cubicBezTo>
                    <a:pt x="50547" y="24015"/>
                    <a:pt x="8920" y="36252"/>
                    <a:pt x="8920" y="36252"/>
                  </a:cubicBezTo>
                  <a:cubicBezTo>
                    <a:pt x="5032" y="37395"/>
                    <a:pt x="4231" y="35451"/>
                    <a:pt x="2859" y="30534"/>
                  </a:cubicBezTo>
                  <a:lnTo>
                    <a:pt x="0" y="31334"/>
                  </a:lnTo>
                  <a:lnTo>
                    <a:pt x="8005" y="58323"/>
                  </a:lnTo>
                  <a:lnTo>
                    <a:pt x="10864" y="57523"/>
                  </a:lnTo>
                  <a:cubicBezTo>
                    <a:pt x="9720" y="53406"/>
                    <a:pt x="7776" y="48946"/>
                    <a:pt x="12351" y="47573"/>
                  </a:cubicBezTo>
                  <a:cubicBezTo>
                    <a:pt x="16696" y="46315"/>
                    <a:pt x="55007" y="34994"/>
                    <a:pt x="61411" y="33164"/>
                  </a:cubicBezTo>
                  <a:cubicBezTo>
                    <a:pt x="64041" y="42198"/>
                    <a:pt x="64727" y="44143"/>
                    <a:pt x="64956" y="45172"/>
                  </a:cubicBezTo>
                  <a:cubicBezTo>
                    <a:pt x="66557" y="50661"/>
                    <a:pt x="63812" y="52148"/>
                    <a:pt x="59810" y="53863"/>
                  </a:cubicBezTo>
                  <a:lnTo>
                    <a:pt x="60839" y="57180"/>
                  </a:lnTo>
                  <a:lnTo>
                    <a:pt x="72847" y="51690"/>
                  </a:lnTo>
                  <a:lnTo>
                    <a:pt x="57523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35877D0-97C2-4FB3-B27F-5BF0C6715E48}"/>
                </a:ext>
              </a:extLst>
            </p:cNvPr>
            <p:cNvSpPr/>
            <p:nvPr/>
          </p:nvSpPr>
          <p:spPr>
            <a:xfrm>
              <a:off x="2146244" y="753627"/>
              <a:ext cx="67576" cy="80051"/>
            </a:xfrm>
            <a:custGeom>
              <a:avLst/>
              <a:gdLst>
                <a:gd name="connsiteX0" fmla="*/ 71017 w 68615"/>
                <a:gd name="connsiteY0" fmla="*/ 30991 h 80051"/>
                <a:gd name="connsiteX1" fmla="*/ 62440 w 68615"/>
                <a:gd name="connsiteY1" fmla="*/ 17383 h 80051"/>
                <a:gd name="connsiteX2" fmla="*/ 44943 w 68615"/>
                <a:gd name="connsiteY2" fmla="*/ 0 h 80051"/>
                <a:gd name="connsiteX3" fmla="*/ 42885 w 68615"/>
                <a:gd name="connsiteY3" fmla="*/ 2173 h 80051"/>
                <a:gd name="connsiteX4" fmla="*/ 44943 w 68615"/>
                <a:gd name="connsiteY4" fmla="*/ 10178 h 80051"/>
                <a:gd name="connsiteX5" fmla="*/ 10178 w 68615"/>
                <a:gd name="connsiteY5" fmla="*/ 45401 h 80051"/>
                <a:gd name="connsiteX6" fmla="*/ 2059 w 68615"/>
                <a:gd name="connsiteY6" fmla="*/ 43342 h 80051"/>
                <a:gd name="connsiteX7" fmla="*/ 0 w 68615"/>
                <a:gd name="connsiteY7" fmla="*/ 45515 h 80051"/>
                <a:gd name="connsiteX8" fmla="*/ 20013 w 68615"/>
                <a:gd name="connsiteY8" fmla="*/ 65299 h 80051"/>
                <a:gd name="connsiteX9" fmla="*/ 22071 w 68615"/>
                <a:gd name="connsiteY9" fmla="*/ 63241 h 80051"/>
                <a:gd name="connsiteX10" fmla="*/ 18641 w 68615"/>
                <a:gd name="connsiteY10" fmla="*/ 53749 h 80051"/>
                <a:gd name="connsiteX11" fmla="*/ 31792 w 68615"/>
                <a:gd name="connsiteY11" fmla="*/ 40369 h 80051"/>
                <a:gd name="connsiteX12" fmla="*/ 37167 w 68615"/>
                <a:gd name="connsiteY12" fmla="*/ 45629 h 80051"/>
                <a:gd name="connsiteX13" fmla="*/ 34880 w 68615"/>
                <a:gd name="connsiteY13" fmla="*/ 59924 h 80051"/>
                <a:gd name="connsiteX14" fmla="*/ 34422 w 68615"/>
                <a:gd name="connsiteY14" fmla="*/ 76849 h 80051"/>
                <a:gd name="connsiteX15" fmla="*/ 39797 w 68615"/>
                <a:gd name="connsiteY15" fmla="*/ 84511 h 80051"/>
                <a:gd name="connsiteX16" fmla="*/ 45858 w 68615"/>
                <a:gd name="connsiteY16" fmla="*/ 90458 h 80051"/>
                <a:gd name="connsiteX17" fmla="*/ 47802 w 68615"/>
                <a:gd name="connsiteY17" fmla="*/ 88514 h 80051"/>
                <a:gd name="connsiteX18" fmla="*/ 46430 w 68615"/>
                <a:gd name="connsiteY18" fmla="*/ 86799 h 80051"/>
                <a:gd name="connsiteX19" fmla="*/ 43914 w 68615"/>
                <a:gd name="connsiteY19" fmla="*/ 76621 h 80051"/>
                <a:gd name="connsiteX20" fmla="*/ 45972 w 68615"/>
                <a:gd name="connsiteY20" fmla="*/ 53063 h 80051"/>
                <a:gd name="connsiteX21" fmla="*/ 46430 w 68615"/>
                <a:gd name="connsiteY21" fmla="*/ 49060 h 80051"/>
                <a:gd name="connsiteX22" fmla="*/ 67129 w 68615"/>
                <a:gd name="connsiteY22" fmla="*/ 43342 h 80051"/>
                <a:gd name="connsiteX23" fmla="*/ 71246 w 68615"/>
                <a:gd name="connsiteY23" fmla="*/ 30877 h 80051"/>
                <a:gd name="connsiteX24" fmla="*/ 56150 w 68615"/>
                <a:gd name="connsiteY24" fmla="*/ 38653 h 80051"/>
                <a:gd name="connsiteX25" fmla="*/ 44486 w 68615"/>
                <a:gd name="connsiteY25" fmla="*/ 43914 h 80051"/>
                <a:gd name="connsiteX26" fmla="*/ 39683 w 68615"/>
                <a:gd name="connsiteY26" fmla="*/ 40941 h 80051"/>
                <a:gd name="connsiteX27" fmla="*/ 35451 w 68615"/>
                <a:gd name="connsiteY27" fmla="*/ 36824 h 80051"/>
                <a:gd name="connsiteX28" fmla="*/ 54892 w 68615"/>
                <a:gd name="connsiteY28" fmla="*/ 17154 h 80051"/>
                <a:gd name="connsiteX29" fmla="*/ 57751 w 68615"/>
                <a:gd name="connsiteY29" fmla="*/ 20013 h 80051"/>
                <a:gd name="connsiteX30" fmla="*/ 56150 w 68615"/>
                <a:gd name="connsiteY30" fmla="*/ 38768 h 8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615" h="80051">
                  <a:moveTo>
                    <a:pt x="71017" y="30991"/>
                  </a:moveTo>
                  <a:cubicBezTo>
                    <a:pt x="69873" y="25388"/>
                    <a:pt x="66100" y="20928"/>
                    <a:pt x="62440" y="17383"/>
                  </a:cubicBezTo>
                  <a:lnTo>
                    <a:pt x="44943" y="0"/>
                  </a:lnTo>
                  <a:lnTo>
                    <a:pt x="42885" y="2173"/>
                  </a:lnTo>
                  <a:cubicBezTo>
                    <a:pt x="42885" y="2173"/>
                    <a:pt x="48717" y="6404"/>
                    <a:pt x="44943" y="10178"/>
                  </a:cubicBezTo>
                  <a:cubicBezTo>
                    <a:pt x="43113" y="12122"/>
                    <a:pt x="10178" y="45401"/>
                    <a:pt x="10178" y="45401"/>
                  </a:cubicBezTo>
                  <a:cubicBezTo>
                    <a:pt x="7319" y="48374"/>
                    <a:pt x="5718" y="46887"/>
                    <a:pt x="2059" y="43342"/>
                  </a:cubicBezTo>
                  <a:lnTo>
                    <a:pt x="0" y="45515"/>
                  </a:lnTo>
                  <a:lnTo>
                    <a:pt x="20013" y="65299"/>
                  </a:lnTo>
                  <a:lnTo>
                    <a:pt x="22071" y="63241"/>
                  </a:lnTo>
                  <a:cubicBezTo>
                    <a:pt x="19098" y="60267"/>
                    <a:pt x="15210" y="57294"/>
                    <a:pt x="18641" y="53749"/>
                  </a:cubicBezTo>
                  <a:lnTo>
                    <a:pt x="31792" y="40369"/>
                  </a:lnTo>
                  <a:lnTo>
                    <a:pt x="37167" y="45629"/>
                  </a:lnTo>
                  <a:lnTo>
                    <a:pt x="34880" y="59924"/>
                  </a:lnTo>
                  <a:cubicBezTo>
                    <a:pt x="33622" y="68044"/>
                    <a:pt x="33164" y="72961"/>
                    <a:pt x="34422" y="76849"/>
                  </a:cubicBezTo>
                  <a:cubicBezTo>
                    <a:pt x="35223" y="79365"/>
                    <a:pt x="36481" y="81195"/>
                    <a:pt x="39797" y="84511"/>
                  </a:cubicBezTo>
                  <a:lnTo>
                    <a:pt x="45858" y="90458"/>
                  </a:lnTo>
                  <a:lnTo>
                    <a:pt x="47802" y="88514"/>
                  </a:lnTo>
                  <a:lnTo>
                    <a:pt x="46430" y="86799"/>
                  </a:lnTo>
                  <a:cubicBezTo>
                    <a:pt x="45744" y="85655"/>
                    <a:pt x="43800" y="83025"/>
                    <a:pt x="43914" y="76621"/>
                  </a:cubicBezTo>
                  <a:cubicBezTo>
                    <a:pt x="43914" y="70560"/>
                    <a:pt x="44943" y="62783"/>
                    <a:pt x="45972" y="53063"/>
                  </a:cubicBezTo>
                  <a:cubicBezTo>
                    <a:pt x="45972" y="53063"/>
                    <a:pt x="46315" y="49975"/>
                    <a:pt x="46430" y="49060"/>
                  </a:cubicBezTo>
                  <a:cubicBezTo>
                    <a:pt x="56036" y="49861"/>
                    <a:pt x="62326" y="48145"/>
                    <a:pt x="67129" y="43342"/>
                  </a:cubicBezTo>
                  <a:cubicBezTo>
                    <a:pt x="71474" y="38882"/>
                    <a:pt x="71703" y="33278"/>
                    <a:pt x="71246" y="30877"/>
                  </a:cubicBezTo>
                  <a:close/>
                  <a:moveTo>
                    <a:pt x="56150" y="38653"/>
                  </a:moveTo>
                  <a:cubicBezTo>
                    <a:pt x="50890" y="43914"/>
                    <a:pt x="46544" y="44143"/>
                    <a:pt x="44486" y="43914"/>
                  </a:cubicBezTo>
                  <a:cubicBezTo>
                    <a:pt x="42885" y="43685"/>
                    <a:pt x="41970" y="43228"/>
                    <a:pt x="39683" y="40941"/>
                  </a:cubicBezTo>
                  <a:lnTo>
                    <a:pt x="35451" y="36824"/>
                  </a:lnTo>
                  <a:lnTo>
                    <a:pt x="54892" y="17154"/>
                  </a:lnTo>
                  <a:lnTo>
                    <a:pt x="57751" y="20013"/>
                  </a:lnTo>
                  <a:cubicBezTo>
                    <a:pt x="60953" y="23215"/>
                    <a:pt x="64270" y="30534"/>
                    <a:pt x="56150" y="3876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FD81115-AE7D-43BC-926F-137099D23369}"/>
                </a:ext>
              </a:extLst>
            </p:cNvPr>
            <p:cNvSpPr/>
            <p:nvPr/>
          </p:nvSpPr>
          <p:spPr>
            <a:xfrm>
              <a:off x="1515976" y="991951"/>
              <a:ext cx="56315" cy="57180"/>
            </a:xfrm>
            <a:custGeom>
              <a:avLst/>
              <a:gdLst>
                <a:gd name="connsiteX0" fmla="*/ 44829 w 57179"/>
                <a:gd name="connsiteY0" fmla="*/ 30305 h 57179"/>
                <a:gd name="connsiteX1" fmla="*/ 36938 w 57179"/>
                <a:gd name="connsiteY1" fmla="*/ 28475 h 57179"/>
                <a:gd name="connsiteX2" fmla="*/ 12465 w 57179"/>
                <a:gd name="connsiteY2" fmla="*/ 10521 h 57179"/>
                <a:gd name="connsiteX3" fmla="*/ 9034 w 57179"/>
                <a:gd name="connsiteY3" fmla="*/ 6061 h 57179"/>
                <a:gd name="connsiteX4" fmla="*/ 8462 w 57179"/>
                <a:gd name="connsiteY4" fmla="*/ 2630 h 57179"/>
                <a:gd name="connsiteX5" fmla="*/ 8691 w 57179"/>
                <a:gd name="connsiteY5" fmla="*/ 343 h 57179"/>
                <a:gd name="connsiteX6" fmla="*/ 5718 w 57179"/>
                <a:gd name="connsiteY6" fmla="*/ 0 h 57179"/>
                <a:gd name="connsiteX7" fmla="*/ 3774 w 57179"/>
                <a:gd name="connsiteY7" fmla="*/ 20928 h 57179"/>
                <a:gd name="connsiteX8" fmla="*/ 6861 w 57179"/>
                <a:gd name="connsiteY8" fmla="*/ 21271 h 57179"/>
                <a:gd name="connsiteX9" fmla="*/ 7090 w 57179"/>
                <a:gd name="connsiteY9" fmla="*/ 19098 h 57179"/>
                <a:gd name="connsiteX10" fmla="*/ 8577 w 57179"/>
                <a:gd name="connsiteY10" fmla="*/ 18069 h 57179"/>
                <a:gd name="connsiteX11" fmla="*/ 12465 w 57179"/>
                <a:gd name="connsiteY11" fmla="*/ 19555 h 57179"/>
                <a:gd name="connsiteX12" fmla="*/ 32707 w 57179"/>
                <a:gd name="connsiteY12" fmla="*/ 33164 h 57179"/>
                <a:gd name="connsiteX13" fmla="*/ 8234 w 57179"/>
                <a:gd name="connsiteY13" fmla="*/ 44257 h 57179"/>
                <a:gd name="connsiteX14" fmla="*/ 5718 w 57179"/>
                <a:gd name="connsiteY14" fmla="*/ 44943 h 57179"/>
                <a:gd name="connsiteX15" fmla="*/ 5032 w 57179"/>
                <a:gd name="connsiteY15" fmla="*/ 44371 h 57179"/>
                <a:gd name="connsiteX16" fmla="*/ 5032 w 57179"/>
                <a:gd name="connsiteY16" fmla="*/ 43914 h 57179"/>
                <a:gd name="connsiteX17" fmla="*/ 5032 w 57179"/>
                <a:gd name="connsiteY17" fmla="*/ 41970 h 57179"/>
                <a:gd name="connsiteX18" fmla="*/ 2173 w 57179"/>
                <a:gd name="connsiteY18" fmla="*/ 41627 h 57179"/>
                <a:gd name="connsiteX19" fmla="*/ 0 w 57179"/>
                <a:gd name="connsiteY19" fmla="*/ 65299 h 57179"/>
                <a:gd name="connsiteX20" fmla="*/ 2859 w 57179"/>
                <a:gd name="connsiteY20" fmla="*/ 65528 h 57179"/>
                <a:gd name="connsiteX21" fmla="*/ 4346 w 57179"/>
                <a:gd name="connsiteY21" fmla="*/ 60382 h 57179"/>
                <a:gd name="connsiteX22" fmla="*/ 10635 w 57179"/>
                <a:gd name="connsiteY22" fmla="*/ 55464 h 57179"/>
                <a:gd name="connsiteX23" fmla="*/ 35451 w 57179"/>
                <a:gd name="connsiteY23" fmla="*/ 43228 h 57179"/>
                <a:gd name="connsiteX24" fmla="*/ 44028 w 57179"/>
                <a:gd name="connsiteY24" fmla="*/ 42199 h 57179"/>
                <a:gd name="connsiteX25" fmla="*/ 57866 w 57179"/>
                <a:gd name="connsiteY25" fmla="*/ 43457 h 57179"/>
                <a:gd name="connsiteX26" fmla="*/ 62669 w 57179"/>
                <a:gd name="connsiteY26" fmla="*/ 50890 h 57179"/>
                <a:gd name="connsiteX27" fmla="*/ 65413 w 57179"/>
                <a:gd name="connsiteY27" fmla="*/ 51119 h 57179"/>
                <a:gd name="connsiteX28" fmla="*/ 67929 w 57179"/>
                <a:gd name="connsiteY28" fmla="*/ 23215 h 57179"/>
                <a:gd name="connsiteX29" fmla="*/ 65299 w 57179"/>
                <a:gd name="connsiteY29" fmla="*/ 22986 h 57179"/>
                <a:gd name="connsiteX30" fmla="*/ 58781 w 57179"/>
                <a:gd name="connsiteY30" fmla="*/ 31449 h 57179"/>
                <a:gd name="connsiteX31" fmla="*/ 45172 w 57179"/>
                <a:gd name="connsiteY31" fmla="*/ 30191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179" h="57179">
                  <a:moveTo>
                    <a:pt x="44829" y="30305"/>
                  </a:moveTo>
                  <a:cubicBezTo>
                    <a:pt x="42198" y="30077"/>
                    <a:pt x="39683" y="29848"/>
                    <a:pt x="36938" y="28475"/>
                  </a:cubicBezTo>
                  <a:cubicBezTo>
                    <a:pt x="33621" y="26760"/>
                    <a:pt x="15438" y="13494"/>
                    <a:pt x="12465" y="10521"/>
                  </a:cubicBezTo>
                  <a:cubicBezTo>
                    <a:pt x="10407" y="8577"/>
                    <a:pt x="9606" y="7662"/>
                    <a:pt x="9034" y="6061"/>
                  </a:cubicBezTo>
                  <a:cubicBezTo>
                    <a:pt x="8462" y="4803"/>
                    <a:pt x="8348" y="3545"/>
                    <a:pt x="8462" y="2630"/>
                  </a:cubicBezTo>
                  <a:cubicBezTo>
                    <a:pt x="8462" y="1830"/>
                    <a:pt x="8691" y="343"/>
                    <a:pt x="8691" y="343"/>
                  </a:cubicBezTo>
                  <a:lnTo>
                    <a:pt x="5718" y="0"/>
                  </a:lnTo>
                  <a:lnTo>
                    <a:pt x="3774" y="20928"/>
                  </a:lnTo>
                  <a:lnTo>
                    <a:pt x="6861" y="21271"/>
                  </a:lnTo>
                  <a:cubicBezTo>
                    <a:pt x="6861" y="21271"/>
                    <a:pt x="6976" y="19670"/>
                    <a:pt x="7090" y="19098"/>
                  </a:cubicBezTo>
                  <a:cubicBezTo>
                    <a:pt x="7090" y="18526"/>
                    <a:pt x="7776" y="18069"/>
                    <a:pt x="8577" y="18069"/>
                  </a:cubicBezTo>
                  <a:cubicBezTo>
                    <a:pt x="9606" y="18069"/>
                    <a:pt x="10864" y="18641"/>
                    <a:pt x="12465" y="19555"/>
                  </a:cubicBezTo>
                  <a:cubicBezTo>
                    <a:pt x="13723" y="20242"/>
                    <a:pt x="32707" y="33164"/>
                    <a:pt x="32707" y="33164"/>
                  </a:cubicBezTo>
                  <a:cubicBezTo>
                    <a:pt x="32707" y="33164"/>
                    <a:pt x="10292" y="43571"/>
                    <a:pt x="8234" y="44257"/>
                  </a:cubicBezTo>
                  <a:cubicBezTo>
                    <a:pt x="7776" y="44486"/>
                    <a:pt x="6290" y="45058"/>
                    <a:pt x="5718" y="44943"/>
                  </a:cubicBezTo>
                  <a:cubicBezTo>
                    <a:pt x="5375" y="44943"/>
                    <a:pt x="5032" y="44714"/>
                    <a:pt x="5032" y="44371"/>
                  </a:cubicBezTo>
                  <a:cubicBezTo>
                    <a:pt x="5032" y="44371"/>
                    <a:pt x="5032" y="43914"/>
                    <a:pt x="5032" y="43914"/>
                  </a:cubicBezTo>
                  <a:cubicBezTo>
                    <a:pt x="5032" y="43342"/>
                    <a:pt x="5032" y="41970"/>
                    <a:pt x="5032" y="41970"/>
                  </a:cubicBezTo>
                  <a:lnTo>
                    <a:pt x="2173" y="41627"/>
                  </a:lnTo>
                  <a:lnTo>
                    <a:pt x="0" y="65299"/>
                  </a:lnTo>
                  <a:lnTo>
                    <a:pt x="2859" y="65528"/>
                  </a:lnTo>
                  <a:cubicBezTo>
                    <a:pt x="2859" y="65528"/>
                    <a:pt x="3088" y="62326"/>
                    <a:pt x="4346" y="60382"/>
                  </a:cubicBezTo>
                  <a:cubicBezTo>
                    <a:pt x="5375" y="58895"/>
                    <a:pt x="7662" y="57065"/>
                    <a:pt x="10635" y="55464"/>
                  </a:cubicBezTo>
                  <a:cubicBezTo>
                    <a:pt x="15210" y="52948"/>
                    <a:pt x="34193" y="43685"/>
                    <a:pt x="35451" y="43228"/>
                  </a:cubicBezTo>
                  <a:cubicBezTo>
                    <a:pt x="37967" y="42313"/>
                    <a:pt x="39683" y="41741"/>
                    <a:pt x="44028" y="42199"/>
                  </a:cubicBezTo>
                  <a:cubicBezTo>
                    <a:pt x="44028" y="42199"/>
                    <a:pt x="52491" y="42999"/>
                    <a:pt x="57866" y="43457"/>
                  </a:cubicBezTo>
                  <a:cubicBezTo>
                    <a:pt x="63126" y="43914"/>
                    <a:pt x="63012" y="46887"/>
                    <a:pt x="62669" y="50890"/>
                  </a:cubicBezTo>
                  <a:lnTo>
                    <a:pt x="65413" y="51119"/>
                  </a:lnTo>
                  <a:lnTo>
                    <a:pt x="67929" y="23215"/>
                  </a:lnTo>
                  <a:lnTo>
                    <a:pt x="65299" y="22986"/>
                  </a:lnTo>
                  <a:cubicBezTo>
                    <a:pt x="64842" y="27675"/>
                    <a:pt x="64842" y="32021"/>
                    <a:pt x="58781" y="31449"/>
                  </a:cubicBezTo>
                  <a:cubicBezTo>
                    <a:pt x="52720" y="30877"/>
                    <a:pt x="45172" y="30191"/>
                    <a:pt x="45172" y="3019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627748C-E8E7-42F3-96E8-AA4932E65827}"/>
                </a:ext>
              </a:extLst>
            </p:cNvPr>
            <p:cNvSpPr/>
            <p:nvPr/>
          </p:nvSpPr>
          <p:spPr>
            <a:xfrm>
              <a:off x="2262139" y="992523"/>
              <a:ext cx="56315" cy="57180"/>
            </a:xfrm>
            <a:custGeom>
              <a:avLst/>
              <a:gdLst>
                <a:gd name="connsiteX0" fmla="*/ 24015 w 57179"/>
                <a:gd name="connsiteY0" fmla="*/ 42770 h 57179"/>
                <a:gd name="connsiteX1" fmla="*/ 32020 w 57179"/>
                <a:gd name="connsiteY1" fmla="*/ 43228 h 57179"/>
                <a:gd name="connsiteX2" fmla="*/ 59467 w 57179"/>
                <a:gd name="connsiteY2" fmla="*/ 56265 h 57179"/>
                <a:gd name="connsiteX3" fmla="*/ 63698 w 57179"/>
                <a:gd name="connsiteY3" fmla="*/ 60039 h 57179"/>
                <a:gd name="connsiteX4" fmla="*/ 64956 w 57179"/>
                <a:gd name="connsiteY4" fmla="*/ 63241 h 57179"/>
                <a:gd name="connsiteX5" fmla="*/ 65185 w 57179"/>
                <a:gd name="connsiteY5" fmla="*/ 65528 h 57179"/>
                <a:gd name="connsiteX6" fmla="*/ 68158 w 57179"/>
                <a:gd name="connsiteY6" fmla="*/ 65185 h 57179"/>
                <a:gd name="connsiteX7" fmla="*/ 66100 w 57179"/>
                <a:gd name="connsiteY7" fmla="*/ 44257 h 57179"/>
                <a:gd name="connsiteX8" fmla="*/ 63012 w 57179"/>
                <a:gd name="connsiteY8" fmla="*/ 44600 h 57179"/>
                <a:gd name="connsiteX9" fmla="*/ 63241 w 57179"/>
                <a:gd name="connsiteY9" fmla="*/ 46773 h 57179"/>
                <a:gd name="connsiteX10" fmla="*/ 61983 w 57179"/>
                <a:gd name="connsiteY10" fmla="*/ 48031 h 57179"/>
                <a:gd name="connsiteX11" fmla="*/ 57866 w 57179"/>
                <a:gd name="connsiteY11" fmla="*/ 47345 h 57179"/>
                <a:gd name="connsiteX12" fmla="*/ 35451 w 57179"/>
                <a:gd name="connsiteY12" fmla="*/ 37738 h 57179"/>
                <a:gd name="connsiteX13" fmla="*/ 57408 w 57179"/>
                <a:gd name="connsiteY13" fmla="*/ 22186 h 57179"/>
                <a:gd name="connsiteX14" fmla="*/ 59810 w 57179"/>
                <a:gd name="connsiteY14" fmla="*/ 21042 h 57179"/>
                <a:gd name="connsiteX15" fmla="*/ 60610 w 57179"/>
                <a:gd name="connsiteY15" fmla="*/ 21499 h 57179"/>
                <a:gd name="connsiteX16" fmla="*/ 60725 w 57179"/>
                <a:gd name="connsiteY16" fmla="*/ 21957 h 57179"/>
                <a:gd name="connsiteX17" fmla="*/ 60953 w 57179"/>
                <a:gd name="connsiteY17" fmla="*/ 23901 h 57179"/>
                <a:gd name="connsiteX18" fmla="*/ 63812 w 57179"/>
                <a:gd name="connsiteY18" fmla="*/ 23558 h 57179"/>
                <a:gd name="connsiteX19" fmla="*/ 61525 w 57179"/>
                <a:gd name="connsiteY19" fmla="*/ 0 h 57179"/>
                <a:gd name="connsiteX20" fmla="*/ 58666 w 57179"/>
                <a:gd name="connsiteY20" fmla="*/ 343 h 57179"/>
                <a:gd name="connsiteX21" fmla="*/ 58094 w 57179"/>
                <a:gd name="connsiteY21" fmla="*/ 5718 h 57179"/>
                <a:gd name="connsiteX22" fmla="*/ 52948 w 57179"/>
                <a:gd name="connsiteY22" fmla="*/ 11665 h 57179"/>
                <a:gd name="connsiteX23" fmla="*/ 30877 w 57179"/>
                <a:gd name="connsiteY23" fmla="*/ 28361 h 57179"/>
                <a:gd name="connsiteX24" fmla="*/ 22757 w 57179"/>
                <a:gd name="connsiteY24" fmla="*/ 30991 h 57179"/>
                <a:gd name="connsiteX25" fmla="*/ 8920 w 57179"/>
                <a:gd name="connsiteY25" fmla="*/ 32364 h 57179"/>
                <a:gd name="connsiteX26" fmla="*/ 2745 w 57179"/>
                <a:gd name="connsiteY26" fmla="*/ 25959 h 57179"/>
                <a:gd name="connsiteX27" fmla="*/ 0 w 57179"/>
                <a:gd name="connsiteY27" fmla="*/ 26303 h 57179"/>
                <a:gd name="connsiteX28" fmla="*/ 2745 w 57179"/>
                <a:gd name="connsiteY28" fmla="*/ 54092 h 57179"/>
                <a:gd name="connsiteX29" fmla="*/ 5375 w 57179"/>
                <a:gd name="connsiteY29" fmla="*/ 53863 h 57179"/>
                <a:gd name="connsiteX30" fmla="*/ 10292 w 57179"/>
                <a:gd name="connsiteY30" fmla="*/ 44371 h 57179"/>
                <a:gd name="connsiteX31" fmla="*/ 23901 w 57179"/>
                <a:gd name="connsiteY31" fmla="*/ 42999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7179" h="57179">
                  <a:moveTo>
                    <a:pt x="24015" y="42770"/>
                  </a:moveTo>
                  <a:cubicBezTo>
                    <a:pt x="26646" y="42542"/>
                    <a:pt x="29047" y="42199"/>
                    <a:pt x="32020" y="43228"/>
                  </a:cubicBezTo>
                  <a:cubicBezTo>
                    <a:pt x="35566" y="44257"/>
                    <a:pt x="55922" y="53749"/>
                    <a:pt x="59467" y="56265"/>
                  </a:cubicBezTo>
                  <a:cubicBezTo>
                    <a:pt x="61868" y="57866"/>
                    <a:pt x="62783" y="58552"/>
                    <a:pt x="63698" y="60039"/>
                  </a:cubicBezTo>
                  <a:cubicBezTo>
                    <a:pt x="64499" y="61182"/>
                    <a:pt x="64842" y="62326"/>
                    <a:pt x="64956" y="63241"/>
                  </a:cubicBezTo>
                  <a:cubicBezTo>
                    <a:pt x="64956" y="64041"/>
                    <a:pt x="65185" y="65528"/>
                    <a:pt x="65185" y="65528"/>
                  </a:cubicBezTo>
                  <a:lnTo>
                    <a:pt x="68158" y="65185"/>
                  </a:lnTo>
                  <a:lnTo>
                    <a:pt x="66100" y="44257"/>
                  </a:lnTo>
                  <a:lnTo>
                    <a:pt x="63012" y="44600"/>
                  </a:lnTo>
                  <a:cubicBezTo>
                    <a:pt x="63012" y="44600"/>
                    <a:pt x="63126" y="46201"/>
                    <a:pt x="63241" y="46773"/>
                  </a:cubicBezTo>
                  <a:cubicBezTo>
                    <a:pt x="63241" y="47345"/>
                    <a:pt x="62783" y="47917"/>
                    <a:pt x="61983" y="48031"/>
                  </a:cubicBezTo>
                  <a:cubicBezTo>
                    <a:pt x="60953" y="48031"/>
                    <a:pt x="59581" y="47917"/>
                    <a:pt x="57866" y="47345"/>
                  </a:cubicBezTo>
                  <a:cubicBezTo>
                    <a:pt x="56608" y="46887"/>
                    <a:pt x="35451" y="37738"/>
                    <a:pt x="35451" y="37738"/>
                  </a:cubicBezTo>
                  <a:cubicBezTo>
                    <a:pt x="35451" y="37738"/>
                    <a:pt x="55579" y="23329"/>
                    <a:pt x="57408" y="22186"/>
                  </a:cubicBezTo>
                  <a:cubicBezTo>
                    <a:pt x="57866" y="21843"/>
                    <a:pt x="59124" y="21042"/>
                    <a:pt x="59810" y="21042"/>
                  </a:cubicBezTo>
                  <a:cubicBezTo>
                    <a:pt x="60153" y="21042"/>
                    <a:pt x="60496" y="21042"/>
                    <a:pt x="60610" y="21499"/>
                  </a:cubicBezTo>
                  <a:cubicBezTo>
                    <a:pt x="60610" y="21499"/>
                    <a:pt x="60725" y="21957"/>
                    <a:pt x="60725" y="21957"/>
                  </a:cubicBezTo>
                  <a:cubicBezTo>
                    <a:pt x="60953" y="22529"/>
                    <a:pt x="60953" y="23901"/>
                    <a:pt x="60953" y="23901"/>
                  </a:cubicBezTo>
                  <a:lnTo>
                    <a:pt x="63812" y="23558"/>
                  </a:lnTo>
                  <a:lnTo>
                    <a:pt x="61525" y="0"/>
                  </a:lnTo>
                  <a:lnTo>
                    <a:pt x="58666" y="343"/>
                  </a:lnTo>
                  <a:cubicBezTo>
                    <a:pt x="58666" y="343"/>
                    <a:pt x="59124" y="3545"/>
                    <a:pt x="58094" y="5718"/>
                  </a:cubicBezTo>
                  <a:cubicBezTo>
                    <a:pt x="57408" y="7433"/>
                    <a:pt x="55464" y="9606"/>
                    <a:pt x="52948" y="11665"/>
                  </a:cubicBezTo>
                  <a:cubicBezTo>
                    <a:pt x="48831" y="14981"/>
                    <a:pt x="31906" y="27675"/>
                    <a:pt x="30877" y="28361"/>
                  </a:cubicBezTo>
                  <a:cubicBezTo>
                    <a:pt x="28590" y="29619"/>
                    <a:pt x="26989" y="30648"/>
                    <a:pt x="22757" y="30991"/>
                  </a:cubicBezTo>
                  <a:cubicBezTo>
                    <a:pt x="22757" y="30991"/>
                    <a:pt x="14295" y="31906"/>
                    <a:pt x="8920" y="32364"/>
                  </a:cubicBezTo>
                  <a:cubicBezTo>
                    <a:pt x="3545" y="32935"/>
                    <a:pt x="3202" y="30076"/>
                    <a:pt x="2745" y="25959"/>
                  </a:cubicBezTo>
                  <a:lnTo>
                    <a:pt x="0" y="26303"/>
                  </a:lnTo>
                  <a:lnTo>
                    <a:pt x="2745" y="54092"/>
                  </a:lnTo>
                  <a:lnTo>
                    <a:pt x="5375" y="53863"/>
                  </a:lnTo>
                  <a:cubicBezTo>
                    <a:pt x="4917" y="49174"/>
                    <a:pt x="4117" y="44943"/>
                    <a:pt x="10292" y="44371"/>
                  </a:cubicBezTo>
                  <a:cubicBezTo>
                    <a:pt x="16353" y="43800"/>
                    <a:pt x="23901" y="42999"/>
                    <a:pt x="23901" y="4299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3C9711B8-9865-4817-A856-51DC15CC2788}"/>
                </a:ext>
              </a:extLst>
            </p:cNvPr>
            <p:cNvSpPr/>
            <p:nvPr/>
          </p:nvSpPr>
          <p:spPr>
            <a:xfrm>
              <a:off x="1562491" y="818926"/>
              <a:ext cx="78839" cy="91487"/>
            </a:xfrm>
            <a:custGeom>
              <a:avLst/>
              <a:gdLst>
                <a:gd name="connsiteX0" fmla="*/ 83253 w 80051"/>
                <a:gd name="connsiteY0" fmla="*/ 39454 h 91487"/>
                <a:gd name="connsiteX1" fmla="*/ 80966 w 80051"/>
                <a:gd name="connsiteY1" fmla="*/ 43113 h 91487"/>
                <a:gd name="connsiteX2" fmla="*/ 19670 w 80051"/>
                <a:gd name="connsiteY2" fmla="*/ 56951 h 91487"/>
                <a:gd name="connsiteX3" fmla="*/ 49632 w 80051"/>
                <a:gd name="connsiteY3" fmla="*/ 75477 h 91487"/>
                <a:gd name="connsiteX4" fmla="*/ 60267 w 80051"/>
                <a:gd name="connsiteY4" fmla="*/ 70903 h 91487"/>
                <a:gd name="connsiteX5" fmla="*/ 62783 w 80051"/>
                <a:gd name="connsiteY5" fmla="*/ 72504 h 91487"/>
                <a:gd name="connsiteX6" fmla="*/ 50432 w 80051"/>
                <a:gd name="connsiteY6" fmla="*/ 92631 h 91487"/>
                <a:gd name="connsiteX7" fmla="*/ 47802 w 80051"/>
                <a:gd name="connsiteY7" fmla="*/ 91030 h 91487"/>
                <a:gd name="connsiteX8" fmla="*/ 46087 w 80051"/>
                <a:gd name="connsiteY8" fmla="*/ 81081 h 91487"/>
                <a:gd name="connsiteX9" fmla="*/ 0 w 80051"/>
                <a:gd name="connsiteY9" fmla="*/ 52605 h 91487"/>
                <a:gd name="connsiteX10" fmla="*/ 2059 w 80051"/>
                <a:gd name="connsiteY10" fmla="*/ 49174 h 91487"/>
                <a:gd name="connsiteX11" fmla="*/ 64270 w 80051"/>
                <a:gd name="connsiteY11" fmla="*/ 35451 h 91487"/>
                <a:gd name="connsiteX12" fmla="*/ 33164 w 80051"/>
                <a:gd name="connsiteY12" fmla="*/ 16239 h 91487"/>
                <a:gd name="connsiteX13" fmla="*/ 23558 w 80051"/>
                <a:gd name="connsiteY13" fmla="*/ 20127 h 91487"/>
                <a:gd name="connsiteX14" fmla="*/ 21042 w 80051"/>
                <a:gd name="connsiteY14" fmla="*/ 18526 h 91487"/>
                <a:gd name="connsiteX15" fmla="*/ 32478 w 80051"/>
                <a:gd name="connsiteY15" fmla="*/ 0 h 91487"/>
                <a:gd name="connsiteX16" fmla="*/ 35108 w 80051"/>
                <a:gd name="connsiteY16" fmla="*/ 1601 h 91487"/>
                <a:gd name="connsiteX17" fmla="*/ 36709 w 80051"/>
                <a:gd name="connsiteY17" fmla="*/ 10635 h 91487"/>
                <a:gd name="connsiteX18" fmla="*/ 83253 w 80051"/>
                <a:gd name="connsiteY18" fmla="*/ 39340 h 9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051" h="91487">
                  <a:moveTo>
                    <a:pt x="83253" y="39454"/>
                  </a:moveTo>
                  <a:lnTo>
                    <a:pt x="80966" y="43113"/>
                  </a:lnTo>
                  <a:lnTo>
                    <a:pt x="19670" y="56951"/>
                  </a:lnTo>
                  <a:lnTo>
                    <a:pt x="49632" y="75477"/>
                  </a:lnTo>
                  <a:cubicBezTo>
                    <a:pt x="56036" y="79365"/>
                    <a:pt x="58094" y="74448"/>
                    <a:pt x="60267" y="70903"/>
                  </a:cubicBezTo>
                  <a:lnTo>
                    <a:pt x="62783" y="72504"/>
                  </a:lnTo>
                  <a:lnTo>
                    <a:pt x="50432" y="92631"/>
                  </a:lnTo>
                  <a:lnTo>
                    <a:pt x="47802" y="91030"/>
                  </a:lnTo>
                  <a:cubicBezTo>
                    <a:pt x="49746" y="87828"/>
                    <a:pt x="52148" y="84854"/>
                    <a:pt x="46087" y="81081"/>
                  </a:cubicBezTo>
                  <a:cubicBezTo>
                    <a:pt x="40026" y="77421"/>
                    <a:pt x="0" y="52605"/>
                    <a:pt x="0" y="52605"/>
                  </a:cubicBezTo>
                  <a:lnTo>
                    <a:pt x="2059" y="49174"/>
                  </a:lnTo>
                  <a:cubicBezTo>
                    <a:pt x="12580" y="46887"/>
                    <a:pt x="62669" y="35909"/>
                    <a:pt x="64270" y="35451"/>
                  </a:cubicBezTo>
                  <a:cubicBezTo>
                    <a:pt x="64270" y="35451"/>
                    <a:pt x="38653" y="19670"/>
                    <a:pt x="33164" y="16239"/>
                  </a:cubicBezTo>
                  <a:cubicBezTo>
                    <a:pt x="27675" y="12808"/>
                    <a:pt x="25159" y="17383"/>
                    <a:pt x="23558" y="20127"/>
                  </a:cubicBezTo>
                  <a:lnTo>
                    <a:pt x="21042" y="18526"/>
                  </a:lnTo>
                  <a:lnTo>
                    <a:pt x="32478" y="0"/>
                  </a:lnTo>
                  <a:lnTo>
                    <a:pt x="35108" y="1601"/>
                  </a:lnTo>
                  <a:cubicBezTo>
                    <a:pt x="33279" y="4574"/>
                    <a:pt x="31220" y="7205"/>
                    <a:pt x="36709" y="10635"/>
                  </a:cubicBezTo>
                  <a:cubicBezTo>
                    <a:pt x="42199" y="14066"/>
                    <a:pt x="83253" y="39340"/>
                    <a:pt x="83253" y="3934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9356C84D-BFE7-4E19-AC30-AC1D22336B7C}"/>
                </a:ext>
              </a:extLst>
            </p:cNvPr>
            <p:cNvSpPr/>
            <p:nvPr/>
          </p:nvSpPr>
          <p:spPr>
            <a:xfrm>
              <a:off x="1901390" y="651047"/>
              <a:ext cx="67576" cy="57180"/>
            </a:xfrm>
            <a:custGeom>
              <a:avLst/>
              <a:gdLst>
                <a:gd name="connsiteX0" fmla="*/ 62326 w 68615"/>
                <a:gd name="connsiteY0" fmla="*/ 67129 h 57179"/>
                <a:gd name="connsiteX1" fmla="*/ 58094 w 68615"/>
                <a:gd name="connsiteY1" fmla="*/ 66900 h 57179"/>
                <a:gd name="connsiteX2" fmla="*/ 16925 w 68615"/>
                <a:gd name="connsiteY2" fmla="*/ 19327 h 57179"/>
                <a:gd name="connsiteX3" fmla="*/ 14752 w 68615"/>
                <a:gd name="connsiteY3" fmla="*/ 54435 h 57179"/>
                <a:gd name="connsiteX4" fmla="*/ 23787 w 68615"/>
                <a:gd name="connsiteY4" fmla="*/ 61754 h 57179"/>
                <a:gd name="connsiteX5" fmla="*/ 23558 w 68615"/>
                <a:gd name="connsiteY5" fmla="*/ 64727 h 57179"/>
                <a:gd name="connsiteX6" fmla="*/ 0 w 68615"/>
                <a:gd name="connsiteY6" fmla="*/ 63355 h 57179"/>
                <a:gd name="connsiteX7" fmla="*/ 0 w 68615"/>
                <a:gd name="connsiteY7" fmla="*/ 60267 h 57179"/>
                <a:gd name="connsiteX8" fmla="*/ 8119 w 68615"/>
                <a:gd name="connsiteY8" fmla="*/ 54092 h 57179"/>
                <a:gd name="connsiteX9" fmla="*/ 11436 w 68615"/>
                <a:gd name="connsiteY9" fmla="*/ 0 h 57179"/>
                <a:gd name="connsiteX10" fmla="*/ 15324 w 68615"/>
                <a:gd name="connsiteY10" fmla="*/ 229 h 57179"/>
                <a:gd name="connsiteX11" fmla="*/ 56722 w 68615"/>
                <a:gd name="connsiteY11" fmla="*/ 48488 h 57179"/>
                <a:gd name="connsiteX12" fmla="*/ 58895 w 68615"/>
                <a:gd name="connsiteY12" fmla="*/ 12008 h 57179"/>
                <a:gd name="connsiteX13" fmla="*/ 51004 w 68615"/>
                <a:gd name="connsiteY13" fmla="*/ 5261 h 57179"/>
                <a:gd name="connsiteX14" fmla="*/ 51004 w 68615"/>
                <a:gd name="connsiteY14" fmla="*/ 2287 h 57179"/>
                <a:gd name="connsiteX15" fmla="*/ 72961 w 68615"/>
                <a:gd name="connsiteY15" fmla="*/ 3659 h 57179"/>
                <a:gd name="connsiteX16" fmla="*/ 72732 w 68615"/>
                <a:gd name="connsiteY16" fmla="*/ 6747 h 57179"/>
                <a:gd name="connsiteX17" fmla="*/ 65528 w 68615"/>
                <a:gd name="connsiteY17" fmla="*/ 12465 h 57179"/>
                <a:gd name="connsiteX18" fmla="*/ 62211 w 68615"/>
                <a:gd name="connsiteY18" fmla="*/ 6701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615" h="57179">
                  <a:moveTo>
                    <a:pt x="62326" y="67129"/>
                  </a:moveTo>
                  <a:lnTo>
                    <a:pt x="58094" y="66900"/>
                  </a:lnTo>
                  <a:lnTo>
                    <a:pt x="16925" y="19327"/>
                  </a:lnTo>
                  <a:lnTo>
                    <a:pt x="14752" y="54435"/>
                  </a:lnTo>
                  <a:cubicBezTo>
                    <a:pt x="14295" y="61868"/>
                    <a:pt x="19670" y="61411"/>
                    <a:pt x="23787" y="61754"/>
                  </a:cubicBezTo>
                  <a:lnTo>
                    <a:pt x="23558" y="64727"/>
                  </a:lnTo>
                  <a:lnTo>
                    <a:pt x="0" y="63355"/>
                  </a:lnTo>
                  <a:lnTo>
                    <a:pt x="0" y="60267"/>
                  </a:lnTo>
                  <a:cubicBezTo>
                    <a:pt x="3888" y="60496"/>
                    <a:pt x="7662" y="61182"/>
                    <a:pt x="8119" y="54092"/>
                  </a:cubicBezTo>
                  <a:cubicBezTo>
                    <a:pt x="8577" y="47002"/>
                    <a:pt x="11436" y="0"/>
                    <a:pt x="11436" y="0"/>
                  </a:cubicBezTo>
                  <a:lnTo>
                    <a:pt x="15324" y="229"/>
                  </a:lnTo>
                  <a:cubicBezTo>
                    <a:pt x="22300" y="8348"/>
                    <a:pt x="55693" y="47230"/>
                    <a:pt x="56722" y="48488"/>
                  </a:cubicBezTo>
                  <a:cubicBezTo>
                    <a:pt x="56722" y="48488"/>
                    <a:pt x="58552" y="18526"/>
                    <a:pt x="58895" y="12008"/>
                  </a:cubicBezTo>
                  <a:cubicBezTo>
                    <a:pt x="59352" y="5489"/>
                    <a:pt x="54206" y="5489"/>
                    <a:pt x="51004" y="5261"/>
                  </a:cubicBezTo>
                  <a:lnTo>
                    <a:pt x="51004" y="2287"/>
                  </a:lnTo>
                  <a:cubicBezTo>
                    <a:pt x="51004" y="2287"/>
                    <a:pt x="72961" y="3659"/>
                    <a:pt x="72961" y="3659"/>
                  </a:cubicBezTo>
                  <a:lnTo>
                    <a:pt x="72732" y="6747"/>
                  </a:lnTo>
                  <a:cubicBezTo>
                    <a:pt x="69302" y="6518"/>
                    <a:pt x="65871" y="5947"/>
                    <a:pt x="65528" y="12465"/>
                  </a:cubicBezTo>
                  <a:cubicBezTo>
                    <a:pt x="65185" y="18869"/>
                    <a:pt x="62211" y="67014"/>
                    <a:pt x="62211" y="6701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3832AADC-6D49-46EC-A9D2-4D5DB6FD2A87}"/>
                </a:ext>
              </a:extLst>
            </p:cNvPr>
            <p:cNvSpPr/>
            <p:nvPr/>
          </p:nvSpPr>
          <p:spPr>
            <a:xfrm>
              <a:off x="2050510" y="671974"/>
              <a:ext cx="56315" cy="68615"/>
            </a:xfrm>
            <a:custGeom>
              <a:avLst/>
              <a:gdLst>
                <a:gd name="connsiteX0" fmla="*/ 63126 w 57179"/>
                <a:gd name="connsiteY0" fmla="*/ 30305 h 68615"/>
                <a:gd name="connsiteX1" fmla="*/ 63812 w 57179"/>
                <a:gd name="connsiteY1" fmla="*/ 27332 h 68615"/>
                <a:gd name="connsiteX2" fmla="*/ 44714 w 57179"/>
                <a:gd name="connsiteY2" fmla="*/ 18984 h 68615"/>
                <a:gd name="connsiteX3" fmla="*/ 43457 w 57179"/>
                <a:gd name="connsiteY3" fmla="*/ 21728 h 68615"/>
                <a:gd name="connsiteX4" fmla="*/ 45629 w 57179"/>
                <a:gd name="connsiteY4" fmla="*/ 22643 h 68615"/>
                <a:gd name="connsiteX5" fmla="*/ 46773 w 57179"/>
                <a:gd name="connsiteY5" fmla="*/ 24244 h 68615"/>
                <a:gd name="connsiteX6" fmla="*/ 44371 w 57179"/>
                <a:gd name="connsiteY6" fmla="*/ 27904 h 68615"/>
                <a:gd name="connsiteX7" fmla="*/ 26646 w 57179"/>
                <a:gd name="connsiteY7" fmla="*/ 45744 h 68615"/>
                <a:gd name="connsiteX8" fmla="*/ 15210 w 57179"/>
                <a:gd name="connsiteY8" fmla="*/ 57180 h 68615"/>
                <a:gd name="connsiteX9" fmla="*/ 16925 w 57179"/>
                <a:gd name="connsiteY9" fmla="*/ 22757 h 68615"/>
                <a:gd name="connsiteX10" fmla="*/ 17383 w 57179"/>
                <a:gd name="connsiteY10" fmla="*/ 13952 h 68615"/>
                <a:gd name="connsiteX11" fmla="*/ 17954 w 57179"/>
                <a:gd name="connsiteY11" fmla="*/ 11665 h 68615"/>
                <a:gd name="connsiteX12" fmla="*/ 20013 w 57179"/>
                <a:gd name="connsiteY12" fmla="*/ 11436 h 68615"/>
                <a:gd name="connsiteX13" fmla="*/ 22186 w 57179"/>
                <a:gd name="connsiteY13" fmla="*/ 12351 h 68615"/>
                <a:gd name="connsiteX14" fmla="*/ 23329 w 57179"/>
                <a:gd name="connsiteY14" fmla="*/ 9606 h 68615"/>
                <a:gd name="connsiteX15" fmla="*/ 1144 w 57179"/>
                <a:gd name="connsiteY15" fmla="*/ 0 h 68615"/>
                <a:gd name="connsiteX16" fmla="*/ 0 w 57179"/>
                <a:gd name="connsiteY16" fmla="*/ 2630 h 68615"/>
                <a:gd name="connsiteX17" fmla="*/ 4231 w 57179"/>
                <a:gd name="connsiteY17" fmla="*/ 5604 h 68615"/>
                <a:gd name="connsiteX18" fmla="*/ 5375 w 57179"/>
                <a:gd name="connsiteY18" fmla="*/ 12465 h 68615"/>
                <a:gd name="connsiteX19" fmla="*/ 4460 w 57179"/>
                <a:gd name="connsiteY19" fmla="*/ 71932 h 68615"/>
                <a:gd name="connsiteX20" fmla="*/ 6976 w 57179"/>
                <a:gd name="connsiteY20" fmla="*/ 73076 h 68615"/>
                <a:gd name="connsiteX21" fmla="*/ 40712 w 57179"/>
                <a:gd name="connsiteY21" fmla="*/ 41970 h 68615"/>
                <a:gd name="connsiteX22" fmla="*/ 52834 w 57179"/>
                <a:gd name="connsiteY22" fmla="*/ 30991 h 68615"/>
                <a:gd name="connsiteX23" fmla="*/ 60839 w 57179"/>
                <a:gd name="connsiteY23" fmla="*/ 29276 h 68615"/>
                <a:gd name="connsiteX24" fmla="*/ 62898 w 57179"/>
                <a:gd name="connsiteY24" fmla="*/ 30191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79" h="68615">
                  <a:moveTo>
                    <a:pt x="63126" y="30305"/>
                  </a:moveTo>
                  <a:lnTo>
                    <a:pt x="63812" y="27332"/>
                  </a:lnTo>
                  <a:lnTo>
                    <a:pt x="44714" y="18984"/>
                  </a:lnTo>
                  <a:lnTo>
                    <a:pt x="43457" y="21728"/>
                  </a:lnTo>
                  <a:lnTo>
                    <a:pt x="45629" y="22643"/>
                  </a:lnTo>
                  <a:cubicBezTo>
                    <a:pt x="46315" y="22986"/>
                    <a:pt x="46887" y="23558"/>
                    <a:pt x="46773" y="24244"/>
                  </a:cubicBezTo>
                  <a:cubicBezTo>
                    <a:pt x="46544" y="25273"/>
                    <a:pt x="45515" y="26531"/>
                    <a:pt x="44371" y="27904"/>
                  </a:cubicBezTo>
                  <a:lnTo>
                    <a:pt x="26646" y="45744"/>
                  </a:lnTo>
                  <a:cubicBezTo>
                    <a:pt x="26646" y="45744"/>
                    <a:pt x="16582" y="55807"/>
                    <a:pt x="15210" y="57180"/>
                  </a:cubicBezTo>
                  <a:cubicBezTo>
                    <a:pt x="15210" y="55579"/>
                    <a:pt x="16353" y="32707"/>
                    <a:pt x="16925" y="22757"/>
                  </a:cubicBezTo>
                  <a:lnTo>
                    <a:pt x="17383" y="13952"/>
                  </a:lnTo>
                  <a:cubicBezTo>
                    <a:pt x="17383" y="13952"/>
                    <a:pt x="17383" y="12236"/>
                    <a:pt x="17954" y="11665"/>
                  </a:cubicBezTo>
                  <a:cubicBezTo>
                    <a:pt x="18183" y="11436"/>
                    <a:pt x="18869" y="10979"/>
                    <a:pt x="20013" y="11436"/>
                  </a:cubicBezTo>
                  <a:lnTo>
                    <a:pt x="22186" y="12351"/>
                  </a:lnTo>
                  <a:lnTo>
                    <a:pt x="23329" y="9606"/>
                  </a:lnTo>
                  <a:lnTo>
                    <a:pt x="1144" y="0"/>
                  </a:lnTo>
                  <a:lnTo>
                    <a:pt x="0" y="2630"/>
                  </a:lnTo>
                  <a:cubicBezTo>
                    <a:pt x="0" y="2630"/>
                    <a:pt x="3088" y="3888"/>
                    <a:pt x="4231" y="5604"/>
                  </a:cubicBezTo>
                  <a:cubicBezTo>
                    <a:pt x="5146" y="6976"/>
                    <a:pt x="5489" y="9492"/>
                    <a:pt x="5375" y="12465"/>
                  </a:cubicBezTo>
                  <a:lnTo>
                    <a:pt x="4460" y="71932"/>
                  </a:lnTo>
                  <a:lnTo>
                    <a:pt x="6976" y="73076"/>
                  </a:lnTo>
                  <a:lnTo>
                    <a:pt x="40712" y="41970"/>
                  </a:lnTo>
                  <a:lnTo>
                    <a:pt x="52834" y="30991"/>
                  </a:lnTo>
                  <a:cubicBezTo>
                    <a:pt x="52834" y="30991"/>
                    <a:pt x="56837" y="27446"/>
                    <a:pt x="60839" y="29276"/>
                  </a:cubicBezTo>
                  <a:lnTo>
                    <a:pt x="62898" y="3019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88BD0A2-4F59-4E69-9E0D-7F57A4094F78}"/>
                </a:ext>
              </a:extLst>
            </p:cNvPr>
            <p:cNvSpPr/>
            <p:nvPr/>
          </p:nvSpPr>
          <p:spPr>
            <a:xfrm>
              <a:off x="1886635" y="1409591"/>
              <a:ext cx="67576" cy="68615"/>
            </a:xfrm>
            <a:custGeom>
              <a:avLst/>
              <a:gdLst>
                <a:gd name="connsiteX0" fmla="*/ 57294 w 68615"/>
                <a:gd name="connsiteY0" fmla="*/ 0 h 68615"/>
                <a:gd name="connsiteX1" fmla="*/ 57294 w 68615"/>
                <a:gd name="connsiteY1" fmla="*/ 19441 h 68615"/>
                <a:gd name="connsiteX2" fmla="*/ 52148 w 68615"/>
                <a:gd name="connsiteY2" fmla="*/ 19441 h 68615"/>
                <a:gd name="connsiteX3" fmla="*/ 52148 w 68615"/>
                <a:gd name="connsiteY3" fmla="*/ 0 h 68615"/>
                <a:gd name="connsiteX4" fmla="*/ 38882 w 68615"/>
                <a:gd name="connsiteY4" fmla="*/ 0 h 68615"/>
                <a:gd name="connsiteX5" fmla="*/ 38882 w 68615"/>
                <a:gd name="connsiteY5" fmla="*/ 1601 h 68615"/>
                <a:gd name="connsiteX6" fmla="*/ 38882 w 68615"/>
                <a:gd name="connsiteY6" fmla="*/ 1601 h 68615"/>
                <a:gd name="connsiteX7" fmla="*/ 41512 w 68615"/>
                <a:gd name="connsiteY7" fmla="*/ 6290 h 68615"/>
                <a:gd name="connsiteX8" fmla="*/ 41512 w 68615"/>
                <a:gd name="connsiteY8" fmla="*/ 48374 h 68615"/>
                <a:gd name="connsiteX9" fmla="*/ 14066 w 68615"/>
                <a:gd name="connsiteY9" fmla="*/ 48374 h 68615"/>
                <a:gd name="connsiteX10" fmla="*/ 14066 w 68615"/>
                <a:gd name="connsiteY10" fmla="*/ 10635 h 68615"/>
                <a:gd name="connsiteX11" fmla="*/ 32249 w 68615"/>
                <a:gd name="connsiteY11" fmla="*/ 10635 h 68615"/>
                <a:gd name="connsiteX12" fmla="*/ 32249 w 68615"/>
                <a:gd name="connsiteY12" fmla="*/ 1830 h 68615"/>
                <a:gd name="connsiteX13" fmla="*/ 0 w 68615"/>
                <a:gd name="connsiteY13" fmla="*/ 1830 h 68615"/>
                <a:gd name="connsiteX14" fmla="*/ 0 w 68615"/>
                <a:gd name="connsiteY14" fmla="*/ 3431 h 68615"/>
                <a:gd name="connsiteX15" fmla="*/ 0 w 68615"/>
                <a:gd name="connsiteY15" fmla="*/ 3431 h 68615"/>
                <a:gd name="connsiteX16" fmla="*/ 2630 w 68615"/>
                <a:gd name="connsiteY16" fmla="*/ 8119 h 68615"/>
                <a:gd name="connsiteX17" fmla="*/ 2630 w 68615"/>
                <a:gd name="connsiteY17" fmla="*/ 57408 h 68615"/>
                <a:gd name="connsiteX18" fmla="*/ 41398 w 68615"/>
                <a:gd name="connsiteY18" fmla="*/ 57408 h 68615"/>
                <a:gd name="connsiteX19" fmla="*/ 41398 w 68615"/>
                <a:gd name="connsiteY19" fmla="*/ 71474 h 68615"/>
                <a:gd name="connsiteX20" fmla="*/ 52033 w 68615"/>
                <a:gd name="connsiteY20" fmla="*/ 71474 h 68615"/>
                <a:gd name="connsiteX21" fmla="*/ 52033 w 68615"/>
                <a:gd name="connsiteY21" fmla="*/ 28475 h 68615"/>
                <a:gd name="connsiteX22" fmla="*/ 57180 w 68615"/>
                <a:gd name="connsiteY22" fmla="*/ 28475 h 68615"/>
                <a:gd name="connsiteX23" fmla="*/ 57180 w 68615"/>
                <a:gd name="connsiteY23" fmla="*/ 71474 h 68615"/>
                <a:gd name="connsiteX24" fmla="*/ 68615 w 68615"/>
                <a:gd name="connsiteY24" fmla="*/ 71474 h 68615"/>
                <a:gd name="connsiteX25" fmla="*/ 68615 w 68615"/>
                <a:gd name="connsiteY25" fmla="*/ 114 h 68615"/>
                <a:gd name="connsiteX26" fmla="*/ 57180 w 68615"/>
                <a:gd name="connsiteY26" fmla="*/ 114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615" h="68615">
                  <a:moveTo>
                    <a:pt x="57294" y="0"/>
                  </a:moveTo>
                  <a:lnTo>
                    <a:pt x="57294" y="19441"/>
                  </a:lnTo>
                  <a:lnTo>
                    <a:pt x="52148" y="19441"/>
                  </a:lnTo>
                  <a:lnTo>
                    <a:pt x="52148" y="0"/>
                  </a:lnTo>
                  <a:lnTo>
                    <a:pt x="38882" y="0"/>
                  </a:lnTo>
                  <a:lnTo>
                    <a:pt x="38882" y="1601"/>
                  </a:lnTo>
                  <a:lnTo>
                    <a:pt x="38882" y="1601"/>
                  </a:lnTo>
                  <a:cubicBezTo>
                    <a:pt x="40140" y="1601"/>
                    <a:pt x="41512" y="3888"/>
                    <a:pt x="41512" y="6290"/>
                  </a:cubicBezTo>
                  <a:lnTo>
                    <a:pt x="41512" y="48374"/>
                  </a:lnTo>
                  <a:lnTo>
                    <a:pt x="14066" y="48374"/>
                  </a:lnTo>
                  <a:lnTo>
                    <a:pt x="14066" y="10635"/>
                  </a:lnTo>
                  <a:lnTo>
                    <a:pt x="32249" y="10635"/>
                  </a:lnTo>
                  <a:lnTo>
                    <a:pt x="32249" y="1830"/>
                  </a:lnTo>
                  <a:lnTo>
                    <a:pt x="0" y="1830"/>
                  </a:lnTo>
                  <a:lnTo>
                    <a:pt x="0" y="3431"/>
                  </a:lnTo>
                  <a:lnTo>
                    <a:pt x="0" y="3431"/>
                  </a:lnTo>
                  <a:cubicBezTo>
                    <a:pt x="1258" y="3431"/>
                    <a:pt x="2630" y="5604"/>
                    <a:pt x="2630" y="8119"/>
                  </a:cubicBezTo>
                  <a:lnTo>
                    <a:pt x="2630" y="57408"/>
                  </a:lnTo>
                  <a:lnTo>
                    <a:pt x="41398" y="57408"/>
                  </a:lnTo>
                  <a:lnTo>
                    <a:pt x="41398" y="71474"/>
                  </a:lnTo>
                  <a:lnTo>
                    <a:pt x="52033" y="71474"/>
                  </a:lnTo>
                  <a:lnTo>
                    <a:pt x="52033" y="28475"/>
                  </a:lnTo>
                  <a:lnTo>
                    <a:pt x="57180" y="28475"/>
                  </a:lnTo>
                  <a:lnTo>
                    <a:pt x="57180" y="71474"/>
                  </a:lnTo>
                  <a:lnTo>
                    <a:pt x="68615" y="71474"/>
                  </a:lnTo>
                  <a:lnTo>
                    <a:pt x="68615" y="114"/>
                  </a:lnTo>
                  <a:lnTo>
                    <a:pt x="57180" y="11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74A469B9-A0F8-4678-80DE-30B19DB30491}"/>
                </a:ext>
              </a:extLst>
            </p:cNvPr>
            <p:cNvSpPr/>
            <p:nvPr/>
          </p:nvSpPr>
          <p:spPr>
            <a:xfrm>
              <a:off x="2168432" y="1265384"/>
              <a:ext cx="78839" cy="80051"/>
            </a:xfrm>
            <a:custGeom>
              <a:avLst/>
              <a:gdLst>
                <a:gd name="connsiteX0" fmla="*/ 79708 w 80051"/>
                <a:gd name="connsiteY0" fmla="*/ 36481 h 80051"/>
                <a:gd name="connsiteX1" fmla="*/ 35794 w 80051"/>
                <a:gd name="connsiteY1" fmla="*/ 0 h 80051"/>
                <a:gd name="connsiteX2" fmla="*/ 35794 w 80051"/>
                <a:gd name="connsiteY2" fmla="*/ 0 h 80051"/>
                <a:gd name="connsiteX3" fmla="*/ 0 w 80051"/>
                <a:gd name="connsiteY3" fmla="*/ 43228 h 80051"/>
                <a:gd name="connsiteX4" fmla="*/ 6862 w 80051"/>
                <a:gd name="connsiteY4" fmla="*/ 48946 h 80051"/>
                <a:gd name="connsiteX5" fmla="*/ 35451 w 80051"/>
                <a:gd name="connsiteY5" fmla="*/ 14524 h 80051"/>
                <a:gd name="connsiteX6" fmla="*/ 72504 w 80051"/>
                <a:gd name="connsiteY6" fmla="*/ 45286 h 80051"/>
                <a:gd name="connsiteX7" fmla="*/ 66900 w 80051"/>
                <a:gd name="connsiteY7" fmla="*/ 52033 h 80051"/>
                <a:gd name="connsiteX8" fmla="*/ 47573 w 80051"/>
                <a:gd name="connsiteY8" fmla="*/ 36023 h 80051"/>
                <a:gd name="connsiteX9" fmla="*/ 40598 w 80051"/>
                <a:gd name="connsiteY9" fmla="*/ 44486 h 80051"/>
                <a:gd name="connsiteX10" fmla="*/ 59924 w 80051"/>
                <a:gd name="connsiteY10" fmla="*/ 60496 h 80051"/>
                <a:gd name="connsiteX11" fmla="*/ 56150 w 80051"/>
                <a:gd name="connsiteY11" fmla="*/ 64956 h 80051"/>
                <a:gd name="connsiteX12" fmla="*/ 36824 w 80051"/>
                <a:gd name="connsiteY12" fmla="*/ 48946 h 80051"/>
                <a:gd name="connsiteX13" fmla="*/ 28704 w 80051"/>
                <a:gd name="connsiteY13" fmla="*/ 58781 h 80051"/>
                <a:gd name="connsiteX14" fmla="*/ 29848 w 80051"/>
                <a:gd name="connsiteY14" fmla="*/ 59810 h 80051"/>
                <a:gd name="connsiteX15" fmla="*/ 29848 w 80051"/>
                <a:gd name="connsiteY15" fmla="*/ 59810 h 80051"/>
                <a:gd name="connsiteX16" fmla="*/ 35108 w 80051"/>
                <a:gd name="connsiteY16" fmla="*/ 60839 h 80051"/>
                <a:gd name="connsiteX17" fmla="*/ 49632 w 80051"/>
                <a:gd name="connsiteY17" fmla="*/ 72847 h 80051"/>
                <a:gd name="connsiteX18" fmla="*/ 41398 w 80051"/>
                <a:gd name="connsiteY18" fmla="*/ 82682 h 80051"/>
                <a:gd name="connsiteX19" fmla="*/ 48260 w 80051"/>
                <a:gd name="connsiteY19" fmla="*/ 88400 h 80051"/>
                <a:gd name="connsiteX20" fmla="*/ 90915 w 80051"/>
                <a:gd name="connsiteY20" fmla="*/ 36938 h 80051"/>
                <a:gd name="connsiteX21" fmla="*/ 84054 w 80051"/>
                <a:gd name="connsiteY21" fmla="*/ 31220 h 80051"/>
                <a:gd name="connsiteX22" fmla="*/ 79708 w 80051"/>
                <a:gd name="connsiteY22" fmla="*/ 36595 h 8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051" h="80051">
                  <a:moveTo>
                    <a:pt x="79708" y="36481"/>
                  </a:moveTo>
                  <a:cubicBezTo>
                    <a:pt x="70560" y="28933"/>
                    <a:pt x="36252" y="457"/>
                    <a:pt x="35794" y="0"/>
                  </a:cubicBezTo>
                  <a:lnTo>
                    <a:pt x="35794" y="0"/>
                  </a:lnTo>
                  <a:cubicBezTo>
                    <a:pt x="35794" y="0"/>
                    <a:pt x="458" y="42542"/>
                    <a:pt x="0" y="43228"/>
                  </a:cubicBezTo>
                  <a:cubicBezTo>
                    <a:pt x="572" y="43685"/>
                    <a:pt x="6290" y="48488"/>
                    <a:pt x="6862" y="48946"/>
                  </a:cubicBezTo>
                  <a:cubicBezTo>
                    <a:pt x="7319" y="48260"/>
                    <a:pt x="35451" y="14524"/>
                    <a:pt x="35451" y="14524"/>
                  </a:cubicBezTo>
                  <a:cubicBezTo>
                    <a:pt x="35451" y="14524"/>
                    <a:pt x="64270" y="38425"/>
                    <a:pt x="72504" y="45286"/>
                  </a:cubicBezTo>
                  <a:cubicBezTo>
                    <a:pt x="69416" y="49060"/>
                    <a:pt x="66900" y="52033"/>
                    <a:pt x="66900" y="52033"/>
                  </a:cubicBezTo>
                  <a:cubicBezTo>
                    <a:pt x="66900" y="52033"/>
                    <a:pt x="48145" y="36481"/>
                    <a:pt x="47573" y="36023"/>
                  </a:cubicBezTo>
                  <a:cubicBezTo>
                    <a:pt x="47116" y="36595"/>
                    <a:pt x="41055" y="43914"/>
                    <a:pt x="40598" y="44486"/>
                  </a:cubicBezTo>
                  <a:cubicBezTo>
                    <a:pt x="41169" y="44943"/>
                    <a:pt x="59924" y="60496"/>
                    <a:pt x="59924" y="60496"/>
                  </a:cubicBezTo>
                  <a:lnTo>
                    <a:pt x="56150" y="64956"/>
                  </a:lnTo>
                  <a:cubicBezTo>
                    <a:pt x="56150" y="64956"/>
                    <a:pt x="37395" y="49403"/>
                    <a:pt x="36824" y="48946"/>
                  </a:cubicBezTo>
                  <a:cubicBezTo>
                    <a:pt x="36366" y="49518"/>
                    <a:pt x="29162" y="58209"/>
                    <a:pt x="28704" y="58781"/>
                  </a:cubicBezTo>
                  <a:cubicBezTo>
                    <a:pt x="29047" y="59124"/>
                    <a:pt x="29505" y="59581"/>
                    <a:pt x="29848" y="59810"/>
                  </a:cubicBezTo>
                  <a:lnTo>
                    <a:pt x="29848" y="59810"/>
                  </a:lnTo>
                  <a:cubicBezTo>
                    <a:pt x="30648" y="58781"/>
                    <a:pt x="33279" y="59238"/>
                    <a:pt x="35108" y="60839"/>
                  </a:cubicBezTo>
                  <a:lnTo>
                    <a:pt x="49632" y="72847"/>
                  </a:lnTo>
                  <a:cubicBezTo>
                    <a:pt x="49632" y="72847"/>
                    <a:pt x="41970" y="82110"/>
                    <a:pt x="41398" y="82682"/>
                  </a:cubicBezTo>
                  <a:cubicBezTo>
                    <a:pt x="41970" y="83139"/>
                    <a:pt x="47688" y="87942"/>
                    <a:pt x="48260" y="88400"/>
                  </a:cubicBezTo>
                  <a:cubicBezTo>
                    <a:pt x="48717" y="87828"/>
                    <a:pt x="90458" y="37510"/>
                    <a:pt x="90915" y="36938"/>
                  </a:cubicBezTo>
                  <a:cubicBezTo>
                    <a:pt x="90344" y="36481"/>
                    <a:pt x="84511" y="31677"/>
                    <a:pt x="84054" y="31220"/>
                  </a:cubicBezTo>
                  <a:cubicBezTo>
                    <a:pt x="83940" y="31449"/>
                    <a:pt x="82110" y="33622"/>
                    <a:pt x="79708" y="365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7110E2CF-BDEC-4266-9053-65A22479905F}"/>
                </a:ext>
              </a:extLst>
            </p:cNvPr>
            <p:cNvSpPr/>
            <p:nvPr/>
          </p:nvSpPr>
          <p:spPr>
            <a:xfrm>
              <a:off x="1760154" y="1382602"/>
              <a:ext cx="33789" cy="68615"/>
            </a:xfrm>
            <a:custGeom>
              <a:avLst/>
              <a:gdLst>
                <a:gd name="connsiteX0" fmla="*/ 29848 w 34307"/>
                <a:gd name="connsiteY0" fmla="*/ 114 h 68615"/>
                <a:gd name="connsiteX1" fmla="*/ 0 w 34307"/>
                <a:gd name="connsiteY1" fmla="*/ 64956 h 68615"/>
                <a:gd name="connsiteX2" fmla="*/ 10407 w 34307"/>
                <a:gd name="connsiteY2" fmla="*/ 69645 h 68615"/>
                <a:gd name="connsiteX3" fmla="*/ 40254 w 34307"/>
                <a:gd name="connsiteY3" fmla="*/ 4803 h 68615"/>
                <a:gd name="connsiteX4" fmla="*/ 40254 w 34307"/>
                <a:gd name="connsiteY4" fmla="*/ 4803 h 68615"/>
                <a:gd name="connsiteX5" fmla="*/ 29848 w 34307"/>
                <a:gd name="connsiteY5" fmla="*/ 0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07" h="68615">
                  <a:moveTo>
                    <a:pt x="29848" y="114"/>
                  </a:moveTo>
                  <a:cubicBezTo>
                    <a:pt x="29505" y="801"/>
                    <a:pt x="343" y="64270"/>
                    <a:pt x="0" y="64956"/>
                  </a:cubicBezTo>
                  <a:cubicBezTo>
                    <a:pt x="686" y="65185"/>
                    <a:pt x="9721" y="69416"/>
                    <a:pt x="10407" y="69645"/>
                  </a:cubicBezTo>
                  <a:cubicBezTo>
                    <a:pt x="10635" y="68959"/>
                    <a:pt x="39911" y="5489"/>
                    <a:pt x="40254" y="4803"/>
                  </a:cubicBezTo>
                  <a:lnTo>
                    <a:pt x="40254" y="4803"/>
                  </a:lnTo>
                  <a:cubicBezTo>
                    <a:pt x="40254" y="4803"/>
                    <a:pt x="30648" y="343"/>
                    <a:pt x="29848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DF2CE3C4-8F20-45B6-B23A-A17B3C6830B6}"/>
                </a:ext>
              </a:extLst>
            </p:cNvPr>
            <p:cNvSpPr/>
            <p:nvPr/>
          </p:nvSpPr>
          <p:spPr>
            <a:xfrm>
              <a:off x="1746864" y="1375397"/>
              <a:ext cx="33789" cy="68615"/>
            </a:xfrm>
            <a:custGeom>
              <a:avLst/>
              <a:gdLst>
                <a:gd name="connsiteX0" fmla="*/ 27560 w 34307"/>
                <a:gd name="connsiteY0" fmla="*/ 0 h 68615"/>
                <a:gd name="connsiteX1" fmla="*/ 26874 w 34307"/>
                <a:gd name="connsiteY1" fmla="*/ 1487 h 68615"/>
                <a:gd name="connsiteX2" fmla="*/ 26874 w 34307"/>
                <a:gd name="connsiteY2" fmla="*/ 1487 h 68615"/>
                <a:gd name="connsiteX3" fmla="*/ 27217 w 34307"/>
                <a:gd name="connsiteY3" fmla="*/ 6862 h 68615"/>
                <a:gd name="connsiteX4" fmla="*/ 21728 w 34307"/>
                <a:gd name="connsiteY4" fmla="*/ 18869 h 68615"/>
                <a:gd name="connsiteX5" fmla="*/ 10864 w 34307"/>
                <a:gd name="connsiteY5" fmla="*/ 13952 h 68615"/>
                <a:gd name="connsiteX6" fmla="*/ 7090 w 34307"/>
                <a:gd name="connsiteY6" fmla="*/ 22071 h 68615"/>
                <a:gd name="connsiteX7" fmla="*/ 17954 w 34307"/>
                <a:gd name="connsiteY7" fmla="*/ 27103 h 68615"/>
                <a:gd name="connsiteX8" fmla="*/ 0 w 34307"/>
                <a:gd name="connsiteY8" fmla="*/ 66100 h 68615"/>
                <a:gd name="connsiteX9" fmla="*/ 9263 w 34307"/>
                <a:gd name="connsiteY9" fmla="*/ 70331 h 68615"/>
                <a:gd name="connsiteX10" fmla="*/ 39111 w 34307"/>
                <a:gd name="connsiteY10" fmla="*/ 5489 h 68615"/>
                <a:gd name="connsiteX11" fmla="*/ 39111 w 34307"/>
                <a:gd name="connsiteY11" fmla="*/ 5489 h 68615"/>
                <a:gd name="connsiteX12" fmla="*/ 27560 w 34307"/>
                <a:gd name="connsiteY12" fmla="*/ 229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07" h="68615">
                  <a:moveTo>
                    <a:pt x="27560" y="0"/>
                  </a:moveTo>
                  <a:cubicBezTo>
                    <a:pt x="27560" y="0"/>
                    <a:pt x="27103" y="1029"/>
                    <a:pt x="26874" y="1487"/>
                  </a:cubicBezTo>
                  <a:lnTo>
                    <a:pt x="26874" y="1487"/>
                  </a:lnTo>
                  <a:cubicBezTo>
                    <a:pt x="28132" y="2058"/>
                    <a:pt x="28247" y="4689"/>
                    <a:pt x="27217" y="6862"/>
                  </a:cubicBezTo>
                  <a:lnTo>
                    <a:pt x="21728" y="18869"/>
                  </a:lnTo>
                  <a:cubicBezTo>
                    <a:pt x="21728" y="18869"/>
                    <a:pt x="11550" y="14181"/>
                    <a:pt x="10864" y="13952"/>
                  </a:cubicBezTo>
                  <a:cubicBezTo>
                    <a:pt x="10521" y="14524"/>
                    <a:pt x="7433" y="21385"/>
                    <a:pt x="7090" y="22071"/>
                  </a:cubicBezTo>
                  <a:cubicBezTo>
                    <a:pt x="7776" y="22414"/>
                    <a:pt x="17954" y="27103"/>
                    <a:pt x="17954" y="27103"/>
                  </a:cubicBezTo>
                  <a:cubicBezTo>
                    <a:pt x="17954" y="27103"/>
                    <a:pt x="343" y="65413"/>
                    <a:pt x="0" y="66100"/>
                  </a:cubicBezTo>
                  <a:cubicBezTo>
                    <a:pt x="686" y="66328"/>
                    <a:pt x="8577" y="70102"/>
                    <a:pt x="9263" y="70331"/>
                  </a:cubicBezTo>
                  <a:cubicBezTo>
                    <a:pt x="9606" y="69645"/>
                    <a:pt x="38768" y="6175"/>
                    <a:pt x="39111" y="5489"/>
                  </a:cubicBezTo>
                  <a:lnTo>
                    <a:pt x="39111" y="5489"/>
                  </a:lnTo>
                  <a:cubicBezTo>
                    <a:pt x="39111" y="5489"/>
                    <a:pt x="28247" y="457"/>
                    <a:pt x="27560" y="22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7B3AF915-CF60-442F-A642-3B69CD789F7E}"/>
                </a:ext>
              </a:extLst>
            </p:cNvPr>
            <p:cNvSpPr/>
            <p:nvPr/>
          </p:nvSpPr>
          <p:spPr>
            <a:xfrm>
              <a:off x="1715554" y="1364991"/>
              <a:ext cx="45052" cy="45744"/>
            </a:xfrm>
            <a:custGeom>
              <a:avLst/>
              <a:gdLst>
                <a:gd name="connsiteX0" fmla="*/ 29505 w 45743"/>
                <a:gd name="connsiteY0" fmla="*/ 30419 h 45743"/>
                <a:gd name="connsiteX1" fmla="*/ 29161 w 45743"/>
                <a:gd name="connsiteY1" fmla="*/ 29733 h 45743"/>
                <a:gd name="connsiteX2" fmla="*/ 29390 w 45743"/>
                <a:gd name="connsiteY2" fmla="*/ 29505 h 45743"/>
                <a:gd name="connsiteX3" fmla="*/ 47459 w 45743"/>
                <a:gd name="connsiteY3" fmla="*/ 6976 h 45743"/>
                <a:gd name="connsiteX4" fmla="*/ 47459 w 45743"/>
                <a:gd name="connsiteY4" fmla="*/ 6976 h 45743"/>
                <a:gd name="connsiteX5" fmla="*/ 32478 w 45743"/>
                <a:gd name="connsiteY5" fmla="*/ 0 h 45743"/>
                <a:gd name="connsiteX6" fmla="*/ 31792 w 45743"/>
                <a:gd name="connsiteY6" fmla="*/ 1487 h 45743"/>
                <a:gd name="connsiteX7" fmla="*/ 31792 w 45743"/>
                <a:gd name="connsiteY7" fmla="*/ 1487 h 45743"/>
                <a:gd name="connsiteX8" fmla="*/ 32363 w 45743"/>
                <a:gd name="connsiteY8" fmla="*/ 9034 h 45743"/>
                <a:gd name="connsiteX9" fmla="*/ 32363 w 45743"/>
                <a:gd name="connsiteY9" fmla="*/ 9034 h 45743"/>
                <a:gd name="connsiteX10" fmla="*/ 0 w 45743"/>
                <a:gd name="connsiteY10" fmla="*/ 34880 h 45743"/>
                <a:gd name="connsiteX11" fmla="*/ 2745 w 45743"/>
                <a:gd name="connsiteY11" fmla="*/ 41741 h 45743"/>
                <a:gd name="connsiteX12" fmla="*/ 2745 w 45743"/>
                <a:gd name="connsiteY12" fmla="*/ 41741 h 45743"/>
                <a:gd name="connsiteX13" fmla="*/ 21728 w 45743"/>
                <a:gd name="connsiteY13" fmla="*/ 34536 h 45743"/>
                <a:gd name="connsiteX14" fmla="*/ 22071 w 45743"/>
                <a:gd name="connsiteY14" fmla="*/ 34308 h 45743"/>
                <a:gd name="connsiteX15" fmla="*/ 22071 w 45743"/>
                <a:gd name="connsiteY15" fmla="*/ 34651 h 45743"/>
                <a:gd name="connsiteX16" fmla="*/ 28704 w 45743"/>
                <a:gd name="connsiteY16" fmla="*/ 56150 h 45743"/>
                <a:gd name="connsiteX17" fmla="*/ 38081 w 45743"/>
                <a:gd name="connsiteY17" fmla="*/ 50890 h 45743"/>
                <a:gd name="connsiteX18" fmla="*/ 29619 w 45743"/>
                <a:gd name="connsiteY18" fmla="*/ 30419 h 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743" h="45743">
                  <a:moveTo>
                    <a:pt x="29505" y="30419"/>
                  </a:moveTo>
                  <a:lnTo>
                    <a:pt x="29161" y="29733"/>
                  </a:lnTo>
                  <a:lnTo>
                    <a:pt x="29390" y="29505"/>
                  </a:lnTo>
                  <a:cubicBezTo>
                    <a:pt x="37395" y="23444"/>
                    <a:pt x="43228" y="16125"/>
                    <a:pt x="47459" y="6976"/>
                  </a:cubicBezTo>
                  <a:lnTo>
                    <a:pt x="47459" y="6976"/>
                  </a:lnTo>
                  <a:cubicBezTo>
                    <a:pt x="46773" y="6633"/>
                    <a:pt x="33050" y="343"/>
                    <a:pt x="32478" y="0"/>
                  </a:cubicBezTo>
                  <a:cubicBezTo>
                    <a:pt x="32363" y="343"/>
                    <a:pt x="32020" y="1029"/>
                    <a:pt x="31792" y="1487"/>
                  </a:cubicBezTo>
                  <a:lnTo>
                    <a:pt x="31792" y="1487"/>
                  </a:lnTo>
                  <a:cubicBezTo>
                    <a:pt x="31792" y="1487"/>
                    <a:pt x="34765" y="3774"/>
                    <a:pt x="32363" y="9034"/>
                  </a:cubicBezTo>
                  <a:lnTo>
                    <a:pt x="32363" y="9034"/>
                  </a:lnTo>
                  <a:cubicBezTo>
                    <a:pt x="32363" y="9034"/>
                    <a:pt x="24130" y="26989"/>
                    <a:pt x="0" y="34880"/>
                  </a:cubicBezTo>
                  <a:cubicBezTo>
                    <a:pt x="229" y="35566"/>
                    <a:pt x="2516" y="41169"/>
                    <a:pt x="2745" y="41741"/>
                  </a:cubicBezTo>
                  <a:lnTo>
                    <a:pt x="2745" y="41741"/>
                  </a:lnTo>
                  <a:cubicBezTo>
                    <a:pt x="2745" y="41741"/>
                    <a:pt x="10864" y="40712"/>
                    <a:pt x="21728" y="34536"/>
                  </a:cubicBezTo>
                  <a:lnTo>
                    <a:pt x="22071" y="34308"/>
                  </a:lnTo>
                  <a:lnTo>
                    <a:pt x="22071" y="34651"/>
                  </a:lnTo>
                  <a:cubicBezTo>
                    <a:pt x="23901" y="37967"/>
                    <a:pt x="26302" y="43113"/>
                    <a:pt x="28704" y="56150"/>
                  </a:cubicBezTo>
                  <a:cubicBezTo>
                    <a:pt x="29733" y="55579"/>
                    <a:pt x="37624" y="51119"/>
                    <a:pt x="38081" y="50890"/>
                  </a:cubicBezTo>
                  <a:cubicBezTo>
                    <a:pt x="36823" y="45515"/>
                    <a:pt x="33850" y="38196"/>
                    <a:pt x="29619" y="304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AD48C0D4-DE21-4EAC-9969-CA87D6D77728}"/>
                </a:ext>
              </a:extLst>
            </p:cNvPr>
            <p:cNvSpPr/>
            <p:nvPr/>
          </p:nvSpPr>
          <p:spPr>
            <a:xfrm>
              <a:off x="2064138" y="1404787"/>
              <a:ext cx="56315" cy="22872"/>
            </a:xfrm>
            <a:custGeom>
              <a:avLst/>
              <a:gdLst>
                <a:gd name="connsiteX0" fmla="*/ 4002 w 57179"/>
                <a:gd name="connsiteY0" fmla="*/ 33736 h 22871"/>
                <a:gd name="connsiteX1" fmla="*/ 47116 w 57179"/>
                <a:gd name="connsiteY1" fmla="*/ 13037 h 22871"/>
                <a:gd name="connsiteX2" fmla="*/ 53749 w 57179"/>
                <a:gd name="connsiteY2" fmla="*/ 26874 h 22871"/>
                <a:gd name="connsiteX3" fmla="*/ 64041 w 57179"/>
                <a:gd name="connsiteY3" fmla="*/ 21957 h 22871"/>
                <a:gd name="connsiteX4" fmla="*/ 53520 w 57179"/>
                <a:gd name="connsiteY4" fmla="*/ 0 h 22871"/>
                <a:gd name="connsiteX5" fmla="*/ 0 w 57179"/>
                <a:gd name="connsiteY5" fmla="*/ 25617 h 22871"/>
                <a:gd name="connsiteX6" fmla="*/ 3888 w 57179"/>
                <a:gd name="connsiteY6" fmla="*/ 33622 h 2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79" h="22871">
                  <a:moveTo>
                    <a:pt x="4002" y="33736"/>
                  </a:moveTo>
                  <a:cubicBezTo>
                    <a:pt x="4689" y="33393"/>
                    <a:pt x="47116" y="13037"/>
                    <a:pt x="47116" y="13037"/>
                  </a:cubicBezTo>
                  <a:cubicBezTo>
                    <a:pt x="47116" y="13037"/>
                    <a:pt x="53406" y="26188"/>
                    <a:pt x="53749" y="26874"/>
                  </a:cubicBezTo>
                  <a:cubicBezTo>
                    <a:pt x="54435" y="26531"/>
                    <a:pt x="63469" y="22186"/>
                    <a:pt x="64041" y="21957"/>
                  </a:cubicBezTo>
                  <a:cubicBezTo>
                    <a:pt x="63698" y="21271"/>
                    <a:pt x="53863" y="686"/>
                    <a:pt x="53520" y="0"/>
                  </a:cubicBezTo>
                  <a:cubicBezTo>
                    <a:pt x="52834" y="343"/>
                    <a:pt x="800" y="25388"/>
                    <a:pt x="0" y="25617"/>
                  </a:cubicBezTo>
                  <a:cubicBezTo>
                    <a:pt x="343" y="26303"/>
                    <a:pt x="3545" y="33050"/>
                    <a:pt x="3888" y="3362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30C1EB18-2B19-4379-A9E3-FF4CE8B64FAA}"/>
                </a:ext>
              </a:extLst>
            </p:cNvPr>
            <p:cNvSpPr/>
            <p:nvPr/>
          </p:nvSpPr>
          <p:spPr>
            <a:xfrm>
              <a:off x="2084298" y="1362360"/>
              <a:ext cx="33789" cy="34308"/>
            </a:xfrm>
            <a:custGeom>
              <a:avLst/>
              <a:gdLst>
                <a:gd name="connsiteX0" fmla="*/ 12694 w 34307"/>
                <a:gd name="connsiteY0" fmla="*/ 0 h 34307"/>
                <a:gd name="connsiteX1" fmla="*/ 0 w 34307"/>
                <a:gd name="connsiteY1" fmla="*/ 6061 h 34307"/>
                <a:gd name="connsiteX2" fmla="*/ 686 w 34307"/>
                <a:gd name="connsiteY2" fmla="*/ 7433 h 34307"/>
                <a:gd name="connsiteX3" fmla="*/ 686 w 34307"/>
                <a:gd name="connsiteY3" fmla="*/ 7433 h 34307"/>
                <a:gd name="connsiteX4" fmla="*/ 5032 w 34307"/>
                <a:gd name="connsiteY4" fmla="*/ 10521 h 34307"/>
                <a:gd name="connsiteX5" fmla="*/ 20127 w 34307"/>
                <a:gd name="connsiteY5" fmla="*/ 41741 h 34307"/>
                <a:gd name="connsiteX6" fmla="*/ 30420 w 34307"/>
                <a:gd name="connsiteY6" fmla="*/ 36824 h 34307"/>
                <a:gd name="connsiteX7" fmla="*/ 24816 w 34307"/>
                <a:gd name="connsiteY7" fmla="*/ 25159 h 34307"/>
                <a:gd name="connsiteX8" fmla="*/ 34994 w 34307"/>
                <a:gd name="connsiteY8" fmla="*/ 20356 h 34307"/>
                <a:gd name="connsiteX9" fmla="*/ 31563 w 34307"/>
                <a:gd name="connsiteY9" fmla="*/ 13037 h 34307"/>
                <a:gd name="connsiteX10" fmla="*/ 21500 w 34307"/>
                <a:gd name="connsiteY10" fmla="*/ 17954 h 34307"/>
                <a:gd name="connsiteX11" fmla="*/ 12808 w 34307"/>
                <a:gd name="connsiteY11" fmla="*/ 0 h 3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07" h="34307">
                  <a:moveTo>
                    <a:pt x="12694" y="0"/>
                  </a:moveTo>
                  <a:cubicBezTo>
                    <a:pt x="12008" y="343"/>
                    <a:pt x="686" y="5718"/>
                    <a:pt x="0" y="6061"/>
                  </a:cubicBezTo>
                  <a:cubicBezTo>
                    <a:pt x="229" y="6404"/>
                    <a:pt x="458" y="7090"/>
                    <a:pt x="686" y="7433"/>
                  </a:cubicBezTo>
                  <a:lnTo>
                    <a:pt x="686" y="7433"/>
                  </a:lnTo>
                  <a:cubicBezTo>
                    <a:pt x="1944" y="6862"/>
                    <a:pt x="4003" y="8348"/>
                    <a:pt x="5032" y="10521"/>
                  </a:cubicBezTo>
                  <a:cubicBezTo>
                    <a:pt x="5032" y="10521"/>
                    <a:pt x="19784" y="41055"/>
                    <a:pt x="20127" y="41741"/>
                  </a:cubicBezTo>
                  <a:cubicBezTo>
                    <a:pt x="20699" y="41398"/>
                    <a:pt x="29848" y="37052"/>
                    <a:pt x="30420" y="36824"/>
                  </a:cubicBezTo>
                  <a:cubicBezTo>
                    <a:pt x="30077" y="36252"/>
                    <a:pt x="24816" y="25159"/>
                    <a:pt x="24816" y="25159"/>
                  </a:cubicBezTo>
                  <a:cubicBezTo>
                    <a:pt x="24816" y="25159"/>
                    <a:pt x="34308" y="20585"/>
                    <a:pt x="34994" y="20356"/>
                  </a:cubicBezTo>
                  <a:cubicBezTo>
                    <a:pt x="34651" y="19670"/>
                    <a:pt x="31792" y="13723"/>
                    <a:pt x="31563" y="13037"/>
                  </a:cubicBezTo>
                  <a:cubicBezTo>
                    <a:pt x="30877" y="13380"/>
                    <a:pt x="21500" y="17954"/>
                    <a:pt x="21500" y="17954"/>
                  </a:cubicBezTo>
                  <a:cubicBezTo>
                    <a:pt x="21500" y="17954"/>
                    <a:pt x="13151" y="572"/>
                    <a:pt x="12808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FDC6D8B1-BB00-4D49-9121-089E9037ED09}"/>
                </a:ext>
              </a:extLst>
            </p:cNvPr>
            <p:cNvSpPr/>
            <p:nvPr/>
          </p:nvSpPr>
          <p:spPr>
            <a:xfrm>
              <a:off x="2039923" y="1373224"/>
              <a:ext cx="45052" cy="45744"/>
            </a:xfrm>
            <a:custGeom>
              <a:avLst/>
              <a:gdLst>
                <a:gd name="connsiteX0" fmla="*/ 10864 w 45743"/>
                <a:gd name="connsiteY0" fmla="*/ 38310 h 45743"/>
                <a:gd name="connsiteX1" fmla="*/ 36938 w 45743"/>
                <a:gd name="connsiteY1" fmla="*/ 45744 h 45743"/>
                <a:gd name="connsiteX2" fmla="*/ 47459 w 45743"/>
                <a:gd name="connsiteY2" fmla="*/ 20699 h 45743"/>
                <a:gd name="connsiteX3" fmla="*/ 36366 w 45743"/>
                <a:gd name="connsiteY3" fmla="*/ 11779 h 45743"/>
                <a:gd name="connsiteX4" fmla="*/ 44028 w 45743"/>
                <a:gd name="connsiteY4" fmla="*/ 8005 h 45743"/>
                <a:gd name="connsiteX5" fmla="*/ 40254 w 45743"/>
                <a:gd name="connsiteY5" fmla="*/ 0 h 45743"/>
                <a:gd name="connsiteX6" fmla="*/ 25845 w 45743"/>
                <a:gd name="connsiteY6" fmla="*/ 6976 h 45743"/>
                <a:gd name="connsiteX7" fmla="*/ 23215 w 45743"/>
                <a:gd name="connsiteY7" fmla="*/ 1487 h 45743"/>
                <a:gd name="connsiteX8" fmla="*/ 23215 w 45743"/>
                <a:gd name="connsiteY8" fmla="*/ 1487 h 45743"/>
                <a:gd name="connsiteX9" fmla="*/ 10521 w 45743"/>
                <a:gd name="connsiteY9" fmla="*/ 7548 h 45743"/>
                <a:gd name="connsiteX10" fmla="*/ 11207 w 45743"/>
                <a:gd name="connsiteY10" fmla="*/ 9034 h 45743"/>
                <a:gd name="connsiteX11" fmla="*/ 11207 w 45743"/>
                <a:gd name="connsiteY11" fmla="*/ 9034 h 45743"/>
                <a:gd name="connsiteX12" fmla="*/ 15210 w 45743"/>
                <a:gd name="connsiteY12" fmla="*/ 11550 h 45743"/>
                <a:gd name="connsiteX13" fmla="*/ 15439 w 45743"/>
                <a:gd name="connsiteY13" fmla="*/ 11893 h 45743"/>
                <a:gd name="connsiteX14" fmla="*/ 0 w 45743"/>
                <a:gd name="connsiteY14" fmla="*/ 19327 h 45743"/>
                <a:gd name="connsiteX15" fmla="*/ 3888 w 45743"/>
                <a:gd name="connsiteY15" fmla="*/ 27332 h 45743"/>
                <a:gd name="connsiteX16" fmla="*/ 10864 w 45743"/>
                <a:gd name="connsiteY16" fmla="*/ 24015 h 45743"/>
                <a:gd name="connsiteX17" fmla="*/ 10864 w 45743"/>
                <a:gd name="connsiteY17" fmla="*/ 38196 h 45743"/>
                <a:gd name="connsiteX18" fmla="*/ 33622 w 45743"/>
                <a:gd name="connsiteY18" fmla="*/ 38882 h 45743"/>
                <a:gd name="connsiteX19" fmla="*/ 20127 w 45743"/>
                <a:gd name="connsiteY19" fmla="*/ 33850 h 45743"/>
                <a:gd name="connsiteX20" fmla="*/ 24702 w 45743"/>
                <a:gd name="connsiteY20" fmla="*/ 20127 h 45743"/>
                <a:gd name="connsiteX21" fmla="*/ 38196 w 45743"/>
                <a:gd name="connsiteY21" fmla="*/ 25159 h 45743"/>
                <a:gd name="connsiteX22" fmla="*/ 33622 w 45743"/>
                <a:gd name="connsiteY22" fmla="*/ 38882 h 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43" h="45743">
                  <a:moveTo>
                    <a:pt x="10864" y="38310"/>
                  </a:moveTo>
                  <a:cubicBezTo>
                    <a:pt x="15095" y="47230"/>
                    <a:pt x="26874" y="50547"/>
                    <a:pt x="36938" y="45744"/>
                  </a:cubicBezTo>
                  <a:cubicBezTo>
                    <a:pt x="47002" y="40826"/>
                    <a:pt x="51805" y="29733"/>
                    <a:pt x="47459" y="20699"/>
                  </a:cubicBezTo>
                  <a:cubicBezTo>
                    <a:pt x="45286" y="16239"/>
                    <a:pt x="41169" y="13151"/>
                    <a:pt x="36366" y="11779"/>
                  </a:cubicBezTo>
                  <a:cubicBezTo>
                    <a:pt x="40826" y="9721"/>
                    <a:pt x="43914" y="8234"/>
                    <a:pt x="44028" y="8005"/>
                  </a:cubicBezTo>
                  <a:cubicBezTo>
                    <a:pt x="43685" y="7433"/>
                    <a:pt x="40483" y="686"/>
                    <a:pt x="40254" y="0"/>
                  </a:cubicBezTo>
                  <a:cubicBezTo>
                    <a:pt x="39568" y="343"/>
                    <a:pt x="25845" y="6976"/>
                    <a:pt x="25845" y="6976"/>
                  </a:cubicBezTo>
                  <a:cubicBezTo>
                    <a:pt x="25845" y="6976"/>
                    <a:pt x="23558" y="2173"/>
                    <a:pt x="23215" y="1487"/>
                  </a:cubicBezTo>
                  <a:lnTo>
                    <a:pt x="23215" y="1487"/>
                  </a:lnTo>
                  <a:cubicBezTo>
                    <a:pt x="23215" y="1487"/>
                    <a:pt x="11207" y="7205"/>
                    <a:pt x="10521" y="7548"/>
                  </a:cubicBezTo>
                  <a:cubicBezTo>
                    <a:pt x="10750" y="8005"/>
                    <a:pt x="10979" y="8577"/>
                    <a:pt x="11207" y="9034"/>
                  </a:cubicBezTo>
                  <a:lnTo>
                    <a:pt x="11207" y="9034"/>
                  </a:lnTo>
                  <a:cubicBezTo>
                    <a:pt x="12237" y="8577"/>
                    <a:pt x="14066" y="9606"/>
                    <a:pt x="15210" y="11550"/>
                  </a:cubicBezTo>
                  <a:lnTo>
                    <a:pt x="15439" y="11893"/>
                  </a:lnTo>
                  <a:cubicBezTo>
                    <a:pt x="15439" y="11893"/>
                    <a:pt x="686" y="18984"/>
                    <a:pt x="0" y="19327"/>
                  </a:cubicBezTo>
                  <a:cubicBezTo>
                    <a:pt x="343" y="19898"/>
                    <a:pt x="3545" y="26760"/>
                    <a:pt x="3888" y="27332"/>
                  </a:cubicBezTo>
                  <a:cubicBezTo>
                    <a:pt x="4117" y="27332"/>
                    <a:pt x="6862" y="25959"/>
                    <a:pt x="10864" y="24015"/>
                  </a:cubicBezTo>
                  <a:cubicBezTo>
                    <a:pt x="8806" y="28590"/>
                    <a:pt x="8691" y="33736"/>
                    <a:pt x="10864" y="38196"/>
                  </a:cubicBezTo>
                  <a:close/>
                  <a:moveTo>
                    <a:pt x="33622" y="38882"/>
                  </a:moveTo>
                  <a:cubicBezTo>
                    <a:pt x="28704" y="41284"/>
                    <a:pt x="22529" y="38996"/>
                    <a:pt x="20127" y="33850"/>
                  </a:cubicBezTo>
                  <a:cubicBezTo>
                    <a:pt x="17611" y="28704"/>
                    <a:pt x="19670" y="22529"/>
                    <a:pt x="24702" y="20127"/>
                  </a:cubicBezTo>
                  <a:cubicBezTo>
                    <a:pt x="29733" y="17726"/>
                    <a:pt x="35794" y="20013"/>
                    <a:pt x="38196" y="25159"/>
                  </a:cubicBezTo>
                  <a:cubicBezTo>
                    <a:pt x="40598" y="30305"/>
                    <a:pt x="38653" y="36481"/>
                    <a:pt x="33622" y="38882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287D2B73-A124-4D45-B9F0-47A91ED6AA1D}"/>
                </a:ext>
              </a:extLst>
            </p:cNvPr>
            <p:cNvSpPr/>
            <p:nvPr/>
          </p:nvSpPr>
          <p:spPr>
            <a:xfrm>
              <a:off x="1594027" y="1296261"/>
              <a:ext cx="33789" cy="57180"/>
            </a:xfrm>
            <a:custGeom>
              <a:avLst/>
              <a:gdLst>
                <a:gd name="connsiteX0" fmla="*/ 25045 w 34307"/>
                <a:gd name="connsiteY0" fmla="*/ 10635 h 57179"/>
                <a:gd name="connsiteX1" fmla="*/ 25045 w 34307"/>
                <a:gd name="connsiteY1" fmla="*/ 10635 h 57179"/>
                <a:gd name="connsiteX2" fmla="*/ 15782 w 34307"/>
                <a:gd name="connsiteY2" fmla="*/ 0 h 57179"/>
                <a:gd name="connsiteX3" fmla="*/ 14638 w 34307"/>
                <a:gd name="connsiteY3" fmla="*/ 1029 h 57179"/>
                <a:gd name="connsiteX4" fmla="*/ 14638 w 34307"/>
                <a:gd name="connsiteY4" fmla="*/ 1029 h 57179"/>
                <a:gd name="connsiteX5" fmla="*/ 12808 w 34307"/>
                <a:gd name="connsiteY5" fmla="*/ 6061 h 57179"/>
                <a:gd name="connsiteX6" fmla="*/ 0 w 34307"/>
                <a:gd name="connsiteY6" fmla="*/ 17154 h 57179"/>
                <a:gd name="connsiteX7" fmla="*/ 35909 w 34307"/>
                <a:gd name="connsiteY7" fmla="*/ 58438 h 57179"/>
                <a:gd name="connsiteX8" fmla="*/ 42656 w 34307"/>
                <a:gd name="connsiteY8" fmla="*/ 52605 h 57179"/>
                <a:gd name="connsiteX9" fmla="*/ 14295 w 34307"/>
                <a:gd name="connsiteY9" fmla="*/ 20013 h 57179"/>
                <a:gd name="connsiteX10" fmla="*/ 25045 w 34307"/>
                <a:gd name="connsiteY10" fmla="*/ 10635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07" h="57179">
                  <a:moveTo>
                    <a:pt x="25045" y="10635"/>
                  </a:moveTo>
                  <a:lnTo>
                    <a:pt x="25045" y="10635"/>
                  </a:lnTo>
                  <a:cubicBezTo>
                    <a:pt x="25045" y="10635"/>
                    <a:pt x="16353" y="572"/>
                    <a:pt x="15782" y="0"/>
                  </a:cubicBezTo>
                  <a:cubicBezTo>
                    <a:pt x="15439" y="229"/>
                    <a:pt x="14867" y="801"/>
                    <a:pt x="14638" y="1029"/>
                  </a:cubicBezTo>
                  <a:lnTo>
                    <a:pt x="14638" y="1029"/>
                  </a:lnTo>
                  <a:cubicBezTo>
                    <a:pt x="15553" y="2058"/>
                    <a:pt x="14638" y="4460"/>
                    <a:pt x="12808" y="6061"/>
                  </a:cubicBezTo>
                  <a:cubicBezTo>
                    <a:pt x="12808" y="6061"/>
                    <a:pt x="572" y="16696"/>
                    <a:pt x="0" y="17154"/>
                  </a:cubicBezTo>
                  <a:cubicBezTo>
                    <a:pt x="458" y="17726"/>
                    <a:pt x="35451" y="57751"/>
                    <a:pt x="35909" y="58438"/>
                  </a:cubicBezTo>
                  <a:cubicBezTo>
                    <a:pt x="36481" y="57866"/>
                    <a:pt x="42084" y="52948"/>
                    <a:pt x="42656" y="52605"/>
                  </a:cubicBezTo>
                  <a:cubicBezTo>
                    <a:pt x="42084" y="52033"/>
                    <a:pt x="14295" y="20013"/>
                    <a:pt x="14295" y="20013"/>
                  </a:cubicBezTo>
                  <a:cubicBezTo>
                    <a:pt x="14295" y="20013"/>
                    <a:pt x="24473" y="11093"/>
                    <a:pt x="25045" y="1063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B11AE52-F9B6-4FA1-B3BA-CAB552CE1409}"/>
                </a:ext>
              </a:extLst>
            </p:cNvPr>
            <p:cNvSpPr/>
            <p:nvPr/>
          </p:nvSpPr>
          <p:spPr>
            <a:xfrm>
              <a:off x="1616659" y="1268178"/>
              <a:ext cx="56315" cy="68615"/>
            </a:xfrm>
            <a:custGeom>
              <a:avLst/>
              <a:gdLst>
                <a:gd name="connsiteX0" fmla="*/ 23794 w 57179"/>
                <a:gd name="connsiteY0" fmla="*/ 41234 h 68615"/>
                <a:gd name="connsiteX1" fmla="*/ 33401 w 57179"/>
                <a:gd name="connsiteY1" fmla="*/ 52327 h 68615"/>
                <a:gd name="connsiteX2" fmla="*/ 19449 w 57179"/>
                <a:gd name="connsiteY2" fmla="*/ 64564 h 68615"/>
                <a:gd name="connsiteX3" fmla="*/ 26996 w 57179"/>
                <a:gd name="connsiteY3" fmla="*/ 73141 h 68615"/>
                <a:gd name="connsiteX4" fmla="*/ 65764 w 57179"/>
                <a:gd name="connsiteY4" fmla="*/ 39290 h 68615"/>
                <a:gd name="connsiteX5" fmla="*/ 56501 w 57179"/>
                <a:gd name="connsiteY5" fmla="*/ 28655 h 68615"/>
                <a:gd name="connsiteX6" fmla="*/ 55357 w 57179"/>
                <a:gd name="connsiteY6" fmla="*/ 29798 h 68615"/>
                <a:gd name="connsiteX7" fmla="*/ 55357 w 57179"/>
                <a:gd name="connsiteY7" fmla="*/ 29798 h 68615"/>
                <a:gd name="connsiteX8" fmla="*/ 53528 w 57179"/>
                <a:gd name="connsiteY8" fmla="*/ 34830 h 68615"/>
                <a:gd name="connsiteX9" fmla="*/ 51469 w 57179"/>
                <a:gd name="connsiteY9" fmla="*/ 36660 h 68615"/>
                <a:gd name="connsiteX10" fmla="*/ 40834 w 57179"/>
                <a:gd name="connsiteY10" fmla="*/ 24538 h 68615"/>
                <a:gd name="connsiteX11" fmla="*/ 35345 w 57179"/>
                <a:gd name="connsiteY11" fmla="*/ 7727 h 68615"/>
                <a:gd name="connsiteX12" fmla="*/ 6412 w 57179"/>
                <a:gd name="connsiteY12" fmla="*/ 4525 h 68615"/>
                <a:gd name="connsiteX13" fmla="*/ 5611 w 57179"/>
                <a:gd name="connsiteY13" fmla="*/ 33572 h 68615"/>
                <a:gd name="connsiteX14" fmla="*/ 23680 w 57179"/>
                <a:gd name="connsiteY14" fmla="*/ 41349 h 68615"/>
                <a:gd name="connsiteX15" fmla="*/ 44836 w 57179"/>
                <a:gd name="connsiteY15" fmla="*/ 42378 h 68615"/>
                <a:gd name="connsiteX16" fmla="*/ 40148 w 57179"/>
                <a:gd name="connsiteY16" fmla="*/ 46495 h 68615"/>
                <a:gd name="connsiteX17" fmla="*/ 32829 w 57179"/>
                <a:gd name="connsiteY17" fmla="*/ 38147 h 68615"/>
                <a:gd name="connsiteX18" fmla="*/ 34544 w 57179"/>
                <a:gd name="connsiteY18" fmla="*/ 36774 h 68615"/>
                <a:gd name="connsiteX19" fmla="*/ 37289 w 57179"/>
                <a:gd name="connsiteY19" fmla="*/ 33915 h 68615"/>
                <a:gd name="connsiteX20" fmla="*/ 44722 w 57179"/>
                <a:gd name="connsiteY20" fmla="*/ 42492 h 68615"/>
                <a:gd name="connsiteX21" fmla="*/ 13616 w 57179"/>
                <a:gd name="connsiteY21" fmla="*/ 12530 h 68615"/>
                <a:gd name="connsiteX22" fmla="*/ 29284 w 57179"/>
                <a:gd name="connsiteY22" fmla="*/ 12988 h 68615"/>
                <a:gd name="connsiteX23" fmla="*/ 27568 w 57179"/>
                <a:gd name="connsiteY23" fmla="*/ 28540 h 68615"/>
                <a:gd name="connsiteX24" fmla="*/ 12015 w 57179"/>
                <a:gd name="connsiteY24" fmla="*/ 28083 h 68615"/>
                <a:gd name="connsiteX25" fmla="*/ 13731 w 57179"/>
                <a:gd name="connsiteY25" fmla="*/ 12530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179" h="68615">
                  <a:moveTo>
                    <a:pt x="23794" y="41234"/>
                  </a:moveTo>
                  <a:cubicBezTo>
                    <a:pt x="27111" y="45008"/>
                    <a:pt x="33401" y="52327"/>
                    <a:pt x="33401" y="52327"/>
                  </a:cubicBezTo>
                  <a:cubicBezTo>
                    <a:pt x="33401" y="52327"/>
                    <a:pt x="20020" y="64106"/>
                    <a:pt x="19449" y="64564"/>
                  </a:cubicBezTo>
                  <a:cubicBezTo>
                    <a:pt x="19906" y="65135"/>
                    <a:pt x="26539" y="72683"/>
                    <a:pt x="26996" y="73141"/>
                  </a:cubicBezTo>
                  <a:cubicBezTo>
                    <a:pt x="27568" y="72683"/>
                    <a:pt x="65307" y="39748"/>
                    <a:pt x="65764" y="39290"/>
                  </a:cubicBezTo>
                  <a:cubicBezTo>
                    <a:pt x="65307" y="38718"/>
                    <a:pt x="57073" y="29227"/>
                    <a:pt x="56501" y="28655"/>
                  </a:cubicBezTo>
                  <a:cubicBezTo>
                    <a:pt x="56158" y="28998"/>
                    <a:pt x="55586" y="29455"/>
                    <a:pt x="55357" y="29798"/>
                  </a:cubicBezTo>
                  <a:lnTo>
                    <a:pt x="55357" y="29798"/>
                  </a:lnTo>
                  <a:cubicBezTo>
                    <a:pt x="56272" y="30713"/>
                    <a:pt x="55357" y="33229"/>
                    <a:pt x="53528" y="34830"/>
                  </a:cubicBezTo>
                  <a:lnTo>
                    <a:pt x="51469" y="36660"/>
                  </a:lnTo>
                  <a:cubicBezTo>
                    <a:pt x="51469" y="36660"/>
                    <a:pt x="42778" y="26825"/>
                    <a:pt x="40834" y="24538"/>
                  </a:cubicBezTo>
                  <a:cubicBezTo>
                    <a:pt x="41406" y="18820"/>
                    <a:pt x="39576" y="12645"/>
                    <a:pt x="35345" y="7727"/>
                  </a:cubicBezTo>
                  <a:cubicBezTo>
                    <a:pt x="27568" y="-1193"/>
                    <a:pt x="14531" y="-2565"/>
                    <a:pt x="6412" y="4525"/>
                  </a:cubicBezTo>
                  <a:cubicBezTo>
                    <a:pt x="-1822" y="11615"/>
                    <a:pt x="-2165" y="24767"/>
                    <a:pt x="5611" y="33572"/>
                  </a:cubicBezTo>
                  <a:cubicBezTo>
                    <a:pt x="10414" y="39176"/>
                    <a:pt x="17276" y="41806"/>
                    <a:pt x="23680" y="41349"/>
                  </a:cubicBezTo>
                  <a:close/>
                  <a:moveTo>
                    <a:pt x="44836" y="42378"/>
                  </a:moveTo>
                  <a:lnTo>
                    <a:pt x="40148" y="46495"/>
                  </a:lnTo>
                  <a:cubicBezTo>
                    <a:pt x="40148" y="46495"/>
                    <a:pt x="36145" y="41920"/>
                    <a:pt x="32829" y="38147"/>
                  </a:cubicBezTo>
                  <a:cubicBezTo>
                    <a:pt x="33401" y="37689"/>
                    <a:pt x="34087" y="37232"/>
                    <a:pt x="34544" y="36774"/>
                  </a:cubicBezTo>
                  <a:cubicBezTo>
                    <a:pt x="35573" y="35859"/>
                    <a:pt x="36488" y="34945"/>
                    <a:pt x="37289" y="33915"/>
                  </a:cubicBezTo>
                  <a:cubicBezTo>
                    <a:pt x="40491" y="37689"/>
                    <a:pt x="44722" y="42492"/>
                    <a:pt x="44722" y="42492"/>
                  </a:cubicBezTo>
                  <a:close/>
                  <a:moveTo>
                    <a:pt x="13616" y="12530"/>
                  </a:moveTo>
                  <a:cubicBezTo>
                    <a:pt x="18419" y="8413"/>
                    <a:pt x="25395" y="8528"/>
                    <a:pt x="29284" y="12988"/>
                  </a:cubicBezTo>
                  <a:cubicBezTo>
                    <a:pt x="33172" y="17448"/>
                    <a:pt x="32371" y="24424"/>
                    <a:pt x="27568" y="28540"/>
                  </a:cubicBezTo>
                  <a:cubicBezTo>
                    <a:pt x="22765" y="32657"/>
                    <a:pt x="15789" y="32543"/>
                    <a:pt x="12015" y="28083"/>
                  </a:cubicBezTo>
                  <a:cubicBezTo>
                    <a:pt x="8127" y="23623"/>
                    <a:pt x="8928" y="16761"/>
                    <a:pt x="13731" y="125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C16D30B2-CC81-485D-9B29-C8B89A18E284}"/>
                </a:ext>
              </a:extLst>
            </p:cNvPr>
            <p:cNvSpPr/>
            <p:nvPr/>
          </p:nvSpPr>
          <p:spPr>
            <a:xfrm>
              <a:off x="1876048" y="909498"/>
              <a:ext cx="90102" cy="91487"/>
            </a:xfrm>
            <a:custGeom>
              <a:avLst/>
              <a:gdLst>
                <a:gd name="connsiteX0" fmla="*/ 47230 w 91487"/>
                <a:gd name="connsiteY0" fmla="*/ 0 h 91487"/>
                <a:gd name="connsiteX1" fmla="*/ 0 w 91487"/>
                <a:gd name="connsiteY1" fmla="*/ 47116 h 91487"/>
                <a:gd name="connsiteX2" fmla="*/ 47230 w 91487"/>
                <a:gd name="connsiteY2" fmla="*/ 94232 h 91487"/>
                <a:gd name="connsiteX3" fmla="*/ 94346 w 91487"/>
                <a:gd name="connsiteY3" fmla="*/ 47116 h 91487"/>
                <a:gd name="connsiteX4" fmla="*/ 47230 w 91487"/>
                <a:gd name="connsiteY4" fmla="*/ 0 h 9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87" h="91487">
                  <a:moveTo>
                    <a:pt x="47230" y="0"/>
                  </a:moveTo>
                  <a:cubicBezTo>
                    <a:pt x="21156" y="0"/>
                    <a:pt x="0" y="21156"/>
                    <a:pt x="0" y="47116"/>
                  </a:cubicBezTo>
                  <a:cubicBezTo>
                    <a:pt x="0" y="73075"/>
                    <a:pt x="21156" y="94232"/>
                    <a:pt x="47230" y="94232"/>
                  </a:cubicBezTo>
                  <a:cubicBezTo>
                    <a:pt x="73304" y="94232"/>
                    <a:pt x="94346" y="73075"/>
                    <a:pt x="94346" y="47116"/>
                  </a:cubicBezTo>
                  <a:cubicBezTo>
                    <a:pt x="94346" y="21156"/>
                    <a:pt x="73190" y="0"/>
                    <a:pt x="47230" y="0"/>
                  </a:cubicBezTo>
                  <a:close/>
                </a:path>
              </a:pathLst>
            </a:custGeom>
            <a:solidFill>
              <a:srgbClr val="00387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13E63476-16EC-484A-A623-8330757D7562}"/>
                </a:ext>
              </a:extLst>
            </p:cNvPr>
            <p:cNvSpPr/>
            <p:nvPr/>
          </p:nvSpPr>
          <p:spPr>
            <a:xfrm>
              <a:off x="1810386" y="1180872"/>
              <a:ext cx="213993" cy="182975"/>
            </a:xfrm>
            <a:custGeom>
              <a:avLst/>
              <a:gdLst>
                <a:gd name="connsiteX0" fmla="*/ 0 w 217282"/>
                <a:gd name="connsiteY0" fmla="*/ 114130 h 182974"/>
                <a:gd name="connsiteX1" fmla="*/ 113902 w 217282"/>
                <a:gd name="connsiteY1" fmla="*/ 186062 h 182974"/>
                <a:gd name="connsiteX2" fmla="*/ 227918 w 217282"/>
                <a:gd name="connsiteY2" fmla="*/ 114130 h 182974"/>
                <a:gd name="connsiteX3" fmla="*/ 113902 w 217282"/>
                <a:gd name="connsiteY3" fmla="*/ 0 h 182974"/>
                <a:gd name="connsiteX4" fmla="*/ 0 w 217282"/>
                <a:gd name="connsiteY4" fmla="*/ 114245 h 18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282" h="182974">
                  <a:moveTo>
                    <a:pt x="0" y="114130"/>
                  </a:moveTo>
                  <a:cubicBezTo>
                    <a:pt x="29505" y="139861"/>
                    <a:pt x="66786" y="164334"/>
                    <a:pt x="113902" y="186062"/>
                  </a:cubicBezTo>
                  <a:cubicBezTo>
                    <a:pt x="161018" y="164334"/>
                    <a:pt x="198299" y="139861"/>
                    <a:pt x="227918" y="114130"/>
                  </a:cubicBezTo>
                  <a:lnTo>
                    <a:pt x="113902" y="0"/>
                  </a:lnTo>
                  <a:lnTo>
                    <a:pt x="0" y="114245"/>
                  </a:lnTo>
                  <a:close/>
                </a:path>
              </a:pathLst>
            </a:custGeom>
            <a:solidFill>
              <a:srgbClr val="00387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601D6DF-8136-4203-8650-E89BB66558DD}"/>
                </a:ext>
              </a:extLst>
            </p:cNvPr>
            <p:cNvSpPr/>
            <p:nvPr/>
          </p:nvSpPr>
          <p:spPr>
            <a:xfrm>
              <a:off x="1694217" y="795139"/>
              <a:ext cx="450513" cy="297334"/>
            </a:xfrm>
            <a:custGeom>
              <a:avLst/>
              <a:gdLst>
                <a:gd name="connsiteX0" fmla="*/ 463892 w 457436"/>
                <a:gd name="connsiteY0" fmla="*/ 228147 h 297333"/>
                <a:gd name="connsiteX1" fmla="*/ 463892 w 457436"/>
                <a:gd name="connsiteY1" fmla="*/ 70788 h 297333"/>
                <a:gd name="connsiteX2" fmla="*/ 231971 w 457436"/>
                <a:gd name="connsiteY2" fmla="*/ 0 h 297333"/>
                <a:gd name="connsiteX3" fmla="*/ 51 w 457436"/>
                <a:gd name="connsiteY3" fmla="*/ 70788 h 297333"/>
                <a:gd name="connsiteX4" fmla="*/ 51 w 457436"/>
                <a:gd name="connsiteY4" fmla="*/ 228147 h 297333"/>
                <a:gd name="connsiteX5" fmla="*/ 5082 w 457436"/>
                <a:gd name="connsiteY5" fmla="*/ 298820 h 297333"/>
                <a:gd name="connsiteX6" fmla="*/ 231971 w 457436"/>
                <a:gd name="connsiteY6" fmla="*/ 278236 h 297333"/>
                <a:gd name="connsiteX7" fmla="*/ 458860 w 457436"/>
                <a:gd name="connsiteY7" fmla="*/ 298820 h 297333"/>
                <a:gd name="connsiteX8" fmla="*/ 463892 w 457436"/>
                <a:gd name="connsiteY8" fmla="*/ 228147 h 297333"/>
                <a:gd name="connsiteX9" fmla="*/ 231971 w 457436"/>
                <a:gd name="connsiteY9" fmla="*/ 253534 h 297333"/>
                <a:gd name="connsiteX10" fmla="*/ 139798 w 457436"/>
                <a:gd name="connsiteY10" fmla="*/ 161475 h 297333"/>
                <a:gd name="connsiteX11" fmla="*/ 231971 w 457436"/>
                <a:gd name="connsiteY11" fmla="*/ 69416 h 297333"/>
                <a:gd name="connsiteX12" fmla="*/ 324259 w 457436"/>
                <a:gd name="connsiteY12" fmla="*/ 161475 h 297333"/>
                <a:gd name="connsiteX13" fmla="*/ 231971 w 457436"/>
                <a:gd name="connsiteY13" fmla="*/ 253534 h 29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436" h="297333">
                  <a:moveTo>
                    <a:pt x="463892" y="228147"/>
                  </a:moveTo>
                  <a:lnTo>
                    <a:pt x="463892" y="70788"/>
                  </a:lnTo>
                  <a:cubicBezTo>
                    <a:pt x="463892" y="70788"/>
                    <a:pt x="329748" y="75134"/>
                    <a:pt x="231971" y="0"/>
                  </a:cubicBezTo>
                  <a:cubicBezTo>
                    <a:pt x="134308" y="75134"/>
                    <a:pt x="51" y="70788"/>
                    <a:pt x="51" y="70788"/>
                  </a:cubicBezTo>
                  <a:lnTo>
                    <a:pt x="51" y="228147"/>
                  </a:lnTo>
                  <a:cubicBezTo>
                    <a:pt x="51" y="228147"/>
                    <a:pt x="-864" y="261882"/>
                    <a:pt x="5082" y="298820"/>
                  </a:cubicBezTo>
                  <a:cubicBezTo>
                    <a:pt x="78501" y="285326"/>
                    <a:pt x="154321" y="278236"/>
                    <a:pt x="231971" y="278236"/>
                  </a:cubicBezTo>
                  <a:cubicBezTo>
                    <a:pt x="309621" y="278236"/>
                    <a:pt x="385441" y="285326"/>
                    <a:pt x="458860" y="298820"/>
                  </a:cubicBezTo>
                  <a:cubicBezTo>
                    <a:pt x="464692" y="261882"/>
                    <a:pt x="463892" y="228147"/>
                    <a:pt x="463892" y="228147"/>
                  </a:cubicBezTo>
                  <a:close/>
                  <a:moveTo>
                    <a:pt x="231971" y="253534"/>
                  </a:moveTo>
                  <a:cubicBezTo>
                    <a:pt x="181081" y="253534"/>
                    <a:pt x="139798" y="212365"/>
                    <a:pt x="139798" y="161475"/>
                  </a:cubicBezTo>
                  <a:cubicBezTo>
                    <a:pt x="139798" y="110585"/>
                    <a:pt x="181081" y="69416"/>
                    <a:pt x="231971" y="69416"/>
                  </a:cubicBezTo>
                  <a:cubicBezTo>
                    <a:pt x="282861" y="69416"/>
                    <a:pt x="324259" y="110700"/>
                    <a:pt x="324259" y="161475"/>
                  </a:cubicBezTo>
                  <a:cubicBezTo>
                    <a:pt x="324259" y="212251"/>
                    <a:pt x="282975" y="253534"/>
                    <a:pt x="231971" y="253534"/>
                  </a:cubicBezTo>
                  <a:close/>
                </a:path>
              </a:pathLst>
            </a:custGeom>
            <a:solidFill>
              <a:srgbClr val="00387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4D22968B-304E-4DFB-9C98-D9DB79FD3135}"/>
                </a:ext>
              </a:extLst>
            </p:cNvPr>
            <p:cNvSpPr/>
            <p:nvPr/>
          </p:nvSpPr>
          <p:spPr>
            <a:xfrm>
              <a:off x="1701475" y="1086869"/>
              <a:ext cx="439250" cy="160103"/>
            </a:xfrm>
            <a:custGeom>
              <a:avLst/>
              <a:gdLst>
                <a:gd name="connsiteX0" fmla="*/ 0 w 446000"/>
                <a:gd name="connsiteY0" fmla="*/ 20356 h 160102"/>
                <a:gd name="connsiteX1" fmla="*/ 3431 w 446000"/>
                <a:gd name="connsiteY1" fmla="*/ 34994 h 160102"/>
                <a:gd name="connsiteX2" fmla="*/ 73533 w 446000"/>
                <a:gd name="connsiteY2" fmla="*/ 170967 h 160102"/>
                <a:gd name="connsiteX3" fmla="*/ 224601 w 446000"/>
                <a:gd name="connsiteY3" fmla="*/ 19555 h 160102"/>
                <a:gd name="connsiteX4" fmla="*/ 375670 w 446000"/>
                <a:gd name="connsiteY4" fmla="*/ 170967 h 160102"/>
                <a:gd name="connsiteX5" fmla="*/ 445772 w 446000"/>
                <a:gd name="connsiteY5" fmla="*/ 34994 h 160102"/>
                <a:gd name="connsiteX6" fmla="*/ 449203 w 446000"/>
                <a:gd name="connsiteY6" fmla="*/ 20356 h 160102"/>
                <a:gd name="connsiteX7" fmla="*/ 224601 w 446000"/>
                <a:gd name="connsiteY7" fmla="*/ 0 h 160102"/>
                <a:gd name="connsiteX8" fmla="*/ 0 w 446000"/>
                <a:gd name="connsiteY8" fmla="*/ 20356 h 16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000" h="160102">
                  <a:moveTo>
                    <a:pt x="0" y="20356"/>
                  </a:moveTo>
                  <a:cubicBezTo>
                    <a:pt x="1029" y="25273"/>
                    <a:pt x="2173" y="30191"/>
                    <a:pt x="3431" y="34994"/>
                  </a:cubicBezTo>
                  <a:cubicBezTo>
                    <a:pt x="14295" y="76621"/>
                    <a:pt x="33736" y="124537"/>
                    <a:pt x="73533" y="170967"/>
                  </a:cubicBezTo>
                  <a:lnTo>
                    <a:pt x="224601" y="19555"/>
                  </a:lnTo>
                  <a:lnTo>
                    <a:pt x="375670" y="170967"/>
                  </a:lnTo>
                  <a:cubicBezTo>
                    <a:pt x="415352" y="124537"/>
                    <a:pt x="434908" y="76621"/>
                    <a:pt x="445772" y="34994"/>
                  </a:cubicBezTo>
                  <a:cubicBezTo>
                    <a:pt x="447030" y="30191"/>
                    <a:pt x="448173" y="25273"/>
                    <a:pt x="449203" y="20356"/>
                  </a:cubicBezTo>
                  <a:cubicBezTo>
                    <a:pt x="376470" y="6976"/>
                    <a:pt x="301451" y="0"/>
                    <a:pt x="224601" y="0"/>
                  </a:cubicBezTo>
                  <a:cubicBezTo>
                    <a:pt x="147752" y="0"/>
                    <a:pt x="72732" y="6976"/>
                    <a:pt x="0" y="20356"/>
                  </a:cubicBezTo>
                  <a:close/>
                </a:path>
              </a:pathLst>
            </a:custGeom>
            <a:solidFill>
              <a:srgbClr val="00387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8B17FD6F-2D34-4471-A987-89A4C314B72F}"/>
                </a:ext>
              </a:extLst>
            </p:cNvPr>
            <p:cNvSpPr/>
            <p:nvPr/>
          </p:nvSpPr>
          <p:spPr>
            <a:xfrm>
              <a:off x="1766236" y="946207"/>
              <a:ext cx="22526" cy="45744"/>
            </a:xfrm>
            <a:custGeom>
              <a:avLst/>
              <a:gdLst>
                <a:gd name="connsiteX0" fmla="*/ 1372 w 22871"/>
                <a:gd name="connsiteY0" fmla="*/ 47230 h 45743"/>
                <a:gd name="connsiteX1" fmla="*/ 23100 w 22871"/>
                <a:gd name="connsiteY1" fmla="*/ 47230 h 45743"/>
                <a:gd name="connsiteX2" fmla="*/ 24473 w 22871"/>
                <a:gd name="connsiteY2" fmla="*/ 45858 h 45743"/>
                <a:gd name="connsiteX3" fmla="*/ 24473 w 22871"/>
                <a:gd name="connsiteY3" fmla="*/ 1372 h 45743"/>
                <a:gd name="connsiteX4" fmla="*/ 23100 w 22871"/>
                <a:gd name="connsiteY4" fmla="*/ 0 h 45743"/>
                <a:gd name="connsiteX5" fmla="*/ 5489 w 22871"/>
                <a:gd name="connsiteY5" fmla="*/ 0 h 45743"/>
                <a:gd name="connsiteX6" fmla="*/ 0 w 22871"/>
                <a:gd name="connsiteY6" fmla="*/ 5489 h 45743"/>
                <a:gd name="connsiteX7" fmla="*/ 0 w 22871"/>
                <a:gd name="connsiteY7" fmla="*/ 45858 h 45743"/>
                <a:gd name="connsiteX8" fmla="*/ 1372 w 22871"/>
                <a:gd name="connsiteY8" fmla="*/ 47230 h 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1" h="45743">
                  <a:moveTo>
                    <a:pt x="1372" y="47230"/>
                  </a:moveTo>
                  <a:lnTo>
                    <a:pt x="23100" y="47230"/>
                  </a:lnTo>
                  <a:cubicBezTo>
                    <a:pt x="23787" y="47230"/>
                    <a:pt x="24473" y="46659"/>
                    <a:pt x="24473" y="45858"/>
                  </a:cubicBezTo>
                  <a:lnTo>
                    <a:pt x="24473" y="1372"/>
                  </a:lnTo>
                  <a:cubicBezTo>
                    <a:pt x="24473" y="572"/>
                    <a:pt x="23901" y="0"/>
                    <a:pt x="23100" y="0"/>
                  </a:cubicBezTo>
                  <a:lnTo>
                    <a:pt x="5489" y="0"/>
                  </a:lnTo>
                  <a:cubicBezTo>
                    <a:pt x="2516" y="0"/>
                    <a:pt x="0" y="2402"/>
                    <a:pt x="0" y="5489"/>
                  </a:cubicBezTo>
                  <a:lnTo>
                    <a:pt x="0" y="45858"/>
                  </a:lnTo>
                  <a:cubicBezTo>
                    <a:pt x="0" y="46659"/>
                    <a:pt x="572" y="47230"/>
                    <a:pt x="1372" y="47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79EE5F22-6CB7-4710-ACEC-C627DF0120C8}"/>
                </a:ext>
              </a:extLst>
            </p:cNvPr>
            <p:cNvSpPr/>
            <p:nvPr/>
          </p:nvSpPr>
          <p:spPr>
            <a:xfrm>
              <a:off x="1736615" y="946207"/>
              <a:ext cx="22526" cy="45744"/>
            </a:xfrm>
            <a:custGeom>
              <a:avLst/>
              <a:gdLst>
                <a:gd name="connsiteX0" fmla="*/ 1372 w 22871"/>
                <a:gd name="connsiteY0" fmla="*/ 47230 h 45743"/>
                <a:gd name="connsiteX1" fmla="*/ 23101 w 22871"/>
                <a:gd name="connsiteY1" fmla="*/ 47230 h 45743"/>
                <a:gd name="connsiteX2" fmla="*/ 24473 w 22871"/>
                <a:gd name="connsiteY2" fmla="*/ 45858 h 45743"/>
                <a:gd name="connsiteX3" fmla="*/ 24473 w 22871"/>
                <a:gd name="connsiteY3" fmla="*/ 5489 h 45743"/>
                <a:gd name="connsiteX4" fmla="*/ 18984 w 22871"/>
                <a:gd name="connsiteY4" fmla="*/ 0 h 45743"/>
                <a:gd name="connsiteX5" fmla="*/ 1372 w 22871"/>
                <a:gd name="connsiteY5" fmla="*/ 0 h 45743"/>
                <a:gd name="connsiteX6" fmla="*/ 0 w 22871"/>
                <a:gd name="connsiteY6" fmla="*/ 1372 h 45743"/>
                <a:gd name="connsiteX7" fmla="*/ 0 w 22871"/>
                <a:gd name="connsiteY7" fmla="*/ 45858 h 45743"/>
                <a:gd name="connsiteX8" fmla="*/ 1372 w 22871"/>
                <a:gd name="connsiteY8" fmla="*/ 47230 h 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1" h="45743">
                  <a:moveTo>
                    <a:pt x="1372" y="47230"/>
                  </a:moveTo>
                  <a:lnTo>
                    <a:pt x="23101" y="47230"/>
                  </a:lnTo>
                  <a:cubicBezTo>
                    <a:pt x="23787" y="47230"/>
                    <a:pt x="24473" y="46659"/>
                    <a:pt x="24473" y="45858"/>
                  </a:cubicBezTo>
                  <a:lnTo>
                    <a:pt x="24473" y="5489"/>
                  </a:lnTo>
                  <a:cubicBezTo>
                    <a:pt x="24473" y="2402"/>
                    <a:pt x="22071" y="0"/>
                    <a:pt x="18984" y="0"/>
                  </a:cubicBezTo>
                  <a:lnTo>
                    <a:pt x="1372" y="0"/>
                  </a:lnTo>
                  <a:cubicBezTo>
                    <a:pt x="686" y="0"/>
                    <a:pt x="0" y="572"/>
                    <a:pt x="0" y="1372"/>
                  </a:cubicBezTo>
                  <a:lnTo>
                    <a:pt x="0" y="45858"/>
                  </a:lnTo>
                  <a:cubicBezTo>
                    <a:pt x="0" y="46659"/>
                    <a:pt x="572" y="47230"/>
                    <a:pt x="1372" y="4723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B855F8B2-EF64-48E7-AB9F-DE4E423201D2}"/>
                </a:ext>
              </a:extLst>
            </p:cNvPr>
            <p:cNvSpPr/>
            <p:nvPr/>
          </p:nvSpPr>
          <p:spPr>
            <a:xfrm>
              <a:off x="1725352" y="953984"/>
              <a:ext cx="67576" cy="45744"/>
            </a:xfrm>
            <a:custGeom>
              <a:avLst/>
              <a:gdLst>
                <a:gd name="connsiteX0" fmla="*/ 76049 w 68615"/>
                <a:gd name="connsiteY0" fmla="*/ 0 h 45743"/>
                <a:gd name="connsiteX1" fmla="*/ 71474 w 68615"/>
                <a:gd name="connsiteY1" fmla="*/ 0 h 45743"/>
                <a:gd name="connsiteX2" fmla="*/ 71474 w 68615"/>
                <a:gd name="connsiteY2" fmla="*/ 44257 h 45743"/>
                <a:gd name="connsiteX3" fmla="*/ 44028 w 68615"/>
                <a:gd name="connsiteY3" fmla="*/ 44257 h 45743"/>
                <a:gd name="connsiteX4" fmla="*/ 44028 w 68615"/>
                <a:gd name="connsiteY4" fmla="*/ 44714 h 45743"/>
                <a:gd name="connsiteX5" fmla="*/ 38768 w 68615"/>
                <a:gd name="connsiteY5" fmla="*/ 49518 h 45743"/>
                <a:gd name="connsiteX6" fmla="*/ 33507 w 68615"/>
                <a:gd name="connsiteY6" fmla="*/ 44714 h 45743"/>
                <a:gd name="connsiteX7" fmla="*/ 33507 w 68615"/>
                <a:gd name="connsiteY7" fmla="*/ 44257 h 45743"/>
                <a:gd name="connsiteX8" fmla="*/ 5947 w 68615"/>
                <a:gd name="connsiteY8" fmla="*/ 44257 h 45743"/>
                <a:gd name="connsiteX9" fmla="*/ 5947 w 68615"/>
                <a:gd name="connsiteY9" fmla="*/ 0 h 45743"/>
                <a:gd name="connsiteX10" fmla="*/ 1372 w 68615"/>
                <a:gd name="connsiteY10" fmla="*/ 0 h 45743"/>
                <a:gd name="connsiteX11" fmla="*/ 0 w 68615"/>
                <a:gd name="connsiteY11" fmla="*/ 1372 h 45743"/>
                <a:gd name="connsiteX12" fmla="*/ 0 w 68615"/>
                <a:gd name="connsiteY12" fmla="*/ 48260 h 45743"/>
                <a:gd name="connsiteX13" fmla="*/ 1372 w 68615"/>
                <a:gd name="connsiteY13" fmla="*/ 49632 h 45743"/>
                <a:gd name="connsiteX14" fmla="*/ 28933 w 68615"/>
                <a:gd name="connsiteY14" fmla="*/ 49632 h 45743"/>
                <a:gd name="connsiteX15" fmla="*/ 38768 w 68615"/>
                <a:gd name="connsiteY15" fmla="*/ 55464 h 45743"/>
                <a:gd name="connsiteX16" fmla="*/ 48603 w 68615"/>
                <a:gd name="connsiteY16" fmla="*/ 49632 h 45743"/>
                <a:gd name="connsiteX17" fmla="*/ 76163 w 68615"/>
                <a:gd name="connsiteY17" fmla="*/ 49632 h 45743"/>
                <a:gd name="connsiteX18" fmla="*/ 77535 w 68615"/>
                <a:gd name="connsiteY18" fmla="*/ 48260 h 45743"/>
                <a:gd name="connsiteX19" fmla="*/ 77535 w 68615"/>
                <a:gd name="connsiteY19" fmla="*/ 1372 h 45743"/>
                <a:gd name="connsiteX20" fmla="*/ 76163 w 68615"/>
                <a:gd name="connsiteY20" fmla="*/ 0 h 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615" h="45743">
                  <a:moveTo>
                    <a:pt x="76049" y="0"/>
                  </a:moveTo>
                  <a:lnTo>
                    <a:pt x="71474" y="0"/>
                  </a:lnTo>
                  <a:lnTo>
                    <a:pt x="71474" y="44257"/>
                  </a:lnTo>
                  <a:lnTo>
                    <a:pt x="44028" y="44257"/>
                  </a:lnTo>
                  <a:lnTo>
                    <a:pt x="44028" y="44714"/>
                  </a:lnTo>
                  <a:cubicBezTo>
                    <a:pt x="43685" y="47459"/>
                    <a:pt x="41398" y="49518"/>
                    <a:pt x="38768" y="49518"/>
                  </a:cubicBezTo>
                  <a:cubicBezTo>
                    <a:pt x="36138" y="49518"/>
                    <a:pt x="33736" y="47459"/>
                    <a:pt x="33507" y="44714"/>
                  </a:cubicBezTo>
                  <a:lnTo>
                    <a:pt x="33507" y="44257"/>
                  </a:lnTo>
                  <a:lnTo>
                    <a:pt x="5947" y="44257"/>
                  </a:lnTo>
                  <a:lnTo>
                    <a:pt x="5947" y="0"/>
                  </a:lnTo>
                  <a:lnTo>
                    <a:pt x="1372" y="0"/>
                  </a:lnTo>
                  <a:cubicBezTo>
                    <a:pt x="686" y="0"/>
                    <a:pt x="0" y="572"/>
                    <a:pt x="0" y="1372"/>
                  </a:cubicBezTo>
                  <a:lnTo>
                    <a:pt x="0" y="48260"/>
                  </a:lnTo>
                  <a:cubicBezTo>
                    <a:pt x="0" y="48946"/>
                    <a:pt x="572" y="49632"/>
                    <a:pt x="1372" y="49632"/>
                  </a:cubicBezTo>
                  <a:lnTo>
                    <a:pt x="28933" y="49632"/>
                  </a:lnTo>
                  <a:cubicBezTo>
                    <a:pt x="30877" y="53063"/>
                    <a:pt x="34537" y="55464"/>
                    <a:pt x="38768" y="55464"/>
                  </a:cubicBezTo>
                  <a:cubicBezTo>
                    <a:pt x="42999" y="55464"/>
                    <a:pt x="46659" y="53063"/>
                    <a:pt x="48603" y="49632"/>
                  </a:cubicBezTo>
                  <a:lnTo>
                    <a:pt x="76163" y="49632"/>
                  </a:lnTo>
                  <a:cubicBezTo>
                    <a:pt x="76849" y="49632"/>
                    <a:pt x="77535" y="49060"/>
                    <a:pt x="77535" y="48260"/>
                  </a:cubicBezTo>
                  <a:lnTo>
                    <a:pt x="77535" y="1372"/>
                  </a:lnTo>
                  <a:cubicBezTo>
                    <a:pt x="77535" y="686"/>
                    <a:pt x="76964" y="0"/>
                    <a:pt x="76163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F3AE0043-92F8-4F4F-841D-F50A45B76112}"/>
                </a:ext>
              </a:extLst>
            </p:cNvPr>
            <p:cNvSpPr/>
            <p:nvPr/>
          </p:nvSpPr>
          <p:spPr>
            <a:xfrm>
              <a:off x="2069167" y="988635"/>
              <a:ext cx="11263" cy="34308"/>
            </a:xfrm>
            <a:custGeom>
              <a:avLst/>
              <a:gdLst>
                <a:gd name="connsiteX0" fmla="*/ 19481 w 11435"/>
                <a:gd name="connsiteY0" fmla="*/ 0 h 34307"/>
                <a:gd name="connsiteX1" fmla="*/ 1526 w 11435"/>
                <a:gd name="connsiteY1" fmla="*/ 0 h 34307"/>
                <a:gd name="connsiteX2" fmla="*/ 39 w 11435"/>
                <a:gd name="connsiteY2" fmla="*/ 1601 h 34307"/>
                <a:gd name="connsiteX3" fmla="*/ 5872 w 11435"/>
                <a:gd name="connsiteY3" fmla="*/ 38997 h 34307"/>
                <a:gd name="connsiteX4" fmla="*/ 8959 w 11435"/>
                <a:gd name="connsiteY4" fmla="*/ 41741 h 34307"/>
                <a:gd name="connsiteX5" fmla="*/ 12047 w 11435"/>
                <a:gd name="connsiteY5" fmla="*/ 41741 h 34307"/>
                <a:gd name="connsiteX6" fmla="*/ 15135 w 11435"/>
                <a:gd name="connsiteY6" fmla="*/ 38997 h 34307"/>
                <a:gd name="connsiteX7" fmla="*/ 20967 w 11435"/>
                <a:gd name="connsiteY7" fmla="*/ 1601 h 34307"/>
                <a:gd name="connsiteX8" fmla="*/ 19481 w 11435"/>
                <a:gd name="connsiteY8" fmla="*/ 0 h 3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5" h="34307">
                  <a:moveTo>
                    <a:pt x="19481" y="0"/>
                  </a:moveTo>
                  <a:lnTo>
                    <a:pt x="1526" y="0"/>
                  </a:lnTo>
                  <a:cubicBezTo>
                    <a:pt x="611" y="0"/>
                    <a:pt x="-189" y="686"/>
                    <a:pt x="39" y="1601"/>
                  </a:cubicBezTo>
                  <a:lnTo>
                    <a:pt x="5872" y="38997"/>
                  </a:lnTo>
                  <a:cubicBezTo>
                    <a:pt x="6101" y="40483"/>
                    <a:pt x="7358" y="41741"/>
                    <a:pt x="8959" y="41741"/>
                  </a:cubicBezTo>
                  <a:lnTo>
                    <a:pt x="12047" y="41741"/>
                  </a:lnTo>
                  <a:cubicBezTo>
                    <a:pt x="13648" y="41741"/>
                    <a:pt x="14906" y="40483"/>
                    <a:pt x="15135" y="38997"/>
                  </a:cubicBezTo>
                  <a:lnTo>
                    <a:pt x="20967" y="1601"/>
                  </a:lnTo>
                  <a:cubicBezTo>
                    <a:pt x="21082" y="686"/>
                    <a:pt x="20395" y="0"/>
                    <a:pt x="19481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AAA1446-EB61-4CF5-83FD-97626561C25D}"/>
                </a:ext>
              </a:extLst>
            </p:cNvPr>
            <p:cNvSpPr/>
            <p:nvPr/>
          </p:nvSpPr>
          <p:spPr>
            <a:xfrm>
              <a:off x="2052988" y="911648"/>
              <a:ext cx="45052" cy="68615"/>
            </a:xfrm>
            <a:custGeom>
              <a:avLst/>
              <a:gdLst>
                <a:gd name="connsiteX0" fmla="*/ 38539 w 45743"/>
                <a:gd name="connsiteY0" fmla="*/ 60519 h 68615"/>
                <a:gd name="connsiteX1" fmla="*/ 52720 w 45743"/>
                <a:gd name="connsiteY1" fmla="*/ 38105 h 68615"/>
                <a:gd name="connsiteX2" fmla="*/ 30305 w 45743"/>
                <a:gd name="connsiteY2" fmla="*/ 12831 h 68615"/>
                <a:gd name="connsiteX3" fmla="*/ 32935 w 45743"/>
                <a:gd name="connsiteY3" fmla="*/ 595 h 68615"/>
                <a:gd name="connsiteX4" fmla="*/ 31678 w 45743"/>
                <a:gd name="connsiteY4" fmla="*/ 366 h 68615"/>
                <a:gd name="connsiteX5" fmla="*/ 14867 w 45743"/>
                <a:gd name="connsiteY5" fmla="*/ 21294 h 68615"/>
                <a:gd name="connsiteX6" fmla="*/ 21157 w 45743"/>
                <a:gd name="connsiteY6" fmla="*/ 31586 h 68615"/>
                <a:gd name="connsiteX7" fmla="*/ 32021 w 45743"/>
                <a:gd name="connsiteY7" fmla="*/ 40049 h 68615"/>
                <a:gd name="connsiteX8" fmla="*/ 35680 w 45743"/>
                <a:gd name="connsiteY8" fmla="*/ 45309 h 68615"/>
                <a:gd name="connsiteX9" fmla="*/ 29848 w 45743"/>
                <a:gd name="connsiteY9" fmla="*/ 60405 h 68615"/>
                <a:gd name="connsiteX10" fmla="*/ 23329 w 45743"/>
                <a:gd name="connsiteY10" fmla="*/ 60405 h 68615"/>
                <a:gd name="connsiteX11" fmla="*/ 29848 w 45743"/>
                <a:gd name="connsiteY11" fmla="*/ 48854 h 68615"/>
                <a:gd name="connsiteX12" fmla="*/ 11093 w 45743"/>
                <a:gd name="connsiteY12" fmla="*/ 20951 h 68615"/>
                <a:gd name="connsiteX13" fmla="*/ 11093 w 45743"/>
                <a:gd name="connsiteY13" fmla="*/ 20951 h 68615"/>
                <a:gd name="connsiteX14" fmla="*/ 10064 w 45743"/>
                <a:gd name="connsiteY14" fmla="*/ 20608 h 68615"/>
                <a:gd name="connsiteX15" fmla="*/ 0 w 45743"/>
                <a:gd name="connsiteY15" fmla="*/ 36847 h 68615"/>
                <a:gd name="connsiteX16" fmla="*/ 16925 w 45743"/>
                <a:gd name="connsiteY16" fmla="*/ 55487 h 68615"/>
                <a:gd name="connsiteX17" fmla="*/ 16925 w 45743"/>
                <a:gd name="connsiteY17" fmla="*/ 60290 h 68615"/>
                <a:gd name="connsiteX18" fmla="*/ 6633 w 45743"/>
                <a:gd name="connsiteY18" fmla="*/ 60290 h 68615"/>
                <a:gd name="connsiteX19" fmla="*/ 5261 w 45743"/>
                <a:gd name="connsiteY19" fmla="*/ 62349 h 68615"/>
                <a:gd name="connsiteX20" fmla="*/ 8005 w 45743"/>
                <a:gd name="connsiteY20" fmla="*/ 71040 h 68615"/>
                <a:gd name="connsiteX21" fmla="*/ 10178 w 45743"/>
                <a:gd name="connsiteY21" fmla="*/ 72184 h 68615"/>
                <a:gd name="connsiteX22" fmla="*/ 43228 w 45743"/>
                <a:gd name="connsiteY22" fmla="*/ 72184 h 68615"/>
                <a:gd name="connsiteX23" fmla="*/ 45401 w 45743"/>
                <a:gd name="connsiteY23" fmla="*/ 71040 h 68615"/>
                <a:gd name="connsiteX24" fmla="*/ 48260 w 45743"/>
                <a:gd name="connsiteY24" fmla="*/ 62234 h 68615"/>
                <a:gd name="connsiteX25" fmla="*/ 46659 w 45743"/>
                <a:gd name="connsiteY25" fmla="*/ 60290 h 68615"/>
                <a:gd name="connsiteX26" fmla="*/ 38196 w 45743"/>
                <a:gd name="connsiteY26" fmla="*/ 60290 h 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743" h="68615">
                  <a:moveTo>
                    <a:pt x="38539" y="60519"/>
                  </a:moveTo>
                  <a:cubicBezTo>
                    <a:pt x="43228" y="56517"/>
                    <a:pt x="53863" y="44737"/>
                    <a:pt x="52720" y="38105"/>
                  </a:cubicBezTo>
                  <a:cubicBezTo>
                    <a:pt x="51462" y="30900"/>
                    <a:pt x="31449" y="20608"/>
                    <a:pt x="30305" y="12831"/>
                  </a:cubicBezTo>
                  <a:cubicBezTo>
                    <a:pt x="29619" y="9286"/>
                    <a:pt x="30991" y="4483"/>
                    <a:pt x="32935" y="595"/>
                  </a:cubicBezTo>
                  <a:cubicBezTo>
                    <a:pt x="33164" y="-91"/>
                    <a:pt x="32478" y="-206"/>
                    <a:pt x="31678" y="366"/>
                  </a:cubicBezTo>
                  <a:cubicBezTo>
                    <a:pt x="31334" y="709"/>
                    <a:pt x="14981" y="12831"/>
                    <a:pt x="14867" y="21294"/>
                  </a:cubicBezTo>
                  <a:cubicBezTo>
                    <a:pt x="14867" y="24610"/>
                    <a:pt x="17154" y="28270"/>
                    <a:pt x="21157" y="31586"/>
                  </a:cubicBezTo>
                  <a:cubicBezTo>
                    <a:pt x="24359" y="34331"/>
                    <a:pt x="28704" y="36732"/>
                    <a:pt x="32021" y="40049"/>
                  </a:cubicBezTo>
                  <a:cubicBezTo>
                    <a:pt x="33622" y="41535"/>
                    <a:pt x="34880" y="42908"/>
                    <a:pt x="35680" y="45309"/>
                  </a:cubicBezTo>
                  <a:cubicBezTo>
                    <a:pt x="37281" y="49884"/>
                    <a:pt x="32707" y="57088"/>
                    <a:pt x="29848" y="60405"/>
                  </a:cubicBezTo>
                  <a:lnTo>
                    <a:pt x="23329" y="60405"/>
                  </a:lnTo>
                  <a:cubicBezTo>
                    <a:pt x="25960" y="57203"/>
                    <a:pt x="28819" y="53086"/>
                    <a:pt x="29848" y="48854"/>
                  </a:cubicBezTo>
                  <a:cubicBezTo>
                    <a:pt x="32478" y="38791"/>
                    <a:pt x="7319" y="36275"/>
                    <a:pt x="11093" y="20951"/>
                  </a:cubicBezTo>
                  <a:lnTo>
                    <a:pt x="11093" y="20951"/>
                  </a:lnTo>
                  <a:cubicBezTo>
                    <a:pt x="11093" y="20951"/>
                    <a:pt x="10635" y="20150"/>
                    <a:pt x="10064" y="20608"/>
                  </a:cubicBezTo>
                  <a:cubicBezTo>
                    <a:pt x="9835" y="20836"/>
                    <a:pt x="114" y="30214"/>
                    <a:pt x="0" y="36847"/>
                  </a:cubicBezTo>
                  <a:cubicBezTo>
                    <a:pt x="0" y="42450"/>
                    <a:pt x="11550" y="47825"/>
                    <a:pt x="16925" y="55487"/>
                  </a:cubicBezTo>
                  <a:cubicBezTo>
                    <a:pt x="17840" y="57088"/>
                    <a:pt x="17611" y="58804"/>
                    <a:pt x="16925" y="60290"/>
                  </a:cubicBezTo>
                  <a:lnTo>
                    <a:pt x="6633" y="60290"/>
                  </a:lnTo>
                  <a:cubicBezTo>
                    <a:pt x="6633" y="60290"/>
                    <a:pt x="4231" y="59947"/>
                    <a:pt x="5261" y="62349"/>
                  </a:cubicBezTo>
                  <a:lnTo>
                    <a:pt x="8005" y="71040"/>
                  </a:lnTo>
                  <a:cubicBezTo>
                    <a:pt x="8005" y="71040"/>
                    <a:pt x="8463" y="72184"/>
                    <a:pt x="10178" y="72184"/>
                  </a:cubicBezTo>
                  <a:lnTo>
                    <a:pt x="43228" y="72184"/>
                  </a:lnTo>
                  <a:cubicBezTo>
                    <a:pt x="44943" y="72184"/>
                    <a:pt x="45401" y="71040"/>
                    <a:pt x="45401" y="71040"/>
                  </a:cubicBezTo>
                  <a:lnTo>
                    <a:pt x="48260" y="62234"/>
                  </a:lnTo>
                  <a:cubicBezTo>
                    <a:pt x="48946" y="60176"/>
                    <a:pt x="46659" y="60290"/>
                    <a:pt x="46659" y="60290"/>
                  </a:cubicBezTo>
                  <a:lnTo>
                    <a:pt x="38196" y="6029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859B7FF6-E65A-4FED-8045-3DB4CE6F0D8C}"/>
                </a:ext>
              </a:extLst>
            </p:cNvPr>
            <p:cNvSpPr/>
            <p:nvPr/>
          </p:nvSpPr>
          <p:spPr>
            <a:xfrm>
              <a:off x="1867263" y="1268814"/>
              <a:ext cx="11263" cy="34308"/>
            </a:xfrm>
            <a:custGeom>
              <a:avLst/>
              <a:gdLst>
                <a:gd name="connsiteX0" fmla="*/ 11207 w 11435"/>
                <a:gd name="connsiteY0" fmla="*/ 801 h 34307"/>
                <a:gd name="connsiteX1" fmla="*/ 801 w 11435"/>
                <a:gd name="connsiteY1" fmla="*/ 7776 h 34307"/>
                <a:gd name="connsiteX2" fmla="*/ 0 w 11435"/>
                <a:gd name="connsiteY2" fmla="*/ 8920 h 34307"/>
                <a:gd name="connsiteX3" fmla="*/ 915 w 11435"/>
                <a:gd name="connsiteY3" fmla="*/ 10064 h 34307"/>
                <a:gd name="connsiteX4" fmla="*/ 1715 w 11435"/>
                <a:gd name="connsiteY4" fmla="*/ 9835 h 34307"/>
                <a:gd name="connsiteX5" fmla="*/ 3088 w 11435"/>
                <a:gd name="connsiteY5" fmla="*/ 9263 h 34307"/>
                <a:gd name="connsiteX6" fmla="*/ 6633 w 11435"/>
                <a:gd name="connsiteY6" fmla="*/ 7776 h 34307"/>
                <a:gd name="connsiteX7" fmla="*/ 6747 w 11435"/>
                <a:gd name="connsiteY7" fmla="*/ 8691 h 34307"/>
                <a:gd name="connsiteX8" fmla="*/ 6747 w 11435"/>
                <a:gd name="connsiteY8" fmla="*/ 32021 h 34307"/>
                <a:gd name="connsiteX9" fmla="*/ 5261 w 11435"/>
                <a:gd name="connsiteY9" fmla="*/ 33850 h 34307"/>
                <a:gd name="connsiteX10" fmla="*/ 1715 w 11435"/>
                <a:gd name="connsiteY10" fmla="*/ 34079 h 34307"/>
                <a:gd name="connsiteX11" fmla="*/ 686 w 11435"/>
                <a:gd name="connsiteY11" fmla="*/ 35223 h 34307"/>
                <a:gd name="connsiteX12" fmla="*/ 2059 w 11435"/>
                <a:gd name="connsiteY12" fmla="*/ 36252 h 34307"/>
                <a:gd name="connsiteX13" fmla="*/ 7548 w 11435"/>
                <a:gd name="connsiteY13" fmla="*/ 36252 h 34307"/>
                <a:gd name="connsiteX14" fmla="*/ 9835 w 11435"/>
                <a:gd name="connsiteY14" fmla="*/ 36252 h 34307"/>
                <a:gd name="connsiteX15" fmla="*/ 17383 w 11435"/>
                <a:gd name="connsiteY15" fmla="*/ 36252 h 34307"/>
                <a:gd name="connsiteX16" fmla="*/ 18755 w 11435"/>
                <a:gd name="connsiteY16" fmla="*/ 35337 h 34307"/>
                <a:gd name="connsiteX17" fmla="*/ 17726 w 11435"/>
                <a:gd name="connsiteY17" fmla="*/ 34193 h 34307"/>
                <a:gd name="connsiteX18" fmla="*/ 14867 w 11435"/>
                <a:gd name="connsiteY18" fmla="*/ 33965 h 34307"/>
                <a:gd name="connsiteX19" fmla="*/ 13609 w 11435"/>
                <a:gd name="connsiteY19" fmla="*/ 32135 h 34307"/>
                <a:gd name="connsiteX20" fmla="*/ 13380 w 11435"/>
                <a:gd name="connsiteY20" fmla="*/ 21957 h 34307"/>
                <a:gd name="connsiteX21" fmla="*/ 13380 w 11435"/>
                <a:gd name="connsiteY21" fmla="*/ 13494 h 34307"/>
                <a:gd name="connsiteX22" fmla="*/ 13609 w 11435"/>
                <a:gd name="connsiteY22" fmla="*/ 2287 h 34307"/>
                <a:gd name="connsiteX23" fmla="*/ 13609 w 11435"/>
                <a:gd name="connsiteY23" fmla="*/ 1601 h 34307"/>
                <a:gd name="connsiteX24" fmla="*/ 12465 w 11435"/>
                <a:gd name="connsiteY24" fmla="*/ 0 h 34307"/>
                <a:gd name="connsiteX25" fmla="*/ 10864 w 11435"/>
                <a:gd name="connsiteY25" fmla="*/ 686 h 3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5" h="34307">
                  <a:moveTo>
                    <a:pt x="11207" y="801"/>
                  </a:moveTo>
                  <a:cubicBezTo>
                    <a:pt x="9492" y="1944"/>
                    <a:pt x="1029" y="7548"/>
                    <a:pt x="801" y="7776"/>
                  </a:cubicBezTo>
                  <a:cubicBezTo>
                    <a:pt x="229" y="8005"/>
                    <a:pt x="0" y="8577"/>
                    <a:pt x="0" y="8920"/>
                  </a:cubicBezTo>
                  <a:cubicBezTo>
                    <a:pt x="0" y="9492"/>
                    <a:pt x="458" y="10064"/>
                    <a:pt x="915" y="10064"/>
                  </a:cubicBezTo>
                  <a:lnTo>
                    <a:pt x="1715" y="9835"/>
                  </a:lnTo>
                  <a:lnTo>
                    <a:pt x="3088" y="9263"/>
                  </a:lnTo>
                  <a:cubicBezTo>
                    <a:pt x="4117" y="8806"/>
                    <a:pt x="6290" y="7776"/>
                    <a:pt x="6633" y="7776"/>
                  </a:cubicBezTo>
                  <a:cubicBezTo>
                    <a:pt x="6633" y="7891"/>
                    <a:pt x="6747" y="8691"/>
                    <a:pt x="6747" y="8691"/>
                  </a:cubicBezTo>
                  <a:lnTo>
                    <a:pt x="6747" y="32021"/>
                  </a:lnTo>
                  <a:cubicBezTo>
                    <a:pt x="6404" y="33393"/>
                    <a:pt x="6290" y="33622"/>
                    <a:pt x="5261" y="33850"/>
                  </a:cubicBezTo>
                  <a:lnTo>
                    <a:pt x="1715" y="34079"/>
                  </a:lnTo>
                  <a:cubicBezTo>
                    <a:pt x="1715" y="34079"/>
                    <a:pt x="686" y="34537"/>
                    <a:pt x="686" y="35223"/>
                  </a:cubicBezTo>
                  <a:cubicBezTo>
                    <a:pt x="686" y="35680"/>
                    <a:pt x="915" y="36252"/>
                    <a:pt x="2059" y="36252"/>
                  </a:cubicBezTo>
                  <a:lnTo>
                    <a:pt x="7548" y="36252"/>
                  </a:lnTo>
                  <a:cubicBezTo>
                    <a:pt x="7548" y="36252"/>
                    <a:pt x="9835" y="36252"/>
                    <a:pt x="9835" y="36252"/>
                  </a:cubicBezTo>
                  <a:lnTo>
                    <a:pt x="17383" y="36252"/>
                  </a:lnTo>
                  <a:cubicBezTo>
                    <a:pt x="18526" y="36252"/>
                    <a:pt x="18755" y="35794"/>
                    <a:pt x="18755" y="35337"/>
                  </a:cubicBezTo>
                  <a:cubicBezTo>
                    <a:pt x="18755" y="34651"/>
                    <a:pt x="18298" y="34193"/>
                    <a:pt x="17726" y="34193"/>
                  </a:cubicBezTo>
                  <a:lnTo>
                    <a:pt x="14867" y="33965"/>
                  </a:lnTo>
                  <a:cubicBezTo>
                    <a:pt x="13952" y="33736"/>
                    <a:pt x="13609" y="33507"/>
                    <a:pt x="13609" y="32135"/>
                  </a:cubicBezTo>
                  <a:lnTo>
                    <a:pt x="13380" y="21957"/>
                  </a:lnTo>
                  <a:lnTo>
                    <a:pt x="13380" y="13494"/>
                  </a:lnTo>
                  <a:lnTo>
                    <a:pt x="13609" y="2287"/>
                  </a:lnTo>
                  <a:lnTo>
                    <a:pt x="13609" y="1601"/>
                  </a:lnTo>
                  <a:cubicBezTo>
                    <a:pt x="13609" y="114"/>
                    <a:pt x="12808" y="0"/>
                    <a:pt x="12465" y="0"/>
                  </a:cubicBezTo>
                  <a:lnTo>
                    <a:pt x="10864" y="68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F38DD595-7971-43E2-B587-9E42D6CEB617}"/>
                </a:ext>
              </a:extLst>
            </p:cNvPr>
            <p:cNvSpPr/>
            <p:nvPr/>
          </p:nvSpPr>
          <p:spPr>
            <a:xfrm>
              <a:off x="1891591" y="1268814"/>
              <a:ext cx="22526" cy="34308"/>
            </a:xfrm>
            <a:custGeom>
              <a:avLst/>
              <a:gdLst>
                <a:gd name="connsiteX0" fmla="*/ 6519 w 22871"/>
                <a:gd name="connsiteY0" fmla="*/ 27218 h 34307"/>
                <a:gd name="connsiteX1" fmla="*/ 11207 w 22871"/>
                <a:gd name="connsiteY1" fmla="*/ 19212 h 34307"/>
                <a:gd name="connsiteX2" fmla="*/ 18183 w 22871"/>
                <a:gd name="connsiteY2" fmla="*/ 27446 h 34307"/>
                <a:gd name="connsiteX3" fmla="*/ 12351 w 22871"/>
                <a:gd name="connsiteY3" fmla="*/ 33622 h 34307"/>
                <a:gd name="connsiteX4" fmla="*/ 6404 w 22871"/>
                <a:gd name="connsiteY4" fmla="*/ 27218 h 34307"/>
                <a:gd name="connsiteX5" fmla="*/ 1830 w 22871"/>
                <a:gd name="connsiteY5" fmla="*/ 9034 h 34307"/>
                <a:gd name="connsiteX6" fmla="*/ 7777 w 22871"/>
                <a:gd name="connsiteY6" fmla="*/ 17383 h 34307"/>
                <a:gd name="connsiteX7" fmla="*/ 0 w 22871"/>
                <a:gd name="connsiteY7" fmla="*/ 27446 h 34307"/>
                <a:gd name="connsiteX8" fmla="*/ 0 w 22871"/>
                <a:gd name="connsiteY8" fmla="*/ 27446 h 34307"/>
                <a:gd name="connsiteX9" fmla="*/ 12008 w 22871"/>
                <a:gd name="connsiteY9" fmla="*/ 37052 h 34307"/>
                <a:gd name="connsiteX10" fmla="*/ 24816 w 22871"/>
                <a:gd name="connsiteY10" fmla="*/ 26303 h 34307"/>
                <a:gd name="connsiteX11" fmla="*/ 17268 w 22871"/>
                <a:gd name="connsiteY11" fmla="*/ 16125 h 34307"/>
                <a:gd name="connsiteX12" fmla="*/ 23215 w 22871"/>
                <a:gd name="connsiteY12" fmla="*/ 7662 h 34307"/>
                <a:gd name="connsiteX13" fmla="*/ 13266 w 22871"/>
                <a:gd name="connsiteY13" fmla="*/ 0 h 34307"/>
                <a:gd name="connsiteX14" fmla="*/ 1715 w 22871"/>
                <a:gd name="connsiteY14" fmla="*/ 8806 h 34307"/>
                <a:gd name="connsiteX15" fmla="*/ 7891 w 22871"/>
                <a:gd name="connsiteY15" fmla="*/ 8005 h 34307"/>
                <a:gd name="connsiteX16" fmla="*/ 12694 w 22871"/>
                <a:gd name="connsiteY16" fmla="*/ 3316 h 34307"/>
                <a:gd name="connsiteX17" fmla="*/ 17040 w 22871"/>
                <a:gd name="connsiteY17" fmla="*/ 8120 h 34307"/>
                <a:gd name="connsiteX18" fmla="*/ 13266 w 22871"/>
                <a:gd name="connsiteY18" fmla="*/ 14295 h 34307"/>
                <a:gd name="connsiteX19" fmla="*/ 7777 w 22871"/>
                <a:gd name="connsiteY19" fmla="*/ 8005 h 3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71" h="34307">
                  <a:moveTo>
                    <a:pt x="6519" y="27218"/>
                  </a:moveTo>
                  <a:cubicBezTo>
                    <a:pt x="6519" y="22872"/>
                    <a:pt x="9378" y="20356"/>
                    <a:pt x="11207" y="19212"/>
                  </a:cubicBezTo>
                  <a:cubicBezTo>
                    <a:pt x="14981" y="21385"/>
                    <a:pt x="18183" y="23444"/>
                    <a:pt x="18183" y="27446"/>
                  </a:cubicBezTo>
                  <a:cubicBezTo>
                    <a:pt x="18183" y="31106"/>
                    <a:pt x="15896" y="33622"/>
                    <a:pt x="12351" y="33622"/>
                  </a:cubicBezTo>
                  <a:cubicBezTo>
                    <a:pt x="8806" y="33622"/>
                    <a:pt x="6404" y="30877"/>
                    <a:pt x="6404" y="27218"/>
                  </a:cubicBezTo>
                  <a:close/>
                  <a:moveTo>
                    <a:pt x="1830" y="9034"/>
                  </a:moveTo>
                  <a:cubicBezTo>
                    <a:pt x="1830" y="13266"/>
                    <a:pt x="5032" y="15782"/>
                    <a:pt x="7777" y="17383"/>
                  </a:cubicBezTo>
                  <a:cubicBezTo>
                    <a:pt x="2859" y="19555"/>
                    <a:pt x="0" y="23215"/>
                    <a:pt x="0" y="27446"/>
                  </a:cubicBezTo>
                  <a:lnTo>
                    <a:pt x="0" y="27446"/>
                  </a:lnTo>
                  <a:cubicBezTo>
                    <a:pt x="0" y="33393"/>
                    <a:pt x="4803" y="37052"/>
                    <a:pt x="12008" y="37052"/>
                  </a:cubicBezTo>
                  <a:cubicBezTo>
                    <a:pt x="20470" y="37052"/>
                    <a:pt x="24816" y="31678"/>
                    <a:pt x="24816" y="26303"/>
                  </a:cubicBezTo>
                  <a:cubicBezTo>
                    <a:pt x="24816" y="20928"/>
                    <a:pt x="20470" y="17954"/>
                    <a:pt x="17268" y="16125"/>
                  </a:cubicBezTo>
                  <a:cubicBezTo>
                    <a:pt x="19327" y="15095"/>
                    <a:pt x="23215" y="12580"/>
                    <a:pt x="23215" y="7662"/>
                  </a:cubicBezTo>
                  <a:cubicBezTo>
                    <a:pt x="23215" y="2745"/>
                    <a:pt x="19212" y="0"/>
                    <a:pt x="13266" y="0"/>
                  </a:cubicBezTo>
                  <a:cubicBezTo>
                    <a:pt x="4803" y="0"/>
                    <a:pt x="1715" y="5261"/>
                    <a:pt x="1715" y="8806"/>
                  </a:cubicBezTo>
                  <a:close/>
                  <a:moveTo>
                    <a:pt x="7891" y="8005"/>
                  </a:moveTo>
                  <a:cubicBezTo>
                    <a:pt x="7891" y="5832"/>
                    <a:pt x="9149" y="3316"/>
                    <a:pt x="12694" y="3316"/>
                  </a:cubicBezTo>
                  <a:cubicBezTo>
                    <a:pt x="14867" y="3316"/>
                    <a:pt x="17040" y="4803"/>
                    <a:pt x="17040" y="8120"/>
                  </a:cubicBezTo>
                  <a:cubicBezTo>
                    <a:pt x="17040" y="11665"/>
                    <a:pt x="14981" y="13494"/>
                    <a:pt x="13266" y="14295"/>
                  </a:cubicBezTo>
                  <a:cubicBezTo>
                    <a:pt x="9149" y="12008"/>
                    <a:pt x="7777" y="10407"/>
                    <a:pt x="7777" y="800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1A23E3A9-99DC-4141-BD57-DBC6245655C7}"/>
                </a:ext>
              </a:extLst>
            </p:cNvPr>
            <p:cNvSpPr/>
            <p:nvPr/>
          </p:nvSpPr>
          <p:spPr>
            <a:xfrm>
              <a:off x="1922564" y="1268814"/>
              <a:ext cx="22526" cy="34308"/>
            </a:xfrm>
            <a:custGeom>
              <a:avLst/>
              <a:gdLst>
                <a:gd name="connsiteX0" fmla="*/ 6519 w 22871"/>
                <a:gd name="connsiteY0" fmla="*/ 27218 h 34307"/>
                <a:gd name="connsiteX1" fmla="*/ 11207 w 22871"/>
                <a:gd name="connsiteY1" fmla="*/ 19212 h 34307"/>
                <a:gd name="connsiteX2" fmla="*/ 18298 w 22871"/>
                <a:gd name="connsiteY2" fmla="*/ 27446 h 34307"/>
                <a:gd name="connsiteX3" fmla="*/ 12580 w 22871"/>
                <a:gd name="connsiteY3" fmla="*/ 33622 h 34307"/>
                <a:gd name="connsiteX4" fmla="*/ 6633 w 22871"/>
                <a:gd name="connsiteY4" fmla="*/ 27218 h 34307"/>
                <a:gd name="connsiteX5" fmla="*/ 1830 w 22871"/>
                <a:gd name="connsiteY5" fmla="*/ 9034 h 34307"/>
                <a:gd name="connsiteX6" fmla="*/ 7777 w 22871"/>
                <a:gd name="connsiteY6" fmla="*/ 17383 h 34307"/>
                <a:gd name="connsiteX7" fmla="*/ 0 w 22871"/>
                <a:gd name="connsiteY7" fmla="*/ 27446 h 34307"/>
                <a:gd name="connsiteX8" fmla="*/ 12122 w 22871"/>
                <a:gd name="connsiteY8" fmla="*/ 37052 h 34307"/>
                <a:gd name="connsiteX9" fmla="*/ 24816 w 22871"/>
                <a:gd name="connsiteY9" fmla="*/ 26303 h 34307"/>
                <a:gd name="connsiteX10" fmla="*/ 17268 w 22871"/>
                <a:gd name="connsiteY10" fmla="*/ 16125 h 34307"/>
                <a:gd name="connsiteX11" fmla="*/ 23215 w 22871"/>
                <a:gd name="connsiteY11" fmla="*/ 7662 h 34307"/>
                <a:gd name="connsiteX12" fmla="*/ 13266 w 22871"/>
                <a:gd name="connsiteY12" fmla="*/ 0 h 34307"/>
                <a:gd name="connsiteX13" fmla="*/ 1830 w 22871"/>
                <a:gd name="connsiteY13" fmla="*/ 8806 h 34307"/>
                <a:gd name="connsiteX14" fmla="*/ 7891 w 22871"/>
                <a:gd name="connsiteY14" fmla="*/ 8005 h 34307"/>
                <a:gd name="connsiteX15" fmla="*/ 12808 w 22871"/>
                <a:gd name="connsiteY15" fmla="*/ 3316 h 34307"/>
                <a:gd name="connsiteX16" fmla="*/ 17154 w 22871"/>
                <a:gd name="connsiteY16" fmla="*/ 8120 h 34307"/>
                <a:gd name="connsiteX17" fmla="*/ 13380 w 22871"/>
                <a:gd name="connsiteY17" fmla="*/ 14295 h 34307"/>
                <a:gd name="connsiteX18" fmla="*/ 7891 w 22871"/>
                <a:gd name="connsiteY18" fmla="*/ 8005 h 3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871" h="34307">
                  <a:moveTo>
                    <a:pt x="6519" y="27218"/>
                  </a:moveTo>
                  <a:cubicBezTo>
                    <a:pt x="6519" y="22872"/>
                    <a:pt x="9378" y="20356"/>
                    <a:pt x="11207" y="19212"/>
                  </a:cubicBezTo>
                  <a:cubicBezTo>
                    <a:pt x="15095" y="21385"/>
                    <a:pt x="18298" y="23444"/>
                    <a:pt x="18298" y="27446"/>
                  </a:cubicBezTo>
                  <a:cubicBezTo>
                    <a:pt x="18298" y="31106"/>
                    <a:pt x="15896" y="33622"/>
                    <a:pt x="12580" y="33622"/>
                  </a:cubicBezTo>
                  <a:cubicBezTo>
                    <a:pt x="9263" y="33622"/>
                    <a:pt x="6633" y="30877"/>
                    <a:pt x="6633" y="27218"/>
                  </a:cubicBezTo>
                  <a:close/>
                  <a:moveTo>
                    <a:pt x="1830" y="9034"/>
                  </a:moveTo>
                  <a:cubicBezTo>
                    <a:pt x="1830" y="13266"/>
                    <a:pt x="4918" y="15782"/>
                    <a:pt x="7777" y="17383"/>
                  </a:cubicBezTo>
                  <a:cubicBezTo>
                    <a:pt x="2973" y="19555"/>
                    <a:pt x="0" y="23215"/>
                    <a:pt x="0" y="27446"/>
                  </a:cubicBezTo>
                  <a:cubicBezTo>
                    <a:pt x="0" y="33393"/>
                    <a:pt x="4803" y="37052"/>
                    <a:pt x="12122" y="37052"/>
                  </a:cubicBezTo>
                  <a:cubicBezTo>
                    <a:pt x="20470" y="37052"/>
                    <a:pt x="24816" y="31678"/>
                    <a:pt x="24816" y="26303"/>
                  </a:cubicBezTo>
                  <a:cubicBezTo>
                    <a:pt x="24816" y="20928"/>
                    <a:pt x="20356" y="17954"/>
                    <a:pt x="17268" y="16125"/>
                  </a:cubicBezTo>
                  <a:cubicBezTo>
                    <a:pt x="19441" y="15095"/>
                    <a:pt x="23215" y="12580"/>
                    <a:pt x="23215" y="7662"/>
                  </a:cubicBezTo>
                  <a:cubicBezTo>
                    <a:pt x="23215" y="2745"/>
                    <a:pt x="19327" y="0"/>
                    <a:pt x="13266" y="0"/>
                  </a:cubicBezTo>
                  <a:cubicBezTo>
                    <a:pt x="4918" y="0"/>
                    <a:pt x="1830" y="5261"/>
                    <a:pt x="1830" y="8806"/>
                  </a:cubicBezTo>
                  <a:close/>
                  <a:moveTo>
                    <a:pt x="7891" y="8005"/>
                  </a:moveTo>
                  <a:cubicBezTo>
                    <a:pt x="7891" y="5832"/>
                    <a:pt x="9149" y="3316"/>
                    <a:pt x="12808" y="3316"/>
                  </a:cubicBezTo>
                  <a:cubicBezTo>
                    <a:pt x="14981" y="3316"/>
                    <a:pt x="17154" y="4803"/>
                    <a:pt x="17154" y="8120"/>
                  </a:cubicBezTo>
                  <a:cubicBezTo>
                    <a:pt x="17154" y="11665"/>
                    <a:pt x="15210" y="13494"/>
                    <a:pt x="13380" y="14295"/>
                  </a:cubicBezTo>
                  <a:cubicBezTo>
                    <a:pt x="9378" y="12008"/>
                    <a:pt x="7891" y="10407"/>
                    <a:pt x="7891" y="800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E689265D-CB33-4C9A-A4C0-D587311C50E8}"/>
                </a:ext>
              </a:extLst>
            </p:cNvPr>
            <p:cNvSpPr/>
            <p:nvPr/>
          </p:nvSpPr>
          <p:spPr>
            <a:xfrm>
              <a:off x="1953312" y="1269386"/>
              <a:ext cx="11263" cy="34308"/>
            </a:xfrm>
            <a:custGeom>
              <a:avLst/>
              <a:gdLst>
                <a:gd name="connsiteX0" fmla="*/ 19098 w 11435"/>
                <a:gd name="connsiteY0" fmla="*/ 114 h 34307"/>
                <a:gd name="connsiteX1" fmla="*/ 16125 w 11435"/>
                <a:gd name="connsiteY1" fmla="*/ 343 h 34307"/>
                <a:gd name="connsiteX2" fmla="*/ 4918 w 11435"/>
                <a:gd name="connsiteY2" fmla="*/ 343 h 34307"/>
                <a:gd name="connsiteX3" fmla="*/ 3431 w 11435"/>
                <a:gd name="connsiteY3" fmla="*/ 1487 h 34307"/>
                <a:gd name="connsiteX4" fmla="*/ 2287 w 11435"/>
                <a:gd name="connsiteY4" fmla="*/ 13494 h 34307"/>
                <a:gd name="connsiteX5" fmla="*/ 3774 w 11435"/>
                <a:gd name="connsiteY5" fmla="*/ 15095 h 34307"/>
                <a:gd name="connsiteX6" fmla="*/ 14752 w 11435"/>
                <a:gd name="connsiteY6" fmla="*/ 25273 h 34307"/>
                <a:gd name="connsiteX7" fmla="*/ 7891 w 11435"/>
                <a:gd name="connsiteY7" fmla="*/ 32935 h 34307"/>
                <a:gd name="connsiteX8" fmla="*/ 2287 w 11435"/>
                <a:gd name="connsiteY8" fmla="*/ 27446 h 34307"/>
                <a:gd name="connsiteX9" fmla="*/ 1258 w 11435"/>
                <a:gd name="connsiteY9" fmla="*/ 26074 h 34307"/>
                <a:gd name="connsiteX10" fmla="*/ 114 w 11435"/>
                <a:gd name="connsiteY10" fmla="*/ 27332 h 34307"/>
                <a:gd name="connsiteX11" fmla="*/ 0 w 11435"/>
                <a:gd name="connsiteY11" fmla="*/ 32592 h 34307"/>
                <a:gd name="connsiteX12" fmla="*/ 0 w 11435"/>
                <a:gd name="connsiteY12" fmla="*/ 33279 h 34307"/>
                <a:gd name="connsiteX13" fmla="*/ 1144 w 11435"/>
                <a:gd name="connsiteY13" fmla="*/ 35680 h 34307"/>
                <a:gd name="connsiteX14" fmla="*/ 1144 w 11435"/>
                <a:gd name="connsiteY14" fmla="*/ 35680 h 34307"/>
                <a:gd name="connsiteX15" fmla="*/ 5718 w 11435"/>
                <a:gd name="connsiteY15" fmla="*/ 36481 h 34307"/>
                <a:gd name="connsiteX16" fmla="*/ 21271 w 11435"/>
                <a:gd name="connsiteY16" fmla="*/ 23101 h 34307"/>
                <a:gd name="connsiteX17" fmla="*/ 6290 w 11435"/>
                <a:gd name="connsiteY17" fmla="*/ 9949 h 34307"/>
                <a:gd name="connsiteX18" fmla="*/ 6747 w 11435"/>
                <a:gd name="connsiteY18" fmla="*/ 5489 h 34307"/>
                <a:gd name="connsiteX19" fmla="*/ 14524 w 11435"/>
                <a:gd name="connsiteY19" fmla="*/ 5489 h 34307"/>
                <a:gd name="connsiteX20" fmla="*/ 17840 w 11435"/>
                <a:gd name="connsiteY20" fmla="*/ 7319 h 34307"/>
                <a:gd name="connsiteX21" fmla="*/ 18869 w 11435"/>
                <a:gd name="connsiteY21" fmla="*/ 8577 h 34307"/>
                <a:gd name="connsiteX22" fmla="*/ 19899 w 11435"/>
                <a:gd name="connsiteY22" fmla="*/ 7548 h 34307"/>
                <a:gd name="connsiteX23" fmla="*/ 20585 w 11435"/>
                <a:gd name="connsiteY23" fmla="*/ 1601 h 34307"/>
                <a:gd name="connsiteX24" fmla="*/ 19555 w 11435"/>
                <a:gd name="connsiteY24" fmla="*/ 0 h 34307"/>
                <a:gd name="connsiteX25" fmla="*/ 18984 w 11435"/>
                <a:gd name="connsiteY25" fmla="*/ 0 h 3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5" h="34307">
                  <a:moveTo>
                    <a:pt x="19098" y="114"/>
                  </a:moveTo>
                  <a:lnTo>
                    <a:pt x="16125" y="343"/>
                  </a:lnTo>
                  <a:lnTo>
                    <a:pt x="4918" y="343"/>
                  </a:lnTo>
                  <a:cubicBezTo>
                    <a:pt x="3660" y="343"/>
                    <a:pt x="3431" y="1029"/>
                    <a:pt x="3431" y="1487"/>
                  </a:cubicBezTo>
                  <a:lnTo>
                    <a:pt x="2287" y="13494"/>
                  </a:lnTo>
                  <a:cubicBezTo>
                    <a:pt x="2287" y="13494"/>
                    <a:pt x="2287" y="14867"/>
                    <a:pt x="3774" y="15095"/>
                  </a:cubicBezTo>
                  <a:cubicBezTo>
                    <a:pt x="6862" y="15438"/>
                    <a:pt x="14752" y="18069"/>
                    <a:pt x="14752" y="25273"/>
                  </a:cubicBezTo>
                  <a:cubicBezTo>
                    <a:pt x="14752" y="30991"/>
                    <a:pt x="11093" y="32935"/>
                    <a:pt x="7891" y="32935"/>
                  </a:cubicBezTo>
                  <a:cubicBezTo>
                    <a:pt x="4117" y="32935"/>
                    <a:pt x="2287" y="31106"/>
                    <a:pt x="2287" y="27446"/>
                  </a:cubicBezTo>
                  <a:cubicBezTo>
                    <a:pt x="2287" y="26188"/>
                    <a:pt x="1715" y="26074"/>
                    <a:pt x="1258" y="26074"/>
                  </a:cubicBezTo>
                  <a:cubicBezTo>
                    <a:pt x="343" y="26074"/>
                    <a:pt x="114" y="27103"/>
                    <a:pt x="114" y="27332"/>
                  </a:cubicBezTo>
                  <a:cubicBezTo>
                    <a:pt x="114" y="27332"/>
                    <a:pt x="0" y="32592"/>
                    <a:pt x="0" y="32592"/>
                  </a:cubicBezTo>
                  <a:lnTo>
                    <a:pt x="0" y="33279"/>
                  </a:lnTo>
                  <a:cubicBezTo>
                    <a:pt x="0" y="34193"/>
                    <a:pt x="0" y="34994"/>
                    <a:pt x="1144" y="35680"/>
                  </a:cubicBezTo>
                  <a:lnTo>
                    <a:pt x="1144" y="35680"/>
                  </a:lnTo>
                  <a:cubicBezTo>
                    <a:pt x="2287" y="36138"/>
                    <a:pt x="4003" y="36481"/>
                    <a:pt x="5718" y="36481"/>
                  </a:cubicBezTo>
                  <a:cubicBezTo>
                    <a:pt x="16468" y="36481"/>
                    <a:pt x="21271" y="29505"/>
                    <a:pt x="21271" y="23101"/>
                  </a:cubicBezTo>
                  <a:cubicBezTo>
                    <a:pt x="21271" y="15324"/>
                    <a:pt x="13609" y="11207"/>
                    <a:pt x="6290" y="9949"/>
                  </a:cubicBezTo>
                  <a:cubicBezTo>
                    <a:pt x="6290" y="9034"/>
                    <a:pt x="6633" y="6404"/>
                    <a:pt x="6747" y="5489"/>
                  </a:cubicBezTo>
                  <a:lnTo>
                    <a:pt x="14524" y="5489"/>
                  </a:lnTo>
                  <a:cubicBezTo>
                    <a:pt x="17840" y="5489"/>
                    <a:pt x="17840" y="6404"/>
                    <a:pt x="17840" y="7319"/>
                  </a:cubicBezTo>
                  <a:cubicBezTo>
                    <a:pt x="17840" y="8463"/>
                    <a:pt x="18755" y="8577"/>
                    <a:pt x="18869" y="8577"/>
                  </a:cubicBezTo>
                  <a:cubicBezTo>
                    <a:pt x="19441" y="8577"/>
                    <a:pt x="19899" y="8234"/>
                    <a:pt x="19899" y="7548"/>
                  </a:cubicBezTo>
                  <a:lnTo>
                    <a:pt x="20585" y="1601"/>
                  </a:lnTo>
                  <a:cubicBezTo>
                    <a:pt x="20585" y="1601"/>
                    <a:pt x="20585" y="0"/>
                    <a:pt x="19555" y="0"/>
                  </a:cubicBezTo>
                  <a:lnTo>
                    <a:pt x="18984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7B8217D2-1515-4DB0-99A2-3FE73C3D6C30}"/>
                </a:ext>
              </a:extLst>
            </p:cNvPr>
            <p:cNvSpPr/>
            <p:nvPr/>
          </p:nvSpPr>
          <p:spPr>
            <a:xfrm>
              <a:off x="1773895" y="1106196"/>
              <a:ext cx="292834" cy="182975"/>
            </a:xfrm>
            <a:custGeom>
              <a:avLst/>
              <a:gdLst>
                <a:gd name="connsiteX0" fmla="*/ 0 w 297333"/>
                <a:gd name="connsiteY0" fmla="*/ 151526 h 182974"/>
                <a:gd name="connsiteX1" fmla="*/ 37167 w 297333"/>
                <a:gd name="connsiteY1" fmla="*/ 188807 h 182974"/>
                <a:gd name="connsiteX2" fmla="*/ 151069 w 297333"/>
                <a:gd name="connsiteY2" fmla="*/ 74562 h 182974"/>
                <a:gd name="connsiteX3" fmla="*/ 265084 w 297333"/>
                <a:gd name="connsiteY3" fmla="*/ 188693 h 182974"/>
                <a:gd name="connsiteX4" fmla="*/ 302137 w 297333"/>
                <a:gd name="connsiteY4" fmla="*/ 151411 h 182974"/>
                <a:gd name="connsiteX5" fmla="*/ 151069 w 297333"/>
                <a:gd name="connsiteY5" fmla="*/ 0 h 182974"/>
                <a:gd name="connsiteX6" fmla="*/ 0 w 297333"/>
                <a:gd name="connsiteY6" fmla="*/ 151411 h 18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333" h="182974">
                  <a:moveTo>
                    <a:pt x="0" y="151526"/>
                  </a:moveTo>
                  <a:cubicBezTo>
                    <a:pt x="10750" y="164105"/>
                    <a:pt x="23101" y="176570"/>
                    <a:pt x="37167" y="188807"/>
                  </a:cubicBezTo>
                  <a:lnTo>
                    <a:pt x="151069" y="74562"/>
                  </a:lnTo>
                  <a:lnTo>
                    <a:pt x="265084" y="188693"/>
                  </a:lnTo>
                  <a:cubicBezTo>
                    <a:pt x="279151" y="176456"/>
                    <a:pt x="291387" y="163991"/>
                    <a:pt x="302137" y="151411"/>
                  </a:cubicBezTo>
                  <a:lnTo>
                    <a:pt x="151069" y="0"/>
                  </a:lnTo>
                  <a:lnTo>
                    <a:pt x="0" y="15141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480427ED-8C5D-4C65-9F61-42D03EF39284}"/>
                </a:ext>
              </a:extLst>
            </p:cNvPr>
            <p:cNvSpPr/>
            <p:nvPr/>
          </p:nvSpPr>
          <p:spPr>
            <a:xfrm>
              <a:off x="1699222" y="1073375"/>
              <a:ext cx="439250" cy="22872"/>
            </a:xfrm>
            <a:custGeom>
              <a:avLst/>
              <a:gdLst>
                <a:gd name="connsiteX0" fmla="*/ 226889 w 446000"/>
                <a:gd name="connsiteY0" fmla="*/ 0 h 22871"/>
                <a:gd name="connsiteX1" fmla="*/ 0 w 446000"/>
                <a:gd name="connsiteY1" fmla="*/ 20585 h 22871"/>
                <a:gd name="connsiteX2" fmla="*/ 2402 w 446000"/>
                <a:gd name="connsiteY2" fmla="*/ 33850 h 22871"/>
                <a:gd name="connsiteX3" fmla="*/ 227003 w 446000"/>
                <a:gd name="connsiteY3" fmla="*/ 13494 h 22871"/>
                <a:gd name="connsiteX4" fmla="*/ 451604 w 446000"/>
                <a:gd name="connsiteY4" fmla="*/ 33850 h 22871"/>
                <a:gd name="connsiteX5" fmla="*/ 454006 w 446000"/>
                <a:gd name="connsiteY5" fmla="*/ 20585 h 22871"/>
                <a:gd name="connsiteX6" fmla="*/ 227117 w 446000"/>
                <a:gd name="connsiteY6" fmla="*/ 0 h 2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000" h="22871">
                  <a:moveTo>
                    <a:pt x="226889" y="0"/>
                  </a:moveTo>
                  <a:cubicBezTo>
                    <a:pt x="149239" y="0"/>
                    <a:pt x="73419" y="7090"/>
                    <a:pt x="0" y="20585"/>
                  </a:cubicBezTo>
                  <a:cubicBezTo>
                    <a:pt x="686" y="24930"/>
                    <a:pt x="1487" y="29390"/>
                    <a:pt x="2402" y="33850"/>
                  </a:cubicBezTo>
                  <a:cubicBezTo>
                    <a:pt x="75134" y="20470"/>
                    <a:pt x="150154" y="13494"/>
                    <a:pt x="227003" y="13494"/>
                  </a:cubicBezTo>
                  <a:cubicBezTo>
                    <a:pt x="303852" y="13494"/>
                    <a:pt x="378872" y="20470"/>
                    <a:pt x="451604" y="33850"/>
                  </a:cubicBezTo>
                  <a:cubicBezTo>
                    <a:pt x="452519" y="29390"/>
                    <a:pt x="453320" y="25045"/>
                    <a:pt x="454006" y="20585"/>
                  </a:cubicBezTo>
                  <a:cubicBezTo>
                    <a:pt x="380587" y="7090"/>
                    <a:pt x="304767" y="0"/>
                    <a:pt x="227117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1EA4CA7B-CEAC-4C9A-88EB-C24C8515F859}"/>
                </a:ext>
              </a:extLst>
            </p:cNvPr>
            <p:cNvSpPr/>
            <p:nvPr/>
          </p:nvSpPr>
          <p:spPr>
            <a:xfrm>
              <a:off x="1831785" y="864555"/>
              <a:ext cx="180206" cy="182975"/>
            </a:xfrm>
            <a:custGeom>
              <a:avLst/>
              <a:gdLst>
                <a:gd name="connsiteX0" fmla="*/ 184461 w 182974"/>
                <a:gd name="connsiteY0" fmla="*/ 92059 h 182974"/>
                <a:gd name="connsiteX1" fmla="*/ 92173 w 182974"/>
                <a:gd name="connsiteY1" fmla="*/ 0 h 182974"/>
                <a:gd name="connsiteX2" fmla="*/ 0 w 182974"/>
                <a:gd name="connsiteY2" fmla="*/ 92059 h 182974"/>
                <a:gd name="connsiteX3" fmla="*/ 92173 w 182974"/>
                <a:gd name="connsiteY3" fmla="*/ 184118 h 182974"/>
                <a:gd name="connsiteX4" fmla="*/ 184461 w 182974"/>
                <a:gd name="connsiteY4" fmla="*/ 92059 h 182974"/>
                <a:gd name="connsiteX5" fmla="*/ 92173 w 182974"/>
                <a:gd name="connsiteY5" fmla="*/ 139289 h 182974"/>
                <a:gd name="connsiteX6" fmla="*/ 44943 w 182974"/>
                <a:gd name="connsiteY6" fmla="*/ 92174 h 182974"/>
                <a:gd name="connsiteX7" fmla="*/ 92173 w 182974"/>
                <a:gd name="connsiteY7" fmla="*/ 45058 h 182974"/>
                <a:gd name="connsiteX8" fmla="*/ 139290 w 182974"/>
                <a:gd name="connsiteY8" fmla="*/ 92174 h 182974"/>
                <a:gd name="connsiteX9" fmla="*/ 92173 w 182974"/>
                <a:gd name="connsiteY9" fmla="*/ 139289 h 18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974" h="182974">
                  <a:moveTo>
                    <a:pt x="184461" y="92059"/>
                  </a:moveTo>
                  <a:cubicBezTo>
                    <a:pt x="184461" y="41284"/>
                    <a:pt x="143178" y="0"/>
                    <a:pt x="92173" y="0"/>
                  </a:cubicBezTo>
                  <a:cubicBezTo>
                    <a:pt x="41169" y="0"/>
                    <a:pt x="0" y="41284"/>
                    <a:pt x="0" y="92059"/>
                  </a:cubicBezTo>
                  <a:cubicBezTo>
                    <a:pt x="0" y="142835"/>
                    <a:pt x="41284" y="184118"/>
                    <a:pt x="92173" y="184118"/>
                  </a:cubicBezTo>
                  <a:cubicBezTo>
                    <a:pt x="143063" y="184118"/>
                    <a:pt x="184461" y="142949"/>
                    <a:pt x="184461" y="92059"/>
                  </a:cubicBezTo>
                  <a:close/>
                  <a:moveTo>
                    <a:pt x="92173" y="139289"/>
                  </a:moveTo>
                  <a:cubicBezTo>
                    <a:pt x="66100" y="139289"/>
                    <a:pt x="44943" y="118133"/>
                    <a:pt x="44943" y="92174"/>
                  </a:cubicBezTo>
                  <a:cubicBezTo>
                    <a:pt x="44943" y="66214"/>
                    <a:pt x="66100" y="45058"/>
                    <a:pt x="92173" y="45058"/>
                  </a:cubicBezTo>
                  <a:cubicBezTo>
                    <a:pt x="118247" y="45058"/>
                    <a:pt x="139290" y="66214"/>
                    <a:pt x="139290" y="92174"/>
                  </a:cubicBezTo>
                  <a:cubicBezTo>
                    <a:pt x="139290" y="118133"/>
                    <a:pt x="118133" y="139289"/>
                    <a:pt x="92173" y="13928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12703B3-56F1-44B1-BBA8-32B77E090E85}"/>
                </a:ext>
              </a:extLst>
            </p:cNvPr>
            <p:cNvSpPr/>
            <p:nvPr/>
          </p:nvSpPr>
          <p:spPr>
            <a:xfrm>
              <a:off x="1475430" y="1622413"/>
              <a:ext cx="236519" cy="240154"/>
            </a:xfrm>
            <a:custGeom>
              <a:avLst/>
              <a:gdLst>
                <a:gd name="connsiteX0" fmla="*/ 126481 w 240154"/>
                <a:gd name="connsiteY0" fmla="*/ 0 h 240154"/>
                <a:gd name="connsiteX1" fmla="*/ 0 w 240154"/>
                <a:gd name="connsiteY1" fmla="*/ 120192 h 240154"/>
                <a:gd name="connsiteX2" fmla="*/ 123508 w 240154"/>
                <a:gd name="connsiteY2" fmla="*/ 240497 h 240154"/>
                <a:gd name="connsiteX3" fmla="*/ 250332 w 240154"/>
                <a:gd name="connsiteY3" fmla="*/ 114931 h 240154"/>
                <a:gd name="connsiteX4" fmla="*/ 126481 w 240154"/>
                <a:gd name="connsiteY4" fmla="*/ 114 h 240154"/>
                <a:gd name="connsiteX5" fmla="*/ 136087 w 240154"/>
                <a:gd name="connsiteY5" fmla="*/ 219913 h 240154"/>
                <a:gd name="connsiteX6" fmla="*/ 46773 w 240154"/>
                <a:gd name="connsiteY6" fmla="*/ 110814 h 240154"/>
                <a:gd name="connsiteX7" fmla="*/ 117790 w 240154"/>
                <a:gd name="connsiteY7" fmla="*/ 19784 h 240154"/>
                <a:gd name="connsiteX8" fmla="*/ 202873 w 240154"/>
                <a:gd name="connsiteY8" fmla="*/ 125795 h 240154"/>
                <a:gd name="connsiteX9" fmla="*/ 136087 w 240154"/>
                <a:gd name="connsiteY9" fmla="*/ 219798 h 2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54" h="240154">
                  <a:moveTo>
                    <a:pt x="126481" y="0"/>
                  </a:moveTo>
                  <a:cubicBezTo>
                    <a:pt x="39568" y="0"/>
                    <a:pt x="0" y="62326"/>
                    <a:pt x="0" y="120192"/>
                  </a:cubicBezTo>
                  <a:cubicBezTo>
                    <a:pt x="0" y="178057"/>
                    <a:pt x="38653" y="240497"/>
                    <a:pt x="123508" y="240497"/>
                  </a:cubicBezTo>
                  <a:cubicBezTo>
                    <a:pt x="198184" y="240497"/>
                    <a:pt x="250332" y="188807"/>
                    <a:pt x="250332" y="114931"/>
                  </a:cubicBezTo>
                  <a:cubicBezTo>
                    <a:pt x="250332" y="41055"/>
                    <a:pt x="202873" y="114"/>
                    <a:pt x="126481" y="114"/>
                  </a:cubicBezTo>
                  <a:close/>
                  <a:moveTo>
                    <a:pt x="136087" y="219913"/>
                  </a:moveTo>
                  <a:cubicBezTo>
                    <a:pt x="83482" y="219913"/>
                    <a:pt x="46773" y="175084"/>
                    <a:pt x="46773" y="110814"/>
                  </a:cubicBezTo>
                  <a:cubicBezTo>
                    <a:pt x="46773" y="31563"/>
                    <a:pt x="91259" y="19784"/>
                    <a:pt x="117790" y="19784"/>
                  </a:cubicBezTo>
                  <a:cubicBezTo>
                    <a:pt x="167879" y="19784"/>
                    <a:pt x="202873" y="63355"/>
                    <a:pt x="202873" y="125795"/>
                  </a:cubicBezTo>
                  <a:cubicBezTo>
                    <a:pt x="202873" y="210650"/>
                    <a:pt x="156215" y="219798"/>
                    <a:pt x="136087" y="2197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FC3E84C7-CA88-410F-8869-D18FEC96C5A4}"/>
                </a:ext>
              </a:extLst>
            </p:cNvPr>
            <p:cNvSpPr/>
            <p:nvPr/>
          </p:nvSpPr>
          <p:spPr>
            <a:xfrm>
              <a:off x="2101192" y="1622070"/>
              <a:ext cx="123891" cy="240154"/>
            </a:xfrm>
            <a:custGeom>
              <a:avLst/>
              <a:gdLst>
                <a:gd name="connsiteX0" fmla="*/ 124537 w 125795"/>
                <a:gd name="connsiteY0" fmla="*/ 59009 h 240154"/>
                <a:gd name="connsiteX1" fmla="*/ 111615 w 125795"/>
                <a:gd name="connsiteY1" fmla="*/ 59009 h 240154"/>
                <a:gd name="connsiteX2" fmla="*/ 104410 w 125795"/>
                <a:gd name="connsiteY2" fmla="*/ 33164 h 240154"/>
                <a:gd name="connsiteX3" fmla="*/ 73876 w 125795"/>
                <a:gd name="connsiteY3" fmla="*/ 19555 h 240154"/>
                <a:gd name="connsiteX4" fmla="*/ 40941 w 125795"/>
                <a:gd name="connsiteY4" fmla="*/ 47688 h 240154"/>
                <a:gd name="connsiteX5" fmla="*/ 71703 w 125795"/>
                <a:gd name="connsiteY5" fmla="*/ 88628 h 240154"/>
                <a:gd name="connsiteX6" fmla="*/ 80166 w 125795"/>
                <a:gd name="connsiteY6" fmla="*/ 94804 h 240154"/>
                <a:gd name="connsiteX7" fmla="*/ 130370 w 125795"/>
                <a:gd name="connsiteY7" fmla="*/ 173368 h 240154"/>
                <a:gd name="connsiteX8" fmla="*/ 100979 w 125795"/>
                <a:gd name="connsiteY8" fmla="*/ 227803 h 240154"/>
                <a:gd name="connsiteX9" fmla="*/ 51919 w 125795"/>
                <a:gd name="connsiteY9" fmla="*/ 240497 h 240154"/>
                <a:gd name="connsiteX10" fmla="*/ 0 w 125795"/>
                <a:gd name="connsiteY10" fmla="*/ 227689 h 240154"/>
                <a:gd name="connsiteX11" fmla="*/ 0 w 125795"/>
                <a:gd name="connsiteY11" fmla="*/ 170052 h 240154"/>
                <a:gd name="connsiteX12" fmla="*/ 11893 w 125795"/>
                <a:gd name="connsiteY12" fmla="*/ 170052 h 240154"/>
                <a:gd name="connsiteX13" fmla="*/ 16010 w 125795"/>
                <a:gd name="connsiteY13" fmla="*/ 192352 h 240154"/>
                <a:gd name="connsiteX14" fmla="*/ 56150 w 125795"/>
                <a:gd name="connsiteY14" fmla="*/ 220599 h 240154"/>
                <a:gd name="connsiteX15" fmla="*/ 93660 w 125795"/>
                <a:gd name="connsiteY15" fmla="*/ 189150 h 240154"/>
                <a:gd name="connsiteX16" fmla="*/ 65299 w 125795"/>
                <a:gd name="connsiteY16" fmla="*/ 143406 h 240154"/>
                <a:gd name="connsiteX17" fmla="*/ 51576 w 125795"/>
                <a:gd name="connsiteY17" fmla="*/ 132657 h 240154"/>
                <a:gd name="connsiteX18" fmla="*/ 6175 w 125795"/>
                <a:gd name="connsiteY18" fmla="*/ 59352 h 240154"/>
                <a:gd name="connsiteX19" fmla="*/ 78107 w 125795"/>
                <a:gd name="connsiteY19" fmla="*/ 0 h 240154"/>
                <a:gd name="connsiteX20" fmla="*/ 124766 w 125795"/>
                <a:gd name="connsiteY20" fmla="*/ 8806 h 240154"/>
                <a:gd name="connsiteX21" fmla="*/ 124766 w 125795"/>
                <a:gd name="connsiteY21" fmla="*/ 58666 h 2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795" h="240154">
                  <a:moveTo>
                    <a:pt x="124537" y="59009"/>
                  </a:moveTo>
                  <a:lnTo>
                    <a:pt x="111615" y="59009"/>
                  </a:lnTo>
                  <a:cubicBezTo>
                    <a:pt x="111615" y="59009"/>
                    <a:pt x="113101" y="44486"/>
                    <a:pt x="104410" y="33164"/>
                  </a:cubicBezTo>
                  <a:cubicBezTo>
                    <a:pt x="99950" y="27332"/>
                    <a:pt x="91602" y="19555"/>
                    <a:pt x="73876" y="19555"/>
                  </a:cubicBezTo>
                  <a:cubicBezTo>
                    <a:pt x="53863" y="19555"/>
                    <a:pt x="40941" y="30534"/>
                    <a:pt x="40941" y="47688"/>
                  </a:cubicBezTo>
                  <a:cubicBezTo>
                    <a:pt x="40941" y="59352"/>
                    <a:pt x="45629" y="68959"/>
                    <a:pt x="71703" y="88628"/>
                  </a:cubicBezTo>
                  <a:lnTo>
                    <a:pt x="80166" y="94804"/>
                  </a:lnTo>
                  <a:cubicBezTo>
                    <a:pt x="117218" y="123622"/>
                    <a:pt x="130370" y="144207"/>
                    <a:pt x="130370" y="173368"/>
                  </a:cubicBezTo>
                  <a:cubicBezTo>
                    <a:pt x="130370" y="186520"/>
                    <a:pt x="126481" y="211221"/>
                    <a:pt x="100979" y="227803"/>
                  </a:cubicBezTo>
                  <a:cubicBezTo>
                    <a:pt x="87599" y="236266"/>
                    <a:pt x="71589" y="240497"/>
                    <a:pt x="51919" y="240497"/>
                  </a:cubicBezTo>
                  <a:cubicBezTo>
                    <a:pt x="33965" y="240497"/>
                    <a:pt x="9149" y="236838"/>
                    <a:pt x="0" y="227689"/>
                  </a:cubicBezTo>
                  <a:lnTo>
                    <a:pt x="0" y="170052"/>
                  </a:lnTo>
                  <a:lnTo>
                    <a:pt x="11893" y="170052"/>
                  </a:lnTo>
                  <a:cubicBezTo>
                    <a:pt x="11893" y="170052"/>
                    <a:pt x="14295" y="187206"/>
                    <a:pt x="16010" y="192352"/>
                  </a:cubicBezTo>
                  <a:cubicBezTo>
                    <a:pt x="23329" y="216939"/>
                    <a:pt x="44257" y="220599"/>
                    <a:pt x="56150" y="220599"/>
                  </a:cubicBezTo>
                  <a:cubicBezTo>
                    <a:pt x="80509" y="220599"/>
                    <a:pt x="93660" y="204474"/>
                    <a:pt x="93660" y="189150"/>
                  </a:cubicBezTo>
                  <a:cubicBezTo>
                    <a:pt x="93660" y="174855"/>
                    <a:pt x="88857" y="161590"/>
                    <a:pt x="65299" y="143406"/>
                  </a:cubicBezTo>
                  <a:lnTo>
                    <a:pt x="51576" y="132657"/>
                  </a:lnTo>
                  <a:cubicBezTo>
                    <a:pt x="19784" y="107726"/>
                    <a:pt x="6175" y="85884"/>
                    <a:pt x="6175" y="59352"/>
                  </a:cubicBezTo>
                  <a:cubicBezTo>
                    <a:pt x="6175" y="24473"/>
                    <a:pt x="35337" y="0"/>
                    <a:pt x="78107" y="0"/>
                  </a:cubicBezTo>
                  <a:cubicBezTo>
                    <a:pt x="113902" y="0"/>
                    <a:pt x="124766" y="8806"/>
                    <a:pt x="124766" y="8806"/>
                  </a:cubicBezTo>
                  <a:lnTo>
                    <a:pt x="124766" y="5866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96B25D5-3C03-4499-9AA8-2A850B8B8ABB}"/>
                </a:ext>
              </a:extLst>
            </p:cNvPr>
            <p:cNvSpPr/>
            <p:nvPr/>
          </p:nvSpPr>
          <p:spPr>
            <a:xfrm>
              <a:off x="2296602" y="1626759"/>
              <a:ext cx="146417" cy="228718"/>
            </a:xfrm>
            <a:custGeom>
              <a:avLst/>
              <a:gdLst>
                <a:gd name="connsiteX0" fmla="*/ 117104 w 148666"/>
                <a:gd name="connsiteY0" fmla="*/ 20470 h 228718"/>
                <a:gd name="connsiteX1" fmla="*/ 138489 w 148666"/>
                <a:gd name="connsiteY1" fmla="*/ 47345 h 228718"/>
                <a:gd name="connsiteX2" fmla="*/ 149239 w 148666"/>
                <a:gd name="connsiteY2" fmla="*/ 47345 h 228718"/>
                <a:gd name="connsiteX3" fmla="*/ 149239 w 148666"/>
                <a:gd name="connsiteY3" fmla="*/ 0 h 228718"/>
                <a:gd name="connsiteX4" fmla="*/ 0 w 148666"/>
                <a:gd name="connsiteY4" fmla="*/ 0 h 228718"/>
                <a:gd name="connsiteX5" fmla="*/ 0 w 148666"/>
                <a:gd name="connsiteY5" fmla="*/ 10521 h 228718"/>
                <a:gd name="connsiteX6" fmla="*/ 6861 w 148666"/>
                <a:gd name="connsiteY6" fmla="*/ 10521 h 228718"/>
                <a:gd name="connsiteX7" fmla="*/ 29962 w 148666"/>
                <a:gd name="connsiteY7" fmla="*/ 30877 h 228718"/>
                <a:gd name="connsiteX8" fmla="*/ 29962 w 148666"/>
                <a:gd name="connsiteY8" fmla="*/ 197498 h 228718"/>
                <a:gd name="connsiteX9" fmla="*/ 9606 w 148666"/>
                <a:gd name="connsiteY9" fmla="*/ 221285 h 228718"/>
                <a:gd name="connsiteX10" fmla="*/ 4574 w 148666"/>
                <a:gd name="connsiteY10" fmla="*/ 221285 h 228718"/>
                <a:gd name="connsiteX11" fmla="*/ 4574 w 148666"/>
                <a:gd name="connsiteY11" fmla="*/ 231920 h 228718"/>
                <a:gd name="connsiteX12" fmla="*/ 156901 w 148666"/>
                <a:gd name="connsiteY12" fmla="*/ 231920 h 228718"/>
                <a:gd name="connsiteX13" fmla="*/ 156901 w 148666"/>
                <a:gd name="connsiteY13" fmla="*/ 180802 h 228718"/>
                <a:gd name="connsiteX14" fmla="*/ 145808 w 148666"/>
                <a:gd name="connsiteY14" fmla="*/ 180802 h 228718"/>
                <a:gd name="connsiteX15" fmla="*/ 121221 w 148666"/>
                <a:gd name="connsiteY15" fmla="*/ 211450 h 228718"/>
                <a:gd name="connsiteX16" fmla="*/ 73419 w 148666"/>
                <a:gd name="connsiteY16" fmla="*/ 211450 h 228718"/>
                <a:gd name="connsiteX17" fmla="*/ 73419 w 148666"/>
                <a:gd name="connsiteY17" fmla="*/ 118705 h 228718"/>
                <a:gd name="connsiteX18" fmla="*/ 117904 w 148666"/>
                <a:gd name="connsiteY18" fmla="*/ 118705 h 228718"/>
                <a:gd name="connsiteX19" fmla="*/ 133571 w 148666"/>
                <a:gd name="connsiteY19" fmla="*/ 139747 h 228718"/>
                <a:gd name="connsiteX20" fmla="*/ 144321 w 148666"/>
                <a:gd name="connsiteY20" fmla="*/ 139747 h 228718"/>
                <a:gd name="connsiteX21" fmla="*/ 144321 w 148666"/>
                <a:gd name="connsiteY21" fmla="*/ 77078 h 228718"/>
                <a:gd name="connsiteX22" fmla="*/ 133571 w 148666"/>
                <a:gd name="connsiteY22" fmla="*/ 77078 h 228718"/>
                <a:gd name="connsiteX23" fmla="*/ 117904 w 148666"/>
                <a:gd name="connsiteY23" fmla="*/ 98120 h 228718"/>
                <a:gd name="connsiteX24" fmla="*/ 73419 w 148666"/>
                <a:gd name="connsiteY24" fmla="*/ 98120 h 228718"/>
                <a:gd name="connsiteX25" fmla="*/ 73419 w 148666"/>
                <a:gd name="connsiteY25" fmla="*/ 20585 h 228718"/>
                <a:gd name="connsiteX26" fmla="*/ 117104 w 148666"/>
                <a:gd name="connsiteY26" fmla="*/ 20585 h 2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8666" h="228718">
                  <a:moveTo>
                    <a:pt x="117104" y="20470"/>
                  </a:moveTo>
                  <a:cubicBezTo>
                    <a:pt x="137688" y="20470"/>
                    <a:pt x="138489" y="31678"/>
                    <a:pt x="138489" y="47345"/>
                  </a:cubicBezTo>
                  <a:lnTo>
                    <a:pt x="149239" y="47345"/>
                  </a:lnTo>
                  <a:lnTo>
                    <a:pt x="149239" y="0"/>
                  </a:lnTo>
                  <a:lnTo>
                    <a:pt x="0" y="0"/>
                  </a:lnTo>
                  <a:lnTo>
                    <a:pt x="0" y="10521"/>
                  </a:lnTo>
                  <a:lnTo>
                    <a:pt x="6861" y="10521"/>
                  </a:lnTo>
                  <a:cubicBezTo>
                    <a:pt x="17039" y="10521"/>
                    <a:pt x="29962" y="13609"/>
                    <a:pt x="29962" y="30877"/>
                  </a:cubicBezTo>
                  <a:lnTo>
                    <a:pt x="29962" y="197498"/>
                  </a:lnTo>
                  <a:cubicBezTo>
                    <a:pt x="29962" y="219798"/>
                    <a:pt x="23558" y="221399"/>
                    <a:pt x="9606" y="221285"/>
                  </a:cubicBezTo>
                  <a:lnTo>
                    <a:pt x="4574" y="221285"/>
                  </a:lnTo>
                  <a:lnTo>
                    <a:pt x="4574" y="231920"/>
                  </a:lnTo>
                  <a:lnTo>
                    <a:pt x="156901" y="231920"/>
                  </a:lnTo>
                  <a:lnTo>
                    <a:pt x="156901" y="180802"/>
                  </a:lnTo>
                  <a:lnTo>
                    <a:pt x="145808" y="180802"/>
                  </a:lnTo>
                  <a:cubicBezTo>
                    <a:pt x="145808" y="203559"/>
                    <a:pt x="136773" y="211450"/>
                    <a:pt x="121221" y="211450"/>
                  </a:cubicBezTo>
                  <a:lnTo>
                    <a:pt x="73419" y="211450"/>
                  </a:lnTo>
                  <a:lnTo>
                    <a:pt x="73419" y="118705"/>
                  </a:lnTo>
                  <a:lnTo>
                    <a:pt x="117904" y="118705"/>
                  </a:lnTo>
                  <a:cubicBezTo>
                    <a:pt x="133228" y="118705"/>
                    <a:pt x="133571" y="123851"/>
                    <a:pt x="133571" y="139747"/>
                  </a:cubicBezTo>
                  <a:lnTo>
                    <a:pt x="144321" y="139747"/>
                  </a:lnTo>
                  <a:lnTo>
                    <a:pt x="144321" y="77078"/>
                  </a:lnTo>
                  <a:lnTo>
                    <a:pt x="133571" y="77078"/>
                  </a:lnTo>
                  <a:cubicBezTo>
                    <a:pt x="133571" y="93088"/>
                    <a:pt x="133228" y="98120"/>
                    <a:pt x="117904" y="98120"/>
                  </a:cubicBezTo>
                  <a:lnTo>
                    <a:pt x="73419" y="98120"/>
                  </a:lnTo>
                  <a:lnTo>
                    <a:pt x="73419" y="20585"/>
                  </a:lnTo>
                  <a:lnTo>
                    <a:pt x="117104" y="2058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013DB0F-EF04-4198-97A0-F2CC2817428D}"/>
                </a:ext>
              </a:extLst>
            </p:cNvPr>
            <p:cNvSpPr/>
            <p:nvPr/>
          </p:nvSpPr>
          <p:spPr>
            <a:xfrm>
              <a:off x="2517804" y="1626873"/>
              <a:ext cx="90102" cy="228718"/>
            </a:xfrm>
            <a:custGeom>
              <a:avLst/>
              <a:gdLst>
                <a:gd name="connsiteX0" fmla="*/ 91602 w 91487"/>
                <a:gd name="connsiteY0" fmla="*/ 221171 h 228718"/>
                <a:gd name="connsiteX1" fmla="*/ 69302 w 91487"/>
                <a:gd name="connsiteY1" fmla="*/ 205846 h 228718"/>
                <a:gd name="connsiteX2" fmla="*/ 69302 w 91487"/>
                <a:gd name="connsiteY2" fmla="*/ 26188 h 228718"/>
                <a:gd name="connsiteX3" fmla="*/ 94804 w 91487"/>
                <a:gd name="connsiteY3" fmla="*/ 10521 h 228718"/>
                <a:gd name="connsiteX4" fmla="*/ 94804 w 91487"/>
                <a:gd name="connsiteY4" fmla="*/ 0 h 228718"/>
                <a:gd name="connsiteX5" fmla="*/ 114 w 91487"/>
                <a:gd name="connsiteY5" fmla="*/ 0 h 228718"/>
                <a:gd name="connsiteX6" fmla="*/ 114 w 91487"/>
                <a:gd name="connsiteY6" fmla="*/ 10521 h 228718"/>
                <a:gd name="connsiteX7" fmla="*/ 5489 w 91487"/>
                <a:gd name="connsiteY7" fmla="*/ 10521 h 228718"/>
                <a:gd name="connsiteX8" fmla="*/ 26074 w 91487"/>
                <a:gd name="connsiteY8" fmla="*/ 26188 h 228718"/>
                <a:gd name="connsiteX9" fmla="*/ 26074 w 91487"/>
                <a:gd name="connsiteY9" fmla="*/ 205846 h 228718"/>
                <a:gd name="connsiteX10" fmla="*/ 0 w 91487"/>
                <a:gd name="connsiteY10" fmla="*/ 221171 h 228718"/>
                <a:gd name="connsiteX11" fmla="*/ 0 w 91487"/>
                <a:gd name="connsiteY11" fmla="*/ 231692 h 228718"/>
                <a:gd name="connsiteX12" fmla="*/ 102123 w 91487"/>
                <a:gd name="connsiteY12" fmla="*/ 231692 h 228718"/>
                <a:gd name="connsiteX13" fmla="*/ 102123 w 91487"/>
                <a:gd name="connsiteY13" fmla="*/ 221171 h 228718"/>
                <a:gd name="connsiteX14" fmla="*/ 91487 w 91487"/>
                <a:gd name="connsiteY14" fmla="*/ 221171 h 2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87" h="228718">
                  <a:moveTo>
                    <a:pt x="91602" y="221171"/>
                  </a:moveTo>
                  <a:cubicBezTo>
                    <a:pt x="79708" y="221171"/>
                    <a:pt x="69302" y="219455"/>
                    <a:pt x="69302" y="205846"/>
                  </a:cubicBezTo>
                  <a:lnTo>
                    <a:pt x="69302" y="26188"/>
                  </a:lnTo>
                  <a:cubicBezTo>
                    <a:pt x="69302" y="11207"/>
                    <a:pt x="76392" y="10521"/>
                    <a:pt x="94804" y="10521"/>
                  </a:cubicBezTo>
                  <a:lnTo>
                    <a:pt x="94804" y="0"/>
                  </a:lnTo>
                  <a:lnTo>
                    <a:pt x="114" y="0"/>
                  </a:lnTo>
                  <a:lnTo>
                    <a:pt x="114" y="10521"/>
                  </a:lnTo>
                  <a:lnTo>
                    <a:pt x="5489" y="10521"/>
                  </a:lnTo>
                  <a:cubicBezTo>
                    <a:pt x="13151" y="10521"/>
                    <a:pt x="26074" y="12580"/>
                    <a:pt x="26074" y="26188"/>
                  </a:cubicBezTo>
                  <a:lnTo>
                    <a:pt x="26074" y="205846"/>
                  </a:lnTo>
                  <a:cubicBezTo>
                    <a:pt x="26074" y="220713"/>
                    <a:pt x="18412" y="221171"/>
                    <a:pt x="0" y="221171"/>
                  </a:cubicBezTo>
                  <a:lnTo>
                    <a:pt x="0" y="231692"/>
                  </a:lnTo>
                  <a:lnTo>
                    <a:pt x="102123" y="231692"/>
                  </a:lnTo>
                  <a:lnTo>
                    <a:pt x="102123" y="221171"/>
                  </a:lnTo>
                  <a:lnTo>
                    <a:pt x="91487" y="22117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58AA1065-8524-4BE4-B427-13C9E52F07B9}"/>
                </a:ext>
              </a:extLst>
            </p:cNvPr>
            <p:cNvSpPr/>
            <p:nvPr/>
          </p:nvSpPr>
          <p:spPr>
            <a:xfrm>
              <a:off x="1219313" y="1626416"/>
              <a:ext cx="225256" cy="228718"/>
            </a:xfrm>
            <a:custGeom>
              <a:avLst/>
              <a:gdLst>
                <a:gd name="connsiteX0" fmla="*/ 81309 w 228718"/>
                <a:gd name="connsiteY0" fmla="*/ 10864 h 228718"/>
                <a:gd name="connsiteX1" fmla="*/ 86227 w 228718"/>
                <a:gd name="connsiteY1" fmla="*/ 10864 h 228718"/>
                <a:gd name="connsiteX2" fmla="*/ 86227 w 228718"/>
                <a:gd name="connsiteY2" fmla="*/ 229 h 228718"/>
                <a:gd name="connsiteX3" fmla="*/ 0 w 228718"/>
                <a:gd name="connsiteY3" fmla="*/ 229 h 228718"/>
                <a:gd name="connsiteX4" fmla="*/ 0 w 228718"/>
                <a:gd name="connsiteY4" fmla="*/ 10864 h 228718"/>
                <a:gd name="connsiteX5" fmla="*/ 19327 w 228718"/>
                <a:gd name="connsiteY5" fmla="*/ 14638 h 228718"/>
                <a:gd name="connsiteX6" fmla="*/ 38996 w 228718"/>
                <a:gd name="connsiteY6" fmla="*/ 35566 h 228718"/>
                <a:gd name="connsiteX7" fmla="*/ 91487 w 228718"/>
                <a:gd name="connsiteY7" fmla="*/ 121449 h 228718"/>
                <a:gd name="connsiteX8" fmla="*/ 98120 w 228718"/>
                <a:gd name="connsiteY8" fmla="*/ 151755 h 228718"/>
                <a:gd name="connsiteX9" fmla="*/ 98120 w 228718"/>
                <a:gd name="connsiteY9" fmla="*/ 202187 h 228718"/>
                <a:gd name="connsiteX10" fmla="*/ 72732 w 228718"/>
                <a:gd name="connsiteY10" fmla="*/ 221514 h 228718"/>
                <a:gd name="connsiteX11" fmla="*/ 72732 w 228718"/>
                <a:gd name="connsiteY11" fmla="*/ 232149 h 228718"/>
                <a:gd name="connsiteX12" fmla="*/ 174283 w 228718"/>
                <a:gd name="connsiteY12" fmla="*/ 232149 h 228718"/>
                <a:gd name="connsiteX13" fmla="*/ 174283 w 228718"/>
                <a:gd name="connsiteY13" fmla="*/ 221514 h 228718"/>
                <a:gd name="connsiteX14" fmla="*/ 166850 w 228718"/>
                <a:gd name="connsiteY14" fmla="*/ 221514 h 228718"/>
                <a:gd name="connsiteX15" fmla="*/ 141462 w 228718"/>
                <a:gd name="connsiteY15" fmla="*/ 201386 h 228718"/>
                <a:gd name="connsiteX16" fmla="*/ 141462 w 228718"/>
                <a:gd name="connsiteY16" fmla="*/ 151640 h 228718"/>
                <a:gd name="connsiteX17" fmla="*/ 145694 w 228718"/>
                <a:gd name="connsiteY17" fmla="*/ 122707 h 228718"/>
                <a:gd name="connsiteX18" fmla="*/ 202530 w 228718"/>
                <a:gd name="connsiteY18" fmla="*/ 28132 h 228718"/>
                <a:gd name="connsiteX19" fmla="*/ 217740 w 228718"/>
                <a:gd name="connsiteY19" fmla="*/ 14181 h 228718"/>
                <a:gd name="connsiteX20" fmla="*/ 229748 w 228718"/>
                <a:gd name="connsiteY20" fmla="*/ 10635 h 228718"/>
                <a:gd name="connsiteX21" fmla="*/ 237981 w 228718"/>
                <a:gd name="connsiteY21" fmla="*/ 10635 h 228718"/>
                <a:gd name="connsiteX22" fmla="*/ 237981 w 228718"/>
                <a:gd name="connsiteY22" fmla="*/ 0 h 228718"/>
                <a:gd name="connsiteX23" fmla="*/ 161704 w 228718"/>
                <a:gd name="connsiteY23" fmla="*/ 0 h 228718"/>
                <a:gd name="connsiteX24" fmla="*/ 161704 w 228718"/>
                <a:gd name="connsiteY24" fmla="*/ 10635 h 228718"/>
                <a:gd name="connsiteX25" fmla="*/ 169595 w 228718"/>
                <a:gd name="connsiteY25" fmla="*/ 10635 h 228718"/>
                <a:gd name="connsiteX26" fmla="*/ 174169 w 228718"/>
                <a:gd name="connsiteY26" fmla="*/ 15667 h 228718"/>
                <a:gd name="connsiteX27" fmla="*/ 169823 w 228718"/>
                <a:gd name="connsiteY27" fmla="*/ 30305 h 228718"/>
                <a:gd name="connsiteX28" fmla="*/ 127167 w 228718"/>
                <a:gd name="connsiteY28" fmla="*/ 108069 h 228718"/>
                <a:gd name="connsiteX29" fmla="*/ 78908 w 228718"/>
                <a:gd name="connsiteY29" fmla="*/ 23101 h 228718"/>
                <a:gd name="connsiteX30" fmla="*/ 75591 w 228718"/>
                <a:gd name="connsiteY30" fmla="*/ 14066 h 228718"/>
                <a:gd name="connsiteX31" fmla="*/ 77650 w 228718"/>
                <a:gd name="connsiteY31" fmla="*/ 11322 h 228718"/>
                <a:gd name="connsiteX32" fmla="*/ 81424 w 228718"/>
                <a:gd name="connsiteY32" fmla="*/ 10635 h 2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8718" h="228718">
                  <a:moveTo>
                    <a:pt x="81309" y="10864"/>
                  </a:moveTo>
                  <a:lnTo>
                    <a:pt x="86227" y="10864"/>
                  </a:lnTo>
                  <a:lnTo>
                    <a:pt x="86227" y="229"/>
                  </a:lnTo>
                  <a:lnTo>
                    <a:pt x="0" y="229"/>
                  </a:lnTo>
                  <a:lnTo>
                    <a:pt x="0" y="10864"/>
                  </a:lnTo>
                  <a:cubicBezTo>
                    <a:pt x="0" y="10864"/>
                    <a:pt x="11893" y="10521"/>
                    <a:pt x="19327" y="14638"/>
                  </a:cubicBezTo>
                  <a:cubicBezTo>
                    <a:pt x="25045" y="17840"/>
                    <a:pt x="32135" y="25731"/>
                    <a:pt x="38996" y="35566"/>
                  </a:cubicBezTo>
                  <a:cubicBezTo>
                    <a:pt x="49632" y="51462"/>
                    <a:pt x="89543" y="116989"/>
                    <a:pt x="91487" y="121449"/>
                  </a:cubicBezTo>
                  <a:cubicBezTo>
                    <a:pt x="95375" y="130141"/>
                    <a:pt x="98120" y="136316"/>
                    <a:pt x="98120" y="151755"/>
                  </a:cubicBezTo>
                  <a:lnTo>
                    <a:pt x="98120" y="202187"/>
                  </a:lnTo>
                  <a:cubicBezTo>
                    <a:pt x="98120" y="221514"/>
                    <a:pt x="87599" y="221514"/>
                    <a:pt x="72732" y="221514"/>
                  </a:cubicBezTo>
                  <a:lnTo>
                    <a:pt x="72732" y="232149"/>
                  </a:lnTo>
                  <a:lnTo>
                    <a:pt x="174283" y="232149"/>
                  </a:lnTo>
                  <a:lnTo>
                    <a:pt x="174283" y="221514"/>
                  </a:lnTo>
                  <a:lnTo>
                    <a:pt x="166850" y="221514"/>
                  </a:lnTo>
                  <a:cubicBezTo>
                    <a:pt x="152898" y="221514"/>
                    <a:pt x="141462" y="220370"/>
                    <a:pt x="141462" y="201386"/>
                  </a:cubicBezTo>
                  <a:lnTo>
                    <a:pt x="141462" y="151640"/>
                  </a:lnTo>
                  <a:cubicBezTo>
                    <a:pt x="141462" y="142148"/>
                    <a:pt x="141462" y="133000"/>
                    <a:pt x="145694" y="122707"/>
                  </a:cubicBezTo>
                  <a:cubicBezTo>
                    <a:pt x="150840" y="110356"/>
                    <a:pt x="192581" y="40254"/>
                    <a:pt x="202530" y="28132"/>
                  </a:cubicBezTo>
                  <a:cubicBezTo>
                    <a:pt x="209049" y="20242"/>
                    <a:pt x="211450" y="17611"/>
                    <a:pt x="217740" y="14181"/>
                  </a:cubicBezTo>
                  <a:cubicBezTo>
                    <a:pt x="221971" y="11893"/>
                    <a:pt x="225631" y="10635"/>
                    <a:pt x="229748" y="10635"/>
                  </a:cubicBezTo>
                  <a:lnTo>
                    <a:pt x="237981" y="10635"/>
                  </a:lnTo>
                  <a:lnTo>
                    <a:pt x="237981" y="0"/>
                  </a:lnTo>
                  <a:cubicBezTo>
                    <a:pt x="237981" y="0"/>
                    <a:pt x="161704" y="0"/>
                    <a:pt x="161704" y="0"/>
                  </a:cubicBezTo>
                  <a:lnTo>
                    <a:pt x="161704" y="10635"/>
                  </a:lnTo>
                  <a:lnTo>
                    <a:pt x="169595" y="10635"/>
                  </a:lnTo>
                  <a:cubicBezTo>
                    <a:pt x="172911" y="10635"/>
                    <a:pt x="174169" y="13037"/>
                    <a:pt x="174169" y="15667"/>
                  </a:cubicBezTo>
                  <a:cubicBezTo>
                    <a:pt x="174169" y="19555"/>
                    <a:pt x="172682" y="24015"/>
                    <a:pt x="169823" y="30305"/>
                  </a:cubicBezTo>
                  <a:cubicBezTo>
                    <a:pt x="167765" y="34880"/>
                    <a:pt x="127167" y="108069"/>
                    <a:pt x="127167" y="108069"/>
                  </a:cubicBezTo>
                  <a:cubicBezTo>
                    <a:pt x="127167" y="108069"/>
                    <a:pt x="82224" y="30305"/>
                    <a:pt x="78908" y="23101"/>
                  </a:cubicBezTo>
                  <a:cubicBezTo>
                    <a:pt x="77993" y="21385"/>
                    <a:pt x="75363" y="16696"/>
                    <a:pt x="75591" y="14066"/>
                  </a:cubicBezTo>
                  <a:cubicBezTo>
                    <a:pt x="75820" y="11779"/>
                    <a:pt x="78336" y="11093"/>
                    <a:pt x="77650" y="11322"/>
                  </a:cubicBezTo>
                  <a:cubicBezTo>
                    <a:pt x="77650" y="11322"/>
                    <a:pt x="79022" y="10635"/>
                    <a:pt x="81424" y="1063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D0A1C61-F3A1-4D83-AD00-521A7EAF2ED9}"/>
                </a:ext>
              </a:extLst>
            </p:cNvPr>
            <p:cNvSpPr/>
            <p:nvPr/>
          </p:nvSpPr>
          <p:spPr>
            <a:xfrm>
              <a:off x="1777273" y="1626644"/>
              <a:ext cx="236519" cy="228718"/>
            </a:xfrm>
            <a:custGeom>
              <a:avLst/>
              <a:gdLst>
                <a:gd name="connsiteX0" fmla="*/ 85655 w 240154"/>
                <a:gd name="connsiteY0" fmla="*/ 221399 h 228718"/>
                <a:gd name="connsiteX1" fmla="*/ 85655 w 240154"/>
                <a:gd name="connsiteY1" fmla="*/ 231920 h 228718"/>
                <a:gd name="connsiteX2" fmla="*/ 0 w 240154"/>
                <a:gd name="connsiteY2" fmla="*/ 231920 h 228718"/>
                <a:gd name="connsiteX3" fmla="*/ 0 w 240154"/>
                <a:gd name="connsiteY3" fmla="*/ 221285 h 228718"/>
                <a:gd name="connsiteX4" fmla="*/ 27332 w 240154"/>
                <a:gd name="connsiteY4" fmla="*/ 196583 h 228718"/>
                <a:gd name="connsiteX5" fmla="*/ 27332 w 240154"/>
                <a:gd name="connsiteY5" fmla="*/ 0 h 228718"/>
                <a:gd name="connsiteX6" fmla="*/ 41741 w 240154"/>
                <a:gd name="connsiteY6" fmla="*/ 0 h 228718"/>
                <a:gd name="connsiteX7" fmla="*/ 202530 w 240154"/>
                <a:gd name="connsiteY7" fmla="*/ 165935 h 228718"/>
                <a:gd name="connsiteX8" fmla="*/ 202530 w 240154"/>
                <a:gd name="connsiteY8" fmla="*/ 33278 h 228718"/>
                <a:gd name="connsiteX9" fmla="*/ 172339 w 240154"/>
                <a:gd name="connsiteY9" fmla="*/ 10521 h 228718"/>
                <a:gd name="connsiteX10" fmla="*/ 172339 w 240154"/>
                <a:gd name="connsiteY10" fmla="*/ 0 h 228718"/>
                <a:gd name="connsiteX11" fmla="*/ 251361 w 240154"/>
                <a:gd name="connsiteY11" fmla="*/ 0 h 228718"/>
                <a:gd name="connsiteX12" fmla="*/ 251361 w 240154"/>
                <a:gd name="connsiteY12" fmla="*/ 10521 h 228718"/>
                <a:gd name="connsiteX13" fmla="*/ 226431 w 240154"/>
                <a:gd name="connsiteY13" fmla="*/ 33278 h 228718"/>
                <a:gd name="connsiteX14" fmla="*/ 226431 w 240154"/>
                <a:gd name="connsiteY14" fmla="*/ 231920 h 228718"/>
                <a:gd name="connsiteX15" fmla="*/ 210993 w 240154"/>
                <a:gd name="connsiteY15" fmla="*/ 231920 h 228718"/>
                <a:gd name="connsiteX16" fmla="*/ 51462 w 240154"/>
                <a:gd name="connsiteY16" fmla="*/ 68844 h 228718"/>
                <a:gd name="connsiteX17" fmla="*/ 51462 w 240154"/>
                <a:gd name="connsiteY17" fmla="*/ 196698 h 228718"/>
                <a:gd name="connsiteX18" fmla="*/ 77421 w 240154"/>
                <a:gd name="connsiteY18" fmla="*/ 221399 h 228718"/>
                <a:gd name="connsiteX19" fmla="*/ 85884 w 240154"/>
                <a:gd name="connsiteY19" fmla="*/ 221399 h 2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0154" h="228718">
                  <a:moveTo>
                    <a:pt x="85655" y="221399"/>
                  </a:moveTo>
                  <a:lnTo>
                    <a:pt x="85655" y="231920"/>
                  </a:lnTo>
                  <a:lnTo>
                    <a:pt x="0" y="231920"/>
                  </a:lnTo>
                  <a:lnTo>
                    <a:pt x="0" y="221285"/>
                  </a:lnTo>
                  <a:cubicBezTo>
                    <a:pt x="13494" y="221285"/>
                    <a:pt x="27332" y="222428"/>
                    <a:pt x="27332" y="196583"/>
                  </a:cubicBezTo>
                  <a:lnTo>
                    <a:pt x="27332" y="0"/>
                  </a:lnTo>
                  <a:lnTo>
                    <a:pt x="41741" y="0"/>
                  </a:lnTo>
                  <a:cubicBezTo>
                    <a:pt x="68844" y="27789"/>
                    <a:pt x="198299" y="161475"/>
                    <a:pt x="202530" y="165935"/>
                  </a:cubicBezTo>
                  <a:lnTo>
                    <a:pt x="202530" y="33278"/>
                  </a:lnTo>
                  <a:cubicBezTo>
                    <a:pt x="202530" y="9720"/>
                    <a:pt x="183775" y="10521"/>
                    <a:pt x="172339" y="10521"/>
                  </a:cubicBezTo>
                  <a:lnTo>
                    <a:pt x="172339" y="0"/>
                  </a:lnTo>
                  <a:lnTo>
                    <a:pt x="251361" y="0"/>
                  </a:lnTo>
                  <a:lnTo>
                    <a:pt x="251361" y="10521"/>
                  </a:lnTo>
                  <a:cubicBezTo>
                    <a:pt x="238782" y="10521"/>
                    <a:pt x="226431" y="9606"/>
                    <a:pt x="226431" y="33278"/>
                  </a:cubicBezTo>
                  <a:lnTo>
                    <a:pt x="226431" y="231920"/>
                  </a:lnTo>
                  <a:lnTo>
                    <a:pt x="210993" y="231920"/>
                  </a:lnTo>
                  <a:lnTo>
                    <a:pt x="51462" y="68844"/>
                  </a:lnTo>
                  <a:lnTo>
                    <a:pt x="51462" y="196698"/>
                  </a:lnTo>
                  <a:cubicBezTo>
                    <a:pt x="51462" y="218883"/>
                    <a:pt x="64384" y="221399"/>
                    <a:pt x="77421" y="221399"/>
                  </a:cubicBezTo>
                  <a:lnTo>
                    <a:pt x="85884" y="22139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05AA0B2E-04BC-4679-ABC1-1A257757B86E}"/>
                </a:ext>
              </a:extLst>
            </p:cNvPr>
            <p:cNvSpPr/>
            <p:nvPr/>
          </p:nvSpPr>
          <p:spPr>
            <a:xfrm>
              <a:off x="2154579" y="1929124"/>
              <a:ext cx="56315" cy="114359"/>
            </a:xfrm>
            <a:custGeom>
              <a:avLst/>
              <a:gdLst>
                <a:gd name="connsiteX0" fmla="*/ 63355 w 57179"/>
                <a:gd name="connsiteY0" fmla="*/ 29619 h 114359"/>
                <a:gd name="connsiteX1" fmla="*/ 56837 w 57179"/>
                <a:gd name="connsiteY1" fmla="*/ 29619 h 114359"/>
                <a:gd name="connsiteX2" fmla="*/ 53177 w 57179"/>
                <a:gd name="connsiteY2" fmla="*/ 16582 h 114359"/>
                <a:gd name="connsiteX3" fmla="*/ 37739 w 57179"/>
                <a:gd name="connsiteY3" fmla="*/ 9720 h 114359"/>
                <a:gd name="connsiteX4" fmla="*/ 21042 w 57179"/>
                <a:gd name="connsiteY4" fmla="*/ 24015 h 114359"/>
                <a:gd name="connsiteX5" fmla="*/ 36595 w 57179"/>
                <a:gd name="connsiteY5" fmla="*/ 44829 h 114359"/>
                <a:gd name="connsiteX6" fmla="*/ 40826 w 57179"/>
                <a:gd name="connsiteY6" fmla="*/ 47917 h 114359"/>
                <a:gd name="connsiteX7" fmla="*/ 66328 w 57179"/>
                <a:gd name="connsiteY7" fmla="*/ 87828 h 114359"/>
                <a:gd name="connsiteX8" fmla="*/ 51347 w 57179"/>
                <a:gd name="connsiteY8" fmla="*/ 115503 h 114359"/>
                <a:gd name="connsiteX9" fmla="*/ 26417 w 57179"/>
                <a:gd name="connsiteY9" fmla="*/ 122021 h 114359"/>
                <a:gd name="connsiteX10" fmla="*/ 0 w 57179"/>
                <a:gd name="connsiteY10" fmla="*/ 115503 h 114359"/>
                <a:gd name="connsiteX11" fmla="*/ 0 w 57179"/>
                <a:gd name="connsiteY11" fmla="*/ 86227 h 114359"/>
                <a:gd name="connsiteX12" fmla="*/ 6061 w 57179"/>
                <a:gd name="connsiteY12" fmla="*/ 86227 h 114359"/>
                <a:gd name="connsiteX13" fmla="*/ 8119 w 57179"/>
                <a:gd name="connsiteY13" fmla="*/ 97548 h 114359"/>
                <a:gd name="connsiteX14" fmla="*/ 28475 w 57179"/>
                <a:gd name="connsiteY14" fmla="*/ 111958 h 114359"/>
                <a:gd name="connsiteX15" fmla="*/ 47459 w 57179"/>
                <a:gd name="connsiteY15" fmla="*/ 95947 h 114359"/>
                <a:gd name="connsiteX16" fmla="*/ 33050 w 57179"/>
                <a:gd name="connsiteY16" fmla="*/ 72732 h 114359"/>
                <a:gd name="connsiteX17" fmla="*/ 26074 w 57179"/>
                <a:gd name="connsiteY17" fmla="*/ 67243 h 114359"/>
                <a:gd name="connsiteX18" fmla="*/ 3088 w 57179"/>
                <a:gd name="connsiteY18" fmla="*/ 30077 h 114359"/>
                <a:gd name="connsiteX19" fmla="*/ 39568 w 57179"/>
                <a:gd name="connsiteY19" fmla="*/ 0 h 114359"/>
                <a:gd name="connsiteX20" fmla="*/ 63241 w 57179"/>
                <a:gd name="connsiteY20" fmla="*/ 4460 h 114359"/>
                <a:gd name="connsiteX21" fmla="*/ 63241 w 57179"/>
                <a:gd name="connsiteY21" fmla="*/ 29733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79" h="114359">
                  <a:moveTo>
                    <a:pt x="63355" y="29619"/>
                  </a:moveTo>
                  <a:lnTo>
                    <a:pt x="56837" y="29619"/>
                  </a:lnTo>
                  <a:cubicBezTo>
                    <a:pt x="56837" y="29619"/>
                    <a:pt x="57523" y="22300"/>
                    <a:pt x="53177" y="16582"/>
                  </a:cubicBezTo>
                  <a:cubicBezTo>
                    <a:pt x="50890" y="13609"/>
                    <a:pt x="46659" y="9720"/>
                    <a:pt x="37739" y="9720"/>
                  </a:cubicBezTo>
                  <a:cubicBezTo>
                    <a:pt x="27561" y="9720"/>
                    <a:pt x="21042" y="15324"/>
                    <a:pt x="21042" y="24015"/>
                  </a:cubicBezTo>
                  <a:cubicBezTo>
                    <a:pt x="21042" y="29962"/>
                    <a:pt x="23444" y="34765"/>
                    <a:pt x="36595" y="44829"/>
                  </a:cubicBezTo>
                  <a:lnTo>
                    <a:pt x="40826" y="47917"/>
                  </a:lnTo>
                  <a:cubicBezTo>
                    <a:pt x="59581" y="62554"/>
                    <a:pt x="66328" y="72961"/>
                    <a:pt x="66328" y="87828"/>
                  </a:cubicBezTo>
                  <a:cubicBezTo>
                    <a:pt x="66328" y="94461"/>
                    <a:pt x="64384" y="107040"/>
                    <a:pt x="51347" y="115503"/>
                  </a:cubicBezTo>
                  <a:cubicBezTo>
                    <a:pt x="44600" y="119848"/>
                    <a:pt x="36481" y="122021"/>
                    <a:pt x="26417" y="122021"/>
                  </a:cubicBezTo>
                  <a:cubicBezTo>
                    <a:pt x="17268" y="122021"/>
                    <a:pt x="4689" y="120191"/>
                    <a:pt x="0" y="115503"/>
                  </a:cubicBezTo>
                  <a:lnTo>
                    <a:pt x="0" y="86227"/>
                  </a:lnTo>
                  <a:lnTo>
                    <a:pt x="6061" y="86227"/>
                  </a:lnTo>
                  <a:cubicBezTo>
                    <a:pt x="6061" y="86227"/>
                    <a:pt x="7319" y="94918"/>
                    <a:pt x="8119" y="97548"/>
                  </a:cubicBezTo>
                  <a:cubicBezTo>
                    <a:pt x="11779" y="110013"/>
                    <a:pt x="22414" y="111958"/>
                    <a:pt x="28475" y="111958"/>
                  </a:cubicBezTo>
                  <a:cubicBezTo>
                    <a:pt x="40826" y="111958"/>
                    <a:pt x="47459" y="103724"/>
                    <a:pt x="47459" y="95947"/>
                  </a:cubicBezTo>
                  <a:cubicBezTo>
                    <a:pt x="47459" y="88628"/>
                    <a:pt x="44943" y="81995"/>
                    <a:pt x="33050" y="72732"/>
                  </a:cubicBezTo>
                  <a:lnTo>
                    <a:pt x="26074" y="67243"/>
                  </a:lnTo>
                  <a:cubicBezTo>
                    <a:pt x="9949" y="54549"/>
                    <a:pt x="3088" y="43457"/>
                    <a:pt x="3088" y="30077"/>
                  </a:cubicBezTo>
                  <a:cubicBezTo>
                    <a:pt x="3088" y="12351"/>
                    <a:pt x="17954" y="0"/>
                    <a:pt x="39568" y="0"/>
                  </a:cubicBezTo>
                  <a:cubicBezTo>
                    <a:pt x="57751" y="0"/>
                    <a:pt x="63241" y="4460"/>
                    <a:pt x="63241" y="4460"/>
                  </a:cubicBezTo>
                  <a:lnTo>
                    <a:pt x="63241" y="297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7C20F38A-04B1-4A72-BE3A-E9354CF28BAF}"/>
                </a:ext>
              </a:extLst>
            </p:cNvPr>
            <p:cNvSpPr/>
            <p:nvPr/>
          </p:nvSpPr>
          <p:spPr>
            <a:xfrm>
              <a:off x="1866250" y="1931183"/>
              <a:ext cx="67576" cy="114359"/>
            </a:xfrm>
            <a:custGeom>
              <a:avLst/>
              <a:gdLst>
                <a:gd name="connsiteX0" fmla="*/ 59467 w 68615"/>
                <a:gd name="connsiteY0" fmla="*/ 10407 h 114359"/>
                <a:gd name="connsiteX1" fmla="*/ 70331 w 68615"/>
                <a:gd name="connsiteY1" fmla="*/ 24015 h 114359"/>
                <a:gd name="connsiteX2" fmla="*/ 75706 w 68615"/>
                <a:gd name="connsiteY2" fmla="*/ 24015 h 114359"/>
                <a:gd name="connsiteX3" fmla="*/ 75706 w 68615"/>
                <a:gd name="connsiteY3" fmla="*/ 0 h 114359"/>
                <a:gd name="connsiteX4" fmla="*/ 0 w 68615"/>
                <a:gd name="connsiteY4" fmla="*/ 0 h 114359"/>
                <a:gd name="connsiteX5" fmla="*/ 0 w 68615"/>
                <a:gd name="connsiteY5" fmla="*/ 5375 h 114359"/>
                <a:gd name="connsiteX6" fmla="*/ 3545 w 68615"/>
                <a:gd name="connsiteY6" fmla="*/ 5375 h 114359"/>
                <a:gd name="connsiteX7" fmla="*/ 15210 w 68615"/>
                <a:gd name="connsiteY7" fmla="*/ 15782 h 114359"/>
                <a:gd name="connsiteX8" fmla="*/ 15210 w 68615"/>
                <a:gd name="connsiteY8" fmla="*/ 100293 h 114359"/>
                <a:gd name="connsiteX9" fmla="*/ 4803 w 68615"/>
                <a:gd name="connsiteY9" fmla="*/ 112415 h 114359"/>
                <a:gd name="connsiteX10" fmla="*/ 2287 w 68615"/>
                <a:gd name="connsiteY10" fmla="*/ 112415 h 114359"/>
                <a:gd name="connsiteX11" fmla="*/ 2287 w 68615"/>
                <a:gd name="connsiteY11" fmla="*/ 117790 h 114359"/>
                <a:gd name="connsiteX12" fmla="*/ 79594 w 68615"/>
                <a:gd name="connsiteY12" fmla="*/ 117790 h 114359"/>
                <a:gd name="connsiteX13" fmla="*/ 79594 w 68615"/>
                <a:gd name="connsiteY13" fmla="*/ 91830 h 114359"/>
                <a:gd name="connsiteX14" fmla="*/ 73990 w 68615"/>
                <a:gd name="connsiteY14" fmla="*/ 91830 h 114359"/>
                <a:gd name="connsiteX15" fmla="*/ 61525 w 68615"/>
                <a:gd name="connsiteY15" fmla="*/ 107383 h 114359"/>
                <a:gd name="connsiteX16" fmla="*/ 37281 w 68615"/>
                <a:gd name="connsiteY16" fmla="*/ 107383 h 114359"/>
                <a:gd name="connsiteX17" fmla="*/ 37281 w 68615"/>
                <a:gd name="connsiteY17" fmla="*/ 60496 h 114359"/>
                <a:gd name="connsiteX18" fmla="*/ 37281 w 68615"/>
                <a:gd name="connsiteY18" fmla="*/ 60496 h 114359"/>
                <a:gd name="connsiteX19" fmla="*/ 59924 w 68615"/>
                <a:gd name="connsiteY19" fmla="*/ 60496 h 114359"/>
                <a:gd name="connsiteX20" fmla="*/ 67929 w 68615"/>
                <a:gd name="connsiteY20" fmla="*/ 71131 h 114359"/>
                <a:gd name="connsiteX21" fmla="*/ 73419 w 68615"/>
                <a:gd name="connsiteY21" fmla="*/ 71131 h 114359"/>
                <a:gd name="connsiteX22" fmla="*/ 73419 w 68615"/>
                <a:gd name="connsiteY22" fmla="*/ 39340 h 114359"/>
                <a:gd name="connsiteX23" fmla="*/ 67929 w 68615"/>
                <a:gd name="connsiteY23" fmla="*/ 39340 h 114359"/>
                <a:gd name="connsiteX24" fmla="*/ 59924 w 68615"/>
                <a:gd name="connsiteY24" fmla="*/ 49975 h 114359"/>
                <a:gd name="connsiteX25" fmla="*/ 37281 w 68615"/>
                <a:gd name="connsiteY25" fmla="*/ 49975 h 114359"/>
                <a:gd name="connsiteX26" fmla="*/ 37281 w 68615"/>
                <a:gd name="connsiteY26" fmla="*/ 10635 h 114359"/>
                <a:gd name="connsiteX27" fmla="*/ 59467 w 68615"/>
                <a:gd name="connsiteY27" fmla="*/ 10635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615" h="114359">
                  <a:moveTo>
                    <a:pt x="59467" y="10407"/>
                  </a:moveTo>
                  <a:cubicBezTo>
                    <a:pt x="69873" y="10407"/>
                    <a:pt x="70331" y="16125"/>
                    <a:pt x="70331" y="24015"/>
                  </a:cubicBezTo>
                  <a:lnTo>
                    <a:pt x="75706" y="24015"/>
                  </a:lnTo>
                  <a:lnTo>
                    <a:pt x="75706" y="0"/>
                  </a:lnTo>
                  <a:lnTo>
                    <a:pt x="0" y="0"/>
                  </a:lnTo>
                  <a:lnTo>
                    <a:pt x="0" y="5375"/>
                  </a:lnTo>
                  <a:lnTo>
                    <a:pt x="3545" y="5375"/>
                  </a:lnTo>
                  <a:cubicBezTo>
                    <a:pt x="8691" y="5375"/>
                    <a:pt x="15210" y="6976"/>
                    <a:pt x="15210" y="15782"/>
                  </a:cubicBezTo>
                  <a:cubicBezTo>
                    <a:pt x="15210" y="26760"/>
                    <a:pt x="15210" y="100293"/>
                    <a:pt x="15210" y="100293"/>
                  </a:cubicBezTo>
                  <a:cubicBezTo>
                    <a:pt x="15210" y="111615"/>
                    <a:pt x="12008" y="112415"/>
                    <a:pt x="4803" y="112415"/>
                  </a:cubicBezTo>
                  <a:lnTo>
                    <a:pt x="2287" y="112415"/>
                  </a:lnTo>
                  <a:lnTo>
                    <a:pt x="2287" y="117790"/>
                  </a:lnTo>
                  <a:lnTo>
                    <a:pt x="79594" y="117790"/>
                  </a:lnTo>
                  <a:lnTo>
                    <a:pt x="79594" y="91830"/>
                  </a:lnTo>
                  <a:lnTo>
                    <a:pt x="73990" y="91830"/>
                  </a:lnTo>
                  <a:cubicBezTo>
                    <a:pt x="73990" y="103381"/>
                    <a:pt x="69416" y="107383"/>
                    <a:pt x="61525" y="107383"/>
                  </a:cubicBezTo>
                  <a:lnTo>
                    <a:pt x="37281" y="107383"/>
                  </a:lnTo>
                  <a:lnTo>
                    <a:pt x="37281" y="60496"/>
                  </a:lnTo>
                  <a:lnTo>
                    <a:pt x="37281" y="60496"/>
                  </a:lnTo>
                  <a:cubicBezTo>
                    <a:pt x="37281" y="60496"/>
                    <a:pt x="59924" y="60496"/>
                    <a:pt x="59924" y="60496"/>
                  </a:cubicBezTo>
                  <a:cubicBezTo>
                    <a:pt x="67701" y="60496"/>
                    <a:pt x="67929" y="63126"/>
                    <a:pt x="67929" y="71131"/>
                  </a:cubicBezTo>
                  <a:lnTo>
                    <a:pt x="73419" y="71131"/>
                  </a:lnTo>
                  <a:lnTo>
                    <a:pt x="73419" y="39340"/>
                  </a:lnTo>
                  <a:lnTo>
                    <a:pt x="67929" y="39340"/>
                  </a:lnTo>
                  <a:cubicBezTo>
                    <a:pt x="67929" y="47459"/>
                    <a:pt x="67701" y="49975"/>
                    <a:pt x="59924" y="49975"/>
                  </a:cubicBezTo>
                  <a:lnTo>
                    <a:pt x="37281" y="49975"/>
                  </a:lnTo>
                  <a:lnTo>
                    <a:pt x="37281" y="10635"/>
                  </a:lnTo>
                  <a:lnTo>
                    <a:pt x="59467" y="1063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607B5F46-8048-47EE-8CA6-6BE535694D18}"/>
                </a:ext>
              </a:extLst>
            </p:cNvPr>
            <p:cNvSpPr/>
            <p:nvPr/>
          </p:nvSpPr>
          <p:spPr>
            <a:xfrm>
              <a:off x="1615764" y="1931183"/>
              <a:ext cx="45052" cy="114359"/>
            </a:xfrm>
            <a:custGeom>
              <a:avLst/>
              <a:gdLst>
                <a:gd name="connsiteX0" fmla="*/ 46544 w 45743"/>
                <a:gd name="connsiteY0" fmla="*/ 112301 h 114359"/>
                <a:gd name="connsiteX1" fmla="*/ 35222 w 45743"/>
                <a:gd name="connsiteY1" fmla="*/ 104524 h 114359"/>
                <a:gd name="connsiteX2" fmla="*/ 35222 w 45743"/>
                <a:gd name="connsiteY2" fmla="*/ 13380 h 114359"/>
                <a:gd name="connsiteX3" fmla="*/ 48145 w 45743"/>
                <a:gd name="connsiteY3" fmla="*/ 5375 h 114359"/>
                <a:gd name="connsiteX4" fmla="*/ 48145 w 45743"/>
                <a:gd name="connsiteY4" fmla="*/ 0 h 114359"/>
                <a:gd name="connsiteX5" fmla="*/ 114 w 45743"/>
                <a:gd name="connsiteY5" fmla="*/ 0 h 114359"/>
                <a:gd name="connsiteX6" fmla="*/ 114 w 45743"/>
                <a:gd name="connsiteY6" fmla="*/ 5375 h 114359"/>
                <a:gd name="connsiteX7" fmla="*/ 2859 w 45743"/>
                <a:gd name="connsiteY7" fmla="*/ 5375 h 114359"/>
                <a:gd name="connsiteX8" fmla="*/ 13266 w 45743"/>
                <a:gd name="connsiteY8" fmla="*/ 13380 h 114359"/>
                <a:gd name="connsiteX9" fmla="*/ 13266 w 45743"/>
                <a:gd name="connsiteY9" fmla="*/ 104524 h 114359"/>
                <a:gd name="connsiteX10" fmla="*/ 0 w 45743"/>
                <a:gd name="connsiteY10" fmla="*/ 112301 h 114359"/>
                <a:gd name="connsiteX11" fmla="*/ 0 w 45743"/>
                <a:gd name="connsiteY11" fmla="*/ 117676 h 114359"/>
                <a:gd name="connsiteX12" fmla="*/ 51805 w 45743"/>
                <a:gd name="connsiteY12" fmla="*/ 117676 h 114359"/>
                <a:gd name="connsiteX13" fmla="*/ 51805 w 45743"/>
                <a:gd name="connsiteY13" fmla="*/ 112301 h 114359"/>
                <a:gd name="connsiteX14" fmla="*/ 46430 w 45743"/>
                <a:gd name="connsiteY14" fmla="*/ 112301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43" h="114359">
                  <a:moveTo>
                    <a:pt x="46544" y="112301"/>
                  </a:moveTo>
                  <a:cubicBezTo>
                    <a:pt x="40483" y="112301"/>
                    <a:pt x="35222" y="111386"/>
                    <a:pt x="35222" y="104524"/>
                  </a:cubicBezTo>
                  <a:lnTo>
                    <a:pt x="35222" y="13380"/>
                  </a:lnTo>
                  <a:cubicBezTo>
                    <a:pt x="35222" y="5832"/>
                    <a:pt x="38768" y="5375"/>
                    <a:pt x="48145" y="5375"/>
                  </a:cubicBezTo>
                  <a:lnTo>
                    <a:pt x="48145" y="0"/>
                  </a:lnTo>
                  <a:lnTo>
                    <a:pt x="114" y="0"/>
                  </a:lnTo>
                  <a:lnTo>
                    <a:pt x="114" y="5375"/>
                  </a:lnTo>
                  <a:lnTo>
                    <a:pt x="2859" y="5375"/>
                  </a:lnTo>
                  <a:cubicBezTo>
                    <a:pt x="6747" y="5375"/>
                    <a:pt x="13266" y="6404"/>
                    <a:pt x="13266" y="13380"/>
                  </a:cubicBezTo>
                  <a:lnTo>
                    <a:pt x="13266" y="104524"/>
                  </a:lnTo>
                  <a:cubicBezTo>
                    <a:pt x="13266" y="112072"/>
                    <a:pt x="9377" y="112301"/>
                    <a:pt x="0" y="112301"/>
                  </a:cubicBezTo>
                  <a:lnTo>
                    <a:pt x="0" y="117676"/>
                  </a:lnTo>
                  <a:lnTo>
                    <a:pt x="51805" y="117676"/>
                  </a:lnTo>
                  <a:lnTo>
                    <a:pt x="51805" y="112301"/>
                  </a:lnTo>
                  <a:lnTo>
                    <a:pt x="46430" y="11230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30FE421D-5175-42CD-9497-5211208D93E9}"/>
                </a:ext>
              </a:extLst>
            </p:cNvPr>
            <p:cNvSpPr/>
            <p:nvPr/>
          </p:nvSpPr>
          <p:spPr>
            <a:xfrm>
              <a:off x="2275766" y="1931183"/>
              <a:ext cx="45052" cy="114359"/>
            </a:xfrm>
            <a:custGeom>
              <a:avLst/>
              <a:gdLst>
                <a:gd name="connsiteX0" fmla="*/ 46544 w 45743"/>
                <a:gd name="connsiteY0" fmla="*/ 112301 h 114359"/>
                <a:gd name="connsiteX1" fmla="*/ 35223 w 45743"/>
                <a:gd name="connsiteY1" fmla="*/ 104524 h 114359"/>
                <a:gd name="connsiteX2" fmla="*/ 35223 w 45743"/>
                <a:gd name="connsiteY2" fmla="*/ 13380 h 114359"/>
                <a:gd name="connsiteX3" fmla="*/ 48145 w 45743"/>
                <a:gd name="connsiteY3" fmla="*/ 5375 h 114359"/>
                <a:gd name="connsiteX4" fmla="*/ 48145 w 45743"/>
                <a:gd name="connsiteY4" fmla="*/ 0 h 114359"/>
                <a:gd name="connsiteX5" fmla="*/ 114 w 45743"/>
                <a:gd name="connsiteY5" fmla="*/ 0 h 114359"/>
                <a:gd name="connsiteX6" fmla="*/ 114 w 45743"/>
                <a:gd name="connsiteY6" fmla="*/ 5375 h 114359"/>
                <a:gd name="connsiteX7" fmla="*/ 2859 w 45743"/>
                <a:gd name="connsiteY7" fmla="*/ 5375 h 114359"/>
                <a:gd name="connsiteX8" fmla="*/ 13266 w 45743"/>
                <a:gd name="connsiteY8" fmla="*/ 13380 h 114359"/>
                <a:gd name="connsiteX9" fmla="*/ 13266 w 45743"/>
                <a:gd name="connsiteY9" fmla="*/ 104524 h 114359"/>
                <a:gd name="connsiteX10" fmla="*/ 0 w 45743"/>
                <a:gd name="connsiteY10" fmla="*/ 112301 h 114359"/>
                <a:gd name="connsiteX11" fmla="*/ 0 w 45743"/>
                <a:gd name="connsiteY11" fmla="*/ 117676 h 114359"/>
                <a:gd name="connsiteX12" fmla="*/ 51805 w 45743"/>
                <a:gd name="connsiteY12" fmla="*/ 117676 h 114359"/>
                <a:gd name="connsiteX13" fmla="*/ 51805 w 45743"/>
                <a:gd name="connsiteY13" fmla="*/ 112301 h 114359"/>
                <a:gd name="connsiteX14" fmla="*/ 46430 w 45743"/>
                <a:gd name="connsiteY14" fmla="*/ 112301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43" h="114359">
                  <a:moveTo>
                    <a:pt x="46544" y="112301"/>
                  </a:moveTo>
                  <a:cubicBezTo>
                    <a:pt x="40483" y="112301"/>
                    <a:pt x="35223" y="111386"/>
                    <a:pt x="35223" y="104524"/>
                  </a:cubicBezTo>
                  <a:lnTo>
                    <a:pt x="35223" y="13380"/>
                  </a:lnTo>
                  <a:cubicBezTo>
                    <a:pt x="35223" y="5832"/>
                    <a:pt x="38882" y="5375"/>
                    <a:pt x="48145" y="5375"/>
                  </a:cubicBezTo>
                  <a:lnTo>
                    <a:pt x="48145" y="0"/>
                  </a:lnTo>
                  <a:lnTo>
                    <a:pt x="114" y="0"/>
                  </a:lnTo>
                  <a:lnTo>
                    <a:pt x="114" y="5375"/>
                  </a:lnTo>
                  <a:lnTo>
                    <a:pt x="2859" y="5375"/>
                  </a:lnTo>
                  <a:cubicBezTo>
                    <a:pt x="6747" y="5375"/>
                    <a:pt x="13266" y="6404"/>
                    <a:pt x="13266" y="13380"/>
                  </a:cubicBezTo>
                  <a:lnTo>
                    <a:pt x="13266" y="104524"/>
                  </a:lnTo>
                  <a:cubicBezTo>
                    <a:pt x="13266" y="112072"/>
                    <a:pt x="9378" y="112301"/>
                    <a:pt x="0" y="112301"/>
                  </a:cubicBezTo>
                  <a:lnTo>
                    <a:pt x="0" y="117676"/>
                  </a:lnTo>
                  <a:lnTo>
                    <a:pt x="51805" y="117676"/>
                  </a:lnTo>
                  <a:lnTo>
                    <a:pt x="51805" y="112301"/>
                  </a:lnTo>
                  <a:lnTo>
                    <a:pt x="46430" y="11230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BCEE2A4B-CBC6-4215-A6B6-6E569127BA28}"/>
                </a:ext>
              </a:extLst>
            </p:cNvPr>
            <p:cNvSpPr/>
            <p:nvPr/>
          </p:nvSpPr>
          <p:spPr>
            <a:xfrm>
              <a:off x="2507555" y="1931183"/>
              <a:ext cx="112628" cy="114359"/>
            </a:xfrm>
            <a:custGeom>
              <a:avLst/>
              <a:gdLst>
                <a:gd name="connsiteX0" fmla="*/ 41284 w 114359"/>
                <a:gd name="connsiteY0" fmla="*/ 5375 h 114359"/>
                <a:gd name="connsiteX1" fmla="*/ 43800 w 114359"/>
                <a:gd name="connsiteY1" fmla="*/ 5375 h 114359"/>
                <a:gd name="connsiteX2" fmla="*/ 43800 w 114359"/>
                <a:gd name="connsiteY2" fmla="*/ 0 h 114359"/>
                <a:gd name="connsiteX3" fmla="*/ 0 w 114359"/>
                <a:gd name="connsiteY3" fmla="*/ 0 h 114359"/>
                <a:gd name="connsiteX4" fmla="*/ 0 w 114359"/>
                <a:gd name="connsiteY4" fmla="*/ 5375 h 114359"/>
                <a:gd name="connsiteX5" fmla="*/ 9835 w 114359"/>
                <a:gd name="connsiteY5" fmla="*/ 7319 h 114359"/>
                <a:gd name="connsiteX6" fmla="*/ 19784 w 114359"/>
                <a:gd name="connsiteY6" fmla="*/ 17954 h 114359"/>
                <a:gd name="connsiteX7" fmla="*/ 46430 w 114359"/>
                <a:gd name="connsiteY7" fmla="*/ 61525 h 114359"/>
                <a:gd name="connsiteX8" fmla="*/ 49746 w 114359"/>
                <a:gd name="connsiteY8" fmla="*/ 76964 h 114359"/>
                <a:gd name="connsiteX9" fmla="*/ 49746 w 114359"/>
                <a:gd name="connsiteY9" fmla="*/ 102580 h 114359"/>
                <a:gd name="connsiteX10" fmla="*/ 36824 w 114359"/>
                <a:gd name="connsiteY10" fmla="*/ 112415 h 114359"/>
                <a:gd name="connsiteX11" fmla="*/ 36824 w 114359"/>
                <a:gd name="connsiteY11" fmla="*/ 117790 h 114359"/>
                <a:gd name="connsiteX12" fmla="*/ 88285 w 114359"/>
                <a:gd name="connsiteY12" fmla="*/ 117790 h 114359"/>
                <a:gd name="connsiteX13" fmla="*/ 88285 w 114359"/>
                <a:gd name="connsiteY13" fmla="*/ 112415 h 114359"/>
                <a:gd name="connsiteX14" fmla="*/ 84511 w 114359"/>
                <a:gd name="connsiteY14" fmla="*/ 112415 h 114359"/>
                <a:gd name="connsiteX15" fmla="*/ 71589 w 114359"/>
                <a:gd name="connsiteY15" fmla="*/ 102237 h 114359"/>
                <a:gd name="connsiteX16" fmla="*/ 71589 w 114359"/>
                <a:gd name="connsiteY16" fmla="*/ 76964 h 114359"/>
                <a:gd name="connsiteX17" fmla="*/ 73762 w 114359"/>
                <a:gd name="connsiteY17" fmla="*/ 62326 h 114359"/>
                <a:gd name="connsiteX18" fmla="*/ 102580 w 114359"/>
                <a:gd name="connsiteY18" fmla="*/ 14295 h 114359"/>
                <a:gd name="connsiteX19" fmla="*/ 110357 w 114359"/>
                <a:gd name="connsiteY19" fmla="*/ 7205 h 114359"/>
                <a:gd name="connsiteX20" fmla="*/ 116418 w 114359"/>
                <a:gd name="connsiteY20" fmla="*/ 5375 h 114359"/>
                <a:gd name="connsiteX21" fmla="*/ 120649 w 114359"/>
                <a:gd name="connsiteY21" fmla="*/ 5375 h 114359"/>
                <a:gd name="connsiteX22" fmla="*/ 120649 w 114359"/>
                <a:gd name="connsiteY22" fmla="*/ 0 h 114359"/>
                <a:gd name="connsiteX23" fmla="*/ 81881 w 114359"/>
                <a:gd name="connsiteY23" fmla="*/ 0 h 114359"/>
                <a:gd name="connsiteX24" fmla="*/ 81881 w 114359"/>
                <a:gd name="connsiteY24" fmla="*/ 5375 h 114359"/>
                <a:gd name="connsiteX25" fmla="*/ 85884 w 114359"/>
                <a:gd name="connsiteY25" fmla="*/ 5375 h 114359"/>
                <a:gd name="connsiteX26" fmla="*/ 88171 w 114359"/>
                <a:gd name="connsiteY26" fmla="*/ 8005 h 114359"/>
                <a:gd name="connsiteX27" fmla="*/ 85998 w 114359"/>
                <a:gd name="connsiteY27" fmla="*/ 15439 h 114359"/>
                <a:gd name="connsiteX28" fmla="*/ 64384 w 114359"/>
                <a:gd name="connsiteY28" fmla="*/ 54892 h 114359"/>
                <a:gd name="connsiteX29" fmla="*/ 39911 w 114359"/>
                <a:gd name="connsiteY29" fmla="*/ 11779 h 114359"/>
                <a:gd name="connsiteX30" fmla="*/ 38196 w 114359"/>
                <a:gd name="connsiteY30" fmla="*/ 7205 h 114359"/>
                <a:gd name="connsiteX31" fmla="*/ 39225 w 114359"/>
                <a:gd name="connsiteY31" fmla="*/ 5832 h 114359"/>
                <a:gd name="connsiteX32" fmla="*/ 41169 w 114359"/>
                <a:gd name="connsiteY32" fmla="*/ 5489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359" h="114359">
                  <a:moveTo>
                    <a:pt x="41284" y="5375"/>
                  </a:moveTo>
                  <a:lnTo>
                    <a:pt x="43800" y="5375"/>
                  </a:lnTo>
                  <a:lnTo>
                    <a:pt x="43800" y="0"/>
                  </a:lnTo>
                  <a:lnTo>
                    <a:pt x="0" y="0"/>
                  </a:lnTo>
                  <a:lnTo>
                    <a:pt x="0" y="5375"/>
                  </a:lnTo>
                  <a:cubicBezTo>
                    <a:pt x="0" y="5375"/>
                    <a:pt x="6061" y="5146"/>
                    <a:pt x="9835" y="7319"/>
                  </a:cubicBezTo>
                  <a:cubicBezTo>
                    <a:pt x="12694" y="8920"/>
                    <a:pt x="16353" y="12923"/>
                    <a:pt x="19784" y="17954"/>
                  </a:cubicBezTo>
                  <a:cubicBezTo>
                    <a:pt x="25159" y="25960"/>
                    <a:pt x="45401" y="59238"/>
                    <a:pt x="46430" y="61525"/>
                  </a:cubicBezTo>
                  <a:cubicBezTo>
                    <a:pt x="48374" y="65985"/>
                    <a:pt x="49746" y="69073"/>
                    <a:pt x="49746" y="76964"/>
                  </a:cubicBezTo>
                  <a:lnTo>
                    <a:pt x="49746" y="102580"/>
                  </a:lnTo>
                  <a:cubicBezTo>
                    <a:pt x="49746" y="112415"/>
                    <a:pt x="44371" y="112415"/>
                    <a:pt x="36824" y="112415"/>
                  </a:cubicBezTo>
                  <a:lnTo>
                    <a:pt x="36824" y="117790"/>
                  </a:lnTo>
                  <a:lnTo>
                    <a:pt x="88285" y="117790"/>
                  </a:lnTo>
                  <a:lnTo>
                    <a:pt x="88285" y="112415"/>
                  </a:lnTo>
                  <a:lnTo>
                    <a:pt x="84511" y="112415"/>
                  </a:lnTo>
                  <a:cubicBezTo>
                    <a:pt x="77421" y="112415"/>
                    <a:pt x="71589" y="111843"/>
                    <a:pt x="71589" y="102237"/>
                  </a:cubicBezTo>
                  <a:lnTo>
                    <a:pt x="71589" y="76964"/>
                  </a:lnTo>
                  <a:cubicBezTo>
                    <a:pt x="71589" y="72161"/>
                    <a:pt x="71589" y="67472"/>
                    <a:pt x="73762" y="62326"/>
                  </a:cubicBezTo>
                  <a:cubicBezTo>
                    <a:pt x="76392" y="56036"/>
                    <a:pt x="97548" y="20470"/>
                    <a:pt x="102580" y="14295"/>
                  </a:cubicBezTo>
                  <a:cubicBezTo>
                    <a:pt x="105897" y="10292"/>
                    <a:pt x="107154" y="9034"/>
                    <a:pt x="110357" y="7205"/>
                  </a:cubicBezTo>
                  <a:cubicBezTo>
                    <a:pt x="112529" y="6061"/>
                    <a:pt x="114359" y="5375"/>
                    <a:pt x="116418" y="5375"/>
                  </a:cubicBezTo>
                  <a:lnTo>
                    <a:pt x="120649" y="5375"/>
                  </a:lnTo>
                  <a:lnTo>
                    <a:pt x="120649" y="0"/>
                  </a:lnTo>
                  <a:cubicBezTo>
                    <a:pt x="120649" y="0"/>
                    <a:pt x="81881" y="0"/>
                    <a:pt x="81881" y="0"/>
                  </a:cubicBezTo>
                  <a:lnTo>
                    <a:pt x="81881" y="5375"/>
                  </a:lnTo>
                  <a:lnTo>
                    <a:pt x="85884" y="5375"/>
                  </a:lnTo>
                  <a:cubicBezTo>
                    <a:pt x="87599" y="5375"/>
                    <a:pt x="88171" y="6633"/>
                    <a:pt x="88171" y="8005"/>
                  </a:cubicBezTo>
                  <a:cubicBezTo>
                    <a:pt x="88171" y="9949"/>
                    <a:pt x="87485" y="12237"/>
                    <a:pt x="85998" y="15439"/>
                  </a:cubicBezTo>
                  <a:cubicBezTo>
                    <a:pt x="84969" y="17726"/>
                    <a:pt x="64384" y="54892"/>
                    <a:pt x="64384" y="54892"/>
                  </a:cubicBezTo>
                  <a:cubicBezTo>
                    <a:pt x="64384" y="54892"/>
                    <a:pt x="41627" y="15439"/>
                    <a:pt x="39911" y="11779"/>
                  </a:cubicBezTo>
                  <a:cubicBezTo>
                    <a:pt x="39454" y="10864"/>
                    <a:pt x="38082" y="8577"/>
                    <a:pt x="38196" y="7205"/>
                  </a:cubicBezTo>
                  <a:cubicBezTo>
                    <a:pt x="38310" y="6061"/>
                    <a:pt x="39568" y="5718"/>
                    <a:pt x="39225" y="5832"/>
                  </a:cubicBezTo>
                  <a:cubicBezTo>
                    <a:pt x="39225" y="5832"/>
                    <a:pt x="39911" y="5489"/>
                    <a:pt x="41169" y="548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055F8169-8B7B-469A-9008-1727A6A94904}"/>
                </a:ext>
              </a:extLst>
            </p:cNvPr>
            <p:cNvSpPr/>
            <p:nvPr/>
          </p:nvSpPr>
          <p:spPr>
            <a:xfrm>
              <a:off x="1433194" y="1931183"/>
              <a:ext cx="123891" cy="114359"/>
            </a:xfrm>
            <a:custGeom>
              <a:avLst/>
              <a:gdLst>
                <a:gd name="connsiteX0" fmla="*/ 43457 w 125795"/>
                <a:gd name="connsiteY0" fmla="*/ 112301 h 114359"/>
                <a:gd name="connsiteX1" fmla="*/ 43457 w 125795"/>
                <a:gd name="connsiteY1" fmla="*/ 117676 h 114359"/>
                <a:gd name="connsiteX2" fmla="*/ 0 w 125795"/>
                <a:gd name="connsiteY2" fmla="*/ 117676 h 114359"/>
                <a:gd name="connsiteX3" fmla="*/ 0 w 125795"/>
                <a:gd name="connsiteY3" fmla="*/ 112301 h 114359"/>
                <a:gd name="connsiteX4" fmla="*/ 13838 w 125795"/>
                <a:gd name="connsiteY4" fmla="*/ 99836 h 114359"/>
                <a:gd name="connsiteX5" fmla="*/ 13838 w 125795"/>
                <a:gd name="connsiteY5" fmla="*/ 0 h 114359"/>
                <a:gd name="connsiteX6" fmla="*/ 21157 w 125795"/>
                <a:gd name="connsiteY6" fmla="*/ 0 h 114359"/>
                <a:gd name="connsiteX7" fmla="*/ 102694 w 125795"/>
                <a:gd name="connsiteY7" fmla="*/ 84283 h 114359"/>
                <a:gd name="connsiteX8" fmla="*/ 102694 w 125795"/>
                <a:gd name="connsiteY8" fmla="*/ 16925 h 114359"/>
                <a:gd name="connsiteX9" fmla="*/ 87370 w 125795"/>
                <a:gd name="connsiteY9" fmla="*/ 5375 h 114359"/>
                <a:gd name="connsiteX10" fmla="*/ 87370 w 125795"/>
                <a:gd name="connsiteY10" fmla="*/ 0 h 114359"/>
                <a:gd name="connsiteX11" fmla="*/ 127510 w 125795"/>
                <a:gd name="connsiteY11" fmla="*/ 0 h 114359"/>
                <a:gd name="connsiteX12" fmla="*/ 127510 w 125795"/>
                <a:gd name="connsiteY12" fmla="*/ 5375 h 114359"/>
                <a:gd name="connsiteX13" fmla="*/ 114817 w 125795"/>
                <a:gd name="connsiteY13" fmla="*/ 16925 h 114359"/>
                <a:gd name="connsiteX14" fmla="*/ 114817 w 125795"/>
                <a:gd name="connsiteY14" fmla="*/ 117676 h 114359"/>
                <a:gd name="connsiteX15" fmla="*/ 106926 w 125795"/>
                <a:gd name="connsiteY15" fmla="*/ 117676 h 114359"/>
                <a:gd name="connsiteX16" fmla="*/ 25960 w 125795"/>
                <a:gd name="connsiteY16" fmla="*/ 34880 h 114359"/>
                <a:gd name="connsiteX17" fmla="*/ 25960 w 125795"/>
                <a:gd name="connsiteY17" fmla="*/ 99721 h 114359"/>
                <a:gd name="connsiteX18" fmla="*/ 39111 w 125795"/>
                <a:gd name="connsiteY18" fmla="*/ 112186 h 114359"/>
                <a:gd name="connsiteX19" fmla="*/ 43457 w 125795"/>
                <a:gd name="connsiteY19" fmla="*/ 112186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795" h="114359">
                  <a:moveTo>
                    <a:pt x="43457" y="112301"/>
                  </a:moveTo>
                  <a:lnTo>
                    <a:pt x="43457" y="117676"/>
                  </a:lnTo>
                  <a:lnTo>
                    <a:pt x="0" y="117676"/>
                  </a:lnTo>
                  <a:lnTo>
                    <a:pt x="0" y="112301"/>
                  </a:lnTo>
                  <a:cubicBezTo>
                    <a:pt x="6862" y="112301"/>
                    <a:pt x="13838" y="112873"/>
                    <a:pt x="13838" y="99836"/>
                  </a:cubicBezTo>
                  <a:lnTo>
                    <a:pt x="13838" y="0"/>
                  </a:lnTo>
                  <a:lnTo>
                    <a:pt x="21157" y="0"/>
                  </a:lnTo>
                  <a:cubicBezTo>
                    <a:pt x="34880" y="14181"/>
                    <a:pt x="100636" y="81995"/>
                    <a:pt x="102694" y="84283"/>
                  </a:cubicBezTo>
                  <a:lnTo>
                    <a:pt x="102694" y="16925"/>
                  </a:lnTo>
                  <a:cubicBezTo>
                    <a:pt x="102694" y="4918"/>
                    <a:pt x="93203" y="5375"/>
                    <a:pt x="87370" y="5375"/>
                  </a:cubicBezTo>
                  <a:lnTo>
                    <a:pt x="87370" y="0"/>
                  </a:lnTo>
                  <a:lnTo>
                    <a:pt x="127510" y="0"/>
                  </a:lnTo>
                  <a:lnTo>
                    <a:pt x="127510" y="5375"/>
                  </a:lnTo>
                  <a:cubicBezTo>
                    <a:pt x="121106" y="5375"/>
                    <a:pt x="114817" y="4918"/>
                    <a:pt x="114817" y="16925"/>
                  </a:cubicBezTo>
                  <a:lnTo>
                    <a:pt x="114817" y="117676"/>
                  </a:lnTo>
                  <a:lnTo>
                    <a:pt x="106926" y="117676"/>
                  </a:lnTo>
                  <a:lnTo>
                    <a:pt x="25960" y="34880"/>
                  </a:lnTo>
                  <a:lnTo>
                    <a:pt x="25960" y="99721"/>
                  </a:lnTo>
                  <a:cubicBezTo>
                    <a:pt x="25960" y="111043"/>
                    <a:pt x="32478" y="112186"/>
                    <a:pt x="39111" y="112186"/>
                  </a:cubicBezTo>
                  <a:lnTo>
                    <a:pt x="43457" y="11218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792119D8-CE40-4664-A9A0-6C939BB5CA19}"/>
                </a:ext>
              </a:extLst>
            </p:cNvPr>
            <p:cNvSpPr/>
            <p:nvPr/>
          </p:nvSpPr>
          <p:spPr>
            <a:xfrm>
              <a:off x="1262788" y="1931183"/>
              <a:ext cx="112628" cy="114359"/>
            </a:xfrm>
            <a:custGeom>
              <a:avLst/>
              <a:gdLst>
                <a:gd name="connsiteX0" fmla="*/ 83025 w 114359"/>
                <a:gd name="connsiteY0" fmla="*/ 5375 h 114359"/>
                <a:gd name="connsiteX1" fmla="*/ 93660 w 114359"/>
                <a:gd name="connsiteY1" fmla="*/ 13494 h 114359"/>
                <a:gd name="connsiteX2" fmla="*/ 93660 w 114359"/>
                <a:gd name="connsiteY2" fmla="*/ 64041 h 114359"/>
                <a:gd name="connsiteX3" fmla="*/ 85198 w 114359"/>
                <a:gd name="connsiteY3" fmla="*/ 100979 h 114359"/>
                <a:gd name="connsiteX4" fmla="*/ 64842 w 114359"/>
                <a:gd name="connsiteY4" fmla="*/ 108870 h 114359"/>
                <a:gd name="connsiteX5" fmla="*/ 46544 w 114359"/>
                <a:gd name="connsiteY5" fmla="*/ 102923 h 114359"/>
                <a:gd name="connsiteX6" fmla="*/ 34994 w 114359"/>
                <a:gd name="connsiteY6" fmla="*/ 66214 h 114359"/>
                <a:gd name="connsiteX7" fmla="*/ 34994 w 114359"/>
                <a:gd name="connsiteY7" fmla="*/ 13494 h 114359"/>
                <a:gd name="connsiteX8" fmla="*/ 48031 w 114359"/>
                <a:gd name="connsiteY8" fmla="*/ 5375 h 114359"/>
                <a:gd name="connsiteX9" fmla="*/ 48031 w 114359"/>
                <a:gd name="connsiteY9" fmla="*/ 0 h 114359"/>
                <a:gd name="connsiteX10" fmla="*/ 0 w 114359"/>
                <a:gd name="connsiteY10" fmla="*/ 0 h 114359"/>
                <a:gd name="connsiteX11" fmla="*/ 0 w 114359"/>
                <a:gd name="connsiteY11" fmla="*/ 5375 h 114359"/>
                <a:gd name="connsiteX12" fmla="*/ 2745 w 114359"/>
                <a:gd name="connsiteY12" fmla="*/ 5375 h 114359"/>
                <a:gd name="connsiteX13" fmla="*/ 13151 w 114359"/>
                <a:gd name="connsiteY13" fmla="*/ 13494 h 114359"/>
                <a:gd name="connsiteX14" fmla="*/ 13151 w 114359"/>
                <a:gd name="connsiteY14" fmla="*/ 67129 h 114359"/>
                <a:gd name="connsiteX15" fmla="*/ 27103 w 114359"/>
                <a:gd name="connsiteY15" fmla="*/ 108413 h 114359"/>
                <a:gd name="connsiteX16" fmla="*/ 61754 w 114359"/>
                <a:gd name="connsiteY16" fmla="*/ 119277 h 114359"/>
                <a:gd name="connsiteX17" fmla="*/ 94232 w 114359"/>
                <a:gd name="connsiteY17" fmla="*/ 108070 h 114359"/>
                <a:gd name="connsiteX18" fmla="*/ 109099 w 114359"/>
                <a:gd name="connsiteY18" fmla="*/ 61297 h 114359"/>
                <a:gd name="connsiteX19" fmla="*/ 109099 w 114359"/>
                <a:gd name="connsiteY19" fmla="*/ 13609 h 114359"/>
                <a:gd name="connsiteX20" fmla="*/ 122136 w 114359"/>
                <a:gd name="connsiteY20" fmla="*/ 5489 h 114359"/>
                <a:gd name="connsiteX21" fmla="*/ 122136 w 114359"/>
                <a:gd name="connsiteY21" fmla="*/ 114 h 114359"/>
                <a:gd name="connsiteX22" fmla="*/ 80394 w 114359"/>
                <a:gd name="connsiteY22" fmla="*/ 114 h 114359"/>
                <a:gd name="connsiteX23" fmla="*/ 80394 w 114359"/>
                <a:gd name="connsiteY23" fmla="*/ 5489 h 114359"/>
                <a:gd name="connsiteX24" fmla="*/ 83025 w 114359"/>
                <a:gd name="connsiteY24" fmla="*/ 5489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59" h="114359">
                  <a:moveTo>
                    <a:pt x="83025" y="5375"/>
                  </a:moveTo>
                  <a:cubicBezTo>
                    <a:pt x="86913" y="5375"/>
                    <a:pt x="93660" y="6519"/>
                    <a:pt x="93660" y="13494"/>
                  </a:cubicBezTo>
                  <a:lnTo>
                    <a:pt x="93660" y="64041"/>
                  </a:lnTo>
                  <a:cubicBezTo>
                    <a:pt x="93660" y="80166"/>
                    <a:pt x="92974" y="93203"/>
                    <a:pt x="85198" y="100979"/>
                  </a:cubicBezTo>
                  <a:cubicBezTo>
                    <a:pt x="77993" y="108070"/>
                    <a:pt x="68615" y="108870"/>
                    <a:pt x="64842" y="108870"/>
                  </a:cubicBezTo>
                  <a:cubicBezTo>
                    <a:pt x="59352" y="108870"/>
                    <a:pt x="52948" y="108184"/>
                    <a:pt x="46544" y="102923"/>
                  </a:cubicBezTo>
                  <a:cubicBezTo>
                    <a:pt x="40712" y="98006"/>
                    <a:pt x="34994" y="90229"/>
                    <a:pt x="34994" y="66214"/>
                  </a:cubicBezTo>
                  <a:lnTo>
                    <a:pt x="34994" y="13494"/>
                  </a:lnTo>
                  <a:cubicBezTo>
                    <a:pt x="34994" y="5832"/>
                    <a:pt x="38653" y="5375"/>
                    <a:pt x="48031" y="5375"/>
                  </a:cubicBezTo>
                  <a:lnTo>
                    <a:pt x="48031" y="0"/>
                  </a:lnTo>
                  <a:lnTo>
                    <a:pt x="0" y="0"/>
                  </a:lnTo>
                  <a:lnTo>
                    <a:pt x="0" y="5375"/>
                  </a:lnTo>
                  <a:lnTo>
                    <a:pt x="2745" y="5375"/>
                  </a:lnTo>
                  <a:cubicBezTo>
                    <a:pt x="6633" y="5375"/>
                    <a:pt x="13151" y="6519"/>
                    <a:pt x="13151" y="13494"/>
                  </a:cubicBezTo>
                  <a:lnTo>
                    <a:pt x="13151" y="67129"/>
                  </a:lnTo>
                  <a:cubicBezTo>
                    <a:pt x="13151" y="86684"/>
                    <a:pt x="17497" y="99836"/>
                    <a:pt x="27103" y="108413"/>
                  </a:cubicBezTo>
                  <a:cubicBezTo>
                    <a:pt x="39111" y="119277"/>
                    <a:pt x="55007" y="119277"/>
                    <a:pt x="61754" y="119277"/>
                  </a:cubicBezTo>
                  <a:cubicBezTo>
                    <a:pt x="70788" y="119277"/>
                    <a:pt x="82682" y="118019"/>
                    <a:pt x="94232" y="108070"/>
                  </a:cubicBezTo>
                  <a:cubicBezTo>
                    <a:pt x="107269" y="96748"/>
                    <a:pt x="109099" y="78908"/>
                    <a:pt x="109099" y="61297"/>
                  </a:cubicBezTo>
                  <a:lnTo>
                    <a:pt x="109099" y="13609"/>
                  </a:lnTo>
                  <a:cubicBezTo>
                    <a:pt x="109099" y="6061"/>
                    <a:pt x="112872" y="5489"/>
                    <a:pt x="122136" y="5489"/>
                  </a:cubicBezTo>
                  <a:lnTo>
                    <a:pt x="122136" y="114"/>
                  </a:lnTo>
                  <a:lnTo>
                    <a:pt x="80394" y="114"/>
                  </a:lnTo>
                  <a:lnTo>
                    <a:pt x="80394" y="5489"/>
                  </a:lnTo>
                  <a:lnTo>
                    <a:pt x="83025" y="548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E941C180-59D5-4936-B734-F37E0C199113}"/>
                </a:ext>
              </a:extLst>
            </p:cNvPr>
            <p:cNvSpPr/>
            <p:nvPr/>
          </p:nvSpPr>
          <p:spPr>
            <a:xfrm>
              <a:off x="2373528" y="1931068"/>
              <a:ext cx="101365" cy="114359"/>
            </a:xfrm>
            <a:custGeom>
              <a:avLst/>
              <a:gdLst>
                <a:gd name="connsiteX0" fmla="*/ 28704 w 102923"/>
                <a:gd name="connsiteY0" fmla="*/ 112415 h 114359"/>
                <a:gd name="connsiteX1" fmla="*/ 28704 w 102923"/>
                <a:gd name="connsiteY1" fmla="*/ 117790 h 114359"/>
                <a:gd name="connsiteX2" fmla="*/ 80509 w 102923"/>
                <a:gd name="connsiteY2" fmla="*/ 117790 h 114359"/>
                <a:gd name="connsiteX3" fmla="*/ 80509 w 102923"/>
                <a:gd name="connsiteY3" fmla="*/ 112415 h 114359"/>
                <a:gd name="connsiteX4" fmla="*/ 76163 w 102923"/>
                <a:gd name="connsiteY4" fmla="*/ 112415 h 114359"/>
                <a:gd name="connsiteX5" fmla="*/ 63812 w 102923"/>
                <a:gd name="connsiteY5" fmla="*/ 104524 h 114359"/>
                <a:gd name="connsiteX6" fmla="*/ 63812 w 102923"/>
                <a:gd name="connsiteY6" fmla="*/ 10635 h 114359"/>
                <a:gd name="connsiteX7" fmla="*/ 86913 w 102923"/>
                <a:gd name="connsiteY7" fmla="*/ 10635 h 114359"/>
                <a:gd name="connsiteX8" fmla="*/ 99721 w 102923"/>
                <a:gd name="connsiteY8" fmla="*/ 24130 h 114359"/>
                <a:gd name="connsiteX9" fmla="*/ 106011 w 102923"/>
                <a:gd name="connsiteY9" fmla="*/ 24130 h 114359"/>
                <a:gd name="connsiteX10" fmla="*/ 102580 w 102923"/>
                <a:gd name="connsiteY10" fmla="*/ 0 h 114359"/>
                <a:gd name="connsiteX11" fmla="*/ 3431 w 102923"/>
                <a:gd name="connsiteY11" fmla="*/ 0 h 114359"/>
                <a:gd name="connsiteX12" fmla="*/ 0 w 102923"/>
                <a:gd name="connsiteY12" fmla="*/ 24130 h 114359"/>
                <a:gd name="connsiteX13" fmla="*/ 6290 w 102923"/>
                <a:gd name="connsiteY13" fmla="*/ 24130 h 114359"/>
                <a:gd name="connsiteX14" fmla="*/ 19098 w 102923"/>
                <a:gd name="connsiteY14" fmla="*/ 10635 h 114359"/>
                <a:gd name="connsiteX15" fmla="*/ 42198 w 102923"/>
                <a:gd name="connsiteY15" fmla="*/ 10635 h 114359"/>
                <a:gd name="connsiteX16" fmla="*/ 42198 w 102923"/>
                <a:gd name="connsiteY16" fmla="*/ 104639 h 114359"/>
                <a:gd name="connsiteX17" fmla="*/ 32020 w 102923"/>
                <a:gd name="connsiteY17" fmla="*/ 112301 h 114359"/>
                <a:gd name="connsiteX18" fmla="*/ 28933 w 102923"/>
                <a:gd name="connsiteY18" fmla="*/ 112301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923" h="114359">
                  <a:moveTo>
                    <a:pt x="28704" y="112415"/>
                  </a:moveTo>
                  <a:lnTo>
                    <a:pt x="28704" y="117790"/>
                  </a:lnTo>
                  <a:lnTo>
                    <a:pt x="80509" y="117790"/>
                  </a:lnTo>
                  <a:lnTo>
                    <a:pt x="80509" y="112415"/>
                  </a:lnTo>
                  <a:lnTo>
                    <a:pt x="76163" y="112415"/>
                  </a:lnTo>
                  <a:cubicBezTo>
                    <a:pt x="69759" y="112415"/>
                    <a:pt x="63812" y="111843"/>
                    <a:pt x="63812" y="104524"/>
                  </a:cubicBezTo>
                  <a:lnTo>
                    <a:pt x="63812" y="10635"/>
                  </a:lnTo>
                  <a:lnTo>
                    <a:pt x="86913" y="10635"/>
                  </a:lnTo>
                  <a:cubicBezTo>
                    <a:pt x="97320" y="10635"/>
                    <a:pt x="98578" y="16239"/>
                    <a:pt x="99721" y="24130"/>
                  </a:cubicBezTo>
                  <a:lnTo>
                    <a:pt x="106011" y="24130"/>
                  </a:lnTo>
                  <a:lnTo>
                    <a:pt x="102580" y="0"/>
                  </a:lnTo>
                  <a:lnTo>
                    <a:pt x="3431" y="0"/>
                  </a:lnTo>
                  <a:lnTo>
                    <a:pt x="0" y="24130"/>
                  </a:lnTo>
                  <a:lnTo>
                    <a:pt x="6290" y="24130"/>
                  </a:lnTo>
                  <a:cubicBezTo>
                    <a:pt x="7433" y="16239"/>
                    <a:pt x="8577" y="10635"/>
                    <a:pt x="19098" y="10635"/>
                  </a:cubicBezTo>
                  <a:lnTo>
                    <a:pt x="42198" y="10635"/>
                  </a:lnTo>
                  <a:lnTo>
                    <a:pt x="42198" y="104639"/>
                  </a:lnTo>
                  <a:cubicBezTo>
                    <a:pt x="42198" y="111271"/>
                    <a:pt x="39225" y="112301"/>
                    <a:pt x="32020" y="112301"/>
                  </a:cubicBezTo>
                  <a:lnTo>
                    <a:pt x="28933" y="11230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3974422-CE58-477B-ACB9-92FD0097968D}"/>
                </a:ext>
              </a:extLst>
            </p:cNvPr>
            <p:cNvSpPr/>
            <p:nvPr/>
          </p:nvSpPr>
          <p:spPr>
            <a:xfrm>
              <a:off x="2000840" y="1931183"/>
              <a:ext cx="112628" cy="114359"/>
            </a:xfrm>
            <a:custGeom>
              <a:avLst/>
              <a:gdLst>
                <a:gd name="connsiteX0" fmla="*/ 114131 w 114359"/>
                <a:gd name="connsiteY0" fmla="*/ 112072 h 114359"/>
                <a:gd name="connsiteX1" fmla="*/ 97663 w 114359"/>
                <a:gd name="connsiteY1" fmla="*/ 102008 h 114359"/>
                <a:gd name="connsiteX2" fmla="*/ 69873 w 114359"/>
                <a:gd name="connsiteY2" fmla="*/ 68501 h 114359"/>
                <a:gd name="connsiteX3" fmla="*/ 65299 w 114359"/>
                <a:gd name="connsiteY3" fmla="*/ 62783 h 114359"/>
                <a:gd name="connsiteX4" fmla="*/ 84969 w 114359"/>
                <a:gd name="connsiteY4" fmla="*/ 28475 h 114359"/>
                <a:gd name="connsiteX5" fmla="*/ 74219 w 114359"/>
                <a:gd name="connsiteY5" fmla="*/ 6976 h 114359"/>
                <a:gd name="connsiteX6" fmla="*/ 45401 w 114359"/>
                <a:gd name="connsiteY6" fmla="*/ 0 h 114359"/>
                <a:gd name="connsiteX7" fmla="*/ 114 w 114359"/>
                <a:gd name="connsiteY7" fmla="*/ 0 h 114359"/>
                <a:gd name="connsiteX8" fmla="*/ 114 w 114359"/>
                <a:gd name="connsiteY8" fmla="*/ 5375 h 114359"/>
                <a:gd name="connsiteX9" fmla="*/ 2630 w 114359"/>
                <a:gd name="connsiteY9" fmla="*/ 5375 h 114359"/>
                <a:gd name="connsiteX10" fmla="*/ 13266 w 114359"/>
                <a:gd name="connsiteY10" fmla="*/ 13494 h 114359"/>
                <a:gd name="connsiteX11" fmla="*/ 13266 w 114359"/>
                <a:gd name="connsiteY11" fmla="*/ 104639 h 114359"/>
                <a:gd name="connsiteX12" fmla="*/ 2859 w 114359"/>
                <a:gd name="connsiteY12" fmla="*/ 112415 h 114359"/>
                <a:gd name="connsiteX13" fmla="*/ 0 w 114359"/>
                <a:gd name="connsiteY13" fmla="*/ 112415 h 114359"/>
                <a:gd name="connsiteX14" fmla="*/ 0 w 114359"/>
                <a:gd name="connsiteY14" fmla="*/ 117790 h 114359"/>
                <a:gd name="connsiteX15" fmla="*/ 51805 w 114359"/>
                <a:gd name="connsiteY15" fmla="*/ 117790 h 114359"/>
                <a:gd name="connsiteX16" fmla="*/ 51805 w 114359"/>
                <a:gd name="connsiteY16" fmla="*/ 112415 h 114359"/>
                <a:gd name="connsiteX17" fmla="*/ 46773 w 114359"/>
                <a:gd name="connsiteY17" fmla="*/ 112415 h 114359"/>
                <a:gd name="connsiteX18" fmla="*/ 35108 w 114359"/>
                <a:gd name="connsiteY18" fmla="*/ 104524 h 114359"/>
                <a:gd name="connsiteX19" fmla="*/ 35108 w 114359"/>
                <a:gd name="connsiteY19" fmla="*/ 70102 h 114359"/>
                <a:gd name="connsiteX20" fmla="*/ 48946 w 114359"/>
                <a:gd name="connsiteY20" fmla="*/ 70102 h 114359"/>
                <a:gd name="connsiteX21" fmla="*/ 64384 w 114359"/>
                <a:gd name="connsiteY21" fmla="*/ 91830 h 114359"/>
                <a:gd name="connsiteX22" fmla="*/ 85769 w 114359"/>
                <a:gd name="connsiteY22" fmla="*/ 114588 h 114359"/>
                <a:gd name="connsiteX23" fmla="*/ 102580 w 114359"/>
                <a:gd name="connsiteY23" fmla="*/ 117790 h 114359"/>
                <a:gd name="connsiteX24" fmla="*/ 118133 w 114359"/>
                <a:gd name="connsiteY24" fmla="*/ 117790 h 114359"/>
                <a:gd name="connsiteX25" fmla="*/ 118133 w 114359"/>
                <a:gd name="connsiteY25" fmla="*/ 112530 h 114359"/>
                <a:gd name="connsiteX26" fmla="*/ 114016 w 114359"/>
                <a:gd name="connsiteY26" fmla="*/ 112072 h 114359"/>
                <a:gd name="connsiteX27" fmla="*/ 56150 w 114359"/>
                <a:gd name="connsiteY27" fmla="*/ 58094 h 114359"/>
                <a:gd name="connsiteX28" fmla="*/ 45972 w 114359"/>
                <a:gd name="connsiteY28" fmla="*/ 60496 h 114359"/>
                <a:gd name="connsiteX29" fmla="*/ 35108 w 114359"/>
                <a:gd name="connsiteY29" fmla="*/ 60496 h 114359"/>
                <a:gd name="connsiteX30" fmla="*/ 35108 w 114359"/>
                <a:gd name="connsiteY30" fmla="*/ 9606 h 114359"/>
                <a:gd name="connsiteX31" fmla="*/ 42427 w 114359"/>
                <a:gd name="connsiteY31" fmla="*/ 9606 h 114359"/>
                <a:gd name="connsiteX32" fmla="*/ 64499 w 114359"/>
                <a:gd name="connsiteY32" fmla="*/ 36138 h 114359"/>
                <a:gd name="connsiteX33" fmla="*/ 56036 w 114359"/>
                <a:gd name="connsiteY33" fmla="*/ 58094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4359" h="114359">
                  <a:moveTo>
                    <a:pt x="114131" y="112072"/>
                  </a:moveTo>
                  <a:cubicBezTo>
                    <a:pt x="111729" y="111615"/>
                    <a:pt x="105782" y="110471"/>
                    <a:pt x="97663" y="102008"/>
                  </a:cubicBezTo>
                  <a:cubicBezTo>
                    <a:pt x="89886" y="93889"/>
                    <a:pt x="81081" y="82567"/>
                    <a:pt x="69873" y="68501"/>
                  </a:cubicBezTo>
                  <a:cubicBezTo>
                    <a:pt x="69873" y="68501"/>
                    <a:pt x="66328" y="64041"/>
                    <a:pt x="65299" y="62783"/>
                  </a:cubicBezTo>
                  <a:cubicBezTo>
                    <a:pt x="79022" y="51347"/>
                    <a:pt x="84969" y="41055"/>
                    <a:pt x="84969" y="28475"/>
                  </a:cubicBezTo>
                  <a:cubicBezTo>
                    <a:pt x="84969" y="17040"/>
                    <a:pt x="77879" y="9492"/>
                    <a:pt x="74219" y="6976"/>
                  </a:cubicBezTo>
                  <a:cubicBezTo>
                    <a:pt x="65413" y="1029"/>
                    <a:pt x="54778" y="229"/>
                    <a:pt x="45401" y="0"/>
                  </a:cubicBezTo>
                  <a:lnTo>
                    <a:pt x="114" y="0"/>
                  </a:lnTo>
                  <a:lnTo>
                    <a:pt x="114" y="5375"/>
                  </a:lnTo>
                  <a:lnTo>
                    <a:pt x="2630" y="5375"/>
                  </a:lnTo>
                  <a:cubicBezTo>
                    <a:pt x="6404" y="5375"/>
                    <a:pt x="13266" y="6519"/>
                    <a:pt x="13266" y="13494"/>
                  </a:cubicBezTo>
                  <a:lnTo>
                    <a:pt x="13266" y="104639"/>
                  </a:lnTo>
                  <a:cubicBezTo>
                    <a:pt x="13266" y="111386"/>
                    <a:pt x="10178" y="112415"/>
                    <a:pt x="2859" y="112415"/>
                  </a:cubicBezTo>
                  <a:lnTo>
                    <a:pt x="0" y="112415"/>
                  </a:lnTo>
                  <a:lnTo>
                    <a:pt x="0" y="117790"/>
                  </a:lnTo>
                  <a:lnTo>
                    <a:pt x="51805" y="117790"/>
                  </a:lnTo>
                  <a:lnTo>
                    <a:pt x="51805" y="112415"/>
                  </a:lnTo>
                  <a:lnTo>
                    <a:pt x="46773" y="112415"/>
                  </a:lnTo>
                  <a:cubicBezTo>
                    <a:pt x="40712" y="112415"/>
                    <a:pt x="35108" y="111615"/>
                    <a:pt x="35108" y="104524"/>
                  </a:cubicBezTo>
                  <a:lnTo>
                    <a:pt x="35108" y="70102"/>
                  </a:lnTo>
                  <a:lnTo>
                    <a:pt x="48946" y="70102"/>
                  </a:lnTo>
                  <a:lnTo>
                    <a:pt x="64384" y="91830"/>
                  </a:lnTo>
                  <a:cubicBezTo>
                    <a:pt x="73419" y="104181"/>
                    <a:pt x="79137" y="111043"/>
                    <a:pt x="85769" y="114588"/>
                  </a:cubicBezTo>
                  <a:cubicBezTo>
                    <a:pt x="90001" y="116875"/>
                    <a:pt x="94118" y="117790"/>
                    <a:pt x="102580" y="117790"/>
                  </a:cubicBezTo>
                  <a:lnTo>
                    <a:pt x="118133" y="117790"/>
                  </a:lnTo>
                  <a:lnTo>
                    <a:pt x="118133" y="112530"/>
                  </a:lnTo>
                  <a:cubicBezTo>
                    <a:pt x="115274" y="112301"/>
                    <a:pt x="114016" y="112072"/>
                    <a:pt x="114016" y="112072"/>
                  </a:cubicBezTo>
                  <a:close/>
                  <a:moveTo>
                    <a:pt x="56150" y="58094"/>
                  </a:moveTo>
                  <a:cubicBezTo>
                    <a:pt x="53634" y="59810"/>
                    <a:pt x="51919" y="60496"/>
                    <a:pt x="45972" y="60496"/>
                  </a:cubicBezTo>
                  <a:lnTo>
                    <a:pt x="35108" y="60496"/>
                  </a:lnTo>
                  <a:lnTo>
                    <a:pt x="35108" y="9606"/>
                  </a:lnTo>
                  <a:lnTo>
                    <a:pt x="42427" y="9606"/>
                  </a:lnTo>
                  <a:cubicBezTo>
                    <a:pt x="50547" y="9606"/>
                    <a:pt x="64499" y="14981"/>
                    <a:pt x="64499" y="36138"/>
                  </a:cubicBezTo>
                  <a:cubicBezTo>
                    <a:pt x="64499" y="49746"/>
                    <a:pt x="59238" y="55693"/>
                    <a:pt x="56036" y="5809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825578A1-4733-4625-98FD-43FB82155A6C}"/>
                </a:ext>
              </a:extLst>
            </p:cNvPr>
            <p:cNvSpPr/>
            <p:nvPr/>
          </p:nvSpPr>
          <p:spPr>
            <a:xfrm>
              <a:off x="1709809" y="1931183"/>
              <a:ext cx="123891" cy="114359"/>
            </a:xfrm>
            <a:custGeom>
              <a:avLst/>
              <a:gdLst>
                <a:gd name="connsiteX0" fmla="*/ 126138 w 125795"/>
                <a:gd name="connsiteY0" fmla="*/ 5375 h 114359"/>
                <a:gd name="connsiteX1" fmla="*/ 126138 w 125795"/>
                <a:gd name="connsiteY1" fmla="*/ 0 h 114359"/>
                <a:gd name="connsiteX2" fmla="*/ 86913 w 125795"/>
                <a:gd name="connsiteY2" fmla="*/ 0 h 114359"/>
                <a:gd name="connsiteX3" fmla="*/ 86913 w 125795"/>
                <a:gd name="connsiteY3" fmla="*/ 5375 h 114359"/>
                <a:gd name="connsiteX4" fmla="*/ 91373 w 125795"/>
                <a:gd name="connsiteY4" fmla="*/ 5375 h 114359"/>
                <a:gd name="connsiteX5" fmla="*/ 94461 w 125795"/>
                <a:gd name="connsiteY5" fmla="*/ 7662 h 114359"/>
                <a:gd name="connsiteX6" fmla="*/ 93203 w 125795"/>
                <a:gd name="connsiteY6" fmla="*/ 15439 h 114359"/>
                <a:gd name="connsiteX7" fmla="*/ 65413 w 125795"/>
                <a:gd name="connsiteY7" fmla="*/ 86227 h 114359"/>
                <a:gd name="connsiteX8" fmla="*/ 37395 w 125795"/>
                <a:gd name="connsiteY8" fmla="*/ 11779 h 114359"/>
                <a:gd name="connsiteX9" fmla="*/ 36709 w 125795"/>
                <a:gd name="connsiteY9" fmla="*/ 7548 h 114359"/>
                <a:gd name="connsiteX10" fmla="*/ 40026 w 125795"/>
                <a:gd name="connsiteY10" fmla="*/ 5375 h 114359"/>
                <a:gd name="connsiteX11" fmla="*/ 44486 w 125795"/>
                <a:gd name="connsiteY11" fmla="*/ 5375 h 114359"/>
                <a:gd name="connsiteX12" fmla="*/ 44486 w 125795"/>
                <a:gd name="connsiteY12" fmla="*/ 0 h 114359"/>
                <a:gd name="connsiteX13" fmla="*/ 0 w 125795"/>
                <a:gd name="connsiteY13" fmla="*/ 0 h 114359"/>
                <a:gd name="connsiteX14" fmla="*/ 0 w 125795"/>
                <a:gd name="connsiteY14" fmla="*/ 5375 h 114359"/>
                <a:gd name="connsiteX15" fmla="*/ 9263 w 125795"/>
                <a:gd name="connsiteY15" fmla="*/ 7433 h 114359"/>
                <a:gd name="connsiteX16" fmla="*/ 16239 w 125795"/>
                <a:gd name="connsiteY16" fmla="*/ 18069 h 114359"/>
                <a:gd name="connsiteX17" fmla="*/ 58438 w 125795"/>
                <a:gd name="connsiteY17" fmla="*/ 119048 h 114359"/>
                <a:gd name="connsiteX18" fmla="*/ 63355 w 125795"/>
                <a:gd name="connsiteY18" fmla="*/ 119048 h 114359"/>
                <a:gd name="connsiteX19" fmla="*/ 109899 w 125795"/>
                <a:gd name="connsiteY19" fmla="*/ 14409 h 114359"/>
                <a:gd name="connsiteX20" fmla="*/ 122136 w 125795"/>
                <a:gd name="connsiteY20" fmla="*/ 5489 h 114359"/>
                <a:gd name="connsiteX21" fmla="*/ 126481 w 125795"/>
                <a:gd name="connsiteY21" fmla="*/ 5489 h 11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795" h="114359">
                  <a:moveTo>
                    <a:pt x="126138" y="5375"/>
                  </a:moveTo>
                  <a:lnTo>
                    <a:pt x="126138" y="0"/>
                  </a:lnTo>
                  <a:lnTo>
                    <a:pt x="86913" y="0"/>
                  </a:lnTo>
                  <a:lnTo>
                    <a:pt x="86913" y="5375"/>
                  </a:lnTo>
                  <a:lnTo>
                    <a:pt x="91373" y="5375"/>
                  </a:lnTo>
                  <a:cubicBezTo>
                    <a:pt x="92860" y="5375"/>
                    <a:pt x="94232" y="6290"/>
                    <a:pt x="94461" y="7662"/>
                  </a:cubicBezTo>
                  <a:cubicBezTo>
                    <a:pt x="94804" y="9492"/>
                    <a:pt x="94003" y="12580"/>
                    <a:pt x="93203" y="15439"/>
                  </a:cubicBezTo>
                  <a:cubicBezTo>
                    <a:pt x="93203" y="15439"/>
                    <a:pt x="66786" y="82796"/>
                    <a:pt x="65413" y="86227"/>
                  </a:cubicBezTo>
                  <a:cubicBezTo>
                    <a:pt x="64270" y="83368"/>
                    <a:pt x="37395" y="11779"/>
                    <a:pt x="37395" y="11779"/>
                  </a:cubicBezTo>
                  <a:cubicBezTo>
                    <a:pt x="37167" y="10979"/>
                    <a:pt x="36138" y="8920"/>
                    <a:pt x="36709" y="7548"/>
                  </a:cubicBezTo>
                  <a:cubicBezTo>
                    <a:pt x="36938" y="6976"/>
                    <a:pt x="37853" y="5489"/>
                    <a:pt x="40026" y="5375"/>
                  </a:cubicBezTo>
                  <a:lnTo>
                    <a:pt x="44486" y="5375"/>
                  </a:lnTo>
                  <a:lnTo>
                    <a:pt x="44486" y="0"/>
                  </a:lnTo>
                  <a:lnTo>
                    <a:pt x="0" y="0"/>
                  </a:lnTo>
                  <a:lnTo>
                    <a:pt x="0" y="5375"/>
                  </a:lnTo>
                  <a:cubicBezTo>
                    <a:pt x="0" y="5375"/>
                    <a:pt x="6061" y="5375"/>
                    <a:pt x="9263" y="7433"/>
                  </a:cubicBezTo>
                  <a:cubicBezTo>
                    <a:pt x="11893" y="9034"/>
                    <a:pt x="14295" y="12923"/>
                    <a:pt x="16239" y="18069"/>
                  </a:cubicBezTo>
                  <a:lnTo>
                    <a:pt x="58438" y="119048"/>
                  </a:lnTo>
                  <a:lnTo>
                    <a:pt x="63355" y="119048"/>
                  </a:lnTo>
                  <a:lnTo>
                    <a:pt x="109899" y="14409"/>
                  </a:lnTo>
                  <a:cubicBezTo>
                    <a:pt x="109899" y="14409"/>
                    <a:pt x="114016" y="5375"/>
                    <a:pt x="122136" y="5489"/>
                  </a:cubicBezTo>
                  <a:lnTo>
                    <a:pt x="126481" y="5489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0757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658120-3988-463F-B188-8C70FFF3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04B07C-3072-4278-841D-7E9E79850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50A8C7-9F0F-41AD-AC4F-892A002B7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C0EC482-1AC9-43AE-B477-BDA021F8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C73A4D-1DAF-427B-B9F4-406F3B6C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BBFCD8-3573-4962-B5A4-6E1DF6E6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40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3CF359-2F0F-49AA-B333-36BC4CA4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11AF11-82AC-472E-B78F-DEAE693E6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2BB502-E0AE-46E3-A813-6B8ECEB4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14CBD5-F6A1-406D-A93C-562E0CC6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06CCA1-241D-44A6-8B65-2402835E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84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6EE8873-EC78-47A9-8438-504D77ABA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453483-DF8A-4A0C-A387-29DA767B9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18ECF4-F8EF-4501-99E7-7B8AC3FF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2C7DF9-2759-4EF2-AFA3-68EEE88E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1844E4-A9FC-4E2B-9A36-24CE5BE8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0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07A945-19F1-46F3-A4BD-7252D7660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E42AAAE-4B36-452B-9FBA-658CCB667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2926D3-F209-464F-A8B1-9272F4AE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2A3096-F54E-4878-BFEA-DC459F6E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EA9A32-0A61-450F-91D3-35A71852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717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410F3-BD63-435C-858E-4A880DEA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F242E5-24A1-4815-927C-277CA0E2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F83C81-1D5E-4956-9E39-10C783B0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C27396-132C-4F9A-B075-BFDAB1AF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95B8B7-055C-4E14-B15A-54516798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69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3965C6-22C8-4137-9EE6-500A31B1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3A612E-A63F-49E4-84D2-5538DEC48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F05C98-8494-4F9E-BAD4-A3A7720B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2EB87-078F-42A5-AC32-CFFDC64F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5D841B-CBF0-45BF-B8F1-7F1FE273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625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6BD075-B409-46F7-ACE1-BDE05E94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B82CD5-EFDD-44E7-B518-E6C593B28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12F079-CF2E-46D7-8653-626D80B52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44545D-3A16-4161-A45F-718638C6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712A64-CBF8-4828-8CA9-9A18377E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F44CF3-B142-4E0C-B112-6BA867AC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716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9CE14-85E7-4A1B-8735-3871F948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D743A8-B6E2-4E53-8F38-DF876E105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27FE15-E5EA-4B19-97C9-47C046A04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5CBCFF1-61B2-4D2B-8CF3-8411C5D5D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2407D3C-8DA3-4C5D-84A0-9679790F7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93B614-E254-4EAF-81DC-86F2183A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A2D7739-825C-463E-8B1B-ECA92796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E174F3A-118B-46B4-9C0C-81E0473B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371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89FCB5-B068-4756-BEC4-0E9B9B18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F4CBF7-F80B-4E76-B1BC-95C6D995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D20B6E-6433-4CD4-B767-78814A46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1BC8D9D-ADEE-4844-888E-2D58960E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165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DE1C50-0931-4FBB-A44F-86EF7988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1D0B61-BC8C-4E5B-9436-CC2A49CD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E7B244-2625-47E9-883E-09AD42A6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0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610745-181E-4ADC-8538-34B92CE8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AC915-0EA2-4346-9ADD-435F9D9730B3}"/>
              </a:ext>
            </a:extLst>
          </p:cNvPr>
          <p:cNvSpPr txBox="1"/>
          <p:nvPr userDrawn="1"/>
        </p:nvSpPr>
        <p:spPr>
          <a:xfrm>
            <a:off x="6096000" y="623912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Noto Sans Med" panose="020B0602040504020204" pitchFamily="34"/>
              </a:rPr>
              <a:t>Date  / name</a:t>
            </a:r>
            <a:endParaRPr lang="ko-KR" altLang="en-US" sz="1600" dirty="0">
              <a:solidFill>
                <a:schemeClr val="bg1"/>
              </a:solidFill>
              <a:latin typeface="Noto Sans Med" panose="020B0602040504020204" pitchFamily="34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AC661C3-B754-46E2-89CA-BE1AFF590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19083" b="12847"/>
          <a:stretch/>
        </p:blipFill>
        <p:spPr>
          <a:xfrm>
            <a:off x="0" y="0"/>
            <a:ext cx="12189631" cy="446193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BD80BEF-A8A0-4115-BE8E-0642AE7A89E1}"/>
              </a:ext>
            </a:extLst>
          </p:cNvPr>
          <p:cNvSpPr/>
          <p:nvPr userDrawn="1"/>
        </p:nvSpPr>
        <p:spPr>
          <a:xfrm>
            <a:off x="-1" y="4397800"/>
            <a:ext cx="12189631" cy="2534748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786BE99-EE01-4F92-A37D-5A387783794F}"/>
              </a:ext>
            </a:extLst>
          </p:cNvPr>
          <p:cNvSpPr/>
          <p:nvPr userDrawn="1"/>
        </p:nvSpPr>
        <p:spPr>
          <a:xfrm>
            <a:off x="0" y="4319172"/>
            <a:ext cx="12189630" cy="157257"/>
          </a:xfrm>
          <a:custGeom>
            <a:avLst/>
            <a:gdLst>
              <a:gd name="connsiteX0" fmla="*/ 0 w 11786616"/>
              <a:gd name="connsiteY0" fmla="*/ 0 h 110499"/>
              <a:gd name="connsiteX1" fmla="*/ 11786616 w 11786616"/>
              <a:gd name="connsiteY1" fmla="*/ 0 h 110499"/>
              <a:gd name="connsiteX2" fmla="*/ 11786616 w 11786616"/>
              <a:gd name="connsiteY2" fmla="*/ 121549 h 110499"/>
              <a:gd name="connsiteX3" fmla="*/ 0 w 11786616"/>
              <a:gd name="connsiteY3" fmla="*/ 121549 h 1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616" h="110499">
                <a:moveTo>
                  <a:pt x="0" y="0"/>
                </a:moveTo>
                <a:lnTo>
                  <a:pt x="11786616" y="0"/>
                </a:lnTo>
                <a:lnTo>
                  <a:pt x="11786616" y="121549"/>
                </a:lnTo>
                <a:lnTo>
                  <a:pt x="0" y="121549"/>
                </a:lnTo>
                <a:close/>
              </a:path>
            </a:pathLst>
          </a:custGeom>
          <a:solidFill>
            <a:srgbClr val="A7A9A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D0AE22B4-1F7A-4865-8D8D-B742FA052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6619" y="4892379"/>
            <a:ext cx="1231964" cy="12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99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69610-5FC2-421D-995F-308A1EDB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261326-9C64-45CB-BF4A-E6ED4D96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724E38-491D-4333-8E06-253A74EB2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6EE4D94-33FE-48D2-A456-1A2BAEF4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A1B217-7EBA-4C15-B6D6-089D90E4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D77973-8B97-4AEE-A220-0B30F5F4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453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A32B2A-D459-4825-9789-914429CA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093C343-0384-417D-984E-AFD566311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6F81A3-32C4-4318-927D-161B76C07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986FE7-8830-4742-856C-7E2B2503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21F22B-1AE8-439B-B390-7E2837C0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663B29-A788-4023-BDC9-76BFD74F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587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706844-CEEB-4B92-ABBE-89407CF2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D709C9-2A20-422B-8C2B-6CD643B61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F0AA8B-34E6-43C2-9145-EA8825E2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74135D-9E09-4633-8641-4A82773C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B3FE3D-C41A-4100-8C53-8755433C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097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4FBA4EF-5965-4924-8322-7414D2BB0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D17FFFB-3750-4F97-A129-838FF26F1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3B913F-AE72-46EA-B891-DD303E20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2405FA-5BD7-48FA-8D65-0A540988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CA6688-911F-4427-8B45-250F7EAE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392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911B79-635C-491A-8A18-7E976740F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FB08CE-03E2-4DE3-B5BE-80920A5FB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BEC249-08AB-4407-B018-F409607B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18B6E5-1275-4C4D-A820-579AB5C8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CDE816-6443-4A32-B342-34E1BD54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297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B339CE-5B88-40D3-8D6C-D45EBE8C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F5B919-7160-45F8-AA1A-F14965FE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C55EF8-C046-471E-A356-E22C9FA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3F8212-2E0A-44B8-8743-3C528BDC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1196F4-CA72-4AE7-BDB7-95964DE4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982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5D8717-4155-491A-ADA5-9777BD2A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5A5118-C17E-4963-8BAF-E46D36BC5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11B88F-824F-4FDA-B33D-221CD018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CCBD4C-435C-4B95-8F92-35E94A7E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6F2A92-A945-4F70-96D8-8AD0C579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967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D58767-C6C8-4A76-8DE1-99593C7A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8C1BC6-5FDF-468A-B0AC-0232B2FE7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9427E2-677F-4596-8CB6-8A32E64B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485BE1-1F81-42B2-A7D8-6462CC91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12ABC7-E962-447B-BF94-8489E67A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8A7583D-367D-4646-A5D9-D7B0D926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538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B91A67-AD9B-4FF5-9522-85A65970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66CD70-5BCF-46E7-ABDC-5F276BFF2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F375AC-7AC9-4568-8613-F59372A7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58374B6-4450-4246-B73A-121D37382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9C61172-95EA-45DD-94B9-7559FDBED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EE9FE4-F54D-4D9C-B913-8CF43E02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46881FB-7F5E-4634-A302-09820E77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E69AEE4-BAE9-4A61-BF37-FA706CDA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486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5AA5B0-E8DA-4240-810C-5DFFB8C3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F1621E-2FF6-4897-8E1B-D7A4B93B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7CCD6E-BFEB-4AA7-A873-A0D7F9EA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D86BB4-1200-4E99-A19A-30C2296E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53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D01519C-5A78-4456-8381-448298E6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4FA32D9-0FA2-4768-A67B-309179E1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CA0F71-D901-4509-AB25-1C2E3C92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95F239A-D5F0-476E-B472-D8D430429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"/>
            <a:ext cx="12192000" cy="68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37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856B8D1-0897-4AE9-9F7F-1F693A3B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E0B957C-D33B-43B8-BAF5-8E75627F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1D50B9-29B7-49F4-8F07-52BE6443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754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7BE736-DB87-434C-B4B7-80442C81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956B77-0A9E-4BD1-A64B-6A37A762F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3CA538-46F5-4E67-96D7-0C380AF03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60FABF-623B-49B5-9E8A-AD925C28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E08F6D-6A0D-4140-AF8B-02F7C4BB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37BF25-2829-493A-9020-42451285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909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C27AF-9C9C-4F7E-9ECE-4434B0B4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1B3A436-F16A-4B8C-B36B-FDBDA8936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B3E06EA-1CE7-478C-8B4C-D448F7E18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6150AD-2859-4411-ACFC-00536E12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6A18C6-167B-4A37-B0D5-6AA946C8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E7E69E-51BF-49B5-922F-EC812092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849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9788C6-9C0D-4398-A7DC-DDC7B08A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52AF2D-670B-4F6C-BD97-BA7405D52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7E828-2A8E-4398-A46D-7EACCC1D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E3C2BF-766C-47A0-A443-777EF6BD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22161C-118E-4357-808D-7844E6D4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387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0A7DD4-B236-404C-99E3-514773C50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A8867D2-B580-4744-89F5-BA05673C5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25BDCD-9F73-4C19-9DBF-D8324EA4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39FF93-7006-417B-A97A-8AA60C35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616DC8-D042-4F7B-984B-CACD2A47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740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9E5028-BF15-466E-BBF3-49A7908F8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440A763-7385-40EE-9C9E-1BA0D5EBA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E64031-0FEF-4E3D-B6CB-A32CD4D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F26517-52C1-45F1-B322-2E07B631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A2679A-C5E5-44F8-9874-73EF4D4B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361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CD175-DEAD-4B82-AB3B-3E4850C0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146C68-3246-418A-B359-653A1054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C4FE2F-A264-4471-A669-7869460A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931C1D-ED9A-45C4-BD81-5FDE2709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AC19FE-00DD-4ACE-A44B-B3953D29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2590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EEE1F-C9B1-4F2B-B349-7B6A2EFA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D8EB37-E229-4DDA-A979-BF5DBE51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64E460-616A-4AA0-8993-77C6EEFE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5E4E06-27D6-4EAF-AAA3-81159A2DB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4B5423-DAB9-4857-9A93-E6134398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55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C1419A-5421-4913-A99B-894BDB4C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FAEB22-2284-4598-853E-D1EE31CC1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137574-B80C-4A00-8023-BD5017278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016DB2-764A-47F4-9991-DAB0A098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F02374-3DF3-448C-931F-3F2D5CFF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F35A24-007E-460B-ABE5-1AD4E247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815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9B8AAD-4DE4-4C49-9986-A6C27DCB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6A3362-B4EB-46F9-BCD3-382CC787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6FFFD8-1651-4AB0-B198-3FBEBFE2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67880A-F523-49B6-82C9-BAACC42EA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D34251A-FCB1-44F7-AA3A-BD088555D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AE552FA-669C-41B9-9301-DF237929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067731A-073C-46FD-9A3B-9904CD47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43AE466-3A2F-4B8C-999D-E34273CE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60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2B13D74-A512-4925-97A4-A2A5CC619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"/>
            <a:ext cx="12192000" cy="68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79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C41825-ED80-4586-B45E-8F614539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225BF35-EE3D-416D-9CAB-715FBC39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140E998-2D07-440E-B9AF-96AA1818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812D3A-D0A6-46B0-A208-2BC83AF1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59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4DA7C86-C33B-4533-A309-A07CBF9A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6F37E69-AA87-45FA-A5F6-BED55429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0F433D-8395-49C0-9221-A4434227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669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FF1CB9-90DD-492C-80D9-4860CE5F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548317-968B-4767-B077-3FF404C7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B1A6C5-2561-4269-BBD1-EB6752EDB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4F25FC3-1B02-47E0-B641-CECA783F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48DD73-7D68-488C-B856-4511A289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2EA88C-9DDD-4C8B-8035-CC19C6BA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673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ED8DF-614D-492A-B67F-A603B54D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6A6B824-9AFF-4677-B92D-D97AE9692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618779-F2DD-4232-A6BD-3F2DEA167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B11D20-670C-46B4-925A-CE935101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6B8572-847A-4126-B113-FD05DC22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30CF4D-527B-48B1-BCE5-D6E1572B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080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35EB38-BD3B-4EFC-AAC8-070BF5CC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56012BD-B56D-45C6-B23D-F6A179A52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6C56E1-580E-43EB-9CE0-3BB7552E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D39517-5E15-4F65-BB5D-B54E9EFA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977B69-2A01-4054-903A-9FCF62A0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356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05BC17-4946-4DFF-B9EF-1C1AE4AB8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3768DE9-62DC-46D4-8912-BB312272A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A4ECE0-4542-4FFC-BD81-507F8F77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C111B5-8B38-4312-9697-0F54F81C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7231FC-726E-4C56-9F2F-0A680340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001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FC6FF0-473E-4020-9D01-2C8EBC8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CD6870-CA23-4889-B483-25100B384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BC2E69-50B5-4243-A7E0-FF7078F5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69A6AC-86B7-4FE1-ACA6-63A7EF0A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522FEC-E878-46F2-9EC9-33AD7603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230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E3ABDD-EC47-4185-9CE2-6B98F15B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BC3795-F2B6-45B9-A875-A1A205A30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427275-C5EC-4BAD-BB41-BF30E9DE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F03CF4-D7CB-4EA1-A2A5-5CE46C53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2C2413-0227-43C1-9940-EAA50C39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6893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95AC2D-55C3-4954-B0D3-472711C9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A24A18-95D8-4CAA-B04C-14C2C2731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FE9B9B-113C-49CA-8A59-1C4B26FE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1DCE13-AF02-4EE1-9ED2-3AFD3796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80A860-C446-4B0B-A3A7-C5CEDBCD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282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DEA7DE-A4B1-418A-8098-835F0699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38D74A-B344-475D-95CC-EFE5683AB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CD1AB1-9EFC-4478-A749-7F373B899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781702-51BF-4B5B-96A0-8066D081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93970F-87B7-48B8-B0DE-E40C6642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944296-BF2D-4193-8ED3-A0133461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20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2E477C9-4123-4259-93FA-1B11902D1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03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B2B6F5-A952-49AF-AF12-E79D712C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3B7149-BA68-46D1-8F9D-00B028119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252F0C8-AC95-4E51-95CA-61BF9B47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B2791A2-0334-4669-BE0A-AB2028226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DD8BF76-F8E0-495F-BEB6-67E5DB86E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DCA9A14-266B-4805-87B7-96A90DB6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E19D31E-8C91-4497-99AA-ED5449C5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9F5DC60-74DF-46C3-84E0-0E653673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578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4C78A1-53BB-43E5-8D49-47F6DBA8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20E331-DA70-4492-8A2F-EC07024D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5ACB3A8-D4CC-48ED-A303-F7512622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2A1F15-8C89-43FD-9B79-EA11C23F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347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6EB5FFF-E452-4609-A615-3195130F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16CBB81-6C70-421E-84E8-C3A35CBE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3F90A8-333E-4DCC-BE74-E43BACE8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5672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7793E1-0F70-4F2B-ADA7-287881BB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CCEE45-C8E2-48AE-99E5-250D38717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885C88A-BD8E-49DD-B488-B552B1A95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72B542-8419-469B-A3C7-1CF5193C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4515A1-C0E3-4611-8CBD-FBE64502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4F25B0-C416-42FC-9439-781C1A45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402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1C43E5-E5BF-416D-8CE7-8DE86D56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CE2BDF5-F54C-42C6-A8B6-BD56A38CE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01F9F7-D722-491A-915B-456B4F53E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53CCF4-6993-4277-AE7E-BA37866A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610F84-6892-4471-8993-167CDA9A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AE646A-454E-44C9-BBCC-65CD3188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7828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54E3A2-D603-42BE-96C8-0A1568A7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FCCF109-88F8-48EF-A794-AE7C64DFD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30C686-4AF4-439F-8F3C-21E24F62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2A284D-9D60-4999-A1DA-5365FDE1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812549-8A6F-4373-86DA-DE037236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95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2C486F-9FCD-49A4-8060-B87D8FA87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8F1E969-9E3B-45FF-94A3-FD991782B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96D41F-6B67-4524-9043-931EE087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FC88A1-96F8-42B1-885E-18D36428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07E8B2-8FFD-4B5B-B5B3-C66BBBE3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75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E5AD3-B589-4133-923B-CA5AD22F4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DA9434-EBE2-4929-A645-D4A0112B3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6F9C16-9981-4DBC-8D40-9080A134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2D6F22-5FD8-495D-9FC1-3498FB74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9D27CF-6A52-4155-AB53-D9FC9931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6981B66-2029-45CF-815B-9086EB462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71734" cy="6858000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39ECBF1-BBAC-4E4C-B0F0-D71E281A126F}"/>
              </a:ext>
            </a:extLst>
          </p:cNvPr>
          <p:cNvSpPr txBox="1">
            <a:spLocks/>
          </p:cNvSpPr>
          <p:nvPr userDrawn="1"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Noto Sans Med" panose="020B0602040504020204" pitchFamily="34"/>
                <a:cs typeface="Arial" panose="020B0604020202020204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4C1AA7B-055F-4FF7-90B2-2F7F6234BF3D}"/>
              </a:ext>
            </a:extLst>
          </p:cNvPr>
          <p:cNvSpPr txBox="1">
            <a:spLocks/>
          </p:cNvSpPr>
          <p:nvPr userDrawn="1"/>
        </p:nvSpPr>
        <p:spPr>
          <a:xfrm>
            <a:off x="779601" y="142241"/>
            <a:ext cx="1297861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solidFill>
                  <a:schemeClr val="bg1"/>
                </a:solidFill>
                <a:latin typeface="Noto Sans Med" panose="020B0602040504020204" pitchFamily="34"/>
                <a:cs typeface="Arial" panose="020B0604020202020204" pitchFamily="34" charset="0"/>
              </a:rPr>
              <a:t>Title</a:t>
            </a:r>
            <a:endParaRPr lang="ko-KR" altLang="en-US" sz="3200" b="1" dirty="0">
              <a:solidFill>
                <a:schemeClr val="bg1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80EE500-ADFE-4126-847D-F24C10031B22}"/>
              </a:ext>
            </a:extLst>
          </p:cNvPr>
          <p:cNvSpPr txBox="1">
            <a:spLocks/>
          </p:cNvSpPr>
          <p:nvPr userDrawn="1"/>
        </p:nvSpPr>
        <p:spPr>
          <a:xfrm>
            <a:off x="1852259" y="192556"/>
            <a:ext cx="183384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bg1"/>
                </a:solidFill>
                <a:latin typeface="Noto Sans Med" panose="020B0602040504020204" pitchFamily="34"/>
                <a:cs typeface="Arial" panose="020B0604020202020204" pitchFamily="34" charset="0"/>
              </a:rPr>
              <a:t>Sub title</a:t>
            </a:r>
            <a:endParaRPr lang="ko-KR" altLang="en-US" sz="2000" dirty="0">
              <a:solidFill>
                <a:schemeClr val="bg1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2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9BA9D-04C8-4E0C-AA5F-8C7766B1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713734-6C23-4AFC-A7AD-7230FEF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0E9FD7-04C5-4FB2-B90E-5C0956CC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3BD97A-4C07-4865-9FD5-2FA9E37B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E8A394-9712-4240-8E02-7B6F6D47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AF205E-4E3B-42DE-A272-00E24AF0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49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2E72A5-6E7C-4363-99CB-F22A458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F8ED3C-EA64-406D-A022-7591418CE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6CAC00-8D67-40EA-BD0F-ACCACA1ED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DE4809-C703-46BB-8CE7-1120570E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55B6B5-780A-449E-9092-F90BE78C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516A54-3754-4499-A2A0-4A754A20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28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E52EC60-7407-4592-A687-32BCAE01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F8824B-3ED3-463E-B6B9-55ECF43B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756922-4261-4E40-8109-A9268F187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FD45-662E-4825-9694-0DC2571FF9D7}" type="datetimeFigureOut">
              <a:rPr lang="ko-KR" altLang="en-US" smtClean="0"/>
              <a:t>2025-06-30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26F178-CBAB-4DDE-8647-679DE2F1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B02F0F-4461-4E38-996E-F59DAED1F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A8C2-1DCF-469F-B934-E530865DC0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80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4" r:id="rId5"/>
    <p:sldLayoutId id="2147483653" r:id="rId6"/>
    <p:sldLayoutId id="2147483649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CC60B28-3DD5-4D2B-A046-BE4523A6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E75620-E1AE-4192-8813-B6A4CA73B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80B323-AEE5-4EDF-973E-E11B0B64E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2707-1321-429A-8678-D52F0CB7A1C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655329-87B4-4067-BA6B-91A2F5173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223F97-275A-46BF-96AF-6CBC3394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25457-0AB5-4CFF-96FC-3DDCD54DD4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94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D28CC5D-7C07-4413-B883-73985D6B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10A5A9-95B0-4262-9D8D-16515C552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1B2149-21CA-498B-B719-6038BCE0B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5073-2F0A-4CCD-9C05-0AFFDA346FE1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DA8502-356D-442D-BF67-399AE4FD1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990CBB-76A3-48B7-847C-A130417F1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B32A-30AA-4C6E-B204-E1A78749F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84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0125058-2C8C-4396-BAEA-6A5C071B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8EB072-F56E-4B85-B97D-050AB9DEE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9045AB-F285-4AE8-A4E9-4BDCF7A95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15D9-9026-4C8E-914E-E42B65E32029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B2CF13-37D4-41D7-B320-783A80CA3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6BA370-1A25-44A0-9C14-D50859676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36B0-88E7-45F0-AF05-7768C7BFC8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95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11C8436-B0E6-43B6-822D-92BB8A4D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8BBB45-D8C8-4B68-95CC-85635E77B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7D0A34-1332-4519-B00A-59FC34CAE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A681-5BDC-49AD-A0CE-BDB7689E55D0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6D35BB-2018-44AE-8766-2E2AA5D9F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3F127E-51F3-465F-AF29-75FE52791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B235-5D35-4BB3-9D40-6354EE879C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3EFE979-397C-476A-B575-25989474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62A605-04AD-4564-8A21-0902371DB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4A0201-AD8A-442B-AE3C-2C7FA0E7E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C270-14B7-48E1-968C-81693827224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125A46-0DB5-4638-BBD7-9B28BAFF8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59E7E4-9DE2-49A4-A664-2CD0FEF4E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8F08-C55D-45B9-B38E-01D646674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95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94BDD-1626-4558-8E52-3DF4E4975540}"/>
              </a:ext>
            </a:extLst>
          </p:cNvPr>
          <p:cNvSpPr txBox="1"/>
          <p:nvPr/>
        </p:nvSpPr>
        <p:spPr>
          <a:xfrm>
            <a:off x="440420" y="1326890"/>
            <a:ext cx="947813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chemeClr val="bg1"/>
                </a:solidFill>
                <a:latin typeface="+mj-lt"/>
              </a:rPr>
              <a:t>Divergence in Carbon Emissions Accounting: A Cross-Database Examination of GTAP and OECD ICIO within the Context of the Carbon Border Adjustment Mechanism (CBAM)</a:t>
            </a:r>
            <a:endParaRPr lang="ko-KR" altLang="ko-K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F7E5DC18-65DF-4314-B225-B32EC248D09C}"/>
              </a:ext>
            </a:extLst>
          </p:cNvPr>
          <p:cNvSpPr txBox="1">
            <a:spLocks/>
          </p:cNvSpPr>
          <p:nvPr/>
        </p:nvSpPr>
        <p:spPr>
          <a:xfrm>
            <a:off x="440420" y="5001063"/>
            <a:ext cx="7089933" cy="8080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31st International Input-Output Association Conference ()</a:t>
            </a:r>
          </a:p>
          <a:p>
            <a:r>
              <a:rPr lang="en-US" altLang="ko-KR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6th - 11th July 2025, Malé, the capital city of the Maldives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F6F0D8-9826-B156-FDB1-559B4946E640}"/>
              </a:ext>
            </a:extLst>
          </p:cNvPr>
          <p:cNvSpPr txBox="1">
            <a:spLocks/>
          </p:cNvSpPr>
          <p:nvPr/>
        </p:nvSpPr>
        <p:spPr>
          <a:xfrm>
            <a:off x="440420" y="3014561"/>
            <a:ext cx="9639495" cy="801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Jae Eun Shin</a:t>
            </a:r>
            <a:r>
              <a:rPr lang="en-US" altLang="ko-KR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Eun Young Kim</a:t>
            </a:r>
            <a:r>
              <a:rPr lang="en-US" altLang="ko-KR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ko-KR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Yong-Gun Kim</a:t>
            </a:r>
            <a:r>
              <a:rPr lang="en-US" altLang="ko-KR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b*</a:t>
            </a:r>
            <a:endParaRPr lang="en-US" altLang="ko-KR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D2616FF0-958F-2A30-F116-FBC5BAB9D4D1}"/>
              </a:ext>
            </a:extLst>
          </p:cNvPr>
          <p:cNvSpPr txBox="1">
            <a:spLocks/>
          </p:cNvSpPr>
          <p:nvPr/>
        </p:nvSpPr>
        <p:spPr>
          <a:xfrm>
            <a:off x="440420" y="3357563"/>
            <a:ext cx="10704502" cy="13004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400" b="0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ko-KR" sz="14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Underwood International College, Yonsei University, South Korea</a:t>
            </a:r>
          </a:p>
          <a:p>
            <a:pPr>
              <a:lnSpc>
                <a:spcPct val="80000"/>
              </a:lnSpc>
            </a:pPr>
            <a:r>
              <a:rPr lang="en-US" altLang="ko-KR" sz="1400" b="0" baseline="30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ko-KR" sz="14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Graduate School of International Studies, Yonsei University, Seoul, South Korea</a:t>
            </a:r>
          </a:p>
        </p:txBody>
      </p:sp>
    </p:spTree>
    <p:extLst>
      <p:ext uri="{BB962C8B-B14F-4D97-AF65-F5344CB8AC3E}">
        <p14:creationId xmlns:p14="http://schemas.microsoft.com/office/powerpoint/2010/main" val="328403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4A929-2647-1149-37C4-4E8BB83E0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92A2F5D-94F0-8477-F616-657E474B096E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BEA9AA5-D11C-95AE-B4F2-8B3B789E3F1E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C12D966-386D-CA05-F011-FBC58A0F4B16}"/>
              </a:ext>
            </a:extLst>
          </p:cNvPr>
          <p:cNvSpPr txBox="1">
            <a:spLocks/>
          </p:cNvSpPr>
          <p:nvPr/>
        </p:nvSpPr>
        <p:spPr>
          <a:xfrm>
            <a:off x="1760386" y="666032"/>
            <a:ext cx="818878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Figure 1. Emissions Embodied in Trade to the EU (by region)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pic>
        <p:nvPicPr>
          <p:cNvPr id="4" name="그림 4" descr="텍스트, 스크린샷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99B1EFB-5FD0-1DCA-D147-E4EED71DC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42" y="1270278"/>
            <a:ext cx="8023876" cy="48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14081-CABE-B1D7-6D91-91E1AB9D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A92974C-BC3F-5BDC-148F-DBB2E7019008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EB14E1C-402D-B1E5-D4E5-F35239F2997F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7DEB6-3A47-73E2-E624-28F3F5407A00}"/>
              </a:ext>
            </a:extLst>
          </p:cNvPr>
          <p:cNvSpPr txBox="1"/>
          <p:nvPr/>
        </p:nvSpPr>
        <p:spPr>
          <a:xfrm>
            <a:off x="280733" y="1924581"/>
            <a:ext cx="11630533" cy="300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Significant differences in carbon emissions estimates are observed between the two databases, particularly across specific regions and sectors (</a:t>
            </a:r>
            <a:r>
              <a:rPr lang="en-US" altLang="ko-KR" sz="1600" b="1" dirty="0">
                <a:latin typeface="+mj-lt"/>
                <a:ea typeface="+mj-ea"/>
              </a:rPr>
              <a:t>notably in fossil fuels and metals</a:t>
            </a:r>
            <a:r>
              <a:rPr lang="en-US" altLang="ko-KR" sz="1600" dirty="0">
                <a:latin typeface="+mj-lt"/>
                <a:ea typeface="+mj-ea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These discrepancies raise </a:t>
            </a: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concerns about the fairness and regulatory consistency of CBAM</a:t>
            </a:r>
            <a:r>
              <a:rPr lang="en-US" altLang="ko-KR" sz="1600" dirty="0">
                <a:latin typeface="+mj-lt"/>
                <a:ea typeface="+mj-ea"/>
              </a:rPr>
              <a:t>, as they may lead to uneven carbon tariff burdens (Andrew &amp; Peters, 2013; Barrett et al., 2013).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Without </a:t>
            </a:r>
            <a:r>
              <a:rPr lang="en-US" altLang="ko-KR" sz="1600" b="1" dirty="0">
                <a:latin typeface="+mj-lt"/>
                <a:ea typeface="+mj-ea"/>
              </a:rPr>
              <a:t>standardized emissions accounting</a:t>
            </a:r>
            <a:r>
              <a:rPr lang="en-US" altLang="ko-KR" sz="1600" dirty="0">
                <a:latin typeface="+mj-lt"/>
                <a:ea typeface="+mj-ea"/>
              </a:rPr>
              <a:t>, CBAM could distort trade competitiveness and impose disproportionate financial burdens (Shuai et al., 2024; Zhao et al., 2023).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D6650691-D2CB-5E9A-19BF-D8D230E40453}"/>
              </a:ext>
            </a:extLst>
          </p:cNvPr>
          <p:cNvSpPr txBox="1">
            <a:spLocks/>
          </p:cNvSpPr>
          <p:nvPr/>
        </p:nvSpPr>
        <p:spPr>
          <a:xfrm>
            <a:off x="779599" y="655237"/>
            <a:ext cx="5609090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Summary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1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10A7-8941-C136-0696-EDE8BA817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02A18AF0-32EA-2ED0-F97B-D83D3D7C4891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A6363F1B-9699-831D-0AFB-9337850FE12C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FF126-162A-E9C8-786D-62A19951D208}"/>
              </a:ext>
            </a:extLst>
          </p:cNvPr>
          <p:cNvSpPr txBox="1"/>
          <p:nvPr/>
        </p:nvSpPr>
        <p:spPr>
          <a:xfrm>
            <a:off x="280733" y="1924581"/>
            <a:ext cx="11630533" cy="337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Scope 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For most regions, emissions calculated using GTAP11 are lower than those estimated by OECD ICIO.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The largest discrepancies are found for </a:t>
            </a:r>
            <a:r>
              <a:rPr lang="en-US" altLang="ko-KR" sz="1600" b="1" dirty="0">
                <a:latin typeface="+mj-lt"/>
                <a:ea typeface="+mj-ea"/>
              </a:rPr>
              <a:t>South Korea (-67%)</a:t>
            </a:r>
            <a:r>
              <a:rPr lang="en-US" altLang="ko-KR" sz="1600" dirty="0">
                <a:latin typeface="+mj-lt"/>
                <a:ea typeface="+mj-ea"/>
              </a:rPr>
              <a:t> and </a:t>
            </a:r>
            <a:r>
              <a:rPr lang="en-US" altLang="ko-KR" sz="1600" b="1" dirty="0">
                <a:latin typeface="+mj-lt"/>
                <a:ea typeface="+mj-ea"/>
              </a:rPr>
              <a:t>Japan (-65%)</a:t>
            </a:r>
            <a:r>
              <a:rPr lang="en-US" altLang="ko-KR" sz="1600" dirty="0">
                <a:latin typeface="+mj-lt"/>
                <a:ea typeface="+mj-ea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In contrast, </a:t>
            </a:r>
            <a:r>
              <a:rPr lang="en-US" altLang="ko-KR" sz="1600" b="1" dirty="0">
                <a:latin typeface="+mj-lt"/>
                <a:ea typeface="+mj-ea"/>
              </a:rPr>
              <a:t>Vietnam</a:t>
            </a:r>
            <a:r>
              <a:rPr lang="en-US" altLang="ko-KR" sz="1600" dirty="0">
                <a:latin typeface="+mj-lt"/>
                <a:ea typeface="+mj-ea"/>
              </a:rPr>
              <a:t> shows an </a:t>
            </a:r>
            <a:r>
              <a:rPr lang="en-US" altLang="ko-KR" sz="1600" b="1" dirty="0">
                <a:latin typeface="+mj-lt"/>
                <a:ea typeface="+mj-ea"/>
              </a:rPr>
              <a:t>83% higher</a:t>
            </a:r>
            <a:r>
              <a:rPr lang="en-US" altLang="ko-KR" sz="1600" dirty="0">
                <a:latin typeface="+mj-lt"/>
                <a:ea typeface="+mj-ea"/>
              </a:rPr>
              <a:t> estimate in GTAP11.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Scope 3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Database differences are </a:t>
            </a:r>
            <a:r>
              <a:rPr lang="en-US" altLang="ko-KR" sz="1600" b="1" dirty="0">
                <a:latin typeface="+mj-lt"/>
                <a:ea typeface="+mj-ea"/>
              </a:rPr>
              <a:t>relatively smaller </a:t>
            </a:r>
            <a:r>
              <a:rPr lang="en-US" altLang="ko-KR" sz="1600" dirty="0">
                <a:latin typeface="+mj-lt"/>
                <a:ea typeface="+mj-ea"/>
              </a:rPr>
              <a:t>across regions under </a:t>
            </a:r>
            <a:r>
              <a:rPr lang="en-US" altLang="ko-KR" sz="1600" b="1" dirty="0">
                <a:latin typeface="+mj-lt"/>
                <a:ea typeface="+mj-ea"/>
              </a:rPr>
              <a:t>Scope 3</a:t>
            </a:r>
            <a:r>
              <a:rPr lang="en-US" altLang="ko-KR" sz="1600" dirty="0">
                <a:latin typeface="+mj-lt"/>
                <a:ea typeface="+mj-ea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However, significant gaps persist: South Korea -38%, Japan -29%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Notably, Vietnam is overestimated by 79% in GTAP11—classified as an outlier.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62586D51-6B2B-2499-6F6A-DEB6FC10EA53}"/>
              </a:ext>
            </a:extLst>
          </p:cNvPr>
          <p:cNvSpPr txBox="1">
            <a:spLocks/>
          </p:cNvSpPr>
          <p:nvPr/>
        </p:nvSpPr>
        <p:spPr>
          <a:xfrm>
            <a:off x="779599" y="655237"/>
            <a:ext cx="5609090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Scope 1 &amp; Scope 3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6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DDCA9-4993-D718-3D49-C088DB4C4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09EF610D-84B8-D5C0-A2EE-74091A864F55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E788E75-04AA-53AC-AA87-22AC7DA1E369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948F6285-FE58-0513-6B1D-00D88862E5E9}"/>
              </a:ext>
            </a:extLst>
          </p:cNvPr>
          <p:cNvSpPr txBox="1">
            <a:spLocks/>
          </p:cNvSpPr>
          <p:nvPr/>
        </p:nvSpPr>
        <p:spPr>
          <a:xfrm>
            <a:off x="1760386" y="666032"/>
            <a:ext cx="818878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Figure 2. Emissions Embodied in Trade to the EU (by industry)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pic>
        <p:nvPicPr>
          <p:cNvPr id="3" name="Picture 2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CBF1B0B3-C49F-1F9F-4A63-D46927CE6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23" y="1294502"/>
            <a:ext cx="8001513" cy="48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4893-E6A0-E3C8-1CF1-637832692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6B45B84D-C90B-CEA0-5793-4AAEA09947B3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4610AC47-38C6-8952-6088-9668E3E4012C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FB7A4A-453E-D41C-13F3-D39F1365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67909"/>
              </p:ext>
            </p:extLst>
          </p:nvPr>
        </p:nvGraphicFramePr>
        <p:xfrm>
          <a:off x="997047" y="1535411"/>
          <a:ext cx="9111930" cy="397385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840866">
                  <a:extLst>
                    <a:ext uri="{9D8B030D-6E8A-4147-A177-3AD203B41FA5}">
                      <a16:colId xmlns:a16="http://schemas.microsoft.com/office/drawing/2014/main" val="1030166124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563656883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2860842626"/>
                    </a:ext>
                  </a:extLst>
                </a:gridCol>
                <a:gridCol w="808612">
                  <a:extLst>
                    <a:ext uri="{9D8B030D-6E8A-4147-A177-3AD203B41FA5}">
                      <a16:colId xmlns:a16="http://schemas.microsoft.com/office/drawing/2014/main" val="3822006738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285518616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1042439243"/>
                    </a:ext>
                  </a:extLst>
                </a:gridCol>
                <a:gridCol w="808612">
                  <a:extLst>
                    <a:ext uri="{9D8B030D-6E8A-4147-A177-3AD203B41FA5}">
                      <a16:colId xmlns:a16="http://schemas.microsoft.com/office/drawing/2014/main" val="3278432960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355492961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4074658087"/>
                    </a:ext>
                  </a:extLst>
                </a:gridCol>
                <a:gridCol w="808612">
                  <a:extLst>
                    <a:ext uri="{9D8B030D-6E8A-4147-A177-3AD203B41FA5}">
                      <a16:colId xmlns:a16="http://schemas.microsoft.com/office/drawing/2014/main" val="971169717"/>
                    </a:ext>
                  </a:extLst>
                </a:gridCol>
              </a:tblGrid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sng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Scope 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sng" kern="100" dirty="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Scope 2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sng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Scope 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399334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GTAP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ICIO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(%diff)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GTAP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ICIO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(%diff)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GTAP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ICIO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(%diff)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7515281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Agriculture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11.99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11.19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7.14%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17.30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13.30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30.02%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27.13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20.44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32.75%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59962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 dirty="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Computers &amp; Other Equipment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10.94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12.87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-14.97%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38.05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36.48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4.32%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187.24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166.87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12.21%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166740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Chemical, Plastic &amp; Rubber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69.85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125.80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-44.48%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134.73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160.70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-16.16%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213.39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259.34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-17.72%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68744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Electricity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74.44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47.21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57.70%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79.13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56.81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39.29%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81.08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61.17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32.53%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78591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Metal Products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2.73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3.52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-22.49%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9.56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9.77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-2.11%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37.13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46.29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-19.78%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41816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Fossil Fuels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31.70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3.60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780.00%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49.62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4.06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1121.13%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81.14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5.84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1289.74%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525621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Metals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83.16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102.36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-18.76%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133.99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119.24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12.37%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183.76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168.15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9.28%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3387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Motor &amp; Transport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5.14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7.17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-28.28%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17.23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20.32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-15.23%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75.37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116.42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-35.26%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519543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Non-metallic Mineral Products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22.61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30.80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-26.58%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29.19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35.97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-18.85%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39.37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47.76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-17.56%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489464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Other Industries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174.17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204.80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-14.96%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241.68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286.27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-15.58%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457.33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573.46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-20.25%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769832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Other Extraction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5.43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2.42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124.68%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11.44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4.08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180.46%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17.91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6.48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176.27%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251508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GRAND TOTAL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492.17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551.74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-10.80%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761.92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747.00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2.00%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1400.85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1472.23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-4.85%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0511304"/>
                  </a:ext>
                </a:extLst>
              </a:tr>
            </a:tbl>
          </a:graphicData>
        </a:graphic>
      </p:graphicFrame>
      <p:sp>
        <p:nvSpPr>
          <p:cNvPr id="11" name="제목 1">
            <a:extLst>
              <a:ext uri="{FF2B5EF4-FFF2-40B4-BE49-F238E27FC236}">
                <a16:creationId xmlns:a16="http://schemas.microsoft.com/office/drawing/2014/main" id="{E47F6C49-0473-07CC-872D-64D4E6044720}"/>
              </a:ext>
            </a:extLst>
          </p:cNvPr>
          <p:cNvSpPr txBox="1">
            <a:spLocks/>
          </p:cNvSpPr>
          <p:nvPr/>
        </p:nvSpPr>
        <p:spPr>
          <a:xfrm>
            <a:off x="1760386" y="666032"/>
            <a:ext cx="818878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Table 3. Emissions Embodied in Trade to the EU (by industry)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5F5302-A476-5515-3C09-10B56388D21C}"/>
              </a:ext>
            </a:extLst>
          </p:cNvPr>
          <p:cNvSpPr txBox="1"/>
          <p:nvPr/>
        </p:nvSpPr>
        <p:spPr>
          <a:xfrm>
            <a:off x="987552" y="5509269"/>
            <a:ext cx="9366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Note: Carbon emissions measured in units of million tons. Percent differences are calculated for GTAP with OECD ICIO as the reference database (%difference=(GTAP-ICIO)/ICIO).</a:t>
            </a:r>
          </a:p>
        </p:txBody>
      </p:sp>
    </p:spTree>
    <p:extLst>
      <p:ext uri="{BB962C8B-B14F-4D97-AF65-F5344CB8AC3E}">
        <p14:creationId xmlns:p14="http://schemas.microsoft.com/office/powerpoint/2010/main" val="117591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AA1BB-8EB5-6700-CB7F-19E7A39A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D83E88E7-4D6E-CCDD-FE29-852392CE0B10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F02797F-410B-487C-3450-9C1367081AF4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C649F-49A7-56D2-71C6-30B077C1CE5C}"/>
              </a:ext>
            </a:extLst>
          </p:cNvPr>
          <p:cNvSpPr txBox="1"/>
          <p:nvPr/>
        </p:nvSpPr>
        <p:spPr>
          <a:xfrm>
            <a:off x="280733" y="1226189"/>
            <a:ext cx="11630533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Fossil Fuels (Extreme Discrepancy)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In the fossil fuel sector, GTAP11 overestimates emissions by up to 1290% under Scope 3.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This is likely due to differences in the allocation of final fossil fuel consumption: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GTAP11 assigns most emissions to </a:t>
            </a:r>
            <a:r>
              <a:rPr lang="en-US" altLang="ko-KR" sz="1600" b="1" dirty="0">
                <a:latin typeface="+mj-lt"/>
                <a:ea typeface="+mj-ea"/>
              </a:rPr>
              <a:t>the production sector itself</a:t>
            </a:r>
            <a:r>
              <a:rPr lang="en-US" altLang="ko-KR" sz="1600" dirty="0">
                <a:latin typeface="+mj-lt"/>
                <a:ea typeface="+mj-ea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OECD ICIO distributes emissions</a:t>
            </a:r>
            <a:r>
              <a:rPr lang="en-US" altLang="ko-KR" sz="1600" b="1" dirty="0">
                <a:latin typeface="+mj-lt"/>
                <a:ea typeface="+mj-ea"/>
              </a:rPr>
              <a:t> across downstream sectors that use fossil fuels</a:t>
            </a:r>
            <a:r>
              <a:rPr lang="en-US" altLang="ko-KR" sz="1600" dirty="0">
                <a:latin typeface="+mj-lt"/>
                <a:ea typeface="+mj-ea"/>
              </a:rPr>
              <a:t> in their processes.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This discrepancy prompts a </a:t>
            </a: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key policy question</a:t>
            </a:r>
            <a:r>
              <a:rPr lang="en-US" altLang="ko-KR" sz="1600" dirty="0">
                <a:latin typeface="+mj-lt"/>
                <a:ea typeface="+mj-ea"/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n-US" altLang="ko-KR" sz="1600" i="1" dirty="0">
                <a:latin typeface="+mj-lt"/>
                <a:ea typeface="+mj-ea"/>
              </a:rPr>
              <a:t>“Should emissions be attributed to </a:t>
            </a:r>
            <a:r>
              <a:rPr lang="en-US" altLang="ko-KR" sz="1600" b="1" i="1" dirty="0">
                <a:solidFill>
                  <a:srgbClr val="003876"/>
                </a:solidFill>
                <a:latin typeface="+mj-lt"/>
                <a:ea typeface="+mj-ea"/>
              </a:rPr>
              <a:t>producers</a:t>
            </a:r>
            <a:r>
              <a:rPr lang="en-US" altLang="ko-KR" sz="1600" i="1" dirty="0">
                <a:latin typeface="+mj-lt"/>
                <a:ea typeface="+mj-ea"/>
              </a:rPr>
              <a:t> or to industrial </a:t>
            </a:r>
            <a:r>
              <a:rPr lang="en-US" altLang="ko-KR" sz="1600" b="1" i="1" dirty="0">
                <a:solidFill>
                  <a:srgbClr val="003876"/>
                </a:solidFill>
                <a:latin typeface="+mj-lt"/>
                <a:ea typeface="+mj-ea"/>
              </a:rPr>
              <a:t>users of fossil fuels along the supply chain?</a:t>
            </a:r>
            <a:r>
              <a:rPr lang="en-US" altLang="ko-KR" sz="1600" i="1" dirty="0">
                <a:latin typeface="+mj-lt"/>
                <a:ea typeface="+mj-ea"/>
              </a:rPr>
              <a:t>”</a:t>
            </a:r>
          </a:p>
          <a:p>
            <a:pPr lvl="2">
              <a:lnSpc>
                <a:spcPct val="150000"/>
              </a:lnSpc>
            </a:pPr>
            <a:endParaRPr lang="en-US" altLang="ko-KR" sz="1600" i="1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Metals Sector (Similar to Fossil Fuels)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GTAP11 produces higher estimates for Scope 2 (+12%) and Scope 3 (+9%), but underestimates Scope 1 by 19%.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Key country-level differences: China -40% | Turkey: -67% | Russia: 263%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Findings align with previous studies on emissions accounting inconsistency (Inomata &amp; Owen, 2014; Owen et al., 2014).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Given that steel and aluminum are primary targets under CBAM, improving accuracy in this sector is particularly critical.</a:t>
            </a:r>
          </a:p>
          <a:p>
            <a:pPr>
              <a:lnSpc>
                <a:spcPct val="150000"/>
              </a:lnSpc>
            </a:pPr>
            <a:endParaRPr lang="en-US" altLang="ko-KR" sz="1600" i="1" dirty="0">
              <a:latin typeface="+mj-lt"/>
              <a:ea typeface="+mj-ea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55005C76-9AB7-0277-B5B1-ED74D95C3EC7}"/>
              </a:ext>
            </a:extLst>
          </p:cNvPr>
          <p:cNvSpPr txBox="1">
            <a:spLocks/>
          </p:cNvSpPr>
          <p:nvPr/>
        </p:nvSpPr>
        <p:spPr>
          <a:xfrm>
            <a:off x="779599" y="655237"/>
            <a:ext cx="5609090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Fossil Fuels &amp; Metals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8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1D6F8-BEA5-3283-2589-73368B70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14FD5F18-5FDF-C7D3-DC8E-5E6E2DB0E84D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F6E0FA20-4CA0-50DE-0172-73BB307C8E46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AEEF09E3-6D82-E7BC-7754-961D2CB3A186}"/>
              </a:ext>
            </a:extLst>
          </p:cNvPr>
          <p:cNvSpPr txBox="1">
            <a:spLocks/>
          </p:cNvSpPr>
          <p:nvPr/>
        </p:nvSpPr>
        <p:spPr>
          <a:xfrm>
            <a:off x="1760386" y="666032"/>
            <a:ext cx="818878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Table 4. Emissions Embodied in Trade to the EU (by region, Metals only)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9AFC94-37E8-2DE7-8849-267D4699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32224"/>
              </p:ext>
            </p:extLst>
          </p:nvPr>
        </p:nvGraphicFramePr>
        <p:xfrm>
          <a:off x="1097859" y="1583849"/>
          <a:ext cx="8910305" cy="40107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39238">
                  <a:extLst>
                    <a:ext uri="{9D8B030D-6E8A-4147-A177-3AD203B41FA5}">
                      <a16:colId xmlns:a16="http://schemas.microsoft.com/office/drawing/2014/main" val="1030166124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563656883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2860842626"/>
                    </a:ext>
                  </a:extLst>
                </a:gridCol>
                <a:gridCol w="808613">
                  <a:extLst>
                    <a:ext uri="{9D8B030D-6E8A-4147-A177-3AD203B41FA5}">
                      <a16:colId xmlns:a16="http://schemas.microsoft.com/office/drawing/2014/main" val="3822006738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285518616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1042439243"/>
                    </a:ext>
                  </a:extLst>
                </a:gridCol>
                <a:gridCol w="808613">
                  <a:extLst>
                    <a:ext uri="{9D8B030D-6E8A-4147-A177-3AD203B41FA5}">
                      <a16:colId xmlns:a16="http://schemas.microsoft.com/office/drawing/2014/main" val="3278432960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355492961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4074658087"/>
                    </a:ext>
                  </a:extLst>
                </a:gridCol>
                <a:gridCol w="808613">
                  <a:extLst>
                    <a:ext uri="{9D8B030D-6E8A-4147-A177-3AD203B41FA5}">
                      <a16:colId xmlns:a16="http://schemas.microsoft.com/office/drawing/2014/main" val="971169717"/>
                    </a:ext>
                  </a:extLst>
                </a:gridCol>
              </a:tblGrid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 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 dirty="0">
                          <a:effectLst/>
                          <a:latin typeface="+mj-lt"/>
                        </a:rPr>
                        <a:t>Scope 1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>
                          <a:effectLst/>
                          <a:latin typeface="+mj-lt"/>
                        </a:rPr>
                        <a:t>Scope 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u="sng" kern="100" dirty="0">
                          <a:effectLst/>
                          <a:latin typeface="+mj-lt"/>
                        </a:rPr>
                        <a:t>Scope 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399334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 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GTAP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ICIO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(%diff)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GTAP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ICIO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(%diff)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GTAP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ICIO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(%diff)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7515281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China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5.13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8.66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-40.77%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8.27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10.56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-21.70%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12.98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18.16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-28.52%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59962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Turkey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0.96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2.93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-67.21%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2.26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3.23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-30.24%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3.27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5.34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-38.88%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166740"/>
                  </a:ext>
                </a:extLst>
              </a:tr>
              <a:tr h="320689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Russia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19.54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5.38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263.55%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29.14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6.09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378.14%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38.91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10.24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280.00%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68744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spc="-50" dirty="0">
                          <a:effectLst/>
                          <a:latin typeface="+mj-lt"/>
                        </a:rPr>
                        <a:t>United Kingdom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0.98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1.82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-45.98%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1.55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1.86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-16.95%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1.93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2.19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-12.21%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78591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spc="-50" dirty="0">
                          <a:effectLst/>
                          <a:latin typeface="+mj-lt"/>
                        </a:rPr>
                        <a:t>India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10.30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6.43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60.14%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14.79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6.94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112.96%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18.44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8.71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111.76%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41816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South Korea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0.54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1.37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-60.36%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1.33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1.77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-25.05%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1.92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2.72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-29.35%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525621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USA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1.31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2.42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-45.79%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2.37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3.23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-26.83%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3.63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4.59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-20.92%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3387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spc="-50" dirty="0">
                          <a:effectLst/>
                          <a:latin typeface="+mj-lt"/>
                        </a:rPr>
                        <a:t>Vietnam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0.06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0.05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21.80%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0.14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0.09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53.65%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0.24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0.13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90.71%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519543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Japan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0.21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0.85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-75.12%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0.32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0.94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-65.68%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0.70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1.83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-61.94%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489464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EU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31.82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51.51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-38.23%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49.87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59.28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-15.87%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67.30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77.08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-12.70%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769832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</a:rPr>
                        <a:t>Rest of the World</a:t>
                      </a:r>
                      <a:endParaRPr lang="ko-KR" sz="1200" b="1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12.30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20.95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-41.29%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23.96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25.23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-5.01%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</a:rPr>
                        <a:t>34.45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37.16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-7.29%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251508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GRAND TOTAL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83.16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102.36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-18.76%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133.99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119.24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12.37%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183.76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168.15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</a:rPr>
                        <a:t>9.28%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05113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4BA830-F68F-A362-BC12-6FD9AE751A57}"/>
              </a:ext>
            </a:extLst>
          </p:cNvPr>
          <p:cNvSpPr txBox="1"/>
          <p:nvPr/>
        </p:nvSpPr>
        <p:spPr>
          <a:xfrm>
            <a:off x="1097859" y="5594549"/>
            <a:ext cx="92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Note: Carbon emissions measured in units of million tons. Percent differences are calculated for GTAP with ICIO as the reference database (%difference=(GTAP-ICIO)/ICIO).</a:t>
            </a:r>
            <a:endParaRPr lang="ko-KR" altLang="ko-KR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51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F9323-51D1-0C79-0976-343FEE911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ECE9A5F6-FC75-C18F-5D10-1D10FA08E965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617DA9C-2F2C-9AE9-13EE-A35492F5FC40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D2BDCB6-8B3C-7CB0-F5FF-283B1EE86BA7}"/>
              </a:ext>
            </a:extLst>
          </p:cNvPr>
          <p:cNvSpPr txBox="1">
            <a:spLocks/>
          </p:cNvSpPr>
          <p:nvPr/>
        </p:nvSpPr>
        <p:spPr>
          <a:xfrm>
            <a:off x="1031471" y="576930"/>
            <a:ext cx="9646617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Figure 3. Discrepancies between GTAP and OECD ICIO for Scope 1/2/3 Emissions (MtCO2)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pic>
        <p:nvPicPr>
          <p:cNvPr id="3" name="그림 1">
            <a:extLst>
              <a:ext uri="{FF2B5EF4-FFF2-40B4-BE49-F238E27FC236}">
                <a16:creationId xmlns:a16="http://schemas.microsoft.com/office/drawing/2014/main" id="{8364BE97-D1A4-B56C-22A0-5EFED6DCD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9" y="1292357"/>
            <a:ext cx="6488262" cy="4799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94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CB1E-3007-8996-BF29-FE516B0EF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8604629-2F2D-43EA-A7FD-F30978ABA447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pic>
        <p:nvPicPr>
          <p:cNvPr id="5" name="그림 5" descr="텍스트, 스크린샷, 그래프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1184D36-2C8C-1371-747F-8B708EFB6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29" y="1303819"/>
            <a:ext cx="7934902" cy="4805922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0764E1D2-1F32-6A86-D4DD-ACF6ADEB2D0D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B1FD5F80-2EBF-84C4-266A-4BF79736FCA9}"/>
              </a:ext>
            </a:extLst>
          </p:cNvPr>
          <p:cNvSpPr txBox="1">
            <a:spLocks/>
          </p:cNvSpPr>
          <p:nvPr/>
        </p:nvSpPr>
        <p:spPr>
          <a:xfrm>
            <a:off x="1760386" y="666032"/>
            <a:ext cx="818878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Figure 4. Emissions Embodied in Trade to the EU (by region, Metals only)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8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795A4-FF41-9133-062C-E38FD26F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98F0802-9E26-BB72-5C81-7774E158D2BE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04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0CE4BE03-4AF5-CA68-FEBF-C0A196B83199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791022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Broader Implications for CBAM Implementation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92414-41F2-7C5F-E6BC-3703A4EEC44D}"/>
              </a:ext>
            </a:extLst>
          </p:cNvPr>
          <p:cNvSpPr txBox="1"/>
          <p:nvPr/>
        </p:nvSpPr>
        <p:spPr>
          <a:xfrm>
            <a:off x="280733" y="1924581"/>
            <a:ext cx="11630533" cy="26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If such inconsistencies remain unresolved, firms may </a:t>
            </a:r>
            <a:r>
              <a:rPr lang="en-US" altLang="ko-KR" sz="1600" b="1" dirty="0">
                <a:latin typeface="+mj-lt"/>
                <a:ea typeface="+mj-ea"/>
              </a:rPr>
              <a:t>relocate production to countries with lower CBAM liabilities</a:t>
            </a:r>
            <a:r>
              <a:rPr lang="en-US" altLang="ko-KR" sz="1600" dirty="0">
                <a:latin typeface="+mj-lt"/>
                <a:ea typeface="+mj-ea"/>
              </a:rPr>
              <a:t> based on database calculations rather than actual emission reductions.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A standardized carbon accounting framework is urgently needed</a:t>
            </a:r>
            <a:r>
              <a:rPr lang="en-US" altLang="ko-KR" sz="1600" dirty="0">
                <a:latin typeface="+mj-lt"/>
                <a:ea typeface="+mj-ea"/>
              </a:rPr>
              <a:t> to ensure consistency in CBAM tariff application.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The EU should </a:t>
            </a:r>
            <a:r>
              <a:rPr lang="en-US" altLang="ko-KR" sz="1600" b="1" dirty="0">
                <a:latin typeface="+mj-lt"/>
                <a:ea typeface="+mj-ea"/>
              </a:rPr>
              <a:t>collaborate with international organizations</a:t>
            </a:r>
            <a:r>
              <a:rPr lang="en-US" altLang="ko-KR" sz="1600" dirty="0">
                <a:latin typeface="+mj-lt"/>
                <a:ea typeface="+mj-ea"/>
              </a:rPr>
              <a:t> such as IPCC, UNFCCC, and OECD </a:t>
            </a: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to develop harmonized emissions reporting protocols</a:t>
            </a:r>
            <a:r>
              <a:rPr lang="en-US" altLang="ko-KR" sz="1600" dirty="0">
                <a:latin typeface="+mj-lt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81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A6C53C9A-D73D-47B1-A4FB-0BDACD87B893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01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BFD5D504-46A9-41A2-BC55-B6E3170AD6AD}"/>
              </a:ext>
            </a:extLst>
          </p:cNvPr>
          <p:cNvSpPr txBox="1">
            <a:spLocks/>
          </p:cNvSpPr>
          <p:nvPr/>
        </p:nvSpPr>
        <p:spPr>
          <a:xfrm>
            <a:off x="779601" y="142241"/>
            <a:ext cx="2175546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Noto Sans Med" panose="020B0602040504020204" pitchFamily="34"/>
                <a:cs typeface="Arial" panose="020B0604020202020204" pitchFamily="34" charset="0"/>
              </a:rPr>
              <a:t>Introduction</a:t>
            </a:r>
            <a:endParaRPr lang="ko-KR" altLang="en-US" sz="32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280B3-7328-1A12-E55A-750F47B79B93}"/>
              </a:ext>
            </a:extLst>
          </p:cNvPr>
          <p:cNvSpPr txBox="1"/>
          <p:nvPr/>
        </p:nvSpPr>
        <p:spPr>
          <a:xfrm>
            <a:off x="280733" y="1447296"/>
            <a:ext cx="11630533" cy="448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In response to the implementation of the Carbon Border Adjustment Mechanism (CBAM), carbon emissions are increasingly estimated using </a:t>
            </a:r>
            <a:r>
              <a:rPr lang="en-US" altLang="ko-KR" sz="1600" b="1" dirty="0">
                <a:latin typeface="+mj-lt"/>
                <a:ea typeface="+mj-ea"/>
              </a:rPr>
              <a:t>Multi-Regional Input-Output Tables (MRIOT)</a:t>
            </a:r>
            <a:r>
              <a:rPr lang="en-US" altLang="ko-KR" sz="1600" dirty="0">
                <a:latin typeface="+mj-lt"/>
                <a:ea typeface="+mj-ea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However, </a:t>
            </a: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discrepancies among sector-level</a:t>
            </a:r>
            <a:r>
              <a:rPr lang="en-US" altLang="ko-KR" sz="1600" dirty="0">
                <a:latin typeface="+mj-lt"/>
                <a:ea typeface="+mj-ea"/>
              </a:rPr>
              <a:t> MRIOT databases can lead to significant estimation errors and misinformed policy or strategic decisions.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Previous literature has pointed out that variations between databases can result in substantial differences in carbon emission estimates.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Nonetheless, </a:t>
            </a:r>
            <a:r>
              <a:rPr lang="en-US" altLang="ko-KR" sz="1600" b="1" dirty="0">
                <a:latin typeface="+mj-lt"/>
                <a:ea typeface="+mj-ea"/>
              </a:rPr>
              <a:t>these studies have largely focused on structural discrepancies</a:t>
            </a:r>
            <a:r>
              <a:rPr lang="en-US" altLang="ko-KR" sz="1600" dirty="0">
                <a:latin typeface="+mj-lt"/>
                <a:ea typeface="+mj-ea"/>
              </a:rPr>
              <a:t> in the construction of input-output databases, without addressing sector-specific differences within MRIOTs.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Contributions</a:t>
            </a:r>
            <a:r>
              <a:rPr lang="en-US" altLang="ko-KR" sz="1600" dirty="0">
                <a:latin typeface="+mj-lt"/>
                <a:ea typeface="+mj-ea"/>
              </a:rPr>
              <a:t> of this study: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i="1" dirty="0">
                <a:latin typeface="+mj-lt"/>
                <a:ea typeface="+mj-ea"/>
              </a:rPr>
              <a:t>“By comparing sectoral and regional discrepancies across databases, this study underscores </a:t>
            </a:r>
            <a:r>
              <a:rPr lang="en-US" altLang="ko-KR" sz="1600" b="1" i="1" dirty="0">
                <a:solidFill>
                  <a:srgbClr val="003876"/>
                </a:solidFill>
                <a:latin typeface="+mj-lt"/>
                <a:ea typeface="+mj-ea"/>
              </a:rPr>
              <a:t>the risks of relying on a single MRIOT source</a:t>
            </a:r>
            <a:r>
              <a:rPr lang="en-US" altLang="ko-KR" sz="1600" i="1" dirty="0">
                <a:latin typeface="+mj-lt"/>
                <a:ea typeface="+mj-ea"/>
              </a:rPr>
              <a:t> and highlights </a:t>
            </a:r>
            <a:r>
              <a:rPr lang="en-US" altLang="ko-KR" sz="1600" b="1" i="1" dirty="0">
                <a:solidFill>
                  <a:srgbClr val="003876"/>
                </a:solidFill>
                <a:latin typeface="+mj-lt"/>
                <a:ea typeface="+mj-ea"/>
              </a:rPr>
              <a:t>the urgent need to establish more accurate and standardized carbon accounting methodologies</a:t>
            </a:r>
            <a:r>
              <a:rPr lang="en-US" altLang="ko-KR" sz="1600" i="1" dirty="0">
                <a:latin typeface="+mj-lt"/>
                <a:ea typeface="+mj-ea"/>
              </a:rPr>
              <a:t>.”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6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8297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DCB90-ED03-2A68-7934-2FC753830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342EBF90-6054-9743-17B0-2FB25595922C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05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E58133C9-0DD1-188D-6EAD-19BC92959318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791022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Conclusion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265AF-B1FE-7F76-ACAD-ABCD34FD26F7}"/>
              </a:ext>
            </a:extLst>
          </p:cNvPr>
          <p:cNvSpPr txBox="1"/>
          <p:nvPr/>
        </p:nvSpPr>
        <p:spPr>
          <a:xfrm>
            <a:off x="280733" y="1688410"/>
            <a:ext cx="11630533" cy="411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This study empirically verifies that carbon emissions estimates can differ significantly depending on the database used.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latin typeface="+mj-lt"/>
                <a:ea typeface="+mj-ea"/>
              </a:rPr>
              <a:t>The choice of database is especially consequential for </a:t>
            </a: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emissions-intensive sectors like metals</a:t>
            </a:r>
            <a:r>
              <a:rPr lang="en-US" altLang="ko-KR" sz="1600" dirty="0">
                <a:latin typeface="+mj-lt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Enhancing transparency in emissions accounting methodologies </a:t>
            </a:r>
            <a:r>
              <a:rPr lang="en-US" altLang="ko-KR" sz="1600" dirty="0">
                <a:latin typeface="+mj-lt"/>
                <a:ea typeface="+mj-ea"/>
              </a:rPr>
              <a:t>is essential to ensure reliable and fair policy implementation.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Future research should</a:t>
            </a:r>
            <a:r>
              <a:rPr lang="en-US" altLang="ko-KR" sz="1600" dirty="0">
                <a:latin typeface="+mj-lt"/>
                <a:ea typeface="+mj-ea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Analyze the sources of discrepancies through bilateral trade volume, emissions intensity, and input-output structures.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Apply Structural Decomposition Analysis (SDA) to break down the drivers of emissions differences.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Integrate Computable General Equilibrium (CGE) modeling to assess the broader economic impacts under various accounting frameworks.</a:t>
            </a:r>
          </a:p>
        </p:txBody>
      </p:sp>
    </p:spTree>
    <p:extLst>
      <p:ext uri="{BB962C8B-B14F-4D97-AF65-F5344CB8AC3E}">
        <p14:creationId xmlns:p14="http://schemas.microsoft.com/office/powerpoint/2010/main" val="153920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62A0D-9A6A-9D84-ADC2-66A976EE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E2A31A2-90EF-C26C-C79E-B4EC1040F229}"/>
              </a:ext>
            </a:extLst>
          </p:cNvPr>
          <p:cNvSpPr txBox="1">
            <a:spLocks/>
          </p:cNvSpPr>
          <p:nvPr/>
        </p:nvSpPr>
        <p:spPr>
          <a:xfrm>
            <a:off x="276905" y="2381341"/>
            <a:ext cx="11638190" cy="4844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KoPub돋움체 Bold" panose="00000800000000000000" pitchFamily="2" charset="-127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altLang="ko-KR" dirty="0">
                <a:latin typeface="+mj-lt"/>
              </a:rPr>
              <a:t>Thank you!</a:t>
            </a:r>
            <a:endParaRPr lang="ko-KR" altLang="en-US" dirty="0">
              <a:latin typeface="+mj-lt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451DDC3-150A-FF2F-6D06-41538BDB6847}"/>
              </a:ext>
            </a:extLst>
          </p:cNvPr>
          <p:cNvSpPr txBox="1">
            <a:spLocks/>
          </p:cNvSpPr>
          <p:nvPr/>
        </p:nvSpPr>
        <p:spPr>
          <a:xfrm>
            <a:off x="276905" y="2865824"/>
            <a:ext cx="11638190" cy="4844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KoPub돋움체 Bold" panose="00000800000000000000" pitchFamily="2" charset="-127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altLang="ko-KR" sz="2000" b="0" dirty="0">
                <a:latin typeface="+mj-lt"/>
              </a:rPr>
              <a:t>Young-Gun Kim (ygkim@yonsei.ac.kr)</a:t>
            </a:r>
            <a:endParaRPr lang="ko-KR" altLang="en-US" sz="2000" b="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BDB1A-C801-D51E-938D-D11EF1E29EAD}"/>
              </a:ext>
            </a:extLst>
          </p:cNvPr>
          <p:cNvSpPr txBox="1"/>
          <p:nvPr/>
        </p:nvSpPr>
        <p:spPr>
          <a:xfrm>
            <a:off x="184008" y="5375814"/>
            <a:ext cx="11823983" cy="523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dirty="0">
                <a:latin typeface="+mj-lt"/>
              </a:rPr>
              <a:t>This work was supported by Korea Environment Industry &amp; Technology Institute(KEITI) through “Climate Change R&amp;D Project for New Climate Regime”, funded by Korea Ministry of Environment (MOE) [2022003560012]</a:t>
            </a:r>
            <a:endParaRPr lang="ko-KR" altLang="en-US" sz="14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3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BECB3-A389-450D-AA3F-C9F88C6A4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76379C09-69EA-E2C9-0082-207BA7CF10A3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06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435946D6-076F-953D-B5EF-B4B99833CC88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791022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References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0C2A5-BD1D-856A-3C5E-76AF90E4B28F}"/>
              </a:ext>
            </a:extLst>
          </p:cNvPr>
          <p:cNvSpPr txBox="1"/>
          <p:nvPr/>
        </p:nvSpPr>
        <p:spPr>
          <a:xfrm>
            <a:off x="250611" y="913290"/>
            <a:ext cx="116305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j-lt"/>
              </a:rPr>
              <a:t>Aguiar, A., </a:t>
            </a:r>
            <a:r>
              <a:rPr lang="en-US" altLang="ko-KR" sz="1200" dirty="0" err="1">
                <a:latin typeface="+mj-lt"/>
              </a:rPr>
              <a:t>Chepeliev</a:t>
            </a:r>
            <a:r>
              <a:rPr lang="en-US" altLang="ko-KR" sz="1200" dirty="0">
                <a:latin typeface="+mj-lt"/>
              </a:rPr>
              <a:t>, M., </a:t>
            </a:r>
            <a:r>
              <a:rPr lang="en-US" altLang="ko-KR" sz="1200" dirty="0" err="1">
                <a:latin typeface="+mj-lt"/>
              </a:rPr>
              <a:t>Corong</a:t>
            </a:r>
            <a:r>
              <a:rPr lang="en-US" altLang="ko-KR" sz="1200" dirty="0">
                <a:latin typeface="+mj-lt"/>
              </a:rPr>
              <a:t>, E. &amp; van der </a:t>
            </a:r>
            <a:r>
              <a:rPr lang="en-US" altLang="ko-KR" sz="1200" dirty="0" err="1">
                <a:latin typeface="+mj-lt"/>
              </a:rPr>
              <a:t>Mensbrugghe</a:t>
            </a:r>
            <a:r>
              <a:rPr lang="en-US" altLang="ko-KR" sz="1200" dirty="0">
                <a:latin typeface="+mj-lt"/>
              </a:rPr>
              <a:t>, D. (2022). The GTAP Data Base: Version 11. </a:t>
            </a:r>
            <a:r>
              <a:rPr lang="en-US" altLang="ko-KR" sz="1200" i="1" dirty="0">
                <a:latin typeface="+mj-lt"/>
              </a:rPr>
              <a:t>Journal of Global Economic Analysis, 7(2)</a:t>
            </a:r>
            <a:r>
              <a:rPr lang="en-US" altLang="ko-KR" sz="1200" dirty="0">
                <a:latin typeface="+mj-lt"/>
              </a:rPr>
              <a:t>, 1-37. Retrieved from https://www.jgea.org/ojs/index.php/jgea/article/view/181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Andrew, R. M., &amp; Peters, G. P. (2013). A Multi-Region Input–Output Table Based on the Global Trade Analysis Project Database (GTAP-MRIO).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25(1), 99–121. https://doi.org/10.1080/09535314.2012.761953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Andrew, R., Peters, G. P., &amp; Lennox, J. (2009). Approximation and Regional Aggregation in Multi-Regional Input–Output Analysis for National Carbon Footprint Accounting.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21(3), 311–335. https://doi.org/10.1080/09535310903541751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Arto, I., Rueda-</a:t>
            </a:r>
            <a:r>
              <a:rPr lang="en-US" altLang="ko-KR" sz="1200" dirty="0" err="1">
                <a:latin typeface="+mj-lt"/>
              </a:rPr>
              <a:t>Cantuche</a:t>
            </a:r>
            <a:r>
              <a:rPr lang="en-US" altLang="ko-KR" sz="1200" dirty="0">
                <a:latin typeface="+mj-lt"/>
              </a:rPr>
              <a:t>, J. M., &amp; Peters, G. P. (2014). Comparing the GTAP-MRIO and WIOD Databases for Carbon Footprint Analysis.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26(3), 327–353. https://doi.org/10.1080/09535314.2014.939949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Barrett, J., Peters, G., Wiedmann, T., Scott, K., Lenzen, M., </a:t>
            </a:r>
            <a:r>
              <a:rPr lang="en-US" altLang="ko-KR" sz="1200" dirty="0" err="1">
                <a:latin typeface="+mj-lt"/>
              </a:rPr>
              <a:t>Roelich</a:t>
            </a:r>
            <a:r>
              <a:rPr lang="en-US" altLang="ko-KR" sz="1200" dirty="0">
                <a:latin typeface="+mj-lt"/>
              </a:rPr>
              <a:t>, K., &amp; Le Quéré, C. (2013). Consumption-based GHG emission accounting: A UK case study. </a:t>
            </a:r>
            <a:r>
              <a:rPr lang="en-US" altLang="ko-KR" sz="1200" i="1" dirty="0">
                <a:latin typeface="+mj-lt"/>
              </a:rPr>
              <a:t>Climate Policy</a:t>
            </a:r>
            <a:r>
              <a:rPr lang="en-US" altLang="ko-KR" sz="1200" dirty="0">
                <a:latin typeface="+mj-lt"/>
              </a:rPr>
              <a:t>, 13(4), 451–470. https://doi.org/10.1080/14693062.2013.788858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Giljum, S., Wieland, H., Lutter, S., Eisenmenger, N., </a:t>
            </a:r>
            <a:r>
              <a:rPr lang="en-US" altLang="ko-KR" sz="1200" dirty="0" err="1">
                <a:latin typeface="+mj-lt"/>
              </a:rPr>
              <a:t>Schandl</a:t>
            </a:r>
            <a:r>
              <a:rPr lang="en-US" altLang="ko-KR" sz="1200" dirty="0">
                <a:latin typeface="+mj-lt"/>
              </a:rPr>
              <a:t>, H., &amp; Owen, A. (2019). The impacts of data deviations between MRIO models on material footprints: A comparison of EXIOBASE, Eora, and ICIO. </a:t>
            </a:r>
            <a:r>
              <a:rPr lang="en-US" altLang="ko-KR" sz="1200" i="1" dirty="0">
                <a:latin typeface="+mj-lt"/>
              </a:rPr>
              <a:t>Journal of Industrial Ecology</a:t>
            </a:r>
            <a:r>
              <a:rPr lang="en-US" altLang="ko-KR" sz="1200" dirty="0">
                <a:latin typeface="+mj-lt"/>
              </a:rPr>
              <a:t>, 23(4), 946–958. https://doi.org/10.1111/jiec.12833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Inomata, S., &amp; Owen, A. (2014). Comparative Evaluation of MRIO Databases.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26(3), 239–244. https://doi.org/10.1080/09535314.2014.940856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Lenzen, M. (2011). Aggregation Versus Disaggregation in Input–Output Analysis of the Environment.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23(1), 73–89. https://doi.org/10.1080/09535314.2010.548793 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Lin, B.-Q., &amp; Zhao, H.-S. (2023). Which sectors should be covered by the EU Carbon Border Adjustment Mechanism? Advances in Climate Change Research, 14(6), 952–962. https://doi.org/10.1016/j.accre.2023.11.012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Moran, D., &amp; Wood, R. (2014). Convergence Between the Eora, WIOD, EXIOBASE, and </a:t>
            </a:r>
            <a:r>
              <a:rPr lang="en-US" altLang="ko-KR" sz="1200" dirty="0" err="1">
                <a:latin typeface="+mj-lt"/>
              </a:rPr>
              <a:t>OpenEU’s</a:t>
            </a:r>
            <a:r>
              <a:rPr lang="en-US" altLang="ko-KR" sz="1200" dirty="0">
                <a:latin typeface="+mj-lt"/>
              </a:rPr>
              <a:t> Consumption-Based Carbon Accounts.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. https://www.tandfonline.com/doi/abs/10.1080/09535314.2014.935298</a:t>
            </a:r>
            <a:endParaRPr lang="ko-KR" altLang="ko-K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06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F73C3-AC8D-4F62-C360-E631C56B0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A3463506-C879-D013-3D3A-D0FF22D77949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06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4AA0B36E-77FA-6C88-704E-EC11294FB193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791022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References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B7906-AA7B-3AC6-30FA-F843A919BFB8}"/>
              </a:ext>
            </a:extLst>
          </p:cNvPr>
          <p:cNvSpPr txBox="1"/>
          <p:nvPr/>
        </p:nvSpPr>
        <p:spPr>
          <a:xfrm>
            <a:off x="250611" y="913290"/>
            <a:ext cx="116305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j-lt"/>
              </a:rPr>
              <a:t>OECD (2021a). OECD Inter-Country Input-Output Database, http://oe.cd/icio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OECD (2021b). Trade in Embodied CO2(TECO2) Database.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Owen, A. (2017). </a:t>
            </a:r>
            <a:r>
              <a:rPr lang="en-US" altLang="ko-KR" sz="1200" i="1" dirty="0">
                <a:latin typeface="+mj-lt"/>
              </a:rPr>
              <a:t>Techniques for Evaluating the Differences in Multiregional Input-Output Databases: A Comparative Evaluation of CO2 Consumption-Based Accounts</a:t>
            </a:r>
            <a:r>
              <a:rPr lang="en-US" altLang="ko-KR" sz="1200" dirty="0">
                <a:latin typeface="+mj-lt"/>
              </a:rPr>
              <a:t>. Springer.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Owen, A., Steen-Olsen, K., Barrett, J., Wiedmann, T., &amp; Lenzen, M. (2014). A Structural Decomposition Approach to Comparing MRIO Databases.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26(3), 262–283. https://doi.org/10.1080/09535314.2014.935299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Owen, A., Wood, R., Barrett, J., &amp; Evans, A. (2016). Explaining value chain differences in MRIO databases through structural path decomposition.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28(2), 243–272. https://doi.org/10.1080/09535314.2015.1135309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Perdana, S., &amp; Vielle, M. (2022). Making the EU Carbon Border Adjustment Mechanism acceptable and climate friendly for least developed countries. </a:t>
            </a:r>
            <a:r>
              <a:rPr lang="en-US" altLang="ko-KR" sz="1200" i="1" dirty="0">
                <a:latin typeface="+mj-lt"/>
              </a:rPr>
              <a:t>Energy Policy</a:t>
            </a:r>
            <a:r>
              <a:rPr lang="en-US" altLang="ko-KR" sz="1200" dirty="0">
                <a:latin typeface="+mj-lt"/>
              </a:rPr>
              <a:t>, 170, 113245. https://doi.org/10.1016/j.enpol.2022.113245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Peters, G. P. (2008). From production-based to consumption-based national emission inventories. </a:t>
            </a:r>
            <a:r>
              <a:rPr lang="en-US" altLang="ko-KR" sz="1200" i="1" dirty="0">
                <a:latin typeface="+mj-lt"/>
              </a:rPr>
              <a:t>Ecological Economics</a:t>
            </a:r>
            <a:r>
              <a:rPr lang="en-US" altLang="ko-KR" sz="1200" dirty="0">
                <a:latin typeface="+mj-lt"/>
              </a:rPr>
              <a:t>, 65(1), 13–23. https://doi.org/10.1016/j.ecolecon.2007.10.014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Peters, G. P., &amp; Solli, C. (2010). </a:t>
            </a:r>
            <a:r>
              <a:rPr lang="en-US" altLang="ko-KR" sz="1200" i="1" dirty="0">
                <a:latin typeface="+mj-lt"/>
              </a:rPr>
              <a:t>Global carbon footprints: Methods and import/export corrected results from the Nordic countries in global carbon footprint studies</a:t>
            </a:r>
            <a:r>
              <a:rPr lang="en-US" altLang="ko-KR" sz="1200" dirty="0">
                <a:latin typeface="+mj-lt"/>
              </a:rPr>
              <a:t>. </a:t>
            </a:r>
            <a:r>
              <a:rPr lang="en-US" altLang="ko-KR" sz="1200" dirty="0" err="1">
                <a:latin typeface="+mj-lt"/>
              </a:rPr>
              <a:t>TemaNord</a:t>
            </a:r>
            <a:r>
              <a:rPr lang="en-US" altLang="ko-KR" sz="1200" dirty="0">
                <a:latin typeface="+mj-lt"/>
              </a:rPr>
              <a:t> 2010:592. Nordic Council of Ministers.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Peters, G. P., Andrew, R., &amp; Lennox, J. (2011). Constructing An Environmentally-Extended Multi-Regional Input–Output Table Using the GTAP Database.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23(2), 131–152. https://doi.org/10.1080/09535314.2011.563234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Peters, G. P., Davis, S. J., &amp; Andrew, R. (2012). A synthesis of carbon in international trade. </a:t>
            </a:r>
            <a:r>
              <a:rPr lang="en-US" altLang="ko-KR" sz="1200" i="1" dirty="0" err="1">
                <a:latin typeface="+mj-lt"/>
              </a:rPr>
              <a:t>Biogeosciences</a:t>
            </a:r>
            <a:r>
              <a:rPr lang="en-US" altLang="ko-KR" sz="1200" dirty="0">
                <a:latin typeface="+mj-lt"/>
              </a:rPr>
              <a:t>, 9(8), 3247–3276. https://doi.org/10.5194/bg-9-3247-2012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Shuai, J., Wang, W., Liu, H., Huang, C., Yi, T., Zhao, Y., &amp; Shuai, C. (2024). The impact of the EU’s Carbon Border Adjustment Mechanism on the global iron and steel trade and emission reduction. </a:t>
            </a:r>
            <a:r>
              <a:rPr lang="en-US" altLang="ko-KR" sz="1200" i="1" dirty="0">
                <a:latin typeface="+mj-lt"/>
              </a:rPr>
              <a:t>Environmental Science and Pollution Research</a:t>
            </a:r>
            <a:r>
              <a:rPr lang="en-US" altLang="ko-KR" sz="1200" dirty="0">
                <a:latin typeface="+mj-lt"/>
              </a:rPr>
              <a:t>, 31(14), 21524–21544. https://doi.org/10.1007/s11356-024-32528-2</a:t>
            </a:r>
            <a:endParaRPr lang="ko-KR" altLang="ko-K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02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EFF8C-DE27-8005-9501-30C09D2A5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802583F2-9A83-FAC1-0816-48433B59DC31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06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D0A7CFB-87B7-9AE9-ACF0-F19B9F539E8B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791022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References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EB911-D70A-AA1F-596B-6C7BA975F7B0}"/>
              </a:ext>
            </a:extLst>
          </p:cNvPr>
          <p:cNvSpPr txBox="1"/>
          <p:nvPr/>
        </p:nvSpPr>
        <p:spPr>
          <a:xfrm>
            <a:off x="250611" y="913290"/>
            <a:ext cx="11630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+mj-lt"/>
              </a:rPr>
              <a:t>Steen-Olsen, K., Owen, A., </a:t>
            </a:r>
            <a:r>
              <a:rPr lang="en-US" altLang="ko-KR" sz="1200" dirty="0" err="1">
                <a:latin typeface="+mj-lt"/>
              </a:rPr>
              <a:t>Hertwich</a:t>
            </a:r>
            <a:r>
              <a:rPr lang="en-US" altLang="ko-KR" sz="1200" dirty="0">
                <a:latin typeface="+mj-lt"/>
              </a:rPr>
              <a:t>, E. G., &amp; Lenzen, M. (2014). Effects of Sector Aggregation on CO2 Multipliers in Multiregional Input–Output Analyses.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26(3), 284–302. https://doi.org/10.1080/09535314.2014.934325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United Nations. (2024). United Nations Commodity Trade Statistics Database [dataset]. https://comtradeplus.un.org/TradeFlow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Wiebe, K. S., &amp; Lenzen, M. (2016). To RAS or not to RAS? What is the difference in outcomes in multi-regional input–output models?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28(3), 383–402. https://doi.org/10.1080/09535314.2016.1192528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Wiedmann, T. (2009). A review of recent multi-region input–output models used for consumption-based emission and resource accounting. </a:t>
            </a:r>
            <a:r>
              <a:rPr lang="en-US" altLang="ko-KR" sz="1200" i="1" dirty="0">
                <a:latin typeface="+mj-lt"/>
              </a:rPr>
              <a:t>Ecological Economics</a:t>
            </a:r>
            <a:r>
              <a:rPr lang="en-US" altLang="ko-KR" sz="1200" dirty="0">
                <a:latin typeface="+mj-lt"/>
              </a:rPr>
              <a:t>, 69(2), 211–222. https://doi.org/10.1016/j.ecolecon.2009.08.026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Wieland, H., Giljum, S., Bruckner, M., Owen, A., &amp; Wood, R. (2018). Structural production layer decomposition: A new method to measure differences between MRIO databases for footprint assessments. </a:t>
            </a:r>
            <a:r>
              <a:rPr lang="en-US" altLang="ko-KR" sz="1200" i="1" dirty="0">
                <a:latin typeface="+mj-lt"/>
              </a:rPr>
              <a:t>Economic Systems Research</a:t>
            </a:r>
            <a:r>
              <a:rPr lang="en-US" altLang="ko-KR" sz="1200" dirty="0">
                <a:latin typeface="+mj-lt"/>
              </a:rPr>
              <a:t>, 30(1), 61–84. https://doi.org/10.1080/09535314.2017.1350831</a:t>
            </a:r>
            <a:endParaRPr lang="ko-KR" altLang="ko-KR" sz="1200" dirty="0">
              <a:latin typeface="+mj-lt"/>
            </a:endParaRPr>
          </a:p>
          <a:p>
            <a:endParaRPr lang="en-US" altLang="ko-KR" sz="1200" dirty="0">
              <a:latin typeface="+mj-lt"/>
            </a:endParaRPr>
          </a:p>
          <a:p>
            <a:r>
              <a:rPr lang="en-US" altLang="ko-KR" sz="1200" dirty="0">
                <a:latin typeface="+mj-lt"/>
              </a:rPr>
              <a:t>Zhao, L.-T., Chen, Z.-Y., Duan, Y.-X., &amp; Qiu, R.-X. (2023). How will CBAM affect the </a:t>
            </a:r>
            <a:r>
              <a:rPr lang="en-US" altLang="ko-KR" sz="1200" dirty="0" err="1">
                <a:latin typeface="+mj-lt"/>
              </a:rPr>
              <a:t>decarbonisation</a:t>
            </a:r>
            <a:r>
              <a:rPr lang="en-US" altLang="ko-KR" sz="1200" dirty="0">
                <a:latin typeface="+mj-lt"/>
              </a:rPr>
              <a:t> of steel industry in China? A system dynamics approach. </a:t>
            </a:r>
            <a:r>
              <a:rPr lang="en-US" altLang="ko-KR" sz="1200" i="1" dirty="0">
                <a:latin typeface="+mj-lt"/>
              </a:rPr>
              <a:t>International Journal of Production Research</a:t>
            </a:r>
            <a:r>
              <a:rPr lang="en-US" altLang="ko-KR" sz="1200" dirty="0">
                <a:latin typeface="+mj-lt"/>
              </a:rPr>
              <a:t>, 1–22. https://doi.org/10.1080/00207543.2023.2285397</a:t>
            </a:r>
            <a:endParaRPr lang="ko-KR" altLang="ko-K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23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391C3-F9C4-101B-6716-CAD4A7A08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388D9F2E-9CDC-3005-8EF4-86F35F86048B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02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C11BDD8F-3994-AB22-2118-87798DF3D8AE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Data &amp; Methods : Data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18B32-FF25-9E7F-37CE-42DC9B588AEF}"/>
              </a:ext>
            </a:extLst>
          </p:cNvPr>
          <p:cNvSpPr txBox="1"/>
          <p:nvPr/>
        </p:nvSpPr>
        <p:spPr>
          <a:xfrm>
            <a:off x="280733" y="1447296"/>
            <a:ext cx="11630533" cy="337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Data Sources</a:t>
            </a:r>
            <a:r>
              <a:rPr lang="en-US" altLang="ko-KR" sz="1600" dirty="0">
                <a:latin typeface="+mj-lt"/>
                <a:ea typeface="+mj-ea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GTAP 11</a:t>
            </a:r>
            <a:r>
              <a:rPr lang="en-US" altLang="ko-KR" sz="1600" dirty="0">
                <a:latin typeface="+mj-lt"/>
                <a:ea typeface="+mj-ea"/>
              </a:rPr>
              <a:t>: Provides sectoral emissions intensity estimates based on national input-output tables and global trade data.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rgbClr val="003876"/>
                </a:solidFill>
                <a:latin typeface="+mj-lt"/>
                <a:ea typeface="+mj-ea"/>
              </a:rPr>
              <a:t>OECD ICIO</a:t>
            </a:r>
            <a:r>
              <a:rPr lang="en-US" altLang="ko-KR" sz="1600" dirty="0">
                <a:latin typeface="+mj-lt"/>
                <a:ea typeface="+mj-ea"/>
              </a:rPr>
              <a:t>: Integrates national and international input-output flows, with emissions data drawn from the Trade in Embodied CO₂ (TECO2) database.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Rationale</a:t>
            </a:r>
            <a:r>
              <a:rPr lang="en-US" altLang="ko-KR" sz="1600" dirty="0">
                <a:latin typeface="+mj-lt"/>
                <a:ea typeface="+mj-ea"/>
              </a:rPr>
              <a:t> for Selection: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+mj-lt"/>
                <a:ea typeface="+mj-ea"/>
              </a:rPr>
              <a:t>(1) Both databases are regularly updated and validated using the most recent data.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+mj-lt"/>
                <a:ea typeface="+mj-ea"/>
              </a:rPr>
              <a:t>(2) Both serve as core foundational sources that allow the construction and manipulation of MRIOT.</a:t>
            </a:r>
            <a:endParaRPr lang="ko-KR" altLang="en-US" sz="16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5904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B1E64-0DF5-6FA4-D14C-49AC314B2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3AE2B40-5220-8009-6258-7F1B5D6ECE82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02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24BA6776-80F0-CB69-53FE-12A3A5957D18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Data &amp; Methods : Methods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F445E0-73DC-20B9-51E9-E3B2E8DAC5F6}"/>
              </a:ext>
            </a:extLst>
          </p:cNvPr>
          <p:cNvSpPr txBox="1"/>
          <p:nvPr/>
        </p:nvSpPr>
        <p:spPr>
          <a:xfrm>
            <a:off x="280733" y="1447296"/>
            <a:ext cx="11630533" cy="374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Purpose of Aggregation</a:t>
            </a:r>
            <a:r>
              <a:rPr lang="en-US" altLang="ko-KR" sz="1600" dirty="0">
                <a:latin typeface="+mj-lt"/>
                <a:ea typeface="+mj-ea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Aggregation of sectors and countries was applied in both GTAP and ICIO to: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Reduce computational complexity &amp; Focus on meaningful sectoral/regional contributors to carbon emissions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Prior studies (e.g., Owen et al., 2014; Peters and Solli, 2010) indicate that moderate aggregation yields reasonable and interpretable results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Sector Aggregation</a:t>
            </a:r>
            <a:r>
              <a:rPr lang="en-US" altLang="ko-KR" sz="1600" dirty="0">
                <a:latin typeface="+mj-lt"/>
                <a:ea typeface="+mj-ea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+mj-lt"/>
                <a:ea typeface="+mj-ea"/>
              </a:rPr>
              <a:t>11 common aggregate sectors</a:t>
            </a:r>
            <a:r>
              <a:rPr lang="en-US" altLang="ko-KR" sz="1600" dirty="0">
                <a:latin typeface="+mj-lt"/>
                <a:ea typeface="+mj-ea"/>
              </a:rPr>
              <a:t> created from GTAP and OECD ICIO, reflecting major emission-contributing industries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+mj-lt"/>
                <a:ea typeface="+mj-ea"/>
              </a:rPr>
              <a:t>Example</a:t>
            </a:r>
            <a:r>
              <a:rPr lang="en-US" altLang="ko-KR" sz="1600" dirty="0">
                <a:latin typeface="+mj-lt"/>
                <a:ea typeface="+mj-ea"/>
              </a:rPr>
              <a:t>: GTAP’s </a:t>
            </a:r>
            <a:r>
              <a:rPr lang="en-US" altLang="ko-KR" sz="1600" dirty="0" err="1">
                <a:latin typeface="+mj-lt"/>
                <a:ea typeface="+mj-ea"/>
              </a:rPr>
              <a:t>i_r</a:t>
            </a:r>
            <a:r>
              <a:rPr lang="en-US" altLang="ko-KR" sz="1600" dirty="0">
                <a:latin typeface="+mj-lt"/>
                <a:ea typeface="+mj-ea"/>
              </a:rPr>
              <a:t> (iron and steel) + </a:t>
            </a:r>
            <a:r>
              <a:rPr lang="en-US" altLang="ko-KR" sz="1600" dirty="0" err="1">
                <a:latin typeface="+mj-lt"/>
                <a:ea typeface="+mj-ea"/>
              </a:rPr>
              <a:t>nfm</a:t>
            </a:r>
            <a:r>
              <a:rPr lang="en-US" altLang="ko-KR" sz="1600" dirty="0">
                <a:latin typeface="+mj-lt"/>
                <a:ea typeface="+mj-ea"/>
              </a:rPr>
              <a:t> (non-ferrous metals) = OECD ICIO’s C24 (Basic metals)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8092FFF-BDF5-59D4-60DF-85FE276F0D56}"/>
              </a:ext>
            </a:extLst>
          </p:cNvPr>
          <p:cNvSpPr txBox="1">
            <a:spLocks/>
          </p:cNvSpPr>
          <p:nvPr/>
        </p:nvSpPr>
        <p:spPr>
          <a:xfrm>
            <a:off x="779599" y="655237"/>
            <a:ext cx="5609090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Sectoral and Regional Aggregations for Analysis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3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059AC-FF9F-4D80-32AE-9F4086251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8CA7A42-2B14-A539-F6FF-169C0476DDE5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02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8FF06B94-039D-6625-71BA-016C4CD26776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Data &amp; Methods : Methods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7CA50-7134-BA67-0DF1-CF7AEEAF5B33}"/>
              </a:ext>
            </a:extLst>
          </p:cNvPr>
          <p:cNvSpPr txBox="1"/>
          <p:nvPr/>
        </p:nvSpPr>
        <p:spPr>
          <a:xfrm>
            <a:off x="6800471" y="1831595"/>
            <a:ext cx="5165295" cy="374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Regional Aggregation</a:t>
            </a:r>
            <a:r>
              <a:rPr lang="en-US" altLang="ko-KR" sz="1600" dirty="0">
                <a:latin typeface="+mj-lt"/>
                <a:ea typeface="+mj-ea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11 aggregate regions created, reflecting the EU’s major steel trading partners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Based on 2023 UN COMTRADE data</a:t>
            </a: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+mj-lt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+mj-lt"/>
                <a:ea typeface="+mj-ea"/>
              </a:rPr>
              <a:t>Final region list</a:t>
            </a:r>
            <a:r>
              <a:rPr lang="en-US" altLang="ko-KR" sz="1600" dirty="0">
                <a:latin typeface="+mj-lt"/>
                <a:ea typeface="+mj-ea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9 countries: Top 10 steel exporters to EU excepts for Ukraine (not present in 2021 OECD ICIO)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EU27: aggregated European Union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j-lt"/>
                <a:ea typeface="+mj-ea"/>
              </a:rPr>
              <a:t>Rest of the World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2C5B2175-050B-7ADA-502A-464005E145C3}"/>
              </a:ext>
            </a:extLst>
          </p:cNvPr>
          <p:cNvSpPr txBox="1">
            <a:spLocks/>
          </p:cNvSpPr>
          <p:nvPr/>
        </p:nvSpPr>
        <p:spPr>
          <a:xfrm>
            <a:off x="779599" y="655237"/>
            <a:ext cx="5609090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Sectoral and Regional Aggregations for Analysis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90043A6-5D2C-DBF5-0D6A-74D1A3541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13004"/>
              </p:ext>
            </p:extLst>
          </p:nvPr>
        </p:nvGraphicFramePr>
        <p:xfrm>
          <a:off x="333060" y="1524616"/>
          <a:ext cx="6134352" cy="43614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312429">
                  <a:extLst>
                    <a:ext uri="{9D8B030D-6E8A-4147-A177-3AD203B41FA5}">
                      <a16:colId xmlns:a16="http://schemas.microsoft.com/office/drawing/2014/main" val="3017293846"/>
                    </a:ext>
                  </a:extLst>
                </a:gridCol>
                <a:gridCol w="2821923">
                  <a:extLst>
                    <a:ext uri="{9D8B030D-6E8A-4147-A177-3AD203B41FA5}">
                      <a16:colId xmlns:a16="http://schemas.microsoft.com/office/drawing/2014/main" val="3659750247"/>
                    </a:ext>
                  </a:extLst>
                </a:gridCol>
              </a:tblGrid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100" dirty="0">
                          <a:effectLst/>
                          <a:latin typeface="+mj-lt"/>
                        </a:rPr>
                        <a:t>Aggregate Sectors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100" dirty="0">
                          <a:effectLst/>
                          <a:latin typeface="+mj-lt"/>
                        </a:rPr>
                        <a:t>Aggregate Regions (Countries)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204964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Agriculture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China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37923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Fossil Fuels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Turkey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24080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Other Extraction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Russia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09952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Chemicals, Plastics, and Rubber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UK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46984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+mj-lt"/>
                        </a:rPr>
                        <a:t>Non-metallic Mineral Products</a:t>
                      </a:r>
                      <a:endParaRPr lang="ko-KR" sz="16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India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08645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+mj-lt"/>
                        </a:rPr>
                        <a:t>Metals</a:t>
                      </a:r>
                      <a:endParaRPr lang="ko-KR" sz="16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South Korea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44116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+mj-lt"/>
                        </a:rPr>
                        <a:t>Metal Products</a:t>
                      </a:r>
                      <a:endParaRPr lang="ko-KR" sz="16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USA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66368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+mj-lt"/>
                        </a:rPr>
                        <a:t>Computers and Other Equipment</a:t>
                      </a:r>
                      <a:endParaRPr lang="ko-KR" sz="16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Vietnam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78664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+mj-lt"/>
                        </a:rPr>
                        <a:t>Motor and Transport</a:t>
                      </a:r>
                      <a:endParaRPr lang="ko-KR" sz="16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Japan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9041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+mj-lt"/>
                        </a:rPr>
                        <a:t>Electricity</a:t>
                      </a:r>
                      <a:endParaRPr lang="ko-KR" sz="16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EU27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53995"/>
                  </a:ext>
                </a:extLst>
              </a:tr>
              <a:tr h="3634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+mj-lt"/>
                        </a:rPr>
                        <a:t>Other Industries</a:t>
                      </a:r>
                      <a:endParaRPr lang="ko-KR" sz="16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+mj-lt"/>
                        </a:rPr>
                        <a:t>Rest of the World</a:t>
                      </a:r>
                      <a:endParaRPr lang="ko-KR" sz="16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35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3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F741-D2C0-E62A-2BB5-187A54B33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8B4FDEB7-BF68-AA48-4015-733F935DE5B4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02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024613DE-297D-4B4E-1AFE-F59266E0F7E5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Data &amp; Methods : Methods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F35DBDF-4619-C4FE-09D2-7F7473DCF83D}"/>
              </a:ext>
            </a:extLst>
          </p:cNvPr>
          <p:cNvSpPr txBox="1">
            <a:spLocks/>
          </p:cNvSpPr>
          <p:nvPr/>
        </p:nvSpPr>
        <p:spPr>
          <a:xfrm>
            <a:off x="779599" y="655237"/>
            <a:ext cx="5609090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Carbon Emissions Accounting Approach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97106E-F73E-9EDD-72D0-29FB6BC7A043}"/>
                  </a:ext>
                </a:extLst>
              </p:cNvPr>
              <p:cNvSpPr txBox="1"/>
              <p:nvPr/>
            </p:nvSpPr>
            <p:spPr>
              <a:xfrm>
                <a:off x="4028759" y="3012222"/>
                <a:ext cx="30485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ko-KR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&amp;</m:t>
                          </m:r>
                          <m:sSup>
                            <m:sSup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𝒗𝒙𝒎𝒅</m:t>
                              </m:r>
                            </m:e>
                            <m:sup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𝑟𝑠</m:t>
                              </m:r>
                            </m:sup>
                          </m:sSup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 =</m:t>
                          </m:r>
                          <m:sSup>
                            <m:sSupPr>
                              <m:ctrlPr>
                                <a:rPr lang="ko-KR" alt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𝑟𝑠</m:t>
                              </m:r>
                            </m:sup>
                          </m:sSup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ko-KR" alt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𝑟𝑠</m:t>
                              </m:r>
                            </m:sup>
                          </m:sSup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97106E-F73E-9EDD-72D0-29FB6BC7A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59" y="3012222"/>
                <a:ext cx="3048505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64CC61-931D-93FA-A1D1-BE6204F020F4}"/>
                  </a:ext>
                </a:extLst>
              </p:cNvPr>
              <p:cNvSpPr txBox="1"/>
              <p:nvPr/>
            </p:nvSpPr>
            <p:spPr>
              <a:xfrm>
                <a:off x="280733" y="1447296"/>
                <a:ext cx="11630533" cy="1163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latin typeface="+mj-lt"/>
                    <a:ea typeface="+mj-ea"/>
                  </a:rPr>
                  <a:t>Carbon emissions are estimated for Scopes 1, 2, and 3 under the EU CBAM framework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latin typeface="+mj-lt"/>
                    <a:ea typeface="+mj-ea"/>
                  </a:rPr>
                  <a:t>Calculations are based on bilateral trade flows(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b="1" i="1">
                            <a:latin typeface="Cambria Math" panose="02040503050406030204" pitchFamily="18" charset="0"/>
                          </a:rPr>
                          <m:t>𝒗𝒙𝒎𝒅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𝑟𝑠</m:t>
                        </m:r>
                      </m:sup>
                    </m:sSubSup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) (not specific products or industries)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latin typeface="+mj-lt"/>
                    <a:ea typeface="+mj-ea"/>
                  </a:rPr>
                  <a:t>Implemented using GAMS v36.2.0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64CC61-931D-93FA-A1D1-BE6204F02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" y="1447296"/>
                <a:ext cx="11630533" cy="1163460"/>
              </a:xfrm>
              <a:prstGeom prst="rect">
                <a:avLst/>
              </a:prstGeom>
              <a:blipFill>
                <a:blip r:embed="rId3"/>
                <a:stretch>
                  <a:fillRect l="-210" b="-5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7524CF-A646-054D-61E5-8F6C0A7FA3D6}"/>
                  </a:ext>
                </a:extLst>
              </p:cNvPr>
              <p:cNvSpPr txBox="1"/>
              <p:nvPr/>
            </p:nvSpPr>
            <p:spPr>
              <a:xfrm>
                <a:off x="280733" y="3690854"/>
                <a:ext cx="11630533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latin typeface="+mj-lt"/>
                    <a:ea typeface="+mj-ea"/>
                  </a:rPr>
                  <a:t>Trade Flow Matrix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𝑟𝑠</m:t>
                        </m:r>
                      </m:sup>
                    </m:s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intermediate inputs from region r to 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𝑟𝑠</m:t>
                        </m:r>
                      </m:sup>
                    </m:s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Final demand from region r to 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7524CF-A646-054D-61E5-8F6C0A7FA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" y="3690854"/>
                <a:ext cx="11630533" cy="1198854"/>
              </a:xfrm>
              <a:prstGeom prst="rect">
                <a:avLst/>
              </a:prstGeom>
              <a:blipFill>
                <a:blip r:embed="rId4"/>
                <a:stretch>
                  <a:fillRect l="-210" b="-2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9EDEA-995F-53FA-5FD8-ACEE72EB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B98D07E0-339B-D81F-077F-D7CA122ECED9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02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40B55816-5CAF-7C94-366B-FB7A210D7754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Data &amp; Methods : Methods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A37AD87-5C82-6D52-DBC5-3A83770EC48E}"/>
              </a:ext>
            </a:extLst>
          </p:cNvPr>
          <p:cNvSpPr txBox="1">
            <a:spLocks/>
          </p:cNvSpPr>
          <p:nvPr/>
        </p:nvSpPr>
        <p:spPr>
          <a:xfrm>
            <a:off x="779599" y="655237"/>
            <a:ext cx="5609090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Carbon Emissions Accounting Approach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48C43D-A67D-1DD3-ED09-98F7927252A1}"/>
                  </a:ext>
                </a:extLst>
              </p:cNvPr>
              <p:cNvSpPr txBox="1"/>
              <p:nvPr/>
            </p:nvSpPr>
            <p:spPr>
              <a:xfrm>
                <a:off x="3048505" y="1334272"/>
                <a:ext cx="6094990" cy="424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𝑠𝑐𝑜𝑝𝑒</m:t>
                          </m:r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ko-KR" alt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ko-KR" alt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𝒗𝒙𝒎𝒅</m:t>
                          </m:r>
                        </m:e>
                        <m:sub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𝑟𝑠</m:t>
                          </m:r>
                        </m:sup>
                      </m:sSubSup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48C43D-A67D-1DD3-ED09-98F79272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05" y="1334272"/>
                <a:ext cx="6094990" cy="424155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A4D1B9-0D8B-83D5-76D6-04C9EC2CA035}"/>
                  </a:ext>
                </a:extLst>
              </p:cNvPr>
              <p:cNvSpPr txBox="1"/>
              <p:nvPr/>
            </p:nvSpPr>
            <p:spPr>
              <a:xfrm>
                <a:off x="3048505" y="3181495"/>
                <a:ext cx="6094990" cy="744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𝑠𝑐𝑜𝑝𝑒</m:t>
                          </m:r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ko-KR" alt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ko-KR" alt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ko-KR" alt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𝑒𝑐𝑜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ko-KR" altLang="en-US" b="0" i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𝑒𝑙𝑦</m:t>
                                      </m:r>
                                    </m:sub>
                                    <m:sup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bSup>
                                <m:sSubSupPr>
                                  <m:ctrlPr>
                                    <a:rPr lang="ko-KR" alt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𝑣𝑜𝑚</m:t>
                                  </m:r>
                                </m:e>
                                <m:sub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𝑒𝑙𝑦</m:t>
                                  </m:r>
                                </m:sub>
                                <m:sup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ko-KR" alt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ko-KR" alt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𝑣𝑑𝑓𝑚</m:t>
                                  </m:r>
                                </m:e>
                                <m:sub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𝑒𝑙𝑦</m:t>
                                  </m:r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ko-KR" alt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𝑣𝑜𝑚</m:t>
                                  </m:r>
                                </m:e>
                                <m:sub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ko-KR" alt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𝒗𝒙𝒎𝒅</m:t>
                          </m:r>
                        </m:e>
                        <m:sub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𝑟𝑠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A4D1B9-0D8B-83D5-76D6-04C9EC2CA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05" y="3181495"/>
                <a:ext cx="6094990" cy="744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580EB7-C7CB-B0B7-E1FB-02AC1DD0DCF0}"/>
                  </a:ext>
                </a:extLst>
              </p:cNvPr>
              <p:cNvSpPr txBox="1"/>
              <p:nvPr/>
            </p:nvSpPr>
            <p:spPr>
              <a:xfrm>
                <a:off x="280733" y="1843886"/>
                <a:ext cx="11630533" cy="1163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latin typeface="+mj-lt"/>
                    <a:ea typeface="+mj-ea"/>
                  </a:rPr>
                  <a:t>Scope 1: Direct Emissions from Production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carbon intensity of sector i in exporting region r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b="1" i="1">
                            <a:latin typeface="Cambria Math" panose="02040503050406030204" pitchFamily="18" charset="0"/>
                          </a:rPr>
                          <m:t>𝒗𝒙𝒎𝒅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𝑟𝑠</m:t>
                        </m:r>
                      </m:sup>
                    </m:sSub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trade flow of product </a:t>
                </a:r>
                <a:r>
                  <a:rPr lang="en-US" altLang="ko-KR" sz="1600" dirty="0" err="1">
                    <a:latin typeface="+mj-lt"/>
                    <a:ea typeface="+mj-ea"/>
                  </a:rPr>
                  <a:t>i</a:t>
                </a:r>
                <a:r>
                  <a:rPr lang="en-US" altLang="ko-KR" sz="1600" dirty="0">
                    <a:latin typeface="+mj-lt"/>
                    <a:ea typeface="+mj-ea"/>
                  </a:rPr>
                  <a:t> from region r to 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580EB7-C7CB-B0B7-E1FB-02AC1DD0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" y="1843886"/>
                <a:ext cx="11630533" cy="1163011"/>
              </a:xfrm>
              <a:prstGeom prst="rect">
                <a:avLst/>
              </a:prstGeom>
              <a:blipFill>
                <a:blip r:embed="rId4"/>
                <a:stretch>
                  <a:fillRect l="-210" b="-5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A0EB0D-D27B-8D5E-CAB0-379379737FAA}"/>
                  </a:ext>
                </a:extLst>
              </p:cNvPr>
              <p:cNvSpPr txBox="1"/>
              <p:nvPr/>
            </p:nvSpPr>
            <p:spPr>
              <a:xfrm>
                <a:off x="280733" y="4044593"/>
                <a:ext cx="11630533" cy="318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latin typeface="+mj-lt"/>
                    <a:ea typeface="+mj-ea"/>
                  </a:rPr>
                  <a:t>Scope 2: Includes Electricity-Related Emissions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𝑒𝑐𝑜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ko-KR" altLang="en-US" sz="16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𝑒𝑙𝑦</m:t>
                        </m:r>
                      </m:sub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CO₂ emissions from electricity source j in region r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𝑣𝑜𝑚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𝑒𝑙𝑦</m:t>
                        </m:r>
                      </m:sub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total output of electricity sector in r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𝑣𝑑𝑓𝑚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𝑒𝑙𝑦</m:t>
                        </m:r>
                        <m:r>
                          <a:rPr lang="ko-KR" altLang="en-US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domestic electricity use by sector I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𝑣𝑜𝑚</m:t>
                        </m:r>
                      </m:e>
                      <m:sub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total output of sector </a:t>
                </a:r>
                <a:r>
                  <a:rPr lang="en-US" altLang="ko-KR" sz="1600" dirty="0" err="1">
                    <a:latin typeface="+mj-lt"/>
                    <a:ea typeface="+mj-ea"/>
                  </a:rPr>
                  <a:t>i</a:t>
                </a:r>
                <a:r>
                  <a:rPr lang="en-US" altLang="ko-KR" sz="1600" dirty="0">
                    <a:latin typeface="+mj-lt"/>
                    <a:ea typeface="+mj-ea"/>
                  </a:rPr>
                  <a:t> in r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j-lt"/>
                  <a:ea typeface="+mj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j-lt"/>
                  <a:ea typeface="+mj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A0EB0D-D27B-8D5E-CAB0-379379737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" y="4044593"/>
                <a:ext cx="11630533" cy="3182731"/>
              </a:xfrm>
              <a:prstGeom prst="rect">
                <a:avLst/>
              </a:prstGeom>
              <a:blipFill>
                <a:blip r:embed="rId5"/>
                <a:stretch>
                  <a:fillRect l="-2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87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0CE60-65B8-8558-E826-3BED1E1DF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4A18C08F-A42E-B7C3-4624-546C654A7A33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02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3D22BE17-0B19-A602-11D2-E99C3CD231AA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Data &amp; Methods : Methods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2B77633-B360-772E-F87D-512D3C0252C2}"/>
              </a:ext>
            </a:extLst>
          </p:cNvPr>
          <p:cNvSpPr txBox="1">
            <a:spLocks/>
          </p:cNvSpPr>
          <p:nvPr/>
        </p:nvSpPr>
        <p:spPr>
          <a:xfrm>
            <a:off x="779599" y="655237"/>
            <a:ext cx="5609090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Carbon Emissions Accounting Approach</a:t>
            </a:r>
            <a:endParaRPr lang="ko-KR" altLang="en-US" sz="2000" b="1" dirty="0">
              <a:solidFill>
                <a:srgbClr val="003876"/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2AC05D-216A-E28A-231F-157F0A9F2EC7}"/>
                  </a:ext>
                </a:extLst>
              </p:cNvPr>
              <p:cNvSpPr txBox="1"/>
              <p:nvPr/>
            </p:nvSpPr>
            <p:spPr>
              <a:xfrm>
                <a:off x="280733" y="2201168"/>
                <a:ext cx="11630533" cy="338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latin typeface="+mj-lt"/>
                    <a:ea typeface="+mj-ea"/>
                  </a:rPr>
                  <a:t>3: Full Supply Chain Emissions (EEBT method)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ko-KR" alt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carbon intensity vector for importing region 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ko-KR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ko-KR" altLang="en-US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o-KR" altLang="en-US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16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ko-KR" altLang="en-US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sz="1600" b="1" i="1"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  <m:sup>
                                        <m:r>
                                          <a:rPr lang="ko-KR" altLang="en-US" sz="1600" i="1">
                                            <a:latin typeface="Cambria Math" panose="02040503050406030204" pitchFamily="18" charset="0"/>
                                          </a:rPr>
                                          <m:t>𝑟𝑟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ko-KR" altLang="en-US" sz="16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ko-KR" alt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ko-KR" alt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  <a:ea typeface="+mj-ea"/>
                  </a:rPr>
                  <a:t>: </a:t>
                </a:r>
                <a:r>
                  <a:rPr lang="en-US" altLang="ko-KR" sz="1600" dirty="0" err="1">
                    <a:latin typeface="+mj-lt"/>
                    <a:ea typeface="+mj-ea"/>
                  </a:rPr>
                  <a:t>i-th</a:t>
                </a:r>
                <a:r>
                  <a:rPr lang="en-US" altLang="ko-KR" sz="1600" dirty="0">
                    <a:latin typeface="+mj-lt"/>
                    <a:ea typeface="+mj-ea"/>
                  </a:rPr>
                  <a:t> column of the Leontief inverse matrix for region r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j-lt"/>
                  <a:ea typeface="+mj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j-lt"/>
                  <a:ea typeface="+mj-ea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latin typeface="+mj-lt"/>
                  </a:rPr>
                  <a:t>EEBT Method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+mj-lt"/>
                  </a:rPr>
                  <a:t>MRIO method tracks intermediate consumption but is highly complex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+mj-lt"/>
                  </a:rPr>
                  <a:t>EEBT method assigns all emissions to final demand of importing country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+mj-lt"/>
                  </a:rPr>
                  <a:t>Simplifies tracing while still capturing total upstream emissions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2AC05D-216A-E28A-231F-157F0A9F2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" y="2201168"/>
                <a:ext cx="11630533" cy="3380734"/>
              </a:xfrm>
              <a:prstGeom prst="rect">
                <a:avLst/>
              </a:prstGeom>
              <a:blipFill>
                <a:blip r:embed="rId2"/>
                <a:stretch>
                  <a:fillRect l="-210" b="-16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C4651-D74D-E22F-D4BF-BF7AC83C2F65}"/>
                  </a:ext>
                </a:extLst>
              </p:cNvPr>
              <p:cNvSpPr txBox="1"/>
              <p:nvPr/>
            </p:nvSpPr>
            <p:spPr>
              <a:xfrm>
                <a:off x="3048504" y="1658029"/>
                <a:ext cx="6094990" cy="42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𝑠𝑐𝑜𝑝𝑒</m:t>
                          </m:r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 3</m:t>
                          </m:r>
                        </m:sup>
                      </m:sSubSup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ko-KR" alt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ko-KR" alt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ko-KR" alt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en-US" b="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o-KR" altLang="en-US" b="0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ko-KR" altLang="en-US" b="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o-KR" altLang="en-US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a:rPr lang="ko-KR" altLang="en-US" b="0" i="1">
                                              <a:latin typeface="Cambria Math" panose="02040503050406030204" pitchFamily="18" charset="0"/>
                                            </a:rPr>
                                            <m:t>𝑟𝑟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ko-KR" alt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𝒗𝒙𝒎𝒅</m:t>
                          </m:r>
                        </m:e>
                        <m:sub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𝑟𝑠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C4651-D74D-E22F-D4BF-BF7AC83C2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04" y="1658029"/>
                <a:ext cx="6094990" cy="424732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14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1E27C-3F22-77BE-FDB4-741D88DDB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CECB3836-B2D7-832F-71EF-E5E46AD0262C}"/>
              </a:ext>
            </a:extLst>
          </p:cNvPr>
          <p:cNvSpPr txBox="1">
            <a:spLocks/>
          </p:cNvSpPr>
          <p:nvPr/>
        </p:nvSpPr>
        <p:spPr>
          <a:xfrm>
            <a:off x="250611" y="314418"/>
            <a:ext cx="736941" cy="36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  <a:latin typeface="Noto Sans Med" panose="020B0602040504020204" pitchFamily="34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1D2E3E2-2D6B-8309-638E-E3B1DE69F56C}"/>
              </a:ext>
            </a:extLst>
          </p:cNvPr>
          <p:cNvSpPr txBox="1">
            <a:spLocks/>
          </p:cNvSpPr>
          <p:nvPr/>
        </p:nvSpPr>
        <p:spPr>
          <a:xfrm>
            <a:off x="779600" y="142241"/>
            <a:ext cx="4773412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latin typeface="Noto Sans Med" panose="020B0602040504020204" pitchFamily="34"/>
                <a:cs typeface="Arial" panose="020B0604020202020204" pitchFamily="34" charset="0"/>
              </a:rPr>
              <a:t>Results &amp; Discussions </a:t>
            </a:r>
            <a:endParaRPr lang="ko-KR" altLang="en-US" sz="3000" b="1" dirty="0">
              <a:latin typeface="Noto Sans Med" panose="020B0602040504020204" pitchFamily="34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410F963-6AC2-B254-969F-DE908E1E94F1}"/>
              </a:ext>
            </a:extLst>
          </p:cNvPr>
          <p:cNvSpPr txBox="1">
            <a:spLocks/>
          </p:cNvSpPr>
          <p:nvPr/>
        </p:nvSpPr>
        <p:spPr>
          <a:xfrm>
            <a:off x="1760386" y="666032"/>
            <a:ext cx="8188788" cy="86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b="1" dirty="0">
                <a:solidFill>
                  <a:srgbClr val="003876"/>
                </a:solidFill>
                <a:latin typeface="Noto Sans Med" panose="020B0602040504020204" pitchFamily="34"/>
                <a:cs typeface="Arial" panose="020B0604020202020204" pitchFamily="34" charset="0"/>
              </a:rPr>
              <a:t>Table 2. Emissions Embodied in Trade to the EU (by region)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272A43-BD85-CC19-3820-4FE7D19DD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37168"/>
              </p:ext>
            </p:extLst>
          </p:nvPr>
        </p:nvGraphicFramePr>
        <p:xfrm>
          <a:off x="1097859" y="1535411"/>
          <a:ext cx="8910305" cy="397385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39238">
                  <a:extLst>
                    <a:ext uri="{9D8B030D-6E8A-4147-A177-3AD203B41FA5}">
                      <a16:colId xmlns:a16="http://schemas.microsoft.com/office/drawing/2014/main" val="1030166124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563656883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2860842626"/>
                    </a:ext>
                  </a:extLst>
                </a:gridCol>
                <a:gridCol w="808613">
                  <a:extLst>
                    <a:ext uri="{9D8B030D-6E8A-4147-A177-3AD203B41FA5}">
                      <a16:colId xmlns:a16="http://schemas.microsoft.com/office/drawing/2014/main" val="3822006738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285518616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1042439243"/>
                    </a:ext>
                  </a:extLst>
                </a:gridCol>
                <a:gridCol w="808613">
                  <a:extLst>
                    <a:ext uri="{9D8B030D-6E8A-4147-A177-3AD203B41FA5}">
                      <a16:colId xmlns:a16="http://schemas.microsoft.com/office/drawing/2014/main" val="3278432960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355492961"/>
                    </a:ext>
                  </a:extLst>
                </a:gridCol>
                <a:gridCol w="807538">
                  <a:extLst>
                    <a:ext uri="{9D8B030D-6E8A-4147-A177-3AD203B41FA5}">
                      <a16:colId xmlns:a16="http://schemas.microsoft.com/office/drawing/2014/main" val="4074658087"/>
                    </a:ext>
                  </a:extLst>
                </a:gridCol>
                <a:gridCol w="808613">
                  <a:extLst>
                    <a:ext uri="{9D8B030D-6E8A-4147-A177-3AD203B41FA5}">
                      <a16:colId xmlns:a16="http://schemas.microsoft.com/office/drawing/2014/main" val="971169717"/>
                    </a:ext>
                  </a:extLst>
                </a:gridCol>
              </a:tblGrid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sng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Scope 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sng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Scope 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sng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Scope 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399334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GTAP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ICIO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(%diff)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GTAP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ICIO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(%diff)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GTAP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ICIO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(%diff)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7515281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China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26.59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34.50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-22.93%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57.95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58.27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-0.54%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235.36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235.55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-0.08%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59962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Turkey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9.22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10.51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-12.23%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14.80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12.23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21.00%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28.82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28.29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1.87%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166740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Russia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36.45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33.28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9.51%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72.85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46.39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57.05%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125.63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107.74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16.61%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68744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United Kingdom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15.44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17.56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-12.07%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21.14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19.70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7.31%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33.60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34.22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-1.81%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78591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India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17.62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17.18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2.60%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29.81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31.38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-5.00%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54.71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64.60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-15.31%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41816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South Korea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1.83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5.51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-66.71%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6.44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9.49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-32.20%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15.05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24.18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-37.76%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525621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USA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25.41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35.06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-27.52%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40.13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50.24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-20.12%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71.02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84.57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-16.02%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33875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spc="-5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Vietnam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2.74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1.50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82.67%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4.23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2.72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55.39%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10.35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5.80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78.50%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519543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Japan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2.25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6.36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-64.68%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5.08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9.53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-46.69%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15.70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22.00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-28.63%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489464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EU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218.46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215.78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1.24%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313.59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275.91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13.66%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500.43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455.99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9.75%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769832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Rest of the World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136.16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174.51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-21.98%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195.91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231.15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-15.25%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310.18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409.29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-24.21%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251508"/>
                  </a:ext>
                </a:extLst>
              </a:tr>
              <a:tr h="28384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dirty="0"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GRAND TOTAL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492.17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551.74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-10.80%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761.92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747.00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2.00%</a:t>
                      </a:r>
                      <a:endParaRPr lang="ko-KR" sz="1200" kern="10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1400.85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1472.23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2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-4.85%</a:t>
                      </a:r>
                      <a:endParaRPr lang="ko-KR" sz="1200" kern="100" dirty="0">
                        <a:effectLst/>
                        <a:latin typeface="+mj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05113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34B8E6-FB59-36EA-843E-80D2E9B21AE4}"/>
              </a:ext>
            </a:extLst>
          </p:cNvPr>
          <p:cNvSpPr txBox="1"/>
          <p:nvPr/>
        </p:nvSpPr>
        <p:spPr>
          <a:xfrm>
            <a:off x="1097859" y="5509269"/>
            <a:ext cx="891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Note: Carbon emissions measured in units of million tons. Percent differences are calculated for GTAP with ICIO </a:t>
            </a:r>
          </a:p>
        </p:txBody>
      </p:sp>
    </p:spTree>
    <p:extLst>
      <p:ext uri="{BB962C8B-B14F-4D97-AF65-F5344CB8AC3E}">
        <p14:creationId xmlns:p14="http://schemas.microsoft.com/office/powerpoint/2010/main" val="275400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Noto Sans Med"/>
        <a:ea typeface="Noto Sans KR Medium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3462</Words>
  <Application>Microsoft Office PowerPoint</Application>
  <PresentationFormat>와이드스크린</PresentationFormat>
  <Paragraphs>649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24</vt:i4>
      </vt:variant>
    </vt:vector>
  </HeadingPairs>
  <TitlesOfParts>
    <vt:vector size="35" baseType="lpstr">
      <vt:lpstr>Noto Sans Med</vt:lpstr>
      <vt:lpstr>맑은 고딕</vt:lpstr>
      <vt:lpstr>Arial</vt:lpstr>
      <vt:lpstr>Cambria Math</vt:lpstr>
      <vt:lpstr>Wingdings</vt:lpstr>
      <vt:lpstr>Office 테마</vt:lpstr>
      <vt:lpstr>4_디자인 사용자 지정</vt:lpstr>
      <vt:lpstr>3_디자인 사용자 지정</vt:lpstr>
      <vt:lpstr>2_디자인 사용자 지정</vt:lpstr>
      <vt:lpstr>1_디자인 사용자 지정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디자인센터</dc:creator>
  <cp:lastModifiedBy>김용건</cp:lastModifiedBy>
  <cp:revision>52</cp:revision>
  <cp:lastPrinted>2024-04-05T02:36:40Z</cp:lastPrinted>
  <dcterms:created xsi:type="dcterms:W3CDTF">2024-04-04T08:36:55Z</dcterms:created>
  <dcterms:modified xsi:type="dcterms:W3CDTF">2025-06-29T21:01:08Z</dcterms:modified>
</cp:coreProperties>
</file>