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8" r:id="rId2"/>
    <p:sldId id="342" r:id="rId3"/>
    <p:sldId id="333" r:id="rId4"/>
    <p:sldId id="384" r:id="rId5"/>
    <p:sldId id="382" r:id="rId6"/>
    <p:sldId id="419" r:id="rId7"/>
    <p:sldId id="385" r:id="rId8"/>
    <p:sldId id="420" r:id="rId9"/>
    <p:sldId id="421" r:id="rId10"/>
    <p:sldId id="393" r:id="rId11"/>
    <p:sldId id="422" r:id="rId12"/>
    <p:sldId id="431" r:id="rId13"/>
    <p:sldId id="432" r:id="rId14"/>
    <p:sldId id="423" r:id="rId15"/>
    <p:sldId id="394" r:id="rId16"/>
    <p:sldId id="424" r:id="rId17"/>
    <p:sldId id="425" r:id="rId18"/>
    <p:sldId id="435" r:id="rId19"/>
    <p:sldId id="436" r:id="rId20"/>
    <p:sldId id="426" r:id="rId21"/>
    <p:sldId id="433" r:id="rId22"/>
    <p:sldId id="395" r:id="rId23"/>
    <p:sldId id="434" r:id="rId24"/>
    <p:sldId id="427" r:id="rId25"/>
    <p:sldId id="415" r:id="rId26"/>
    <p:sldId id="428" r:id="rId27"/>
    <p:sldId id="429" r:id="rId28"/>
    <p:sldId id="437" r:id="rId29"/>
    <p:sldId id="430" r:id="rId30"/>
    <p:sldId id="345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94620" autoAdjust="0"/>
  </p:normalViewPr>
  <p:slideViewPr>
    <p:cSldViewPr snapToGrid="0">
      <p:cViewPr>
        <p:scale>
          <a:sx n="75" d="100"/>
          <a:sy n="75" d="100"/>
        </p:scale>
        <p:origin x="948" y="3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5805-3B10-4B96-A185-D70A0F563396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C1566-B0C3-4FD8-8FDE-1F2A580A5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36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77466-E602-3DAB-8EA8-D13BF375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FF47F7-5DA6-641F-25B8-AE0DBA3DE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49CA7E9-7EBD-7A8C-4879-CBAD0E4C8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24541A-49E7-415E-DE13-534F3371B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31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BC2E0-04C7-378A-5155-84B4A0980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32E93B-C9B3-21B2-5341-9DA4C1973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04A8CD-C0AF-161B-3A8E-23C7CC5D8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DDCC20-8671-9B7B-E125-152CAE3D1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09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0AE5B-5283-CC7B-55D8-EFD6DBC1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803849-0BC5-01E6-8810-A9D4120C1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004992C-4D8C-3CA9-AC0B-5C987AE31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A76015-2850-7204-5A85-3804019C1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50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27D7E-908C-444C-C1BE-E2A95CCDB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D6CEA8-E631-3C40-3C83-CE39FB521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99A934D-ACEB-4DCD-42F6-FD9EA59DD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4D43D6-1236-8E79-35A1-F738421C6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429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02D29-0A36-E483-BFEB-AD4E41E1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3556DDF-E536-F0CD-C782-32E107151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ADCB87A-E3C1-E138-CAF9-DE78C13CA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C8AE2F-C248-A80E-659C-44D397FCC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782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B96E3-AB9B-F762-6675-BE10DE1B6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BA40A5-7B79-8EDF-9811-9F3F150FA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9DEDB61-0E8C-2EEF-EF03-E3D37F235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CACD1F-72C9-1C8B-D88D-2C5660B45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085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1CFF5-BE0A-42D0-E725-2476332B2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A490AB-51AA-DB89-7400-C644DECB4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7806468-E5E9-80A4-244E-579EE50F8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564C42-B624-9E6C-8643-502CA82D8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496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83C9F-6073-F844-8A47-388E138E1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8898C9-D3F4-E54B-75FE-C5BB1A946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095F03-1BC8-BC2E-1CB8-ACE36F11B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EBAED7-6186-A191-BB96-5F71C2498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75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7CBF5-CCD4-EA56-9605-50A761DE7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4E1763C-EEE2-5815-E21B-CB2397D27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C7C0FAA-733A-D42C-E046-3CCD76B53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665E6A-AED6-1CEA-2102-D3B4FB529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714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9E4A0-2515-D1F3-E5DE-91A49DA6E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3E1B9D-4781-E4AC-EEEE-0A7A5617B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18052A0-5F65-8BDE-3060-FFDE5388A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FD6B7D-4FBE-CF1A-CBB4-6FAC636F4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71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713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3B61-1EAB-309C-D850-7D765150C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767BC2-3440-D172-1104-31B1E2DB3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7409B28-EA15-925F-DD10-133962888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512E60-6F3E-F01A-98F9-C61C51ED4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5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28536-D12F-79C7-697A-41F8273F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A863BC-1250-7E7D-08BF-B318A5F39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A68FE4F-AF99-0E8B-FE57-14ACF9CD8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0EAA51-EBD0-96CA-8649-E10FF5731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234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F682E-A417-1164-E5E6-C4E4B0506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A90329-0EE1-BCD7-A101-14D1AC6A3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6E7D25-C04A-1291-5AA8-CCA846414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84C2DD-CD47-C25D-D187-61AE02A3D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815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CC594-25B1-735D-E0FF-D065F8623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A164089-109A-AAFF-44B2-228A1019B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C3C8645-C91D-1270-EA1D-AAE9B881E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31CA20-E512-7D58-728E-F39332953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785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08DAF-349D-D91B-D020-497B13C80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209952-523E-9AB2-4C80-46BB0AB78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D5906F-EE07-8BA8-EE48-5224B24FF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5A4E19-ADD9-1A3C-BE28-D4102452F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027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45881-D360-F6D3-934E-13F503D78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0630747-F9A9-355F-9F9C-0E56334AE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ADBAD0A-5206-4A8D-9B87-137FD72B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037DA0-9E03-349B-C446-6ED9EBC0E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18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6E49D-E7FE-5DA2-F59B-A31E0B035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07FD46-D301-04EF-0E03-BBDA434C3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1333F37-202D-3588-F6D2-2F8D5947C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BE7C83-8F2C-6728-A97B-9CA255C46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417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1AD04-D0AA-A331-69D7-91BD86AED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3D9D7E-5D85-0394-5CD5-2E101532B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780D7A-88F1-F3F1-2CA1-50D67BC5C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C74D45-51B9-8A68-8A2D-5F9A1965D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46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D2F0E-BBB0-66E7-F49C-FA66B6AB1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20D64E-1DBB-2563-76E6-67E735F36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ABD884E-E1D7-BC5F-95CA-BBE141DBD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A70B8A-3665-C262-E210-CAA239859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13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F801D-48B2-9FD7-6A5B-C8396E208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26A0192-1523-C37C-D171-95853BFE1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14A7282-C142-DA2A-8F21-A2A676984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4B949D-E48E-39F3-0CFD-E1B1A3E45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7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DF8D4-CA62-FE2C-33F1-2078DD6F3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FE1DD3-722D-E29C-B694-E2580D48E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485DA79-0841-8E8D-7560-4A52859C2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29540A-E8B5-081A-A408-7A4CA50D7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9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F9A27-7A69-12E1-D3F3-898036B28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8E18A5-36ED-F48B-A118-5DBC34153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CAF0B71-A7B0-F6EE-E538-67B00FD3A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3CE90D-760E-2EC3-B7AF-B7C960A11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45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5D01A-4A6C-2381-CD36-68C52E2EF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92E05E-4B74-5E44-CD7B-CB008BDA6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91FADF-F749-46B6-4A96-5C40EA94E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A12766-16E2-7D56-88D0-59C889A5E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59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1CC5-B0F5-83AD-190D-B1DCA2ACE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8365B3-3735-593C-0196-C3AA7D251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5B4A8D4-E972-7F9E-596F-34734FEB8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6D72CA-FC43-54B8-1263-2EDB5A9B6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18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AE06B-4CFB-4BE2-AB70-212A01B28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C931EC-1F69-E570-F63B-641BB7F4B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60A482-0771-CF11-7ED3-9344CAFBF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A2A3FD-4DA3-83D8-73D4-5B4156B04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731DC-D5E2-5FD5-6DFA-83C353754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93A275C-2F46-3DE8-EDAB-F076F234D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56A2423-79FC-0D49-DCD9-7AB65D8D0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7C07BB-66AC-5CDC-A7A9-3552B3161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1566-B0C3-4FD8-8FDE-1F2A580A541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2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40FEB-CBE2-A6E3-EAC2-A096A11E3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4C53A41-5173-13BB-0397-726738104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D927D-C33B-39F5-55A8-8AE28B5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6E4B2-4904-1A06-C0D4-9AFD5168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B95F35-576E-C6A8-A32E-05D250E2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94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FD1A44-D1F1-6AA7-14E9-02A9D196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7AA0E0-EC28-2F33-EC1E-23D6025A1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FE73EE-E425-BDC3-B380-D9D9F9C5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BACCF9-DEC6-0FF6-32CA-0BFA343C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8BBAEE-8AD7-68D2-AB9F-9F97D969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05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3E5FAA-401B-CEA5-7350-8E2A0F51F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7F07EB-371A-982A-AB05-6C7C5271C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9DD096-CD11-396F-D3A8-BFFB6E7B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BBED62-41CE-6397-9AA4-938CD7CC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4FB594-7CC4-B044-FC64-8F542A5A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56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6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589C5D-2915-D058-0E27-8F7479B0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165621-44E1-AF38-D0BF-0C75D4E63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0118F-4A10-956C-9576-09499837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A52160-A28D-1D94-DBAB-CD7DDA3C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557D6F-559E-AE47-139B-13350503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03A60-ACD7-0A55-29AD-73A4876D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0BA43-5C71-D656-90B1-8F55F8AC0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2699C6-19FB-3C8D-CC46-3E535BCA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2ED049-99BC-AD5F-841D-252F77FD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2381C-86A6-C438-9A82-9A6D6959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40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75FDD-654B-1E1B-A05C-F202C35C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5CDC46-1D85-2024-45C3-010C072A6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B38C58-2FCC-6631-B97E-32679D132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C091A8-D4EF-1D64-01DB-D8A2C144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F44EEA-9CDD-3330-2F6C-B1FD2E1A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435A76-0D30-F43C-99B1-46825ECE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16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8F095-656D-ACEF-6A7D-1332C689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A2BD53-6B49-8DC0-DCAC-738F06016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A204AE-E3BA-B72F-A856-818F69609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640679-8863-A4B9-2283-E48E120C7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84C6EE-2886-E307-7FF7-B45110613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156F91A-720F-21FE-9D34-A3BC583D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00A31C4-C1CD-9B9C-D437-E41BC702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C220B3F-D8ED-65AB-ABDD-EAC15AEB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40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E4E570-2CA0-2467-8B0B-52693215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D781C5-3C86-E0C0-CE4F-B6682763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442C4C-1F6B-69D9-2351-B386E558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978070-92E0-A498-4537-1454D3AD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90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AE191B-FBA5-95DE-2067-7545DDDB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ECF7F7-D4C6-2479-1743-85C1C225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DB2945-7452-9672-3334-157062EB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06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C2A2A1-890F-739E-65F5-B955EA42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2F9629-4496-B4AE-CA41-CD344A0D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F9EA9F-CCA0-84A4-CD82-13FE18CC4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A10401-0F4F-916E-69F8-B828FDD1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EC74BD-EB53-2EC5-C9E7-E85FC102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0B1DFA-5722-CA3D-2499-57767AAA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57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F3EE1-2307-ED47-19F5-B61B82A6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45E30A-DA8C-4F3B-FB1D-625D91E3D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904537-EBBB-21D5-6664-E02C3F079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87E86A-8F40-4932-BC27-818FDF4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26B05C-280E-D274-1436-BE255653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46DC1A-A3DE-C92B-E8A0-C27EE6E7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0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DAD532-D109-FCDC-7065-B82C9C9D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BE44E8-8187-E401-6E71-4521BED8A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B96AC2-82E5-6BD2-0371-6BD33CBC1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505FD-427D-40D5-AD2A-70F9AEA124A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D179B9-8F4C-E334-D4D0-3CBE5C368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3FCADF-5199-4CAC-5992-963A58BF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A53F-BE4C-483A-88D8-E86DD2FE1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0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017158" y="2376663"/>
            <a:ext cx="8295007" cy="158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Global footprints of soil phosphorus from 1970-2017</a:t>
            </a:r>
            <a:endParaRPr lang="zh-CN" altLang="en-US" sz="4800" b="1" spc="0" baseline="0" noProof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  <a:rtl val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48840" y="4876732"/>
            <a:ext cx="8039637" cy="84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725" b="1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INSTITUTE OF AGRICULTURAL ECONOMICS AND DEVELOPMENT, CAAS</a:t>
            </a:r>
          </a:p>
          <a:p>
            <a:pPr algn="ctr">
              <a:lnSpc>
                <a:spcPct val="150000"/>
              </a:lnSpc>
            </a:pPr>
            <a:r>
              <a:rPr lang="en-US" altLang="zh-CN" sz="1725" b="1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June 2025</a:t>
            </a:r>
            <a:endParaRPr lang="zh-CN" altLang="en-US" sz="1725" spc="0" baseline="0" noProof="1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Arial" panose="020B0604020202020204"/>
              <a:sym typeface="Arial" panose="020B0604020202020204"/>
              <a:rtl val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954BB-E509-F268-C4EE-01656CD7D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8219FE-0783-36D1-39C3-BE5EDAAF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pPr algn="l"/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B80501-83B3-1DB6-EAC8-75E43D334722}"/>
              </a:ext>
            </a:extLst>
          </p:cNvPr>
          <p:cNvSpPr txBox="1">
            <a:spLocks/>
          </p:cNvSpPr>
          <p:nvPr/>
        </p:nvSpPr>
        <p:spPr>
          <a:xfrm>
            <a:off x="531706" y="1310967"/>
            <a:ext cx="6465918" cy="373192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BAB3277-8821-C293-46A0-09742E15FE98}"/>
              </a:ext>
            </a:extLst>
          </p:cNvPr>
          <p:cNvSpPr txBox="1">
            <a:spLocks/>
          </p:cNvSpPr>
          <p:nvPr/>
        </p:nvSpPr>
        <p:spPr>
          <a:xfrm>
            <a:off x="-212520" y="1930097"/>
            <a:ext cx="6956220" cy="492790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Global Soil-P Footprint (Surplus + Deficit)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Increased by 50%: 16.51 Mt -&gt; 24.77 Mt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Indicates increasing P-related food security and environmental risks.</a:t>
            </a:r>
            <a:endParaRPr lang="zh-CN" altLang="en-US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Soil-P Deficit (Food Security Risk)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Increased by 240%: 3.62 Mt P/year (1970) -&gt; 8.79 Mt P/year (2017)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95% of the increase due to cropland soil-P deficit.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Soil-P Surplus (Environmental Risk)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Increased by 24%: 12.89 Mt P/year (1970) -&gt; 16.00 Mt P/year (2017)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Cropland: 8.19 Mt -&gt; 9.98 Mt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Pasture: 4.70 Mt -&gt; 6.02 Mt</a:t>
            </a:r>
            <a:endParaRPr lang="zh-CN" altLang="en-US" sz="1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98d77cedfb5a57a433e98e1b35a7fa3">
            <a:extLst>
              <a:ext uri="{FF2B5EF4-FFF2-40B4-BE49-F238E27FC236}">
                <a16:creationId xmlns:a16="http://schemas.microsoft.com/office/drawing/2014/main" id="{FFE98E8E-02F1-F79C-1EBA-3DC106D1B8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1" t="1570" r="1624" b="2158"/>
          <a:stretch>
            <a:fillRect/>
          </a:stretch>
        </p:blipFill>
        <p:spPr>
          <a:xfrm>
            <a:off x="6881718" y="2171700"/>
            <a:ext cx="5215031" cy="4218942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AC9C0CB-7EB4-68EF-1939-2A4E0ECA3911}"/>
              </a:ext>
            </a:extLst>
          </p:cNvPr>
          <p:cNvSpPr txBox="1">
            <a:spLocks/>
          </p:cNvSpPr>
          <p:nvPr/>
        </p:nvSpPr>
        <p:spPr>
          <a:xfrm>
            <a:off x="825630" y="1285377"/>
            <a:ext cx="8775569" cy="79385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Overall Trends of Soil-P Footprint (1970-2017)</a:t>
            </a:r>
          </a:p>
        </p:txBody>
      </p:sp>
    </p:spTree>
    <p:extLst>
      <p:ext uri="{BB962C8B-B14F-4D97-AF65-F5344CB8AC3E}">
        <p14:creationId xmlns:p14="http://schemas.microsoft.com/office/powerpoint/2010/main" val="421409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D608E-02F6-4125-E455-032F23383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44FEA-17B6-781E-8F25-47BF34F6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pPr algn="l"/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FA59A19-CF4D-8A24-B087-C39B1EE5FC9E}"/>
              </a:ext>
            </a:extLst>
          </p:cNvPr>
          <p:cNvSpPr txBox="1">
            <a:spLocks/>
          </p:cNvSpPr>
          <p:nvPr/>
        </p:nvSpPr>
        <p:spPr>
          <a:xfrm>
            <a:off x="838331" y="1431426"/>
            <a:ext cx="6465918" cy="373192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371F3F4-7CB5-7CF6-C563-7DFB5C85BE30}"/>
              </a:ext>
            </a:extLst>
          </p:cNvPr>
          <p:cNvSpPr txBox="1">
            <a:spLocks/>
          </p:cNvSpPr>
          <p:nvPr/>
        </p:nvSpPr>
        <p:spPr>
          <a:xfrm>
            <a:off x="383135" y="2033900"/>
            <a:ext cx="11393516" cy="600512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40000"/>
              </a:lnSpc>
              <a:buNone/>
            </a:pPr>
            <a:r>
              <a:rPr lang="en-GB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Regional Trends in Soil-P Surplus/Deficit (Consumption Perspective)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737B9F-286C-4228-4A1B-17284ADF09E9}"/>
              </a:ext>
            </a:extLst>
          </p:cNvPr>
          <p:cNvSpPr txBox="1">
            <a:spLocks/>
          </p:cNvSpPr>
          <p:nvPr/>
        </p:nvSpPr>
        <p:spPr>
          <a:xfrm>
            <a:off x="5556250" y="2937526"/>
            <a:ext cx="6534150" cy="300693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Soil-P Deficit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Increased significantly in all regions (2-4.8 times).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South Asia: Highest increase (71%)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Southeast Asia: 33%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Eastern/Southeastern Europe: 16%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Western Europe: 13%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Africa: 9%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64BEEE0-AFDE-902F-0932-AA5A07B94868}"/>
              </a:ext>
            </a:extLst>
          </p:cNvPr>
          <p:cNvSpPr txBox="1">
            <a:spLocks/>
          </p:cNvSpPr>
          <p:nvPr/>
        </p:nvSpPr>
        <p:spPr>
          <a:xfrm>
            <a:off x="383135" y="2937526"/>
            <a:ext cx="5937120" cy="300693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Significant Regional Differences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Soil-P Surplus: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Asia: Increased by 130% (mainly China and India)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Europe/North America: Decreased by 37%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F11BBF5-63EE-90AC-3DAC-587B5315A449}"/>
              </a:ext>
            </a:extLst>
          </p:cNvPr>
          <p:cNvSpPr txBox="1">
            <a:spLocks/>
          </p:cNvSpPr>
          <p:nvPr/>
        </p:nvSpPr>
        <p:spPr>
          <a:xfrm>
            <a:off x="825630" y="1285377"/>
            <a:ext cx="8775569" cy="79385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Overall Trends of Soil-P Footprint (1970-2017)</a:t>
            </a:r>
          </a:p>
        </p:txBody>
      </p:sp>
    </p:spTree>
    <p:extLst>
      <p:ext uri="{BB962C8B-B14F-4D97-AF65-F5344CB8AC3E}">
        <p14:creationId xmlns:p14="http://schemas.microsoft.com/office/powerpoint/2010/main" val="399549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818A5-27E8-E3BE-7C9F-DB41B739A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DFCBF8-C8AB-321D-F25D-874ECE04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pPr algn="l"/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FDA35AE-28BD-8803-1DD9-6DEA2D36135C}"/>
              </a:ext>
            </a:extLst>
          </p:cNvPr>
          <p:cNvSpPr txBox="1">
            <a:spLocks/>
          </p:cNvSpPr>
          <p:nvPr/>
        </p:nvSpPr>
        <p:spPr>
          <a:xfrm>
            <a:off x="825630" y="1285377"/>
            <a:ext cx="8775569" cy="79385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Overall Trends of Soil-P Footprint (1970-2017)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12A817-CBED-1C66-676E-21A06838B9D7}"/>
              </a:ext>
            </a:extLst>
          </p:cNvPr>
          <p:cNvSpPr txBox="1">
            <a:spLocks/>
          </p:cNvSpPr>
          <p:nvPr/>
        </p:nvSpPr>
        <p:spPr>
          <a:xfrm>
            <a:off x="7772626" y="2113842"/>
            <a:ext cx="4343173" cy="4553657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Top ten flows between regions are analyzed in selected years.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Arrows indicate the direction of embodied soil-P surplus or deficit flow, which matches the direction of commodity trade.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Red arrows: Flow of embodied soil-P surplus.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Blue arrows: Flow of embodied soil-P deficit.</a:t>
            </a:r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087B1001-A051-718B-AA91-AC764E34C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" b="3618"/>
          <a:stretch>
            <a:fillRect/>
          </a:stretch>
        </p:blipFill>
        <p:spPr>
          <a:xfrm>
            <a:off x="602618" y="2219007"/>
            <a:ext cx="7557312" cy="432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04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CC730-B651-D3EF-CF93-33783C27A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35F34-5DB9-EA3A-DA72-FCA7F198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pPr algn="l"/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EBA465-EF20-D3B2-9CFC-E956782ED490}"/>
              </a:ext>
            </a:extLst>
          </p:cNvPr>
          <p:cNvSpPr txBox="1">
            <a:spLocks/>
          </p:cNvSpPr>
          <p:nvPr/>
        </p:nvSpPr>
        <p:spPr>
          <a:xfrm>
            <a:off x="6325206" y="1914995"/>
            <a:ext cx="5746144" cy="4823214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Trend of Trade Balance (1970-2017) for 10 Regions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Analyzed</a:t>
            </a: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for: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Cropland soil-P surplus (a)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Cropland soil-P deficit (b)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Pasture soil-P surplus (c)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Pasture soil-P deficit (d)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Key Finding: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net trade balance of cropland soil-P deficit surpassed that of cropland soil-P surplus for the first time in 2017.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Trade's net role on pasture soil-P deficit is not significant.</a:t>
            </a:r>
            <a:endParaRPr lang="zh-CN" altLang="en-US" sz="1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表, 图示&#10;&#10;描述已自动生成">
            <a:extLst>
              <a:ext uri="{FF2B5EF4-FFF2-40B4-BE49-F238E27FC236}">
                <a16:creationId xmlns:a16="http://schemas.microsoft.com/office/drawing/2014/main" id="{E6944950-4E00-B5B3-ACF4-AE59C50A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>
            <a:fillRect/>
          </a:stretch>
        </p:blipFill>
        <p:spPr>
          <a:xfrm>
            <a:off x="1402302" y="2158870"/>
            <a:ext cx="5337976" cy="4579339"/>
          </a:xfrm>
          <a:prstGeom prst="rect">
            <a:avLst/>
          </a:prstGeom>
          <a:ln>
            <a:noFill/>
          </a:ln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D8F506D5-9BE2-5BA4-AE5D-05CD64348E56}"/>
              </a:ext>
            </a:extLst>
          </p:cNvPr>
          <p:cNvSpPr txBox="1">
            <a:spLocks/>
          </p:cNvSpPr>
          <p:nvPr/>
        </p:nvSpPr>
        <p:spPr>
          <a:xfrm>
            <a:off x="825630" y="1285377"/>
            <a:ext cx="8775569" cy="79385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Overall Trends of Soil-P Footprint (1970-2017)</a:t>
            </a:r>
          </a:p>
        </p:txBody>
      </p:sp>
    </p:spTree>
    <p:extLst>
      <p:ext uri="{BB962C8B-B14F-4D97-AF65-F5344CB8AC3E}">
        <p14:creationId xmlns:p14="http://schemas.microsoft.com/office/powerpoint/2010/main" val="412359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EF2FF-3ADE-CC66-F7DB-7DBDDDD09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FAFDC5-4EE2-7119-B9FE-7F3791E7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pPr algn="l"/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EEE2854-A229-F8D3-D014-3F1F5B5A5C74}"/>
              </a:ext>
            </a:extLst>
          </p:cNvPr>
          <p:cNvSpPr txBox="1">
            <a:spLocks/>
          </p:cNvSpPr>
          <p:nvPr/>
        </p:nvSpPr>
        <p:spPr>
          <a:xfrm>
            <a:off x="838331" y="1431426"/>
            <a:ext cx="6465918" cy="373192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55130AB-C5D6-6A89-7721-795F3D323728}"/>
              </a:ext>
            </a:extLst>
          </p:cNvPr>
          <p:cNvSpPr txBox="1">
            <a:spLocks/>
          </p:cNvSpPr>
          <p:nvPr/>
        </p:nvSpPr>
        <p:spPr>
          <a:xfrm>
            <a:off x="342804" y="2032307"/>
            <a:ext cx="6465917" cy="333454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40000"/>
              </a:lnSpc>
              <a:buNone/>
            </a:pPr>
            <a:r>
              <a:rPr lang="en-GB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Per Capita Soil-P Surplus/Deficit Trends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Per Capita Surplus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Gap between countries is declining.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 GDP countries: Higher per capita surplus, but declining.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New Zealand: 64.5 kg/person -&gt; 28.5 kg/person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Australia: 40.9 kg/person -&gt; 15.3 kg/person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07CD58-4A78-6AF4-A39B-1A67E91F621F}"/>
              </a:ext>
            </a:extLst>
          </p:cNvPr>
          <p:cNvSpPr txBox="1">
            <a:spLocks/>
          </p:cNvSpPr>
          <p:nvPr/>
        </p:nvSpPr>
        <p:spPr>
          <a:xfrm>
            <a:off x="6155906" y="2032307"/>
            <a:ext cx="6036094" cy="3877972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Per Capita Deficit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Gap between countries is widening.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Countries with significant growth in per-capita soil-P deficit:</a:t>
            </a:r>
          </a:p>
          <a:p>
            <a:pPr lvl="3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Malaysia: 1.8 kg/person -&gt; 9.4 kg/person</a:t>
            </a:r>
          </a:p>
          <a:p>
            <a:pPr lvl="3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Indonesia: 1.2 kg/person -&gt; 4.1 kg/person</a:t>
            </a:r>
          </a:p>
          <a:p>
            <a:pPr lvl="3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Russia: 0.1 kg/person -&gt; 4.3 kg/person</a:t>
            </a:r>
          </a:p>
          <a:p>
            <a:pPr lvl="3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Netherlands: 1.9 kg/person -&gt; 5.1 kg/person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FFA401-3626-7C47-10C1-78EB3BE93431}"/>
              </a:ext>
            </a:extLst>
          </p:cNvPr>
          <p:cNvSpPr txBox="1"/>
          <p:nvPr/>
        </p:nvSpPr>
        <p:spPr>
          <a:xfrm>
            <a:off x="825630" y="5821379"/>
            <a:ext cx="11023470" cy="90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Developed vs. Developing regions: Growing disparities in per capita deficit reflects increasing regional inequality of P in food systems.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0E6BD0D-1BE1-7477-8C55-B90E2A5C75C8}"/>
              </a:ext>
            </a:extLst>
          </p:cNvPr>
          <p:cNvSpPr txBox="1">
            <a:spLocks/>
          </p:cNvSpPr>
          <p:nvPr/>
        </p:nvSpPr>
        <p:spPr>
          <a:xfrm>
            <a:off x="825630" y="1285377"/>
            <a:ext cx="8775569" cy="79385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Overall Trends of Soil-P Footprint (1970-2017)</a:t>
            </a:r>
          </a:p>
        </p:txBody>
      </p:sp>
    </p:spTree>
    <p:extLst>
      <p:ext uri="{BB962C8B-B14F-4D97-AF65-F5344CB8AC3E}">
        <p14:creationId xmlns:p14="http://schemas.microsoft.com/office/powerpoint/2010/main" val="339834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9EAC5-3A25-25E9-71F2-3D4B4E00F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772DC-1456-86EB-15B7-1FC3CCCC8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D0AD5CF-7B7D-D33D-74E9-384B661A71BC}"/>
              </a:ext>
            </a:extLst>
          </p:cNvPr>
          <p:cNvSpPr txBox="1">
            <a:spLocks/>
          </p:cNvSpPr>
          <p:nvPr/>
        </p:nvSpPr>
        <p:spPr>
          <a:xfrm>
            <a:off x="838331" y="1316441"/>
            <a:ext cx="11353669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Trade’s role in soil-P imbalance over 48 years (1970-2017)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Global soil-P surplus and deficit generated due to traded goods &amp; services are increasing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1970: 26% (4.23 Mt) of global imbalance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2017: 31% (7.59 Mt) of global imbalance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Soil-P Surplus in trade: 27% (1970) -&gt; 30% (2017)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Soil-P Deficit in trade: 21% (1970) -&gt; 31% (2017) (Significant increase, indicating trade-related worldwide soil-P deficit)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0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EC2EE-6D56-783A-702A-B316EDD9A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BA4BE-DDA1-89EB-CFA9-536E21E5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D004910-F5E4-627B-6FA2-B55E279E43AE}"/>
              </a:ext>
            </a:extLst>
          </p:cNvPr>
          <p:cNvSpPr txBox="1">
            <a:spLocks/>
          </p:cNvSpPr>
          <p:nvPr/>
        </p:nvSpPr>
        <p:spPr>
          <a:xfrm>
            <a:off x="838331" y="1316440"/>
            <a:ext cx="11353669" cy="554155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Trade’s role in soil-P imbalance over 48 years (1970-2017)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Changes in Trade Routes (1970-2017)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Global supply chains shifted geographically, changing embodied soil-P trade routes.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1970: 55% of trade-related soil-P surplus between developed economies.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2017: 13% of trade-related soil-P surplus between developed economies (87% now between developing economies or developing -&gt; developed).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Important Trade Route Shifts: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East Europe -&gt; West Europe (1990): Largest cropland surplus flow disappeared due to Eastern Europe disintegration. 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Latin America -&gt; China (2017): Replaced East Europe-West Europe as largest flow. (237 kt)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Africa -&gt; West Europe (1970 -&gt; 2017): Largest cropland deficit flow doubled. (67kt -&gt; 134kt)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Oceania -&gt; East Asia (excluding China) (1970): Top pasture surplus flow. (151kt)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Africa -&gt; West Europe (2017): Shift in pasture surplus flow. (167kt)</a:t>
            </a:r>
            <a:endParaRPr lang="en-US" altLang="zh-CN" sz="1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3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6E5D4-8273-3FA6-596F-A3D25AED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6BB72-A9EF-48D4-7EC6-A8BD516D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C86BCBF-81D2-587E-2826-9296F3ECFFCA}"/>
              </a:ext>
            </a:extLst>
          </p:cNvPr>
          <p:cNvSpPr txBox="1">
            <a:spLocks/>
          </p:cNvSpPr>
          <p:nvPr/>
        </p:nvSpPr>
        <p:spPr>
          <a:xfrm>
            <a:off x="838331" y="1316441"/>
            <a:ext cx="10496419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Trade’s role in soil-P imbalance over 48 years (1970-2017)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 Balance (Net Role of Trade)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Total trade balance of soil-P surplus/deficit increased by 80%.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1.65 Mt (1970) -&gt; 2.97 Mt (2017)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 balance of cropland soil-P deficit grew fastest. Highlights increasing trade role in displacing food security risks related to soil-P deficit.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2017: 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Cropland P deficit (1.09 Mt) became the largest indicator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exceeding cropland P surplus at 0.97 Mt</a:t>
            </a:r>
          </a:p>
          <a:p>
            <a:pPr marL="457200" lvl="1" indent="0">
              <a:lnSpc>
                <a:spcPct val="140000"/>
              </a:lnSpc>
              <a:buNone/>
            </a:pPr>
            <a:endParaRPr lang="en-US" altLang="zh-CN" sz="1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2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CC047-721E-10BA-F4B4-8A2DBF304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EAC22-8F06-18B6-5B9D-A3B5D3DB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5F68D0A-3DB6-236B-064D-D75D99BC95D8}"/>
              </a:ext>
            </a:extLst>
          </p:cNvPr>
          <p:cNvSpPr txBox="1">
            <a:spLocks/>
          </p:cNvSpPr>
          <p:nvPr/>
        </p:nvSpPr>
        <p:spPr>
          <a:xfrm>
            <a:off x="838331" y="1316441"/>
            <a:ext cx="11353669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Trade’s role in soil-P imbalance over 48 years (1970-2017)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 Balance (Net Role of Trade)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Net Import/Export Regions (1970-2017):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Net Importers: West Europe, East Asia (excluding China), Middle East, North America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Net Exporters: Africa, Latin America, Oceania, South and Southeast Asia (Trade accelerates soil-P imbalance)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Consumption drivers: Western Europe and East Asia (excluding China) contribute significantly to total traded soil-P surplus and deficit.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Africa: Largest net exporter of soil-P surplus and deficit overall.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Increased P-related eutrophication risk on African pasture due to sheep, goats, and bovine exports.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Accelerated P depletion in cropland due to cereal exports.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Western Europe is a major contributor to soil-P surplus and deficit in Africa.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n-US" altLang="zh-CN" sz="1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3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D1B12-5928-745D-5FB3-E7FC7D42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BAA7E4-E9D6-7B84-F172-97EC59BA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6A52CCF-5527-13E3-78E5-BC2797FD2B09}"/>
              </a:ext>
            </a:extLst>
          </p:cNvPr>
          <p:cNvSpPr txBox="1">
            <a:spLocks/>
          </p:cNvSpPr>
          <p:nvPr/>
        </p:nvSpPr>
        <p:spPr>
          <a:xfrm>
            <a:off x="838331" y="1316440"/>
            <a:ext cx="11353669" cy="656390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Trade’s role in soil-P imbalance over 48 years (1970-2017)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en-GB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 Balance - Country Level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Top 5 Net Exporters (Soil-P Surplus &amp; Deficit, 1970-2017)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Brazil, Australia, Sudan, Ethiopia, Argentina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Top 5 Net Importers (Soil-P Surplus &amp; Deficit, 1970-2017)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Japan, Germany, United States, Italy, Republic of Korea</a:t>
            </a:r>
          </a:p>
        </p:txBody>
      </p:sp>
    </p:spTree>
    <p:extLst>
      <p:ext uri="{BB962C8B-B14F-4D97-AF65-F5344CB8AC3E}">
        <p14:creationId xmlns:p14="http://schemas.microsoft.com/office/powerpoint/2010/main" val="264816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>
            <p:custDataLst>
              <p:tags r:id="rId1"/>
            </p:custDataLst>
          </p:nvPr>
        </p:nvSpPr>
        <p:spPr>
          <a:xfrm>
            <a:off x="2524231" y="1919099"/>
            <a:ext cx="477663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zh-CN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Introduction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TextBox 6"/>
          <p:cNvSpPr txBox="1"/>
          <p:nvPr>
            <p:custDataLst>
              <p:tags r:id="rId2"/>
            </p:custDataLst>
          </p:nvPr>
        </p:nvSpPr>
        <p:spPr>
          <a:xfrm>
            <a:off x="2536240" y="2861238"/>
            <a:ext cx="476462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zh-CN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Methodology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9735" y="1885965"/>
            <a:ext cx="1170516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969696"/>
                </a:solidFill>
                <a:latin typeface="Times New Roman" panose="02020603050405020304" charset="0"/>
                <a:ea typeface="微软雅黑" panose="020B0503020204020204" charset="-122"/>
              </a:rPr>
              <a:t>1.</a:t>
            </a:r>
            <a:endParaRPr lang="zh-CN" altLang="en-US" sz="3200" dirty="0">
              <a:solidFill>
                <a:srgbClr val="969696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85740" y="2836431"/>
            <a:ext cx="1170516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969696"/>
                </a:solidFill>
                <a:latin typeface="Times New Roman" panose="02020603050405020304" charset="0"/>
                <a:ea typeface="微软雅黑" panose="020B0503020204020204" charset="-122"/>
              </a:rPr>
              <a:t>2.</a:t>
            </a:r>
            <a:endParaRPr lang="zh-CN" altLang="en-US" sz="3200" dirty="0">
              <a:solidFill>
                <a:srgbClr val="969696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85740" y="3802775"/>
            <a:ext cx="1170516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969696"/>
                </a:solidFill>
                <a:latin typeface="Times New Roman" panose="02020603050405020304" charset="0"/>
                <a:ea typeface="微软雅黑" panose="020B0503020204020204" charset="-122"/>
              </a:rPr>
              <a:t>3.</a:t>
            </a:r>
            <a:endParaRPr lang="zh-CN" altLang="en-US" sz="3200" dirty="0">
              <a:solidFill>
                <a:srgbClr val="969696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" name="TextBox 6"/>
          <p:cNvSpPr txBox="1"/>
          <p:nvPr>
            <p:custDataLst>
              <p:tags r:id="rId6"/>
            </p:custDataLst>
          </p:nvPr>
        </p:nvSpPr>
        <p:spPr>
          <a:xfrm>
            <a:off x="2524235" y="3793207"/>
            <a:ext cx="477662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zh-CN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Results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矩形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73731" y="4736556"/>
            <a:ext cx="1170516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969696"/>
                </a:solidFill>
                <a:latin typeface="Times New Roman" panose="02020603050405020304" charset="0"/>
                <a:ea typeface="微软雅黑" panose="020B0503020204020204" charset="-122"/>
              </a:rPr>
              <a:t>4.</a:t>
            </a:r>
            <a:endParaRPr lang="zh-CN" altLang="en-US" sz="3200" dirty="0">
              <a:solidFill>
                <a:srgbClr val="969696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" name="标题 24"/>
          <p:cNvSpPr txBox="1"/>
          <p:nvPr>
            <p:custDataLst>
              <p:tags r:id="rId8"/>
            </p:custDataLst>
          </p:nvPr>
        </p:nvSpPr>
        <p:spPr bwMode="auto">
          <a:xfrm>
            <a:off x="1446306" y="173318"/>
            <a:ext cx="3624836" cy="84247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85D61D9-B4EE-220A-5028-182EBB93D0D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524230" y="4736556"/>
            <a:ext cx="586302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zh-CN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Discussion and conclusions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  <p:bldP spid="12" grpId="0"/>
      <p:bldP spid="14" grpId="0"/>
      <p:bldP spid="3" grpId="0" bldLvl="0" animBg="1"/>
      <p:bldP spid="4" grpId="0"/>
      <p:bldP spid="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1D315-06CE-9A7B-F1A2-26050FED2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2A7269-2A8B-3BF3-843C-DA0237D6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852DC17-DFD7-4A44-4999-BDF05A62A0B5}"/>
              </a:ext>
            </a:extLst>
          </p:cNvPr>
          <p:cNvSpPr txBox="1">
            <a:spLocks/>
          </p:cNvSpPr>
          <p:nvPr/>
        </p:nvSpPr>
        <p:spPr>
          <a:xfrm>
            <a:off x="838331" y="1316440"/>
            <a:ext cx="10426569" cy="656390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Trade’s role in soil-P imbalance over 48 years (1970-2017)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en-GB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 Balance - Country Level</a:t>
            </a:r>
            <a:endParaRPr lang="en-GB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United States (US):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Traditionally a major agricultural exporter, but a large net importer of soil-P surplus and deficit over 48 years.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 agriculture sector exports 6 Mt of soil-P, but imports 12 Mt through upstream sectors (food processing, manufacturing, public services).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Brazil: Pulses-related exports embody 40% of cropland soil-P surplus.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Australia, Sudan, Ethiopia: Increased eutrophication risks on pasture due to sheep, goat, and bovine product exports.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Argentina: Exports embody 68% of cropland soil-P deficit, 60% from pulses exports.</a:t>
            </a:r>
            <a:endParaRPr lang="en-US" altLang="zh-CN" sz="1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9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70C41-C911-8EDC-BC9F-E2BEE8F61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073087-F37A-1AED-D06D-A8CFA02A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66B131C-4E3D-B08C-196D-3FF04D878982}"/>
              </a:ext>
            </a:extLst>
          </p:cNvPr>
          <p:cNvSpPr txBox="1">
            <a:spLocks/>
          </p:cNvSpPr>
          <p:nvPr/>
        </p:nvSpPr>
        <p:spPr>
          <a:xfrm>
            <a:off x="838331" y="1316441"/>
            <a:ext cx="11353669" cy="82985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Trade’s role in soil-P imbalance over 48 years (1970-2017)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表, 条形图&#10;&#10;描述已自动生成">
            <a:extLst>
              <a:ext uri="{FF2B5EF4-FFF2-40B4-BE49-F238E27FC236}">
                <a16:creationId xmlns:a16="http://schemas.microsoft.com/office/drawing/2014/main" id="{3049707A-4E19-0023-70D2-C7FE74103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"/>
          <a:stretch>
            <a:fillRect/>
          </a:stretch>
        </p:blipFill>
        <p:spPr>
          <a:xfrm>
            <a:off x="1114594" y="2064430"/>
            <a:ext cx="5467767" cy="4472262"/>
          </a:xfrm>
          <a:prstGeom prst="rect">
            <a:avLst/>
          </a:prstGeom>
          <a:ln>
            <a:noFill/>
          </a:ln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8DA9E1A-A6C7-3410-232F-280F7EFCC10C}"/>
              </a:ext>
            </a:extLst>
          </p:cNvPr>
          <p:cNvSpPr txBox="1">
            <a:spLocks/>
          </p:cNvSpPr>
          <p:nvPr/>
        </p:nvSpPr>
        <p:spPr>
          <a:xfrm>
            <a:off x="6655407" y="2471681"/>
            <a:ext cx="5079393" cy="372591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Analysis Period: 48 years (1970-2017)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Focus: Total Trade Balance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Regions: Ten aggregated regions.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Top-Ranking Countries: Selected based on trade balance.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Figure a, c shows regions. Figure b, d shows countries. Figure </a:t>
            </a:r>
            <a:r>
              <a:rPr lang="en-US" altLang="zh-CN" sz="2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c,d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show sectors.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09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DDD89-6FC5-603B-E013-0C2CC1DF2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BFEC4-1E5F-70CD-5BC1-6BD5A588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BFDF46D-7742-0EBD-29C0-09FBDC3F4E20}"/>
              </a:ext>
            </a:extLst>
          </p:cNvPr>
          <p:cNvSpPr txBox="1">
            <a:spLocks/>
          </p:cNvSpPr>
          <p:nvPr/>
        </p:nvSpPr>
        <p:spPr>
          <a:xfrm>
            <a:off x="851031" y="1183776"/>
            <a:ext cx="9905740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Spatially explicit soil-P hotspots exposed to trade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 related cropland soil-P deficit hotspots are more numerous than others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Pre-1990: Eastern Europe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2010: China and Brazil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2017: Brazil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Cropland Soil-P Deficit Hotspots (2017)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Africa: Ethiopia, Tanzania, Ghana, Cote d’Ivoire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Latin America: South Brazil, North Argentina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Asia: Myanmar, Vietnam, Malaysia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Cropland Soil-P Surplus Hotspots (2017): Southeast Brazil, Ethiopia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Pasture Soil-P Surplus Hotspots (2017): Australia, South Sudan, Ethiopia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2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B7C80-FBA1-CA55-7A70-253B38C60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8AE93D-FBF1-8DD1-3A87-044DB119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3611E10-6B48-2705-B8BA-DD55EF8341D1}"/>
              </a:ext>
            </a:extLst>
          </p:cNvPr>
          <p:cNvSpPr txBox="1">
            <a:spLocks/>
          </p:cNvSpPr>
          <p:nvPr/>
        </p:nvSpPr>
        <p:spPr>
          <a:xfrm>
            <a:off x="806581" y="1177426"/>
            <a:ext cx="9905740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Spatially explicit soil-P hotspots exposed to trade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表, 图示&#10;&#10;中度可信度描述已自动生成">
            <a:extLst>
              <a:ext uri="{FF2B5EF4-FFF2-40B4-BE49-F238E27FC236}">
                <a16:creationId xmlns:a16="http://schemas.microsoft.com/office/drawing/2014/main" id="{C411C597-F67F-38D9-A26E-E0A3253C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/>
          <a:stretch>
            <a:fillRect/>
          </a:stretch>
        </p:blipFill>
        <p:spPr>
          <a:xfrm>
            <a:off x="248968" y="2145584"/>
            <a:ext cx="7515676" cy="4391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BD2ADCD-7478-9ACC-C64F-A797EC106CC6}"/>
              </a:ext>
            </a:extLst>
          </p:cNvPr>
          <p:cNvSpPr txBox="1">
            <a:spLocks/>
          </p:cNvSpPr>
          <p:nvPr/>
        </p:nvSpPr>
        <p:spPr>
          <a:xfrm>
            <a:off x="7416875" y="2200712"/>
            <a:ext cx="4711625" cy="4003495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Data: Global spatial distribution of trade balance for soil-P surplus and deficit.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Time Points: 1970, 1990, 2010, and 2017.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Net Importers: Shades of red.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Net Exporters: Shades of blue (deeper blue = larger net export volume per unit area).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Near Equilibrium (-0.05 to 0.05 kg P ha-1 yr-1): Shades of grey.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Interpretation: Grey areas represent a basic equilibrium between import and export.</a:t>
            </a:r>
            <a:endParaRPr lang="zh-CN" altLang="en-US" sz="17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01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9C1AE-C484-87DD-2154-C1E7116FF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045EC-C414-C200-C7E7-9CEA8FB8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Results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A88379B-C525-8B30-6871-D903980797E6}"/>
              </a:ext>
            </a:extLst>
          </p:cNvPr>
          <p:cNvSpPr txBox="1">
            <a:spLocks/>
          </p:cNvSpPr>
          <p:nvPr/>
        </p:nvSpPr>
        <p:spPr>
          <a:xfrm>
            <a:off x="393832" y="2146300"/>
            <a:ext cx="5511667" cy="4301491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Soil-P surplus and deficit coexist in large land area countries like the US and China.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40000"/>
              </a:lnSpc>
              <a:buNone/>
            </a:pPr>
            <a:endParaRPr lang="en-GB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40000"/>
              </a:lnSpc>
              <a:buNone/>
            </a:pPr>
            <a:endParaRPr lang="en-GB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Central Plains: Cropland soil-P deficit indicates a net export (driven by China's demand).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Western US: Cropland soil-P deficit indicates a net import (Brazil's sugar, Malaysia's nut crops, Indonesia, and Argentina's pulses).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n-US" altLang="zh-CN" sz="1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87F923-A53E-3E87-99B4-0F3D09A08F2B}"/>
              </a:ext>
            </a:extLst>
          </p:cNvPr>
          <p:cNvSpPr txBox="1">
            <a:spLocks/>
          </p:cNvSpPr>
          <p:nvPr/>
        </p:nvSpPr>
        <p:spPr>
          <a:xfrm>
            <a:off x="6216650" y="2268879"/>
            <a:ext cx="5975350" cy="519861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 imports virtual soil-P deficit embodied in Brazil's sugar crops, Argentina's pulse crops, and Malaysia's nut crops.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Southern China: Exports cropland soil-P surplus (vegetables &amp; fruits) to US, Japan, and South Korea.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Northeast China: Imports soil-P surplus (pulse-related products) mainly from Brazil.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Eastern China: Pasture surplus (chicken) exported to the US.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Central China: Pasture surplus (cattle and sheep) imported from Australia.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F6952D0-B33B-0FB9-CF95-A9A43DD7735F}"/>
              </a:ext>
            </a:extLst>
          </p:cNvPr>
          <p:cNvSpPr txBox="1">
            <a:spLocks/>
          </p:cNvSpPr>
          <p:nvPr/>
        </p:nvSpPr>
        <p:spPr>
          <a:xfrm>
            <a:off x="838331" y="1316441"/>
            <a:ext cx="6953119" cy="82985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 and China Case Studies: Role of Trade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B2C2F886-C777-04FD-1251-3BCE36342FAF}"/>
              </a:ext>
            </a:extLst>
          </p:cNvPr>
          <p:cNvSpPr txBox="1">
            <a:spLocks/>
          </p:cNvSpPr>
          <p:nvPr/>
        </p:nvSpPr>
        <p:spPr>
          <a:xfrm>
            <a:off x="7645400" y="1670082"/>
            <a:ext cx="2241551" cy="53750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40000"/>
              </a:lnSpc>
              <a:buNone/>
            </a:pPr>
            <a:r>
              <a:rPr lang="en-GB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B73A1CB-1529-B1C0-2DAD-009ECCA8EEC7}"/>
              </a:ext>
            </a:extLst>
          </p:cNvPr>
          <p:cNvSpPr txBox="1">
            <a:spLocks/>
          </p:cNvSpPr>
          <p:nvPr/>
        </p:nvSpPr>
        <p:spPr>
          <a:xfrm>
            <a:off x="2698748" y="3365500"/>
            <a:ext cx="2241551" cy="53750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GB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404149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4FEA8-EA7F-3E53-E7B5-D47DC48B1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CEC10-963B-A634-81E2-4AFC5AA3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Discussion and conclusions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ED968D1-18F5-8067-2737-3C03EB5B3318}"/>
              </a:ext>
            </a:extLst>
          </p:cNvPr>
          <p:cNvSpPr txBox="1">
            <a:spLocks/>
          </p:cNvSpPr>
          <p:nvPr/>
        </p:nvSpPr>
        <p:spPr>
          <a:xfrm>
            <a:off x="838330" y="1431426"/>
            <a:ext cx="9959255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Key Findings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 accelerates P-surplus-related environmental impacts in developing regions.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 increasingly facilitates food security risks related to soil-P deficits.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2017: Net trade balance of cropland soil-P deficit surpassed surplus.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2017: Trade-related cropland soil-P deficit hotspots outnumbered surplus and pasture surplus hotspots.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Africa: Faces increasing P-related environmental and food security risks due to high net export volume of both soil-P surplus and deficit.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15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9A477-3B38-2051-6315-9613AB1AA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5F9A7-E0A6-4D26-2B57-69AA6460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Discussion and conclusions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52855C7-DFA3-F332-5091-B88F7F7172BC}"/>
              </a:ext>
            </a:extLst>
          </p:cNvPr>
          <p:cNvSpPr txBox="1">
            <a:spLocks/>
          </p:cNvSpPr>
          <p:nvPr/>
        </p:nvSpPr>
        <p:spPr>
          <a:xfrm>
            <a:off x="838330" y="1291726"/>
            <a:ext cx="11353670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Sustainable Management of P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Requires a holistic approach: from domestic to international, and from production to consumption.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Must cover both P-related environmental impacts and food security risks across global supply chains.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Production: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Identify spatial hotspots of soil-P surplus/deficit driven by international and domestic consumption (various crops and livestock).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Implement targeted domestic measures.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Consumption: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Green procurement.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Non-tariff barriers to cleaner technologies trade.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Commitments to develop and adopt environmental regulations.</a:t>
            </a: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1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2E302-9919-62ED-6E20-76B9C7259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BCC50-AB32-9008-2918-E4902FDB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Discussion and conclusions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D360FEC-B161-862C-6E08-D0E2100CF309}"/>
              </a:ext>
            </a:extLst>
          </p:cNvPr>
          <p:cNvSpPr txBox="1">
            <a:spLocks/>
          </p:cNvSpPr>
          <p:nvPr/>
        </p:nvSpPr>
        <p:spPr>
          <a:xfrm>
            <a:off x="838330" y="1431426"/>
            <a:ext cx="11226670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Regional Trade Agreements (RTAs) &amp; Environmental Provisions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97% of RTAs notified to the WTO include environmental provisions.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Current environmental provisions have limited success in curbing P imbalances associated with trade.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High-income countries/regions (Canada, EU, UK, US) have more detailed environmental provisions in their RTAs.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87% of trade-related soil-P surplus impact occurs between developing economies or between developing and developed economies.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Environmental provisions between developed/developing economies are often unspecified, lacking detail (information sharing, joint research, etc.), omitting definition of any mitigation actions.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Lack of information leads to lack of action. Existing trade policies fail to curb trade-related P impacts.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67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DECF6-DB18-77CE-C814-5029E6674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8161A7-49E0-3341-213E-F560C0FE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Discussion and conclusions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5BBED08-3C6C-9D80-1459-9831591DC182}"/>
              </a:ext>
            </a:extLst>
          </p:cNvPr>
          <p:cNvSpPr txBox="1">
            <a:spLocks/>
          </p:cNvSpPr>
          <p:nvPr/>
        </p:nvSpPr>
        <p:spPr>
          <a:xfrm>
            <a:off x="838330" y="1431426"/>
            <a:ext cx="11226670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Regional Trade Agreements (RTAs) &amp; Environmental Provisions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Improving Trade Policies: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Include detailed environmental information in existing RTAs.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Add complementary environmental cooperation agreements.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Enhance future trade agreements to avoid P-related food security and environmental impacts.</a:t>
            </a:r>
          </a:p>
        </p:txBody>
      </p:sp>
    </p:spTree>
    <p:extLst>
      <p:ext uri="{BB962C8B-B14F-4D97-AF65-F5344CB8AC3E}">
        <p14:creationId xmlns:p14="http://schemas.microsoft.com/office/powerpoint/2010/main" val="595179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CF050-3783-EE9D-470E-AF35C7F34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7E4AA-A332-4B7A-8EC0-7A66BF9C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Discussion and conclusions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79C09DA-56E4-9EC8-8AF7-2E67D82C093F}"/>
              </a:ext>
            </a:extLst>
          </p:cNvPr>
          <p:cNvSpPr txBox="1">
            <a:spLocks/>
          </p:cNvSpPr>
          <p:nvPr/>
        </p:nvSpPr>
        <p:spPr>
          <a:xfrm>
            <a:off x="812930" y="1298076"/>
            <a:ext cx="9959255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P-Related Food Security Issues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Management of P-related food security lags behind management of P-related environmental risks.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Comprehensive footprint research on P imbalances is missing from food security discussions.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Addressing food security is integral to the WTO Agreement on Agriculture.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Currently, WTO focuses on promoting exports by eliminating trade barriers.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Eliminating trade barriers improves food availability, but promotes agricultural exports from regions like Africa, triggering nutrient depletion and food security risks.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Requires factoring food security risks related to nutrient depletion into future agricultural trade provisions with Africa.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3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pPr algn="l"/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Introduction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A2852AD-5D1F-701D-65FD-F21F88235096}"/>
              </a:ext>
            </a:extLst>
          </p:cNvPr>
          <p:cNvSpPr txBox="1">
            <a:spLocks/>
          </p:cNvSpPr>
          <p:nvPr/>
        </p:nvSpPr>
        <p:spPr>
          <a:xfrm>
            <a:off x="738483" y="1331578"/>
            <a:ext cx="8557917" cy="2385044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Soil-P Imbalance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Phosphorus (P): Essential nutrient in agricultural systems.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Imbalance: Disparities between P inputs and outputs in agricultural soils.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Challenges: Environmental quality and food security.</a:t>
            </a:r>
          </a:p>
          <a:p>
            <a:pPr marL="457200" lvl="1" indent="0">
              <a:lnSpc>
                <a:spcPct val="140000"/>
              </a:lnSpc>
              <a:buNone/>
            </a:pP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067889-4070-4A4E-5839-00844F8D5DB1}"/>
              </a:ext>
            </a:extLst>
          </p:cNvPr>
          <p:cNvSpPr txBox="1">
            <a:spLocks/>
          </p:cNvSpPr>
          <p:nvPr/>
        </p:nvSpPr>
        <p:spPr>
          <a:xfrm>
            <a:off x="5475889" y="3878318"/>
            <a:ext cx="6345489" cy="2190107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Deficit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Regions: Less developed/developing economies (e.g., sub-Saharan Africa, Eastern Europe, South America).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Cause: Limited P fertilizer input; soil P consumed by exports.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Effects: Lower crop yields, Undernourishment (e.g., sub-Saharan Africa), Projected depletion of soil nutrients (e.g., Argentina).</a:t>
            </a:r>
          </a:p>
          <a:p>
            <a:pPr marL="457200" lvl="1" indent="0">
              <a:lnSpc>
                <a:spcPct val="140000"/>
              </a:lnSpc>
              <a:buNone/>
            </a:pP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482E3F4-7A52-FD83-8304-B0CFEFECFD6F}"/>
              </a:ext>
            </a:extLst>
          </p:cNvPr>
          <p:cNvSpPr txBox="1">
            <a:spLocks/>
          </p:cNvSpPr>
          <p:nvPr/>
        </p:nvSpPr>
        <p:spPr>
          <a:xfrm>
            <a:off x="323325" y="3826981"/>
            <a:ext cx="5620276" cy="2858071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Surplus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Regions: Emerging/developed economies (e.g., CN, BR, US, EU).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Cause: Extensive P fertilizer or manure application.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Effect: Increased P levels in water ecosystems (runoff and erosion).</a:t>
            </a:r>
          </a:p>
          <a:p>
            <a:pPr marL="457200" lvl="1" indent="0">
              <a:lnSpc>
                <a:spcPct val="140000"/>
              </a:lnSpc>
              <a:buNone/>
            </a:pP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94234" y="2875002"/>
            <a:ext cx="5113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Thank you</a:t>
            </a:r>
            <a:r>
              <a:rPr lang="zh-CN" altLang="en-US" sz="6600" b="1" dirty="0"/>
              <a:t>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DEC39-4A55-C91B-9FA6-F8ED1CAB3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2984485-6BF6-FA55-0AB8-2F392D442FFE}"/>
              </a:ext>
            </a:extLst>
          </p:cNvPr>
          <p:cNvSpPr txBox="1">
            <a:spLocks/>
          </p:cNvSpPr>
          <p:nvPr/>
        </p:nvSpPr>
        <p:spPr>
          <a:xfrm>
            <a:off x="838331" y="1431426"/>
            <a:ext cx="9905740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Limitations of Existing Research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Traditional P flow studies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Focus: Trade directly related to P in agricultural products (crops, livestock) or production inputs (P rock, P fertilizers).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Ignores: Upstream supply-chain impacts.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Issue: Agricultural products used as intermediate inputs in upstream goods (e.g., paper, clothing), then traded as secondary/tertiary goods. Focusing only on agricultural trade ignores these upstream impacts.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AD7E65E4-1636-5392-7BBF-8ACDED232CB8}"/>
              </a:ext>
            </a:extLst>
          </p:cNvPr>
          <p:cNvSpPr txBox="1">
            <a:spLocks/>
          </p:cNvSpPr>
          <p:nvPr/>
        </p:nvSpPr>
        <p:spPr>
          <a:xfrm>
            <a:off x="1525270" y="321308"/>
            <a:ext cx="10666730" cy="53750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Introduction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85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1169F-A8D3-5E7A-98DB-44AB5A563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5AEAC62-087E-1750-98D8-DC3DF41B251C}"/>
              </a:ext>
            </a:extLst>
          </p:cNvPr>
          <p:cNvSpPr txBox="1">
            <a:spLocks/>
          </p:cNvSpPr>
          <p:nvPr/>
        </p:nvSpPr>
        <p:spPr>
          <a:xfrm>
            <a:off x="812056" y="1352598"/>
            <a:ext cx="11022592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Objectives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Estimate global soil phosphorus (P) footprints (1970-2017).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Quantify how trade and consumption drive global P-related environmental and food security risks.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Achieve this by tracing the trade routes of soil-P surplus and soil-P deficit.</a:t>
            </a:r>
          </a:p>
          <a:p>
            <a:pPr marL="0" lvl="1" indent="0">
              <a:lnSpc>
                <a:spcPct val="140000"/>
              </a:lnSpc>
              <a:spcBef>
                <a:spcPts val="1000"/>
              </a:spcBef>
              <a:buNone/>
            </a:pPr>
            <a:r>
              <a:rPr lang="en-GB" altLang="zh-C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Innovations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Comprehensive Soil-P Footprint Indicator: Identifies potential P-related environmental and food security risks.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Long-term Temporal Trends: Presents soil-P footprint trends from 1970 to 2017.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MRIO &amp; High-Resolution Spatial Data: Couples an MRIO database with high-resolution spatial crop and livestock distribution data to identify P deficit and surplus hotspots resulting from trade.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EB1972E-BB77-3AB6-7051-18551B3F8818}"/>
              </a:ext>
            </a:extLst>
          </p:cNvPr>
          <p:cNvSpPr txBox="1">
            <a:spLocks/>
          </p:cNvSpPr>
          <p:nvPr/>
        </p:nvSpPr>
        <p:spPr>
          <a:xfrm>
            <a:off x="1525270" y="321308"/>
            <a:ext cx="10666730" cy="53750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Introduction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47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B7225-8C9E-758D-3089-5BE74B9F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853B555-7E4A-ECB4-3C7D-48FD908088CB}"/>
              </a:ext>
            </a:extLst>
          </p:cNvPr>
          <p:cNvSpPr txBox="1">
            <a:spLocks/>
          </p:cNvSpPr>
          <p:nvPr/>
        </p:nvSpPr>
        <p:spPr>
          <a:xfrm>
            <a:off x="838331" y="1431426"/>
            <a:ext cx="9680007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Significance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First Global Study: Connects international trade with soil-P surplus and deficit data.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Integrated Framework: Integrates P-related environmental and food security risks into one framework.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Overcomes Policy Fragmentation: Contributes to overcoming policy fragmentation in P management.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Supports FAO: Supports the Food and Agriculture Organization (FAO) food security strategies.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Improves WTO RTAs: Improves the environmental and food security provisions of the World Trade Organization (WTO) Regional Trade Agreements (RTA).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44E3B8A-6986-1A6C-53DF-0A0B6B001586}"/>
              </a:ext>
            </a:extLst>
          </p:cNvPr>
          <p:cNvSpPr txBox="1">
            <a:spLocks/>
          </p:cNvSpPr>
          <p:nvPr/>
        </p:nvSpPr>
        <p:spPr>
          <a:xfrm>
            <a:off x="1525270" y="321308"/>
            <a:ext cx="10666730" cy="53750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Introduction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95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E365A-D5EE-81E9-5A36-DE30048B5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13F89-9263-F832-0F59-FA877991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pPr algn="l"/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Methodology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F141478-EB5D-9B88-C04C-151BC6A70025}"/>
              </a:ext>
            </a:extLst>
          </p:cNvPr>
          <p:cNvSpPr txBox="1">
            <a:spLocks/>
          </p:cNvSpPr>
          <p:nvPr/>
        </p:nvSpPr>
        <p:spPr>
          <a:xfrm>
            <a:off x="816869" y="1189656"/>
            <a:ext cx="11312068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Overall Framework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Construct a global Soil-P Footprint.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Assess environmental and food security risks by combining production and consumption perspectives.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5364CD-3028-D144-5B46-7370F42454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24" b="6294"/>
          <a:stretch>
            <a:fillRect/>
          </a:stretch>
        </p:blipFill>
        <p:spPr>
          <a:xfrm>
            <a:off x="2020359" y="2986339"/>
            <a:ext cx="8602012" cy="367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96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6CFF0-2D23-0038-FAA2-882100E12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9EA70-809B-BD9E-10AB-46A8DBB7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pPr algn="l"/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Methodology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AC79177-FDCF-0FF1-4F5F-A09C1E985CA5}"/>
              </a:ext>
            </a:extLst>
          </p:cNvPr>
          <p:cNvSpPr txBox="1">
            <a:spLocks/>
          </p:cNvSpPr>
          <p:nvPr/>
        </p:nvSpPr>
        <p:spPr>
          <a:xfrm>
            <a:off x="827380" y="1300015"/>
            <a:ext cx="9905740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Core Steps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en-GB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Establish SPB Database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Spatial resolution: Grid level (0.5°x0.5° implied from 5 arc minute)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Time range: 1970-2017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Coverage: 90 countries and regions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Data sources: FAO, IFA</a:t>
            </a:r>
          </a:p>
          <a:p>
            <a:pPr marL="457200" lvl="1" indent="0" algn="ctr">
              <a:lnSpc>
                <a:spcPct val="140000"/>
              </a:lnSpc>
              <a:buNone/>
            </a:pPr>
            <a:r>
              <a:rPr lang="en-GB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SPB = P Input - P Output (soil-surface balance approach)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Separate SPB for cropland and pasture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Calculate Surplus (SPB &gt; 0) and Deficit (SPB &lt; 0)</a:t>
            </a:r>
          </a:p>
        </p:txBody>
      </p:sp>
    </p:spTree>
    <p:extLst>
      <p:ext uri="{BB962C8B-B14F-4D97-AF65-F5344CB8AC3E}">
        <p14:creationId xmlns:p14="http://schemas.microsoft.com/office/powerpoint/2010/main" val="66616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352A-13B5-D347-598A-318EA67A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36F2B-AA6E-F0B2-AFAE-1CB61364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70" y="321308"/>
            <a:ext cx="10666730" cy="537507"/>
          </a:xfrm>
        </p:spPr>
        <p:txBody>
          <a:bodyPr/>
          <a:lstStyle/>
          <a:p>
            <a:pPr algn="l"/>
            <a:r>
              <a:rPr lang="en-GB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Methodology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7268078-90CD-EFB1-9DDD-61089A24558E}"/>
              </a:ext>
            </a:extLst>
          </p:cNvPr>
          <p:cNvSpPr txBox="1">
            <a:spLocks/>
          </p:cNvSpPr>
          <p:nvPr/>
        </p:nvSpPr>
        <p:spPr>
          <a:xfrm>
            <a:off x="598778" y="1255565"/>
            <a:ext cx="11675771" cy="510526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GB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Core Steps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Integrate with MRIO Database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Build extended MRIO database (generalized extended MRIO database)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Link SPB data to MRIO data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Quantify Consumption-Driven Soil-P Footprint: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Compute extended input-output matrix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Trace surplus/deficit flows in global supply chains (embodied soil-P surplus and deficit flows)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Hotspot Analysis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Combine MRIO results with high-resolution spatial data (grid-level production distribution data)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Identify hotspots of trade-induced soil-P surplus/deficit (spatially explicit hotspots exposed to trade)</a:t>
            </a:r>
          </a:p>
        </p:txBody>
      </p:sp>
    </p:spTree>
    <p:extLst>
      <p:ext uri="{BB962C8B-B14F-4D97-AF65-F5344CB8AC3E}">
        <p14:creationId xmlns:p14="http://schemas.microsoft.com/office/powerpoint/2010/main" val="2449915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46.5518897637795,&quot;left&quot;:375.9888976377953,&quot;top&quot;:109.17574803149606,&quot;width&quot;:449.12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46.5518897637795,&quot;left&quot;:375.9888976377953,&quot;top&quot;:109.17574803149606,&quot;width&quot;:449.12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46.5518897637795,&quot;left&quot;:375.9888976377953,&quot;top&quot;:109.17574803149606,&quot;width&quot;:449.12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46.5518897637795,&quot;left&quot;:375.9888976377953,&quot;top&quot;:109.17574803149606,&quot;width&quot;:449.12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46.5518897637795,&quot;left&quot;:375.9888976377953,&quot;top&quot;:109.17574803149606,&quot;width&quot;:449.12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46.5518897637795,&quot;left&quot;:375.9888976377953,&quot;top&quot;:109.17574803149606,&quot;width&quot;:449.12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46.5518897637795,&quot;left&quot;:375.9888976377953,&quot;top&quot;:109.17574803149606,&quot;width&quot;:449.12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46.5518897637795,&quot;left&quot;:375.9888976377953,&quot;top&quot;:109.17574803149606,&quot;width&quot;:449.12992125984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2592</Words>
  <Application>Microsoft Office PowerPoint</Application>
  <PresentationFormat>宽屏</PresentationFormat>
  <Paragraphs>297</Paragraphs>
  <Slides>30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等线</vt:lpstr>
      <vt:lpstr>等线 Light</vt:lpstr>
      <vt:lpstr>黑体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PowerPoint 演示文稿</vt:lpstr>
      <vt:lpstr>PowerPoint 演示文稿</vt:lpstr>
      <vt:lpstr>PowerPoint 演示文稿</vt:lpstr>
      <vt:lpstr>Methodology</vt:lpstr>
      <vt:lpstr>Methodology</vt:lpstr>
      <vt:lpstr>Methodology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 and conclusions</vt:lpstr>
      <vt:lpstr>Discussion and conclusions</vt:lpstr>
      <vt:lpstr>Discussion and conclusions</vt:lpstr>
      <vt:lpstr>Discussion and conclusions</vt:lpstr>
      <vt:lpstr>Discussion and conclusions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meilan cai</dc:creator>
  <cp:lastModifiedBy>meilan cai</cp:lastModifiedBy>
  <cp:revision>6</cp:revision>
  <dcterms:created xsi:type="dcterms:W3CDTF">2025-05-04T09:28:58Z</dcterms:created>
  <dcterms:modified xsi:type="dcterms:W3CDTF">2025-06-30T15:07:48Z</dcterms:modified>
</cp:coreProperties>
</file>