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72" r:id="rId7"/>
    <p:sldId id="261" r:id="rId8"/>
    <p:sldId id="262" r:id="rId9"/>
    <p:sldId id="274" r:id="rId10"/>
    <p:sldId id="275" r:id="rId11"/>
    <p:sldId id="264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</p:sldIdLst>
  <p:sldSz cx="4607560" cy="34556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image" Target="../media/image1.png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36.png"/><Relationship Id="rId4" Type="http://schemas.openxmlformats.org/officeDocument/2006/relationships/tags" Target="../tags/tag7.xml"/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2.xml"/><Relationship Id="rId5" Type="http://schemas.openxmlformats.org/officeDocument/2006/relationships/image" Target="../media/image43.png"/><Relationship Id="rId4" Type="http://schemas.openxmlformats.org/officeDocument/2006/relationships/tags" Target="../tags/tag11.xml"/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43.png"/><Relationship Id="rId4" Type="http://schemas.openxmlformats.org/officeDocument/2006/relationships/tags" Target="../tags/tag13.xml"/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tags" Target="../tags/tag16.xml"/><Relationship Id="rId7" Type="http://schemas.openxmlformats.org/officeDocument/2006/relationships/image" Target="../media/image1.png"/><Relationship Id="rId6" Type="http://schemas.openxmlformats.org/officeDocument/2006/relationships/image" Target="../media/image19.png"/><Relationship Id="rId5" Type="http://schemas.openxmlformats.org/officeDocument/2006/relationships/image" Target="../media/image37.pn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7.xml"/><Relationship Id="rId1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0" Type="http://schemas.openxmlformats.org/officeDocument/2006/relationships/image" Target="../media/image60.png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9.png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20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1.png"/><Relationship Id="rId7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5.xml"/><Relationship Id="rId7" Type="http://schemas.openxmlformats.org/officeDocument/2006/relationships/image" Target="../media/image1.png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87743" y="778268"/>
          <a:ext cx="4483100" cy="721360"/>
        </p:xfrm>
        <a:graphic>
          <a:graphicData uri="http://schemas.openxmlformats.org/drawingml/2006/table">
            <a:tbl>
              <a:tblPr/>
              <a:tblGrid>
                <a:gridCol w="4483100"/>
              </a:tblGrid>
              <a:tr h="7181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90204"/>
                        <a:ea typeface="Arial" panose="020B0604020202090204"/>
                        <a:cs typeface="Arial" panose="020B0604020202090204"/>
                      </a:endParaRPr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4"/>
          <p:cNvSpPr/>
          <p:nvPr/>
        </p:nvSpPr>
        <p:spPr>
          <a:xfrm>
            <a:off x="87743" y="778268"/>
            <a:ext cx="4432934" cy="671194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959485" indent="-480060" algn="l" rtl="0" eaLnBrk="0">
              <a:lnSpc>
                <a:spcPct val="111000"/>
              </a:lnSpc>
              <a:spcBef>
                <a:spcPts val="5"/>
              </a:spcBef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Cross-Regional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Transfer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Inequi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ty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Effects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300" kern="0" spc="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Nutrients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300" kern="0" spc="1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3" name="group 2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8" name="textbox 8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sp>
        <p:nvSpPr>
          <p:cNvPr id="10" name="textbox 10"/>
          <p:cNvSpPr/>
          <p:nvPr/>
        </p:nvSpPr>
        <p:spPr>
          <a:xfrm>
            <a:off x="1941514" y="1692618"/>
            <a:ext cx="730884" cy="7226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7465" algn="l" rtl="0" eaLnBrk="0">
              <a:lnSpc>
                <a:spcPct val="94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Yang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Ziyan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25000"/>
              </a:lnSpc>
            </a:pPr>
            <a:endParaRPr sz="2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l" rtl="0" eaLnBrk="0">
              <a:lnSpc>
                <a:spcPct val="94000"/>
              </a:lnSpc>
              <a:spcBef>
                <a:spcPts val="0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July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8,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2025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168"/>
          <p:cNvSpPr/>
          <p:nvPr/>
        </p:nvSpPr>
        <p:spPr>
          <a:xfrm>
            <a:off x="268389" y="942568"/>
            <a:ext cx="4209415" cy="16516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pressures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show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clear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patial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heterogeneity.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Producer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Middle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):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India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Vietnam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Brazil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algn="l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bear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main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land/wa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pressure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but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gain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less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from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trade.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107000"/>
              </a:lnSpc>
              <a:spcBef>
                <a:spcPts val="510"/>
              </a:spcBef>
              <a:tabLst>
                <a:tab pos="15621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Consumer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(High-Income):  US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(412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</a:t>
            </a:r>
            <a:r>
              <a:rPr sz="7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eq.)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Germany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(200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tons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eq.)  disproportionately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affect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due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5113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This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imbalance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exacerbates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structural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contradictions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bal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ct val="92000"/>
              </a:lnSpc>
              <a:spcBef>
                <a:spcPts val="22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governance,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particularly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impacting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developing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ountries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138946"/>
            <a:ext cx="65265" cy="65265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1584769"/>
            <a:ext cx="65265" cy="65265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1202652"/>
            <a:ext cx="65265" cy="65265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992619"/>
            <a:ext cx="65265" cy="65265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14300" algn="l" rtl="0" eaLnBrk="0">
              <a:lnSpc>
                <a:spcPct val="95000"/>
              </a:lnSpc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Transboun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dary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Inequity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Pressure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180" name="picture 18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box 190"/>
          <p:cNvSpPr/>
          <p:nvPr/>
        </p:nvSpPr>
        <p:spPr>
          <a:xfrm>
            <a:off x="268389" y="445299"/>
            <a:ext cx="4208779" cy="12014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tabLst>
                <a:tab pos="15621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export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heat-embedded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highly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concentrated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like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Brazil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(8.97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US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7.38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indent="-80645" algn="l" rtl="0" eaLnBrk="0">
              <a:lnSpc>
                <a:spcPct val="107000"/>
              </a:lnSpc>
              <a:spcBef>
                <a:spcPts val="14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Major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calorie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importers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are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high-inc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economies:  US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(8.42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),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China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(7.55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Japan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(2.81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107000"/>
              </a:lnSpc>
              <a:spcBef>
                <a:spcPts val="15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Dual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Imbalance: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”Resource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dissipati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excessive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end”.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855980" algn="l" rtl="0" eaLnBrk="0">
              <a:lnSpc>
                <a:spcPct val="94000"/>
              </a:lnSpc>
              <a:spcBef>
                <a:spcPts val="215"/>
              </a:spcBef>
              <a:tabLst>
                <a:tab pos="937260" algn="l"/>
              </a:tabLst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194" name="picture 1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1183665"/>
            <a:ext cx="65265" cy="65265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839508"/>
            <a:ext cx="65265" cy="65265"/>
          </a:xfrm>
          <a:prstGeom prst="rect">
            <a:avLst/>
          </a:prstGeom>
        </p:spPr>
      </p:pic>
      <p:pic>
        <p:nvPicPr>
          <p:cNvPr id="198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495363"/>
            <a:ext cx="65265" cy="65265"/>
          </a:xfrm>
          <a:prstGeom prst="rect">
            <a:avLst/>
          </a:prstGeom>
        </p:spPr>
      </p:pic>
      <p:sp>
        <p:nvSpPr>
          <p:cNvPr id="200" name="textbox 200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0015" algn="l" rtl="0" eaLnBrk="0">
              <a:lnSpc>
                <a:spcPct val="85000"/>
              </a:lnSpc>
              <a:spcBef>
                <a:spcPts val="0"/>
              </a:spcBef>
            </a:pP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Cross-Border</a:t>
            </a:r>
            <a:r>
              <a:rPr sz="1300" kern="0" spc="3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Flow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Dual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Imbalance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7" name="图片 7" descr="截屏2025-06-30 22.25.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2106"/>
          <a:stretch>
            <a:fillRect/>
          </a:stretch>
        </p:blipFill>
        <p:spPr>
          <a:xfrm>
            <a:off x="1224915" y="1460500"/>
            <a:ext cx="2364105" cy="173799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-12700" y="3119120"/>
            <a:ext cx="4620895" cy="1682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27000" algn="ctr" defTabSz="266700">
              <a:spcAft>
                <a:spcPct val="0"/>
              </a:spcAft>
            </a:pPr>
            <a:r>
              <a:rPr lang="en-US" altLang="zh-CN" sz="500" b="1">
                <a:latin typeface="Times New Roman Bold" panose="02020603050405020304"/>
              </a:rPr>
              <a:t>Figure 3. Calories (kcal per capita per day) embedded in trade-embedded FLW by country</a:t>
            </a:r>
            <a:endParaRPr lang="en-US" altLang="zh-CN" sz="500" b="1">
              <a:latin typeface="Times New Roman Bold" panose="02020603050405020304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180" name="picture 180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182" name="textbox 182"/>
            <p:cNvSpPr/>
            <p:nvPr>
              <p:custDataLst>
                <p:tags r:id="rId9"/>
              </p:custDataLst>
            </p:nvPr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208"/>
          <p:cNvSpPr/>
          <p:nvPr/>
        </p:nvSpPr>
        <p:spPr>
          <a:xfrm>
            <a:off x="268389" y="859878"/>
            <a:ext cx="4210050" cy="18319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6845" indent="-79375" algn="l" rtl="0" eaLnBrk="0">
              <a:lnSpc>
                <a:spcPct val="107000"/>
              </a:lnSpc>
              <a:tabLst>
                <a:tab pos="15621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Current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cross-border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transfer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does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not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optimize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resources;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it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highlights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systemi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flaws.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(e.g.,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US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6,492.9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8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kcal/capita/day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ct val="92000"/>
              </a:lnSpc>
              <a:spcBef>
                <a:spcPts val="22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embedding)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import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vast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amounts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calories,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much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 whic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wasted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r" rtl="0" eaLnBrk="0">
              <a:lnSpc>
                <a:spcPct val="92000"/>
              </a:lnSpc>
              <a:spcBef>
                <a:spcPts val="220"/>
              </a:spcBef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9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(e.g.,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Brazil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r>
              <a:rPr sz="10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271.13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capita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indent="-6350" algn="l" rtl="0" eaLnBrk="0">
              <a:lnSpc>
                <a:spcPct val="107000"/>
              </a:lnSpc>
              <a:spcBef>
                <a:spcPts val="15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embedding,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8.97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exports)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show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severe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imbalance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betwee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output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nutrient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acquisition.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19000"/>
              </a:lnSpc>
            </a:pPr>
            <a:endParaRPr sz="3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107000"/>
              </a:lnSpc>
              <a:spcBef>
                <a:spcPts val="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This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concentrates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negative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effects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(environmental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pressure,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loss)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vulnerable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producing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tries.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400414"/>
            <a:ext cx="65265" cy="65265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1846224"/>
            <a:ext cx="65265" cy="65265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1292047"/>
            <a:ext cx="65265" cy="65265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909942"/>
            <a:ext cx="65265" cy="65265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3825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Transf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er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Systemic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Flaws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220" name="picture 2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222" name="textbox 222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226"/>
          <p:cNvSpPr/>
          <p:nvPr/>
        </p:nvSpPr>
        <p:spPr>
          <a:xfrm>
            <a:off x="281089" y="418134"/>
            <a:ext cx="4210050" cy="16979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growth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varies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ignificantly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across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groups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(2010-2022).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107000"/>
              </a:lnSpc>
              <a:spcBef>
                <a:spcPts val="44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Driven</a:t>
            </a:r>
            <a:r>
              <a:rPr sz="1000" kern="0" spc="2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export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driven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u="sng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domestic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(∆C).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234" name="picture 2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3789" y="678218"/>
            <a:ext cx="65265" cy="65265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3789" y="468185"/>
            <a:ext cx="65265" cy="65265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4460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Driving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Mechanisms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pansion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240" name="picture 2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242" name="textbox 242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8" name="图片 8" descr="截屏2025-06-30 22.26.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42695" y="981710"/>
            <a:ext cx="2286635" cy="223202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-12700" y="3157220"/>
            <a:ext cx="4620895" cy="1682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27000" algn="ctr" defTabSz="266700">
              <a:spcAft>
                <a:spcPct val="0"/>
              </a:spcAft>
            </a:pPr>
            <a:r>
              <a:rPr lang="en-US" altLang="zh-CN" sz="500" b="1">
                <a:latin typeface="Times New Roman Bold" panose="02020603050405020304"/>
              </a:rPr>
              <a:t>Figure 4. Driving factors to the evolution of calories (kcal per capita per day) embedded in FLW</a:t>
            </a:r>
            <a:endParaRPr lang="en-US" altLang="zh-CN" sz="500" b="1">
              <a:latin typeface="Times New Roman Bold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226"/>
          <p:cNvSpPr/>
          <p:nvPr/>
        </p:nvSpPr>
        <p:spPr>
          <a:xfrm>
            <a:off x="281089" y="418134"/>
            <a:ext cx="4210050" cy="16979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Upper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Middle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∆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largest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contributor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6845" indent="-79375" algn="l" rtl="0" eaLnBrk="0">
              <a:lnSpc>
                <a:spcPct val="107000"/>
              </a:lnSpc>
              <a:spcBef>
                <a:spcPts val="44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Driven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domestic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investment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(∆I)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export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driven    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investment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(∆Ex</a:t>
            </a:r>
            <a:r>
              <a:rPr sz="1000" kern="0" spc="-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u="sng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22000"/>
              </a:lnSpc>
            </a:pPr>
            <a:endParaRPr sz="3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49225" indent="-71755" algn="l" rtl="0" eaLnBrk="0">
              <a:lnSpc>
                <a:spcPct val="109000"/>
              </a:lnSpc>
              <a:spcBef>
                <a:spcPts val="0"/>
              </a:spcBef>
              <a:tabLst>
                <a:tab pos="15430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Overall,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rts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high-income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exacerbate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terminal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waste,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while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lower-income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bear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system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ic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losses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stage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468363"/>
            <a:ext cx="65265" cy="65265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3789" y="1060336"/>
            <a:ext cx="65265" cy="65265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4460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Driving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Mechanisms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300" kern="0" spc="18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pansion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240" name="picture 2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242" name="textbox 242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6" name="图片 8" descr="截屏2025-06-30 22.26.0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03020" y="1516380"/>
            <a:ext cx="1739265" cy="169735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-12700" y="3157220"/>
            <a:ext cx="4620895" cy="1682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27000" algn="ctr" defTabSz="266700">
              <a:spcAft>
                <a:spcPct val="0"/>
              </a:spcAft>
            </a:pPr>
            <a:r>
              <a:rPr lang="en-US" altLang="zh-CN" sz="500" b="1">
                <a:latin typeface="Times New Roman Bold" panose="02020603050405020304"/>
              </a:rPr>
              <a:t>Figure 4. Driving factors to the evolution of calories (kcal per capita per day) embedded in FLW</a:t>
            </a:r>
            <a:endParaRPr lang="en-US" altLang="zh-CN" sz="500" b="1">
              <a:latin typeface="Times New Roman Bold" panose="02020603050405020304"/>
            </a:endParaRPr>
          </a:p>
        </p:txBody>
      </p:sp>
      <p:pic>
        <p:nvPicPr>
          <p:cNvPr id="9" name="图片 8" descr="截屏2025-06-30 22.26.0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60170" y="1516380"/>
            <a:ext cx="1739265" cy="1697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6"/>
          <p:cNvSpPr/>
          <p:nvPr/>
        </p:nvSpPr>
        <p:spPr>
          <a:xfrm>
            <a:off x="268389" y="445299"/>
            <a:ext cx="4171315" cy="1616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9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2400" indent="-74930" algn="l" rtl="0" eaLnBrk="0">
              <a:lnSpc>
                <a:spcPct val="109000"/>
              </a:lnSpc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Simulated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three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reduction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scenarios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(10%,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25%,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50%)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ased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SDG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12.3.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96000"/>
              </a:lnSpc>
              <a:spcBef>
                <a:spcPts val="2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Nonlinear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Correlation:  FLW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duction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nonlinearly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positively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correlated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with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efficiency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improvement.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112000"/>
              </a:lnSpc>
              <a:spcBef>
                <a:spcPts val="110"/>
              </a:spcBef>
              <a:tabLst>
                <a:tab pos="428625" algn="l"/>
                <a:tab pos="43497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	10%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reduction: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Water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(WC</a:t>
            </a:r>
            <a:r>
              <a:rPr sz="900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u="sng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GA)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decreases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by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Malgun Gothic"/>
                <a:ea typeface="Malgun Gothic"/>
                <a:cs typeface="Malgun Gothic"/>
              </a:rPr>
              <a:t>∼</a:t>
            </a:r>
            <a:r>
              <a:rPr sz="900" kern="0" spc="-220" dirty="0">
                <a:solidFill>
                  <a:srgbClr val="000000">
                    <a:alpha val="100000"/>
                  </a:srgbClr>
                </a:solidFill>
                <a:latin typeface="Malgun Gothic"/>
                <a:ea typeface="Malgun Gothic"/>
                <a:cs typeface="Malgun Gothic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9%.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	25%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reduction: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WC</a:t>
            </a:r>
            <a:r>
              <a:rPr sz="900" kern="0" spc="-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u="sng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GA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decreases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18.31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+mn-ea"/>
              </a:rPr>
              <a:t>%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110000"/>
              </a:lnSpc>
              <a:spcBef>
                <a:spcPts val="10"/>
              </a:spcBef>
              <a:tabLst>
                <a:tab pos="42862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50%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reduction:</a:t>
            </a:r>
            <a:r>
              <a:rPr sz="9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WC</a:t>
            </a:r>
            <a:r>
              <a:rPr sz="900" kern="0" spc="-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u="sng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GA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decr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eases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45.54%.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114000"/>
              </a:lnSpc>
              <a:spcBef>
                <a:spcPts val="2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Marginal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benefit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significantly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increases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when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eduction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intensity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exceeds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25%.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883285" algn="l" rtl="0" eaLnBrk="0">
              <a:lnSpc>
                <a:spcPct val="94000"/>
              </a:lnSpc>
              <a:spcBef>
                <a:spcPts val="45"/>
              </a:spcBef>
              <a:tabLst>
                <a:tab pos="965835" algn="l"/>
              </a:tabLst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1598663"/>
            <a:ext cx="65265" cy="65265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0865" y="1439270"/>
            <a:ext cx="52585" cy="52585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0865" y="1287441"/>
            <a:ext cx="52585" cy="52585"/>
          </a:xfrm>
          <a:prstGeom prst="rect">
            <a:avLst/>
          </a:prstGeom>
        </p:spPr>
      </p:pic>
      <p:pic>
        <p:nvPicPr>
          <p:cNvPr id="256" name="picture 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0865" y="1135600"/>
            <a:ext cx="52585" cy="52585"/>
          </a:xfrm>
          <a:prstGeom prst="rect">
            <a:avLst/>
          </a:prstGeom>
        </p:spPr>
      </p:pic>
      <p:pic>
        <p:nvPicPr>
          <p:cNvPr id="258" name="picture 2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089" y="819264"/>
            <a:ext cx="65265" cy="65265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81089" y="495363"/>
            <a:ext cx="65265" cy="65265"/>
          </a:xfrm>
          <a:prstGeom prst="rect">
            <a:avLst/>
          </a:prstGeom>
        </p:spPr>
      </p:pic>
      <p:sp>
        <p:nvSpPr>
          <p:cNvPr id="266" name="textbox 266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15570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Scenario</a:t>
            </a:r>
            <a:r>
              <a:rPr sz="1300" kern="0" spc="1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Analysis:  FLW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Reduction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enefits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268" name="picture 2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270" name="textbox 270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9" name="图片 9" descr="截屏2025-06-30 22.26.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46075" y="1972945"/>
            <a:ext cx="4022725" cy="117348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-12700" y="3119120"/>
            <a:ext cx="4620895" cy="1682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27000" algn="ctr" defTabSz="266700">
              <a:spcAft>
                <a:spcPct val="0"/>
              </a:spcAft>
            </a:pPr>
            <a:r>
              <a:rPr lang="en-US" altLang="zh-CN" sz="500" b="1">
                <a:latin typeface="Times New Roman Bold" panose="02020603050405020304"/>
              </a:rPr>
              <a:t>Figure 5. Scenario analysis</a:t>
            </a:r>
            <a:endParaRPr lang="en-US" altLang="zh-CN" sz="500" b="1">
              <a:latin typeface="Times New Roman Bold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276"/>
          <p:cNvSpPr/>
          <p:nvPr/>
        </p:nvSpPr>
        <p:spPr>
          <a:xfrm>
            <a:off x="268389" y="482766"/>
            <a:ext cx="4199890" cy="27628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84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Phased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Differentiated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Policies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395"/>
              </a:spcBef>
              <a:tabLst>
                <a:tab pos="429260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Short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term</a:t>
            </a:r>
            <a:r>
              <a:rPr sz="900" kern="0" spc="2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(2025-2030):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Consumer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education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supply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chain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monitoring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395"/>
              </a:spcBef>
              <a:tabLst>
                <a:tab pos="429260" algn="l"/>
              </a:tabLst>
            </a:pP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26085" indent="-71120" algn="l" rtl="0" eaLnBrk="0">
              <a:lnSpc>
                <a:spcPct val="104000"/>
              </a:lnSpc>
              <a:spcBef>
                <a:spcPts val="205"/>
              </a:spcBef>
              <a:tabLst>
                <a:tab pos="436880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Medium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term</a:t>
            </a:r>
            <a:r>
              <a:rPr sz="9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(2030-2035):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Retail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taxation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cold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chain       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tech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subsidies,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internatio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nal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trading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market.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395"/>
              </a:spcBef>
              <a:tabLst>
                <a:tab pos="15303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Strengthen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Cross-Border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Cooperation: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330"/>
              </a:spcBef>
              <a:tabLst>
                <a:tab pos="43497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FAO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formulate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differentiated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responsibility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framework.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160"/>
              </a:spcBef>
              <a:tabLst>
                <a:tab pos="429260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Special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funds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capacity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building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34340" indent="-79375" algn="l" rtl="0" eaLnBrk="0">
              <a:lnSpc>
                <a:spcPct val="104000"/>
              </a:lnSpc>
              <a:spcBef>
                <a:spcPts val="145"/>
              </a:spcBef>
              <a:tabLst>
                <a:tab pos="435610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Promote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technologi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innovations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(smart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preservation,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energy    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utilizati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on).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6845" indent="-79375" algn="l" rtl="0" eaLnBrk="0">
              <a:lnSpc>
                <a:spcPct val="107000"/>
              </a:lnSpc>
              <a:spcBef>
                <a:spcPts val="480"/>
              </a:spcBef>
              <a:tabLst>
                <a:tab pos="15049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Assume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Consumer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Responsibility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(H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igh-Income):  FLW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reporting,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improved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tax,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public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education,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corporate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compliance.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l" rtl="0" eaLnBrk="0">
              <a:lnSpc>
                <a:spcPct val="107000"/>
              </a:lnSpc>
              <a:spcBef>
                <a:spcPts val="430"/>
              </a:spcBef>
              <a:tabLst>
                <a:tab pos="15303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Support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Low-Income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untries:  Cold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chain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networks,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primary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processing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facilities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fair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certification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Implement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”Resource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Responsibility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Label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ing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Mechanism”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algn="l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incorporating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carbon,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water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into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agr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eements.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954629"/>
            <a:ext cx="65265" cy="65265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2572524"/>
            <a:ext cx="65265" cy="65265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2190419"/>
            <a:ext cx="65265" cy="65265"/>
          </a:xfrm>
          <a:prstGeom prst="rect">
            <a:avLst/>
          </a:prstGeom>
        </p:spPr>
      </p:pic>
      <p:pic>
        <p:nvPicPr>
          <p:cNvPr id="284" name="picture 2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0865" y="1841238"/>
            <a:ext cx="52585" cy="52585"/>
          </a:xfrm>
          <a:prstGeom prst="rect">
            <a:avLst/>
          </a:prstGeom>
        </p:spPr>
      </p:pic>
      <p:pic>
        <p:nvPicPr>
          <p:cNvPr id="286" name="picture 2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570865" y="1689409"/>
            <a:ext cx="52585" cy="52585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70865" y="1537581"/>
            <a:ext cx="52585" cy="52585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281089" y="1347762"/>
            <a:ext cx="65265" cy="65265"/>
          </a:xfrm>
          <a:prstGeom prst="rect">
            <a:avLst/>
          </a:prstGeom>
        </p:spPr>
      </p:pic>
      <p:pic>
        <p:nvPicPr>
          <p:cNvPr id="292" name="picture 29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570865" y="1018824"/>
            <a:ext cx="52585" cy="52585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570865" y="715154"/>
            <a:ext cx="52585" cy="52585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281089" y="525348"/>
            <a:ext cx="65265" cy="65265"/>
          </a:xfrm>
          <a:prstGeom prst="rect">
            <a:avLst/>
          </a:prstGeom>
        </p:spPr>
      </p:pic>
      <p:sp>
        <p:nvSpPr>
          <p:cNvPr id="298" name="textbox 298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4460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Policy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Recommendat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ions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300" name="picture 30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302" name="textbox 302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box 304"/>
          <p:cNvSpPr/>
          <p:nvPr/>
        </p:nvSpPr>
        <p:spPr>
          <a:xfrm>
            <a:off x="268389" y="725297"/>
            <a:ext cx="4215129" cy="21761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l" rtl="0" eaLnBrk="0">
              <a:lnSpc>
                <a:spcPct val="109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Inequa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Framework:  Primarily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focuses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economic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but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needs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incorporate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social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dimensions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(gender,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ethnicity,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urban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rural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identity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25"/>
              </a:spcBef>
              <a:tabLst>
                <a:tab pos="15621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Geographical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Scope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Based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inter-country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flow;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lacks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765" algn="l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coverage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intra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flow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urban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rural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algn="l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responsibilities,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potentially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underestimating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”hidd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deprivation”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algn="l" rtl="0" eaLnBrk="0">
              <a:lnSpc>
                <a:spcPct val="94000"/>
              </a:lnSpc>
              <a:spcBef>
                <a:spcPts val="225"/>
              </a:spcBef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49860" indent="-72390" algn="l" rtl="0" eaLnBrk="0">
              <a:lnSpc>
                <a:spcPct val="107000"/>
              </a:lnSpc>
              <a:spcBef>
                <a:spcPts val="505"/>
              </a:spcBef>
              <a:tabLst>
                <a:tab pos="15303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Special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Paths:  Did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not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sys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tematically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consider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transfer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aid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refugee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camp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distribution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l" rtl="0" eaLnBrk="0">
              <a:lnSpc>
                <a:spcPct val="107000"/>
              </a:lnSpc>
              <a:spcBef>
                <a:spcPts val="44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Future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Work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Integrate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variables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like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population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structure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climate      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pressure,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supply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chain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resilience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  Incorporate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more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inequality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algn="l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indicators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consistent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datasets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dynamic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simulations.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306" name="picture 3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437904"/>
            <a:ext cx="65265" cy="65265"/>
          </a:xfrm>
          <a:prstGeom prst="rect">
            <a:avLst/>
          </a:prstGeom>
        </p:spPr>
      </p:pic>
      <p:pic>
        <p:nvPicPr>
          <p:cNvPr id="308" name="picture 3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2055799"/>
            <a:ext cx="65265" cy="65265"/>
          </a:xfrm>
          <a:prstGeom prst="rect">
            <a:avLst/>
          </a:prstGeom>
        </p:spPr>
      </p:pic>
      <p:pic>
        <p:nvPicPr>
          <p:cNvPr id="310" name="picture 3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1329537"/>
            <a:ext cx="65265" cy="65265"/>
          </a:xfrm>
          <a:prstGeom prst="rect">
            <a:avLst/>
          </a:prstGeom>
        </p:spPr>
      </p:pic>
      <p:pic>
        <p:nvPicPr>
          <p:cNvPr id="312" name="picture 3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775360"/>
            <a:ext cx="65265" cy="65265"/>
          </a:xfrm>
          <a:prstGeom prst="rect">
            <a:avLst/>
          </a:prstGeom>
        </p:spPr>
      </p:pic>
      <p:sp>
        <p:nvSpPr>
          <p:cNvPr id="314" name="textbox 314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3825" algn="l" rtl="0" eaLnBrk="0">
              <a:lnSpc>
                <a:spcPct val="84000"/>
              </a:lnSpc>
              <a:spcBef>
                <a:spcPts val="5"/>
              </a:spcBef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Limitations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Future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Rese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arch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316" name="picture 3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318" name="textbox 318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box 324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0015" algn="l" rtl="0" eaLnBrk="0">
              <a:lnSpc>
                <a:spcPct val="85000"/>
              </a:lnSpc>
              <a:spcBef>
                <a:spcPts val="0"/>
              </a:spcBef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Conclusion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326" name="picture 32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328" name="textbox 328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sp>
        <p:nvSpPr>
          <p:cNvPr id="334" name="textbox 334"/>
          <p:cNvSpPr/>
          <p:nvPr/>
        </p:nvSpPr>
        <p:spPr>
          <a:xfrm>
            <a:off x="1130300" y="1296670"/>
            <a:ext cx="2348230" cy="3505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ctr" rtl="0" eaLnBrk="0">
              <a:lnSpc>
                <a:spcPct val="84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700" algn="ctr" rtl="0" eaLnBrk="0">
              <a:lnSpc>
                <a:spcPct val="79000"/>
              </a:lnSpc>
            </a:pPr>
            <a:r>
              <a:rPr sz="3200" kern="0" spc="-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Thank</a:t>
            </a:r>
            <a:r>
              <a:rPr lang="en-US" sz="3200" kern="0" spc="-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you !</a:t>
            </a:r>
            <a:endParaRPr lang="en-US" altLang="en-US" sz="3200" kern="0" spc="-4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/>
          <p:nvPr/>
        </p:nvSpPr>
        <p:spPr>
          <a:xfrm>
            <a:off x="268389" y="775868"/>
            <a:ext cx="4209415" cy="20415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just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just" rtl="0" eaLnBrk="0">
              <a:lnSpc>
                <a:spcPct val="94000"/>
              </a:lnSpc>
              <a:tabLst>
                <a:tab pos="15049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Agricultural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aims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balance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supply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dem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just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However,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cross-reg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ional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transfer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significantly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impacts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just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allocation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equity,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under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explored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issue.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just" rtl="0" eaLnBrk="0">
              <a:lnSpc>
                <a:spcPct val="107000"/>
              </a:lnSpc>
              <a:spcBef>
                <a:spcPts val="440"/>
              </a:spcBef>
              <a:tabLst>
                <a:tab pos="15049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Astonishing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Scale:</a:t>
            </a:r>
            <a:r>
              <a:rPr sz="1000" kern="0" spc="2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Over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tons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 food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are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globally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every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day.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just" rtl="0" eaLnBrk="0">
              <a:lnSpc>
                <a:spcPct val="107000"/>
              </a:lnSpc>
              <a:spcBef>
                <a:spcPts val="455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This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issue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major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challenge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securit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sustainable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development.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just" rtl="0" eaLnBrk="0">
              <a:lnSpc>
                <a:spcPct val="94000"/>
              </a:lnSpc>
              <a:spcBef>
                <a:spcPts val="51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links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multiple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SDGs:  Endi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ng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(SDG2),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Reducing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indent="1905" algn="just" rtl="0" eaLnBrk="0">
              <a:lnSpc>
                <a:spcPct val="109000"/>
              </a:lnSpc>
              <a:spcBef>
                <a:spcPts val="14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Inequality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(SDG10),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Responsible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onsumption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(SDG12),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Climate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Action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(SDG13),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Protecting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Ecosyste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ms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(SDG15).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182279"/>
            <a:ext cx="65265" cy="652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1800174"/>
            <a:ext cx="65265" cy="6526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1418069"/>
            <a:ext cx="65265" cy="65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1035964"/>
            <a:ext cx="65265" cy="6526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089" y="825931"/>
            <a:ext cx="65265" cy="65265"/>
          </a:xfrm>
          <a:prstGeom prst="rect">
            <a:avLst/>
          </a:prstGeom>
        </p:spPr>
      </p:pic>
      <p:sp>
        <p:nvSpPr>
          <p:cNvPr id="26" name="textbox 26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19380" algn="l" rtl="0" eaLnBrk="0">
              <a:lnSpc>
                <a:spcPct val="95000"/>
              </a:lnSpc>
            </a:pP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13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r>
              <a:rPr sz="13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(FLW):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Critical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Challeng</a:t>
            </a:r>
            <a:r>
              <a:rPr sz="1300" kern="0" spc="-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30" name="textbox 30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268389" y="485826"/>
            <a:ext cx="4182109" cy="127761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4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just" rtl="0" eaLnBrk="0">
              <a:lnSpc>
                <a:spcPct val="107000"/>
              </a:lnSpc>
              <a:tabLst>
                <a:tab pos="15049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Approximately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733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people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face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hunger,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over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2.8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cannot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afford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healthy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iet.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just" rtl="0" eaLnBrk="0">
              <a:lnSpc>
                <a:spcPct val="107000"/>
              </a:lnSpc>
              <a:spcBef>
                <a:spcPts val="440"/>
              </a:spcBef>
              <a:tabLst>
                <a:tab pos="15049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Annually,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1.3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tons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 food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are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wasted,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enou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gh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feed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people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–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exceeding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hungry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population.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just" rtl="0" eaLnBrk="0">
              <a:lnSpc>
                <a:spcPct val="122000"/>
              </a:lnSpc>
            </a:pPr>
            <a:endParaRPr sz="3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0495" indent="-73025" algn="just" rtl="0" eaLnBrk="0">
              <a:lnSpc>
                <a:spcPct val="109000"/>
              </a:lnSpc>
              <a:spcBef>
                <a:spcPts val="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Key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Insight: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problem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not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from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insufficient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but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from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inefficiency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equal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distribution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system.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931329"/>
            <a:ext cx="65265" cy="6526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549224"/>
            <a:ext cx="65265" cy="65265"/>
          </a:xfrm>
          <a:prstGeom prst="rect">
            <a:avLst/>
          </a:prstGeom>
        </p:spPr>
      </p:pic>
      <p:sp>
        <p:nvSpPr>
          <p:cNvPr id="42" name="textbox 42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14300" algn="l" rtl="0" eaLnBrk="0">
              <a:lnSpc>
                <a:spcPct val="89000"/>
              </a:lnSpc>
              <a:spcBef>
                <a:spcPts val="5"/>
              </a:spcBef>
            </a:pP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400" kern="0" spc="1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Stark</a:t>
            </a:r>
            <a:r>
              <a:rPr sz="14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Reality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</a:t>
            </a:r>
            <a:r>
              <a:rPr sz="14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Hunger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Amidst</a:t>
            </a:r>
            <a:r>
              <a:rPr sz="1400" kern="0" spc="9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endParaRPr sz="14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2" name="图片 1" descr="截屏2025-06-30 23.48.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65" y="1763395"/>
            <a:ext cx="2891155" cy="1466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3152140"/>
            <a:ext cx="4620895" cy="173355"/>
          </a:xfrm>
          <a:prstGeom prst="rect">
            <a:avLst/>
          </a:prstGeom>
        </p:spPr>
        <p:txBody>
          <a:bodyPr wrap="square">
            <a:spAutoFit/>
          </a:bodyPr>
          <a:p>
            <a:pPr marL="157480" indent="-80010" algn="ctr" eaLnBrk="0">
              <a:lnSpc>
                <a:spcPct val="107000"/>
              </a:lnSpc>
              <a:spcBef>
                <a:spcPts val="440"/>
              </a:spcBef>
              <a:buClrTx/>
              <a:buSzTx/>
              <a:buFontTx/>
              <a:tabLst>
                <a:tab pos="150495" algn="l"/>
              </a:tabLst>
            </a:pPr>
            <a:r>
              <a:rPr sz="500" b="1" kern="0" dirty="0">
                <a:solidFill>
                  <a:srgbClr val="000000">
                    <a:alpha val="100000"/>
                  </a:srgbClr>
                </a:solidFill>
                <a:latin typeface="Arial Bold" panose="020B0604020202090204" charset="0"/>
                <a:ea typeface="Arial" panose="020B0604020202090204"/>
                <a:cs typeface="Arial Bold" panose="020B0604020202090204" charset="0"/>
              </a:rPr>
              <a:t>Figure S2</a:t>
            </a:r>
            <a:r>
              <a:rPr lang="en-US" sz="500" b="1" kern="0" dirty="0">
                <a:solidFill>
                  <a:srgbClr val="000000">
                    <a:alpha val="100000"/>
                  </a:srgbClr>
                </a:solidFill>
                <a:latin typeface="Arial Bold" panose="020B0604020202090204" charset="0"/>
                <a:ea typeface="Arial" panose="020B0604020202090204"/>
                <a:cs typeface="Arial Bold" panose="020B0604020202090204" charset="0"/>
              </a:rPr>
              <a:t> </a:t>
            </a:r>
            <a:r>
              <a:rPr sz="500" b="1" kern="0" dirty="0">
                <a:solidFill>
                  <a:srgbClr val="000000">
                    <a:alpha val="100000"/>
                  </a:srgbClr>
                </a:solidFill>
                <a:latin typeface="Arial Bold" panose="020B0604020202090204" charset="0"/>
                <a:ea typeface="Arial" panose="020B0604020202090204"/>
                <a:cs typeface="Arial Bold" panose="020B0604020202090204" charset="0"/>
              </a:rPr>
              <a:t>Flows of calories (kcal per capita per day) embedded in FLW by food category generated along different stages of global FSC</a:t>
            </a:r>
            <a:r>
              <a:rPr lang="en-US" sz="500" b="1" kern="0" dirty="0">
                <a:solidFill>
                  <a:srgbClr val="000000">
                    <a:alpha val="100000"/>
                  </a:srgbClr>
                </a:solidFill>
                <a:latin typeface="Arial Bold" panose="020B0604020202090204" charset="0"/>
                <a:ea typeface="Arial" panose="020B0604020202090204"/>
                <a:cs typeface="Arial Bold" panose="020B0604020202090204" charset="0"/>
              </a:rPr>
              <a:t> </a:t>
            </a:r>
            <a:r>
              <a:rPr lang="en-US" sz="500" b="1" kern="0" dirty="0">
                <a:solidFill>
                  <a:srgbClr val="000000">
                    <a:alpha val="100000"/>
                  </a:srgbClr>
                </a:solidFill>
                <a:latin typeface="Arial Bold" panose="020B0604020202090204" charset="0"/>
                <a:ea typeface="Arial" panose="020B0604020202090204"/>
                <a:cs typeface="Arial Bold" panose="020B0604020202090204" charset="0"/>
              </a:rPr>
              <a:t>in 2022</a:t>
            </a:r>
            <a:endParaRPr lang="en-US" sz="500" b="1" kern="0" dirty="0">
              <a:solidFill>
                <a:srgbClr val="000000">
                  <a:alpha val="100000"/>
                </a:srgbClr>
              </a:solidFill>
              <a:latin typeface="Arial Bold" panose="020B0604020202090204" charset="0"/>
              <a:ea typeface="Arial" panose="020B0604020202090204"/>
              <a:cs typeface="Arial Bold" panose="020B0604020202090204" charset="0"/>
            </a:endParaRPr>
          </a:p>
        </p:txBody>
      </p:sp>
      <p:pic>
        <p:nvPicPr>
          <p:cNvPr id="4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"/>
          <a:stretch>
            <a:fillRect/>
          </a:stretch>
        </p:blipFill>
        <p:spPr>
          <a:xfrm rot="21600000">
            <a:off x="281305" y="1313180"/>
            <a:ext cx="762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50"/>
          <p:cNvSpPr/>
          <p:nvPr/>
        </p:nvSpPr>
        <p:spPr>
          <a:xfrm>
            <a:off x="268389" y="942568"/>
            <a:ext cx="4088129" cy="16846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just" rtl="0" eaLnBrk="0">
              <a:lnSpc>
                <a:spcPct val="107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High-income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experience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most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ignificant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FW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accounting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35.21%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total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just" rtl="0" eaLnBrk="0">
              <a:lnSpc>
                <a:spcPct val="94000"/>
              </a:lnSpc>
              <a:spcBef>
                <a:spcPts val="525"/>
              </a:spcBef>
              <a:tabLst>
                <a:tab pos="15113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This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annual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FW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high-income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alone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ould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feed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3035" algn="just" rtl="0" eaLnBrk="0">
              <a:lnSpc>
                <a:spcPct val="94000"/>
              </a:lnSpc>
              <a:spcBef>
                <a:spcPts val="2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733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hungry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pe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ople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for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1.45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years.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0495" indent="-73025" algn="just" rtl="0" eaLnBrk="0">
              <a:lnSpc>
                <a:spcPct val="107000"/>
              </a:lnSpc>
              <a:spcBef>
                <a:spcPts val="440"/>
              </a:spcBef>
              <a:tabLst>
                <a:tab pos="15113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This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highlights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”heat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deprivation”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low-income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region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within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the 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supply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chain.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just" rtl="0" eaLnBrk="0">
              <a:lnSpc>
                <a:spcPct val="94000"/>
              </a:lnSpc>
              <a:spcBef>
                <a:spcPts val="52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Low-income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groups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face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scarc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ity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intensified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indent="-6350" algn="just" rtl="0" eaLnBrk="0">
              <a:lnSpc>
                <a:spcPct val="115000"/>
              </a:lnSpc>
              <a:spcBef>
                <a:spcPts val="15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pressure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from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high-inc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countries’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wasteful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behaviors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138946"/>
            <a:ext cx="65265" cy="65265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1756841"/>
            <a:ext cx="65265" cy="65265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1374737"/>
            <a:ext cx="65265" cy="65265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992619"/>
            <a:ext cx="65265" cy="65265"/>
          </a:xfrm>
          <a:prstGeom prst="rect">
            <a:avLst/>
          </a:prstGeom>
        </p:spPr>
      </p:pic>
      <p:sp>
        <p:nvSpPr>
          <p:cNvPr id="60" name="textbox 60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6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3825" algn="l" rtl="0" eaLnBrk="0">
              <a:lnSpc>
                <a:spcPct val="95000"/>
              </a:lnSpc>
            </a:pP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Unequal</a:t>
            </a:r>
            <a:r>
              <a:rPr sz="1300" kern="0" spc="2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Burd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en:  High-Income</a:t>
            </a:r>
            <a:r>
              <a:rPr sz="1300" kern="0" spc="13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vs.  Low-Income</a:t>
            </a:r>
            <a:r>
              <a:rPr sz="1300" kern="0" spc="20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64" name="textbox 64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8"/>
          <p:cNvSpPr/>
          <p:nvPr/>
        </p:nvSpPr>
        <p:spPr>
          <a:xfrm>
            <a:off x="268389" y="707034"/>
            <a:ext cx="4187190" cy="22136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24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2400" indent="-74930" algn="l" rtl="0" eaLnBrk="0">
              <a:lnSpc>
                <a:spcPct val="107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Developed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reveal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FLW’s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cross-regiona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heat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transfer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mechanism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its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multi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level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impact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5575" indent="-78105" algn="l" rtl="0" eaLnBrk="0">
              <a:lnSpc>
                <a:spcPct val="107000"/>
              </a:lnSpc>
              <a:spcBef>
                <a:spcPts val="43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Integrated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Approach:</a:t>
            </a:r>
            <a:r>
              <a:rPr sz="1000" kern="0" spc="2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Combines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Input-Output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(IO)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analysis,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Life        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Cycle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Assessment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(LCA)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mass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balanc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methods.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49225" indent="-71755" algn="l" rtl="0" eaLnBrk="0">
              <a:lnSpc>
                <a:spcPct val="107000"/>
              </a:lnSpc>
              <a:spcBef>
                <a:spcPts val="45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Data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Sources:  FAOSTAT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Phys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ical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Balance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Sheet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bilateral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trade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data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Exiobase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input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output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data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spcBef>
                <a:spcPts val="515"/>
              </a:spcBef>
              <a:tabLst>
                <a:tab pos="15303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Scope:  Global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balance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sheet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database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covering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6985" algn="l" rtl="0" eaLnBrk="0">
              <a:lnSpc>
                <a:spcPct val="107000"/>
              </a:lnSpc>
              <a:spcBef>
                <a:spcPts val="140"/>
              </a:spcBef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49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countries/regions,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95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agricultural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products,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five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supply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chain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links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(2010-20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22).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algn="l" rtl="0" eaLnBrk="0">
              <a:lnSpc>
                <a:spcPct val="122000"/>
              </a:lnSpc>
            </a:pPr>
            <a:endParaRPr sz="3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1130" indent="-73660" algn="l" rtl="0" eaLnBrk="0">
              <a:lnSpc>
                <a:spcPct val="109000"/>
              </a:lnSpc>
              <a:spcBef>
                <a:spcPts val="0"/>
              </a:spcBef>
              <a:tabLst>
                <a:tab pos="15430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Quantifies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macronutrient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calories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protein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fat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carbohydrates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micronutrient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losses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(vitamins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B6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B12;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minerals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iron,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zinc,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calcium,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nesium).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70" name="picture 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2457602"/>
            <a:ext cx="65265" cy="65265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1903425"/>
            <a:ext cx="65265" cy="65265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1089" y="1521307"/>
            <a:ext cx="65265" cy="65265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1139202"/>
            <a:ext cx="65265" cy="65265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089" y="757097"/>
            <a:ext cx="65265" cy="65265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9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0015" algn="l" rtl="0" eaLnBrk="0">
              <a:lnSpc>
                <a:spcPct val="96000"/>
              </a:lnSpc>
              <a:spcBef>
                <a:spcPts val="5"/>
              </a:spcBef>
            </a:pP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Comprehensive</a:t>
            </a:r>
            <a:r>
              <a:rPr sz="13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Assessment</a:t>
            </a:r>
            <a:r>
              <a:rPr sz="1300" kern="0" spc="2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3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Framework</a:t>
            </a:r>
            <a:endParaRPr sz="13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84" name="textbox 84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8"/>
          <p:cNvSpPr/>
          <p:nvPr/>
        </p:nvSpPr>
        <p:spPr>
          <a:xfrm>
            <a:off x="268389" y="445299"/>
            <a:ext cx="4183379" cy="16421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8115" indent="-80645" algn="l" rtl="0" eaLnBrk="0">
              <a:lnSpc>
                <a:spcPct val="107000"/>
              </a:lnSpc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2022,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calorie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due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50355.26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   kilocalories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(1792.59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capita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day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).</a:t>
            </a:r>
            <a:r>
              <a:rPr lang="en-US"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This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ugh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feed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733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hungry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people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worldwide.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5000"/>
              </a:lnSpc>
              <a:spcBef>
                <a:spcPts val="65"/>
              </a:spcBef>
              <a:tabLst>
                <a:tab pos="15303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Spatial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Differences: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5000"/>
              </a:lnSpc>
              <a:spcBef>
                <a:spcPts val="65"/>
              </a:spcBef>
              <a:tabLst>
                <a:tab pos="153035" algn="l"/>
              </a:tabLst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8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8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mainly</a:t>
            </a:r>
            <a:r>
              <a:rPr sz="8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8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production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8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post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harvest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storage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,</a:t>
            </a:r>
            <a:r>
              <a:rPr sz="8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8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transport</a:t>
            </a:r>
            <a:r>
              <a:rPr sz="800" kern="0" spc="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800" kern="0" spc="6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5000"/>
              </a:lnSpc>
              <a:spcBef>
                <a:spcPts val="65"/>
              </a:spcBef>
              <a:tabLst>
                <a:tab pos="153035" algn="l"/>
              </a:tabLst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8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</a:t>
            </a:r>
            <a:r>
              <a:rPr sz="800" kern="0" spc="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8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concentrated</a:t>
            </a:r>
            <a:r>
              <a:rPr sz="8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8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retail</a:t>
            </a:r>
            <a:r>
              <a:rPr sz="8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8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consumption</a:t>
            </a:r>
            <a:r>
              <a:rPr lang="en-US" sz="8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stages.</a:t>
            </a:r>
            <a:endParaRPr sz="800" kern="0" spc="-3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81089" y="991336"/>
            <a:ext cx="65265" cy="65265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089" y="495363"/>
            <a:ext cx="65265" cy="65265"/>
          </a:xfrm>
          <a:prstGeom prst="rect">
            <a:avLst/>
          </a:prstGeom>
        </p:spPr>
      </p:pic>
      <p:sp>
        <p:nvSpPr>
          <p:cNvPr id="106" name="textbox 106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4460" algn="l" rtl="0" eaLnBrk="0">
              <a:lnSpc>
                <a:spcPct val="79000"/>
              </a:lnSpc>
              <a:spcBef>
                <a:spcPts val="5"/>
              </a:spcBef>
            </a:pP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Nutrient</a:t>
            </a:r>
            <a:r>
              <a:rPr sz="1400" kern="0" spc="20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Loss: 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Macronutrients</a:t>
            </a:r>
            <a:endParaRPr sz="14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108" name="picture 1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110" name="textbox 110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4" name="图片 4" descr="截屏2025-06-30 22.25.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57300" y="1324610"/>
            <a:ext cx="2094230" cy="18548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78105" y="3152140"/>
            <a:ext cx="4451985" cy="173355"/>
          </a:xfrm>
          <a:prstGeom prst="rect">
            <a:avLst/>
          </a:prstGeom>
        </p:spPr>
        <p:txBody>
          <a:bodyPr wrap="square">
            <a:spAutoFit/>
          </a:bodyPr>
          <a:p>
            <a:pPr marL="157480" indent="-80010" algn="ctr" eaLnBrk="0">
              <a:lnSpc>
                <a:spcPct val="107000"/>
              </a:lnSpc>
              <a:spcBef>
                <a:spcPts val="440"/>
              </a:spcBef>
              <a:buClrTx/>
              <a:buSzTx/>
              <a:buFontTx/>
              <a:tabLst>
                <a:tab pos="150495" algn="l"/>
              </a:tabLst>
            </a:pPr>
            <a:r>
              <a:rPr sz="500" b="1" kern="0" dirty="0">
                <a:solidFill>
                  <a:srgbClr val="000000">
                    <a:alpha val="100000"/>
                  </a:srgbClr>
                </a:solidFill>
                <a:latin typeface="Arial Bold" panose="020B0604020202090204" charset="0"/>
                <a:ea typeface="Arial" panose="020B0604020202090204"/>
                <a:cs typeface="Arial Bold" panose="020B0604020202090204" charset="0"/>
              </a:rPr>
              <a:t>Figure 1. Global distribution characteristics of nutrients embedded in FLW</a:t>
            </a:r>
            <a:endParaRPr sz="500" b="1" kern="0" dirty="0">
              <a:solidFill>
                <a:srgbClr val="000000">
                  <a:alpha val="100000"/>
                </a:srgbClr>
              </a:solidFill>
              <a:latin typeface="Arial Bold" panose="020B0604020202090204" charset="0"/>
              <a:ea typeface="Arial" panose="020B0604020202090204"/>
              <a:cs typeface="Arial Bold" panose="020B060402020209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2"/>
          <p:cNvSpPr/>
          <p:nvPr/>
        </p:nvSpPr>
        <p:spPr>
          <a:xfrm>
            <a:off x="268389" y="445299"/>
            <a:ext cx="4171315" cy="17684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l" rtl="0" eaLnBrk="0">
              <a:lnSpc>
                <a:spcPct val="107000"/>
              </a:lnSpc>
              <a:tabLst>
                <a:tab pos="15303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Severe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key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micronutrients: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e.g.,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11472.95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tons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 Vitamin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(34.9%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 global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adult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recommended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intake).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57480" indent="-80010" algn="l" rtl="0" eaLnBrk="0">
              <a:lnSpc>
                <a:spcPct val="107000"/>
              </a:lnSpc>
              <a:spcBef>
                <a:spcPts val="140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High-value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nutrients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(e.g.,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meat,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dairy)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are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wasted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significa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ntly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high-income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countries,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leading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nutritional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resourc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mismatch.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5000"/>
              </a:lnSpc>
              <a:spcBef>
                <a:spcPts val="6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Composition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Differences: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120"/>
              </a:spcBef>
              <a:tabLst>
                <a:tab pos="43497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Low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Fruits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(43.19%)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grains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(15.72%),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primarily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upstream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120"/>
              </a:spcBef>
              <a:tabLst>
                <a:tab pos="434975" algn="l"/>
              </a:tabLst>
            </a:pP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34340" indent="-79375" algn="l" rtl="0" eaLnBrk="0">
              <a:lnSpc>
                <a:spcPct val="104000"/>
              </a:lnSpc>
              <a:spcBef>
                <a:spcPts val="205"/>
              </a:spcBef>
              <a:tabLst>
                <a:tab pos="43497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Dairy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(231.76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capita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day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),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meat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212.64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             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capita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day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),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beverages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(73.71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kcal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capita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day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at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34340" algn="l" rtl="0" eaLnBrk="0">
              <a:lnSpc>
                <a:spcPts val="1210"/>
              </a:lnSpc>
              <a:spcBef>
                <a:spcPts val="1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retail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household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levels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75895" algn="l" rtl="0" eaLnBrk="0">
              <a:lnSpc>
                <a:spcPct val="94000"/>
              </a:lnSpc>
              <a:spcBef>
                <a:spcPts val="75"/>
              </a:spcBef>
              <a:tabLst>
                <a:tab pos="25844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Figure</a:t>
            </a:r>
            <a:r>
              <a:rPr sz="1000" kern="0" spc="2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1e-h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show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distribution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by</a:t>
            </a:r>
            <a:r>
              <a:rPr sz="10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category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income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79336" y="2094649"/>
            <a:ext cx="65265" cy="65265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0865" y="1631586"/>
            <a:ext cx="52585" cy="52585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0865" y="1327929"/>
            <a:ext cx="52585" cy="52585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089" y="1163408"/>
            <a:ext cx="65265" cy="65265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089" y="839508"/>
            <a:ext cx="65265" cy="65265"/>
          </a:xfrm>
          <a:prstGeom prst="rect">
            <a:avLst/>
          </a:prstGeom>
        </p:spPr>
      </p:pic>
      <p:pic>
        <p:nvPicPr>
          <p:cNvPr id="124" name="picture 1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81089" y="495363"/>
            <a:ext cx="65265" cy="65265"/>
          </a:xfrm>
          <a:prstGeom prst="rect">
            <a:avLst/>
          </a:prstGeom>
        </p:spPr>
      </p:pic>
      <p:sp>
        <p:nvSpPr>
          <p:cNvPr id="130" name="textbox 130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4460" algn="l" rtl="0" eaLnBrk="0">
              <a:lnSpc>
                <a:spcPct val="89000"/>
              </a:lnSpc>
              <a:spcBef>
                <a:spcPts val="5"/>
              </a:spcBef>
            </a:pP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Nutrient</a:t>
            </a:r>
            <a:r>
              <a:rPr sz="1400" kern="0" spc="20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Loss:  M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icronutrients</a:t>
            </a:r>
            <a:r>
              <a:rPr sz="1400" kern="0" spc="1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14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Food</a:t>
            </a:r>
            <a:r>
              <a:rPr sz="1400" kern="0" spc="17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6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Categories</a:t>
            </a:r>
            <a:endParaRPr sz="14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132" name="picture 1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134" name="textbox 134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268389" y="425056"/>
            <a:ext cx="4151629" cy="17075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94000"/>
              </a:lnSpc>
              <a:tabLst>
                <a:tab pos="15621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Global</a:t>
            </a:r>
            <a:r>
              <a:rPr sz="1000" kern="0" spc="2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r>
              <a:rPr sz="10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(2022):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6000"/>
              </a:lnSpc>
              <a:spcBef>
                <a:spcPts val="130"/>
              </a:spcBef>
              <a:tabLst>
                <a:tab pos="42862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26.55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million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hectares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agricultural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ts val="1195"/>
              </a:lnSpc>
              <a:spcBef>
                <a:spcPts val="165"/>
              </a:spcBef>
              <a:tabLst>
                <a:tab pos="434975" algn="l"/>
              </a:tabLst>
            </a:pPr>
            <a:r>
              <a:rPr lang="en-US"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125.037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cubic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meters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blue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water.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ct val="95000"/>
              </a:lnSpc>
              <a:spcBef>
                <a:spcPts val="5"/>
              </a:spcBef>
              <a:tabLst>
                <a:tab pos="42862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281.042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cubic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meters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green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water.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ts val="1115"/>
              </a:lnSpc>
              <a:spcBef>
                <a:spcPts val="165"/>
              </a:spcBef>
              <a:tabLst>
                <a:tab pos="42862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2713.84</a:t>
            </a:r>
            <a:r>
              <a:rPr sz="900" kern="0" spc="1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million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tons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</a:t>
            </a:r>
            <a:r>
              <a:rPr sz="1000" kern="0" spc="0" baseline="-10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r>
              <a:rPr sz="6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equivalent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GHG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emissions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84000"/>
              </a:lnSpc>
              <a:spcBef>
                <a:spcPts val="6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0865" y="1095113"/>
            <a:ext cx="52585" cy="52585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0865" y="943284"/>
            <a:ext cx="52585" cy="52585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0865" y="791456"/>
            <a:ext cx="52585" cy="52585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0865" y="639627"/>
            <a:ext cx="52585" cy="52585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089" y="475119"/>
            <a:ext cx="65265" cy="65265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3825" algn="l" rtl="0" eaLnBrk="0">
              <a:lnSpc>
                <a:spcPct val="90000"/>
              </a:lnSpc>
              <a:spcBef>
                <a:spcPts val="5"/>
              </a:spcBef>
            </a:pP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4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otprint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4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endParaRPr sz="14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164" name="picture 1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166" name="textbox 166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5" name="图片 5" descr="截屏2025-06-30 22.25.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9965" y="1229360"/>
            <a:ext cx="2628265" cy="19310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12700" y="3080385"/>
            <a:ext cx="4620895" cy="2451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27000" algn="ctr" defTabSz="266700">
              <a:spcAft>
                <a:spcPct val="0"/>
              </a:spcAft>
            </a:pPr>
            <a:r>
              <a:rPr lang="en-US" altLang="zh-CN" sz="500" b="1">
                <a:latin typeface="Times New Roman Bold" panose="02020603050405020304"/>
                <a:ea typeface="宋体"/>
              </a:rPr>
              <a:t>Figure 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2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. Land use, 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w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ater use, greenhouse-gas emissions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, 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greenhouse-gas emissions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,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 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potential environmental economic cost and 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complete economic lost embedded in FLW generated along global food supply chains.</a:t>
            </a:r>
            <a:endParaRPr lang="en-US" altLang="zh-CN" sz="500" b="1">
              <a:latin typeface="Times New Roman Bold" panose="02020603050405020304"/>
              <a:ea typeface="宋体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6"/>
          <p:cNvSpPr/>
          <p:nvPr/>
        </p:nvSpPr>
        <p:spPr>
          <a:xfrm>
            <a:off x="268605" y="424815"/>
            <a:ext cx="4151630" cy="8210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77470" algn="l" rtl="0" eaLnBrk="0">
              <a:lnSpc>
                <a:spcPct val="84000"/>
              </a:lnSpc>
              <a:spcBef>
                <a:spcPts val="65"/>
              </a:spcBef>
              <a:tabLst>
                <a:tab pos="160020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Economic</a:t>
            </a:r>
            <a:r>
              <a:rPr sz="10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Costs:</a:t>
            </a: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ts val="1130"/>
              </a:lnSpc>
              <a:spcBef>
                <a:spcPts val="200"/>
              </a:spcBef>
              <a:tabLst>
                <a:tab pos="435610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Potential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economic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costs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$354.10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billion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USD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354965" algn="l" rtl="0" eaLnBrk="0">
              <a:lnSpc>
                <a:spcPts val="1130"/>
              </a:lnSpc>
              <a:spcBef>
                <a:spcPts val="65"/>
              </a:spcBef>
              <a:tabLst>
                <a:tab pos="42862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Total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economic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:</a:t>
            </a:r>
            <a:r>
              <a:rPr sz="900" kern="0" spc="25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$19.32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900" kern="0" spc="18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USD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endParaRPr sz="9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434340" indent="-79375" algn="l" rtl="0" eaLnBrk="0">
              <a:lnSpc>
                <a:spcPct val="118000"/>
              </a:lnSpc>
              <a:spcBef>
                <a:spcPts val="45"/>
              </a:spcBef>
              <a:tabLst>
                <a:tab pos="434975" algn="l"/>
              </a:tabLst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	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US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($6.18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900" kern="0" spc="1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and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China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($1.6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6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trillion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)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rank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highest</a:t>
            </a:r>
            <a:r>
              <a:rPr sz="900" kern="0" spc="16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in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economic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losses.</a:t>
            </a:r>
            <a:endParaRPr sz="8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257175" algn="l" rtl="0" eaLnBrk="0">
              <a:lnSpc>
                <a:spcPct val="94000"/>
              </a:lnSpc>
              <a:spcBef>
                <a:spcPts val="100"/>
              </a:spcBef>
              <a:tabLst>
                <a:tab pos="339725" algn="l"/>
              </a:tabLst>
            </a:pPr>
            <a:endParaRPr sz="10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70865" y="1095113"/>
            <a:ext cx="52585" cy="52585"/>
          </a:xfrm>
          <a:prstGeom prst="rect">
            <a:avLst/>
          </a:prstGeom>
        </p:spPr>
      </p:pic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0865" y="943284"/>
            <a:ext cx="52585" cy="52585"/>
          </a:xfrm>
          <a:prstGeom prst="rect">
            <a:avLst/>
          </a:prstGeom>
        </p:spPr>
      </p:pic>
      <p:pic>
        <p:nvPicPr>
          <p:cNvPr id="152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70865" y="791456"/>
            <a:ext cx="52585" cy="52585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70865" y="639627"/>
            <a:ext cx="52585" cy="52585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81089" y="475119"/>
            <a:ext cx="65265" cy="65265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989465" y="3239034"/>
            <a:ext cx="1575860" cy="58392"/>
          </a:xfrm>
          <a:prstGeom prst="rect">
            <a:avLst/>
          </a:prstGeom>
        </p:spPr>
      </p:pic>
      <p:sp>
        <p:nvSpPr>
          <p:cNvPr id="162" name="textbox 162"/>
          <p:cNvSpPr/>
          <p:nvPr/>
        </p:nvSpPr>
        <p:spPr>
          <a:xfrm>
            <a:off x="0" y="0"/>
            <a:ext cx="4608195" cy="350520"/>
          </a:xfrm>
          <a:prstGeom prst="rect">
            <a:avLst/>
          </a:prstGeom>
          <a:solidFill>
            <a:srgbClr val="3333B2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700" dirty="0"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marL="123825" algn="l" rtl="0" eaLnBrk="0">
              <a:lnSpc>
                <a:spcPct val="90000"/>
              </a:lnSpc>
              <a:spcBef>
                <a:spcPts val="5"/>
              </a:spcBef>
            </a:pP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Environmental</a:t>
            </a:r>
            <a:r>
              <a:rPr sz="1400" kern="0" spc="21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4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Fo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otprint</a:t>
            </a:r>
            <a:r>
              <a:rPr sz="1400" kern="0" spc="12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of</a:t>
            </a:r>
            <a:r>
              <a:rPr sz="1400" kern="0" spc="1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sz="1400" kern="0" spc="-50" dirty="0">
                <a:solidFill>
                  <a:srgbClr val="FFFFFF">
                    <a:alpha val="10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FLW</a:t>
            </a:r>
            <a:endParaRPr sz="1400" dirty="0"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0" y="3337915"/>
            <a:ext cx="4607991" cy="118084"/>
            <a:chOff x="0" y="0"/>
            <a:chExt cx="4607991" cy="118084"/>
          </a:xfrm>
        </p:grpSpPr>
        <p:pic>
          <p:nvPicPr>
            <p:cNvPr id="164" name="picture 16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1600000">
              <a:off x="0" y="0"/>
              <a:ext cx="4607991" cy="118084"/>
            </a:xfrm>
            <a:prstGeom prst="rect">
              <a:avLst/>
            </a:prstGeom>
          </p:spPr>
        </p:pic>
        <p:sp>
          <p:nvSpPr>
            <p:cNvPr id="166" name="textbox 166"/>
            <p:cNvSpPr/>
            <p:nvPr/>
          </p:nvSpPr>
          <p:spPr>
            <a:xfrm>
              <a:off x="-12700" y="-12700"/>
              <a:ext cx="4633595" cy="14351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3000"/>
                </a:lnSpc>
              </a:pPr>
              <a:endParaRPr sz="2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  <a:p>
              <a:pPr marL="100330" algn="l" rtl="0" eaLnBrk="0">
                <a:lnSpc>
                  <a:spcPts val="665"/>
                </a:lnSpc>
                <a:spcBef>
                  <a:spcPts val="0"/>
                </a:spcBef>
              </a:pP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Food</a:t>
              </a:r>
              <a:r>
                <a:rPr sz="500" kern="0" spc="12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Loss</a:t>
              </a:r>
              <a:r>
                <a:rPr sz="500" kern="0" spc="10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and</a:t>
              </a:r>
              <a:r>
                <a:rPr sz="500" kern="0" spc="8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Waste</a:t>
              </a:r>
              <a:r>
                <a:rPr sz="500" kern="0" spc="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                                                                                  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July</a:t>
              </a:r>
              <a:r>
                <a:rPr sz="500" kern="0" spc="15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8,</a:t>
              </a:r>
              <a:r>
                <a:rPr sz="500" kern="0" spc="9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 </a:t>
              </a:r>
              <a:r>
                <a:rPr sz="500" kern="0" spc="30" dirty="0">
                  <a:solidFill>
                    <a:srgbClr val="FFFFFF">
                      <a:alpha val="100000"/>
                    </a:srgbClr>
                  </a:solidFill>
                  <a:latin typeface="Arial" panose="020B0604020202090204"/>
                  <a:ea typeface="Arial" panose="020B0604020202090204"/>
                  <a:cs typeface="Arial" panose="020B0604020202090204"/>
                </a:rPr>
                <a:t>2025</a:t>
              </a:r>
              <a:endParaRPr sz="500" dirty="0">
                <a:latin typeface="Arial" panose="020B0604020202090204"/>
                <a:ea typeface="Arial" panose="020B0604020202090204"/>
                <a:cs typeface="Arial" panose="020B0604020202090204"/>
              </a:endParaRPr>
            </a:p>
          </p:txBody>
        </p:sp>
      </p:grpSp>
      <p:pic>
        <p:nvPicPr>
          <p:cNvPr id="2" name="图片 5" descr="截屏2025-06-30 22.25.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89965" y="1229360"/>
            <a:ext cx="2628265" cy="19310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0"/>
            </p:custDataLst>
          </p:nvPr>
        </p:nvSpPr>
        <p:spPr>
          <a:xfrm>
            <a:off x="-12700" y="3080385"/>
            <a:ext cx="4620895" cy="2451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27000" algn="ctr" defTabSz="266700">
              <a:spcAft>
                <a:spcPct val="0"/>
              </a:spcAft>
            </a:pPr>
            <a:r>
              <a:rPr lang="en-US" altLang="zh-CN" sz="500" b="1">
                <a:latin typeface="Times New Roman Bold" panose="02020603050405020304"/>
                <a:ea typeface="宋体"/>
              </a:rPr>
              <a:t>Figure 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2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. Land use, 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w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ater use, greenhouse-gas emissions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, 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greenhouse-gas emissions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,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 </a:t>
            </a:r>
            <a:r>
              <a:rPr lang="en-US" altLang="zh-CN" sz="500" b="1">
                <a:latin typeface="Times New Roman Bold" panose="02020603050405020304"/>
                <a:ea typeface="Times New Roman Bold" panose="02020603050405020304"/>
              </a:rPr>
              <a:t>potential environmental economic cost and </a:t>
            </a:r>
            <a:r>
              <a:rPr lang="en-US" altLang="zh-CN" sz="500" b="1">
                <a:latin typeface="Times New Roman Bold" panose="02020603050405020304"/>
                <a:ea typeface="宋体"/>
              </a:rPr>
              <a:t>complete economic lost embedded in FLW generated along global food supply chains.</a:t>
            </a:r>
            <a:endParaRPr lang="en-US" altLang="zh-CN" sz="500" b="1">
              <a:latin typeface="Times New Roman Bold" panose="02020603050405020304"/>
              <a:ea typeface="宋体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11135</Words>
  <Application>WPS 文字</Application>
  <PresentationFormat/>
  <Paragraphs>219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Arial</vt:lpstr>
      <vt:lpstr>Malgun Gothic</vt:lpstr>
      <vt:lpstr>Apple SD Gothic Neo</vt:lpstr>
      <vt:lpstr>微软雅黑</vt:lpstr>
      <vt:lpstr>汉仪旗黑</vt:lpstr>
      <vt:lpstr>宋体</vt:lpstr>
      <vt:lpstr>Arial Unicode MS</vt:lpstr>
      <vt:lpstr>Calibri</vt:lpstr>
      <vt:lpstr>Helvetica Neue</vt:lpstr>
      <vt:lpstr>汉仪书宋二KW</vt:lpstr>
      <vt:lpstr>Times New Roman</vt:lpstr>
      <vt:lpstr>宋体</vt:lpstr>
      <vt:lpstr>Arial Bold</vt:lpstr>
      <vt:lpstr>Times New Roman Bold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Yang zy</cp:lastModifiedBy>
  <cp:revision>3</cp:revision>
  <dcterms:created xsi:type="dcterms:W3CDTF">2025-06-30T16:37:57Z</dcterms:created>
  <dcterms:modified xsi:type="dcterms:W3CDTF">2025-06-30T16:37:57Z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wqlLaW5nc29mdCBQREYgdG8gV1BTIDExMEI</vt:lpwstr>
  </property>
  <property fmtid="{D5CDD505-2E9C-101B-9397-08002B2CF9AE}" pid="3" name="Created">
    <vt:filetime>2025-06-30T23:43:34Z</vt:filetime>
  </property>
  <property fmtid="{D5CDD505-2E9C-101B-9397-08002B2CF9AE}" pid="4" name="UsrData">
    <vt:lpwstr>6862b0a5d6b895001faa45d2wl</vt:lpwstr>
  </property>
  <property fmtid="{D5CDD505-2E9C-101B-9397-08002B2CF9AE}" pid="5" name="ICV">
    <vt:lpwstr>873789B7FD6F371F15B162681A7DEF79_42</vt:lpwstr>
  </property>
  <property fmtid="{D5CDD505-2E9C-101B-9397-08002B2CF9AE}" pid="6" name="KSOProductBuildVer">
    <vt:lpwstr>2052-6.8.2.8850</vt:lpwstr>
  </property>
</Properties>
</file>