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5"/>
  </p:notesMasterIdLst>
  <p:sldIdLst>
    <p:sldId id="256" r:id="rId2"/>
    <p:sldId id="257" r:id="rId3"/>
    <p:sldId id="307" r:id="rId4"/>
    <p:sldId id="324" r:id="rId5"/>
    <p:sldId id="288" r:id="rId6"/>
    <p:sldId id="308" r:id="rId7"/>
    <p:sldId id="325" r:id="rId8"/>
    <p:sldId id="309" r:id="rId9"/>
    <p:sldId id="310" r:id="rId10"/>
    <p:sldId id="311" r:id="rId11"/>
    <p:sldId id="312" r:id="rId12"/>
    <p:sldId id="313" r:id="rId13"/>
    <p:sldId id="314" r:id="rId14"/>
    <p:sldId id="315" r:id="rId15"/>
    <p:sldId id="316" r:id="rId16"/>
    <p:sldId id="319" r:id="rId17"/>
    <p:sldId id="318" r:id="rId18"/>
    <p:sldId id="320" r:id="rId19"/>
    <p:sldId id="322" r:id="rId20"/>
    <p:sldId id="323" r:id="rId21"/>
    <p:sldId id="327" r:id="rId22"/>
    <p:sldId id="321" r:id="rId23"/>
    <p:sldId id="263" r:id="rId24"/>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CDDD"/>
    <a:srgbClr val="17406D"/>
    <a:srgbClr val="E5E5E5"/>
    <a:srgbClr val="000000"/>
    <a:srgbClr val="2D74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413" y="32"/>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6E99EB-3181-4A0F-9771-E7591C5A2FF3}" type="datetimeFigureOut">
              <a:rPr lang="zh-CN" altLang="en-US" smtClean="0"/>
              <a:t>2025/7/1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790F99-9EE4-4C9B-B91D-C297D165A342}" type="slidenum">
              <a:rPr lang="zh-CN" altLang="en-US" smtClean="0"/>
              <a:t>‹#›</a:t>
            </a:fld>
            <a:endParaRPr lang="zh-CN" altLang="en-US"/>
          </a:p>
        </p:txBody>
      </p:sp>
    </p:spTree>
    <p:extLst>
      <p:ext uri="{BB962C8B-B14F-4D97-AF65-F5344CB8AC3E}">
        <p14:creationId xmlns:p14="http://schemas.microsoft.com/office/powerpoint/2010/main" val="978661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790F99-9EE4-4C9B-B91D-C297D165A342}" type="slidenum">
              <a:rPr lang="zh-CN" altLang="en-US" smtClean="0"/>
              <a:t>1</a:t>
            </a:fld>
            <a:endParaRPr lang="zh-CN" altLang="en-US"/>
          </a:p>
        </p:txBody>
      </p:sp>
    </p:spTree>
    <p:extLst>
      <p:ext uri="{BB962C8B-B14F-4D97-AF65-F5344CB8AC3E}">
        <p14:creationId xmlns:p14="http://schemas.microsoft.com/office/powerpoint/2010/main" val="42384617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722F2C-C425-8B82-20B7-0CC2DD3250A0}"/>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E7728636-FFCF-8E27-2BDA-9E01CCFC28FF}"/>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418BC78-6851-8EFD-99BB-0B2F1658B20E}"/>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327D4406-E962-46F5-B09C-F8DFFAB5EB53}"/>
              </a:ext>
            </a:extLst>
          </p:cNvPr>
          <p:cNvSpPr>
            <a:spLocks noGrp="1"/>
          </p:cNvSpPr>
          <p:nvPr>
            <p:ph type="sldNum" sz="quarter" idx="10"/>
          </p:nvPr>
        </p:nvSpPr>
        <p:spPr/>
        <p:txBody>
          <a:bodyPr/>
          <a:lstStyle/>
          <a:p>
            <a:fld id="{93790F99-9EE4-4C9B-B91D-C297D165A342}" type="slidenum">
              <a:rPr lang="zh-CN" altLang="en-US" smtClean="0"/>
              <a:t>10</a:t>
            </a:fld>
            <a:endParaRPr lang="zh-CN" altLang="en-US"/>
          </a:p>
        </p:txBody>
      </p:sp>
    </p:spTree>
    <p:extLst>
      <p:ext uri="{BB962C8B-B14F-4D97-AF65-F5344CB8AC3E}">
        <p14:creationId xmlns:p14="http://schemas.microsoft.com/office/powerpoint/2010/main" val="3892802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7F3959-86A2-378C-A513-50317EBB009D}"/>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9C78C7DF-3239-3AAB-B9B4-8BDE6A9562CC}"/>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4460775E-5301-425C-CB9C-F0D0368905B9}"/>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40356E4F-23CE-0080-42C0-CD562E604FBE}"/>
              </a:ext>
            </a:extLst>
          </p:cNvPr>
          <p:cNvSpPr>
            <a:spLocks noGrp="1"/>
          </p:cNvSpPr>
          <p:nvPr>
            <p:ph type="sldNum" sz="quarter" idx="10"/>
          </p:nvPr>
        </p:nvSpPr>
        <p:spPr/>
        <p:txBody>
          <a:bodyPr/>
          <a:lstStyle/>
          <a:p>
            <a:fld id="{93790F99-9EE4-4C9B-B91D-C297D165A342}" type="slidenum">
              <a:rPr lang="zh-CN" altLang="en-US" smtClean="0"/>
              <a:t>11</a:t>
            </a:fld>
            <a:endParaRPr lang="zh-CN" altLang="en-US"/>
          </a:p>
        </p:txBody>
      </p:sp>
    </p:spTree>
    <p:extLst>
      <p:ext uri="{BB962C8B-B14F-4D97-AF65-F5344CB8AC3E}">
        <p14:creationId xmlns:p14="http://schemas.microsoft.com/office/powerpoint/2010/main" val="3589969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F2A73-98BB-7575-31F4-59B520616912}"/>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8CADD6F1-C4D2-3EDB-B6CB-089C1E107C48}"/>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664239DE-1399-8D3B-753E-467FC765CC67}"/>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FB15A1A1-2C0C-E9C8-67BC-DC26166FBD4C}"/>
              </a:ext>
            </a:extLst>
          </p:cNvPr>
          <p:cNvSpPr>
            <a:spLocks noGrp="1"/>
          </p:cNvSpPr>
          <p:nvPr>
            <p:ph type="sldNum" sz="quarter" idx="10"/>
          </p:nvPr>
        </p:nvSpPr>
        <p:spPr/>
        <p:txBody>
          <a:bodyPr/>
          <a:lstStyle/>
          <a:p>
            <a:fld id="{93790F99-9EE4-4C9B-B91D-C297D165A342}" type="slidenum">
              <a:rPr lang="zh-CN" altLang="en-US" smtClean="0"/>
              <a:t>12</a:t>
            </a:fld>
            <a:endParaRPr lang="zh-CN" altLang="en-US"/>
          </a:p>
        </p:txBody>
      </p:sp>
    </p:spTree>
    <p:extLst>
      <p:ext uri="{BB962C8B-B14F-4D97-AF65-F5344CB8AC3E}">
        <p14:creationId xmlns:p14="http://schemas.microsoft.com/office/powerpoint/2010/main" val="37368032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A7568A-84B3-4846-6C83-70C3BA139A0D}"/>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FDB624C5-AAD0-78FD-99D3-222C4406186D}"/>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80A2CF8-BB7A-0D04-B45F-BA584661775E}"/>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AC5A10AE-6742-F801-9C0C-0211CD906C54}"/>
              </a:ext>
            </a:extLst>
          </p:cNvPr>
          <p:cNvSpPr>
            <a:spLocks noGrp="1"/>
          </p:cNvSpPr>
          <p:nvPr>
            <p:ph type="sldNum" sz="quarter" idx="10"/>
          </p:nvPr>
        </p:nvSpPr>
        <p:spPr/>
        <p:txBody>
          <a:bodyPr/>
          <a:lstStyle/>
          <a:p>
            <a:fld id="{93790F99-9EE4-4C9B-B91D-C297D165A342}" type="slidenum">
              <a:rPr lang="zh-CN" altLang="en-US" smtClean="0"/>
              <a:t>13</a:t>
            </a:fld>
            <a:endParaRPr lang="zh-CN" altLang="en-US"/>
          </a:p>
        </p:txBody>
      </p:sp>
    </p:spTree>
    <p:extLst>
      <p:ext uri="{BB962C8B-B14F-4D97-AF65-F5344CB8AC3E}">
        <p14:creationId xmlns:p14="http://schemas.microsoft.com/office/powerpoint/2010/main" val="41314843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3F36CA-6A9A-C51C-FDE6-73EB8AFE7906}"/>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A0BFDABA-D6F3-A073-95C4-6D12AAF45FFF}"/>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7FDFEA75-FCA2-66F6-C232-28CDC13FE534}"/>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DCC2E5D8-A3B0-47BA-9AD5-AD895A2F14EC}"/>
              </a:ext>
            </a:extLst>
          </p:cNvPr>
          <p:cNvSpPr>
            <a:spLocks noGrp="1"/>
          </p:cNvSpPr>
          <p:nvPr>
            <p:ph type="sldNum" sz="quarter" idx="10"/>
          </p:nvPr>
        </p:nvSpPr>
        <p:spPr/>
        <p:txBody>
          <a:bodyPr/>
          <a:lstStyle/>
          <a:p>
            <a:fld id="{93790F99-9EE4-4C9B-B91D-C297D165A342}" type="slidenum">
              <a:rPr lang="zh-CN" altLang="en-US" smtClean="0"/>
              <a:t>14</a:t>
            </a:fld>
            <a:endParaRPr lang="zh-CN" altLang="en-US"/>
          </a:p>
        </p:txBody>
      </p:sp>
    </p:spTree>
    <p:extLst>
      <p:ext uri="{BB962C8B-B14F-4D97-AF65-F5344CB8AC3E}">
        <p14:creationId xmlns:p14="http://schemas.microsoft.com/office/powerpoint/2010/main" val="20790930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D26F49-A584-2D2B-16AD-842C980F019C}"/>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88528B18-DCA3-7CED-EA63-92B8C9F0018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C03DE2C4-BEDD-E74D-5E12-070EAE1F1662}"/>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D2F0644E-0D54-6146-11DF-1E306FDD9185}"/>
              </a:ext>
            </a:extLst>
          </p:cNvPr>
          <p:cNvSpPr>
            <a:spLocks noGrp="1"/>
          </p:cNvSpPr>
          <p:nvPr>
            <p:ph type="sldNum" sz="quarter" idx="10"/>
          </p:nvPr>
        </p:nvSpPr>
        <p:spPr/>
        <p:txBody>
          <a:bodyPr/>
          <a:lstStyle/>
          <a:p>
            <a:fld id="{93790F99-9EE4-4C9B-B91D-C297D165A342}" type="slidenum">
              <a:rPr lang="zh-CN" altLang="en-US" smtClean="0"/>
              <a:t>15</a:t>
            </a:fld>
            <a:endParaRPr lang="zh-CN" altLang="en-US"/>
          </a:p>
        </p:txBody>
      </p:sp>
    </p:spTree>
    <p:extLst>
      <p:ext uri="{BB962C8B-B14F-4D97-AF65-F5344CB8AC3E}">
        <p14:creationId xmlns:p14="http://schemas.microsoft.com/office/powerpoint/2010/main" val="41298974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C5E9B8-3DCE-3748-39C9-8A467323D9C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03C46A27-D4C0-3820-ABED-8E760A96DE97}"/>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79FBC020-A889-301A-331F-7307E151DD41}"/>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FCAA4CD4-0675-A3AD-E179-6FB2A4E067DE}"/>
              </a:ext>
            </a:extLst>
          </p:cNvPr>
          <p:cNvSpPr>
            <a:spLocks noGrp="1"/>
          </p:cNvSpPr>
          <p:nvPr>
            <p:ph type="sldNum" sz="quarter" idx="10"/>
          </p:nvPr>
        </p:nvSpPr>
        <p:spPr/>
        <p:txBody>
          <a:bodyPr/>
          <a:lstStyle/>
          <a:p>
            <a:fld id="{93790F99-9EE4-4C9B-B91D-C297D165A342}" type="slidenum">
              <a:rPr lang="zh-CN" altLang="en-US" smtClean="0"/>
              <a:t>16</a:t>
            </a:fld>
            <a:endParaRPr lang="zh-CN" altLang="en-US"/>
          </a:p>
        </p:txBody>
      </p:sp>
    </p:spTree>
    <p:extLst>
      <p:ext uri="{BB962C8B-B14F-4D97-AF65-F5344CB8AC3E}">
        <p14:creationId xmlns:p14="http://schemas.microsoft.com/office/powerpoint/2010/main" val="30688535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F72A92-54FB-9A7A-DD0E-685585FC2142}"/>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59A9824-83B8-1296-BD0E-7FBBBA0FACD1}"/>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09FAD383-40E3-4DF8-FF19-8C0682BC6830}"/>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2D2EAAB0-F6EB-9EB2-9C09-0C6386AF0042}"/>
              </a:ext>
            </a:extLst>
          </p:cNvPr>
          <p:cNvSpPr>
            <a:spLocks noGrp="1"/>
          </p:cNvSpPr>
          <p:nvPr>
            <p:ph type="sldNum" sz="quarter" idx="10"/>
          </p:nvPr>
        </p:nvSpPr>
        <p:spPr/>
        <p:txBody>
          <a:bodyPr/>
          <a:lstStyle/>
          <a:p>
            <a:fld id="{93790F99-9EE4-4C9B-B91D-C297D165A342}" type="slidenum">
              <a:rPr lang="zh-CN" altLang="en-US" smtClean="0"/>
              <a:t>17</a:t>
            </a:fld>
            <a:endParaRPr lang="zh-CN" altLang="en-US"/>
          </a:p>
        </p:txBody>
      </p:sp>
    </p:spTree>
    <p:extLst>
      <p:ext uri="{BB962C8B-B14F-4D97-AF65-F5344CB8AC3E}">
        <p14:creationId xmlns:p14="http://schemas.microsoft.com/office/powerpoint/2010/main" val="33223413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225DD5-69DB-3A3D-7F2A-4FBA842E3998}"/>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F5D2583-C0A7-F0E9-7E4F-50308F0EEC61}"/>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29690B8F-4A4E-821B-F998-3A4E1DC4B0BC}"/>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2DBC57FB-E0E1-82DB-6F8F-5C10E4BC7335}"/>
              </a:ext>
            </a:extLst>
          </p:cNvPr>
          <p:cNvSpPr>
            <a:spLocks noGrp="1"/>
          </p:cNvSpPr>
          <p:nvPr>
            <p:ph type="sldNum" sz="quarter" idx="10"/>
          </p:nvPr>
        </p:nvSpPr>
        <p:spPr/>
        <p:txBody>
          <a:bodyPr/>
          <a:lstStyle/>
          <a:p>
            <a:fld id="{93790F99-9EE4-4C9B-B91D-C297D165A342}" type="slidenum">
              <a:rPr lang="zh-CN" altLang="en-US" smtClean="0"/>
              <a:t>18</a:t>
            </a:fld>
            <a:endParaRPr lang="zh-CN" altLang="en-US"/>
          </a:p>
        </p:txBody>
      </p:sp>
    </p:spTree>
    <p:extLst>
      <p:ext uri="{BB962C8B-B14F-4D97-AF65-F5344CB8AC3E}">
        <p14:creationId xmlns:p14="http://schemas.microsoft.com/office/powerpoint/2010/main" val="8164848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3D8E31-4324-1578-99CF-2638CEBCE83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DB2D2FEE-70EC-832B-69CC-C733FFABCA44}"/>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9452965C-BAE1-E4A7-D3CD-E7E743373D12}"/>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1CD32328-71D7-6918-689E-1C919CFA084D}"/>
              </a:ext>
            </a:extLst>
          </p:cNvPr>
          <p:cNvSpPr>
            <a:spLocks noGrp="1"/>
          </p:cNvSpPr>
          <p:nvPr>
            <p:ph type="sldNum" sz="quarter" idx="10"/>
          </p:nvPr>
        </p:nvSpPr>
        <p:spPr/>
        <p:txBody>
          <a:bodyPr/>
          <a:lstStyle/>
          <a:p>
            <a:fld id="{93790F99-9EE4-4C9B-B91D-C297D165A342}" type="slidenum">
              <a:rPr lang="zh-CN" altLang="en-US" smtClean="0"/>
              <a:t>19</a:t>
            </a:fld>
            <a:endParaRPr lang="zh-CN" altLang="en-US"/>
          </a:p>
        </p:txBody>
      </p:sp>
    </p:spTree>
    <p:extLst>
      <p:ext uri="{BB962C8B-B14F-4D97-AF65-F5344CB8AC3E}">
        <p14:creationId xmlns:p14="http://schemas.microsoft.com/office/powerpoint/2010/main" val="2452948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790F99-9EE4-4C9B-B91D-C297D165A342}" type="slidenum">
              <a:rPr lang="zh-CN" altLang="en-US" smtClean="0"/>
              <a:t>2</a:t>
            </a:fld>
            <a:endParaRPr lang="zh-CN" altLang="en-US"/>
          </a:p>
        </p:txBody>
      </p:sp>
    </p:spTree>
    <p:extLst>
      <p:ext uri="{BB962C8B-B14F-4D97-AF65-F5344CB8AC3E}">
        <p14:creationId xmlns:p14="http://schemas.microsoft.com/office/powerpoint/2010/main" val="12843175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8455E0-5954-D57F-8972-2FA64F69F8FC}"/>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AFC1C2B7-C803-873C-4459-36AB955676A8}"/>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0B00AEA2-28BC-CE48-BD90-7763AA853811}"/>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FC04612D-D1CE-DF68-928F-AB6AF11C604A}"/>
              </a:ext>
            </a:extLst>
          </p:cNvPr>
          <p:cNvSpPr>
            <a:spLocks noGrp="1"/>
          </p:cNvSpPr>
          <p:nvPr>
            <p:ph type="sldNum" sz="quarter" idx="10"/>
          </p:nvPr>
        </p:nvSpPr>
        <p:spPr/>
        <p:txBody>
          <a:bodyPr/>
          <a:lstStyle/>
          <a:p>
            <a:fld id="{93790F99-9EE4-4C9B-B91D-C297D165A342}" type="slidenum">
              <a:rPr lang="zh-CN" altLang="en-US" smtClean="0"/>
              <a:t>20</a:t>
            </a:fld>
            <a:endParaRPr lang="zh-CN" altLang="en-US"/>
          </a:p>
        </p:txBody>
      </p:sp>
    </p:spTree>
    <p:extLst>
      <p:ext uri="{BB962C8B-B14F-4D97-AF65-F5344CB8AC3E}">
        <p14:creationId xmlns:p14="http://schemas.microsoft.com/office/powerpoint/2010/main" val="20191510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FED5C1-8009-A4F5-C1B9-16B4C111DCE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811FF3D6-204B-49AB-E59E-EDD2218F45A1}"/>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D9EE4AD0-6AD2-E761-D2A2-7866B5C0B1CB}"/>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C65039F3-45FF-72A2-3B3B-7FFBECAAA89C}"/>
              </a:ext>
            </a:extLst>
          </p:cNvPr>
          <p:cNvSpPr>
            <a:spLocks noGrp="1"/>
          </p:cNvSpPr>
          <p:nvPr>
            <p:ph type="sldNum" sz="quarter" idx="10"/>
          </p:nvPr>
        </p:nvSpPr>
        <p:spPr/>
        <p:txBody>
          <a:bodyPr/>
          <a:lstStyle/>
          <a:p>
            <a:fld id="{93790F99-9EE4-4C9B-B91D-C297D165A342}" type="slidenum">
              <a:rPr lang="zh-CN" altLang="en-US" smtClean="0"/>
              <a:t>21</a:t>
            </a:fld>
            <a:endParaRPr lang="zh-CN" altLang="en-US"/>
          </a:p>
        </p:txBody>
      </p:sp>
    </p:spTree>
    <p:extLst>
      <p:ext uri="{BB962C8B-B14F-4D97-AF65-F5344CB8AC3E}">
        <p14:creationId xmlns:p14="http://schemas.microsoft.com/office/powerpoint/2010/main" val="22124443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A1E4EC-B5F4-0BF4-9C28-1D92282FA5BC}"/>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7F68D0C6-80E1-DE78-C308-8B424B0BFA20}"/>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960A6CBE-E400-944A-3411-D6BB056A8916}"/>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5EAFD3EB-948F-521E-520A-42B2208FC2A7}"/>
              </a:ext>
            </a:extLst>
          </p:cNvPr>
          <p:cNvSpPr>
            <a:spLocks noGrp="1"/>
          </p:cNvSpPr>
          <p:nvPr>
            <p:ph type="sldNum" sz="quarter" idx="10"/>
          </p:nvPr>
        </p:nvSpPr>
        <p:spPr/>
        <p:txBody>
          <a:bodyPr/>
          <a:lstStyle/>
          <a:p>
            <a:fld id="{93790F99-9EE4-4C9B-B91D-C297D165A342}" type="slidenum">
              <a:rPr lang="zh-CN" altLang="en-US" smtClean="0"/>
              <a:t>22</a:t>
            </a:fld>
            <a:endParaRPr lang="zh-CN" altLang="en-US"/>
          </a:p>
        </p:txBody>
      </p:sp>
    </p:spTree>
    <p:extLst>
      <p:ext uri="{BB962C8B-B14F-4D97-AF65-F5344CB8AC3E}">
        <p14:creationId xmlns:p14="http://schemas.microsoft.com/office/powerpoint/2010/main" val="39276538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790F99-9EE4-4C9B-B91D-C297D165A342}" type="slidenum">
              <a:rPr lang="zh-CN" altLang="en-US" smtClean="0"/>
              <a:t>23</a:t>
            </a:fld>
            <a:endParaRPr lang="zh-CN" altLang="en-US"/>
          </a:p>
        </p:txBody>
      </p:sp>
    </p:spTree>
    <p:extLst>
      <p:ext uri="{BB962C8B-B14F-4D97-AF65-F5344CB8AC3E}">
        <p14:creationId xmlns:p14="http://schemas.microsoft.com/office/powerpoint/2010/main" val="1112278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6F8CCF-54B4-9A8F-08A6-84454C5292ED}"/>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A4F188D9-A817-500F-37CA-979869C711A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4F931C41-9CA0-5200-1F66-BA3B59A4E671}"/>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0062BDDF-887C-1F74-33D4-61C739ADAE27}"/>
              </a:ext>
            </a:extLst>
          </p:cNvPr>
          <p:cNvSpPr>
            <a:spLocks noGrp="1"/>
          </p:cNvSpPr>
          <p:nvPr>
            <p:ph type="sldNum" sz="quarter" idx="10"/>
          </p:nvPr>
        </p:nvSpPr>
        <p:spPr/>
        <p:txBody>
          <a:bodyPr/>
          <a:lstStyle/>
          <a:p>
            <a:fld id="{93790F99-9EE4-4C9B-B91D-C297D165A342}" type="slidenum">
              <a:rPr lang="zh-CN" altLang="en-US" smtClean="0"/>
              <a:t>3</a:t>
            </a:fld>
            <a:endParaRPr lang="zh-CN" altLang="en-US"/>
          </a:p>
        </p:txBody>
      </p:sp>
    </p:spTree>
    <p:extLst>
      <p:ext uri="{BB962C8B-B14F-4D97-AF65-F5344CB8AC3E}">
        <p14:creationId xmlns:p14="http://schemas.microsoft.com/office/powerpoint/2010/main" val="3323677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A78F5A-FE1B-FF35-97DE-EA19D2C2D2A6}"/>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316E57E5-45EF-FA71-1FA4-8182E4B383A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BD8EA9B3-4D92-0B10-3B55-723E917DF076}"/>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84F74865-738D-AB44-1CAE-167A02F21BB7}"/>
              </a:ext>
            </a:extLst>
          </p:cNvPr>
          <p:cNvSpPr>
            <a:spLocks noGrp="1"/>
          </p:cNvSpPr>
          <p:nvPr>
            <p:ph type="sldNum" sz="quarter" idx="10"/>
          </p:nvPr>
        </p:nvSpPr>
        <p:spPr/>
        <p:txBody>
          <a:bodyPr/>
          <a:lstStyle/>
          <a:p>
            <a:fld id="{93790F99-9EE4-4C9B-B91D-C297D165A342}" type="slidenum">
              <a:rPr lang="zh-CN" altLang="en-US" smtClean="0"/>
              <a:t>4</a:t>
            </a:fld>
            <a:endParaRPr lang="zh-CN" altLang="en-US"/>
          </a:p>
        </p:txBody>
      </p:sp>
    </p:spTree>
    <p:extLst>
      <p:ext uri="{BB962C8B-B14F-4D97-AF65-F5344CB8AC3E}">
        <p14:creationId xmlns:p14="http://schemas.microsoft.com/office/powerpoint/2010/main" val="516800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790F99-9EE4-4C9B-B91D-C297D165A342}" type="slidenum">
              <a:rPr lang="zh-CN" altLang="en-US" smtClean="0"/>
              <a:t>5</a:t>
            </a:fld>
            <a:endParaRPr lang="zh-CN" altLang="en-US"/>
          </a:p>
        </p:txBody>
      </p:sp>
    </p:spTree>
    <p:extLst>
      <p:ext uri="{BB962C8B-B14F-4D97-AF65-F5344CB8AC3E}">
        <p14:creationId xmlns:p14="http://schemas.microsoft.com/office/powerpoint/2010/main" val="2246492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7E79E8-5E35-F7E0-1B23-1D290605EDED}"/>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A344094F-FE0C-1E6E-BA0F-4A85303A93B5}"/>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E78BB6F0-4870-F506-BD72-B11B138942F0}"/>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78B03B72-809A-9DF2-DCD9-48126F9DA75C}"/>
              </a:ext>
            </a:extLst>
          </p:cNvPr>
          <p:cNvSpPr>
            <a:spLocks noGrp="1"/>
          </p:cNvSpPr>
          <p:nvPr>
            <p:ph type="sldNum" sz="quarter" idx="10"/>
          </p:nvPr>
        </p:nvSpPr>
        <p:spPr/>
        <p:txBody>
          <a:bodyPr/>
          <a:lstStyle/>
          <a:p>
            <a:fld id="{93790F99-9EE4-4C9B-B91D-C297D165A342}" type="slidenum">
              <a:rPr lang="zh-CN" altLang="en-US" smtClean="0"/>
              <a:t>6</a:t>
            </a:fld>
            <a:endParaRPr lang="zh-CN" altLang="en-US"/>
          </a:p>
        </p:txBody>
      </p:sp>
    </p:spTree>
    <p:extLst>
      <p:ext uri="{BB962C8B-B14F-4D97-AF65-F5344CB8AC3E}">
        <p14:creationId xmlns:p14="http://schemas.microsoft.com/office/powerpoint/2010/main" val="1681991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C80DA-11EF-232A-CC86-905DD7F468ED}"/>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6A24B19D-7EF0-4CD1-695F-D39195559490}"/>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DA5CE193-EF9A-42BE-420B-FF574CE19133}"/>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F7B26FCA-BD1A-506F-2D01-5E6BC9F9136E}"/>
              </a:ext>
            </a:extLst>
          </p:cNvPr>
          <p:cNvSpPr>
            <a:spLocks noGrp="1"/>
          </p:cNvSpPr>
          <p:nvPr>
            <p:ph type="sldNum" sz="quarter" idx="10"/>
          </p:nvPr>
        </p:nvSpPr>
        <p:spPr/>
        <p:txBody>
          <a:bodyPr/>
          <a:lstStyle/>
          <a:p>
            <a:fld id="{93790F99-9EE4-4C9B-B91D-C297D165A342}" type="slidenum">
              <a:rPr lang="zh-CN" altLang="en-US" smtClean="0"/>
              <a:t>7</a:t>
            </a:fld>
            <a:endParaRPr lang="zh-CN" altLang="en-US"/>
          </a:p>
        </p:txBody>
      </p:sp>
    </p:spTree>
    <p:extLst>
      <p:ext uri="{BB962C8B-B14F-4D97-AF65-F5344CB8AC3E}">
        <p14:creationId xmlns:p14="http://schemas.microsoft.com/office/powerpoint/2010/main" val="371115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CECCA3-4DE1-4FA1-988A-EDF5B0CB7BA0}"/>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8C4AB0F0-C1B1-D1F5-A6DA-350E0E5FB1E0}"/>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B7E1627B-B817-7C44-3E12-3D21D739C2DF}"/>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6E3A0FA4-63E6-C0CF-FE1B-BD92CC8C328F}"/>
              </a:ext>
            </a:extLst>
          </p:cNvPr>
          <p:cNvSpPr>
            <a:spLocks noGrp="1"/>
          </p:cNvSpPr>
          <p:nvPr>
            <p:ph type="sldNum" sz="quarter" idx="10"/>
          </p:nvPr>
        </p:nvSpPr>
        <p:spPr/>
        <p:txBody>
          <a:bodyPr/>
          <a:lstStyle/>
          <a:p>
            <a:fld id="{93790F99-9EE4-4C9B-B91D-C297D165A342}" type="slidenum">
              <a:rPr lang="zh-CN" altLang="en-US" smtClean="0"/>
              <a:t>8</a:t>
            </a:fld>
            <a:endParaRPr lang="zh-CN" altLang="en-US"/>
          </a:p>
        </p:txBody>
      </p:sp>
    </p:spTree>
    <p:extLst>
      <p:ext uri="{BB962C8B-B14F-4D97-AF65-F5344CB8AC3E}">
        <p14:creationId xmlns:p14="http://schemas.microsoft.com/office/powerpoint/2010/main" val="201420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A1C182-1442-70A4-0876-6C47CEB6EA43}"/>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6441A5CA-AD1D-03B2-BB21-5B93FA31BF7E}"/>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52EAD243-F3ED-97D3-BEFD-ABEAE74070D8}"/>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C766BB7B-34A5-18E1-2FA0-5CCBFD65F273}"/>
              </a:ext>
            </a:extLst>
          </p:cNvPr>
          <p:cNvSpPr>
            <a:spLocks noGrp="1"/>
          </p:cNvSpPr>
          <p:nvPr>
            <p:ph type="sldNum" sz="quarter" idx="10"/>
          </p:nvPr>
        </p:nvSpPr>
        <p:spPr/>
        <p:txBody>
          <a:bodyPr/>
          <a:lstStyle/>
          <a:p>
            <a:fld id="{93790F99-9EE4-4C9B-B91D-C297D165A342}" type="slidenum">
              <a:rPr lang="zh-CN" altLang="en-US" smtClean="0"/>
              <a:t>9</a:t>
            </a:fld>
            <a:endParaRPr lang="zh-CN" altLang="en-US"/>
          </a:p>
        </p:txBody>
      </p:sp>
    </p:spTree>
    <p:extLst>
      <p:ext uri="{BB962C8B-B14F-4D97-AF65-F5344CB8AC3E}">
        <p14:creationId xmlns:p14="http://schemas.microsoft.com/office/powerpoint/2010/main" val="3986933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D357F38-85F9-49A9-891E-805D16878734}" type="datetimeFigureOut">
              <a:rPr lang="zh-CN" altLang="en-US" smtClean="0"/>
              <a:t>2025/7/1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2AC0328-332F-4998-B0C3-3F1F62CED8DA}" type="slidenum">
              <a:rPr lang="zh-CN" altLang="en-US" smtClean="0"/>
              <a:t>‹#›</a:t>
            </a:fld>
            <a:endParaRPr lang="zh-CN" altLang="en-US"/>
          </a:p>
        </p:txBody>
      </p:sp>
    </p:spTree>
    <p:extLst>
      <p:ext uri="{BB962C8B-B14F-4D97-AF65-F5344CB8AC3E}">
        <p14:creationId xmlns:p14="http://schemas.microsoft.com/office/powerpoint/2010/main" val="3654955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D357F38-85F9-49A9-891E-805D16878734}" type="datetimeFigureOut">
              <a:rPr lang="zh-CN" altLang="en-US" smtClean="0"/>
              <a:t>2025/7/1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2AC0328-332F-4998-B0C3-3F1F62CED8DA}" type="slidenum">
              <a:rPr lang="zh-CN" altLang="en-US" smtClean="0"/>
              <a:t>‹#›</a:t>
            </a:fld>
            <a:endParaRPr lang="zh-CN" altLang="en-US"/>
          </a:p>
        </p:txBody>
      </p:sp>
    </p:spTree>
    <p:extLst>
      <p:ext uri="{BB962C8B-B14F-4D97-AF65-F5344CB8AC3E}">
        <p14:creationId xmlns:p14="http://schemas.microsoft.com/office/powerpoint/2010/main" val="17913672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D357F38-85F9-49A9-891E-805D16878734}" type="datetimeFigureOut">
              <a:rPr lang="zh-CN" altLang="en-US" smtClean="0"/>
              <a:t>2025/7/1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2AC0328-332F-4998-B0C3-3F1F62CED8DA}" type="slidenum">
              <a:rPr lang="zh-CN" altLang="en-US" smtClean="0"/>
              <a:t>‹#›</a:t>
            </a:fld>
            <a:endParaRPr lang="zh-CN" altLang="en-US"/>
          </a:p>
        </p:txBody>
      </p:sp>
    </p:spTree>
    <p:extLst>
      <p:ext uri="{BB962C8B-B14F-4D97-AF65-F5344CB8AC3E}">
        <p14:creationId xmlns:p14="http://schemas.microsoft.com/office/powerpoint/2010/main" val="28832752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D357F38-85F9-49A9-891E-805D16878734}" type="datetimeFigureOut">
              <a:rPr lang="zh-CN" altLang="en-US" smtClean="0"/>
              <a:t>2025/7/1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2AC0328-332F-4998-B0C3-3F1F62CED8DA}" type="slidenum">
              <a:rPr lang="zh-CN" altLang="en-US" smtClean="0"/>
              <a:t>‹#›</a:t>
            </a:fld>
            <a:endParaRPr lang="zh-CN" altLang="en-US"/>
          </a:p>
        </p:txBody>
      </p:sp>
    </p:spTree>
    <p:extLst>
      <p:ext uri="{BB962C8B-B14F-4D97-AF65-F5344CB8AC3E}">
        <p14:creationId xmlns:p14="http://schemas.microsoft.com/office/powerpoint/2010/main" val="24483043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D357F38-85F9-49A9-891E-805D16878734}" type="datetimeFigureOut">
              <a:rPr lang="zh-CN" altLang="en-US" smtClean="0"/>
              <a:t>2025/7/1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2AC0328-332F-4998-B0C3-3F1F62CED8DA}" type="slidenum">
              <a:rPr lang="zh-CN" altLang="en-US" smtClean="0"/>
              <a:t>‹#›</a:t>
            </a:fld>
            <a:endParaRPr lang="zh-CN" altLang="en-US"/>
          </a:p>
        </p:txBody>
      </p:sp>
    </p:spTree>
    <p:extLst>
      <p:ext uri="{BB962C8B-B14F-4D97-AF65-F5344CB8AC3E}">
        <p14:creationId xmlns:p14="http://schemas.microsoft.com/office/powerpoint/2010/main" val="26615813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D357F38-85F9-49A9-891E-805D16878734}" type="datetimeFigureOut">
              <a:rPr lang="zh-CN" altLang="en-US" smtClean="0"/>
              <a:t>2025/7/1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2AC0328-332F-4998-B0C3-3F1F62CED8DA}" type="slidenum">
              <a:rPr lang="zh-CN" altLang="en-US" smtClean="0"/>
              <a:t>‹#›</a:t>
            </a:fld>
            <a:endParaRPr lang="zh-CN" altLang="en-US"/>
          </a:p>
        </p:txBody>
      </p:sp>
    </p:spTree>
    <p:extLst>
      <p:ext uri="{BB962C8B-B14F-4D97-AF65-F5344CB8AC3E}">
        <p14:creationId xmlns:p14="http://schemas.microsoft.com/office/powerpoint/2010/main" val="27209913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D357F38-85F9-49A9-891E-805D16878734}" type="datetimeFigureOut">
              <a:rPr lang="zh-CN" altLang="en-US" smtClean="0"/>
              <a:t>2025/7/1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2AC0328-332F-4998-B0C3-3F1F62CED8DA}" type="slidenum">
              <a:rPr lang="zh-CN" altLang="en-US" smtClean="0"/>
              <a:t>‹#›</a:t>
            </a:fld>
            <a:endParaRPr lang="zh-CN" altLang="en-US"/>
          </a:p>
        </p:txBody>
      </p:sp>
      <p:sp>
        <p:nvSpPr>
          <p:cNvPr id="11" name="矩形 10"/>
          <p:cNvSpPr/>
          <p:nvPr userDrawn="1"/>
        </p:nvSpPr>
        <p:spPr>
          <a:xfrm>
            <a:off x="8820528" y="6450175"/>
            <a:ext cx="775136" cy="246221"/>
          </a:xfrm>
          <a:prstGeom prst="rect">
            <a:avLst/>
          </a:prstGeom>
        </p:spPr>
        <p:txBody>
          <a:bodyPr wrap="square">
            <a:spAutoFit/>
          </a:bodyPr>
          <a:lstStyle/>
          <a:p>
            <a:r>
              <a:rPr lang="en-US" altLang="zh-CN" sz="100" dirty="0">
                <a:solidFill>
                  <a:prstClr val="white"/>
                </a:solidFill>
                <a:ea typeface="宋体"/>
              </a:rPr>
              <a:t>PPT</a:t>
            </a:r>
            <a:r>
              <a:rPr lang="zh-CN" altLang="en-US" sz="100" dirty="0">
                <a:solidFill>
                  <a:prstClr val="white"/>
                </a:solidFill>
                <a:ea typeface="宋体"/>
              </a:rPr>
              <a:t>模板下载：</a:t>
            </a:r>
            <a:r>
              <a:rPr lang="en-US" altLang="zh-CN" sz="100" dirty="0">
                <a:solidFill>
                  <a:prstClr val="white"/>
                </a:solidFill>
                <a:ea typeface="宋体"/>
              </a:rPr>
              <a:t>www.1ppt.com/moban/     </a:t>
            </a:r>
            <a:r>
              <a:rPr lang="zh-CN" altLang="en-US" sz="100" dirty="0">
                <a:solidFill>
                  <a:prstClr val="white"/>
                </a:solidFill>
                <a:ea typeface="宋体"/>
              </a:rPr>
              <a:t>行业</a:t>
            </a:r>
            <a:r>
              <a:rPr lang="en-US" altLang="zh-CN" sz="100" dirty="0">
                <a:solidFill>
                  <a:prstClr val="white"/>
                </a:solidFill>
                <a:ea typeface="宋体"/>
              </a:rPr>
              <a:t>PPT</a:t>
            </a:r>
            <a:r>
              <a:rPr lang="zh-CN" altLang="en-US" sz="100" dirty="0">
                <a:solidFill>
                  <a:prstClr val="white"/>
                </a:solidFill>
                <a:ea typeface="宋体"/>
              </a:rPr>
              <a:t>模板：</a:t>
            </a:r>
            <a:r>
              <a:rPr lang="en-US" altLang="zh-CN" sz="100" dirty="0">
                <a:solidFill>
                  <a:prstClr val="white"/>
                </a:solidFill>
                <a:ea typeface="宋体"/>
              </a:rPr>
              <a:t>www.1ppt.com/hangye/ </a:t>
            </a:r>
          </a:p>
          <a:p>
            <a:r>
              <a:rPr lang="zh-CN" altLang="en-US" sz="100" dirty="0">
                <a:solidFill>
                  <a:prstClr val="white"/>
                </a:solidFill>
                <a:ea typeface="宋体"/>
              </a:rPr>
              <a:t>节日</a:t>
            </a:r>
            <a:r>
              <a:rPr lang="en-US" altLang="zh-CN" sz="100" dirty="0">
                <a:solidFill>
                  <a:prstClr val="white"/>
                </a:solidFill>
                <a:ea typeface="宋体"/>
              </a:rPr>
              <a:t>PPT</a:t>
            </a:r>
            <a:r>
              <a:rPr lang="zh-CN" altLang="en-US" sz="100" dirty="0">
                <a:solidFill>
                  <a:prstClr val="white"/>
                </a:solidFill>
                <a:ea typeface="宋体"/>
              </a:rPr>
              <a:t>模板：</a:t>
            </a:r>
            <a:r>
              <a:rPr lang="en-US" altLang="zh-CN" sz="100" dirty="0">
                <a:solidFill>
                  <a:prstClr val="white"/>
                </a:solidFill>
                <a:ea typeface="宋体"/>
              </a:rPr>
              <a:t>www.1ppt.com/jieri/           PPT</a:t>
            </a:r>
            <a:r>
              <a:rPr lang="zh-CN" altLang="en-US" sz="100" dirty="0">
                <a:solidFill>
                  <a:prstClr val="white"/>
                </a:solidFill>
                <a:ea typeface="宋体"/>
              </a:rPr>
              <a:t>素材下载：</a:t>
            </a:r>
            <a:r>
              <a:rPr lang="en-US" altLang="zh-CN" sz="100" dirty="0">
                <a:solidFill>
                  <a:prstClr val="white"/>
                </a:solidFill>
                <a:ea typeface="宋体"/>
              </a:rPr>
              <a:t>www.1ppt.com/sucai/</a:t>
            </a:r>
          </a:p>
          <a:p>
            <a:r>
              <a:rPr lang="en-US" altLang="zh-CN" sz="100" dirty="0">
                <a:solidFill>
                  <a:prstClr val="white"/>
                </a:solidFill>
                <a:ea typeface="宋体"/>
              </a:rPr>
              <a:t>PPT</a:t>
            </a:r>
            <a:r>
              <a:rPr lang="zh-CN" altLang="en-US" sz="100" dirty="0">
                <a:solidFill>
                  <a:prstClr val="white"/>
                </a:solidFill>
                <a:ea typeface="宋体"/>
              </a:rPr>
              <a:t>背景图片：</a:t>
            </a:r>
            <a:r>
              <a:rPr lang="en-US" altLang="zh-CN" sz="100" dirty="0">
                <a:solidFill>
                  <a:prstClr val="white"/>
                </a:solidFill>
                <a:ea typeface="宋体"/>
              </a:rPr>
              <a:t>www.1ppt.com/beijing/      PPT</a:t>
            </a:r>
            <a:r>
              <a:rPr lang="zh-CN" altLang="en-US" sz="100" dirty="0">
                <a:solidFill>
                  <a:prstClr val="white"/>
                </a:solidFill>
                <a:ea typeface="宋体"/>
              </a:rPr>
              <a:t>图表下载：</a:t>
            </a:r>
            <a:r>
              <a:rPr lang="en-US" altLang="zh-CN" sz="100" dirty="0">
                <a:solidFill>
                  <a:prstClr val="white"/>
                </a:solidFill>
                <a:ea typeface="宋体"/>
              </a:rPr>
              <a:t>www.1ppt.com/tubiao/      </a:t>
            </a:r>
          </a:p>
          <a:p>
            <a:r>
              <a:rPr lang="zh-CN" altLang="en-US" sz="100" dirty="0">
                <a:solidFill>
                  <a:prstClr val="white"/>
                </a:solidFill>
                <a:ea typeface="宋体"/>
              </a:rPr>
              <a:t>优秀</a:t>
            </a:r>
            <a:r>
              <a:rPr lang="en-US" altLang="zh-CN" sz="100" dirty="0">
                <a:solidFill>
                  <a:prstClr val="white"/>
                </a:solidFill>
                <a:ea typeface="宋体"/>
              </a:rPr>
              <a:t>PPT</a:t>
            </a:r>
            <a:r>
              <a:rPr lang="zh-CN" altLang="en-US" sz="100" dirty="0">
                <a:solidFill>
                  <a:prstClr val="white"/>
                </a:solidFill>
                <a:ea typeface="宋体"/>
              </a:rPr>
              <a:t>下载：</a:t>
            </a:r>
            <a:r>
              <a:rPr lang="en-US" altLang="zh-CN" sz="100" dirty="0">
                <a:solidFill>
                  <a:prstClr val="white"/>
                </a:solidFill>
                <a:ea typeface="宋体"/>
              </a:rPr>
              <a:t>www.1ppt.com/xiazai/        PPT</a:t>
            </a:r>
            <a:r>
              <a:rPr lang="zh-CN" altLang="en-US" sz="100" dirty="0">
                <a:solidFill>
                  <a:prstClr val="white"/>
                </a:solidFill>
                <a:ea typeface="宋体"/>
              </a:rPr>
              <a:t>教程： </a:t>
            </a:r>
            <a:r>
              <a:rPr lang="en-US" altLang="zh-CN" sz="100" dirty="0">
                <a:solidFill>
                  <a:prstClr val="white"/>
                </a:solidFill>
                <a:ea typeface="宋体"/>
              </a:rPr>
              <a:t>www.1ppt.com/powerpoint/      </a:t>
            </a:r>
          </a:p>
          <a:p>
            <a:r>
              <a:rPr lang="en-US" altLang="zh-CN" sz="100" dirty="0">
                <a:solidFill>
                  <a:prstClr val="white"/>
                </a:solidFill>
                <a:ea typeface="宋体"/>
              </a:rPr>
              <a:t>Word</a:t>
            </a:r>
            <a:r>
              <a:rPr lang="zh-CN" altLang="en-US" sz="100" dirty="0">
                <a:solidFill>
                  <a:prstClr val="white"/>
                </a:solidFill>
                <a:ea typeface="宋体"/>
              </a:rPr>
              <a:t>教程： </a:t>
            </a:r>
            <a:r>
              <a:rPr lang="en-US" altLang="zh-CN" sz="100" dirty="0">
                <a:solidFill>
                  <a:prstClr val="white"/>
                </a:solidFill>
                <a:ea typeface="宋体"/>
              </a:rPr>
              <a:t>www.1ppt.com/word/              Excel</a:t>
            </a:r>
            <a:r>
              <a:rPr lang="zh-CN" altLang="en-US" sz="100" dirty="0">
                <a:solidFill>
                  <a:prstClr val="white"/>
                </a:solidFill>
                <a:ea typeface="宋体"/>
              </a:rPr>
              <a:t>教程：</a:t>
            </a:r>
            <a:r>
              <a:rPr lang="en-US" altLang="zh-CN" sz="100" dirty="0">
                <a:solidFill>
                  <a:prstClr val="white"/>
                </a:solidFill>
                <a:ea typeface="宋体"/>
              </a:rPr>
              <a:t>www.1ppt.com/excel/  </a:t>
            </a:r>
          </a:p>
          <a:p>
            <a:r>
              <a:rPr lang="zh-CN" altLang="en-US" sz="100" dirty="0">
                <a:solidFill>
                  <a:prstClr val="white"/>
                </a:solidFill>
                <a:ea typeface="宋体"/>
              </a:rPr>
              <a:t>资料下载：</a:t>
            </a:r>
            <a:r>
              <a:rPr lang="en-US" altLang="zh-CN" sz="100" dirty="0">
                <a:solidFill>
                  <a:prstClr val="white"/>
                </a:solidFill>
                <a:ea typeface="宋体"/>
              </a:rPr>
              <a:t>www.1ppt.com/ziliao/                PPT</a:t>
            </a:r>
            <a:r>
              <a:rPr lang="zh-CN" altLang="en-US" sz="100" dirty="0">
                <a:solidFill>
                  <a:prstClr val="white"/>
                </a:solidFill>
                <a:ea typeface="宋体"/>
              </a:rPr>
              <a:t>课件下载：</a:t>
            </a:r>
            <a:r>
              <a:rPr lang="en-US" altLang="zh-CN" sz="100" dirty="0">
                <a:solidFill>
                  <a:prstClr val="white"/>
                </a:solidFill>
                <a:ea typeface="宋体"/>
              </a:rPr>
              <a:t>www.1ppt.com/kejian/ </a:t>
            </a:r>
          </a:p>
          <a:p>
            <a:r>
              <a:rPr lang="zh-CN" altLang="en-US" sz="100" dirty="0">
                <a:solidFill>
                  <a:prstClr val="white"/>
                </a:solidFill>
                <a:ea typeface="宋体"/>
              </a:rPr>
              <a:t>范文下载：</a:t>
            </a:r>
            <a:r>
              <a:rPr lang="en-US" altLang="zh-CN" sz="100" dirty="0">
                <a:solidFill>
                  <a:prstClr val="white"/>
                </a:solidFill>
                <a:ea typeface="宋体"/>
              </a:rPr>
              <a:t>www.1ppt.com/fanwen/             </a:t>
            </a:r>
            <a:r>
              <a:rPr lang="zh-CN" altLang="en-US" sz="100" dirty="0">
                <a:solidFill>
                  <a:prstClr val="white"/>
                </a:solidFill>
                <a:ea typeface="宋体"/>
              </a:rPr>
              <a:t>试卷下载：</a:t>
            </a:r>
            <a:r>
              <a:rPr lang="en-US" altLang="zh-CN" sz="100" dirty="0">
                <a:solidFill>
                  <a:prstClr val="white"/>
                </a:solidFill>
                <a:ea typeface="宋体"/>
              </a:rPr>
              <a:t>www.1ppt.com/shiti/  </a:t>
            </a:r>
          </a:p>
          <a:p>
            <a:r>
              <a:rPr lang="zh-CN" altLang="en-US" sz="100" dirty="0">
                <a:solidFill>
                  <a:prstClr val="white"/>
                </a:solidFill>
                <a:ea typeface="宋体"/>
              </a:rPr>
              <a:t>教案下载：</a:t>
            </a:r>
            <a:r>
              <a:rPr lang="en-US" altLang="zh-CN" sz="100" dirty="0">
                <a:solidFill>
                  <a:prstClr val="white"/>
                </a:solidFill>
                <a:ea typeface="宋体"/>
              </a:rPr>
              <a:t>www.1ppt.com/jiaoan/        </a:t>
            </a:r>
          </a:p>
          <a:p>
            <a:r>
              <a:rPr lang="zh-CN" altLang="en-US" sz="100" dirty="0">
                <a:solidFill>
                  <a:prstClr val="white"/>
                </a:solidFill>
                <a:ea typeface="宋体"/>
              </a:rPr>
              <a:t>字体下载：</a:t>
            </a:r>
            <a:r>
              <a:rPr lang="en-US" altLang="zh-CN" sz="100" dirty="0">
                <a:solidFill>
                  <a:prstClr val="white"/>
                </a:solidFill>
                <a:ea typeface="宋体"/>
              </a:rPr>
              <a:t>www.1ppt.com/ziti/</a:t>
            </a:r>
          </a:p>
          <a:p>
            <a:r>
              <a:rPr lang="en-US" altLang="zh-CN" sz="100" dirty="0">
                <a:solidFill>
                  <a:prstClr val="white"/>
                </a:solidFill>
                <a:ea typeface="宋体"/>
              </a:rPr>
              <a:t> </a:t>
            </a:r>
            <a:endParaRPr lang="zh-CN" altLang="en-US" sz="100" dirty="0">
              <a:solidFill>
                <a:prstClr val="white"/>
              </a:solidFill>
              <a:ea typeface="宋体"/>
            </a:endParaRPr>
          </a:p>
        </p:txBody>
      </p:sp>
    </p:spTree>
    <p:extLst>
      <p:ext uri="{BB962C8B-B14F-4D97-AF65-F5344CB8AC3E}">
        <p14:creationId xmlns:p14="http://schemas.microsoft.com/office/powerpoint/2010/main" val="6801467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D357F38-85F9-49A9-891E-805D16878734}" type="datetimeFigureOut">
              <a:rPr lang="zh-CN" altLang="en-US" smtClean="0"/>
              <a:t>2025/7/1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2AC0328-332F-4998-B0C3-3F1F62CED8DA}" type="slidenum">
              <a:rPr lang="zh-CN" altLang="en-US" smtClean="0"/>
              <a:t>‹#›</a:t>
            </a:fld>
            <a:endParaRPr lang="zh-CN" altLang="en-US"/>
          </a:p>
        </p:txBody>
      </p:sp>
    </p:spTree>
    <p:extLst>
      <p:ext uri="{BB962C8B-B14F-4D97-AF65-F5344CB8AC3E}">
        <p14:creationId xmlns:p14="http://schemas.microsoft.com/office/powerpoint/2010/main" val="36334013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D357F38-85F9-49A9-891E-805D16878734}" type="datetimeFigureOut">
              <a:rPr lang="zh-CN" altLang="en-US" smtClean="0"/>
              <a:t>2025/7/1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2AC0328-332F-4998-B0C3-3F1F62CED8DA}" type="slidenum">
              <a:rPr lang="zh-CN" altLang="en-US" smtClean="0"/>
              <a:t>‹#›</a:t>
            </a:fld>
            <a:endParaRPr lang="zh-CN" altLang="en-US"/>
          </a:p>
        </p:txBody>
      </p:sp>
    </p:spTree>
    <p:extLst>
      <p:ext uri="{BB962C8B-B14F-4D97-AF65-F5344CB8AC3E}">
        <p14:creationId xmlns:p14="http://schemas.microsoft.com/office/powerpoint/2010/main" val="2819594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D357F38-85F9-49A9-891E-805D16878734}" type="datetimeFigureOut">
              <a:rPr lang="zh-CN" altLang="en-US" smtClean="0"/>
              <a:t>2025/7/1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2AC0328-332F-4998-B0C3-3F1F62CED8DA}" type="slidenum">
              <a:rPr lang="zh-CN" altLang="en-US" smtClean="0"/>
              <a:t>‹#›</a:t>
            </a:fld>
            <a:endParaRPr lang="zh-CN" altLang="en-US"/>
          </a:p>
        </p:txBody>
      </p:sp>
    </p:spTree>
    <p:extLst>
      <p:ext uri="{BB962C8B-B14F-4D97-AF65-F5344CB8AC3E}">
        <p14:creationId xmlns:p14="http://schemas.microsoft.com/office/powerpoint/2010/main" val="18833652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D357F38-85F9-49A9-891E-805D16878734}" type="datetimeFigureOut">
              <a:rPr lang="zh-CN" altLang="en-US" smtClean="0"/>
              <a:t>2025/7/1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2AC0328-332F-4998-B0C3-3F1F62CED8DA}" type="slidenum">
              <a:rPr lang="zh-CN" altLang="en-US" smtClean="0"/>
              <a:t>‹#›</a:t>
            </a:fld>
            <a:endParaRPr lang="zh-CN" altLang="en-US"/>
          </a:p>
        </p:txBody>
      </p:sp>
    </p:spTree>
    <p:extLst>
      <p:ext uri="{BB962C8B-B14F-4D97-AF65-F5344CB8AC3E}">
        <p14:creationId xmlns:p14="http://schemas.microsoft.com/office/powerpoint/2010/main" val="25276107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357F38-85F9-49A9-891E-805D16878734}" type="datetimeFigureOut">
              <a:rPr lang="zh-CN" altLang="en-US" smtClean="0"/>
              <a:t>2025/7/1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C0328-332F-4998-B0C3-3F1F62CED8DA}" type="slidenum">
              <a:rPr lang="zh-CN" altLang="en-US" smtClean="0"/>
              <a:t>‹#›</a:t>
            </a:fld>
            <a:endParaRPr lang="zh-CN" altLang="en-US"/>
          </a:p>
        </p:txBody>
      </p:sp>
    </p:spTree>
    <p:extLst>
      <p:ext uri="{BB962C8B-B14F-4D97-AF65-F5344CB8AC3E}">
        <p14:creationId xmlns:p14="http://schemas.microsoft.com/office/powerpoint/2010/main" val="1281904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qianhong.ouyang@mail.bnu.edu.cn"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0.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456" y="2343593"/>
            <a:ext cx="368490" cy="192433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477672" y="2557690"/>
            <a:ext cx="7042244" cy="1200329"/>
          </a:xfrm>
          <a:prstGeom prst="rect">
            <a:avLst/>
          </a:prstGeom>
          <a:noFill/>
        </p:spPr>
        <p:txBody>
          <a:bodyPr wrap="square" rtlCol="0">
            <a:spAutoFit/>
          </a:bodyPr>
          <a:lstStyle/>
          <a:p>
            <a:r>
              <a:rPr lang="en-US" altLang="zh-CN" sz="3600" b="1" dirty="0"/>
              <a:t>Multi-regional Input-output Dataset for the UK from 2017 to 2022</a:t>
            </a:r>
            <a:endParaRPr lang="zh-CN" altLang="en-US" sz="3600" b="1" dirty="0"/>
          </a:p>
        </p:txBody>
      </p:sp>
      <p:sp>
        <p:nvSpPr>
          <p:cNvPr id="7" name="矩形 6"/>
          <p:cNvSpPr/>
          <p:nvPr/>
        </p:nvSpPr>
        <p:spPr>
          <a:xfrm>
            <a:off x="477672" y="3881129"/>
            <a:ext cx="6791324" cy="524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p:cNvGrpSpPr/>
          <p:nvPr/>
        </p:nvGrpSpPr>
        <p:grpSpPr>
          <a:xfrm>
            <a:off x="477671" y="2964681"/>
            <a:ext cx="10656726" cy="3446486"/>
            <a:chOff x="477671" y="2918961"/>
            <a:chExt cx="10656726" cy="3446486"/>
          </a:xfrm>
          <a:noFill/>
        </p:grpSpPr>
        <p:sp>
          <p:nvSpPr>
            <p:cNvPr id="5" name="矩形 4"/>
            <p:cNvSpPr/>
            <p:nvPr/>
          </p:nvSpPr>
          <p:spPr>
            <a:xfrm>
              <a:off x="7468449" y="2918961"/>
              <a:ext cx="3665948" cy="19243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477671" y="4057123"/>
              <a:ext cx="9444657" cy="2308324"/>
            </a:xfrm>
            <a:prstGeom prst="rect">
              <a:avLst/>
            </a:prstGeom>
            <a:grpFill/>
          </p:spPr>
          <p:txBody>
            <a:bodyPr wrap="square" rtlCol="0">
              <a:spAutoFit/>
            </a:bodyPr>
            <a:lstStyle/>
            <a:p>
              <a:r>
                <a:rPr lang="en-US" altLang="zh-CN" sz="2400" b="1" dirty="0">
                  <a:solidFill>
                    <a:srgbClr val="000000"/>
                  </a:solidFill>
                </a:rPr>
                <a:t>Qianhong Ouyang</a:t>
              </a:r>
            </a:p>
            <a:p>
              <a:r>
                <a:rPr lang="en-US" altLang="zh-CN" sz="2400" dirty="0">
                  <a:solidFill>
                    <a:srgbClr val="000000"/>
                  </a:solidFill>
                </a:rPr>
                <a:t>School of Statistics and Institute of National Accounts</a:t>
              </a:r>
            </a:p>
            <a:p>
              <a:r>
                <a:rPr lang="en-US" altLang="zh-CN" sz="2400" dirty="0">
                  <a:solidFill>
                    <a:srgbClr val="000000"/>
                  </a:solidFill>
                </a:rPr>
                <a:t>Beijing Normal University</a:t>
              </a:r>
            </a:p>
            <a:p>
              <a:r>
                <a:rPr lang="en-US" altLang="zh-CN" sz="2400" dirty="0">
                  <a:solidFill>
                    <a:srgbClr val="000000"/>
                  </a:solidFill>
                  <a:hlinkClick r:id="rId3"/>
                </a:rPr>
                <a:t>qianhong.ouyang@mail.bnu.edu.cn</a:t>
              </a:r>
              <a:endParaRPr lang="en-US" altLang="zh-CN" sz="2400" dirty="0">
                <a:solidFill>
                  <a:srgbClr val="000000"/>
                </a:solidFill>
              </a:endParaRPr>
            </a:p>
            <a:p>
              <a:endParaRPr lang="en-US" altLang="zh-CN" sz="2400" dirty="0">
                <a:solidFill>
                  <a:srgbClr val="000000"/>
                </a:solidFill>
              </a:endParaRPr>
            </a:p>
            <a:p>
              <a:r>
                <a:rPr lang="en-US" altLang="zh-CN" sz="2400" dirty="0">
                  <a:solidFill>
                    <a:srgbClr val="000000"/>
                  </a:solidFill>
                </a:rPr>
                <a:t>For the 31st. IIOA Maldives, July 2025</a:t>
              </a:r>
            </a:p>
          </p:txBody>
        </p:sp>
      </p:grpSp>
      <p:grpSp>
        <p:nvGrpSpPr>
          <p:cNvPr id="26" name="组合 25"/>
          <p:cNvGrpSpPr/>
          <p:nvPr/>
        </p:nvGrpSpPr>
        <p:grpSpPr>
          <a:xfrm>
            <a:off x="9111947" y="351889"/>
            <a:ext cx="465708" cy="472063"/>
            <a:chOff x="4796805" y="-215900"/>
            <a:chExt cx="2093913" cy="2122488"/>
          </a:xfrm>
          <a:solidFill>
            <a:srgbClr val="0070C0"/>
          </a:solidFill>
        </p:grpSpPr>
        <p:sp>
          <p:nvSpPr>
            <p:cNvPr id="27" name="Freeform 6"/>
            <p:cNvSpPr>
              <a:spLocks noEditPoints="1"/>
            </p:cNvSpPr>
            <p:nvPr/>
          </p:nvSpPr>
          <p:spPr bwMode="auto">
            <a:xfrm>
              <a:off x="4796805" y="-215900"/>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a:solidFill>
                <a:srgbClr val="002060"/>
              </a:solidFill>
            </a:ln>
          </p:spPr>
          <p:txBody>
            <a:bodyPr vert="horz" wrap="square" lIns="91440" tIns="45720" rIns="91440" bIns="45720" numCol="1" anchor="t" anchorCtr="0" compatLnSpc="1">
              <a:prstTxWarp prst="textNoShape">
                <a:avLst/>
              </a:prstTxWarp>
            </a:bodyPr>
            <a:lstStyle/>
            <a:p>
              <a:endParaRPr lang="zh-CN" altLang="en-US">
                <a:solidFill>
                  <a:srgbClr val="21A3D0"/>
                </a:solidFill>
              </a:endParaRPr>
            </a:p>
          </p:txBody>
        </p:sp>
        <p:sp>
          <p:nvSpPr>
            <p:cNvPr id="28" name="Freeform 7"/>
            <p:cNvSpPr>
              <a:spLocks noEditPoints="1"/>
            </p:cNvSpPr>
            <p:nvPr/>
          </p:nvSpPr>
          <p:spPr bwMode="auto">
            <a:xfrm>
              <a:off x="5168280" y="0"/>
              <a:ext cx="1360488" cy="1641475"/>
            </a:xfrm>
            <a:custGeom>
              <a:avLst/>
              <a:gdLst>
                <a:gd name="T0" fmla="*/ 870 w 1809"/>
                <a:gd name="T1" fmla="*/ 879 h 2152"/>
                <a:gd name="T2" fmla="*/ 870 w 1809"/>
                <a:gd name="T3" fmla="*/ 2152 h 2152"/>
                <a:gd name="T4" fmla="*/ 1809 w 1809"/>
                <a:gd name="T5" fmla="*/ 1820 h 2152"/>
                <a:gd name="T6" fmla="*/ 1809 w 1809"/>
                <a:gd name="T7" fmla="*/ 547 h 2152"/>
                <a:gd name="T8" fmla="*/ 870 w 1809"/>
                <a:gd name="T9" fmla="*/ 879 h 2152"/>
                <a:gd name="T10" fmla="*/ 785 w 1809"/>
                <a:gd name="T11" fmla="*/ 961 h 2152"/>
                <a:gd name="T12" fmla="*/ 785 w 1809"/>
                <a:gd name="T13" fmla="*/ 1138 h 2152"/>
                <a:gd name="T14" fmla="*/ 613 w 1809"/>
                <a:gd name="T15" fmla="*/ 1053 h 2152"/>
                <a:gd name="T16" fmla="*/ 613 w 1809"/>
                <a:gd name="T17" fmla="*/ 864 h 2152"/>
                <a:gd name="T18" fmla="*/ 785 w 1809"/>
                <a:gd name="T19" fmla="*/ 961 h 2152"/>
                <a:gd name="T20" fmla="*/ 1555 w 1809"/>
                <a:gd name="T21" fmla="*/ 410 h 2152"/>
                <a:gd name="T22" fmla="*/ 1507 w 1809"/>
                <a:gd name="T23" fmla="*/ 386 h 2152"/>
                <a:gd name="T24" fmla="*/ 602 w 1809"/>
                <a:gd name="T25" fmla="*/ 700 h 2152"/>
                <a:gd name="T26" fmla="*/ 576 w 1809"/>
                <a:gd name="T27" fmla="*/ 724 h 2152"/>
                <a:gd name="T28" fmla="*/ 576 w 1809"/>
                <a:gd name="T29" fmla="*/ 2017 h 2152"/>
                <a:gd name="T30" fmla="*/ 822 w 1809"/>
                <a:gd name="T31" fmla="*/ 2149 h 2152"/>
                <a:gd name="T32" fmla="*/ 822 w 1809"/>
                <a:gd name="T33" fmla="*/ 879 h 2152"/>
                <a:gd name="T34" fmla="*/ 622 w 1809"/>
                <a:gd name="T35" fmla="*/ 772 h 2152"/>
                <a:gd name="T36" fmla="*/ 625 w 1809"/>
                <a:gd name="T37" fmla="*/ 772 h 2152"/>
                <a:gd name="T38" fmla="*/ 1531 w 1809"/>
                <a:gd name="T39" fmla="*/ 457 h 2152"/>
                <a:gd name="T40" fmla="*/ 1555 w 1809"/>
                <a:gd name="T41" fmla="*/ 410 h 2152"/>
                <a:gd name="T42" fmla="*/ 209 w 1809"/>
                <a:gd name="T43" fmla="*/ 581 h 2152"/>
                <a:gd name="T44" fmla="*/ 209 w 1809"/>
                <a:gd name="T45" fmla="*/ 758 h 2152"/>
                <a:gd name="T46" fmla="*/ 37 w 1809"/>
                <a:gd name="T47" fmla="*/ 673 h 2152"/>
                <a:gd name="T48" fmla="*/ 37 w 1809"/>
                <a:gd name="T49" fmla="*/ 484 h 2152"/>
                <a:gd name="T50" fmla="*/ 209 w 1809"/>
                <a:gd name="T51" fmla="*/ 581 h 2152"/>
                <a:gd name="T52" fmla="*/ 978 w 1809"/>
                <a:gd name="T53" fmla="*/ 30 h 2152"/>
                <a:gd name="T54" fmla="*/ 931 w 1809"/>
                <a:gd name="T55" fmla="*/ 6 h 2152"/>
                <a:gd name="T56" fmla="*/ 25 w 1809"/>
                <a:gd name="T57" fmla="*/ 321 h 2152"/>
                <a:gd name="T58" fmla="*/ 0 w 1809"/>
                <a:gd name="T59" fmla="*/ 344 h 2152"/>
                <a:gd name="T60" fmla="*/ 0 w 1809"/>
                <a:gd name="T61" fmla="*/ 1638 h 2152"/>
                <a:gd name="T62" fmla="*/ 246 w 1809"/>
                <a:gd name="T63" fmla="*/ 1770 h 2152"/>
                <a:gd name="T64" fmla="*/ 246 w 1809"/>
                <a:gd name="T65" fmla="*/ 500 h 2152"/>
                <a:gd name="T66" fmla="*/ 46 w 1809"/>
                <a:gd name="T67" fmla="*/ 393 h 2152"/>
                <a:gd name="T68" fmla="*/ 49 w 1809"/>
                <a:gd name="T69" fmla="*/ 392 h 2152"/>
                <a:gd name="T70" fmla="*/ 954 w 1809"/>
                <a:gd name="T71" fmla="*/ 77 h 2152"/>
                <a:gd name="T72" fmla="*/ 978 w 1809"/>
                <a:gd name="T73" fmla="*/ 30 h 2152"/>
                <a:gd name="T74" fmla="*/ 497 w 1809"/>
                <a:gd name="T75" fmla="*/ 781 h 2152"/>
                <a:gd name="T76" fmla="*/ 497 w 1809"/>
                <a:gd name="T77" fmla="*/ 958 h 2152"/>
                <a:gd name="T78" fmla="*/ 325 w 1809"/>
                <a:gd name="T79" fmla="*/ 873 h 2152"/>
                <a:gd name="T80" fmla="*/ 325 w 1809"/>
                <a:gd name="T81" fmla="*/ 684 h 2152"/>
                <a:gd name="T82" fmla="*/ 497 w 1809"/>
                <a:gd name="T83" fmla="*/ 781 h 2152"/>
                <a:gd name="T84" fmla="*/ 1266 w 1809"/>
                <a:gd name="T85" fmla="*/ 230 h 2152"/>
                <a:gd name="T86" fmla="*/ 1219 w 1809"/>
                <a:gd name="T87" fmla="*/ 206 h 2152"/>
                <a:gd name="T88" fmla="*/ 313 w 1809"/>
                <a:gd name="T89" fmla="*/ 520 h 2152"/>
                <a:gd name="T90" fmla="*/ 288 w 1809"/>
                <a:gd name="T91" fmla="*/ 544 h 2152"/>
                <a:gd name="T92" fmla="*/ 288 w 1809"/>
                <a:gd name="T93" fmla="*/ 1837 h 2152"/>
                <a:gd name="T94" fmla="*/ 534 w 1809"/>
                <a:gd name="T95" fmla="*/ 1969 h 2152"/>
                <a:gd name="T96" fmla="*/ 534 w 1809"/>
                <a:gd name="T97" fmla="*/ 699 h 2152"/>
                <a:gd name="T98" fmla="*/ 334 w 1809"/>
                <a:gd name="T99" fmla="*/ 592 h 2152"/>
                <a:gd name="T100" fmla="*/ 337 w 1809"/>
                <a:gd name="T101" fmla="*/ 592 h 2152"/>
                <a:gd name="T102" fmla="*/ 1243 w 1809"/>
                <a:gd name="T103" fmla="*/ 277 h 2152"/>
                <a:gd name="T104" fmla="*/ 1266 w 1809"/>
                <a:gd name="T105" fmla="*/ 23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09" h="2152">
                  <a:moveTo>
                    <a:pt x="870" y="879"/>
                  </a:moveTo>
                  <a:lnTo>
                    <a:pt x="870" y="2152"/>
                  </a:lnTo>
                  <a:lnTo>
                    <a:pt x="1809" y="1820"/>
                  </a:lnTo>
                  <a:lnTo>
                    <a:pt x="1809" y="547"/>
                  </a:lnTo>
                  <a:lnTo>
                    <a:pt x="870" y="879"/>
                  </a:lnTo>
                  <a:close/>
                  <a:moveTo>
                    <a:pt x="785" y="961"/>
                  </a:moveTo>
                  <a:lnTo>
                    <a:pt x="785" y="1138"/>
                  </a:lnTo>
                  <a:cubicBezTo>
                    <a:pt x="699" y="1121"/>
                    <a:pt x="613" y="1053"/>
                    <a:pt x="613" y="1053"/>
                  </a:cubicBezTo>
                  <a:lnTo>
                    <a:pt x="613" y="864"/>
                  </a:lnTo>
                  <a:cubicBezTo>
                    <a:pt x="719" y="950"/>
                    <a:pt x="785" y="961"/>
                    <a:pt x="785" y="961"/>
                  </a:cubicBezTo>
                  <a:close/>
                  <a:moveTo>
                    <a:pt x="1555" y="410"/>
                  </a:moveTo>
                  <a:cubicBezTo>
                    <a:pt x="1548" y="390"/>
                    <a:pt x="1527" y="379"/>
                    <a:pt x="1507" y="386"/>
                  </a:cubicBezTo>
                  <a:lnTo>
                    <a:pt x="602" y="700"/>
                  </a:lnTo>
                  <a:cubicBezTo>
                    <a:pt x="590" y="704"/>
                    <a:pt x="580" y="713"/>
                    <a:pt x="576" y="724"/>
                  </a:cubicBezTo>
                  <a:lnTo>
                    <a:pt x="576" y="2017"/>
                  </a:lnTo>
                  <a:cubicBezTo>
                    <a:pt x="608" y="2080"/>
                    <a:pt x="741" y="2149"/>
                    <a:pt x="822" y="2149"/>
                  </a:cubicBezTo>
                  <a:lnTo>
                    <a:pt x="822" y="879"/>
                  </a:lnTo>
                  <a:cubicBezTo>
                    <a:pt x="779" y="873"/>
                    <a:pt x="682" y="822"/>
                    <a:pt x="622" y="772"/>
                  </a:cubicBezTo>
                  <a:cubicBezTo>
                    <a:pt x="623" y="772"/>
                    <a:pt x="624" y="772"/>
                    <a:pt x="625" y="772"/>
                  </a:cubicBezTo>
                  <a:lnTo>
                    <a:pt x="1531" y="457"/>
                  </a:lnTo>
                  <a:cubicBezTo>
                    <a:pt x="1550" y="450"/>
                    <a:pt x="1561" y="429"/>
                    <a:pt x="1555" y="410"/>
                  </a:cubicBezTo>
                  <a:close/>
                  <a:moveTo>
                    <a:pt x="209" y="581"/>
                  </a:moveTo>
                  <a:lnTo>
                    <a:pt x="209" y="758"/>
                  </a:lnTo>
                  <a:cubicBezTo>
                    <a:pt x="123" y="742"/>
                    <a:pt x="37" y="673"/>
                    <a:pt x="37" y="673"/>
                  </a:cubicBezTo>
                  <a:lnTo>
                    <a:pt x="37" y="484"/>
                  </a:lnTo>
                  <a:cubicBezTo>
                    <a:pt x="143" y="570"/>
                    <a:pt x="209" y="581"/>
                    <a:pt x="209" y="581"/>
                  </a:cubicBezTo>
                  <a:close/>
                  <a:moveTo>
                    <a:pt x="978" y="30"/>
                  </a:moveTo>
                  <a:cubicBezTo>
                    <a:pt x="972" y="11"/>
                    <a:pt x="951" y="0"/>
                    <a:pt x="931" y="6"/>
                  </a:cubicBezTo>
                  <a:lnTo>
                    <a:pt x="25" y="321"/>
                  </a:lnTo>
                  <a:cubicBezTo>
                    <a:pt x="14" y="325"/>
                    <a:pt x="3" y="334"/>
                    <a:pt x="0" y="344"/>
                  </a:cubicBezTo>
                  <a:lnTo>
                    <a:pt x="0" y="1638"/>
                  </a:lnTo>
                  <a:cubicBezTo>
                    <a:pt x="32" y="1700"/>
                    <a:pt x="165" y="1770"/>
                    <a:pt x="246" y="1770"/>
                  </a:cubicBezTo>
                  <a:lnTo>
                    <a:pt x="246" y="500"/>
                  </a:lnTo>
                  <a:cubicBezTo>
                    <a:pt x="203" y="493"/>
                    <a:pt x="106" y="443"/>
                    <a:pt x="46" y="393"/>
                  </a:cubicBezTo>
                  <a:cubicBezTo>
                    <a:pt x="47" y="393"/>
                    <a:pt x="48" y="392"/>
                    <a:pt x="49" y="392"/>
                  </a:cubicBezTo>
                  <a:lnTo>
                    <a:pt x="954" y="77"/>
                  </a:lnTo>
                  <a:cubicBezTo>
                    <a:pt x="974" y="71"/>
                    <a:pt x="985" y="50"/>
                    <a:pt x="978" y="30"/>
                  </a:cubicBezTo>
                  <a:close/>
                  <a:moveTo>
                    <a:pt x="497" y="781"/>
                  </a:moveTo>
                  <a:lnTo>
                    <a:pt x="497" y="958"/>
                  </a:lnTo>
                  <a:cubicBezTo>
                    <a:pt x="411" y="941"/>
                    <a:pt x="325" y="873"/>
                    <a:pt x="325" y="873"/>
                  </a:cubicBezTo>
                  <a:lnTo>
                    <a:pt x="325" y="684"/>
                  </a:lnTo>
                  <a:cubicBezTo>
                    <a:pt x="431" y="770"/>
                    <a:pt x="497" y="781"/>
                    <a:pt x="497" y="781"/>
                  </a:cubicBezTo>
                  <a:close/>
                  <a:moveTo>
                    <a:pt x="1266" y="230"/>
                  </a:moveTo>
                  <a:cubicBezTo>
                    <a:pt x="1260" y="210"/>
                    <a:pt x="1239" y="199"/>
                    <a:pt x="1219" y="206"/>
                  </a:cubicBezTo>
                  <a:lnTo>
                    <a:pt x="313" y="520"/>
                  </a:lnTo>
                  <a:cubicBezTo>
                    <a:pt x="302" y="524"/>
                    <a:pt x="291" y="533"/>
                    <a:pt x="288" y="544"/>
                  </a:cubicBezTo>
                  <a:lnTo>
                    <a:pt x="288" y="1837"/>
                  </a:lnTo>
                  <a:cubicBezTo>
                    <a:pt x="320" y="1900"/>
                    <a:pt x="453" y="1969"/>
                    <a:pt x="534" y="1969"/>
                  </a:cubicBezTo>
                  <a:lnTo>
                    <a:pt x="534" y="699"/>
                  </a:lnTo>
                  <a:cubicBezTo>
                    <a:pt x="491" y="693"/>
                    <a:pt x="394" y="642"/>
                    <a:pt x="334" y="592"/>
                  </a:cubicBezTo>
                  <a:cubicBezTo>
                    <a:pt x="335" y="592"/>
                    <a:pt x="336" y="592"/>
                    <a:pt x="337" y="592"/>
                  </a:cubicBezTo>
                  <a:lnTo>
                    <a:pt x="1243" y="277"/>
                  </a:lnTo>
                  <a:cubicBezTo>
                    <a:pt x="1262" y="270"/>
                    <a:pt x="1273" y="249"/>
                    <a:pt x="1266" y="230"/>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zh-CN" altLang="en-US">
                <a:solidFill>
                  <a:srgbClr val="21A3D0"/>
                </a:solidFill>
              </a:endParaRPr>
            </a:p>
          </p:txBody>
        </p:sp>
      </p:grpSp>
      <p:grpSp>
        <p:nvGrpSpPr>
          <p:cNvPr id="29" name="组合 28"/>
          <p:cNvGrpSpPr/>
          <p:nvPr/>
        </p:nvGrpSpPr>
        <p:grpSpPr>
          <a:xfrm>
            <a:off x="11502919" y="362382"/>
            <a:ext cx="465708" cy="472063"/>
            <a:chOff x="7717810" y="-375235"/>
            <a:chExt cx="2093913" cy="2122488"/>
          </a:xfrm>
          <a:solidFill>
            <a:srgbClr val="0070C0"/>
          </a:solidFill>
        </p:grpSpPr>
        <p:sp>
          <p:nvSpPr>
            <p:cNvPr id="30" name="Freeform 6"/>
            <p:cNvSpPr>
              <a:spLocks noEditPoints="1"/>
            </p:cNvSpPr>
            <p:nvPr/>
          </p:nvSpPr>
          <p:spPr bwMode="auto">
            <a:xfrm>
              <a:off x="7717810" y="-375235"/>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a:solidFill>
                <a:srgbClr val="002060"/>
              </a:solidFill>
            </a:ln>
          </p:spPr>
          <p:txBody>
            <a:bodyPr vert="horz" wrap="square" lIns="91440" tIns="45720" rIns="91440" bIns="45720" numCol="1" anchor="t" anchorCtr="0" compatLnSpc="1">
              <a:prstTxWarp prst="textNoShape">
                <a:avLst/>
              </a:prstTxWarp>
            </a:bodyPr>
            <a:lstStyle/>
            <a:p>
              <a:endParaRPr lang="zh-CN" altLang="en-US">
                <a:solidFill>
                  <a:srgbClr val="2DB6B9"/>
                </a:solidFill>
              </a:endParaRPr>
            </a:p>
          </p:txBody>
        </p:sp>
        <p:sp>
          <p:nvSpPr>
            <p:cNvPr id="31" name="Freeform 10"/>
            <p:cNvSpPr>
              <a:spLocks noEditPoints="1"/>
            </p:cNvSpPr>
            <p:nvPr/>
          </p:nvSpPr>
          <p:spPr bwMode="auto">
            <a:xfrm>
              <a:off x="7873033" y="-212106"/>
              <a:ext cx="1796329" cy="1793077"/>
            </a:xfrm>
            <a:custGeom>
              <a:avLst/>
              <a:gdLst>
                <a:gd name="T0" fmla="*/ 439327 w 1145"/>
                <a:gd name="T1" fmla="*/ 326030 h 1145"/>
                <a:gd name="T2" fmla="*/ 326620 w 1145"/>
                <a:gd name="T3" fmla="*/ 438533 h 1145"/>
                <a:gd name="T4" fmla="*/ 439327 w 1145"/>
                <a:gd name="T5" fmla="*/ 551036 h 1145"/>
                <a:gd name="T6" fmla="*/ 552034 w 1145"/>
                <a:gd name="T7" fmla="*/ 438533 h 1145"/>
                <a:gd name="T8" fmla="*/ 439327 w 1145"/>
                <a:gd name="T9" fmla="*/ 326030 h 1145"/>
                <a:gd name="T10" fmla="*/ 485330 w 1145"/>
                <a:gd name="T11" fmla="*/ 652824 h 1145"/>
                <a:gd name="T12" fmla="*/ 485330 w 1145"/>
                <a:gd name="T13" fmla="*/ 601547 h 1145"/>
                <a:gd name="T14" fmla="*/ 393324 w 1145"/>
                <a:gd name="T15" fmla="*/ 601547 h 1145"/>
                <a:gd name="T16" fmla="*/ 393324 w 1145"/>
                <a:gd name="T17" fmla="*/ 652824 h 1145"/>
                <a:gd name="T18" fmla="*/ 224647 w 1145"/>
                <a:gd name="T19" fmla="*/ 484452 h 1145"/>
                <a:gd name="T20" fmla="*/ 275250 w 1145"/>
                <a:gd name="T21" fmla="*/ 484452 h 1145"/>
                <a:gd name="T22" fmla="*/ 275250 w 1145"/>
                <a:gd name="T23" fmla="*/ 392613 h 1145"/>
                <a:gd name="T24" fmla="*/ 224647 w 1145"/>
                <a:gd name="T25" fmla="*/ 392613 h 1145"/>
                <a:gd name="T26" fmla="*/ 393324 w 1145"/>
                <a:gd name="T27" fmla="*/ 224241 h 1145"/>
                <a:gd name="T28" fmla="*/ 393324 w 1145"/>
                <a:gd name="T29" fmla="*/ 274753 h 1145"/>
                <a:gd name="T30" fmla="*/ 485330 w 1145"/>
                <a:gd name="T31" fmla="*/ 274753 h 1145"/>
                <a:gd name="T32" fmla="*/ 485330 w 1145"/>
                <a:gd name="T33" fmla="*/ 224241 h 1145"/>
                <a:gd name="T34" fmla="*/ 654007 w 1145"/>
                <a:gd name="T35" fmla="*/ 392613 h 1145"/>
                <a:gd name="T36" fmla="*/ 603404 w 1145"/>
                <a:gd name="T37" fmla="*/ 392613 h 1145"/>
                <a:gd name="T38" fmla="*/ 603404 w 1145"/>
                <a:gd name="T39" fmla="*/ 484452 h 1145"/>
                <a:gd name="T40" fmla="*/ 654007 w 1145"/>
                <a:gd name="T41" fmla="*/ 484452 h 1145"/>
                <a:gd name="T42" fmla="*/ 485330 w 1145"/>
                <a:gd name="T43" fmla="*/ 652824 h 1145"/>
                <a:gd name="T44" fmla="*/ 747546 w 1145"/>
                <a:gd name="T45" fmla="*/ 392613 h 1145"/>
                <a:gd name="T46" fmla="*/ 485330 w 1145"/>
                <a:gd name="T47" fmla="*/ 130871 h 1145"/>
                <a:gd name="T48" fmla="*/ 485330 w 1145"/>
                <a:gd name="T49" fmla="*/ 0 h 1145"/>
                <a:gd name="T50" fmla="*/ 393324 w 1145"/>
                <a:gd name="T51" fmla="*/ 0 h 1145"/>
                <a:gd name="T52" fmla="*/ 393324 w 1145"/>
                <a:gd name="T53" fmla="*/ 130871 h 1145"/>
                <a:gd name="T54" fmla="*/ 131108 w 1145"/>
                <a:gd name="T55" fmla="*/ 392613 h 1145"/>
                <a:gd name="T56" fmla="*/ 0 w 1145"/>
                <a:gd name="T57" fmla="*/ 392613 h 1145"/>
                <a:gd name="T58" fmla="*/ 0 w 1145"/>
                <a:gd name="T59" fmla="*/ 484452 h 1145"/>
                <a:gd name="T60" fmla="*/ 131108 w 1145"/>
                <a:gd name="T61" fmla="*/ 484452 h 1145"/>
                <a:gd name="T62" fmla="*/ 393324 w 1145"/>
                <a:gd name="T63" fmla="*/ 746194 h 1145"/>
                <a:gd name="T64" fmla="*/ 393324 w 1145"/>
                <a:gd name="T65" fmla="*/ 876300 h 1145"/>
                <a:gd name="T66" fmla="*/ 485330 w 1145"/>
                <a:gd name="T67" fmla="*/ 876300 h 1145"/>
                <a:gd name="T68" fmla="*/ 485330 w 1145"/>
                <a:gd name="T69" fmla="*/ 746194 h 1145"/>
                <a:gd name="T70" fmla="*/ 747546 w 1145"/>
                <a:gd name="T71" fmla="*/ 484452 h 1145"/>
                <a:gd name="T72" fmla="*/ 877887 w 1145"/>
                <a:gd name="T73" fmla="*/ 484452 h 1145"/>
                <a:gd name="T74" fmla="*/ 877887 w 1145"/>
                <a:gd name="T75" fmla="*/ 392613 h 1145"/>
                <a:gd name="T76" fmla="*/ 747546 w 1145"/>
                <a:gd name="T77" fmla="*/ 392613 h 114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145" h="1145">
                  <a:moveTo>
                    <a:pt x="573" y="426"/>
                  </a:moveTo>
                  <a:cubicBezTo>
                    <a:pt x="492" y="426"/>
                    <a:pt x="426" y="492"/>
                    <a:pt x="426" y="573"/>
                  </a:cubicBezTo>
                  <a:cubicBezTo>
                    <a:pt x="426" y="654"/>
                    <a:pt x="492" y="720"/>
                    <a:pt x="573" y="720"/>
                  </a:cubicBezTo>
                  <a:cubicBezTo>
                    <a:pt x="654" y="720"/>
                    <a:pt x="720" y="654"/>
                    <a:pt x="720" y="573"/>
                  </a:cubicBezTo>
                  <a:cubicBezTo>
                    <a:pt x="720" y="492"/>
                    <a:pt x="654" y="426"/>
                    <a:pt x="573" y="426"/>
                  </a:cubicBezTo>
                  <a:close/>
                  <a:moveTo>
                    <a:pt x="633" y="853"/>
                  </a:moveTo>
                  <a:lnTo>
                    <a:pt x="633" y="786"/>
                  </a:lnTo>
                  <a:lnTo>
                    <a:pt x="513" y="786"/>
                  </a:lnTo>
                  <a:lnTo>
                    <a:pt x="513" y="853"/>
                  </a:lnTo>
                  <a:cubicBezTo>
                    <a:pt x="403" y="829"/>
                    <a:pt x="316" y="743"/>
                    <a:pt x="293" y="633"/>
                  </a:cubicBezTo>
                  <a:lnTo>
                    <a:pt x="359" y="633"/>
                  </a:lnTo>
                  <a:lnTo>
                    <a:pt x="359" y="513"/>
                  </a:lnTo>
                  <a:lnTo>
                    <a:pt x="293" y="513"/>
                  </a:lnTo>
                  <a:cubicBezTo>
                    <a:pt x="316" y="403"/>
                    <a:pt x="403" y="316"/>
                    <a:pt x="513" y="293"/>
                  </a:cubicBezTo>
                  <a:lnTo>
                    <a:pt x="513" y="359"/>
                  </a:lnTo>
                  <a:lnTo>
                    <a:pt x="633" y="359"/>
                  </a:lnTo>
                  <a:lnTo>
                    <a:pt x="633" y="293"/>
                  </a:lnTo>
                  <a:cubicBezTo>
                    <a:pt x="743" y="316"/>
                    <a:pt x="830" y="403"/>
                    <a:pt x="853" y="513"/>
                  </a:cubicBezTo>
                  <a:lnTo>
                    <a:pt x="787" y="513"/>
                  </a:lnTo>
                  <a:lnTo>
                    <a:pt x="787" y="633"/>
                  </a:lnTo>
                  <a:lnTo>
                    <a:pt x="853" y="633"/>
                  </a:lnTo>
                  <a:cubicBezTo>
                    <a:pt x="830" y="743"/>
                    <a:pt x="743" y="829"/>
                    <a:pt x="633" y="853"/>
                  </a:cubicBezTo>
                  <a:close/>
                  <a:moveTo>
                    <a:pt x="975" y="513"/>
                  </a:moveTo>
                  <a:cubicBezTo>
                    <a:pt x="949" y="337"/>
                    <a:pt x="809" y="197"/>
                    <a:pt x="633" y="171"/>
                  </a:cubicBezTo>
                  <a:lnTo>
                    <a:pt x="633" y="0"/>
                  </a:lnTo>
                  <a:lnTo>
                    <a:pt x="513" y="0"/>
                  </a:lnTo>
                  <a:lnTo>
                    <a:pt x="513" y="171"/>
                  </a:lnTo>
                  <a:cubicBezTo>
                    <a:pt x="337" y="197"/>
                    <a:pt x="197" y="337"/>
                    <a:pt x="171" y="513"/>
                  </a:cubicBezTo>
                  <a:lnTo>
                    <a:pt x="0" y="513"/>
                  </a:lnTo>
                  <a:lnTo>
                    <a:pt x="0" y="633"/>
                  </a:lnTo>
                  <a:lnTo>
                    <a:pt x="171" y="633"/>
                  </a:lnTo>
                  <a:cubicBezTo>
                    <a:pt x="197" y="809"/>
                    <a:pt x="337" y="949"/>
                    <a:pt x="513" y="975"/>
                  </a:cubicBezTo>
                  <a:lnTo>
                    <a:pt x="513" y="1145"/>
                  </a:lnTo>
                  <a:lnTo>
                    <a:pt x="633" y="1145"/>
                  </a:lnTo>
                  <a:lnTo>
                    <a:pt x="633" y="975"/>
                  </a:lnTo>
                  <a:cubicBezTo>
                    <a:pt x="809" y="949"/>
                    <a:pt x="949" y="809"/>
                    <a:pt x="975" y="633"/>
                  </a:cubicBezTo>
                  <a:lnTo>
                    <a:pt x="1145" y="633"/>
                  </a:lnTo>
                  <a:lnTo>
                    <a:pt x="1145" y="513"/>
                  </a:lnTo>
                  <a:lnTo>
                    <a:pt x="975" y="513"/>
                  </a:lnTo>
                  <a:close/>
                </a:path>
              </a:pathLst>
            </a:custGeom>
            <a:solidFill>
              <a:srgbClr val="002060"/>
            </a:solidFill>
            <a:ln>
              <a:noFill/>
            </a:ln>
          </p:spPr>
          <p:txBody>
            <a:bodyPr/>
            <a:lstStyle/>
            <a:p>
              <a:endParaRPr lang="zh-CN" altLang="en-US">
                <a:solidFill>
                  <a:srgbClr val="21A3D0"/>
                </a:solidFill>
              </a:endParaRPr>
            </a:p>
          </p:txBody>
        </p:sp>
      </p:grpSp>
      <p:grpSp>
        <p:nvGrpSpPr>
          <p:cNvPr id="32" name="组合 31"/>
          <p:cNvGrpSpPr/>
          <p:nvPr/>
        </p:nvGrpSpPr>
        <p:grpSpPr>
          <a:xfrm>
            <a:off x="9711352" y="351889"/>
            <a:ext cx="465708" cy="472063"/>
            <a:chOff x="10019977" y="-551766"/>
            <a:chExt cx="2093913" cy="2122488"/>
          </a:xfrm>
          <a:solidFill>
            <a:srgbClr val="0070C0"/>
          </a:solidFill>
        </p:grpSpPr>
        <p:sp>
          <p:nvSpPr>
            <p:cNvPr id="33" name="Freeform 6"/>
            <p:cNvSpPr>
              <a:spLocks noEditPoints="1"/>
            </p:cNvSpPr>
            <p:nvPr/>
          </p:nvSpPr>
          <p:spPr bwMode="auto">
            <a:xfrm>
              <a:off x="10019977" y="-551766"/>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a:solidFill>
                <a:srgbClr val="002060"/>
              </a:solidFill>
            </a:ln>
          </p:spPr>
          <p:txBody>
            <a:bodyPr vert="horz" wrap="square" lIns="91440" tIns="45720" rIns="91440" bIns="45720" numCol="1" anchor="t" anchorCtr="0" compatLnSpc="1">
              <a:prstTxWarp prst="textNoShape">
                <a:avLst/>
              </a:prstTxWarp>
            </a:bodyPr>
            <a:lstStyle/>
            <a:p>
              <a:endParaRPr lang="zh-CN" altLang="en-US">
                <a:solidFill>
                  <a:srgbClr val="2DB6B9"/>
                </a:solidFill>
              </a:endParaRPr>
            </a:p>
          </p:txBody>
        </p:sp>
        <p:sp>
          <p:nvSpPr>
            <p:cNvPr id="34" name="Freeform 6"/>
            <p:cNvSpPr>
              <a:spLocks noEditPoints="1"/>
            </p:cNvSpPr>
            <p:nvPr/>
          </p:nvSpPr>
          <p:spPr bwMode="auto">
            <a:xfrm>
              <a:off x="10357957" y="-215900"/>
              <a:ext cx="1417952" cy="1401540"/>
            </a:xfrm>
            <a:custGeom>
              <a:avLst/>
              <a:gdLst>
                <a:gd name="T0" fmla="*/ 675 w 1848"/>
                <a:gd name="T1" fmla="*/ 126 h 1848"/>
                <a:gd name="T2" fmla="*/ 286 w 1848"/>
                <a:gd name="T3" fmla="*/ 287 h 1848"/>
                <a:gd name="T4" fmla="*/ 126 w 1848"/>
                <a:gd name="T5" fmla="*/ 675 h 1848"/>
                <a:gd name="T6" fmla="*/ 286 w 1848"/>
                <a:gd name="T7" fmla="*/ 1064 h 1848"/>
                <a:gd name="T8" fmla="*/ 675 w 1848"/>
                <a:gd name="T9" fmla="*/ 1225 h 1848"/>
                <a:gd name="T10" fmla="*/ 1063 w 1848"/>
                <a:gd name="T11" fmla="*/ 1064 h 1848"/>
                <a:gd name="T12" fmla="*/ 1063 w 1848"/>
                <a:gd name="T13" fmla="*/ 287 h 1848"/>
                <a:gd name="T14" fmla="*/ 675 w 1848"/>
                <a:gd name="T15" fmla="*/ 126 h 1848"/>
                <a:gd name="T16" fmla="*/ 675 w 1848"/>
                <a:gd name="T17" fmla="*/ 1350 h 1848"/>
                <a:gd name="T18" fmla="*/ 198 w 1848"/>
                <a:gd name="T19" fmla="*/ 1153 h 1848"/>
                <a:gd name="T20" fmla="*/ 0 w 1848"/>
                <a:gd name="T21" fmla="*/ 675 h 1848"/>
                <a:gd name="T22" fmla="*/ 198 w 1848"/>
                <a:gd name="T23" fmla="*/ 198 h 1848"/>
                <a:gd name="T24" fmla="*/ 675 w 1848"/>
                <a:gd name="T25" fmla="*/ 0 h 1848"/>
                <a:gd name="T26" fmla="*/ 1152 w 1848"/>
                <a:gd name="T27" fmla="*/ 198 h 1848"/>
                <a:gd name="T28" fmla="*/ 1152 w 1848"/>
                <a:gd name="T29" fmla="*/ 1153 h 1848"/>
                <a:gd name="T30" fmla="*/ 675 w 1848"/>
                <a:gd name="T31" fmla="*/ 1350 h 1848"/>
                <a:gd name="T32" fmla="*/ 1261 w 1848"/>
                <a:gd name="T33" fmla="*/ 1068 h 1848"/>
                <a:gd name="T34" fmla="*/ 1261 w 1848"/>
                <a:gd name="T35" fmla="*/ 1153 h 1848"/>
                <a:gd name="T36" fmla="*/ 1153 w 1848"/>
                <a:gd name="T37" fmla="*/ 1261 h 1848"/>
                <a:gd name="T38" fmla="*/ 1067 w 1848"/>
                <a:gd name="T39" fmla="*/ 1261 h 1848"/>
                <a:gd name="T40" fmla="*/ 1063 w 1848"/>
                <a:gd name="T41" fmla="*/ 1257 h 1848"/>
                <a:gd name="T42" fmla="*/ 1063 w 1848"/>
                <a:gd name="T43" fmla="*/ 1172 h 1848"/>
                <a:gd name="T44" fmla="*/ 1171 w 1848"/>
                <a:gd name="T45" fmla="*/ 1064 h 1848"/>
                <a:gd name="T46" fmla="*/ 1257 w 1848"/>
                <a:gd name="T47" fmla="*/ 1064 h 1848"/>
                <a:gd name="T48" fmla="*/ 1261 w 1848"/>
                <a:gd name="T49" fmla="*/ 1068 h 1848"/>
                <a:gd name="T50" fmla="*/ 1401 w 1848"/>
                <a:gd name="T51" fmla="*/ 1250 h 1848"/>
                <a:gd name="T52" fmla="*/ 1401 w 1848"/>
                <a:gd name="T53" fmla="*/ 1401 h 1848"/>
                <a:gd name="T54" fmla="*/ 1250 w 1848"/>
                <a:gd name="T55" fmla="*/ 1401 h 1848"/>
                <a:gd name="T56" fmla="*/ 1250 w 1848"/>
                <a:gd name="T57" fmla="*/ 1250 h 1848"/>
                <a:gd name="T58" fmla="*/ 1401 w 1848"/>
                <a:gd name="T59" fmla="*/ 1250 h 1848"/>
                <a:gd name="T60" fmla="*/ 1827 w 1848"/>
                <a:gd name="T61" fmla="*/ 1655 h 1848"/>
                <a:gd name="T62" fmla="*/ 1823 w 1848"/>
                <a:gd name="T63" fmla="*/ 1736 h 1848"/>
                <a:gd name="T64" fmla="*/ 1736 w 1848"/>
                <a:gd name="T65" fmla="*/ 1823 h 1848"/>
                <a:gd name="T66" fmla="*/ 1654 w 1848"/>
                <a:gd name="T67" fmla="*/ 1827 h 1848"/>
                <a:gd name="T68" fmla="*/ 1396 w 1848"/>
                <a:gd name="T69" fmla="*/ 1569 h 1848"/>
                <a:gd name="T70" fmla="*/ 1400 w 1848"/>
                <a:gd name="T71" fmla="*/ 1487 h 1848"/>
                <a:gd name="T72" fmla="*/ 1487 w 1848"/>
                <a:gd name="T73" fmla="*/ 1400 h 1848"/>
                <a:gd name="T74" fmla="*/ 1568 w 1848"/>
                <a:gd name="T75" fmla="*/ 1396 h 1848"/>
                <a:gd name="T76" fmla="*/ 1827 w 1848"/>
                <a:gd name="T77" fmla="*/ 1655 h 1848"/>
                <a:gd name="T78" fmla="*/ 675 w 1848"/>
                <a:gd name="T79" fmla="*/ 270 h 1848"/>
                <a:gd name="T80" fmla="*/ 389 w 1848"/>
                <a:gd name="T81" fmla="*/ 389 h 1848"/>
                <a:gd name="T82" fmla="*/ 270 w 1848"/>
                <a:gd name="T83" fmla="*/ 675 h 1848"/>
                <a:gd name="T84" fmla="*/ 389 w 1848"/>
                <a:gd name="T85" fmla="*/ 962 h 1848"/>
                <a:gd name="T86" fmla="*/ 675 w 1848"/>
                <a:gd name="T87" fmla="*/ 1080 h 1848"/>
                <a:gd name="T88" fmla="*/ 961 w 1848"/>
                <a:gd name="T89" fmla="*/ 962 h 1848"/>
                <a:gd name="T90" fmla="*/ 961 w 1848"/>
                <a:gd name="T91" fmla="*/ 389 h 1848"/>
                <a:gd name="T92" fmla="*/ 675 w 1848"/>
                <a:gd name="T93" fmla="*/ 270 h 1848"/>
                <a:gd name="T94" fmla="*/ 675 w 1848"/>
                <a:gd name="T95" fmla="*/ 1164 h 1848"/>
                <a:gd name="T96" fmla="*/ 329 w 1848"/>
                <a:gd name="T97" fmla="*/ 1021 h 1848"/>
                <a:gd name="T98" fmla="*/ 186 w 1848"/>
                <a:gd name="T99" fmla="*/ 675 h 1848"/>
                <a:gd name="T100" fmla="*/ 329 w 1848"/>
                <a:gd name="T101" fmla="*/ 330 h 1848"/>
                <a:gd name="T102" fmla="*/ 675 w 1848"/>
                <a:gd name="T103" fmla="*/ 187 h 1848"/>
                <a:gd name="T104" fmla="*/ 1021 w 1848"/>
                <a:gd name="T105" fmla="*/ 330 h 1848"/>
                <a:gd name="T106" fmla="*/ 1021 w 1848"/>
                <a:gd name="T107" fmla="*/ 1021 h 1848"/>
                <a:gd name="T108" fmla="*/ 675 w 1848"/>
                <a:gd name="T109" fmla="*/ 1164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48" h="1848">
                  <a:moveTo>
                    <a:pt x="675" y="126"/>
                  </a:moveTo>
                  <a:cubicBezTo>
                    <a:pt x="528" y="126"/>
                    <a:pt x="390" y="183"/>
                    <a:pt x="286" y="287"/>
                  </a:cubicBezTo>
                  <a:cubicBezTo>
                    <a:pt x="183" y="391"/>
                    <a:pt x="126" y="529"/>
                    <a:pt x="126" y="675"/>
                  </a:cubicBezTo>
                  <a:cubicBezTo>
                    <a:pt x="126" y="822"/>
                    <a:pt x="183" y="960"/>
                    <a:pt x="286" y="1064"/>
                  </a:cubicBezTo>
                  <a:cubicBezTo>
                    <a:pt x="390" y="1168"/>
                    <a:pt x="528" y="1225"/>
                    <a:pt x="675" y="1225"/>
                  </a:cubicBezTo>
                  <a:cubicBezTo>
                    <a:pt x="822" y="1225"/>
                    <a:pt x="960" y="1168"/>
                    <a:pt x="1063" y="1064"/>
                  </a:cubicBezTo>
                  <a:cubicBezTo>
                    <a:pt x="1278" y="850"/>
                    <a:pt x="1278" y="501"/>
                    <a:pt x="1063" y="287"/>
                  </a:cubicBezTo>
                  <a:cubicBezTo>
                    <a:pt x="960" y="183"/>
                    <a:pt x="822" y="126"/>
                    <a:pt x="675" y="126"/>
                  </a:cubicBezTo>
                  <a:close/>
                  <a:moveTo>
                    <a:pt x="675" y="1350"/>
                  </a:moveTo>
                  <a:cubicBezTo>
                    <a:pt x="495" y="1350"/>
                    <a:pt x="325" y="1280"/>
                    <a:pt x="198" y="1153"/>
                  </a:cubicBezTo>
                  <a:cubicBezTo>
                    <a:pt x="70" y="1025"/>
                    <a:pt x="0" y="856"/>
                    <a:pt x="0" y="675"/>
                  </a:cubicBezTo>
                  <a:cubicBezTo>
                    <a:pt x="0" y="495"/>
                    <a:pt x="70" y="326"/>
                    <a:pt x="198" y="198"/>
                  </a:cubicBezTo>
                  <a:cubicBezTo>
                    <a:pt x="325" y="71"/>
                    <a:pt x="495" y="0"/>
                    <a:pt x="675" y="0"/>
                  </a:cubicBezTo>
                  <a:cubicBezTo>
                    <a:pt x="855" y="0"/>
                    <a:pt x="1025" y="71"/>
                    <a:pt x="1152" y="198"/>
                  </a:cubicBezTo>
                  <a:cubicBezTo>
                    <a:pt x="1415" y="461"/>
                    <a:pt x="1415" y="889"/>
                    <a:pt x="1152" y="1153"/>
                  </a:cubicBezTo>
                  <a:cubicBezTo>
                    <a:pt x="1025" y="1280"/>
                    <a:pt x="855" y="1350"/>
                    <a:pt x="675" y="1350"/>
                  </a:cubicBezTo>
                  <a:close/>
                  <a:moveTo>
                    <a:pt x="1261" y="1068"/>
                  </a:moveTo>
                  <a:cubicBezTo>
                    <a:pt x="1284" y="1091"/>
                    <a:pt x="1284" y="1130"/>
                    <a:pt x="1261" y="1153"/>
                  </a:cubicBezTo>
                  <a:lnTo>
                    <a:pt x="1153" y="1261"/>
                  </a:lnTo>
                  <a:cubicBezTo>
                    <a:pt x="1129" y="1285"/>
                    <a:pt x="1091" y="1285"/>
                    <a:pt x="1067" y="1261"/>
                  </a:cubicBezTo>
                  <a:lnTo>
                    <a:pt x="1063" y="1257"/>
                  </a:lnTo>
                  <a:cubicBezTo>
                    <a:pt x="1040" y="1234"/>
                    <a:pt x="1040" y="1195"/>
                    <a:pt x="1063" y="1172"/>
                  </a:cubicBezTo>
                  <a:lnTo>
                    <a:pt x="1171" y="1064"/>
                  </a:lnTo>
                  <a:cubicBezTo>
                    <a:pt x="1195" y="1040"/>
                    <a:pt x="1233" y="1040"/>
                    <a:pt x="1257" y="1064"/>
                  </a:cubicBezTo>
                  <a:lnTo>
                    <a:pt x="1261" y="1068"/>
                  </a:lnTo>
                  <a:close/>
                  <a:moveTo>
                    <a:pt x="1401" y="1250"/>
                  </a:moveTo>
                  <a:cubicBezTo>
                    <a:pt x="1442" y="1292"/>
                    <a:pt x="1442" y="1359"/>
                    <a:pt x="1401" y="1401"/>
                  </a:cubicBezTo>
                  <a:cubicBezTo>
                    <a:pt x="1359" y="1443"/>
                    <a:pt x="1291" y="1443"/>
                    <a:pt x="1250" y="1401"/>
                  </a:cubicBezTo>
                  <a:cubicBezTo>
                    <a:pt x="1208" y="1359"/>
                    <a:pt x="1208" y="1292"/>
                    <a:pt x="1250" y="1250"/>
                  </a:cubicBezTo>
                  <a:cubicBezTo>
                    <a:pt x="1291" y="1208"/>
                    <a:pt x="1359" y="1208"/>
                    <a:pt x="1401" y="1250"/>
                  </a:cubicBezTo>
                  <a:close/>
                  <a:moveTo>
                    <a:pt x="1827" y="1655"/>
                  </a:moveTo>
                  <a:cubicBezTo>
                    <a:pt x="1848" y="1676"/>
                    <a:pt x="1846" y="1713"/>
                    <a:pt x="1823" y="1736"/>
                  </a:cubicBezTo>
                  <a:lnTo>
                    <a:pt x="1736" y="1823"/>
                  </a:lnTo>
                  <a:cubicBezTo>
                    <a:pt x="1713" y="1847"/>
                    <a:pt x="1676" y="1848"/>
                    <a:pt x="1654" y="1827"/>
                  </a:cubicBezTo>
                  <a:lnTo>
                    <a:pt x="1396" y="1569"/>
                  </a:lnTo>
                  <a:cubicBezTo>
                    <a:pt x="1375" y="1547"/>
                    <a:pt x="1376" y="1511"/>
                    <a:pt x="1400" y="1487"/>
                  </a:cubicBezTo>
                  <a:lnTo>
                    <a:pt x="1487" y="1400"/>
                  </a:lnTo>
                  <a:cubicBezTo>
                    <a:pt x="1510" y="1377"/>
                    <a:pt x="1547" y="1375"/>
                    <a:pt x="1568" y="1396"/>
                  </a:cubicBezTo>
                  <a:lnTo>
                    <a:pt x="1827" y="1655"/>
                  </a:lnTo>
                  <a:close/>
                  <a:moveTo>
                    <a:pt x="675" y="270"/>
                  </a:moveTo>
                  <a:cubicBezTo>
                    <a:pt x="567" y="270"/>
                    <a:pt x="465" y="312"/>
                    <a:pt x="389" y="389"/>
                  </a:cubicBezTo>
                  <a:cubicBezTo>
                    <a:pt x="312" y="465"/>
                    <a:pt x="270" y="567"/>
                    <a:pt x="270" y="675"/>
                  </a:cubicBezTo>
                  <a:cubicBezTo>
                    <a:pt x="270" y="783"/>
                    <a:pt x="312" y="885"/>
                    <a:pt x="389" y="962"/>
                  </a:cubicBezTo>
                  <a:cubicBezTo>
                    <a:pt x="465" y="1038"/>
                    <a:pt x="567" y="1080"/>
                    <a:pt x="675" y="1080"/>
                  </a:cubicBezTo>
                  <a:cubicBezTo>
                    <a:pt x="783" y="1080"/>
                    <a:pt x="885" y="1038"/>
                    <a:pt x="961" y="962"/>
                  </a:cubicBezTo>
                  <a:cubicBezTo>
                    <a:pt x="1119" y="804"/>
                    <a:pt x="1119" y="547"/>
                    <a:pt x="961" y="389"/>
                  </a:cubicBezTo>
                  <a:cubicBezTo>
                    <a:pt x="885" y="312"/>
                    <a:pt x="783" y="270"/>
                    <a:pt x="675" y="270"/>
                  </a:cubicBezTo>
                  <a:close/>
                  <a:moveTo>
                    <a:pt x="675" y="1164"/>
                  </a:moveTo>
                  <a:cubicBezTo>
                    <a:pt x="544" y="1164"/>
                    <a:pt x="422" y="1113"/>
                    <a:pt x="329" y="1021"/>
                  </a:cubicBezTo>
                  <a:cubicBezTo>
                    <a:pt x="237" y="929"/>
                    <a:pt x="186" y="806"/>
                    <a:pt x="186" y="675"/>
                  </a:cubicBezTo>
                  <a:cubicBezTo>
                    <a:pt x="186" y="545"/>
                    <a:pt x="237" y="422"/>
                    <a:pt x="329" y="330"/>
                  </a:cubicBezTo>
                  <a:cubicBezTo>
                    <a:pt x="422" y="237"/>
                    <a:pt x="544" y="187"/>
                    <a:pt x="675" y="187"/>
                  </a:cubicBezTo>
                  <a:cubicBezTo>
                    <a:pt x="806" y="187"/>
                    <a:pt x="928" y="237"/>
                    <a:pt x="1021" y="330"/>
                  </a:cubicBezTo>
                  <a:cubicBezTo>
                    <a:pt x="1211" y="520"/>
                    <a:pt x="1211" y="830"/>
                    <a:pt x="1021" y="1021"/>
                  </a:cubicBezTo>
                  <a:cubicBezTo>
                    <a:pt x="928" y="1113"/>
                    <a:pt x="806" y="1164"/>
                    <a:pt x="675" y="1164"/>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zh-CN" altLang="en-US">
                <a:solidFill>
                  <a:srgbClr val="2DB6B9"/>
                </a:solidFill>
              </a:endParaRPr>
            </a:p>
          </p:txBody>
        </p:sp>
      </p:grpSp>
      <p:grpSp>
        <p:nvGrpSpPr>
          <p:cNvPr id="35" name="组合 34"/>
          <p:cNvGrpSpPr/>
          <p:nvPr/>
        </p:nvGrpSpPr>
        <p:grpSpPr>
          <a:xfrm>
            <a:off x="10307433" y="345102"/>
            <a:ext cx="465708" cy="472063"/>
            <a:chOff x="1342896" y="2366362"/>
            <a:chExt cx="2093913" cy="2122488"/>
          </a:xfrm>
          <a:solidFill>
            <a:srgbClr val="0070C0"/>
          </a:solidFill>
        </p:grpSpPr>
        <p:sp>
          <p:nvSpPr>
            <p:cNvPr id="36" name="Freeform 6"/>
            <p:cNvSpPr>
              <a:spLocks noEditPoints="1"/>
            </p:cNvSpPr>
            <p:nvPr/>
          </p:nvSpPr>
          <p:spPr bwMode="auto">
            <a:xfrm>
              <a:off x="1342896" y="2366362"/>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a:solidFill>
                <a:srgbClr val="002060"/>
              </a:solidFill>
            </a:ln>
          </p:spPr>
          <p:txBody>
            <a:bodyPr vert="horz" wrap="square" lIns="91440" tIns="45720" rIns="91440" bIns="45720" numCol="1" anchor="t" anchorCtr="0" compatLnSpc="1">
              <a:prstTxWarp prst="textNoShape">
                <a:avLst/>
              </a:prstTxWarp>
            </a:bodyPr>
            <a:lstStyle/>
            <a:p>
              <a:endParaRPr lang="zh-CN" altLang="en-US">
                <a:solidFill>
                  <a:srgbClr val="2DB6B9"/>
                </a:solidFill>
              </a:endParaRPr>
            </a:p>
          </p:txBody>
        </p:sp>
        <p:grpSp>
          <p:nvGrpSpPr>
            <p:cNvPr id="37" name="组合 36"/>
            <p:cNvGrpSpPr/>
            <p:nvPr/>
          </p:nvGrpSpPr>
          <p:grpSpPr>
            <a:xfrm>
              <a:off x="1767347" y="2753040"/>
              <a:ext cx="1311950" cy="1299916"/>
              <a:chOff x="4699000" y="4643438"/>
              <a:chExt cx="346075" cy="342900"/>
            </a:xfrm>
            <a:grpFill/>
          </p:grpSpPr>
          <p:sp>
            <p:nvSpPr>
              <p:cNvPr id="38" name="Freeform 20"/>
              <p:cNvSpPr>
                <a:spLocks noEditPoints="1"/>
              </p:cNvSpPr>
              <p:nvPr/>
            </p:nvSpPr>
            <p:spPr bwMode="auto">
              <a:xfrm>
                <a:off x="4894263" y="4841875"/>
                <a:ext cx="146050" cy="142875"/>
              </a:xfrm>
              <a:custGeom>
                <a:avLst/>
                <a:gdLst>
                  <a:gd name="T0" fmla="*/ 232 w 340"/>
                  <a:gd name="T1" fmla="*/ 183 h 333"/>
                  <a:gd name="T2" fmla="*/ 274 w 340"/>
                  <a:gd name="T3" fmla="*/ 224 h 333"/>
                  <a:gd name="T4" fmla="*/ 232 w 340"/>
                  <a:gd name="T5" fmla="*/ 266 h 333"/>
                  <a:gd name="T6" fmla="*/ 191 w 340"/>
                  <a:gd name="T7" fmla="*/ 224 h 333"/>
                  <a:gd name="T8" fmla="*/ 232 w 340"/>
                  <a:gd name="T9" fmla="*/ 183 h 333"/>
                  <a:gd name="T10" fmla="*/ 75 w 340"/>
                  <a:gd name="T11" fmla="*/ 3 h 333"/>
                  <a:gd name="T12" fmla="*/ 85 w 340"/>
                  <a:gd name="T13" fmla="*/ 24 h 333"/>
                  <a:gd name="T14" fmla="*/ 63 w 340"/>
                  <a:gd name="T15" fmla="*/ 46 h 333"/>
                  <a:gd name="T16" fmla="*/ 42 w 340"/>
                  <a:gd name="T17" fmla="*/ 67 h 333"/>
                  <a:gd name="T18" fmla="*/ 0 w 340"/>
                  <a:gd name="T19" fmla="*/ 94 h 333"/>
                  <a:gd name="T20" fmla="*/ 140 w 340"/>
                  <a:gd name="T21" fmla="*/ 235 h 333"/>
                  <a:gd name="T22" fmla="*/ 207 w 340"/>
                  <a:gd name="T23" fmla="*/ 324 h 333"/>
                  <a:gd name="T24" fmla="*/ 242 w 340"/>
                  <a:gd name="T25" fmla="*/ 333 h 333"/>
                  <a:gd name="T26" fmla="*/ 340 w 340"/>
                  <a:gd name="T27" fmla="*/ 235 h 333"/>
                  <a:gd name="T28" fmla="*/ 330 w 340"/>
                  <a:gd name="T29" fmla="*/ 199 h 333"/>
                  <a:gd name="T30" fmla="*/ 242 w 340"/>
                  <a:gd name="T31" fmla="*/ 133 h 333"/>
                  <a:gd name="T32" fmla="*/ 109 w 340"/>
                  <a:gd name="T33" fmla="*/ 0 h 333"/>
                  <a:gd name="T34" fmla="*/ 96 w 340"/>
                  <a:gd name="T35" fmla="*/ 13 h 333"/>
                  <a:gd name="T36" fmla="*/ 75 w 340"/>
                  <a:gd name="T37" fmla="*/ 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0" h="333">
                    <a:moveTo>
                      <a:pt x="232" y="183"/>
                    </a:moveTo>
                    <a:cubicBezTo>
                      <a:pt x="255" y="183"/>
                      <a:pt x="274" y="201"/>
                      <a:pt x="274" y="224"/>
                    </a:cubicBezTo>
                    <a:cubicBezTo>
                      <a:pt x="274" y="247"/>
                      <a:pt x="255" y="266"/>
                      <a:pt x="232" y="266"/>
                    </a:cubicBezTo>
                    <a:cubicBezTo>
                      <a:pt x="210" y="266"/>
                      <a:pt x="191" y="247"/>
                      <a:pt x="191" y="224"/>
                    </a:cubicBezTo>
                    <a:cubicBezTo>
                      <a:pt x="191" y="201"/>
                      <a:pt x="210" y="183"/>
                      <a:pt x="232" y="183"/>
                    </a:cubicBezTo>
                    <a:close/>
                    <a:moveTo>
                      <a:pt x="75" y="3"/>
                    </a:moveTo>
                    <a:lnTo>
                      <a:pt x="85" y="24"/>
                    </a:lnTo>
                    <a:lnTo>
                      <a:pt x="63" y="46"/>
                    </a:lnTo>
                    <a:lnTo>
                      <a:pt x="42" y="67"/>
                    </a:lnTo>
                    <a:cubicBezTo>
                      <a:pt x="30" y="79"/>
                      <a:pt x="15" y="88"/>
                      <a:pt x="0" y="94"/>
                    </a:cubicBezTo>
                    <a:lnTo>
                      <a:pt x="140" y="235"/>
                    </a:lnTo>
                    <a:lnTo>
                      <a:pt x="207" y="324"/>
                    </a:lnTo>
                    <a:lnTo>
                      <a:pt x="242" y="333"/>
                    </a:lnTo>
                    <a:lnTo>
                      <a:pt x="340" y="235"/>
                    </a:lnTo>
                    <a:lnTo>
                      <a:pt x="330" y="199"/>
                    </a:lnTo>
                    <a:lnTo>
                      <a:pt x="242" y="133"/>
                    </a:lnTo>
                    <a:lnTo>
                      <a:pt x="109" y="0"/>
                    </a:lnTo>
                    <a:lnTo>
                      <a:pt x="96" y="13"/>
                    </a:lnTo>
                    <a:lnTo>
                      <a:pt x="75" y="3"/>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solidFill>
                    <a:srgbClr val="21A3D0"/>
                  </a:solidFill>
                  <a:latin typeface="Arial"/>
                  <a:ea typeface="微软雅黑"/>
                </a:endParaRPr>
              </a:p>
            </p:txBody>
          </p:sp>
          <p:sp>
            <p:nvSpPr>
              <p:cNvPr id="39" name="Freeform 21"/>
              <p:cNvSpPr>
                <a:spLocks/>
              </p:cNvSpPr>
              <p:nvPr/>
            </p:nvSpPr>
            <p:spPr bwMode="auto">
              <a:xfrm>
                <a:off x="4699000" y="4643438"/>
                <a:ext cx="153987" cy="153988"/>
              </a:xfrm>
              <a:custGeom>
                <a:avLst/>
                <a:gdLst>
                  <a:gd name="T0" fmla="*/ 288 w 354"/>
                  <a:gd name="T1" fmla="*/ 281 h 355"/>
                  <a:gd name="T2" fmla="*/ 311 w 354"/>
                  <a:gd name="T3" fmla="*/ 258 h 355"/>
                  <a:gd name="T4" fmla="*/ 332 w 354"/>
                  <a:gd name="T5" fmla="*/ 269 h 355"/>
                  <a:gd name="T6" fmla="*/ 321 w 354"/>
                  <a:gd name="T7" fmla="*/ 248 h 355"/>
                  <a:gd name="T8" fmla="*/ 344 w 354"/>
                  <a:gd name="T9" fmla="*/ 225 h 355"/>
                  <a:gd name="T10" fmla="*/ 346 w 354"/>
                  <a:gd name="T11" fmla="*/ 223 h 355"/>
                  <a:gd name="T12" fmla="*/ 354 w 354"/>
                  <a:gd name="T13" fmla="*/ 185 h 355"/>
                  <a:gd name="T14" fmla="*/ 170 w 354"/>
                  <a:gd name="T15" fmla="*/ 1 h 355"/>
                  <a:gd name="T16" fmla="*/ 153 w 354"/>
                  <a:gd name="T17" fmla="*/ 17 h 355"/>
                  <a:gd name="T18" fmla="*/ 222 w 354"/>
                  <a:gd name="T19" fmla="*/ 127 h 355"/>
                  <a:gd name="T20" fmla="*/ 126 w 354"/>
                  <a:gd name="T21" fmla="*/ 223 h 355"/>
                  <a:gd name="T22" fmla="*/ 16 w 354"/>
                  <a:gd name="T23" fmla="*/ 154 h 355"/>
                  <a:gd name="T24" fmla="*/ 0 w 354"/>
                  <a:gd name="T25" fmla="*/ 171 h 355"/>
                  <a:gd name="T26" fmla="*/ 184 w 354"/>
                  <a:gd name="T27" fmla="*/ 355 h 355"/>
                  <a:gd name="T28" fmla="*/ 237 w 354"/>
                  <a:gd name="T29" fmla="*/ 340 h 355"/>
                  <a:gd name="T30" fmla="*/ 240 w 354"/>
                  <a:gd name="T31" fmla="*/ 344 h 355"/>
                  <a:gd name="T32" fmla="*/ 268 w 354"/>
                  <a:gd name="T33" fmla="*/ 301 h 355"/>
                  <a:gd name="T34" fmla="*/ 288 w 354"/>
                  <a:gd name="T35" fmla="*/ 281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4" h="355">
                    <a:moveTo>
                      <a:pt x="288" y="281"/>
                    </a:moveTo>
                    <a:lnTo>
                      <a:pt x="311" y="258"/>
                    </a:lnTo>
                    <a:lnTo>
                      <a:pt x="332" y="269"/>
                    </a:lnTo>
                    <a:lnTo>
                      <a:pt x="321" y="248"/>
                    </a:lnTo>
                    <a:lnTo>
                      <a:pt x="344" y="225"/>
                    </a:lnTo>
                    <a:lnTo>
                      <a:pt x="346" y="223"/>
                    </a:lnTo>
                    <a:cubicBezTo>
                      <a:pt x="351" y="210"/>
                      <a:pt x="354" y="197"/>
                      <a:pt x="354" y="185"/>
                    </a:cubicBezTo>
                    <a:cubicBezTo>
                      <a:pt x="354" y="91"/>
                      <a:pt x="264" y="0"/>
                      <a:pt x="170" y="1"/>
                    </a:cubicBezTo>
                    <a:cubicBezTo>
                      <a:pt x="170" y="1"/>
                      <a:pt x="159" y="11"/>
                      <a:pt x="153" y="17"/>
                    </a:cubicBezTo>
                    <a:cubicBezTo>
                      <a:pt x="229" y="93"/>
                      <a:pt x="222" y="80"/>
                      <a:pt x="222" y="127"/>
                    </a:cubicBezTo>
                    <a:cubicBezTo>
                      <a:pt x="222" y="164"/>
                      <a:pt x="162" y="223"/>
                      <a:pt x="126" y="223"/>
                    </a:cubicBezTo>
                    <a:cubicBezTo>
                      <a:pt x="78" y="223"/>
                      <a:pt x="93" y="231"/>
                      <a:pt x="16" y="154"/>
                    </a:cubicBezTo>
                    <a:cubicBezTo>
                      <a:pt x="10" y="160"/>
                      <a:pt x="0" y="171"/>
                      <a:pt x="0" y="171"/>
                    </a:cubicBezTo>
                    <a:cubicBezTo>
                      <a:pt x="1" y="265"/>
                      <a:pt x="90" y="355"/>
                      <a:pt x="184" y="355"/>
                    </a:cubicBezTo>
                    <a:cubicBezTo>
                      <a:pt x="201" y="355"/>
                      <a:pt x="219" y="349"/>
                      <a:pt x="237" y="340"/>
                    </a:cubicBezTo>
                    <a:lnTo>
                      <a:pt x="240" y="344"/>
                    </a:lnTo>
                    <a:cubicBezTo>
                      <a:pt x="246" y="328"/>
                      <a:pt x="255" y="314"/>
                      <a:pt x="268" y="301"/>
                    </a:cubicBezTo>
                    <a:lnTo>
                      <a:pt x="288" y="281"/>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solidFill>
                    <a:srgbClr val="21A3D0"/>
                  </a:solidFill>
                  <a:latin typeface="Arial"/>
                  <a:ea typeface="微软雅黑"/>
                </a:endParaRPr>
              </a:p>
            </p:txBody>
          </p:sp>
          <p:sp>
            <p:nvSpPr>
              <p:cNvPr id="40" name="Freeform 22"/>
              <p:cNvSpPr>
                <a:spLocks/>
              </p:cNvSpPr>
              <p:nvPr/>
            </p:nvSpPr>
            <p:spPr bwMode="auto">
              <a:xfrm>
                <a:off x="4699000" y="4643438"/>
                <a:ext cx="346075" cy="342900"/>
              </a:xfrm>
              <a:custGeom>
                <a:avLst/>
                <a:gdLst>
                  <a:gd name="T0" fmla="*/ 771 w 800"/>
                  <a:gd name="T1" fmla="*/ 76 h 791"/>
                  <a:gd name="T2" fmla="*/ 716 w 800"/>
                  <a:gd name="T3" fmla="*/ 22 h 791"/>
                  <a:gd name="T4" fmla="*/ 663 w 800"/>
                  <a:gd name="T5" fmla="*/ 0 h 791"/>
                  <a:gd name="T6" fmla="*/ 610 w 800"/>
                  <a:gd name="T7" fmla="*/ 22 h 791"/>
                  <a:gd name="T8" fmla="*/ 376 w 800"/>
                  <a:gd name="T9" fmla="*/ 256 h 791"/>
                  <a:gd name="T10" fmla="*/ 366 w 800"/>
                  <a:gd name="T11" fmla="*/ 302 h 791"/>
                  <a:gd name="T12" fmla="*/ 335 w 800"/>
                  <a:gd name="T13" fmla="*/ 315 h 791"/>
                  <a:gd name="T14" fmla="*/ 320 w 800"/>
                  <a:gd name="T15" fmla="*/ 312 h 791"/>
                  <a:gd name="T16" fmla="*/ 300 w 800"/>
                  <a:gd name="T17" fmla="*/ 332 h 791"/>
                  <a:gd name="T18" fmla="*/ 300 w 800"/>
                  <a:gd name="T19" fmla="*/ 438 h 791"/>
                  <a:gd name="T20" fmla="*/ 303 w 800"/>
                  <a:gd name="T21" fmla="*/ 442 h 791"/>
                  <a:gd name="T22" fmla="*/ 120 w 800"/>
                  <a:gd name="T23" fmla="*/ 625 h 791"/>
                  <a:gd name="T24" fmla="*/ 72 w 800"/>
                  <a:gd name="T25" fmla="*/ 643 h 791"/>
                  <a:gd name="T26" fmla="*/ 0 w 800"/>
                  <a:gd name="T27" fmla="*/ 745 h 791"/>
                  <a:gd name="T28" fmla="*/ 46 w 800"/>
                  <a:gd name="T29" fmla="*/ 791 h 791"/>
                  <a:gd name="T30" fmla="*/ 148 w 800"/>
                  <a:gd name="T31" fmla="*/ 720 h 791"/>
                  <a:gd name="T32" fmla="*/ 166 w 800"/>
                  <a:gd name="T33" fmla="*/ 670 h 791"/>
                  <a:gd name="T34" fmla="*/ 349 w 800"/>
                  <a:gd name="T35" fmla="*/ 487 h 791"/>
                  <a:gd name="T36" fmla="*/ 355 w 800"/>
                  <a:gd name="T37" fmla="*/ 493 h 791"/>
                  <a:gd name="T38" fmla="*/ 407 w 800"/>
                  <a:gd name="T39" fmla="*/ 515 h 791"/>
                  <a:gd name="T40" fmla="*/ 460 w 800"/>
                  <a:gd name="T41" fmla="*/ 493 h 791"/>
                  <a:gd name="T42" fmla="*/ 481 w 800"/>
                  <a:gd name="T43" fmla="*/ 472 h 791"/>
                  <a:gd name="T44" fmla="*/ 490 w 800"/>
                  <a:gd name="T45" fmla="*/ 426 h 791"/>
                  <a:gd name="T46" fmla="*/ 522 w 800"/>
                  <a:gd name="T47" fmla="*/ 414 h 791"/>
                  <a:gd name="T48" fmla="*/ 536 w 800"/>
                  <a:gd name="T49" fmla="*/ 417 h 791"/>
                  <a:gd name="T50" fmla="*/ 771 w 800"/>
                  <a:gd name="T51" fmla="*/ 182 h 791"/>
                  <a:gd name="T52" fmla="*/ 771 w 800"/>
                  <a:gd name="T53" fmla="*/ 76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00" h="791">
                    <a:moveTo>
                      <a:pt x="771" y="76"/>
                    </a:moveTo>
                    <a:lnTo>
                      <a:pt x="716" y="22"/>
                    </a:lnTo>
                    <a:cubicBezTo>
                      <a:pt x="701" y="7"/>
                      <a:pt x="682" y="0"/>
                      <a:pt x="663" y="0"/>
                    </a:cubicBezTo>
                    <a:cubicBezTo>
                      <a:pt x="644" y="0"/>
                      <a:pt x="625" y="7"/>
                      <a:pt x="610" y="22"/>
                    </a:cubicBezTo>
                    <a:lnTo>
                      <a:pt x="376" y="256"/>
                    </a:lnTo>
                    <a:cubicBezTo>
                      <a:pt x="383" y="270"/>
                      <a:pt x="378" y="291"/>
                      <a:pt x="366" y="302"/>
                    </a:cubicBezTo>
                    <a:cubicBezTo>
                      <a:pt x="359" y="310"/>
                      <a:pt x="346" y="315"/>
                      <a:pt x="335" y="315"/>
                    </a:cubicBezTo>
                    <a:cubicBezTo>
                      <a:pt x="330" y="315"/>
                      <a:pt x="325" y="314"/>
                      <a:pt x="320" y="312"/>
                    </a:cubicBezTo>
                    <a:lnTo>
                      <a:pt x="300" y="332"/>
                    </a:lnTo>
                    <a:cubicBezTo>
                      <a:pt x="271" y="361"/>
                      <a:pt x="271" y="409"/>
                      <a:pt x="300" y="438"/>
                    </a:cubicBezTo>
                    <a:lnTo>
                      <a:pt x="303" y="442"/>
                    </a:lnTo>
                    <a:lnTo>
                      <a:pt x="120" y="625"/>
                    </a:lnTo>
                    <a:lnTo>
                      <a:pt x="72" y="643"/>
                    </a:lnTo>
                    <a:lnTo>
                      <a:pt x="0" y="745"/>
                    </a:lnTo>
                    <a:lnTo>
                      <a:pt x="46" y="791"/>
                    </a:lnTo>
                    <a:lnTo>
                      <a:pt x="148" y="720"/>
                    </a:lnTo>
                    <a:lnTo>
                      <a:pt x="166" y="670"/>
                    </a:lnTo>
                    <a:lnTo>
                      <a:pt x="349" y="487"/>
                    </a:lnTo>
                    <a:lnTo>
                      <a:pt x="355" y="493"/>
                    </a:lnTo>
                    <a:cubicBezTo>
                      <a:pt x="369" y="507"/>
                      <a:pt x="388" y="515"/>
                      <a:pt x="407" y="515"/>
                    </a:cubicBezTo>
                    <a:cubicBezTo>
                      <a:pt x="426" y="515"/>
                      <a:pt x="446" y="507"/>
                      <a:pt x="460" y="493"/>
                    </a:cubicBezTo>
                    <a:lnTo>
                      <a:pt x="481" y="472"/>
                    </a:lnTo>
                    <a:cubicBezTo>
                      <a:pt x="474" y="458"/>
                      <a:pt x="479" y="437"/>
                      <a:pt x="490" y="426"/>
                    </a:cubicBezTo>
                    <a:cubicBezTo>
                      <a:pt x="498" y="419"/>
                      <a:pt x="510" y="414"/>
                      <a:pt x="522" y="414"/>
                    </a:cubicBezTo>
                    <a:cubicBezTo>
                      <a:pt x="527" y="414"/>
                      <a:pt x="532" y="415"/>
                      <a:pt x="536" y="417"/>
                    </a:cubicBezTo>
                    <a:lnTo>
                      <a:pt x="771" y="182"/>
                    </a:lnTo>
                    <a:cubicBezTo>
                      <a:pt x="800" y="153"/>
                      <a:pt x="800" y="106"/>
                      <a:pt x="771" y="76"/>
                    </a:cubicBez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solidFill>
                    <a:srgbClr val="21A3D0"/>
                  </a:solidFill>
                  <a:latin typeface="Arial"/>
                  <a:ea typeface="微软雅黑"/>
                </a:endParaRPr>
              </a:p>
            </p:txBody>
          </p:sp>
        </p:grpSp>
      </p:grpSp>
      <p:grpSp>
        <p:nvGrpSpPr>
          <p:cNvPr id="41" name="组合 40"/>
          <p:cNvGrpSpPr/>
          <p:nvPr/>
        </p:nvGrpSpPr>
        <p:grpSpPr>
          <a:xfrm>
            <a:off x="10901543" y="353044"/>
            <a:ext cx="465708" cy="472063"/>
            <a:chOff x="4910385" y="-2248866"/>
            <a:chExt cx="2093913" cy="2122488"/>
          </a:xfrm>
          <a:solidFill>
            <a:srgbClr val="0070C0"/>
          </a:solidFill>
        </p:grpSpPr>
        <p:sp>
          <p:nvSpPr>
            <p:cNvPr id="42" name="Freeform 6"/>
            <p:cNvSpPr>
              <a:spLocks noEditPoints="1"/>
            </p:cNvSpPr>
            <p:nvPr/>
          </p:nvSpPr>
          <p:spPr bwMode="auto">
            <a:xfrm>
              <a:off x="4910385" y="-2248866"/>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a:solidFill>
                <a:srgbClr val="002060"/>
              </a:solidFill>
            </a:ln>
          </p:spPr>
          <p:txBody>
            <a:bodyPr vert="horz" wrap="square" lIns="91440" tIns="45720" rIns="91440" bIns="45720" numCol="1" anchor="t" anchorCtr="0" compatLnSpc="1">
              <a:prstTxWarp prst="textNoShape">
                <a:avLst/>
              </a:prstTxWarp>
            </a:bodyPr>
            <a:lstStyle/>
            <a:p>
              <a:endParaRPr lang="zh-CN" altLang="en-US">
                <a:solidFill>
                  <a:srgbClr val="2DB6B9"/>
                </a:solidFill>
              </a:endParaRPr>
            </a:p>
          </p:txBody>
        </p:sp>
        <p:sp>
          <p:nvSpPr>
            <p:cNvPr id="43" name="Freeform 5"/>
            <p:cNvSpPr>
              <a:spLocks noEditPoints="1"/>
            </p:cNvSpPr>
            <p:nvPr/>
          </p:nvSpPr>
          <p:spPr bwMode="auto">
            <a:xfrm>
              <a:off x="5341463" y="-1826020"/>
              <a:ext cx="1381847" cy="1227579"/>
            </a:xfrm>
            <a:custGeom>
              <a:avLst/>
              <a:gdLst>
                <a:gd name="T0" fmla="*/ 746 w 1802"/>
                <a:gd name="T1" fmla="*/ 524 h 1618"/>
                <a:gd name="T2" fmla="*/ 223 w 1802"/>
                <a:gd name="T3" fmla="*/ 599 h 1618"/>
                <a:gd name="T4" fmla="*/ 223 w 1802"/>
                <a:gd name="T5" fmla="*/ 383 h 1618"/>
                <a:gd name="T6" fmla="*/ 1059 w 1802"/>
                <a:gd name="T7" fmla="*/ 458 h 1618"/>
                <a:gd name="T8" fmla="*/ 223 w 1802"/>
                <a:gd name="T9" fmla="*/ 383 h 1618"/>
                <a:gd name="T10" fmla="*/ 1059 w 1802"/>
                <a:gd name="T11" fmla="*/ 241 h 1618"/>
                <a:gd name="T12" fmla="*/ 223 w 1802"/>
                <a:gd name="T13" fmla="*/ 317 h 1618"/>
                <a:gd name="T14" fmla="*/ 0 w 1802"/>
                <a:gd name="T15" fmla="*/ 1182 h 1618"/>
                <a:gd name="T16" fmla="*/ 202 w 1802"/>
                <a:gd name="T17" fmla="*/ 1455 h 1618"/>
                <a:gd name="T18" fmla="*/ 1283 w 1802"/>
                <a:gd name="T19" fmla="*/ 1548 h 1618"/>
                <a:gd name="T20" fmla="*/ 1198 w 1802"/>
                <a:gd name="T21" fmla="*/ 1219 h 1618"/>
                <a:gd name="T22" fmla="*/ 382 w 1802"/>
                <a:gd name="T23" fmla="*/ 1228 h 1618"/>
                <a:gd name="T24" fmla="*/ 298 w 1802"/>
                <a:gd name="T25" fmla="*/ 1320 h 1618"/>
                <a:gd name="T26" fmla="*/ 84 w 1802"/>
                <a:gd name="T27" fmla="*/ 1164 h 1618"/>
                <a:gd name="T28" fmla="*/ 1198 w 1802"/>
                <a:gd name="T29" fmla="*/ 85 h 1618"/>
                <a:gd name="T30" fmla="*/ 1283 w 1802"/>
                <a:gd name="T31" fmla="*/ 840 h 1618"/>
                <a:gd name="T32" fmla="*/ 0 w 1802"/>
                <a:gd name="T33" fmla="*/ 0 h 1618"/>
                <a:gd name="T34" fmla="*/ 302 w 1802"/>
                <a:gd name="T35" fmla="*/ 1398 h 1618"/>
                <a:gd name="T36" fmla="*/ 972 w 1802"/>
                <a:gd name="T37" fmla="*/ 1492 h 1618"/>
                <a:gd name="T38" fmla="*/ 302 w 1802"/>
                <a:gd name="T39" fmla="*/ 1398 h 1618"/>
                <a:gd name="T40" fmla="*/ 1442 w 1802"/>
                <a:gd name="T41" fmla="*/ 1062 h 1618"/>
                <a:gd name="T42" fmla="*/ 993 w 1802"/>
                <a:gd name="T43" fmla="*/ 851 h 1618"/>
                <a:gd name="T44" fmla="*/ 1783 w 1802"/>
                <a:gd name="T45" fmla="*/ 1547 h 1618"/>
                <a:gd name="T46" fmla="*/ 1604 w 1802"/>
                <a:gd name="T47" fmla="*/ 1057 h 1618"/>
                <a:gd name="T48" fmla="*/ 1387 w 1802"/>
                <a:gd name="T49" fmla="*/ 940 h 1618"/>
                <a:gd name="T50" fmla="*/ 1393 w 1802"/>
                <a:gd name="T51" fmla="*/ 863 h 1618"/>
                <a:gd name="T52" fmla="*/ 1333 w 1802"/>
                <a:gd name="T53" fmla="*/ 914 h 1618"/>
                <a:gd name="T54" fmla="*/ 1360 w 1802"/>
                <a:gd name="T55" fmla="*/ 951 h 1618"/>
                <a:gd name="T56" fmla="*/ 1549 w 1802"/>
                <a:gd name="T57" fmla="*/ 1082 h 1618"/>
                <a:gd name="T58" fmla="*/ 1681 w 1802"/>
                <a:gd name="T59" fmla="*/ 1321 h 1618"/>
                <a:gd name="T60" fmla="*/ 1572 w 1802"/>
                <a:gd name="T61" fmla="*/ 1171 h 1618"/>
                <a:gd name="T62" fmla="*/ 1270 w 1802"/>
                <a:gd name="T63" fmla="*/ 1253 h 1618"/>
                <a:gd name="T64" fmla="*/ 1696 w 1802"/>
                <a:gd name="T65" fmla="*/ 1610 h 1618"/>
                <a:gd name="T66" fmla="*/ 1069 w 1802"/>
                <a:gd name="T67" fmla="*/ 618 h 1618"/>
                <a:gd name="T68" fmla="*/ 823 w 1802"/>
                <a:gd name="T69" fmla="*/ 496 h 1618"/>
                <a:gd name="T70" fmla="*/ 1007 w 1802"/>
                <a:gd name="T71" fmla="*/ 661 h 1618"/>
                <a:gd name="T72" fmla="*/ 941 w 1802"/>
                <a:gd name="T73" fmla="*/ 716 h 1618"/>
                <a:gd name="T74" fmla="*/ 810 w 1802"/>
                <a:gd name="T75" fmla="*/ 507 h 1618"/>
                <a:gd name="T76" fmla="*/ 889 w 1802"/>
                <a:gd name="T77" fmla="*/ 770 h 1618"/>
                <a:gd name="T78" fmla="*/ 1111 w 1802"/>
                <a:gd name="T79" fmla="*/ 712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02" h="1618">
                  <a:moveTo>
                    <a:pt x="223" y="524"/>
                  </a:moveTo>
                  <a:lnTo>
                    <a:pt x="746" y="524"/>
                  </a:lnTo>
                  <a:lnTo>
                    <a:pt x="746" y="599"/>
                  </a:lnTo>
                  <a:lnTo>
                    <a:pt x="223" y="599"/>
                  </a:lnTo>
                  <a:lnTo>
                    <a:pt x="223" y="524"/>
                  </a:lnTo>
                  <a:close/>
                  <a:moveTo>
                    <a:pt x="223" y="383"/>
                  </a:moveTo>
                  <a:lnTo>
                    <a:pt x="1059" y="383"/>
                  </a:lnTo>
                  <a:lnTo>
                    <a:pt x="1059" y="458"/>
                  </a:lnTo>
                  <a:lnTo>
                    <a:pt x="223" y="458"/>
                  </a:lnTo>
                  <a:lnTo>
                    <a:pt x="223" y="383"/>
                  </a:lnTo>
                  <a:close/>
                  <a:moveTo>
                    <a:pt x="223" y="241"/>
                  </a:moveTo>
                  <a:lnTo>
                    <a:pt x="1059" y="241"/>
                  </a:lnTo>
                  <a:lnTo>
                    <a:pt x="1059" y="317"/>
                  </a:lnTo>
                  <a:lnTo>
                    <a:pt x="223" y="317"/>
                  </a:lnTo>
                  <a:lnTo>
                    <a:pt x="223" y="241"/>
                  </a:lnTo>
                  <a:close/>
                  <a:moveTo>
                    <a:pt x="0" y="1182"/>
                  </a:moveTo>
                  <a:cubicBezTo>
                    <a:pt x="0" y="1254"/>
                    <a:pt x="9" y="1311"/>
                    <a:pt x="54" y="1369"/>
                  </a:cubicBezTo>
                  <a:cubicBezTo>
                    <a:pt x="92" y="1419"/>
                    <a:pt x="140" y="1446"/>
                    <a:pt x="202" y="1455"/>
                  </a:cubicBezTo>
                  <a:lnTo>
                    <a:pt x="1206" y="1612"/>
                  </a:lnTo>
                  <a:cubicBezTo>
                    <a:pt x="1248" y="1618"/>
                    <a:pt x="1283" y="1590"/>
                    <a:pt x="1283" y="1548"/>
                  </a:cubicBezTo>
                  <a:lnTo>
                    <a:pt x="1283" y="1335"/>
                  </a:lnTo>
                  <a:cubicBezTo>
                    <a:pt x="1254" y="1299"/>
                    <a:pt x="1226" y="1259"/>
                    <a:pt x="1198" y="1219"/>
                  </a:cubicBezTo>
                  <a:lnTo>
                    <a:pt x="1198" y="1490"/>
                  </a:lnTo>
                  <a:lnTo>
                    <a:pt x="382" y="1228"/>
                  </a:lnTo>
                  <a:cubicBezTo>
                    <a:pt x="372" y="1225"/>
                    <a:pt x="361" y="1229"/>
                    <a:pt x="356" y="1239"/>
                  </a:cubicBezTo>
                  <a:cubicBezTo>
                    <a:pt x="339" y="1273"/>
                    <a:pt x="319" y="1304"/>
                    <a:pt x="298" y="1320"/>
                  </a:cubicBezTo>
                  <a:cubicBezTo>
                    <a:pt x="239" y="1366"/>
                    <a:pt x="166" y="1357"/>
                    <a:pt x="121" y="1299"/>
                  </a:cubicBezTo>
                  <a:cubicBezTo>
                    <a:pt x="88" y="1256"/>
                    <a:pt x="84" y="1215"/>
                    <a:pt x="84" y="1164"/>
                  </a:cubicBezTo>
                  <a:lnTo>
                    <a:pt x="84" y="85"/>
                  </a:lnTo>
                  <a:lnTo>
                    <a:pt x="1198" y="85"/>
                  </a:lnTo>
                  <a:lnTo>
                    <a:pt x="1198" y="751"/>
                  </a:lnTo>
                  <a:lnTo>
                    <a:pt x="1283" y="840"/>
                  </a:lnTo>
                  <a:lnTo>
                    <a:pt x="1283" y="0"/>
                  </a:lnTo>
                  <a:lnTo>
                    <a:pt x="0" y="0"/>
                  </a:lnTo>
                  <a:lnTo>
                    <a:pt x="0" y="1182"/>
                  </a:lnTo>
                  <a:close/>
                  <a:moveTo>
                    <a:pt x="302" y="1398"/>
                  </a:moveTo>
                  <a:lnTo>
                    <a:pt x="970" y="1503"/>
                  </a:lnTo>
                  <a:cubicBezTo>
                    <a:pt x="977" y="1504"/>
                    <a:pt x="980" y="1494"/>
                    <a:pt x="972" y="1492"/>
                  </a:cubicBezTo>
                  <a:lnTo>
                    <a:pt x="390" y="1305"/>
                  </a:lnTo>
                  <a:cubicBezTo>
                    <a:pt x="364" y="1349"/>
                    <a:pt x="344" y="1371"/>
                    <a:pt x="302" y="1398"/>
                  </a:cubicBezTo>
                  <a:close/>
                  <a:moveTo>
                    <a:pt x="1131" y="735"/>
                  </a:moveTo>
                  <a:lnTo>
                    <a:pt x="1442" y="1062"/>
                  </a:lnTo>
                  <a:lnTo>
                    <a:pt x="1264" y="1213"/>
                  </a:lnTo>
                  <a:lnTo>
                    <a:pt x="993" y="851"/>
                  </a:lnTo>
                  <a:lnTo>
                    <a:pt x="1131" y="735"/>
                  </a:lnTo>
                  <a:close/>
                  <a:moveTo>
                    <a:pt x="1783" y="1547"/>
                  </a:moveTo>
                  <a:cubicBezTo>
                    <a:pt x="1788" y="1530"/>
                    <a:pt x="1791" y="1511"/>
                    <a:pt x="1793" y="1489"/>
                  </a:cubicBezTo>
                  <a:cubicBezTo>
                    <a:pt x="1802" y="1343"/>
                    <a:pt x="1781" y="1146"/>
                    <a:pt x="1604" y="1057"/>
                  </a:cubicBezTo>
                  <a:cubicBezTo>
                    <a:pt x="1550" y="1030"/>
                    <a:pt x="1446" y="989"/>
                    <a:pt x="1408" y="959"/>
                  </a:cubicBezTo>
                  <a:cubicBezTo>
                    <a:pt x="1399" y="952"/>
                    <a:pt x="1392" y="946"/>
                    <a:pt x="1387" y="940"/>
                  </a:cubicBezTo>
                  <a:cubicBezTo>
                    <a:pt x="1392" y="939"/>
                    <a:pt x="1397" y="937"/>
                    <a:pt x="1401" y="933"/>
                  </a:cubicBezTo>
                  <a:cubicBezTo>
                    <a:pt x="1418" y="919"/>
                    <a:pt x="1414" y="888"/>
                    <a:pt x="1393" y="863"/>
                  </a:cubicBezTo>
                  <a:cubicBezTo>
                    <a:pt x="1373" y="838"/>
                    <a:pt x="1342" y="830"/>
                    <a:pt x="1325" y="844"/>
                  </a:cubicBezTo>
                  <a:cubicBezTo>
                    <a:pt x="1309" y="858"/>
                    <a:pt x="1312" y="890"/>
                    <a:pt x="1333" y="914"/>
                  </a:cubicBezTo>
                  <a:cubicBezTo>
                    <a:pt x="1338" y="920"/>
                    <a:pt x="1343" y="925"/>
                    <a:pt x="1349" y="929"/>
                  </a:cubicBezTo>
                  <a:cubicBezTo>
                    <a:pt x="1351" y="937"/>
                    <a:pt x="1355" y="944"/>
                    <a:pt x="1360" y="951"/>
                  </a:cubicBezTo>
                  <a:cubicBezTo>
                    <a:pt x="1367" y="963"/>
                    <a:pt x="1379" y="975"/>
                    <a:pt x="1394" y="986"/>
                  </a:cubicBezTo>
                  <a:cubicBezTo>
                    <a:pt x="1436" y="1019"/>
                    <a:pt x="1494" y="1051"/>
                    <a:pt x="1549" y="1082"/>
                  </a:cubicBezTo>
                  <a:cubicBezTo>
                    <a:pt x="1666" y="1148"/>
                    <a:pt x="1695" y="1231"/>
                    <a:pt x="1700" y="1321"/>
                  </a:cubicBezTo>
                  <a:cubicBezTo>
                    <a:pt x="1701" y="1334"/>
                    <a:pt x="1694" y="1341"/>
                    <a:pt x="1681" y="1321"/>
                  </a:cubicBezTo>
                  <a:cubicBezTo>
                    <a:pt x="1677" y="1316"/>
                    <a:pt x="1673" y="1310"/>
                    <a:pt x="1670" y="1305"/>
                  </a:cubicBezTo>
                  <a:cubicBezTo>
                    <a:pt x="1643" y="1261"/>
                    <a:pt x="1610" y="1216"/>
                    <a:pt x="1572" y="1171"/>
                  </a:cubicBezTo>
                  <a:cubicBezTo>
                    <a:pt x="1542" y="1136"/>
                    <a:pt x="1512" y="1104"/>
                    <a:pt x="1481" y="1075"/>
                  </a:cubicBezTo>
                  <a:lnTo>
                    <a:pt x="1270" y="1253"/>
                  </a:lnTo>
                  <a:cubicBezTo>
                    <a:pt x="1293" y="1288"/>
                    <a:pt x="1320" y="1324"/>
                    <a:pt x="1350" y="1359"/>
                  </a:cubicBezTo>
                  <a:cubicBezTo>
                    <a:pt x="1476" y="1508"/>
                    <a:pt x="1615" y="1606"/>
                    <a:pt x="1696" y="1610"/>
                  </a:cubicBezTo>
                  <a:cubicBezTo>
                    <a:pt x="1739" y="1613"/>
                    <a:pt x="1770" y="1585"/>
                    <a:pt x="1783" y="1547"/>
                  </a:cubicBezTo>
                  <a:close/>
                  <a:moveTo>
                    <a:pt x="1069" y="618"/>
                  </a:moveTo>
                  <a:lnTo>
                    <a:pt x="835" y="486"/>
                  </a:lnTo>
                  <a:lnTo>
                    <a:pt x="823" y="496"/>
                  </a:lnTo>
                  <a:lnTo>
                    <a:pt x="953" y="651"/>
                  </a:lnTo>
                  <a:cubicBezTo>
                    <a:pt x="971" y="641"/>
                    <a:pt x="993" y="645"/>
                    <a:pt x="1007" y="661"/>
                  </a:cubicBezTo>
                  <a:cubicBezTo>
                    <a:pt x="1022" y="679"/>
                    <a:pt x="1020" y="706"/>
                    <a:pt x="1002" y="722"/>
                  </a:cubicBezTo>
                  <a:cubicBezTo>
                    <a:pt x="984" y="737"/>
                    <a:pt x="957" y="734"/>
                    <a:pt x="941" y="716"/>
                  </a:cubicBezTo>
                  <a:cubicBezTo>
                    <a:pt x="928" y="700"/>
                    <a:pt x="928" y="677"/>
                    <a:pt x="940" y="662"/>
                  </a:cubicBezTo>
                  <a:lnTo>
                    <a:pt x="810" y="507"/>
                  </a:lnTo>
                  <a:lnTo>
                    <a:pt x="797" y="518"/>
                  </a:lnTo>
                  <a:lnTo>
                    <a:pt x="889" y="770"/>
                  </a:lnTo>
                  <a:lnTo>
                    <a:pt x="974" y="828"/>
                  </a:lnTo>
                  <a:lnTo>
                    <a:pt x="1111" y="712"/>
                  </a:lnTo>
                  <a:lnTo>
                    <a:pt x="1069" y="618"/>
                  </a:ln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zh-CN" altLang="en-US">
                <a:solidFill>
                  <a:srgbClr val="21A3D0"/>
                </a:solidFill>
              </a:endParaRPr>
            </a:p>
          </p:txBody>
        </p:sp>
      </p:grpSp>
      <p:pic>
        <p:nvPicPr>
          <p:cNvPr id="44" name="图片 4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279847" y="4022547"/>
            <a:ext cx="3912153" cy="3013985"/>
          </a:xfrm>
          <a:prstGeom prst="rect">
            <a:avLst/>
          </a:prstGeom>
        </p:spPr>
      </p:pic>
      <p:pic>
        <p:nvPicPr>
          <p:cNvPr id="48" name="Picture 4" descr="https://gimg2.baidu.com/image_search/src=http%3A%2F%2Fpic2.zhimg.com%2Fv2-9eecdad2fc1ed447ca7d34284cb056d5_1440w.jpg%3Fsource%3D172ae18b&amp;refer=http%3A%2F%2Fpic2.zhimg.com&amp;app=2002&amp;size=f9999,10000&amp;q=a80&amp;n=0&amp;g=0n&amp;fmt=auto?sec=1668480304&amp;t=99199cac763a47d37aca3eb7475e3c29"/>
          <p:cNvPicPr>
            <a:picLocks noChangeAspect="1" noChangeArrowheads="1"/>
          </p:cNvPicPr>
          <p:nvPr/>
        </p:nvPicPr>
        <p:blipFill rotWithShape="1">
          <a:blip r:embed="rId5">
            <a:clrChange>
              <a:clrFrom>
                <a:srgbClr val="FFFFFF"/>
              </a:clrFrom>
              <a:clrTo>
                <a:srgbClr val="FFFFFF">
                  <a:alpha val="0"/>
                </a:srgbClr>
              </a:clrTo>
            </a:clrChange>
            <a:biLevel thresh="75000"/>
            <a:extLst>
              <a:ext uri="{28A0092B-C50C-407E-A947-70E740481C1C}">
                <a14:useLocalDpi xmlns:a14="http://schemas.microsoft.com/office/drawing/2010/main" val="0"/>
              </a:ext>
            </a:extLst>
          </a:blip>
          <a:srcRect l="7553" t="30630" r="27244" b="19428"/>
          <a:stretch/>
        </p:blipFill>
        <p:spPr bwMode="auto">
          <a:xfrm>
            <a:off x="184246" y="184036"/>
            <a:ext cx="3762297" cy="1069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62150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DE8611-351A-B8C3-4E51-FEEC3F046F87}"/>
            </a:ext>
          </a:extLst>
        </p:cNvPr>
        <p:cNvGrpSpPr/>
        <p:nvPr/>
      </p:nvGrpSpPr>
      <p:grpSpPr>
        <a:xfrm>
          <a:off x="0" y="0"/>
          <a:ext cx="0" cy="0"/>
          <a:chOff x="0" y="0"/>
          <a:chExt cx="0" cy="0"/>
        </a:xfrm>
      </p:grpSpPr>
      <p:sp>
        <p:nvSpPr>
          <p:cNvPr id="4" name="矩形 3">
            <a:extLst>
              <a:ext uri="{FF2B5EF4-FFF2-40B4-BE49-F238E27FC236}">
                <a16:creationId xmlns:a16="http://schemas.microsoft.com/office/drawing/2014/main" id="{49EC87F8-4E33-2DDD-4B32-8482560FDDEC}"/>
              </a:ext>
            </a:extLst>
          </p:cNvPr>
          <p:cNvSpPr/>
          <p:nvPr/>
        </p:nvSpPr>
        <p:spPr>
          <a:xfrm>
            <a:off x="0" y="0"/>
            <a:ext cx="12192000" cy="11191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 name="矩形 6">
            <a:extLst>
              <a:ext uri="{FF2B5EF4-FFF2-40B4-BE49-F238E27FC236}">
                <a16:creationId xmlns:a16="http://schemas.microsoft.com/office/drawing/2014/main" id="{343F5D2C-5D14-4DF7-64C7-0D3ED45230C6}"/>
              </a:ext>
            </a:extLst>
          </p:cNvPr>
          <p:cNvSpPr/>
          <p:nvPr/>
        </p:nvSpPr>
        <p:spPr>
          <a:xfrm>
            <a:off x="1180530" y="1"/>
            <a:ext cx="1119117" cy="14707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 name="直角三角形 8">
            <a:extLst>
              <a:ext uri="{FF2B5EF4-FFF2-40B4-BE49-F238E27FC236}">
                <a16:creationId xmlns:a16="http://schemas.microsoft.com/office/drawing/2014/main" id="{71C492B7-A1FC-7906-6E52-F6DEA2D90BF3}"/>
              </a:ext>
            </a:extLst>
          </p:cNvPr>
          <p:cNvSpPr/>
          <p:nvPr/>
        </p:nvSpPr>
        <p:spPr>
          <a:xfrm rot="5400000">
            <a:off x="2312279" y="1106484"/>
            <a:ext cx="351612" cy="376878"/>
          </a:xfrm>
          <a:prstGeom prst="r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0" name="文本框 9">
            <a:extLst>
              <a:ext uri="{FF2B5EF4-FFF2-40B4-BE49-F238E27FC236}">
                <a16:creationId xmlns:a16="http://schemas.microsoft.com/office/drawing/2014/main" id="{F26AC8CB-7E4A-CB82-8562-7BBF8B1E11FE}"/>
              </a:ext>
            </a:extLst>
          </p:cNvPr>
          <p:cNvSpPr txBox="1"/>
          <p:nvPr/>
        </p:nvSpPr>
        <p:spPr>
          <a:xfrm>
            <a:off x="1493345" y="316566"/>
            <a:ext cx="493486" cy="769441"/>
          </a:xfrm>
          <a:prstGeom prst="rect">
            <a:avLst/>
          </a:prstGeom>
          <a:noFill/>
        </p:spPr>
        <p:txBody>
          <a:bodyPr wrap="square" rtlCol="0">
            <a:spAutoFit/>
          </a:bodyPr>
          <a:lstStyle/>
          <a:p>
            <a:r>
              <a:rPr lang="en-US" altLang="zh-CN" sz="4400" b="1" dirty="0">
                <a:solidFill>
                  <a:schemeClr val="bg1"/>
                </a:solidFill>
              </a:rPr>
              <a:t>4</a:t>
            </a:r>
            <a:endParaRPr lang="zh-CN" altLang="en-US" sz="4400" b="1" dirty="0">
              <a:solidFill>
                <a:schemeClr val="bg1"/>
              </a:solidFill>
            </a:endParaRPr>
          </a:p>
        </p:txBody>
      </p:sp>
      <p:sp>
        <p:nvSpPr>
          <p:cNvPr id="11" name="文本框 10">
            <a:extLst>
              <a:ext uri="{FF2B5EF4-FFF2-40B4-BE49-F238E27FC236}">
                <a16:creationId xmlns:a16="http://schemas.microsoft.com/office/drawing/2014/main" id="{85F3B455-16C1-6FB2-C6BE-C015FCF6D403}"/>
              </a:ext>
            </a:extLst>
          </p:cNvPr>
          <p:cNvSpPr txBox="1"/>
          <p:nvPr/>
        </p:nvSpPr>
        <p:spPr>
          <a:xfrm>
            <a:off x="2552732" y="370307"/>
            <a:ext cx="4631839" cy="646331"/>
          </a:xfrm>
          <a:prstGeom prst="rect">
            <a:avLst/>
          </a:prstGeom>
          <a:noFill/>
        </p:spPr>
        <p:txBody>
          <a:bodyPr wrap="square" rtlCol="0">
            <a:spAutoFit/>
          </a:bodyPr>
          <a:lstStyle/>
          <a:p>
            <a:r>
              <a:rPr lang="en-US" altLang="zh-CN" sz="3600" b="1" dirty="0">
                <a:solidFill>
                  <a:schemeClr val="bg1"/>
                </a:solidFill>
              </a:rPr>
              <a:t>Methodology</a:t>
            </a:r>
            <a:endParaRPr lang="zh-CN" altLang="en-US" sz="3600" b="1" dirty="0">
              <a:solidFill>
                <a:schemeClr val="bg1"/>
              </a:solidFill>
            </a:endParaRPr>
          </a:p>
        </p:txBody>
      </p:sp>
      <p:cxnSp>
        <p:nvCxnSpPr>
          <p:cNvPr id="2" name="直接连接符 1">
            <a:extLst>
              <a:ext uri="{FF2B5EF4-FFF2-40B4-BE49-F238E27FC236}">
                <a16:creationId xmlns:a16="http://schemas.microsoft.com/office/drawing/2014/main" id="{2E0CAE09-72FD-C0A1-11C2-D9FF97D5AE88}"/>
              </a:ext>
            </a:extLst>
          </p:cNvPr>
          <p:cNvCxnSpPr/>
          <p:nvPr/>
        </p:nvCxnSpPr>
        <p:spPr>
          <a:xfrm>
            <a:off x="3398988" y="2080358"/>
            <a:ext cx="0" cy="4476466"/>
          </a:xfrm>
          <a:prstGeom prst="line">
            <a:avLst/>
          </a:prstGeom>
        </p:spPr>
        <p:style>
          <a:lnRef idx="1">
            <a:schemeClr val="accent1"/>
          </a:lnRef>
          <a:fillRef idx="0">
            <a:schemeClr val="accent1"/>
          </a:fillRef>
          <a:effectRef idx="0">
            <a:schemeClr val="accent1"/>
          </a:effectRef>
          <a:fontRef idx="minor">
            <a:schemeClr val="tx1"/>
          </a:fontRef>
        </p:style>
      </p:cxnSp>
      <p:sp>
        <p:nvSpPr>
          <p:cNvPr id="3" name="文本框 2">
            <a:extLst>
              <a:ext uri="{FF2B5EF4-FFF2-40B4-BE49-F238E27FC236}">
                <a16:creationId xmlns:a16="http://schemas.microsoft.com/office/drawing/2014/main" id="{2E5883F5-BCE1-0AAE-41D6-7451D9560F5D}"/>
              </a:ext>
            </a:extLst>
          </p:cNvPr>
          <p:cNvSpPr txBox="1"/>
          <p:nvPr/>
        </p:nvSpPr>
        <p:spPr>
          <a:xfrm>
            <a:off x="316497" y="2047248"/>
            <a:ext cx="3082491" cy="4315027"/>
          </a:xfrm>
          <a:prstGeom prst="rect">
            <a:avLst/>
          </a:prstGeom>
          <a:noFill/>
        </p:spPr>
        <p:txBody>
          <a:bodyPr wrap="square" rtlCol="0">
            <a:spAutoFit/>
          </a:bodyPr>
          <a:lstStyle/>
          <a:p>
            <a:pPr marL="342900" indent="-342900">
              <a:lnSpc>
                <a:spcPct val="200000"/>
              </a:lnSpc>
              <a:buFont typeface="Arial" panose="020B0604020202020204" pitchFamily="34" charset="0"/>
              <a:buChar char="•"/>
            </a:pPr>
            <a:r>
              <a:rPr lang="en-US" altLang="zh-CN" sz="2000" dirty="0">
                <a:solidFill>
                  <a:schemeClr val="tx1">
                    <a:lumMod val="50000"/>
                    <a:lumOff val="50000"/>
                  </a:schemeClr>
                </a:solidFill>
              </a:rPr>
              <a:t>Data Source</a:t>
            </a:r>
          </a:p>
          <a:p>
            <a:pPr marL="342900" indent="-342900">
              <a:lnSpc>
                <a:spcPct val="200000"/>
              </a:lnSpc>
              <a:buFont typeface="Arial" panose="020B0604020202020204" pitchFamily="34" charset="0"/>
              <a:buChar char="•"/>
            </a:pPr>
            <a:r>
              <a:rPr lang="en-US" altLang="zh-CN" sz="2000" dirty="0">
                <a:solidFill>
                  <a:schemeClr val="tx1">
                    <a:lumMod val="50000"/>
                    <a:lumOff val="50000"/>
                  </a:schemeClr>
                </a:solidFill>
              </a:rPr>
              <a:t>Preprocessing</a:t>
            </a:r>
          </a:p>
          <a:p>
            <a:pPr marL="342900" indent="-342900">
              <a:lnSpc>
                <a:spcPct val="200000"/>
              </a:lnSpc>
              <a:buFont typeface="Arial" panose="020B0604020202020204" pitchFamily="34" charset="0"/>
              <a:buChar char="•"/>
            </a:pPr>
            <a:r>
              <a:rPr lang="en-US" altLang="zh-CN" sz="2000" b="1" dirty="0">
                <a:solidFill>
                  <a:srgbClr val="17406D"/>
                </a:solidFill>
              </a:rPr>
              <a:t>Total Output Estimation</a:t>
            </a:r>
          </a:p>
          <a:p>
            <a:pPr marL="342900" indent="-342900">
              <a:lnSpc>
                <a:spcPct val="200000"/>
              </a:lnSpc>
              <a:buFont typeface="Arial" panose="020B0604020202020204" pitchFamily="34" charset="0"/>
              <a:buChar char="•"/>
            </a:pPr>
            <a:r>
              <a:rPr lang="en-US" altLang="zh-CN" sz="2000" dirty="0">
                <a:solidFill>
                  <a:schemeClr val="tx1">
                    <a:lumMod val="50000"/>
                    <a:lumOff val="50000"/>
                  </a:schemeClr>
                </a:solidFill>
              </a:rPr>
              <a:t>Supply &amp; Demand</a:t>
            </a:r>
          </a:p>
          <a:p>
            <a:pPr marL="342900" indent="-342900">
              <a:lnSpc>
                <a:spcPct val="200000"/>
              </a:lnSpc>
              <a:buFont typeface="Arial" panose="020B0604020202020204" pitchFamily="34" charset="0"/>
              <a:buChar char="•"/>
            </a:pPr>
            <a:r>
              <a:rPr lang="en-US" altLang="zh-CN" sz="2000" dirty="0">
                <a:solidFill>
                  <a:schemeClr val="tx1">
                    <a:lumMod val="50000"/>
                    <a:lumOff val="50000"/>
                  </a:schemeClr>
                </a:solidFill>
              </a:rPr>
              <a:t>Regional SRIO</a:t>
            </a:r>
          </a:p>
          <a:p>
            <a:pPr marL="342900" indent="-342900">
              <a:lnSpc>
                <a:spcPct val="200000"/>
              </a:lnSpc>
              <a:buFont typeface="Arial" panose="020B0604020202020204" pitchFamily="34" charset="0"/>
              <a:buChar char="•"/>
            </a:pPr>
            <a:r>
              <a:rPr lang="en-US" altLang="zh-CN" sz="2000" dirty="0">
                <a:solidFill>
                  <a:schemeClr val="tx1">
                    <a:lumMod val="50000"/>
                    <a:lumOff val="50000"/>
                  </a:schemeClr>
                </a:solidFill>
              </a:rPr>
              <a:t>Interregional Trade</a:t>
            </a:r>
          </a:p>
          <a:p>
            <a:pPr marL="342900" indent="-342900">
              <a:lnSpc>
                <a:spcPct val="200000"/>
              </a:lnSpc>
              <a:buFont typeface="Arial" panose="020B0604020202020204" pitchFamily="34" charset="0"/>
              <a:buChar char="•"/>
            </a:pPr>
            <a:r>
              <a:rPr lang="en-US" altLang="zh-CN" sz="2000" dirty="0">
                <a:solidFill>
                  <a:schemeClr val="tx1">
                    <a:lumMod val="50000"/>
                    <a:lumOff val="50000"/>
                  </a:schemeClr>
                </a:solidFill>
              </a:rPr>
              <a:t>Finalization of MRIO</a:t>
            </a:r>
            <a:endParaRPr lang="zh-CN" altLang="en-US" sz="2000" dirty="0">
              <a:solidFill>
                <a:schemeClr val="tx1">
                  <a:lumMod val="50000"/>
                  <a:lumOff val="50000"/>
                </a:schemeClr>
              </a:solidFill>
            </a:endParaRPr>
          </a:p>
        </p:txBody>
      </p:sp>
      <p:sp>
        <p:nvSpPr>
          <p:cNvPr id="14" name="TextBox 5">
            <a:extLst>
              <a:ext uri="{FF2B5EF4-FFF2-40B4-BE49-F238E27FC236}">
                <a16:creationId xmlns:a16="http://schemas.microsoft.com/office/drawing/2014/main" id="{20A77550-8EB5-3CC7-AB14-FB4519C09613}"/>
              </a:ext>
            </a:extLst>
          </p:cNvPr>
          <p:cNvSpPr txBox="1">
            <a:spLocks noChangeArrowheads="1"/>
          </p:cNvSpPr>
          <p:nvPr/>
        </p:nvSpPr>
        <p:spPr bwMode="auto">
          <a:xfrm>
            <a:off x="4559351" y="2038301"/>
            <a:ext cx="741679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fontAlgn="base" hangingPunct="1">
              <a:spcBef>
                <a:spcPct val="0"/>
              </a:spcBef>
              <a:buFont typeface="Arial" pitchFamily="34" charset="0"/>
              <a:buNone/>
            </a:pPr>
            <a:r>
              <a:rPr lang="en-US" altLang="zh-CN" dirty="0">
                <a:solidFill>
                  <a:srgbClr val="333333"/>
                </a:solidFill>
                <a:latin typeface="+mn-lt"/>
                <a:ea typeface="微软雅黑" pitchFamily="34" charset="-122"/>
              </a:rPr>
              <a:t>GDP: use regional data and NIOT data as constraints.</a:t>
            </a:r>
          </a:p>
          <a:p>
            <a:pPr eaLnBrk="1" fontAlgn="base" hangingPunct="1">
              <a:spcBef>
                <a:spcPct val="0"/>
              </a:spcBef>
              <a:buFont typeface="Arial" pitchFamily="34" charset="0"/>
              <a:buNone/>
            </a:pPr>
            <a:r>
              <a:rPr lang="en-US" altLang="zh-CN" dirty="0">
                <a:solidFill>
                  <a:srgbClr val="333333"/>
                </a:solidFill>
                <a:latin typeface="+mn-lt"/>
                <a:ea typeface="微软雅黑" pitchFamily="34" charset="-122"/>
              </a:rPr>
              <a:t>Total output: use the structure of GDP to break down the NIOT data.</a:t>
            </a:r>
          </a:p>
          <a:p>
            <a:pPr eaLnBrk="1" fontAlgn="base" hangingPunct="1">
              <a:spcBef>
                <a:spcPct val="0"/>
              </a:spcBef>
              <a:spcAft>
                <a:spcPts val="600"/>
              </a:spcAft>
              <a:buFont typeface="Arial" pitchFamily="34" charset="0"/>
              <a:buNone/>
            </a:pPr>
            <a:r>
              <a:rPr lang="en-US" altLang="zh-CN" dirty="0">
                <a:solidFill>
                  <a:srgbClr val="333333"/>
                </a:solidFill>
                <a:latin typeface="+mn-lt"/>
                <a:ea typeface="微软雅黑" pitchFamily="34" charset="-122"/>
              </a:rPr>
              <a:t>Taxes less subsidies on products: fixed product tax coefficients assumption.</a:t>
            </a:r>
            <a:endParaRPr lang="en-US" altLang="zh-CN" b="1" dirty="0">
              <a:solidFill>
                <a:srgbClr val="333333"/>
              </a:solidFill>
              <a:latin typeface="微软雅黑" pitchFamily="34" charset="-122"/>
              <a:ea typeface="微软雅黑" pitchFamily="34" charset="-122"/>
            </a:endParaRPr>
          </a:p>
        </p:txBody>
      </p:sp>
      <p:grpSp>
        <p:nvGrpSpPr>
          <p:cNvPr id="50" name="组合 49">
            <a:extLst>
              <a:ext uri="{FF2B5EF4-FFF2-40B4-BE49-F238E27FC236}">
                <a16:creationId xmlns:a16="http://schemas.microsoft.com/office/drawing/2014/main" id="{4DFD4560-C2A4-F9BC-9D5F-01FDD64C4E61}"/>
              </a:ext>
            </a:extLst>
          </p:cNvPr>
          <p:cNvGrpSpPr/>
          <p:nvPr/>
        </p:nvGrpSpPr>
        <p:grpSpPr>
          <a:xfrm>
            <a:off x="3620896" y="1396253"/>
            <a:ext cx="7516125" cy="821366"/>
            <a:chOff x="3620896" y="1396253"/>
            <a:chExt cx="7516125" cy="821366"/>
          </a:xfrm>
        </p:grpSpPr>
        <p:sp>
          <p:nvSpPr>
            <p:cNvPr id="5" name="Line 9">
              <a:extLst>
                <a:ext uri="{FF2B5EF4-FFF2-40B4-BE49-F238E27FC236}">
                  <a16:creationId xmlns:a16="http://schemas.microsoft.com/office/drawing/2014/main" id="{572C3B6C-FC54-1D7B-7461-9335D0DD8506}"/>
                </a:ext>
              </a:extLst>
            </p:cNvPr>
            <p:cNvSpPr>
              <a:spLocks noChangeShapeType="1"/>
            </p:cNvSpPr>
            <p:nvPr/>
          </p:nvSpPr>
          <p:spPr bwMode="auto">
            <a:xfrm>
              <a:off x="4742572" y="1824127"/>
              <a:ext cx="6394449" cy="0"/>
            </a:xfrm>
            <a:prstGeom prst="line">
              <a:avLst/>
            </a:prstGeom>
            <a:noFill/>
            <a:ln w="13">
              <a:solidFill>
                <a:srgbClr val="2E2C2C"/>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buFont typeface="Arial" pitchFamily="34" charset="0"/>
                <a:buNone/>
              </a:pPr>
              <a:endParaRPr lang="zh-CN" altLang="en-US">
                <a:solidFill>
                  <a:srgbClr val="024C89"/>
                </a:solidFill>
                <a:latin typeface="Arial"/>
                <a:ea typeface="宋体" panose="02010600030101010101" pitchFamily="2" charset="-122"/>
              </a:endParaRPr>
            </a:p>
          </p:txBody>
        </p:sp>
        <p:sp>
          <p:nvSpPr>
            <p:cNvPr id="8" name="TextBox 4">
              <a:extLst>
                <a:ext uri="{FF2B5EF4-FFF2-40B4-BE49-F238E27FC236}">
                  <a16:creationId xmlns:a16="http://schemas.microsoft.com/office/drawing/2014/main" id="{957414E2-7B2B-3B12-8CAA-22A5F86C7CCE}"/>
                </a:ext>
              </a:extLst>
            </p:cNvPr>
            <p:cNvSpPr txBox="1">
              <a:spLocks noChangeArrowheads="1"/>
            </p:cNvSpPr>
            <p:nvPr/>
          </p:nvSpPr>
          <p:spPr bwMode="auto">
            <a:xfrm>
              <a:off x="4777499" y="1428099"/>
              <a:ext cx="37941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fontAlgn="base" hangingPunct="1">
                <a:spcBef>
                  <a:spcPct val="0"/>
                </a:spcBef>
                <a:spcAft>
                  <a:spcPct val="0"/>
                </a:spcAft>
                <a:buFont typeface="Arial" pitchFamily="34" charset="0"/>
                <a:buNone/>
              </a:pPr>
              <a:r>
                <a:rPr lang="en-US" sz="2000" dirty="0">
                  <a:solidFill>
                    <a:srgbClr val="024C89"/>
                  </a:solidFill>
                  <a:latin typeface="微软雅黑" pitchFamily="34" charset="-122"/>
                  <a:ea typeface="微软雅黑" pitchFamily="34" charset="-122"/>
                </a:rPr>
                <a:t>Initial Estimation</a:t>
              </a:r>
            </a:p>
          </p:txBody>
        </p:sp>
        <p:sp>
          <p:nvSpPr>
            <p:cNvPr id="15" name="Freeform 8">
              <a:extLst>
                <a:ext uri="{FF2B5EF4-FFF2-40B4-BE49-F238E27FC236}">
                  <a16:creationId xmlns:a16="http://schemas.microsoft.com/office/drawing/2014/main" id="{BDE40174-ACFE-8C62-7252-6C81B363AB73}"/>
                </a:ext>
              </a:extLst>
            </p:cNvPr>
            <p:cNvSpPr>
              <a:spLocks/>
            </p:cNvSpPr>
            <p:nvPr/>
          </p:nvSpPr>
          <p:spPr bwMode="auto">
            <a:xfrm>
              <a:off x="4459673" y="1667758"/>
              <a:ext cx="269875" cy="312737"/>
            </a:xfrm>
            <a:custGeom>
              <a:avLst/>
              <a:gdLst>
                <a:gd name="T0" fmla="*/ 2147483647 w 274"/>
                <a:gd name="T1" fmla="*/ 2147483647 h 317"/>
                <a:gd name="T2" fmla="*/ 2147483647 w 274"/>
                <a:gd name="T3" fmla="*/ 2147483647 h 317"/>
                <a:gd name="T4" fmla="*/ 0 w 274"/>
                <a:gd name="T5" fmla="*/ 2147483647 h 317"/>
                <a:gd name="T6" fmla="*/ 0 w 274"/>
                <a:gd name="T7" fmla="*/ 2147483647 h 317"/>
                <a:gd name="T8" fmla="*/ 0 w 274"/>
                <a:gd name="T9" fmla="*/ 0 h 317"/>
                <a:gd name="T10" fmla="*/ 2147483647 w 274"/>
                <a:gd name="T11" fmla="*/ 2147483647 h 317"/>
                <a:gd name="T12" fmla="*/ 2147483647 w 274"/>
                <a:gd name="T13" fmla="*/ 2147483647 h 3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4" h="317">
                  <a:moveTo>
                    <a:pt x="274" y="158"/>
                  </a:moveTo>
                  <a:lnTo>
                    <a:pt x="137" y="238"/>
                  </a:lnTo>
                  <a:lnTo>
                    <a:pt x="0" y="317"/>
                  </a:lnTo>
                  <a:lnTo>
                    <a:pt x="0" y="158"/>
                  </a:lnTo>
                  <a:lnTo>
                    <a:pt x="0" y="0"/>
                  </a:lnTo>
                  <a:lnTo>
                    <a:pt x="137" y="79"/>
                  </a:lnTo>
                  <a:lnTo>
                    <a:pt x="274" y="158"/>
                  </a:lnTo>
                  <a:close/>
                </a:path>
              </a:pathLst>
            </a:custGeom>
            <a:solidFill>
              <a:srgbClr val="024C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buFont typeface="Arial" pitchFamily="34" charset="0"/>
                <a:buNone/>
                <a:defRPr/>
              </a:pPr>
              <a:endParaRPr lang="zh-CN" altLang="en-US" kern="0">
                <a:solidFill>
                  <a:srgbClr val="024C89"/>
                </a:solidFill>
                <a:latin typeface="Arial"/>
                <a:ea typeface="宋体" panose="02010600030101010101" pitchFamily="2" charset="-122"/>
              </a:endParaRPr>
            </a:p>
          </p:txBody>
        </p:sp>
        <p:grpSp>
          <p:nvGrpSpPr>
            <p:cNvPr id="41" name="组合 40">
              <a:extLst>
                <a:ext uri="{FF2B5EF4-FFF2-40B4-BE49-F238E27FC236}">
                  <a16:creationId xmlns:a16="http://schemas.microsoft.com/office/drawing/2014/main" id="{E4DAC11B-D5AA-3B51-74B4-5D0B5081F648}"/>
                </a:ext>
              </a:extLst>
            </p:cNvPr>
            <p:cNvGrpSpPr/>
            <p:nvPr/>
          </p:nvGrpSpPr>
          <p:grpSpPr>
            <a:xfrm>
              <a:off x="3620896" y="1396253"/>
              <a:ext cx="821366" cy="821366"/>
              <a:chOff x="2903591" y="1355343"/>
              <a:chExt cx="821366" cy="821366"/>
            </a:xfrm>
          </p:grpSpPr>
          <p:sp>
            <p:nvSpPr>
              <p:cNvPr id="25" name="Oval 6">
                <a:extLst>
                  <a:ext uri="{FF2B5EF4-FFF2-40B4-BE49-F238E27FC236}">
                    <a16:creationId xmlns:a16="http://schemas.microsoft.com/office/drawing/2014/main" id="{EF3DE78E-2AC1-EB88-D9F9-6B2BA71FE511}"/>
                  </a:ext>
                </a:extLst>
              </p:cNvPr>
              <p:cNvSpPr>
                <a:spLocks noChangeArrowheads="1"/>
              </p:cNvSpPr>
              <p:nvPr/>
            </p:nvSpPr>
            <p:spPr bwMode="auto">
              <a:xfrm>
                <a:off x="2903591" y="1355343"/>
                <a:ext cx="821366" cy="821366"/>
              </a:xfrm>
              <a:prstGeom prst="ellipse">
                <a:avLst/>
              </a:prstGeom>
              <a:solidFill>
                <a:srgbClr val="DFDF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buFont typeface="Arial" pitchFamily="34" charset="0"/>
                  <a:buNone/>
                </a:pPr>
                <a:endParaRPr lang="zh-CN" altLang="en-US">
                  <a:solidFill>
                    <a:srgbClr val="024C89"/>
                  </a:solidFill>
                  <a:latin typeface="Arial"/>
                  <a:ea typeface="宋体" panose="02010600030101010101" pitchFamily="2" charset="-122"/>
                </a:endParaRPr>
              </a:p>
            </p:txBody>
          </p:sp>
          <p:sp>
            <p:nvSpPr>
              <p:cNvPr id="26" name="Oval 7">
                <a:extLst>
                  <a:ext uri="{FF2B5EF4-FFF2-40B4-BE49-F238E27FC236}">
                    <a16:creationId xmlns:a16="http://schemas.microsoft.com/office/drawing/2014/main" id="{AED1F60D-0FA3-09AB-E8DB-73F56A87B057}"/>
                  </a:ext>
                </a:extLst>
              </p:cNvPr>
              <p:cNvSpPr>
                <a:spLocks noChangeArrowheads="1"/>
              </p:cNvSpPr>
              <p:nvPr/>
            </p:nvSpPr>
            <p:spPr bwMode="auto">
              <a:xfrm>
                <a:off x="2972038" y="1424396"/>
                <a:ext cx="684471" cy="683260"/>
              </a:xfrm>
              <a:prstGeom prst="ellipse">
                <a:avLst/>
              </a:prstGeom>
              <a:solidFill>
                <a:srgbClr val="024C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buFont typeface="Arial" pitchFamily="34" charset="0"/>
                  <a:buNone/>
                  <a:defRPr/>
                </a:pPr>
                <a:endParaRPr lang="zh-CN" altLang="en-US" kern="0">
                  <a:solidFill>
                    <a:srgbClr val="024C89"/>
                  </a:solidFill>
                  <a:latin typeface="Arial"/>
                  <a:ea typeface="宋体" panose="02010600030101010101" pitchFamily="2" charset="-122"/>
                </a:endParaRPr>
              </a:p>
            </p:txBody>
          </p:sp>
          <p:sp>
            <p:nvSpPr>
              <p:cNvPr id="27" name="TextBox 18">
                <a:extLst>
                  <a:ext uri="{FF2B5EF4-FFF2-40B4-BE49-F238E27FC236}">
                    <a16:creationId xmlns:a16="http://schemas.microsoft.com/office/drawing/2014/main" id="{456E5DAB-CD14-C5BE-5D96-2DFA4D8DC7A7}"/>
                  </a:ext>
                </a:extLst>
              </p:cNvPr>
              <p:cNvSpPr txBox="1">
                <a:spLocks noChangeArrowheads="1"/>
              </p:cNvSpPr>
              <p:nvPr/>
            </p:nvSpPr>
            <p:spPr bwMode="auto">
              <a:xfrm>
                <a:off x="2988900" y="1564398"/>
                <a:ext cx="6881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fontAlgn="base" hangingPunct="1">
                  <a:spcBef>
                    <a:spcPct val="0"/>
                  </a:spcBef>
                  <a:spcAft>
                    <a:spcPct val="0"/>
                  </a:spcAft>
                  <a:buFont typeface="Arial" pitchFamily="34" charset="0"/>
                  <a:buNone/>
                </a:pPr>
                <a:r>
                  <a:rPr lang="en-US" altLang="zh-CN" sz="2000" b="1" dirty="0">
                    <a:solidFill>
                      <a:srgbClr val="FFFFFF"/>
                    </a:solidFill>
                    <a:latin typeface="微软雅黑" pitchFamily="34" charset="-122"/>
                    <a:ea typeface="微软雅黑" pitchFamily="34" charset="-122"/>
                  </a:rPr>
                  <a:t>01</a:t>
                </a:r>
              </a:p>
            </p:txBody>
          </p:sp>
        </p:grpSp>
      </p:grpSp>
      <p:grpSp>
        <p:nvGrpSpPr>
          <p:cNvPr id="51" name="组合 50">
            <a:extLst>
              <a:ext uri="{FF2B5EF4-FFF2-40B4-BE49-F238E27FC236}">
                <a16:creationId xmlns:a16="http://schemas.microsoft.com/office/drawing/2014/main" id="{714E3416-76F5-577E-A17B-593CE175747F}"/>
              </a:ext>
            </a:extLst>
          </p:cNvPr>
          <p:cNvGrpSpPr/>
          <p:nvPr/>
        </p:nvGrpSpPr>
        <p:grpSpPr>
          <a:xfrm>
            <a:off x="3620896" y="2964333"/>
            <a:ext cx="7516125" cy="821366"/>
            <a:chOff x="3620896" y="1396253"/>
            <a:chExt cx="7516125" cy="821366"/>
          </a:xfrm>
        </p:grpSpPr>
        <p:sp>
          <p:nvSpPr>
            <p:cNvPr id="52" name="Line 9">
              <a:extLst>
                <a:ext uri="{FF2B5EF4-FFF2-40B4-BE49-F238E27FC236}">
                  <a16:creationId xmlns:a16="http://schemas.microsoft.com/office/drawing/2014/main" id="{24EB3788-36B2-8237-14EE-C979CC0A58DC}"/>
                </a:ext>
              </a:extLst>
            </p:cNvPr>
            <p:cNvSpPr>
              <a:spLocks noChangeShapeType="1"/>
            </p:cNvSpPr>
            <p:nvPr/>
          </p:nvSpPr>
          <p:spPr bwMode="auto">
            <a:xfrm>
              <a:off x="4742572" y="1824127"/>
              <a:ext cx="6394449" cy="0"/>
            </a:xfrm>
            <a:prstGeom prst="line">
              <a:avLst/>
            </a:prstGeom>
            <a:noFill/>
            <a:ln w="13">
              <a:solidFill>
                <a:srgbClr val="2E2C2C"/>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buFont typeface="Arial" pitchFamily="34" charset="0"/>
                <a:buNone/>
              </a:pPr>
              <a:endParaRPr lang="zh-CN" altLang="en-US">
                <a:solidFill>
                  <a:srgbClr val="024C89"/>
                </a:solidFill>
                <a:latin typeface="Arial"/>
                <a:ea typeface="宋体" panose="02010600030101010101" pitchFamily="2" charset="-122"/>
              </a:endParaRPr>
            </a:p>
          </p:txBody>
        </p:sp>
        <p:sp>
          <p:nvSpPr>
            <p:cNvPr id="53" name="TextBox 4">
              <a:extLst>
                <a:ext uri="{FF2B5EF4-FFF2-40B4-BE49-F238E27FC236}">
                  <a16:creationId xmlns:a16="http://schemas.microsoft.com/office/drawing/2014/main" id="{0DCD9183-496D-6AB7-4BE3-38C6ACA9E540}"/>
                </a:ext>
              </a:extLst>
            </p:cNvPr>
            <p:cNvSpPr txBox="1">
              <a:spLocks noChangeArrowheads="1"/>
            </p:cNvSpPr>
            <p:nvPr/>
          </p:nvSpPr>
          <p:spPr bwMode="auto">
            <a:xfrm>
              <a:off x="4777499" y="1428099"/>
              <a:ext cx="37941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fontAlgn="base" hangingPunct="1">
                <a:spcBef>
                  <a:spcPct val="0"/>
                </a:spcBef>
                <a:spcAft>
                  <a:spcPct val="0"/>
                </a:spcAft>
                <a:buFont typeface="Arial" pitchFamily="34" charset="0"/>
                <a:buNone/>
              </a:pPr>
              <a:r>
                <a:rPr lang="en-US" sz="2000" dirty="0">
                  <a:solidFill>
                    <a:srgbClr val="024C89"/>
                  </a:solidFill>
                  <a:latin typeface="微软雅黑" pitchFamily="34" charset="-122"/>
                  <a:ea typeface="微软雅黑" pitchFamily="34" charset="-122"/>
                </a:rPr>
                <a:t>B</a:t>
              </a:r>
              <a:r>
                <a:rPr lang="en-US" altLang="zh-CN" sz="2000" dirty="0">
                  <a:solidFill>
                    <a:srgbClr val="024C89"/>
                  </a:solidFill>
                  <a:latin typeface="微软雅黑" pitchFamily="34" charset="-122"/>
                  <a:ea typeface="微软雅黑" pitchFamily="34" charset="-122"/>
                </a:rPr>
                <a:t>oundary Adjustment</a:t>
              </a:r>
              <a:endParaRPr lang="en-US" sz="2000" dirty="0">
                <a:solidFill>
                  <a:srgbClr val="024C89"/>
                </a:solidFill>
                <a:latin typeface="微软雅黑" pitchFamily="34" charset="-122"/>
                <a:ea typeface="微软雅黑" pitchFamily="34" charset="-122"/>
              </a:endParaRPr>
            </a:p>
          </p:txBody>
        </p:sp>
        <p:sp>
          <p:nvSpPr>
            <p:cNvPr id="54" name="Freeform 8">
              <a:extLst>
                <a:ext uri="{FF2B5EF4-FFF2-40B4-BE49-F238E27FC236}">
                  <a16:creationId xmlns:a16="http://schemas.microsoft.com/office/drawing/2014/main" id="{5BF82619-9A10-C684-3542-78B592807DFA}"/>
                </a:ext>
              </a:extLst>
            </p:cNvPr>
            <p:cNvSpPr>
              <a:spLocks/>
            </p:cNvSpPr>
            <p:nvPr/>
          </p:nvSpPr>
          <p:spPr bwMode="auto">
            <a:xfrm>
              <a:off x="4459673" y="1667758"/>
              <a:ext cx="269875" cy="312737"/>
            </a:xfrm>
            <a:custGeom>
              <a:avLst/>
              <a:gdLst>
                <a:gd name="T0" fmla="*/ 2147483647 w 274"/>
                <a:gd name="T1" fmla="*/ 2147483647 h 317"/>
                <a:gd name="T2" fmla="*/ 2147483647 w 274"/>
                <a:gd name="T3" fmla="*/ 2147483647 h 317"/>
                <a:gd name="T4" fmla="*/ 0 w 274"/>
                <a:gd name="T5" fmla="*/ 2147483647 h 317"/>
                <a:gd name="T6" fmla="*/ 0 w 274"/>
                <a:gd name="T7" fmla="*/ 2147483647 h 317"/>
                <a:gd name="T8" fmla="*/ 0 w 274"/>
                <a:gd name="T9" fmla="*/ 0 h 317"/>
                <a:gd name="T10" fmla="*/ 2147483647 w 274"/>
                <a:gd name="T11" fmla="*/ 2147483647 h 317"/>
                <a:gd name="T12" fmla="*/ 2147483647 w 274"/>
                <a:gd name="T13" fmla="*/ 2147483647 h 3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4" h="317">
                  <a:moveTo>
                    <a:pt x="274" y="158"/>
                  </a:moveTo>
                  <a:lnTo>
                    <a:pt x="137" y="238"/>
                  </a:lnTo>
                  <a:lnTo>
                    <a:pt x="0" y="317"/>
                  </a:lnTo>
                  <a:lnTo>
                    <a:pt x="0" y="158"/>
                  </a:lnTo>
                  <a:lnTo>
                    <a:pt x="0" y="0"/>
                  </a:lnTo>
                  <a:lnTo>
                    <a:pt x="137" y="79"/>
                  </a:lnTo>
                  <a:lnTo>
                    <a:pt x="274" y="158"/>
                  </a:lnTo>
                  <a:close/>
                </a:path>
              </a:pathLst>
            </a:custGeom>
            <a:solidFill>
              <a:srgbClr val="024C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buFont typeface="Arial" pitchFamily="34" charset="0"/>
                <a:buNone/>
                <a:defRPr/>
              </a:pPr>
              <a:endParaRPr lang="zh-CN" altLang="en-US" kern="0">
                <a:solidFill>
                  <a:srgbClr val="024C89"/>
                </a:solidFill>
                <a:latin typeface="Arial"/>
                <a:ea typeface="宋体" panose="02010600030101010101" pitchFamily="2" charset="-122"/>
              </a:endParaRPr>
            </a:p>
          </p:txBody>
        </p:sp>
        <p:grpSp>
          <p:nvGrpSpPr>
            <p:cNvPr id="55" name="组合 54">
              <a:extLst>
                <a:ext uri="{FF2B5EF4-FFF2-40B4-BE49-F238E27FC236}">
                  <a16:creationId xmlns:a16="http://schemas.microsoft.com/office/drawing/2014/main" id="{4D117A95-2A86-C115-92F5-7BF9FC11C234}"/>
                </a:ext>
              </a:extLst>
            </p:cNvPr>
            <p:cNvGrpSpPr/>
            <p:nvPr/>
          </p:nvGrpSpPr>
          <p:grpSpPr>
            <a:xfrm>
              <a:off x="3620896" y="1396253"/>
              <a:ext cx="821366" cy="821366"/>
              <a:chOff x="2903591" y="1355343"/>
              <a:chExt cx="821366" cy="821366"/>
            </a:xfrm>
          </p:grpSpPr>
          <p:sp>
            <p:nvSpPr>
              <p:cNvPr id="56" name="Oval 6">
                <a:extLst>
                  <a:ext uri="{FF2B5EF4-FFF2-40B4-BE49-F238E27FC236}">
                    <a16:creationId xmlns:a16="http://schemas.microsoft.com/office/drawing/2014/main" id="{F360BD59-92F6-C7F3-B034-8F138EAEEA94}"/>
                  </a:ext>
                </a:extLst>
              </p:cNvPr>
              <p:cNvSpPr>
                <a:spLocks noChangeArrowheads="1"/>
              </p:cNvSpPr>
              <p:nvPr/>
            </p:nvSpPr>
            <p:spPr bwMode="auto">
              <a:xfrm>
                <a:off x="2903591" y="1355343"/>
                <a:ext cx="821366" cy="821366"/>
              </a:xfrm>
              <a:prstGeom prst="ellipse">
                <a:avLst/>
              </a:prstGeom>
              <a:solidFill>
                <a:srgbClr val="DFDF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buFont typeface="Arial" pitchFamily="34" charset="0"/>
                  <a:buNone/>
                </a:pPr>
                <a:endParaRPr lang="zh-CN" altLang="en-US">
                  <a:solidFill>
                    <a:srgbClr val="024C89"/>
                  </a:solidFill>
                  <a:latin typeface="Arial"/>
                  <a:ea typeface="宋体" panose="02010600030101010101" pitchFamily="2" charset="-122"/>
                </a:endParaRPr>
              </a:p>
            </p:txBody>
          </p:sp>
          <p:sp>
            <p:nvSpPr>
              <p:cNvPr id="57" name="Oval 7">
                <a:extLst>
                  <a:ext uri="{FF2B5EF4-FFF2-40B4-BE49-F238E27FC236}">
                    <a16:creationId xmlns:a16="http://schemas.microsoft.com/office/drawing/2014/main" id="{E9769542-B73D-BD96-65DE-ADE8BA5A56DD}"/>
                  </a:ext>
                </a:extLst>
              </p:cNvPr>
              <p:cNvSpPr>
                <a:spLocks noChangeArrowheads="1"/>
              </p:cNvSpPr>
              <p:nvPr/>
            </p:nvSpPr>
            <p:spPr bwMode="auto">
              <a:xfrm>
                <a:off x="2972038" y="1424396"/>
                <a:ext cx="684471" cy="683260"/>
              </a:xfrm>
              <a:prstGeom prst="ellipse">
                <a:avLst/>
              </a:prstGeom>
              <a:solidFill>
                <a:srgbClr val="024C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buFont typeface="Arial" pitchFamily="34" charset="0"/>
                  <a:buNone/>
                  <a:defRPr/>
                </a:pPr>
                <a:endParaRPr lang="zh-CN" altLang="en-US" kern="0">
                  <a:solidFill>
                    <a:srgbClr val="024C89"/>
                  </a:solidFill>
                  <a:latin typeface="Arial"/>
                  <a:ea typeface="宋体" panose="02010600030101010101" pitchFamily="2" charset="-122"/>
                </a:endParaRPr>
              </a:p>
            </p:txBody>
          </p:sp>
          <p:sp>
            <p:nvSpPr>
              <p:cNvPr id="58" name="TextBox 18">
                <a:extLst>
                  <a:ext uri="{FF2B5EF4-FFF2-40B4-BE49-F238E27FC236}">
                    <a16:creationId xmlns:a16="http://schemas.microsoft.com/office/drawing/2014/main" id="{F4C98EA3-1D14-EBB2-365A-91B20B13001F}"/>
                  </a:ext>
                </a:extLst>
              </p:cNvPr>
              <p:cNvSpPr txBox="1">
                <a:spLocks noChangeArrowheads="1"/>
              </p:cNvSpPr>
              <p:nvPr/>
            </p:nvSpPr>
            <p:spPr bwMode="auto">
              <a:xfrm>
                <a:off x="2988900" y="1564398"/>
                <a:ext cx="6881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fontAlgn="base" hangingPunct="1">
                  <a:spcBef>
                    <a:spcPct val="0"/>
                  </a:spcBef>
                  <a:spcAft>
                    <a:spcPct val="0"/>
                  </a:spcAft>
                  <a:buFont typeface="Arial" pitchFamily="34" charset="0"/>
                  <a:buNone/>
                </a:pPr>
                <a:r>
                  <a:rPr lang="en-US" altLang="zh-CN" sz="2000" b="1" dirty="0">
                    <a:solidFill>
                      <a:srgbClr val="FFFFFF"/>
                    </a:solidFill>
                    <a:latin typeface="微软雅黑" pitchFamily="34" charset="-122"/>
                    <a:ea typeface="微软雅黑" pitchFamily="34" charset="-122"/>
                  </a:rPr>
                  <a:t>02</a:t>
                </a:r>
              </a:p>
            </p:txBody>
          </p:sp>
        </p:grpSp>
      </p:grpSp>
      <mc:AlternateContent xmlns:mc="http://schemas.openxmlformats.org/markup-compatibility/2006" xmlns:a14="http://schemas.microsoft.com/office/drawing/2010/main">
        <mc:Choice Requires="a14">
          <p:sp>
            <p:nvSpPr>
              <p:cNvPr id="59" name="TextBox 5">
                <a:extLst>
                  <a:ext uri="{FF2B5EF4-FFF2-40B4-BE49-F238E27FC236}">
                    <a16:creationId xmlns:a16="http://schemas.microsoft.com/office/drawing/2014/main" id="{B91AE9B1-72D9-03B7-9135-97681C61F2D2}"/>
                  </a:ext>
                </a:extLst>
              </p:cNvPr>
              <p:cNvSpPr txBox="1">
                <a:spLocks noChangeArrowheads="1"/>
              </p:cNvSpPr>
              <p:nvPr/>
            </p:nvSpPr>
            <p:spPr bwMode="auto">
              <a:xfrm>
                <a:off x="4618242" y="3534254"/>
                <a:ext cx="7416795" cy="9759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fontAlgn="base" hangingPunct="1">
                  <a:spcBef>
                    <a:spcPct val="0"/>
                  </a:spcBef>
                  <a:buFont typeface="Arial" pitchFamily="34" charset="0"/>
                  <a:buNone/>
                </a:pPr>
                <a:r>
                  <a:rPr lang="en-US" altLang="zh-CN" dirty="0">
                    <a:solidFill>
                      <a:srgbClr val="333333"/>
                    </a:solidFill>
                    <a:latin typeface="+mn-lt"/>
                    <a:ea typeface="微软雅黑" pitchFamily="34" charset="-122"/>
                  </a:rPr>
                  <a:t>Ensure </a:t>
                </a:r>
                <a14:m>
                  <m:oMath xmlns:m="http://schemas.openxmlformats.org/officeDocument/2006/math">
                    <m:nary>
                      <m:naryPr>
                        <m:chr m:val="∑"/>
                        <m:limLoc m:val="undOvr"/>
                        <m:supHide m:val="on"/>
                        <m:ctrlPr>
                          <a:rPr lang="zh-CN" altLang="zh-CN" i="1">
                            <a:latin typeface="Cambria Math" panose="02040503050406030204" pitchFamily="18" charset="0"/>
                          </a:rPr>
                        </m:ctrlPr>
                      </m:naryPr>
                      <m:sub>
                        <m:r>
                          <a:rPr lang="en-US" altLang="zh-CN" i="1">
                            <a:latin typeface="Cambria Math" panose="02040503050406030204" pitchFamily="18" charset="0"/>
                          </a:rPr>
                          <m:t>𝑟</m:t>
                        </m:r>
                      </m:sub>
                      <m:sup/>
                      <m:e>
                        <m:func>
                          <m:funcPr>
                            <m:ctrlPr>
                              <a:rPr lang="zh-CN" altLang="zh-CN" i="1">
                                <a:latin typeface="Cambria Math" panose="02040503050406030204" pitchFamily="18" charset="0"/>
                              </a:rPr>
                            </m:ctrlPr>
                          </m:funcPr>
                          <m:fName>
                            <m:r>
                              <m:rPr>
                                <m:sty m:val="p"/>
                              </m:rPr>
                              <a:rPr lang="en-US" altLang="zh-CN">
                                <a:latin typeface="Cambria Math" panose="02040503050406030204" pitchFamily="18" charset="0"/>
                              </a:rPr>
                              <m:t>max</m:t>
                            </m:r>
                          </m:fName>
                          <m:e>
                            <m:d>
                              <m:dPr>
                                <m:ctrlPr>
                                  <a:rPr lang="zh-CN" altLang="zh-CN" i="1">
                                    <a:latin typeface="Cambria Math" panose="02040503050406030204" pitchFamily="18" charset="0"/>
                                  </a:rPr>
                                </m:ctrlPr>
                              </m:dPr>
                              <m:e>
                                <m:r>
                                  <a:rPr lang="en-US" altLang="zh-CN" i="1">
                                    <a:latin typeface="Cambria Math" panose="02040503050406030204" pitchFamily="18" charset="0"/>
                                  </a:rPr>
                                  <m:t>𝑤</m:t>
                                </m:r>
                                <m:r>
                                  <a:rPr lang="en-US" altLang="zh-CN" i="1">
                                    <a:latin typeface="Cambria Math" panose="02040503050406030204" pitchFamily="18" charset="0"/>
                                  </a:rPr>
                                  <m:t>⋅</m:t>
                                </m:r>
                                <m:r>
                                  <a:rPr lang="en-US" altLang="zh-CN" i="1">
                                    <a:latin typeface="Cambria Math" panose="02040503050406030204" pitchFamily="18" charset="0"/>
                                  </a:rPr>
                                  <m:t>𝑒</m:t>
                                </m:r>
                                <m:sSub>
                                  <m:sSubPr>
                                    <m:ctrlPr>
                                      <a:rPr lang="zh-CN"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𝑖𝑟</m:t>
                                    </m:r>
                                  </m:sub>
                                </m:sSub>
                                <m:r>
                                  <a:rPr lang="en-US" altLang="zh-CN" i="1">
                                    <a:latin typeface="Cambria Math" panose="02040503050406030204" pitchFamily="18" charset="0"/>
                                  </a:rPr>
                                  <m:t>, </m:t>
                                </m:r>
                                <m:r>
                                  <a:rPr lang="en-US" altLang="zh-CN" i="1">
                                    <a:latin typeface="Cambria Math" panose="02040503050406030204" pitchFamily="18" charset="0"/>
                                  </a:rPr>
                                  <m:t>𝑣</m:t>
                                </m:r>
                                <m:sSub>
                                  <m:sSubPr>
                                    <m:ctrlPr>
                                      <a:rPr lang="zh-CN" altLang="zh-CN" i="1">
                                        <a:latin typeface="Cambria Math" panose="02040503050406030204" pitchFamily="18" charset="0"/>
                                      </a:rPr>
                                    </m:ctrlPr>
                                  </m:sSubPr>
                                  <m:e>
                                    <m:r>
                                      <a:rPr lang="en-US" altLang="zh-CN" i="1">
                                        <a:latin typeface="Cambria Math" panose="02040503050406030204" pitchFamily="18" charset="0"/>
                                      </a:rPr>
                                      <m:t>𝑎</m:t>
                                    </m:r>
                                  </m:e>
                                  <m:sub>
                                    <m:r>
                                      <a:rPr lang="en-US" altLang="zh-CN" i="1">
                                        <a:latin typeface="Cambria Math" panose="02040503050406030204" pitchFamily="18" charset="0"/>
                                      </a:rPr>
                                      <m:t>𝑖𝑟</m:t>
                                    </m:r>
                                  </m:sub>
                                </m:sSub>
                                <m:r>
                                  <a:rPr lang="en-US" altLang="zh-CN" i="1">
                                    <a:latin typeface="Cambria Math" panose="02040503050406030204" pitchFamily="18" charset="0"/>
                                  </a:rPr>
                                  <m:t>+</m:t>
                                </m:r>
                                <m:r>
                                  <a:rPr lang="en-US" altLang="zh-CN" i="1">
                                    <a:latin typeface="Cambria Math" panose="02040503050406030204" pitchFamily="18" charset="0"/>
                                  </a:rPr>
                                  <m:t>𝑝</m:t>
                                </m:r>
                                <m:sSub>
                                  <m:sSubPr>
                                    <m:ctrlPr>
                                      <a:rPr lang="zh-CN" altLang="zh-CN" i="1">
                                        <a:latin typeface="Cambria Math" panose="02040503050406030204" pitchFamily="18" charset="0"/>
                                      </a:rPr>
                                    </m:ctrlPr>
                                  </m:sSubPr>
                                  <m:e>
                                    <m:r>
                                      <a:rPr lang="en-US" altLang="zh-CN" i="1">
                                        <a:latin typeface="Cambria Math" panose="02040503050406030204" pitchFamily="18" charset="0"/>
                                      </a:rPr>
                                      <m:t>𝑡</m:t>
                                    </m:r>
                                  </m:e>
                                  <m:sub>
                                    <m:r>
                                      <a:rPr lang="en-US" altLang="zh-CN" i="1">
                                        <a:latin typeface="Cambria Math" panose="02040503050406030204" pitchFamily="18" charset="0"/>
                                      </a:rPr>
                                      <m:t>𝑖𝑟</m:t>
                                    </m:r>
                                  </m:sub>
                                </m:sSub>
                              </m:e>
                            </m:d>
                          </m:e>
                        </m:func>
                      </m:e>
                    </m:nary>
                    <m:r>
                      <a:rPr lang="en-US" altLang="zh-CN" i="1">
                        <a:latin typeface="Cambria Math" panose="02040503050406030204" pitchFamily="18" charset="0"/>
                      </a:rPr>
                      <m:t>&lt;</m:t>
                    </m:r>
                    <m:sSubSup>
                      <m:sSubSupPr>
                        <m:ctrlPr>
                          <a:rPr lang="zh-CN" altLang="zh-CN" i="1">
                            <a:latin typeface="Cambria Math" panose="02040503050406030204" pitchFamily="18" charset="0"/>
                          </a:rPr>
                        </m:ctrlPr>
                      </m:sSubSupPr>
                      <m:e>
                        <m:r>
                          <a:rPr lang="en-US" altLang="zh-CN" i="1">
                            <a:latin typeface="Cambria Math" panose="02040503050406030204" pitchFamily="18" charset="0"/>
                          </a:rPr>
                          <m:t>𝑥</m:t>
                        </m:r>
                      </m:e>
                      <m:sub>
                        <m:r>
                          <a:rPr lang="en-US" altLang="zh-CN" i="1">
                            <a:latin typeface="Cambria Math" panose="02040503050406030204" pitchFamily="18" charset="0"/>
                          </a:rPr>
                          <m:t>𝑖</m:t>
                        </m:r>
                      </m:sub>
                      <m:sup>
                        <m:r>
                          <a:rPr lang="en-US" altLang="zh-CN" i="1">
                            <a:latin typeface="Cambria Math" panose="02040503050406030204" pitchFamily="18" charset="0"/>
                          </a:rPr>
                          <m:t>𝑛𝑎𝑡𝑖𝑜𝑛</m:t>
                        </m:r>
                      </m:sup>
                    </m:sSubSup>
                  </m:oMath>
                </a14:m>
                <a:r>
                  <a:rPr lang="en-US" altLang="zh-CN" b="1" dirty="0">
                    <a:solidFill>
                      <a:srgbClr val="333333"/>
                    </a:solidFill>
                    <a:latin typeface="+mn-lt"/>
                    <a:ea typeface="微软雅黑" pitchFamily="34" charset="-122"/>
                  </a:rPr>
                  <a:t> </a:t>
                </a:r>
                <a:r>
                  <a:rPr lang="en-US" altLang="zh-CN" dirty="0">
                    <a:solidFill>
                      <a:srgbClr val="333333"/>
                    </a:solidFill>
                    <a:latin typeface="+mn-lt"/>
                    <a:ea typeface="微软雅黑" pitchFamily="34" charset="-122"/>
                  </a:rPr>
                  <a:t>by adjusting </a:t>
                </a:r>
                <a14:m>
                  <m:oMath xmlns:m="http://schemas.openxmlformats.org/officeDocument/2006/math">
                    <m:r>
                      <a:rPr lang="en-US" altLang="zh-CN" i="1">
                        <a:latin typeface="Cambria Math" panose="02040503050406030204" pitchFamily="18" charset="0"/>
                      </a:rPr>
                      <m:t>𝑒</m:t>
                    </m:r>
                    <m:sSub>
                      <m:sSubPr>
                        <m:ctrlPr>
                          <a:rPr lang="zh-CN"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𝑖𝑟</m:t>
                        </m:r>
                      </m:sub>
                    </m:sSub>
                  </m:oMath>
                </a14:m>
                <a:r>
                  <a:rPr lang="en-US" altLang="zh-CN" dirty="0">
                    <a:solidFill>
                      <a:srgbClr val="333333"/>
                    </a:solidFill>
                    <a:latin typeface="+mn-lt"/>
                    <a:ea typeface="微软雅黑" pitchFamily="34" charset="-122"/>
                  </a:rPr>
                  <a:t> and </a:t>
                </a:r>
                <a14:m>
                  <m:oMath xmlns:m="http://schemas.openxmlformats.org/officeDocument/2006/math">
                    <m:r>
                      <a:rPr lang="en-US" altLang="zh-CN" i="1">
                        <a:latin typeface="Cambria Math" panose="02040503050406030204" pitchFamily="18" charset="0"/>
                      </a:rPr>
                      <m:t>𝑝</m:t>
                    </m:r>
                    <m:sSub>
                      <m:sSubPr>
                        <m:ctrlPr>
                          <a:rPr lang="zh-CN" altLang="zh-CN" i="1">
                            <a:latin typeface="Cambria Math" panose="02040503050406030204" pitchFamily="18" charset="0"/>
                          </a:rPr>
                        </m:ctrlPr>
                      </m:sSubPr>
                      <m:e>
                        <m:r>
                          <a:rPr lang="en-US" altLang="zh-CN" i="1">
                            <a:latin typeface="Cambria Math" panose="02040503050406030204" pitchFamily="18" charset="0"/>
                          </a:rPr>
                          <m:t>𝑡</m:t>
                        </m:r>
                      </m:e>
                      <m:sub>
                        <m:r>
                          <a:rPr lang="en-US" altLang="zh-CN" i="1">
                            <a:latin typeface="Cambria Math" panose="02040503050406030204" pitchFamily="18" charset="0"/>
                          </a:rPr>
                          <m:t>𝑖𝑟</m:t>
                        </m:r>
                      </m:sub>
                    </m:sSub>
                  </m:oMath>
                </a14:m>
                <a:r>
                  <a:rPr lang="en-US" altLang="zh-CN" dirty="0">
                    <a:solidFill>
                      <a:srgbClr val="333333"/>
                    </a:solidFill>
                    <a:latin typeface="+mn-lt"/>
                    <a:ea typeface="微软雅黑" pitchFamily="34" charset="-122"/>
                  </a:rPr>
                  <a:t> while preserving their sectoral sums. </a:t>
                </a:r>
              </a:p>
              <a:p>
                <a:pPr eaLnBrk="1" fontAlgn="base" hangingPunct="1">
                  <a:spcBef>
                    <a:spcPct val="0"/>
                  </a:spcBef>
                  <a:buFont typeface="Arial" pitchFamily="34" charset="0"/>
                  <a:buNone/>
                </a:pPr>
                <a:r>
                  <a:rPr lang="en-US" altLang="zh-CN" dirty="0">
                    <a:solidFill>
                      <a:srgbClr val="333333"/>
                    </a:solidFill>
                    <a:latin typeface="+mn-lt"/>
                    <a:ea typeface="微软雅黑" pitchFamily="34" charset="-122"/>
                  </a:rPr>
                  <a:t>Weight </a:t>
                </a:r>
                <a14:m>
                  <m:oMath xmlns:m="http://schemas.openxmlformats.org/officeDocument/2006/math">
                    <m:r>
                      <a:rPr lang="en-US" altLang="zh-CN" i="1">
                        <a:latin typeface="Cambria Math" panose="02040503050406030204" pitchFamily="18" charset="0"/>
                      </a:rPr>
                      <m:t>𝑤</m:t>
                    </m:r>
                  </m:oMath>
                </a14:m>
                <a:r>
                  <a:rPr lang="en-US" altLang="zh-CN" dirty="0">
                    <a:solidFill>
                      <a:srgbClr val="333333"/>
                    </a:solidFill>
                    <a:latin typeface="微软雅黑" pitchFamily="34" charset="-122"/>
                    <a:ea typeface="微软雅黑" pitchFamily="34" charset="-122"/>
                  </a:rPr>
                  <a:t> </a:t>
                </a:r>
                <a:r>
                  <a:rPr lang="en-US" altLang="zh-CN" dirty="0">
                    <a:solidFill>
                      <a:srgbClr val="333333"/>
                    </a:solidFill>
                    <a:latin typeface="+mn-lt"/>
                    <a:ea typeface="微软雅黑" pitchFamily="34" charset="-122"/>
                  </a:rPr>
                  <a:t>is set to </a:t>
                </a:r>
                <a14:m>
                  <m:oMath xmlns:m="http://schemas.openxmlformats.org/officeDocument/2006/math">
                    <m:r>
                      <m:rPr>
                        <m:sty m:val="p"/>
                      </m:rPr>
                      <a:rPr lang="en-US" altLang="zh-CN" b="0" i="1" dirty="0" smtClean="0">
                        <a:solidFill>
                          <a:schemeClr val="tx1"/>
                        </a:solidFill>
                        <a:latin typeface="Cambria Math" panose="02040503050406030204" pitchFamily="18" charset="0"/>
                        <a:ea typeface="微软雅黑" pitchFamily="34" charset="-122"/>
                      </a:rPr>
                      <m:t>min</m:t>
                    </m:r>
                    <m:r>
                      <a:rPr lang="en-US" altLang="zh-CN" b="0" i="1" smtClean="0">
                        <a:solidFill>
                          <a:srgbClr val="333333"/>
                        </a:solidFill>
                        <a:latin typeface="Cambria Math" panose="02040503050406030204" pitchFamily="18" charset="0"/>
                        <a:ea typeface="微软雅黑" pitchFamily="34" charset="-122"/>
                      </a:rPr>
                      <m:t>⁡(</m:t>
                    </m:r>
                    <m:sSubSup>
                      <m:sSubSupPr>
                        <m:ctrlPr>
                          <a:rPr lang="en-US" altLang="zh-CN" b="0" i="1" smtClean="0">
                            <a:solidFill>
                              <a:srgbClr val="333333"/>
                            </a:solidFill>
                            <a:latin typeface="Cambria Math" panose="02040503050406030204" pitchFamily="18" charset="0"/>
                            <a:ea typeface="微软雅黑" pitchFamily="34" charset="-122"/>
                          </a:rPr>
                        </m:ctrlPr>
                      </m:sSubSupPr>
                      <m:e>
                        <m:r>
                          <a:rPr lang="en-US" altLang="zh-CN" b="0" i="1" smtClean="0">
                            <a:solidFill>
                              <a:srgbClr val="333333"/>
                            </a:solidFill>
                            <a:latin typeface="Cambria Math" panose="02040503050406030204" pitchFamily="18" charset="0"/>
                            <a:ea typeface="微软雅黑" pitchFamily="34" charset="-122"/>
                          </a:rPr>
                          <m:t>𝑥</m:t>
                        </m:r>
                      </m:e>
                      <m:sub>
                        <m:r>
                          <a:rPr lang="en-US" altLang="zh-CN" b="0" i="1" smtClean="0">
                            <a:solidFill>
                              <a:srgbClr val="333333"/>
                            </a:solidFill>
                            <a:latin typeface="Cambria Math" panose="02040503050406030204" pitchFamily="18" charset="0"/>
                            <a:ea typeface="微软雅黑" pitchFamily="34" charset="-122"/>
                          </a:rPr>
                          <m:t>𝑖</m:t>
                        </m:r>
                      </m:sub>
                      <m:sup>
                        <m:r>
                          <a:rPr lang="en-US" altLang="zh-CN" b="0" i="1" smtClean="0">
                            <a:solidFill>
                              <a:srgbClr val="333333"/>
                            </a:solidFill>
                            <a:latin typeface="Cambria Math" panose="02040503050406030204" pitchFamily="18" charset="0"/>
                            <a:ea typeface="微软雅黑" pitchFamily="34" charset="-122"/>
                          </a:rPr>
                          <m:t>𝑛𝑎𝑡𝑖𝑜𝑛</m:t>
                        </m:r>
                      </m:sup>
                    </m:sSubSup>
                    <m:r>
                      <a:rPr lang="en-US" altLang="zh-CN" b="0" i="1" smtClean="0">
                        <a:solidFill>
                          <a:srgbClr val="333333"/>
                        </a:solidFill>
                        <a:latin typeface="Cambria Math" panose="02040503050406030204" pitchFamily="18" charset="0"/>
                        <a:ea typeface="微软雅黑" pitchFamily="34" charset="-122"/>
                      </a:rPr>
                      <m:t>/</m:t>
                    </m:r>
                    <m:r>
                      <a:rPr lang="en-US" altLang="zh-CN" b="0" i="1" smtClean="0">
                        <a:solidFill>
                          <a:srgbClr val="333333"/>
                        </a:solidFill>
                        <a:latin typeface="Cambria Math" panose="02040503050406030204" pitchFamily="18" charset="0"/>
                        <a:ea typeface="微软雅黑" pitchFamily="34" charset="-122"/>
                      </a:rPr>
                      <m:t>𝑒</m:t>
                    </m:r>
                    <m:sSubSup>
                      <m:sSubSupPr>
                        <m:ctrlPr>
                          <a:rPr lang="en-US" altLang="zh-CN" b="0" i="1" smtClean="0">
                            <a:solidFill>
                              <a:srgbClr val="333333"/>
                            </a:solidFill>
                            <a:latin typeface="Cambria Math" panose="02040503050406030204" pitchFamily="18" charset="0"/>
                            <a:ea typeface="微软雅黑" pitchFamily="34" charset="-122"/>
                          </a:rPr>
                        </m:ctrlPr>
                      </m:sSubSupPr>
                      <m:e>
                        <m:r>
                          <a:rPr lang="en-US" altLang="zh-CN" b="0" i="1" smtClean="0">
                            <a:solidFill>
                              <a:srgbClr val="333333"/>
                            </a:solidFill>
                            <a:latin typeface="Cambria Math" panose="02040503050406030204" pitchFamily="18" charset="0"/>
                            <a:ea typeface="微软雅黑" pitchFamily="34" charset="-122"/>
                          </a:rPr>
                          <m:t>𝑥</m:t>
                        </m:r>
                      </m:e>
                      <m:sub>
                        <m:r>
                          <a:rPr lang="en-US" altLang="zh-CN" b="0" i="1" smtClean="0">
                            <a:solidFill>
                              <a:srgbClr val="333333"/>
                            </a:solidFill>
                            <a:latin typeface="Cambria Math" panose="02040503050406030204" pitchFamily="18" charset="0"/>
                            <a:ea typeface="微软雅黑" pitchFamily="34" charset="-122"/>
                          </a:rPr>
                          <m:t>𝑖</m:t>
                        </m:r>
                      </m:sub>
                      <m:sup>
                        <m:r>
                          <a:rPr lang="en-US" altLang="zh-CN" b="0" i="1" smtClean="0">
                            <a:solidFill>
                              <a:srgbClr val="333333"/>
                            </a:solidFill>
                            <a:latin typeface="Cambria Math" panose="02040503050406030204" pitchFamily="18" charset="0"/>
                            <a:ea typeface="微软雅黑" pitchFamily="34" charset="-122"/>
                          </a:rPr>
                          <m:t>𝑛𝑎𝑡𝑖𝑜𝑛</m:t>
                        </m:r>
                      </m:sup>
                    </m:sSubSup>
                    <m:r>
                      <a:rPr lang="en-US" altLang="zh-CN" b="0" i="1" smtClean="0">
                        <a:solidFill>
                          <a:srgbClr val="333333"/>
                        </a:solidFill>
                        <a:latin typeface="Cambria Math" panose="02040503050406030204" pitchFamily="18" charset="0"/>
                        <a:ea typeface="微软雅黑" pitchFamily="34" charset="-122"/>
                      </a:rPr>
                      <m:t>)</m:t>
                    </m:r>
                    <m:r>
                      <a:rPr lang="en-US" altLang="zh-CN" b="0" i="1" smtClean="0">
                        <a:solidFill>
                          <a:srgbClr val="333333"/>
                        </a:solidFill>
                        <a:latin typeface="Cambria Math" panose="02040503050406030204" pitchFamily="18" charset="0"/>
                        <a:ea typeface="Cambria Math" panose="02040503050406030204" pitchFamily="18" charset="0"/>
                      </a:rPr>
                      <m:t>×0.99</m:t>
                    </m:r>
                  </m:oMath>
                </a14:m>
                <a:endParaRPr lang="en-US" altLang="zh-CN" dirty="0">
                  <a:solidFill>
                    <a:srgbClr val="333333"/>
                  </a:solidFill>
                  <a:latin typeface="+mn-lt"/>
                  <a:ea typeface="微软雅黑" pitchFamily="34" charset="-122"/>
                </a:endParaRPr>
              </a:p>
            </p:txBody>
          </p:sp>
        </mc:Choice>
        <mc:Fallback xmlns="">
          <p:sp>
            <p:nvSpPr>
              <p:cNvPr id="59" name="TextBox 5">
                <a:extLst>
                  <a:ext uri="{FF2B5EF4-FFF2-40B4-BE49-F238E27FC236}">
                    <a16:creationId xmlns:a16="http://schemas.microsoft.com/office/drawing/2014/main" id="{B91AE9B1-72D9-03B7-9135-97681C61F2D2}"/>
                  </a:ext>
                </a:extLst>
              </p:cNvPr>
              <p:cNvSpPr txBox="1">
                <a:spLocks noRot="1" noChangeAspect="1" noMove="1" noResize="1" noEditPoints="1" noAdjustHandles="1" noChangeArrowheads="1" noChangeShapeType="1" noTextEdit="1"/>
              </p:cNvSpPr>
              <p:nvPr/>
            </p:nvSpPr>
            <p:spPr bwMode="auto">
              <a:xfrm>
                <a:off x="4618242" y="3534254"/>
                <a:ext cx="7416795" cy="975908"/>
              </a:xfrm>
              <a:prstGeom prst="rect">
                <a:avLst/>
              </a:prstGeom>
              <a:blipFill>
                <a:blip r:embed="rId3"/>
                <a:stretch>
                  <a:fillRect l="-740" t="-43125" b="-1062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grpSp>
        <p:nvGrpSpPr>
          <p:cNvPr id="60" name="组合 59">
            <a:extLst>
              <a:ext uri="{FF2B5EF4-FFF2-40B4-BE49-F238E27FC236}">
                <a16:creationId xmlns:a16="http://schemas.microsoft.com/office/drawing/2014/main" id="{9BB069E0-01B1-829E-C1EB-03E7C85FA13C}"/>
              </a:ext>
            </a:extLst>
          </p:cNvPr>
          <p:cNvGrpSpPr/>
          <p:nvPr/>
        </p:nvGrpSpPr>
        <p:grpSpPr>
          <a:xfrm>
            <a:off x="3620896" y="4460749"/>
            <a:ext cx="7516125" cy="821366"/>
            <a:chOff x="3620896" y="1396253"/>
            <a:chExt cx="7516125" cy="821366"/>
          </a:xfrm>
        </p:grpSpPr>
        <p:sp>
          <p:nvSpPr>
            <p:cNvPr id="61" name="Line 9">
              <a:extLst>
                <a:ext uri="{FF2B5EF4-FFF2-40B4-BE49-F238E27FC236}">
                  <a16:creationId xmlns:a16="http://schemas.microsoft.com/office/drawing/2014/main" id="{C9A0C967-462D-6936-427A-AB2A1C89AC68}"/>
                </a:ext>
              </a:extLst>
            </p:cNvPr>
            <p:cNvSpPr>
              <a:spLocks noChangeShapeType="1"/>
            </p:cNvSpPr>
            <p:nvPr/>
          </p:nvSpPr>
          <p:spPr bwMode="auto">
            <a:xfrm>
              <a:off x="4742572" y="1824127"/>
              <a:ext cx="6394449" cy="0"/>
            </a:xfrm>
            <a:prstGeom prst="line">
              <a:avLst/>
            </a:prstGeom>
            <a:noFill/>
            <a:ln w="13">
              <a:solidFill>
                <a:srgbClr val="2E2C2C"/>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buFont typeface="Arial" pitchFamily="34" charset="0"/>
                <a:buNone/>
              </a:pPr>
              <a:endParaRPr lang="zh-CN" altLang="en-US">
                <a:solidFill>
                  <a:srgbClr val="024C89"/>
                </a:solidFill>
                <a:latin typeface="Arial"/>
                <a:ea typeface="宋体" panose="02010600030101010101" pitchFamily="2" charset="-122"/>
              </a:endParaRPr>
            </a:p>
          </p:txBody>
        </p:sp>
        <p:sp>
          <p:nvSpPr>
            <p:cNvPr id="62" name="TextBox 4">
              <a:extLst>
                <a:ext uri="{FF2B5EF4-FFF2-40B4-BE49-F238E27FC236}">
                  <a16:creationId xmlns:a16="http://schemas.microsoft.com/office/drawing/2014/main" id="{6707FCA6-3F94-05B0-9977-F2A1FFF56B7D}"/>
                </a:ext>
              </a:extLst>
            </p:cNvPr>
            <p:cNvSpPr txBox="1">
              <a:spLocks noChangeArrowheads="1"/>
            </p:cNvSpPr>
            <p:nvPr/>
          </p:nvSpPr>
          <p:spPr bwMode="auto">
            <a:xfrm>
              <a:off x="4777499" y="1428099"/>
              <a:ext cx="37941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fontAlgn="base" hangingPunct="1">
                <a:spcBef>
                  <a:spcPct val="0"/>
                </a:spcBef>
                <a:spcAft>
                  <a:spcPct val="0"/>
                </a:spcAft>
                <a:buFont typeface="Arial" pitchFamily="34" charset="0"/>
                <a:buNone/>
              </a:pPr>
              <a:r>
                <a:rPr lang="en-US" sz="2000" dirty="0">
                  <a:solidFill>
                    <a:srgbClr val="024C89"/>
                  </a:solidFill>
                  <a:latin typeface="微软雅黑" pitchFamily="34" charset="-122"/>
                  <a:ea typeface="微软雅黑" pitchFamily="34" charset="-122"/>
                </a:rPr>
                <a:t>O</a:t>
              </a:r>
              <a:r>
                <a:rPr lang="en-US" altLang="zh-CN" sz="2000" dirty="0">
                  <a:solidFill>
                    <a:srgbClr val="024C89"/>
                  </a:solidFill>
                  <a:latin typeface="微软雅黑" pitchFamily="34" charset="-122"/>
                  <a:ea typeface="微软雅黑" pitchFamily="34" charset="-122"/>
                </a:rPr>
                <a:t>ptimization</a:t>
              </a:r>
              <a:endParaRPr lang="en-US" sz="2000" dirty="0">
                <a:solidFill>
                  <a:srgbClr val="024C89"/>
                </a:solidFill>
                <a:latin typeface="微软雅黑" pitchFamily="34" charset="-122"/>
                <a:ea typeface="微软雅黑" pitchFamily="34" charset="-122"/>
              </a:endParaRPr>
            </a:p>
          </p:txBody>
        </p:sp>
        <p:sp>
          <p:nvSpPr>
            <p:cNvPr id="63" name="Freeform 8">
              <a:extLst>
                <a:ext uri="{FF2B5EF4-FFF2-40B4-BE49-F238E27FC236}">
                  <a16:creationId xmlns:a16="http://schemas.microsoft.com/office/drawing/2014/main" id="{4C2A7B5C-06E0-453D-2192-18953EE16599}"/>
                </a:ext>
              </a:extLst>
            </p:cNvPr>
            <p:cNvSpPr>
              <a:spLocks/>
            </p:cNvSpPr>
            <p:nvPr/>
          </p:nvSpPr>
          <p:spPr bwMode="auto">
            <a:xfrm>
              <a:off x="4459673" y="1667758"/>
              <a:ext cx="269875" cy="312737"/>
            </a:xfrm>
            <a:custGeom>
              <a:avLst/>
              <a:gdLst>
                <a:gd name="T0" fmla="*/ 2147483647 w 274"/>
                <a:gd name="T1" fmla="*/ 2147483647 h 317"/>
                <a:gd name="T2" fmla="*/ 2147483647 w 274"/>
                <a:gd name="T3" fmla="*/ 2147483647 h 317"/>
                <a:gd name="T4" fmla="*/ 0 w 274"/>
                <a:gd name="T5" fmla="*/ 2147483647 h 317"/>
                <a:gd name="T6" fmla="*/ 0 w 274"/>
                <a:gd name="T7" fmla="*/ 2147483647 h 317"/>
                <a:gd name="T8" fmla="*/ 0 w 274"/>
                <a:gd name="T9" fmla="*/ 0 h 317"/>
                <a:gd name="T10" fmla="*/ 2147483647 w 274"/>
                <a:gd name="T11" fmla="*/ 2147483647 h 317"/>
                <a:gd name="T12" fmla="*/ 2147483647 w 274"/>
                <a:gd name="T13" fmla="*/ 2147483647 h 3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4" h="317">
                  <a:moveTo>
                    <a:pt x="274" y="158"/>
                  </a:moveTo>
                  <a:lnTo>
                    <a:pt x="137" y="238"/>
                  </a:lnTo>
                  <a:lnTo>
                    <a:pt x="0" y="317"/>
                  </a:lnTo>
                  <a:lnTo>
                    <a:pt x="0" y="158"/>
                  </a:lnTo>
                  <a:lnTo>
                    <a:pt x="0" y="0"/>
                  </a:lnTo>
                  <a:lnTo>
                    <a:pt x="137" y="79"/>
                  </a:lnTo>
                  <a:lnTo>
                    <a:pt x="274" y="158"/>
                  </a:lnTo>
                  <a:close/>
                </a:path>
              </a:pathLst>
            </a:custGeom>
            <a:solidFill>
              <a:srgbClr val="024C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buFont typeface="Arial" pitchFamily="34" charset="0"/>
                <a:buNone/>
                <a:defRPr/>
              </a:pPr>
              <a:endParaRPr lang="zh-CN" altLang="en-US" kern="0">
                <a:solidFill>
                  <a:srgbClr val="024C89"/>
                </a:solidFill>
                <a:latin typeface="Arial"/>
                <a:ea typeface="宋体" panose="02010600030101010101" pitchFamily="2" charset="-122"/>
              </a:endParaRPr>
            </a:p>
          </p:txBody>
        </p:sp>
        <p:grpSp>
          <p:nvGrpSpPr>
            <p:cNvPr id="64" name="组合 63">
              <a:extLst>
                <a:ext uri="{FF2B5EF4-FFF2-40B4-BE49-F238E27FC236}">
                  <a16:creationId xmlns:a16="http://schemas.microsoft.com/office/drawing/2014/main" id="{C4ECEFA3-14C8-474F-9C9D-4EB6FE3975D6}"/>
                </a:ext>
              </a:extLst>
            </p:cNvPr>
            <p:cNvGrpSpPr/>
            <p:nvPr/>
          </p:nvGrpSpPr>
          <p:grpSpPr>
            <a:xfrm>
              <a:off x="3620896" y="1396253"/>
              <a:ext cx="821366" cy="821366"/>
              <a:chOff x="2903591" y="1355343"/>
              <a:chExt cx="821366" cy="821366"/>
            </a:xfrm>
          </p:grpSpPr>
          <p:sp>
            <p:nvSpPr>
              <p:cNvPr id="65" name="Oval 6">
                <a:extLst>
                  <a:ext uri="{FF2B5EF4-FFF2-40B4-BE49-F238E27FC236}">
                    <a16:creationId xmlns:a16="http://schemas.microsoft.com/office/drawing/2014/main" id="{AA636180-8C59-B4B5-E5D0-3BF243C2A1AC}"/>
                  </a:ext>
                </a:extLst>
              </p:cNvPr>
              <p:cNvSpPr>
                <a:spLocks noChangeArrowheads="1"/>
              </p:cNvSpPr>
              <p:nvPr/>
            </p:nvSpPr>
            <p:spPr bwMode="auto">
              <a:xfrm>
                <a:off x="2903591" y="1355343"/>
                <a:ext cx="821366" cy="821366"/>
              </a:xfrm>
              <a:prstGeom prst="ellipse">
                <a:avLst/>
              </a:prstGeom>
              <a:solidFill>
                <a:srgbClr val="DFDF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buFont typeface="Arial" pitchFamily="34" charset="0"/>
                  <a:buNone/>
                </a:pPr>
                <a:endParaRPr lang="zh-CN" altLang="en-US">
                  <a:solidFill>
                    <a:srgbClr val="024C89"/>
                  </a:solidFill>
                  <a:latin typeface="Arial"/>
                  <a:ea typeface="宋体" panose="02010600030101010101" pitchFamily="2" charset="-122"/>
                </a:endParaRPr>
              </a:p>
            </p:txBody>
          </p:sp>
          <p:sp>
            <p:nvSpPr>
              <p:cNvPr id="66" name="Oval 7">
                <a:extLst>
                  <a:ext uri="{FF2B5EF4-FFF2-40B4-BE49-F238E27FC236}">
                    <a16:creationId xmlns:a16="http://schemas.microsoft.com/office/drawing/2014/main" id="{70CA53F3-79CF-3342-5FF1-DB97CED832C8}"/>
                  </a:ext>
                </a:extLst>
              </p:cNvPr>
              <p:cNvSpPr>
                <a:spLocks noChangeArrowheads="1"/>
              </p:cNvSpPr>
              <p:nvPr/>
            </p:nvSpPr>
            <p:spPr bwMode="auto">
              <a:xfrm>
                <a:off x="2972038" y="1424396"/>
                <a:ext cx="684471" cy="683260"/>
              </a:xfrm>
              <a:prstGeom prst="ellipse">
                <a:avLst/>
              </a:prstGeom>
              <a:solidFill>
                <a:srgbClr val="024C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buFont typeface="Arial" pitchFamily="34" charset="0"/>
                  <a:buNone/>
                  <a:defRPr/>
                </a:pPr>
                <a:endParaRPr lang="zh-CN" altLang="en-US" kern="0">
                  <a:solidFill>
                    <a:srgbClr val="024C89"/>
                  </a:solidFill>
                  <a:latin typeface="Arial"/>
                  <a:ea typeface="宋体" panose="02010600030101010101" pitchFamily="2" charset="-122"/>
                </a:endParaRPr>
              </a:p>
            </p:txBody>
          </p:sp>
          <p:sp>
            <p:nvSpPr>
              <p:cNvPr id="67" name="TextBox 18">
                <a:extLst>
                  <a:ext uri="{FF2B5EF4-FFF2-40B4-BE49-F238E27FC236}">
                    <a16:creationId xmlns:a16="http://schemas.microsoft.com/office/drawing/2014/main" id="{44B99003-B8B4-3381-0C1B-54C49C181965}"/>
                  </a:ext>
                </a:extLst>
              </p:cNvPr>
              <p:cNvSpPr txBox="1">
                <a:spLocks noChangeArrowheads="1"/>
              </p:cNvSpPr>
              <p:nvPr/>
            </p:nvSpPr>
            <p:spPr bwMode="auto">
              <a:xfrm>
                <a:off x="2988900" y="1564398"/>
                <a:ext cx="6881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fontAlgn="base" hangingPunct="1">
                  <a:spcBef>
                    <a:spcPct val="0"/>
                  </a:spcBef>
                  <a:spcAft>
                    <a:spcPct val="0"/>
                  </a:spcAft>
                  <a:buFont typeface="Arial" pitchFamily="34" charset="0"/>
                  <a:buNone/>
                </a:pPr>
                <a:r>
                  <a:rPr lang="en-US" altLang="zh-CN" sz="2000" b="1" dirty="0">
                    <a:solidFill>
                      <a:srgbClr val="FFFFFF"/>
                    </a:solidFill>
                    <a:latin typeface="微软雅黑" pitchFamily="34" charset="-122"/>
                    <a:ea typeface="微软雅黑" pitchFamily="34" charset="-122"/>
                  </a:rPr>
                  <a:t>03</a:t>
                </a:r>
              </a:p>
            </p:txBody>
          </p:sp>
        </p:grpSp>
      </p:grpSp>
      <mc:AlternateContent xmlns:mc="http://schemas.openxmlformats.org/markup-compatibility/2006" xmlns:a14="http://schemas.microsoft.com/office/drawing/2010/main">
        <mc:Choice Requires="a14">
          <p:sp>
            <p:nvSpPr>
              <p:cNvPr id="70" name="文本框 69">
                <a:extLst>
                  <a:ext uri="{FF2B5EF4-FFF2-40B4-BE49-F238E27FC236}">
                    <a16:creationId xmlns:a16="http://schemas.microsoft.com/office/drawing/2014/main" id="{EFFEEE87-02DD-DEC7-7336-2FE4844567BA}"/>
                  </a:ext>
                </a:extLst>
              </p:cNvPr>
              <p:cNvSpPr txBox="1"/>
              <p:nvPr/>
            </p:nvSpPr>
            <p:spPr>
              <a:xfrm>
                <a:off x="4136571" y="4894155"/>
                <a:ext cx="6096000" cy="103874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i="1" smtClean="0">
                          <a:latin typeface="Cambria Math" panose="02040503050406030204" pitchFamily="18" charset="0"/>
                        </a:rPr>
                        <m:t>𝑚𝑖𝑛𝑖𝑚𝑖𝑧𝑒</m:t>
                      </m:r>
                      <m:r>
                        <a:rPr lang="zh-CN" altLang="en-US" i="0">
                          <a:latin typeface="Cambria Math" panose="02040503050406030204" pitchFamily="18" charset="0"/>
                        </a:rPr>
                        <m:t> </m:t>
                      </m:r>
                      <m:r>
                        <a:rPr lang="zh-CN" altLang="en-US" i="1">
                          <a:latin typeface="Cambria Math" panose="02040503050406030204" pitchFamily="18" charset="0"/>
                        </a:rPr>
                        <m:t>𝐷𝑒𝑣𝑖𝑎𝑡𝑖𝑜𝑛</m:t>
                      </m:r>
                      <m:r>
                        <a:rPr lang="zh-CN" altLang="en-US" i="0">
                          <a:latin typeface="Cambria Math" panose="02040503050406030204" pitchFamily="18" charset="0"/>
                        </a:rPr>
                        <m:t>=</m:t>
                      </m:r>
                      <m:nary>
                        <m:naryPr>
                          <m:chr m:val="∑"/>
                          <m:limLoc m:val="undOvr"/>
                          <m:supHide m:val="on"/>
                          <m:ctrlPr>
                            <a:rPr lang="zh-CN" altLang="en-US" i="1">
                              <a:latin typeface="Cambria Math" panose="02040503050406030204" pitchFamily="18" charset="0"/>
                            </a:rPr>
                          </m:ctrlPr>
                        </m:naryPr>
                        <m:sub>
                          <m:r>
                            <a:rPr lang="zh-CN" altLang="en-US" i="1">
                              <a:latin typeface="Cambria Math" panose="02040503050406030204" pitchFamily="18" charset="0"/>
                            </a:rPr>
                            <m:t>𝑟</m:t>
                          </m:r>
                        </m:sub>
                        <m:sup/>
                        <m:e>
                          <m:sSup>
                            <m:sSupPr>
                              <m:ctrlPr>
                                <a:rPr lang="zh-CN" altLang="en-US" i="1">
                                  <a:solidFill>
                                    <a:srgbClr val="836967"/>
                                  </a:solidFill>
                                  <a:latin typeface="Cambria Math" panose="02040503050406030204" pitchFamily="18" charset="0"/>
                                </a:rPr>
                              </m:ctrlPr>
                            </m:sSupPr>
                            <m:e>
                              <m:d>
                                <m:dPr>
                                  <m:ctrlPr>
                                    <a:rPr lang="zh-CN" altLang="en-US" i="1">
                                      <a:solidFill>
                                        <a:srgbClr val="836967"/>
                                      </a:solidFill>
                                      <a:latin typeface="Cambria Math" panose="02040503050406030204" pitchFamily="18" charset="0"/>
                                    </a:rPr>
                                  </m:ctrlPr>
                                </m:dPr>
                                <m:e>
                                  <m:nary>
                                    <m:naryPr>
                                      <m:chr m:val="∑"/>
                                      <m:limLoc m:val="undOvr"/>
                                      <m:supHide m:val="on"/>
                                      <m:ctrlPr>
                                        <a:rPr lang="zh-CN" altLang="en-US" i="1">
                                          <a:latin typeface="Cambria Math" panose="02040503050406030204" pitchFamily="18" charset="0"/>
                                        </a:rPr>
                                      </m:ctrlPr>
                                    </m:naryPr>
                                    <m:sub>
                                      <m:r>
                                        <a:rPr lang="zh-CN" altLang="en-US" i="1">
                                          <a:latin typeface="Cambria Math" panose="02040503050406030204" pitchFamily="18" charset="0"/>
                                        </a:rPr>
                                        <m:t>𝑖</m:t>
                                      </m:r>
                                    </m:sub>
                                    <m:sup/>
                                    <m:e>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𝑥</m:t>
                                          </m:r>
                                        </m:e>
                                        <m:sub>
                                          <m:r>
                                            <a:rPr lang="zh-CN" altLang="en-US" i="1">
                                              <a:latin typeface="Cambria Math" panose="02040503050406030204" pitchFamily="18" charset="0"/>
                                            </a:rPr>
                                            <m:t>𝑖𝑟</m:t>
                                          </m:r>
                                        </m:sub>
                                      </m:sSub>
                                    </m:e>
                                  </m:nary>
                                  <m:r>
                                    <a:rPr lang="zh-CN" altLang="en-US" i="0">
                                      <a:latin typeface="Cambria Math" panose="02040503050406030204" pitchFamily="18" charset="0"/>
                                    </a:rPr>
                                    <m:t>−</m:t>
                                  </m:r>
                                  <m:nary>
                                    <m:naryPr>
                                      <m:chr m:val="∑"/>
                                      <m:limLoc m:val="undOvr"/>
                                      <m:supHide m:val="on"/>
                                      <m:ctrlPr>
                                        <a:rPr lang="zh-CN" altLang="en-US" i="1">
                                          <a:latin typeface="Cambria Math" panose="02040503050406030204" pitchFamily="18" charset="0"/>
                                        </a:rPr>
                                      </m:ctrlPr>
                                    </m:naryPr>
                                    <m:sub>
                                      <m:r>
                                        <a:rPr lang="zh-CN" altLang="en-US" i="1">
                                          <a:latin typeface="Cambria Math" panose="02040503050406030204" pitchFamily="18" charset="0"/>
                                        </a:rPr>
                                        <m:t>𝑖</m:t>
                                      </m:r>
                                    </m:sub>
                                    <m:sup/>
                                    <m:e>
                                      <m:sSubSup>
                                        <m:sSubSupPr>
                                          <m:ctrlPr>
                                            <a:rPr lang="zh-CN" altLang="en-US" i="1">
                                              <a:solidFill>
                                                <a:srgbClr val="836967"/>
                                              </a:solidFill>
                                              <a:latin typeface="Cambria Math" panose="02040503050406030204" pitchFamily="18" charset="0"/>
                                            </a:rPr>
                                          </m:ctrlPr>
                                        </m:sSubSupPr>
                                        <m:e>
                                          <m:r>
                                            <a:rPr lang="zh-CN" altLang="en-US" i="1">
                                              <a:latin typeface="Cambria Math" panose="02040503050406030204" pitchFamily="18" charset="0"/>
                                            </a:rPr>
                                            <m:t>𝑥</m:t>
                                          </m:r>
                                        </m:e>
                                        <m:sub>
                                          <m:r>
                                            <a:rPr lang="zh-CN" altLang="en-US" i="1">
                                              <a:latin typeface="Cambria Math" panose="02040503050406030204" pitchFamily="18" charset="0"/>
                                            </a:rPr>
                                            <m:t>𝑖𝑟</m:t>
                                          </m:r>
                                        </m:sub>
                                        <m:sup>
                                          <m:r>
                                            <a:rPr lang="zh-CN" altLang="en-US" i="1">
                                              <a:latin typeface="Cambria Math" panose="02040503050406030204" pitchFamily="18" charset="0"/>
                                            </a:rPr>
                                            <m:t>𝑟𝑎𝑤</m:t>
                                          </m:r>
                                        </m:sup>
                                      </m:sSubSup>
                                    </m:e>
                                  </m:nary>
                                </m:e>
                              </m:d>
                            </m:e>
                            <m:sup>
                              <m:r>
                                <a:rPr lang="zh-CN" altLang="en-US" i="0">
                                  <a:latin typeface="Cambria Math" panose="02040503050406030204" pitchFamily="18" charset="0"/>
                                </a:rPr>
                                <m:t>2</m:t>
                              </m:r>
                            </m:sup>
                          </m:sSup>
                        </m:e>
                      </m:nary>
                    </m:oMath>
                  </m:oMathPara>
                </a14:m>
                <a:endParaRPr lang="zh-CN" altLang="en-US" dirty="0"/>
              </a:p>
            </p:txBody>
          </p:sp>
        </mc:Choice>
        <mc:Fallback xmlns="">
          <p:sp>
            <p:nvSpPr>
              <p:cNvPr id="70" name="文本框 69">
                <a:extLst>
                  <a:ext uri="{FF2B5EF4-FFF2-40B4-BE49-F238E27FC236}">
                    <a16:creationId xmlns:a16="http://schemas.microsoft.com/office/drawing/2014/main" id="{EFFEEE87-02DD-DEC7-7336-2FE4844567BA}"/>
                  </a:ext>
                </a:extLst>
              </p:cNvPr>
              <p:cNvSpPr txBox="1">
                <a:spLocks noRot="1" noChangeAspect="1" noMove="1" noResize="1" noEditPoints="1" noAdjustHandles="1" noChangeArrowheads="1" noChangeShapeType="1" noTextEdit="1"/>
              </p:cNvSpPr>
              <p:nvPr/>
            </p:nvSpPr>
            <p:spPr>
              <a:xfrm>
                <a:off x="4136571" y="4894155"/>
                <a:ext cx="6096000" cy="1038746"/>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3" name="文本框 72">
                <a:extLst>
                  <a:ext uri="{FF2B5EF4-FFF2-40B4-BE49-F238E27FC236}">
                    <a16:creationId xmlns:a16="http://schemas.microsoft.com/office/drawing/2014/main" id="{ABA15CCE-4531-FA22-A451-09270C861574}"/>
                  </a:ext>
                </a:extLst>
              </p:cNvPr>
              <p:cNvSpPr txBox="1"/>
              <p:nvPr/>
            </p:nvSpPr>
            <p:spPr>
              <a:xfrm>
                <a:off x="4729548" y="5807345"/>
                <a:ext cx="6096000" cy="811761"/>
              </a:xfrm>
              <a:prstGeom prst="rect">
                <a:avLst/>
              </a:prstGeom>
              <a:noFill/>
            </p:spPr>
            <p:txBody>
              <a:bodyPr wrap="square">
                <a:spAutoFit/>
              </a:bodyPr>
              <a:lstStyle/>
              <a:p>
                <a:r>
                  <a:rPr lang="en-US" altLang="zh-CN" dirty="0"/>
                  <a:t>Subject to </a:t>
                </a:r>
                <a14:m>
                  <m:oMath xmlns:m="http://schemas.openxmlformats.org/officeDocument/2006/math">
                    <m:d>
                      <m:dPr>
                        <m:begChr m:val="{"/>
                        <m:endChr m:val=""/>
                        <m:ctrlPr>
                          <a:rPr lang="zh-CN" altLang="en-US" i="1" smtClean="0">
                            <a:solidFill>
                              <a:srgbClr val="836967"/>
                            </a:solidFill>
                            <a:latin typeface="Cambria Math" panose="02040503050406030204" pitchFamily="18" charset="0"/>
                          </a:rPr>
                        </m:ctrlPr>
                      </m:dPr>
                      <m:e>
                        <m:eqArr>
                          <m:eqArrPr>
                            <m:ctrlPr>
                              <a:rPr lang="zh-CN" altLang="en-US" i="1">
                                <a:solidFill>
                                  <a:srgbClr val="836967"/>
                                </a:solidFill>
                                <a:latin typeface="Cambria Math" panose="02040503050406030204" pitchFamily="18" charset="0"/>
                              </a:rPr>
                            </m:ctrlPr>
                          </m:eqArrPr>
                          <m:e>
                            <m:r>
                              <a:rPr lang="zh-CN" altLang="en-US">
                                <a:latin typeface="Cambria Math" panose="02040503050406030204" pitchFamily="18" charset="0"/>
                              </a:rPr>
                              <m:t>&amp;</m:t>
                            </m:r>
                            <m:func>
                              <m:funcPr>
                                <m:ctrlPr>
                                  <a:rPr lang="zh-CN" altLang="en-US" i="1">
                                    <a:latin typeface="Cambria Math" panose="02040503050406030204" pitchFamily="18" charset="0"/>
                                  </a:rPr>
                                </m:ctrlPr>
                              </m:funcPr>
                              <m:fName>
                                <m:r>
                                  <m:rPr>
                                    <m:sty m:val="p"/>
                                  </m:rPr>
                                  <a:rPr lang="zh-CN" altLang="en-US" i="0">
                                    <a:latin typeface="Cambria Math" panose="02040503050406030204" pitchFamily="18" charset="0"/>
                                  </a:rPr>
                                  <m:t>max</m:t>
                                </m:r>
                              </m:fName>
                              <m:e>
                                <m:d>
                                  <m:dPr>
                                    <m:ctrlPr>
                                      <a:rPr lang="zh-CN" altLang="en-US" i="1">
                                        <a:solidFill>
                                          <a:srgbClr val="836967"/>
                                        </a:solidFill>
                                        <a:latin typeface="Cambria Math" panose="02040503050406030204" pitchFamily="18" charset="0"/>
                                      </a:rPr>
                                    </m:ctrlPr>
                                  </m:dPr>
                                  <m:e>
                                    <m:r>
                                      <a:rPr lang="zh-CN" altLang="en-US" i="1">
                                        <a:latin typeface="Cambria Math" panose="02040503050406030204" pitchFamily="18" charset="0"/>
                                      </a:rPr>
                                      <m:t>𝑤</m:t>
                                    </m:r>
                                    <m:r>
                                      <a:rPr lang="zh-CN" altLang="en-US" i="0">
                                        <a:latin typeface="Cambria Math" panose="02040503050406030204" pitchFamily="18" charset="0"/>
                                      </a:rPr>
                                      <m:t>⋅</m:t>
                                    </m:r>
                                    <m:r>
                                      <a:rPr lang="zh-CN" altLang="en-US" i="1">
                                        <a:latin typeface="Cambria Math" panose="02040503050406030204" pitchFamily="18" charset="0"/>
                                      </a:rPr>
                                      <m:t>𝑒</m:t>
                                    </m:r>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𝑥</m:t>
                                        </m:r>
                                      </m:e>
                                      <m:sub>
                                        <m:r>
                                          <a:rPr lang="zh-CN" altLang="en-US" i="1">
                                            <a:latin typeface="Cambria Math" panose="02040503050406030204" pitchFamily="18" charset="0"/>
                                          </a:rPr>
                                          <m:t>𝑖𝑟</m:t>
                                        </m:r>
                                      </m:sub>
                                    </m:sSub>
                                    <m:r>
                                      <a:rPr lang="zh-CN" altLang="en-US" i="0">
                                        <a:latin typeface="Cambria Math" panose="02040503050406030204" pitchFamily="18" charset="0"/>
                                      </a:rPr>
                                      <m:t>, </m:t>
                                    </m:r>
                                    <m:r>
                                      <a:rPr lang="zh-CN" altLang="en-US" i="1">
                                        <a:latin typeface="Cambria Math" panose="02040503050406030204" pitchFamily="18" charset="0"/>
                                      </a:rPr>
                                      <m:t>𝑣</m:t>
                                    </m:r>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𝑎</m:t>
                                        </m:r>
                                      </m:e>
                                      <m:sub>
                                        <m:r>
                                          <a:rPr lang="zh-CN" altLang="en-US" i="1">
                                            <a:latin typeface="Cambria Math" panose="02040503050406030204" pitchFamily="18" charset="0"/>
                                          </a:rPr>
                                          <m:t>𝑖𝑟</m:t>
                                        </m:r>
                                      </m:sub>
                                    </m:sSub>
                                    <m:r>
                                      <a:rPr lang="zh-CN" altLang="en-US" i="0">
                                        <a:latin typeface="Cambria Math" panose="02040503050406030204" pitchFamily="18" charset="0"/>
                                      </a:rPr>
                                      <m:t>+</m:t>
                                    </m:r>
                                    <m:r>
                                      <a:rPr lang="zh-CN" altLang="en-US" i="1">
                                        <a:latin typeface="Cambria Math" panose="02040503050406030204" pitchFamily="18" charset="0"/>
                                      </a:rPr>
                                      <m:t>𝑝</m:t>
                                    </m:r>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𝑡</m:t>
                                        </m:r>
                                      </m:e>
                                      <m:sub>
                                        <m:r>
                                          <a:rPr lang="zh-CN" altLang="en-US" i="1">
                                            <a:latin typeface="Cambria Math" panose="02040503050406030204" pitchFamily="18" charset="0"/>
                                          </a:rPr>
                                          <m:t>𝑖𝑟</m:t>
                                        </m:r>
                                      </m:sub>
                                    </m:sSub>
                                  </m:e>
                                </m:d>
                              </m:e>
                            </m:func>
                            <m:r>
                              <a:rPr lang="zh-CN" altLang="en-US" i="0">
                                <a:latin typeface="Cambria Math" panose="02040503050406030204" pitchFamily="18" charset="0"/>
                              </a:rPr>
                              <m:t>&lt;</m:t>
                            </m:r>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𝑥</m:t>
                                </m:r>
                              </m:e>
                              <m:sub>
                                <m:r>
                                  <a:rPr lang="zh-CN" altLang="en-US" i="1">
                                    <a:latin typeface="Cambria Math" panose="02040503050406030204" pitchFamily="18" charset="0"/>
                                  </a:rPr>
                                  <m:t>𝑖𝑟</m:t>
                                </m:r>
                              </m:sub>
                            </m:sSub>
                          </m:e>
                          <m:e>
                            <m:r>
                              <a:rPr lang="zh-CN" altLang="en-US" i="0">
                                <a:latin typeface="Cambria Math" panose="02040503050406030204" pitchFamily="18" charset="0"/>
                              </a:rPr>
                              <m:t>&amp;</m:t>
                            </m:r>
                            <m:nary>
                              <m:naryPr>
                                <m:chr m:val="∑"/>
                                <m:limLoc m:val="subSup"/>
                                <m:supHide m:val="on"/>
                                <m:ctrlPr>
                                  <a:rPr lang="zh-CN" altLang="en-US" i="1">
                                    <a:latin typeface="Cambria Math" panose="02040503050406030204" pitchFamily="18" charset="0"/>
                                  </a:rPr>
                                </m:ctrlPr>
                              </m:naryPr>
                              <m:sub>
                                <m:r>
                                  <a:rPr lang="zh-CN" altLang="en-US" i="1">
                                    <a:latin typeface="Cambria Math" panose="02040503050406030204" pitchFamily="18" charset="0"/>
                                  </a:rPr>
                                  <m:t>𝑟</m:t>
                                </m:r>
                              </m:sub>
                              <m:sup/>
                              <m:e>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𝑥</m:t>
                                    </m:r>
                                  </m:e>
                                  <m:sub>
                                    <m:r>
                                      <a:rPr lang="zh-CN" altLang="en-US" i="1">
                                        <a:latin typeface="Cambria Math" panose="02040503050406030204" pitchFamily="18" charset="0"/>
                                      </a:rPr>
                                      <m:t>𝑖𝑟</m:t>
                                    </m:r>
                                  </m:sub>
                                </m:sSub>
                              </m:e>
                            </m:nary>
                            <m:r>
                              <a:rPr lang="zh-CN" altLang="en-US" i="0">
                                <a:latin typeface="Cambria Math" panose="02040503050406030204" pitchFamily="18" charset="0"/>
                              </a:rPr>
                              <m:t>=</m:t>
                            </m:r>
                            <m:sSubSup>
                              <m:sSubSupPr>
                                <m:ctrlPr>
                                  <a:rPr lang="zh-CN" altLang="en-US" i="1">
                                    <a:solidFill>
                                      <a:srgbClr val="836967"/>
                                    </a:solidFill>
                                    <a:latin typeface="Cambria Math" panose="02040503050406030204" pitchFamily="18" charset="0"/>
                                  </a:rPr>
                                </m:ctrlPr>
                              </m:sSubSupPr>
                              <m:e>
                                <m:r>
                                  <a:rPr lang="zh-CN" altLang="en-US" i="1">
                                    <a:latin typeface="Cambria Math" panose="02040503050406030204" pitchFamily="18" charset="0"/>
                                  </a:rPr>
                                  <m:t>𝑥</m:t>
                                </m:r>
                              </m:e>
                              <m:sub>
                                <m:r>
                                  <a:rPr lang="zh-CN" altLang="en-US" i="1">
                                    <a:latin typeface="Cambria Math" panose="02040503050406030204" pitchFamily="18" charset="0"/>
                                  </a:rPr>
                                  <m:t>𝑖</m:t>
                                </m:r>
                              </m:sub>
                              <m:sup>
                                <m:r>
                                  <a:rPr lang="zh-CN" altLang="en-US" i="1">
                                    <a:latin typeface="Cambria Math" panose="02040503050406030204" pitchFamily="18" charset="0"/>
                                  </a:rPr>
                                  <m:t>𝑛𝑎𝑡𝑖𝑜𝑛</m:t>
                                </m:r>
                              </m:sup>
                            </m:sSubSup>
                          </m:e>
                        </m:eqArr>
                      </m:e>
                    </m:d>
                  </m:oMath>
                </a14:m>
                <a:endParaRPr lang="zh-CN" altLang="en-US" dirty="0"/>
              </a:p>
            </p:txBody>
          </p:sp>
        </mc:Choice>
        <mc:Fallback xmlns="">
          <p:sp>
            <p:nvSpPr>
              <p:cNvPr id="73" name="文本框 72">
                <a:extLst>
                  <a:ext uri="{FF2B5EF4-FFF2-40B4-BE49-F238E27FC236}">
                    <a16:creationId xmlns:a16="http://schemas.microsoft.com/office/drawing/2014/main" id="{ABA15CCE-4531-FA22-A451-09270C861574}"/>
                  </a:ext>
                </a:extLst>
              </p:cNvPr>
              <p:cNvSpPr txBox="1">
                <a:spLocks noRot="1" noChangeAspect="1" noMove="1" noResize="1" noEditPoints="1" noAdjustHandles="1" noChangeArrowheads="1" noChangeShapeType="1" noTextEdit="1"/>
              </p:cNvSpPr>
              <p:nvPr/>
            </p:nvSpPr>
            <p:spPr>
              <a:xfrm>
                <a:off x="4729548" y="5807345"/>
                <a:ext cx="6096000" cy="811761"/>
              </a:xfrm>
              <a:prstGeom prst="rect">
                <a:avLst/>
              </a:prstGeom>
              <a:blipFill>
                <a:blip r:embed="rId5"/>
                <a:stretch>
                  <a:fillRect l="-90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8598438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5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3735C-7ABE-F463-1F7B-1D50CF4B4374}"/>
            </a:ext>
          </a:extLst>
        </p:cNvPr>
        <p:cNvGrpSpPr/>
        <p:nvPr/>
      </p:nvGrpSpPr>
      <p:grpSpPr>
        <a:xfrm>
          <a:off x="0" y="0"/>
          <a:ext cx="0" cy="0"/>
          <a:chOff x="0" y="0"/>
          <a:chExt cx="0" cy="0"/>
        </a:xfrm>
      </p:grpSpPr>
      <p:sp>
        <p:nvSpPr>
          <p:cNvPr id="4" name="矩形 3">
            <a:extLst>
              <a:ext uri="{FF2B5EF4-FFF2-40B4-BE49-F238E27FC236}">
                <a16:creationId xmlns:a16="http://schemas.microsoft.com/office/drawing/2014/main" id="{E1E5BC5C-CDDF-F724-9BF0-3517DB18C027}"/>
              </a:ext>
            </a:extLst>
          </p:cNvPr>
          <p:cNvSpPr/>
          <p:nvPr/>
        </p:nvSpPr>
        <p:spPr>
          <a:xfrm>
            <a:off x="0" y="0"/>
            <a:ext cx="12192000" cy="11191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 name="矩形 6">
            <a:extLst>
              <a:ext uri="{FF2B5EF4-FFF2-40B4-BE49-F238E27FC236}">
                <a16:creationId xmlns:a16="http://schemas.microsoft.com/office/drawing/2014/main" id="{68E730DF-01FC-F8E2-304A-AD9CEF07CC06}"/>
              </a:ext>
            </a:extLst>
          </p:cNvPr>
          <p:cNvSpPr/>
          <p:nvPr/>
        </p:nvSpPr>
        <p:spPr>
          <a:xfrm>
            <a:off x="1180530" y="1"/>
            <a:ext cx="1119117" cy="14707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 name="直角三角形 8">
            <a:extLst>
              <a:ext uri="{FF2B5EF4-FFF2-40B4-BE49-F238E27FC236}">
                <a16:creationId xmlns:a16="http://schemas.microsoft.com/office/drawing/2014/main" id="{60BA6507-42AA-20C2-5CF4-5C88042129D2}"/>
              </a:ext>
            </a:extLst>
          </p:cNvPr>
          <p:cNvSpPr/>
          <p:nvPr/>
        </p:nvSpPr>
        <p:spPr>
          <a:xfrm rot="5400000">
            <a:off x="2312279" y="1106484"/>
            <a:ext cx="351612" cy="376878"/>
          </a:xfrm>
          <a:prstGeom prst="r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0" name="文本框 9">
            <a:extLst>
              <a:ext uri="{FF2B5EF4-FFF2-40B4-BE49-F238E27FC236}">
                <a16:creationId xmlns:a16="http://schemas.microsoft.com/office/drawing/2014/main" id="{7836AD1B-DE20-ADC0-A56E-443F103BE536}"/>
              </a:ext>
            </a:extLst>
          </p:cNvPr>
          <p:cNvSpPr txBox="1"/>
          <p:nvPr/>
        </p:nvSpPr>
        <p:spPr>
          <a:xfrm>
            <a:off x="1493345" y="316566"/>
            <a:ext cx="493486" cy="769441"/>
          </a:xfrm>
          <a:prstGeom prst="rect">
            <a:avLst/>
          </a:prstGeom>
          <a:noFill/>
        </p:spPr>
        <p:txBody>
          <a:bodyPr wrap="square" rtlCol="0">
            <a:spAutoFit/>
          </a:bodyPr>
          <a:lstStyle/>
          <a:p>
            <a:r>
              <a:rPr lang="en-US" altLang="zh-CN" sz="4400" b="1" dirty="0">
                <a:solidFill>
                  <a:schemeClr val="bg1"/>
                </a:solidFill>
              </a:rPr>
              <a:t>4</a:t>
            </a:r>
            <a:endParaRPr lang="zh-CN" altLang="en-US" sz="4400" b="1" dirty="0">
              <a:solidFill>
                <a:schemeClr val="bg1"/>
              </a:solidFill>
            </a:endParaRPr>
          </a:p>
        </p:txBody>
      </p:sp>
      <p:sp>
        <p:nvSpPr>
          <p:cNvPr id="11" name="文本框 10">
            <a:extLst>
              <a:ext uri="{FF2B5EF4-FFF2-40B4-BE49-F238E27FC236}">
                <a16:creationId xmlns:a16="http://schemas.microsoft.com/office/drawing/2014/main" id="{5FD4D4D7-1420-98CB-F224-4F40C09DAA27}"/>
              </a:ext>
            </a:extLst>
          </p:cNvPr>
          <p:cNvSpPr txBox="1"/>
          <p:nvPr/>
        </p:nvSpPr>
        <p:spPr>
          <a:xfrm>
            <a:off x="2552732" y="370307"/>
            <a:ext cx="4631839" cy="646331"/>
          </a:xfrm>
          <a:prstGeom prst="rect">
            <a:avLst/>
          </a:prstGeom>
          <a:noFill/>
        </p:spPr>
        <p:txBody>
          <a:bodyPr wrap="square" rtlCol="0">
            <a:spAutoFit/>
          </a:bodyPr>
          <a:lstStyle/>
          <a:p>
            <a:r>
              <a:rPr lang="en-US" altLang="zh-CN" sz="3600" b="1" dirty="0">
                <a:solidFill>
                  <a:schemeClr val="bg1"/>
                </a:solidFill>
              </a:rPr>
              <a:t>Methodology</a:t>
            </a:r>
            <a:endParaRPr lang="zh-CN" altLang="en-US" sz="3600" b="1" dirty="0">
              <a:solidFill>
                <a:schemeClr val="bg1"/>
              </a:solidFill>
            </a:endParaRPr>
          </a:p>
        </p:txBody>
      </p:sp>
      <p:cxnSp>
        <p:nvCxnSpPr>
          <p:cNvPr id="2" name="直接连接符 1">
            <a:extLst>
              <a:ext uri="{FF2B5EF4-FFF2-40B4-BE49-F238E27FC236}">
                <a16:creationId xmlns:a16="http://schemas.microsoft.com/office/drawing/2014/main" id="{39964969-20ED-FACD-21D3-F2FE64BA6914}"/>
              </a:ext>
            </a:extLst>
          </p:cNvPr>
          <p:cNvCxnSpPr/>
          <p:nvPr/>
        </p:nvCxnSpPr>
        <p:spPr>
          <a:xfrm>
            <a:off x="3398988" y="2080358"/>
            <a:ext cx="0" cy="4476466"/>
          </a:xfrm>
          <a:prstGeom prst="line">
            <a:avLst/>
          </a:prstGeom>
        </p:spPr>
        <p:style>
          <a:lnRef idx="1">
            <a:schemeClr val="accent1"/>
          </a:lnRef>
          <a:fillRef idx="0">
            <a:schemeClr val="accent1"/>
          </a:fillRef>
          <a:effectRef idx="0">
            <a:schemeClr val="accent1"/>
          </a:effectRef>
          <a:fontRef idx="minor">
            <a:schemeClr val="tx1"/>
          </a:fontRef>
        </p:style>
      </p:cxnSp>
      <p:sp>
        <p:nvSpPr>
          <p:cNvPr id="3" name="文本框 2">
            <a:extLst>
              <a:ext uri="{FF2B5EF4-FFF2-40B4-BE49-F238E27FC236}">
                <a16:creationId xmlns:a16="http://schemas.microsoft.com/office/drawing/2014/main" id="{5178AC8A-4516-8B9E-6873-1E40B192DED5}"/>
              </a:ext>
            </a:extLst>
          </p:cNvPr>
          <p:cNvSpPr txBox="1"/>
          <p:nvPr/>
        </p:nvSpPr>
        <p:spPr>
          <a:xfrm>
            <a:off x="316497" y="2047248"/>
            <a:ext cx="3082491" cy="4315027"/>
          </a:xfrm>
          <a:prstGeom prst="rect">
            <a:avLst/>
          </a:prstGeom>
          <a:noFill/>
        </p:spPr>
        <p:txBody>
          <a:bodyPr wrap="square" rtlCol="0">
            <a:spAutoFit/>
          </a:bodyPr>
          <a:lstStyle/>
          <a:p>
            <a:pPr marL="342900" indent="-342900">
              <a:lnSpc>
                <a:spcPct val="200000"/>
              </a:lnSpc>
              <a:buFont typeface="Arial" panose="020B0604020202020204" pitchFamily="34" charset="0"/>
              <a:buChar char="•"/>
            </a:pPr>
            <a:r>
              <a:rPr lang="en-US" altLang="zh-CN" sz="2000" dirty="0">
                <a:solidFill>
                  <a:schemeClr val="tx1">
                    <a:lumMod val="50000"/>
                    <a:lumOff val="50000"/>
                  </a:schemeClr>
                </a:solidFill>
              </a:rPr>
              <a:t>Data Source</a:t>
            </a:r>
          </a:p>
          <a:p>
            <a:pPr marL="342900" indent="-342900">
              <a:lnSpc>
                <a:spcPct val="200000"/>
              </a:lnSpc>
              <a:buFont typeface="Arial" panose="020B0604020202020204" pitchFamily="34" charset="0"/>
              <a:buChar char="•"/>
            </a:pPr>
            <a:r>
              <a:rPr lang="en-US" altLang="zh-CN" sz="2000" dirty="0">
                <a:solidFill>
                  <a:schemeClr val="tx1">
                    <a:lumMod val="50000"/>
                    <a:lumOff val="50000"/>
                  </a:schemeClr>
                </a:solidFill>
              </a:rPr>
              <a:t>Preprocessing</a:t>
            </a:r>
          </a:p>
          <a:p>
            <a:pPr marL="342900" indent="-342900">
              <a:lnSpc>
                <a:spcPct val="200000"/>
              </a:lnSpc>
              <a:buFont typeface="Arial" panose="020B0604020202020204" pitchFamily="34" charset="0"/>
              <a:buChar char="•"/>
            </a:pPr>
            <a:r>
              <a:rPr lang="en-US" altLang="zh-CN" sz="2000" dirty="0">
                <a:solidFill>
                  <a:schemeClr val="tx1">
                    <a:lumMod val="50000"/>
                    <a:lumOff val="50000"/>
                  </a:schemeClr>
                </a:solidFill>
              </a:rPr>
              <a:t>Total Output Estimation</a:t>
            </a:r>
          </a:p>
          <a:p>
            <a:pPr marL="342900" indent="-342900">
              <a:lnSpc>
                <a:spcPct val="200000"/>
              </a:lnSpc>
              <a:buFont typeface="Arial" panose="020B0604020202020204" pitchFamily="34" charset="0"/>
              <a:buChar char="•"/>
            </a:pPr>
            <a:r>
              <a:rPr lang="en-US" altLang="zh-CN" sz="2000" b="1" dirty="0">
                <a:solidFill>
                  <a:schemeClr val="tx2"/>
                </a:solidFill>
              </a:rPr>
              <a:t>Supply &amp; Demand</a:t>
            </a:r>
          </a:p>
          <a:p>
            <a:pPr marL="342900" indent="-342900">
              <a:lnSpc>
                <a:spcPct val="200000"/>
              </a:lnSpc>
              <a:buFont typeface="Arial" panose="020B0604020202020204" pitchFamily="34" charset="0"/>
              <a:buChar char="•"/>
            </a:pPr>
            <a:r>
              <a:rPr lang="en-US" altLang="zh-CN" sz="2000" dirty="0">
                <a:solidFill>
                  <a:schemeClr val="tx1">
                    <a:lumMod val="50000"/>
                    <a:lumOff val="50000"/>
                  </a:schemeClr>
                </a:solidFill>
              </a:rPr>
              <a:t>Regional SRIO</a:t>
            </a:r>
          </a:p>
          <a:p>
            <a:pPr marL="342900" indent="-342900">
              <a:lnSpc>
                <a:spcPct val="200000"/>
              </a:lnSpc>
              <a:buFont typeface="Arial" panose="020B0604020202020204" pitchFamily="34" charset="0"/>
              <a:buChar char="•"/>
            </a:pPr>
            <a:r>
              <a:rPr lang="en-US" altLang="zh-CN" sz="2000" dirty="0">
                <a:solidFill>
                  <a:schemeClr val="tx1">
                    <a:lumMod val="50000"/>
                    <a:lumOff val="50000"/>
                  </a:schemeClr>
                </a:solidFill>
              </a:rPr>
              <a:t>Interregional Trade</a:t>
            </a:r>
          </a:p>
          <a:p>
            <a:pPr marL="342900" indent="-342900">
              <a:lnSpc>
                <a:spcPct val="200000"/>
              </a:lnSpc>
              <a:buFont typeface="Arial" panose="020B0604020202020204" pitchFamily="34" charset="0"/>
              <a:buChar char="•"/>
            </a:pPr>
            <a:r>
              <a:rPr lang="en-US" altLang="zh-CN" sz="2000" dirty="0">
                <a:solidFill>
                  <a:schemeClr val="tx1">
                    <a:lumMod val="50000"/>
                    <a:lumOff val="50000"/>
                  </a:schemeClr>
                </a:solidFill>
              </a:rPr>
              <a:t>Finalization of MRIO</a:t>
            </a:r>
            <a:endParaRPr lang="zh-CN" altLang="en-US" sz="2000" dirty="0">
              <a:solidFill>
                <a:schemeClr val="tx1">
                  <a:lumMod val="50000"/>
                  <a:lumOff val="50000"/>
                </a:schemeClr>
              </a:solidFill>
            </a:endParaRPr>
          </a:p>
        </p:txBody>
      </p:sp>
      <p:pic>
        <p:nvPicPr>
          <p:cNvPr id="6" name="图片 5">
            <a:extLst>
              <a:ext uri="{FF2B5EF4-FFF2-40B4-BE49-F238E27FC236}">
                <a16:creationId xmlns:a16="http://schemas.microsoft.com/office/drawing/2014/main" id="{13DE8EB6-A23D-9B19-ED18-787A03A27389}"/>
              </a:ext>
            </a:extLst>
          </p:cNvPr>
          <p:cNvPicPr>
            <a:picLocks noChangeAspect="1"/>
          </p:cNvPicPr>
          <p:nvPr/>
        </p:nvPicPr>
        <p:blipFill>
          <a:blip r:embed="rId3"/>
          <a:stretch>
            <a:fillRect/>
          </a:stretch>
        </p:blipFill>
        <p:spPr>
          <a:xfrm>
            <a:off x="4713982" y="2694043"/>
            <a:ext cx="6045589" cy="3793650"/>
          </a:xfrm>
          <a:prstGeom prst="rect">
            <a:avLst/>
          </a:prstGeom>
        </p:spPr>
      </p:pic>
      <p:sp>
        <p:nvSpPr>
          <p:cNvPr id="12" name="文本框 11">
            <a:extLst>
              <a:ext uri="{FF2B5EF4-FFF2-40B4-BE49-F238E27FC236}">
                <a16:creationId xmlns:a16="http://schemas.microsoft.com/office/drawing/2014/main" id="{D6855005-B0B3-3D59-B225-A3B37CD92687}"/>
              </a:ext>
            </a:extLst>
          </p:cNvPr>
          <p:cNvSpPr txBox="1"/>
          <p:nvPr/>
        </p:nvSpPr>
        <p:spPr>
          <a:xfrm>
            <a:off x="3641272" y="1294923"/>
            <a:ext cx="8082644" cy="1277273"/>
          </a:xfrm>
          <a:prstGeom prst="rect">
            <a:avLst/>
          </a:prstGeom>
          <a:noFill/>
        </p:spPr>
        <p:txBody>
          <a:bodyPr wrap="square">
            <a:spAutoFit/>
          </a:bodyPr>
          <a:lstStyle/>
          <a:p>
            <a:pPr>
              <a:spcAft>
                <a:spcPts val="600"/>
              </a:spcAft>
            </a:pPr>
            <a:r>
              <a:rPr lang="en-US" altLang="zh-CN" dirty="0"/>
              <a:t>We</a:t>
            </a:r>
            <a:r>
              <a:rPr lang="zh-CN" altLang="en-US" dirty="0"/>
              <a:t> </a:t>
            </a:r>
            <a:r>
              <a:rPr lang="en-US" altLang="zh-CN" dirty="0"/>
              <a:t>estimate</a:t>
            </a:r>
            <a:r>
              <a:rPr lang="zh-CN" altLang="en-US" dirty="0"/>
              <a:t> </a:t>
            </a:r>
            <a:r>
              <a:rPr lang="en-US" altLang="zh-CN" dirty="0"/>
              <a:t>the</a:t>
            </a:r>
            <a:r>
              <a:rPr lang="zh-CN" altLang="en-US" dirty="0"/>
              <a:t> </a:t>
            </a:r>
            <a:r>
              <a:rPr lang="en-US" altLang="zh-CN" dirty="0"/>
              <a:t>domestic</a:t>
            </a:r>
            <a:r>
              <a:rPr lang="zh-CN" altLang="en-US" dirty="0"/>
              <a:t> </a:t>
            </a:r>
            <a:r>
              <a:rPr lang="en-US" altLang="zh-CN" dirty="0"/>
              <a:t>supply</a:t>
            </a:r>
            <a:r>
              <a:rPr lang="zh-CN" altLang="en-US" dirty="0"/>
              <a:t> </a:t>
            </a:r>
            <a:r>
              <a:rPr lang="en-US" altLang="zh-CN" dirty="0"/>
              <a:t>and</a:t>
            </a:r>
            <a:r>
              <a:rPr lang="zh-CN" altLang="en-US" dirty="0"/>
              <a:t> </a:t>
            </a:r>
            <a:r>
              <a:rPr lang="en-US" altLang="zh-CN" dirty="0"/>
              <a:t>demand</a:t>
            </a:r>
            <a:r>
              <a:rPr lang="zh-CN" altLang="en-US" dirty="0"/>
              <a:t> </a:t>
            </a:r>
            <a:r>
              <a:rPr lang="en-US" altLang="zh-CN" dirty="0"/>
              <a:t>for</a:t>
            </a:r>
            <a:r>
              <a:rPr lang="zh-CN" altLang="en-US" dirty="0"/>
              <a:t> </a:t>
            </a:r>
            <a:r>
              <a:rPr lang="en-US" altLang="zh-CN" dirty="0"/>
              <a:t>each</a:t>
            </a:r>
            <a:r>
              <a:rPr lang="zh-CN" altLang="en-US" dirty="0"/>
              <a:t> </a:t>
            </a:r>
            <a:r>
              <a:rPr lang="en-US" altLang="zh-CN" dirty="0"/>
              <a:t>region</a:t>
            </a:r>
            <a:r>
              <a:rPr lang="zh-CN" altLang="en-US" dirty="0"/>
              <a:t> </a:t>
            </a:r>
            <a:r>
              <a:rPr lang="en-US" altLang="zh-CN" dirty="0"/>
              <a:t>to</a:t>
            </a:r>
            <a:r>
              <a:rPr lang="zh-CN" altLang="en-US" dirty="0"/>
              <a:t> </a:t>
            </a:r>
            <a:r>
              <a:rPr lang="en-US" altLang="zh-CN" dirty="0"/>
              <a:t>facilitate the estimation of interregional trade. The Domestic supply and demand can be further broken down into supply (demand) for the regional itself and for the others.</a:t>
            </a:r>
          </a:p>
          <a:p>
            <a:pPr>
              <a:spcAft>
                <a:spcPts val="600"/>
              </a:spcAft>
            </a:pPr>
            <a:r>
              <a:rPr lang="en-US" altLang="zh-CN" dirty="0"/>
              <a:t>For any sector i, regional supply and demand data follow a series of equations.</a:t>
            </a:r>
            <a:endParaRPr lang="zh-CN" altLang="en-US" dirty="0"/>
          </a:p>
        </p:txBody>
      </p:sp>
    </p:spTree>
    <p:extLst>
      <p:ext uri="{BB962C8B-B14F-4D97-AF65-F5344CB8AC3E}">
        <p14:creationId xmlns:p14="http://schemas.microsoft.com/office/powerpoint/2010/main" val="31964103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61FE12-2CFD-C7CE-AA97-001D7872C90D}"/>
            </a:ext>
          </a:extLst>
        </p:cNvPr>
        <p:cNvGrpSpPr/>
        <p:nvPr/>
      </p:nvGrpSpPr>
      <p:grpSpPr>
        <a:xfrm>
          <a:off x="0" y="0"/>
          <a:ext cx="0" cy="0"/>
          <a:chOff x="0" y="0"/>
          <a:chExt cx="0" cy="0"/>
        </a:xfrm>
      </p:grpSpPr>
      <p:sp>
        <p:nvSpPr>
          <p:cNvPr id="4" name="矩形 3">
            <a:extLst>
              <a:ext uri="{FF2B5EF4-FFF2-40B4-BE49-F238E27FC236}">
                <a16:creationId xmlns:a16="http://schemas.microsoft.com/office/drawing/2014/main" id="{9B0042C7-EDF7-CB07-599E-852A9CAFACB2}"/>
              </a:ext>
            </a:extLst>
          </p:cNvPr>
          <p:cNvSpPr/>
          <p:nvPr/>
        </p:nvSpPr>
        <p:spPr>
          <a:xfrm>
            <a:off x="0" y="0"/>
            <a:ext cx="12192000" cy="11191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 name="矩形 6">
            <a:extLst>
              <a:ext uri="{FF2B5EF4-FFF2-40B4-BE49-F238E27FC236}">
                <a16:creationId xmlns:a16="http://schemas.microsoft.com/office/drawing/2014/main" id="{10326932-E05D-FA4D-BE2E-596F4CC30484}"/>
              </a:ext>
            </a:extLst>
          </p:cNvPr>
          <p:cNvSpPr/>
          <p:nvPr/>
        </p:nvSpPr>
        <p:spPr>
          <a:xfrm>
            <a:off x="1180530" y="1"/>
            <a:ext cx="1119117" cy="14707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 name="直角三角形 8">
            <a:extLst>
              <a:ext uri="{FF2B5EF4-FFF2-40B4-BE49-F238E27FC236}">
                <a16:creationId xmlns:a16="http://schemas.microsoft.com/office/drawing/2014/main" id="{9B7C3830-5D5A-A8AD-2310-4A021695206B}"/>
              </a:ext>
            </a:extLst>
          </p:cNvPr>
          <p:cNvSpPr/>
          <p:nvPr/>
        </p:nvSpPr>
        <p:spPr>
          <a:xfrm rot="5400000">
            <a:off x="2312279" y="1106484"/>
            <a:ext cx="351612" cy="376878"/>
          </a:xfrm>
          <a:prstGeom prst="r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0" name="文本框 9">
            <a:extLst>
              <a:ext uri="{FF2B5EF4-FFF2-40B4-BE49-F238E27FC236}">
                <a16:creationId xmlns:a16="http://schemas.microsoft.com/office/drawing/2014/main" id="{932936B7-39ED-7387-F0EE-2E4AAAD88A49}"/>
              </a:ext>
            </a:extLst>
          </p:cNvPr>
          <p:cNvSpPr txBox="1"/>
          <p:nvPr/>
        </p:nvSpPr>
        <p:spPr>
          <a:xfrm>
            <a:off x="1493345" y="316566"/>
            <a:ext cx="493486" cy="769441"/>
          </a:xfrm>
          <a:prstGeom prst="rect">
            <a:avLst/>
          </a:prstGeom>
          <a:noFill/>
        </p:spPr>
        <p:txBody>
          <a:bodyPr wrap="square" rtlCol="0">
            <a:spAutoFit/>
          </a:bodyPr>
          <a:lstStyle/>
          <a:p>
            <a:r>
              <a:rPr lang="en-US" altLang="zh-CN" sz="4400" b="1" dirty="0">
                <a:solidFill>
                  <a:schemeClr val="bg1"/>
                </a:solidFill>
              </a:rPr>
              <a:t>4</a:t>
            </a:r>
            <a:endParaRPr lang="zh-CN" altLang="en-US" sz="4400" b="1" dirty="0">
              <a:solidFill>
                <a:schemeClr val="bg1"/>
              </a:solidFill>
            </a:endParaRPr>
          </a:p>
        </p:txBody>
      </p:sp>
      <p:sp>
        <p:nvSpPr>
          <p:cNvPr id="11" name="文本框 10">
            <a:extLst>
              <a:ext uri="{FF2B5EF4-FFF2-40B4-BE49-F238E27FC236}">
                <a16:creationId xmlns:a16="http://schemas.microsoft.com/office/drawing/2014/main" id="{40744F1A-EF42-F9D4-E3E0-E3B562B9F8DD}"/>
              </a:ext>
            </a:extLst>
          </p:cNvPr>
          <p:cNvSpPr txBox="1"/>
          <p:nvPr/>
        </p:nvSpPr>
        <p:spPr>
          <a:xfrm>
            <a:off x="2552732" y="370307"/>
            <a:ext cx="4631839" cy="646331"/>
          </a:xfrm>
          <a:prstGeom prst="rect">
            <a:avLst/>
          </a:prstGeom>
          <a:noFill/>
        </p:spPr>
        <p:txBody>
          <a:bodyPr wrap="square" rtlCol="0">
            <a:spAutoFit/>
          </a:bodyPr>
          <a:lstStyle/>
          <a:p>
            <a:r>
              <a:rPr lang="en-US" altLang="zh-CN" sz="3600" b="1" dirty="0">
                <a:solidFill>
                  <a:schemeClr val="bg1"/>
                </a:solidFill>
              </a:rPr>
              <a:t>Methodology</a:t>
            </a:r>
            <a:endParaRPr lang="zh-CN" altLang="en-US" sz="3600" b="1" dirty="0">
              <a:solidFill>
                <a:schemeClr val="bg1"/>
              </a:solidFill>
            </a:endParaRPr>
          </a:p>
        </p:txBody>
      </p:sp>
      <p:cxnSp>
        <p:nvCxnSpPr>
          <p:cNvPr id="2" name="直接连接符 1">
            <a:extLst>
              <a:ext uri="{FF2B5EF4-FFF2-40B4-BE49-F238E27FC236}">
                <a16:creationId xmlns:a16="http://schemas.microsoft.com/office/drawing/2014/main" id="{6505ABBD-772F-CD5B-0DF6-66AF9AACA382}"/>
              </a:ext>
            </a:extLst>
          </p:cNvPr>
          <p:cNvCxnSpPr/>
          <p:nvPr/>
        </p:nvCxnSpPr>
        <p:spPr>
          <a:xfrm>
            <a:off x="3398988" y="2080358"/>
            <a:ext cx="0" cy="4476466"/>
          </a:xfrm>
          <a:prstGeom prst="line">
            <a:avLst/>
          </a:prstGeom>
        </p:spPr>
        <p:style>
          <a:lnRef idx="1">
            <a:schemeClr val="accent1"/>
          </a:lnRef>
          <a:fillRef idx="0">
            <a:schemeClr val="accent1"/>
          </a:fillRef>
          <a:effectRef idx="0">
            <a:schemeClr val="accent1"/>
          </a:effectRef>
          <a:fontRef idx="minor">
            <a:schemeClr val="tx1"/>
          </a:fontRef>
        </p:style>
      </p:cxnSp>
      <p:sp>
        <p:nvSpPr>
          <p:cNvPr id="3" name="文本框 2">
            <a:extLst>
              <a:ext uri="{FF2B5EF4-FFF2-40B4-BE49-F238E27FC236}">
                <a16:creationId xmlns:a16="http://schemas.microsoft.com/office/drawing/2014/main" id="{5A990E0F-06BD-54E8-4058-57E7EC6E3B76}"/>
              </a:ext>
            </a:extLst>
          </p:cNvPr>
          <p:cNvSpPr txBox="1"/>
          <p:nvPr/>
        </p:nvSpPr>
        <p:spPr>
          <a:xfrm>
            <a:off x="316497" y="2047248"/>
            <a:ext cx="3082491" cy="4315027"/>
          </a:xfrm>
          <a:prstGeom prst="rect">
            <a:avLst/>
          </a:prstGeom>
          <a:noFill/>
        </p:spPr>
        <p:txBody>
          <a:bodyPr wrap="square" rtlCol="0">
            <a:spAutoFit/>
          </a:bodyPr>
          <a:lstStyle/>
          <a:p>
            <a:pPr marL="342900" indent="-342900">
              <a:lnSpc>
                <a:spcPct val="200000"/>
              </a:lnSpc>
              <a:buFont typeface="Arial" panose="020B0604020202020204" pitchFamily="34" charset="0"/>
              <a:buChar char="•"/>
            </a:pPr>
            <a:r>
              <a:rPr lang="en-US" altLang="zh-CN" sz="2000" dirty="0">
                <a:solidFill>
                  <a:schemeClr val="tx1">
                    <a:lumMod val="50000"/>
                    <a:lumOff val="50000"/>
                  </a:schemeClr>
                </a:solidFill>
              </a:rPr>
              <a:t>Data Source</a:t>
            </a:r>
          </a:p>
          <a:p>
            <a:pPr marL="342900" indent="-342900">
              <a:lnSpc>
                <a:spcPct val="200000"/>
              </a:lnSpc>
              <a:buFont typeface="Arial" panose="020B0604020202020204" pitchFamily="34" charset="0"/>
              <a:buChar char="•"/>
            </a:pPr>
            <a:r>
              <a:rPr lang="en-US" altLang="zh-CN" sz="2000" dirty="0">
                <a:solidFill>
                  <a:schemeClr val="tx1">
                    <a:lumMod val="50000"/>
                    <a:lumOff val="50000"/>
                  </a:schemeClr>
                </a:solidFill>
              </a:rPr>
              <a:t>Preprocessing</a:t>
            </a:r>
          </a:p>
          <a:p>
            <a:pPr marL="342900" indent="-342900">
              <a:lnSpc>
                <a:spcPct val="200000"/>
              </a:lnSpc>
              <a:buFont typeface="Arial" panose="020B0604020202020204" pitchFamily="34" charset="0"/>
              <a:buChar char="•"/>
            </a:pPr>
            <a:r>
              <a:rPr lang="en-US" altLang="zh-CN" sz="2000" dirty="0">
                <a:solidFill>
                  <a:schemeClr val="tx1">
                    <a:lumMod val="50000"/>
                    <a:lumOff val="50000"/>
                  </a:schemeClr>
                </a:solidFill>
              </a:rPr>
              <a:t>Total Output Estimation</a:t>
            </a:r>
          </a:p>
          <a:p>
            <a:pPr marL="342900" indent="-342900">
              <a:lnSpc>
                <a:spcPct val="200000"/>
              </a:lnSpc>
              <a:buFont typeface="Arial" panose="020B0604020202020204" pitchFamily="34" charset="0"/>
              <a:buChar char="•"/>
            </a:pPr>
            <a:r>
              <a:rPr lang="en-US" altLang="zh-CN" sz="2000" b="1" dirty="0">
                <a:solidFill>
                  <a:schemeClr val="tx2"/>
                </a:solidFill>
              </a:rPr>
              <a:t>Supply &amp; Demand</a:t>
            </a:r>
          </a:p>
          <a:p>
            <a:pPr marL="342900" indent="-342900">
              <a:lnSpc>
                <a:spcPct val="200000"/>
              </a:lnSpc>
              <a:buFont typeface="Arial" panose="020B0604020202020204" pitchFamily="34" charset="0"/>
              <a:buChar char="•"/>
            </a:pPr>
            <a:r>
              <a:rPr lang="en-US" altLang="zh-CN" sz="2000" dirty="0">
                <a:solidFill>
                  <a:schemeClr val="tx1">
                    <a:lumMod val="50000"/>
                    <a:lumOff val="50000"/>
                  </a:schemeClr>
                </a:solidFill>
              </a:rPr>
              <a:t>Regional SRIO</a:t>
            </a:r>
          </a:p>
          <a:p>
            <a:pPr marL="342900" indent="-342900">
              <a:lnSpc>
                <a:spcPct val="200000"/>
              </a:lnSpc>
              <a:buFont typeface="Arial" panose="020B0604020202020204" pitchFamily="34" charset="0"/>
              <a:buChar char="•"/>
            </a:pPr>
            <a:r>
              <a:rPr lang="en-US" altLang="zh-CN" sz="2000" dirty="0">
                <a:solidFill>
                  <a:schemeClr val="tx1">
                    <a:lumMod val="50000"/>
                    <a:lumOff val="50000"/>
                  </a:schemeClr>
                </a:solidFill>
              </a:rPr>
              <a:t>Interregional Trade</a:t>
            </a:r>
          </a:p>
          <a:p>
            <a:pPr marL="342900" indent="-342900">
              <a:lnSpc>
                <a:spcPct val="200000"/>
              </a:lnSpc>
              <a:buFont typeface="Arial" panose="020B0604020202020204" pitchFamily="34" charset="0"/>
              <a:buChar char="•"/>
            </a:pPr>
            <a:r>
              <a:rPr lang="en-US" altLang="zh-CN" sz="2000" dirty="0">
                <a:solidFill>
                  <a:schemeClr val="tx1">
                    <a:lumMod val="50000"/>
                    <a:lumOff val="50000"/>
                  </a:schemeClr>
                </a:solidFill>
              </a:rPr>
              <a:t>Finalization of MRIO</a:t>
            </a:r>
            <a:endParaRPr lang="zh-CN" altLang="en-US" sz="2000" dirty="0">
              <a:solidFill>
                <a:schemeClr val="tx1">
                  <a:lumMod val="50000"/>
                  <a:lumOff val="50000"/>
                </a:schemeClr>
              </a:solidFill>
            </a:endParaRPr>
          </a:p>
        </p:txBody>
      </p:sp>
      <p:grpSp>
        <p:nvGrpSpPr>
          <p:cNvPr id="8" name="组合 7">
            <a:extLst>
              <a:ext uri="{FF2B5EF4-FFF2-40B4-BE49-F238E27FC236}">
                <a16:creationId xmlns:a16="http://schemas.microsoft.com/office/drawing/2014/main" id="{0832E5E4-F0FF-6D22-588C-A8E352C817CD}"/>
              </a:ext>
            </a:extLst>
          </p:cNvPr>
          <p:cNvGrpSpPr/>
          <p:nvPr/>
        </p:nvGrpSpPr>
        <p:grpSpPr>
          <a:xfrm>
            <a:off x="3620896" y="1396253"/>
            <a:ext cx="7516125" cy="821366"/>
            <a:chOff x="3620896" y="1396253"/>
            <a:chExt cx="7516125" cy="821366"/>
          </a:xfrm>
        </p:grpSpPr>
        <p:sp>
          <p:nvSpPr>
            <p:cNvPr id="12" name="Line 9">
              <a:extLst>
                <a:ext uri="{FF2B5EF4-FFF2-40B4-BE49-F238E27FC236}">
                  <a16:creationId xmlns:a16="http://schemas.microsoft.com/office/drawing/2014/main" id="{619C337F-8FBF-DD41-575F-89E43EF8B1FB}"/>
                </a:ext>
              </a:extLst>
            </p:cNvPr>
            <p:cNvSpPr>
              <a:spLocks noChangeShapeType="1"/>
            </p:cNvSpPr>
            <p:nvPr/>
          </p:nvSpPr>
          <p:spPr bwMode="auto">
            <a:xfrm>
              <a:off x="4742572" y="1824127"/>
              <a:ext cx="6394449" cy="0"/>
            </a:xfrm>
            <a:prstGeom prst="line">
              <a:avLst/>
            </a:prstGeom>
            <a:noFill/>
            <a:ln w="13">
              <a:solidFill>
                <a:srgbClr val="2E2C2C"/>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buFont typeface="Arial" pitchFamily="34" charset="0"/>
                <a:buNone/>
              </a:pPr>
              <a:endParaRPr lang="zh-CN" altLang="en-US">
                <a:solidFill>
                  <a:srgbClr val="024C89"/>
                </a:solidFill>
                <a:latin typeface="Arial"/>
                <a:ea typeface="宋体" panose="02010600030101010101" pitchFamily="2" charset="-122"/>
              </a:endParaRPr>
            </a:p>
          </p:txBody>
        </p:sp>
        <p:sp>
          <p:nvSpPr>
            <p:cNvPr id="13" name="TextBox 4">
              <a:extLst>
                <a:ext uri="{FF2B5EF4-FFF2-40B4-BE49-F238E27FC236}">
                  <a16:creationId xmlns:a16="http://schemas.microsoft.com/office/drawing/2014/main" id="{8A63224F-A0E4-B869-6CF4-3C59707382A9}"/>
                </a:ext>
              </a:extLst>
            </p:cNvPr>
            <p:cNvSpPr txBox="1">
              <a:spLocks noChangeArrowheads="1"/>
            </p:cNvSpPr>
            <p:nvPr/>
          </p:nvSpPr>
          <p:spPr bwMode="auto">
            <a:xfrm>
              <a:off x="4777499" y="1428099"/>
              <a:ext cx="37941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fontAlgn="base" hangingPunct="1">
                <a:spcBef>
                  <a:spcPct val="0"/>
                </a:spcBef>
                <a:spcAft>
                  <a:spcPct val="0"/>
                </a:spcAft>
                <a:buFont typeface="Arial" pitchFamily="34" charset="0"/>
                <a:buNone/>
              </a:pPr>
              <a:r>
                <a:rPr lang="en-US" sz="2000" dirty="0">
                  <a:solidFill>
                    <a:srgbClr val="024C89"/>
                  </a:solidFill>
                  <a:latin typeface="微软雅黑" pitchFamily="34" charset="-122"/>
                  <a:ea typeface="微软雅黑" pitchFamily="34" charset="-122"/>
                </a:rPr>
                <a:t>Initial Estimation</a:t>
              </a:r>
            </a:p>
          </p:txBody>
        </p:sp>
        <p:sp>
          <p:nvSpPr>
            <p:cNvPr id="14" name="Freeform 8">
              <a:extLst>
                <a:ext uri="{FF2B5EF4-FFF2-40B4-BE49-F238E27FC236}">
                  <a16:creationId xmlns:a16="http://schemas.microsoft.com/office/drawing/2014/main" id="{40B0CC25-A043-75D9-2FEB-FA108522384F}"/>
                </a:ext>
              </a:extLst>
            </p:cNvPr>
            <p:cNvSpPr>
              <a:spLocks/>
            </p:cNvSpPr>
            <p:nvPr/>
          </p:nvSpPr>
          <p:spPr bwMode="auto">
            <a:xfrm>
              <a:off x="4459673" y="1667758"/>
              <a:ext cx="269875" cy="312737"/>
            </a:xfrm>
            <a:custGeom>
              <a:avLst/>
              <a:gdLst>
                <a:gd name="T0" fmla="*/ 2147483647 w 274"/>
                <a:gd name="T1" fmla="*/ 2147483647 h 317"/>
                <a:gd name="T2" fmla="*/ 2147483647 w 274"/>
                <a:gd name="T3" fmla="*/ 2147483647 h 317"/>
                <a:gd name="T4" fmla="*/ 0 w 274"/>
                <a:gd name="T5" fmla="*/ 2147483647 h 317"/>
                <a:gd name="T6" fmla="*/ 0 w 274"/>
                <a:gd name="T7" fmla="*/ 2147483647 h 317"/>
                <a:gd name="T8" fmla="*/ 0 w 274"/>
                <a:gd name="T9" fmla="*/ 0 h 317"/>
                <a:gd name="T10" fmla="*/ 2147483647 w 274"/>
                <a:gd name="T11" fmla="*/ 2147483647 h 317"/>
                <a:gd name="T12" fmla="*/ 2147483647 w 274"/>
                <a:gd name="T13" fmla="*/ 2147483647 h 3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4" h="317">
                  <a:moveTo>
                    <a:pt x="274" y="158"/>
                  </a:moveTo>
                  <a:lnTo>
                    <a:pt x="137" y="238"/>
                  </a:lnTo>
                  <a:lnTo>
                    <a:pt x="0" y="317"/>
                  </a:lnTo>
                  <a:lnTo>
                    <a:pt x="0" y="158"/>
                  </a:lnTo>
                  <a:lnTo>
                    <a:pt x="0" y="0"/>
                  </a:lnTo>
                  <a:lnTo>
                    <a:pt x="137" y="79"/>
                  </a:lnTo>
                  <a:lnTo>
                    <a:pt x="274" y="158"/>
                  </a:lnTo>
                  <a:close/>
                </a:path>
              </a:pathLst>
            </a:custGeom>
            <a:solidFill>
              <a:srgbClr val="024C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buFont typeface="Arial" pitchFamily="34" charset="0"/>
                <a:buNone/>
                <a:defRPr/>
              </a:pPr>
              <a:endParaRPr lang="zh-CN" altLang="en-US" kern="0">
                <a:solidFill>
                  <a:srgbClr val="024C89"/>
                </a:solidFill>
                <a:latin typeface="Arial"/>
                <a:ea typeface="宋体" panose="02010600030101010101" pitchFamily="2" charset="-122"/>
              </a:endParaRPr>
            </a:p>
          </p:txBody>
        </p:sp>
        <p:grpSp>
          <p:nvGrpSpPr>
            <p:cNvPr id="15" name="组合 14">
              <a:extLst>
                <a:ext uri="{FF2B5EF4-FFF2-40B4-BE49-F238E27FC236}">
                  <a16:creationId xmlns:a16="http://schemas.microsoft.com/office/drawing/2014/main" id="{0DF195D8-6333-BE8D-4D5A-67E1CECBA550}"/>
                </a:ext>
              </a:extLst>
            </p:cNvPr>
            <p:cNvGrpSpPr/>
            <p:nvPr/>
          </p:nvGrpSpPr>
          <p:grpSpPr>
            <a:xfrm>
              <a:off x="3620896" y="1396253"/>
              <a:ext cx="821366" cy="821366"/>
              <a:chOff x="2903591" y="1355343"/>
              <a:chExt cx="821366" cy="821366"/>
            </a:xfrm>
          </p:grpSpPr>
          <p:sp>
            <p:nvSpPr>
              <p:cNvPr id="16" name="Oval 6">
                <a:extLst>
                  <a:ext uri="{FF2B5EF4-FFF2-40B4-BE49-F238E27FC236}">
                    <a16:creationId xmlns:a16="http://schemas.microsoft.com/office/drawing/2014/main" id="{55C52747-112A-E2F3-6FCC-F0601BD721E0}"/>
                  </a:ext>
                </a:extLst>
              </p:cNvPr>
              <p:cNvSpPr>
                <a:spLocks noChangeArrowheads="1"/>
              </p:cNvSpPr>
              <p:nvPr/>
            </p:nvSpPr>
            <p:spPr bwMode="auto">
              <a:xfrm>
                <a:off x="2903591" y="1355343"/>
                <a:ext cx="821366" cy="821366"/>
              </a:xfrm>
              <a:prstGeom prst="ellipse">
                <a:avLst/>
              </a:prstGeom>
              <a:solidFill>
                <a:srgbClr val="DFDF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buFont typeface="Arial" pitchFamily="34" charset="0"/>
                  <a:buNone/>
                </a:pPr>
                <a:endParaRPr lang="zh-CN" altLang="en-US">
                  <a:solidFill>
                    <a:srgbClr val="024C89"/>
                  </a:solidFill>
                  <a:latin typeface="Arial"/>
                  <a:ea typeface="宋体" panose="02010600030101010101" pitchFamily="2" charset="-122"/>
                </a:endParaRPr>
              </a:p>
            </p:txBody>
          </p:sp>
          <p:sp>
            <p:nvSpPr>
              <p:cNvPr id="17" name="Oval 7">
                <a:extLst>
                  <a:ext uri="{FF2B5EF4-FFF2-40B4-BE49-F238E27FC236}">
                    <a16:creationId xmlns:a16="http://schemas.microsoft.com/office/drawing/2014/main" id="{4F3F3C7C-CAAA-937B-FCCB-433FF5631F17}"/>
                  </a:ext>
                </a:extLst>
              </p:cNvPr>
              <p:cNvSpPr>
                <a:spLocks noChangeArrowheads="1"/>
              </p:cNvSpPr>
              <p:nvPr/>
            </p:nvSpPr>
            <p:spPr bwMode="auto">
              <a:xfrm>
                <a:off x="2972038" y="1424396"/>
                <a:ext cx="684471" cy="683260"/>
              </a:xfrm>
              <a:prstGeom prst="ellipse">
                <a:avLst/>
              </a:prstGeom>
              <a:solidFill>
                <a:srgbClr val="024C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buFont typeface="Arial" pitchFamily="34" charset="0"/>
                  <a:buNone/>
                  <a:defRPr/>
                </a:pPr>
                <a:endParaRPr lang="zh-CN" altLang="en-US" kern="0">
                  <a:solidFill>
                    <a:srgbClr val="024C89"/>
                  </a:solidFill>
                  <a:latin typeface="Arial"/>
                  <a:ea typeface="宋体" panose="02010600030101010101" pitchFamily="2" charset="-122"/>
                </a:endParaRPr>
              </a:p>
            </p:txBody>
          </p:sp>
          <p:sp>
            <p:nvSpPr>
              <p:cNvPr id="18" name="TextBox 18">
                <a:extLst>
                  <a:ext uri="{FF2B5EF4-FFF2-40B4-BE49-F238E27FC236}">
                    <a16:creationId xmlns:a16="http://schemas.microsoft.com/office/drawing/2014/main" id="{7E8CF249-5ED5-1CBF-8A35-627928988D13}"/>
                  </a:ext>
                </a:extLst>
              </p:cNvPr>
              <p:cNvSpPr txBox="1">
                <a:spLocks noChangeArrowheads="1"/>
              </p:cNvSpPr>
              <p:nvPr/>
            </p:nvSpPr>
            <p:spPr bwMode="auto">
              <a:xfrm>
                <a:off x="2988900" y="1564398"/>
                <a:ext cx="6881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fontAlgn="base" hangingPunct="1">
                  <a:spcBef>
                    <a:spcPct val="0"/>
                  </a:spcBef>
                  <a:spcAft>
                    <a:spcPct val="0"/>
                  </a:spcAft>
                  <a:buFont typeface="Arial" pitchFamily="34" charset="0"/>
                  <a:buNone/>
                </a:pPr>
                <a:r>
                  <a:rPr lang="en-US" altLang="zh-CN" sz="2000" b="1" dirty="0">
                    <a:solidFill>
                      <a:srgbClr val="FFFFFF"/>
                    </a:solidFill>
                    <a:latin typeface="微软雅黑" pitchFamily="34" charset="-122"/>
                    <a:ea typeface="微软雅黑" pitchFamily="34" charset="-122"/>
                  </a:rPr>
                  <a:t>01</a:t>
                </a:r>
              </a:p>
            </p:txBody>
          </p:sp>
        </p:grpSp>
      </p:grpSp>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BA7D6A48-791A-5E9C-9F43-EDC0EEAC741D}"/>
                  </a:ext>
                </a:extLst>
              </p:cNvPr>
              <p:cNvSpPr txBox="1"/>
              <p:nvPr/>
            </p:nvSpPr>
            <p:spPr>
              <a:xfrm>
                <a:off x="4891796" y="1919462"/>
                <a:ext cx="60960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solidFill>
                                <a:srgbClr val="836967"/>
                              </a:solidFill>
                              <a:latin typeface="Cambria Math" panose="02040503050406030204" pitchFamily="18" charset="0"/>
                            </a:rPr>
                          </m:ctrlPr>
                        </m:sSubPr>
                        <m:e>
                          <m:r>
                            <a:rPr lang="zh-CN" altLang="en-US" i="1">
                              <a:latin typeface="Cambria Math" panose="02040503050406030204" pitchFamily="18" charset="0"/>
                            </a:rPr>
                            <m:t>𝑠</m:t>
                          </m:r>
                        </m:e>
                        <m:sub>
                          <m:r>
                            <a:rPr lang="zh-CN" altLang="en-US" i="1">
                              <a:latin typeface="Cambria Math" panose="02040503050406030204" pitchFamily="18" charset="0"/>
                            </a:rPr>
                            <m:t>𝑖𝑟</m:t>
                          </m:r>
                        </m:sub>
                      </m:sSub>
                      <m:r>
                        <a:rPr lang="zh-CN" altLang="en-US" i="0">
                          <a:latin typeface="Cambria Math" panose="02040503050406030204" pitchFamily="18" charset="0"/>
                        </a:rPr>
                        <m:t>=</m:t>
                      </m:r>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𝑥</m:t>
                          </m:r>
                        </m:e>
                        <m:sub>
                          <m:r>
                            <a:rPr lang="zh-CN" altLang="en-US" i="1">
                              <a:latin typeface="Cambria Math" panose="02040503050406030204" pitchFamily="18" charset="0"/>
                            </a:rPr>
                            <m:t>𝑖𝑟</m:t>
                          </m:r>
                        </m:sub>
                      </m:sSub>
                      <m:r>
                        <a:rPr lang="zh-CN" altLang="en-US" i="0">
                          <a:latin typeface="Cambria Math" panose="02040503050406030204" pitchFamily="18" charset="0"/>
                        </a:rPr>
                        <m:t>−</m:t>
                      </m:r>
                      <m:r>
                        <a:rPr lang="zh-CN" altLang="en-US" i="1">
                          <a:latin typeface="Cambria Math" panose="02040503050406030204" pitchFamily="18" charset="0"/>
                        </a:rPr>
                        <m:t>𝑒</m:t>
                      </m:r>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𝑥</m:t>
                          </m:r>
                        </m:e>
                        <m:sub>
                          <m:r>
                            <a:rPr lang="zh-CN" altLang="en-US" i="1">
                              <a:latin typeface="Cambria Math" panose="02040503050406030204" pitchFamily="18" charset="0"/>
                            </a:rPr>
                            <m:t>𝑖𝑟</m:t>
                          </m:r>
                        </m:sub>
                      </m:sSub>
                    </m:oMath>
                  </m:oMathPara>
                </a14:m>
                <a:endParaRPr lang="zh-CN" altLang="en-US" dirty="0"/>
              </a:p>
            </p:txBody>
          </p:sp>
        </mc:Choice>
        <mc:Fallback xmlns="">
          <p:sp>
            <p:nvSpPr>
              <p:cNvPr id="21" name="文本框 20">
                <a:extLst>
                  <a:ext uri="{FF2B5EF4-FFF2-40B4-BE49-F238E27FC236}">
                    <a16:creationId xmlns:a16="http://schemas.microsoft.com/office/drawing/2014/main" id="{BA7D6A48-791A-5E9C-9F43-EDC0EEAC741D}"/>
                  </a:ext>
                </a:extLst>
              </p:cNvPr>
              <p:cNvSpPr txBox="1">
                <a:spLocks noRot="1" noChangeAspect="1" noMove="1" noResize="1" noEditPoints="1" noAdjustHandles="1" noChangeArrowheads="1" noChangeShapeType="1" noTextEdit="1"/>
              </p:cNvSpPr>
              <p:nvPr/>
            </p:nvSpPr>
            <p:spPr>
              <a:xfrm>
                <a:off x="4891796" y="1919462"/>
                <a:ext cx="6096000" cy="369332"/>
              </a:xfrm>
              <a:prstGeom prst="rect">
                <a:avLst/>
              </a:prstGeom>
              <a:blipFill>
                <a:blip r:embed="rId3"/>
                <a:stretch>
                  <a:fillRect b="-1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4" name="文本框 23">
                <a:extLst>
                  <a:ext uri="{FF2B5EF4-FFF2-40B4-BE49-F238E27FC236}">
                    <a16:creationId xmlns:a16="http://schemas.microsoft.com/office/drawing/2014/main" id="{EA888EB6-9EF1-2C89-977F-E7C622827CD1}"/>
                  </a:ext>
                </a:extLst>
              </p:cNvPr>
              <p:cNvSpPr txBox="1"/>
              <p:nvPr/>
            </p:nvSpPr>
            <p:spPr>
              <a:xfrm>
                <a:off x="5920331" y="2303926"/>
                <a:ext cx="6096000" cy="584584"/>
              </a:xfrm>
              <a:prstGeom prst="rect">
                <a:avLst/>
              </a:prstGeom>
              <a:noFill/>
            </p:spPr>
            <p:txBody>
              <a:bodyPr wrap="square">
                <a:spAutoFit/>
              </a:bodyPr>
              <a:lstStyle/>
              <a:p>
                <a14:m>
                  <m:oMath xmlns:m="http://schemas.openxmlformats.org/officeDocument/2006/math">
                    <m:sSub>
                      <m:sSubPr>
                        <m:ctrlPr>
                          <a:rPr lang="zh-CN" altLang="en-US" i="1" smtClean="0">
                            <a:solidFill>
                              <a:srgbClr val="836967"/>
                            </a:solidFill>
                            <a:latin typeface="Cambria Math" panose="02040503050406030204" pitchFamily="18" charset="0"/>
                          </a:rPr>
                        </m:ctrlPr>
                      </m:sSubPr>
                      <m:e>
                        <m:r>
                          <a:rPr lang="zh-CN" altLang="en-US" i="1">
                            <a:latin typeface="Cambria Math" panose="02040503050406030204" pitchFamily="18" charset="0"/>
                          </a:rPr>
                          <m:t>𝑑</m:t>
                        </m:r>
                      </m:e>
                      <m:sub>
                        <m:r>
                          <a:rPr lang="zh-CN" altLang="en-US" i="1">
                            <a:latin typeface="Cambria Math" panose="02040503050406030204" pitchFamily="18" charset="0"/>
                          </a:rPr>
                          <m:t>𝑖𝑟</m:t>
                        </m:r>
                      </m:sub>
                    </m:sSub>
                    <m:r>
                      <a:rPr lang="zh-CN" altLang="en-US" i="0">
                        <a:latin typeface="Cambria Math" panose="02040503050406030204" pitchFamily="18" charset="0"/>
                      </a:rPr>
                      <m:t>=</m:t>
                    </m:r>
                    <m:f>
                      <m:fPr>
                        <m:ctrlPr>
                          <a:rPr lang="zh-CN" altLang="en-US" i="1">
                            <a:solidFill>
                              <a:srgbClr val="836967"/>
                            </a:solidFill>
                            <a:latin typeface="Cambria Math" panose="02040503050406030204" pitchFamily="18" charset="0"/>
                          </a:rPr>
                        </m:ctrlPr>
                      </m:fPr>
                      <m:num>
                        <m:sSubSup>
                          <m:sSubSupPr>
                            <m:ctrlPr>
                              <a:rPr lang="zh-CN" altLang="en-US" i="1">
                                <a:solidFill>
                                  <a:srgbClr val="836967"/>
                                </a:solidFill>
                                <a:latin typeface="Cambria Math" panose="02040503050406030204" pitchFamily="18" charset="0"/>
                              </a:rPr>
                            </m:ctrlPr>
                          </m:sSubSupPr>
                          <m:e>
                            <m:r>
                              <a:rPr lang="zh-CN" altLang="en-US" i="1">
                                <a:latin typeface="Cambria Math" panose="02040503050406030204" pitchFamily="18" charset="0"/>
                              </a:rPr>
                              <m:t>𝑑</m:t>
                            </m:r>
                          </m:e>
                          <m:sub>
                            <m:r>
                              <a:rPr lang="zh-CN" altLang="en-US" i="1">
                                <a:latin typeface="Cambria Math" panose="02040503050406030204" pitchFamily="18" charset="0"/>
                              </a:rPr>
                              <m:t>𝑖𝑟</m:t>
                            </m:r>
                          </m:sub>
                          <m:sup>
                            <m:r>
                              <a:rPr lang="zh-CN" altLang="en-US" i="1">
                                <a:latin typeface="Cambria Math" panose="02040503050406030204" pitchFamily="18" charset="0"/>
                              </a:rPr>
                              <m:t>𝑟𝑎𝑤</m:t>
                            </m:r>
                          </m:sup>
                        </m:sSubSup>
                      </m:num>
                      <m:den>
                        <m:nary>
                          <m:naryPr>
                            <m:chr m:val="∑"/>
                            <m:limLoc m:val="subSup"/>
                            <m:supHide m:val="on"/>
                            <m:ctrlPr>
                              <a:rPr lang="zh-CN" altLang="en-US" i="1">
                                <a:latin typeface="Cambria Math" panose="02040503050406030204" pitchFamily="18" charset="0"/>
                              </a:rPr>
                            </m:ctrlPr>
                          </m:naryPr>
                          <m:sub>
                            <m:r>
                              <a:rPr lang="zh-CN" altLang="en-US" i="1">
                                <a:latin typeface="Cambria Math" panose="02040503050406030204" pitchFamily="18" charset="0"/>
                              </a:rPr>
                              <m:t>𝑟</m:t>
                            </m:r>
                          </m:sub>
                          <m:sup/>
                          <m:e>
                            <m:sSubSup>
                              <m:sSubSupPr>
                                <m:ctrlPr>
                                  <a:rPr lang="zh-CN" altLang="en-US" i="1">
                                    <a:solidFill>
                                      <a:srgbClr val="836967"/>
                                    </a:solidFill>
                                    <a:latin typeface="Cambria Math" panose="02040503050406030204" pitchFamily="18" charset="0"/>
                                  </a:rPr>
                                </m:ctrlPr>
                              </m:sSubSupPr>
                              <m:e>
                                <m:r>
                                  <a:rPr lang="zh-CN" altLang="en-US" i="1">
                                    <a:latin typeface="Cambria Math" panose="02040503050406030204" pitchFamily="18" charset="0"/>
                                  </a:rPr>
                                  <m:t>𝑑</m:t>
                                </m:r>
                              </m:e>
                              <m:sub>
                                <m:r>
                                  <a:rPr lang="zh-CN" altLang="en-US" i="1">
                                    <a:latin typeface="Cambria Math" panose="02040503050406030204" pitchFamily="18" charset="0"/>
                                  </a:rPr>
                                  <m:t>𝑖𝑟</m:t>
                                </m:r>
                              </m:sub>
                              <m:sup>
                                <m:r>
                                  <a:rPr lang="zh-CN" altLang="en-US" i="1">
                                    <a:latin typeface="Cambria Math" panose="02040503050406030204" pitchFamily="18" charset="0"/>
                                  </a:rPr>
                                  <m:t>𝑟𝑎𝑤</m:t>
                                </m:r>
                              </m:sup>
                            </m:sSubSup>
                          </m:e>
                        </m:nary>
                      </m:den>
                    </m:f>
                    <m:r>
                      <a:rPr lang="zh-CN" altLang="en-US" i="0">
                        <a:latin typeface="Cambria Math" panose="02040503050406030204" pitchFamily="18" charset="0"/>
                      </a:rPr>
                      <m:t>⋅</m:t>
                    </m:r>
                    <m:nary>
                      <m:naryPr>
                        <m:chr m:val="∑"/>
                        <m:limLoc m:val="undOvr"/>
                        <m:supHide m:val="on"/>
                        <m:ctrlPr>
                          <a:rPr lang="zh-CN" altLang="en-US" i="1">
                            <a:latin typeface="Cambria Math" panose="02040503050406030204" pitchFamily="18" charset="0"/>
                          </a:rPr>
                        </m:ctrlPr>
                      </m:naryPr>
                      <m:sub>
                        <m:r>
                          <a:rPr lang="zh-CN" altLang="en-US" i="1">
                            <a:latin typeface="Cambria Math" panose="02040503050406030204" pitchFamily="18" charset="0"/>
                          </a:rPr>
                          <m:t>𝑟</m:t>
                        </m:r>
                      </m:sub>
                      <m:sup/>
                      <m:e>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𝑠</m:t>
                            </m:r>
                          </m:e>
                          <m:sub>
                            <m:r>
                              <a:rPr lang="zh-CN" altLang="en-US" i="1">
                                <a:latin typeface="Cambria Math" panose="02040503050406030204" pitchFamily="18" charset="0"/>
                              </a:rPr>
                              <m:t>𝑖𝑟</m:t>
                            </m:r>
                          </m:sub>
                        </m:sSub>
                      </m:e>
                    </m:nary>
                  </m:oMath>
                </a14:m>
                <a:r>
                  <a:rPr lang="zh-CN" altLang="en-US" dirty="0"/>
                  <a:t>  </a:t>
                </a:r>
                <a:r>
                  <a:rPr lang="en-US" altLang="zh-CN" dirty="0"/>
                  <a:t>where </a:t>
                </a:r>
                <a14:m>
                  <m:oMath xmlns:m="http://schemas.openxmlformats.org/officeDocument/2006/math">
                    <m:sSubSup>
                      <m:sSubSupPr>
                        <m:ctrlPr>
                          <a:rPr lang="zh-CN" altLang="zh-CN" i="1">
                            <a:latin typeface="Cambria Math" panose="02040503050406030204" pitchFamily="18" charset="0"/>
                          </a:rPr>
                        </m:ctrlPr>
                      </m:sSubSupPr>
                      <m:e>
                        <m:r>
                          <a:rPr lang="en-US" altLang="zh-CN" i="1">
                            <a:latin typeface="Cambria Math" panose="02040503050406030204" pitchFamily="18" charset="0"/>
                          </a:rPr>
                          <m:t>𝑑</m:t>
                        </m:r>
                      </m:e>
                      <m:sub>
                        <m:r>
                          <a:rPr lang="en-US" altLang="zh-CN" i="1">
                            <a:latin typeface="Cambria Math" panose="02040503050406030204" pitchFamily="18" charset="0"/>
                          </a:rPr>
                          <m:t>𝑖𝑟</m:t>
                        </m:r>
                      </m:sub>
                      <m:sup>
                        <m:r>
                          <a:rPr lang="en-US" altLang="zh-CN" i="1">
                            <a:latin typeface="Cambria Math" panose="02040503050406030204" pitchFamily="18" charset="0"/>
                          </a:rPr>
                          <m:t>𝑟𝑎𝑤</m:t>
                        </m:r>
                      </m:sup>
                    </m:sSubSup>
                    <m:r>
                      <a:rPr lang="en-US" altLang="zh-CN" i="1">
                        <a:latin typeface="Cambria Math" panose="02040503050406030204" pitchFamily="18" charset="0"/>
                      </a:rPr>
                      <m:t>=</m:t>
                    </m:r>
                    <m:nary>
                      <m:naryPr>
                        <m:chr m:val="∑"/>
                        <m:limLoc m:val="undOvr"/>
                        <m:supHide m:val="on"/>
                        <m:ctrlPr>
                          <a:rPr lang="zh-CN" altLang="zh-CN" i="1">
                            <a:latin typeface="Cambria Math" panose="02040503050406030204" pitchFamily="18" charset="0"/>
                          </a:rPr>
                        </m:ctrlPr>
                      </m:naryPr>
                      <m:sub>
                        <m:r>
                          <a:rPr lang="en-US" altLang="zh-CN" i="1">
                            <a:latin typeface="Cambria Math" panose="02040503050406030204" pitchFamily="18" charset="0"/>
                          </a:rPr>
                          <m:t>𝑗</m:t>
                        </m:r>
                      </m:sub>
                      <m:sup/>
                      <m:e>
                        <m:sSubSup>
                          <m:sSubSupPr>
                            <m:ctrlPr>
                              <a:rPr lang="zh-CN" altLang="zh-CN" i="1">
                                <a:latin typeface="Cambria Math" panose="02040503050406030204" pitchFamily="18" charset="0"/>
                              </a:rPr>
                            </m:ctrlPr>
                          </m:sSubSupPr>
                          <m:e>
                            <m:r>
                              <a:rPr lang="en-US" altLang="zh-CN" i="1">
                                <a:latin typeface="Cambria Math" panose="02040503050406030204" pitchFamily="18" charset="0"/>
                              </a:rPr>
                              <m:t>𝑧</m:t>
                            </m:r>
                          </m:e>
                          <m:sub>
                            <m:r>
                              <a:rPr lang="en-US" altLang="zh-CN" i="1">
                                <a:latin typeface="Cambria Math" panose="02040503050406030204" pitchFamily="18" charset="0"/>
                              </a:rPr>
                              <m:t>𝑖𝑗𝑟</m:t>
                            </m:r>
                          </m:sub>
                          <m:sup>
                            <m:r>
                              <a:rPr lang="en-US" altLang="zh-CN" i="1">
                                <a:latin typeface="Cambria Math" panose="02040503050406030204" pitchFamily="18" charset="0"/>
                              </a:rPr>
                              <m:t>𝑟𝑎𝑤</m:t>
                            </m:r>
                          </m:sup>
                        </m:sSubSup>
                      </m:e>
                    </m:nary>
                    <m:r>
                      <a:rPr lang="en-US" altLang="zh-CN" i="1">
                        <a:latin typeface="Cambria Math" panose="02040503050406030204" pitchFamily="18" charset="0"/>
                      </a:rPr>
                      <m:t>+</m:t>
                    </m:r>
                    <m:r>
                      <a:rPr lang="en-US" altLang="zh-CN" i="1">
                        <a:latin typeface="Cambria Math" panose="02040503050406030204" pitchFamily="18" charset="0"/>
                      </a:rPr>
                      <m:t>𝑡</m:t>
                    </m:r>
                    <m:sSubSup>
                      <m:sSubSupPr>
                        <m:ctrlPr>
                          <a:rPr lang="zh-CN" altLang="zh-CN" i="1">
                            <a:latin typeface="Cambria Math" panose="02040503050406030204" pitchFamily="18" charset="0"/>
                          </a:rPr>
                        </m:ctrlPr>
                      </m:sSubSupPr>
                      <m:e>
                        <m:r>
                          <a:rPr lang="en-US" altLang="zh-CN" i="1">
                            <a:latin typeface="Cambria Math" panose="02040503050406030204" pitchFamily="18" charset="0"/>
                          </a:rPr>
                          <m:t>𝑓</m:t>
                        </m:r>
                      </m:e>
                      <m:sub>
                        <m:r>
                          <a:rPr lang="en-US" altLang="zh-CN" i="1">
                            <a:latin typeface="Cambria Math" panose="02040503050406030204" pitchFamily="18" charset="0"/>
                          </a:rPr>
                          <m:t>𝑖𝑟</m:t>
                        </m:r>
                      </m:sub>
                      <m:sup>
                        <m:r>
                          <a:rPr lang="en-US" altLang="zh-CN" i="1">
                            <a:latin typeface="Cambria Math" panose="02040503050406030204" pitchFamily="18" charset="0"/>
                          </a:rPr>
                          <m:t>𝑟𝑎𝑤</m:t>
                        </m:r>
                      </m:sup>
                    </m:sSubSup>
                  </m:oMath>
                </a14:m>
                <a:r>
                  <a:rPr lang="zh-CN" altLang="en-US" dirty="0"/>
                  <a:t> </a:t>
                </a:r>
                <a:r>
                  <a:rPr lang="en-US" altLang="zh-CN" dirty="0"/>
                  <a:t>and</a:t>
                </a:r>
                <a:endParaRPr lang="zh-CN" altLang="en-US" dirty="0"/>
              </a:p>
            </p:txBody>
          </p:sp>
        </mc:Choice>
        <mc:Fallback xmlns="">
          <p:sp>
            <p:nvSpPr>
              <p:cNvPr id="24" name="文本框 23">
                <a:extLst>
                  <a:ext uri="{FF2B5EF4-FFF2-40B4-BE49-F238E27FC236}">
                    <a16:creationId xmlns:a16="http://schemas.microsoft.com/office/drawing/2014/main" id="{EA888EB6-9EF1-2C89-977F-E7C622827CD1}"/>
                  </a:ext>
                </a:extLst>
              </p:cNvPr>
              <p:cNvSpPr txBox="1">
                <a:spLocks noRot="1" noChangeAspect="1" noMove="1" noResize="1" noEditPoints="1" noAdjustHandles="1" noChangeArrowheads="1" noChangeShapeType="1" noTextEdit="1"/>
              </p:cNvSpPr>
              <p:nvPr/>
            </p:nvSpPr>
            <p:spPr>
              <a:xfrm>
                <a:off x="5920331" y="2303926"/>
                <a:ext cx="6096000" cy="584584"/>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文本框 27">
                <a:extLst>
                  <a:ext uri="{FF2B5EF4-FFF2-40B4-BE49-F238E27FC236}">
                    <a16:creationId xmlns:a16="http://schemas.microsoft.com/office/drawing/2014/main" id="{5996EFFA-8C02-EF79-5816-EF55A2BE9B27}"/>
                  </a:ext>
                </a:extLst>
              </p:cNvPr>
              <p:cNvSpPr txBox="1"/>
              <p:nvPr/>
            </p:nvSpPr>
            <p:spPr>
              <a:xfrm>
                <a:off x="4594610" y="2876218"/>
                <a:ext cx="6096000" cy="115865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CN" i="1" smtClean="0">
                              <a:solidFill>
                                <a:schemeClr val="tx1"/>
                              </a:solidFill>
                              <a:latin typeface="Cambria Math" panose="02040503050406030204" pitchFamily="18" charset="0"/>
                            </a:rPr>
                          </m:ctrlPr>
                        </m:dPr>
                        <m:e>
                          <m:eqArr>
                            <m:eqArrPr>
                              <m:ctrlPr>
                                <a:rPr lang="en-US" altLang="zh-CN" i="1" smtClean="0">
                                  <a:solidFill>
                                    <a:schemeClr val="tx1"/>
                                  </a:solidFill>
                                  <a:latin typeface="Cambria Math" panose="02040503050406030204" pitchFamily="18" charset="0"/>
                                </a:rPr>
                              </m:ctrlPr>
                            </m:eqArrPr>
                            <m:e>
                              <m:sSubSup>
                                <m:sSubSupPr>
                                  <m:ctrlPr>
                                    <a:rPr lang="zh-CN" altLang="en-US" i="1">
                                      <a:solidFill>
                                        <a:schemeClr val="tx1"/>
                                      </a:solidFill>
                                      <a:latin typeface="Cambria Math" panose="02040503050406030204" pitchFamily="18" charset="0"/>
                                    </a:rPr>
                                  </m:ctrlPr>
                                </m:sSubSupPr>
                                <m:e>
                                  <m:r>
                                    <a:rPr lang="en-US" altLang="zh-CN" i="1">
                                      <a:solidFill>
                                        <a:schemeClr val="tx1"/>
                                      </a:solidFill>
                                      <a:latin typeface="Cambria Math" panose="02040503050406030204" pitchFamily="18" charset="0"/>
                                    </a:rPr>
                                    <m:t>𝑧</m:t>
                                  </m:r>
                                </m:e>
                                <m:sub>
                                  <m:r>
                                    <a:rPr lang="en-US" altLang="zh-CN" i="1">
                                      <a:solidFill>
                                        <a:schemeClr val="tx1"/>
                                      </a:solidFill>
                                      <a:latin typeface="Cambria Math" panose="02040503050406030204" pitchFamily="18" charset="0"/>
                                    </a:rPr>
                                    <m:t>𝑖𝑗𝑟</m:t>
                                  </m:r>
                                </m:sub>
                                <m:sup>
                                  <m:r>
                                    <a:rPr lang="en-US" altLang="zh-CN" i="1">
                                      <a:solidFill>
                                        <a:schemeClr val="tx1"/>
                                      </a:solidFill>
                                      <a:latin typeface="Cambria Math" panose="02040503050406030204" pitchFamily="18" charset="0"/>
                                    </a:rPr>
                                    <m:t>𝑟𝑎𝑤</m:t>
                                  </m:r>
                                </m:sup>
                              </m:sSubSup>
                              <m:r>
                                <a:rPr lang="en-US" altLang="zh-CN" i="1">
                                  <a:solidFill>
                                    <a:schemeClr val="tx1"/>
                                  </a:solidFill>
                                  <a:latin typeface="Cambria Math" panose="02040503050406030204" pitchFamily="18" charset="0"/>
                                </a:rPr>
                                <m:t>=</m:t>
                              </m:r>
                              <m:sSubSup>
                                <m:sSubSupPr>
                                  <m:ctrlPr>
                                    <a:rPr lang="zh-CN" altLang="en-US" i="1">
                                      <a:solidFill>
                                        <a:schemeClr val="tx1"/>
                                      </a:solidFill>
                                      <a:latin typeface="Cambria Math" panose="02040503050406030204" pitchFamily="18" charset="0"/>
                                    </a:rPr>
                                  </m:ctrlPr>
                                </m:sSubSupPr>
                                <m:e>
                                  <m:r>
                                    <a:rPr lang="en-US" altLang="zh-CN" i="1">
                                      <a:solidFill>
                                        <a:schemeClr val="tx1"/>
                                      </a:solidFill>
                                      <a:latin typeface="Cambria Math" panose="02040503050406030204" pitchFamily="18" charset="0"/>
                                    </a:rPr>
                                    <m:t>𝑎</m:t>
                                  </m:r>
                                </m:e>
                                <m:sub>
                                  <m:r>
                                    <a:rPr lang="en-US" altLang="zh-CN" i="1">
                                      <a:solidFill>
                                        <a:schemeClr val="tx1"/>
                                      </a:solidFill>
                                      <a:latin typeface="Cambria Math" panose="02040503050406030204" pitchFamily="18" charset="0"/>
                                    </a:rPr>
                                    <m:t>𝑖𝑗</m:t>
                                  </m:r>
                                </m:sub>
                                <m:sup>
                                  <m:r>
                                    <a:rPr lang="en-US" altLang="zh-CN" i="1">
                                      <a:solidFill>
                                        <a:schemeClr val="tx1"/>
                                      </a:solidFill>
                                      <a:latin typeface="Cambria Math" panose="02040503050406030204" pitchFamily="18" charset="0"/>
                                    </a:rPr>
                                    <m:t>𝑛𝑎𝑡𝑖𝑜𝑛</m:t>
                                  </m:r>
                                </m:sup>
                              </m:sSubSup>
                              <m:sSub>
                                <m:sSubPr>
                                  <m:ctrlPr>
                                    <a:rPr lang="zh-CN" altLang="en-US"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𝑥</m:t>
                                  </m:r>
                                </m:e>
                                <m:sub>
                                  <m:r>
                                    <a:rPr lang="en-US" altLang="zh-CN" i="1">
                                      <a:solidFill>
                                        <a:schemeClr val="tx1"/>
                                      </a:solidFill>
                                      <a:latin typeface="Cambria Math" panose="02040503050406030204" pitchFamily="18" charset="0"/>
                                    </a:rPr>
                                    <m:t>𝑗𝑟</m:t>
                                  </m:r>
                                </m:sub>
                              </m:sSub>
                            </m:e>
                            <m:e>
                              <m:r>
                                <a:rPr lang="en-US" altLang="zh-CN" i="1">
                                  <a:solidFill>
                                    <a:schemeClr val="tx1"/>
                                  </a:solidFill>
                                  <a:latin typeface="Cambria Math" panose="02040503050406030204" pitchFamily="18" charset="0"/>
                                </a:rPr>
                                <m:t>𝑡</m:t>
                              </m:r>
                              <m:sSubSup>
                                <m:sSubSupPr>
                                  <m:ctrlPr>
                                    <a:rPr lang="zh-CN" altLang="en-US" i="1">
                                      <a:solidFill>
                                        <a:schemeClr val="tx1"/>
                                      </a:solidFill>
                                      <a:latin typeface="Cambria Math" panose="02040503050406030204" pitchFamily="18" charset="0"/>
                                    </a:rPr>
                                  </m:ctrlPr>
                                </m:sSubSupPr>
                                <m:e>
                                  <m:r>
                                    <a:rPr lang="en-US" altLang="zh-CN" i="1">
                                      <a:solidFill>
                                        <a:schemeClr val="tx1"/>
                                      </a:solidFill>
                                      <a:latin typeface="Cambria Math" panose="02040503050406030204" pitchFamily="18" charset="0"/>
                                    </a:rPr>
                                    <m:t>𝑓</m:t>
                                  </m:r>
                                </m:e>
                                <m:sub>
                                  <m:r>
                                    <a:rPr lang="en-US" altLang="zh-CN" i="1">
                                      <a:solidFill>
                                        <a:schemeClr val="tx1"/>
                                      </a:solidFill>
                                      <a:latin typeface="Cambria Math" panose="02040503050406030204" pitchFamily="18" charset="0"/>
                                    </a:rPr>
                                    <m:t>𝑖𝑟</m:t>
                                  </m:r>
                                </m:sub>
                                <m:sup>
                                  <m:r>
                                    <a:rPr lang="en-US" altLang="zh-CN" i="1">
                                      <a:solidFill>
                                        <a:schemeClr val="tx1"/>
                                      </a:solidFill>
                                      <a:latin typeface="Cambria Math" panose="02040503050406030204" pitchFamily="18" charset="0"/>
                                    </a:rPr>
                                    <m:t>𝑟𝑎𝑤</m:t>
                                  </m:r>
                                </m:sup>
                              </m:sSubSup>
                              <m:r>
                                <a:rPr lang="en-US" altLang="zh-CN" i="1">
                                  <a:solidFill>
                                    <a:schemeClr val="tx1"/>
                                  </a:solidFill>
                                  <a:latin typeface="Cambria Math" panose="02040503050406030204" pitchFamily="18" charset="0"/>
                                </a:rPr>
                                <m:t>=</m:t>
                              </m:r>
                              <m:f>
                                <m:fPr>
                                  <m:ctrlPr>
                                    <a:rPr lang="zh-CN" altLang="en-US" i="1">
                                      <a:solidFill>
                                        <a:schemeClr val="tx1"/>
                                      </a:solidFill>
                                      <a:latin typeface="Cambria Math" panose="02040503050406030204" pitchFamily="18" charset="0"/>
                                    </a:rPr>
                                  </m:ctrlPr>
                                </m:fPr>
                                <m:num>
                                  <m:nary>
                                    <m:naryPr>
                                      <m:chr m:val="∑"/>
                                      <m:limLoc m:val="subSup"/>
                                      <m:supHide m:val="on"/>
                                      <m:ctrlPr>
                                        <a:rPr lang="zh-CN" altLang="en-US" i="1">
                                          <a:solidFill>
                                            <a:schemeClr val="tx1"/>
                                          </a:solidFill>
                                          <a:latin typeface="Cambria Math" panose="02040503050406030204" pitchFamily="18" charset="0"/>
                                        </a:rPr>
                                      </m:ctrlPr>
                                    </m:naryPr>
                                    <m:sub>
                                      <m:r>
                                        <a:rPr lang="en-US" altLang="zh-CN" i="1">
                                          <a:solidFill>
                                            <a:schemeClr val="tx1"/>
                                          </a:solidFill>
                                          <a:latin typeface="Cambria Math" panose="02040503050406030204" pitchFamily="18" charset="0"/>
                                        </a:rPr>
                                        <m:t>𝑗</m:t>
                                      </m:r>
                                    </m:sub>
                                    <m:sup/>
                                    <m:e>
                                      <m:sSubSup>
                                        <m:sSubSupPr>
                                          <m:ctrlPr>
                                            <a:rPr lang="zh-CN" altLang="en-US" i="1">
                                              <a:solidFill>
                                                <a:schemeClr val="tx1"/>
                                              </a:solidFill>
                                              <a:latin typeface="Cambria Math" panose="02040503050406030204" pitchFamily="18" charset="0"/>
                                            </a:rPr>
                                          </m:ctrlPr>
                                        </m:sSubSupPr>
                                        <m:e>
                                          <m:r>
                                            <a:rPr lang="en-US" altLang="zh-CN" i="1">
                                              <a:solidFill>
                                                <a:schemeClr val="tx1"/>
                                              </a:solidFill>
                                              <a:latin typeface="Cambria Math" panose="02040503050406030204" pitchFamily="18" charset="0"/>
                                            </a:rPr>
                                            <m:t>𝑧</m:t>
                                          </m:r>
                                        </m:e>
                                        <m:sub>
                                          <m:r>
                                            <a:rPr lang="en-US" altLang="zh-CN" i="1">
                                              <a:solidFill>
                                                <a:schemeClr val="tx1"/>
                                              </a:solidFill>
                                              <a:latin typeface="Cambria Math" panose="02040503050406030204" pitchFamily="18" charset="0"/>
                                            </a:rPr>
                                            <m:t>𝑖𝑗𝑟</m:t>
                                          </m:r>
                                        </m:sub>
                                        <m:sup>
                                          <m:r>
                                            <a:rPr lang="en-US" altLang="zh-CN" i="1">
                                              <a:solidFill>
                                                <a:schemeClr val="tx1"/>
                                              </a:solidFill>
                                              <a:latin typeface="Cambria Math" panose="02040503050406030204" pitchFamily="18" charset="0"/>
                                            </a:rPr>
                                            <m:t>𝑟𝑎𝑤</m:t>
                                          </m:r>
                                        </m:sup>
                                      </m:sSubSup>
                                    </m:e>
                                  </m:nary>
                                </m:num>
                                <m:den>
                                  <m:nary>
                                    <m:naryPr>
                                      <m:chr m:val="∑"/>
                                      <m:limLoc m:val="subSup"/>
                                      <m:supHide m:val="on"/>
                                      <m:ctrlPr>
                                        <a:rPr lang="zh-CN" altLang="en-US" i="1">
                                          <a:solidFill>
                                            <a:schemeClr val="tx1"/>
                                          </a:solidFill>
                                          <a:latin typeface="Cambria Math" panose="02040503050406030204" pitchFamily="18" charset="0"/>
                                        </a:rPr>
                                      </m:ctrlPr>
                                    </m:naryPr>
                                    <m:sub>
                                      <m:r>
                                        <a:rPr lang="en-US" altLang="zh-CN" i="1">
                                          <a:solidFill>
                                            <a:schemeClr val="tx1"/>
                                          </a:solidFill>
                                          <a:latin typeface="Cambria Math" panose="02040503050406030204" pitchFamily="18" charset="0"/>
                                        </a:rPr>
                                        <m:t>𝑗</m:t>
                                      </m:r>
                                    </m:sub>
                                    <m:sup/>
                                    <m:e>
                                      <m:sSubSup>
                                        <m:sSubSupPr>
                                          <m:ctrlPr>
                                            <a:rPr lang="zh-CN" altLang="en-US" i="1">
                                              <a:solidFill>
                                                <a:schemeClr val="tx1"/>
                                              </a:solidFill>
                                              <a:latin typeface="Cambria Math" panose="02040503050406030204" pitchFamily="18" charset="0"/>
                                            </a:rPr>
                                          </m:ctrlPr>
                                        </m:sSubSupPr>
                                        <m:e>
                                          <m:r>
                                            <a:rPr lang="en-US" altLang="zh-CN" i="1">
                                              <a:solidFill>
                                                <a:schemeClr val="tx1"/>
                                              </a:solidFill>
                                              <a:latin typeface="Cambria Math" panose="02040503050406030204" pitchFamily="18" charset="0"/>
                                            </a:rPr>
                                            <m:t>𝑧</m:t>
                                          </m:r>
                                        </m:e>
                                        <m:sub>
                                          <m:r>
                                            <a:rPr lang="en-US" altLang="zh-CN" i="1">
                                              <a:solidFill>
                                                <a:schemeClr val="tx1"/>
                                              </a:solidFill>
                                              <a:latin typeface="Cambria Math" panose="02040503050406030204" pitchFamily="18" charset="0"/>
                                            </a:rPr>
                                            <m:t>𝑖𝑗</m:t>
                                          </m:r>
                                        </m:sub>
                                        <m:sup>
                                          <m:r>
                                            <a:rPr lang="en-US" altLang="zh-CN" i="1">
                                              <a:solidFill>
                                                <a:schemeClr val="tx1"/>
                                              </a:solidFill>
                                              <a:latin typeface="Cambria Math" panose="02040503050406030204" pitchFamily="18" charset="0"/>
                                            </a:rPr>
                                            <m:t>𝑛𝑎𝑡𝑖𝑜𝑛</m:t>
                                          </m:r>
                                        </m:sup>
                                      </m:sSubSup>
                                    </m:e>
                                  </m:nary>
                                </m:den>
                              </m:f>
                              <m:r>
                                <a:rPr lang="en-US" altLang="zh-CN" i="1">
                                  <a:solidFill>
                                    <a:schemeClr val="tx1"/>
                                  </a:solidFill>
                                  <a:latin typeface="Cambria Math" panose="02040503050406030204" pitchFamily="18" charset="0"/>
                                </a:rPr>
                                <m:t>⋅</m:t>
                              </m:r>
                              <m:nary>
                                <m:naryPr>
                                  <m:chr m:val="∑"/>
                                  <m:limLoc m:val="subSup"/>
                                  <m:ctrlPr>
                                    <a:rPr lang="zh-CN" altLang="en-US" i="1">
                                      <a:solidFill>
                                        <a:schemeClr val="tx1"/>
                                      </a:solidFill>
                                      <a:latin typeface="Cambria Math" panose="02040503050406030204" pitchFamily="18" charset="0"/>
                                    </a:rPr>
                                  </m:ctrlPr>
                                </m:naryPr>
                                <m:sub>
                                  <m:r>
                                    <a:rPr lang="en-US" altLang="zh-CN" i="1">
                                      <a:solidFill>
                                        <a:schemeClr val="tx1"/>
                                      </a:solidFill>
                                      <a:latin typeface="Cambria Math" panose="02040503050406030204" pitchFamily="18" charset="0"/>
                                    </a:rPr>
                                    <m:t>𝑘</m:t>
                                  </m:r>
                                  <m:r>
                                    <a:rPr lang="en-US" altLang="zh-CN" i="1">
                                      <a:solidFill>
                                        <a:schemeClr val="tx1"/>
                                      </a:solidFill>
                                      <a:latin typeface="Cambria Math" panose="02040503050406030204" pitchFamily="18" charset="0"/>
                                    </a:rPr>
                                    <m:t>=1</m:t>
                                  </m:r>
                                </m:sub>
                                <m:sup>
                                  <m:r>
                                    <a:rPr lang="en-US" altLang="zh-CN" i="1">
                                      <a:solidFill>
                                        <a:schemeClr val="tx1"/>
                                      </a:solidFill>
                                      <a:latin typeface="Cambria Math" panose="02040503050406030204" pitchFamily="18" charset="0"/>
                                    </a:rPr>
                                    <m:t>6</m:t>
                                  </m:r>
                                </m:sup>
                                <m:e>
                                  <m:sSubSup>
                                    <m:sSubSupPr>
                                      <m:ctrlPr>
                                        <a:rPr lang="zh-CN" altLang="en-US" i="1">
                                          <a:solidFill>
                                            <a:schemeClr val="tx1"/>
                                          </a:solidFill>
                                          <a:latin typeface="Cambria Math" panose="02040503050406030204" pitchFamily="18" charset="0"/>
                                        </a:rPr>
                                      </m:ctrlPr>
                                    </m:sSubSupPr>
                                    <m:e>
                                      <m:r>
                                        <a:rPr lang="en-US" altLang="zh-CN" i="1">
                                          <a:solidFill>
                                            <a:schemeClr val="tx1"/>
                                          </a:solidFill>
                                          <a:latin typeface="Cambria Math" panose="02040503050406030204" pitchFamily="18" charset="0"/>
                                        </a:rPr>
                                        <m:t>𝑓</m:t>
                                      </m:r>
                                    </m:e>
                                    <m:sub>
                                      <m:r>
                                        <a:rPr lang="en-US" altLang="zh-CN" i="1">
                                          <a:solidFill>
                                            <a:schemeClr val="tx1"/>
                                          </a:solidFill>
                                          <a:latin typeface="Cambria Math" panose="02040503050406030204" pitchFamily="18" charset="0"/>
                                        </a:rPr>
                                        <m:t>𝑖𝑘</m:t>
                                      </m:r>
                                    </m:sub>
                                    <m:sup>
                                      <m:r>
                                        <a:rPr lang="en-US" altLang="zh-CN" i="1">
                                          <a:solidFill>
                                            <a:schemeClr val="tx1"/>
                                          </a:solidFill>
                                          <a:latin typeface="Cambria Math" panose="02040503050406030204" pitchFamily="18" charset="0"/>
                                        </a:rPr>
                                        <m:t>𝑛𝑎𝑡𝑖𝑜𝑛</m:t>
                                      </m:r>
                                    </m:sup>
                                  </m:sSubSup>
                                </m:e>
                              </m:nary>
                            </m:e>
                          </m:eqArr>
                        </m:e>
                      </m:d>
                    </m:oMath>
                  </m:oMathPara>
                </a14:m>
                <a:endParaRPr lang="zh-CN" altLang="en-US" dirty="0">
                  <a:solidFill>
                    <a:schemeClr val="tx1"/>
                  </a:solidFill>
                </a:endParaRPr>
              </a:p>
            </p:txBody>
          </p:sp>
        </mc:Choice>
        <mc:Fallback xmlns="">
          <p:sp>
            <p:nvSpPr>
              <p:cNvPr id="28" name="文本框 27">
                <a:extLst>
                  <a:ext uri="{FF2B5EF4-FFF2-40B4-BE49-F238E27FC236}">
                    <a16:creationId xmlns:a16="http://schemas.microsoft.com/office/drawing/2014/main" id="{5996EFFA-8C02-EF79-5816-EF55A2BE9B27}"/>
                  </a:ext>
                </a:extLst>
              </p:cNvPr>
              <p:cNvSpPr txBox="1">
                <a:spLocks noRot="1" noChangeAspect="1" noMove="1" noResize="1" noEditPoints="1" noAdjustHandles="1" noChangeArrowheads="1" noChangeShapeType="1" noTextEdit="1"/>
              </p:cNvSpPr>
              <p:nvPr/>
            </p:nvSpPr>
            <p:spPr>
              <a:xfrm>
                <a:off x="4594610" y="2876218"/>
                <a:ext cx="6096000" cy="1158651"/>
              </a:xfrm>
              <a:prstGeom prst="rect">
                <a:avLst/>
              </a:prstGeom>
              <a:blipFill>
                <a:blip r:embed="rId5"/>
                <a:stretch>
                  <a:fillRect/>
                </a:stretch>
              </a:blipFill>
            </p:spPr>
            <p:txBody>
              <a:bodyPr/>
              <a:lstStyle/>
              <a:p>
                <a:r>
                  <a:rPr lang="zh-CN" altLang="en-US">
                    <a:noFill/>
                  </a:rPr>
                  <a:t> </a:t>
                </a:r>
              </a:p>
            </p:txBody>
          </p:sp>
        </mc:Fallback>
      </mc:AlternateContent>
      <p:sp>
        <p:nvSpPr>
          <p:cNvPr id="29" name="文本框 28">
            <a:extLst>
              <a:ext uri="{FF2B5EF4-FFF2-40B4-BE49-F238E27FC236}">
                <a16:creationId xmlns:a16="http://schemas.microsoft.com/office/drawing/2014/main" id="{FDBA0A01-7252-39C8-0D66-30B7EBA73FEC}"/>
              </a:ext>
            </a:extLst>
          </p:cNvPr>
          <p:cNvSpPr txBox="1"/>
          <p:nvPr/>
        </p:nvSpPr>
        <p:spPr>
          <a:xfrm>
            <a:off x="4760839" y="1934342"/>
            <a:ext cx="2188027" cy="369332"/>
          </a:xfrm>
          <a:prstGeom prst="rect">
            <a:avLst/>
          </a:prstGeom>
          <a:noFill/>
        </p:spPr>
        <p:txBody>
          <a:bodyPr wrap="square">
            <a:spAutoFit/>
          </a:bodyPr>
          <a:lstStyle/>
          <a:p>
            <a:pPr>
              <a:spcAft>
                <a:spcPts val="600"/>
              </a:spcAft>
            </a:pPr>
            <a:r>
              <a:rPr lang="en-US" altLang="zh-CN" dirty="0"/>
              <a:t>Estimates of supply:</a:t>
            </a:r>
            <a:endParaRPr lang="zh-CN" altLang="en-US" dirty="0"/>
          </a:p>
        </p:txBody>
      </p:sp>
      <p:sp>
        <p:nvSpPr>
          <p:cNvPr id="30" name="文本框 29">
            <a:extLst>
              <a:ext uri="{FF2B5EF4-FFF2-40B4-BE49-F238E27FC236}">
                <a16:creationId xmlns:a16="http://schemas.microsoft.com/office/drawing/2014/main" id="{46136405-B613-D1E4-7166-CA167A320E83}"/>
              </a:ext>
            </a:extLst>
          </p:cNvPr>
          <p:cNvSpPr txBox="1"/>
          <p:nvPr/>
        </p:nvSpPr>
        <p:spPr>
          <a:xfrm>
            <a:off x="3774637" y="2411552"/>
            <a:ext cx="2188027" cy="369332"/>
          </a:xfrm>
          <a:prstGeom prst="rect">
            <a:avLst/>
          </a:prstGeom>
          <a:noFill/>
        </p:spPr>
        <p:txBody>
          <a:bodyPr wrap="square">
            <a:spAutoFit/>
          </a:bodyPr>
          <a:lstStyle/>
          <a:p>
            <a:pPr>
              <a:spcAft>
                <a:spcPts val="600"/>
              </a:spcAft>
            </a:pPr>
            <a:r>
              <a:rPr lang="en-US" altLang="zh-CN" dirty="0"/>
              <a:t>Estimates of demand:</a:t>
            </a:r>
            <a:endParaRPr lang="zh-CN" altLang="en-US" dirty="0"/>
          </a:p>
        </p:txBody>
      </p:sp>
      <p:sp>
        <p:nvSpPr>
          <p:cNvPr id="31" name="文本框 30">
            <a:extLst>
              <a:ext uri="{FF2B5EF4-FFF2-40B4-BE49-F238E27FC236}">
                <a16:creationId xmlns:a16="http://schemas.microsoft.com/office/drawing/2014/main" id="{F82A2F2B-0184-FC44-E62C-6DC7894E5E40}"/>
              </a:ext>
            </a:extLst>
          </p:cNvPr>
          <p:cNvSpPr txBox="1"/>
          <p:nvPr/>
        </p:nvSpPr>
        <p:spPr>
          <a:xfrm>
            <a:off x="9348124" y="2888510"/>
            <a:ext cx="1940360" cy="369332"/>
          </a:xfrm>
          <a:prstGeom prst="rect">
            <a:avLst/>
          </a:prstGeom>
          <a:noFill/>
        </p:spPr>
        <p:txBody>
          <a:bodyPr wrap="square">
            <a:spAutoFit/>
          </a:bodyPr>
          <a:lstStyle/>
          <a:p>
            <a:pPr>
              <a:spcAft>
                <a:spcPts val="600"/>
              </a:spcAft>
            </a:pPr>
            <a:r>
              <a:rPr lang="en-US" altLang="zh-CN" dirty="0"/>
              <a:t>(intermediate use)</a:t>
            </a:r>
            <a:endParaRPr lang="zh-CN" altLang="en-US" dirty="0"/>
          </a:p>
        </p:txBody>
      </p:sp>
      <p:sp>
        <p:nvSpPr>
          <p:cNvPr id="32" name="文本框 31">
            <a:extLst>
              <a:ext uri="{FF2B5EF4-FFF2-40B4-BE49-F238E27FC236}">
                <a16:creationId xmlns:a16="http://schemas.microsoft.com/office/drawing/2014/main" id="{E84252B2-951A-93A4-CC1E-4009361645A8}"/>
              </a:ext>
            </a:extLst>
          </p:cNvPr>
          <p:cNvSpPr txBox="1"/>
          <p:nvPr/>
        </p:nvSpPr>
        <p:spPr>
          <a:xfrm>
            <a:off x="9348124" y="3395522"/>
            <a:ext cx="1940360" cy="369332"/>
          </a:xfrm>
          <a:prstGeom prst="rect">
            <a:avLst/>
          </a:prstGeom>
          <a:noFill/>
        </p:spPr>
        <p:txBody>
          <a:bodyPr wrap="square">
            <a:spAutoFit/>
          </a:bodyPr>
          <a:lstStyle/>
          <a:p>
            <a:pPr>
              <a:spcAft>
                <a:spcPts val="600"/>
              </a:spcAft>
            </a:pPr>
            <a:r>
              <a:rPr lang="en-US" altLang="zh-CN" dirty="0"/>
              <a:t>(final use)</a:t>
            </a:r>
            <a:endParaRPr lang="zh-CN" altLang="en-US" dirty="0"/>
          </a:p>
        </p:txBody>
      </p:sp>
      <p:grpSp>
        <p:nvGrpSpPr>
          <p:cNvPr id="33" name="组合 32">
            <a:extLst>
              <a:ext uri="{FF2B5EF4-FFF2-40B4-BE49-F238E27FC236}">
                <a16:creationId xmlns:a16="http://schemas.microsoft.com/office/drawing/2014/main" id="{034872D2-A378-27ED-D622-DF628EC7EA1C}"/>
              </a:ext>
            </a:extLst>
          </p:cNvPr>
          <p:cNvGrpSpPr/>
          <p:nvPr/>
        </p:nvGrpSpPr>
        <p:grpSpPr>
          <a:xfrm>
            <a:off x="3620896" y="4130203"/>
            <a:ext cx="7516125" cy="821366"/>
            <a:chOff x="3620896" y="1396253"/>
            <a:chExt cx="7516125" cy="821366"/>
          </a:xfrm>
        </p:grpSpPr>
        <p:sp>
          <p:nvSpPr>
            <p:cNvPr id="34" name="Line 9">
              <a:extLst>
                <a:ext uri="{FF2B5EF4-FFF2-40B4-BE49-F238E27FC236}">
                  <a16:creationId xmlns:a16="http://schemas.microsoft.com/office/drawing/2014/main" id="{41D10CD3-BFEE-B964-84BF-73E1E87B3D5B}"/>
                </a:ext>
              </a:extLst>
            </p:cNvPr>
            <p:cNvSpPr>
              <a:spLocks noChangeShapeType="1"/>
            </p:cNvSpPr>
            <p:nvPr/>
          </p:nvSpPr>
          <p:spPr bwMode="auto">
            <a:xfrm>
              <a:off x="4742572" y="1824127"/>
              <a:ext cx="6394449" cy="0"/>
            </a:xfrm>
            <a:prstGeom prst="line">
              <a:avLst/>
            </a:prstGeom>
            <a:noFill/>
            <a:ln w="13">
              <a:solidFill>
                <a:srgbClr val="2E2C2C"/>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buFont typeface="Arial" pitchFamily="34" charset="0"/>
                <a:buNone/>
              </a:pPr>
              <a:endParaRPr lang="zh-CN" altLang="en-US">
                <a:solidFill>
                  <a:srgbClr val="024C89"/>
                </a:solidFill>
                <a:latin typeface="Arial"/>
                <a:ea typeface="宋体" panose="02010600030101010101" pitchFamily="2" charset="-122"/>
              </a:endParaRPr>
            </a:p>
          </p:txBody>
        </p:sp>
        <p:sp>
          <p:nvSpPr>
            <p:cNvPr id="35" name="TextBox 4">
              <a:extLst>
                <a:ext uri="{FF2B5EF4-FFF2-40B4-BE49-F238E27FC236}">
                  <a16:creationId xmlns:a16="http://schemas.microsoft.com/office/drawing/2014/main" id="{0948D710-C654-E1FF-F9FA-2F51650256D6}"/>
                </a:ext>
              </a:extLst>
            </p:cNvPr>
            <p:cNvSpPr txBox="1">
              <a:spLocks noChangeArrowheads="1"/>
            </p:cNvSpPr>
            <p:nvPr/>
          </p:nvSpPr>
          <p:spPr bwMode="auto">
            <a:xfrm>
              <a:off x="4777499" y="1428099"/>
              <a:ext cx="37941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fontAlgn="base" hangingPunct="1">
                <a:spcBef>
                  <a:spcPct val="0"/>
                </a:spcBef>
                <a:spcAft>
                  <a:spcPct val="0"/>
                </a:spcAft>
                <a:buFont typeface="Arial" pitchFamily="34" charset="0"/>
                <a:buNone/>
              </a:pPr>
              <a:r>
                <a:rPr lang="en-US" sz="2000" dirty="0">
                  <a:solidFill>
                    <a:srgbClr val="024C89"/>
                  </a:solidFill>
                  <a:latin typeface="微软雅黑" pitchFamily="34" charset="-122"/>
                  <a:ea typeface="微软雅黑" pitchFamily="34" charset="-122"/>
                </a:rPr>
                <a:t>S</a:t>
              </a:r>
              <a:r>
                <a:rPr lang="en-US" altLang="zh-CN" sz="2000" dirty="0">
                  <a:solidFill>
                    <a:srgbClr val="024C89"/>
                  </a:solidFill>
                  <a:latin typeface="微软雅黑" pitchFamily="34" charset="-122"/>
                  <a:ea typeface="微软雅黑" pitchFamily="34" charset="-122"/>
                </a:rPr>
                <a:t>upply-and-Demand Balance</a:t>
              </a:r>
              <a:endParaRPr lang="en-US" sz="2000" dirty="0">
                <a:solidFill>
                  <a:srgbClr val="024C89"/>
                </a:solidFill>
                <a:latin typeface="微软雅黑" pitchFamily="34" charset="-122"/>
                <a:ea typeface="微软雅黑" pitchFamily="34" charset="-122"/>
              </a:endParaRPr>
            </a:p>
          </p:txBody>
        </p:sp>
        <p:sp>
          <p:nvSpPr>
            <p:cNvPr id="36" name="Freeform 8">
              <a:extLst>
                <a:ext uri="{FF2B5EF4-FFF2-40B4-BE49-F238E27FC236}">
                  <a16:creationId xmlns:a16="http://schemas.microsoft.com/office/drawing/2014/main" id="{E546CF62-5A10-D7E6-20E3-9A39ABC57038}"/>
                </a:ext>
              </a:extLst>
            </p:cNvPr>
            <p:cNvSpPr>
              <a:spLocks/>
            </p:cNvSpPr>
            <p:nvPr/>
          </p:nvSpPr>
          <p:spPr bwMode="auto">
            <a:xfrm>
              <a:off x="4459673" y="1667758"/>
              <a:ext cx="269875" cy="312737"/>
            </a:xfrm>
            <a:custGeom>
              <a:avLst/>
              <a:gdLst>
                <a:gd name="T0" fmla="*/ 2147483647 w 274"/>
                <a:gd name="T1" fmla="*/ 2147483647 h 317"/>
                <a:gd name="T2" fmla="*/ 2147483647 w 274"/>
                <a:gd name="T3" fmla="*/ 2147483647 h 317"/>
                <a:gd name="T4" fmla="*/ 0 w 274"/>
                <a:gd name="T5" fmla="*/ 2147483647 h 317"/>
                <a:gd name="T6" fmla="*/ 0 w 274"/>
                <a:gd name="T7" fmla="*/ 2147483647 h 317"/>
                <a:gd name="T8" fmla="*/ 0 w 274"/>
                <a:gd name="T9" fmla="*/ 0 h 317"/>
                <a:gd name="T10" fmla="*/ 2147483647 w 274"/>
                <a:gd name="T11" fmla="*/ 2147483647 h 317"/>
                <a:gd name="T12" fmla="*/ 2147483647 w 274"/>
                <a:gd name="T13" fmla="*/ 2147483647 h 3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4" h="317">
                  <a:moveTo>
                    <a:pt x="274" y="158"/>
                  </a:moveTo>
                  <a:lnTo>
                    <a:pt x="137" y="238"/>
                  </a:lnTo>
                  <a:lnTo>
                    <a:pt x="0" y="317"/>
                  </a:lnTo>
                  <a:lnTo>
                    <a:pt x="0" y="158"/>
                  </a:lnTo>
                  <a:lnTo>
                    <a:pt x="0" y="0"/>
                  </a:lnTo>
                  <a:lnTo>
                    <a:pt x="137" y="79"/>
                  </a:lnTo>
                  <a:lnTo>
                    <a:pt x="274" y="158"/>
                  </a:lnTo>
                  <a:close/>
                </a:path>
              </a:pathLst>
            </a:custGeom>
            <a:solidFill>
              <a:srgbClr val="024C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buFont typeface="Arial" pitchFamily="34" charset="0"/>
                <a:buNone/>
                <a:defRPr/>
              </a:pPr>
              <a:endParaRPr lang="zh-CN" altLang="en-US" kern="0">
                <a:solidFill>
                  <a:srgbClr val="024C89"/>
                </a:solidFill>
                <a:latin typeface="Arial"/>
                <a:ea typeface="宋体" panose="02010600030101010101" pitchFamily="2" charset="-122"/>
              </a:endParaRPr>
            </a:p>
          </p:txBody>
        </p:sp>
        <p:grpSp>
          <p:nvGrpSpPr>
            <p:cNvPr id="37" name="组合 36">
              <a:extLst>
                <a:ext uri="{FF2B5EF4-FFF2-40B4-BE49-F238E27FC236}">
                  <a16:creationId xmlns:a16="http://schemas.microsoft.com/office/drawing/2014/main" id="{0A60DA31-3548-15E8-04EE-DF94F269EF25}"/>
                </a:ext>
              </a:extLst>
            </p:cNvPr>
            <p:cNvGrpSpPr/>
            <p:nvPr/>
          </p:nvGrpSpPr>
          <p:grpSpPr>
            <a:xfrm>
              <a:off x="3620896" y="1396253"/>
              <a:ext cx="821366" cy="821366"/>
              <a:chOff x="2903591" y="1355343"/>
              <a:chExt cx="821366" cy="821366"/>
            </a:xfrm>
          </p:grpSpPr>
          <p:sp>
            <p:nvSpPr>
              <p:cNvPr id="38" name="Oval 6">
                <a:extLst>
                  <a:ext uri="{FF2B5EF4-FFF2-40B4-BE49-F238E27FC236}">
                    <a16:creationId xmlns:a16="http://schemas.microsoft.com/office/drawing/2014/main" id="{F551357E-0814-BC84-39D5-43875A89E083}"/>
                  </a:ext>
                </a:extLst>
              </p:cNvPr>
              <p:cNvSpPr>
                <a:spLocks noChangeArrowheads="1"/>
              </p:cNvSpPr>
              <p:nvPr/>
            </p:nvSpPr>
            <p:spPr bwMode="auto">
              <a:xfrm>
                <a:off x="2903591" y="1355343"/>
                <a:ext cx="821366" cy="821366"/>
              </a:xfrm>
              <a:prstGeom prst="ellipse">
                <a:avLst/>
              </a:prstGeom>
              <a:solidFill>
                <a:srgbClr val="DFDF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buFont typeface="Arial" pitchFamily="34" charset="0"/>
                  <a:buNone/>
                </a:pPr>
                <a:endParaRPr lang="zh-CN" altLang="en-US">
                  <a:solidFill>
                    <a:srgbClr val="024C89"/>
                  </a:solidFill>
                  <a:latin typeface="Arial"/>
                  <a:ea typeface="宋体" panose="02010600030101010101" pitchFamily="2" charset="-122"/>
                </a:endParaRPr>
              </a:p>
            </p:txBody>
          </p:sp>
          <p:sp>
            <p:nvSpPr>
              <p:cNvPr id="39" name="Oval 7">
                <a:extLst>
                  <a:ext uri="{FF2B5EF4-FFF2-40B4-BE49-F238E27FC236}">
                    <a16:creationId xmlns:a16="http://schemas.microsoft.com/office/drawing/2014/main" id="{B9357B22-5D81-CE19-8070-92119C6E31AF}"/>
                  </a:ext>
                </a:extLst>
              </p:cNvPr>
              <p:cNvSpPr>
                <a:spLocks noChangeArrowheads="1"/>
              </p:cNvSpPr>
              <p:nvPr/>
            </p:nvSpPr>
            <p:spPr bwMode="auto">
              <a:xfrm>
                <a:off x="2972038" y="1424396"/>
                <a:ext cx="684471" cy="683260"/>
              </a:xfrm>
              <a:prstGeom prst="ellipse">
                <a:avLst/>
              </a:prstGeom>
              <a:solidFill>
                <a:srgbClr val="024C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buFont typeface="Arial" pitchFamily="34" charset="0"/>
                  <a:buNone/>
                  <a:defRPr/>
                </a:pPr>
                <a:endParaRPr lang="zh-CN" altLang="en-US" kern="0">
                  <a:solidFill>
                    <a:srgbClr val="024C89"/>
                  </a:solidFill>
                  <a:latin typeface="Arial"/>
                  <a:ea typeface="宋体" panose="02010600030101010101" pitchFamily="2" charset="-122"/>
                </a:endParaRPr>
              </a:p>
            </p:txBody>
          </p:sp>
          <p:sp>
            <p:nvSpPr>
              <p:cNvPr id="40" name="TextBox 18">
                <a:extLst>
                  <a:ext uri="{FF2B5EF4-FFF2-40B4-BE49-F238E27FC236}">
                    <a16:creationId xmlns:a16="http://schemas.microsoft.com/office/drawing/2014/main" id="{6B9AF4C5-A9FF-5BF5-CCED-82AA0868B432}"/>
                  </a:ext>
                </a:extLst>
              </p:cNvPr>
              <p:cNvSpPr txBox="1">
                <a:spLocks noChangeArrowheads="1"/>
              </p:cNvSpPr>
              <p:nvPr/>
            </p:nvSpPr>
            <p:spPr bwMode="auto">
              <a:xfrm>
                <a:off x="2988900" y="1564398"/>
                <a:ext cx="6881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fontAlgn="base" hangingPunct="1">
                  <a:spcBef>
                    <a:spcPct val="0"/>
                  </a:spcBef>
                  <a:spcAft>
                    <a:spcPct val="0"/>
                  </a:spcAft>
                  <a:buFont typeface="Arial" pitchFamily="34" charset="0"/>
                  <a:buNone/>
                </a:pPr>
                <a:r>
                  <a:rPr lang="en-US" altLang="zh-CN" sz="2000" b="1" dirty="0">
                    <a:solidFill>
                      <a:srgbClr val="FFFFFF"/>
                    </a:solidFill>
                    <a:latin typeface="微软雅黑" pitchFamily="34" charset="-122"/>
                    <a:ea typeface="微软雅黑" pitchFamily="34" charset="-122"/>
                  </a:rPr>
                  <a:t>02</a:t>
                </a:r>
              </a:p>
            </p:txBody>
          </p:sp>
        </p:grpSp>
      </p:grpSp>
      <mc:AlternateContent xmlns:mc="http://schemas.openxmlformats.org/markup-compatibility/2006" xmlns:a14="http://schemas.microsoft.com/office/drawing/2010/main">
        <mc:Choice Requires="a14">
          <p:sp>
            <p:nvSpPr>
              <p:cNvPr id="43" name="文本框 42">
                <a:extLst>
                  <a:ext uri="{FF2B5EF4-FFF2-40B4-BE49-F238E27FC236}">
                    <a16:creationId xmlns:a16="http://schemas.microsoft.com/office/drawing/2014/main" id="{800FECB2-FE8F-C401-1127-412C8C586F1E}"/>
                  </a:ext>
                </a:extLst>
              </p:cNvPr>
              <p:cNvSpPr txBox="1"/>
              <p:nvPr/>
            </p:nvSpPr>
            <p:spPr>
              <a:xfrm>
                <a:off x="4390676" y="4603485"/>
                <a:ext cx="6096000" cy="65909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i="1" smtClean="0">
                          <a:latin typeface="Cambria Math" panose="02040503050406030204" pitchFamily="18" charset="0"/>
                        </a:rPr>
                        <m:t>𝑚𝑎𝑥𝑖𝑚𝑖𝑧𝑒</m:t>
                      </m:r>
                      <m:r>
                        <a:rPr lang="zh-CN" altLang="en-US" i="0">
                          <a:latin typeface="Cambria Math" panose="02040503050406030204" pitchFamily="18" charset="0"/>
                        </a:rPr>
                        <m:t> </m:t>
                      </m:r>
                      <m:r>
                        <a:rPr lang="zh-CN" altLang="en-US" i="1">
                          <a:latin typeface="Cambria Math" panose="02040503050406030204" pitchFamily="18" charset="0"/>
                        </a:rPr>
                        <m:t>𝐸𝑛𝑡𝑟𝑜𝑝𝑦</m:t>
                      </m:r>
                      <m:r>
                        <a:rPr lang="zh-CN" altLang="en-US" i="0">
                          <a:latin typeface="Cambria Math" panose="02040503050406030204" pitchFamily="18" charset="0"/>
                        </a:rPr>
                        <m:t>=−</m:t>
                      </m:r>
                      <m:nary>
                        <m:naryPr>
                          <m:chr m:val="∑"/>
                          <m:limLoc m:val="subSup"/>
                          <m:ctrlPr>
                            <a:rPr lang="zh-CN" altLang="en-US" i="1">
                              <a:latin typeface="Cambria Math" panose="02040503050406030204" pitchFamily="18" charset="0"/>
                            </a:rPr>
                          </m:ctrlPr>
                        </m:naryPr>
                        <m:sub>
                          <m:r>
                            <a:rPr lang="zh-CN" altLang="en-US" i="1">
                              <a:latin typeface="Cambria Math" panose="02040503050406030204" pitchFamily="18" charset="0"/>
                            </a:rPr>
                            <m:t>𝑟</m:t>
                          </m:r>
                          <m:r>
                            <a:rPr lang="zh-CN" altLang="en-US" i="0">
                              <a:latin typeface="Cambria Math" panose="02040503050406030204" pitchFamily="18" charset="0"/>
                            </a:rPr>
                            <m:t>=1</m:t>
                          </m:r>
                        </m:sub>
                        <m:sup>
                          <m:r>
                            <a:rPr lang="zh-CN" altLang="en-US" i="0">
                              <a:latin typeface="Cambria Math" panose="02040503050406030204" pitchFamily="18" charset="0"/>
                            </a:rPr>
                            <m:t>12</m:t>
                          </m:r>
                        </m:sup>
                        <m:e>
                          <m:nary>
                            <m:naryPr>
                              <m:chr m:val="∑"/>
                              <m:limLoc m:val="subSup"/>
                              <m:ctrlPr>
                                <a:rPr lang="zh-CN" altLang="en-US" i="1">
                                  <a:latin typeface="Cambria Math" panose="02040503050406030204" pitchFamily="18" charset="0"/>
                                </a:rPr>
                              </m:ctrlPr>
                            </m:naryPr>
                            <m:sub>
                              <m:r>
                                <a:rPr lang="zh-CN" altLang="en-US" i="1">
                                  <a:latin typeface="Cambria Math" panose="02040503050406030204" pitchFamily="18" charset="0"/>
                                </a:rPr>
                                <m:t>𝑘</m:t>
                              </m:r>
                              <m:r>
                                <a:rPr lang="zh-CN" altLang="en-US" i="0">
                                  <a:latin typeface="Cambria Math" panose="02040503050406030204" pitchFamily="18" charset="0"/>
                                </a:rPr>
                                <m:t>=1</m:t>
                              </m:r>
                            </m:sub>
                            <m:sup>
                              <m:r>
                                <a:rPr lang="zh-CN" altLang="en-US" i="0">
                                  <a:latin typeface="Cambria Math" panose="02040503050406030204" pitchFamily="18" charset="0"/>
                                </a:rPr>
                                <m:t>4</m:t>
                              </m:r>
                            </m:sup>
                            <m:e>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𝑝</m:t>
                                  </m:r>
                                </m:e>
                                <m:sub>
                                  <m:r>
                                    <a:rPr lang="zh-CN" altLang="en-US" i="1">
                                      <a:latin typeface="Cambria Math" panose="02040503050406030204" pitchFamily="18" charset="0"/>
                                    </a:rPr>
                                    <m:t>𝑖𝑟</m:t>
                                  </m:r>
                                  <m:r>
                                    <a:rPr lang="zh-CN" altLang="en-US" i="0">
                                      <a:latin typeface="Cambria Math" panose="02040503050406030204" pitchFamily="18" charset="0"/>
                                    </a:rPr>
                                    <m:t>,</m:t>
                                  </m:r>
                                  <m:r>
                                    <a:rPr lang="zh-CN" altLang="en-US" i="1">
                                      <a:latin typeface="Cambria Math" panose="02040503050406030204" pitchFamily="18" charset="0"/>
                                    </a:rPr>
                                    <m:t>𝑘</m:t>
                                  </m:r>
                                </m:sub>
                              </m:sSub>
                              <m:func>
                                <m:funcPr>
                                  <m:ctrlPr>
                                    <a:rPr lang="zh-CN" altLang="en-US" i="1">
                                      <a:latin typeface="Cambria Math" panose="02040503050406030204" pitchFamily="18" charset="0"/>
                                    </a:rPr>
                                  </m:ctrlPr>
                                </m:funcPr>
                                <m:fName>
                                  <m:r>
                                    <a:rPr lang="zh-CN" altLang="en-US" i="0">
                                      <a:latin typeface="Cambria Math" panose="02040503050406030204" pitchFamily="18" charset="0"/>
                                    </a:rPr>
                                    <m:t>⋅</m:t>
                                  </m:r>
                                  <m:r>
                                    <m:rPr>
                                      <m:sty m:val="p"/>
                                    </m:rPr>
                                    <a:rPr lang="zh-CN" altLang="en-US" i="0">
                                      <a:latin typeface="Cambria Math" panose="02040503050406030204" pitchFamily="18" charset="0"/>
                                    </a:rPr>
                                    <m:t>ln</m:t>
                                  </m:r>
                                </m:fName>
                                <m:e>
                                  <m:d>
                                    <m:dPr>
                                      <m:ctrlPr>
                                        <a:rPr lang="zh-CN" altLang="en-US" i="1">
                                          <a:solidFill>
                                            <a:srgbClr val="836967"/>
                                          </a:solidFill>
                                          <a:latin typeface="Cambria Math" panose="02040503050406030204" pitchFamily="18" charset="0"/>
                                        </a:rPr>
                                      </m:ctrlPr>
                                    </m:dPr>
                                    <m:e>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𝑝</m:t>
                                          </m:r>
                                        </m:e>
                                        <m:sub>
                                          <m:r>
                                            <a:rPr lang="zh-CN" altLang="en-US" i="1">
                                              <a:latin typeface="Cambria Math" panose="02040503050406030204" pitchFamily="18" charset="0"/>
                                            </a:rPr>
                                            <m:t>𝑖𝑟</m:t>
                                          </m:r>
                                          <m:r>
                                            <a:rPr lang="zh-CN" altLang="en-US" i="0">
                                              <a:latin typeface="Cambria Math" panose="02040503050406030204" pitchFamily="18" charset="0"/>
                                            </a:rPr>
                                            <m:t>,</m:t>
                                          </m:r>
                                          <m:r>
                                            <a:rPr lang="zh-CN" altLang="en-US" i="1">
                                              <a:latin typeface="Cambria Math" panose="02040503050406030204" pitchFamily="18" charset="0"/>
                                            </a:rPr>
                                            <m:t>𝑘</m:t>
                                          </m:r>
                                        </m:sub>
                                      </m:sSub>
                                    </m:e>
                                  </m:d>
                                </m:e>
                              </m:func>
                            </m:e>
                          </m:nary>
                        </m:e>
                      </m:nary>
                    </m:oMath>
                  </m:oMathPara>
                </a14:m>
                <a:endParaRPr lang="zh-CN" altLang="en-US" dirty="0"/>
              </a:p>
            </p:txBody>
          </p:sp>
        </mc:Choice>
        <mc:Fallback xmlns="">
          <p:sp>
            <p:nvSpPr>
              <p:cNvPr id="43" name="文本框 42">
                <a:extLst>
                  <a:ext uri="{FF2B5EF4-FFF2-40B4-BE49-F238E27FC236}">
                    <a16:creationId xmlns:a16="http://schemas.microsoft.com/office/drawing/2014/main" id="{800FECB2-FE8F-C401-1127-412C8C586F1E}"/>
                  </a:ext>
                </a:extLst>
              </p:cNvPr>
              <p:cNvSpPr txBox="1">
                <a:spLocks noRot="1" noChangeAspect="1" noMove="1" noResize="1" noEditPoints="1" noAdjustHandles="1" noChangeArrowheads="1" noChangeShapeType="1" noTextEdit="1"/>
              </p:cNvSpPr>
              <p:nvPr/>
            </p:nvSpPr>
            <p:spPr>
              <a:xfrm>
                <a:off x="4390676" y="4603485"/>
                <a:ext cx="6096000" cy="659091"/>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6" name="文本框 45">
                <a:extLst>
                  <a:ext uri="{FF2B5EF4-FFF2-40B4-BE49-F238E27FC236}">
                    <a16:creationId xmlns:a16="http://schemas.microsoft.com/office/drawing/2014/main" id="{49FAB59D-E443-BF13-5FFE-7ABBDAD1B738}"/>
                  </a:ext>
                </a:extLst>
              </p:cNvPr>
              <p:cNvSpPr txBox="1"/>
              <p:nvPr/>
            </p:nvSpPr>
            <p:spPr>
              <a:xfrm>
                <a:off x="5208520" y="5577360"/>
                <a:ext cx="3480691" cy="100405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sz="1600" smtClean="0">
                          <a:solidFill>
                            <a:schemeClr val="tx1"/>
                          </a:solidFill>
                          <a:latin typeface="Cambria Math" panose="02040503050406030204" pitchFamily="18" charset="0"/>
                        </a:rPr>
                        <m:t>∀</m:t>
                      </m:r>
                      <m:r>
                        <a:rPr lang="zh-CN" altLang="en-US" sz="1600" i="1">
                          <a:solidFill>
                            <a:schemeClr val="tx1"/>
                          </a:solidFill>
                          <a:latin typeface="Cambria Math" panose="02040503050406030204" pitchFamily="18" charset="0"/>
                        </a:rPr>
                        <m:t>𝑟</m:t>
                      </m:r>
                      <m:r>
                        <a:rPr lang="zh-CN" altLang="en-US" sz="1600" i="0">
                          <a:solidFill>
                            <a:schemeClr val="tx1"/>
                          </a:solidFill>
                          <a:latin typeface="Cambria Math" panose="02040503050406030204" pitchFamily="18" charset="0"/>
                        </a:rPr>
                        <m:t>,  </m:t>
                      </m:r>
                      <m:d>
                        <m:dPr>
                          <m:begChr m:val="{"/>
                          <m:endChr m:val=""/>
                          <m:ctrlPr>
                            <a:rPr lang="zh-CN" altLang="en-US" sz="1600" i="1">
                              <a:solidFill>
                                <a:schemeClr val="tx1"/>
                              </a:solidFill>
                              <a:latin typeface="Cambria Math" panose="02040503050406030204" pitchFamily="18" charset="0"/>
                            </a:rPr>
                          </m:ctrlPr>
                        </m:dPr>
                        <m:e>
                          <m:eqArr>
                            <m:eqArrPr>
                              <m:ctrlPr>
                                <a:rPr lang="zh-CN" altLang="en-US" sz="1600" i="1">
                                  <a:solidFill>
                                    <a:schemeClr val="tx1"/>
                                  </a:solidFill>
                                  <a:latin typeface="Cambria Math" panose="02040503050406030204" pitchFamily="18" charset="0"/>
                                </a:rPr>
                              </m:ctrlPr>
                            </m:eqArrPr>
                            <m:e>
                              <m:r>
                                <a:rPr lang="zh-CN" altLang="en-US" sz="1600" i="0">
                                  <a:solidFill>
                                    <a:schemeClr val="tx1"/>
                                  </a:solidFill>
                                  <a:latin typeface="Cambria Math" panose="02040503050406030204" pitchFamily="18" charset="0"/>
                                </a:rPr>
                                <m:t>&amp;</m:t>
                              </m:r>
                              <m:sSub>
                                <m:sSubPr>
                                  <m:ctrlPr>
                                    <a:rPr lang="zh-CN" altLang="en-US" sz="1600" i="1">
                                      <a:solidFill>
                                        <a:schemeClr val="tx1"/>
                                      </a:solidFill>
                                      <a:latin typeface="Cambria Math" panose="02040503050406030204" pitchFamily="18" charset="0"/>
                                    </a:rPr>
                                  </m:ctrlPr>
                                </m:sSubPr>
                                <m:e>
                                  <m:r>
                                    <a:rPr lang="zh-CN" altLang="en-US" sz="1600" i="1">
                                      <a:solidFill>
                                        <a:schemeClr val="tx1"/>
                                      </a:solidFill>
                                      <a:latin typeface="Cambria Math" panose="02040503050406030204" pitchFamily="18" charset="0"/>
                                    </a:rPr>
                                    <m:t>𝑝</m:t>
                                  </m:r>
                                </m:e>
                                <m:sub>
                                  <m:r>
                                    <a:rPr lang="zh-CN" altLang="en-US" sz="1600" i="1">
                                      <a:solidFill>
                                        <a:schemeClr val="tx1"/>
                                      </a:solidFill>
                                      <a:latin typeface="Cambria Math" panose="02040503050406030204" pitchFamily="18" charset="0"/>
                                    </a:rPr>
                                    <m:t>𝑖𝑟</m:t>
                                  </m:r>
                                  <m:r>
                                    <a:rPr lang="zh-CN" altLang="en-US" sz="1600" i="0">
                                      <a:solidFill>
                                        <a:schemeClr val="tx1"/>
                                      </a:solidFill>
                                      <a:latin typeface="Cambria Math" panose="02040503050406030204" pitchFamily="18" charset="0"/>
                                    </a:rPr>
                                    <m:t>,1</m:t>
                                  </m:r>
                                </m:sub>
                              </m:sSub>
                              <m:sSub>
                                <m:sSubPr>
                                  <m:ctrlPr>
                                    <a:rPr lang="zh-CN" altLang="en-US" sz="1600" i="1">
                                      <a:solidFill>
                                        <a:schemeClr val="tx1"/>
                                      </a:solidFill>
                                      <a:latin typeface="Cambria Math" panose="02040503050406030204" pitchFamily="18" charset="0"/>
                                    </a:rPr>
                                  </m:ctrlPr>
                                </m:sSubPr>
                                <m:e>
                                  <m:r>
                                    <a:rPr lang="zh-CN" altLang="en-US" sz="1600" i="0">
                                      <a:solidFill>
                                        <a:schemeClr val="tx1"/>
                                      </a:solidFill>
                                      <a:latin typeface="Cambria Math" panose="02040503050406030204" pitchFamily="18" charset="0"/>
                                    </a:rPr>
                                    <m:t>⋅</m:t>
                                  </m:r>
                                  <m:r>
                                    <a:rPr lang="zh-CN" altLang="en-US" sz="1600" i="1">
                                      <a:solidFill>
                                        <a:schemeClr val="tx1"/>
                                      </a:solidFill>
                                      <a:latin typeface="Cambria Math" panose="02040503050406030204" pitchFamily="18" charset="0"/>
                                    </a:rPr>
                                    <m:t>𝑠</m:t>
                                  </m:r>
                                </m:e>
                                <m:sub>
                                  <m:r>
                                    <a:rPr lang="zh-CN" altLang="en-US" sz="1600" i="1">
                                      <a:solidFill>
                                        <a:schemeClr val="tx1"/>
                                      </a:solidFill>
                                      <a:latin typeface="Cambria Math" panose="02040503050406030204" pitchFamily="18" charset="0"/>
                                    </a:rPr>
                                    <m:t>𝑖</m:t>
                                  </m:r>
                                </m:sub>
                              </m:sSub>
                              <m:r>
                                <a:rPr lang="zh-CN" altLang="en-US" sz="1600" i="0">
                                  <a:solidFill>
                                    <a:schemeClr val="tx1"/>
                                  </a:solidFill>
                                  <a:latin typeface="Cambria Math" panose="02040503050406030204" pitchFamily="18" charset="0"/>
                                </a:rPr>
                                <m:t>=</m:t>
                              </m:r>
                              <m:sSub>
                                <m:sSubPr>
                                  <m:ctrlPr>
                                    <a:rPr lang="zh-CN" altLang="en-US" sz="1600" i="1">
                                      <a:solidFill>
                                        <a:schemeClr val="tx1"/>
                                      </a:solidFill>
                                      <a:latin typeface="Cambria Math" panose="02040503050406030204" pitchFamily="18" charset="0"/>
                                    </a:rPr>
                                  </m:ctrlPr>
                                </m:sSubPr>
                                <m:e>
                                  <m:r>
                                    <a:rPr lang="zh-CN" altLang="en-US" sz="1600" i="1">
                                      <a:solidFill>
                                        <a:schemeClr val="tx1"/>
                                      </a:solidFill>
                                      <a:latin typeface="Cambria Math" panose="02040503050406030204" pitchFamily="18" charset="0"/>
                                    </a:rPr>
                                    <m:t>𝑝</m:t>
                                  </m:r>
                                </m:e>
                                <m:sub>
                                  <m:r>
                                    <a:rPr lang="zh-CN" altLang="en-US" sz="1600" i="1">
                                      <a:solidFill>
                                        <a:schemeClr val="tx1"/>
                                      </a:solidFill>
                                      <a:latin typeface="Cambria Math" panose="02040503050406030204" pitchFamily="18" charset="0"/>
                                    </a:rPr>
                                    <m:t>𝑖𝑟</m:t>
                                  </m:r>
                                  <m:r>
                                    <a:rPr lang="zh-CN" altLang="en-US" sz="1600" i="0">
                                      <a:solidFill>
                                        <a:schemeClr val="tx1"/>
                                      </a:solidFill>
                                      <a:latin typeface="Cambria Math" panose="02040503050406030204" pitchFamily="18" charset="0"/>
                                    </a:rPr>
                                    <m:t>,3</m:t>
                                  </m:r>
                                </m:sub>
                              </m:sSub>
                              <m:r>
                                <a:rPr lang="zh-CN" altLang="en-US" sz="1600" i="0">
                                  <a:solidFill>
                                    <a:schemeClr val="tx1"/>
                                  </a:solidFill>
                                  <a:latin typeface="Cambria Math" panose="02040503050406030204" pitchFamily="18" charset="0"/>
                                </a:rPr>
                                <m:t>⋅</m:t>
                              </m:r>
                              <m:sSub>
                                <m:sSubPr>
                                  <m:ctrlPr>
                                    <a:rPr lang="zh-CN" altLang="en-US" sz="1600" i="1">
                                      <a:solidFill>
                                        <a:schemeClr val="tx1"/>
                                      </a:solidFill>
                                      <a:latin typeface="Cambria Math" panose="02040503050406030204" pitchFamily="18" charset="0"/>
                                    </a:rPr>
                                  </m:ctrlPr>
                                </m:sSubPr>
                                <m:e>
                                  <m:r>
                                    <a:rPr lang="zh-CN" altLang="en-US" sz="1600" i="1">
                                      <a:solidFill>
                                        <a:schemeClr val="tx1"/>
                                      </a:solidFill>
                                      <a:latin typeface="Cambria Math" panose="02040503050406030204" pitchFamily="18" charset="0"/>
                                    </a:rPr>
                                    <m:t>𝑑</m:t>
                                  </m:r>
                                </m:e>
                                <m:sub>
                                  <m:r>
                                    <a:rPr lang="zh-CN" altLang="en-US" sz="1600" i="1">
                                      <a:solidFill>
                                        <a:schemeClr val="tx1"/>
                                      </a:solidFill>
                                      <a:latin typeface="Cambria Math" panose="02040503050406030204" pitchFamily="18" charset="0"/>
                                    </a:rPr>
                                    <m:t>𝑖</m:t>
                                  </m:r>
                                </m:sub>
                              </m:sSub>
                            </m:e>
                            <m:e>
                              <m:r>
                                <a:rPr lang="zh-CN" altLang="en-US" sz="1600" i="0">
                                  <a:solidFill>
                                    <a:schemeClr val="tx1"/>
                                  </a:solidFill>
                                  <a:latin typeface="Cambria Math" panose="02040503050406030204" pitchFamily="18" charset="0"/>
                                </a:rPr>
                                <m:t>&amp;</m:t>
                              </m:r>
                              <m:d>
                                <m:dPr>
                                  <m:ctrlPr>
                                    <a:rPr lang="zh-CN" altLang="en-US" sz="1600" i="1">
                                      <a:solidFill>
                                        <a:schemeClr val="tx1"/>
                                      </a:solidFill>
                                      <a:latin typeface="Cambria Math" panose="02040503050406030204" pitchFamily="18" charset="0"/>
                                    </a:rPr>
                                  </m:ctrlPr>
                                </m:dPr>
                                <m:e>
                                  <m:sSub>
                                    <m:sSubPr>
                                      <m:ctrlPr>
                                        <a:rPr lang="zh-CN" altLang="en-US" sz="1600" i="1">
                                          <a:solidFill>
                                            <a:schemeClr val="tx1"/>
                                          </a:solidFill>
                                          <a:latin typeface="Cambria Math" panose="02040503050406030204" pitchFamily="18" charset="0"/>
                                        </a:rPr>
                                      </m:ctrlPr>
                                    </m:sSubPr>
                                    <m:e>
                                      <m:r>
                                        <a:rPr lang="zh-CN" altLang="en-US" sz="1600" i="1">
                                          <a:solidFill>
                                            <a:schemeClr val="tx1"/>
                                          </a:solidFill>
                                          <a:latin typeface="Cambria Math" panose="02040503050406030204" pitchFamily="18" charset="0"/>
                                        </a:rPr>
                                        <m:t>𝑝</m:t>
                                      </m:r>
                                    </m:e>
                                    <m:sub>
                                      <m:r>
                                        <a:rPr lang="zh-CN" altLang="en-US" sz="1600" i="1">
                                          <a:solidFill>
                                            <a:schemeClr val="tx1"/>
                                          </a:solidFill>
                                          <a:latin typeface="Cambria Math" panose="02040503050406030204" pitchFamily="18" charset="0"/>
                                        </a:rPr>
                                        <m:t>𝑖𝑟</m:t>
                                      </m:r>
                                      <m:r>
                                        <a:rPr lang="zh-CN" altLang="en-US" sz="1600" i="0">
                                          <a:solidFill>
                                            <a:schemeClr val="tx1"/>
                                          </a:solidFill>
                                          <a:latin typeface="Cambria Math" panose="02040503050406030204" pitchFamily="18" charset="0"/>
                                        </a:rPr>
                                        <m:t>,1</m:t>
                                      </m:r>
                                    </m:sub>
                                  </m:sSub>
                                  <m:r>
                                    <a:rPr lang="zh-CN" altLang="en-US" sz="1600" i="0">
                                      <a:solidFill>
                                        <a:schemeClr val="tx1"/>
                                      </a:solidFill>
                                      <a:latin typeface="Cambria Math" panose="02040503050406030204" pitchFamily="18" charset="0"/>
                                    </a:rPr>
                                    <m:t>+</m:t>
                                  </m:r>
                                  <m:sSub>
                                    <m:sSubPr>
                                      <m:ctrlPr>
                                        <a:rPr lang="zh-CN" altLang="en-US" sz="1600" i="1">
                                          <a:solidFill>
                                            <a:schemeClr val="tx1"/>
                                          </a:solidFill>
                                          <a:latin typeface="Cambria Math" panose="02040503050406030204" pitchFamily="18" charset="0"/>
                                        </a:rPr>
                                      </m:ctrlPr>
                                    </m:sSubPr>
                                    <m:e>
                                      <m:r>
                                        <a:rPr lang="zh-CN" altLang="en-US" sz="1600" i="1">
                                          <a:solidFill>
                                            <a:schemeClr val="tx1"/>
                                          </a:solidFill>
                                          <a:latin typeface="Cambria Math" panose="02040503050406030204" pitchFamily="18" charset="0"/>
                                        </a:rPr>
                                        <m:t>𝑝</m:t>
                                      </m:r>
                                    </m:e>
                                    <m:sub>
                                      <m:r>
                                        <a:rPr lang="zh-CN" altLang="en-US" sz="1600" i="1">
                                          <a:solidFill>
                                            <a:schemeClr val="tx1"/>
                                          </a:solidFill>
                                          <a:latin typeface="Cambria Math" panose="02040503050406030204" pitchFamily="18" charset="0"/>
                                        </a:rPr>
                                        <m:t>𝑖𝑟</m:t>
                                      </m:r>
                                      <m:r>
                                        <a:rPr lang="zh-CN" altLang="en-US" sz="1600" i="0">
                                          <a:solidFill>
                                            <a:schemeClr val="tx1"/>
                                          </a:solidFill>
                                          <a:latin typeface="Cambria Math" panose="02040503050406030204" pitchFamily="18" charset="0"/>
                                        </a:rPr>
                                        <m:t>,2</m:t>
                                      </m:r>
                                    </m:sub>
                                  </m:sSub>
                                </m:e>
                              </m:d>
                              <m:r>
                                <a:rPr lang="zh-CN" altLang="en-US" sz="1600" i="0">
                                  <a:solidFill>
                                    <a:schemeClr val="tx1"/>
                                  </a:solidFill>
                                  <a:latin typeface="Cambria Math" panose="02040503050406030204" pitchFamily="18" charset="0"/>
                                </a:rPr>
                                <m:t>⋅</m:t>
                              </m:r>
                              <m:sSub>
                                <m:sSubPr>
                                  <m:ctrlPr>
                                    <a:rPr lang="zh-CN" altLang="en-US" sz="1600" i="1">
                                      <a:solidFill>
                                        <a:schemeClr val="tx1"/>
                                      </a:solidFill>
                                      <a:latin typeface="Cambria Math" panose="02040503050406030204" pitchFamily="18" charset="0"/>
                                    </a:rPr>
                                  </m:ctrlPr>
                                </m:sSubPr>
                                <m:e>
                                  <m:r>
                                    <a:rPr lang="zh-CN" altLang="en-US" sz="1600" i="1">
                                      <a:solidFill>
                                        <a:schemeClr val="tx1"/>
                                      </a:solidFill>
                                      <a:latin typeface="Cambria Math" panose="02040503050406030204" pitchFamily="18" charset="0"/>
                                    </a:rPr>
                                    <m:t>𝑠</m:t>
                                  </m:r>
                                </m:e>
                                <m:sub>
                                  <m:r>
                                    <a:rPr lang="zh-CN" altLang="en-US" sz="1600" i="1">
                                      <a:solidFill>
                                        <a:schemeClr val="tx1"/>
                                      </a:solidFill>
                                      <a:latin typeface="Cambria Math" panose="02040503050406030204" pitchFamily="18" charset="0"/>
                                    </a:rPr>
                                    <m:t>𝑖</m:t>
                                  </m:r>
                                </m:sub>
                              </m:sSub>
                              <m:r>
                                <a:rPr lang="zh-CN" altLang="en-US" sz="1600" i="0">
                                  <a:solidFill>
                                    <a:schemeClr val="tx1"/>
                                  </a:solidFill>
                                  <a:latin typeface="Cambria Math" panose="02040503050406030204" pitchFamily="18" charset="0"/>
                                </a:rPr>
                                <m:t>=</m:t>
                              </m:r>
                              <m:sSub>
                                <m:sSubPr>
                                  <m:ctrlPr>
                                    <a:rPr lang="zh-CN" altLang="en-US" sz="1600" i="1">
                                      <a:solidFill>
                                        <a:schemeClr val="tx1"/>
                                      </a:solidFill>
                                      <a:latin typeface="Cambria Math" panose="02040503050406030204" pitchFamily="18" charset="0"/>
                                    </a:rPr>
                                  </m:ctrlPr>
                                </m:sSubPr>
                                <m:e>
                                  <m:r>
                                    <a:rPr lang="zh-CN" altLang="en-US" sz="1600" i="1">
                                      <a:solidFill>
                                        <a:schemeClr val="tx1"/>
                                      </a:solidFill>
                                      <a:latin typeface="Cambria Math" panose="02040503050406030204" pitchFamily="18" charset="0"/>
                                    </a:rPr>
                                    <m:t>𝑠</m:t>
                                  </m:r>
                                </m:e>
                                <m:sub>
                                  <m:r>
                                    <a:rPr lang="zh-CN" altLang="en-US" sz="1600" i="1">
                                      <a:solidFill>
                                        <a:schemeClr val="tx1"/>
                                      </a:solidFill>
                                      <a:latin typeface="Cambria Math" panose="02040503050406030204" pitchFamily="18" charset="0"/>
                                    </a:rPr>
                                    <m:t>𝑖𝑟</m:t>
                                  </m:r>
                                </m:sub>
                              </m:sSub>
                            </m:e>
                            <m:e>
                              <m:r>
                                <a:rPr lang="zh-CN" altLang="en-US" sz="1600" i="0">
                                  <a:solidFill>
                                    <a:schemeClr val="tx1"/>
                                  </a:solidFill>
                                  <a:latin typeface="Cambria Math" panose="02040503050406030204" pitchFamily="18" charset="0"/>
                                </a:rPr>
                                <m:t>&amp;</m:t>
                              </m:r>
                              <m:d>
                                <m:dPr>
                                  <m:ctrlPr>
                                    <a:rPr lang="zh-CN" altLang="en-US" sz="1600" i="1">
                                      <a:solidFill>
                                        <a:schemeClr val="tx1"/>
                                      </a:solidFill>
                                      <a:latin typeface="Cambria Math" panose="02040503050406030204" pitchFamily="18" charset="0"/>
                                    </a:rPr>
                                  </m:ctrlPr>
                                </m:dPr>
                                <m:e>
                                  <m:sSub>
                                    <m:sSubPr>
                                      <m:ctrlPr>
                                        <a:rPr lang="zh-CN" altLang="en-US" sz="1600" i="1">
                                          <a:solidFill>
                                            <a:schemeClr val="tx1"/>
                                          </a:solidFill>
                                          <a:latin typeface="Cambria Math" panose="02040503050406030204" pitchFamily="18" charset="0"/>
                                        </a:rPr>
                                      </m:ctrlPr>
                                    </m:sSubPr>
                                    <m:e>
                                      <m:r>
                                        <a:rPr lang="zh-CN" altLang="en-US" sz="1600" i="1">
                                          <a:solidFill>
                                            <a:schemeClr val="tx1"/>
                                          </a:solidFill>
                                          <a:latin typeface="Cambria Math" panose="02040503050406030204" pitchFamily="18" charset="0"/>
                                        </a:rPr>
                                        <m:t>𝑝</m:t>
                                      </m:r>
                                    </m:e>
                                    <m:sub>
                                      <m:r>
                                        <a:rPr lang="zh-CN" altLang="en-US" sz="1600" i="1">
                                          <a:solidFill>
                                            <a:schemeClr val="tx1"/>
                                          </a:solidFill>
                                          <a:latin typeface="Cambria Math" panose="02040503050406030204" pitchFamily="18" charset="0"/>
                                        </a:rPr>
                                        <m:t>𝑖𝑟</m:t>
                                      </m:r>
                                      <m:r>
                                        <a:rPr lang="zh-CN" altLang="en-US" sz="1600" i="0">
                                          <a:solidFill>
                                            <a:schemeClr val="tx1"/>
                                          </a:solidFill>
                                          <a:latin typeface="Cambria Math" panose="02040503050406030204" pitchFamily="18" charset="0"/>
                                        </a:rPr>
                                        <m:t>,3</m:t>
                                      </m:r>
                                    </m:sub>
                                  </m:sSub>
                                  <m:r>
                                    <a:rPr lang="zh-CN" altLang="en-US" sz="1600" i="0">
                                      <a:solidFill>
                                        <a:schemeClr val="tx1"/>
                                      </a:solidFill>
                                      <a:latin typeface="Cambria Math" panose="02040503050406030204" pitchFamily="18" charset="0"/>
                                    </a:rPr>
                                    <m:t>+</m:t>
                                  </m:r>
                                  <m:sSub>
                                    <m:sSubPr>
                                      <m:ctrlPr>
                                        <a:rPr lang="zh-CN" altLang="en-US" sz="1600" i="1">
                                          <a:solidFill>
                                            <a:schemeClr val="tx1"/>
                                          </a:solidFill>
                                          <a:latin typeface="Cambria Math" panose="02040503050406030204" pitchFamily="18" charset="0"/>
                                        </a:rPr>
                                      </m:ctrlPr>
                                    </m:sSubPr>
                                    <m:e>
                                      <m:r>
                                        <a:rPr lang="zh-CN" altLang="en-US" sz="1600" i="1">
                                          <a:solidFill>
                                            <a:schemeClr val="tx1"/>
                                          </a:solidFill>
                                          <a:latin typeface="Cambria Math" panose="02040503050406030204" pitchFamily="18" charset="0"/>
                                        </a:rPr>
                                        <m:t>𝑝</m:t>
                                      </m:r>
                                    </m:e>
                                    <m:sub>
                                      <m:r>
                                        <a:rPr lang="zh-CN" altLang="en-US" sz="1600" i="1">
                                          <a:solidFill>
                                            <a:schemeClr val="tx1"/>
                                          </a:solidFill>
                                          <a:latin typeface="Cambria Math" panose="02040503050406030204" pitchFamily="18" charset="0"/>
                                        </a:rPr>
                                        <m:t>𝑖𝑟</m:t>
                                      </m:r>
                                      <m:r>
                                        <a:rPr lang="zh-CN" altLang="en-US" sz="1600" i="0">
                                          <a:solidFill>
                                            <a:schemeClr val="tx1"/>
                                          </a:solidFill>
                                          <a:latin typeface="Cambria Math" panose="02040503050406030204" pitchFamily="18" charset="0"/>
                                        </a:rPr>
                                        <m:t>,4</m:t>
                                      </m:r>
                                    </m:sub>
                                  </m:sSub>
                                </m:e>
                              </m:d>
                              <m:r>
                                <a:rPr lang="zh-CN" altLang="en-US" sz="1600" i="0">
                                  <a:solidFill>
                                    <a:schemeClr val="tx1"/>
                                  </a:solidFill>
                                  <a:latin typeface="Cambria Math" panose="02040503050406030204" pitchFamily="18" charset="0"/>
                                </a:rPr>
                                <m:t>⋅</m:t>
                              </m:r>
                              <m:sSub>
                                <m:sSubPr>
                                  <m:ctrlPr>
                                    <a:rPr lang="zh-CN" altLang="en-US" sz="1600" i="1">
                                      <a:solidFill>
                                        <a:schemeClr val="tx1"/>
                                      </a:solidFill>
                                      <a:latin typeface="Cambria Math" panose="02040503050406030204" pitchFamily="18" charset="0"/>
                                    </a:rPr>
                                  </m:ctrlPr>
                                </m:sSubPr>
                                <m:e>
                                  <m:r>
                                    <a:rPr lang="zh-CN" altLang="en-US" sz="1600" i="1">
                                      <a:solidFill>
                                        <a:schemeClr val="tx1"/>
                                      </a:solidFill>
                                      <a:latin typeface="Cambria Math" panose="02040503050406030204" pitchFamily="18" charset="0"/>
                                    </a:rPr>
                                    <m:t>𝑑</m:t>
                                  </m:r>
                                </m:e>
                                <m:sub>
                                  <m:r>
                                    <a:rPr lang="zh-CN" altLang="en-US" sz="1600" i="1">
                                      <a:solidFill>
                                        <a:schemeClr val="tx1"/>
                                      </a:solidFill>
                                      <a:latin typeface="Cambria Math" panose="02040503050406030204" pitchFamily="18" charset="0"/>
                                    </a:rPr>
                                    <m:t>𝑖</m:t>
                                  </m:r>
                                </m:sub>
                              </m:sSub>
                              <m:r>
                                <a:rPr lang="zh-CN" altLang="en-US" sz="1600" i="0">
                                  <a:solidFill>
                                    <a:schemeClr val="tx1"/>
                                  </a:solidFill>
                                  <a:latin typeface="Cambria Math" panose="02040503050406030204" pitchFamily="18" charset="0"/>
                                </a:rPr>
                                <m:t>=</m:t>
                              </m:r>
                              <m:sSub>
                                <m:sSubPr>
                                  <m:ctrlPr>
                                    <a:rPr lang="zh-CN" altLang="en-US" sz="1600" i="1">
                                      <a:solidFill>
                                        <a:schemeClr val="tx1"/>
                                      </a:solidFill>
                                      <a:latin typeface="Cambria Math" panose="02040503050406030204" pitchFamily="18" charset="0"/>
                                    </a:rPr>
                                  </m:ctrlPr>
                                </m:sSubPr>
                                <m:e>
                                  <m:r>
                                    <a:rPr lang="zh-CN" altLang="en-US" sz="1600" i="1">
                                      <a:solidFill>
                                        <a:schemeClr val="tx1"/>
                                      </a:solidFill>
                                      <a:latin typeface="Cambria Math" panose="02040503050406030204" pitchFamily="18" charset="0"/>
                                    </a:rPr>
                                    <m:t>𝑑</m:t>
                                  </m:r>
                                </m:e>
                                <m:sub>
                                  <m:r>
                                    <a:rPr lang="zh-CN" altLang="en-US" sz="1600" i="1">
                                      <a:solidFill>
                                        <a:schemeClr val="tx1"/>
                                      </a:solidFill>
                                      <a:latin typeface="Cambria Math" panose="02040503050406030204" pitchFamily="18" charset="0"/>
                                    </a:rPr>
                                    <m:t>𝑖𝑟</m:t>
                                  </m:r>
                                </m:sub>
                              </m:sSub>
                            </m:e>
                          </m:eqArr>
                        </m:e>
                      </m:d>
                    </m:oMath>
                  </m:oMathPara>
                </a14:m>
                <a:endParaRPr lang="zh-CN" altLang="en-US" sz="1600" dirty="0">
                  <a:solidFill>
                    <a:schemeClr val="tx1"/>
                  </a:solidFill>
                </a:endParaRPr>
              </a:p>
            </p:txBody>
          </p:sp>
        </mc:Choice>
        <mc:Fallback xmlns="">
          <p:sp>
            <p:nvSpPr>
              <p:cNvPr id="46" name="文本框 45">
                <a:extLst>
                  <a:ext uri="{FF2B5EF4-FFF2-40B4-BE49-F238E27FC236}">
                    <a16:creationId xmlns:a16="http://schemas.microsoft.com/office/drawing/2014/main" id="{49FAB59D-E443-BF13-5FFE-7ABBDAD1B738}"/>
                  </a:ext>
                </a:extLst>
              </p:cNvPr>
              <p:cNvSpPr txBox="1">
                <a:spLocks noRot="1" noChangeAspect="1" noMove="1" noResize="1" noEditPoints="1" noAdjustHandles="1" noChangeArrowheads="1" noChangeShapeType="1" noTextEdit="1"/>
              </p:cNvSpPr>
              <p:nvPr/>
            </p:nvSpPr>
            <p:spPr>
              <a:xfrm>
                <a:off x="5208520" y="5577360"/>
                <a:ext cx="3480691" cy="1004057"/>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9" name="文本框 48">
                <a:extLst>
                  <a:ext uri="{FF2B5EF4-FFF2-40B4-BE49-F238E27FC236}">
                    <a16:creationId xmlns:a16="http://schemas.microsoft.com/office/drawing/2014/main" id="{F6B36B1F-D0DF-5215-A4ED-E12CE557878D}"/>
                  </a:ext>
                </a:extLst>
              </p:cNvPr>
              <p:cNvSpPr txBox="1"/>
              <p:nvPr/>
            </p:nvSpPr>
            <p:spPr>
              <a:xfrm>
                <a:off x="9091116" y="5262576"/>
                <a:ext cx="2824843" cy="155260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zh-CN" altLang="en-US" sz="1600" i="1" smtClean="0">
                              <a:solidFill>
                                <a:schemeClr val="tx1"/>
                              </a:solidFill>
                              <a:latin typeface="Cambria Math" panose="02040503050406030204" pitchFamily="18" charset="0"/>
                            </a:rPr>
                          </m:ctrlPr>
                        </m:dPr>
                        <m:e>
                          <m:eqArr>
                            <m:eqArrPr>
                              <m:ctrlPr>
                                <a:rPr lang="zh-CN" altLang="en-US" sz="1600" i="1">
                                  <a:solidFill>
                                    <a:schemeClr val="tx1"/>
                                  </a:solidFill>
                                  <a:latin typeface="Cambria Math" panose="02040503050406030204" pitchFamily="18" charset="0"/>
                                </a:rPr>
                              </m:ctrlPr>
                            </m:eqArrPr>
                            <m:e>
                              <m:r>
                                <a:rPr lang="zh-CN" altLang="en-US" sz="1600">
                                  <a:solidFill>
                                    <a:schemeClr val="tx1"/>
                                  </a:solidFill>
                                  <a:latin typeface="Cambria Math" panose="02040503050406030204" pitchFamily="18" charset="0"/>
                                </a:rPr>
                                <m:t>&amp;</m:t>
                              </m:r>
                              <m:sSub>
                                <m:sSubPr>
                                  <m:ctrlPr>
                                    <a:rPr lang="zh-CN" altLang="en-US" sz="1600" i="1">
                                      <a:solidFill>
                                        <a:schemeClr val="tx1"/>
                                      </a:solidFill>
                                      <a:latin typeface="Cambria Math" panose="02040503050406030204" pitchFamily="18" charset="0"/>
                                    </a:rPr>
                                  </m:ctrlPr>
                                </m:sSubPr>
                                <m:e>
                                  <m:r>
                                    <a:rPr lang="zh-CN" altLang="en-US" sz="1600" i="1">
                                      <a:solidFill>
                                        <a:schemeClr val="tx1"/>
                                      </a:solidFill>
                                      <a:latin typeface="Cambria Math" panose="02040503050406030204" pitchFamily="18" charset="0"/>
                                    </a:rPr>
                                    <m:t>𝑠</m:t>
                                  </m:r>
                                </m:e>
                                <m:sub>
                                  <m:r>
                                    <a:rPr lang="zh-CN" altLang="en-US" sz="1600" i="1">
                                      <a:solidFill>
                                        <a:schemeClr val="tx1"/>
                                      </a:solidFill>
                                      <a:latin typeface="Cambria Math" panose="02040503050406030204" pitchFamily="18" charset="0"/>
                                    </a:rPr>
                                    <m:t>𝑖</m:t>
                                  </m:r>
                                </m:sub>
                              </m:sSub>
                              <m:r>
                                <a:rPr lang="zh-CN" altLang="en-US" sz="1600" i="0">
                                  <a:solidFill>
                                    <a:schemeClr val="tx1"/>
                                  </a:solidFill>
                                  <a:latin typeface="Cambria Math" panose="02040503050406030204" pitchFamily="18" charset="0"/>
                                </a:rPr>
                                <m:t>⋅</m:t>
                              </m:r>
                              <m:nary>
                                <m:naryPr>
                                  <m:chr m:val="∑"/>
                                  <m:limLoc m:val="subSup"/>
                                  <m:supHide m:val="on"/>
                                  <m:ctrlPr>
                                    <a:rPr lang="zh-CN" altLang="en-US" sz="1600" i="1">
                                      <a:solidFill>
                                        <a:schemeClr val="tx1"/>
                                      </a:solidFill>
                                      <a:latin typeface="Cambria Math" panose="02040503050406030204" pitchFamily="18" charset="0"/>
                                    </a:rPr>
                                  </m:ctrlPr>
                                </m:naryPr>
                                <m:sub>
                                  <m:r>
                                    <a:rPr lang="zh-CN" altLang="en-US" sz="1600" i="1">
                                      <a:solidFill>
                                        <a:schemeClr val="tx1"/>
                                      </a:solidFill>
                                      <a:latin typeface="Cambria Math" panose="02040503050406030204" pitchFamily="18" charset="0"/>
                                    </a:rPr>
                                    <m:t>𝑟</m:t>
                                  </m:r>
                                </m:sub>
                                <m:sup/>
                                <m:e>
                                  <m:sSub>
                                    <m:sSubPr>
                                      <m:ctrlPr>
                                        <a:rPr lang="zh-CN" altLang="en-US" sz="1600" i="1">
                                          <a:solidFill>
                                            <a:schemeClr val="tx1"/>
                                          </a:solidFill>
                                          <a:latin typeface="Cambria Math" panose="02040503050406030204" pitchFamily="18" charset="0"/>
                                        </a:rPr>
                                      </m:ctrlPr>
                                    </m:sSubPr>
                                    <m:e>
                                      <m:r>
                                        <a:rPr lang="zh-CN" altLang="en-US" sz="1600" i="1">
                                          <a:solidFill>
                                            <a:schemeClr val="tx1"/>
                                          </a:solidFill>
                                          <a:latin typeface="Cambria Math" panose="02040503050406030204" pitchFamily="18" charset="0"/>
                                        </a:rPr>
                                        <m:t>𝑝</m:t>
                                      </m:r>
                                    </m:e>
                                    <m:sub>
                                      <m:r>
                                        <a:rPr lang="zh-CN" altLang="en-US" sz="1600" i="1">
                                          <a:solidFill>
                                            <a:schemeClr val="tx1"/>
                                          </a:solidFill>
                                          <a:latin typeface="Cambria Math" panose="02040503050406030204" pitchFamily="18" charset="0"/>
                                        </a:rPr>
                                        <m:t>𝑖𝑟</m:t>
                                      </m:r>
                                      <m:r>
                                        <a:rPr lang="zh-CN" altLang="en-US" sz="1600" i="0">
                                          <a:solidFill>
                                            <a:schemeClr val="tx1"/>
                                          </a:solidFill>
                                          <a:latin typeface="Cambria Math" panose="02040503050406030204" pitchFamily="18" charset="0"/>
                                        </a:rPr>
                                        <m:t>,2</m:t>
                                      </m:r>
                                    </m:sub>
                                  </m:sSub>
                                </m:e>
                              </m:nary>
                              <m:r>
                                <a:rPr lang="zh-CN" altLang="en-US" sz="1600" i="0">
                                  <a:solidFill>
                                    <a:schemeClr val="tx1"/>
                                  </a:solidFill>
                                  <a:latin typeface="Cambria Math" panose="02040503050406030204" pitchFamily="18" charset="0"/>
                                </a:rPr>
                                <m:t>=</m:t>
                              </m:r>
                              <m:sSub>
                                <m:sSubPr>
                                  <m:ctrlPr>
                                    <a:rPr lang="zh-CN" altLang="en-US" sz="1600" i="1">
                                      <a:solidFill>
                                        <a:schemeClr val="tx1"/>
                                      </a:solidFill>
                                      <a:latin typeface="Cambria Math" panose="02040503050406030204" pitchFamily="18" charset="0"/>
                                    </a:rPr>
                                  </m:ctrlPr>
                                </m:sSubPr>
                                <m:e>
                                  <m:r>
                                    <a:rPr lang="zh-CN" altLang="en-US" sz="1600" i="1">
                                      <a:solidFill>
                                        <a:schemeClr val="tx1"/>
                                      </a:solidFill>
                                      <a:latin typeface="Cambria Math" panose="02040503050406030204" pitchFamily="18" charset="0"/>
                                    </a:rPr>
                                    <m:t>𝑑</m:t>
                                  </m:r>
                                </m:e>
                                <m:sub>
                                  <m:r>
                                    <a:rPr lang="zh-CN" altLang="en-US" sz="1600" i="1">
                                      <a:solidFill>
                                        <a:schemeClr val="tx1"/>
                                      </a:solidFill>
                                      <a:latin typeface="Cambria Math" panose="02040503050406030204" pitchFamily="18" charset="0"/>
                                    </a:rPr>
                                    <m:t>𝑖</m:t>
                                  </m:r>
                                </m:sub>
                              </m:sSub>
                              <m:r>
                                <a:rPr lang="zh-CN" altLang="en-US" sz="1600" i="0">
                                  <a:solidFill>
                                    <a:schemeClr val="tx1"/>
                                  </a:solidFill>
                                  <a:latin typeface="Cambria Math" panose="02040503050406030204" pitchFamily="18" charset="0"/>
                                </a:rPr>
                                <m:t>⋅</m:t>
                              </m:r>
                              <m:nary>
                                <m:naryPr>
                                  <m:chr m:val="∑"/>
                                  <m:limLoc m:val="subSup"/>
                                  <m:supHide m:val="on"/>
                                  <m:ctrlPr>
                                    <a:rPr lang="zh-CN" altLang="en-US" sz="1600" i="1">
                                      <a:solidFill>
                                        <a:schemeClr val="tx1"/>
                                      </a:solidFill>
                                      <a:latin typeface="Cambria Math" panose="02040503050406030204" pitchFamily="18" charset="0"/>
                                    </a:rPr>
                                  </m:ctrlPr>
                                </m:naryPr>
                                <m:sub>
                                  <m:r>
                                    <a:rPr lang="zh-CN" altLang="en-US" sz="1600" i="1">
                                      <a:solidFill>
                                        <a:schemeClr val="tx1"/>
                                      </a:solidFill>
                                      <a:latin typeface="Cambria Math" panose="02040503050406030204" pitchFamily="18" charset="0"/>
                                    </a:rPr>
                                    <m:t>𝑟</m:t>
                                  </m:r>
                                </m:sub>
                                <m:sup/>
                                <m:e>
                                  <m:sSub>
                                    <m:sSubPr>
                                      <m:ctrlPr>
                                        <a:rPr lang="zh-CN" altLang="en-US" sz="1600" i="1">
                                          <a:solidFill>
                                            <a:schemeClr val="tx1"/>
                                          </a:solidFill>
                                          <a:latin typeface="Cambria Math" panose="02040503050406030204" pitchFamily="18" charset="0"/>
                                        </a:rPr>
                                      </m:ctrlPr>
                                    </m:sSubPr>
                                    <m:e>
                                      <m:r>
                                        <a:rPr lang="zh-CN" altLang="en-US" sz="1600" i="1">
                                          <a:solidFill>
                                            <a:schemeClr val="tx1"/>
                                          </a:solidFill>
                                          <a:latin typeface="Cambria Math" panose="02040503050406030204" pitchFamily="18" charset="0"/>
                                        </a:rPr>
                                        <m:t>𝑝</m:t>
                                      </m:r>
                                    </m:e>
                                    <m:sub>
                                      <m:r>
                                        <a:rPr lang="zh-CN" altLang="en-US" sz="1600" i="1">
                                          <a:solidFill>
                                            <a:schemeClr val="tx1"/>
                                          </a:solidFill>
                                          <a:latin typeface="Cambria Math" panose="02040503050406030204" pitchFamily="18" charset="0"/>
                                        </a:rPr>
                                        <m:t>𝑖𝑟</m:t>
                                      </m:r>
                                      <m:r>
                                        <a:rPr lang="zh-CN" altLang="en-US" sz="1600" i="0">
                                          <a:solidFill>
                                            <a:schemeClr val="tx1"/>
                                          </a:solidFill>
                                          <a:latin typeface="Cambria Math" panose="02040503050406030204" pitchFamily="18" charset="0"/>
                                        </a:rPr>
                                        <m:t>,4</m:t>
                                      </m:r>
                                    </m:sub>
                                  </m:sSub>
                                </m:e>
                              </m:nary>
                            </m:e>
                            <m:e>
                              <m:r>
                                <a:rPr lang="zh-CN" altLang="en-US" sz="1600" i="0">
                                  <a:solidFill>
                                    <a:schemeClr val="tx1"/>
                                  </a:solidFill>
                                  <a:latin typeface="Cambria Math" panose="02040503050406030204" pitchFamily="18" charset="0"/>
                                </a:rPr>
                                <m:t>&amp;</m:t>
                              </m:r>
                              <m:nary>
                                <m:naryPr>
                                  <m:chr m:val="∑"/>
                                  <m:limLoc m:val="subSup"/>
                                  <m:supHide m:val="on"/>
                                  <m:ctrlPr>
                                    <a:rPr lang="zh-CN" altLang="en-US" sz="1600" i="1">
                                      <a:solidFill>
                                        <a:schemeClr val="tx1"/>
                                      </a:solidFill>
                                      <a:latin typeface="Cambria Math" panose="02040503050406030204" pitchFamily="18" charset="0"/>
                                    </a:rPr>
                                  </m:ctrlPr>
                                </m:naryPr>
                                <m:sub>
                                  <m:r>
                                    <a:rPr lang="zh-CN" altLang="en-US" sz="1600" i="1">
                                      <a:solidFill>
                                        <a:schemeClr val="tx1"/>
                                      </a:solidFill>
                                      <a:latin typeface="Cambria Math" panose="02040503050406030204" pitchFamily="18" charset="0"/>
                                    </a:rPr>
                                    <m:t>𝑟</m:t>
                                  </m:r>
                                </m:sub>
                                <m:sup/>
                                <m:e>
                                  <m:d>
                                    <m:dPr>
                                      <m:ctrlPr>
                                        <a:rPr lang="zh-CN" altLang="en-US" sz="1600" i="1">
                                          <a:solidFill>
                                            <a:schemeClr val="tx1"/>
                                          </a:solidFill>
                                          <a:latin typeface="Cambria Math" panose="02040503050406030204" pitchFamily="18" charset="0"/>
                                        </a:rPr>
                                      </m:ctrlPr>
                                    </m:dPr>
                                    <m:e>
                                      <m:sSub>
                                        <m:sSubPr>
                                          <m:ctrlPr>
                                            <a:rPr lang="zh-CN" altLang="en-US" sz="1600" i="1">
                                              <a:solidFill>
                                                <a:schemeClr val="tx1"/>
                                              </a:solidFill>
                                              <a:latin typeface="Cambria Math" panose="02040503050406030204" pitchFamily="18" charset="0"/>
                                            </a:rPr>
                                          </m:ctrlPr>
                                        </m:sSubPr>
                                        <m:e>
                                          <m:r>
                                            <a:rPr lang="zh-CN" altLang="en-US" sz="1600" i="1">
                                              <a:solidFill>
                                                <a:schemeClr val="tx1"/>
                                              </a:solidFill>
                                              <a:latin typeface="Cambria Math" panose="02040503050406030204" pitchFamily="18" charset="0"/>
                                            </a:rPr>
                                            <m:t>𝑝</m:t>
                                          </m:r>
                                        </m:e>
                                        <m:sub>
                                          <m:r>
                                            <a:rPr lang="zh-CN" altLang="en-US" sz="1600" i="1">
                                              <a:solidFill>
                                                <a:schemeClr val="tx1"/>
                                              </a:solidFill>
                                              <a:latin typeface="Cambria Math" panose="02040503050406030204" pitchFamily="18" charset="0"/>
                                            </a:rPr>
                                            <m:t>𝑖𝑟</m:t>
                                          </m:r>
                                          <m:r>
                                            <a:rPr lang="zh-CN" altLang="en-US" sz="1600" i="0">
                                              <a:solidFill>
                                                <a:schemeClr val="tx1"/>
                                              </a:solidFill>
                                              <a:latin typeface="Cambria Math" panose="02040503050406030204" pitchFamily="18" charset="0"/>
                                            </a:rPr>
                                            <m:t>,1</m:t>
                                          </m:r>
                                        </m:sub>
                                      </m:sSub>
                                      <m:r>
                                        <a:rPr lang="zh-CN" altLang="en-US" sz="1600" i="0">
                                          <a:solidFill>
                                            <a:schemeClr val="tx1"/>
                                          </a:solidFill>
                                          <a:latin typeface="Cambria Math" panose="02040503050406030204" pitchFamily="18" charset="0"/>
                                        </a:rPr>
                                        <m:t>+</m:t>
                                      </m:r>
                                      <m:sSub>
                                        <m:sSubPr>
                                          <m:ctrlPr>
                                            <a:rPr lang="zh-CN" altLang="en-US" sz="1600" i="1">
                                              <a:solidFill>
                                                <a:schemeClr val="tx1"/>
                                              </a:solidFill>
                                              <a:latin typeface="Cambria Math" panose="02040503050406030204" pitchFamily="18" charset="0"/>
                                            </a:rPr>
                                          </m:ctrlPr>
                                        </m:sSubPr>
                                        <m:e>
                                          <m:r>
                                            <a:rPr lang="zh-CN" altLang="en-US" sz="1600" i="1">
                                              <a:solidFill>
                                                <a:schemeClr val="tx1"/>
                                              </a:solidFill>
                                              <a:latin typeface="Cambria Math" panose="02040503050406030204" pitchFamily="18" charset="0"/>
                                            </a:rPr>
                                            <m:t>𝑝</m:t>
                                          </m:r>
                                        </m:e>
                                        <m:sub>
                                          <m:r>
                                            <a:rPr lang="zh-CN" altLang="en-US" sz="1600" i="1">
                                              <a:solidFill>
                                                <a:schemeClr val="tx1"/>
                                              </a:solidFill>
                                              <a:latin typeface="Cambria Math" panose="02040503050406030204" pitchFamily="18" charset="0"/>
                                            </a:rPr>
                                            <m:t>𝑖𝑟</m:t>
                                          </m:r>
                                          <m:r>
                                            <a:rPr lang="zh-CN" altLang="en-US" sz="1600" i="0">
                                              <a:solidFill>
                                                <a:schemeClr val="tx1"/>
                                              </a:solidFill>
                                              <a:latin typeface="Cambria Math" panose="02040503050406030204" pitchFamily="18" charset="0"/>
                                            </a:rPr>
                                            <m:t>,2</m:t>
                                          </m:r>
                                        </m:sub>
                                      </m:sSub>
                                    </m:e>
                                  </m:d>
                                </m:e>
                              </m:nary>
                              <m:r>
                                <a:rPr lang="zh-CN" altLang="en-US" sz="1600" i="0">
                                  <a:solidFill>
                                    <a:schemeClr val="tx1"/>
                                  </a:solidFill>
                                  <a:latin typeface="Cambria Math" panose="02040503050406030204" pitchFamily="18" charset="0"/>
                                </a:rPr>
                                <m:t>=1</m:t>
                              </m:r>
                            </m:e>
                            <m:e>
                              <m:r>
                                <a:rPr lang="zh-CN" altLang="en-US" sz="1600" i="0">
                                  <a:solidFill>
                                    <a:schemeClr val="tx1"/>
                                  </a:solidFill>
                                  <a:latin typeface="Cambria Math" panose="02040503050406030204" pitchFamily="18" charset="0"/>
                                </a:rPr>
                                <m:t>&amp;</m:t>
                              </m:r>
                              <m:nary>
                                <m:naryPr>
                                  <m:chr m:val="∑"/>
                                  <m:limLoc m:val="subSup"/>
                                  <m:supHide m:val="on"/>
                                  <m:ctrlPr>
                                    <a:rPr lang="zh-CN" altLang="en-US" sz="1600" i="1">
                                      <a:solidFill>
                                        <a:schemeClr val="tx1"/>
                                      </a:solidFill>
                                      <a:latin typeface="Cambria Math" panose="02040503050406030204" pitchFamily="18" charset="0"/>
                                    </a:rPr>
                                  </m:ctrlPr>
                                </m:naryPr>
                                <m:sub>
                                  <m:r>
                                    <a:rPr lang="zh-CN" altLang="en-US" sz="1600" i="1">
                                      <a:solidFill>
                                        <a:schemeClr val="tx1"/>
                                      </a:solidFill>
                                      <a:latin typeface="Cambria Math" panose="02040503050406030204" pitchFamily="18" charset="0"/>
                                    </a:rPr>
                                    <m:t>𝑟</m:t>
                                  </m:r>
                                </m:sub>
                                <m:sup/>
                                <m:e>
                                  <m:d>
                                    <m:dPr>
                                      <m:ctrlPr>
                                        <a:rPr lang="zh-CN" altLang="en-US" sz="1600" i="1">
                                          <a:solidFill>
                                            <a:schemeClr val="tx1"/>
                                          </a:solidFill>
                                          <a:latin typeface="Cambria Math" panose="02040503050406030204" pitchFamily="18" charset="0"/>
                                        </a:rPr>
                                      </m:ctrlPr>
                                    </m:dPr>
                                    <m:e>
                                      <m:sSub>
                                        <m:sSubPr>
                                          <m:ctrlPr>
                                            <a:rPr lang="zh-CN" altLang="en-US" sz="1600" i="1">
                                              <a:solidFill>
                                                <a:schemeClr val="tx1"/>
                                              </a:solidFill>
                                              <a:latin typeface="Cambria Math" panose="02040503050406030204" pitchFamily="18" charset="0"/>
                                            </a:rPr>
                                          </m:ctrlPr>
                                        </m:sSubPr>
                                        <m:e>
                                          <m:r>
                                            <a:rPr lang="zh-CN" altLang="en-US" sz="1600" i="1">
                                              <a:solidFill>
                                                <a:schemeClr val="tx1"/>
                                              </a:solidFill>
                                              <a:latin typeface="Cambria Math" panose="02040503050406030204" pitchFamily="18" charset="0"/>
                                            </a:rPr>
                                            <m:t>𝑝</m:t>
                                          </m:r>
                                        </m:e>
                                        <m:sub>
                                          <m:r>
                                            <a:rPr lang="zh-CN" altLang="en-US" sz="1600" i="1">
                                              <a:solidFill>
                                                <a:schemeClr val="tx1"/>
                                              </a:solidFill>
                                              <a:latin typeface="Cambria Math" panose="02040503050406030204" pitchFamily="18" charset="0"/>
                                            </a:rPr>
                                            <m:t>𝑖𝑟</m:t>
                                          </m:r>
                                          <m:r>
                                            <a:rPr lang="zh-CN" altLang="en-US" sz="1600" i="0">
                                              <a:solidFill>
                                                <a:schemeClr val="tx1"/>
                                              </a:solidFill>
                                              <a:latin typeface="Cambria Math" panose="02040503050406030204" pitchFamily="18" charset="0"/>
                                            </a:rPr>
                                            <m:t>,3</m:t>
                                          </m:r>
                                        </m:sub>
                                      </m:sSub>
                                      <m:r>
                                        <a:rPr lang="zh-CN" altLang="en-US" sz="1600" i="0">
                                          <a:solidFill>
                                            <a:schemeClr val="tx1"/>
                                          </a:solidFill>
                                          <a:latin typeface="Cambria Math" panose="02040503050406030204" pitchFamily="18" charset="0"/>
                                        </a:rPr>
                                        <m:t>+</m:t>
                                      </m:r>
                                      <m:sSub>
                                        <m:sSubPr>
                                          <m:ctrlPr>
                                            <a:rPr lang="zh-CN" altLang="en-US" sz="1600" i="1">
                                              <a:solidFill>
                                                <a:schemeClr val="tx1"/>
                                              </a:solidFill>
                                              <a:latin typeface="Cambria Math" panose="02040503050406030204" pitchFamily="18" charset="0"/>
                                            </a:rPr>
                                          </m:ctrlPr>
                                        </m:sSubPr>
                                        <m:e>
                                          <m:r>
                                            <a:rPr lang="zh-CN" altLang="en-US" sz="1600" i="1">
                                              <a:solidFill>
                                                <a:schemeClr val="tx1"/>
                                              </a:solidFill>
                                              <a:latin typeface="Cambria Math" panose="02040503050406030204" pitchFamily="18" charset="0"/>
                                            </a:rPr>
                                            <m:t>𝑝</m:t>
                                          </m:r>
                                        </m:e>
                                        <m:sub>
                                          <m:r>
                                            <a:rPr lang="zh-CN" altLang="en-US" sz="1600" i="1">
                                              <a:solidFill>
                                                <a:schemeClr val="tx1"/>
                                              </a:solidFill>
                                              <a:latin typeface="Cambria Math" panose="02040503050406030204" pitchFamily="18" charset="0"/>
                                            </a:rPr>
                                            <m:t>𝑖𝑟</m:t>
                                          </m:r>
                                          <m:r>
                                            <a:rPr lang="zh-CN" altLang="en-US" sz="1600" i="0">
                                              <a:solidFill>
                                                <a:schemeClr val="tx1"/>
                                              </a:solidFill>
                                              <a:latin typeface="Cambria Math" panose="02040503050406030204" pitchFamily="18" charset="0"/>
                                            </a:rPr>
                                            <m:t>,4</m:t>
                                          </m:r>
                                        </m:sub>
                                      </m:sSub>
                                    </m:e>
                                  </m:d>
                                </m:e>
                              </m:nary>
                              <m:r>
                                <a:rPr lang="zh-CN" altLang="en-US" sz="1600" i="0">
                                  <a:solidFill>
                                    <a:schemeClr val="tx1"/>
                                  </a:solidFill>
                                  <a:latin typeface="Cambria Math" panose="02040503050406030204" pitchFamily="18" charset="0"/>
                                </a:rPr>
                                <m:t>=1</m:t>
                              </m:r>
                            </m:e>
                          </m:eqArr>
                        </m:e>
                      </m:d>
                    </m:oMath>
                  </m:oMathPara>
                </a14:m>
                <a:endParaRPr lang="zh-CN" altLang="en-US" dirty="0">
                  <a:solidFill>
                    <a:schemeClr val="tx1"/>
                  </a:solidFill>
                </a:endParaRPr>
              </a:p>
            </p:txBody>
          </p:sp>
        </mc:Choice>
        <mc:Fallback xmlns="">
          <p:sp>
            <p:nvSpPr>
              <p:cNvPr id="49" name="文本框 48">
                <a:extLst>
                  <a:ext uri="{FF2B5EF4-FFF2-40B4-BE49-F238E27FC236}">
                    <a16:creationId xmlns:a16="http://schemas.microsoft.com/office/drawing/2014/main" id="{F6B36B1F-D0DF-5215-A4ED-E12CE557878D}"/>
                  </a:ext>
                </a:extLst>
              </p:cNvPr>
              <p:cNvSpPr txBox="1">
                <a:spLocks noRot="1" noChangeAspect="1" noMove="1" noResize="1" noEditPoints="1" noAdjustHandles="1" noChangeArrowheads="1" noChangeShapeType="1" noTextEdit="1"/>
              </p:cNvSpPr>
              <p:nvPr/>
            </p:nvSpPr>
            <p:spPr>
              <a:xfrm>
                <a:off x="9091116" y="5262576"/>
                <a:ext cx="2824843" cy="1552605"/>
              </a:xfrm>
              <a:prstGeom prst="rect">
                <a:avLst/>
              </a:prstGeom>
              <a:blipFill>
                <a:blip r:embed="rId8"/>
                <a:stretch>
                  <a:fillRect/>
                </a:stretch>
              </a:blipFill>
            </p:spPr>
            <p:txBody>
              <a:bodyPr/>
              <a:lstStyle/>
              <a:p>
                <a:r>
                  <a:rPr lang="zh-CN" altLang="en-US">
                    <a:noFill/>
                  </a:rPr>
                  <a:t> </a:t>
                </a:r>
              </a:p>
            </p:txBody>
          </p:sp>
        </mc:Fallback>
      </mc:AlternateContent>
      <p:sp>
        <p:nvSpPr>
          <p:cNvPr id="51" name="文本框 50">
            <a:extLst>
              <a:ext uri="{FF2B5EF4-FFF2-40B4-BE49-F238E27FC236}">
                <a16:creationId xmlns:a16="http://schemas.microsoft.com/office/drawing/2014/main" id="{E59CA262-C7F9-6FEF-DDD1-2DC1ECD23AA6}"/>
              </a:ext>
            </a:extLst>
          </p:cNvPr>
          <p:cNvSpPr txBox="1"/>
          <p:nvPr/>
        </p:nvSpPr>
        <p:spPr>
          <a:xfrm>
            <a:off x="4095040" y="5884909"/>
            <a:ext cx="1392893" cy="369332"/>
          </a:xfrm>
          <a:prstGeom prst="rect">
            <a:avLst/>
          </a:prstGeom>
          <a:noFill/>
        </p:spPr>
        <p:txBody>
          <a:bodyPr wrap="square">
            <a:spAutoFit/>
          </a:bodyPr>
          <a:lstStyle/>
          <a:p>
            <a:r>
              <a:rPr lang="en-US" altLang="zh-CN" dirty="0"/>
              <a:t>Subject to </a:t>
            </a:r>
            <a:endParaRPr lang="zh-CN" altLang="en-US" dirty="0"/>
          </a:p>
        </p:txBody>
      </p:sp>
      <p:sp>
        <p:nvSpPr>
          <p:cNvPr id="52" name="文本框 51">
            <a:extLst>
              <a:ext uri="{FF2B5EF4-FFF2-40B4-BE49-F238E27FC236}">
                <a16:creationId xmlns:a16="http://schemas.microsoft.com/office/drawing/2014/main" id="{1A287C4D-E0B6-1F58-4B8D-A04AEC07232B}"/>
              </a:ext>
            </a:extLst>
          </p:cNvPr>
          <p:cNvSpPr txBox="1"/>
          <p:nvPr/>
        </p:nvSpPr>
        <p:spPr>
          <a:xfrm>
            <a:off x="8503939" y="5854212"/>
            <a:ext cx="627022" cy="369332"/>
          </a:xfrm>
          <a:prstGeom prst="rect">
            <a:avLst/>
          </a:prstGeom>
          <a:noFill/>
        </p:spPr>
        <p:txBody>
          <a:bodyPr wrap="square">
            <a:spAutoFit/>
          </a:bodyPr>
          <a:lstStyle/>
          <a:p>
            <a:r>
              <a:rPr lang="en-US" altLang="zh-CN" dirty="0"/>
              <a:t>and</a:t>
            </a:r>
            <a:endParaRPr lang="zh-CN" altLang="en-US" dirty="0"/>
          </a:p>
        </p:txBody>
      </p:sp>
      <mc:AlternateContent xmlns:mc="http://schemas.openxmlformats.org/markup-compatibility/2006" xmlns:a14="http://schemas.microsoft.com/office/drawing/2010/main">
        <mc:Choice Requires="a14">
          <p:sp>
            <p:nvSpPr>
              <p:cNvPr id="55" name="文本框 54">
                <a:extLst>
                  <a:ext uri="{FF2B5EF4-FFF2-40B4-BE49-F238E27FC236}">
                    <a16:creationId xmlns:a16="http://schemas.microsoft.com/office/drawing/2014/main" id="{81DB36CF-5A04-AE6C-D978-9BA57954AE73}"/>
                  </a:ext>
                </a:extLst>
              </p:cNvPr>
              <p:cNvSpPr txBox="1"/>
              <p:nvPr/>
            </p:nvSpPr>
            <p:spPr>
              <a:xfrm>
                <a:off x="10048449" y="4734621"/>
                <a:ext cx="2143551" cy="40498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n-US" altLang="zh-CN" b="0" i="1" smtClean="0">
                              <a:latin typeface="Cambria Math" panose="02040503050406030204" pitchFamily="18" charset="0"/>
                            </a:rPr>
                          </m:ctrlPr>
                        </m:dPr>
                        <m:e>
                          <m:r>
                            <a:rPr lang="zh-CN" altLang="en-US" smtClean="0">
                              <a:latin typeface="Cambria Math" panose="02040503050406030204" pitchFamily="18" charset="0"/>
                            </a:rPr>
                            <m:t>∀</m:t>
                          </m:r>
                          <m:r>
                            <a:rPr lang="zh-CN" altLang="en-US" i="1">
                              <a:latin typeface="Cambria Math" panose="02040503050406030204" pitchFamily="18" charset="0"/>
                            </a:rPr>
                            <m:t>𝑟</m:t>
                          </m:r>
                          <m:r>
                            <a:rPr lang="zh-CN" altLang="en-US" i="0">
                              <a:latin typeface="Cambria Math" panose="02040503050406030204" pitchFamily="18" charset="0"/>
                            </a:rPr>
                            <m:t>,</m:t>
                          </m:r>
                          <m:r>
                            <a:rPr lang="zh-CN" altLang="en-US" i="1">
                              <a:latin typeface="Cambria Math" panose="02040503050406030204" pitchFamily="18" charset="0"/>
                            </a:rPr>
                            <m:t>𝑘</m:t>
                          </m:r>
                          <m:r>
                            <a:rPr lang="zh-CN" altLang="en-US" i="0">
                              <a:latin typeface="Cambria Math" panose="02040503050406030204" pitchFamily="18" charset="0"/>
                            </a:rPr>
                            <m:t>, </m:t>
                          </m:r>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𝑝</m:t>
                              </m:r>
                            </m:e>
                            <m:sub>
                              <m:r>
                                <a:rPr lang="zh-CN" altLang="en-US" i="1">
                                  <a:latin typeface="Cambria Math" panose="02040503050406030204" pitchFamily="18" charset="0"/>
                                </a:rPr>
                                <m:t>𝑖𝑟</m:t>
                              </m:r>
                              <m:r>
                                <a:rPr lang="zh-CN" altLang="en-US" i="0">
                                  <a:latin typeface="Cambria Math" panose="02040503050406030204" pitchFamily="18" charset="0"/>
                                </a:rPr>
                                <m:t>,</m:t>
                              </m:r>
                              <m:r>
                                <a:rPr lang="zh-CN" altLang="en-US" i="1">
                                  <a:latin typeface="Cambria Math" panose="02040503050406030204" pitchFamily="18" charset="0"/>
                                </a:rPr>
                                <m:t>𝑘</m:t>
                              </m:r>
                            </m:sub>
                          </m:sSub>
                          <m:r>
                            <a:rPr lang="zh-CN" altLang="en-US" i="0">
                              <a:latin typeface="Cambria Math" panose="02040503050406030204" pitchFamily="18" charset="0"/>
                            </a:rPr>
                            <m:t>&gt;0</m:t>
                          </m:r>
                        </m:e>
                      </m:d>
                    </m:oMath>
                  </m:oMathPara>
                </a14:m>
                <a:endParaRPr lang="zh-CN" altLang="en-US" dirty="0"/>
              </a:p>
            </p:txBody>
          </p:sp>
        </mc:Choice>
        <mc:Fallback xmlns="">
          <p:sp>
            <p:nvSpPr>
              <p:cNvPr id="55" name="文本框 54">
                <a:extLst>
                  <a:ext uri="{FF2B5EF4-FFF2-40B4-BE49-F238E27FC236}">
                    <a16:creationId xmlns:a16="http://schemas.microsoft.com/office/drawing/2014/main" id="{81DB36CF-5A04-AE6C-D978-9BA57954AE73}"/>
                  </a:ext>
                </a:extLst>
              </p:cNvPr>
              <p:cNvSpPr txBox="1">
                <a:spLocks noRot="1" noChangeAspect="1" noMove="1" noResize="1" noEditPoints="1" noAdjustHandles="1" noChangeArrowheads="1" noChangeShapeType="1" noTextEdit="1"/>
              </p:cNvSpPr>
              <p:nvPr/>
            </p:nvSpPr>
            <p:spPr>
              <a:xfrm>
                <a:off x="10048449" y="4734621"/>
                <a:ext cx="2143551" cy="404983"/>
              </a:xfrm>
              <a:prstGeom prst="rect">
                <a:avLst/>
              </a:prstGeom>
              <a:blipFill>
                <a:blip r:embed="rId9"/>
                <a:stretch>
                  <a:fillRect b="-303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0253776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9602FC-9946-D48B-9327-60572FFB82FF}"/>
            </a:ext>
          </a:extLst>
        </p:cNvPr>
        <p:cNvGrpSpPr/>
        <p:nvPr/>
      </p:nvGrpSpPr>
      <p:grpSpPr>
        <a:xfrm>
          <a:off x="0" y="0"/>
          <a:ext cx="0" cy="0"/>
          <a:chOff x="0" y="0"/>
          <a:chExt cx="0" cy="0"/>
        </a:xfrm>
      </p:grpSpPr>
      <p:sp>
        <p:nvSpPr>
          <p:cNvPr id="4" name="矩形 3">
            <a:extLst>
              <a:ext uri="{FF2B5EF4-FFF2-40B4-BE49-F238E27FC236}">
                <a16:creationId xmlns:a16="http://schemas.microsoft.com/office/drawing/2014/main" id="{F89BC1A3-D0C5-9D01-E863-1B30FF30DAF2}"/>
              </a:ext>
            </a:extLst>
          </p:cNvPr>
          <p:cNvSpPr/>
          <p:nvPr/>
        </p:nvSpPr>
        <p:spPr>
          <a:xfrm>
            <a:off x="0" y="0"/>
            <a:ext cx="12192000" cy="11191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 name="矩形 6">
            <a:extLst>
              <a:ext uri="{FF2B5EF4-FFF2-40B4-BE49-F238E27FC236}">
                <a16:creationId xmlns:a16="http://schemas.microsoft.com/office/drawing/2014/main" id="{632F9B6B-EC42-8756-640E-79C451C39628}"/>
              </a:ext>
            </a:extLst>
          </p:cNvPr>
          <p:cNvSpPr/>
          <p:nvPr/>
        </p:nvSpPr>
        <p:spPr>
          <a:xfrm>
            <a:off x="1180530" y="1"/>
            <a:ext cx="1119117" cy="14707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 name="直角三角形 8">
            <a:extLst>
              <a:ext uri="{FF2B5EF4-FFF2-40B4-BE49-F238E27FC236}">
                <a16:creationId xmlns:a16="http://schemas.microsoft.com/office/drawing/2014/main" id="{07C3E0E9-3D88-7B31-EFB0-4C133A2A49C0}"/>
              </a:ext>
            </a:extLst>
          </p:cNvPr>
          <p:cNvSpPr/>
          <p:nvPr/>
        </p:nvSpPr>
        <p:spPr>
          <a:xfrm rot="5400000">
            <a:off x="2312279" y="1106484"/>
            <a:ext cx="351612" cy="376878"/>
          </a:xfrm>
          <a:prstGeom prst="r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0" name="文本框 9">
            <a:extLst>
              <a:ext uri="{FF2B5EF4-FFF2-40B4-BE49-F238E27FC236}">
                <a16:creationId xmlns:a16="http://schemas.microsoft.com/office/drawing/2014/main" id="{19EF2F38-5CC2-C690-ABEB-7B25DD5C2EFB}"/>
              </a:ext>
            </a:extLst>
          </p:cNvPr>
          <p:cNvSpPr txBox="1"/>
          <p:nvPr/>
        </p:nvSpPr>
        <p:spPr>
          <a:xfrm>
            <a:off x="1493345" y="316566"/>
            <a:ext cx="493486" cy="769441"/>
          </a:xfrm>
          <a:prstGeom prst="rect">
            <a:avLst/>
          </a:prstGeom>
          <a:noFill/>
        </p:spPr>
        <p:txBody>
          <a:bodyPr wrap="square" rtlCol="0">
            <a:spAutoFit/>
          </a:bodyPr>
          <a:lstStyle/>
          <a:p>
            <a:r>
              <a:rPr lang="en-US" altLang="zh-CN" sz="4400" b="1" dirty="0">
                <a:solidFill>
                  <a:schemeClr val="bg1"/>
                </a:solidFill>
              </a:rPr>
              <a:t>4</a:t>
            </a:r>
            <a:endParaRPr lang="zh-CN" altLang="en-US" sz="4400" b="1" dirty="0">
              <a:solidFill>
                <a:schemeClr val="bg1"/>
              </a:solidFill>
            </a:endParaRPr>
          </a:p>
        </p:txBody>
      </p:sp>
      <p:sp>
        <p:nvSpPr>
          <p:cNvPr id="11" name="文本框 10">
            <a:extLst>
              <a:ext uri="{FF2B5EF4-FFF2-40B4-BE49-F238E27FC236}">
                <a16:creationId xmlns:a16="http://schemas.microsoft.com/office/drawing/2014/main" id="{C227091C-11E9-D7CC-C593-F4D7C9429149}"/>
              </a:ext>
            </a:extLst>
          </p:cNvPr>
          <p:cNvSpPr txBox="1"/>
          <p:nvPr/>
        </p:nvSpPr>
        <p:spPr>
          <a:xfrm>
            <a:off x="2552732" y="370307"/>
            <a:ext cx="4631839" cy="646331"/>
          </a:xfrm>
          <a:prstGeom prst="rect">
            <a:avLst/>
          </a:prstGeom>
          <a:noFill/>
        </p:spPr>
        <p:txBody>
          <a:bodyPr wrap="square" rtlCol="0">
            <a:spAutoFit/>
          </a:bodyPr>
          <a:lstStyle/>
          <a:p>
            <a:r>
              <a:rPr lang="en-US" altLang="zh-CN" sz="3600" b="1" dirty="0">
                <a:solidFill>
                  <a:schemeClr val="bg1"/>
                </a:solidFill>
              </a:rPr>
              <a:t>Methodology</a:t>
            </a:r>
            <a:endParaRPr lang="zh-CN" altLang="en-US" sz="3600" b="1" dirty="0">
              <a:solidFill>
                <a:schemeClr val="bg1"/>
              </a:solidFill>
            </a:endParaRPr>
          </a:p>
        </p:txBody>
      </p:sp>
      <p:cxnSp>
        <p:nvCxnSpPr>
          <p:cNvPr id="2" name="直接连接符 1">
            <a:extLst>
              <a:ext uri="{FF2B5EF4-FFF2-40B4-BE49-F238E27FC236}">
                <a16:creationId xmlns:a16="http://schemas.microsoft.com/office/drawing/2014/main" id="{9A55EEAB-90AB-F2C8-45B3-191DF9222D8C}"/>
              </a:ext>
            </a:extLst>
          </p:cNvPr>
          <p:cNvCxnSpPr/>
          <p:nvPr/>
        </p:nvCxnSpPr>
        <p:spPr>
          <a:xfrm>
            <a:off x="3398988" y="2080358"/>
            <a:ext cx="0" cy="4476466"/>
          </a:xfrm>
          <a:prstGeom prst="line">
            <a:avLst/>
          </a:prstGeom>
        </p:spPr>
        <p:style>
          <a:lnRef idx="1">
            <a:schemeClr val="accent1"/>
          </a:lnRef>
          <a:fillRef idx="0">
            <a:schemeClr val="accent1"/>
          </a:fillRef>
          <a:effectRef idx="0">
            <a:schemeClr val="accent1"/>
          </a:effectRef>
          <a:fontRef idx="minor">
            <a:schemeClr val="tx1"/>
          </a:fontRef>
        </p:style>
      </p:cxnSp>
      <p:sp>
        <p:nvSpPr>
          <p:cNvPr id="3" name="文本框 2">
            <a:extLst>
              <a:ext uri="{FF2B5EF4-FFF2-40B4-BE49-F238E27FC236}">
                <a16:creationId xmlns:a16="http://schemas.microsoft.com/office/drawing/2014/main" id="{EE9C6F35-CDF8-443F-2CC3-8CCD5EAFFA0C}"/>
              </a:ext>
            </a:extLst>
          </p:cNvPr>
          <p:cNvSpPr txBox="1"/>
          <p:nvPr/>
        </p:nvSpPr>
        <p:spPr>
          <a:xfrm>
            <a:off x="316497" y="2047248"/>
            <a:ext cx="3082491" cy="4315027"/>
          </a:xfrm>
          <a:prstGeom prst="rect">
            <a:avLst/>
          </a:prstGeom>
          <a:noFill/>
        </p:spPr>
        <p:txBody>
          <a:bodyPr wrap="square" rtlCol="0">
            <a:spAutoFit/>
          </a:bodyPr>
          <a:lstStyle/>
          <a:p>
            <a:pPr marL="342900" indent="-342900">
              <a:lnSpc>
                <a:spcPct val="200000"/>
              </a:lnSpc>
              <a:buFont typeface="Arial" panose="020B0604020202020204" pitchFamily="34" charset="0"/>
              <a:buChar char="•"/>
            </a:pPr>
            <a:r>
              <a:rPr lang="en-US" altLang="zh-CN" sz="2000" dirty="0">
                <a:solidFill>
                  <a:schemeClr val="tx1">
                    <a:lumMod val="50000"/>
                    <a:lumOff val="50000"/>
                  </a:schemeClr>
                </a:solidFill>
              </a:rPr>
              <a:t>Data Source</a:t>
            </a:r>
          </a:p>
          <a:p>
            <a:pPr marL="342900" indent="-342900">
              <a:lnSpc>
                <a:spcPct val="200000"/>
              </a:lnSpc>
              <a:buFont typeface="Arial" panose="020B0604020202020204" pitchFamily="34" charset="0"/>
              <a:buChar char="•"/>
            </a:pPr>
            <a:r>
              <a:rPr lang="en-US" altLang="zh-CN" sz="2000" dirty="0">
                <a:solidFill>
                  <a:schemeClr val="tx1">
                    <a:lumMod val="50000"/>
                    <a:lumOff val="50000"/>
                  </a:schemeClr>
                </a:solidFill>
              </a:rPr>
              <a:t>Preprocessing</a:t>
            </a:r>
          </a:p>
          <a:p>
            <a:pPr marL="342900" indent="-342900">
              <a:lnSpc>
                <a:spcPct val="200000"/>
              </a:lnSpc>
              <a:buFont typeface="Arial" panose="020B0604020202020204" pitchFamily="34" charset="0"/>
              <a:buChar char="•"/>
            </a:pPr>
            <a:r>
              <a:rPr lang="en-US" altLang="zh-CN" sz="2000" dirty="0">
                <a:solidFill>
                  <a:schemeClr val="tx1">
                    <a:lumMod val="50000"/>
                    <a:lumOff val="50000"/>
                  </a:schemeClr>
                </a:solidFill>
              </a:rPr>
              <a:t>Total Output Estimation</a:t>
            </a:r>
          </a:p>
          <a:p>
            <a:pPr marL="342900" indent="-342900">
              <a:lnSpc>
                <a:spcPct val="200000"/>
              </a:lnSpc>
              <a:buFont typeface="Arial" panose="020B0604020202020204" pitchFamily="34" charset="0"/>
              <a:buChar char="•"/>
            </a:pPr>
            <a:r>
              <a:rPr lang="en-US" altLang="zh-CN" sz="2000" dirty="0">
                <a:solidFill>
                  <a:schemeClr val="tx1">
                    <a:lumMod val="50000"/>
                    <a:lumOff val="50000"/>
                  </a:schemeClr>
                </a:solidFill>
              </a:rPr>
              <a:t>Supply &amp; Demand</a:t>
            </a:r>
          </a:p>
          <a:p>
            <a:pPr marL="342900" indent="-342900">
              <a:lnSpc>
                <a:spcPct val="200000"/>
              </a:lnSpc>
              <a:buFont typeface="Arial" panose="020B0604020202020204" pitchFamily="34" charset="0"/>
              <a:buChar char="•"/>
            </a:pPr>
            <a:r>
              <a:rPr lang="en-US" altLang="zh-CN" sz="2000" b="1" dirty="0">
                <a:solidFill>
                  <a:schemeClr val="tx2"/>
                </a:solidFill>
              </a:rPr>
              <a:t>Regional SRIO</a:t>
            </a:r>
          </a:p>
          <a:p>
            <a:pPr marL="342900" indent="-342900">
              <a:lnSpc>
                <a:spcPct val="200000"/>
              </a:lnSpc>
              <a:buFont typeface="Arial" panose="020B0604020202020204" pitchFamily="34" charset="0"/>
              <a:buChar char="•"/>
            </a:pPr>
            <a:r>
              <a:rPr lang="en-US" altLang="zh-CN" sz="2000" dirty="0">
                <a:solidFill>
                  <a:schemeClr val="tx1">
                    <a:lumMod val="50000"/>
                    <a:lumOff val="50000"/>
                  </a:schemeClr>
                </a:solidFill>
              </a:rPr>
              <a:t>Interregional Trade</a:t>
            </a:r>
          </a:p>
          <a:p>
            <a:pPr marL="342900" indent="-342900">
              <a:lnSpc>
                <a:spcPct val="200000"/>
              </a:lnSpc>
              <a:buFont typeface="Arial" panose="020B0604020202020204" pitchFamily="34" charset="0"/>
              <a:buChar char="•"/>
            </a:pPr>
            <a:r>
              <a:rPr lang="en-US" altLang="zh-CN" sz="2000" dirty="0">
                <a:solidFill>
                  <a:schemeClr val="tx1">
                    <a:lumMod val="50000"/>
                    <a:lumOff val="50000"/>
                  </a:schemeClr>
                </a:solidFill>
              </a:rPr>
              <a:t>Finalization of MRIO</a:t>
            </a:r>
            <a:endParaRPr lang="zh-CN" altLang="en-US" sz="2000" dirty="0">
              <a:solidFill>
                <a:schemeClr val="tx1">
                  <a:lumMod val="50000"/>
                  <a:lumOff val="50000"/>
                </a:schemeClr>
              </a:solidFill>
            </a:endParaRPr>
          </a:p>
        </p:txBody>
      </p:sp>
      <p:sp>
        <p:nvSpPr>
          <p:cNvPr id="70" name="矩形 69">
            <a:extLst>
              <a:ext uri="{FF2B5EF4-FFF2-40B4-BE49-F238E27FC236}">
                <a16:creationId xmlns:a16="http://schemas.microsoft.com/office/drawing/2014/main" id="{3E39A68F-8443-4D99-8341-F0B673107D15}"/>
              </a:ext>
            </a:extLst>
          </p:cNvPr>
          <p:cNvSpPr/>
          <p:nvPr/>
        </p:nvSpPr>
        <p:spPr>
          <a:xfrm>
            <a:off x="3715761" y="3650143"/>
            <a:ext cx="1234382" cy="1167875"/>
          </a:xfrm>
          <a:prstGeom prst="rect">
            <a:avLst/>
          </a:prstGeom>
          <a:solidFill>
            <a:srgbClr val="93CDDD"/>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ysClr val="windowText" lastClr="000000"/>
                </a:solidFill>
                <a:effectLst/>
                <a:uLnTx/>
                <a:uFillTx/>
                <a:latin typeface="Calibri"/>
                <a:ea typeface="宋体" panose="02010600030101010101" pitchFamily="2" charset="-122"/>
                <a:cs typeface="+mn-cs"/>
              </a:rPr>
              <a:t>Z</a:t>
            </a:r>
            <a:endParaRPr kumimoji="0" lang="zh-CN" altLang="en-US" sz="2000" b="0" i="0" u="none" strike="noStrike" kern="1200" cap="none" spc="0" normalizeH="0" baseline="0" noProof="0" dirty="0">
              <a:ln>
                <a:noFill/>
              </a:ln>
              <a:solidFill>
                <a:sysClr val="windowText" lastClr="000000"/>
              </a:solidFill>
              <a:effectLst/>
              <a:uLnTx/>
              <a:uFillTx/>
              <a:latin typeface="Calibri"/>
              <a:ea typeface="宋体" panose="02010600030101010101" pitchFamily="2" charset="-122"/>
              <a:cs typeface="+mn-cs"/>
            </a:endParaRPr>
          </a:p>
        </p:txBody>
      </p:sp>
      <p:sp>
        <p:nvSpPr>
          <p:cNvPr id="71" name="矩形 70">
            <a:extLst>
              <a:ext uri="{FF2B5EF4-FFF2-40B4-BE49-F238E27FC236}">
                <a16:creationId xmlns:a16="http://schemas.microsoft.com/office/drawing/2014/main" id="{B34E815A-F1E5-4A9D-BE84-EE15D064544B}"/>
              </a:ext>
            </a:extLst>
          </p:cNvPr>
          <p:cNvSpPr/>
          <p:nvPr/>
        </p:nvSpPr>
        <p:spPr>
          <a:xfrm>
            <a:off x="5022537" y="3650138"/>
            <a:ext cx="586331" cy="1167875"/>
          </a:xfrm>
          <a:prstGeom prst="rect">
            <a:avLst/>
          </a:prstGeom>
          <a:solidFill>
            <a:srgbClr val="4BACC6">
              <a:lumMod val="60000"/>
              <a:lumOff val="40000"/>
            </a:srgbClr>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ysClr val="windowText" lastClr="000000"/>
                </a:solidFill>
                <a:effectLst/>
                <a:uLnTx/>
                <a:uFillTx/>
                <a:latin typeface="Calibri"/>
                <a:ea typeface="宋体" panose="02010600030101010101" pitchFamily="2" charset="-122"/>
                <a:cs typeface="+mn-cs"/>
              </a:rPr>
              <a:t>F</a:t>
            </a:r>
            <a:endParaRPr kumimoji="0" lang="zh-CN" altLang="en-US" sz="2000" b="0" i="0" u="none" strike="noStrike" kern="1200" cap="none" spc="0" normalizeH="0" baseline="0" noProof="0" dirty="0">
              <a:ln>
                <a:noFill/>
              </a:ln>
              <a:solidFill>
                <a:sysClr val="windowText" lastClr="000000"/>
              </a:solidFill>
              <a:effectLst/>
              <a:uLnTx/>
              <a:uFillTx/>
              <a:latin typeface="Calibri"/>
              <a:ea typeface="宋体" panose="02010600030101010101" pitchFamily="2" charset="-122"/>
              <a:cs typeface="+mn-cs"/>
            </a:endParaRPr>
          </a:p>
        </p:txBody>
      </p:sp>
      <p:sp>
        <p:nvSpPr>
          <p:cNvPr id="72" name="矩形 71">
            <a:extLst>
              <a:ext uri="{FF2B5EF4-FFF2-40B4-BE49-F238E27FC236}">
                <a16:creationId xmlns:a16="http://schemas.microsoft.com/office/drawing/2014/main" id="{CEA27FA8-B8FC-4818-BD41-636824E1A4E7}"/>
              </a:ext>
            </a:extLst>
          </p:cNvPr>
          <p:cNvSpPr/>
          <p:nvPr/>
        </p:nvSpPr>
        <p:spPr>
          <a:xfrm>
            <a:off x="5678278" y="3650138"/>
            <a:ext cx="376487" cy="1167875"/>
          </a:xfrm>
          <a:prstGeom prst="rect">
            <a:avLst/>
          </a:prstGeom>
          <a:solidFill>
            <a:srgbClr val="4BACC6">
              <a:lumMod val="60000"/>
              <a:lumOff val="40000"/>
            </a:srgbClr>
          </a:solidFill>
          <a:ln w="25400" cap="flat" cmpd="sng" algn="ctr">
            <a:noFill/>
            <a:prstDash val="solid"/>
          </a:ln>
          <a:effectLst/>
        </p:spPr>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ysClr val="windowText" lastClr="000000"/>
                </a:solidFill>
                <a:effectLst/>
                <a:uLnTx/>
                <a:uFillTx/>
                <a:latin typeface="Calibri"/>
                <a:ea typeface="宋体" panose="02010600030101010101" pitchFamily="2" charset="-122"/>
                <a:cs typeface="+mn-cs"/>
              </a:rPr>
              <a:t>ex</a:t>
            </a:r>
            <a:endParaRPr kumimoji="0" lang="zh-CN" altLang="en-US" sz="2000" b="0" i="0" u="none" strike="noStrike" kern="1200" cap="none" spc="0" normalizeH="0" baseline="0" noProof="0" dirty="0">
              <a:ln>
                <a:noFill/>
              </a:ln>
              <a:solidFill>
                <a:sysClr val="windowText" lastClr="000000"/>
              </a:solidFill>
              <a:effectLst/>
              <a:uLnTx/>
              <a:uFillTx/>
              <a:latin typeface="Calibri"/>
              <a:ea typeface="宋体" panose="02010600030101010101" pitchFamily="2" charset="-122"/>
              <a:cs typeface="+mn-cs"/>
            </a:endParaRPr>
          </a:p>
        </p:txBody>
      </p:sp>
      <p:sp>
        <p:nvSpPr>
          <p:cNvPr id="74" name="矩形 73">
            <a:extLst>
              <a:ext uri="{FF2B5EF4-FFF2-40B4-BE49-F238E27FC236}">
                <a16:creationId xmlns:a16="http://schemas.microsoft.com/office/drawing/2014/main" id="{C3B526A3-473F-45C3-8F02-F533DC5EAB8D}"/>
              </a:ext>
            </a:extLst>
          </p:cNvPr>
          <p:cNvSpPr/>
          <p:nvPr/>
        </p:nvSpPr>
        <p:spPr>
          <a:xfrm>
            <a:off x="3715759" y="5389516"/>
            <a:ext cx="1234382" cy="517031"/>
          </a:xfrm>
          <a:prstGeom prst="rect">
            <a:avLst/>
          </a:prstGeom>
          <a:solidFill>
            <a:srgbClr val="93CDDD"/>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err="1">
                <a:ln>
                  <a:noFill/>
                </a:ln>
                <a:solidFill>
                  <a:sysClr val="windowText" lastClr="000000"/>
                </a:solidFill>
                <a:effectLst/>
                <a:uLnTx/>
                <a:uFillTx/>
                <a:latin typeface="Calibri"/>
                <a:ea typeface="宋体" panose="02010600030101010101" pitchFamily="2" charset="-122"/>
                <a:cs typeface="+mn-cs"/>
              </a:rPr>
              <a:t>va</a:t>
            </a:r>
            <a:endParaRPr kumimoji="0" lang="zh-CN" altLang="en-US" sz="2000" b="0" i="0" u="none" strike="noStrike" kern="1200" cap="none" spc="0" normalizeH="0" baseline="0" noProof="0" dirty="0">
              <a:ln>
                <a:noFill/>
              </a:ln>
              <a:solidFill>
                <a:sysClr val="windowText" lastClr="000000"/>
              </a:solidFill>
              <a:effectLst/>
              <a:uLnTx/>
              <a:uFillTx/>
              <a:latin typeface="Calibri"/>
              <a:ea typeface="宋体" panose="02010600030101010101" pitchFamily="2" charset="-122"/>
              <a:cs typeface="+mn-cs"/>
            </a:endParaRPr>
          </a:p>
        </p:txBody>
      </p:sp>
      <p:sp>
        <p:nvSpPr>
          <p:cNvPr id="75" name="矩形 74">
            <a:extLst>
              <a:ext uri="{FF2B5EF4-FFF2-40B4-BE49-F238E27FC236}">
                <a16:creationId xmlns:a16="http://schemas.microsoft.com/office/drawing/2014/main" id="{5CDAF881-C7AA-404E-A5E5-2AD58ACDA48F}"/>
              </a:ext>
            </a:extLst>
          </p:cNvPr>
          <p:cNvSpPr/>
          <p:nvPr/>
        </p:nvSpPr>
        <p:spPr>
          <a:xfrm>
            <a:off x="3715758" y="5989212"/>
            <a:ext cx="1234383" cy="386354"/>
          </a:xfrm>
          <a:prstGeom prst="rect">
            <a:avLst/>
          </a:prstGeom>
          <a:solidFill>
            <a:srgbClr val="4BACC6">
              <a:lumMod val="60000"/>
              <a:lumOff val="40000"/>
            </a:srgbClr>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ysClr val="windowText" lastClr="000000"/>
                </a:solidFill>
                <a:effectLst/>
                <a:uLnTx/>
                <a:uFillTx/>
                <a:latin typeface="Calibri"/>
                <a:ea typeface="宋体" panose="02010600030101010101" pitchFamily="2" charset="-122"/>
                <a:cs typeface="+mn-cs"/>
              </a:rPr>
              <a:t>x’</a:t>
            </a:r>
            <a:endParaRPr kumimoji="0" lang="zh-CN" altLang="en-US" sz="2000" b="0" i="0" u="none" strike="noStrike" kern="1200" cap="none" spc="0" normalizeH="0" baseline="0" noProof="0" dirty="0">
              <a:ln>
                <a:noFill/>
              </a:ln>
              <a:solidFill>
                <a:sysClr val="windowText" lastClr="000000"/>
              </a:solidFill>
              <a:effectLst/>
              <a:uLnTx/>
              <a:uFillTx/>
              <a:latin typeface="Calibri"/>
              <a:ea typeface="宋体" panose="02010600030101010101" pitchFamily="2" charset="-122"/>
              <a:cs typeface="+mn-cs"/>
            </a:endParaRPr>
          </a:p>
        </p:txBody>
      </p:sp>
      <p:sp>
        <p:nvSpPr>
          <p:cNvPr id="76" name="矩形 75">
            <a:extLst>
              <a:ext uri="{FF2B5EF4-FFF2-40B4-BE49-F238E27FC236}">
                <a16:creationId xmlns:a16="http://schemas.microsoft.com/office/drawing/2014/main" id="{38BAC1D9-14BB-4081-A6ED-080A0355B99D}"/>
              </a:ext>
            </a:extLst>
          </p:cNvPr>
          <p:cNvSpPr/>
          <p:nvPr/>
        </p:nvSpPr>
        <p:spPr>
          <a:xfrm>
            <a:off x="6126443" y="3650138"/>
            <a:ext cx="376487" cy="1167875"/>
          </a:xfrm>
          <a:prstGeom prst="rect">
            <a:avLst/>
          </a:prstGeom>
          <a:solidFill>
            <a:srgbClr val="4BACC6">
              <a:lumMod val="60000"/>
              <a:lumOff val="40000"/>
            </a:srgbClr>
          </a:solidFill>
          <a:ln w="25400" cap="flat" cmpd="sng" algn="ctr">
            <a:noFill/>
            <a:prstDash val="solid"/>
          </a:ln>
          <a:effectLst/>
        </p:spPr>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ysClr val="windowText" lastClr="000000"/>
                </a:solidFill>
                <a:effectLst/>
                <a:uLnTx/>
                <a:uFillTx/>
                <a:latin typeface="Calibri"/>
                <a:ea typeface="宋体" panose="02010600030101010101" pitchFamily="2" charset="-122"/>
                <a:cs typeface="+mn-cs"/>
              </a:rPr>
              <a:t>-</a:t>
            </a:r>
            <a:r>
              <a:rPr kumimoji="0" lang="en-US" altLang="zh-CN" sz="2000" b="0" i="0" u="none" strike="noStrike" kern="1200" cap="none" spc="0" normalizeH="0" baseline="0" noProof="0" dirty="0" err="1">
                <a:ln>
                  <a:noFill/>
                </a:ln>
                <a:solidFill>
                  <a:sysClr val="windowText" lastClr="000000"/>
                </a:solidFill>
                <a:effectLst/>
                <a:uLnTx/>
                <a:uFillTx/>
                <a:latin typeface="Calibri"/>
                <a:ea typeface="宋体" panose="02010600030101010101" pitchFamily="2" charset="-122"/>
                <a:cs typeface="+mn-cs"/>
              </a:rPr>
              <a:t>im</a:t>
            </a:r>
            <a:endParaRPr kumimoji="0" lang="zh-CN" altLang="en-US" sz="2000" b="0" i="0" u="none" strike="noStrike" kern="1200" cap="none" spc="0" normalizeH="0" baseline="0" noProof="0" dirty="0">
              <a:ln>
                <a:noFill/>
              </a:ln>
              <a:solidFill>
                <a:sysClr val="windowText" lastClr="000000"/>
              </a:solidFill>
              <a:effectLst/>
              <a:uLnTx/>
              <a:uFillTx/>
              <a:latin typeface="Calibri"/>
              <a:ea typeface="宋体" panose="02010600030101010101" pitchFamily="2" charset="-122"/>
              <a:cs typeface="+mn-cs"/>
            </a:endParaRPr>
          </a:p>
        </p:txBody>
      </p:sp>
      <p:sp>
        <p:nvSpPr>
          <p:cNvPr id="77" name="箭头: 左 76">
            <a:extLst>
              <a:ext uri="{FF2B5EF4-FFF2-40B4-BE49-F238E27FC236}">
                <a16:creationId xmlns:a16="http://schemas.microsoft.com/office/drawing/2014/main" id="{F399D487-BE5F-4A0D-B709-70157B27429D}"/>
              </a:ext>
            </a:extLst>
          </p:cNvPr>
          <p:cNvSpPr/>
          <p:nvPr/>
        </p:nvSpPr>
        <p:spPr>
          <a:xfrm rot="10800000">
            <a:off x="7955376" y="3855948"/>
            <a:ext cx="978086" cy="843465"/>
          </a:xfrm>
          <a:prstGeom prst="leftArrow">
            <a:avLst>
              <a:gd name="adj1" fmla="val 28947"/>
              <a:gd name="adj2" fmla="val 53509"/>
            </a:avLst>
          </a:prstGeom>
          <a:solidFill>
            <a:srgbClr val="C0504D">
              <a:lumMod val="40000"/>
              <a:lumOff val="60000"/>
            </a:srgbClr>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ysClr val="window" lastClr="FFFFFF"/>
              </a:solidFill>
              <a:effectLst/>
              <a:uLnTx/>
              <a:uFillTx/>
              <a:latin typeface="Calibri"/>
              <a:ea typeface="宋体" panose="02010600030101010101" pitchFamily="2" charset="-122"/>
              <a:cs typeface="+mn-cs"/>
            </a:endParaRPr>
          </a:p>
        </p:txBody>
      </p:sp>
      <p:sp>
        <p:nvSpPr>
          <p:cNvPr id="79" name="矩形 78">
            <a:extLst>
              <a:ext uri="{FF2B5EF4-FFF2-40B4-BE49-F238E27FC236}">
                <a16:creationId xmlns:a16="http://schemas.microsoft.com/office/drawing/2014/main" id="{C97874D4-BF63-48A8-AE2B-91F8D02F2004}"/>
              </a:ext>
            </a:extLst>
          </p:cNvPr>
          <p:cNvSpPr/>
          <p:nvPr/>
        </p:nvSpPr>
        <p:spPr>
          <a:xfrm>
            <a:off x="9033603" y="1542934"/>
            <a:ext cx="1234382" cy="1167875"/>
          </a:xfrm>
          <a:prstGeom prst="rect">
            <a:avLst/>
          </a:prstGeom>
          <a:solidFill>
            <a:srgbClr val="4BACC6">
              <a:lumMod val="60000"/>
              <a:lumOff val="40000"/>
            </a:srgbClr>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ysClr val="windowText" lastClr="000000"/>
                </a:solidFill>
                <a:effectLst/>
                <a:uLnTx/>
                <a:uFillTx/>
                <a:latin typeface="Calibri"/>
                <a:ea typeface="宋体" panose="02010600030101010101" pitchFamily="2" charset="-122"/>
                <a:cs typeface="+mn-cs"/>
              </a:rPr>
              <a:t>Z</a:t>
            </a:r>
            <a:endParaRPr kumimoji="0" lang="zh-CN" altLang="en-US" sz="2000" b="0" i="0" u="none" strike="noStrike" kern="1200" cap="none" spc="0" normalizeH="0" baseline="0" noProof="0" dirty="0">
              <a:ln>
                <a:noFill/>
              </a:ln>
              <a:solidFill>
                <a:sysClr val="windowText" lastClr="000000"/>
              </a:solidFill>
              <a:effectLst/>
              <a:uLnTx/>
              <a:uFillTx/>
              <a:latin typeface="Calibri"/>
              <a:ea typeface="宋体" panose="02010600030101010101" pitchFamily="2" charset="-122"/>
              <a:cs typeface="+mn-cs"/>
            </a:endParaRPr>
          </a:p>
        </p:txBody>
      </p:sp>
      <p:sp>
        <p:nvSpPr>
          <p:cNvPr id="80" name="矩形 79">
            <a:extLst>
              <a:ext uri="{FF2B5EF4-FFF2-40B4-BE49-F238E27FC236}">
                <a16:creationId xmlns:a16="http://schemas.microsoft.com/office/drawing/2014/main" id="{A9D9860B-C592-4754-AEF3-8BF38227F907}"/>
              </a:ext>
            </a:extLst>
          </p:cNvPr>
          <p:cNvSpPr/>
          <p:nvPr/>
        </p:nvSpPr>
        <p:spPr>
          <a:xfrm>
            <a:off x="10349593" y="1542934"/>
            <a:ext cx="586331" cy="1167875"/>
          </a:xfrm>
          <a:prstGeom prst="rect">
            <a:avLst/>
          </a:prstGeom>
          <a:solidFill>
            <a:srgbClr val="4BACC6">
              <a:lumMod val="60000"/>
              <a:lumOff val="40000"/>
            </a:srgbClr>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ysClr val="windowText" lastClr="000000"/>
                </a:solidFill>
                <a:effectLst/>
                <a:uLnTx/>
                <a:uFillTx/>
                <a:latin typeface="Calibri"/>
                <a:ea typeface="宋体" panose="02010600030101010101" pitchFamily="2" charset="-122"/>
                <a:cs typeface="+mn-cs"/>
              </a:rPr>
              <a:t>F</a:t>
            </a:r>
            <a:endParaRPr kumimoji="0" lang="zh-CN" altLang="en-US" sz="2000" b="0" i="0" u="none" strike="noStrike" kern="1200" cap="none" spc="0" normalizeH="0" baseline="0" noProof="0" dirty="0">
              <a:ln>
                <a:noFill/>
              </a:ln>
              <a:solidFill>
                <a:sysClr val="windowText" lastClr="000000"/>
              </a:solidFill>
              <a:effectLst/>
              <a:uLnTx/>
              <a:uFillTx/>
              <a:latin typeface="Calibri"/>
              <a:ea typeface="宋体" panose="02010600030101010101" pitchFamily="2" charset="-122"/>
              <a:cs typeface="+mn-cs"/>
            </a:endParaRPr>
          </a:p>
        </p:txBody>
      </p:sp>
      <p:sp>
        <p:nvSpPr>
          <p:cNvPr id="81" name="矩形 80">
            <a:extLst>
              <a:ext uri="{FF2B5EF4-FFF2-40B4-BE49-F238E27FC236}">
                <a16:creationId xmlns:a16="http://schemas.microsoft.com/office/drawing/2014/main" id="{DB3177BB-A2E6-4608-886B-099BED0F9A45}"/>
              </a:ext>
            </a:extLst>
          </p:cNvPr>
          <p:cNvSpPr/>
          <p:nvPr/>
        </p:nvSpPr>
        <p:spPr>
          <a:xfrm>
            <a:off x="11017532" y="1542933"/>
            <a:ext cx="376487" cy="1167875"/>
          </a:xfrm>
          <a:prstGeom prst="rect">
            <a:avLst/>
          </a:prstGeom>
          <a:solidFill>
            <a:srgbClr val="4BACC6">
              <a:lumMod val="60000"/>
              <a:lumOff val="40000"/>
            </a:srgbClr>
          </a:solidFill>
          <a:ln w="25400" cap="flat" cmpd="sng" algn="ctr">
            <a:noFill/>
            <a:prstDash val="solid"/>
          </a:ln>
          <a:effectLst/>
        </p:spPr>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ysClr val="windowText" lastClr="000000"/>
                </a:solidFill>
                <a:effectLst/>
                <a:uLnTx/>
                <a:uFillTx/>
                <a:latin typeface="Calibri"/>
                <a:ea typeface="宋体" panose="02010600030101010101" pitchFamily="2" charset="-122"/>
                <a:cs typeface="+mn-cs"/>
              </a:rPr>
              <a:t>ex</a:t>
            </a:r>
            <a:endParaRPr kumimoji="0" lang="zh-CN" altLang="en-US" sz="2000" b="0" i="0" u="none" strike="noStrike" kern="1200" cap="none" spc="0" normalizeH="0" baseline="0" noProof="0" dirty="0">
              <a:ln>
                <a:noFill/>
              </a:ln>
              <a:solidFill>
                <a:sysClr val="windowText" lastClr="000000"/>
              </a:solidFill>
              <a:effectLst/>
              <a:uLnTx/>
              <a:uFillTx/>
              <a:latin typeface="Calibri"/>
              <a:ea typeface="宋体" panose="02010600030101010101" pitchFamily="2" charset="-122"/>
              <a:cs typeface="+mn-cs"/>
            </a:endParaRPr>
          </a:p>
        </p:txBody>
      </p:sp>
      <p:sp>
        <p:nvSpPr>
          <p:cNvPr id="82" name="矩形 81">
            <a:extLst>
              <a:ext uri="{FF2B5EF4-FFF2-40B4-BE49-F238E27FC236}">
                <a16:creationId xmlns:a16="http://schemas.microsoft.com/office/drawing/2014/main" id="{8051EDF5-0B78-4AAE-91F4-BDEBF614B86C}"/>
              </a:ext>
            </a:extLst>
          </p:cNvPr>
          <p:cNvSpPr/>
          <p:nvPr/>
        </p:nvSpPr>
        <p:spPr>
          <a:xfrm>
            <a:off x="11475627" y="1542932"/>
            <a:ext cx="376487" cy="1167875"/>
          </a:xfrm>
          <a:prstGeom prst="rect">
            <a:avLst/>
          </a:prstGeom>
          <a:solidFill>
            <a:srgbClr val="4BACC6">
              <a:lumMod val="60000"/>
              <a:lumOff val="40000"/>
            </a:srgbClr>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ysClr val="windowText" lastClr="000000"/>
                </a:solidFill>
                <a:effectLst/>
                <a:uLnTx/>
                <a:uFillTx/>
                <a:latin typeface="Calibri"/>
                <a:ea typeface="宋体" panose="02010600030101010101" pitchFamily="2" charset="-122"/>
                <a:cs typeface="+mn-cs"/>
              </a:rPr>
              <a:t>x</a:t>
            </a:r>
            <a:endParaRPr kumimoji="0" lang="zh-CN" altLang="en-US" sz="2000" b="0" i="0" u="none" strike="noStrike" kern="1200" cap="none" spc="0" normalizeH="0" baseline="0" noProof="0" dirty="0">
              <a:ln>
                <a:noFill/>
              </a:ln>
              <a:solidFill>
                <a:sysClr val="windowText" lastClr="000000"/>
              </a:solidFill>
              <a:effectLst/>
              <a:uLnTx/>
              <a:uFillTx/>
              <a:latin typeface="Calibri"/>
              <a:ea typeface="宋体" panose="02010600030101010101" pitchFamily="2" charset="-122"/>
              <a:cs typeface="+mn-cs"/>
            </a:endParaRPr>
          </a:p>
        </p:txBody>
      </p:sp>
      <p:sp>
        <p:nvSpPr>
          <p:cNvPr id="83" name="矩形 82">
            <a:extLst>
              <a:ext uri="{FF2B5EF4-FFF2-40B4-BE49-F238E27FC236}">
                <a16:creationId xmlns:a16="http://schemas.microsoft.com/office/drawing/2014/main" id="{21B7B0D9-3C3E-46F7-960A-B7DFEC63FE89}"/>
              </a:ext>
            </a:extLst>
          </p:cNvPr>
          <p:cNvSpPr/>
          <p:nvPr/>
        </p:nvSpPr>
        <p:spPr>
          <a:xfrm>
            <a:off x="9033604" y="5645069"/>
            <a:ext cx="1234382" cy="517031"/>
          </a:xfrm>
          <a:prstGeom prst="rect">
            <a:avLst/>
          </a:prstGeom>
          <a:solidFill>
            <a:srgbClr val="4BACC6">
              <a:lumMod val="60000"/>
              <a:lumOff val="40000"/>
            </a:srgbClr>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err="1">
                <a:ln>
                  <a:noFill/>
                </a:ln>
                <a:solidFill>
                  <a:sysClr val="windowText" lastClr="000000"/>
                </a:solidFill>
                <a:effectLst/>
                <a:uLnTx/>
                <a:uFillTx/>
                <a:latin typeface="Calibri"/>
                <a:ea typeface="宋体" panose="02010600030101010101" pitchFamily="2" charset="-122"/>
                <a:cs typeface="+mn-cs"/>
              </a:rPr>
              <a:t>va</a:t>
            </a:r>
            <a:endParaRPr kumimoji="0" lang="zh-CN" altLang="en-US" sz="2000" b="0" i="0" u="none" strike="noStrike" kern="1200" cap="none" spc="0" normalizeH="0" baseline="0" noProof="0" dirty="0">
              <a:ln>
                <a:noFill/>
              </a:ln>
              <a:solidFill>
                <a:sysClr val="windowText" lastClr="000000"/>
              </a:solidFill>
              <a:effectLst/>
              <a:uLnTx/>
              <a:uFillTx/>
              <a:latin typeface="Calibri"/>
              <a:ea typeface="宋体" panose="02010600030101010101" pitchFamily="2" charset="-122"/>
              <a:cs typeface="+mn-cs"/>
            </a:endParaRPr>
          </a:p>
        </p:txBody>
      </p:sp>
      <p:sp>
        <p:nvSpPr>
          <p:cNvPr id="84" name="矩形 83">
            <a:extLst>
              <a:ext uri="{FF2B5EF4-FFF2-40B4-BE49-F238E27FC236}">
                <a16:creationId xmlns:a16="http://schemas.microsoft.com/office/drawing/2014/main" id="{45713C8E-02B4-4E3D-B598-BF249717AEC2}"/>
              </a:ext>
            </a:extLst>
          </p:cNvPr>
          <p:cNvSpPr/>
          <p:nvPr/>
        </p:nvSpPr>
        <p:spPr>
          <a:xfrm>
            <a:off x="9033603" y="6219756"/>
            <a:ext cx="1234383" cy="386354"/>
          </a:xfrm>
          <a:prstGeom prst="rect">
            <a:avLst/>
          </a:prstGeom>
          <a:solidFill>
            <a:srgbClr val="4BACC6">
              <a:lumMod val="60000"/>
              <a:lumOff val="40000"/>
            </a:srgbClr>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ysClr val="windowText" lastClr="000000"/>
                </a:solidFill>
                <a:effectLst/>
                <a:uLnTx/>
                <a:uFillTx/>
                <a:latin typeface="Calibri"/>
                <a:ea typeface="宋体" panose="02010600030101010101" pitchFamily="2" charset="-122"/>
                <a:cs typeface="+mn-cs"/>
              </a:rPr>
              <a:t>x’</a:t>
            </a:r>
            <a:endParaRPr kumimoji="0" lang="zh-CN" altLang="en-US" sz="2000" b="0" i="0" u="none" strike="noStrike" kern="1200" cap="none" spc="0" normalizeH="0" baseline="0" noProof="0" dirty="0">
              <a:ln>
                <a:noFill/>
              </a:ln>
              <a:solidFill>
                <a:sysClr val="windowText" lastClr="000000"/>
              </a:solidFill>
              <a:effectLst/>
              <a:uLnTx/>
              <a:uFillTx/>
              <a:latin typeface="Calibri"/>
              <a:ea typeface="宋体" panose="02010600030101010101" pitchFamily="2" charset="-122"/>
              <a:cs typeface="+mn-cs"/>
            </a:endParaRPr>
          </a:p>
        </p:txBody>
      </p:sp>
      <p:sp>
        <p:nvSpPr>
          <p:cNvPr id="85" name="矩形 84">
            <a:extLst>
              <a:ext uri="{FF2B5EF4-FFF2-40B4-BE49-F238E27FC236}">
                <a16:creationId xmlns:a16="http://schemas.microsoft.com/office/drawing/2014/main" id="{1D9E9B76-8D09-4967-B7B4-51C7B6A1C585}"/>
              </a:ext>
            </a:extLst>
          </p:cNvPr>
          <p:cNvSpPr/>
          <p:nvPr/>
        </p:nvSpPr>
        <p:spPr>
          <a:xfrm>
            <a:off x="9033603" y="3982142"/>
            <a:ext cx="1234383" cy="1167875"/>
          </a:xfrm>
          <a:prstGeom prst="rect">
            <a:avLst/>
          </a:prstGeom>
          <a:solidFill>
            <a:srgbClr val="4BACC6">
              <a:lumMod val="60000"/>
              <a:lumOff val="40000"/>
            </a:srgbClr>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err="1">
                <a:ln>
                  <a:noFill/>
                </a:ln>
                <a:solidFill>
                  <a:sysClr val="windowText" lastClr="000000"/>
                </a:solidFill>
                <a:effectLst/>
                <a:uLnTx/>
                <a:uFillTx/>
                <a:latin typeface="Calibri"/>
                <a:ea typeface="宋体" panose="02010600030101010101" pitchFamily="2" charset="-122"/>
                <a:cs typeface="+mn-cs"/>
              </a:rPr>
              <a:t>im</a:t>
            </a:r>
            <a:endParaRPr kumimoji="0" lang="zh-CN" altLang="en-US" sz="2000" b="0" i="0" u="none" strike="noStrike" kern="1200" cap="none" spc="0" normalizeH="0" baseline="0" noProof="0" dirty="0">
              <a:ln>
                <a:noFill/>
              </a:ln>
              <a:solidFill>
                <a:sysClr val="windowText" lastClr="000000"/>
              </a:solidFill>
              <a:effectLst/>
              <a:uLnTx/>
              <a:uFillTx/>
              <a:latin typeface="Calibri"/>
              <a:ea typeface="宋体" panose="02010600030101010101" pitchFamily="2" charset="-122"/>
              <a:cs typeface="+mn-cs"/>
            </a:endParaRPr>
          </a:p>
        </p:txBody>
      </p:sp>
      <p:sp>
        <p:nvSpPr>
          <p:cNvPr id="86" name="矩形 85">
            <a:extLst>
              <a:ext uri="{FF2B5EF4-FFF2-40B4-BE49-F238E27FC236}">
                <a16:creationId xmlns:a16="http://schemas.microsoft.com/office/drawing/2014/main" id="{16B1018F-E400-430D-28B4-990065F0B2EB}"/>
              </a:ext>
            </a:extLst>
          </p:cNvPr>
          <p:cNvSpPr/>
          <p:nvPr/>
        </p:nvSpPr>
        <p:spPr>
          <a:xfrm>
            <a:off x="6583134" y="3655103"/>
            <a:ext cx="376487" cy="1167875"/>
          </a:xfrm>
          <a:prstGeom prst="rect">
            <a:avLst/>
          </a:prstGeom>
          <a:solidFill>
            <a:srgbClr val="4BACC6">
              <a:lumMod val="60000"/>
              <a:lumOff val="40000"/>
            </a:srgbClr>
          </a:solidFill>
          <a:ln w="25400" cap="flat" cmpd="sng" algn="ctr">
            <a:noFill/>
            <a:prstDash val="solid"/>
          </a:ln>
          <a:effectLst/>
        </p:spPr>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solidFill>
                  <a:sysClr val="windowText" lastClr="000000"/>
                </a:solidFill>
                <a:latin typeface="Calibri"/>
                <a:ea typeface="宋体" panose="02010600030101010101" pitchFamily="2" charset="-122"/>
              </a:rPr>
              <a:t>of</a:t>
            </a:r>
            <a:endParaRPr kumimoji="0" lang="zh-CN" altLang="en-US" sz="2000" b="0" i="0" u="none" strike="noStrike" kern="1200" cap="none" spc="0" normalizeH="0" baseline="0" noProof="0" dirty="0">
              <a:ln>
                <a:noFill/>
              </a:ln>
              <a:solidFill>
                <a:sysClr val="windowText" lastClr="000000"/>
              </a:solidFill>
              <a:effectLst/>
              <a:uLnTx/>
              <a:uFillTx/>
              <a:latin typeface="Calibri"/>
              <a:ea typeface="宋体" panose="02010600030101010101" pitchFamily="2" charset="-122"/>
              <a:cs typeface="+mn-cs"/>
            </a:endParaRPr>
          </a:p>
        </p:txBody>
      </p:sp>
      <p:sp>
        <p:nvSpPr>
          <p:cNvPr id="87" name="矩形 86">
            <a:extLst>
              <a:ext uri="{FF2B5EF4-FFF2-40B4-BE49-F238E27FC236}">
                <a16:creationId xmlns:a16="http://schemas.microsoft.com/office/drawing/2014/main" id="{B1675BDD-64FA-204A-4E54-DAF26E92C2EF}"/>
              </a:ext>
            </a:extLst>
          </p:cNvPr>
          <p:cNvSpPr/>
          <p:nvPr/>
        </p:nvSpPr>
        <p:spPr>
          <a:xfrm>
            <a:off x="7029031" y="3650137"/>
            <a:ext cx="376487" cy="1167875"/>
          </a:xfrm>
          <a:prstGeom prst="rect">
            <a:avLst/>
          </a:prstGeom>
          <a:solidFill>
            <a:srgbClr val="4BACC6">
              <a:lumMod val="60000"/>
              <a:lumOff val="40000"/>
            </a:srgbClr>
          </a:solidFill>
          <a:ln w="25400" cap="flat" cmpd="sng" algn="ctr">
            <a:noFill/>
            <a:prstDash val="solid"/>
          </a:ln>
          <a:effectLst/>
        </p:spPr>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solidFill>
                  <a:sysClr val="windowText" lastClr="000000"/>
                </a:solidFill>
                <a:latin typeface="Calibri"/>
                <a:ea typeface="宋体" panose="02010600030101010101" pitchFamily="2" charset="-122"/>
              </a:rPr>
              <a:t>-if</a:t>
            </a:r>
            <a:endParaRPr kumimoji="0" lang="zh-CN" altLang="en-US" sz="2000" b="0" i="0" u="none" strike="noStrike" kern="1200" cap="none" spc="0" normalizeH="0" baseline="0" noProof="0" dirty="0">
              <a:ln>
                <a:noFill/>
              </a:ln>
              <a:solidFill>
                <a:sysClr val="windowText" lastClr="000000"/>
              </a:solidFill>
              <a:effectLst/>
              <a:uLnTx/>
              <a:uFillTx/>
              <a:latin typeface="Calibri"/>
              <a:ea typeface="宋体" panose="02010600030101010101" pitchFamily="2" charset="-122"/>
              <a:cs typeface="+mn-cs"/>
            </a:endParaRPr>
          </a:p>
        </p:txBody>
      </p:sp>
      <p:sp>
        <p:nvSpPr>
          <p:cNvPr id="89" name="矩形 88">
            <a:extLst>
              <a:ext uri="{FF2B5EF4-FFF2-40B4-BE49-F238E27FC236}">
                <a16:creationId xmlns:a16="http://schemas.microsoft.com/office/drawing/2014/main" id="{97489D5A-8010-F9CA-4DB8-4D7CCBC88D2C}"/>
              </a:ext>
            </a:extLst>
          </p:cNvPr>
          <p:cNvSpPr/>
          <p:nvPr/>
        </p:nvSpPr>
        <p:spPr>
          <a:xfrm>
            <a:off x="10349593" y="3993994"/>
            <a:ext cx="586331" cy="1167875"/>
          </a:xfrm>
          <a:prstGeom prst="rect">
            <a:avLst/>
          </a:prstGeom>
          <a:solidFill>
            <a:srgbClr val="4BACC6">
              <a:lumMod val="60000"/>
              <a:lumOff val="40000"/>
            </a:srgbClr>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err="1">
                <a:solidFill>
                  <a:sysClr val="windowText" lastClr="000000"/>
                </a:solidFill>
                <a:latin typeface="Calibri"/>
                <a:ea typeface="宋体" panose="02010600030101010101" pitchFamily="2" charset="-122"/>
              </a:rPr>
              <a:t>imf</a:t>
            </a:r>
            <a:endParaRPr kumimoji="0" lang="zh-CN" altLang="en-US" sz="2000" b="0" i="0" u="none" strike="noStrike" kern="1200" cap="none" spc="0" normalizeH="0" baseline="0" noProof="0" dirty="0">
              <a:ln>
                <a:noFill/>
              </a:ln>
              <a:solidFill>
                <a:sysClr val="windowText" lastClr="000000"/>
              </a:solidFill>
              <a:effectLst/>
              <a:uLnTx/>
              <a:uFillTx/>
              <a:latin typeface="Calibri"/>
              <a:ea typeface="宋体" panose="02010600030101010101" pitchFamily="2" charset="-122"/>
              <a:cs typeface="+mn-cs"/>
            </a:endParaRPr>
          </a:p>
        </p:txBody>
      </p:sp>
      <p:sp>
        <p:nvSpPr>
          <p:cNvPr id="90" name="矩形 89">
            <a:extLst>
              <a:ext uri="{FF2B5EF4-FFF2-40B4-BE49-F238E27FC236}">
                <a16:creationId xmlns:a16="http://schemas.microsoft.com/office/drawing/2014/main" id="{5CEB41B6-9976-9820-BC3D-B00760AB7C3B}"/>
              </a:ext>
            </a:extLst>
          </p:cNvPr>
          <p:cNvSpPr/>
          <p:nvPr/>
        </p:nvSpPr>
        <p:spPr>
          <a:xfrm>
            <a:off x="9033603" y="2768465"/>
            <a:ext cx="1234382" cy="1167875"/>
          </a:xfrm>
          <a:prstGeom prst="rect">
            <a:avLst/>
          </a:prstGeom>
          <a:solidFill>
            <a:srgbClr val="4BACC6">
              <a:lumMod val="60000"/>
              <a:lumOff val="40000"/>
            </a:srgbClr>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solidFill>
                  <a:sysClr val="windowText" lastClr="000000"/>
                </a:solidFill>
                <a:latin typeface="Calibri"/>
                <a:ea typeface="宋体" panose="02010600030101010101" pitchFamily="2" charset="-122"/>
              </a:rPr>
              <a:t>if</a:t>
            </a:r>
            <a:endParaRPr kumimoji="0" lang="zh-CN" altLang="en-US" sz="2000" b="0" i="0" u="none" strike="noStrike" kern="1200" cap="none" spc="0" normalizeH="0" baseline="0" noProof="0" dirty="0">
              <a:ln>
                <a:noFill/>
              </a:ln>
              <a:solidFill>
                <a:sysClr val="windowText" lastClr="000000"/>
              </a:solidFill>
              <a:effectLst/>
              <a:uLnTx/>
              <a:uFillTx/>
              <a:latin typeface="Calibri"/>
              <a:ea typeface="宋体" panose="02010600030101010101" pitchFamily="2" charset="-122"/>
              <a:cs typeface="+mn-cs"/>
            </a:endParaRPr>
          </a:p>
        </p:txBody>
      </p:sp>
      <p:sp>
        <p:nvSpPr>
          <p:cNvPr id="91" name="矩形 90">
            <a:extLst>
              <a:ext uri="{FF2B5EF4-FFF2-40B4-BE49-F238E27FC236}">
                <a16:creationId xmlns:a16="http://schemas.microsoft.com/office/drawing/2014/main" id="{EB106541-7892-C415-C28E-480B0A2EE679}"/>
              </a:ext>
            </a:extLst>
          </p:cNvPr>
          <p:cNvSpPr/>
          <p:nvPr/>
        </p:nvSpPr>
        <p:spPr>
          <a:xfrm>
            <a:off x="10349593" y="2768464"/>
            <a:ext cx="586331" cy="1167875"/>
          </a:xfrm>
          <a:prstGeom prst="rect">
            <a:avLst/>
          </a:prstGeom>
          <a:solidFill>
            <a:srgbClr val="4BACC6">
              <a:lumMod val="60000"/>
              <a:lumOff val="40000"/>
            </a:srgbClr>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solidFill>
                  <a:sysClr val="windowText" lastClr="000000"/>
                </a:solidFill>
                <a:latin typeface="Calibri"/>
                <a:ea typeface="宋体" panose="02010600030101010101" pitchFamily="2" charset="-122"/>
              </a:rPr>
              <a:t>iff</a:t>
            </a:r>
            <a:endParaRPr kumimoji="0" lang="zh-CN" altLang="en-US" sz="2000" b="0" i="0" u="none" strike="noStrike" kern="1200" cap="none" spc="0" normalizeH="0" baseline="0" noProof="0" dirty="0">
              <a:ln>
                <a:noFill/>
              </a:ln>
              <a:solidFill>
                <a:sysClr val="windowText" lastClr="000000"/>
              </a:solidFill>
              <a:effectLst/>
              <a:uLnTx/>
              <a:uFillTx/>
              <a:latin typeface="Calibri"/>
              <a:ea typeface="宋体" panose="02010600030101010101" pitchFamily="2" charset="-122"/>
              <a:cs typeface="+mn-cs"/>
            </a:endParaRPr>
          </a:p>
        </p:txBody>
      </p:sp>
      <p:sp>
        <p:nvSpPr>
          <p:cNvPr id="92" name="矩形 91">
            <a:extLst>
              <a:ext uri="{FF2B5EF4-FFF2-40B4-BE49-F238E27FC236}">
                <a16:creationId xmlns:a16="http://schemas.microsoft.com/office/drawing/2014/main" id="{D9DC0974-E2A2-75B5-6C0E-98B6608F244D}"/>
              </a:ext>
            </a:extLst>
          </p:cNvPr>
          <p:cNvSpPr/>
          <p:nvPr/>
        </p:nvSpPr>
        <p:spPr>
          <a:xfrm>
            <a:off x="3715758" y="4920497"/>
            <a:ext cx="1234383" cy="386354"/>
          </a:xfrm>
          <a:prstGeom prst="rect">
            <a:avLst/>
          </a:prstGeom>
          <a:solidFill>
            <a:srgbClr val="4BACC6">
              <a:lumMod val="60000"/>
              <a:lumOff val="40000"/>
            </a:srgbClr>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ysClr val="windowText" lastClr="000000"/>
                </a:solidFill>
                <a:effectLst/>
                <a:uLnTx/>
                <a:uFillTx/>
                <a:latin typeface="Calibri"/>
                <a:ea typeface="宋体" panose="02010600030101010101" pitchFamily="2" charset="-122"/>
                <a:cs typeface="+mn-cs"/>
              </a:rPr>
              <a:t>pt</a:t>
            </a:r>
            <a:endParaRPr kumimoji="0" lang="zh-CN" altLang="en-US" sz="2000" b="0" i="0" u="none" strike="noStrike" kern="1200" cap="none" spc="0" normalizeH="0" baseline="0" noProof="0" dirty="0">
              <a:ln>
                <a:noFill/>
              </a:ln>
              <a:solidFill>
                <a:sysClr val="windowText" lastClr="000000"/>
              </a:solidFill>
              <a:effectLst/>
              <a:uLnTx/>
              <a:uFillTx/>
              <a:latin typeface="Calibri"/>
              <a:ea typeface="宋体" panose="02010600030101010101" pitchFamily="2" charset="-122"/>
              <a:cs typeface="+mn-cs"/>
            </a:endParaRPr>
          </a:p>
        </p:txBody>
      </p:sp>
      <p:sp>
        <p:nvSpPr>
          <p:cNvPr id="93" name="矩形 92">
            <a:extLst>
              <a:ext uri="{FF2B5EF4-FFF2-40B4-BE49-F238E27FC236}">
                <a16:creationId xmlns:a16="http://schemas.microsoft.com/office/drawing/2014/main" id="{1E06C88D-B13A-9651-E96D-CA86E9E49425}"/>
              </a:ext>
            </a:extLst>
          </p:cNvPr>
          <p:cNvSpPr/>
          <p:nvPr/>
        </p:nvSpPr>
        <p:spPr>
          <a:xfrm>
            <a:off x="9033602" y="5204366"/>
            <a:ext cx="1234383" cy="386354"/>
          </a:xfrm>
          <a:prstGeom prst="rect">
            <a:avLst/>
          </a:prstGeom>
          <a:solidFill>
            <a:srgbClr val="4BACC6">
              <a:lumMod val="60000"/>
              <a:lumOff val="40000"/>
            </a:srgbClr>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ysClr val="windowText" lastClr="000000"/>
                </a:solidFill>
                <a:effectLst/>
                <a:uLnTx/>
                <a:uFillTx/>
                <a:latin typeface="Calibri"/>
                <a:ea typeface="宋体" panose="02010600030101010101" pitchFamily="2" charset="-122"/>
                <a:cs typeface="+mn-cs"/>
              </a:rPr>
              <a:t>pt</a:t>
            </a:r>
            <a:endParaRPr kumimoji="0" lang="zh-CN" altLang="en-US" sz="2000" b="0" i="0" u="none" strike="noStrike" kern="1200" cap="none" spc="0" normalizeH="0" baseline="0" noProof="0" dirty="0">
              <a:ln>
                <a:noFill/>
              </a:ln>
              <a:solidFill>
                <a:sysClr val="windowText" lastClr="000000"/>
              </a:solidFill>
              <a:effectLst/>
              <a:uLnTx/>
              <a:uFillTx/>
              <a:latin typeface="Calibri"/>
              <a:ea typeface="宋体" panose="02010600030101010101" pitchFamily="2" charset="-122"/>
              <a:cs typeface="+mn-cs"/>
            </a:endParaRPr>
          </a:p>
        </p:txBody>
      </p:sp>
      <p:sp>
        <p:nvSpPr>
          <p:cNvPr id="94" name="矩形 93">
            <a:extLst>
              <a:ext uri="{FF2B5EF4-FFF2-40B4-BE49-F238E27FC236}">
                <a16:creationId xmlns:a16="http://schemas.microsoft.com/office/drawing/2014/main" id="{B9C079D9-91F2-94BC-BFE9-8EBCEAA56A5F}"/>
              </a:ext>
            </a:extLst>
          </p:cNvPr>
          <p:cNvSpPr/>
          <p:nvPr/>
        </p:nvSpPr>
        <p:spPr>
          <a:xfrm>
            <a:off x="7478748" y="3660545"/>
            <a:ext cx="376487" cy="1167875"/>
          </a:xfrm>
          <a:prstGeom prst="rect">
            <a:avLst/>
          </a:prstGeom>
          <a:solidFill>
            <a:srgbClr val="4BACC6">
              <a:lumMod val="60000"/>
              <a:lumOff val="40000"/>
            </a:srgbClr>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ysClr val="windowText" lastClr="000000"/>
                </a:solidFill>
                <a:effectLst/>
                <a:uLnTx/>
                <a:uFillTx/>
                <a:latin typeface="Calibri"/>
                <a:ea typeface="宋体" panose="02010600030101010101" pitchFamily="2" charset="-122"/>
                <a:cs typeface="+mn-cs"/>
              </a:rPr>
              <a:t>x</a:t>
            </a:r>
            <a:endParaRPr kumimoji="0" lang="zh-CN" altLang="en-US" sz="2000" b="0" i="0" u="none" strike="noStrike" kern="1200" cap="none" spc="0" normalizeH="0" baseline="0" noProof="0" dirty="0">
              <a:ln>
                <a:noFill/>
              </a:ln>
              <a:solidFill>
                <a:sysClr val="windowText" lastClr="000000"/>
              </a:solidFill>
              <a:effectLst/>
              <a:uLnTx/>
              <a:uFillTx/>
              <a:latin typeface="Calibri"/>
              <a:ea typeface="宋体" panose="02010600030101010101" pitchFamily="2" charset="-122"/>
              <a:cs typeface="+mn-cs"/>
            </a:endParaRPr>
          </a:p>
        </p:txBody>
      </p:sp>
      <p:sp>
        <p:nvSpPr>
          <p:cNvPr id="95" name="文本框 94">
            <a:extLst>
              <a:ext uri="{FF2B5EF4-FFF2-40B4-BE49-F238E27FC236}">
                <a16:creationId xmlns:a16="http://schemas.microsoft.com/office/drawing/2014/main" id="{23B04FDA-1A5A-53BB-2DBC-DEEF7074F121}"/>
              </a:ext>
            </a:extLst>
          </p:cNvPr>
          <p:cNvSpPr txBox="1"/>
          <p:nvPr/>
        </p:nvSpPr>
        <p:spPr>
          <a:xfrm>
            <a:off x="3659805" y="1470727"/>
            <a:ext cx="5292190" cy="1985159"/>
          </a:xfrm>
          <a:prstGeom prst="rect">
            <a:avLst/>
          </a:prstGeom>
          <a:noFill/>
        </p:spPr>
        <p:txBody>
          <a:bodyPr wrap="square">
            <a:spAutoFit/>
          </a:bodyPr>
          <a:lstStyle/>
          <a:p>
            <a:pPr>
              <a:spcAft>
                <a:spcPts val="600"/>
              </a:spcAft>
            </a:pPr>
            <a:r>
              <a:rPr lang="en-US" altLang="zh-CN" dirty="0"/>
              <a:t>To</a:t>
            </a:r>
            <a:r>
              <a:rPr lang="zh-CN" altLang="en-US" dirty="0"/>
              <a:t> </a:t>
            </a:r>
            <a:r>
              <a:rPr lang="en-US" altLang="zh-CN" dirty="0"/>
              <a:t>compile</a:t>
            </a:r>
            <a:r>
              <a:rPr lang="zh-CN" altLang="en-US" dirty="0"/>
              <a:t> </a:t>
            </a:r>
            <a:r>
              <a:rPr lang="en-US" altLang="zh-CN" dirty="0"/>
              <a:t>SRIO</a:t>
            </a:r>
            <a:r>
              <a:rPr lang="zh-CN" altLang="en-US" dirty="0"/>
              <a:t> </a:t>
            </a:r>
            <a:r>
              <a:rPr lang="en-US" altLang="zh-CN" dirty="0"/>
              <a:t>for</a:t>
            </a:r>
            <a:r>
              <a:rPr lang="zh-CN" altLang="en-US" dirty="0"/>
              <a:t> </a:t>
            </a:r>
            <a:r>
              <a:rPr lang="en-US" altLang="zh-CN" dirty="0"/>
              <a:t>each</a:t>
            </a:r>
            <a:r>
              <a:rPr lang="zh-CN" altLang="en-US" dirty="0"/>
              <a:t> </a:t>
            </a:r>
            <a:r>
              <a:rPr lang="en-US" altLang="zh-CN" dirty="0"/>
              <a:t>region,</a:t>
            </a:r>
            <a:r>
              <a:rPr lang="zh-CN" altLang="en-US" dirty="0"/>
              <a:t> </a:t>
            </a:r>
            <a:r>
              <a:rPr lang="en-US" altLang="zh-CN" dirty="0"/>
              <a:t>we:</a:t>
            </a:r>
          </a:p>
          <a:p>
            <a:pPr marL="342900" indent="-342900">
              <a:spcAft>
                <a:spcPts val="600"/>
              </a:spcAft>
              <a:buFont typeface="+mj-lt"/>
              <a:buAutoNum type="arabicPeriod"/>
            </a:pPr>
            <a:r>
              <a:rPr lang="en-US" altLang="zh-CN" dirty="0"/>
              <a:t>Update Z and F with supply(outflow) and demand(inflow) data. Use RAS to balance them.</a:t>
            </a:r>
          </a:p>
          <a:p>
            <a:pPr marL="342900" indent="-342900">
              <a:spcAft>
                <a:spcPts val="600"/>
              </a:spcAft>
              <a:buFont typeface="+mj-lt"/>
              <a:buAutoNum type="arabicPeriod"/>
            </a:pPr>
            <a:r>
              <a:rPr lang="en-US" altLang="zh-CN" dirty="0"/>
              <a:t>Estimate the re-export components of inflow and outflow data and removed them.</a:t>
            </a:r>
          </a:p>
          <a:p>
            <a:pPr marL="342900" indent="-342900">
              <a:spcAft>
                <a:spcPts val="600"/>
              </a:spcAft>
              <a:buFont typeface="+mj-lt"/>
              <a:buAutoNum type="arabicPeriod"/>
            </a:pPr>
            <a:r>
              <a:rPr lang="en-US" altLang="zh-CN" dirty="0"/>
              <a:t>Split Z and F to transform Type A table to Type B</a:t>
            </a:r>
            <a:endParaRPr lang="zh-CN" altLang="en-US" dirty="0"/>
          </a:p>
        </p:txBody>
      </p:sp>
      <p:sp>
        <p:nvSpPr>
          <p:cNvPr id="96" name="矩形 95">
            <a:extLst>
              <a:ext uri="{FF2B5EF4-FFF2-40B4-BE49-F238E27FC236}">
                <a16:creationId xmlns:a16="http://schemas.microsoft.com/office/drawing/2014/main" id="{F06AF82E-A109-2A14-EA6A-47C5E102827C}"/>
              </a:ext>
            </a:extLst>
          </p:cNvPr>
          <p:cNvSpPr/>
          <p:nvPr/>
        </p:nvSpPr>
        <p:spPr>
          <a:xfrm>
            <a:off x="5031749" y="4927981"/>
            <a:ext cx="577120" cy="386354"/>
          </a:xfrm>
          <a:prstGeom prst="rect">
            <a:avLst/>
          </a:prstGeom>
          <a:solidFill>
            <a:srgbClr val="4BACC6">
              <a:lumMod val="60000"/>
              <a:lumOff val="40000"/>
            </a:srgbClr>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err="1">
                <a:ln>
                  <a:noFill/>
                </a:ln>
                <a:solidFill>
                  <a:sysClr val="windowText" lastClr="000000"/>
                </a:solidFill>
                <a:effectLst/>
                <a:uLnTx/>
                <a:uFillTx/>
                <a:latin typeface="Calibri"/>
                <a:ea typeface="宋体" panose="02010600030101010101" pitchFamily="2" charset="-122"/>
                <a:cs typeface="+mn-cs"/>
              </a:rPr>
              <a:t>ptf</a:t>
            </a:r>
            <a:endParaRPr kumimoji="0" lang="zh-CN" altLang="en-US" sz="2000" b="0" i="0" u="none" strike="noStrike" kern="1200" cap="none" spc="0" normalizeH="0" baseline="0" noProof="0" dirty="0">
              <a:ln>
                <a:noFill/>
              </a:ln>
              <a:solidFill>
                <a:sysClr val="windowText" lastClr="000000"/>
              </a:solidFill>
              <a:effectLst/>
              <a:uLnTx/>
              <a:uFillTx/>
              <a:latin typeface="Calibri"/>
              <a:ea typeface="宋体" panose="02010600030101010101" pitchFamily="2" charset="-122"/>
              <a:cs typeface="+mn-cs"/>
            </a:endParaRPr>
          </a:p>
        </p:txBody>
      </p:sp>
      <p:sp>
        <p:nvSpPr>
          <p:cNvPr id="97" name="矩形 96">
            <a:extLst>
              <a:ext uri="{FF2B5EF4-FFF2-40B4-BE49-F238E27FC236}">
                <a16:creationId xmlns:a16="http://schemas.microsoft.com/office/drawing/2014/main" id="{8AEBDD4D-0509-84BA-01A8-5189324DAE52}"/>
              </a:ext>
            </a:extLst>
          </p:cNvPr>
          <p:cNvSpPr/>
          <p:nvPr/>
        </p:nvSpPr>
        <p:spPr>
          <a:xfrm>
            <a:off x="10349593" y="5214081"/>
            <a:ext cx="577120" cy="386354"/>
          </a:xfrm>
          <a:prstGeom prst="rect">
            <a:avLst/>
          </a:prstGeom>
          <a:solidFill>
            <a:srgbClr val="4BACC6">
              <a:lumMod val="60000"/>
              <a:lumOff val="40000"/>
            </a:srgbClr>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err="1">
                <a:ln>
                  <a:noFill/>
                </a:ln>
                <a:solidFill>
                  <a:sysClr val="windowText" lastClr="000000"/>
                </a:solidFill>
                <a:effectLst/>
                <a:uLnTx/>
                <a:uFillTx/>
                <a:latin typeface="Calibri"/>
                <a:ea typeface="宋体" panose="02010600030101010101" pitchFamily="2" charset="-122"/>
                <a:cs typeface="+mn-cs"/>
              </a:rPr>
              <a:t>ptf</a:t>
            </a:r>
            <a:endParaRPr kumimoji="0" lang="zh-CN" altLang="en-US" sz="2000" b="0" i="0" u="none" strike="noStrike" kern="1200" cap="none" spc="0" normalizeH="0" baseline="0" noProof="0" dirty="0">
              <a:ln>
                <a:noFill/>
              </a:ln>
              <a:solidFill>
                <a:sysClr val="windowText" lastClr="000000"/>
              </a:solidFill>
              <a:effectLst/>
              <a:uLnTx/>
              <a:uFillTx/>
              <a:latin typeface="Calibri"/>
              <a:ea typeface="宋体" panose="02010600030101010101" pitchFamily="2" charset="-122"/>
              <a:cs typeface="+mn-cs"/>
            </a:endParaRPr>
          </a:p>
        </p:txBody>
      </p:sp>
      <p:sp>
        <p:nvSpPr>
          <p:cNvPr id="98" name="文本框 97">
            <a:extLst>
              <a:ext uri="{FF2B5EF4-FFF2-40B4-BE49-F238E27FC236}">
                <a16:creationId xmlns:a16="http://schemas.microsoft.com/office/drawing/2014/main" id="{10EEECEA-411B-A901-9773-F57D46D5AAEC}"/>
              </a:ext>
            </a:extLst>
          </p:cNvPr>
          <p:cNvSpPr txBox="1"/>
          <p:nvPr/>
        </p:nvSpPr>
        <p:spPr>
          <a:xfrm>
            <a:off x="5003772" y="5374658"/>
            <a:ext cx="5292190" cy="1077218"/>
          </a:xfrm>
          <a:prstGeom prst="rect">
            <a:avLst/>
          </a:prstGeom>
          <a:noFill/>
        </p:spPr>
        <p:txBody>
          <a:bodyPr wrap="square">
            <a:spAutoFit/>
          </a:bodyPr>
          <a:lstStyle/>
          <a:p>
            <a:pPr>
              <a:spcAft>
                <a:spcPts val="600"/>
              </a:spcAft>
            </a:pPr>
            <a:r>
              <a:rPr lang="en-US" altLang="zh-CN" dirty="0"/>
              <a:t>Note: of = outflow, if = inflow,</a:t>
            </a:r>
          </a:p>
          <a:p>
            <a:pPr>
              <a:spcAft>
                <a:spcPts val="600"/>
              </a:spcAft>
            </a:pPr>
            <a:r>
              <a:rPr lang="en-US" altLang="zh-CN" dirty="0"/>
              <a:t>pt = Tax less subsidies on products</a:t>
            </a:r>
          </a:p>
          <a:p>
            <a:pPr>
              <a:spcAft>
                <a:spcPts val="600"/>
              </a:spcAft>
            </a:pPr>
            <a:r>
              <a:rPr lang="en-US" altLang="zh-CN" dirty="0"/>
              <a:t>off, </a:t>
            </a:r>
            <a:r>
              <a:rPr lang="en-US" altLang="zh-CN" dirty="0" err="1"/>
              <a:t>iff</a:t>
            </a:r>
            <a:r>
              <a:rPr lang="en-US" altLang="zh-CN" dirty="0"/>
              <a:t> and </a:t>
            </a:r>
            <a:r>
              <a:rPr lang="en-US" altLang="zh-CN" dirty="0" err="1"/>
              <a:t>ptf</a:t>
            </a:r>
            <a:r>
              <a:rPr lang="en-US" altLang="zh-CN" dirty="0"/>
              <a:t> are their final demand ver.</a:t>
            </a:r>
            <a:endParaRPr lang="zh-CN" altLang="en-US" dirty="0"/>
          </a:p>
        </p:txBody>
      </p:sp>
    </p:spTree>
    <p:extLst>
      <p:ext uri="{BB962C8B-B14F-4D97-AF65-F5344CB8AC3E}">
        <p14:creationId xmlns:p14="http://schemas.microsoft.com/office/powerpoint/2010/main" val="36585554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3AD7A-458C-3D1B-5122-834275BABEBA}"/>
            </a:ext>
          </a:extLst>
        </p:cNvPr>
        <p:cNvGrpSpPr/>
        <p:nvPr/>
      </p:nvGrpSpPr>
      <p:grpSpPr>
        <a:xfrm>
          <a:off x="0" y="0"/>
          <a:ext cx="0" cy="0"/>
          <a:chOff x="0" y="0"/>
          <a:chExt cx="0" cy="0"/>
        </a:xfrm>
      </p:grpSpPr>
      <p:sp>
        <p:nvSpPr>
          <p:cNvPr id="4" name="矩形 3">
            <a:extLst>
              <a:ext uri="{FF2B5EF4-FFF2-40B4-BE49-F238E27FC236}">
                <a16:creationId xmlns:a16="http://schemas.microsoft.com/office/drawing/2014/main" id="{CA35E72E-CDB7-EDC7-F4EC-8A5D21EB5372}"/>
              </a:ext>
            </a:extLst>
          </p:cNvPr>
          <p:cNvSpPr/>
          <p:nvPr/>
        </p:nvSpPr>
        <p:spPr>
          <a:xfrm>
            <a:off x="0" y="0"/>
            <a:ext cx="12192000" cy="11191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 name="矩形 6">
            <a:extLst>
              <a:ext uri="{FF2B5EF4-FFF2-40B4-BE49-F238E27FC236}">
                <a16:creationId xmlns:a16="http://schemas.microsoft.com/office/drawing/2014/main" id="{DF060490-7E9B-2991-08C9-7C368BF2D72F}"/>
              </a:ext>
            </a:extLst>
          </p:cNvPr>
          <p:cNvSpPr/>
          <p:nvPr/>
        </p:nvSpPr>
        <p:spPr>
          <a:xfrm>
            <a:off x="1180530" y="1"/>
            <a:ext cx="1119117" cy="14707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 name="直角三角形 8">
            <a:extLst>
              <a:ext uri="{FF2B5EF4-FFF2-40B4-BE49-F238E27FC236}">
                <a16:creationId xmlns:a16="http://schemas.microsoft.com/office/drawing/2014/main" id="{EA43C0D0-F6C0-62B8-2F1D-D0B005997295}"/>
              </a:ext>
            </a:extLst>
          </p:cNvPr>
          <p:cNvSpPr/>
          <p:nvPr/>
        </p:nvSpPr>
        <p:spPr>
          <a:xfrm rot="5400000">
            <a:off x="2312279" y="1106484"/>
            <a:ext cx="351612" cy="376878"/>
          </a:xfrm>
          <a:prstGeom prst="r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0" name="文本框 9">
            <a:extLst>
              <a:ext uri="{FF2B5EF4-FFF2-40B4-BE49-F238E27FC236}">
                <a16:creationId xmlns:a16="http://schemas.microsoft.com/office/drawing/2014/main" id="{B8589A25-DD98-68F8-A1EA-57B284EA86B1}"/>
              </a:ext>
            </a:extLst>
          </p:cNvPr>
          <p:cNvSpPr txBox="1"/>
          <p:nvPr/>
        </p:nvSpPr>
        <p:spPr>
          <a:xfrm>
            <a:off x="1493345" y="316566"/>
            <a:ext cx="493486" cy="769441"/>
          </a:xfrm>
          <a:prstGeom prst="rect">
            <a:avLst/>
          </a:prstGeom>
          <a:noFill/>
        </p:spPr>
        <p:txBody>
          <a:bodyPr wrap="square" rtlCol="0">
            <a:spAutoFit/>
          </a:bodyPr>
          <a:lstStyle/>
          <a:p>
            <a:r>
              <a:rPr lang="en-US" altLang="zh-CN" sz="4400" b="1" dirty="0">
                <a:solidFill>
                  <a:schemeClr val="bg1"/>
                </a:solidFill>
              </a:rPr>
              <a:t>4</a:t>
            </a:r>
            <a:endParaRPr lang="zh-CN" altLang="en-US" sz="4400" b="1" dirty="0">
              <a:solidFill>
                <a:schemeClr val="bg1"/>
              </a:solidFill>
            </a:endParaRPr>
          </a:p>
        </p:txBody>
      </p:sp>
      <p:sp>
        <p:nvSpPr>
          <p:cNvPr id="11" name="文本框 10">
            <a:extLst>
              <a:ext uri="{FF2B5EF4-FFF2-40B4-BE49-F238E27FC236}">
                <a16:creationId xmlns:a16="http://schemas.microsoft.com/office/drawing/2014/main" id="{A92A2ED8-E0C0-EE19-0CE9-4B17368DED85}"/>
              </a:ext>
            </a:extLst>
          </p:cNvPr>
          <p:cNvSpPr txBox="1"/>
          <p:nvPr/>
        </p:nvSpPr>
        <p:spPr>
          <a:xfrm>
            <a:off x="2552732" y="370307"/>
            <a:ext cx="4631839" cy="646331"/>
          </a:xfrm>
          <a:prstGeom prst="rect">
            <a:avLst/>
          </a:prstGeom>
          <a:noFill/>
        </p:spPr>
        <p:txBody>
          <a:bodyPr wrap="square" rtlCol="0">
            <a:spAutoFit/>
          </a:bodyPr>
          <a:lstStyle/>
          <a:p>
            <a:r>
              <a:rPr lang="en-US" altLang="zh-CN" sz="3600" b="1" dirty="0">
                <a:solidFill>
                  <a:schemeClr val="bg1"/>
                </a:solidFill>
              </a:rPr>
              <a:t>Methodology</a:t>
            </a:r>
            <a:endParaRPr lang="zh-CN" altLang="en-US" sz="3600" b="1" dirty="0">
              <a:solidFill>
                <a:schemeClr val="bg1"/>
              </a:solidFill>
            </a:endParaRPr>
          </a:p>
        </p:txBody>
      </p:sp>
      <p:cxnSp>
        <p:nvCxnSpPr>
          <p:cNvPr id="2" name="直接连接符 1">
            <a:extLst>
              <a:ext uri="{FF2B5EF4-FFF2-40B4-BE49-F238E27FC236}">
                <a16:creationId xmlns:a16="http://schemas.microsoft.com/office/drawing/2014/main" id="{ABA3DB3F-52C1-47BB-70B8-A211BCF93BC8}"/>
              </a:ext>
            </a:extLst>
          </p:cNvPr>
          <p:cNvCxnSpPr/>
          <p:nvPr/>
        </p:nvCxnSpPr>
        <p:spPr>
          <a:xfrm>
            <a:off x="3398988" y="2080358"/>
            <a:ext cx="0" cy="4476466"/>
          </a:xfrm>
          <a:prstGeom prst="line">
            <a:avLst/>
          </a:prstGeom>
        </p:spPr>
        <p:style>
          <a:lnRef idx="1">
            <a:schemeClr val="accent1"/>
          </a:lnRef>
          <a:fillRef idx="0">
            <a:schemeClr val="accent1"/>
          </a:fillRef>
          <a:effectRef idx="0">
            <a:schemeClr val="accent1"/>
          </a:effectRef>
          <a:fontRef idx="minor">
            <a:schemeClr val="tx1"/>
          </a:fontRef>
        </p:style>
      </p:cxnSp>
      <p:sp>
        <p:nvSpPr>
          <p:cNvPr id="3" name="文本框 2">
            <a:extLst>
              <a:ext uri="{FF2B5EF4-FFF2-40B4-BE49-F238E27FC236}">
                <a16:creationId xmlns:a16="http://schemas.microsoft.com/office/drawing/2014/main" id="{FC2DC265-AD25-F3E8-3D8C-9C7A7FAEFA2E}"/>
              </a:ext>
            </a:extLst>
          </p:cNvPr>
          <p:cNvSpPr txBox="1"/>
          <p:nvPr/>
        </p:nvSpPr>
        <p:spPr>
          <a:xfrm>
            <a:off x="316497" y="2047248"/>
            <a:ext cx="3082491" cy="4315027"/>
          </a:xfrm>
          <a:prstGeom prst="rect">
            <a:avLst/>
          </a:prstGeom>
          <a:noFill/>
        </p:spPr>
        <p:txBody>
          <a:bodyPr wrap="square" rtlCol="0">
            <a:spAutoFit/>
          </a:bodyPr>
          <a:lstStyle/>
          <a:p>
            <a:pPr marL="342900" indent="-342900">
              <a:lnSpc>
                <a:spcPct val="200000"/>
              </a:lnSpc>
              <a:buFont typeface="Arial" panose="020B0604020202020204" pitchFamily="34" charset="0"/>
              <a:buChar char="•"/>
            </a:pPr>
            <a:r>
              <a:rPr lang="en-US" altLang="zh-CN" sz="2000" dirty="0">
                <a:solidFill>
                  <a:schemeClr val="tx1">
                    <a:lumMod val="50000"/>
                    <a:lumOff val="50000"/>
                  </a:schemeClr>
                </a:solidFill>
              </a:rPr>
              <a:t>Data Source</a:t>
            </a:r>
          </a:p>
          <a:p>
            <a:pPr marL="342900" indent="-342900">
              <a:lnSpc>
                <a:spcPct val="200000"/>
              </a:lnSpc>
              <a:buFont typeface="Arial" panose="020B0604020202020204" pitchFamily="34" charset="0"/>
              <a:buChar char="•"/>
            </a:pPr>
            <a:r>
              <a:rPr lang="en-US" altLang="zh-CN" sz="2000" dirty="0">
                <a:solidFill>
                  <a:schemeClr val="tx1">
                    <a:lumMod val="50000"/>
                    <a:lumOff val="50000"/>
                  </a:schemeClr>
                </a:solidFill>
              </a:rPr>
              <a:t>Preprocessing</a:t>
            </a:r>
          </a:p>
          <a:p>
            <a:pPr marL="342900" indent="-342900">
              <a:lnSpc>
                <a:spcPct val="200000"/>
              </a:lnSpc>
              <a:buFont typeface="Arial" panose="020B0604020202020204" pitchFamily="34" charset="0"/>
              <a:buChar char="•"/>
            </a:pPr>
            <a:r>
              <a:rPr lang="en-US" altLang="zh-CN" sz="2000" dirty="0">
                <a:solidFill>
                  <a:schemeClr val="tx1">
                    <a:lumMod val="50000"/>
                    <a:lumOff val="50000"/>
                  </a:schemeClr>
                </a:solidFill>
              </a:rPr>
              <a:t>Total Output Estimation</a:t>
            </a:r>
          </a:p>
          <a:p>
            <a:pPr marL="342900" indent="-342900">
              <a:lnSpc>
                <a:spcPct val="200000"/>
              </a:lnSpc>
              <a:buFont typeface="Arial" panose="020B0604020202020204" pitchFamily="34" charset="0"/>
              <a:buChar char="•"/>
            </a:pPr>
            <a:r>
              <a:rPr lang="en-US" altLang="zh-CN" sz="2000" dirty="0">
                <a:solidFill>
                  <a:schemeClr val="tx1">
                    <a:lumMod val="50000"/>
                    <a:lumOff val="50000"/>
                  </a:schemeClr>
                </a:solidFill>
              </a:rPr>
              <a:t>Supply &amp; Demand</a:t>
            </a:r>
          </a:p>
          <a:p>
            <a:pPr marL="342900" indent="-342900">
              <a:lnSpc>
                <a:spcPct val="200000"/>
              </a:lnSpc>
              <a:buFont typeface="Arial" panose="020B0604020202020204" pitchFamily="34" charset="0"/>
              <a:buChar char="•"/>
            </a:pPr>
            <a:r>
              <a:rPr lang="en-US" altLang="zh-CN" sz="2000" dirty="0">
                <a:solidFill>
                  <a:schemeClr val="tx1">
                    <a:lumMod val="50000"/>
                    <a:lumOff val="50000"/>
                  </a:schemeClr>
                </a:solidFill>
              </a:rPr>
              <a:t>Regional SRIO</a:t>
            </a:r>
          </a:p>
          <a:p>
            <a:pPr marL="342900" indent="-342900">
              <a:lnSpc>
                <a:spcPct val="200000"/>
              </a:lnSpc>
              <a:buFont typeface="Arial" panose="020B0604020202020204" pitchFamily="34" charset="0"/>
              <a:buChar char="•"/>
            </a:pPr>
            <a:r>
              <a:rPr lang="en-US" altLang="zh-CN" sz="2000" b="1" dirty="0">
                <a:solidFill>
                  <a:schemeClr val="tx2"/>
                </a:solidFill>
              </a:rPr>
              <a:t>Interregional Trade</a:t>
            </a:r>
          </a:p>
          <a:p>
            <a:pPr marL="342900" indent="-342900">
              <a:lnSpc>
                <a:spcPct val="200000"/>
              </a:lnSpc>
              <a:buFont typeface="Arial" panose="020B0604020202020204" pitchFamily="34" charset="0"/>
              <a:buChar char="•"/>
            </a:pPr>
            <a:r>
              <a:rPr lang="en-US" altLang="zh-CN" sz="2000" dirty="0">
                <a:solidFill>
                  <a:schemeClr val="tx1">
                    <a:lumMod val="50000"/>
                    <a:lumOff val="50000"/>
                  </a:schemeClr>
                </a:solidFill>
              </a:rPr>
              <a:t>Finalization of MRIO</a:t>
            </a:r>
            <a:endParaRPr lang="zh-CN" altLang="en-US" sz="2000" dirty="0">
              <a:solidFill>
                <a:schemeClr val="tx1">
                  <a:lumMod val="50000"/>
                  <a:lumOff val="50000"/>
                </a:schemeClr>
              </a:solidFill>
            </a:endParaRPr>
          </a:p>
        </p:txBody>
      </p:sp>
      <p:sp>
        <p:nvSpPr>
          <p:cNvPr id="5" name="文本框 4">
            <a:extLst>
              <a:ext uri="{FF2B5EF4-FFF2-40B4-BE49-F238E27FC236}">
                <a16:creationId xmlns:a16="http://schemas.microsoft.com/office/drawing/2014/main" id="{DE208BEC-DA31-BFFE-F37C-7C242B541C33}"/>
              </a:ext>
            </a:extLst>
          </p:cNvPr>
          <p:cNvSpPr txBox="1"/>
          <p:nvPr/>
        </p:nvSpPr>
        <p:spPr>
          <a:xfrm>
            <a:off x="3652156" y="1447083"/>
            <a:ext cx="8398329" cy="1831271"/>
          </a:xfrm>
          <a:prstGeom prst="rect">
            <a:avLst/>
          </a:prstGeom>
          <a:noFill/>
        </p:spPr>
        <p:txBody>
          <a:bodyPr wrap="square" rtlCol="0">
            <a:spAutoFit/>
          </a:bodyPr>
          <a:lstStyle/>
          <a:p>
            <a:pPr>
              <a:spcAft>
                <a:spcPts val="600"/>
              </a:spcAft>
            </a:pPr>
            <a:r>
              <a:rPr lang="en-US" altLang="zh-CN" dirty="0"/>
              <a:t>Although the interregional trade flow data provided by the ONS are already the result data we desired in theory, we cannot use them directly due to:</a:t>
            </a:r>
          </a:p>
          <a:p>
            <a:pPr marL="342900" indent="-342900">
              <a:buFont typeface="+mj-lt"/>
              <a:buAutoNum type="arabicPeriod"/>
            </a:pPr>
            <a:r>
              <a:rPr lang="en-US" altLang="zh-CN" dirty="0"/>
              <a:t>They are estimated data and contain missing values like the import and export data. </a:t>
            </a:r>
          </a:p>
          <a:p>
            <a:pPr marL="342900" indent="-342900">
              <a:buFont typeface="+mj-lt"/>
              <a:buAutoNum type="arabicPeriod"/>
            </a:pPr>
            <a:r>
              <a:rPr lang="en-US" altLang="zh-CN" dirty="0"/>
              <a:t>They have only 8 aggregated industries with no financial sector.</a:t>
            </a:r>
          </a:p>
          <a:p>
            <a:pPr marL="342900" indent="-342900">
              <a:buFont typeface="+mj-lt"/>
              <a:buAutoNum type="arabicPeriod"/>
            </a:pPr>
            <a:r>
              <a:rPr lang="en-US" altLang="zh-CN" dirty="0"/>
              <a:t>The other data (e.g. value-added, total output, …) cannot be coerced to match the results in trade flow data simultaneously.</a:t>
            </a:r>
            <a:endParaRPr lang="zh-CN" altLang="en-US" dirty="0"/>
          </a:p>
        </p:txBody>
      </p:sp>
      <p:sp>
        <p:nvSpPr>
          <p:cNvPr id="6" name="文本框 5">
            <a:extLst>
              <a:ext uri="{FF2B5EF4-FFF2-40B4-BE49-F238E27FC236}">
                <a16:creationId xmlns:a16="http://schemas.microsoft.com/office/drawing/2014/main" id="{0F37549C-EFEF-6A4D-C427-E5D569475414}"/>
              </a:ext>
            </a:extLst>
          </p:cNvPr>
          <p:cNvSpPr txBox="1"/>
          <p:nvPr/>
        </p:nvSpPr>
        <p:spPr>
          <a:xfrm>
            <a:off x="3652155" y="3369127"/>
            <a:ext cx="8398329" cy="923330"/>
          </a:xfrm>
          <a:prstGeom prst="rect">
            <a:avLst/>
          </a:prstGeom>
          <a:noFill/>
        </p:spPr>
        <p:txBody>
          <a:bodyPr wrap="square" rtlCol="0">
            <a:spAutoFit/>
          </a:bodyPr>
          <a:lstStyle/>
          <a:p>
            <a:pPr>
              <a:spcAft>
                <a:spcPts val="600"/>
              </a:spcAft>
            </a:pPr>
            <a:r>
              <a:rPr lang="en-US" altLang="zh-CN" dirty="0"/>
              <a:t>Therefore, we take them as sample data in </a:t>
            </a:r>
            <a:r>
              <a:rPr lang="en-US" altLang="zh-CN" b="1" dirty="0"/>
              <a:t>the gravity model</a:t>
            </a:r>
            <a:r>
              <a:rPr lang="en-US" altLang="zh-CN" dirty="0"/>
              <a:t>, improving the model’s  accuracy and reliability. The model assumes that the trade between two regions is the function of supply and demand and the impedance in costs (distance between regions):</a:t>
            </a:r>
            <a:endParaRPr lang="zh-CN" altLang="en-US" dirty="0"/>
          </a:p>
        </p:txBody>
      </p:sp>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520C7EEB-8A1A-D669-116E-01E1500DE304}"/>
                  </a:ext>
                </a:extLst>
              </p:cNvPr>
              <p:cNvSpPr txBox="1"/>
              <p:nvPr/>
            </p:nvSpPr>
            <p:spPr>
              <a:xfrm>
                <a:off x="5372098" y="4372122"/>
                <a:ext cx="4335157" cy="78534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solidFill>
                                <a:srgbClr val="836967"/>
                              </a:solidFill>
                              <a:latin typeface="Cambria Math" panose="02040503050406030204" pitchFamily="18" charset="0"/>
                            </a:rPr>
                          </m:ctrlPr>
                        </m:sSubPr>
                        <m:e>
                          <m:r>
                            <a:rPr lang="zh-CN" altLang="en-US" i="1">
                              <a:latin typeface="Cambria Math" panose="02040503050406030204" pitchFamily="18" charset="0"/>
                            </a:rPr>
                            <m:t>𝑡</m:t>
                          </m:r>
                        </m:e>
                        <m:sub>
                          <m:r>
                            <a:rPr lang="zh-CN" altLang="en-US" i="1">
                              <a:latin typeface="Cambria Math" panose="02040503050406030204" pitchFamily="18" charset="0"/>
                            </a:rPr>
                            <m:t>𝑖</m:t>
                          </m:r>
                          <m:r>
                            <a:rPr lang="zh-CN" altLang="en-US" i="0">
                              <a:latin typeface="Cambria Math" panose="02040503050406030204" pitchFamily="18" charset="0"/>
                            </a:rPr>
                            <m:t>,</m:t>
                          </m:r>
                          <m:r>
                            <a:rPr lang="zh-CN" altLang="en-US" i="1">
                              <a:latin typeface="Cambria Math" panose="02040503050406030204" pitchFamily="18" charset="0"/>
                            </a:rPr>
                            <m:t>𝑟𝑠</m:t>
                          </m:r>
                        </m:sub>
                      </m:sSub>
                      <m:r>
                        <a:rPr lang="zh-CN" altLang="en-US" i="0">
                          <a:latin typeface="Cambria Math" panose="02040503050406030204" pitchFamily="18" charset="0"/>
                        </a:rPr>
                        <m:t>=</m:t>
                      </m:r>
                      <m:sSup>
                        <m:sSupPr>
                          <m:ctrlPr>
                            <a:rPr lang="zh-CN" altLang="en-US" i="1">
                              <a:solidFill>
                                <a:srgbClr val="836967"/>
                              </a:solidFill>
                              <a:latin typeface="Cambria Math" panose="02040503050406030204" pitchFamily="18" charset="0"/>
                            </a:rPr>
                          </m:ctrlPr>
                        </m:sSupPr>
                        <m:e>
                          <m:r>
                            <a:rPr lang="zh-CN" altLang="en-US" i="1">
                              <a:latin typeface="Cambria Math" panose="02040503050406030204" pitchFamily="18" charset="0"/>
                            </a:rPr>
                            <m:t>𝐺</m:t>
                          </m:r>
                        </m:e>
                        <m:sup>
                          <m:r>
                            <a:rPr lang="zh-CN" altLang="en-US" i="1">
                              <a:latin typeface="Cambria Math" panose="02040503050406030204" pitchFamily="18" charset="0"/>
                            </a:rPr>
                            <m:t>𝛼</m:t>
                          </m:r>
                        </m:sup>
                      </m:sSup>
                      <m:f>
                        <m:fPr>
                          <m:ctrlPr>
                            <a:rPr lang="zh-CN" altLang="en-US" i="1">
                              <a:solidFill>
                                <a:srgbClr val="836967"/>
                              </a:solidFill>
                              <a:latin typeface="Cambria Math" panose="02040503050406030204" pitchFamily="18" charset="0"/>
                            </a:rPr>
                          </m:ctrlPr>
                        </m:fPr>
                        <m:num>
                          <m:sSup>
                            <m:sSupPr>
                              <m:ctrlPr>
                                <a:rPr lang="zh-CN" altLang="en-US" i="1">
                                  <a:solidFill>
                                    <a:srgbClr val="836967"/>
                                  </a:solidFill>
                                  <a:latin typeface="Cambria Math" panose="02040503050406030204" pitchFamily="18" charset="0"/>
                                </a:rPr>
                              </m:ctrlPr>
                            </m:sSupPr>
                            <m:e>
                              <m:d>
                                <m:dPr>
                                  <m:ctrlPr>
                                    <a:rPr lang="zh-CN" altLang="en-US" i="1">
                                      <a:solidFill>
                                        <a:srgbClr val="836967"/>
                                      </a:solidFill>
                                      <a:latin typeface="Cambria Math" panose="02040503050406030204" pitchFamily="18" charset="0"/>
                                    </a:rPr>
                                  </m:ctrlPr>
                                </m:dPr>
                                <m:e>
                                  <m:r>
                                    <a:rPr lang="zh-CN" altLang="en-US" i="1">
                                      <a:latin typeface="Cambria Math" panose="02040503050406030204" pitchFamily="18" charset="0"/>
                                    </a:rPr>
                                    <m:t>𝑜𝑢𝑡𝑓𝑙𝑜</m:t>
                                  </m:r>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𝑤</m:t>
                                      </m:r>
                                    </m:e>
                                    <m:sub>
                                      <m:r>
                                        <a:rPr lang="zh-CN" altLang="en-US" i="1">
                                          <a:latin typeface="Cambria Math" panose="02040503050406030204" pitchFamily="18" charset="0"/>
                                        </a:rPr>
                                        <m:t>𝑖</m:t>
                                      </m:r>
                                      <m:r>
                                        <a:rPr lang="zh-CN" altLang="en-US" i="0">
                                          <a:latin typeface="Cambria Math" panose="02040503050406030204" pitchFamily="18" charset="0"/>
                                        </a:rPr>
                                        <m:t>,</m:t>
                                      </m:r>
                                      <m:r>
                                        <a:rPr lang="zh-CN" altLang="en-US" i="1">
                                          <a:latin typeface="Cambria Math" panose="02040503050406030204" pitchFamily="18" charset="0"/>
                                        </a:rPr>
                                        <m:t>𝑟</m:t>
                                      </m:r>
                                      <m:r>
                                        <a:rPr lang="zh-CN" altLang="en-US" i="0">
                                          <a:latin typeface="Cambria Math" panose="02040503050406030204" pitchFamily="18" charset="0"/>
                                        </a:rPr>
                                        <m:t>∙</m:t>
                                      </m:r>
                                    </m:sub>
                                  </m:sSub>
                                </m:e>
                              </m:d>
                            </m:e>
                            <m:sup>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𝛽</m:t>
                                  </m:r>
                                </m:e>
                                <m:sub>
                                  <m:r>
                                    <a:rPr lang="zh-CN" altLang="en-US" i="0">
                                      <a:latin typeface="Cambria Math" panose="02040503050406030204" pitchFamily="18" charset="0"/>
                                    </a:rPr>
                                    <m:t>1</m:t>
                                  </m:r>
                                </m:sub>
                              </m:sSub>
                            </m:sup>
                          </m:sSup>
                          <m:sSup>
                            <m:sSupPr>
                              <m:ctrlPr>
                                <a:rPr lang="zh-CN" altLang="en-US" i="1">
                                  <a:solidFill>
                                    <a:srgbClr val="836967"/>
                                  </a:solidFill>
                                  <a:latin typeface="Cambria Math" panose="02040503050406030204" pitchFamily="18" charset="0"/>
                                </a:rPr>
                              </m:ctrlPr>
                            </m:sSupPr>
                            <m:e>
                              <m:d>
                                <m:dPr>
                                  <m:ctrlPr>
                                    <a:rPr lang="zh-CN" altLang="en-US" i="1">
                                      <a:solidFill>
                                        <a:srgbClr val="836967"/>
                                      </a:solidFill>
                                      <a:latin typeface="Cambria Math" panose="02040503050406030204" pitchFamily="18" charset="0"/>
                                    </a:rPr>
                                  </m:ctrlPr>
                                </m:dPr>
                                <m:e>
                                  <m:r>
                                    <a:rPr lang="zh-CN" altLang="en-US" i="1">
                                      <a:latin typeface="Cambria Math" panose="02040503050406030204" pitchFamily="18" charset="0"/>
                                    </a:rPr>
                                    <m:t>𝑖𝑛𝑓𝑙𝑜</m:t>
                                  </m:r>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𝑤</m:t>
                                      </m:r>
                                    </m:e>
                                    <m:sub>
                                      <m:r>
                                        <a:rPr lang="zh-CN" altLang="en-US" i="1">
                                          <a:latin typeface="Cambria Math" panose="02040503050406030204" pitchFamily="18" charset="0"/>
                                        </a:rPr>
                                        <m:t>𝑖</m:t>
                                      </m:r>
                                      <m:r>
                                        <a:rPr lang="zh-CN" altLang="en-US" i="0">
                                          <a:latin typeface="Cambria Math" panose="02040503050406030204" pitchFamily="18" charset="0"/>
                                        </a:rPr>
                                        <m:t>,∙</m:t>
                                      </m:r>
                                      <m:r>
                                        <a:rPr lang="zh-CN" altLang="en-US" i="1">
                                          <a:latin typeface="Cambria Math" panose="02040503050406030204" pitchFamily="18" charset="0"/>
                                        </a:rPr>
                                        <m:t>𝑠</m:t>
                                      </m:r>
                                    </m:sub>
                                  </m:sSub>
                                </m:e>
                              </m:d>
                            </m:e>
                            <m:sup>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𝛽</m:t>
                                  </m:r>
                                </m:e>
                                <m:sub>
                                  <m:r>
                                    <a:rPr lang="zh-CN" altLang="en-US" i="0">
                                      <a:latin typeface="Cambria Math" panose="02040503050406030204" pitchFamily="18" charset="0"/>
                                    </a:rPr>
                                    <m:t>2</m:t>
                                  </m:r>
                                </m:sub>
                              </m:sSub>
                            </m:sup>
                          </m:sSup>
                        </m:num>
                        <m:den>
                          <m:sSup>
                            <m:sSupPr>
                              <m:ctrlPr>
                                <a:rPr lang="zh-CN" altLang="en-US" i="1">
                                  <a:solidFill>
                                    <a:srgbClr val="836967"/>
                                  </a:solidFill>
                                  <a:latin typeface="Cambria Math" panose="02040503050406030204" pitchFamily="18" charset="0"/>
                                </a:rPr>
                              </m:ctrlPr>
                            </m:sSupPr>
                            <m:e>
                              <m:d>
                                <m:dPr>
                                  <m:ctrlPr>
                                    <a:rPr lang="zh-CN" altLang="en-US" i="1">
                                      <a:solidFill>
                                        <a:srgbClr val="836967"/>
                                      </a:solidFill>
                                      <a:latin typeface="Cambria Math" panose="02040503050406030204" pitchFamily="18" charset="0"/>
                                    </a:rPr>
                                  </m:ctrlPr>
                                </m:dPr>
                                <m:e>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𝑑</m:t>
                                      </m:r>
                                    </m:e>
                                    <m:sub>
                                      <m:r>
                                        <a:rPr lang="zh-CN" altLang="en-US" i="1">
                                          <a:latin typeface="Cambria Math" panose="02040503050406030204" pitchFamily="18" charset="0"/>
                                        </a:rPr>
                                        <m:t>𝑟𝑠</m:t>
                                      </m:r>
                                    </m:sub>
                                  </m:sSub>
                                </m:e>
                              </m:d>
                            </m:e>
                            <m:sup>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𝛽</m:t>
                                  </m:r>
                                </m:e>
                                <m:sub>
                                  <m:r>
                                    <a:rPr lang="zh-CN" altLang="en-US" i="0">
                                      <a:latin typeface="Cambria Math" panose="02040503050406030204" pitchFamily="18" charset="0"/>
                                    </a:rPr>
                                    <m:t>3</m:t>
                                  </m:r>
                                </m:sub>
                              </m:sSub>
                            </m:sup>
                          </m:sSup>
                        </m:den>
                      </m:f>
                    </m:oMath>
                  </m:oMathPara>
                </a14:m>
                <a:endParaRPr lang="zh-CN" altLang="en-US" dirty="0"/>
              </a:p>
            </p:txBody>
          </p:sp>
        </mc:Choice>
        <mc:Fallback xmlns="">
          <p:sp>
            <p:nvSpPr>
              <p:cNvPr id="13" name="文本框 12">
                <a:extLst>
                  <a:ext uri="{FF2B5EF4-FFF2-40B4-BE49-F238E27FC236}">
                    <a16:creationId xmlns:a16="http://schemas.microsoft.com/office/drawing/2014/main" id="{520C7EEB-8A1A-D669-116E-01E1500DE304}"/>
                  </a:ext>
                </a:extLst>
              </p:cNvPr>
              <p:cNvSpPr txBox="1">
                <a:spLocks noRot="1" noChangeAspect="1" noMove="1" noResize="1" noEditPoints="1" noAdjustHandles="1" noChangeArrowheads="1" noChangeShapeType="1" noTextEdit="1"/>
              </p:cNvSpPr>
              <p:nvPr/>
            </p:nvSpPr>
            <p:spPr>
              <a:xfrm>
                <a:off x="5372098" y="4372122"/>
                <a:ext cx="4335157" cy="785343"/>
              </a:xfrm>
              <a:prstGeom prst="rect">
                <a:avLst/>
              </a:prstGeom>
              <a:blipFill>
                <a:blip r:embed="rId3"/>
                <a:stretch>
                  <a:fillRect/>
                </a:stretch>
              </a:blipFill>
            </p:spPr>
            <p:txBody>
              <a:bodyPr/>
              <a:lstStyle/>
              <a:p>
                <a:r>
                  <a:rPr lang="zh-CN" altLang="en-US">
                    <a:noFill/>
                  </a:rPr>
                  <a:t> </a:t>
                </a:r>
              </a:p>
            </p:txBody>
          </p:sp>
        </mc:Fallback>
      </mc:AlternateContent>
      <p:sp>
        <p:nvSpPr>
          <p:cNvPr id="14" name="箭头: 右 13">
            <a:extLst>
              <a:ext uri="{FF2B5EF4-FFF2-40B4-BE49-F238E27FC236}">
                <a16:creationId xmlns:a16="http://schemas.microsoft.com/office/drawing/2014/main" id="{93BC9238-B800-E763-5F92-E118C5CDD3FF}"/>
              </a:ext>
            </a:extLst>
          </p:cNvPr>
          <p:cNvSpPr/>
          <p:nvPr/>
        </p:nvSpPr>
        <p:spPr>
          <a:xfrm rot="5400000">
            <a:off x="7679868" y="5190617"/>
            <a:ext cx="342900" cy="359229"/>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4E733217-20E1-2A4B-C9E9-8B147CB47739}"/>
                  </a:ext>
                </a:extLst>
              </p:cNvPr>
              <p:cNvSpPr txBox="1"/>
              <p:nvPr/>
            </p:nvSpPr>
            <p:spPr>
              <a:xfrm>
                <a:off x="4370614" y="5541682"/>
                <a:ext cx="6868885" cy="40498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lang="zh-CN" altLang="en-US" i="1" smtClean="0">
                              <a:latin typeface="Cambria Math" panose="02040503050406030204" pitchFamily="18" charset="0"/>
                            </a:rPr>
                          </m:ctrlPr>
                        </m:funcPr>
                        <m:fName>
                          <m:r>
                            <m:rPr>
                              <m:sty m:val="p"/>
                            </m:rPr>
                            <a:rPr lang="zh-CN" altLang="en-US">
                              <a:latin typeface="Cambria Math" panose="02040503050406030204" pitchFamily="18" charset="0"/>
                            </a:rPr>
                            <m:t>ln</m:t>
                          </m:r>
                        </m:fName>
                        <m:e>
                          <m:d>
                            <m:dPr>
                              <m:ctrlPr>
                                <a:rPr lang="zh-CN" altLang="en-US" i="1">
                                  <a:solidFill>
                                    <a:srgbClr val="836967"/>
                                  </a:solidFill>
                                  <a:latin typeface="Cambria Math" panose="02040503050406030204" pitchFamily="18" charset="0"/>
                                </a:rPr>
                              </m:ctrlPr>
                            </m:dPr>
                            <m:e>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𝑡</m:t>
                                  </m:r>
                                </m:e>
                                <m:sub>
                                  <m:r>
                                    <a:rPr lang="zh-CN" altLang="en-US" i="1">
                                      <a:latin typeface="Cambria Math" panose="02040503050406030204" pitchFamily="18" charset="0"/>
                                    </a:rPr>
                                    <m:t>𝑖</m:t>
                                  </m:r>
                                  <m:r>
                                    <a:rPr lang="zh-CN" altLang="en-US" i="0">
                                      <a:latin typeface="Cambria Math" panose="02040503050406030204" pitchFamily="18" charset="0"/>
                                    </a:rPr>
                                    <m:t>,</m:t>
                                  </m:r>
                                  <m:r>
                                    <a:rPr lang="zh-CN" altLang="en-US" i="1">
                                      <a:latin typeface="Cambria Math" panose="02040503050406030204" pitchFamily="18" charset="0"/>
                                    </a:rPr>
                                    <m:t>𝑟𝑠</m:t>
                                  </m:r>
                                </m:sub>
                              </m:sSub>
                            </m:e>
                          </m:d>
                        </m:e>
                      </m:func>
                      <m:r>
                        <a:rPr lang="zh-CN" altLang="en-US" i="0">
                          <a:latin typeface="Cambria Math" panose="02040503050406030204" pitchFamily="18" charset="0"/>
                        </a:rPr>
                        <m:t>=</m:t>
                      </m:r>
                      <m:r>
                        <a:rPr lang="zh-CN" altLang="en-US" i="1">
                          <a:latin typeface="Cambria Math" panose="02040503050406030204" pitchFamily="18" charset="0"/>
                        </a:rPr>
                        <m:t>𝛼</m:t>
                      </m:r>
                      <m:r>
                        <a:rPr lang="zh-CN" altLang="en-US" i="0">
                          <a:latin typeface="Cambria Math" panose="02040503050406030204" pitchFamily="18" charset="0"/>
                        </a:rPr>
                        <m:t>+</m:t>
                      </m:r>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𝛽</m:t>
                          </m:r>
                        </m:e>
                        <m:sub>
                          <m:r>
                            <a:rPr lang="zh-CN" altLang="en-US" i="0">
                              <a:latin typeface="Cambria Math" panose="02040503050406030204" pitchFamily="18" charset="0"/>
                            </a:rPr>
                            <m:t>1</m:t>
                          </m:r>
                        </m:sub>
                      </m:sSub>
                      <m:r>
                        <m:rPr>
                          <m:sty m:val="p"/>
                        </m:rPr>
                        <a:rPr lang="en-US" altLang="zh-CN" b="0" i="0" smtClean="0">
                          <a:latin typeface="Cambria Math" panose="02040503050406030204" pitchFamily="18" charset="0"/>
                        </a:rPr>
                        <m:t>ln</m:t>
                      </m:r>
                      <m:r>
                        <a:rPr lang="en-US" altLang="zh-CN" b="0" i="1" smtClean="0">
                          <a:latin typeface="Cambria Math" panose="02040503050406030204" pitchFamily="18" charset="0"/>
                        </a:rPr>
                        <m:t>⁡(</m:t>
                      </m:r>
                      <m:r>
                        <a:rPr lang="en-US" altLang="zh-CN" b="0" i="1" smtClean="0">
                          <a:latin typeface="Cambria Math" panose="02040503050406030204" pitchFamily="18" charset="0"/>
                        </a:rPr>
                        <m:t>𝑜𝑢𝑡𝑓𝑙𝑜</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𝑤</m:t>
                          </m:r>
                        </m:e>
                        <m:sub>
                          <m: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𝑟</m:t>
                          </m:r>
                          <m:r>
                            <a:rPr lang="en-US" altLang="zh-CN" b="0" i="1" smtClean="0">
                              <a:latin typeface="Cambria Math" panose="02040503050406030204" pitchFamily="18" charset="0"/>
                              <a:ea typeface="Cambria Math" panose="02040503050406030204" pitchFamily="18" charset="0"/>
                            </a:rPr>
                            <m:t>∙</m:t>
                          </m:r>
                        </m:sub>
                      </m:sSub>
                      <m:r>
                        <a:rPr lang="en-US" altLang="zh-CN" b="0" i="1" smtClean="0">
                          <a:latin typeface="Cambria Math" panose="02040503050406030204" pitchFamily="18" charset="0"/>
                        </a:rPr>
                        <m:t>)</m:t>
                      </m:r>
                      <m:r>
                        <a:rPr lang="zh-CN" altLang="en-US" i="0">
                          <a:latin typeface="Cambria Math" panose="02040503050406030204" pitchFamily="18" charset="0"/>
                        </a:rPr>
                        <m:t>+</m:t>
                      </m:r>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𝛽</m:t>
                          </m:r>
                        </m:e>
                        <m:sub>
                          <m:r>
                            <a:rPr lang="zh-CN" altLang="en-US" i="0">
                              <a:latin typeface="Cambria Math" panose="02040503050406030204" pitchFamily="18" charset="0"/>
                            </a:rPr>
                            <m:t>2</m:t>
                          </m:r>
                        </m:sub>
                      </m:sSub>
                      <m:r>
                        <m:rPr>
                          <m:sty m:val="p"/>
                        </m:rPr>
                        <a:rPr lang="en-US" altLang="zh-CN" b="0" i="0" smtClean="0">
                          <a:latin typeface="Cambria Math" panose="02040503050406030204" pitchFamily="18" charset="0"/>
                        </a:rPr>
                        <m:t>ln</m:t>
                      </m:r>
                      <m:r>
                        <a:rPr lang="en-US" altLang="zh-CN" b="0" i="1" smtClean="0">
                          <a:latin typeface="Cambria Math" panose="02040503050406030204" pitchFamily="18" charset="0"/>
                        </a:rPr>
                        <m:t>⁡(</m:t>
                      </m:r>
                      <m:r>
                        <a:rPr lang="en-US" altLang="zh-CN" b="0" i="1" smtClean="0">
                          <a:latin typeface="Cambria Math" panose="02040503050406030204" pitchFamily="18" charset="0"/>
                        </a:rPr>
                        <m:t>𝑖𝑛𝑓𝑙𝑜</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𝑤</m:t>
                          </m:r>
                        </m:e>
                        <m:sub>
                          <m: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𝑠</m:t>
                          </m:r>
                        </m:sub>
                      </m:sSub>
                      <m:r>
                        <a:rPr lang="en-US" altLang="zh-CN" b="0" i="1" smtClean="0">
                          <a:latin typeface="Cambria Math" panose="02040503050406030204" pitchFamily="18" charset="0"/>
                        </a:rPr>
                        <m:t>)</m:t>
                      </m:r>
                      <m:r>
                        <a:rPr lang="zh-CN" altLang="en-US" i="0">
                          <a:latin typeface="Cambria Math" panose="02040503050406030204" pitchFamily="18" charset="0"/>
                        </a:rPr>
                        <m:t>+</m:t>
                      </m:r>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𝛽</m:t>
                          </m:r>
                        </m:e>
                        <m:sub>
                          <m:r>
                            <a:rPr lang="zh-CN" altLang="en-US" i="0">
                              <a:latin typeface="Cambria Math" panose="02040503050406030204" pitchFamily="18" charset="0"/>
                            </a:rPr>
                            <m:t>3</m:t>
                          </m:r>
                        </m:sub>
                      </m:sSub>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ln</m:t>
                          </m:r>
                        </m:fName>
                        <m:e>
                          <m:d>
                            <m:dPr>
                              <m:ctrlPr>
                                <a:rPr lang="en-US" altLang="zh-CN" b="0" i="1" smtClean="0">
                                  <a:latin typeface="Cambria Math" panose="02040503050406030204" pitchFamily="18" charset="0"/>
                                </a:rPr>
                              </m:ctrlPr>
                            </m:dPr>
                            <m:e>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𝑑</m:t>
                                  </m:r>
                                </m:e>
                                <m:sub>
                                  <m:r>
                                    <a:rPr lang="zh-CN" altLang="en-US" i="1">
                                      <a:latin typeface="Cambria Math" panose="02040503050406030204" pitchFamily="18" charset="0"/>
                                    </a:rPr>
                                    <m:t>𝑟𝑠</m:t>
                                  </m:r>
                                </m:sub>
                              </m:sSub>
                            </m:e>
                          </m:d>
                        </m:e>
                      </m:func>
                    </m:oMath>
                  </m:oMathPara>
                </a14:m>
                <a:endParaRPr lang="zh-CN" altLang="en-US" dirty="0"/>
              </a:p>
            </p:txBody>
          </p:sp>
        </mc:Choice>
        <mc:Fallback xmlns="">
          <p:sp>
            <p:nvSpPr>
              <p:cNvPr id="18" name="文本框 17">
                <a:extLst>
                  <a:ext uri="{FF2B5EF4-FFF2-40B4-BE49-F238E27FC236}">
                    <a16:creationId xmlns:a16="http://schemas.microsoft.com/office/drawing/2014/main" id="{4E733217-20E1-2A4B-C9E9-8B147CB47739}"/>
                  </a:ext>
                </a:extLst>
              </p:cNvPr>
              <p:cNvSpPr txBox="1">
                <a:spLocks noRot="1" noChangeAspect="1" noMove="1" noResize="1" noEditPoints="1" noAdjustHandles="1" noChangeArrowheads="1" noChangeShapeType="1" noTextEdit="1"/>
              </p:cNvSpPr>
              <p:nvPr/>
            </p:nvSpPr>
            <p:spPr>
              <a:xfrm>
                <a:off x="4370614" y="5541682"/>
                <a:ext cx="6868885" cy="404983"/>
              </a:xfrm>
              <a:prstGeom prst="rect">
                <a:avLst/>
              </a:prstGeom>
              <a:blipFill>
                <a:blip r:embed="rId4"/>
                <a:stretch>
                  <a:fillRect b="-8955"/>
                </a:stretch>
              </a:blipFill>
            </p:spPr>
            <p:txBody>
              <a:bodyPr/>
              <a:lstStyle/>
              <a:p>
                <a:r>
                  <a:rPr lang="zh-CN" altLang="en-US">
                    <a:noFill/>
                  </a:rPr>
                  <a:t> </a:t>
                </a:r>
              </a:p>
            </p:txBody>
          </p:sp>
        </mc:Fallback>
      </mc:AlternateContent>
      <p:sp>
        <p:nvSpPr>
          <p:cNvPr id="19" name="文本框 18">
            <a:extLst>
              <a:ext uri="{FF2B5EF4-FFF2-40B4-BE49-F238E27FC236}">
                <a16:creationId xmlns:a16="http://schemas.microsoft.com/office/drawing/2014/main" id="{F0B255BA-099B-E40A-289D-40A1F8D03ED7}"/>
              </a:ext>
            </a:extLst>
          </p:cNvPr>
          <p:cNvSpPr txBox="1"/>
          <p:nvPr/>
        </p:nvSpPr>
        <p:spPr>
          <a:xfrm>
            <a:off x="3652153" y="6007716"/>
            <a:ext cx="8398329" cy="646331"/>
          </a:xfrm>
          <a:prstGeom prst="rect">
            <a:avLst/>
          </a:prstGeom>
          <a:noFill/>
        </p:spPr>
        <p:txBody>
          <a:bodyPr wrap="square" rtlCol="0">
            <a:spAutoFit/>
          </a:bodyPr>
          <a:lstStyle/>
          <a:p>
            <a:pPr>
              <a:spcAft>
                <a:spcPts val="600"/>
              </a:spcAft>
            </a:pPr>
            <a:r>
              <a:rPr lang="en-US" altLang="zh-CN" dirty="0"/>
              <a:t>8 sets of coefficients are estimated and matched with 105 sectors. Financial sector uses the overall coefficients for all service sectors.</a:t>
            </a:r>
            <a:endParaRPr lang="zh-CN" altLang="en-US" dirty="0"/>
          </a:p>
        </p:txBody>
      </p:sp>
    </p:spTree>
    <p:extLst>
      <p:ext uri="{BB962C8B-B14F-4D97-AF65-F5344CB8AC3E}">
        <p14:creationId xmlns:p14="http://schemas.microsoft.com/office/powerpoint/2010/main" val="39763543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CEFBE-703F-1CF2-3E98-2EA07E263A69}"/>
            </a:ext>
          </a:extLst>
        </p:cNvPr>
        <p:cNvGrpSpPr/>
        <p:nvPr/>
      </p:nvGrpSpPr>
      <p:grpSpPr>
        <a:xfrm>
          <a:off x="0" y="0"/>
          <a:ext cx="0" cy="0"/>
          <a:chOff x="0" y="0"/>
          <a:chExt cx="0" cy="0"/>
        </a:xfrm>
      </p:grpSpPr>
      <p:sp>
        <p:nvSpPr>
          <p:cNvPr id="4" name="矩形 3">
            <a:extLst>
              <a:ext uri="{FF2B5EF4-FFF2-40B4-BE49-F238E27FC236}">
                <a16:creationId xmlns:a16="http://schemas.microsoft.com/office/drawing/2014/main" id="{D9170913-7C17-FFFD-8FF6-F1F0F9DE989F}"/>
              </a:ext>
            </a:extLst>
          </p:cNvPr>
          <p:cNvSpPr/>
          <p:nvPr/>
        </p:nvSpPr>
        <p:spPr>
          <a:xfrm>
            <a:off x="0" y="0"/>
            <a:ext cx="12192000" cy="11191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 name="矩形 6">
            <a:extLst>
              <a:ext uri="{FF2B5EF4-FFF2-40B4-BE49-F238E27FC236}">
                <a16:creationId xmlns:a16="http://schemas.microsoft.com/office/drawing/2014/main" id="{A2B28BA4-1F78-4DAE-7AC5-EADDA7CD8294}"/>
              </a:ext>
            </a:extLst>
          </p:cNvPr>
          <p:cNvSpPr/>
          <p:nvPr/>
        </p:nvSpPr>
        <p:spPr>
          <a:xfrm>
            <a:off x="1180530" y="1"/>
            <a:ext cx="1119117" cy="14707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 name="直角三角形 8">
            <a:extLst>
              <a:ext uri="{FF2B5EF4-FFF2-40B4-BE49-F238E27FC236}">
                <a16:creationId xmlns:a16="http://schemas.microsoft.com/office/drawing/2014/main" id="{8A2F72A5-D156-D572-B78F-C37D09D450B3}"/>
              </a:ext>
            </a:extLst>
          </p:cNvPr>
          <p:cNvSpPr/>
          <p:nvPr/>
        </p:nvSpPr>
        <p:spPr>
          <a:xfrm rot="5400000">
            <a:off x="2312279" y="1106484"/>
            <a:ext cx="351612" cy="376878"/>
          </a:xfrm>
          <a:prstGeom prst="r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0" name="文本框 9">
            <a:extLst>
              <a:ext uri="{FF2B5EF4-FFF2-40B4-BE49-F238E27FC236}">
                <a16:creationId xmlns:a16="http://schemas.microsoft.com/office/drawing/2014/main" id="{CDA1D45A-02F4-4042-F5F4-6FA745180B46}"/>
              </a:ext>
            </a:extLst>
          </p:cNvPr>
          <p:cNvSpPr txBox="1"/>
          <p:nvPr/>
        </p:nvSpPr>
        <p:spPr>
          <a:xfrm>
            <a:off x="1493345" y="316566"/>
            <a:ext cx="493486" cy="769441"/>
          </a:xfrm>
          <a:prstGeom prst="rect">
            <a:avLst/>
          </a:prstGeom>
          <a:noFill/>
        </p:spPr>
        <p:txBody>
          <a:bodyPr wrap="square" rtlCol="0">
            <a:spAutoFit/>
          </a:bodyPr>
          <a:lstStyle/>
          <a:p>
            <a:r>
              <a:rPr lang="en-US" altLang="zh-CN" sz="4400" b="1" dirty="0">
                <a:solidFill>
                  <a:schemeClr val="bg1"/>
                </a:solidFill>
              </a:rPr>
              <a:t>4</a:t>
            </a:r>
            <a:endParaRPr lang="zh-CN" altLang="en-US" sz="4400" b="1" dirty="0">
              <a:solidFill>
                <a:schemeClr val="bg1"/>
              </a:solidFill>
            </a:endParaRPr>
          </a:p>
        </p:txBody>
      </p:sp>
      <p:sp>
        <p:nvSpPr>
          <p:cNvPr id="11" name="文本框 10">
            <a:extLst>
              <a:ext uri="{FF2B5EF4-FFF2-40B4-BE49-F238E27FC236}">
                <a16:creationId xmlns:a16="http://schemas.microsoft.com/office/drawing/2014/main" id="{DFE363B7-C088-EDC6-120F-0A5E3A511156}"/>
              </a:ext>
            </a:extLst>
          </p:cNvPr>
          <p:cNvSpPr txBox="1"/>
          <p:nvPr/>
        </p:nvSpPr>
        <p:spPr>
          <a:xfrm>
            <a:off x="2552732" y="370307"/>
            <a:ext cx="4631839" cy="646331"/>
          </a:xfrm>
          <a:prstGeom prst="rect">
            <a:avLst/>
          </a:prstGeom>
          <a:noFill/>
        </p:spPr>
        <p:txBody>
          <a:bodyPr wrap="square" rtlCol="0">
            <a:spAutoFit/>
          </a:bodyPr>
          <a:lstStyle/>
          <a:p>
            <a:r>
              <a:rPr lang="en-US" altLang="zh-CN" sz="3600" b="1" dirty="0">
                <a:solidFill>
                  <a:schemeClr val="bg1"/>
                </a:solidFill>
              </a:rPr>
              <a:t>Methodology</a:t>
            </a:r>
            <a:endParaRPr lang="zh-CN" altLang="en-US" sz="3600" b="1" dirty="0">
              <a:solidFill>
                <a:schemeClr val="bg1"/>
              </a:solidFill>
            </a:endParaRPr>
          </a:p>
        </p:txBody>
      </p:sp>
      <p:cxnSp>
        <p:nvCxnSpPr>
          <p:cNvPr id="2" name="直接连接符 1">
            <a:extLst>
              <a:ext uri="{FF2B5EF4-FFF2-40B4-BE49-F238E27FC236}">
                <a16:creationId xmlns:a16="http://schemas.microsoft.com/office/drawing/2014/main" id="{BC35F52B-8F64-C00D-866F-4760215F018F}"/>
              </a:ext>
            </a:extLst>
          </p:cNvPr>
          <p:cNvCxnSpPr/>
          <p:nvPr/>
        </p:nvCxnSpPr>
        <p:spPr>
          <a:xfrm>
            <a:off x="3398988" y="2080358"/>
            <a:ext cx="0" cy="4476466"/>
          </a:xfrm>
          <a:prstGeom prst="line">
            <a:avLst/>
          </a:prstGeom>
        </p:spPr>
        <p:style>
          <a:lnRef idx="1">
            <a:schemeClr val="accent1"/>
          </a:lnRef>
          <a:fillRef idx="0">
            <a:schemeClr val="accent1"/>
          </a:fillRef>
          <a:effectRef idx="0">
            <a:schemeClr val="accent1"/>
          </a:effectRef>
          <a:fontRef idx="minor">
            <a:schemeClr val="tx1"/>
          </a:fontRef>
        </p:style>
      </p:cxnSp>
      <p:sp>
        <p:nvSpPr>
          <p:cNvPr id="3" name="文本框 2">
            <a:extLst>
              <a:ext uri="{FF2B5EF4-FFF2-40B4-BE49-F238E27FC236}">
                <a16:creationId xmlns:a16="http://schemas.microsoft.com/office/drawing/2014/main" id="{35DEDCE4-3277-D0F1-02B1-4DA907DFE3F8}"/>
              </a:ext>
            </a:extLst>
          </p:cNvPr>
          <p:cNvSpPr txBox="1"/>
          <p:nvPr/>
        </p:nvSpPr>
        <p:spPr>
          <a:xfrm>
            <a:off x="316497" y="2047248"/>
            <a:ext cx="3082491" cy="4315027"/>
          </a:xfrm>
          <a:prstGeom prst="rect">
            <a:avLst/>
          </a:prstGeom>
          <a:noFill/>
        </p:spPr>
        <p:txBody>
          <a:bodyPr wrap="square" rtlCol="0">
            <a:spAutoFit/>
          </a:bodyPr>
          <a:lstStyle/>
          <a:p>
            <a:pPr marL="342900" indent="-342900">
              <a:lnSpc>
                <a:spcPct val="200000"/>
              </a:lnSpc>
              <a:buFont typeface="Arial" panose="020B0604020202020204" pitchFamily="34" charset="0"/>
              <a:buChar char="•"/>
            </a:pPr>
            <a:r>
              <a:rPr lang="en-US" altLang="zh-CN" sz="2000" dirty="0">
                <a:solidFill>
                  <a:schemeClr val="tx1">
                    <a:lumMod val="50000"/>
                    <a:lumOff val="50000"/>
                  </a:schemeClr>
                </a:solidFill>
              </a:rPr>
              <a:t>Data Source</a:t>
            </a:r>
          </a:p>
          <a:p>
            <a:pPr marL="342900" indent="-342900">
              <a:lnSpc>
                <a:spcPct val="200000"/>
              </a:lnSpc>
              <a:buFont typeface="Arial" panose="020B0604020202020204" pitchFamily="34" charset="0"/>
              <a:buChar char="•"/>
            </a:pPr>
            <a:r>
              <a:rPr lang="en-US" altLang="zh-CN" sz="2000" dirty="0">
                <a:solidFill>
                  <a:schemeClr val="tx1">
                    <a:lumMod val="50000"/>
                    <a:lumOff val="50000"/>
                  </a:schemeClr>
                </a:solidFill>
              </a:rPr>
              <a:t>Preprocessing</a:t>
            </a:r>
          </a:p>
          <a:p>
            <a:pPr marL="342900" indent="-342900">
              <a:lnSpc>
                <a:spcPct val="200000"/>
              </a:lnSpc>
              <a:buFont typeface="Arial" panose="020B0604020202020204" pitchFamily="34" charset="0"/>
              <a:buChar char="•"/>
            </a:pPr>
            <a:r>
              <a:rPr lang="en-US" altLang="zh-CN" sz="2000" dirty="0">
                <a:solidFill>
                  <a:schemeClr val="tx1">
                    <a:lumMod val="50000"/>
                    <a:lumOff val="50000"/>
                  </a:schemeClr>
                </a:solidFill>
              </a:rPr>
              <a:t>Total Output Estimation</a:t>
            </a:r>
          </a:p>
          <a:p>
            <a:pPr marL="342900" indent="-342900">
              <a:lnSpc>
                <a:spcPct val="200000"/>
              </a:lnSpc>
              <a:buFont typeface="Arial" panose="020B0604020202020204" pitchFamily="34" charset="0"/>
              <a:buChar char="•"/>
            </a:pPr>
            <a:r>
              <a:rPr lang="en-US" altLang="zh-CN" sz="2000" dirty="0">
                <a:solidFill>
                  <a:schemeClr val="tx1">
                    <a:lumMod val="50000"/>
                    <a:lumOff val="50000"/>
                  </a:schemeClr>
                </a:solidFill>
              </a:rPr>
              <a:t>Supply &amp; Demand</a:t>
            </a:r>
          </a:p>
          <a:p>
            <a:pPr marL="342900" indent="-342900">
              <a:lnSpc>
                <a:spcPct val="200000"/>
              </a:lnSpc>
              <a:buFont typeface="Arial" panose="020B0604020202020204" pitchFamily="34" charset="0"/>
              <a:buChar char="•"/>
            </a:pPr>
            <a:r>
              <a:rPr lang="en-US" altLang="zh-CN" sz="2000" dirty="0">
                <a:solidFill>
                  <a:schemeClr val="tx1">
                    <a:lumMod val="50000"/>
                    <a:lumOff val="50000"/>
                  </a:schemeClr>
                </a:solidFill>
              </a:rPr>
              <a:t>Regional SRIO</a:t>
            </a:r>
          </a:p>
          <a:p>
            <a:pPr marL="342900" indent="-342900">
              <a:lnSpc>
                <a:spcPct val="200000"/>
              </a:lnSpc>
              <a:buFont typeface="Arial" panose="020B0604020202020204" pitchFamily="34" charset="0"/>
              <a:buChar char="•"/>
            </a:pPr>
            <a:r>
              <a:rPr lang="en-US" altLang="zh-CN" sz="2000" dirty="0">
                <a:solidFill>
                  <a:schemeClr val="tx1">
                    <a:lumMod val="50000"/>
                    <a:lumOff val="50000"/>
                  </a:schemeClr>
                </a:solidFill>
              </a:rPr>
              <a:t>Interregional Trade</a:t>
            </a:r>
          </a:p>
          <a:p>
            <a:pPr marL="342900" indent="-342900">
              <a:lnSpc>
                <a:spcPct val="200000"/>
              </a:lnSpc>
              <a:buFont typeface="Arial" panose="020B0604020202020204" pitchFamily="34" charset="0"/>
              <a:buChar char="•"/>
            </a:pPr>
            <a:r>
              <a:rPr lang="en-US" altLang="zh-CN" sz="2000" b="1" dirty="0">
                <a:solidFill>
                  <a:schemeClr val="tx2"/>
                </a:solidFill>
              </a:rPr>
              <a:t>Finalization of MRIO</a:t>
            </a:r>
            <a:endParaRPr lang="zh-CN" altLang="en-US" sz="2000" b="1" dirty="0">
              <a:solidFill>
                <a:schemeClr val="tx2"/>
              </a:solidFill>
            </a:endParaRPr>
          </a:p>
        </p:txBody>
      </p:sp>
      <p:sp>
        <p:nvSpPr>
          <p:cNvPr id="5" name="文本框 4">
            <a:extLst>
              <a:ext uri="{FF2B5EF4-FFF2-40B4-BE49-F238E27FC236}">
                <a16:creationId xmlns:a16="http://schemas.microsoft.com/office/drawing/2014/main" id="{355EAB31-8356-BE65-6559-82C7F299D342}"/>
              </a:ext>
            </a:extLst>
          </p:cNvPr>
          <p:cNvSpPr txBox="1"/>
          <p:nvPr/>
        </p:nvSpPr>
        <p:spPr>
          <a:xfrm>
            <a:off x="3652156" y="1447083"/>
            <a:ext cx="8398329" cy="646331"/>
          </a:xfrm>
          <a:prstGeom prst="rect">
            <a:avLst/>
          </a:prstGeom>
          <a:noFill/>
        </p:spPr>
        <p:txBody>
          <a:bodyPr wrap="square" rtlCol="0">
            <a:spAutoFit/>
          </a:bodyPr>
          <a:lstStyle/>
          <a:p>
            <a:pPr>
              <a:spcAft>
                <a:spcPts val="600"/>
              </a:spcAft>
            </a:pPr>
            <a:r>
              <a:rPr lang="en-US" altLang="zh-CN" dirty="0"/>
              <a:t>The final step is to link the SRIO tables with trade matrices to form MRIO. They take up the diagonal matrices and off-diagonal matrices, respectively.</a:t>
            </a:r>
            <a:endParaRPr lang="zh-CN" altLang="en-US" dirty="0"/>
          </a:p>
        </p:txBody>
      </p:sp>
      <mc:AlternateContent xmlns:mc="http://schemas.openxmlformats.org/markup-compatibility/2006" xmlns:a14="http://schemas.microsoft.com/office/drawing/2010/main">
        <mc:Choice Requires="a14">
          <p:graphicFrame>
            <p:nvGraphicFramePr>
              <p:cNvPr id="6" name="表格 5">
                <a:extLst>
                  <a:ext uri="{FF2B5EF4-FFF2-40B4-BE49-F238E27FC236}">
                    <a16:creationId xmlns:a16="http://schemas.microsoft.com/office/drawing/2014/main" id="{86175E63-0D1B-4D06-C191-6CB9011E0EBD}"/>
                  </a:ext>
                </a:extLst>
              </p:cNvPr>
              <p:cNvGraphicFramePr>
                <a:graphicFrameLocks noGrp="1"/>
              </p:cNvGraphicFramePr>
              <p:nvPr>
                <p:extLst>
                  <p:ext uri="{D42A27DB-BD31-4B8C-83A1-F6EECF244321}">
                    <p14:modId xmlns:p14="http://schemas.microsoft.com/office/powerpoint/2010/main" val="4193706559"/>
                  </p:ext>
                </p:extLst>
              </p:nvPr>
            </p:nvGraphicFramePr>
            <p:xfrm>
              <a:off x="9222208" y="2523182"/>
              <a:ext cx="2653295" cy="1854200"/>
            </p:xfrm>
            <a:graphic>
              <a:graphicData uri="http://schemas.openxmlformats.org/drawingml/2006/table">
                <a:tbl>
                  <a:tblPr firstRow="1" bandRow="1">
                    <a:tableStyleId>{5940675A-B579-460E-94D1-54222C63F5DA}</a:tableStyleId>
                  </a:tblPr>
                  <a:tblGrid>
                    <a:gridCol w="530659">
                      <a:extLst>
                        <a:ext uri="{9D8B030D-6E8A-4147-A177-3AD203B41FA5}">
                          <a16:colId xmlns:a16="http://schemas.microsoft.com/office/drawing/2014/main" val="3510747846"/>
                        </a:ext>
                      </a:extLst>
                    </a:gridCol>
                    <a:gridCol w="530659">
                      <a:extLst>
                        <a:ext uri="{9D8B030D-6E8A-4147-A177-3AD203B41FA5}">
                          <a16:colId xmlns:a16="http://schemas.microsoft.com/office/drawing/2014/main" val="3865132568"/>
                        </a:ext>
                      </a:extLst>
                    </a:gridCol>
                    <a:gridCol w="530659">
                      <a:extLst>
                        <a:ext uri="{9D8B030D-6E8A-4147-A177-3AD203B41FA5}">
                          <a16:colId xmlns:a16="http://schemas.microsoft.com/office/drawing/2014/main" val="2187150485"/>
                        </a:ext>
                      </a:extLst>
                    </a:gridCol>
                    <a:gridCol w="530659">
                      <a:extLst>
                        <a:ext uri="{9D8B030D-6E8A-4147-A177-3AD203B41FA5}">
                          <a16:colId xmlns:a16="http://schemas.microsoft.com/office/drawing/2014/main" val="1840645397"/>
                        </a:ext>
                      </a:extLst>
                    </a:gridCol>
                    <a:gridCol w="530659">
                      <a:extLst>
                        <a:ext uri="{9D8B030D-6E8A-4147-A177-3AD203B41FA5}">
                          <a16:colId xmlns:a16="http://schemas.microsoft.com/office/drawing/2014/main" val="763540543"/>
                        </a:ext>
                      </a:extLst>
                    </a:gridCol>
                  </a:tblGrid>
                  <a:tr h="370840">
                    <a:tc>
                      <a:txBody>
                        <a:bodyPr/>
                        <a:lstStyle/>
                        <a:p>
                          <a:endParaRPr lang="zh-CN" altLang="en-US" dirty="0"/>
                        </a:p>
                      </a:txBody>
                      <a:tcPr>
                        <a:solidFill>
                          <a:srgbClr val="FFC000"/>
                        </a:solidFill>
                      </a:tcPr>
                    </a:tc>
                    <a:tc>
                      <a:txBody>
                        <a:bodyPr/>
                        <a:lstStyle/>
                        <a:p>
                          <a:endParaRPr lang="zh-CN" altLang="en-US" dirty="0">
                            <a:highlight>
                              <a:srgbClr val="FFFF00"/>
                            </a:highlight>
                          </a:endParaRPr>
                        </a:p>
                      </a:txBody>
                      <a:tcPr>
                        <a:solidFill>
                          <a:schemeClr val="tx2">
                            <a:lumMod val="20000"/>
                            <a:lumOff val="80000"/>
                          </a:schemeClr>
                        </a:solidFill>
                      </a:tcPr>
                    </a:tc>
                    <a:tc>
                      <a:txBody>
                        <a:bodyPr/>
                        <a:lstStyle/>
                        <a:p>
                          <a:pPr/>
                          <a14:m>
                            <m:oMathPara xmlns:m="http://schemas.openxmlformats.org/officeDocument/2006/math">
                              <m:oMathParaPr>
                                <m:jc m:val="centerGroup"/>
                              </m:oMathParaPr>
                              <m:oMath xmlns:m="http://schemas.openxmlformats.org/officeDocument/2006/math">
                                <m:r>
                                  <a:rPr lang="zh-CN" altLang="en-US" i="1" smtClean="0">
                                    <a:latin typeface="Cambria Math" panose="02040503050406030204" pitchFamily="18" charset="0"/>
                                  </a:rPr>
                                  <m:t>⋯</m:t>
                                </m:r>
                              </m:oMath>
                            </m:oMathPara>
                          </a14:m>
                          <a:endParaRPr lang="zh-CN" altLang="en-US" dirty="0"/>
                        </a:p>
                      </a:txBody>
                      <a:tcPr>
                        <a:solidFill>
                          <a:schemeClr val="tx2">
                            <a:lumMod val="20000"/>
                            <a:lumOff val="80000"/>
                          </a:schemeClr>
                        </a:solidFill>
                      </a:tcPr>
                    </a:tc>
                    <a:tc>
                      <a:txBody>
                        <a:bodyPr/>
                        <a:lstStyle/>
                        <a:p>
                          <a:endParaRPr lang="zh-CN" altLang="en-US" dirty="0">
                            <a:highlight>
                              <a:srgbClr val="FFFF00"/>
                            </a:highlight>
                          </a:endParaRPr>
                        </a:p>
                      </a:txBody>
                      <a:tcPr>
                        <a:solidFill>
                          <a:schemeClr val="tx2">
                            <a:lumMod val="20000"/>
                            <a:lumOff val="80000"/>
                          </a:schemeClr>
                        </a:solidFill>
                      </a:tcPr>
                    </a:tc>
                    <a:tc>
                      <a:txBody>
                        <a:bodyPr/>
                        <a:lstStyle/>
                        <a:p>
                          <a:endParaRPr lang="zh-CN" altLang="en-US" dirty="0">
                            <a:highlight>
                              <a:srgbClr val="FFFF00"/>
                            </a:highlight>
                          </a:endParaRPr>
                        </a:p>
                      </a:txBody>
                      <a:tcPr>
                        <a:solidFill>
                          <a:schemeClr val="tx2">
                            <a:lumMod val="20000"/>
                            <a:lumOff val="80000"/>
                          </a:schemeClr>
                        </a:solidFill>
                      </a:tcPr>
                    </a:tc>
                    <a:extLst>
                      <a:ext uri="{0D108BD9-81ED-4DB2-BD59-A6C34878D82A}">
                        <a16:rowId xmlns:a16="http://schemas.microsoft.com/office/drawing/2014/main" val="3926844090"/>
                      </a:ext>
                    </a:extLst>
                  </a:tr>
                  <a:tr h="370840">
                    <a:tc>
                      <a:txBody>
                        <a:bodyPr/>
                        <a:lstStyle/>
                        <a:p>
                          <a:endParaRPr lang="zh-CN" altLang="en-US" dirty="0"/>
                        </a:p>
                      </a:txBody>
                      <a:tcPr>
                        <a:solidFill>
                          <a:schemeClr val="tx2">
                            <a:lumMod val="20000"/>
                            <a:lumOff val="80000"/>
                          </a:schemeClr>
                        </a:solidFill>
                      </a:tcPr>
                    </a:tc>
                    <a:tc>
                      <a:txBody>
                        <a:bodyPr/>
                        <a:lstStyle/>
                        <a:p>
                          <a:endParaRPr lang="zh-CN" altLang="en-US" dirty="0"/>
                        </a:p>
                      </a:txBody>
                      <a:tcPr>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i="1" smtClean="0">
                                    <a:latin typeface="Cambria Math" panose="02040503050406030204" pitchFamily="18" charset="0"/>
                                  </a:rPr>
                                  <m:t>⋯</m:t>
                                </m:r>
                              </m:oMath>
                            </m:oMathPara>
                          </a14:m>
                          <a:endParaRPr lang="zh-CN" altLang="en-US" dirty="0"/>
                        </a:p>
                      </a:txBody>
                      <a:tcPr>
                        <a:solidFill>
                          <a:schemeClr val="tx2">
                            <a:lumMod val="20000"/>
                            <a:lumOff val="80000"/>
                          </a:schemeClr>
                        </a:solidFill>
                      </a:tcPr>
                    </a:tc>
                    <a:tc>
                      <a:txBody>
                        <a:bodyPr/>
                        <a:lstStyle/>
                        <a:p>
                          <a:endParaRPr lang="zh-CN" altLang="en-US" dirty="0"/>
                        </a:p>
                      </a:txBody>
                      <a:tcPr>
                        <a:solidFill>
                          <a:schemeClr val="tx2">
                            <a:lumMod val="20000"/>
                            <a:lumOff val="80000"/>
                          </a:schemeClr>
                        </a:solidFill>
                      </a:tcPr>
                    </a:tc>
                    <a:tc>
                      <a:txBody>
                        <a:bodyPr/>
                        <a:lstStyle/>
                        <a:p>
                          <a:endParaRPr lang="zh-CN" altLang="en-US" dirty="0"/>
                        </a:p>
                      </a:txBody>
                      <a:tcPr>
                        <a:solidFill>
                          <a:schemeClr val="tx2">
                            <a:lumMod val="20000"/>
                            <a:lumOff val="80000"/>
                          </a:schemeClr>
                        </a:solidFill>
                      </a:tcPr>
                    </a:tc>
                    <a:extLst>
                      <a:ext uri="{0D108BD9-81ED-4DB2-BD59-A6C34878D82A}">
                        <a16:rowId xmlns:a16="http://schemas.microsoft.com/office/drawing/2014/main" val="958927081"/>
                      </a:ext>
                    </a:extLst>
                  </a:tr>
                  <a:tr h="370840">
                    <a:tc>
                      <a:txBody>
                        <a:bodyPr/>
                        <a:lstStyle/>
                        <a:p>
                          <a:pPr/>
                          <a14:m>
                            <m:oMathPara xmlns:m="http://schemas.openxmlformats.org/officeDocument/2006/math">
                              <m:oMathParaPr>
                                <m:jc m:val="centerGroup"/>
                              </m:oMathParaPr>
                              <m:oMath xmlns:m="http://schemas.openxmlformats.org/officeDocument/2006/math">
                                <m:r>
                                  <a:rPr lang="zh-CN" altLang="en-US" i="1" smtClean="0">
                                    <a:latin typeface="Cambria Math" panose="02040503050406030204" pitchFamily="18" charset="0"/>
                                  </a:rPr>
                                  <m:t>⋮</m:t>
                                </m:r>
                              </m:oMath>
                            </m:oMathPara>
                          </a14:m>
                          <a:endParaRPr lang="zh-CN" altLang="en-US" dirty="0"/>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i="1" smtClean="0">
                                    <a:latin typeface="Cambria Math" panose="02040503050406030204" pitchFamily="18" charset="0"/>
                                  </a:rPr>
                                  <m:t>⋮</m:t>
                                </m:r>
                              </m:oMath>
                            </m:oMathPara>
                          </a14:m>
                          <a:endParaRPr lang="zh-CN" altLang="en-US" dirty="0"/>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i="1" smtClean="0">
                                    <a:latin typeface="Cambria Math" panose="02040503050406030204" pitchFamily="18" charset="0"/>
                                  </a:rPr>
                                  <m:t>⋱</m:t>
                                </m:r>
                              </m:oMath>
                            </m:oMathPara>
                          </a14:m>
                          <a:endParaRPr lang="zh-CN" altLang="en-US" dirty="0"/>
                        </a:p>
                      </a:txBody>
                      <a:tcPr>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i="1" smtClean="0">
                                    <a:latin typeface="Cambria Math" panose="02040503050406030204" pitchFamily="18" charset="0"/>
                                  </a:rPr>
                                  <m:t>⋮</m:t>
                                </m:r>
                              </m:oMath>
                            </m:oMathPara>
                          </a14:m>
                          <a:endParaRPr lang="zh-CN" altLang="en-US" dirty="0"/>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i="1" smtClean="0">
                                    <a:latin typeface="Cambria Math" panose="02040503050406030204" pitchFamily="18" charset="0"/>
                                  </a:rPr>
                                  <m:t>⋮</m:t>
                                </m:r>
                              </m:oMath>
                            </m:oMathPara>
                          </a14:m>
                          <a:endParaRPr lang="zh-CN" altLang="en-US" dirty="0"/>
                        </a:p>
                      </a:txBody>
                      <a:tcPr>
                        <a:solidFill>
                          <a:schemeClr val="tx2">
                            <a:lumMod val="20000"/>
                            <a:lumOff val="80000"/>
                          </a:schemeClr>
                        </a:solidFill>
                      </a:tcPr>
                    </a:tc>
                    <a:extLst>
                      <a:ext uri="{0D108BD9-81ED-4DB2-BD59-A6C34878D82A}">
                        <a16:rowId xmlns:a16="http://schemas.microsoft.com/office/drawing/2014/main" val="1491983689"/>
                      </a:ext>
                    </a:extLst>
                  </a:tr>
                  <a:tr h="370840">
                    <a:tc>
                      <a:txBody>
                        <a:bodyPr/>
                        <a:lstStyle/>
                        <a:p>
                          <a:endParaRPr lang="zh-CN" altLang="en-US" dirty="0"/>
                        </a:p>
                      </a:txBody>
                      <a:tcPr>
                        <a:solidFill>
                          <a:schemeClr val="tx2">
                            <a:lumMod val="20000"/>
                            <a:lumOff val="80000"/>
                          </a:schemeClr>
                        </a:solidFill>
                      </a:tcPr>
                    </a:tc>
                    <a:tc>
                      <a:txBody>
                        <a:bodyPr/>
                        <a:lstStyle/>
                        <a:p>
                          <a:endParaRPr lang="zh-CN" altLang="en-US" dirty="0"/>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i="1" smtClean="0">
                                    <a:latin typeface="Cambria Math" panose="02040503050406030204" pitchFamily="18" charset="0"/>
                                  </a:rPr>
                                  <m:t>⋯</m:t>
                                </m:r>
                              </m:oMath>
                            </m:oMathPara>
                          </a14:m>
                          <a:endParaRPr lang="zh-CN" altLang="en-US" dirty="0"/>
                        </a:p>
                      </a:txBody>
                      <a:tcPr>
                        <a:solidFill>
                          <a:schemeClr val="tx2">
                            <a:lumMod val="20000"/>
                            <a:lumOff val="80000"/>
                          </a:schemeClr>
                        </a:solidFill>
                      </a:tcPr>
                    </a:tc>
                    <a:tc>
                      <a:txBody>
                        <a:bodyPr/>
                        <a:lstStyle/>
                        <a:p>
                          <a:endParaRPr lang="zh-CN" altLang="en-US" dirty="0"/>
                        </a:p>
                      </a:txBody>
                      <a:tcPr>
                        <a:solidFill>
                          <a:srgbClr val="FFC000"/>
                        </a:solidFill>
                      </a:tcPr>
                    </a:tc>
                    <a:tc>
                      <a:txBody>
                        <a:bodyPr/>
                        <a:lstStyle/>
                        <a:p>
                          <a:endParaRPr lang="zh-CN" altLang="en-US" dirty="0"/>
                        </a:p>
                      </a:txBody>
                      <a:tcPr>
                        <a:solidFill>
                          <a:schemeClr val="tx2">
                            <a:lumMod val="20000"/>
                            <a:lumOff val="80000"/>
                          </a:schemeClr>
                        </a:solidFill>
                      </a:tcPr>
                    </a:tc>
                    <a:extLst>
                      <a:ext uri="{0D108BD9-81ED-4DB2-BD59-A6C34878D82A}">
                        <a16:rowId xmlns:a16="http://schemas.microsoft.com/office/drawing/2014/main" val="307227259"/>
                      </a:ext>
                    </a:extLst>
                  </a:tr>
                  <a:tr h="370840">
                    <a:tc>
                      <a:txBody>
                        <a:bodyPr/>
                        <a:lstStyle/>
                        <a:p>
                          <a:endParaRPr lang="zh-CN" altLang="en-US" dirty="0"/>
                        </a:p>
                      </a:txBody>
                      <a:tcPr>
                        <a:solidFill>
                          <a:schemeClr val="tx2">
                            <a:lumMod val="20000"/>
                            <a:lumOff val="80000"/>
                          </a:schemeClr>
                        </a:solidFill>
                      </a:tcPr>
                    </a:tc>
                    <a:tc>
                      <a:txBody>
                        <a:bodyPr/>
                        <a:lstStyle/>
                        <a:p>
                          <a:endParaRPr lang="zh-CN" altLang="en-US" dirty="0"/>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i="1" smtClean="0">
                                    <a:latin typeface="Cambria Math" panose="02040503050406030204" pitchFamily="18" charset="0"/>
                                  </a:rPr>
                                  <m:t>⋯</m:t>
                                </m:r>
                              </m:oMath>
                            </m:oMathPara>
                          </a14:m>
                          <a:endParaRPr lang="zh-CN" altLang="en-US" dirty="0"/>
                        </a:p>
                      </a:txBody>
                      <a:tcPr>
                        <a:solidFill>
                          <a:schemeClr val="tx2">
                            <a:lumMod val="20000"/>
                            <a:lumOff val="80000"/>
                          </a:schemeClr>
                        </a:solidFill>
                      </a:tcPr>
                    </a:tc>
                    <a:tc>
                      <a:txBody>
                        <a:bodyPr/>
                        <a:lstStyle/>
                        <a:p>
                          <a:endParaRPr lang="zh-CN" altLang="en-US" dirty="0"/>
                        </a:p>
                      </a:txBody>
                      <a:tcPr>
                        <a:solidFill>
                          <a:schemeClr val="tx2">
                            <a:lumMod val="20000"/>
                            <a:lumOff val="80000"/>
                          </a:schemeClr>
                        </a:solidFill>
                      </a:tcPr>
                    </a:tc>
                    <a:tc>
                      <a:txBody>
                        <a:bodyPr/>
                        <a:lstStyle/>
                        <a:p>
                          <a:endParaRPr lang="zh-CN" altLang="en-US" dirty="0"/>
                        </a:p>
                      </a:txBody>
                      <a:tcPr>
                        <a:solidFill>
                          <a:srgbClr val="FFC000"/>
                        </a:solidFill>
                      </a:tcPr>
                    </a:tc>
                    <a:extLst>
                      <a:ext uri="{0D108BD9-81ED-4DB2-BD59-A6C34878D82A}">
                        <a16:rowId xmlns:a16="http://schemas.microsoft.com/office/drawing/2014/main" val="2353181631"/>
                      </a:ext>
                    </a:extLst>
                  </a:tr>
                </a:tbl>
              </a:graphicData>
            </a:graphic>
          </p:graphicFrame>
        </mc:Choice>
        <mc:Fallback xmlns="">
          <p:graphicFrame>
            <p:nvGraphicFramePr>
              <p:cNvPr id="6" name="表格 5">
                <a:extLst>
                  <a:ext uri="{FF2B5EF4-FFF2-40B4-BE49-F238E27FC236}">
                    <a16:creationId xmlns:a16="http://schemas.microsoft.com/office/drawing/2014/main" id="{86175E63-0D1B-4D06-C191-6CB9011E0EBD}"/>
                  </a:ext>
                </a:extLst>
              </p:cNvPr>
              <p:cNvGraphicFramePr>
                <a:graphicFrameLocks noGrp="1"/>
              </p:cNvGraphicFramePr>
              <p:nvPr>
                <p:extLst>
                  <p:ext uri="{D42A27DB-BD31-4B8C-83A1-F6EECF244321}">
                    <p14:modId xmlns:p14="http://schemas.microsoft.com/office/powerpoint/2010/main" val="4193706559"/>
                  </p:ext>
                </p:extLst>
              </p:nvPr>
            </p:nvGraphicFramePr>
            <p:xfrm>
              <a:off x="9222208" y="2523182"/>
              <a:ext cx="2653295" cy="1854200"/>
            </p:xfrm>
            <a:graphic>
              <a:graphicData uri="http://schemas.openxmlformats.org/drawingml/2006/table">
                <a:tbl>
                  <a:tblPr firstRow="1" bandRow="1">
                    <a:tableStyleId>{5940675A-B579-460E-94D1-54222C63F5DA}</a:tableStyleId>
                  </a:tblPr>
                  <a:tblGrid>
                    <a:gridCol w="530659">
                      <a:extLst>
                        <a:ext uri="{9D8B030D-6E8A-4147-A177-3AD203B41FA5}">
                          <a16:colId xmlns:a16="http://schemas.microsoft.com/office/drawing/2014/main" val="3510747846"/>
                        </a:ext>
                      </a:extLst>
                    </a:gridCol>
                    <a:gridCol w="530659">
                      <a:extLst>
                        <a:ext uri="{9D8B030D-6E8A-4147-A177-3AD203B41FA5}">
                          <a16:colId xmlns:a16="http://schemas.microsoft.com/office/drawing/2014/main" val="3865132568"/>
                        </a:ext>
                      </a:extLst>
                    </a:gridCol>
                    <a:gridCol w="530659">
                      <a:extLst>
                        <a:ext uri="{9D8B030D-6E8A-4147-A177-3AD203B41FA5}">
                          <a16:colId xmlns:a16="http://schemas.microsoft.com/office/drawing/2014/main" val="2187150485"/>
                        </a:ext>
                      </a:extLst>
                    </a:gridCol>
                    <a:gridCol w="530659">
                      <a:extLst>
                        <a:ext uri="{9D8B030D-6E8A-4147-A177-3AD203B41FA5}">
                          <a16:colId xmlns:a16="http://schemas.microsoft.com/office/drawing/2014/main" val="1840645397"/>
                        </a:ext>
                      </a:extLst>
                    </a:gridCol>
                    <a:gridCol w="530659">
                      <a:extLst>
                        <a:ext uri="{9D8B030D-6E8A-4147-A177-3AD203B41FA5}">
                          <a16:colId xmlns:a16="http://schemas.microsoft.com/office/drawing/2014/main" val="763540543"/>
                        </a:ext>
                      </a:extLst>
                    </a:gridCol>
                  </a:tblGrid>
                  <a:tr h="370840">
                    <a:tc>
                      <a:txBody>
                        <a:bodyPr/>
                        <a:lstStyle/>
                        <a:p>
                          <a:endParaRPr lang="zh-CN" altLang="en-US" dirty="0"/>
                        </a:p>
                      </a:txBody>
                      <a:tcPr>
                        <a:solidFill>
                          <a:srgbClr val="FFC000"/>
                        </a:solidFill>
                      </a:tcPr>
                    </a:tc>
                    <a:tc>
                      <a:txBody>
                        <a:bodyPr/>
                        <a:lstStyle/>
                        <a:p>
                          <a:endParaRPr lang="zh-CN" altLang="en-US" dirty="0">
                            <a:highlight>
                              <a:srgbClr val="FFFF00"/>
                            </a:highlight>
                          </a:endParaRPr>
                        </a:p>
                      </a:txBody>
                      <a:tcPr>
                        <a:solidFill>
                          <a:schemeClr val="tx2">
                            <a:lumMod val="20000"/>
                            <a:lumOff val="80000"/>
                          </a:schemeClr>
                        </a:solidFill>
                      </a:tcPr>
                    </a:tc>
                    <a:tc>
                      <a:txBody>
                        <a:bodyPr/>
                        <a:lstStyle/>
                        <a:p>
                          <a:endParaRPr lang="zh-CN"/>
                        </a:p>
                      </a:txBody>
                      <a:tcPr>
                        <a:blipFill>
                          <a:blip r:embed="rId3"/>
                          <a:stretch>
                            <a:fillRect l="-202299" t="-1639" r="-203448" b="-404918"/>
                          </a:stretch>
                        </a:blipFill>
                      </a:tcPr>
                    </a:tc>
                    <a:tc>
                      <a:txBody>
                        <a:bodyPr/>
                        <a:lstStyle/>
                        <a:p>
                          <a:endParaRPr lang="zh-CN" altLang="en-US" dirty="0">
                            <a:highlight>
                              <a:srgbClr val="FFFF00"/>
                            </a:highlight>
                          </a:endParaRPr>
                        </a:p>
                      </a:txBody>
                      <a:tcPr>
                        <a:solidFill>
                          <a:schemeClr val="tx2">
                            <a:lumMod val="20000"/>
                            <a:lumOff val="80000"/>
                          </a:schemeClr>
                        </a:solidFill>
                      </a:tcPr>
                    </a:tc>
                    <a:tc>
                      <a:txBody>
                        <a:bodyPr/>
                        <a:lstStyle/>
                        <a:p>
                          <a:endParaRPr lang="zh-CN" altLang="en-US" dirty="0">
                            <a:highlight>
                              <a:srgbClr val="FFFF00"/>
                            </a:highlight>
                          </a:endParaRPr>
                        </a:p>
                      </a:txBody>
                      <a:tcPr>
                        <a:solidFill>
                          <a:schemeClr val="tx2">
                            <a:lumMod val="20000"/>
                            <a:lumOff val="80000"/>
                          </a:schemeClr>
                        </a:solidFill>
                      </a:tcPr>
                    </a:tc>
                    <a:extLst>
                      <a:ext uri="{0D108BD9-81ED-4DB2-BD59-A6C34878D82A}">
                        <a16:rowId xmlns:a16="http://schemas.microsoft.com/office/drawing/2014/main" val="3926844090"/>
                      </a:ext>
                    </a:extLst>
                  </a:tr>
                  <a:tr h="370840">
                    <a:tc>
                      <a:txBody>
                        <a:bodyPr/>
                        <a:lstStyle/>
                        <a:p>
                          <a:endParaRPr lang="zh-CN" altLang="en-US" dirty="0"/>
                        </a:p>
                      </a:txBody>
                      <a:tcPr>
                        <a:solidFill>
                          <a:schemeClr val="tx2">
                            <a:lumMod val="20000"/>
                            <a:lumOff val="80000"/>
                          </a:schemeClr>
                        </a:solidFill>
                      </a:tcPr>
                    </a:tc>
                    <a:tc>
                      <a:txBody>
                        <a:bodyPr/>
                        <a:lstStyle/>
                        <a:p>
                          <a:endParaRPr lang="zh-CN" altLang="en-US" dirty="0"/>
                        </a:p>
                      </a:txBody>
                      <a:tcPr>
                        <a:solidFill>
                          <a:srgbClr val="FFC000"/>
                        </a:solidFill>
                      </a:tcPr>
                    </a:tc>
                    <a:tc>
                      <a:txBody>
                        <a:bodyPr/>
                        <a:lstStyle/>
                        <a:p>
                          <a:endParaRPr lang="zh-CN"/>
                        </a:p>
                      </a:txBody>
                      <a:tcPr>
                        <a:blipFill>
                          <a:blip r:embed="rId3"/>
                          <a:stretch>
                            <a:fillRect l="-202299" t="-101639" r="-203448" b="-304918"/>
                          </a:stretch>
                        </a:blipFill>
                      </a:tcPr>
                    </a:tc>
                    <a:tc>
                      <a:txBody>
                        <a:bodyPr/>
                        <a:lstStyle/>
                        <a:p>
                          <a:endParaRPr lang="zh-CN" altLang="en-US" dirty="0"/>
                        </a:p>
                      </a:txBody>
                      <a:tcPr>
                        <a:solidFill>
                          <a:schemeClr val="tx2">
                            <a:lumMod val="20000"/>
                            <a:lumOff val="80000"/>
                          </a:schemeClr>
                        </a:solidFill>
                      </a:tcPr>
                    </a:tc>
                    <a:tc>
                      <a:txBody>
                        <a:bodyPr/>
                        <a:lstStyle/>
                        <a:p>
                          <a:endParaRPr lang="zh-CN" altLang="en-US" dirty="0"/>
                        </a:p>
                      </a:txBody>
                      <a:tcPr>
                        <a:solidFill>
                          <a:schemeClr val="tx2">
                            <a:lumMod val="20000"/>
                            <a:lumOff val="80000"/>
                          </a:schemeClr>
                        </a:solidFill>
                      </a:tcPr>
                    </a:tc>
                    <a:extLst>
                      <a:ext uri="{0D108BD9-81ED-4DB2-BD59-A6C34878D82A}">
                        <a16:rowId xmlns:a16="http://schemas.microsoft.com/office/drawing/2014/main" val="958927081"/>
                      </a:ext>
                    </a:extLst>
                  </a:tr>
                  <a:tr h="370840">
                    <a:tc>
                      <a:txBody>
                        <a:bodyPr/>
                        <a:lstStyle/>
                        <a:p>
                          <a:endParaRPr lang="zh-CN"/>
                        </a:p>
                      </a:txBody>
                      <a:tcPr>
                        <a:blipFill>
                          <a:blip r:embed="rId3"/>
                          <a:stretch>
                            <a:fillRect l="-1149" t="-198387" r="-404598" b="-200000"/>
                          </a:stretch>
                        </a:blipFill>
                      </a:tcPr>
                    </a:tc>
                    <a:tc>
                      <a:txBody>
                        <a:bodyPr/>
                        <a:lstStyle/>
                        <a:p>
                          <a:endParaRPr lang="zh-CN"/>
                        </a:p>
                      </a:txBody>
                      <a:tcPr>
                        <a:blipFill>
                          <a:blip r:embed="rId3"/>
                          <a:stretch>
                            <a:fillRect l="-100000" t="-198387" r="-300000" b="-200000"/>
                          </a:stretch>
                        </a:blipFill>
                      </a:tcPr>
                    </a:tc>
                    <a:tc>
                      <a:txBody>
                        <a:bodyPr/>
                        <a:lstStyle/>
                        <a:p>
                          <a:endParaRPr lang="zh-CN"/>
                        </a:p>
                      </a:txBody>
                      <a:tcPr>
                        <a:blipFill>
                          <a:blip r:embed="rId3"/>
                          <a:stretch>
                            <a:fillRect l="-202299" t="-198387" r="-203448" b="-200000"/>
                          </a:stretch>
                        </a:blipFill>
                      </a:tcPr>
                    </a:tc>
                    <a:tc>
                      <a:txBody>
                        <a:bodyPr/>
                        <a:lstStyle/>
                        <a:p>
                          <a:endParaRPr lang="zh-CN"/>
                        </a:p>
                      </a:txBody>
                      <a:tcPr>
                        <a:blipFill>
                          <a:blip r:embed="rId3"/>
                          <a:stretch>
                            <a:fillRect l="-298864" t="-198387" r="-101136" b="-200000"/>
                          </a:stretch>
                        </a:blipFill>
                      </a:tcPr>
                    </a:tc>
                    <a:tc>
                      <a:txBody>
                        <a:bodyPr/>
                        <a:lstStyle/>
                        <a:p>
                          <a:endParaRPr lang="zh-CN"/>
                        </a:p>
                      </a:txBody>
                      <a:tcPr>
                        <a:blipFill>
                          <a:blip r:embed="rId3"/>
                          <a:stretch>
                            <a:fillRect l="-403448" t="-198387" r="-2299" b="-200000"/>
                          </a:stretch>
                        </a:blipFill>
                      </a:tcPr>
                    </a:tc>
                    <a:extLst>
                      <a:ext uri="{0D108BD9-81ED-4DB2-BD59-A6C34878D82A}">
                        <a16:rowId xmlns:a16="http://schemas.microsoft.com/office/drawing/2014/main" val="1491983689"/>
                      </a:ext>
                    </a:extLst>
                  </a:tr>
                  <a:tr h="370840">
                    <a:tc>
                      <a:txBody>
                        <a:bodyPr/>
                        <a:lstStyle/>
                        <a:p>
                          <a:endParaRPr lang="zh-CN" altLang="en-US" dirty="0"/>
                        </a:p>
                      </a:txBody>
                      <a:tcPr>
                        <a:solidFill>
                          <a:schemeClr val="tx2">
                            <a:lumMod val="20000"/>
                            <a:lumOff val="80000"/>
                          </a:schemeClr>
                        </a:solidFill>
                      </a:tcPr>
                    </a:tc>
                    <a:tc>
                      <a:txBody>
                        <a:bodyPr/>
                        <a:lstStyle/>
                        <a:p>
                          <a:endParaRPr lang="zh-CN" altLang="en-US" dirty="0"/>
                        </a:p>
                      </a:txBody>
                      <a:tcPr>
                        <a:solidFill>
                          <a:schemeClr val="tx2">
                            <a:lumMod val="20000"/>
                            <a:lumOff val="80000"/>
                          </a:schemeClr>
                        </a:solidFill>
                      </a:tcPr>
                    </a:tc>
                    <a:tc>
                      <a:txBody>
                        <a:bodyPr/>
                        <a:lstStyle/>
                        <a:p>
                          <a:endParaRPr lang="zh-CN"/>
                        </a:p>
                      </a:txBody>
                      <a:tcPr>
                        <a:blipFill>
                          <a:blip r:embed="rId3"/>
                          <a:stretch>
                            <a:fillRect l="-202299" t="-303279" r="-203448" b="-103279"/>
                          </a:stretch>
                        </a:blipFill>
                      </a:tcPr>
                    </a:tc>
                    <a:tc>
                      <a:txBody>
                        <a:bodyPr/>
                        <a:lstStyle/>
                        <a:p>
                          <a:endParaRPr lang="zh-CN" altLang="en-US" dirty="0"/>
                        </a:p>
                      </a:txBody>
                      <a:tcPr>
                        <a:solidFill>
                          <a:srgbClr val="FFC000"/>
                        </a:solidFill>
                      </a:tcPr>
                    </a:tc>
                    <a:tc>
                      <a:txBody>
                        <a:bodyPr/>
                        <a:lstStyle/>
                        <a:p>
                          <a:endParaRPr lang="zh-CN" altLang="en-US" dirty="0"/>
                        </a:p>
                      </a:txBody>
                      <a:tcPr>
                        <a:solidFill>
                          <a:schemeClr val="tx2">
                            <a:lumMod val="20000"/>
                            <a:lumOff val="80000"/>
                          </a:schemeClr>
                        </a:solidFill>
                      </a:tcPr>
                    </a:tc>
                    <a:extLst>
                      <a:ext uri="{0D108BD9-81ED-4DB2-BD59-A6C34878D82A}">
                        <a16:rowId xmlns:a16="http://schemas.microsoft.com/office/drawing/2014/main" val="307227259"/>
                      </a:ext>
                    </a:extLst>
                  </a:tr>
                  <a:tr h="370840">
                    <a:tc>
                      <a:txBody>
                        <a:bodyPr/>
                        <a:lstStyle/>
                        <a:p>
                          <a:endParaRPr lang="zh-CN" altLang="en-US" dirty="0"/>
                        </a:p>
                      </a:txBody>
                      <a:tcPr>
                        <a:solidFill>
                          <a:schemeClr val="tx2">
                            <a:lumMod val="20000"/>
                            <a:lumOff val="80000"/>
                          </a:schemeClr>
                        </a:solidFill>
                      </a:tcPr>
                    </a:tc>
                    <a:tc>
                      <a:txBody>
                        <a:bodyPr/>
                        <a:lstStyle/>
                        <a:p>
                          <a:endParaRPr lang="zh-CN" altLang="en-US" dirty="0"/>
                        </a:p>
                      </a:txBody>
                      <a:tcPr>
                        <a:solidFill>
                          <a:schemeClr val="tx2">
                            <a:lumMod val="20000"/>
                            <a:lumOff val="80000"/>
                          </a:schemeClr>
                        </a:solidFill>
                      </a:tcPr>
                    </a:tc>
                    <a:tc>
                      <a:txBody>
                        <a:bodyPr/>
                        <a:lstStyle/>
                        <a:p>
                          <a:endParaRPr lang="zh-CN"/>
                        </a:p>
                      </a:txBody>
                      <a:tcPr>
                        <a:blipFill>
                          <a:blip r:embed="rId3"/>
                          <a:stretch>
                            <a:fillRect l="-202299" t="-403279" r="-203448" b="-3279"/>
                          </a:stretch>
                        </a:blipFill>
                      </a:tcPr>
                    </a:tc>
                    <a:tc>
                      <a:txBody>
                        <a:bodyPr/>
                        <a:lstStyle/>
                        <a:p>
                          <a:endParaRPr lang="zh-CN" altLang="en-US" dirty="0"/>
                        </a:p>
                      </a:txBody>
                      <a:tcPr>
                        <a:solidFill>
                          <a:schemeClr val="tx2">
                            <a:lumMod val="20000"/>
                            <a:lumOff val="80000"/>
                          </a:schemeClr>
                        </a:solidFill>
                      </a:tcPr>
                    </a:tc>
                    <a:tc>
                      <a:txBody>
                        <a:bodyPr/>
                        <a:lstStyle/>
                        <a:p>
                          <a:endParaRPr lang="zh-CN" altLang="en-US" dirty="0"/>
                        </a:p>
                      </a:txBody>
                      <a:tcPr>
                        <a:solidFill>
                          <a:srgbClr val="FFC000"/>
                        </a:solidFill>
                      </a:tcPr>
                    </a:tc>
                    <a:extLst>
                      <a:ext uri="{0D108BD9-81ED-4DB2-BD59-A6C34878D82A}">
                        <a16:rowId xmlns:a16="http://schemas.microsoft.com/office/drawing/2014/main" val="2353181631"/>
                      </a:ext>
                    </a:extLst>
                  </a:tr>
                </a:tbl>
              </a:graphicData>
            </a:graphic>
          </p:graphicFrame>
        </mc:Fallback>
      </mc:AlternateContent>
      <p:sp>
        <p:nvSpPr>
          <p:cNvPr id="8" name="文本框 7">
            <a:extLst>
              <a:ext uri="{FF2B5EF4-FFF2-40B4-BE49-F238E27FC236}">
                <a16:creationId xmlns:a16="http://schemas.microsoft.com/office/drawing/2014/main" id="{B32DACCE-7530-A47C-A693-D531526BD959}"/>
              </a:ext>
            </a:extLst>
          </p:cNvPr>
          <p:cNvSpPr txBox="1"/>
          <p:nvPr/>
        </p:nvSpPr>
        <p:spPr>
          <a:xfrm>
            <a:off x="9535075" y="2113068"/>
            <a:ext cx="2155373" cy="369332"/>
          </a:xfrm>
          <a:prstGeom prst="rect">
            <a:avLst/>
          </a:prstGeom>
          <a:noFill/>
        </p:spPr>
        <p:txBody>
          <a:bodyPr wrap="square" rtlCol="0">
            <a:spAutoFit/>
          </a:bodyPr>
          <a:lstStyle/>
          <a:p>
            <a:pPr>
              <a:spcAft>
                <a:spcPts val="600"/>
              </a:spcAft>
            </a:pPr>
            <a:r>
              <a:rPr lang="en-US" altLang="zh-CN" b="1" dirty="0"/>
              <a:t>Z &amp; F layout of MRIO</a:t>
            </a:r>
            <a:endParaRPr lang="zh-CN" altLang="en-US" b="1" dirty="0"/>
          </a:p>
        </p:txBody>
      </p:sp>
      <p:graphicFrame>
        <p:nvGraphicFramePr>
          <p:cNvPr id="12" name="表格 11">
            <a:extLst>
              <a:ext uri="{FF2B5EF4-FFF2-40B4-BE49-F238E27FC236}">
                <a16:creationId xmlns:a16="http://schemas.microsoft.com/office/drawing/2014/main" id="{ACB679CC-99D6-29C8-4856-43DD831925B3}"/>
              </a:ext>
            </a:extLst>
          </p:cNvPr>
          <p:cNvGraphicFramePr>
            <a:graphicFrameLocks noGrp="1"/>
          </p:cNvGraphicFramePr>
          <p:nvPr>
            <p:extLst>
              <p:ext uri="{D42A27DB-BD31-4B8C-83A1-F6EECF244321}">
                <p14:modId xmlns:p14="http://schemas.microsoft.com/office/powerpoint/2010/main" val="1501167481"/>
              </p:ext>
            </p:extLst>
          </p:nvPr>
        </p:nvGraphicFramePr>
        <p:xfrm>
          <a:off x="6801794" y="2850851"/>
          <a:ext cx="558799" cy="461435"/>
        </p:xfrm>
        <a:graphic>
          <a:graphicData uri="http://schemas.openxmlformats.org/drawingml/2006/table">
            <a:tbl>
              <a:tblPr firstRow="1" bandRow="1">
                <a:tableStyleId>{5940675A-B579-460E-94D1-54222C63F5DA}</a:tableStyleId>
              </a:tblPr>
              <a:tblGrid>
                <a:gridCol w="558799">
                  <a:extLst>
                    <a:ext uri="{9D8B030D-6E8A-4147-A177-3AD203B41FA5}">
                      <a16:colId xmlns:a16="http://schemas.microsoft.com/office/drawing/2014/main" val="3289665"/>
                    </a:ext>
                  </a:extLst>
                </a:gridCol>
              </a:tblGrid>
              <a:tr h="461435">
                <a:tc>
                  <a:txBody>
                    <a:bodyPr/>
                    <a:lstStyle/>
                    <a:p>
                      <a:endParaRPr lang="zh-CN" altLang="en-US" dirty="0"/>
                    </a:p>
                  </a:txBody>
                  <a:tcPr>
                    <a:solidFill>
                      <a:srgbClr val="FFC000"/>
                    </a:solidFill>
                  </a:tcPr>
                </a:tc>
                <a:extLst>
                  <a:ext uri="{0D108BD9-81ED-4DB2-BD59-A6C34878D82A}">
                    <a16:rowId xmlns:a16="http://schemas.microsoft.com/office/drawing/2014/main" val="2789774390"/>
                  </a:ext>
                </a:extLst>
              </a:tr>
            </a:tbl>
          </a:graphicData>
        </a:graphic>
      </p:graphicFrame>
      <p:graphicFrame>
        <p:nvGraphicFramePr>
          <p:cNvPr id="13" name="表格 12">
            <a:extLst>
              <a:ext uri="{FF2B5EF4-FFF2-40B4-BE49-F238E27FC236}">
                <a16:creationId xmlns:a16="http://schemas.microsoft.com/office/drawing/2014/main" id="{CDF3C831-6DDC-40AE-2FC2-8AE3E0F88D9D}"/>
              </a:ext>
            </a:extLst>
          </p:cNvPr>
          <p:cNvGraphicFramePr>
            <a:graphicFrameLocks noGrp="1"/>
          </p:cNvGraphicFramePr>
          <p:nvPr>
            <p:extLst>
              <p:ext uri="{D42A27DB-BD31-4B8C-83A1-F6EECF244321}">
                <p14:modId xmlns:p14="http://schemas.microsoft.com/office/powerpoint/2010/main" val="2399653365"/>
              </p:ext>
            </p:extLst>
          </p:nvPr>
        </p:nvGraphicFramePr>
        <p:xfrm>
          <a:off x="6954194" y="3003251"/>
          <a:ext cx="558799" cy="461435"/>
        </p:xfrm>
        <a:graphic>
          <a:graphicData uri="http://schemas.openxmlformats.org/drawingml/2006/table">
            <a:tbl>
              <a:tblPr firstRow="1" bandRow="1">
                <a:tableStyleId>{5940675A-B579-460E-94D1-54222C63F5DA}</a:tableStyleId>
              </a:tblPr>
              <a:tblGrid>
                <a:gridCol w="558799">
                  <a:extLst>
                    <a:ext uri="{9D8B030D-6E8A-4147-A177-3AD203B41FA5}">
                      <a16:colId xmlns:a16="http://schemas.microsoft.com/office/drawing/2014/main" val="3289665"/>
                    </a:ext>
                  </a:extLst>
                </a:gridCol>
              </a:tblGrid>
              <a:tr h="461435">
                <a:tc>
                  <a:txBody>
                    <a:bodyPr/>
                    <a:lstStyle/>
                    <a:p>
                      <a:endParaRPr lang="zh-CN" altLang="en-US" dirty="0"/>
                    </a:p>
                  </a:txBody>
                  <a:tcPr>
                    <a:solidFill>
                      <a:srgbClr val="FFC000"/>
                    </a:solidFill>
                  </a:tcPr>
                </a:tc>
                <a:extLst>
                  <a:ext uri="{0D108BD9-81ED-4DB2-BD59-A6C34878D82A}">
                    <a16:rowId xmlns:a16="http://schemas.microsoft.com/office/drawing/2014/main" val="2789774390"/>
                  </a:ext>
                </a:extLst>
              </a:tr>
            </a:tbl>
          </a:graphicData>
        </a:graphic>
      </p:graphicFrame>
      <p:graphicFrame>
        <p:nvGraphicFramePr>
          <p:cNvPr id="14" name="表格 13">
            <a:extLst>
              <a:ext uri="{FF2B5EF4-FFF2-40B4-BE49-F238E27FC236}">
                <a16:creationId xmlns:a16="http://schemas.microsoft.com/office/drawing/2014/main" id="{176525F4-CDA1-067D-032F-79390EC3ABBA}"/>
              </a:ext>
            </a:extLst>
          </p:cNvPr>
          <p:cNvGraphicFramePr>
            <a:graphicFrameLocks noGrp="1"/>
          </p:cNvGraphicFramePr>
          <p:nvPr>
            <p:extLst>
              <p:ext uri="{D42A27DB-BD31-4B8C-83A1-F6EECF244321}">
                <p14:modId xmlns:p14="http://schemas.microsoft.com/office/powerpoint/2010/main" val="2220729493"/>
              </p:ext>
            </p:extLst>
          </p:nvPr>
        </p:nvGraphicFramePr>
        <p:xfrm>
          <a:off x="7106594" y="3155651"/>
          <a:ext cx="558799" cy="461435"/>
        </p:xfrm>
        <a:graphic>
          <a:graphicData uri="http://schemas.openxmlformats.org/drawingml/2006/table">
            <a:tbl>
              <a:tblPr firstRow="1" bandRow="1">
                <a:tableStyleId>{5940675A-B579-460E-94D1-54222C63F5DA}</a:tableStyleId>
              </a:tblPr>
              <a:tblGrid>
                <a:gridCol w="558799">
                  <a:extLst>
                    <a:ext uri="{9D8B030D-6E8A-4147-A177-3AD203B41FA5}">
                      <a16:colId xmlns:a16="http://schemas.microsoft.com/office/drawing/2014/main" val="3289665"/>
                    </a:ext>
                  </a:extLst>
                </a:gridCol>
              </a:tblGrid>
              <a:tr h="461435">
                <a:tc>
                  <a:txBody>
                    <a:bodyPr/>
                    <a:lstStyle/>
                    <a:p>
                      <a:endParaRPr lang="zh-CN" altLang="en-US" dirty="0"/>
                    </a:p>
                  </a:txBody>
                  <a:tcPr>
                    <a:solidFill>
                      <a:srgbClr val="FFC000"/>
                    </a:solidFill>
                  </a:tcPr>
                </a:tc>
                <a:extLst>
                  <a:ext uri="{0D108BD9-81ED-4DB2-BD59-A6C34878D82A}">
                    <a16:rowId xmlns:a16="http://schemas.microsoft.com/office/drawing/2014/main" val="2789774390"/>
                  </a:ext>
                </a:extLst>
              </a:tr>
            </a:tbl>
          </a:graphicData>
        </a:graphic>
      </p:graphicFrame>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158D9F8C-FD86-9EF1-6FA0-6EA57B4FC1FA}"/>
                  </a:ext>
                </a:extLst>
              </p:cNvPr>
              <p:cNvSpPr txBox="1"/>
              <p:nvPr/>
            </p:nvSpPr>
            <p:spPr>
              <a:xfrm>
                <a:off x="7484905" y="3527882"/>
                <a:ext cx="302968"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CN" altLang="en-US" sz="2800" i="1" smtClean="0">
                          <a:latin typeface="Cambria Math" panose="02040503050406030204" pitchFamily="18" charset="0"/>
                        </a:rPr>
                        <m:t>⋱</m:t>
                      </m:r>
                    </m:oMath>
                  </m:oMathPara>
                </a14:m>
                <a:endParaRPr lang="zh-CN" altLang="en-US" sz="2800" dirty="0"/>
              </a:p>
            </p:txBody>
          </p:sp>
        </mc:Choice>
        <mc:Fallback xmlns="">
          <p:sp>
            <p:nvSpPr>
              <p:cNvPr id="15" name="文本框 14">
                <a:extLst>
                  <a:ext uri="{FF2B5EF4-FFF2-40B4-BE49-F238E27FC236}">
                    <a16:creationId xmlns:a16="http://schemas.microsoft.com/office/drawing/2014/main" id="{158D9F8C-FD86-9EF1-6FA0-6EA57B4FC1FA}"/>
                  </a:ext>
                </a:extLst>
              </p:cNvPr>
              <p:cNvSpPr txBox="1">
                <a:spLocks noRot="1" noChangeAspect="1" noMove="1" noResize="1" noEditPoints="1" noAdjustHandles="1" noChangeArrowheads="1" noChangeShapeType="1" noTextEdit="1"/>
              </p:cNvSpPr>
              <p:nvPr/>
            </p:nvSpPr>
            <p:spPr>
              <a:xfrm>
                <a:off x="7484905" y="3527882"/>
                <a:ext cx="302968" cy="430887"/>
              </a:xfrm>
              <a:prstGeom prst="rect">
                <a:avLst/>
              </a:prstGeom>
              <a:blipFill>
                <a:blip r:embed="rId4"/>
                <a:stretch>
                  <a:fillRect/>
                </a:stretch>
              </a:blipFill>
            </p:spPr>
            <p:txBody>
              <a:bodyPr/>
              <a:lstStyle/>
              <a:p>
                <a:r>
                  <a:rPr lang="zh-CN" altLang="en-US">
                    <a:noFill/>
                  </a:rPr>
                  <a:t> </a:t>
                </a:r>
              </a:p>
            </p:txBody>
          </p:sp>
        </mc:Fallback>
      </mc:AlternateContent>
      <p:graphicFrame>
        <p:nvGraphicFramePr>
          <p:cNvPr id="16" name="表格 15">
            <a:extLst>
              <a:ext uri="{FF2B5EF4-FFF2-40B4-BE49-F238E27FC236}">
                <a16:creationId xmlns:a16="http://schemas.microsoft.com/office/drawing/2014/main" id="{E2B2450F-D101-F01F-E42F-3FDBCF1D8697}"/>
              </a:ext>
            </a:extLst>
          </p:cNvPr>
          <p:cNvGraphicFramePr>
            <a:graphicFrameLocks noGrp="1"/>
          </p:cNvGraphicFramePr>
          <p:nvPr>
            <p:extLst>
              <p:ext uri="{D42A27DB-BD31-4B8C-83A1-F6EECF244321}">
                <p14:modId xmlns:p14="http://schemas.microsoft.com/office/powerpoint/2010/main" val="2511248701"/>
              </p:ext>
            </p:extLst>
          </p:nvPr>
        </p:nvGraphicFramePr>
        <p:xfrm>
          <a:off x="7787873" y="3743326"/>
          <a:ext cx="558799" cy="461435"/>
        </p:xfrm>
        <a:graphic>
          <a:graphicData uri="http://schemas.openxmlformats.org/drawingml/2006/table">
            <a:tbl>
              <a:tblPr firstRow="1" bandRow="1">
                <a:tableStyleId>{5940675A-B579-460E-94D1-54222C63F5DA}</a:tableStyleId>
              </a:tblPr>
              <a:tblGrid>
                <a:gridCol w="558799">
                  <a:extLst>
                    <a:ext uri="{9D8B030D-6E8A-4147-A177-3AD203B41FA5}">
                      <a16:colId xmlns:a16="http://schemas.microsoft.com/office/drawing/2014/main" val="3289665"/>
                    </a:ext>
                  </a:extLst>
                </a:gridCol>
              </a:tblGrid>
              <a:tr h="461435">
                <a:tc>
                  <a:txBody>
                    <a:bodyPr/>
                    <a:lstStyle/>
                    <a:p>
                      <a:endParaRPr lang="zh-CN" altLang="en-US" dirty="0"/>
                    </a:p>
                  </a:txBody>
                  <a:tcPr>
                    <a:solidFill>
                      <a:srgbClr val="FFC000"/>
                    </a:solidFill>
                  </a:tcPr>
                </a:tc>
                <a:extLst>
                  <a:ext uri="{0D108BD9-81ED-4DB2-BD59-A6C34878D82A}">
                    <a16:rowId xmlns:a16="http://schemas.microsoft.com/office/drawing/2014/main" val="2789774390"/>
                  </a:ext>
                </a:extLst>
              </a:tr>
            </a:tbl>
          </a:graphicData>
        </a:graphic>
      </p:graphicFrame>
      <p:sp>
        <p:nvSpPr>
          <p:cNvPr id="17" name="加号 16">
            <a:extLst>
              <a:ext uri="{FF2B5EF4-FFF2-40B4-BE49-F238E27FC236}">
                <a16:creationId xmlns:a16="http://schemas.microsoft.com/office/drawing/2014/main" id="{2D261603-12CA-A7F4-EE30-6CD85CA294F4}"/>
              </a:ext>
            </a:extLst>
          </p:cNvPr>
          <p:cNvSpPr/>
          <p:nvPr/>
        </p:nvSpPr>
        <p:spPr>
          <a:xfrm>
            <a:off x="5986661" y="3125511"/>
            <a:ext cx="552143" cy="552143"/>
          </a:xfrm>
          <a:prstGeom prst="mathPl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号 17">
            <a:extLst>
              <a:ext uri="{FF2B5EF4-FFF2-40B4-BE49-F238E27FC236}">
                <a16:creationId xmlns:a16="http://schemas.microsoft.com/office/drawing/2014/main" id="{83525E7F-7DD9-F6DF-D286-25EC467B0753}"/>
              </a:ext>
            </a:extLst>
          </p:cNvPr>
          <p:cNvSpPr/>
          <p:nvPr/>
        </p:nvSpPr>
        <p:spPr>
          <a:xfrm>
            <a:off x="8594271" y="3191231"/>
            <a:ext cx="475537" cy="475537"/>
          </a:xfrm>
          <a:prstGeom prst="mathEqual">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文本框 18">
            <a:extLst>
              <a:ext uri="{FF2B5EF4-FFF2-40B4-BE49-F238E27FC236}">
                <a16:creationId xmlns:a16="http://schemas.microsoft.com/office/drawing/2014/main" id="{D2466188-D6EC-2EFB-824F-BD73BDDBDBD7}"/>
              </a:ext>
            </a:extLst>
          </p:cNvPr>
          <p:cNvSpPr txBox="1"/>
          <p:nvPr/>
        </p:nvSpPr>
        <p:spPr>
          <a:xfrm>
            <a:off x="6733770" y="2382152"/>
            <a:ext cx="2155373" cy="369332"/>
          </a:xfrm>
          <a:prstGeom prst="rect">
            <a:avLst/>
          </a:prstGeom>
          <a:noFill/>
        </p:spPr>
        <p:txBody>
          <a:bodyPr wrap="square" rtlCol="0">
            <a:spAutoFit/>
          </a:bodyPr>
          <a:lstStyle/>
          <a:p>
            <a:pPr>
              <a:spcAft>
                <a:spcPts val="600"/>
              </a:spcAft>
            </a:pPr>
            <a:r>
              <a:rPr lang="en-US" altLang="zh-CN" b="1" dirty="0"/>
              <a:t>Z &amp; F from SRIO</a:t>
            </a:r>
            <a:endParaRPr lang="zh-CN" altLang="en-US" b="1" dirty="0"/>
          </a:p>
        </p:txBody>
      </p:sp>
      <mc:AlternateContent xmlns:mc="http://schemas.openxmlformats.org/markup-compatibility/2006" xmlns:a14="http://schemas.microsoft.com/office/drawing/2010/main">
        <mc:Choice Requires="a14">
          <p:graphicFrame>
            <p:nvGraphicFramePr>
              <p:cNvPr id="21" name="表格 20">
                <a:extLst>
                  <a:ext uri="{FF2B5EF4-FFF2-40B4-BE49-F238E27FC236}">
                    <a16:creationId xmlns:a16="http://schemas.microsoft.com/office/drawing/2014/main" id="{C71DDDA5-724B-2292-CB74-9F743DC63F18}"/>
                  </a:ext>
                </a:extLst>
              </p:cNvPr>
              <p:cNvGraphicFramePr>
                <a:graphicFrameLocks noGrp="1"/>
              </p:cNvGraphicFramePr>
              <p:nvPr>
                <p:extLst>
                  <p:ext uri="{D42A27DB-BD31-4B8C-83A1-F6EECF244321}">
                    <p14:modId xmlns:p14="http://schemas.microsoft.com/office/powerpoint/2010/main" val="2285602195"/>
                  </p:ext>
                </p:extLst>
              </p:nvPr>
            </p:nvGraphicFramePr>
            <p:xfrm>
              <a:off x="3916695" y="2561671"/>
              <a:ext cx="905005" cy="887390"/>
            </p:xfrm>
            <a:graphic>
              <a:graphicData uri="http://schemas.openxmlformats.org/drawingml/2006/table">
                <a:tbl>
                  <a:tblPr firstRow="1" bandRow="1">
                    <a:tableStyleId>{5940675A-B579-460E-94D1-54222C63F5DA}</a:tableStyleId>
                  </a:tblPr>
                  <a:tblGrid>
                    <a:gridCol w="181001">
                      <a:extLst>
                        <a:ext uri="{9D8B030D-6E8A-4147-A177-3AD203B41FA5}">
                          <a16:colId xmlns:a16="http://schemas.microsoft.com/office/drawing/2014/main" val="3510747846"/>
                        </a:ext>
                      </a:extLst>
                    </a:gridCol>
                    <a:gridCol w="181001">
                      <a:extLst>
                        <a:ext uri="{9D8B030D-6E8A-4147-A177-3AD203B41FA5}">
                          <a16:colId xmlns:a16="http://schemas.microsoft.com/office/drawing/2014/main" val="3865132568"/>
                        </a:ext>
                      </a:extLst>
                    </a:gridCol>
                    <a:gridCol w="181001">
                      <a:extLst>
                        <a:ext uri="{9D8B030D-6E8A-4147-A177-3AD203B41FA5}">
                          <a16:colId xmlns:a16="http://schemas.microsoft.com/office/drawing/2014/main" val="2187150485"/>
                        </a:ext>
                      </a:extLst>
                    </a:gridCol>
                    <a:gridCol w="181001">
                      <a:extLst>
                        <a:ext uri="{9D8B030D-6E8A-4147-A177-3AD203B41FA5}">
                          <a16:colId xmlns:a16="http://schemas.microsoft.com/office/drawing/2014/main" val="1840645397"/>
                        </a:ext>
                      </a:extLst>
                    </a:gridCol>
                    <a:gridCol w="181001">
                      <a:extLst>
                        <a:ext uri="{9D8B030D-6E8A-4147-A177-3AD203B41FA5}">
                          <a16:colId xmlns:a16="http://schemas.microsoft.com/office/drawing/2014/main" val="763540543"/>
                        </a:ext>
                      </a:extLst>
                    </a:gridCol>
                  </a:tblGrid>
                  <a:tr h="170807">
                    <a:tc>
                      <a:txBody>
                        <a:bodyPr/>
                        <a:lstStyle/>
                        <a:p>
                          <a:r>
                            <a:rPr lang="en-US" altLang="zh-CN" sz="800" dirty="0"/>
                            <a:t>0</a:t>
                          </a:r>
                          <a:endParaRPr lang="zh-CN" altLang="en-US" sz="800" dirty="0"/>
                        </a:p>
                      </a:txBody>
                      <a:tcPr marL="55560" marR="55560" marT="27779" marB="27779">
                        <a:solidFill>
                          <a:schemeClr val="tx2">
                            <a:lumMod val="20000"/>
                            <a:lumOff val="80000"/>
                          </a:schemeClr>
                        </a:solidFill>
                      </a:tcPr>
                    </a:tc>
                    <a:tc>
                      <a:txBody>
                        <a:bodyPr/>
                        <a:lstStyle/>
                        <a:p>
                          <a:endParaRPr lang="zh-CN" altLang="en-US" sz="800" dirty="0">
                            <a:highlight>
                              <a:srgbClr val="FFFF00"/>
                            </a:highlight>
                          </a:endParaRPr>
                        </a:p>
                      </a:txBody>
                      <a:tcPr marL="55560" marR="55560" marT="27779" marB="27779">
                        <a:solidFill>
                          <a:schemeClr val="tx2">
                            <a:lumMod val="20000"/>
                            <a:lumOff val="80000"/>
                          </a:schemeClr>
                        </a:solidFill>
                      </a:tcPr>
                    </a:tc>
                    <a:tc>
                      <a:txBody>
                        <a:bodyPr/>
                        <a:lstStyle/>
                        <a:p>
                          <a:pPr/>
                          <a14:m>
                            <m:oMathPara xmlns:m="http://schemas.openxmlformats.org/officeDocument/2006/math">
                              <m:oMathParaPr>
                                <m:jc m:val="centerGroup"/>
                              </m:oMathParaPr>
                              <m:oMath xmlns:m="http://schemas.openxmlformats.org/officeDocument/2006/math">
                                <m:r>
                                  <a:rPr lang="zh-CN" altLang="en-US" sz="800" i="1" smtClean="0">
                                    <a:latin typeface="Cambria Math" panose="02040503050406030204" pitchFamily="18" charset="0"/>
                                  </a:rPr>
                                  <m:t>⋯</m:t>
                                </m:r>
                              </m:oMath>
                            </m:oMathPara>
                          </a14:m>
                          <a:endParaRPr lang="zh-CN" altLang="en-US" sz="800" dirty="0"/>
                        </a:p>
                      </a:txBody>
                      <a:tcPr marL="55560" marR="55560" marT="27779" marB="27779">
                        <a:solidFill>
                          <a:schemeClr val="tx2">
                            <a:lumMod val="20000"/>
                            <a:lumOff val="80000"/>
                          </a:schemeClr>
                        </a:solidFill>
                      </a:tcPr>
                    </a:tc>
                    <a:tc>
                      <a:txBody>
                        <a:bodyPr/>
                        <a:lstStyle/>
                        <a:p>
                          <a:endParaRPr lang="zh-CN" altLang="en-US" sz="800" dirty="0">
                            <a:highlight>
                              <a:srgbClr val="FFFF00"/>
                            </a:highlight>
                          </a:endParaRPr>
                        </a:p>
                      </a:txBody>
                      <a:tcPr marL="55560" marR="55560" marT="27779" marB="27779">
                        <a:solidFill>
                          <a:schemeClr val="tx2">
                            <a:lumMod val="20000"/>
                            <a:lumOff val="80000"/>
                          </a:schemeClr>
                        </a:solidFill>
                      </a:tcPr>
                    </a:tc>
                    <a:tc>
                      <a:txBody>
                        <a:bodyPr/>
                        <a:lstStyle/>
                        <a:p>
                          <a:endParaRPr lang="zh-CN" altLang="en-US" sz="800" dirty="0">
                            <a:highlight>
                              <a:srgbClr val="FFFF00"/>
                            </a:highlight>
                          </a:endParaRPr>
                        </a:p>
                      </a:txBody>
                      <a:tcPr marL="55560" marR="55560" marT="27779" marB="27779">
                        <a:solidFill>
                          <a:schemeClr val="tx2">
                            <a:lumMod val="20000"/>
                            <a:lumOff val="80000"/>
                          </a:schemeClr>
                        </a:solidFill>
                      </a:tcPr>
                    </a:tc>
                    <a:extLst>
                      <a:ext uri="{0D108BD9-81ED-4DB2-BD59-A6C34878D82A}">
                        <a16:rowId xmlns:a16="http://schemas.microsoft.com/office/drawing/2014/main" val="3926844090"/>
                      </a:ext>
                    </a:extLst>
                  </a:tr>
                  <a:tr h="170807">
                    <a:tc>
                      <a:txBody>
                        <a:bodyPr/>
                        <a:lstStyle/>
                        <a:p>
                          <a:endParaRPr lang="zh-CN" altLang="en-US" sz="800" dirty="0"/>
                        </a:p>
                      </a:txBody>
                      <a:tcPr marL="55560" marR="55560" marT="27779" marB="27779">
                        <a:solidFill>
                          <a:schemeClr val="tx2">
                            <a:lumMod val="20000"/>
                            <a:lumOff val="80000"/>
                          </a:schemeClr>
                        </a:solidFill>
                      </a:tcPr>
                    </a:tc>
                    <a:tc>
                      <a:txBody>
                        <a:bodyPr/>
                        <a:lstStyle/>
                        <a:p>
                          <a:r>
                            <a:rPr lang="en-US" altLang="zh-CN" sz="800" dirty="0"/>
                            <a:t>0</a:t>
                          </a:r>
                          <a:endParaRPr lang="zh-CN" altLang="en-US" sz="800" dirty="0"/>
                        </a:p>
                      </a:txBody>
                      <a:tcPr marL="55560" marR="55560" marT="27779" marB="27779">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sz="800" i="1" smtClean="0">
                                    <a:latin typeface="Cambria Math" panose="02040503050406030204" pitchFamily="18" charset="0"/>
                                  </a:rPr>
                                  <m:t>⋯</m:t>
                                </m:r>
                              </m:oMath>
                            </m:oMathPara>
                          </a14:m>
                          <a:endParaRPr lang="zh-CN" altLang="en-US" sz="800" dirty="0"/>
                        </a:p>
                      </a:txBody>
                      <a:tcPr marL="55560" marR="55560" marT="27779" marB="27779">
                        <a:solidFill>
                          <a:schemeClr val="tx2">
                            <a:lumMod val="20000"/>
                            <a:lumOff val="80000"/>
                          </a:schemeClr>
                        </a:solidFill>
                      </a:tcPr>
                    </a:tc>
                    <a:tc>
                      <a:txBody>
                        <a:bodyPr/>
                        <a:lstStyle/>
                        <a:p>
                          <a:endParaRPr lang="zh-CN" altLang="en-US" sz="800" dirty="0"/>
                        </a:p>
                      </a:txBody>
                      <a:tcPr marL="55560" marR="55560" marT="27779" marB="27779">
                        <a:solidFill>
                          <a:schemeClr val="tx2">
                            <a:lumMod val="20000"/>
                            <a:lumOff val="80000"/>
                          </a:schemeClr>
                        </a:solidFill>
                      </a:tcPr>
                    </a:tc>
                    <a:tc>
                      <a:txBody>
                        <a:bodyPr/>
                        <a:lstStyle/>
                        <a:p>
                          <a:endParaRPr lang="zh-CN" altLang="en-US" sz="800" dirty="0"/>
                        </a:p>
                      </a:txBody>
                      <a:tcPr marL="55560" marR="55560" marT="27779" marB="27779">
                        <a:solidFill>
                          <a:schemeClr val="tx2">
                            <a:lumMod val="20000"/>
                            <a:lumOff val="80000"/>
                          </a:schemeClr>
                        </a:solidFill>
                      </a:tcPr>
                    </a:tc>
                    <a:extLst>
                      <a:ext uri="{0D108BD9-81ED-4DB2-BD59-A6C34878D82A}">
                        <a16:rowId xmlns:a16="http://schemas.microsoft.com/office/drawing/2014/main" val="958927081"/>
                      </a:ext>
                    </a:extLst>
                  </a:tr>
                  <a:tr h="170807">
                    <a:tc>
                      <a:txBody>
                        <a:bodyPr/>
                        <a:lstStyle/>
                        <a:p>
                          <a:pPr/>
                          <a14:m>
                            <m:oMathPara xmlns:m="http://schemas.openxmlformats.org/officeDocument/2006/math">
                              <m:oMathParaPr>
                                <m:jc m:val="centerGroup"/>
                              </m:oMathParaPr>
                              <m:oMath xmlns:m="http://schemas.openxmlformats.org/officeDocument/2006/math">
                                <m:r>
                                  <a:rPr lang="zh-CN" altLang="en-US" sz="800" i="1" smtClean="0">
                                    <a:latin typeface="Cambria Math" panose="02040503050406030204" pitchFamily="18" charset="0"/>
                                  </a:rPr>
                                  <m:t>⋮</m:t>
                                </m:r>
                              </m:oMath>
                            </m:oMathPara>
                          </a14:m>
                          <a:endParaRPr lang="zh-CN" altLang="en-US" sz="800" dirty="0"/>
                        </a:p>
                      </a:txBody>
                      <a:tcPr marL="55560" marR="55560" marT="27779" marB="27779">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sz="800" i="1" smtClean="0">
                                    <a:latin typeface="Cambria Math" panose="02040503050406030204" pitchFamily="18" charset="0"/>
                                  </a:rPr>
                                  <m:t>⋮</m:t>
                                </m:r>
                              </m:oMath>
                            </m:oMathPara>
                          </a14:m>
                          <a:endParaRPr lang="zh-CN" altLang="en-US" sz="800" dirty="0"/>
                        </a:p>
                      </a:txBody>
                      <a:tcPr marL="55560" marR="55560" marT="27779" marB="27779">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sz="800" i="1" smtClean="0">
                                    <a:latin typeface="Cambria Math" panose="02040503050406030204" pitchFamily="18" charset="0"/>
                                  </a:rPr>
                                  <m:t>⋱</m:t>
                                </m:r>
                              </m:oMath>
                            </m:oMathPara>
                          </a14:m>
                          <a:endParaRPr lang="zh-CN" altLang="en-US" sz="800" dirty="0"/>
                        </a:p>
                      </a:txBody>
                      <a:tcPr marL="55560" marR="55560" marT="27779" marB="27779">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sz="800" i="1" smtClean="0">
                                    <a:latin typeface="Cambria Math" panose="02040503050406030204" pitchFamily="18" charset="0"/>
                                  </a:rPr>
                                  <m:t>⋮</m:t>
                                </m:r>
                              </m:oMath>
                            </m:oMathPara>
                          </a14:m>
                          <a:endParaRPr lang="zh-CN" altLang="en-US" sz="800" dirty="0"/>
                        </a:p>
                      </a:txBody>
                      <a:tcPr marL="55560" marR="55560" marT="27779" marB="27779">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sz="800" i="1" smtClean="0">
                                    <a:latin typeface="Cambria Math" panose="02040503050406030204" pitchFamily="18" charset="0"/>
                                  </a:rPr>
                                  <m:t>⋮</m:t>
                                </m:r>
                              </m:oMath>
                            </m:oMathPara>
                          </a14:m>
                          <a:endParaRPr lang="zh-CN" altLang="en-US" sz="800" dirty="0"/>
                        </a:p>
                      </a:txBody>
                      <a:tcPr marL="55560" marR="55560" marT="27779" marB="27779">
                        <a:solidFill>
                          <a:schemeClr val="tx2">
                            <a:lumMod val="20000"/>
                            <a:lumOff val="80000"/>
                          </a:schemeClr>
                        </a:solidFill>
                      </a:tcPr>
                    </a:tc>
                    <a:extLst>
                      <a:ext uri="{0D108BD9-81ED-4DB2-BD59-A6C34878D82A}">
                        <a16:rowId xmlns:a16="http://schemas.microsoft.com/office/drawing/2014/main" val="1491983689"/>
                      </a:ext>
                    </a:extLst>
                  </a:tr>
                  <a:tr h="170807">
                    <a:tc>
                      <a:txBody>
                        <a:bodyPr/>
                        <a:lstStyle/>
                        <a:p>
                          <a:endParaRPr lang="zh-CN" altLang="en-US" sz="800" dirty="0"/>
                        </a:p>
                      </a:txBody>
                      <a:tcPr marL="55560" marR="55560" marT="27779" marB="27779">
                        <a:solidFill>
                          <a:schemeClr val="tx2">
                            <a:lumMod val="20000"/>
                            <a:lumOff val="80000"/>
                          </a:schemeClr>
                        </a:solidFill>
                      </a:tcPr>
                    </a:tc>
                    <a:tc>
                      <a:txBody>
                        <a:bodyPr/>
                        <a:lstStyle/>
                        <a:p>
                          <a:endParaRPr lang="zh-CN" altLang="en-US" sz="800" dirty="0"/>
                        </a:p>
                      </a:txBody>
                      <a:tcPr marL="55560" marR="55560" marT="27779" marB="27779">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sz="800" i="1" smtClean="0">
                                    <a:latin typeface="Cambria Math" panose="02040503050406030204" pitchFamily="18" charset="0"/>
                                  </a:rPr>
                                  <m:t>⋯</m:t>
                                </m:r>
                              </m:oMath>
                            </m:oMathPara>
                          </a14:m>
                          <a:endParaRPr lang="zh-CN" altLang="en-US" sz="800" dirty="0"/>
                        </a:p>
                      </a:txBody>
                      <a:tcPr marL="55560" marR="55560" marT="27779" marB="27779">
                        <a:solidFill>
                          <a:schemeClr val="tx2">
                            <a:lumMod val="20000"/>
                            <a:lumOff val="80000"/>
                          </a:schemeClr>
                        </a:solidFill>
                      </a:tcPr>
                    </a:tc>
                    <a:tc>
                      <a:txBody>
                        <a:bodyPr/>
                        <a:lstStyle/>
                        <a:p>
                          <a:r>
                            <a:rPr lang="en-US" altLang="zh-CN" sz="800" dirty="0"/>
                            <a:t>0</a:t>
                          </a:r>
                          <a:endParaRPr lang="zh-CN" altLang="en-US" sz="800" dirty="0"/>
                        </a:p>
                      </a:txBody>
                      <a:tcPr marL="55560" marR="55560" marT="27779" marB="27779">
                        <a:solidFill>
                          <a:schemeClr val="tx2">
                            <a:lumMod val="20000"/>
                            <a:lumOff val="80000"/>
                          </a:schemeClr>
                        </a:solidFill>
                      </a:tcPr>
                    </a:tc>
                    <a:tc>
                      <a:txBody>
                        <a:bodyPr/>
                        <a:lstStyle/>
                        <a:p>
                          <a:endParaRPr lang="zh-CN" altLang="en-US" sz="800" dirty="0"/>
                        </a:p>
                      </a:txBody>
                      <a:tcPr marL="55560" marR="55560" marT="27779" marB="27779">
                        <a:solidFill>
                          <a:schemeClr val="tx2">
                            <a:lumMod val="20000"/>
                            <a:lumOff val="80000"/>
                          </a:schemeClr>
                        </a:solidFill>
                      </a:tcPr>
                    </a:tc>
                    <a:extLst>
                      <a:ext uri="{0D108BD9-81ED-4DB2-BD59-A6C34878D82A}">
                        <a16:rowId xmlns:a16="http://schemas.microsoft.com/office/drawing/2014/main" val="307227259"/>
                      </a:ext>
                    </a:extLst>
                  </a:tr>
                  <a:tr h="170807">
                    <a:tc>
                      <a:txBody>
                        <a:bodyPr/>
                        <a:lstStyle/>
                        <a:p>
                          <a:endParaRPr lang="zh-CN" altLang="en-US" sz="800" dirty="0"/>
                        </a:p>
                      </a:txBody>
                      <a:tcPr marL="55560" marR="55560" marT="27779" marB="27779">
                        <a:solidFill>
                          <a:schemeClr val="tx2">
                            <a:lumMod val="20000"/>
                            <a:lumOff val="80000"/>
                          </a:schemeClr>
                        </a:solidFill>
                      </a:tcPr>
                    </a:tc>
                    <a:tc>
                      <a:txBody>
                        <a:bodyPr/>
                        <a:lstStyle/>
                        <a:p>
                          <a:endParaRPr lang="zh-CN" altLang="en-US" sz="800" dirty="0"/>
                        </a:p>
                      </a:txBody>
                      <a:tcPr marL="55560" marR="55560" marT="27779" marB="27779">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sz="800" i="1" smtClean="0">
                                    <a:latin typeface="Cambria Math" panose="02040503050406030204" pitchFamily="18" charset="0"/>
                                  </a:rPr>
                                  <m:t>⋯</m:t>
                                </m:r>
                              </m:oMath>
                            </m:oMathPara>
                          </a14:m>
                          <a:endParaRPr lang="zh-CN" altLang="en-US" sz="800" dirty="0"/>
                        </a:p>
                      </a:txBody>
                      <a:tcPr marL="55560" marR="55560" marT="27779" marB="27779">
                        <a:solidFill>
                          <a:schemeClr val="tx2">
                            <a:lumMod val="20000"/>
                            <a:lumOff val="80000"/>
                          </a:schemeClr>
                        </a:solidFill>
                      </a:tcPr>
                    </a:tc>
                    <a:tc>
                      <a:txBody>
                        <a:bodyPr/>
                        <a:lstStyle/>
                        <a:p>
                          <a:endParaRPr lang="zh-CN" altLang="en-US" sz="800" dirty="0"/>
                        </a:p>
                      </a:txBody>
                      <a:tcPr marL="55560" marR="55560" marT="27779" marB="27779">
                        <a:solidFill>
                          <a:schemeClr val="tx2">
                            <a:lumMod val="20000"/>
                            <a:lumOff val="80000"/>
                          </a:schemeClr>
                        </a:solidFill>
                      </a:tcPr>
                    </a:tc>
                    <a:tc>
                      <a:txBody>
                        <a:bodyPr/>
                        <a:lstStyle/>
                        <a:p>
                          <a:r>
                            <a:rPr lang="en-US" altLang="zh-CN" sz="800" dirty="0"/>
                            <a:t>0</a:t>
                          </a:r>
                          <a:endParaRPr lang="zh-CN" altLang="en-US" sz="800" dirty="0"/>
                        </a:p>
                      </a:txBody>
                      <a:tcPr marL="55560" marR="55560" marT="27779" marB="27779">
                        <a:solidFill>
                          <a:schemeClr val="tx2">
                            <a:lumMod val="20000"/>
                            <a:lumOff val="80000"/>
                          </a:schemeClr>
                        </a:solidFill>
                      </a:tcPr>
                    </a:tc>
                    <a:extLst>
                      <a:ext uri="{0D108BD9-81ED-4DB2-BD59-A6C34878D82A}">
                        <a16:rowId xmlns:a16="http://schemas.microsoft.com/office/drawing/2014/main" val="2353181631"/>
                      </a:ext>
                    </a:extLst>
                  </a:tr>
                </a:tbl>
              </a:graphicData>
            </a:graphic>
          </p:graphicFrame>
        </mc:Choice>
        <mc:Fallback xmlns="">
          <p:graphicFrame>
            <p:nvGraphicFramePr>
              <p:cNvPr id="21" name="表格 20">
                <a:extLst>
                  <a:ext uri="{FF2B5EF4-FFF2-40B4-BE49-F238E27FC236}">
                    <a16:creationId xmlns:a16="http://schemas.microsoft.com/office/drawing/2014/main" id="{C71DDDA5-724B-2292-CB74-9F743DC63F18}"/>
                  </a:ext>
                </a:extLst>
              </p:cNvPr>
              <p:cNvGraphicFramePr>
                <a:graphicFrameLocks noGrp="1"/>
              </p:cNvGraphicFramePr>
              <p:nvPr>
                <p:extLst>
                  <p:ext uri="{D42A27DB-BD31-4B8C-83A1-F6EECF244321}">
                    <p14:modId xmlns:p14="http://schemas.microsoft.com/office/powerpoint/2010/main" val="2285602195"/>
                  </p:ext>
                </p:extLst>
              </p:nvPr>
            </p:nvGraphicFramePr>
            <p:xfrm>
              <a:off x="3916695" y="2561671"/>
              <a:ext cx="905005" cy="887390"/>
            </p:xfrm>
            <a:graphic>
              <a:graphicData uri="http://schemas.openxmlformats.org/drawingml/2006/table">
                <a:tbl>
                  <a:tblPr firstRow="1" bandRow="1">
                    <a:tableStyleId>{5940675A-B579-460E-94D1-54222C63F5DA}</a:tableStyleId>
                  </a:tblPr>
                  <a:tblGrid>
                    <a:gridCol w="181001">
                      <a:extLst>
                        <a:ext uri="{9D8B030D-6E8A-4147-A177-3AD203B41FA5}">
                          <a16:colId xmlns:a16="http://schemas.microsoft.com/office/drawing/2014/main" val="3510747846"/>
                        </a:ext>
                      </a:extLst>
                    </a:gridCol>
                    <a:gridCol w="181001">
                      <a:extLst>
                        <a:ext uri="{9D8B030D-6E8A-4147-A177-3AD203B41FA5}">
                          <a16:colId xmlns:a16="http://schemas.microsoft.com/office/drawing/2014/main" val="3865132568"/>
                        </a:ext>
                      </a:extLst>
                    </a:gridCol>
                    <a:gridCol w="181001">
                      <a:extLst>
                        <a:ext uri="{9D8B030D-6E8A-4147-A177-3AD203B41FA5}">
                          <a16:colId xmlns:a16="http://schemas.microsoft.com/office/drawing/2014/main" val="2187150485"/>
                        </a:ext>
                      </a:extLst>
                    </a:gridCol>
                    <a:gridCol w="181001">
                      <a:extLst>
                        <a:ext uri="{9D8B030D-6E8A-4147-A177-3AD203B41FA5}">
                          <a16:colId xmlns:a16="http://schemas.microsoft.com/office/drawing/2014/main" val="1840645397"/>
                        </a:ext>
                      </a:extLst>
                    </a:gridCol>
                    <a:gridCol w="181001">
                      <a:extLst>
                        <a:ext uri="{9D8B030D-6E8A-4147-A177-3AD203B41FA5}">
                          <a16:colId xmlns:a16="http://schemas.microsoft.com/office/drawing/2014/main" val="763540543"/>
                        </a:ext>
                      </a:extLst>
                    </a:gridCol>
                  </a:tblGrid>
                  <a:tr h="177478">
                    <a:tc>
                      <a:txBody>
                        <a:bodyPr/>
                        <a:lstStyle/>
                        <a:p>
                          <a:r>
                            <a:rPr lang="en-US" altLang="zh-CN" sz="800" dirty="0"/>
                            <a:t>0</a:t>
                          </a:r>
                          <a:endParaRPr lang="zh-CN" altLang="en-US" sz="800" dirty="0"/>
                        </a:p>
                      </a:txBody>
                      <a:tcPr marL="55560" marR="55560" marT="27779" marB="27779">
                        <a:solidFill>
                          <a:schemeClr val="tx2">
                            <a:lumMod val="20000"/>
                            <a:lumOff val="80000"/>
                          </a:schemeClr>
                        </a:solidFill>
                      </a:tcPr>
                    </a:tc>
                    <a:tc>
                      <a:txBody>
                        <a:bodyPr/>
                        <a:lstStyle/>
                        <a:p>
                          <a:endParaRPr lang="zh-CN" altLang="en-US" sz="800" dirty="0">
                            <a:highlight>
                              <a:srgbClr val="FFFF00"/>
                            </a:highlight>
                          </a:endParaRPr>
                        </a:p>
                      </a:txBody>
                      <a:tcPr marL="55560" marR="55560" marT="27779" marB="27779">
                        <a:solidFill>
                          <a:schemeClr val="tx2">
                            <a:lumMod val="20000"/>
                            <a:lumOff val="80000"/>
                          </a:schemeClr>
                        </a:solidFill>
                      </a:tcPr>
                    </a:tc>
                    <a:tc>
                      <a:txBody>
                        <a:bodyPr/>
                        <a:lstStyle/>
                        <a:p>
                          <a:endParaRPr lang="zh-CN"/>
                        </a:p>
                      </a:txBody>
                      <a:tcPr marL="55560" marR="55560" marT="27779" marB="27779">
                        <a:blipFill>
                          <a:blip r:embed="rId5"/>
                          <a:stretch>
                            <a:fillRect l="-210345" t="-3448" r="-217241" b="-427586"/>
                          </a:stretch>
                        </a:blipFill>
                      </a:tcPr>
                    </a:tc>
                    <a:tc>
                      <a:txBody>
                        <a:bodyPr/>
                        <a:lstStyle/>
                        <a:p>
                          <a:endParaRPr lang="zh-CN" altLang="en-US" sz="800" dirty="0">
                            <a:highlight>
                              <a:srgbClr val="FFFF00"/>
                            </a:highlight>
                          </a:endParaRPr>
                        </a:p>
                      </a:txBody>
                      <a:tcPr marL="55560" marR="55560" marT="27779" marB="27779">
                        <a:solidFill>
                          <a:schemeClr val="tx2">
                            <a:lumMod val="20000"/>
                            <a:lumOff val="80000"/>
                          </a:schemeClr>
                        </a:solidFill>
                      </a:tcPr>
                    </a:tc>
                    <a:tc>
                      <a:txBody>
                        <a:bodyPr/>
                        <a:lstStyle/>
                        <a:p>
                          <a:endParaRPr lang="zh-CN" altLang="en-US" sz="800" dirty="0">
                            <a:highlight>
                              <a:srgbClr val="FFFF00"/>
                            </a:highlight>
                          </a:endParaRPr>
                        </a:p>
                      </a:txBody>
                      <a:tcPr marL="55560" marR="55560" marT="27779" marB="27779">
                        <a:solidFill>
                          <a:schemeClr val="tx2">
                            <a:lumMod val="20000"/>
                            <a:lumOff val="80000"/>
                          </a:schemeClr>
                        </a:solidFill>
                      </a:tcPr>
                    </a:tc>
                    <a:extLst>
                      <a:ext uri="{0D108BD9-81ED-4DB2-BD59-A6C34878D82A}">
                        <a16:rowId xmlns:a16="http://schemas.microsoft.com/office/drawing/2014/main" val="3926844090"/>
                      </a:ext>
                    </a:extLst>
                  </a:tr>
                  <a:tr h="177478">
                    <a:tc>
                      <a:txBody>
                        <a:bodyPr/>
                        <a:lstStyle/>
                        <a:p>
                          <a:endParaRPr lang="zh-CN" altLang="en-US" sz="800" dirty="0"/>
                        </a:p>
                      </a:txBody>
                      <a:tcPr marL="55560" marR="55560" marT="27779" marB="27779">
                        <a:solidFill>
                          <a:schemeClr val="tx2">
                            <a:lumMod val="20000"/>
                            <a:lumOff val="80000"/>
                          </a:schemeClr>
                        </a:solidFill>
                      </a:tcPr>
                    </a:tc>
                    <a:tc>
                      <a:txBody>
                        <a:bodyPr/>
                        <a:lstStyle/>
                        <a:p>
                          <a:r>
                            <a:rPr lang="en-US" altLang="zh-CN" sz="800" dirty="0"/>
                            <a:t>0</a:t>
                          </a:r>
                          <a:endParaRPr lang="zh-CN" altLang="en-US" sz="800" dirty="0"/>
                        </a:p>
                      </a:txBody>
                      <a:tcPr marL="55560" marR="55560" marT="27779" marB="27779">
                        <a:solidFill>
                          <a:schemeClr val="tx2">
                            <a:lumMod val="20000"/>
                            <a:lumOff val="80000"/>
                          </a:schemeClr>
                        </a:solidFill>
                      </a:tcPr>
                    </a:tc>
                    <a:tc>
                      <a:txBody>
                        <a:bodyPr/>
                        <a:lstStyle/>
                        <a:p>
                          <a:endParaRPr lang="zh-CN"/>
                        </a:p>
                      </a:txBody>
                      <a:tcPr marL="55560" marR="55560" marT="27779" marB="27779">
                        <a:blipFill>
                          <a:blip r:embed="rId5"/>
                          <a:stretch>
                            <a:fillRect l="-210345" t="-103448" r="-217241" b="-327586"/>
                          </a:stretch>
                        </a:blipFill>
                      </a:tcPr>
                    </a:tc>
                    <a:tc>
                      <a:txBody>
                        <a:bodyPr/>
                        <a:lstStyle/>
                        <a:p>
                          <a:endParaRPr lang="zh-CN" altLang="en-US" sz="800" dirty="0"/>
                        </a:p>
                      </a:txBody>
                      <a:tcPr marL="55560" marR="55560" marT="27779" marB="27779">
                        <a:solidFill>
                          <a:schemeClr val="tx2">
                            <a:lumMod val="20000"/>
                            <a:lumOff val="80000"/>
                          </a:schemeClr>
                        </a:solidFill>
                      </a:tcPr>
                    </a:tc>
                    <a:tc>
                      <a:txBody>
                        <a:bodyPr/>
                        <a:lstStyle/>
                        <a:p>
                          <a:endParaRPr lang="zh-CN" altLang="en-US" sz="800" dirty="0"/>
                        </a:p>
                      </a:txBody>
                      <a:tcPr marL="55560" marR="55560" marT="27779" marB="27779">
                        <a:solidFill>
                          <a:schemeClr val="tx2">
                            <a:lumMod val="20000"/>
                            <a:lumOff val="80000"/>
                          </a:schemeClr>
                        </a:solidFill>
                      </a:tcPr>
                    </a:tc>
                    <a:extLst>
                      <a:ext uri="{0D108BD9-81ED-4DB2-BD59-A6C34878D82A}">
                        <a16:rowId xmlns:a16="http://schemas.microsoft.com/office/drawing/2014/main" val="958927081"/>
                      </a:ext>
                    </a:extLst>
                  </a:tr>
                  <a:tr h="177478">
                    <a:tc>
                      <a:txBody>
                        <a:bodyPr/>
                        <a:lstStyle/>
                        <a:p>
                          <a:endParaRPr lang="zh-CN"/>
                        </a:p>
                      </a:txBody>
                      <a:tcPr marL="55560" marR="55560" marT="27779" marB="27779">
                        <a:blipFill>
                          <a:blip r:embed="rId5"/>
                          <a:stretch>
                            <a:fillRect l="-3333" t="-196667" r="-406667" b="-216667"/>
                          </a:stretch>
                        </a:blipFill>
                      </a:tcPr>
                    </a:tc>
                    <a:tc>
                      <a:txBody>
                        <a:bodyPr/>
                        <a:lstStyle/>
                        <a:p>
                          <a:endParaRPr lang="zh-CN"/>
                        </a:p>
                      </a:txBody>
                      <a:tcPr marL="55560" marR="55560" marT="27779" marB="27779">
                        <a:blipFill>
                          <a:blip r:embed="rId5"/>
                          <a:stretch>
                            <a:fillRect l="-103333" t="-196667" r="-306667" b="-216667"/>
                          </a:stretch>
                        </a:blipFill>
                      </a:tcPr>
                    </a:tc>
                    <a:tc>
                      <a:txBody>
                        <a:bodyPr/>
                        <a:lstStyle/>
                        <a:p>
                          <a:endParaRPr lang="zh-CN"/>
                        </a:p>
                      </a:txBody>
                      <a:tcPr marL="55560" marR="55560" marT="27779" marB="27779">
                        <a:blipFill>
                          <a:blip r:embed="rId5"/>
                          <a:stretch>
                            <a:fillRect l="-210345" t="-196667" r="-217241" b="-216667"/>
                          </a:stretch>
                        </a:blipFill>
                      </a:tcPr>
                    </a:tc>
                    <a:tc>
                      <a:txBody>
                        <a:bodyPr/>
                        <a:lstStyle/>
                        <a:p>
                          <a:endParaRPr lang="zh-CN"/>
                        </a:p>
                      </a:txBody>
                      <a:tcPr marL="55560" marR="55560" marT="27779" marB="27779">
                        <a:blipFill>
                          <a:blip r:embed="rId5"/>
                          <a:stretch>
                            <a:fillRect l="-300000" t="-196667" r="-110000" b="-216667"/>
                          </a:stretch>
                        </a:blipFill>
                      </a:tcPr>
                    </a:tc>
                    <a:tc>
                      <a:txBody>
                        <a:bodyPr/>
                        <a:lstStyle/>
                        <a:p>
                          <a:endParaRPr lang="zh-CN"/>
                        </a:p>
                      </a:txBody>
                      <a:tcPr marL="55560" marR="55560" marT="27779" marB="27779">
                        <a:blipFill>
                          <a:blip r:embed="rId5"/>
                          <a:stretch>
                            <a:fillRect l="-400000" t="-196667" r="-10000" b="-216667"/>
                          </a:stretch>
                        </a:blipFill>
                      </a:tcPr>
                    </a:tc>
                    <a:extLst>
                      <a:ext uri="{0D108BD9-81ED-4DB2-BD59-A6C34878D82A}">
                        <a16:rowId xmlns:a16="http://schemas.microsoft.com/office/drawing/2014/main" val="1491983689"/>
                      </a:ext>
                    </a:extLst>
                  </a:tr>
                  <a:tr h="177478">
                    <a:tc>
                      <a:txBody>
                        <a:bodyPr/>
                        <a:lstStyle/>
                        <a:p>
                          <a:endParaRPr lang="zh-CN" altLang="en-US" sz="800" dirty="0"/>
                        </a:p>
                      </a:txBody>
                      <a:tcPr marL="55560" marR="55560" marT="27779" marB="27779">
                        <a:solidFill>
                          <a:schemeClr val="tx2">
                            <a:lumMod val="20000"/>
                            <a:lumOff val="80000"/>
                          </a:schemeClr>
                        </a:solidFill>
                      </a:tcPr>
                    </a:tc>
                    <a:tc>
                      <a:txBody>
                        <a:bodyPr/>
                        <a:lstStyle/>
                        <a:p>
                          <a:endParaRPr lang="zh-CN" altLang="en-US" sz="800" dirty="0"/>
                        </a:p>
                      </a:txBody>
                      <a:tcPr marL="55560" marR="55560" marT="27779" marB="27779">
                        <a:solidFill>
                          <a:schemeClr val="tx2">
                            <a:lumMod val="20000"/>
                            <a:lumOff val="80000"/>
                          </a:schemeClr>
                        </a:solidFill>
                      </a:tcPr>
                    </a:tc>
                    <a:tc>
                      <a:txBody>
                        <a:bodyPr/>
                        <a:lstStyle/>
                        <a:p>
                          <a:endParaRPr lang="zh-CN"/>
                        </a:p>
                      </a:txBody>
                      <a:tcPr marL="55560" marR="55560" marT="27779" marB="27779">
                        <a:blipFill>
                          <a:blip r:embed="rId5"/>
                          <a:stretch>
                            <a:fillRect l="-210345" t="-306897" r="-217241" b="-124138"/>
                          </a:stretch>
                        </a:blipFill>
                      </a:tcPr>
                    </a:tc>
                    <a:tc>
                      <a:txBody>
                        <a:bodyPr/>
                        <a:lstStyle/>
                        <a:p>
                          <a:r>
                            <a:rPr lang="en-US" altLang="zh-CN" sz="800" dirty="0"/>
                            <a:t>0</a:t>
                          </a:r>
                          <a:endParaRPr lang="zh-CN" altLang="en-US" sz="800" dirty="0"/>
                        </a:p>
                      </a:txBody>
                      <a:tcPr marL="55560" marR="55560" marT="27779" marB="27779">
                        <a:solidFill>
                          <a:schemeClr val="tx2">
                            <a:lumMod val="20000"/>
                            <a:lumOff val="80000"/>
                          </a:schemeClr>
                        </a:solidFill>
                      </a:tcPr>
                    </a:tc>
                    <a:tc>
                      <a:txBody>
                        <a:bodyPr/>
                        <a:lstStyle/>
                        <a:p>
                          <a:endParaRPr lang="zh-CN" altLang="en-US" sz="800" dirty="0"/>
                        </a:p>
                      </a:txBody>
                      <a:tcPr marL="55560" marR="55560" marT="27779" marB="27779">
                        <a:solidFill>
                          <a:schemeClr val="tx2">
                            <a:lumMod val="20000"/>
                            <a:lumOff val="80000"/>
                          </a:schemeClr>
                        </a:solidFill>
                      </a:tcPr>
                    </a:tc>
                    <a:extLst>
                      <a:ext uri="{0D108BD9-81ED-4DB2-BD59-A6C34878D82A}">
                        <a16:rowId xmlns:a16="http://schemas.microsoft.com/office/drawing/2014/main" val="307227259"/>
                      </a:ext>
                    </a:extLst>
                  </a:tr>
                  <a:tr h="177478">
                    <a:tc>
                      <a:txBody>
                        <a:bodyPr/>
                        <a:lstStyle/>
                        <a:p>
                          <a:endParaRPr lang="zh-CN" altLang="en-US" sz="800" dirty="0"/>
                        </a:p>
                      </a:txBody>
                      <a:tcPr marL="55560" marR="55560" marT="27779" marB="27779">
                        <a:solidFill>
                          <a:schemeClr val="tx2">
                            <a:lumMod val="20000"/>
                            <a:lumOff val="80000"/>
                          </a:schemeClr>
                        </a:solidFill>
                      </a:tcPr>
                    </a:tc>
                    <a:tc>
                      <a:txBody>
                        <a:bodyPr/>
                        <a:lstStyle/>
                        <a:p>
                          <a:endParaRPr lang="zh-CN" altLang="en-US" sz="800" dirty="0"/>
                        </a:p>
                      </a:txBody>
                      <a:tcPr marL="55560" marR="55560" marT="27779" marB="27779">
                        <a:solidFill>
                          <a:schemeClr val="tx2">
                            <a:lumMod val="20000"/>
                            <a:lumOff val="80000"/>
                          </a:schemeClr>
                        </a:solidFill>
                      </a:tcPr>
                    </a:tc>
                    <a:tc>
                      <a:txBody>
                        <a:bodyPr/>
                        <a:lstStyle/>
                        <a:p>
                          <a:endParaRPr lang="zh-CN"/>
                        </a:p>
                      </a:txBody>
                      <a:tcPr marL="55560" marR="55560" marT="27779" marB="27779">
                        <a:blipFill>
                          <a:blip r:embed="rId5"/>
                          <a:stretch>
                            <a:fillRect l="-210345" t="-406897" r="-217241" b="-24138"/>
                          </a:stretch>
                        </a:blipFill>
                      </a:tcPr>
                    </a:tc>
                    <a:tc>
                      <a:txBody>
                        <a:bodyPr/>
                        <a:lstStyle/>
                        <a:p>
                          <a:endParaRPr lang="zh-CN" altLang="en-US" sz="800" dirty="0"/>
                        </a:p>
                      </a:txBody>
                      <a:tcPr marL="55560" marR="55560" marT="27779" marB="27779">
                        <a:solidFill>
                          <a:schemeClr val="tx2">
                            <a:lumMod val="20000"/>
                            <a:lumOff val="80000"/>
                          </a:schemeClr>
                        </a:solidFill>
                      </a:tcPr>
                    </a:tc>
                    <a:tc>
                      <a:txBody>
                        <a:bodyPr/>
                        <a:lstStyle/>
                        <a:p>
                          <a:r>
                            <a:rPr lang="en-US" altLang="zh-CN" sz="800" dirty="0"/>
                            <a:t>0</a:t>
                          </a:r>
                          <a:endParaRPr lang="zh-CN" altLang="en-US" sz="800" dirty="0"/>
                        </a:p>
                      </a:txBody>
                      <a:tcPr marL="55560" marR="55560" marT="27779" marB="27779">
                        <a:solidFill>
                          <a:schemeClr val="tx2">
                            <a:lumMod val="20000"/>
                            <a:lumOff val="80000"/>
                          </a:schemeClr>
                        </a:solidFill>
                      </a:tcPr>
                    </a:tc>
                    <a:extLst>
                      <a:ext uri="{0D108BD9-81ED-4DB2-BD59-A6C34878D82A}">
                        <a16:rowId xmlns:a16="http://schemas.microsoft.com/office/drawing/2014/main" val="2353181631"/>
                      </a:ext>
                    </a:extLst>
                  </a:tr>
                </a:tbl>
              </a:graphicData>
            </a:graphic>
          </p:graphicFrame>
        </mc:Fallback>
      </mc:AlternateContent>
      <mc:AlternateContent xmlns:mc="http://schemas.openxmlformats.org/markup-compatibility/2006" xmlns:a14="http://schemas.microsoft.com/office/drawing/2010/main">
        <mc:Choice Requires="a14">
          <p:sp>
            <p:nvSpPr>
              <p:cNvPr id="22" name="文本框 21">
                <a:extLst>
                  <a:ext uri="{FF2B5EF4-FFF2-40B4-BE49-F238E27FC236}">
                    <a16:creationId xmlns:a16="http://schemas.microsoft.com/office/drawing/2014/main" id="{6B5FFC03-2C24-B358-6F7B-11370276E2A5}"/>
                  </a:ext>
                </a:extLst>
              </p:cNvPr>
              <p:cNvSpPr txBox="1"/>
              <p:nvPr/>
            </p:nvSpPr>
            <p:spPr>
              <a:xfrm>
                <a:off x="4735921" y="3263305"/>
                <a:ext cx="302968"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CN" altLang="en-US" sz="2800" i="1" smtClean="0">
                          <a:latin typeface="Cambria Math" panose="02040503050406030204" pitchFamily="18" charset="0"/>
                        </a:rPr>
                        <m:t>⋱</m:t>
                      </m:r>
                    </m:oMath>
                  </m:oMathPara>
                </a14:m>
                <a:endParaRPr lang="zh-CN" altLang="en-US" sz="2800" dirty="0"/>
              </a:p>
            </p:txBody>
          </p:sp>
        </mc:Choice>
        <mc:Fallback xmlns="">
          <p:sp>
            <p:nvSpPr>
              <p:cNvPr id="22" name="文本框 21">
                <a:extLst>
                  <a:ext uri="{FF2B5EF4-FFF2-40B4-BE49-F238E27FC236}">
                    <a16:creationId xmlns:a16="http://schemas.microsoft.com/office/drawing/2014/main" id="{6B5FFC03-2C24-B358-6F7B-11370276E2A5}"/>
                  </a:ext>
                </a:extLst>
              </p:cNvPr>
              <p:cNvSpPr txBox="1">
                <a:spLocks noRot="1" noChangeAspect="1" noMove="1" noResize="1" noEditPoints="1" noAdjustHandles="1" noChangeArrowheads="1" noChangeShapeType="1" noTextEdit="1"/>
              </p:cNvSpPr>
              <p:nvPr/>
            </p:nvSpPr>
            <p:spPr>
              <a:xfrm>
                <a:off x="4735921" y="3263305"/>
                <a:ext cx="302968" cy="430887"/>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graphicFrame>
            <p:nvGraphicFramePr>
              <p:cNvPr id="23" name="表格 22">
                <a:extLst>
                  <a:ext uri="{FF2B5EF4-FFF2-40B4-BE49-F238E27FC236}">
                    <a16:creationId xmlns:a16="http://schemas.microsoft.com/office/drawing/2014/main" id="{2E5B5E13-62D8-94E3-A932-E56A56402C60}"/>
                  </a:ext>
                </a:extLst>
              </p:cNvPr>
              <p:cNvGraphicFramePr>
                <a:graphicFrameLocks noGrp="1"/>
              </p:cNvGraphicFramePr>
              <p:nvPr>
                <p:extLst>
                  <p:ext uri="{D42A27DB-BD31-4B8C-83A1-F6EECF244321}">
                    <p14:modId xmlns:p14="http://schemas.microsoft.com/office/powerpoint/2010/main" val="4178180789"/>
                  </p:ext>
                </p:extLst>
              </p:nvPr>
            </p:nvGraphicFramePr>
            <p:xfrm>
              <a:off x="4957675" y="3520115"/>
              <a:ext cx="905005" cy="887390"/>
            </p:xfrm>
            <a:graphic>
              <a:graphicData uri="http://schemas.openxmlformats.org/drawingml/2006/table">
                <a:tbl>
                  <a:tblPr firstRow="1" bandRow="1">
                    <a:tableStyleId>{5940675A-B579-460E-94D1-54222C63F5DA}</a:tableStyleId>
                  </a:tblPr>
                  <a:tblGrid>
                    <a:gridCol w="181001">
                      <a:extLst>
                        <a:ext uri="{9D8B030D-6E8A-4147-A177-3AD203B41FA5}">
                          <a16:colId xmlns:a16="http://schemas.microsoft.com/office/drawing/2014/main" val="3510747846"/>
                        </a:ext>
                      </a:extLst>
                    </a:gridCol>
                    <a:gridCol w="181001">
                      <a:extLst>
                        <a:ext uri="{9D8B030D-6E8A-4147-A177-3AD203B41FA5}">
                          <a16:colId xmlns:a16="http://schemas.microsoft.com/office/drawing/2014/main" val="3865132568"/>
                        </a:ext>
                      </a:extLst>
                    </a:gridCol>
                    <a:gridCol w="181001">
                      <a:extLst>
                        <a:ext uri="{9D8B030D-6E8A-4147-A177-3AD203B41FA5}">
                          <a16:colId xmlns:a16="http://schemas.microsoft.com/office/drawing/2014/main" val="2187150485"/>
                        </a:ext>
                      </a:extLst>
                    </a:gridCol>
                    <a:gridCol w="181001">
                      <a:extLst>
                        <a:ext uri="{9D8B030D-6E8A-4147-A177-3AD203B41FA5}">
                          <a16:colId xmlns:a16="http://schemas.microsoft.com/office/drawing/2014/main" val="1840645397"/>
                        </a:ext>
                      </a:extLst>
                    </a:gridCol>
                    <a:gridCol w="181001">
                      <a:extLst>
                        <a:ext uri="{9D8B030D-6E8A-4147-A177-3AD203B41FA5}">
                          <a16:colId xmlns:a16="http://schemas.microsoft.com/office/drawing/2014/main" val="763540543"/>
                        </a:ext>
                      </a:extLst>
                    </a:gridCol>
                  </a:tblGrid>
                  <a:tr h="170807">
                    <a:tc>
                      <a:txBody>
                        <a:bodyPr/>
                        <a:lstStyle/>
                        <a:p>
                          <a:r>
                            <a:rPr lang="en-US" altLang="zh-CN" sz="800" dirty="0"/>
                            <a:t>0</a:t>
                          </a:r>
                          <a:endParaRPr lang="zh-CN" altLang="en-US" sz="800" dirty="0"/>
                        </a:p>
                      </a:txBody>
                      <a:tcPr marL="55560" marR="55560" marT="27779" marB="27779">
                        <a:solidFill>
                          <a:schemeClr val="tx2">
                            <a:lumMod val="20000"/>
                            <a:lumOff val="80000"/>
                          </a:schemeClr>
                        </a:solidFill>
                      </a:tcPr>
                    </a:tc>
                    <a:tc>
                      <a:txBody>
                        <a:bodyPr/>
                        <a:lstStyle/>
                        <a:p>
                          <a:endParaRPr lang="zh-CN" altLang="en-US" sz="800" dirty="0">
                            <a:highlight>
                              <a:srgbClr val="FFFF00"/>
                            </a:highlight>
                          </a:endParaRPr>
                        </a:p>
                      </a:txBody>
                      <a:tcPr marL="55560" marR="55560" marT="27779" marB="27779">
                        <a:solidFill>
                          <a:schemeClr val="tx2">
                            <a:lumMod val="20000"/>
                            <a:lumOff val="80000"/>
                          </a:schemeClr>
                        </a:solidFill>
                      </a:tcPr>
                    </a:tc>
                    <a:tc>
                      <a:txBody>
                        <a:bodyPr/>
                        <a:lstStyle/>
                        <a:p>
                          <a:pPr/>
                          <a14:m>
                            <m:oMathPara xmlns:m="http://schemas.openxmlformats.org/officeDocument/2006/math">
                              <m:oMathParaPr>
                                <m:jc m:val="centerGroup"/>
                              </m:oMathParaPr>
                              <m:oMath xmlns:m="http://schemas.openxmlformats.org/officeDocument/2006/math">
                                <m:r>
                                  <a:rPr lang="zh-CN" altLang="en-US" sz="800" i="1" smtClean="0">
                                    <a:latin typeface="Cambria Math" panose="02040503050406030204" pitchFamily="18" charset="0"/>
                                  </a:rPr>
                                  <m:t>⋯</m:t>
                                </m:r>
                              </m:oMath>
                            </m:oMathPara>
                          </a14:m>
                          <a:endParaRPr lang="zh-CN" altLang="en-US" sz="800" dirty="0"/>
                        </a:p>
                      </a:txBody>
                      <a:tcPr marL="55560" marR="55560" marT="27779" marB="27779">
                        <a:solidFill>
                          <a:schemeClr val="tx2">
                            <a:lumMod val="20000"/>
                            <a:lumOff val="80000"/>
                          </a:schemeClr>
                        </a:solidFill>
                      </a:tcPr>
                    </a:tc>
                    <a:tc>
                      <a:txBody>
                        <a:bodyPr/>
                        <a:lstStyle/>
                        <a:p>
                          <a:endParaRPr lang="zh-CN" altLang="en-US" sz="800" dirty="0">
                            <a:highlight>
                              <a:srgbClr val="FFFF00"/>
                            </a:highlight>
                          </a:endParaRPr>
                        </a:p>
                      </a:txBody>
                      <a:tcPr marL="55560" marR="55560" marT="27779" marB="27779">
                        <a:solidFill>
                          <a:schemeClr val="tx2">
                            <a:lumMod val="20000"/>
                            <a:lumOff val="80000"/>
                          </a:schemeClr>
                        </a:solidFill>
                      </a:tcPr>
                    </a:tc>
                    <a:tc>
                      <a:txBody>
                        <a:bodyPr/>
                        <a:lstStyle/>
                        <a:p>
                          <a:endParaRPr lang="zh-CN" altLang="en-US" sz="800" dirty="0">
                            <a:highlight>
                              <a:srgbClr val="FFFF00"/>
                            </a:highlight>
                          </a:endParaRPr>
                        </a:p>
                      </a:txBody>
                      <a:tcPr marL="55560" marR="55560" marT="27779" marB="27779">
                        <a:solidFill>
                          <a:schemeClr val="tx2">
                            <a:lumMod val="20000"/>
                            <a:lumOff val="80000"/>
                          </a:schemeClr>
                        </a:solidFill>
                      </a:tcPr>
                    </a:tc>
                    <a:extLst>
                      <a:ext uri="{0D108BD9-81ED-4DB2-BD59-A6C34878D82A}">
                        <a16:rowId xmlns:a16="http://schemas.microsoft.com/office/drawing/2014/main" val="3926844090"/>
                      </a:ext>
                    </a:extLst>
                  </a:tr>
                  <a:tr h="170807">
                    <a:tc>
                      <a:txBody>
                        <a:bodyPr/>
                        <a:lstStyle/>
                        <a:p>
                          <a:endParaRPr lang="zh-CN" altLang="en-US" sz="800" dirty="0"/>
                        </a:p>
                      </a:txBody>
                      <a:tcPr marL="55560" marR="55560" marT="27779" marB="27779">
                        <a:solidFill>
                          <a:schemeClr val="tx2">
                            <a:lumMod val="20000"/>
                            <a:lumOff val="80000"/>
                          </a:schemeClr>
                        </a:solidFill>
                      </a:tcPr>
                    </a:tc>
                    <a:tc>
                      <a:txBody>
                        <a:bodyPr/>
                        <a:lstStyle/>
                        <a:p>
                          <a:r>
                            <a:rPr lang="en-US" altLang="zh-CN" sz="800" dirty="0"/>
                            <a:t>0</a:t>
                          </a:r>
                          <a:endParaRPr lang="zh-CN" altLang="en-US" sz="800" dirty="0"/>
                        </a:p>
                      </a:txBody>
                      <a:tcPr marL="55560" marR="55560" marT="27779" marB="27779">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sz="800" i="1" smtClean="0">
                                    <a:latin typeface="Cambria Math" panose="02040503050406030204" pitchFamily="18" charset="0"/>
                                  </a:rPr>
                                  <m:t>⋯</m:t>
                                </m:r>
                              </m:oMath>
                            </m:oMathPara>
                          </a14:m>
                          <a:endParaRPr lang="zh-CN" altLang="en-US" sz="800" dirty="0"/>
                        </a:p>
                      </a:txBody>
                      <a:tcPr marL="55560" marR="55560" marT="27779" marB="27779">
                        <a:solidFill>
                          <a:schemeClr val="tx2">
                            <a:lumMod val="20000"/>
                            <a:lumOff val="80000"/>
                          </a:schemeClr>
                        </a:solidFill>
                      </a:tcPr>
                    </a:tc>
                    <a:tc>
                      <a:txBody>
                        <a:bodyPr/>
                        <a:lstStyle/>
                        <a:p>
                          <a:endParaRPr lang="zh-CN" altLang="en-US" sz="800" dirty="0"/>
                        </a:p>
                      </a:txBody>
                      <a:tcPr marL="55560" marR="55560" marT="27779" marB="27779">
                        <a:solidFill>
                          <a:schemeClr val="tx2">
                            <a:lumMod val="20000"/>
                            <a:lumOff val="80000"/>
                          </a:schemeClr>
                        </a:solidFill>
                      </a:tcPr>
                    </a:tc>
                    <a:tc>
                      <a:txBody>
                        <a:bodyPr/>
                        <a:lstStyle/>
                        <a:p>
                          <a:endParaRPr lang="zh-CN" altLang="en-US" sz="800" dirty="0"/>
                        </a:p>
                      </a:txBody>
                      <a:tcPr marL="55560" marR="55560" marT="27779" marB="27779">
                        <a:solidFill>
                          <a:schemeClr val="tx2">
                            <a:lumMod val="20000"/>
                            <a:lumOff val="80000"/>
                          </a:schemeClr>
                        </a:solidFill>
                      </a:tcPr>
                    </a:tc>
                    <a:extLst>
                      <a:ext uri="{0D108BD9-81ED-4DB2-BD59-A6C34878D82A}">
                        <a16:rowId xmlns:a16="http://schemas.microsoft.com/office/drawing/2014/main" val="958927081"/>
                      </a:ext>
                    </a:extLst>
                  </a:tr>
                  <a:tr h="170807">
                    <a:tc>
                      <a:txBody>
                        <a:bodyPr/>
                        <a:lstStyle/>
                        <a:p>
                          <a:pPr/>
                          <a14:m>
                            <m:oMathPara xmlns:m="http://schemas.openxmlformats.org/officeDocument/2006/math">
                              <m:oMathParaPr>
                                <m:jc m:val="centerGroup"/>
                              </m:oMathParaPr>
                              <m:oMath xmlns:m="http://schemas.openxmlformats.org/officeDocument/2006/math">
                                <m:r>
                                  <a:rPr lang="zh-CN" altLang="en-US" sz="800" i="1" smtClean="0">
                                    <a:latin typeface="Cambria Math" panose="02040503050406030204" pitchFamily="18" charset="0"/>
                                  </a:rPr>
                                  <m:t>⋮</m:t>
                                </m:r>
                              </m:oMath>
                            </m:oMathPara>
                          </a14:m>
                          <a:endParaRPr lang="zh-CN" altLang="en-US" sz="800" dirty="0"/>
                        </a:p>
                      </a:txBody>
                      <a:tcPr marL="55560" marR="55560" marT="27779" marB="27779">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sz="800" i="1" smtClean="0">
                                    <a:latin typeface="Cambria Math" panose="02040503050406030204" pitchFamily="18" charset="0"/>
                                  </a:rPr>
                                  <m:t>⋮</m:t>
                                </m:r>
                              </m:oMath>
                            </m:oMathPara>
                          </a14:m>
                          <a:endParaRPr lang="zh-CN" altLang="en-US" sz="800" dirty="0"/>
                        </a:p>
                      </a:txBody>
                      <a:tcPr marL="55560" marR="55560" marT="27779" marB="27779">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sz="800" i="1" smtClean="0">
                                    <a:latin typeface="Cambria Math" panose="02040503050406030204" pitchFamily="18" charset="0"/>
                                  </a:rPr>
                                  <m:t>⋱</m:t>
                                </m:r>
                              </m:oMath>
                            </m:oMathPara>
                          </a14:m>
                          <a:endParaRPr lang="zh-CN" altLang="en-US" sz="800" dirty="0"/>
                        </a:p>
                      </a:txBody>
                      <a:tcPr marL="55560" marR="55560" marT="27779" marB="27779">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sz="800" i="1" smtClean="0">
                                    <a:latin typeface="Cambria Math" panose="02040503050406030204" pitchFamily="18" charset="0"/>
                                  </a:rPr>
                                  <m:t>⋮</m:t>
                                </m:r>
                              </m:oMath>
                            </m:oMathPara>
                          </a14:m>
                          <a:endParaRPr lang="zh-CN" altLang="en-US" sz="800" dirty="0"/>
                        </a:p>
                      </a:txBody>
                      <a:tcPr marL="55560" marR="55560" marT="27779" marB="27779">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sz="800" i="1" smtClean="0">
                                    <a:latin typeface="Cambria Math" panose="02040503050406030204" pitchFamily="18" charset="0"/>
                                  </a:rPr>
                                  <m:t>⋮</m:t>
                                </m:r>
                              </m:oMath>
                            </m:oMathPara>
                          </a14:m>
                          <a:endParaRPr lang="zh-CN" altLang="en-US" sz="800" dirty="0"/>
                        </a:p>
                      </a:txBody>
                      <a:tcPr marL="55560" marR="55560" marT="27779" marB="27779">
                        <a:solidFill>
                          <a:schemeClr val="tx2">
                            <a:lumMod val="20000"/>
                            <a:lumOff val="80000"/>
                          </a:schemeClr>
                        </a:solidFill>
                      </a:tcPr>
                    </a:tc>
                    <a:extLst>
                      <a:ext uri="{0D108BD9-81ED-4DB2-BD59-A6C34878D82A}">
                        <a16:rowId xmlns:a16="http://schemas.microsoft.com/office/drawing/2014/main" val="1491983689"/>
                      </a:ext>
                    </a:extLst>
                  </a:tr>
                  <a:tr h="170807">
                    <a:tc>
                      <a:txBody>
                        <a:bodyPr/>
                        <a:lstStyle/>
                        <a:p>
                          <a:endParaRPr lang="zh-CN" altLang="en-US" sz="800" dirty="0"/>
                        </a:p>
                      </a:txBody>
                      <a:tcPr marL="55560" marR="55560" marT="27779" marB="27779">
                        <a:solidFill>
                          <a:schemeClr val="tx2">
                            <a:lumMod val="20000"/>
                            <a:lumOff val="80000"/>
                          </a:schemeClr>
                        </a:solidFill>
                      </a:tcPr>
                    </a:tc>
                    <a:tc>
                      <a:txBody>
                        <a:bodyPr/>
                        <a:lstStyle/>
                        <a:p>
                          <a:endParaRPr lang="zh-CN" altLang="en-US" sz="800" dirty="0"/>
                        </a:p>
                      </a:txBody>
                      <a:tcPr marL="55560" marR="55560" marT="27779" marB="27779">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sz="800" i="1" smtClean="0">
                                    <a:latin typeface="Cambria Math" panose="02040503050406030204" pitchFamily="18" charset="0"/>
                                  </a:rPr>
                                  <m:t>⋯</m:t>
                                </m:r>
                              </m:oMath>
                            </m:oMathPara>
                          </a14:m>
                          <a:endParaRPr lang="zh-CN" altLang="en-US" sz="800" dirty="0"/>
                        </a:p>
                      </a:txBody>
                      <a:tcPr marL="55560" marR="55560" marT="27779" marB="27779">
                        <a:solidFill>
                          <a:schemeClr val="tx2">
                            <a:lumMod val="20000"/>
                            <a:lumOff val="80000"/>
                          </a:schemeClr>
                        </a:solidFill>
                      </a:tcPr>
                    </a:tc>
                    <a:tc>
                      <a:txBody>
                        <a:bodyPr/>
                        <a:lstStyle/>
                        <a:p>
                          <a:r>
                            <a:rPr lang="en-US" altLang="zh-CN" sz="800" dirty="0"/>
                            <a:t>0</a:t>
                          </a:r>
                          <a:endParaRPr lang="zh-CN" altLang="en-US" sz="800" dirty="0"/>
                        </a:p>
                      </a:txBody>
                      <a:tcPr marL="55560" marR="55560" marT="27779" marB="27779">
                        <a:solidFill>
                          <a:schemeClr val="tx2">
                            <a:lumMod val="20000"/>
                            <a:lumOff val="80000"/>
                          </a:schemeClr>
                        </a:solidFill>
                      </a:tcPr>
                    </a:tc>
                    <a:tc>
                      <a:txBody>
                        <a:bodyPr/>
                        <a:lstStyle/>
                        <a:p>
                          <a:endParaRPr lang="zh-CN" altLang="en-US" sz="800" dirty="0"/>
                        </a:p>
                      </a:txBody>
                      <a:tcPr marL="55560" marR="55560" marT="27779" marB="27779">
                        <a:solidFill>
                          <a:schemeClr val="tx2">
                            <a:lumMod val="20000"/>
                            <a:lumOff val="80000"/>
                          </a:schemeClr>
                        </a:solidFill>
                      </a:tcPr>
                    </a:tc>
                    <a:extLst>
                      <a:ext uri="{0D108BD9-81ED-4DB2-BD59-A6C34878D82A}">
                        <a16:rowId xmlns:a16="http://schemas.microsoft.com/office/drawing/2014/main" val="307227259"/>
                      </a:ext>
                    </a:extLst>
                  </a:tr>
                  <a:tr h="170807">
                    <a:tc>
                      <a:txBody>
                        <a:bodyPr/>
                        <a:lstStyle/>
                        <a:p>
                          <a:endParaRPr lang="zh-CN" altLang="en-US" sz="800" dirty="0"/>
                        </a:p>
                      </a:txBody>
                      <a:tcPr marL="55560" marR="55560" marT="27779" marB="27779">
                        <a:solidFill>
                          <a:schemeClr val="tx2">
                            <a:lumMod val="20000"/>
                            <a:lumOff val="80000"/>
                          </a:schemeClr>
                        </a:solidFill>
                      </a:tcPr>
                    </a:tc>
                    <a:tc>
                      <a:txBody>
                        <a:bodyPr/>
                        <a:lstStyle/>
                        <a:p>
                          <a:endParaRPr lang="zh-CN" altLang="en-US" sz="800" dirty="0"/>
                        </a:p>
                      </a:txBody>
                      <a:tcPr marL="55560" marR="55560" marT="27779" marB="27779">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sz="800" i="1" smtClean="0">
                                    <a:latin typeface="Cambria Math" panose="02040503050406030204" pitchFamily="18" charset="0"/>
                                  </a:rPr>
                                  <m:t>⋯</m:t>
                                </m:r>
                              </m:oMath>
                            </m:oMathPara>
                          </a14:m>
                          <a:endParaRPr lang="zh-CN" altLang="en-US" sz="800" dirty="0"/>
                        </a:p>
                      </a:txBody>
                      <a:tcPr marL="55560" marR="55560" marT="27779" marB="27779">
                        <a:solidFill>
                          <a:schemeClr val="tx2">
                            <a:lumMod val="20000"/>
                            <a:lumOff val="80000"/>
                          </a:schemeClr>
                        </a:solidFill>
                      </a:tcPr>
                    </a:tc>
                    <a:tc>
                      <a:txBody>
                        <a:bodyPr/>
                        <a:lstStyle/>
                        <a:p>
                          <a:endParaRPr lang="zh-CN" altLang="en-US" sz="800" dirty="0"/>
                        </a:p>
                      </a:txBody>
                      <a:tcPr marL="55560" marR="55560" marT="27779" marB="27779">
                        <a:solidFill>
                          <a:schemeClr val="tx2">
                            <a:lumMod val="20000"/>
                            <a:lumOff val="80000"/>
                          </a:schemeClr>
                        </a:solidFill>
                      </a:tcPr>
                    </a:tc>
                    <a:tc>
                      <a:txBody>
                        <a:bodyPr/>
                        <a:lstStyle/>
                        <a:p>
                          <a:r>
                            <a:rPr lang="en-US" altLang="zh-CN" sz="800" dirty="0"/>
                            <a:t>0</a:t>
                          </a:r>
                          <a:endParaRPr lang="zh-CN" altLang="en-US" sz="800" dirty="0"/>
                        </a:p>
                      </a:txBody>
                      <a:tcPr marL="55560" marR="55560" marT="27779" marB="27779">
                        <a:solidFill>
                          <a:schemeClr val="tx2">
                            <a:lumMod val="20000"/>
                            <a:lumOff val="80000"/>
                          </a:schemeClr>
                        </a:solidFill>
                      </a:tcPr>
                    </a:tc>
                    <a:extLst>
                      <a:ext uri="{0D108BD9-81ED-4DB2-BD59-A6C34878D82A}">
                        <a16:rowId xmlns:a16="http://schemas.microsoft.com/office/drawing/2014/main" val="2353181631"/>
                      </a:ext>
                    </a:extLst>
                  </a:tr>
                </a:tbl>
              </a:graphicData>
            </a:graphic>
          </p:graphicFrame>
        </mc:Choice>
        <mc:Fallback xmlns="">
          <p:graphicFrame>
            <p:nvGraphicFramePr>
              <p:cNvPr id="23" name="表格 22">
                <a:extLst>
                  <a:ext uri="{FF2B5EF4-FFF2-40B4-BE49-F238E27FC236}">
                    <a16:creationId xmlns:a16="http://schemas.microsoft.com/office/drawing/2014/main" id="{2E5B5E13-62D8-94E3-A932-E56A56402C60}"/>
                  </a:ext>
                </a:extLst>
              </p:cNvPr>
              <p:cNvGraphicFramePr>
                <a:graphicFrameLocks noGrp="1"/>
              </p:cNvGraphicFramePr>
              <p:nvPr>
                <p:extLst>
                  <p:ext uri="{D42A27DB-BD31-4B8C-83A1-F6EECF244321}">
                    <p14:modId xmlns:p14="http://schemas.microsoft.com/office/powerpoint/2010/main" val="4178180789"/>
                  </p:ext>
                </p:extLst>
              </p:nvPr>
            </p:nvGraphicFramePr>
            <p:xfrm>
              <a:off x="4957675" y="3520115"/>
              <a:ext cx="905005" cy="887390"/>
            </p:xfrm>
            <a:graphic>
              <a:graphicData uri="http://schemas.openxmlformats.org/drawingml/2006/table">
                <a:tbl>
                  <a:tblPr firstRow="1" bandRow="1">
                    <a:tableStyleId>{5940675A-B579-460E-94D1-54222C63F5DA}</a:tableStyleId>
                  </a:tblPr>
                  <a:tblGrid>
                    <a:gridCol w="181001">
                      <a:extLst>
                        <a:ext uri="{9D8B030D-6E8A-4147-A177-3AD203B41FA5}">
                          <a16:colId xmlns:a16="http://schemas.microsoft.com/office/drawing/2014/main" val="3510747846"/>
                        </a:ext>
                      </a:extLst>
                    </a:gridCol>
                    <a:gridCol w="181001">
                      <a:extLst>
                        <a:ext uri="{9D8B030D-6E8A-4147-A177-3AD203B41FA5}">
                          <a16:colId xmlns:a16="http://schemas.microsoft.com/office/drawing/2014/main" val="3865132568"/>
                        </a:ext>
                      </a:extLst>
                    </a:gridCol>
                    <a:gridCol w="181001">
                      <a:extLst>
                        <a:ext uri="{9D8B030D-6E8A-4147-A177-3AD203B41FA5}">
                          <a16:colId xmlns:a16="http://schemas.microsoft.com/office/drawing/2014/main" val="2187150485"/>
                        </a:ext>
                      </a:extLst>
                    </a:gridCol>
                    <a:gridCol w="181001">
                      <a:extLst>
                        <a:ext uri="{9D8B030D-6E8A-4147-A177-3AD203B41FA5}">
                          <a16:colId xmlns:a16="http://schemas.microsoft.com/office/drawing/2014/main" val="1840645397"/>
                        </a:ext>
                      </a:extLst>
                    </a:gridCol>
                    <a:gridCol w="181001">
                      <a:extLst>
                        <a:ext uri="{9D8B030D-6E8A-4147-A177-3AD203B41FA5}">
                          <a16:colId xmlns:a16="http://schemas.microsoft.com/office/drawing/2014/main" val="763540543"/>
                        </a:ext>
                      </a:extLst>
                    </a:gridCol>
                  </a:tblGrid>
                  <a:tr h="177478">
                    <a:tc>
                      <a:txBody>
                        <a:bodyPr/>
                        <a:lstStyle/>
                        <a:p>
                          <a:r>
                            <a:rPr lang="en-US" altLang="zh-CN" sz="800" dirty="0"/>
                            <a:t>0</a:t>
                          </a:r>
                          <a:endParaRPr lang="zh-CN" altLang="en-US" sz="800" dirty="0"/>
                        </a:p>
                      </a:txBody>
                      <a:tcPr marL="55560" marR="55560" marT="27779" marB="27779">
                        <a:solidFill>
                          <a:schemeClr val="tx2">
                            <a:lumMod val="20000"/>
                            <a:lumOff val="80000"/>
                          </a:schemeClr>
                        </a:solidFill>
                      </a:tcPr>
                    </a:tc>
                    <a:tc>
                      <a:txBody>
                        <a:bodyPr/>
                        <a:lstStyle/>
                        <a:p>
                          <a:endParaRPr lang="zh-CN" altLang="en-US" sz="800" dirty="0">
                            <a:highlight>
                              <a:srgbClr val="FFFF00"/>
                            </a:highlight>
                          </a:endParaRPr>
                        </a:p>
                      </a:txBody>
                      <a:tcPr marL="55560" marR="55560" marT="27779" marB="27779">
                        <a:solidFill>
                          <a:schemeClr val="tx2">
                            <a:lumMod val="20000"/>
                            <a:lumOff val="80000"/>
                          </a:schemeClr>
                        </a:solidFill>
                      </a:tcPr>
                    </a:tc>
                    <a:tc>
                      <a:txBody>
                        <a:bodyPr/>
                        <a:lstStyle/>
                        <a:p>
                          <a:endParaRPr lang="zh-CN"/>
                        </a:p>
                      </a:txBody>
                      <a:tcPr marL="55560" marR="55560" marT="27779" marB="27779">
                        <a:blipFill>
                          <a:blip r:embed="rId7"/>
                          <a:stretch>
                            <a:fillRect l="-210345" t="-3448" r="-213793" b="-427586"/>
                          </a:stretch>
                        </a:blipFill>
                      </a:tcPr>
                    </a:tc>
                    <a:tc>
                      <a:txBody>
                        <a:bodyPr/>
                        <a:lstStyle/>
                        <a:p>
                          <a:endParaRPr lang="zh-CN" altLang="en-US" sz="800" dirty="0">
                            <a:highlight>
                              <a:srgbClr val="FFFF00"/>
                            </a:highlight>
                          </a:endParaRPr>
                        </a:p>
                      </a:txBody>
                      <a:tcPr marL="55560" marR="55560" marT="27779" marB="27779">
                        <a:solidFill>
                          <a:schemeClr val="tx2">
                            <a:lumMod val="20000"/>
                            <a:lumOff val="80000"/>
                          </a:schemeClr>
                        </a:solidFill>
                      </a:tcPr>
                    </a:tc>
                    <a:tc>
                      <a:txBody>
                        <a:bodyPr/>
                        <a:lstStyle/>
                        <a:p>
                          <a:endParaRPr lang="zh-CN" altLang="en-US" sz="800" dirty="0">
                            <a:highlight>
                              <a:srgbClr val="FFFF00"/>
                            </a:highlight>
                          </a:endParaRPr>
                        </a:p>
                      </a:txBody>
                      <a:tcPr marL="55560" marR="55560" marT="27779" marB="27779">
                        <a:solidFill>
                          <a:schemeClr val="tx2">
                            <a:lumMod val="20000"/>
                            <a:lumOff val="80000"/>
                          </a:schemeClr>
                        </a:solidFill>
                      </a:tcPr>
                    </a:tc>
                    <a:extLst>
                      <a:ext uri="{0D108BD9-81ED-4DB2-BD59-A6C34878D82A}">
                        <a16:rowId xmlns:a16="http://schemas.microsoft.com/office/drawing/2014/main" val="3926844090"/>
                      </a:ext>
                    </a:extLst>
                  </a:tr>
                  <a:tr h="177478">
                    <a:tc>
                      <a:txBody>
                        <a:bodyPr/>
                        <a:lstStyle/>
                        <a:p>
                          <a:endParaRPr lang="zh-CN" altLang="en-US" sz="800" dirty="0"/>
                        </a:p>
                      </a:txBody>
                      <a:tcPr marL="55560" marR="55560" marT="27779" marB="27779">
                        <a:solidFill>
                          <a:schemeClr val="tx2">
                            <a:lumMod val="20000"/>
                            <a:lumOff val="80000"/>
                          </a:schemeClr>
                        </a:solidFill>
                      </a:tcPr>
                    </a:tc>
                    <a:tc>
                      <a:txBody>
                        <a:bodyPr/>
                        <a:lstStyle/>
                        <a:p>
                          <a:r>
                            <a:rPr lang="en-US" altLang="zh-CN" sz="800" dirty="0"/>
                            <a:t>0</a:t>
                          </a:r>
                          <a:endParaRPr lang="zh-CN" altLang="en-US" sz="800" dirty="0"/>
                        </a:p>
                      </a:txBody>
                      <a:tcPr marL="55560" marR="55560" marT="27779" marB="27779">
                        <a:solidFill>
                          <a:schemeClr val="tx2">
                            <a:lumMod val="20000"/>
                            <a:lumOff val="80000"/>
                          </a:schemeClr>
                        </a:solidFill>
                      </a:tcPr>
                    </a:tc>
                    <a:tc>
                      <a:txBody>
                        <a:bodyPr/>
                        <a:lstStyle/>
                        <a:p>
                          <a:endParaRPr lang="zh-CN"/>
                        </a:p>
                      </a:txBody>
                      <a:tcPr marL="55560" marR="55560" marT="27779" marB="27779">
                        <a:blipFill>
                          <a:blip r:embed="rId7"/>
                          <a:stretch>
                            <a:fillRect l="-210345" t="-100000" r="-213793" b="-313333"/>
                          </a:stretch>
                        </a:blipFill>
                      </a:tcPr>
                    </a:tc>
                    <a:tc>
                      <a:txBody>
                        <a:bodyPr/>
                        <a:lstStyle/>
                        <a:p>
                          <a:endParaRPr lang="zh-CN" altLang="en-US" sz="800" dirty="0"/>
                        </a:p>
                      </a:txBody>
                      <a:tcPr marL="55560" marR="55560" marT="27779" marB="27779">
                        <a:solidFill>
                          <a:schemeClr val="tx2">
                            <a:lumMod val="20000"/>
                            <a:lumOff val="80000"/>
                          </a:schemeClr>
                        </a:solidFill>
                      </a:tcPr>
                    </a:tc>
                    <a:tc>
                      <a:txBody>
                        <a:bodyPr/>
                        <a:lstStyle/>
                        <a:p>
                          <a:endParaRPr lang="zh-CN" altLang="en-US" sz="800" dirty="0"/>
                        </a:p>
                      </a:txBody>
                      <a:tcPr marL="55560" marR="55560" marT="27779" marB="27779">
                        <a:solidFill>
                          <a:schemeClr val="tx2">
                            <a:lumMod val="20000"/>
                            <a:lumOff val="80000"/>
                          </a:schemeClr>
                        </a:solidFill>
                      </a:tcPr>
                    </a:tc>
                    <a:extLst>
                      <a:ext uri="{0D108BD9-81ED-4DB2-BD59-A6C34878D82A}">
                        <a16:rowId xmlns:a16="http://schemas.microsoft.com/office/drawing/2014/main" val="958927081"/>
                      </a:ext>
                    </a:extLst>
                  </a:tr>
                  <a:tr h="177478">
                    <a:tc>
                      <a:txBody>
                        <a:bodyPr/>
                        <a:lstStyle/>
                        <a:p>
                          <a:endParaRPr lang="zh-CN"/>
                        </a:p>
                      </a:txBody>
                      <a:tcPr marL="55560" marR="55560" marT="27779" marB="27779">
                        <a:blipFill>
                          <a:blip r:embed="rId7"/>
                          <a:stretch>
                            <a:fillRect l="-3333" t="-206897" r="-403333" b="-224138"/>
                          </a:stretch>
                        </a:blipFill>
                      </a:tcPr>
                    </a:tc>
                    <a:tc>
                      <a:txBody>
                        <a:bodyPr/>
                        <a:lstStyle/>
                        <a:p>
                          <a:endParaRPr lang="zh-CN"/>
                        </a:p>
                      </a:txBody>
                      <a:tcPr marL="55560" marR="55560" marT="27779" marB="27779">
                        <a:blipFill>
                          <a:blip r:embed="rId7"/>
                          <a:stretch>
                            <a:fillRect l="-103333" t="-206897" r="-303333" b="-224138"/>
                          </a:stretch>
                        </a:blipFill>
                      </a:tcPr>
                    </a:tc>
                    <a:tc>
                      <a:txBody>
                        <a:bodyPr/>
                        <a:lstStyle/>
                        <a:p>
                          <a:endParaRPr lang="zh-CN"/>
                        </a:p>
                      </a:txBody>
                      <a:tcPr marL="55560" marR="55560" marT="27779" marB="27779">
                        <a:blipFill>
                          <a:blip r:embed="rId7"/>
                          <a:stretch>
                            <a:fillRect l="-210345" t="-206897" r="-213793" b="-224138"/>
                          </a:stretch>
                        </a:blipFill>
                      </a:tcPr>
                    </a:tc>
                    <a:tc>
                      <a:txBody>
                        <a:bodyPr/>
                        <a:lstStyle/>
                        <a:p>
                          <a:endParaRPr lang="zh-CN"/>
                        </a:p>
                      </a:txBody>
                      <a:tcPr marL="55560" marR="55560" marT="27779" marB="27779">
                        <a:blipFill>
                          <a:blip r:embed="rId7"/>
                          <a:stretch>
                            <a:fillRect l="-300000" t="-206897" r="-106667" b="-224138"/>
                          </a:stretch>
                        </a:blipFill>
                      </a:tcPr>
                    </a:tc>
                    <a:tc>
                      <a:txBody>
                        <a:bodyPr/>
                        <a:lstStyle/>
                        <a:p>
                          <a:endParaRPr lang="zh-CN"/>
                        </a:p>
                      </a:txBody>
                      <a:tcPr marL="55560" marR="55560" marT="27779" marB="27779">
                        <a:blipFill>
                          <a:blip r:embed="rId7"/>
                          <a:stretch>
                            <a:fillRect l="-400000" t="-206897" r="-6667" b="-224138"/>
                          </a:stretch>
                        </a:blipFill>
                      </a:tcPr>
                    </a:tc>
                    <a:extLst>
                      <a:ext uri="{0D108BD9-81ED-4DB2-BD59-A6C34878D82A}">
                        <a16:rowId xmlns:a16="http://schemas.microsoft.com/office/drawing/2014/main" val="1491983689"/>
                      </a:ext>
                    </a:extLst>
                  </a:tr>
                  <a:tr h="177478">
                    <a:tc>
                      <a:txBody>
                        <a:bodyPr/>
                        <a:lstStyle/>
                        <a:p>
                          <a:endParaRPr lang="zh-CN" altLang="en-US" sz="800" dirty="0"/>
                        </a:p>
                      </a:txBody>
                      <a:tcPr marL="55560" marR="55560" marT="27779" marB="27779">
                        <a:solidFill>
                          <a:schemeClr val="tx2">
                            <a:lumMod val="20000"/>
                            <a:lumOff val="80000"/>
                          </a:schemeClr>
                        </a:solidFill>
                      </a:tcPr>
                    </a:tc>
                    <a:tc>
                      <a:txBody>
                        <a:bodyPr/>
                        <a:lstStyle/>
                        <a:p>
                          <a:endParaRPr lang="zh-CN" altLang="en-US" sz="800" dirty="0"/>
                        </a:p>
                      </a:txBody>
                      <a:tcPr marL="55560" marR="55560" marT="27779" marB="27779">
                        <a:solidFill>
                          <a:schemeClr val="tx2">
                            <a:lumMod val="20000"/>
                            <a:lumOff val="80000"/>
                          </a:schemeClr>
                        </a:solidFill>
                      </a:tcPr>
                    </a:tc>
                    <a:tc>
                      <a:txBody>
                        <a:bodyPr/>
                        <a:lstStyle/>
                        <a:p>
                          <a:endParaRPr lang="zh-CN"/>
                        </a:p>
                      </a:txBody>
                      <a:tcPr marL="55560" marR="55560" marT="27779" marB="27779">
                        <a:blipFill>
                          <a:blip r:embed="rId7"/>
                          <a:stretch>
                            <a:fillRect l="-210345" t="-296667" r="-213793" b="-116667"/>
                          </a:stretch>
                        </a:blipFill>
                      </a:tcPr>
                    </a:tc>
                    <a:tc>
                      <a:txBody>
                        <a:bodyPr/>
                        <a:lstStyle/>
                        <a:p>
                          <a:r>
                            <a:rPr lang="en-US" altLang="zh-CN" sz="800" dirty="0"/>
                            <a:t>0</a:t>
                          </a:r>
                          <a:endParaRPr lang="zh-CN" altLang="en-US" sz="800" dirty="0"/>
                        </a:p>
                      </a:txBody>
                      <a:tcPr marL="55560" marR="55560" marT="27779" marB="27779">
                        <a:solidFill>
                          <a:schemeClr val="tx2">
                            <a:lumMod val="20000"/>
                            <a:lumOff val="80000"/>
                          </a:schemeClr>
                        </a:solidFill>
                      </a:tcPr>
                    </a:tc>
                    <a:tc>
                      <a:txBody>
                        <a:bodyPr/>
                        <a:lstStyle/>
                        <a:p>
                          <a:endParaRPr lang="zh-CN" altLang="en-US" sz="800" dirty="0"/>
                        </a:p>
                      </a:txBody>
                      <a:tcPr marL="55560" marR="55560" marT="27779" marB="27779">
                        <a:solidFill>
                          <a:schemeClr val="tx2">
                            <a:lumMod val="20000"/>
                            <a:lumOff val="80000"/>
                          </a:schemeClr>
                        </a:solidFill>
                      </a:tcPr>
                    </a:tc>
                    <a:extLst>
                      <a:ext uri="{0D108BD9-81ED-4DB2-BD59-A6C34878D82A}">
                        <a16:rowId xmlns:a16="http://schemas.microsoft.com/office/drawing/2014/main" val="307227259"/>
                      </a:ext>
                    </a:extLst>
                  </a:tr>
                  <a:tr h="177478">
                    <a:tc>
                      <a:txBody>
                        <a:bodyPr/>
                        <a:lstStyle/>
                        <a:p>
                          <a:endParaRPr lang="zh-CN" altLang="en-US" sz="800" dirty="0"/>
                        </a:p>
                      </a:txBody>
                      <a:tcPr marL="55560" marR="55560" marT="27779" marB="27779">
                        <a:solidFill>
                          <a:schemeClr val="tx2">
                            <a:lumMod val="20000"/>
                            <a:lumOff val="80000"/>
                          </a:schemeClr>
                        </a:solidFill>
                      </a:tcPr>
                    </a:tc>
                    <a:tc>
                      <a:txBody>
                        <a:bodyPr/>
                        <a:lstStyle/>
                        <a:p>
                          <a:endParaRPr lang="zh-CN" altLang="en-US" sz="800" dirty="0"/>
                        </a:p>
                      </a:txBody>
                      <a:tcPr marL="55560" marR="55560" marT="27779" marB="27779">
                        <a:solidFill>
                          <a:schemeClr val="tx2">
                            <a:lumMod val="20000"/>
                            <a:lumOff val="80000"/>
                          </a:schemeClr>
                        </a:solidFill>
                      </a:tcPr>
                    </a:tc>
                    <a:tc>
                      <a:txBody>
                        <a:bodyPr/>
                        <a:lstStyle/>
                        <a:p>
                          <a:endParaRPr lang="zh-CN"/>
                        </a:p>
                      </a:txBody>
                      <a:tcPr marL="55560" marR="55560" marT="27779" marB="27779">
                        <a:blipFill>
                          <a:blip r:embed="rId7"/>
                          <a:stretch>
                            <a:fillRect l="-210345" t="-410345" r="-213793" b="-20690"/>
                          </a:stretch>
                        </a:blipFill>
                      </a:tcPr>
                    </a:tc>
                    <a:tc>
                      <a:txBody>
                        <a:bodyPr/>
                        <a:lstStyle/>
                        <a:p>
                          <a:endParaRPr lang="zh-CN" altLang="en-US" sz="800" dirty="0"/>
                        </a:p>
                      </a:txBody>
                      <a:tcPr marL="55560" marR="55560" marT="27779" marB="27779">
                        <a:solidFill>
                          <a:schemeClr val="tx2">
                            <a:lumMod val="20000"/>
                            <a:lumOff val="80000"/>
                          </a:schemeClr>
                        </a:solidFill>
                      </a:tcPr>
                    </a:tc>
                    <a:tc>
                      <a:txBody>
                        <a:bodyPr/>
                        <a:lstStyle/>
                        <a:p>
                          <a:r>
                            <a:rPr lang="en-US" altLang="zh-CN" sz="800" dirty="0"/>
                            <a:t>0</a:t>
                          </a:r>
                          <a:endParaRPr lang="zh-CN" altLang="en-US" sz="800" dirty="0"/>
                        </a:p>
                      </a:txBody>
                      <a:tcPr marL="55560" marR="55560" marT="27779" marB="27779">
                        <a:solidFill>
                          <a:schemeClr val="tx2">
                            <a:lumMod val="20000"/>
                            <a:lumOff val="80000"/>
                          </a:schemeClr>
                        </a:solidFill>
                      </a:tcPr>
                    </a:tc>
                    <a:extLst>
                      <a:ext uri="{0D108BD9-81ED-4DB2-BD59-A6C34878D82A}">
                        <a16:rowId xmlns:a16="http://schemas.microsoft.com/office/drawing/2014/main" val="2353181631"/>
                      </a:ext>
                    </a:extLst>
                  </a:tr>
                </a:tbl>
              </a:graphicData>
            </a:graphic>
          </p:graphicFrame>
        </mc:Fallback>
      </mc:AlternateContent>
      <p:sp>
        <p:nvSpPr>
          <p:cNvPr id="24" name="文本框 23">
            <a:extLst>
              <a:ext uri="{FF2B5EF4-FFF2-40B4-BE49-F238E27FC236}">
                <a16:creationId xmlns:a16="http://schemas.microsoft.com/office/drawing/2014/main" id="{15C39B39-8F51-CDA2-EF48-7488221510C2}"/>
              </a:ext>
            </a:extLst>
          </p:cNvPr>
          <p:cNvSpPr txBox="1"/>
          <p:nvPr/>
        </p:nvSpPr>
        <p:spPr>
          <a:xfrm>
            <a:off x="4135186" y="2120173"/>
            <a:ext cx="2155373" cy="369332"/>
          </a:xfrm>
          <a:prstGeom prst="rect">
            <a:avLst/>
          </a:prstGeom>
          <a:noFill/>
        </p:spPr>
        <p:txBody>
          <a:bodyPr wrap="square" rtlCol="0">
            <a:spAutoFit/>
          </a:bodyPr>
          <a:lstStyle/>
          <a:p>
            <a:pPr>
              <a:spcAft>
                <a:spcPts val="600"/>
              </a:spcAft>
            </a:pPr>
            <a:r>
              <a:rPr lang="en-US" altLang="zh-CN" b="1" dirty="0"/>
              <a:t>Trade matrices</a:t>
            </a:r>
            <a:endParaRPr lang="zh-CN" altLang="en-US" b="1" dirty="0"/>
          </a:p>
        </p:txBody>
      </p:sp>
      <p:sp>
        <p:nvSpPr>
          <p:cNvPr id="25" name="文本框 24">
            <a:extLst>
              <a:ext uri="{FF2B5EF4-FFF2-40B4-BE49-F238E27FC236}">
                <a16:creationId xmlns:a16="http://schemas.microsoft.com/office/drawing/2014/main" id="{F9DA56D2-29EA-B578-FAA3-5605D661B1DA}"/>
              </a:ext>
            </a:extLst>
          </p:cNvPr>
          <p:cNvSpPr txBox="1"/>
          <p:nvPr/>
        </p:nvSpPr>
        <p:spPr>
          <a:xfrm>
            <a:off x="3652156" y="4537655"/>
            <a:ext cx="8398329" cy="923330"/>
          </a:xfrm>
          <a:prstGeom prst="rect">
            <a:avLst/>
          </a:prstGeom>
          <a:noFill/>
        </p:spPr>
        <p:txBody>
          <a:bodyPr wrap="square" rtlCol="0">
            <a:spAutoFit/>
          </a:bodyPr>
          <a:lstStyle/>
          <a:p>
            <a:pPr>
              <a:spcAft>
                <a:spcPts val="600"/>
              </a:spcAft>
            </a:pPr>
            <a:r>
              <a:rPr lang="en-US" altLang="zh-CN" dirty="0"/>
              <a:t>Note that trade flow matrices only contain data from region r to region s (105 * 12 * 12). We calculated </a:t>
            </a:r>
            <a:r>
              <a:rPr lang="en-US" altLang="zh-CN" b="1" dirty="0"/>
              <a:t>the inflow purchase coefficients </a:t>
            </a:r>
            <a:r>
              <a:rPr lang="en-US" altLang="zh-CN" dirty="0"/>
              <a:t>to further distinguish supplier sectors, yielding 105 * 105 * 12 * 12 pieces of data (matrices on the diagonal blocks are 0).</a:t>
            </a:r>
            <a:endParaRPr lang="zh-CN" altLang="en-US" dirty="0"/>
          </a:p>
        </p:txBody>
      </p:sp>
      <p:sp>
        <p:nvSpPr>
          <p:cNvPr id="26" name="文本框 25">
            <a:extLst>
              <a:ext uri="{FF2B5EF4-FFF2-40B4-BE49-F238E27FC236}">
                <a16:creationId xmlns:a16="http://schemas.microsoft.com/office/drawing/2014/main" id="{EBECF345-1418-4DE9-7AB9-183279B10AA9}"/>
              </a:ext>
            </a:extLst>
          </p:cNvPr>
          <p:cNvSpPr txBox="1"/>
          <p:nvPr/>
        </p:nvSpPr>
        <p:spPr>
          <a:xfrm>
            <a:off x="3652156" y="5527694"/>
            <a:ext cx="8398329" cy="1000274"/>
          </a:xfrm>
          <a:prstGeom prst="rect">
            <a:avLst/>
          </a:prstGeom>
          <a:noFill/>
        </p:spPr>
        <p:txBody>
          <a:bodyPr wrap="square" rtlCol="0">
            <a:spAutoFit/>
          </a:bodyPr>
          <a:lstStyle/>
          <a:p>
            <a:pPr>
              <a:spcAft>
                <a:spcPts val="600"/>
              </a:spcAft>
            </a:pPr>
            <a:r>
              <a:rPr lang="en-US" altLang="zh-CN" dirty="0"/>
              <a:t>Finally, we iteratively adjust the imports matrix to match the NIOT. We then use the RAS method to optimize Z and F matrices in MRIO. </a:t>
            </a:r>
          </a:p>
          <a:p>
            <a:pPr>
              <a:spcAft>
                <a:spcPts val="600"/>
              </a:spcAft>
            </a:pPr>
            <a:r>
              <a:rPr lang="en-US" altLang="zh-CN" dirty="0"/>
              <a:t>The negative values in F are balanced with the NIOT separately.</a:t>
            </a:r>
            <a:endParaRPr lang="zh-CN" altLang="en-US" dirty="0"/>
          </a:p>
        </p:txBody>
      </p:sp>
    </p:spTree>
    <p:extLst>
      <p:ext uri="{BB962C8B-B14F-4D97-AF65-F5344CB8AC3E}">
        <p14:creationId xmlns:p14="http://schemas.microsoft.com/office/powerpoint/2010/main" val="17998212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5E4974-5C36-7D39-A8ED-1755151D3C2A}"/>
            </a:ext>
          </a:extLst>
        </p:cNvPr>
        <p:cNvGrpSpPr/>
        <p:nvPr/>
      </p:nvGrpSpPr>
      <p:grpSpPr>
        <a:xfrm>
          <a:off x="0" y="0"/>
          <a:ext cx="0" cy="0"/>
          <a:chOff x="0" y="0"/>
          <a:chExt cx="0" cy="0"/>
        </a:xfrm>
      </p:grpSpPr>
      <p:sp>
        <p:nvSpPr>
          <p:cNvPr id="4" name="矩形 3">
            <a:extLst>
              <a:ext uri="{FF2B5EF4-FFF2-40B4-BE49-F238E27FC236}">
                <a16:creationId xmlns:a16="http://schemas.microsoft.com/office/drawing/2014/main" id="{44976256-931B-6101-F395-6A24653EC8A2}"/>
              </a:ext>
            </a:extLst>
          </p:cNvPr>
          <p:cNvSpPr/>
          <p:nvPr/>
        </p:nvSpPr>
        <p:spPr>
          <a:xfrm>
            <a:off x="0" y="0"/>
            <a:ext cx="12192000" cy="11191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 name="矩形 6">
            <a:extLst>
              <a:ext uri="{FF2B5EF4-FFF2-40B4-BE49-F238E27FC236}">
                <a16:creationId xmlns:a16="http://schemas.microsoft.com/office/drawing/2014/main" id="{B76FC42C-CF5D-EBA2-48D9-AE47AE8B3AE1}"/>
              </a:ext>
            </a:extLst>
          </p:cNvPr>
          <p:cNvSpPr/>
          <p:nvPr/>
        </p:nvSpPr>
        <p:spPr>
          <a:xfrm>
            <a:off x="1180530" y="1"/>
            <a:ext cx="1119117" cy="14707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 name="直角三角形 8">
            <a:extLst>
              <a:ext uri="{FF2B5EF4-FFF2-40B4-BE49-F238E27FC236}">
                <a16:creationId xmlns:a16="http://schemas.microsoft.com/office/drawing/2014/main" id="{95E8CEC4-1D88-EDAD-3C6F-F18B4B18F216}"/>
              </a:ext>
            </a:extLst>
          </p:cNvPr>
          <p:cNvSpPr/>
          <p:nvPr/>
        </p:nvSpPr>
        <p:spPr>
          <a:xfrm rot="5400000">
            <a:off x="2312279" y="1106484"/>
            <a:ext cx="351612" cy="376878"/>
          </a:xfrm>
          <a:prstGeom prst="r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0" name="文本框 9">
            <a:extLst>
              <a:ext uri="{FF2B5EF4-FFF2-40B4-BE49-F238E27FC236}">
                <a16:creationId xmlns:a16="http://schemas.microsoft.com/office/drawing/2014/main" id="{CA7756CB-B69B-4CD9-4EDC-147ECC618325}"/>
              </a:ext>
            </a:extLst>
          </p:cNvPr>
          <p:cNvSpPr txBox="1"/>
          <p:nvPr/>
        </p:nvSpPr>
        <p:spPr>
          <a:xfrm>
            <a:off x="1493345" y="316566"/>
            <a:ext cx="493486" cy="769441"/>
          </a:xfrm>
          <a:prstGeom prst="rect">
            <a:avLst/>
          </a:prstGeom>
          <a:noFill/>
        </p:spPr>
        <p:txBody>
          <a:bodyPr wrap="square" rtlCol="0">
            <a:spAutoFit/>
          </a:bodyPr>
          <a:lstStyle/>
          <a:p>
            <a:r>
              <a:rPr lang="en-US" altLang="zh-CN" sz="4400" b="1" dirty="0">
                <a:solidFill>
                  <a:schemeClr val="bg1"/>
                </a:solidFill>
              </a:rPr>
              <a:t>5</a:t>
            </a:r>
            <a:endParaRPr lang="zh-CN" altLang="en-US" sz="4400" b="1" dirty="0">
              <a:solidFill>
                <a:schemeClr val="bg1"/>
              </a:solidFill>
            </a:endParaRPr>
          </a:p>
        </p:txBody>
      </p:sp>
      <p:sp>
        <p:nvSpPr>
          <p:cNvPr id="11" name="文本框 10">
            <a:extLst>
              <a:ext uri="{FF2B5EF4-FFF2-40B4-BE49-F238E27FC236}">
                <a16:creationId xmlns:a16="http://schemas.microsoft.com/office/drawing/2014/main" id="{E9D6F926-F4B6-6A42-9A7D-D82D72DB10CF}"/>
              </a:ext>
            </a:extLst>
          </p:cNvPr>
          <p:cNvSpPr txBox="1"/>
          <p:nvPr/>
        </p:nvSpPr>
        <p:spPr>
          <a:xfrm>
            <a:off x="2552732" y="370307"/>
            <a:ext cx="4631839" cy="646331"/>
          </a:xfrm>
          <a:prstGeom prst="rect">
            <a:avLst/>
          </a:prstGeom>
          <a:noFill/>
        </p:spPr>
        <p:txBody>
          <a:bodyPr wrap="square" rtlCol="0">
            <a:spAutoFit/>
          </a:bodyPr>
          <a:lstStyle/>
          <a:p>
            <a:r>
              <a:rPr lang="en-US" altLang="zh-CN" sz="3600" b="1" dirty="0">
                <a:solidFill>
                  <a:schemeClr val="bg1"/>
                </a:solidFill>
              </a:rPr>
              <a:t>Data Records</a:t>
            </a:r>
            <a:endParaRPr lang="zh-CN" altLang="en-US" sz="3600" b="1" dirty="0">
              <a:solidFill>
                <a:schemeClr val="bg1"/>
              </a:solidFill>
            </a:endParaRPr>
          </a:p>
        </p:txBody>
      </p:sp>
      <p:pic>
        <p:nvPicPr>
          <p:cNvPr id="6" name="图片 5">
            <a:extLst>
              <a:ext uri="{FF2B5EF4-FFF2-40B4-BE49-F238E27FC236}">
                <a16:creationId xmlns:a16="http://schemas.microsoft.com/office/drawing/2014/main" id="{4C1C4AD1-11B7-2FD6-4C3F-C34F78096892}"/>
              </a:ext>
            </a:extLst>
          </p:cNvPr>
          <p:cNvPicPr>
            <a:picLocks noChangeAspect="1"/>
          </p:cNvPicPr>
          <p:nvPr/>
        </p:nvPicPr>
        <p:blipFill>
          <a:blip r:embed="rId3"/>
          <a:stretch>
            <a:fillRect/>
          </a:stretch>
        </p:blipFill>
        <p:spPr>
          <a:xfrm>
            <a:off x="659190" y="1573206"/>
            <a:ext cx="11102824" cy="5161437"/>
          </a:xfrm>
          <a:prstGeom prst="rect">
            <a:avLst/>
          </a:prstGeom>
        </p:spPr>
      </p:pic>
    </p:spTree>
    <p:extLst>
      <p:ext uri="{BB962C8B-B14F-4D97-AF65-F5344CB8AC3E}">
        <p14:creationId xmlns:p14="http://schemas.microsoft.com/office/powerpoint/2010/main" val="31182490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50792-E9B4-85B5-E91E-25CC9B211EF4}"/>
            </a:ext>
          </a:extLst>
        </p:cNvPr>
        <p:cNvGrpSpPr/>
        <p:nvPr/>
      </p:nvGrpSpPr>
      <p:grpSpPr>
        <a:xfrm>
          <a:off x="0" y="0"/>
          <a:ext cx="0" cy="0"/>
          <a:chOff x="0" y="0"/>
          <a:chExt cx="0" cy="0"/>
        </a:xfrm>
      </p:grpSpPr>
      <p:sp>
        <p:nvSpPr>
          <p:cNvPr id="4" name="矩形 3">
            <a:extLst>
              <a:ext uri="{FF2B5EF4-FFF2-40B4-BE49-F238E27FC236}">
                <a16:creationId xmlns:a16="http://schemas.microsoft.com/office/drawing/2014/main" id="{B5EA661F-E8A1-D193-BD5C-443036694EC8}"/>
              </a:ext>
            </a:extLst>
          </p:cNvPr>
          <p:cNvSpPr/>
          <p:nvPr/>
        </p:nvSpPr>
        <p:spPr>
          <a:xfrm>
            <a:off x="0" y="0"/>
            <a:ext cx="12192000" cy="11191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 name="矩形 6">
            <a:extLst>
              <a:ext uri="{FF2B5EF4-FFF2-40B4-BE49-F238E27FC236}">
                <a16:creationId xmlns:a16="http://schemas.microsoft.com/office/drawing/2014/main" id="{1EF771EE-3E72-CD27-C1D1-A208B641E707}"/>
              </a:ext>
            </a:extLst>
          </p:cNvPr>
          <p:cNvSpPr/>
          <p:nvPr/>
        </p:nvSpPr>
        <p:spPr>
          <a:xfrm>
            <a:off x="1180530" y="1"/>
            <a:ext cx="1119117" cy="14707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 name="直角三角形 8">
            <a:extLst>
              <a:ext uri="{FF2B5EF4-FFF2-40B4-BE49-F238E27FC236}">
                <a16:creationId xmlns:a16="http://schemas.microsoft.com/office/drawing/2014/main" id="{A066FD78-25ED-CAB3-884D-84B8BAADFB88}"/>
              </a:ext>
            </a:extLst>
          </p:cNvPr>
          <p:cNvSpPr/>
          <p:nvPr/>
        </p:nvSpPr>
        <p:spPr>
          <a:xfrm rot="5400000">
            <a:off x="2312279" y="1106484"/>
            <a:ext cx="351612" cy="376878"/>
          </a:xfrm>
          <a:prstGeom prst="r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0" name="文本框 9">
            <a:extLst>
              <a:ext uri="{FF2B5EF4-FFF2-40B4-BE49-F238E27FC236}">
                <a16:creationId xmlns:a16="http://schemas.microsoft.com/office/drawing/2014/main" id="{568BB0F4-F0AF-4F8C-A526-6E32AD2778DB}"/>
              </a:ext>
            </a:extLst>
          </p:cNvPr>
          <p:cNvSpPr txBox="1"/>
          <p:nvPr/>
        </p:nvSpPr>
        <p:spPr>
          <a:xfrm>
            <a:off x="1493345" y="316566"/>
            <a:ext cx="493486" cy="769441"/>
          </a:xfrm>
          <a:prstGeom prst="rect">
            <a:avLst/>
          </a:prstGeom>
          <a:noFill/>
        </p:spPr>
        <p:txBody>
          <a:bodyPr wrap="square" rtlCol="0">
            <a:spAutoFit/>
          </a:bodyPr>
          <a:lstStyle/>
          <a:p>
            <a:r>
              <a:rPr lang="en-US" altLang="zh-CN" sz="4400" b="1" dirty="0">
                <a:solidFill>
                  <a:schemeClr val="bg1"/>
                </a:solidFill>
              </a:rPr>
              <a:t>6</a:t>
            </a:r>
            <a:endParaRPr lang="zh-CN" altLang="en-US" sz="4400" b="1" dirty="0">
              <a:solidFill>
                <a:schemeClr val="bg1"/>
              </a:solidFill>
            </a:endParaRPr>
          </a:p>
        </p:txBody>
      </p:sp>
      <p:sp>
        <p:nvSpPr>
          <p:cNvPr id="11" name="文本框 10">
            <a:extLst>
              <a:ext uri="{FF2B5EF4-FFF2-40B4-BE49-F238E27FC236}">
                <a16:creationId xmlns:a16="http://schemas.microsoft.com/office/drawing/2014/main" id="{A0E17801-8E47-C5B4-BC9F-993840515A68}"/>
              </a:ext>
            </a:extLst>
          </p:cNvPr>
          <p:cNvSpPr txBox="1"/>
          <p:nvPr/>
        </p:nvSpPr>
        <p:spPr>
          <a:xfrm>
            <a:off x="2552732" y="370307"/>
            <a:ext cx="4631839" cy="646331"/>
          </a:xfrm>
          <a:prstGeom prst="rect">
            <a:avLst/>
          </a:prstGeom>
          <a:noFill/>
        </p:spPr>
        <p:txBody>
          <a:bodyPr wrap="square" rtlCol="0">
            <a:spAutoFit/>
          </a:bodyPr>
          <a:lstStyle/>
          <a:p>
            <a:r>
              <a:rPr lang="en-US" altLang="zh-CN" sz="3600" b="1" dirty="0">
                <a:solidFill>
                  <a:schemeClr val="bg1"/>
                </a:solidFill>
              </a:rPr>
              <a:t>Data Validation</a:t>
            </a:r>
            <a:endParaRPr lang="zh-CN" altLang="en-US" sz="3600" b="1" dirty="0">
              <a:solidFill>
                <a:schemeClr val="bg1"/>
              </a:solidFill>
            </a:endParaRPr>
          </a:p>
        </p:txBody>
      </p:sp>
      <p:sp>
        <p:nvSpPr>
          <p:cNvPr id="2" name="文本框 198">
            <a:extLst>
              <a:ext uri="{FF2B5EF4-FFF2-40B4-BE49-F238E27FC236}">
                <a16:creationId xmlns:a16="http://schemas.microsoft.com/office/drawing/2014/main" id="{D1191AF8-6C5D-9522-5330-0DF14DE23F8C}"/>
              </a:ext>
            </a:extLst>
          </p:cNvPr>
          <p:cNvSpPr txBox="1">
            <a:spLocks noChangeArrowheads="1"/>
          </p:cNvSpPr>
          <p:nvPr/>
        </p:nvSpPr>
        <p:spPr bwMode="auto">
          <a:xfrm>
            <a:off x="681928" y="1787292"/>
            <a:ext cx="2600115" cy="369332"/>
          </a:xfrm>
          <a:prstGeom prst="rect">
            <a:avLst/>
          </a:prstGeom>
          <a:solidFill>
            <a:schemeClr val="accent1"/>
          </a:solidFill>
          <a:ln w="9525">
            <a:solidFill>
              <a:srgbClr val="000000"/>
            </a:solidFill>
            <a:miter lim="800000"/>
            <a:headEnd/>
            <a:tailEnd/>
          </a:ln>
        </p:spPr>
        <p:txBody>
          <a:bodyPr wrap="square">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fontAlgn="base">
              <a:lnSpc>
                <a:spcPct val="100000"/>
              </a:lnSpc>
              <a:spcBef>
                <a:spcPct val="0"/>
              </a:spcBef>
              <a:spcAft>
                <a:spcPct val="0"/>
              </a:spcAft>
              <a:buFontTx/>
              <a:buNone/>
            </a:pPr>
            <a:r>
              <a:rPr lang="en-US" altLang="zh-CN" sz="1800" dirty="0">
                <a:solidFill>
                  <a:prstClr val="white"/>
                </a:solidFill>
                <a:latin typeface="+mj-ea"/>
                <a:ea typeface="+mj-ea"/>
              </a:rPr>
              <a:t>Input-output balance</a:t>
            </a:r>
            <a:endParaRPr lang="zh-CN" altLang="en-US" sz="1800" dirty="0">
              <a:solidFill>
                <a:prstClr val="white"/>
              </a:solidFill>
              <a:latin typeface="+mj-ea"/>
              <a:ea typeface="+mj-ea"/>
            </a:endParaRPr>
          </a:p>
        </p:txBody>
      </p:sp>
      <p:sp>
        <p:nvSpPr>
          <p:cNvPr id="3" name="文本框 198">
            <a:extLst>
              <a:ext uri="{FF2B5EF4-FFF2-40B4-BE49-F238E27FC236}">
                <a16:creationId xmlns:a16="http://schemas.microsoft.com/office/drawing/2014/main" id="{DC473A02-19FB-BE0E-07E3-3D2962B6F7F0}"/>
              </a:ext>
            </a:extLst>
          </p:cNvPr>
          <p:cNvSpPr txBox="1">
            <a:spLocks noChangeArrowheads="1"/>
          </p:cNvSpPr>
          <p:nvPr/>
        </p:nvSpPr>
        <p:spPr bwMode="auto">
          <a:xfrm>
            <a:off x="681928" y="2782082"/>
            <a:ext cx="1994595" cy="369332"/>
          </a:xfrm>
          <a:prstGeom prst="rect">
            <a:avLst/>
          </a:prstGeom>
          <a:solidFill>
            <a:schemeClr val="accent1"/>
          </a:solidFill>
          <a:ln w="9525">
            <a:solidFill>
              <a:srgbClr val="000000"/>
            </a:solidFill>
            <a:miter lim="800000"/>
            <a:headEnd/>
            <a:tailEnd/>
          </a:ln>
        </p:spPr>
        <p:txBody>
          <a:bodyPr wrap="square">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fontAlgn="base">
              <a:lnSpc>
                <a:spcPct val="100000"/>
              </a:lnSpc>
              <a:spcBef>
                <a:spcPct val="0"/>
              </a:spcBef>
              <a:spcAft>
                <a:spcPct val="0"/>
              </a:spcAft>
              <a:buFontTx/>
              <a:buNone/>
            </a:pPr>
            <a:r>
              <a:rPr lang="en-US" altLang="zh-CN" sz="1800" dirty="0">
                <a:solidFill>
                  <a:prstClr val="white"/>
                </a:solidFill>
                <a:latin typeface="+mj-ea"/>
                <a:ea typeface="+mj-ea"/>
              </a:rPr>
              <a:t>Negative values</a:t>
            </a:r>
            <a:endParaRPr lang="zh-CN" altLang="en-US" sz="1800" dirty="0">
              <a:solidFill>
                <a:prstClr val="white"/>
              </a:solidFill>
              <a:latin typeface="+mj-ea"/>
              <a:ea typeface="+mj-ea"/>
            </a:endParaRPr>
          </a:p>
        </p:txBody>
      </p:sp>
      <p:sp>
        <p:nvSpPr>
          <p:cNvPr id="5" name="文本框 4">
            <a:extLst>
              <a:ext uri="{FF2B5EF4-FFF2-40B4-BE49-F238E27FC236}">
                <a16:creationId xmlns:a16="http://schemas.microsoft.com/office/drawing/2014/main" id="{74330482-E955-A0C9-C336-28807F5E2BF0}"/>
              </a:ext>
            </a:extLst>
          </p:cNvPr>
          <p:cNvSpPr txBox="1"/>
          <p:nvPr/>
        </p:nvSpPr>
        <p:spPr>
          <a:xfrm>
            <a:off x="1094014" y="2238233"/>
            <a:ext cx="8398329" cy="369332"/>
          </a:xfrm>
          <a:prstGeom prst="rect">
            <a:avLst/>
          </a:prstGeom>
          <a:noFill/>
        </p:spPr>
        <p:txBody>
          <a:bodyPr wrap="square" rtlCol="0">
            <a:spAutoFit/>
          </a:bodyPr>
          <a:lstStyle/>
          <a:p>
            <a:pPr>
              <a:spcAft>
                <a:spcPts val="600"/>
              </a:spcAft>
            </a:pPr>
            <a:r>
              <a:rPr lang="en-US" altLang="zh-CN" dirty="0"/>
              <a:t>Row sums and column sums are identical (difference &lt; 1e-9)</a:t>
            </a:r>
          </a:p>
        </p:txBody>
      </p:sp>
      <p:sp>
        <p:nvSpPr>
          <p:cNvPr id="6" name="文本框 5">
            <a:extLst>
              <a:ext uri="{FF2B5EF4-FFF2-40B4-BE49-F238E27FC236}">
                <a16:creationId xmlns:a16="http://schemas.microsoft.com/office/drawing/2014/main" id="{ADD9A115-560B-7C66-8FC7-823D7394432C}"/>
              </a:ext>
            </a:extLst>
          </p:cNvPr>
          <p:cNvSpPr txBox="1"/>
          <p:nvPr/>
        </p:nvSpPr>
        <p:spPr>
          <a:xfrm>
            <a:off x="1094013" y="3275740"/>
            <a:ext cx="10624458" cy="1431161"/>
          </a:xfrm>
          <a:prstGeom prst="rect">
            <a:avLst/>
          </a:prstGeom>
          <a:noFill/>
        </p:spPr>
        <p:txBody>
          <a:bodyPr wrap="square" rtlCol="0">
            <a:spAutoFit/>
          </a:bodyPr>
          <a:lstStyle/>
          <a:p>
            <a:pPr>
              <a:spcAft>
                <a:spcPts val="600"/>
              </a:spcAft>
            </a:pPr>
            <a:r>
              <a:rPr lang="en-US" altLang="zh-CN" dirty="0"/>
              <a:t>Negative values only appear in: </a:t>
            </a:r>
          </a:p>
          <a:p>
            <a:pPr marL="342900" indent="-342900">
              <a:spcAft>
                <a:spcPts val="600"/>
              </a:spcAft>
              <a:buFont typeface="+mj-lt"/>
              <a:buAutoNum type="arabicPeriod"/>
            </a:pPr>
            <a:r>
              <a:rPr lang="en-US" altLang="zh-CN" dirty="0"/>
              <a:t>Change of inventories and acquisition less disposal of valuables in final demand and imports</a:t>
            </a:r>
          </a:p>
          <a:p>
            <a:pPr marL="342900" indent="-342900">
              <a:spcAft>
                <a:spcPts val="600"/>
              </a:spcAft>
              <a:buFont typeface="+mj-lt"/>
              <a:buAutoNum type="arabicPeriod"/>
            </a:pPr>
            <a:r>
              <a:rPr lang="en-US" altLang="zh-CN" dirty="0"/>
              <a:t>Taxes less subsidies on products.</a:t>
            </a:r>
          </a:p>
          <a:p>
            <a:pPr marL="342900" indent="-342900">
              <a:spcAft>
                <a:spcPts val="600"/>
              </a:spcAft>
              <a:buFont typeface="+mj-lt"/>
              <a:buAutoNum type="arabicPeriod"/>
            </a:pPr>
            <a:r>
              <a:rPr lang="en-US" altLang="zh-CN" dirty="0"/>
              <a:t>Gross surplus and mixed income, and taxes less subsidies on production in value-added.</a:t>
            </a:r>
          </a:p>
        </p:txBody>
      </p:sp>
      <p:sp>
        <p:nvSpPr>
          <p:cNvPr id="8" name="文本框 198">
            <a:extLst>
              <a:ext uri="{FF2B5EF4-FFF2-40B4-BE49-F238E27FC236}">
                <a16:creationId xmlns:a16="http://schemas.microsoft.com/office/drawing/2014/main" id="{A5192549-134C-DEE8-ADC3-8E7B22554DF4}"/>
              </a:ext>
            </a:extLst>
          </p:cNvPr>
          <p:cNvSpPr txBox="1">
            <a:spLocks noChangeArrowheads="1"/>
          </p:cNvSpPr>
          <p:nvPr/>
        </p:nvSpPr>
        <p:spPr bwMode="auto">
          <a:xfrm>
            <a:off x="681928" y="4938705"/>
            <a:ext cx="3639701" cy="369332"/>
          </a:xfrm>
          <a:prstGeom prst="rect">
            <a:avLst/>
          </a:prstGeom>
          <a:solidFill>
            <a:schemeClr val="accent1"/>
          </a:solidFill>
          <a:ln w="9525">
            <a:solidFill>
              <a:srgbClr val="000000"/>
            </a:solidFill>
            <a:miter lim="800000"/>
            <a:headEnd/>
            <a:tailEnd/>
          </a:ln>
        </p:spPr>
        <p:txBody>
          <a:bodyPr wrap="square">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fontAlgn="base">
              <a:lnSpc>
                <a:spcPct val="100000"/>
              </a:lnSpc>
              <a:spcBef>
                <a:spcPct val="0"/>
              </a:spcBef>
              <a:spcAft>
                <a:spcPct val="0"/>
              </a:spcAft>
              <a:buFontTx/>
              <a:buNone/>
            </a:pPr>
            <a:r>
              <a:rPr lang="en-US" altLang="zh-CN" sz="1800" dirty="0">
                <a:solidFill>
                  <a:prstClr val="white"/>
                </a:solidFill>
                <a:latin typeface="+mj-ea"/>
                <a:ea typeface="+mj-ea"/>
              </a:rPr>
              <a:t>Compare with the NIOT: Part 1</a:t>
            </a:r>
            <a:endParaRPr lang="zh-CN" altLang="en-US" sz="1800" dirty="0">
              <a:solidFill>
                <a:prstClr val="white"/>
              </a:solidFill>
              <a:latin typeface="+mj-ea"/>
              <a:ea typeface="+mj-ea"/>
            </a:endParaRPr>
          </a:p>
        </p:txBody>
      </p:sp>
      <p:sp>
        <p:nvSpPr>
          <p:cNvPr id="12" name="文本框 11">
            <a:extLst>
              <a:ext uri="{FF2B5EF4-FFF2-40B4-BE49-F238E27FC236}">
                <a16:creationId xmlns:a16="http://schemas.microsoft.com/office/drawing/2014/main" id="{26371749-D7C1-E6D7-92E9-3B4AE606EB05}"/>
              </a:ext>
            </a:extLst>
          </p:cNvPr>
          <p:cNvSpPr txBox="1"/>
          <p:nvPr/>
        </p:nvSpPr>
        <p:spPr>
          <a:xfrm>
            <a:off x="1094013" y="5426838"/>
            <a:ext cx="10624458" cy="1000274"/>
          </a:xfrm>
          <a:prstGeom prst="rect">
            <a:avLst/>
          </a:prstGeom>
          <a:noFill/>
        </p:spPr>
        <p:txBody>
          <a:bodyPr wrap="square" rtlCol="0">
            <a:spAutoFit/>
          </a:bodyPr>
          <a:lstStyle/>
          <a:p>
            <a:pPr>
              <a:spcAft>
                <a:spcPts val="600"/>
              </a:spcAft>
            </a:pPr>
            <a:r>
              <a:rPr lang="en-US" altLang="zh-CN" dirty="0"/>
              <a:t>We aggregate the MRIO by region (and by sector for imports) to match with the shape of the NIOT.</a:t>
            </a:r>
          </a:p>
          <a:p>
            <a:pPr>
              <a:spcAft>
                <a:spcPts val="600"/>
              </a:spcAft>
            </a:pPr>
            <a:r>
              <a:rPr lang="en-US" altLang="zh-CN" dirty="0"/>
              <a:t>Comparison shows that our table are identical with the NIOT in value-added, imports, exports, total output and the column sum of intermediate use.</a:t>
            </a:r>
          </a:p>
        </p:txBody>
      </p:sp>
    </p:spTree>
    <p:extLst>
      <p:ext uri="{BB962C8B-B14F-4D97-AF65-F5344CB8AC3E}">
        <p14:creationId xmlns:p14="http://schemas.microsoft.com/office/powerpoint/2010/main" val="31715776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765450-CE31-23DA-EC68-77892848069D}"/>
            </a:ext>
          </a:extLst>
        </p:cNvPr>
        <p:cNvGrpSpPr/>
        <p:nvPr/>
      </p:nvGrpSpPr>
      <p:grpSpPr>
        <a:xfrm>
          <a:off x="0" y="0"/>
          <a:ext cx="0" cy="0"/>
          <a:chOff x="0" y="0"/>
          <a:chExt cx="0" cy="0"/>
        </a:xfrm>
      </p:grpSpPr>
      <p:sp>
        <p:nvSpPr>
          <p:cNvPr id="4" name="矩形 3">
            <a:extLst>
              <a:ext uri="{FF2B5EF4-FFF2-40B4-BE49-F238E27FC236}">
                <a16:creationId xmlns:a16="http://schemas.microsoft.com/office/drawing/2014/main" id="{56E104A8-D67C-DB2E-E172-CE8F3EFFAA6D}"/>
              </a:ext>
            </a:extLst>
          </p:cNvPr>
          <p:cNvSpPr/>
          <p:nvPr/>
        </p:nvSpPr>
        <p:spPr>
          <a:xfrm>
            <a:off x="0" y="0"/>
            <a:ext cx="12192000" cy="11191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 name="矩形 6">
            <a:extLst>
              <a:ext uri="{FF2B5EF4-FFF2-40B4-BE49-F238E27FC236}">
                <a16:creationId xmlns:a16="http://schemas.microsoft.com/office/drawing/2014/main" id="{7649C125-E69F-6F4D-0027-64071CED2887}"/>
              </a:ext>
            </a:extLst>
          </p:cNvPr>
          <p:cNvSpPr/>
          <p:nvPr/>
        </p:nvSpPr>
        <p:spPr>
          <a:xfrm>
            <a:off x="1180530" y="1"/>
            <a:ext cx="1119117" cy="14707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 name="直角三角形 8">
            <a:extLst>
              <a:ext uri="{FF2B5EF4-FFF2-40B4-BE49-F238E27FC236}">
                <a16:creationId xmlns:a16="http://schemas.microsoft.com/office/drawing/2014/main" id="{AAAB8514-FB27-2C67-E77B-0268A1EEE48C}"/>
              </a:ext>
            </a:extLst>
          </p:cNvPr>
          <p:cNvSpPr/>
          <p:nvPr/>
        </p:nvSpPr>
        <p:spPr>
          <a:xfrm rot="5400000">
            <a:off x="2312279" y="1106484"/>
            <a:ext cx="351612" cy="376878"/>
          </a:xfrm>
          <a:prstGeom prst="r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0" name="文本框 9">
            <a:extLst>
              <a:ext uri="{FF2B5EF4-FFF2-40B4-BE49-F238E27FC236}">
                <a16:creationId xmlns:a16="http://schemas.microsoft.com/office/drawing/2014/main" id="{35490BCE-36B8-A70E-91F3-B16AB62AEA88}"/>
              </a:ext>
            </a:extLst>
          </p:cNvPr>
          <p:cNvSpPr txBox="1"/>
          <p:nvPr/>
        </p:nvSpPr>
        <p:spPr>
          <a:xfrm>
            <a:off x="1493345" y="316566"/>
            <a:ext cx="493486" cy="769441"/>
          </a:xfrm>
          <a:prstGeom prst="rect">
            <a:avLst/>
          </a:prstGeom>
          <a:noFill/>
        </p:spPr>
        <p:txBody>
          <a:bodyPr wrap="square" rtlCol="0">
            <a:spAutoFit/>
          </a:bodyPr>
          <a:lstStyle/>
          <a:p>
            <a:r>
              <a:rPr lang="en-US" altLang="zh-CN" sz="4400" b="1" dirty="0">
                <a:solidFill>
                  <a:schemeClr val="bg1"/>
                </a:solidFill>
              </a:rPr>
              <a:t>6</a:t>
            </a:r>
            <a:endParaRPr lang="zh-CN" altLang="en-US" sz="4400" b="1" dirty="0">
              <a:solidFill>
                <a:schemeClr val="bg1"/>
              </a:solidFill>
            </a:endParaRPr>
          </a:p>
        </p:txBody>
      </p:sp>
      <p:sp>
        <p:nvSpPr>
          <p:cNvPr id="11" name="文本框 10">
            <a:extLst>
              <a:ext uri="{FF2B5EF4-FFF2-40B4-BE49-F238E27FC236}">
                <a16:creationId xmlns:a16="http://schemas.microsoft.com/office/drawing/2014/main" id="{6B3DB78F-4F9E-EF79-8B61-60A389DCFE78}"/>
              </a:ext>
            </a:extLst>
          </p:cNvPr>
          <p:cNvSpPr txBox="1"/>
          <p:nvPr/>
        </p:nvSpPr>
        <p:spPr>
          <a:xfrm>
            <a:off x="2552732" y="370307"/>
            <a:ext cx="4631839" cy="646331"/>
          </a:xfrm>
          <a:prstGeom prst="rect">
            <a:avLst/>
          </a:prstGeom>
          <a:noFill/>
        </p:spPr>
        <p:txBody>
          <a:bodyPr wrap="square" rtlCol="0">
            <a:spAutoFit/>
          </a:bodyPr>
          <a:lstStyle/>
          <a:p>
            <a:r>
              <a:rPr lang="en-US" altLang="zh-CN" sz="3600" b="1" dirty="0">
                <a:solidFill>
                  <a:schemeClr val="bg1"/>
                </a:solidFill>
              </a:rPr>
              <a:t>Data Validation</a:t>
            </a:r>
            <a:endParaRPr lang="zh-CN" altLang="en-US" sz="3600" b="1" dirty="0">
              <a:solidFill>
                <a:schemeClr val="bg1"/>
              </a:solidFill>
            </a:endParaRPr>
          </a:p>
        </p:txBody>
      </p:sp>
      <p:pic>
        <p:nvPicPr>
          <p:cNvPr id="2" name="图片 1">
            <a:extLst>
              <a:ext uri="{FF2B5EF4-FFF2-40B4-BE49-F238E27FC236}">
                <a16:creationId xmlns:a16="http://schemas.microsoft.com/office/drawing/2014/main" id="{BECEC9B2-48FF-66DA-AF0A-3D4840480BA9}"/>
              </a:ext>
            </a:extLst>
          </p:cNvPr>
          <p:cNvPicPr>
            <a:picLocks noChangeAspect="1"/>
          </p:cNvPicPr>
          <p:nvPr/>
        </p:nvPicPr>
        <p:blipFill>
          <a:blip r:embed="rId3"/>
          <a:stretch>
            <a:fillRect/>
          </a:stretch>
        </p:blipFill>
        <p:spPr>
          <a:xfrm>
            <a:off x="336414" y="2290392"/>
            <a:ext cx="5628957" cy="3223296"/>
          </a:xfrm>
          <a:prstGeom prst="rect">
            <a:avLst/>
          </a:prstGeom>
        </p:spPr>
      </p:pic>
      <p:pic>
        <p:nvPicPr>
          <p:cNvPr id="5" name="图片 4">
            <a:extLst>
              <a:ext uri="{FF2B5EF4-FFF2-40B4-BE49-F238E27FC236}">
                <a16:creationId xmlns:a16="http://schemas.microsoft.com/office/drawing/2014/main" id="{B1672D0A-8C5C-89E6-81C6-A581ECE17387}"/>
              </a:ext>
            </a:extLst>
          </p:cNvPr>
          <p:cNvPicPr>
            <a:picLocks noChangeAspect="1"/>
          </p:cNvPicPr>
          <p:nvPr/>
        </p:nvPicPr>
        <p:blipFill>
          <a:blip r:embed="rId4"/>
          <a:stretch>
            <a:fillRect/>
          </a:stretch>
        </p:blipFill>
        <p:spPr>
          <a:xfrm>
            <a:off x="6226631" y="2535321"/>
            <a:ext cx="5725352" cy="2858551"/>
          </a:xfrm>
          <a:prstGeom prst="rect">
            <a:avLst/>
          </a:prstGeom>
        </p:spPr>
      </p:pic>
      <p:sp>
        <p:nvSpPr>
          <p:cNvPr id="6" name="文本框 198">
            <a:extLst>
              <a:ext uri="{FF2B5EF4-FFF2-40B4-BE49-F238E27FC236}">
                <a16:creationId xmlns:a16="http://schemas.microsoft.com/office/drawing/2014/main" id="{10B35A3F-D4F4-EADE-B60D-8602D6AFA1FF}"/>
              </a:ext>
            </a:extLst>
          </p:cNvPr>
          <p:cNvSpPr txBox="1">
            <a:spLocks noChangeArrowheads="1"/>
          </p:cNvSpPr>
          <p:nvPr/>
        </p:nvSpPr>
        <p:spPr bwMode="auto">
          <a:xfrm>
            <a:off x="479795" y="1721004"/>
            <a:ext cx="3639701" cy="369332"/>
          </a:xfrm>
          <a:prstGeom prst="rect">
            <a:avLst/>
          </a:prstGeom>
          <a:solidFill>
            <a:schemeClr val="accent1"/>
          </a:solidFill>
          <a:ln w="9525">
            <a:solidFill>
              <a:srgbClr val="000000"/>
            </a:solidFill>
            <a:miter lim="800000"/>
            <a:headEnd/>
            <a:tailEnd/>
          </a:ln>
        </p:spPr>
        <p:txBody>
          <a:bodyPr wrap="square">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fontAlgn="base">
              <a:lnSpc>
                <a:spcPct val="100000"/>
              </a:lnSpc>
              <a:spcBef>
                <a:spcPct val="0"/>
              </a:spcBef>
              <a:spcAft>
                <a:spcPct val="0"/>
              </a:spcAft>
              <a:buFontTx/>
              <a:buNone/>
            </a:pPr>
            <a:r>
              <a:rPr lang="en-US" altLang="zh-CN" sz="1800" dirty="0">
                <a:solidFill>
                  <a:prstClr val="white"/>
                </a:solidFill>
                <a:latin typeface="+mj-ea"/>
                <a:ea typeface="+mj-ea"/>
              </a:rPr>
              <a:t>Compare with the NIOT: Part 1</a:t>
            </a:r>
            <a:endParaRPr lang="zh-CN" altLang="en-US" sz="1800" dirty="0">
              <a:solidFill>
                <a:prstClr val="white"/>
              </a:solidFill>
              <a:latin typeface="+mj-ea"/>
              <a:ea typeface="+mj-ea"/>
            </a:endParaRPr>
          </a:p>
        </p:txBody>
      </p:sp>
      <p:sp>
        <p:nvSpPr>
          <p:cNvPr id="8" name="文本框 7">
            <a:extLst>
              <a:ext uri="{FF2B5EF4-FFF2-40B4-BE49-F238E27FC236}">
                <a16:creationId xmlns:a16="http://schemas.microsoft.com/office/drawing/2014/main" id="{0A091B23-9E61-CE2F-E72C-870B252443EB}"/>
              </a:ext>
            </a:extLst>
          </p:cNvPr>
          <p:cNvSpPr txBox="1"/>
          <p:nvPr/>
        </p:nvSpPr>
        <p:spPr>
          <a:xfrm>
            <a:off x="1785256" y="5529078"/>
            <a:ext cx="2601687" cy="369332"/>
          </a:xfrm>
          <a:prstGeom prst="rect">
            <a:avLst/>
          </a:prstGeom>
          <a:noFill/>
        </p:spPr>
        <p:txBody>
          <a:bodyPr wrap="square" rtlCol="0">
            <a:spAutoFit/>
          </a:bodyPr>
          <a:lstStyle/>
          <a:p>
            <a:pPr>
              <a:spcAft>
                <a:spcPts val="600"/>
              </a:spcAft>
            </a:pPr>
            <a:r>
              <a:rPr lang="en-US" altLang="zh-CN" b="1" dirty="0"/>
              <a:t>NIOT from ONS in 2017</a:t>
            </a:r>
            <a:endParaRPr lang="zh-CN" altLang="en-US" b="1" dirty="0"/>
          </a:p>
        </p:txBody>
      </p:sp>
      <p:sp>
        <p:nvSpPr>
          <p:cNvPr id="12" name="文本框 11">
            <a:extLst>
              <a:ext uri="{FF2B5EF4-FFF2-40B4-BE49-F238E27FC236}">
                <a16:creationId xmlns:a16="http://schemas.microsoft.com/office/drawing/2014/main" id="{BA459ADD-F64A-75AC-DACA-6BA639790A70}"/>
              </a:ext>
            </a:extLst>
          </p:cNvPr>
          <p:cNvSpPr txBox="1"/>
          <p:nvPr/>
        </p:nvSpPr>
        <p:spPr>
          <a:xfrm>
            <a:off x="7891612" y="5404675"/>
            <a:ext cx="3058886" cy="369332"/>
          </a:xfrm>
          <a:prstGeom prst="rect">
            <a:avLst/>
          </a:prstGeom>
          <a:noFill/>
        </p:spPr>
        <p:txBody>
          <a:bodyPr wrap="square" rtlCol="0">
            <a:spAutoFit/>
          </a:bodyPr>
          <a:lstStyle/>
          <a:p>
            <a:pPr>
              <a:spcAft>
                <a:spcPts val="600"/>
              </a:spcAft>
            </a:pPr>
            <a:r>
              <a:rPr lang="en-US" altLang="zh-CN" b="1" dirty="0"/>
              <a:t>Aggregated MRIO in 2017</a:t>
            </a:r>
            <a:endParaRPr lang="zh-CN" altLang="en-US" b="1" dirty="0"/>
          </a:p>
        </p:txBody>
      </p:sp>
      <p:sp>
        <p:nvSpPr>
          <p:cNvPr id="13" name="文本框 12">
            <a:extLst>
              <a:ext uri="{FF2B5EF4-FFF2-40B4-BE49-F238E27FC236}">
                <a16:creationId xmlns:a16="http://schemas.microsoft.com/office/drawing/2014/main" id="{2982EC1B-7EE7-386C-FB59-D9A8CDB4F55C}"/>
              </a:ext>
            </a:extLst>
          </p:cNvPr>
          <p:cNvSpPr txBox="1"/>
          <p:nvPr/>
        </p:nvSpPr>
        <p:spPr>
          <a:xfrm>
            <a:off x="479795" y="5950849"/>
            <a:ext cx="11391076" cy="369332"/>
          </a:xfrm>
          <a:prstGeom prst="rect">
            <a:avLst/>
          </a:prstGeom>
          <a:noFill/>
        </p:spPr>
        <p:txBody>
          <a:bodyPr wrap="square" rtlCol="0">
            <a:spAutoFit/>
          </a:bodyPr>
          <a:lstStyle/>
          <a:p>
            <a:pPr>
              <a:spcAft>
                <a:spcPts val="600"/>
              </a:spcAft>
            </a:pPr>
            <a:r>
              <a:rPr lang="en-US" altLang="zh-CN" dirty="0"/>
              <a:t>This is an illustration of the same slice of the input-output table from ONS and from our dataset. </a:t>
            </a:r>
          </a:p>
        </p:txBody>
      </p:sp>
    </p:spTree>
    <p:extLst>
      <p:ext uri="{BB962C8B-B14F-4D97-AF65-F5344CB8AC3E}">
        <p14:creationId xmlns:p14="http://schemas.microsoft.com/office/powerpoint/2010/main" val="42648465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66AE5-80A1-C9E2-35B6-63793F720688}"/>
            </a:ext>
          </a:extLst>
        </p:cNvPr>
        <p:cNvGrpSpPr/>
        <p:nvPr/>
      </p:nvGrpSpPr>
      <p:grpSpPr>
        <a:xfrm>
          <a:off x="0" y="0"/>
          <a:ext cx="0" cy="0"/>
          <a:chOff x="0" y="0"/>
          <a:chExt cx="0" cy="0"/>
        </a:xfrm>
      </p:grpSpPr>
      <p:sp>
        <p:nvSpPr>
          <p:cNvPr id="4" name="矩形 3">
            <a:extLst>
              <a:ext uri="{FF2B5EF4-FFF2-40B4-BE49-F238E27FC236}">
                <a16:creationId xmlns:a16="http://schemas.microsoft.com/office/drawing/2014/main" id="{28D2A3A8-06D1-A8D3-8E06-ECB5AA7E95A1}"/>
              </a:ext>
            </a:extLst>
          </p:cNvPr>
          <p:cNvSpPr/>
          <p:nvPr/>
        </p:nvSpPr>
        <p:spPr>
          <a:xfrm>
            <a:off x="0" y="0"/>
            <a:ext cx="12192000" cy="11191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 name="矩形 6">
            <a:extLst>
              <a:ext uri="{FF2B5EF4-FFF2-40B4-BE49-F238E27FC236}">
                <a16:creationId xmlns:a16="http://schemas.microsoft.com/office/drawing/2014/main" id="{1D783A6A-7029-A4E5-97BE-834C11F941AB}"/>
              </a:ext>
            </a:extLst>
          </p:cNvPr>
          <p:cNvSpPr/>
          <p:nvPr/>
        </p:nvSpPr>
        <p:spPr>
          <a:xfrm>
            <a:off x="1180530" y="1"/>
            <a:ext cx="1119117" cy="14707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 name="直角三角形 8">
            <a:extLst>
              <a:ext uri="{FF2B5EF4-FFF2-40B4-BE49-F238E27FC236}">
                <a16:creationId xmlns:a16="http://schemas.microsoft.com/office/drawing/2014/main" id="{E19AE11E-A205-D777-3CEB-66241B006AAE}"/>
              </a:ext>
            </a:extLst>
          </p:cNvPr>
          <p:cNvSpPr/>
          <p:nvPr/>
        </p:nvSpPr>
        <p:spPr>
          <a:xfrm rot="5400000">
            <a:off x="2312279" y="1106484"/>
            <a:ext cx="351612" cy="376878"/>
          </a:xfrm>
          <a:prstGeom prst="r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0" name="文本框 9">
            <a:extLst>
              <a:ext uri="{FF2B5EF4-FFF2-40B4-BE49-F238E27FC236}">
                <a16:creationId xmlns:a16="http://schemas.microsoft.com/office/drawing/2014/main" id="{9F562406-398E-7FF6-2A1F-F5853B709F12}"/>
              </a:ext>
            </a:extLst>
          </p:cNvPr>
          <p:cNvSpPr txBox="1"/>
          <p:nvPr/>
        </p:nvSpPr>
        <p:spPr>
          <a:xfrm>
            <a:off x="1493345" y="316566"/>
            <a:ext cx="493486" cy="769441"/>
          </a:xfrm>
          <a:prstGeom prst="rect">
            <a:avLst/>
          </a:prstGeom>
          <a:noFill/>
        </p:spPr>
        <p:txBody>
          <a:bodyPr wrap="square" rtlCol="0">
            <a:spAutoFit/>
          </a:bodyPr>
          <a:lstStyle/>
          <a:p>
            <a:r>
              <a:rPr lang="en-US" altLang="zh-CN" sz="4400" b="1" dirty="0">
                <a:solidFill>
                  <a:schemeClr val="bg1"/>
                </a:solidFill>
              </a:rPr>
              <a:t>6</a:t>
            </a:r>
            <a:endParaRPr lang="zh-CN" altLang="en-US" sz="4400" b="1" dirty="0">
              <a:solidFill>
                <a:schemeClr val="bg1"/>
              </a:solidFill>
            </a:endParaRPr>
          </a:p>
        </p:txBody>
      </p:sp>
      <p:sp>
        <p:nvSpPr>
          <p:cNvPr id="11" name="文本框 10">
            <a:extLst>
              <a:ext uri="{FF2B5EF4-FFF2-40B4-BE49-F238E27FC236}">
                <a16:creationId xmlns:a16="http://schemas.microsoft.com/office/drawing/2014/main" id="{DA475339-CD71-D0C0-141F-43666A22C90A}"/>
              </a:ext>
            </a:extLst>
          </p:cNvPr>
          <p:cNvSpPr txBox="1"/>
          <p:nvPr/>
        </p:nvSpPr>
        <p:spPr>
          <a:xfrm>
            <a:off x="2552732" y="370307"/>
            <a:ext cx="4631839" cy="646331"/>
          </a:xfrm>
          <a:prstGeom prst="rect">
            <a:avLst/>
          </a:prstGeom>
          <a:noFill/>
        </p:spPr>
        <p:txBody>
          <a:bodyPr wrap="square" rtlCol="0">
            <a:spAutoFit/>
          </a:bodyPr>
          <a:lstStyle/>
          <a:p>
            <a:r>
              <a:rPr lang="en-US" altLang="zh-CN" sz="3600" b="1" dirty="0">
                <a:solidFill>
                  <a:schemeClr val="bg1"/>
                </a:solidFill>
              </a:rPr>
              <a:t>Data Validation</a:t>
            </a:r>
            <a:endParaRPr lang="zh-CN" altLang="en-US" sz="3600" b="1" dirty="0">
              <a:solidFill>
                <a:schemeClr val="bg1"/>
              </a:solidFill>
            </a:endParaRPr>
          </a:p>
        </p:txBody>
      </p:sp>
      <p:sp>
        <p:nvSpPr>
          <p:cNvPr id="3" name="文本框 198">
            <a:extLst>
              <a:ext uri="{FF2B5EF4-FFF2-40B4-BE49-F238E27FC236}">
                <a16:creationId xmlns:a16="http://schemas.microsoft.com/office/drawing/2014/main" id="{164EF98F-602D-841F-5D2C-4826719CDA2D}"/>
              </a:ext>
            </a:extLst>
          </p:cNvPr>
          <p:cNvSpPr txBox="1">
            <a:spLocks noChangeArrowheads="1"/>
          </p:cNvSpPr>
          <p:nvPr/>
        </p:nvSpPr>
        <p:spPr bwMode="auto">
          <a:xfrm>
            <a:off x="272967" y="1599476"/>
            <a:ext cx="3639701" cy="369332"/>
          </a:xfrm>
          <a:prstGeom prst="rect">
            <a:avLst/>
          </a:prstGeom>
          <a:solidFill>
            <a:schemeClr val="accent1"/>
          </a:solidFill>
          <a:ln w="9525">
            <a:solidFill>
              <a:srgbClr val="000000"/>
            </a:solidFill>
            <a:miter lim="800000"/>
            <a:headEnd/>
            <a:tailEnd/>
          </a:ln>
        </p:spPr>
        <p:txBody>
          <a:bodyPr wrap="square">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fontAlgn="base">
              <a:lnSpc>
                <a:spcPct val="100000"/>
              </a:lnSpc>
              <a:spcBef>
                <a:spcPct val="0"/>
              </a:spcBef>
              <a:spcAft>
                <a:spcPct val="0"/>
              </a:spcAft>
              <a:buFontTx/>
              <a:buNone/>
            </a:pPr>
            <a:r>
              <a:rPr lang="en-US" altLang="zh-CN" sz="1800" dirty="0">
                <a:solidFill>
                  <a:prstClr val="white"/>
                </a:solidFill>
                <a:latin typeface="+mj-ea"/>
                <a:ea typeface="+mj-ea"/>
              </a:rPr>
              <a:t>Compare with the NIOT: Part 2</a:t>
            </a:r>
            <a:endParaRPr lang="zh-CN" altLang="en-US" sz="1800" dirty="0">
              <a:solidFill>
                <a:prstClr val="white"/>
              </a:solidFill>
              <a:latin typeface="+mj-ea"/>
              <a:ea typeface="+mj-ea"/>
            </a:endParaRPr>
          </a:p>
        </p:txBody>
      </p:sp>
      <p:sp>
        <p:nvSpPr>
          <p:cNvPr id="8" name="文本框 7">
            <a:extLst>
              <a:ext uri="{FF2B5EF4-FFF2-40B4-BE49-F238E27FC236}">
                <a16:creationId xmlns:a16="http://schemas.microsoft.com/office/drawing/2014/main" id="{15367979-B2E8-4AD6-8902-038D8B27CFE3}"/>
              </a:ext>
            </a:extLst>
          </p:cNvPr>
          <p:cNvSpPr txBox="1"/>
          <p:nvPr/>
        </p:nvSpPr>
        <p:spPr>
          <a:xfrm>
            <a:off x="3426293" y="6343341"/>
            <a:ext cx="6120478" cy="369332"/>
          </a:xfrm>
          <a:prstGeom prst="rect">
            <a:avLst/>
          </a:prstGeom>
          <a:noFill/>
        </p:spPr>
        <p:txBody>
          <a:bodyPr wrap="square" rtlCol="0">
            <a:spAutoFit/>
          </a:bodyPr>
          <a:lstStyle/>
          <a:p>
            <a:pPr>
              <a:spcAft>
                <a:spcPts val="600"/>
              </a:spcAft>
            </a:pPr>
            <a:r>
              <a:rPr lang="en-US" altLang="zh-CN" b="1" dirty="0"/>
              <a:t>The biggest deviation between our table and the NIOT in 2017</a:t>
            </a:r>
            <a:endParaRPr lang="zh-CN" altLang="en-US" b="1" dirty="0"/>
          </a:p>
        </p:txBody>
      </p:sp>
      <p:sp>
        <p:nvSpPr>
          <p:cNvPr id="12" name="文本框 11">
            <a:extLst>
              <a:ext uri="{FF2B5EF4-FFF2-40B4-BE49-F238E27FC236}">
                <a16:creationId xmlns:a16="http://schemas.microsoft.com/office/drawing/2014/main" id="{104676AB-406D-08E8-B992-4DB00F2B8BD0}"/>
              </a:ext>
            </a:extLst>
          </p:cNvPr>
          <p:cNvSpPr txBox="1"/>
          <p:nvPr/>
        </p:nvSpPr>
        <p:spPr>
          <a:xfrm>
            <a:off x="4142014" y="1609638"/>
            <a:ext cx="7630686" cy="369332"/>
          </a:xfrm>
          <a:prstGeom prst="rect">
            <a:avLst/>
          </a:prstGeom>
          <a:noFill/>
        </p:spPr>
        <p:txBody>
          <a:bodyPr wrap="square" rtlCol="0">
            <a:spAutoFit/>
          </a:bodyPr>
          <a:lstStyle/>
          <a:p>
            <a:pPr>
              <a:spcAft>
                <a:spcPts val="600"/>
              </a:spcAft>
            </a:pPr>
            <a:r>
              <a:rPr lang="en-US" altLang="zh-CN" dirty="0"/>
              <a:t>We calculated the deviation table = (aggregated MRIO - NIOT) / NIOT</a:t>
            </a:r>
          </a:p>
        </p:txBody>
      </p:sp>
      <p:pic>
        <p:nvPicPr>
          <p:cNvPr id="5" name="图片 4">
            <a:extLst>
              <a:ext uri="{FF2B5EF4-FFF2-40B4-BE49-F238E27FC236}">
                <a16:creationId xmlns:a16="http://schemas.microsoft.com/office/drawing/2014/main" id="{26EEA18C-075F-2333-C6C0-8D33292FB974}"/>
              </a:ext>
            </a:extLst>
          </p:cNvPr>
          <p:cNvPicPr>
            <a:picLocks noChangeAspect="1"/>
          </p:cNvPicPr>
          <p:nvPr/>
        </p:nvPicPr>
        <p:blipFill>
          <a:blip r:embed="rId3"/>
          <a:stretch>
            <a:fillRect/>
          </a:stretch>
        </p:blipFill>
        <p:spPr>
          <a:xfrm>
            <a:off x="593071" y="2057510"/>
            <a:ext cx="10978443" cy="4285831"/>
          </a:xfrm>
          <a:prstGeom prst="rect">
            <a:avLst/>
          </a:prstGeom>
        </p:spPr>
      </p:pic>
    </p:spTree>
    <p:extLst>
      <p:ext uri="{BB962C8B-B14F-4D97-AF65-F5344CB8AC3E}">
        <p14:creationId xmlns:p14="http://schemas.microsoft.com/office/powerpoint/2010/main" val="10835904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96036"/>
            <a:ext cx="642257" cy="5732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 name="文本框 2"/>
          <p:cNvSpPr txBox="1"/>
          <p:nvPr/>
        </p:nvSpPr>
        <p:spPr>
          <a:xfrm>
            <a:off x="642257" y="567140"/>
            <a:ext cx="2565779" cy="830997"/>
          </a:xfrm>
          <a:prstGeom prst="rect">
            <a:avLst/>
          </a:prstGeom>
          <a:noFill/>
        </p:spPr>
        <p:txBody>
          <a:bodyPr wrap="square" rtlCol="0">
            <a:spAutoFit/>
          </a:bodyPr>
          <a:lstStyle/>
          <a:p>
            <a:r>
              <a:rPr lang="en-US" altLang="zh-CN" sz="4800" b="1" dirty="0">
                <a:solidFill>
                  <a:schemeClr val="tx2"/>
                </a:solidFill>
              </a:rPr>
              <a:t>C</a:t>
            </a:r>
            <a:r>
              <a:rPr lang="en-US" altLang="zh-CN" sz="2800" b="1" dirty="0">
                <a:solidFill>
                  <a:schemeClr val="tx2"/>
                </a:solidFill>
              </a:rPr>
              <a:t>ONTENTS</a:t>
            </a:r>
            <a:endParaRPr lang="zh-CN" altLang="en-US" sz="2800" b="1" dirty="0">
              <a:solidFill>
                <a:schemeClr val="tx2"/>
              </a:solidFill>
            </a:endParaRPr>
          </a:p>
        </p:txBody>
      </p:sp>
      <p:cxnSp>
        <p:nvCxnSpPr>
          <p:cNvPr id="12" name="直接连接符 11"/>
          <p:cNvCxnSpPr/>
          <p:nvPr/>
        </p:nvCxnSpPr>
        <p:spPr>
          <a:xfrm>
            <a:off x="7793995" y="1164375"/>
            <a:ext cx="0" cy="5213445"/>
          </a:xfrm>
          <a:prstGeom prst="line">
            <a:avLst/>
          </a:prstGeom>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3494221" y="1332482"/>
            <a:ext cx="3146066" cy="461665"/>
          </a:xfrm>
          <a:prstGeom prst="rect">
            <a:avLst/>
          </a:prstGeom>
          <a:noFill/>
        </p:spPr>
        <p:txBody>
          <a:bodyPr wrap="square" rtlCol="0">
            <a:spAutoFit/>
          </a:bodyPr>
          <a:lstStyle/>
          <a:p>
            <a:r>
              <a:rPr lang="en-US" altLang="zh-CN" sz="2400" dirty="0"/>
              <a:t>01 /   </a:t>
            </a:r>
            <a:r>
              <a:rPr lang="en-US" altLang="zh-CN" sz="2400" b="1" dirty="0"/>
              <a:t>Background</a:t>
            </a:r>
            <a:endParaRPr lang="zh-CN" altLang="en-US" sz="2400" b="1" dirty="0"/>
          </a:p>
        </p:txBody>
      </p:sp>
      <p:sp>
        <p:nvSpPr>
          <p:cNvPr id="21" name="文本框 20"/>
          <p:cNvSpPr txBox="1"/>
          <p:nvPr/>
        </p:nvSpPr>
        <p:spPr>
          <a:xfrm>
            <a:off x="3494221" y="1993732"/>
            <a:ext cx="3254175" cy="461665"/>
          </a:xfrm>
          <a:prstGeom prst="rect">
            <a:avLst/>
          </a:prstGeom>
          <a:noFill/>
        </p:spPr>
        <p:txBody>
          <a:bodyPr wrap="square" rtlCol="0">
            <a:spAutoFit/>
          </a:bodyPr>
          <a:lstStyle/>
          <a:p>
            <a:r>
              <a:rPr lang="en-US" altLang="zh-CN" sz="2400" dirty="0"/>
              <a:t>02 /   </a:t>
            </a:r>
            <a:r>
              <a:rPr lang="en-US" altLang="zh-CN" sz="2400" b="1" dirty="0"/>
              <a:t>Research Gaps</a:t>
            </a:r>
            <a:endParaRPr lang="zh-CN" altLang="en-US" sz="2400" b="1" dirty="0"/>
          </a:p>
        </p:txBody>
      </p:sp>
      <p:sp>
        <p:nvSpPr>
          <p:cNvPr id="22" name="文本框 21"/>
          <p:cNvSpPr txBox="1"/>
          <p:nvPr/>
        </p:nvSpPr>
        <p:spPr>
          <a:xfrm>
            <a:off x="3494221" y="2656518"/>
            <a:ext cx="4131222" cy="461665"/>
          </a:xfrm>
          <a:prstGeom prst="rect">
            <a:avLst/>
          </a:prstGeom>
          <a:noFill/>
        </p:spPr>
        <p:txBody>
          <a:bodyPr wrap="square" rtlCol="0">
            <a:spAutoFit/>
          </a:bodyPr>
          <a:lstStyle/>
          <a:p>
            <a:r>
              <a:rPr lang="en-US" altLang="zh-CN" sz="2400" dirty="0"/>
              <a:t>03 /   </a:t>
            </a:r>
            <a:r>
              <a:rPr lang="en-US" altLang="zh-CN" sz="2400" b="1" dirty="0"/>
              <a:t>Overview of This Study </a:t>
            </a:r>
            <a:endParaRPr lang="zh-CN" altLang="en-US" sz="2400" b="1" dirty="0"/>
          </a:p>
        </p:txBody>
      </p:sp>
      <p:sp>
        <p:nvSpPr>
          <p:cNvPr id="23" name="文本框 22"/>
          <p:cNvSpPr txBox="1"/>
          <p:nvPr/>
        </p:nvSpPr>
        <p:spPr>
          <a:xfrm>
            <a:off x="3494222" y="3294882"/>
            <a:ext cx="3254174" cy="461665"/>
          </a:xfrm>
          <a:prstGeom prst="rect">
            <a:avLst/>
          </a:prstGeom>
          <a:noFill/>
        </p:spPr>
        <p:txBody>
          <a:bodyPr wrap="square" rtlCol="0">
            <a:spAutoFit/>
          </a:bodyPr>
          <a:lstStyle/>
          <a:p>
            <a:r>
              <a:rPr lang="en-US" altLang="zh-CN" sz="2400" dirty="0"/>
              <a:t>04 /   </a:t>
            </a:r>
            <a:r>
              <a:rPr lang="en-US" altLang="zh-CN" sz="2400" b="1" dirty="0"/>
              <a:t>Methodology</a:t>
            </a:r>
            <a:endParaRPr lang="zh-CN" altLang="en-US" sz="2400" b="1" dirty="0"/>
          </a:p>
        </p:txBody>
      </p:sp>
      <p:sp>
        <p:nvSpPr>
          <p:cNvPr id="24" name="文本框 23"/>
          <p:cNvSpPr txBox="1"/>
          <p:nvPr/>
        </p:nvSpPr>
        <p:spPr>
          <a:xfrm>
            <a:off x="3494221" y="3969404"/>
            <a:ext cx="3101182" cy="461665"/>
          </a:xfrm>
          <a:prstGeom prst="rect">
            <a:avLst/>
          </a:prstGeom>
          <a:noFill/>
        </p:spPr>
        <p:txBody>
          <a:bodyPr wrap="square" rtlCol="0">
            <a:spAutoFit/>
          </a:bodyPr>
          <a:lstStyle/>
          <a:p>
            <a:r>
              <a:rPr lang="en-US" altLang="zh-CN" sz="2400" dirty="0"/>
              <a:t>05 /   </a:t>
            </a:r>
            <a:r>
              <a:rPr lang="en-US" altLang="zh-CN" sz="2400" b="1" dirty="0"/>
              <a:t>Data Records</a:t>
            </a:r>
            <a:endParaRPr lang="zh-CN" altLang="en-US" sz="2400" b="1" dirty="0"/>
          </a:p>
        </p:txBody>
      </p:sp>
      <p:sp>
        <p:nvSpPr>
          <p:cNvPr id="4" name="文本框 3">
            <a:extLst>
              <a:ext uri="{FF2B5EF4-FFF2-40B4-BE49-F238E27FC236}">
                <a16:creationId xmlns:a16="http://schemas.microsoft.com/office/drawing/2014/main" id="{918B8EEF-2437-4733-E827-CDCD21655DFD}"/>
              </a:ext>
            </a:extLst>
          </p:cNvPr>
          <p:cNvSpPr txBox="1"/>
          <p:nvPr/>
        </p:nvSpPr>
        <p:spPr>
          <a:xfrm>
            <a:off x="3494221" y="4631357"/>
            <a:ext cx="3101182" cy="461665"/>
          </a:xfrm>
          <a:prstGeom prst="rect">
            <a:avLst/>
          </a:prstGeom>
          <a:noFill/>
        </p:spPr>
        <p:txBody>
          <a:bodyPr wrap="square" rtlCol="0">
            <a:spAutoFit/>
          </a:bodyPr>
          <a:lstStyle/>
          <a:p>
            <a:r>
              <a:rPr lang="en-US" altLang="zh-CN" sz="2400" dirty="0"/>
              <a:t>06 /   </a:t>
            </a:r>
            <a:r>
              <a:rPr lang="en-US" altLang="zh-CN" sz="2400" b="1" dirty="0"/>
              <a:t>Data Validation</a:t>
            </a:r>
            <a:endParaRPr lang="zh-CN" altLang="en-US" sz="2400" b="1" dirty="0"/>
          </a:p>
        </p:txBody>
      </p:sp>
      <p:sp>
        <p:nvSpPr>
          <p:cNvPr id="5" name="文本框 4">
            <a:extLst>
              <a:ext uri="{FF2B5EF4-FFF2-40B4-BE49-F238E27FC236}">
                <a16:creationId xmlns:a16="http://schemas.microsoft.com/office/drawing/2014/main" id="{2E32CC6D-B830-4023-D0E2-191C63349CDE}"/>
              </a:ext>
            </a:extLst>
          </p:cNvPr>
          <p:cNvSpPr txBox="1"/>
          <p:nvPr/>
        </p:nvSpPr>
        <p:spPr>
          <a:xfrm>
            <a:off x="3494221" y="5293310"/>
            <a:ext cx="3101182" cy="461665"/>
          </a:xfrm>
          <a:prstGeom prst="rect">
            <a:avLst/>
          </a:prstGeom>
          <a:noFill/>
        </p:spPr>
        <p:txBody>
          <a:bodyPr wrap="square" rtlCol="0">
            <a:spAutoFit/>
          </a:bodyPr>
          <a:lstStyle/>
          <a:p>
            <a:r>
              <a:rPr lang="en-US" altLang="zh-CN" sz="2400" dirty="0"/>
              <a:t>07 /   </a:t>
            </a:r>
            <a:r>
              <a:rPr lang="en-US" altLang="zh-CN" sz="2400" b="1" dirty="0"/>
              <a:t>Discussion</a:t>
            </a:r>
            <a:endParaRPr lang="zh-CN" altLang="en-US" sz="2400" b="1" dirty="0"/>
          </a:p>
        </p:txBody>
      </p:sp>
    </p:spTree>
    <p:extLst>
      <p:ext uri="{BB962C8B-B14F-4D97-AF65-F5344CB8AC3E}">
        <p14:creationId xmlns:p14="http://schemas.microsoft.com/office/powerpoint/2010/main" val="31361136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CFC77-BF2C-258E-7C0B-EBCC8B4D7CDF}"/>
            </a:ext>
          </a:extLst>
        </p:cNvPr>
        <p:cNvGrpSpPr/>
        <p:nvPr/>
      </p:nvGrpSpPr>
      <p:grpSpPr>
        <a:xfrm>
          <a:off x="0" y="0"/>
          <a:ext cx="0" cy="0"/>
          <a:chOff x="0" y="0"/>
          <a:chExt cx="0" cy="0"/>
        </a:xfrm>
      </p:grpSpPr>
      <p:sp>
        <p:nvSpPr>
          <p:cNvPr id="4" name="矩形 3">
            <a:extLst>
              <a:ext uri="{FF2B5EF4-FFF2-40B4-BE49-F238E27FC236}">
                <a16:creationId xmlns:a16="http://schemas.microsoft.com/office/drawing/2014/main" id="{C562C866-AB80-1DBA-2FDA-BD961397231B}"/>
              </a:ext>
            </a:extLst>
          </p:cNvPr>
          <p:cNvSpPr/>
          <p:nvPr/>
        </p:nvSpPr>
        <p:spPr>
          <a:xfrm>
            <a:off x="0" y="0"/>
            <a:ext cx="12192000" cy="11191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 name="矩形 6">
            <a:extLst>
              <a:ext uri="{FF2B5EF4-FFF2-40B4-BE49-F238E27FC236}">
                <a16:creationId xmlns:a16="http://schemas.microsoft.com/office/drawing/2014/main" id="{EFF96F65-59CC-5C1F-5738-2EBE54C76820}"/>
              </a:ext>
            </a:extLst>
          </p:cNvPr>
          <p:cNvSpPr/>
          <p:nvPr/>
        </p:nvSpPr>
        <p:spPr>
          <a:xfrm>
            <a:off x="1180530" y="1"/>
            <a:ext cx="1119117" cy="14707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 name="直角三角形 8">
            <a:extLst>
              <a:ext uri="{FF2B5EF4-FFF2-40B4-BE49-F238E27FC236}">
                <a16:creationId xmlns:a16="http://schemas.microsoft.com/office/drawing/2014/main" id="{C6F109A0-62FB-9471-79B5-E30B91FB89B8}"/>
              </a:ext>
            </a:extLst>
          </p:cNvPr>
          <p:cNvSpPr/>
          <p:nvPr/>
        </p:nvSpPr>
        <p:spPr>
          <a:xfrm rot="5400000">
            <a:off x="2312279" y="1106484"/>
            <a:ext cx="351612" cy="376878"/>
          </a:xfrm>
          <a:prstGeom prst="r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0" name="文本框 9">
            <a:extLst>
              <a:ext uri="{FF2B5EF4-FFF2-40B4-BE49-F238E27FC236}">
                <a16:creationId xmlns:a16="http://schemas.microsoft.com/office/drawing/2014/main" id="{D834373D-4664-801C-6C75-5C212A7DB04F}"/>
              </a:ext>
            </a:extLst>
          </p:cNvPr>
          <p:cNvSpPr txBox="1"/>
          <p:nvPr/>
        </p:nvSpPr>
        <p:spPr>
          <a:xfrm>
            <a:off x="1493345" y="316566"/>
            <a:ext cx="493486" cy="769441"/>
          </a:xfrm>
          <a:prstGeom prst="rect">
            <a:avLst/>
          </a:prstGeom>
          <a:noFill/>
        </p:spPr>
        <p:txBody>
          <a:bodyPr wrap="square" rtlCol="0">
            <a:spAutoFit/>
          </a:bodyPr>
          <a:lstStyle/>
          <a:p>
            <a:r>
              <a:rPr lang="en-US" altLang="zh-CN" sz="4400" b="1" dirty="0">
                <a:solidFill>
                  <a:schemeClr val="bg1"/>
                </a:solidFill>
              </a:rPr>
              <a:t>6</a:t>
            </a:r>
            <a:endParaRPr lang="zh-CN" altLang="en-US" sz="4400" b="1" dirty="0">
              <a:solidFill>
                <a:schemeClr val="bg1"/>
              </a:solidFill>
            </a:endParaRPr>
          </a:p>
        </p:txBody>
      </p:sp>
      <p:sp>
        <p:nvSpPr>
          <p:cNvPr id="11" name="文本框 10">
            <a:extLst>
              <a:ext uri="{FF2B5EF4-FFF2-40B4-BE49-F238E27FC236}">
                <a16:creationId xmlns:a16="http://schemas.microsoft.com/office/drawing/2014/main" id="{70932E84-AA49-1F31-6834-B738A7B76942}"/>
              </a:ext>
            </a:extLst>
          </p:cNvPr>
          <p:cNvSpPr txBox="1"/>
          <p:nvPr/>
        </p:nvSpPr>
        <p:spPr>
          <a:xfrm>
            <a:off x="2552732" y="370307"/>
            <a:ext cx="4631839" cy="646331"/>
          </a:xfrm>
          <a:prstGeom prst="rect">
            <a:avLst/>
          </a:prstGeom>
          <a:noFill/>
        </p:spPr>
        <p:txBody>
          <a:bodyPr wrap="square" rtlCol="0">
            <a:spAutoFit/>
          </a:bodyPr>
          <a:lstStyle/>
          <a:p>
            <a:r>
              <a:rPr lang="en-US" altLang="zh-CN" sz="3600" b="1" dirty="0">
                <a:solidFill>
                  <a:schemeClr val="bg1"/>
                </a:solidFill>
              </a:rPr>
              <a:t>Data Validation</a:t>
            </a:r>
            <a:endParaRPr lang="zh-CN" altLang="en-US" sz="3600" b="1" dirty="0">
              <a:solidFill>
                <a:schemeClr val="bg1"/>
              </a:solidFill>
            </a:endParaRPr>
          </a:p>
        </p:txBody>
      </p:sp>
      <p:sp>
        <p:nvSpPr>
          <p:cNvPr id="3" name="文本框 198">
            <a:extLst>
              <a:ext uri="{FF2B5EF4-FFF2-40B4-BE49-F238E27FC236}">
                <a16:creationId xmlns:a16="http://schemas.microsoft.com/office/drawing/2014/main" id="{E0929E46-8936-B5B1-1345-D465E2CDE0AE}"/>
              </a:ext>
            </a:extLst>
          </p:cNvPr>
          <p:cNvSpPr txBox="1">
            <a:spLocks noChangeArrowheads="1"/>
          </p:cNvSpPr>
          <p:nvPr/>
        </p:nvSpPr>
        <p:spPr bwMode="auto">
          <a:xfrm>
            <a:off x="272967" y="1599476"/>
            <a:ext cx="3639701" cy="369332"/>
          </a:xfrm>
          <a:prstGeom prst="rect">
            <a:avLst/>
          </a:prstGeom>
          <a:solidFill>
            <a:schemeClr val="accent1"/>
          </a:solidFill>
          <a:ln w="9525">
            <a:solidFill>
              <a:srgbClr val="000000"/>
            </a:solidFill>
            <a:miter lim="800000"/>
            <a:headEnd/>
            <a:tailEnd/>
          </a:ln>
        </p:spPr>
        <p:txBody>
          <a:bodyPr wrap="square">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fontAlgn="base">
              <a:lnSpc>
                <a:spcPct val="100000"/>
              </a:lnSpc>
              <a:spcBef>
                <a:spcPct val="0"/>
              </a:spcBef>
              <a:spcAft>
                <a:spcPct val="0"/>
              </a:spcAft>
              <a:buFontTx/>
              <a:buNone/>
            </a:pPr>
            <a:r>
              <a:rPr lang="en-US" altLang="zh-CN" sz="1800" dirty="0">
                <a:solidFill>
                  <a:prstClr val="white"/>
                </a:solidFill>
                <a:latin typeface="+mj-ea"/>
                <a:ea typeface="+mj-ea"/>
              </a:rPr>
              <a:t>Compare with the NIOT: Part 2</a:t>
            </a:r>
            <a:endParaRPr lang="zh-CN" altLang="en-US" sz="1800" dirty="0">
              <a:solidFill>
                <a:prstClr val="white"/>
              </a:solidFill>
              <a:latin typeface="+mj-ea"/>
              <a:ea typeface="+mj-ea"/>
            </a:endParaRPr>
          </a:p>
        </p:txBody>
      </p:sp>
      <p:sp>
        <p:nvSpPr>
          <p:cNvPr id="2" name="文本框 1">
            <a:extLst>
              <a:ext uri="{FF2B5EF4-FFF2-40B4-BE49-F238E27FC236}">
                <a16:creationId xmlns:a16="http://schemas.microsoft.com/office/drawing/2014/main" id="{9E096734-D224-B0C3-6CE7-5C0CC931E63E}"/>
              </a:ext>
            </a:extLst>
          </p:cNvPr>
          <p:cNvSpPr txBox="1"/>
          <p:nvPr/>
        </p:nvSpPr>
        <p:spPr>
          <a:xfrm>
            <a:off x="587827" y="2238233"/>
            <a:ext cx="11179630" cy="1000274"/>
          </a:xfrm>
          <a:prstGeom prst="rect">
            <a:avLst/>
          </a:prstGeom>
          <a:noFill/>
        </p:spPr>
        <p:txBody>
          <a:bodyPr wrap="square" rtlCol="0">
            <a:spAutoFit/>
          </a:bodyPr>
          <a:lstStyle/>
          <a:p>
            <a:pPr>
              <a:spcAft>
                <a:spcPts val="600"/>
              </a:spcAft>
            </a:pPr>
            <a:r>
              <a:rPr lang="en-US" altLang="zh-CN" dirty="0"/>
              <a:t>Although the column sums of Z and the row sums of Z + F match those in the NIOT, some discrepancies are still observed, as shown in the last figure. </a:t>
            </a:r>
          </a:p>
          <a:p>
            <a:pPr>
              <a:spcAft>
                <a:spcPts val="600"/>
              </a:spcAft>
            </a:pPr>
            <a:r>
              <a:rPr lang="en-US" altLang="zh-CN" dirty="0"/>
              <a:t>Overall, all the deviances do not exceed 2%, and most of them are less than 0.1% as shown in the histograms below.</a:t>
            </a:r>
          </a:p>
        </p:txBody>
      </p:sp>
      <p:sp>
        <p:nvSpPr>
          <p:cNvPr id="8" name="文本框 7">
            <a:extLst>
              <a:ext uri="{FF2B5EF4-FFF2-40B4-BE49-F238E27FC236}">
                <a16:creationId xmlns:a16="http://schemas.microsoft.com/office/drawing/2014/main" id="{AE3F3656-7A88-32AD-3372-52F3A78C77CD}"/>
              </a:ext>
            </a:extLst>
          </p:cNvPr>
          <p:cNvSpPr txBox="1"/>
          <p:nvPr/>
        </p:nvSpPr>
        <p:spPr>
          <a:xfrm>
            <a:off x="2613899" y="6387545"/>
            <a:ext cx="2936976" cy="307777"/>
          </a:xfrm>
          <a:prstGeom prst="rect">
            <a:avLst/>
          </a:prstGeom>
          <a:noFill/>
        </p:spPr>
        <p:txBody>
          <a:bodyPr wrap="square" rtlCol="0">
            <a:spAutoFit/>
          </a:bodyPr>
          <a:lstStyle/>
          <a:p>
            <a:pPr>
              <a:spcAft>
                <a:spcPts val="600"/>
              </a:spcAft>
            </a:pPr>
            <a:r>
              <a:rPr lang="en-US" altLang="zh-CN" sz="1400" b="1" dirty="0"/>
              <a:t>Deviation of Z from the NIOT in 2017</a:t>
            </a:r>
            <a:endParaRPr lang="zh-CN" altLang="en-US" sz="1400" b="1" dirty="0"/>
          </a:p>
        </p:txBody>
      </p:sp>
      <p:sp>
        <p:nvSpPr>
          <p:cNvPr id="13" name="文本框 12">
            <a:extLst>
              <a:ext uri="{FF2B5EF4-FFF2-40B4-BE49-F238E27FC236}">
                <a16:creationId xmlns:a16="http://schemas.microsoft.com/office/drawing/2014/main" id="{F071DDF6-F09F-ADE3-B849-3A194DEADCB6}"/>
              </a:ext>
            </a:extLst>
          </p:cNvPr>
          <p:cNvSpPr txBox="1"/>
          <p:nvPr/>
        </p:nvSpPr>
        <p:spPr>
          <a:xfrm rot="16200000">
            <a:off x="1305176" y="4624912"/>
            <a:ext cx="959446" cy="307777"/>
          </a:xfrm>
          <a:prstGeom prst="rect">
            <a:avLst/>
          </a:prstGeom>
          <a:noFill/>
        </p:spPr>
        <p:txBody>
          <a:bodyPr wrap="square" rtlCol="0">
            <a:spAutoFit/>
          </a:bodyPr>
          <a:lstStyle/>
          <a:p>
            <a:pPr>
              <a:spcAft>
                <a:spcPts val="600"/>
              </a:spcAft>
            </a:pPr>
            <a:r>
              <a:rPr lang="en-US" altLang="zh-CN" sz="1400" b="1" dirty="0"/>
              <a:t>Frequency</a:t>
            </a:r>
            <a:endParaRPr lang="zh-CN" altLang="en-US" sz="1400" b="1" dirty="0"/>
          </a:p>
        </p:txBody>
      </p:sp>
      <p:sp>
        <p:nvSpPr>
          <p:cNvPr id="15" name="文本框 14">
            <a:extLst>
              <a:ext uri="{FF2B5EF4-FFF2-40B4-BE49-F238E27FC236}">
                <a16:creationId xmlns:a16="http://schemas.microsoft.com/office/drawing/2014/main" id="{EFA6F9FB-A5C0-A319-E2A3-218DCFA57923}"/>
              </a:ext>
            </a:extLst>
          </p:cNvPr>
          <p:cNvSpPr txBox="1"/>
          <p:nvPr/>
        </p:nvSpPr>
        <p:spPr>
          <a:xfrm>
            <a:off x="6657973" y="6428014"/>
            <a:ext cx="2936976" cy="307777"/>
          </a:xfrm>
          <a:prstGeom prst="rect">
            <a:avLst/>
          </a:prstGeom>
          <a:noFill/>
        </p:spPr>
        <p:txBody>
          <a:bodyPr wrap="square" rtlCol="0">
            <a:spAutoFit/>
          </a:bodyPr>
          <a:lstStyle/>
          <a:p>
            <a:pPr>
              <a:spcAft>
                <a:spcPts val="600"/>
              </a:spcAft>
            </a:pPr>
            <a:r>
              <a:rPr lang="en-US" altLang="zh-CN" sz="1400" b="1" dirty="0"/>
              <a:t>Deviation of F from the NIOT in 2017</a:t>
            </a:r>
            <a:endParaRPr lang="zh-CN" altLang="en-US" sz="1400" b="1" dirty="0"/>
          </a:p>
        </p:txBody>
      </p:sp>
      <p:pic>
        <p:nvPicPr>
          <p:cNvPr id="5" name="图片 4">
            <a:extLst>
              <a:ext uri="{FF2B5EF4-FFF2-40B4-BE49-F238E27FC236}">
                <a16:creationId xmlns:a16="http://schemas.microsoft.com/office/drawing/2014/main" id="{CC810E4A-DD1B-3B94-5816-1AD752D99487}"/>
              </a:ext>
            </a:extLst>
          </p:cNvPr>
          <p:cNvPicPr>
            <a:picLocks noChangeAspect="1"/>
          </p:cNvPicPr>
          <p:nvPr/>
        </p:nvPicPr>
        <p:blipFill>
          <a:blip r:embed="rId3"/>
          <a:stretch>
            <a:fillRect/>
          </a:stretch>
        </p:blipFill>
        <p:spPr>
          <a:xfrm>
            <a:off x="2026506" y="3238507"/>
            <a:ext cx="4198845" cy="3189507"/>
          </a:xfrm>
          <a:prstGeom prst="rect">
            <a:avLst/>
          </a:prstGeom>
        </p:spPr>
      </p:pic>
      <p:pic>
        <p:nvPicPr>
          <p:cNvPr id="6" name="图片 5">
            <a:extLst>
              <a:ext uri="{FF2B5EF4-FFF2-40B4-BE49-F238E27FC236}">
                <a16:creationId xmlns:a16="http://schemas.microsoft.com/office/drawing/2014/main" id="{13AAA888-48A6-AB76-8703-4637B7A85A6B}"/>
              </a:ext>
            </a:extLst>
          </p:cNvPr>
          <p:cNvPicPr>
            <a:picLocks noChangeAspect="1"/>
          </p:cNvPicPr>
          <p:nvPr/>
        </p:nvPicPr>
        <p:blipFill>
          <a:blip r:embed="rId4"/>
          <a:stretch>
            <a:fillRect/>
          </a:stretch>
        </p:blipFill>
        <p:spPr>
          <a:xfrm>
            <a:off x="6096000" y="3277962"/>
            <a:ext cx="4088615" cy="3125519"/>
          </a:xfrm>
          <a:prstGeom prst="rect">
            <a:avLst/>
          </a:prstGeom>
        </p:spPr>
      </p:pic>
    </p:spTree>
    <p:extLst>
      <p:ext uri="{BB962C8B-B14F-4D97-AF65-F5344CB8AC3E}">
        <p14:creationId xmlns:p14="http://schemas.microsoft.com/office/powerpoint/2010/main" val="36088403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1E957C-E891-F41C-95F8-27B947FFD6C6}"/>
            </a:ext>
          </a:extLst>
        </p:cNvPr>
        <p:cNvGrpSpPr/>
        <p:nvPr/>
      </p:nvGrpSpPr>
      <p:grpSpPr>
        <a:xfrm>
          <a:off x="0" y="0"/>
          <a:ext cx="0" cy="0"/>
          <a:chOff x="0" y="0"/>
          <a:chExt cx="0" cy="0"/>
        </a:xfrm>
      </p:grpSpPr>
      <p:sp>
        <p:nvSpPr>
          <p:cNvPr id="4" name="矩形 3">
            <a:extLst>
              <a:ext uri="{FF2B5EF4-FFF2-40B4-BE49-F238E27FC236}">
                <a16:creationId xmlns:a16="http://schemas.microsoft.com/office/drawing/2014/main" id="{2500ABEC-BDA3-BE7C-113C-2EFF939AD817}"/>
              </a:ext>
            </a:extLst>
          </p:cNvPr>
          <p:cNvSpPr/>
          <p:nvPr/>
        </p:nvSpPr>
        <p:spPr>
          <a:xfrm>
            <a:off x="0" y="0"/>
            <a:ext cx="12192000" cy="11191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 name="矩形 6">
            <a:extLst>
              <a:ext uri="{FF2B5EF4-FFF2-40B4-BE49-F238E27FC236}">
                <a16:creationId xmlns:a16="http://schemas.microsoft.com/office/drawing/2014/main" id="{E6EF590D-F0B4-4341-D1AE-EF8A6C2FB53B}"/>
              </a:ext>
            </a:extLst>
          </p:cNvPr>
          <p:cNvSpPr/>
          <p:nvPr/>
        </p:nvSpPr>
        <p:spPr>
          <a:xfrm>
            <a:off x="1180530" y="1"/>
            <a:ext cx="1119117" cy="14707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 name="直角三角形 8">
            <a:extLst>
              <a:ext uri="{FF2B5EF4-FFF2-40B4-BE49-F238E27FC236}">
                <a16:creationId xmlns:a16="http://schemas.microsoft.com/office/drawing/2014/main" id="{EC9D6E18-5D67-FE6F-47C8-9411469F97B8}"/>
              </a:ext>
            </a:extLst>
          </p:cNvPr>
          <p:cNvSpPr/>
          <p:nvPr/>
        </p:nvSpPr>
        <p:spPr>
          <a:xfrm rot="5400000">
            <a:off x="2312279" y="1106484"/>
            <a:ext cx="351612" cy="376878"/>
          </a:xfrm>
          <a:prstGeom prst="r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0" name="文本框 9">
            <a:extLst>
              <a:ext uri="{FF2B5EF4-FFF2-40B4-BE49-F238E27FC236}">
                <a16:creationId xmlns:a16="http://schemas.microsoft.com/office/drawing/2014/main" id="{D645F04B-C4C8-206E-E95A-E3180FF657FA}"/>
              </a:ext>
            </a:extLst>
          </p:cNvPr>
          <p:cNvSpPr txBox="1"/>
          <p:nvPr/>
        </p:nvSpPr>
        <p:spPr>
          <a:xfrm>
            <a:off x="1493345" y="316566"/>
            <a:ext cx="493486" cy="769441"/>
          </a:xfrm>
          <a:prstGeom prst="rect">
            <a:avLst/>
          </a:prstGeom>
          <a:noFill/>
        </p:spPr>
        <p:txBody>
          <a:bodyPr wrap="square" rtlCol="0">
            <a:spAutoFit/>
          </a:bodyPr>
          <a:lstStyle/>
          <a:p>
            <a:r>
              <a:rPr lang="en-US" altLang="zh-CN" sz="4400" b="1" dirty="0">
                <a:solidFill>
                  <a:schemeClr val="bg1"/>
                </a:solidFill>
              </a:rPr>
              <a:t>6</a:t>
            </a:r>
            <a:endParaRPr lang="zh-CN" altLang="en-US" sz="4400" b="1" dirty="0">
              <a:solidFill>
                <a:schemeClr val="bg1"/>
              </a:solidFill>
            </a:endParaRPr>
          </a:p>
        </p:txBody>
      </p:sp>
      <p:sp>
        <p:nvSpPr>
          <p:cNvPr id="11" name="文本框 10">
            <a:extLst>
              <a:ext uri="{FF2B5EF4-FFF2-40B4-BE49-F238E27FC236}">
                <a16:creationId xmlns:a16="http://schemas.microsoft.com/office/drawing/2014/main" id="{F69AD3AB-6D8F-78B2-95A1-1C5464990F15}"/>
              </a:ext>
            </a:extLst>
          </p:cNvPr>
          <p:cNvSpPr txBox="1"/>
          <p:nvPr/>
        </p:nvSpPr>
        <p:spPr>
          <a:xfrm>
            <a:off x="2552732" y="370307"/>
            <a:ext cx="4631839" cy="646331"/>
          </a:xfrm>
          <a:prstGeom prst="rect">
            <a:avLst/>
          </a:prstGeom>
          <a:noFill/>
        </p:spPr>
        <p:txBody>
          <a:bodyPr wrap="square" rtlCol="0">
            <a:spAutoFit/>
          </a:bodyPr>
          <a:lstStyle/>
          <a:p>
            <a:r>
              <a:rPr lang="en-US" altLang="zh-CN" sz="3600" b="1" dirty="0">
                <a:solidFill>
                  <a:schemeClr val="bg1"/>
                </a:solidFill>
              </a:rPr>
              <a:t>Data Validation</a:t>
            </a:r>
            <a:endParaRPr lang="zh-CN" altLang="en-US" sz="3600" b="1" dirty="0">
              <a:solidFill>
                <a:schemeClr val="bg1"/>
              </a:solidFill>
            </a:endParaRPr>
          </a:p>
        </p:txBody>
      </p:sp>
      <p:sp>
        <p:nvSpPr>
          <p:cNvPr id="3" name="文本框 198">
            <a:extLst>
              <a:ext uri="{FF2B5EF4-FFF2-40B4-BE49-F238E27FC236}">
                <a16:creationId xmlns:a16="http://schemas.microsoft.com/office/drawing/2014/main" id="{29827E90-9CD0-27B3-6469-EE9BB4C35C6B}"/>
              </a:ext>
            </a:extLst>
          </p:cNvPr>
          <p:cNvSpPr txBox="1">
            <a:spLocks noChangeArrowheads="1"/>
          </p:cNvSpPr>
          <p:nvPr/>
        </p:nvSpPr>
        <p:spPr bwMode="auto">
          <a:xfrm>
            <a:off x="272967" y="1599476"/>
            <a:ext cx="3639701" cy="369332"/>
          </a:xfrm>
          <a:prstGeom prst="rect">
            <a:avLst/>
          </a:prstGeom>
          <a:solidFill>
            <a:schemeClr val="accent1"/>
          </a:solidFill>
          <a:ln w="9525">
            <a:solidFill>
              <a:srgbClr val="000000"/>
            </a:solidFill>
            <a:miter lim="800000"/>
            <a:headEnd/>
            <a:tailEnd/>
          </a:ln>
        </p:spPr>
        <p:txBody>
          <a:bodyPr wrap="square">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fontAlgn="base">
              <a:lnSpc>
                <a:spcPct val="100000"/>
              </a:lnSpc>
              <a:spcBef>
                <a:spcPct val="0"/>
              </a:spcBef>
              <a:spcAft>
                <a:spcPct val="0"/>
              </a:spcAft>
              <a:buFontTx/>
              <a:buNone/>
            </a:pPr>
            <a:r>
              <a:rPr lang="en-US" altLang="zh-CN" sz="1800" dirty="0">
                <a:solidFill>
                  <a:prstClr val="white"/>
                </a:solidFill>
                <a:latin typeface="+mj-ea"/>
                <a:ea typeface="+mj-ea"/>
              </a:rPr>
              <a:t>Compare with the NIOT: Part 2</a:t>
            </a:r>
            <a:endParaRPr lang="zh-CN" altLang="en-US" sz="1800" dirty="0">
              <a:solidFill>
                <a:prstClr val="white"/>
              </a:solidFill>
              <a:latin typeface="+mj-ea"/>
              <a:ea typeface="+mj-ea"/>
            </a:endParaRPr>
          </a:p>
        </p:txBody>
      </p:sp>
      <p:sp>
        <p:nvSpPr>
          <p:cNvPr id="8" name="文本框 7">
            <a:extLst>
              <a:ext uri="{FF2B5EF4-FFF2-40B4-BE49-F238E27FC236}">
                <a16:creationId xmlns:a16="http://schemas.microsoft.com/office/drawing/2014/main" id="{183F5D87-9E2B-8AC0-EC11-8F06EA68EA9D}"/>
              </a:ext>
            </a:extLst>
          </p:cNvPr>
          <p:cNvSpPr txBox="1"/>
          <p:nvPr/>
        </p:nvSpPr>
        <p:spPr>
          <a:xfrm>
            <a:off x="1039592" y="3654844"/>
            <a:ext cx="1701612" cy="307777"/>
          </a:xfrm>
          <a:prstGeom prst="rect">
            <a:avLst/>
          </a:prstGeom>
          <a:noFill/>
        </p:spPr>
        <p:txBody>
          <a:bodyPr wrap="square" rtlCol="0">
            <a:spAutoFit/>
          </a:bodyPr>
          <a:lstStyle/>
          <a:p>
            <a:pPr>
              <a:spcAft>
                <a:spcPts val="600"/>
              </a:spcAft>
            </a:pPr>
            <a:r>
              <a:rPr lang="en-US" altLang="zh-CN" sz="1400" b="1" dirty="0"/>
              <a:t>Deviation of Z, 2018</a:t>
            </a:r>
            <a:endParaRPr lang="zh-CN" altLang="en-US" sz="1400" b="1" dirty="0"/>
          </a:p>
        </p:txBody>
      </p:sp>
      <p:sp>
        <p:nvSpPr>
          <p:cNvPr id="13" name="文本框 12">
            <a:extLst>
              <a:ext uri="{FF2B5EF4-FFF2-40B4-BE49-F238E27FC236}">
                <a16:creationId xmlns:a16="http://schemas.microsoft.com/office/drawing/2014/main" id="{BCADF2C6-B038-2843-F1BA-88C04149119E}"/>
              </a:ext>
            </a:extLst>
          </p:cNvPr>
          <p:cNvSpPr txBox="1"/>
          <p:nvPr/>
        </p:nvSpPr>
        <p:spPr>
          <a:xfrm rot="16200000">
            <a:off x="7005" y="2619801"/>
            <a:ext cx="959446" cy="307777"/>
          </a:xfrm>
          <a:prstGeom prst="rect">
            <a:avLst/>
          </a:prstGeom>
          <a:noFill/>
        </p:spPr>
        <p:txBody>
          <a:bodyPr wrap="square" rtlCol="0">
            <a:spAutoFit/>
          </a:bodyPr>
          <a:lstStyle/>
          <a:p>
            <a:pPr>
              <a:spcAft>
                <a:spcPts val="600"/>
              </a:spcAft>
            </a:pPr>
            <a:r>
              <a:rPr lang="en-US" altLang="zh-CN" sz="1400" b="1" dirty="0"/>
              <a:t>Frequency</a:t>
            </a:r>
            <a:endParaRPr lang="zh-CN" altLang="en-US" sz="1400" b="1" dirty="0"/>
          </a:p>
        </p:txBody>
      </p:sp>
      <p:sp>
        <p:nvSpPr>
          <p:cNvPr id="5" name="文本框 4">
            <a:extLst>
              <a:ext uri="{FF2B5EF4-FFF2-40B4-BE49-F238E27FC236}">
                <a16:creationId xmlns:a16="http://schemas.microsoft.com/office/drawing/2014/main" id="{2C27416A-E3BA-BF3E-DAB9-4869B7A65E95}"/>
              </a:ext>
            </a:extLst>
          </p:cNvPr>
          <p:cNvSpPr txBox="1"/>
          <p:nvPr/>
        </p:nvSpPr>
        <p:spPr>
          <a:xfrm rot="16200000">
            <a:off x="7004" y="4774155"/>
            <a:ext cx="959446" cy="307777"/>
          </a:xfrm>
          <a:prstGeom prst="rect">
            <a:avLst/>
          </a:prstGeom>
          <a:noFill/>
        </p:spPr>
        <p:txBody>
          <a:bodyPr wrap="square" rtlCol="0">
            <a:spAutoFit/>
          </a:bodyPr>
          <a:lstStyle/>
          <a:p>
            <a:pPr>
              <a:spcAft>
                <a:spcPts val="600"/>
              </a:spcAft>
            </a:pPr>
            <a:r>
              <a:rPr lang="en-US" altLang="zh-CN" sz="1400" b="1" dirty="0"/>
              <a:t>Frequency</a:t>
            </a:r>
            <a:endParaRPr lang="zh-CN" altLang="en-US" sz="1400" b="1" dirty="0"/>
          </a:p>
        </p:txBody>
      </p:sp>
      <p:pic>
        <p:nvPicPr>
          <p:cNvPr id="6" name="图片 5">
            <a:extLst>
              <a:ext uri="{FF2B5EF4-FFF2-40B4-BE49-F238E27FC236}">
                <a16:creationId xmlns:a16="http://schemas.microsoft.com/office/drawing/2014/main" id="{413E706C-D847-2312-CEBD-69EEF91A64B3}"/>
              </a:ext>
            </a:extLst>
          </p:cNvPr>
          <p:cNvPicPr>
            <a:picLocks noChangeAspect="1"/>
          </p:cNvPicPr>
          <p:nvPr/>
        </p:nvPicPr>
        <p:blipFill>
          <a:blip r:embed="rId3"/>
          <a:stretch>
            <a:fillRect/>
          </a:stretch>
        </p:blipFill>
        <p:spPr>
          <a:xfrm>
            <a:off x="771844" y="2044096"/>
            <a:ext cx="2160000" cy="1663181"/>
          </a:xfrm>
          <a:prstGeom prst="rect">
            <a:avLst/>
          </a:prstGeom>
        </p:spPr>
      </p:pic>
      <p:pic>
        <p:nvPicPr>
          <p:cNvPr id="17" name="图片 16">
            <a:extLst>
              <a:ext uri="{FF2B5EF4-FFF2-40B4-BE49-F238E27FC236}">
                <a16:creationId xmlns:a16="http://schemas.microsoft.com/office/drawing/2014/main" id="{182F32F5-B4A7-4AED-830D-70591E833534}"/>
              </a:ext>
            </a:extLst>
          </p:cNvPr>
          <p:cNvPicPr>
            <a:picLocks noChangeAspect="1"/>
          </p:cNvPicPr>
          <p:nvPr/>
        </p:nvPicPr>
        <p:blipFill>
          <a:blip r:embed="rId4"/>
          <a:stretch>
            <a:fillRect/>
          </a:stretch>
        </p:blipFill>
        <p:spPr>
          <a:xfrm>
            <a:off x="789005" y="3899969"/>
            <a:ext cx="2160000" cy="1690435"/>
          </a:xfrm>
          <a:prstGeom prst="rect">
            <a:avLst/>
          </a:prstGeom>
        </p:spPr>
      </p:pic>
      <p:pic>
        <p:nvPicPr>
          <p:cNvPr id="18" name="图片 17">
            <a:extLst>
              <a:ext uri="{FF2B5EF4-FFF2-40B4-BE49-F238E27FC236}">
                <a16:creationId xmlns:a16="http://schemas.microsoft.com/office/drawing/2014/main" id="{366523B2-992A-5F88-15C7-BD1F546AED1B}"/>
              </a:ext>
            </a:extLst>
          </p:cNvPr>
          <p:cNvPicPr>
            <a:picLocks noChangeAspect="1"/>
          </p:cNvPicPr>
          <p:nvPr/>
        </p:nvPicPr>
        <p:blipFill>
          <a:blip r:embed="rId5"/>
          <a:stretch>
            <a:fillRect/>
          </a:stretch>
        </p:blipFill>
        <p:spPr>
          <a:xfrm>
            <a:off x="2949005" y="2059910"/>
            <a:ext cx="2160000" cy="1654510"/>
          </a:xfrm>
          <a:prstGeom prst="rect">
            <a:avLst/>
          </a:prstGeom>
        </p:spPr>
      </p:pic>
      <p:pic>
        <p:nvPicPr>
          <p:cNvPr id="19" name="图片 18">
            <a:extLst>
              <a:ext uri="{FF2B5EF4-FFF2-40B4-BE49-F238E27FC236}">
                <a16:creationId xmlns:a16="http://schemas.microsoft.com/office/drawing/2014/main" id="{D1941664-EE67-2950-02F5-E78857CB4C1F}"/>
              </a:ext>
            </a:extLst>
          </p:cNvPr>
          <p:cNvPicPr>
            <a:picLocks noChangeAspect="1"/>
          </p:cNvPicPr>
          <p:nvPr/>
        </p:nvPicPr>
        <p:blipFill>
          <a:blip r:embed="rId6"/>
          <a:stretch>
            <a:fillRect/>
          </a:stretch>
        </p:blipFill>
        <p:spPr>
          <a:xfrm>
            <a:off x="2949005" y="3902782"/>
            <a:ext cx="2160000" cy="1687622"/>
          </a:xfrm>
          <a:prstGeom prst="rect">
            <a:avLst/>
          </a:prstGeom>
        </p:spPr>
      </p:pic>
      <p:pic>
        <p:nvPicPr>
          <p:cNvPr id="20" name="图片 19">
            <a:extLst>
              <a:ext uri="{FF2B5EF4-FFF2-40B4-BE49-F238E27FC236}">
                <a16:creationId xmlns:a16="http://schemas.microsoft.com/office/drawing/2014/main" id="{27CAEB54-11B0-6AAF-BD44-366FC45D346F}"/>
              </a:ext>
            </a:extLst>
          </p:cNvPr>
          <p:cNvPicPr>
            <a:picLocks noChangeAspect="1"/>
          </p:cNvPicPr>
          <p:nvPr/>
        </p:nvPicPr>
        <p:blipFill>
          <a:blip r:embed="rId7"/>
          <a:stretch>
            <a:fillRect/>
          </a:stretch>
        </p:blipFill>
        <p:spPr>
          <a:xfrm>
            <a:off x="5147322" y="2059910"/>
            <a:ext cx="2160000" cy="1668827"/>
          </a:xfrm>
          <a:prstGeom prst="rect">
            <a:avLst/>
          </a:prstGeom>
        </p:spPr>
      </p:pic>
      <p:pic>
        <p:nvPicPr>
          <p:cNvPr id="24" name="图片 23">
            <a:extLst>
              <a:ext uri="{FF2B5EF4-FFF2-40B4-BE49-F238E27FC236}">
                <a16:creationId xmlns:a16="http://schemas.microsoft.com/office/drawing/2014/main" id="{F1C7996B-49A7-3E35-2AE6-993ACA5AE887}"/>
              </a:ext>
            </a:extLst>
          </p:cNvPr>
          <p:cNvPicPr>
            <a:picLocks noChangeAspect="1"/>
          </p:cNvPicPr>
          <p:nvPr/>
        </p:nvPicPr>
        <p:blipFill>
          <a:blip r:embed="rId8"/>
          <a:stretch>
            <a:fillRect/>
          </a:stretch>
        </p:blipFill>
        <p:spPr>
          <a:xfrm>
            <a:off x="5123834" y="3896210"/>
            <a:ext cx="2160000" cy="1694194"/>
          </a:xfrm>
          <a:prstGeom prst="rect">
            <a:avLst/>
          </a:prstGeom>
        </p:spPr>
      </p:pic>
      <p:pic>
        <p:nvPicPr>
          <p:cNvPr id="25" name="图片 24">
            <a:extLst>
              <a:ext uri="{FF2B5EF4-FFF2-40B4-BE49-F238E27FC236}">
                <a16:creationId xmlns:a16="http://schemas.microsoft.com/office/drawing/2014/main" id="{913BFBAD-DE49-BFC8-4F30-6E00B5C442F0}"/>
              </a:ext>
            </a:extLst>
          </p:cNvPr>
          <p:cNvPicPr>
            <a:picLocks noChangeAspect="1"/>
          </p:cNvPicPr>
          <p:nvPr/>
        </p:nvPicPr>
        <p:blipFill>
          <a:blip r:embed="rId9"/>
          <a:stretch>
            <a:fillRect/>
          </a:stretch>
        </p:blipFill>
        <p:spPr>
          <a:xfrm>
            <a:off x="7307322" y="2059910"/>
            <a:ext cx="2160000" cy="1670323"/>
          </a:xfrm>
          <a:prstGeom prst="rect">
            <a:avLst/>
          </a:prstGeom>
        </p:spPr>
      </p:pic>
      <p:pic>
        <p:nvPicPr>
          <p:cNvPr id="26" name="图片 25">
            <a:extLst>
              <a:ext uri="{FF2B5EF4-FFF2-40B4-BE49-F238E27FC236}">
                <a16:creationId xmlns:a16="http://schemas.microsoft.com/office/drawing/2014/main" id="{BF87B961-7A20-6538-56D4-524977180704}"/>
              </a:ext>
            </a:extLst>
          </p:cNvPr>
          <p:cNvPicPr>
            <a:picLocks noChangeAspect="1"/>
          </p:cNvPicPr>
          <p:nvPr/>
        </p:nvPicPr>
        <p:blipFill>
          <a:blip r:embed="rId10"/>
          <a:stretch>
            <a:fillRect/>
          </a:stretch>
        </p:blipFill>
        <p:spPr>
          <a:xfrm>
            <a:off x="7307322" y="3902782"/>
            <a:ext cx="2160000" cy="1692973"/>
          </a:xfrm>
          <a:prstGeom prst="rect">
            <a:avLst/>
          </a:prstGeom>
        </p:spPr>
      </p:pic>
      <p:pic>
        <p:nvPicPr>
          <p:cNvPr id="27" name="图片 26">
            <a:extLst>
              <a:ext uri="{FF2B5EF4-FFF2-40B4-BE49-F238E27FC236}">
                <a16:creationId xmlns:a16="http://schemas.microsoft.com/office/drawing/2014/main" id="{2BE438B7-B1F7-89D2-BD24-9B2F1AD04091}"/>
              </a:ext>
            </a:extLst>
          </p:cNvPr>
          <p:cNvPicPr>
            <a:picLocks noChangeAspect="1"/>
          </p:cNvPicPr>
          <p:nvPr/>
        </p:nvPicPr>
        <p:blipFill>
          <a:blip r:embed="rId11"/>
          <a:stretch>
            <a:fillRect/>
          </a:stretch>
        </p:blipFill>
        <p:spPr>
          <a:xfrm>
            <a:off x="9420345" y="2044096"/>
            <a:ext cx="2160000" cy="1672694"/>
          </a:xfrm>
          <a:prstGeom prst="rect">
            <a:avLst/>
          </a:prstGeom>
        </p:spPr>
      </p:pic>
      <p:pic>
        <p:nvPicPr>
          <p:cNvPr id="28" name="图片 27">
            <a:extLst>
              <a:ext uri="{FF2B5EF4-FFF2-40B4-BE49-F238E27FC236}">
                <a16:creationId xmlns:a16="http://schemas.microsoft.com/office/drawing/2014/main" id="{48A6133A-F878-E6E2-5457-28D8D7210A37}"/>
              </a:ext>
            </a:extLst>
          </p:cNvPr>
          <p:cNvPicPr>
            <a:picLocks noChangeAspect="1"/>
          </p:cNvPicPr>
          <p:nvPr/>
        </p:nvPicPr>
        <p:blipFill>
          <a:blip r:embed="rId12"/>
          <a:stretch>
            <a:fillRect/>
          </a:stretch>
        </p:blipFill>
        <p:spPr>
          <a:xfrm>
            <a:off x="9420345" y="3902782"/>
            <a:ext cx="2160000" cy="1700257"/>
          </a:xfrm>
          <a:prstGeom prst="rect">
            <a:avLst/>
          </a:prstGeom>
        </p:spPr>
      </p:pic>
      <p:sp>
        <p:nvSpPr>
          <p:cNvPr id="37" name="文本框 36">
            <a:extLst>
              <a:ext uri="{FF2B5EF4-FFF2-40B4-BE49-F238E27FC236}">
                <a16:creationId xmlns:a16="http://schemas.microsoft.com/office/drawing/2014/main" id="{D6F57F3A-30CA-9AE4-731F-890A13DCA1C8}"/>
              </a:ext>
            </a:extLst>
          </p:cNvPr>
          <p:cNvSpPr txBox="1"/>
          <p:nvPr/>
        </p:nvSpPr>
        <p:spPr>
          <a:xfrm>
            <a:off x="3152615" y="3651633"/>
            <a:ext cx="1701612" cy="307777"/>
          </a:xfrm>
          <a:prstGeom prst="rect">
            <a:avLst/>
          </a:prstGeom>
          <a:noFill/>
        </p:spPr>
        <p:txBody>
          <a:bodyPr wrap="square" rtlCol="0">
            <a:spAutoFit/>
          </a:bodyPr>
          <a:lstStyle/>
          <a:p>
            <a:pPr>
              <a:spcAft>
                <a:spcPts val="600"/>
              </a:spcAft>
            </a:pPr>
            <a:r>
              <a:rPr lang="en-US" altLang="zh-CN" sz="1400" b="1" dirty="0"/>
              <a:t>Deviation of Z, 2019</a:t>
            </a:r>
            <a:endParaRPr lang="zh-CN" altLang="en-US" sz="1400" b="1" dirty="0"/>
          </a:p>
        </p:txBody>
      </p:sp>
      <p:sp>
        <p:nvSpPr>
          <p:cNvPr id="38" name="文本框 37">
            <a:extLst>
              <a:ext uri="{FF2B5EF4-FFF2-40B4-BE49-F238E27FC236}">
                <a16:creationId xmlns:a16="http://schemas.microsoft.com/office/drawing/2014/main" id="{24629646-C91B-4465-84B6-A779485F139A}"/>
              </a:ext>
            </a:extLst>
          </p:cNvPr>
          <p:cNvSpPr txBox="1"/>
          <p:nvPr/>
        </p:nvSpPr>
        <p:spPr>
          <a:xfrm>
            <a:off x="5350932" y="3651633"/>
            <a:ext cx="1701612" cy="307777"/>
          </a:xfrm>
          <a:prstGeom prst="rect">
            <a:avLst/>
          </a:prstGeom>
          <a:noFill/>
        </p:spPr>
        <p:txBody>
          <a:bodyPr wrap="square" rtlCol="0">
            <a:spAutoFit/>
          </a:bodyPr>
          <a:lstStyle/>
          <a:p>
            <a:pPr>
              <a:spcAft>
                <a:spcPts val="600"/>
              </a:spcAft>
            </a:pPr>
            <a:r>
              <a:rPr lang="en-US" altLang="zh-CN" sz="1400" b="1" dirty="0"/>
              <a:t>Deviation of Z, 2020</a:t>
            </a:r>
            <a:endParaRPr lang="zh-CN" altLang="en-US" sz="1400" b="1" dirty="0"/>
          </a:p>
        </p:txBody>
      </p:sp>
      <p:sp>
        <p:nvSpPr>
          <p:cNvPr id="39" name="文本框 38">
            <a:extLst>
              <a:ext uri="{FF2B5EF4-FFF2-40B4-BE49-F238E27FC236}">
                <a16:creationId xmlns:a16="http://schemas.microsoft.com/office/drawing/2014/main" id="{F45B73E8-59CE-9E04-25DC-1C1DCB4BB4F0}"/>
              </a:ext>
            </a:extLst>
          </p:cNvPr>
          <p:cNvSpPr txBox="1"/>
          <p:nvPr/>
        </p:nvSpPr>
        <p:spPr>
          <a:xfrm>
            <a:off x="7591344" y="3651631"/>
            <a:ext cx="1701612" cy="307777"/>
          </a:xfrm>
          <a:prstGeom prst="rect">
            <a:avLst/>
          </a:prstGeom>
          <a:noFill/>
        </p:spPr>
        <p:txBody>
          <a:bodyPr wrap="square" rtlCol="0">
            <a:spAutoFit/>
          </a:bodyPr>
          <a:lstStyle/>
          <a:p>
            <a:pPr>
              <a:spcAft>
                <a:spcPts val="600"/>
              </a:spcAft>
            </a:pPr>
            <a:r>
              <a:rPr lang="en-US" altLang="zh-CN" sz="1400" b="1" dirty="0"/>
              <a:t>Deviation of Z, 2021</a:t>
            </a:r>
            <a:endParaRPr lang="zh-CN" altLang="en-US" sz="1400" b="1" dirty="0"/>
          </a:p>
        </p:txBody>
      </p:sp>
      <p:sp>
        <p:nvSpPr>
          <p:cNvPr id="40" name="文本框 39">
            <a:extLst>
              <a:ext uri="{FF2B5EF4-FFF2-40B4-BE49-F238E27FC236}">
                <a16:creationId xmlns:a16="http://schemas.microsoft.com/office/drawing/2014/main" id="{9369259E-B850-C042-949F-ED782D7B5CBA}"/>
              </a:ext>
            </a:extLst>
          </p:cNvPr>
          <p:cNvSpPr txBox="1"/>
          <p:nvPr/>
        </p:nvSpPr>
        <p:spPr>
          <a:xfrm>
            <a:off x="9755240" y="3651632"/>
            <a:ext cx="1701612" cy="307777"/>
          </a:xfrm>
          <a:prstGeom prst="rect">
            <a:avLst/>
          </a:prstGeom>
          <a:noFill/>
        </p:spPr>
        <p:txBody>
          <a:bodyPr wrap="square" rtlCol="0">
            <a:spAutoFit/>
          </a:bodyPr>
          <a:lstStyle/>
          <a:p>
            <a:pPr>
              <a:spcAft>
                <a:spcPts val="600"/>
              </a:spcAft>
            </a:pPr>
            <a:r>
              <a:rPr lang="en-US" altLang="zh-CN" sz="1400" b="1" dirty="0"/>
              <a:t>Deviation of Z, 2022</a:t>
            </a:r>
            <a:endParaRPr lang="zh-CN" altLang="en-US" sz="1400" b="1" dirty="0"/>
          </a:p>
        </p:txBody>
      </p:sp>
      <p:sp>
        <p:nvSpPr>
          <p:cNvPr id="41" name="文本框 40">
            <a:extLst>
              <a:ext uri="{FF2B5EF4-FFF2-40B4-BE49-F238E27FC236}">
                <a16:creationId xmlns:a16="http://schemas.microsoft.com/office/drawing/2014/main" id="{62B22BEE-D0B6-672B-A1D7-FF303B652C8B}"/>
              </a:ext>
            </a:extLst>
          </p:cNvPr>
          <p:cNvSpPr txBox="1"/>
          <p:nvPr/>
        </p:nvSpPr>
        <p:spPr>
          <a:xfrm>
            <a:off x="1030437" y="5580157"/>
            <a:ext cx="1701612" cy="307777"/>
          </a:xfrm>
          <a:prstGeom prst="rect">
            <a:avLst/>
          </a:prstGeom>
          <a:noFill/>
        </p:spPr>
        <p:txBody>
          <a:bodyPr wrap="square" rtlCol="0">
            <a:spAutoFit/>
          </a:bodyPr>
          <a:lstStyle/>
          <a:p>
            <a:pPr>
              <a:spcAft>
                <a:spcPts val="600"/>
              </a:spcAft>
            </a:pPr>
            <a:r>
              <a:rPr lang="en-US" altLang="zh-CN" sz="1400" b="1" dirty="0"/>
              <a:t>Deviation of F, 2018</a:t>
            </a:r>
            <a:endParaRPr lang="zh-CN" altLang="en-US" sz="1400" b="1" dirty="0"/>
          </a:p>
        </p:txBody>
      </p:sp>
      <p:sp>
        <p:nvSpPr>
          <p:cNvPr id="42" name="文本框 41">
            <a:extLst>
              <a:ext uri="{FF2B5EF4-FFF2-40B4-BE49-F238E27FC236}">
                <a16:creationId xmlns:a16="http://schemas.microsoft.com/office/drawing/2014/main" id="{4FEDB4C1-A382-3475-34EC-293D114FE2BB}"/>
              </a:ext>
            </a:extLst>
          </p:cNvPr>
          <p:cNvSpPr txBox="1"/>
          <p:nvPr/>
        </p:nvSpPr>
        <p:spPr>
          <a:xfrm>
            <a:off x="3143460" y="5576946"/>
            <a:ext cx="1701612" cy="307777"/>
          </a:xfrm>
          <a:prstGeom prst="rect">
            <a:avLst/>
          </a:prstGeom>
          <a:noFill/>
        </p:spPr>
        <p:txBody>
          <a:bodyPr wrap="square" rtlCol="0">
            <a:spAutoFit/>
          </a:bodyPr>
          <a:lstStyle/>
          <a:p>
            <a:pPr>
              <a:spcAft>
                <a:spcPts val="600"/>
              </a:spcAft>
            </a:pPr>
            <a:r>
              <a:rPr lang="en-US" altLang="zh-CN" sz="1400" b="1" dirty="0"/>
              <a:t>Deviation of F, 2019</a:t>
            </a:r>
            <a:endParaRPr lang="zh-CN" altLang="en-US" sz="1400" b="1" dirty="0"/>
          </a:p>
        </p:txBody>
      </p:sp>
      <p:sp>
        <p:nvSpPr>
          <p:cNvPr id="43" name="文本框 42">
            <a:extLst>
              <a:ext uri="{FF2B5EF4-FFF2-40B4-BE49-F238E27FC236}">
                <a16:creationId xmlns:a16="http://schemas.microsoft.com/office/drawing/2014/main" id="{9FEB480F-CAAF-8BA4-C635-B7B6373F0816}"/>
              </a:ext>
            </a:extLst>
          </p:cNvPr>
          <p:cNvSpPr txBox="1"/>
          <p:nvPr/>
        </p:nvSpPr>
        <p:spPr>
          <a:xfrm>
            <a:off x="5341777" y="5576946"/>
            <a:ext cx="1701612" cy="307777"/>
          </a:xfrm>
          <a:prstGeom prst="rect">
            <a:avLst/>
          </a:prstGeom>
          <a:noFill/>
        </p:spPr>
        <p:txBody>
          <a:bodyPr wrap="square" rtlCol="0">
            <a:spAutoFit/>
          </a:bodyPr>
          <a:lstStyle/>
          <a:p>
            <a:pPr>
              <a:spcAft>
                <a:spcPts val="600"/>
              </a:spcAft>
            </a:pPr>
            <a:r>
              <a:rPr lang="en-US" altLang="zh-CN" sz="1400" b="1" dirty="0"/>
              <a:t>Deviation of F, 2020</a:t>
            </a:r>
            <a:endParaRPr lang="zh-CN" altLang="en-US" sz="1400" b="1" dirty="0"/>
          </a:p>
        </p:txBody>
      </p:sp>
      <p:sp>
        <p:nvSpPr>
          <p:cNvPr id="44" name="文本框 43">
            <a:extLst>
              <a:ext uri="{FF2B5EF4-FFF2-40B4-BE49-F238E27FC236}">
                <a16:creationId xmlns:a16="http://schemas.microsoft.com/office/drawing/2014/main" id="{9FC81319-1808-4F10-663C-138055BB1EBF}"/>
              </a:ext>
            </a:extLst>
          </p:cNvPr>
          <p:cNvSpPr txBox="1"/>
          <p:nvPr/>
        </p:nvSpPr>
        <p:spPr>
          <a:xfrm>
            <a:off x="7582189" y="5576944"/>
            <a:ext cx="1701612" cy="307777"/>
          </a:xfrm>
          <a:prstGeom prst="rect">
            <a:avLst/>
          </a:prstGeom>
          <a:noFill/>
        </p:spPr>
        <p:txBody>
          <a:bodyPr wrap="square" rtlCol="0">
            <a:spAutoFit/>
          </a:bodyPr>
          <a:lstStyle/>
          <a:p>
            <a:pPr>
              <a:spcAft>
                <a:spcPts val="600"/>
              </a:spcAft>
            </a:pPr>
            <a:r>
              <a:rPr lang="en-US" altLang="zh-CN" sz="1400" b="1" dirty="0"/>
              <a:t>Deviation of F, 2021</a:t>
            </a:r>
            <a:endParaRPr lang="zh-CN" altLang="en-US" sz="1400" b="1" dirty="0"/>
          </a:p>
        </p:txBody>
      </p:sp>
      <p:sp>
        <p:nvSpPr>
          <p:cNvPr id="45" name="文本框 44">
            <a:extLst>
              <a:ext uri="{FF2B5EF4-FFF2-40B4-BE49-F238E27FC236}">
                <a16:creationId xmlns:a16="http://schemas.microsoft.com/office/drawing/2014/main" id="{681BDD93-F099-EEDC-71BD-450A9FE7163F}"/>
              </a:ext>
            </a:extLst>
          </p:cNvPr>
          <p:cNvSpPr txBox="1"/>
          <p:nvPr/>
        </p:nvSpPr>
        <p:spPr>
          <a:xfrm>
            <a:off x="9746085" y="5576945"/>
            <a:ext cx="1701612" cy="307777"/>
          </a:xfrm>
          <a:prstGeom prst="rect">
            <a:avLst/>
          </a:prstGeom>
          <a:noFill/>
        </p:spPr>
        <p:txBody>
          <a:bodyPr wrap="square" rtlCol="0">
            <a:spAutoFit/>
          </a:bodyPr>
          <a:lstStyle/>
          <a:p>
            <a:pPr>
              <a:spcAft>
                <a:spcPts val="600"/>
              </a:spcAft>
            </a:pPr>
            <a:r>
              <a:rPr lang="en-US" altLang="zh-CN" sz="1400" b="1" dirty="0"/>
              <a:t>Deviation of F, 2022</a:t>
            </a:r>
            <a:endParaRPr lang="zh-CN" altLang="en-US" sz="1400" b="1" dirty="0"/>
          </a:p>
        </p:txBody>
      </p:sp>
      <p:sp>
        <p:nvSpPr>
          <p:cNvPr id="47" name="文本框 46">
            <a:extLst>
              <a:ext uri="{FF2B5EF4-FFF2-40B4-BE49-F238E27FC236}">
                <a16:creationId xmlns:a16="http://schemas.microsoft.com/office/drawing/2014/main" id="{EF985605-6E8A-E888-F5FD-BC3ABFF7E80E}"/>
              </a:ext>
            </a:extLst>
          </p:cNvPr>
          <p:cNvSpPr txBox="1"/>
          <p:nvPr/>
        </p:nvSpPr>
        <p:spPr>
          <a:xfrm>
            <a:off x="1075620" y="6115038"/>
            <a:ext cx="10466692" cy="369332"/>
          </a:xfrm>
          <a:prstGeom prst="rect">
            <a:avLst/>
          </a:prstGeom>
          <a:noFill/>
        </p:spPr>
        <p:txBody>
          <a:bodyPr wrap="square">
            <a:spAutoFit/>
          </a:bodyPr>
          <a:lstStyle/>
          <a:p>
            <a:r>
              <a:rPr lang="en-US" altLang="zh-CN" dirty="0"/>
              <a:t>Apart from a few data points with deviations close to 3%, most figures align well with the national results.</a:t>
            </a:r>
            <a:endParaRPr lang="zh-CN" altLang="en-US" dirty="0"/>
          </a:p>
        </p:txBody>
      </p:sp>
    </p:spTree>
    <p:extLst>
      <p:ext uri="{BB962C8B-B14F-4D97-AF65-F5344CB8AC3E}">
        <p14:creationId xmlns:p14="http://schemas.microsoft.com/office/powerpoint/2010/main" val="21389097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98CEE1-A5DE-84B2-BF74-7E65F74AA94C}"/>
            </a:ext>
          </a:extLst>
        </p:cNvPr>
        <p:cNvGrpSpPr/>
        <p:nvPr/>
      </p:nvGrpSpPr>
      <p:grpSpPr>
        <a:xfrm>
          <a:off x="0" y="0"/>
          <a:ext cx="0" cy="0"/>
          <a:chOff x="0" y="0"/>
          <a:chExt cx="0" cy="0"/>
        </a:xfrm>
      </p:grpSpPr>
      <p:sp>
        <p:nvSpPr>
          <p:cNvPr id="4" name="矩形 3">
            <a:extLst>
              <a:ext uri="{FF2B5EF4-FFF2-40B4-BE49-F238E27FC236}">
                <a16:creationId xmlns:a16="http://schemas.microsoft.com/office/drawing/2014/main" id="{2EC2192A-78DC-9F5A-F285-2BB932EBFE25}"/>
              </a:ext>
            </a:extLst>
          </p:cNvPr>
          <p:cNvSpPr/>
          <p:nvPr/>
        </p:nvSpPr>
        <p:spPr>
          <a:xfrm>
            <a:off x="0" y="0"/>
            <a:ext cx="12192000" cy="11191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 name="矩形 6">
            <a:extLst>
              <a:ext uri="{FF2B5EF4-FFF2-40B4-BE49-F238E27FC236}">
                <a16:creationId xmlns:a16="http://schemas.microsoft.com/office/drawing/2014/main" id="{DBE7B77C-9215-166A-EA09-E52C518B7AE3}"/>
              </a:ext>
            </a:extLst>
          </p:cNvPr>
          <p:cNvSpPr/>
          <p:nvPr/>
        </p:nvSpPr>
        <p:spPr>
          <a:xfrm>
            <a:off x="1180530" y="1"/>
            <a:ext cx="1119117" cy="14707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 name="直角三角形 8">
            <a:extLst>
              <a:ext uri="{FF2B5EF4-FFF2-40B4-BE49-F238E27FC236}">
                <a16:creationId xmlns:a16="http://schemas.microsoft.com/office/drawing/2014/main" id="{C06E8EDA-BE06-3949-11BD-AD4FB9653B30}"/>
              </a:ext>
            </a:extLst>
          </p:cNvPr>
          <p:cNvSpPr/>
          <p:nvPr/>
        </p:nvSpPr>
        <p:spPr>
          <a:xfrm rot="5400000">
            <a:off x="2312279" y="1106484"/>
            <a:ext cx="351612" cy="376878"/>
          </a:xfrm>
          <a:prstGeom prst="r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0" name="文本框 9">
            <a:extLst>
              <a:ext uri="{FF2B5EF4-FFF2-40B4-BE49-F238E27FC236}">
                <a16:creationId xmlns:a16="http://schemas.microsoft.com/office/drawing/2014/main" id="{3DD06627-4583-5EBB-DBF8-F947EF01AC3D}"/>
              </a:ext>
            </a:extLst>
          </p:cNvPr>
          <p:cNvSpPr txBox="1"/>
          <p:nvPr/>
        </p:nvSpPr>
        <p:spPr>
          <a:xfrm>
            <a:off x="1493345" y="316566"/>
            <a:ext cx="493486" cy="769441"/>
          </a:xfrm>
          <a:prstGeom prst="rect">
            <a:avLst/>
          </a:prstGeom>
          <a:noFill/>
        </p:spPr>
        <p:txBody>
          <a:bodyPr wrap="square" rtlCol="0">
            <a:spAutoFit/>
          </a:bodyPr>
          <a:lstStyle/>
          <a:p>
            <a:r>
              <a:rPr lang="en-US" altLang="zh-CN" sz="4400" b="1" dirty="0">
                <a:solidFill>
                  <a:schemeClr val="bg1"/>
                </a:solidFill>
              </a:rPr>
              <a:t>7</a:t>
            </a:r>
            <a:endParaRPr lang="zh-CN" altLang="en-US" sz="4400" b="1" dirty="0">
              <a:solidFill>
                <a:schemeClr val="bg1"/>
              </a:solidFill>
            </a:endParaRPr>
          </a:p>
        </p:txBody>
      </p:sp>
      <p:sp>
        <p:nvSpPr>
          <p:cNvPr id="11" name="文本框 10">
            <a:extLst>
              <a:ext uri="{FF2B5EF4-FFF2-40B4-BE49-F238E27FC236}">
                <a16:creationId xmlns:a16="http://schemas.microsoft.com/office/drawing/2014/main" id="{AF830050-3CF2-0B40-731A-E7CEF7CFC270}"/>
              </a:ext>
            </a:extLst>
          </p:cNvPr>
          <p:cNvSpPr txBox="1"/>
          <p:nvPr/>
        </p:nvSpPr>
        <p:spPr>
          <a:xfrm>
            <a:off x="2552732" y="370307"/>
            <a:ext cx="4631839" cy="646331"/>
          </a:xfrm>
          <a:prstGeom prst="rect">
            <a:avLst/>
          </a:prstGeom>
          <a:noFill/>
        </p:spPr>
        <p:txBody>
          <a:bodyPr wrap="square" rtlCol="0">
            <a:spAutoFit/>
          </a:bodyPr>
          <a:lstStyle/>
          <a:p>
            <a:r>
              <a:rPr lang="en-US" altLang="zh-CN" sz="3600" b="1" dirty="0">
                <a:solidFill>
                  <a:schemeClr val="bg1"/>
                </a:solidFill>
              </a:rPr>
              <a:t>Discussion</a:t>
            </a:r>
            <a:endParaRPr lang="zh-CN" altLang="en-US" sz="3600" b="1" dirty="0">
              <a:solidFill>
                <a:schemeClr val="bg1"/>
              </a:solidFill>
            </a:endParaRPr>
          </a:p>
        </p:txBody>
      </p:sp>
      <p:grpSp>
        <p:nvGrpSpPr>
          <p:cNvPr id="2" name="组合 1">
            <a:extLst>
              <a:ext uri="{FF2B5EF4-FFF2-40B4-BE49-F238E27FC236}">
                <a16:creationId xmlns:a16="http://schemas.microsoft.com/office/drawing/2014/main" id="{95B6DF5C-112B-E054-7AF4-FBC504890B53}"/>
              </a:ext>
            </a:extLst>
          </p:cNvPr>
          <p:cNvGrpSpPr/>
          <p:nvPr/>
        </p:nvGrpSpPr>
        <p:grpSpPr>
          <a:xfrm>
            <a:off x="374985" y="1806645"/>
            <a:ext cx="5470224" cy="4576943"/>
            <a:chOff x="4470537" y="1562051"/>
            <a:chExt cx="3534302" cy="4105561"/>
          </a:xfrm>
        </p:grpSpPr>
        <p:sp>
          <p:nvSpPr>
            <p:cNvPr id="3" name="Freeform 10">
              <a:extLst>
                <a:ext uri="{FF2B5EF4-FFF2-40B4-BE49-F238E27FC236}">
                  <a16:creationId xmlns:a16="http://schemas.microsoft.com/office/drawing/2014/main" id="{DDB721D6-C00B-21C1-B1A2-BA0CF216982E}"/>
                </a:ext>
              </a:extLst>
            </p:cNvPr>
            <p:cNvSpPr>
              <a:spLocks/>
            </p:cNvSpPr>
            <p:nvPr/>
          </p:nvSpPr>
          <p:spPr bwMode="auto">
            <a:xfrm>
              <a:off x="4584839" y="1562051"/>
              <a:ext cx="3420000" cy="4105561"/>
            </a:xfrm>
            <a:custGeom>
              <a:avLst/>
              <a:gdLst>
                <a:gd name="T0" fmla="*/ 2147483647 w 5228"/>
                <a:gd name="T1" fmla="*/ 0 h 6450"/>
                <a:gd name="T2" fmla="*/ 2147483647 w 5228"/>
                <a:gd name="T3" fmla="*/ 0 h 6450"/>
                <a:gd name="T4" fmla="*/ 2147483647 w 5228"/>
                <a:gd name="T5" fmla="*/ 2147483647 h 6450"/>
                <a:gd name="T6" fmla="*/ 2147483647 w 5228"/>
                <a:gd name="T7" fmla="*/ 2147483647 h 6450"/>
                <a:gd name="T8" fmla="*/ 2147483647 w 5228"/>
                <a:gd name="T9" fmla="*/ 2147483647 h 6450"/>
                <a:gd name="T10" fmla="*/ 2147483647 w 5228"/>
                <a:gd name="T11" fmla="*/ 2147483647 h 6450"/>
                <a:gd name="T12" fmla="*/ 0 w 5228"/>
                <a:gd name="T13" fmla="*/ 2147483647 h 6450"/>
                <a:gd name="T14" fmla="*/ 0 w 5228"/>
                <a:gd name="T15" fmla="*/ 2147483647 h 6450"/>
                <a:gd name="T16" fmla="*/ 2147483647 w 5228"/>
                <a:gd name="T17" fmla="*/ 0 h 64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228" h="6450">
                  <a:moveTo>
                    <a:pt x="185" y="0"/>
                  </a:moveTo>
                  <a:lnTo>
                    <a:pt x="5044" y="0"/>
                  </a:lnTo>
                  <a:cubicBezTo>
                    <a:pt x="5146" y="0"/>
                    <a:pt x="5228" y="83"/>
                    <a:pt x="5228" y="184"/>
                  </a:cubicBezTo>
                  <a:lnTo>
                    <a:pt x="5228" y="6266"/>
                  </a:lnTo>
                  <a:cubicBezTo>
                    <a:pt x="5228" y="6367"/>
                    <a:pt x="5146" y="6450"/>
                    <a:pt x="5044" y="6450"/>
                  </a:cubicBezTo>
                  <a:lnTo>
                    <a:pt x="185" y="6450"/>
                  </a:lnTo>
                  <a:cubicBezTo>
                    <a:pt x="83" y="6450"/>
                    <a:pt x="0" y="6367"/>
                    <a:pt x="0" y="6266"/>
                  </a:cubicBezTo>
                  <a:lnTo>
                    <a:pt x="0" y="184"/>
                  </a:lnTo>
                  <a:cubicBezTo>
                    <a:pt x="0" y="83"/>
                    <a:pt x="83" y="0"/>
                    <a:pt x="185" y="0"/>
                  </a:cubicBezTo>
                  <a:close/>
                </a:path>
              </a:pathLst>
            </a:custGeom>
            <a:solidFill>
              <a:srgbClr val="EBEBEB"/>
            </a:solidFill>
            <a:ln w="10" cap="flat" cmpd="sng">
              <a:solidFill>
                <a:srgbClr val="999999"/>
              </a:solidFill>
              <a:round/>
              <a:headEnd/>
              <a:tailEnd/>
            </a:ln>
          </p:spPr>
          <p:txBody>
            <a:bodyPr/>
            <a:lstStyle/>
            <a:p>
              <a:pPr>
                <a:buFont typeface="Arial" pitchFamily="34" charset="0"/>
                <a:buNone/>
                <a:defRPr/>
              </a:pPr>
              <a:endParaRPr lang="zh-CN" altLang="en-US" kern="0">
                <a:solidFill>
                  <a:srgbClr val="024C89"/>
                </a:solidFill>
                <a:latin typeface="Arial"/>
                <a:ea typeface="宋体" pitchFamily="2" charset="-122"/>
              </a:endParaRPr>
            </a:p>
          </p:txBody>
        </p:sp>
        <p:sp>
          <p:nvSpPr>
            <p:cNvPr id="5" name="Freeform 11">
              <a:extLst>
                <a:ext uri="{FF2B5EF4-FFF2-40B4-BE49-F238E27FC236}">
                  <a16:creationId xmlns:a16="http://schemas.microsoft.com/office/drawing/2014/main" id="{3C41CB79-AE40-2F16-6626-6B07C0C86274}"/>
                </a:ext>
              </a:extLst>
            </p:cNvPr>
            <p:cNvSpPr>
              <a:spLocks/>
            </p:cNvSpPr>
            <p:nvPr/>
          </p:nvSpPr>
          <p:spPr bwMode="auto">
            <a:xfrm>
              <a:off x="4470538" y="1706517"/>
              <a:ext cx="107950" cy="630237"/>
            </a:xfrm>
            <a:custGeom>
              <a:avLst/>
              <a:gdLst>
                <a:gd name="T0" fmla="*/ 2147483647 w 139"/>
                <a:gd name="T1" fmla="*/ 0 h 806"/>
                <a:gd name="T2" fmla="*/ 0 w 139"/>
                <a:gd name="T3" fmla="*/ 2147483647 h 806"/>
                <a:gd name="T4" fmla="*/ 0 w 139"/>
                <a:gd name="T5" fmla="*/ 2147483647 h 806"/>
                <a:gd name="T6" fmla="*/ 2147483647 w 139"/>
                <a:gd name="T7" fmla="*/ 2147483647 h 806"/>
                <a:gd name="T8" fmla="*/ 2147483647 w 139"/>
                <a:gd name="T9" fmla="*/ 0 h 8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9" h="806">
                  <a:moveTo>
                    <a:pt x="139" y="0"/>
                  </a:moveTo>
                  <a:lnTo>
                    <a:pt x="0" y="110"/>
                  </a:lnTo>
                  <a:lnTo>
                    <a:pt x="0" y="806"/>
                  </a:lnTo>
                  <a:lnTo>
                    <a:pt x="139" y="696"/>
                  </a:lnTo>
                  <a:lnTo>
                    <a:pt x="139"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Font typeface="Arial" pitchFamily="34" charset="0"/>
                <a:buNone/>
                <a:defRPr/>
              </a:pPr>
              <a:endParaRPr lang="zh-CN" altLang="en-US" kern="0">
                <a:solidFill>
                  <a:srgbClr val="024C89"/>
                </a:solidFill>
                <a:latin typeface="Arial"/>
                <a:ea typeface="宋体" pitchFamily="2" charset="-122"/>
              </a:endParaRPr>
            </a:p>
          </p:txBody>
        </p:sp>
        <p:sp>
          <p:nvSpPr>
            <p:cNvPr id="6" name="Freeform 12">
              <a:extLst>
                <a:ext uri="{FF2B5EF4-FFF2-40B4-BE49-F238E27FC236}">
                  <a16:creationId xmlns:a16="http://schemas.microsoft.com/office/drawing/2014/main" id="{9F08F373-03C3-1924-C737-9BC4825A21B7}"/>
                </a:ext>
              </a:extLst>
            </p:cNvPr>
            <p:cNvSpPr>
              <a:spLocks/>
            </p:cNvSpPr>
            <p:nvPr/>
          </p:nvSpPr>
          <p:spPr bwMode="auto">
            <a:xfrm>
              <a:off x="4470537" y="1792241"/>
              <a:ext cx="3260841" cy="544512"/>
            </a:xfrm>
            <a:custGeom>
              <a:avLst/>
              <a:gdLst>
                <a:gd name="T0" fmla="*/ 2147483647 w 3591"/>
                <a:gd name="T1" fmla="*/ 0 h 696"/>
                <a:gd name="T2" fmla="*/ 0 w 3591"/>
                <a:gd name="T3" fmla="*/ 0 h 696"/>
                <a:gd name="T4" fmla="*/ 0 w 3591"/>
                <a:gd name="T5" fmla="*/ 2147483647 h 696"/>
                <a:gd name="T6" fmla="*/ 2147483647 w 3591"/>
                <a:gd name="T7" fmla="*/ 2147483647 h 696"/>
                <a:gd name="T8" fmla="*/ 2147483647 w 3591"/>
                <a:gd name="T9" fmla="*/ 2147483647 h 696"/>
                <a:gd name="T10" fmla="*/ 2147483647 w 3591"/>
                <a:gd name="T11" fmla="*/ 0 h 6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91" h="696">
                  <a:moveTo>
                    <a:pt x="3591" y="0"/>
                  </a:moveTo>
                  <a:lnTo>
                    <a:pt x="0" y="0"/>
                  </a:lnTo>
                  <a:lnTo>
                    <a:pt x="0" y="696"/>
                  </a:lnTo>
                  <a:lnTo>
                    <a:pt x="3591" y="696"/>
                  </a:lnTo>
                  <a:lnTo>
                    <a:pt x="3383" y="353"/>
                  </a:lnTo>
                  <a:lnTo>
                    <a:pt x="3591" y="0"/>
                  </a:lnTo>
                  <a:close/>
                </a:path>
              </a:pathLst>
            </a:custGeom>
            <a:solidFill>
              <a:srgbClr val="024C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Font typeface="Arial" pitchFamily="34" charset="0"/>
                <a:buNone/>
                <a:defRPr/>
              </a:pPr>
              <a:endParaRPr lang="zh-CN" altLang="en-US" kern="0">
                <a:solidFill>
                  <a:srgbClr val="024C89"/>
                </a:solidFill>
                <a:latin typeface="Arial"/>
                <a:ea typeface="宋体" pitchFamily="2" charset="-122"/>
              </a:endParaRPr>
            </a:p>
          </p:txBody>
        </p:sp>
        <p:sp>
          <p:nvSpPr>
            <p:cNvPr id="8" name="TextBox 6">
              <a:extLst>
                <a:ext uri="{FF2B5EF4-FFF2-40B4-BE49-F238E27FC236}">
                  <a16:creationId xmlns:a16="http://schemas.microsoft.com/office/drawing/2014/main" id="{DDAF840C-2FCF-16CE-592F-E1FCD6910D02}"/>
                </a:ext>
              </a:extLst>
            </p:cNvPr>
            <p:cNvSpPr txBox="1">
              <a:spLocks noChangeArrowheads="1"/>
            </p:cNvSpPr>
            <p:nvPr/>
          </p:nvSpPr>
          <p:spPr bwMode="auto">
            <a:xfrm>
              <a:off x="4722886" y="1879831"/>
              <a:ext cx="28887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fontAlgn="base" hangingPunct="1">
                <a:spcBef>
                  <a:spcPct val="0"/>
                </a:spcBef>
                <a:spcAft>
                  <a:spcPct val="0"/>
                </a:spcAft>
                <a:buFont typeface="Arial" pitchFamily="34" charset="0"/>
                <a:buNone/>
              </a:pPr>
              <a:r>
                <a:rPr lang="en-US" altLang="zh-CN" dirty="0">
                  <a:solidFill>
                    <a:srgbClr val="FFFFFF"/>
                  </a:solidFill>
                  <a:latin typeface="微软雅黑" pitchFamily="34" charset="-122"/>
                  <a:ea typeface="微软雅黑" pitchFamily="34" charset="-122"/>
                </a:rPr>
                <a:t>Features of this dataset</a:t>
              </a:r>
              <a:endParaRPr lang="zh-CN" altLang="en-US" dirty="0">
                <a:solidFill>
                  <a:srgbClr val="FFFFFF"/>
                </a:solidFill>
                <a:latin typeface="微软雅黑" pitchFamily="34" charset="-122"/>
                <a:ea typeface="微软雅黑" pitchFamily="34" charset="-122"/>
              </a:endParaRPr>
            </a:p>
          </p:txBody>
        </p:sp>
        <p:sp>
          <p:nvSpPr>
            <p:cNvPr id="12" name="TextBox 7">
              <a:extLst>
                <a:ext uri="{FF2B5EF4-FFF2-40B4-BE49-F238E27FC236}">
                  <a16:creationId xmlns:a16="http://schemas.microsoft.com/office/drawing/2014/main" id="{2FA450B2-8BF7-39D7-124B-4C29624157FB}"/>
                </a:ext>
              </a:extLst>
            </p:cNvPr>
            <p:cNvSpPr txBox="1">
              <a:spLocks noChangeArrowheads="1"/>
            </p:cNvSpPr>
            <p:nvPr/>
          </p:nvSpPr>
          <p:spPr bwMode="auto">
            <a:xfrm>
              <a:off x="4703300" y="2418020"/>
              <a:ext cx="3224445" cy="312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marL="285750" indent="-285750" algn="just" eaLnBrk="1" fontAlgn="base" hangingPunct="1">
                <a:lnSpc>
                  <a:spcPct val="120000"/>
                </a:lnSpc>
                <a:spcBef>
                  <a:spcPct val="0"/>
                </a:spcBef>
                <a:spcAft>
                  <a:spcPts val="1200"/>
                </a:spcAft>
                <a:buFont typeface="Arial" panose="020B0604020202020204" pitchFamily="34" charset="0"/>
                <a:buChar char="•"/>
              </a:pPr>
              <a:r>
                <a:rPr lang="en-US" sz="1600" dirty="0">
                  <a:solidFill>
                    <a:srgbClr val="333333"/>
                  </a:solidFill>
                  <a:latin typeface="微软雅黑" pitchFamily="34" charset="-122"/>
                  <a:ea typeface="微软雅黑" pitchFamily="34" charset="-122"/>
                </a:rPr>
                <a:t>The most up-to-date MRIO for the UK</a:t>
              </a:r>
            </a:p>
            <a:p>
              <a:pPr marL="285750" indent="-285750" algn="just" eaLnBrk="1" fontAlgn="base" hangingPunct="1">
                <a:lnSpc>
                  <a:spcPct val="120000"/>
                </a:lnSpc>
                <a:spcBef>
                  <a:spcPct val="0"/>
                </a:spcBef>
                <a:spcAft>
                  <a:spcPts val="1200"/>
                </a:spcAft>
                <a:buFont typeface="Arial" panose="020B0604020202020204" pitchFamily="34" charset="0"/>
                <a:buChar char="•"/>
              </a:pPr>
              <a:r>
                <a:rPr lang="en-US" sz="1600" dirty="0">
                  <a:solidFill>
                    <a:srgbClr val="333333"/>
                  </a:solidFill>
                  <a:latin typeface="微软雅黑" pitchFamily="34" charset="-122"/>
                  <a:ea typeface="微软雅黑" pitchFamily="34" charset="-122"/>
                </a:rPr>
                <a:t>Contains 105 sectors and 12 regions, covering 2017-2022</a:t>
              </a:r>
            </a:p>
            <a:p>
              <a:pPr marL="285750" indent="-285750" algn="just" eaLnBrk="1" fontAlgn="base" hangingPunct="1">
                <a:lnSpc>
                  <a:spcPct val="120000"/>
                </a:lnSpc>
                <a:spcBef>
                  <a:spcPct val="0"/>
                </a:spcBef>
                <a:spcAft>
                  <a:spcPts val="1200"/>
                </a:spcAft>
                <a:buFont typeface="Arial" panose="020B0604020202020204" pitchFamily="34" charset="0"/>
                <a:buChar char="•"/>
              </a:pPr>
              <a:r>
                <a:rPr lang="en-US" sz="1600" dirty="0">
                  <a:solidFill>
                    <a:srgbClr val="333333"/>
                  </a:solidFill>
                  <a:latin typeface="微软雅黑" pitchFamily="34" charset="-122"/>
                  <a:ea typeface="微软雅黑" pitchFamily="34" charset="-122"/>
                </a:rPr>
                <a:t>All data used are solely from the UK ONS, publicly available and regularly updated. Used trade flow data in 2019 and 2020. </a:t>
              </a:r>
            </a:p>
            <a:p>
              <a:pPr marL="285750" indent="-285750" algn="just" eaLnBrk="1" fontAlgn="base" hangingPunct="1">
                <a:lnSpc>
                  <a:spcPct val="120000"/>
                </a:lnSpc>
                <a:spcBef>
                  <a:spcPct val="0"/>
                </a:spcBef>
                <a:spcAft>
                  <a:spcPct val="0"/>
                </a:spcAft>
                <a:buFont typeface="Arial" panose="020B0604020202020204" pitchFamily="34" charset="0"/>
                <a:buChar char="•"/>
              </a:pPr>
              <a:r>
                <a:rPr lang="en-US" sz="1600" dirty="0">
                  <a:solidFill>
                    <a:srgbClr val="333333"/>
                  </a:solidFill>
                  <a:latin typeface="微软雅黑" pitchFamily="34" charset="-122"/>
                  <a:ea typeface="微软雅黑" pitchFamily="34" charset="-122"/>
                </a:rPr>
                <a:t>The aggregated value-added, </a:t>
              </a:r>
              <a:r>
                <a:rPr lang="en-US" altLang="zh-CN" sz="1600" dirty="0">
                  <a:solidFill>
                    <a:srgbClr val="333333"/>
                  </a:solidFill>
                  <a:latin typeface="微软雅黑" pitchFamily="34" charset="-122"/>
                  <a:ea typeface="微软雅黑" pitchFamily="34" charset="-122"/>
                </a:rPr>
                <a:t>total output, </a:t>
              </a:r>
              <a:r>
                <a:rPr lang="en-US" sz="1600" dirty="0">
                  <a:solidFill>
                    <a:srgbClr val="333333"/>
                  </a:solidFill>
                  <a:latin typeface="微软雅黑" pitchFamily="34" charset="-122"/>
                  <a:ea typeface="微软雅黑" pitchFamily="34" charset="-122"/>
                </a:rPr>
                <a:t>imports and exports data match the NIOT data exactly. The</a:t>
              </a:r>
              <a:r>
                <a:rPr lang="zh-CN" altLang="en-US" sz="1600" dirty="0">
                  <a:solidFill>
                    <a:srgbClr val="333333"/>
                  </a:solidFill>
                  <a:latin typeface="微软雅黑" pitchFamily="34" charset="-122"/>
                  <a:ea typeface="微软雅黑" pitchFamily="34" charset="-122"/>
                </a:rPr>
                <a:t> </a:t>
              </a:r>
              <a:r>
                <a:rPr lang="en-US" altLang="zh-CN" sz="1600" dirty="0">
                  <a:solidFill>
                    <a:srgbClr val="333333"/>
                  </a:solidFill>
                  <a:latin typeface="微软雅黑" pitchFamily="34" charset="-122"/>
                  <a:ea typeface="微软雅黑" pitchFamily="34" charset="-122"/>
                </a:rPr>
                <a:t>deviances of intermediate</a:t>
              </a:r>
              <a:r>
                <a:rPr lang="zh-CN" altLang="en-US" sz="1600" dirty="0">
                  <a:solidFill>
                    <a:srgbClr val="333333"/>
                  </a:solidFill>
                  <a:latin typeface="微软雅黑" pitchFamily="34" charset="-122"/>
                  <a:ea typeface="微软雅黑" pitchFamily="34" charset="-122"/>
                </a:rPr>
                <a:t> </a:t>
              </a:r>
              <a:r>
                <a:rPr lang="en-US" altLang="zh-CN" sz="1600" dirty="0">
                  <a:solidFill>
                    <a:srgbClr val="333333"/>
                  </a:solidFill>
                  <a:latin typeface="微软雅黑" pitchFamily="34" charset="-122"/>
                  <a:ea typeface="微软雅黑" pitchFamily="34" charset="-122"/>
                </a:rPr>
                <a:t>and</a:t>
              </a:r>
              <a:r>
                <a:rPr lang="zh-CN" altLang="en-US" sz="1600" dirty="0">
                  <a:solidFill>
                    <a:srgbClr val="333333"/>
                  </a:solidFill>
                  <a:latin typeface="微软雅黑" pitchFamily="34" charset="-122"/>
                  <a:ea typeface="微软雅黑" pitchFamily="34" charset="-122"/>
                </a:rPr>
                <a:t> </a:t>
              </a:r>
              <a:r>
                <a:rPr lang="en-US" altLang="zh-CN" sz="1600" dirty="0">
                  <a:solidFill>
                    <a:srgbClr val="333333"/>
                  </a:solidFill>
                  <a:latin typeface="微软雅黑" pitchFamily="34" charset="-122"/>
                  <a:ea typeface="微软雅黑" pitchFamily="34" charset="-122"/>
                </a:rPr>
                <a:t>final</a:t>
              </a:r>
              <a:r>
                <a:rPr lang="zh-CN" altLang="en-US" sz="1600" dirty="0">
                  <a:solidFill>
                    <a:srgbClr val="333333"/>
                  </a:solidFill>
                  <a:latin typeface="微软雅黑" pitchFamily="34" charset="-122"/>
                  <a:ea typeface="微软雅黑" pitchFamily="34" charset="-122"/>
                </a:rPr>
                <a:t> </a:t>
              </a:r>
              <a:r>
                <a:rPr lang="en-US" altLang="zh-CN" sz="1600" dirty="0">
                  <a:solidFill>
                    <a:srgbClr val="333333"/>
                  </a:solidFill>
                  <a:latin typeface="微软雅黑" pitchFamily="34" charset="-122"/>
                  <a:ea typeface="微软雅黑" pitchFamily="34" charset="-122"/>
                </a:rPr>
                <a:t>use</a:t>
              </a:r>
              <a:r>
                <a:rPr lang="zh-CN" altLang="en-US" sz="1600" dirty="0">
                  <a:solidFill>
                    <a:srgbClr val="333333"/>
                  </a:solidFill>
                  <a:latin typeface="微软雅黑" pitchFamily="34" charset="-122"/>
                  <a:ea typeface="微软雅黑" pitchFamily="34" charset="-122"/>
                </a:rPr>
                <a:t> </a:t>
              </a:r>
              <a:r>
                <a:rPr lang="en-US" altLang="zh-CN" sz="1600" dirty="0">
                  <a:solidFill>
                    <a:srgbClr val="333333"/>
                  </a:solidFill>
                  <a:latin typeface="微软雅黑" pitchFamily="34" charset="-122"/>
                  <a:ea typeface="微软雅黑" pitchFamily="34" charset="-122"/>
                </a:rPr>
                <a:t>from the NIOT are less than 3%</a:t>
              </a:r>
              <a:endParaRPr lang="en-US" sz="1600" dirty="0">
                <a:solidFill>
                  <a:srgbClr val="333333"/>
                </a:solidFill>
                <a:latin typeface="微软雅黑" pitchFamily="34" charset="-122"/>
                <a:ea typeface="微软雅黑" pitchFamily="34" charset="-122"/>
              </a:endParaRPr>
            </a:p>
          </p:txBody>
        </p:sp>
      </p:grpSp>
      <p:grpSp>
        <p:nvGrpSpPr>
          <p:cNvPr id="19" name="组合 18">
            <a:extLst>
              <a:ext uri="{FF2B5EF4-FFF2-40B4-BE49-F238E27FC236}">
                <a16:creationId xmlns:a16="http://schemas.microsoft.com/office/drawing/2014/main" id="{758FF0CE-B736-FEBA-C0EF-FF177336FF9E}"/>
              </a:ext>
            </a:extLst>
          </p:cNvPr>
          <p:cNvGrpSpPr/>
          <p:nvPr/>
        </p:nvGrpSpPr>
        <p:grpSpPr>
          <a:xfrm>
            <a:off x="6058872" y="1806644"/>
            <a:ext cx="5416215" cy="4576943"/>
            <a:chOff x="4470537" y="1562052"/>
            <a:chExt cx="3534302" cy="3715767"/>
          </a:xfrm>
        </p:grpSpPr>
        <p:sp>
          <p:nvSpPr>
            <p:cNvPr id="20" name="Freeform 10">
              <a:extLst>
                <a:ext uri="{FF2B5EF4-FFF2-40B4-BE49-F238E27FC236}">
                  <a16:creationId xmlns:a16="http://schemas.microsoft.com/office/drawing/2014/main" id="{62D10B58-BD5E-24B4-D3CF-E9BA6286A6AA}"/>
                </a:ext>
              </a:extLst>
            </p:cNvPr>
            <p:cNvSpPr>
              <a:spLocks/>
            </p:cNvSpPr>
            <p:nvPr/>
          </p:nvSpPr>
          <p:spPr bwMode="auto">
            <a:xfrm>
              <a:off x="4584839" y="1562052"/>
              <a:ext cx="3420000" cy="3715767"/>
            </a:xfrm>
            <a:custGeom>
              <a:avLst/>
              <a:gdLst>
                <a:gd name="T0" fmla="*/ 2147483647 w 5228"/>
                <a:gd name="T1" fmla="*/ 0 h 6450"/>
                <a:gd name="T2" fmla="*/ 2147483647 w 5228"/>
                <a:gd name="T3" fmla="*/ 0 h 6450"/>
                <a:gd name="T4" fmla="*/ 2147483647 w 5228"/>
                <a:gd name="T5" fmla="*/ 2147483647 h 6450"/>
                <a:gd name="T6" fmla="*/ 2147483647 w 5228"/>
                <a:gd name="T7" fmla="*/ 2147483647 h 6450"/>
                <a:gd name="T8" fmla="*/ 2147483647 w 5228"/>
                <a:gd name="T9" fmla="*/ 2147483647 h 6450"/>
                <a:gd name="T10" fmla="*/ 2147483647 w 5228"/>
                <a:gd name="T11" fmla="*/ 2147483647 h 6450"/>
                <a:gd name="T12" fmla="*/ 0 w 5228"/>
                <a:gd name="T13" fmla="*/ 2147483647 h 6450"/>
                <a:gd name="T14" fmla="*/ 0 w 5228"/>
                <a:gd name="T15" fmla="*/ 2147483647 h 6450"/>
                <a:gd name="T16" fmla="*/ 2147483647 w 5228"/>
                <a:gd name="T17" fmla="*/ 0 h 64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228" h="6450">
                  <a:moveTo>
                    <a:pt x="185" y="0"/>
                  </a:moveTo>
                  <a:lnTo>
                    <a:pt x="5044" y="0"/>
                  </a:lnTo>
                  <a:cubicBezTo>
                    <a:pt x="5146" y="0"/>
                    <a:pt x="5228" y="83"/>
                    <a:pt x="5228" y="184"/>
                  </a:cubicBezTo>
                  <a:lnTo>
                    <a:pt x="5228" y="6266"/>
                  </a:lnTo>
                  <a:cubicBezTo>
                    <a:pt x="5228" y="6367"/>
                    <a:pt x="5146" y="6450"/>
                    <a:pt x="5044" y="6450"/>
                  </a:cubicBezTo>
                  <a:lnTo>
                    <a:pt x="185" y="6450"/>
                  </a:lnTo>
                  <a:cubicBezTo>
                    <a:pt x="83" y="6450"/>
                    <a:pt x="0" y="6367"/>
                    <a:pt x="0" y="6266"/>
                  </a:cubicBezTo>
                  <a:lnTo>
                    <a:pt x="0" y="184"/>
                  </a:lnTo>
                  <a:cubicBezTo>
                    <a:pt x="0" y="83"/>
                    <a:pt x="83" y="0"/>
                    <a:pt x="185" y="0"/>
                  </a:cubicBezTo>
                  <a:close/>
                </a:path>
              </a:pathLst>
            </a:custGeom>
            <a:solidFill>
              <a:srgbClr val="EBEBEB"/>
            </a:solidFill>
            <a:ln w="10" cap="flat" cmpd="sng">
              <a:solidFill>
                <a:srgbClr val="999999"/>
              </a:solidFill>
              <a:round/>
              <a:headEnd/>
              <a:tailEnd/>
            </a:ln>
          </p:spPr>
          <p:txBody>
            <a:bodyPr/>
            <a:lstStyle/>
            <a:p>
              <a:pPr>
                <a:buFont typeface="Arial" pitchFamily="34" charset="0"/>
                <a:buNone/>
                <a:defRPr/>
              </a:pPr>
              <a:endParaRPr lang="zh-CN" altLang="en-US" kern="0">
                <a:solidFill>
                  <a:srgbClr val="024C89"/>
                </a:solidFill>
                <a:latin typeface="Arial"/>
                <a:ea typeface="宋体" pitchFamily="2" charset="-122"/>
              </a:endParaRPr>
            </a:p>
          </p:txBody>
        </p:sp>
        <p:sp>
          <p:nvSpPr>
            <p:cNvPr id="21" name="Freeform 11">
              <a:extLst>
                <a:ext uri="{FF2B5EF4-FFF2-40B4-BE49-F238E27FC236}">
                  <a16:creationId xmlns:a16="http://schemas.microsoft.com/office/drawing/2014/main" id="{6E9FD5BB-C5EF-B06D-A469-A49D9856A25F}"/>
                </a:ext>
              </a:extLst>
            </p:cNvPr>
            <p:cNvSpPr>
              <a:spLocks/>
            </p:cNvSpPr>
            <p:nvPr/>
          </p:nvSpPr>
          <p:spPr bwMode="auto">
            <a:xfrm>
              <a:off x="4470538" y="1706517"/>
              <a:ext cx="107950" cy="630237"/>
            </a:xfrm>
            <a:custGeom>
              <a:avLst/>
              <a:gdLst>
                <a:gd name="T0" fmla="*/ 2147483647 w 139"/>
                <a:gd name="T1" fmla="*/ 0 h 806"/>
                <a:gd name="T2" fmla="*/ 0 w 139"/>
                <a:gd name="T3" fmla="*/ 2147483647 h 806"/>
                <a:gd name="T4" fmla="*/ 0 w 139"/>
                <a:gd name="T5" fmla="*/ 2147483647 h 806"/>
                <a:gd name="T6" fmla="*/ 2147483647 w 139"/>
                <a:gd name="T7" fmla="*/ 2147483647 h 806"/>
                <a:gd name="T8" fmla="*/ 2147483647 w 139"/>
                <a:gd name="T9" fmla="*/ 0 h 8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9" h="806">
                  <a:moveTo>
                    <a:pt x="139" y="0"/>
                  </a:moveTo>
                  <a:lnTo>
                    <a:pt x="0" y="110"/>
                  </a:lnTo>
                  <a:lnTo>
                    <a:pt x="0" y="806"/>
                  </a:lnTo>
                  <a:lnTo>
                    <a:pt x="139" y="696"/>
                  </a:lnTo>
                  <a:lnTo>
                    <a:pt x="139"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Font typeface="Arial" pitchFamily="34" charset="0"/>
                <a:buNone/>
                <a:defRPr/>
              </a:pPr>
              <a:endParaRPr lang="zh-CN" altLang="en-US" kern="0">
                <a:solidFill>
                  <a:srgbClr val="024C89"/>
                </a:solidFill>
                <a:latin typeface="Arial"/>
                <a:ea typeface="宋体" pitchFamily="2" charset="-122"/>
              </a:endParaRPr>
            </a:p>
          </p:txBody>
        </p:sp>
        <p:sp>
          <p:nvSpPr>
            <p:cNvPr id="22" name="Freeform 12">
              <a:extLst>
                <a:ext uri="{FF2B5EF4-FFF2-40B4-BE49-F238E27FC236}">
                  <a16:creationId xmlns:a16="http://schemas.microsoft.com/office/drawing/2014/main" id="{CE753B5A-B829-D4DA-39D2-6B11691863C7}"/>
                </a:ext>
              </a:extLst>
            </p:cNvPr>
            <p:cNvSpPr>
              <a:spLocks/>
            </p:cNvSpPr>
            <p:nvPr/>
          </p:nvSpPr>
          <p:spPr bwMode="auto">
            <a:xfrm>
              <a:off x="4470537" y="1792241"/>
              <a:ext cx="3260841" cy="544512"/>
            </a:xfrm>
            <a:custGeom>
              <a:avLst/>
              <a:gdLst>
                <a:gd name="T0" fmla="*/ 2147483647 w 3591"/>
                <a:gd name="T1" fmla="*/ 0 h 696"/>
                <a:gd name="T2" fmla="*/ 0 w 3591"/>
                <a:gd name="T3" fmla="*/ 0 h 696"/>
                <a:gd name="T4" fmla="*/ 0 w 3591"/>
                <a:gd name="T5" fmla="*/ 2147483647 h 696"/>
                <a:gd name="T6" fmla="*/ 2147483647 w 3591"/>
                <a:gd name="T7" fmla="*/ 2147483647 h 696"/>
                <a:gd name="T8" fmla="*/ 2147483647 w 3591"/>
                <a:gd name="T9" fmla="*/ 2147483647 h 696"/>
                <a:gd name="T10" fmla="*/ 2147483647 w 3591"/>
                <a:gd name="T11" fmla="*/ 0 h 6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91" h="696">
                  <a:moveTo>
                    <a:pt x="3591" y="0"/>
                  </a:moveTo>
                  <a:lnTo>
                    <a:pt x="0" y="0"/>
                  </a:lnTo>
                  <a:lnTo>
                    <a:pt x="0" y="696"/>
                  </a:lnTo>
                  <a:lnTo>
                    <a:pt x="3591" y="696"/>
                  </a:lnTo>
                  <a:lnTo>
                    <a:pt x="3383" y="353"/>
                  </a:lnTo>
                  <a:lnTo>
                    <a:pt x="3591" y="0"/>
                  </a:lnTo>
                  <a:close/>
                </a:path>
              </a:pathLst>
            </a:custGeom>
            <a:solidFill>
              <a:srgbClr val="024C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Font typeface="Arial" pitchFamily="34" charset="0"/>
                <a:buNone/>
                <a:defRPr/>
              </a:pPr>
              <a:endParaRPr lang="zh-CN" altLang="en-US" kern="0">
                <a:solidFill>
                  <a:srgbClr val="024C89"/>
                </a:solidFill>
                <a:latin typeface="Arial"/>
                <a:ea typeface="宋体" pitchFamily="2" charset="-122"/>
              </a:endParaRPr>
            </a:p>
          </p:txBody>
        </p:sp>
        <p:sp>
          <p:nvSpPr>
            <p:cNvPr id="23" name="TextBox 6">
              <a:extLst>
                <a:ext uri="{FF2B5EF4-FFF2-40B4-BE49-F238E27FC236}">
                  <a16:creationId xmlns:a16="http://schemas.microsoft.com/office/drawing/2014/main" id="{7F349798-F809-4C37-8E97-1E3DEC9A6CFE}"/>
                </a:ext>
              </a:extLst>
            </p:cNvPr>
            <p:cNvSpPr txBox="1">
              <a:spLocks noChangeArrowheads="1"/>
            </p:cNvSpPr>
            <p:nvPr/>
          </p:nvSpPr>
          <p:spPr bwMode="auto">
            <a:xfrm>
              <a:off x="4722886" y="1879831"/>
              <a:ext cx="28887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fontAlgn="base" hangingPunct="1">
                <a:spcBef>
                  <a:spcPct val="0"/>
                </a:spcBef>
                <a:spcAft>
                  <a:spcPct val="0"/>
                </a:spcAft>
                <a:buFont typeface="Arial" pitchFamily="34" charset="0"/>
                <a:buNone/>
              </a:pPr>
              <a:r>
                <a:rPr lang="en-US" altLang="zh-CN" dirty="0">
                  <a:solidFill>
                    <a:srgbClr val="FFFFFF"/>
                  </a:solidFill>
                  <a:latin typeface="微软雅黑" pitchFamily="34" charset="-122"/>
                  <a:ea typeface="微软雅黑" pitchFamily="34" charset="-122"/>
                </a:rPr>
                <a:t>Limitations and research outlook</a:t>
              </a:r>
              <a:endParaRPr lang="zh-CN" altLang="en-US" dirty="0">
                <a:solidFill>
                  <a:srgbClr val="FFFFFF"/>
                </a:solidFill>
                <a:latin typeface="微软雅黑" pitchFamily="34" charset="-122"/>
                <a:ea typeface="微软雅黑" pitchFamily="34" charset="-122"/>
              </a:endParaRPr>
            </a:p>
          </p:txBody>
        </p:sp>
      </p:grpSp>
      <p:sp>
        <p:nvSpPr>
          <p:cNvPr id="25" name="TextBox 7">
            <a:extLst>
              <a:ext uri="{FF2B5EF4-FFF2-40B4-BE49-F238E27FC236}">
                <a16:creationId xmlns:a16="http://schemas.microsoft.com/office/drawing/2014/main" id="{181B9DA7-75FD-055D-F76A-82AB5F45DF4F}"/>
              </a:ext>
            </a:extLst>
          </p:cNvPr>
          <p:cNvSpPr txBox="1">
            <a:spLocks noChangeArrowheads="1"/>
          </p:cNvSpPr>
          <p:nvPr/>
        </p:nvSpPr>
        <p:spPr bwMode="auto">
          <a:xfrm>
            <a:off x="6445590" y="2830416"/>
            <a:ext cx="4946310" cy="3342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marL="285750" indent="-285750" algn="just" eaLnBrk="1" fontAlgn="base" hangingPunct="1">
              <a:lnSpc>
                <a:spcPct val="120000"/>
              </a:lnSpc>
              <a:spcBef>
                <a:spcPct val="0"/>
              </a:spcBef>
              <a:spcAft>
                <a:spcPts val="1200"/>
              </a:spcAft>
              <a:buFont typeface="Arial" panose="020B0604020202020204" pitchFamily="34" charset="0"/>
              <a:buChar char="•"/>
            </a:pPr>
            <a:r>
              <a:rPr lang="en-GB" sz="1600" dirty="0">
                <a:solidFill>
                  <a:srgbClr val="333333"/>
                </a:solidFill>
                <a:latin typeface="微软雅黑" pitchFamily="34" charset="-122"/>
                <a:ea typeface="微软雅黑" pitchFamily="34" charset="-122"/>
              </a:rPr>
              <a:t>Need more comparison with other datasets.</a:t>
            </a:r>
          </a:p>
          <a:p>
            <a:pPr marL="285750" indent="-285750" algn="just" eaLnBrk="1" fontAlgn="base" hangingPunct="1">
              <a:lnSpc>
                <a:spcPct val="120000"/>
              </a:lnSpc>
              <a:spcBef>
                <a:spcPct val="0"/>
              </a:spcBef>
              <a:spcAft>
                <a:spcPts val="1200"/>
              </a:spcAft>
              <a:buFont typeface="Arial" panose="020B0604020202020204" pitchFamily="34" charset="0"/>
              <a:buChar char="•"/>
            </a:pPr>
            <a:r>
              <a:rPr lang="en-GB" sz="1600" dirty="0">
                <a:solidFill>
                  <a:srgbClr val="333333"/>
                </a:solidFill>
                <a:latin typeface="微软雅黑" pitchFamily="34" charset="-122"/>
                <a:ea typeface="微软雅黑" pitchFamily="34" charset="-122"/>
              </a:rPr>
              <a:t>More analysis (e.g. multipliers, trade analysis and SDA) to </a:t>
            </a:r>
            <a:r>
              <a:rPr lang="en-GB" sz="1600">
                <a:solidFill>
                  <a:srgbClr val="333333"/>
                </a:solidFill>
                <a:latin typeface="微软雅黑" pitchFamily="34" charset="-122"/>
                <a:ea typeface="微软雅黑" pitchFamily="34" charset="-122"/>
              </a:rPr>
              <a:t>validate the </a:t>
            </a:r>
            <a:r>
              <a:rPr lang="en-GB" sz="1600" dirty="0">
                <a:solidFill>
                  <a:srgbClr val="333333"/>
                </a:solidFill>
                <a:latin typeface="微软雅黑" pitchFamily="34" charset="-122"/>
                <a:ea typeface="微软雅黑" pitchFamily="34" charset="-122"/>
              </a:rPr>
              <a:t>dataset.</a:t>
            </a:r>
          </a:p>
          <a:p>
            <a:pPr marL="285750" indent="-285750" algn="just" eaLnBrk="1" fontAlgn="base" hangingPunct="1">
              <a:lnSpc>
                <a:spcPct val="120000"/>
              </a:lnSpc>
              <a:spcBef>
                <a:spcPct val="0"/>
              </a:spcBef>
              <a:spcAft>
                <a:spcPts val="1200"/>
              </a:spcAft>
              <a:buFont typeface="Arial" panose="020B0604020202020204" pitchFamily="34" charset="0"/>
              <a:buChar char="•"/>
            </a:pPr>
            <a:r>
              <a:rPr lang="en-GB" sz="1600" dirty="0">
                <a:solidFill>
                  <a:srgbClr val="333333"/>
                </a:solidFill>
                <a:latin typeface="微软雅黑" pitchFamily="34" charset="-122"/>
                <a:ea typeface="微软雅黑" pitchFamily="34" charset="-122"/>
              </a:rPr>
              <a:t>ITL-1 regions are not enough for more detailed research. </a:t>
            </a:r>
          </a:p>
          <a:p>
            <a:pPr marL="285750" indent="-285750" algn="just" eaLnBrk="1" fontAlgn="base" hangingPunct="1">
              <a:lnSpc>
                <a:spcPct val="120000"/>
              </a:lnSpc>
              <a:spcBef>
                <a:spcPct val="0"/>
              </a:spcBef>
              <a:spcAft>
                <a:spcPts val="1200"/>
              </a:spcAft>
              <a:buFont typeface="Arial" panose="020B0604020202020204" pitchFamily="34" charset="0"/>
              <a:buChar char="•"/>
            </a:pPr>
            <a:r>
              <a:rPr lang="en-US" sz="1600" dirty="0">
                <a:solidFill>
                  <a:srgbClr val="333333"/>
                </a:solidFill>
                <a:latin typeface="微软雅黑" pitchFamily="34" charset="-122"/>
                <a:ea typeface="微软雅黑" pitchFamily="34" charset="-122"/>
              </a:rPr>
              <a:t>Based on the available data, the dataset can be extended to the ITL-2 level (46 regions).</a:t>
            </a:r>
          </a:p>
          <a:p>
            <a:pPr marL="285750" indent="-285750" algn="just" eaLnBrk="1" fontAlgn="base" hangingPunct="1">
              <a:lnSpc>
                <a:spcPct val="120000"/>
              </a:lnSpc>
              <a:spcBef>
                <a:spcPct val="0"/>
              </a:spcBef>
              <a:spcAft>
                <a:spcPts val="1200"/>
              </a:spcAft>
              <a:buFont typeface="Arial" panose="020B0604020202020204" pitchFamily="34" charset="0"/>
              <a:buChar char="•"/>
            </a:pPr>
            <a:r>
              <a:rPr lang="en-US" sz="1600" dirty="0">
                <a:solidFill>
                  <a:srgbClr val="333333"/>
                </a:solidFill>
                <a:latin typeface="微软雅黑" pitchFamily="34" charset="-122"/>
                <a:ea typeface="微软雅黑" pitchFamily="34" charset="-122"/>
              </a:rPr>
              <a:t>Research on Brexit, Covid and spillover effects of wars.</a:t>
            </a:r>
          </a:p>
        </p:txBody>
      </p:sp>
    </p:spTree>
    <p:extLst>
      <p:ext uri="{BB962C8B-B14F-4D97-AF65-F5344CB8AC3E}">
        <p14:creationId xmlns:p14="http://schemas.microsoft.com/office/powerpoint/2010/main" val="20736362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4634383" y="2720640"/>
            <a:ext cx="2997090" cy="1015663"/>
          </a:xfrm>
          <a:prstGeom prst="rect">
            <a:avLst/>
          </a:prstGeom>
          <a:noFill/>
        </p:spPr>
        <p:txBody>
          <a:bodyPr wrap="square" rtlCol="0">
            <a:spAutoFit/>
          </a:bodyPr>
          <a:lstStyle/>
          <a:p>
            <a:r>
              <a:rPr lang="en-US" altLang="zh-CN" sz="6000" b="1"/>
              <a:t>THANKS</a:t>
            </a:r>
            <a:r>
              <a:rPr lang="zh-CN" altLang="en-US" sz="6000" b="1"/>
              <a:t>！</a:t>
            </a:r>
            <a:endParaRPr lang="zh-CN" altLang="en-US" sz="6000" b="1" dirty="0"/>
          </a:p>
        </p:txBody>
      </p:sp>
      <p:sp>
        <p:nvSpPr>
          <p:cNvPr id="15" name="矩形 14"/>
          <p:cNvSpPr/>
          <p:nvPr/>
        </p:nvSpPr>
        <p:spPr>
          <a:xfrm flipV="1">
            <a:off x="7241784" y="2105468"/>
            <a:ext cx="4931392" cy="682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flipV="1">
            <a:off x="-18824" y="2102795"/>
            <a:ext cx="4931392" cy="682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p:cNvPicPr>
            <a:picLocks noChangeAspect="1"/>
          </p:cNvPicPr>
          <p:nvPr/>
        </p:nvPicPr>
        <p:blipFill>
          <a:blip r:embed="rId3">
            <a:clrChange>
              <a:clrFrom>
                <a:srgbClr val="FBFBFB"/>
              </a:clrFrom>
              <a:clrTo>
                <a:srgbClr val="FBFBFB">
                  <a:alpha val="0"/>
                </a:srgbClr>
              </a:clrTo>
            </a:clrChange>
            <a:extLst>
              <a:ext uri="{28A0092B-C50C-407E-A947-70E740481C1C}">
                <a14:useLocalDpi xmlns:a14="http://schemas.microsoft.com/office/drawing/2010/main"/>
              </a:ext>
            </a:extLst>
          </a:blip>
          <a:stretch>
            <a:fillRect/>
          </a:stretch>
        </p:blipFill>
        <p:spPr>
          <a:xfrm>
            <a:off x="5681630" y="1614148"/>
            <a:ext cx="902596" cy="977294"/>
          </a:xfrm>
          <a:prstGeom prst="rect">
            <a:avLst/>
          </a:prstGeom>
        </p:spPr>
      </p:pic>
      <p:grpSp>
        <p:nvGrpSpPr>
          <p:cNvPr id="23" name="组合 22"/>
          <p:cNvGrpSpPr/>
          <p:nvPr/>
        </p:nvGrpSpPr>
        <p:grpSpPr>
          <a:xfrm>
            <a:off x="5644236" y="5537292"/>
            <a:ext cx="977385" cy="977385"/>
            <a:chOff x="6725180" y="763885"/>
            <a:chExt cx="674999" cy="674999"/>
          </a:xfrm>
          <a:solidFill>
            <a:schemeClr val="tx2"/>
          </a:solidFill>
        </p:grpSpPr>
        <p:sp>
          <p:nvSpPr>
            <p:cNvPr id="24" name="椭圆 23"/>
            <p:cNvSpPr/>
            <p:nvPr/>
          </p:nvSpPr>
          <p:spPr>
            <a:xfrm>
              <a:off x="6725180" y="763885"/>
              <a:ext cx="674999" cy="674999"/>
            </a:xfrm>
            <a:prstGeom prst="ellipse">
              <a:avLst/>
            </a:prstGeom>
            <a:solidFill>
              <a:srgbClr val="2D74B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27" name="矩形 26"/>
            <p:cNvSpPr/>
            <p:nvPr/>
          </p:nvSpPr>
          <p:spPr>
            <a:xfrm>
              <a:off x="6889470" y="927651"/>
              <a:ext cx="223363" cy="223363"/>
            </a:xfrm>
            <a:prstGeom prst="rect">
              <a:avLst/>
            </a:prstGeom>
            <a:no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28" name="矩形 27"/>
            <p:cNvSpPr/>
            <p:nvPr/>
          </p:nvSpPr>
          <p:spPr>
            <a:xfrm>
              <a:off x="7041870" y="1080051"/>
              <a:ext cx="223363" cy="223363"/>
            </a:xfrm>
            <a:prstGeom prst="rect">
              <a:avLst/>
            </a:prstGeom>
            <a:no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grpSp>
    </p:spTree>
    <p:extLst>
      <p:ext uri="{BB962C8B-B14F-4D97-AF65-F5344CB8AC3E}">
        <p14:creationId xmlns:p14="http://schemas.microsoft.com/office/powerpoint/2010/main" val="21176821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89741B-1CC4-499F-EEAD-E4D7F92DF413}"/>
            </a:ext>
          </a:extLst>
        </p:cNvPr>
        <p:cNvGrpSpPr/>
        <p:nvPr/>
      </p:nvGrpSpPr>
      <p:grpSpPr>
        <a:xfrm>
          <a:off x="0" y="0"/>
          <a:ext cx="0" cy="0"/>
          <a:chOff x="0" y="0"/>
          <a:chExt cx="0" cy="0"/>
        </a:xfrm>
      </p:grpSpPr>
      <p:sp>
        <p:nvSpPr>
          <p:cNvPr id="4" name="矩形 3">
            <a:extLst>
              <a:ext uri="{FF2B5EF4-FFF2-40B4-BE49-F238E27FC236}">
                <a16:creationId xmlns:a16="http://schemas.microsoft.com/office/drawing/2014/main" id="{49339B01-9735-C904-FF59-EEB4BC7EBB07}"/>
              </a:ext>
            </a:extLst>
          </p:cNvPr>
          <p:cNvSpPr/>
          <p:nvPr/>
        </p:nvSpPr>
        <p:spPr>
          <a:xfrm>
            <a:off x="0" y="0"/>
            <a:ext cx="12192000" cy="11191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 name="矩形 6">
            <a:extLst>
              <a:ext uri="{FF2B5EF4-FFF2-40B4-BE49-F238E27FC236}">
                <a16:creationId xmlns:a16="http://schemas.microsoft.com/office/drawing/2014/main" id="{E0349B83-41B6-4476-858F-11F268D240F2}"/>
              </a:ext>
            </a:extLst>
          </p:cNvPr>
          <p:cNvSpPr/>
          <p:nvPr/>
        </p:nvSpPr>
        <p:spPr>
          <a:xfrm>
            <a:off x="1180530" y="1"/>
            <a:ext cx="1119117" cy="14707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 name="直角三角形 8">
            <a:extLst>
              <a:ext uri="{FF2B5EF4-FFF2-40B4-BE49-F238E27FC236}">
                <a16:creationId xmlns:a16="http://schemas.microsoft.com/office/drawing/2014/main" id="{350AA3E2-65A3-8466-6878-7E6F5E8D5129}"/>
              </a:ext>
            </a:extLst>
          </p:cNvPr>
          <p:cNvSpPr/>
          <p:nvPr/>
        </p:nvSpPr>
        <p:spPr>
          <a:xfrm rot="5400000">
            <a:off x="2312279" y="1106484"/>
            <a:ext cx="351612" cy="376878"/>
          </a:xfrm>
          <a:prstGeom prst="r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0" name="文本框 9">
            <a:extLst>
              <a:ext uri="{FF2B5EF4-FFF2-40B4-BE49-F238E27FC236}">
                <a16:creationId xmlns:a16="http://schemas.microsoft.com/office/drawing/2014/main" id="{779D0E39-F802-1A21-896E-2B0C0BDF1503}"/>
              </a:ext>
            </a:extLst>
          </p:cNvPr>
          <p:cNvSpPr txBox="1"/>
          <p:nvPr/>
        </p:nvSpPr>
        <p:spPr>
          <a:xfrm>
            <a:off x="1493345" y="316566"/>
            <a:ext cx="493486" cy="769441"/>
          </a:xfrm>
          <a:prstGeom prst="rect">
            <a:avLst/>
          </a:prstGeom>
          <a:noFill/>
        </p:spPr>
        <p:txBody>
          <a:bodyPr wrap="square" rtlCol="0">
            <a:spAutoFit/>
          </a:bodyPr>
          <a:lstStyle/>
          <a:p>
            <a:r>
              <a:rPr lang="en-US" altLang="zh-CN" sz="4400" b="1" dirty="0">
                <a:solidFill>
                  <a:schemeClr val="bg1"/>
                </a:solidFill>
              </a:rPr>
              <a:t>1</a:t>
            </a:r>
            <a:endParaRPr lang="zh-CN" altLang="en-US" sz="4400" b="1" dirty="0">
              <a:solidFill>
                <a:schemeClr val="bg1"/>
              </a:solidFill>
            </a:endParaRPr>
          </a:p>
        </p:txBody>
      </p:sp>
      <p:sp>
        <p:nvSpPr>
          <p:cNvPr id="11" name="文本框 10">
            <a:extLst>
              <a:ext uri="{FF2B5EF4-FFF2-40B4-BE49-F238E27FC236}">
                <a16:creationId xmlns:a16="http://schemas.microsoft.com/office/drawing/2014/main" id="{8C6E0E9F-3328-C268-A847-96739BDBFE04}"/>
              </a:ext>
            </a:extLst>
          </p:cNvPr>
          <p:cNvSpPr txBox="1"/>
          <p:nvPr/>
        </p:nvSpPr>
        <p:spPr>
          <a:xfrm>
            <a:off x="2563410" y="370734"/>
            <a:ext cx="3579133" cy="646331"/>
          </a:xfrm>
          <a:prstGeom prst="rect">
            <a:avLst/>
          </a:prstGeom>
          <a:noFill/>
        </p:spPr>
        <p:txBody>
          <a:bodyPr wrap="square" rtlCol="0">
            <a:spAutoFit/>
          </a:bodyPr>
          <a:lstStyle/>
          <a:p>
            <a:r>
              <a:rPr lang="en-US" altLang="zh-CN" sz="3600" b="1" dirty="0">
                <a:solidFill>
                  <a:schemeClr val="bg1"/>
                </a:solidFill>
              </a:rPr>
              <a:t>Background</a:t>
            </a:r>
            <a:endParaRPr lang="zh-CN" altLang="en-US" sz="3600" b="1" dirty="0">
              <a:solidFill>
                <a:schemeClr val="bg1"/>
              </a:solidFill>
            </a:endParaRPr>
          </a:p>
        </p:txBody>
      </p:sp>
      <p:grpSp>
        <p:nvGrpSpPr>
          <p:cNvPr id="2" name="组合 1">
            <a:extLst>
              <a:ext uri="{FF2B5EF4-FFF2-40B4-BE49-F238E27FC236}">
                <a16:creationId xmlns:a16="http://schemas.microsoft.com/office/drawing/2014/main" id="{DABFE6FC-AD79-FB49-9FA4-5425A2650F7D}"/>
              </a:ext>
            </a:extLst>
          </p:cNvPr>
          <p:cNvGrpSpPr/>
          <p:nvPr/>
        </p:nvGrpSpPr>
        <p:grpSpPr>
          <a:xfrm>
            <a:off x="191896" y="1561759"/>
            <a:ext cx="6579019" cy="821366"/>
            <a:chOff x="3620896" y="1396253"/>
            <a:chExt cx="6579019" cy="821366"/>
          </a:xfrm>
        </p:grpSpPr>
        <p:sp>
          <p:nvSpPr>
            <p:cNvPr id="3" name="Line 9">
              <a:extLst>
                <a:ext uri="{FF2B5EF4-FFF2-40B4-BE49-F238E27FC236}">
                  <a16:creationId xmlns:a16="http://schemas.microsoft.com/office/drawing/2014/main" id="{1C0B410E-A0BB-DF35-06FA-A1E1E6006147}"/>
                </a:ext>
              </a:extLst>
            </p:cNvPr>
            <p:cNvSpPr>
              <a:spLocks noChangeShapeType="1"/>
            </p:cNvSpPr>
            <p:nvPr/>
          </p:nvSpPr>
          <p:spPr bwMode="auto">
            <a:xfrm>
              <a:off x="4742573" y="1824127"/>
              <a:ext cx="5457342" cy="0"/>
            </a:xfrm>
            <a:prstGeom prst="line">
              <a:avLst/>
            </a:prstGeom>
            <a:noFill/>
            <a:ln w="13">
              <a:solidFill>
                <a:srgbClr val="2E2C2C"/>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buFont typeface="Arial" pitchFamily="34" charset="0"/>
                <a:buNone/>
              </a:pPr>
              <a:endParaRPr lang="zh-CN" altLang="en-US">
                <a:solidFill>
                  <a:srgbClr val="024C89"/>
                </a:solidFill>
                <a:latin typeface="Arial"/>
                <a:ea typeface="宋体" panose="02010600030101010101" pitchFamily="2" charset="-122"/>
              </a:endParaRPr>
            </a:p>
          </p:txBody>
        </p:sp>
        <p:sp>
          <p:nvSpPr>
            <p:cNvPr id="5" name="TextBox 4">
              <a:extLst>
                <a:ext uri="{FF2B5EF4-FFF2-40B4-BE49-F238E27FC236}">
                  <a16:creationId xmlns:a16="http://schemas.microsoft.com/office/drawing/2014/main" id="{290CC258-A101-C81D-53FB-B890A8E4691F}"/>
                </a:ext>
              </a:extLst>
            </p:cNvPr>
            <p:cNvSpPr txBox="1">
              <a:spLocks noChangeArrowheads="1"/>
            </p:cNvSpPr>
            <p:nvPr/>
          </p:nvSpPr>
          <p:spPr bwMode="auto">
            <a:xfrm>
              <a:off x="4777499" y="1428099"/>
              <a:ext cx="37941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fontAlgn="base" hangingPunct="1">
                <a:spcBef>
                  <a:spcPct val="0"/>
                </a:spcBef>
                <a:spcAft>
                  <a:spcPct val="0"/>
                </a:spcAft>
                <a:buFont typeface="Arial" pitchFamily="34" charset="0"/>
                <a:buNone/>
              </a:pPr>
              <a:r>
                <a:rPr lang="en-US" sz="2000" dirty="0">
                  <a:solidFill>
                    <a:srgbClr val="024C89"/>
                  </a:solidFill>
                  <a:latin typeface="微软雅黑" pitchFamily="34" charset="-122"/>
                  <a:ea typeface="微软雅黑" pitchFamily="34" charset="-122"/>
                </a:rPr>
                <a:t>Regional disparities in the UK</a:t>
              </a:r>
            </a:p>
          </p:txBody>
        </p:sp>
        <p:sp>
          <p:nvSpPr>
            <p:cNvPr id="6" name="Freeform 8">
              <a:extLst>
                <a:ext uri="{FF2B5EF4-FFF2-40B4-BE49-F238E27FC236}">
                  <a16:creationId xmlns:a16="http://schemas.microsoft.com/office/drawing/2014/main" id="{DECFE860-2B64-6D0F-9D68-498BDAF2B4AB}"/>
                </a:ext>
              </a:extLst>
            </p:cNvPr>
            <p:cNvSpPr>
              <a:spLocks/>
            </p:cNvSpPr>
            <p:nvPr/>
          </p:nvSpPr>
          <p:spPr bwMode="auto">
            <a:xfrm>
              <a:off x="4459673" y="1667758"/>
              <a:ext cx="269875" cy="312737"/>
            </a:xfrm>
            <a:custGeom>
              <a:avLst/>
              <a:gdLst>
                <a:gd name="T0" fmla="*/ 2147483647 w 274"/>
                <a:gd name="T1" fmla="*/ 2147483647 h 317"/>
                <a:gd name="T2" fmla="*/ 2147483647 w 274"/>
                <a:gd name="T3" fmla="*/ 2147483647 h 317"/>
                <a:gd name="T4" fmla="*/ 0 w 274"/>
                <a:gd name="T5" fmla="*/ 2147483647 h 317"/>
                <a:gd name="T6" fmla="*/ 0 w 274"/>
                <a:gd name="T7" fmla="*/ 2147483647 h 317"/>
                <a:gd name="T8" fmla="*/ 0 w 274"/>
                <a:gd name="T9" fmla="*/ 0 h 317"/>
                <a:gd name="T10" fmla="*/ 2147483647 w 274"/>
                <a:gd name="T11" fmla="*/ 2147483647 h 317"/>
                <a:gd name="T12" fmla="*/ 2147483647 w 274"/>
                <a:gd name="T13" fmla="*/ 2147483647 h 3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4" h="317">
                  <a:moveTo>
                    <a:pt x="274" y="158"/>
                  </a:moveTo>
                  <a:lnTo>
                    <a:pt x="137" y="238"/>
                  </a:lnTo>
                  <a:lnTo>
                    <a:pt x="0" y="317"/>
                  </a:lnTo>
                  <a:lnTo>
                    <a:pt x="0" y="158"/>
                  </a:lnTo>
                  <a:lnTo>
                    <a:pt x="0" y="0"/>
                  </a:lnTo>
                  <a:lnTo>
                    <a:pt x="137" y="79"/>
                  </a:lnTo>
                  <a:lnTo>
                    <a:pt x="274" y="158"/>
                  </a:lnTo>
                  <a:close/>
                </a:path>
              </a:pathLst>
            </a:custGeom>
            <a:solidFill>
              <a:srgbClr val="024C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buFont typeface="Arial" pitchFamily="34" charset="0"/>
                <a:buNone/>
                <a:defRPr/>
              </a:pPr>
              <a:endParaRPr lang="zh-CN" altLang="en-US" kern="0">
                <a:solidFill>
                  <a:srgbClr val="024C89"/>
                </a:solidFill>
                <a:latin typeface="Arial"/>
                <a:ea typeface="宋体" panose="02010600030101010101" pitchFamily="2" charset="-122"/>
              </a:endParaRPr>
            </a:p>
          </p:txBody>
        </p:sp>
        <p:grpSp>
          <p:nvGrpSpPr>
            <p:cNvPr id="8" name="组合 7">
              <a:extLst>
                <a:ext uri="{FF2B5EF4-FFF2-40B4-BE49-F238E27FC236}">
                  <a16:creationId xmlns:a16="http://schemas.microsoft.com/office/drawing/2014/main" id="{A64196D3-B09B-358F-38FE-364B0F88D55C}"/>
                </a:ext>
              </a:extLst>
            </p:cNvPr>
            <p:cNvGrpSpPr/>
            <p:nvPr/>
          </p:nvGrpSpPr>
          <p:grpSpPr>
            <a:xfrm>
              <a:off x="3620896" y="1396253"/>
              <a:ext cx="821366" cy="821366"/>
              <a:chOff x="2903591" y="1355343"/>
              <a:chExt cx="821366" cy="821366"/>
            </a:xfrm>
          </p:grpSpPr>
          <p:sp>
            <p:nvSpPr>
              <p:cNvPr id="12" name="Oval 6">
                <a:extLst>
                  <a:ext uri="{FF2B5EF4-FFF2-40B4-BE49-F238E27FC236}">
                    <a16:creationId xmlns:a16="http://schemas.microsoft.com/office/drawing/2014/main" id="{911AC8AF-22B8-9840-B372-8FD9C99CC05D}"/>
                  </a:ext>
                </a:extLst>
              </p:cNvPr>
              <p:cNvSpPr>
                <a:spLocks noChangeArrowheads="1"/>
              </p:cNvSpPr>
              <p:nvPr/>
            </p:nvSpPr>
            <p:spPr bwMode="auto">
              <a:xfrm>
                <a:off x="2903591" y="1355343"/>
                <a:ext cx="821366" cy="821366"/>
              </a:xfrm>
              <a:prstGeom prst="ellipse">
                <a:avLst/>
              </a:prstGeom>
              <a:solidFill>
                <a:srgbClr val="DFDF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buFont typeface="Arial" pitchFamily="34" charset="0"/>
                  <a:buNone/>
                </a:pPr>
                <a:endParaRPr lang="zh-CN" altLang="en-US">
                  <a:solidFill>
                    <a:srgbClr val="024C89"/>
                  </a:solidFill>
                  <a:latin typeface="Arial"/>
                  <a:ea typeface="宋体" panose="02010600030101010101" pitchFamily="2" charset="-122"/>
                </a:endParaRPr>
              </a:p>
            </p:txBody>
          </p:sp>
          <p:sp>
            <p:nvSpPr>
              <p:cNvPr id="13" name="Oval 7">
                <a:extLst>
                  <a:ext uri="{FF2B5EF4-FFF2-40B4-BE49-F238E27FC236}">
                    <a16:creationId xmlns:a16="http://schemas.microsoft.com/office/drawing/2014/main" id="{87CC6D8D-FC9F-C24C-00F7-9D67E1762AAC}"/>
                  </a:ext>
                </a:extLst>
              </p:cNvPr>
              <p:cNvSpPr>
                <a:spLocks noChangeArrowheads="1"/>
              </p:cNvSpPr>
              <p:nvPr/>
            </p:nvSpPr>
            <p:spPr bwMode="auto">
              <a:xfrm>
                <a:off x="2972038" y="1424396"/>
                <a:ext cx="684471" cy="683260"/>
              </a:xfrm>
              <a:prstGeom prst="ellipse">
                <a:avLst/>
              </a:prstGeom>
              <a:solidFill>
                <a:srgbClr val="024C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buFont typeface="Arial" pitchFamily="34" charset="0"/>
                  <a:buNone/>
                  <a:defRPr/>
                </a:pPr>
                <a:endParaRPr lang="zh-CN" altLang="en-US" kern="0">
                  <a:solidFill>
                    <a:srgbClr val="024C89"/>
                  </a:solidFill>
                  <a:latin typeface="Arial"/>
                  <a:ea typeface="宋体" panose="02010600030101010101" pitchFamily="2" charset="-122"/>
                </a:endParaRPr>
              </a:p>
            </p:txBody>
          </p:sp>
          <p:sp>
            <p:nvSpPr>
              <p:cNvPr id="37" name="TextBox 18">
                <a:extLst>
                  <a:ext uri="{FF2B5EF4-FFF2-40B4-BE49-F238E27FC236}">
                    <a16:creationId xmlns:a16="http://schemas.microsoft.com/office/drawing/2014/main" id="{967E31BF-F385-7537-9D42-DE94EB8BB3CD}"/>
                  </a:ext>
                </a:extLst>
              </p:cNvPr>
              <p:cNvSpPr txBox="1">
                <a:spLocks noChangeArrowheads="1"/>
              </p:cNvSpPr>
              <p:nvPr/>
            </p:nvSpPr>
            <p:spPr bwMode="auto">
              <a:xfrm>
                <a:off x="2988900" y="1564398"/>
                <a:ext cx="6881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fontAlgn="base" hangingPunct="1">
                  <a:spcBef>
                    <a:spcPct val="0"/>
                  </a:spcBef>
                  <a:spcAft>
                    <a:spcPct val="0"/>
                  </a:spcAft>
                  <a:buFont typeface="Arial" pitchFamily="34" charset="0"/>
                  <a:buNone/>
                </a:pPr>
                <a:r>
                  <a:rPr lang="en-US" altLang="zh-CN" sz="2000" b="1" dirty="0">
                    <a:solidFill>
                      <a:srgbClr val="FFFFFF"/>
                    </a:solidFill>
                    <a:latin typeface="微软雅黑" pitchFamily="34" charset="-122"/>
                    <a:ea typeface="微软雅黑" pitchFamily="34" charset="-122"/>
                  </a:rPr>
                  <a:t>01</a:t>
                </a:r>
              </a:p>
            </p:txBody>
          </p:sp>
        </p:grpSp>
      </p:grpSp>
      <p:sp>
        <p:nvSpPr>
          <p:cNvPr id="39" name="Rectangle 2">
            <a:extLst>
              <a:ext uri="{FF2B5EF4-FFF2-40B4-BE49-F238E27FC236}">
                <a16:creationId xmlns:a16="http://schemas.microsoft.com/office/drawing/2014/main" id="{D80FAF99-91EC-5626-2D86-E9BACD09739C}"/>
              </a:ext>
            </a:extLst>
          </p:cNvPr>
          <p:cNvSpPr>
            <a:spLocks noChangeArrowheads="1"/>
          </p:cNvSpPr>
          <p:nvPr/>
        </p:nvSpPr>
        <p:spPr bwMode="auto">
          <a:xfrm>
            <a:off x="1307986" y="2185869"/>
            <a:ext cx="7232386" cy="170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kumimoji="0" lang="en-US" altLang="zh-CN" b="0" i="0" u="none" strike="noStrike" cap="none" normalizeH="0" baseline="0" dirty="0">
                <a:ln>
                  <a:noFill/>
                </a:ln>
                <a:solidFill>
                  <a:schemeClr val="tx1"/>
                </a:solidFill>
                <a:effectLst/>
              </a:rPr>
              <a:t> As the sixth-largest economy in the world, the UK incorporates global financial and trade hubs such as London, Birmingham and Glasgow.</a:t>
            </a:r>
            <a:endParaRPr kumimoji="0" lang="zh-CN" altLang="zh-CN"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kumimoji="0" lang="en-US" altLang="zh-CN" sz="1800" b="0" i="0" u="none" strike="noStrike" cap="none" normalizeH="0" baseline="0" dirty="0">
                <a:ln>
                  <a:noFill/>
                </a:ln>
                <a:solidFill>
                  <a:schemeClr val="tx1"/>
                </a:solidFill>
                <a:effectLst/>
              </a:rPr>
              <a:t> However, </a:t>
            </a:r>
            <a:r>
              <a:rPr lang="en-US" altLang="zh-CN" dirty="0"/>
              <a:t>i</a:t>
            </a:r>
            <a:r>
              <a:rPr kumimoji="0" lang="zh-CN" altLang="zh-CN" sz="1800" b="0" i="0" u="none" strike="noStrike" cap="none" normalizeH="0" baseline="0" dirty="0">
                <a:ln>
                  <a:noFill/>
                </a:ln>
                <a:solidFill>
                  <a:schemeClr val="tx1"/>
                </a:solidFill>
                <a:effectLst/>
              </a:rPr>
              <a:t>nternal disparities</a:t>
            </a:r>
            <a:r>
              <a:rPr kumimoji="0" lang="en-US" altLang="zh-CN" sz="1800" b="0" i="0" u="none" strike="noStrike" cap="none" normalizeH="0" baseline="0" dirty="0">
                <a:ln>
                  <a:noFill/>
                </a:ln>
                <a:solidFill>
                  <a:schemeClr val="tx1"/>
                </a:solidFill>
                <a:effectLst/>
              </a:rPr>
              <a:t> among regions remain significant.</a:t>
            </a:r>
          </a:p>
          <a:p>
            <a:pPr marL="285750" marR="0" lvl="0" indent="-2857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kumimoji="0" lang="en-US" altLang="zh-CN" sz="1800" b="0" i="0" u="none" strike="noStrike" cap="none" normalizeH="0" baseline="0" dirty="0">
                <a:ln>
                  <a:noFill/>
                </a:ln>
                <a:solidFill>
                  <a:schemeClr val="tx1"/>
                </a:solidFill>
                <a:effectLst/>
              </a:rPr>
              <a:t> In 2022, </a:t>
            </a:r>
            <a:r>
              <a:rPr kumimoji="0" lang="zh-CN" altLang="zh-CN" sz="1800" b="0" i="0" u="none" strike="noStrike" cap="none" normalizeH="0" baseline="0" dirty="0">
                <a:ln>
                  <a:noFill/>
                </a:ln>
                <a:solidFill>
                  <a:schemeClr val="tx1"/>
                </a:solidFill>
                <a:effectLst/>
              </a:rPr>
              <a:t>London</a:t>
            </a:r>
            <a:r>
              <a:rPr lang="en-US" altLang="zh-CN" dirty="0"/>
              <a:t> contributes</a:t>
            </a:r>
            <a:r>
              <a:rPr kumimoji="0" lang="zh-CN" altLang="zh-CN" sz="1800" b="0" i="0" u="none" strike="noStrike" cap="none" normalizeH="0" baseline="0" dirty="0">
                <a:ln>
                  <a:noFill/>
                </a:ln>
                <a:solidFill>
                  <a:schemeClr val="tx1"/>
                </a:solidFill>
                <a:effectLst/>
              </a:rPr>
              <a:t> 23% of GDP</a:t>
            </a:r>
            <a:r>
              <a:rPr kumimoji="0" lang="en-US" altLang="zh-CN" sz="1800" b="0" i="0" u="none" strike="noStrike" cap="none" normalizeH="0" baseline="0" dirty="0">
                <a:ln>
                  <a:noFill/>
                </a:ln>
                <a:solidFill>
                  <a:schemeClr val="tx1"/>
                </a:solidFill>
                <a:effectLst/>
              </a:rPr>
              <a:t>, </a:t>
            </a:r>
            <a:r>
              <a:rPr kumimoji="0" lang="zh-CN" altLang="zh-CN" sz="1800" b="0" i="0" u="none" strike="noStrike" cap="none" normalizeH="0" baseline="0" dirty="0">
                <a:ln>
                  <a:noFill/>
                </a:ln>
                <a:solidFill>
                  <a:schemeClr val="tx1"/>
                </a:solidFill>
                <a:effectLst/>
              </a:rPr>
              <a:t>Scotland: 7%, North East: &lt;3%</a:t>
            </a:r>
            <a:endParaRPr kumimoji="0" lang="en-US" altLang="zh-CN" sz="18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lang="en-US" altLang="zh-CN" dirty="0"/>
              <a:t> In the face of external shocks, regional resilience also varies.</a:t>
            </a:r>
            <a:endParaRPr kumimoji="0" lang="zh-CN" altLang="zh-CN" sz="1800" b="0" i="0" u="none" strike="noStrike" cap="none" normalizeH="0" baseline="0" dirty="0">
              <a:ln>
                <a:noFill/>
              </a:ln>
              <a:solidFill>
                <a:schemeClr val="tx1"/>
              </a:solidFill>
              <a:effectLst/>
            </a:endParaRPr>
          </a:p>
        </p:txBody>
      </p:sp>
      <p:grpSp>
        <p:nvGrpSpPr>
          <p:cNvPr id="40" name="组合 39">
            <a:extLst>
              <a:ext uri="{FF2B5EF4-FFF2-40B4-BE49-F238E27FC236}">
                <a16:creationId xmlns:a16="http://schemas.microsoft.com/office/drawing/2014/main" id="{3EC7CCA7-1542-5BD8-06CB-B8C8702B04DE}"/>
              </a:ext>
            </a:extLst>
          </p:cNvPr>
          <p:cNvGrpSpPr/>
          <p:nvPr/>
        </p:nvGrpSpPr>
        <p:grpSpPr>
          <a:xfrm>
            <a:off x="191896" y="4085044"/>
            <a:ext cx="6579019" cy="821366"/>
            <a:chOff x="3620896" y="1396253"/>
            <a:chExt cx="6579019" cy="821366"/>
          </a:xfrm>
        </p:grpSpPr>
        <p:sp>
          <p:nvSpPr>
            <p:cNvPr id="41" name="Line 9">
              <a:extLst>
                <a:ext uri="{FF2B5EF4-FFF2-40B4-BE49-F238E27FC236}">
                  <a16:creationId xmlns:a16="http://schemas.microsoft.com/office/drawing/2014/main" id="{0B2919F4-DD32-BF85-C8FC-822F4F686243}"/>
                </a:ext>
              </a:extLst>
            </p:cNvPr>
            <p:cNvSpPr>
              <a:spLocks noChangeShapeType="1"/>
            </p:cNvSpPr>
            <p:nvPr/>
          </p:nvSpPr>
          <p:spPr bwMode="auto">
            <a:xfrm>
              <a:off x="4742573" y="1824127"/>
              <a:ext cx="5457342" cy="0"/>
            </a:xfrm>
            <a:prstGeom prst="line">
              <a:avLst/>
            </a:prstGeom>
            <a:noFill/>
            <a:ln w="13">
              <a:solidFill>
                <a:srgbClr val="2E2C2C"/>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buFont typeface="Arial" pitchFamily="34" charset="0"/>
                <a:buNone/>
              </a:pPr>
              <a:endParaRPr lang="zh-CN" altLang="en-US">
                <a:solidFill>
                  <a:srgbClr val="024C89"/>
                </a:solidFill>
                <a:latin typeface="Arial"/>
                <a:ea typeface="宋体" panose="02010600030101010101" pitchFamily="2" charset="-122"/>
              </a:endParaRPr>
            </a:p>
          </p:txBody>
        </p:sp>
        <p:sp>
          <p:nvSpPr>
            <p:cNvPr id="42" name="TextBox 4">
              <a:extLst>
                <a:ext uri="{FF2B5EF4-FFF2-40B4-BE49-F238E27FC236}">
                  <a16:creationId xmlns:a16="http://schemas.microsoft.com/office/drawing/2014/main" id="{95015A43-4E95-C1B3-8355-4584E7F294C3}"/>
                </a:ext>
              </a:extLst>
            </p:cNvPr>
            <p:cNvSpPr txBox="1">
              <a:spLocks noChangeArrowheads="1"/>
            </p:cNvSpPr>
            <p:nvPr/>
          </p:nvSpPr>
          <p:spPr bwMode="auto">
            <a:xfrm>
              <a:off x="4777499" y="1428099"/>
              <a:ext cx="37941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fontAlgn="base" hangingPunct="1">
                <a:spcBef>
                  <a:spcPct val="0"/>
                </a:spcBef>
                <a:spcAft>
                  <a:spcPct val="0"/>
                </a:spcAft>
                <a:buFont typeface="Arial" pitchFamily="34" charset="0"/>
                <a:buNone/>
              </a:pPr>
              <a:r>
                <a:rPr lang="en-US" sz="2000" dirty="0">
                  <a:solidFill>
                    <a:srgbClr val="024C89"/>
                  </a:solidFill>
                  <a:latin typeface="微软雅黑" pitchFamily="34" charset="-122"/>
                  <a:ea typeface="微软雅黑" pitchFamily="34" charset="-122"/>
                </a:rPr>
                <a:t>M</a:t>
              </a:r>
              <a:r>
                <a:rPr lang="en-US" altLang="zh-CN" sz="2000" dirty="0">
                  <a:solidFill>
                    <a:srgbClr val="024C89"/>
                  </a:solidFill>
                  <a:latin typeface="微软雅黑" pitchFamily="34" charset="-122"/>
                  <a:ea typeface="微软雅黑" pitchFamily="34" charset="-122"/>
                </a:rPr>
                <a:t>otivation of the study</a:t>
              </a:r>
              <a:endParaRPr lang="en-US" sz="2000" dirty="0">
                <a:solidFill>
                  <a:srgbClr val="024C89"/>
                </a:solidFill>
                <a:latin typeface="微软雅黑" pitchFamily="34" charset="-122"/>
                <a:ea typeface="微软雅黑" pitchFamily="34" charset="-122"/>
              </a:endParaRPr>
            </a:p>
          </p:txBody>
        </p:sp>
        <p:sp>
          <p:nvSpPr>
            <p:cNvPr id="43" name="Freeform 8">
              <a:extLst>
                <a:ext uri="{FF2B5EF4-FFF2-40B4-BE49-F238E27FC236}">
                  <a16:creationId xmlns:a16="http://schemas.microsoft.com/office/drawing/2014/main" id="{1EF27EB9-C430-5C6D-B774-6D8379A81447}"/>
                </a:ext>
              </a:extLst>
            </p:cNvPr>
            <p:cNvSpPr>
              <a:spLocks/>
            </p:cNvSpPr>
            <p:nvPr/>
          </p:nvSpPr>
          <p:spPr bwMode="auto">
            <a:xfrm>
              <a:off x="4459673" y="1667758"/>
              <a:ext cx="269875" cy="312737"/>
            </a:xfrm>
            <a:custGeom>
              <a:avLst/>
              <a:gdLst>
                <a:gd name="T0" fmla="*/ 2147483647 w 274"/>
                <a:gd name="T1" fmla="*/ 2147483647 h 317"/>
                <a:gd name="T2" fmla="*/ 2147483647 w 274"/>
                <a:gd name="T3" fmla="*/ 2147483647 h 317"/>
                <a:gd name="T4" fmla="*/ 0 w 274"/>
                <a:gd name="T5" fmla="*/ 2147483647 h 317"/>
                <a:gd name="T6" fmla="*/ 0 w 274"/>
                <a:gd name="T7" fmla="*/ 2147483647 h 317"/>
                <a:gd name="T8" fmla="*/ 0 w 274"/>
                <a:gd name="T9" fmla="*/ 0 h 317"/>
                <a:gd name="T10" fmla="*/ 2147483647 w 274"/>
                <a:gd name="T11" fmla="*/ 2147483647 h 317"/>
                <a:gd name="T12" fmla="*/ 2147483647 w 274"/>
                <a:gd name="T13" fmla="*/ 2147483647 h 3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4" h="317">
                  <a:moveTo>
                    <a:pt x="274" y="158"/>
                  </a:moveTo>
                  <a:lnTo>
                    <a:pt x="137" y="238"/>
                  </a:lnTo>
                  <a:lnTo>
                    <a:pt x="0" y="317"/>
                  </a:lnTo>
                  <a:lnTo>
                    <a:pt x="0" y="158"/>
                  </a:lnTo>
                  <a:lnTo>
                    <a:pt x="0" y="0"/>
                  </a:lnTo>
                  <a:lnTo>
                    <a:pt x="137" y="79"/>
                  </a:lnTo>
                  <a:lnTo>
                    <a:pt x="274" y="158"/>
                  </a:lnTo>
                  <a:close/>
                </a:path>
              </a:pathLst>
            </a:custGeom>
            <a:solidFill>
              <a:srgbClr val="024C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buFont typeface="Arial" pitchFamily="34" charset="0"/>
                <a:buNone/>
                <a:defRPr/>
              </a:pPr>
              <a:endParaRPr lang="zh-CN" altLang="en-US" kern="0">
                <a:solidFill>
                  <a:srgbClr val="024C89"/>
                </a:solidFill>
                <a:latin typeface="Arial"/>
                <a:ea typeface="宋体" panose="02010600030101010101" pitchFamily="2" charset="-122"/>
              </a:endParaRPr>
            </a:p>
          </p:txBody>
        </p:sp>
        <p:grpSp>
          <p:nvGrpSpPr>
            <p:cNvPr id="44" name="组合 43">
              <a:extLst>
                <a:ext uri="{FF2B5EF4-FFF2-40B4-BE49-F238E27FC236}">
                  <a16:creationId xmlns:a16="http://schemas.microsoft.com/office/drawing/2014/main" id="{48DA7BBF-9121-9D12-B8CA-5ED4638419F8}"/>
                </a:ext>
              </a:extLst>
            </p:cNvPr>
            <p:cNvGrpSpPr/>
            <p:nvPr/>
          </p:nvGrpSpPr>
          <p:grpSpPr>
            <a:xfrm>
              <a:off x="3620896" y="1396253"/>
              <a:ext cx="821366" cy="821366"/>
              <a:chOff x="2903591" y="1355343"/>
              <a:chExt cx="821366" cy="821366"/>
            </a:xfrm>
          </p:grpSpPr>
          <p:sp>
            <p:nvSpPr>
              <p:cNvPr id="45" name="Oval 6">
                <a:extLst>
                  <a:ext uri="{FF2B5EF4-FFF2-40B4-BE49-F238E27FC236}">
                    <a16:creationId xmlns:a16="http://schemas.microsoft.com/office/drawing/2014/main" id="{45A573A0-5150-1858-6682-606E34D1AD2C}"/>
                  </a:ext>
                </a:extLst>
              </p:cNvPr>
              <p:cNvSpPr>
                <a:spLocks noChangeArrowheads="1"/>
              </p:cNvSpPr>
              <p:nvPr/>
            </p:nvSpPr>
            <p:spPr bwMode="auto">
              <a:xfrm>
                <a:off x="2903591" y="1355343"/>
                <a:ext cx="821366" cy="821366"/>
              </a:xfrm>
              <a:prstGeom prst="ellipse">
                <a:avLst/>
              </a:prstGeom>
              <a:solidFill>
                <a:srgbClr val="DFDF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buFont typeface="Arial" pitchFamily="34" charset="0"/>
                  <a:buNone/>
                </a:pPr>
                <a:endParaRPr lang="zh-CN" altLang="en-US">
                  <a:solidFill>
                    <a:srgbClr val="024C89"/>
                  </a:solidFill>
                  <a:latin typeface="Arial"/>
                  <a:ea typeface="宋体" panose="02010600030101010101" pitchFamily="2" charset="-122"/>
                </a:endParaRPr>
              </a:p>
            </p:txBody>
          </p:sp>
          <p:sp>
            <p:nvSpPr>
              <p:cNvPr id="46" name="Oval 7">
                <a:extLst>
                  <a:ext uri="{FF2B5EF4-FFF2-40B4-BE49-F238E27FC236}">
                    <a16:creationId xmlns:a16="http://schemas.microsoft.com/office/drawing/2014/main" id="{B69442A0-CD1D-B4E2-4855-77355C80FB9C}"/>
                  </a:ext>
                </a:extLst>
              </p:cNvPr>
              <p:cNvSpPr>
                <a:spLocks noChangeArrowheads="1"/>
              </p:cNvSpPr>
              <p:nvPr/>
            </p:nvSpPr>
            <p:spPr bwMode="auto">
              <a:xfrm>
                <a:off x="2972038" y="1424396"/>
                <a:ext cx="684471" cy="683260"/>
              </a:xfrm>
              <a:prstGeom prst="ellipse">
                <a:avLst/>
              </a:prstGeom>
              <a:solidFill>
                <a:srgbClr val="024C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buFont typeface="Arial" pitchFamily="34" charset="0"/>
                  <a:buNone/>
                  <a:defRPr/>
                </a:pPr>
                <a:endParaRPr lang="zh-CN" altLang="en-US" kern="0">
                  <a:solidFill>
                    <a:srgbClr val="024C89"/>
                  </a:solidFill>
                  <a:latin typeface="Arial"/>
                  <a:ea typeface="宋体" panose="02010600030101010101" pitchFamily="2" charset="-122"/>
                </a:endParaRPr>
              </a:p>
            </p:txBody>
          </p:sp>
          <p:sp>
            <p:nvSpPr>
              <p:cNvPr id="47" name="TextBox 18">
                <a:extLst>
                  <a:ext uri="{FF2B5EF4-FFF2-40B4-BE49-F238E27FC236}">
                    <a16:creationId xmlns:a16="http://schemas.microsoft.com/office/drawing/2014/main" id="{0A3F0D9A-BFD2-D949-6AD6-BE74E57EDDBB}"/>
                  </a:ext>
                </a:extLst>
              </p:cNvPr>
              <p:cNvSpPr txBox="1">
                <a:spLocks noChangeArrowheads="1"/>
              </p:cNvSpPr>
              <p:nvPr/>
            </p:nvSpPr>
            <p:spPr bwMode="auto">
              <a:xfrm>
                <a:off x="2988900" y="1564398"/>
                <a:ext cx="6881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fontAlgn="base" hangingPunct="1">
                  <a:spcBef>
                    <a:spcPct val="0"/>
                  </a:spcBef>
                  <a:spcAft>
                    <a:spcPct val="0"/>
                  </a:spcAft>
                  <a:buFont typeface="Arial" pitchFamily="34" charset="0"/>
                  <a:buNone/>
                </a:pPr>
                <a:r>
                  <a:rPr lang="en-US" altLang="zh-CN" sz="2000" b="1" dirty="0">
                    <a:solidFill>
                      <a:srgbClr val="FFFFFF"/>
                    </a:solidFill>
                    <a:latin typeface="微软雅黑" pitchFamily="34" charset="-122"/>
                    <a:ea typeface="微软雅黑" pitchFamily="34" charset="-122"/>
                  </a:rPr>
                  <a:t>02</a:t>
                </a:r>
              </a:p>
            </p:txBody>
          </p:sp>
        </p:grpSp>
      </p:grpSp>
      <p:sp>
        <p:nvSpPr>
          <p:cNvPr id="49" name="文本框 48">
            <a:extLst>
              <a:ext uri="{FF2B5EF4-FFF2-40B4-BE49-F238E27FC236}">
                <a16:creationId xmlns:a16="http://schemas.microsoft.com/office/drawing/2014/main" id="{99966287-AAD6-1103-E277-C2C7FCE2C2E9}"/>
              </a:ext>
            </a:extLst>
          </p:cNvPr>
          <p:cNvSpPr txBox="1"/>
          <p:nvPr/>
        </p:nvSpPr>
        <p:spPr>
          <a:xfrm>
            <a:off x="1348499" y="4669286"/>
            <a:ext cx="6096000" cy="1708160"/>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US" altLang="zh-CN" dirty="0"/>
              <a:t>Post-Brexit economic shifts.</a:t>
            </a:r>
          </a:p>
          <a:p>
            <a:pPr marL="285750" indent="-285750">
              <a:spcAft>
                <a:spcPts val="600"/>
              </a:spcAft>
              <a:buFont typeface="Arial" panose="020B0604020202020204" pitchFamily="34" charset="0"/>
              <a:buChar char="•"/>
            </a:pPr>
            <a:r>
              <a:rPr lang="en-US" altLang="zh-CN" dirty="0"/>
              <a:t>Heterogeneous effects of supply chain disruptions.</a:t>
            </a:r>
          </a:p>
          <a:p>
            <a:pPr marL="285750" indent="-285750">
              <a:spcAft>
                <a:spcPts val="600"/>
              </a:spcAft>
              <a:buFont typeface="Arial" panose="020B0604020202020204" pitchFamily="34" charset="0"/>
              <a:buChar char="•"/>
            </a:pPr>
            <a:r>
              <a:rPr lang="en-US" altLang="zh-CN" dirty="0"/>
              <a:t>Environmental spillover effects (carbon dioxide, pollution, energy) follow supply chains.</a:t>
            </a:r>
          </a:p>
          <a:p>
            <a:pPr marL="285750" indent="-285750">
              <a:spcAft>
                <a:spcPts val="600"/>
              </a:spcAft>
              <a:buFont typeface="Arial" panose="020B0604020202020204" pitchFamily="34" charset="0"/>
              <a:buChar char="•"/>
            </a:pPr>
            <a:r>
              <a:rPr lang="en-US" altLang="zh-CN" dirty="0"/>
              <a:t>Understand the space-time evolution of the supply chain.</a:t>
            </a:r>
            <a:endParaRPr lang="zh-CN" altLang="en-US" dirty="0"/>
          </a:p>
        </p:txBody>
      </p:sp>
      <p:pic>
        <p:nvPicPr>
          <p:cNvPr id="53" name="图片 52">
            <a:extLst>
              <a:ext uri="{FF2B5EF4-FFF2-40B4-BE49-F238E27FC236}">
                <a16:creationId xmlns:a16="http://schemas.microsoft.com/office/drawing/2014/main" id="{F37292F2-FF48-1285-A0FF-92A41083BBD1}"/>
              </a:ext>
            </a:extLst>
          </p:cNvPr>
          <p:cNvPicPr>
            <a:picLocks noChangeAspect="1"/>
          </p:cNvPicPr>
          <p:nvPr/>
        </p:nvPicPr>
        <p:blipFill>
          <a:blip r:embed="rId3"/>
          <a:stretch>
            <a:fillRect/>
          </a:stretch>
        </p:blipFill>
        <p:spPr>
          <a:xfrm>
            <a:off x="8488773" y="1165285"/>
            <a:ext cx="1730118" cy="2543383"/>
          </a:xfrm>
          <a:prstGeom prst="rect">
            <a:avLst/>
          </a:prstGeom>
        </p:spPr>
      </p:pic>
      <p:pic>
        <p:nvPicPr>
          <p:cNvPr id="54" name="图片 53">
            <a:extLst>
              <a:ext uri="{FF2B5EF4-FFF2-40B4-BE49-F238E27FC236}">
                <a16:creationId xmlns:a16="http://schemas.microsoft.com/office/drawing/2014/main" id="{B0F7FFFD-6440-87E9-84F1-34C1B9655E6E}"/>
              </a:ext>
            </a:extLst>
          </p:cNvPr>
          <p:cNvPicPr>
            <a:picLocks noChangeAspect="1"/>
          </p:cNvPicPr>
          <p:nvPr/>
        </p:nvPicPr>
        <p:blipFill>
          <a:blip r:embed="rId4"/>
          <a:stretch>
            <a:fillRect/>
          </a:stretch>
        </p:blipFill>
        <p:spPr>
          <a:xfrm>
            <a:off x="10218891" y="1174417"/>
            <a:ext cx="1712766" cy="2566901"/>
          </a:xfrm>
          <a:prstGeom prst="rect">
            <a:avLst/>
          </a:prstGeom>
        </p:spPr>
      </p:pic>
      <p:sp>
        <p:nvSpPr>
          <p:cNvPr id="56" name="文本框 55">
            <a:extLst>
              <a:ext uri="{FF2B5EF4-FFF2-40B4-BE49-F238E27FC236}">
                <a16:creationId xmlns:a16="http://schemas.microsoft.com/office/drawing/2014/main" id="{1BF5C150-B807-EFA3-B2E1-F8876E1C9C32}"/>
              </a:ext>
            </a:extLst>
          </p:cNvPr>
          <p:cNvSpPr txBox="1"/>
          <p:nvPr/>
        </p:nvSpPr>
        <p:spPr>
          <a:xfrm>
            <a:off x="8531358" y="1175299"/>
            <a:ext cx="680358" cy="369332"/>
          </a:xfrm>
          <a:prstGeom prst="rect">
            <a:avLst/>
          </a:prstGeom>
          <a:noFill/>
        </p:spPr>
        <p:txBody>
          <a:bodyPr wrap="square">
            <a:spAutoFit/>
          </a:bodyPr>
          <a:lstStyle/>
          <a:p>
            <a:r>
              <a:rPr lang="en-US" altLang="zh-CN" sz="1800" b="1" dirty="0">
                <a:solidFill>
                  <a:schemeClr val="tx2"/>
                </a:solidFill>
                <a:latin typeface="Alatsi"/>
              </a:rPr>
              <a:t>2016</a:t>
            </a:r>
            <a:endParaRPr lang="zh-CN" altLang="en-US" dirty="0"/>
          </a:p>
        </p:txBody>
      </p:sp>
      <p:sp>
        <p:nvSpPr>
          <p:cNvPr id="57" name="文本框 56">
            <a:extLst>
              <a:ext uri="{FF2B5EF4-FFF2-40B4-BE49-F238E27FC236}">
                <a16:creationId xmlns:a16="http://schemas.microsoft.com/office/drawing/2014/main" id="{1413AEAA-9022-40B8-9E8B-DE44233CB49F}"/>
              </a:ext>
            </a:extLst>
          </p:cNvPr>
          <p:cNvSpPr txBox="1"/>
          <p:nvPr/>
        </p:nvSpPr>
        <p:spPr>
          <a:xfrm>
            <a:off x="10165471" y="1174417"/>
            <a:ext cx="680358" cy="369332"/>
          </a:xfrm>
          <a:prstGeom prst="rect">
            <a:avLst/>
          </a:prstGeom>
          <a:noFill/>
        </p:spPr>
        <p:txBody>
          <a:bodyPr wrap="square">
            <a:spAutoFit/>
          </a:bodyPr>
          <a:lstStyle/>
          <a:p>
            <a:r>
              <a:rPr lang="en-US" altLang="zh-CN" sz="1800" b="1" dirty="0">
                <a:solidFill>
                  <a:schemeClr val="tx2"/>
                </a:solidFill>
                <a:latin typeface="Alatsi"/>
              </a:rPr>
              <a:t>2018</a:t>
            </a:r>
            <a:endParaRPr lang="zh-CN" altLang="en-US" dirty="0"/>
          </a:p>
        </p:txBody>
      </p:sp>
      <p:pic>
        <p:nvPicPr>
          <p:cNvPr id="58" name="图片 57">
            <a:extLst>
              <a:ext uri="{FF2B5EF4-FFF2-40B4-BE49-F238E27FC236}">
                <a16:creationId xmlns:a16="http://schemas.microsoft.com/office/drawing/2014/main" id="{CDFA463E-C9D5-21B1-80F0-689C88583180}"/>
              </a:ext>
            </a:extLst>
          </p:cNvPr>
          <p:cNvPicPr>
            <a:picLocks noChangeAspect="1"/>
          </p:cNvPicPr>
          <p:nvPr/>
        </p:nvPicPr>
        <p:blipFill>
          <a:blip r:embed="rId5"/>
          <a:srcRect t="3352"/>
          <a:stretch/>
        </p:blipFill>
        <p:spPr>
          <a:xfrm>
            <a:off x="8481335" y="3700212"/>
            <a:ext cx="1737555" cy="2333710"/>
          </a:xfrm>
          <a:prstGeom prst="rect">
            <a:avLst/>
          </a:prstGeom>
        </p:spPr>
      </p:pic>
      <p:sp>
        <p:nvSpPr>
          <p:cNvPr id="59" name="文本框 58">
            <a:extLst>
              <a:ext uri="{FF2B5EF4-FFF2-40B4-BE49-F238E27FC236}">
                <a16:creationId xmlns:a16="http://schemas.microsoft.com/office/drawing/2014/main" id="{CBE02527-3664-E785-165D-4301A01AB410}"/>
              </a:ext>
            </a:extLst>
          </p:cNvPr>
          <p:cNvSpPr txBox="1"/>
          <p:nvPr/>
        </p:nvSpPr>
        <p:spPr>
          <a:xfrm>
            <a:off x="8540373" y="3721985"/>
            <a:ext cx="680358" cy="369332"/>
          </a:xfrm>
          <a:prstGeom prst="rect">
            <a:avLst/>
          </a:prstGeom>
          <a:noFill/>
        </p:spPr>
        <p:txBody>
          <a:bodyPr wrap="square">
            <a:spAutoFit/>
          </a:bodyPr>
          <a:lstStyle/>
          <a:p>
            <a:r>
              <a:rPr lang="en-US" altLang="zh-CN" sz="1800" b="1" dirty="0">
                <a:solidFill>
                  <a:schemeClr val="tx2"/>
                </a:solidFill>
                <a:latin typeface="Alatsi"/>
              </a:rPr>
              <a:t>2020</a:t>
            </a:r>
            <a:endParaRPr lang="zh-CN" altLang="en-US" dirty="0"/>
          </a:p>
        </p:txBody>
      </p:sp>
      <p:pic>
        <p:nvPicPr>
          <p:cNvPr id="60" name="图片 59">
            <a:extLst>
              <a:ext uri="{FF2B5EF4-FFF2-40B4-BE49-F238E27FC236}">
                <a16:creationId xmlns:a16="http://schemas.microsoft.com/office/drawing/2014/main" id="{21D14AD2-F5A7-2E28-9131-5BAEE9B81459}"/>
              </a:ext>
            </a:extLst>
          </p:cNvPr>
          <p:cNvPicPr>
            <a:picLocks noChangeAspect="1"/>
          </p:cNvPicPr>
          <p:nvPr/>
        </p:nvPicPr>
        <p:blipFill>
          <a:blip r:embed="rId6"/>
          <a:stretch>
            <a:fillRect/>
          </a:stretch>
        </p:blipFill>
        <p:spPr>
          <a:xfrm>
            <a:off x="10218891" y="3685220"/>
            <a:ext cx="1743129" cy="2363695"/>
          </a:xfrm>
          <a:prstGeom prst="rect">
            <a:avLst/>
          </a:prstGeom>
        </p:spPr>
      </p:pic>
      <p:sp>
        <p:nvSpPr>
          <p:cNvPr id="61" name="文本框 60">
            <a:extLst>
              <a:ext uri="{FF2B5EF4-FFF2-40B4-BE49-F238E27FC236}">
                <a16:creationId xmlns:a16="http://schemas.microsoft.com/office/drawing/2014/main" id="{8934B1C7-638B-00B1-CEE9-B7CEDD6C7E14}"/>
              </a:ext>
            </a:extLst>
          </p:cNvPr>
          <p:cNvSpPr txBox="1"/>
          <p:nvPr/>
        </p:nvSpPr>
        <p:spPr>
          <a:xfrm>
            <a:off x="10218891" y="3734229"/>
            <a:ext cx="680358" cy="369332"/>
          </a:xfrm>
          <a:prstGeom prst="rect">
            <a:avLst/>
          </a:prstGeom>
          <a:noFill/>
        </p:spPr>
        <p:txBody>
          <a:bodyPr wrap="square">
            <a:spAutoFit/>
          </a:bodyPr>
          <a:lstStyle/>
          <a:p>
            <a:r>
              <a:rPr lang="en-US" altLang="zh-CN" sz="1800" b="1" dirty="0">
                <a:solidFill>
                  <a:schemeClr val="tx2"/>
                </a:solidFill>
                <a:latin typeface="Alatsi"/>
              </a:rPr>
              <a:t>2022</a:t>
            </a:r>
            <a:endParaRPr lang="zh-CN" altLang="en-US" dirty="0"/>
          </a:p>
        </p:txBody>
      </p:sp>
      <p:sp>
        <p:nvSpPr>
          <p:cNvPr id="65" name="文本框 64">
            <a:extLst>
              <a:ext uri="{FF2B5EF4-FFF2-40B4-BE49-F238E27FC236}">
                <a16:creationId xmlns:a16="http://schemas.microsoft.com/office/drawing/2014/main" id="{2BD8EF47-AA9F-0CB5-5DE0-A672F46D0999}"/>
              </a:ext>
            </a:extLst>
          </p:cNvPr>
          <p:cNvSpPr txBox="1"/>
          <p:nvPr/>
        </p:nvSpPr>
        <p:spPr>
          <a:xfrm>
            <a:off x="8577528" y="6059483"/>
            <a:ext cx="3321471" cy="646331"/>
          </a:xfrm>
          <a:prstGeom prst="rect">
            <a:avLst/>
          </a:prstGeom>
          <a:noFill/>
        </p:spPr>
        <p:txBody>
          <a:bodyPr wrap="square">
            <a:spAutoFit/>
          </a:bodyPr>
          <a:lstStyle/>
          <a:p>
            <a:r>
              <a:rPr lang="en-US" altLang="zh-CN" b="1" dirty="0"/>
              <a:t>Gross domestic product per head for UK local authorities (ONS)</a:t>
            </a:r>
            <a:endParaRPr lang="zh-CN" altLang="en-US" b="1" dirty="0"/>
          </a:p>
        </p:txBody>
      </p:sp>
      <p:pic>
        <p:nvPicPr>
          <p:cNvPr id="67" name="图片 66">
            <a:extLst>
              <a:ext uri="{FF2B5EF4-FFF2-40B4-BE49-F238E27FC236}">
                <a16:creationId xmlns:a16="http://schemas.microsoft.com/office/drawing/2014/main" id="{872FDB8E-19B7-24DE-C1C4-5C3240A08103}"/>
              </a:ext>
            </a:extLst>
          </p:cNvPr>
          <p:cNvPicPr>
            <a:picLocks noChangeAspect="1"/>
          </p:cNvPicPr>
          <p:nvPr/>
        </p:nvPicPr>
        <p:blipFill>
          <a:blip r:embed="rId7"/>
          <a:stretch>
            <a:fillRect/>
          </a:stretch>
        </p:blipFill>
        <p:spPr>
          <a:xfrm>
            <a:off x="7231855" y="4378982"/>
            <a:ext cx="1249479" cy="1680501"/>
          </a:xfrm>
          <a:prstGeom prst="rect">
            <a:avLst/>
          </a:prstGeom>
        </p:spPr>
      </p:pic>
    </p:spTree>
    <p:extLst>
      <p:ext uri="{BB962C8B-B14F-4D97-AF65-F5344CB8AC3E}">
        <p14:creationId xmlns:p14="http://schemas.microsoft.com/office/powerpoint/2010/main" val="30009077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FF9279-3D0D-8002-A140-43BE3B388AF7}"/>
            </a:ext>
          </a:extLst>
        </p:cNvPr>
        <p:cNvGrpSpPr/>
        <p:nvPr/>
      </p:nvGrpSpPr>
      <p:grpSpPr>
        <a:xfrm>
          <a:off x="0" y="0"/>
          <a:ext cx="0" cy="0"/>
          <a:chOff x="0" y="0"/>
          <a:chExt cx="0" cy="0"/>
        </a:xfrm>
      </p:grpSpPr>
      <p:sp>
        <p:nvSpPr>
          <p:cNvPr id="4" name="矩形 3">
            <a:extLst>
              <a:ext uri="{FF2B5EF4-FFF2-40B4-BE49-F238E27FC236}">
                <a16:creationId xmlns:a16="http://schemas.microsoft.com/office/drawing/2014/main" id="{51394E9E-DF67-2E12-3D93-0D9D78ECEE3A}"/>
              </a:ext>
            </a:extLst>
          </p:cNvPr>
          <p:cNvSpPr/>
          <p:nvPr/>
        </p:nvSpPr>
        <p:spPr>
          <a:xfrm>
            <a:off x="0" y="0"/>
            <a:ext cx="12192000" cy="11191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 name="矩形 6">
            <a:extLst>
              <a:ext uri="{FF2B5EF4-FFF2-40B4-BE49-F238E27FC236}">
                <a16:creationId xmlns:a16="http://schemas.microsoft.com/office/drawing/2014/main" id="{7EF72FF4-E179-7828-35BD-78465FC6D459}"/>
              </a:ext>
            </a:extLst>
          </p:cNvPr>
          <p:cNvSpPr/>
          <p:nvPr/>
        </p:nvSpPr>
        <p:spPr>
          <a:xfrm>
            <a:off x="1180530" y="1"/>
            <a:ext cx="1119117" cy="14707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 name="直角三角形 8">
            <a:extLst>
              <a:ext uri="{FF2B5EF4-FFF2-40B4-BE49-F238E27FC236}">
                <a16:creationId xmlns:a16="http://schemas.microsoft.com/office/drawing/2014/main" id="{6CED134E-FC66-FA67-DE2C-E32D89164829}"/>
              </a:ext>
            </a:extLst>
          </p:cNvPr>
          <p:cNvSpPr/>
          <p:nvPr/>
        </p:nvSpPr>
        <p:spPr>
          <a:xfrm rot="5400000">
            <a:off x="2312279" y="1106484"/>
            <a:ext cx="351612" cy="376878"/>
          </a:xfrm>
          <a:prstGeom prst="r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0" name="文本框 9">
            <a:extLst>
              <a:ext uri="{FF2B5EF4-FFF2-40B4-BE49-F238E27FC236}">
                <a16:creationId xmlns:a16="http://schemas.microsoft.com/office/drawing/2014/main" id="{6C0246B4-EF12-E2B0-2D48-A2B5228D8384}"/>
              </a:ext>
            </a:extLst>
          </p:cNvPr>
          <p:cNvSpPr txBox="1"/>
          <p:nvPr/>
        </p:nvSpPr>
        <p:spPr>
          <a:xfrm>
            <a:off x="1493345" y="316566"/>
            <a:ext cx="493486" cy="769441"/>
          </a:xfrm>
          <a:prstGeom prst="rect">
            <a:avLst/>
          </a:prstGeom>
          <a:noFill/>
        </p:spPr>
        <p:txBody>
          <a:bodyPr wrap="square" rtlCol="0">
            <a:spAutoFit/>
          </a:bodyPr>
          <a:lstStyle/>
          <a:p>
            <a:r>
              <a:rPr lang="en-US" altLang="zh-CN" sz="4400" b="1" dirty="0">
                <a:solidFill>
                  <a:schemeClr val="bg1"/>
                </a:solidFill>
              </a:rPr>
              <a:t>2</a:t>
            </a:r>
            <a:endParaRPr lang="zh-CN" altLang="en-US" sz="4400" b="1" dirty="0">
              <a:solidFill>
                <a:schemeClr val="bg1"/>
              </a:solidFill>
            </a:endParaRPr>
          </a:p>
        </p:txBody>
      </p:sp>
      <p:sp>
        <p:nvSpPr>
          <p:cNvPr id="11" name="文本框 10">
            <a:extLst>
              <a:ext uri="{FF2B5EF4-FFF2-40B4-BE49-F238E27FC236}">
                <a16:creationId xmlns:a16="http://schemas.microsoft.com/office/drawing/2014/main" id="{802A0265-F375-BB6D-FA79-C5D5751F5F5F}"/>
              </a:ext>
            </a:extLst>
          </p:cNvPr>
          <p:cNvSpPr txBox="1"/>
          <p:nvPr/>
        </p:nvSpPr>
        <p:spPr>
          <a:xfrm>
            <a:off x="2552732" y="370307"/>
            <a:ext cx="3579133" cy="646331"/>
          </a:xfrm>
          <a:prstGeom prst="rect">
            <a:avLst/>
          </a:prstGeom>
          <a:noFill/>
        </p:spPr>
        <p:txBody>
          <a:bodyPr wrap="square" rtlCol="0">
            <a:spAutoFit/>
          </a:bodyPr>
          <a:lstStyle/>
          <a:p>
            <a:r>
              <a:rPr lang="en-US" altLang="zh-CN" sz="3600" b="1" dirty="0">
                <a:solidFill>
                  <a:schemeClr val="bg1"/>
                </a:solidFill>
              </a:rPr>
              <a:t>Research Gaps</a:t>
            </a:r>
            <a:endParaRPr lang="zh-CN" altLang="en-US" sz="3600" b="1" dirty="0">
              <a:solidFill>
                <a:schemeClr val="bg1"/>
              </a:solidFill>
            </a:endParaRPr>
          </a:p>
        </p:txBody>
      </p:sp>
      <p:sp>
        <p:nvSpPr>
          <p:cNvPr id="3" name="文本框 2">
            <a:extLst>
              <a:ext uri="{FF2B5EF4-FFF2-40B4-BE49-F238E27FC236}">
                <a16:creationId xmlns:a16="http://schemas.microsoft.com/office/drawing/2014/main" id="{48FB897A-C841-9870-763A-042673ECF28C}"/>
              </a:ext>
            </a:extLst>
          </p:cNvPr>
          <p:cNvSpPr txBox="1"/>
          <p:nvPr/>
        </p:nvSpPr>
        <p:spPr>
          <a:xfrm>
            <a:off x="538089" y="1737869"/>
            <a:ext cx="10919123" cy="6463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tabLst/>
            </a:pPr>
            <a:r>
              <a:rPr kumimoji="0" lang="zh-CN" altLang="zh-CN" b="1" i="0" u="none" strike="noStrike" cap="none" normalizeH="0" baseline="0" dirty="0">
                <a:ln>
                  <a:noFill/>
                </a:ln>
                <a:solidFill>
                  <a:schemeClr val="tx1"/>
                </a:solidFill>
                <a:effectLst/>
              </a:rPr>
              <a:t>Most existing MRIO </a:t>
            </a:r>
            <a:r>
              <a:rPr kumimoji="0" lang="en-US" altLang="zh-CN" b="1" i="0" u="none" strike="noStrike" cap="none" normalizeH="0" baseline="0" dirty="0">
                <a:ln>
                  <a:noFill/>
                </a:ln>
                <a:solidFill>
                  <a:schemeClr val="tx1"/>
                </a:solidFill>
                <a:effectLst/>
              </a:rPr>
              <a:t>tables</a:t>
            </a:r>
            <a:r>
              <a:rPr kumimoji="0" lang="zh-CN" altLang="zh-CN" b="1" i="0" u="none" strike="noStrike" cap="none" normalizeH="0" baseline="0" dirty="0">
                <a:ln>
                  <a:noFill/>
                </a:ln>
                <a:solidFill>
                  <a:schemeClr val="tx1"/>
                </a:solidFill>
                <a:effectLst/>
              </a:rPr>
              <a:t> are </a:t>
            </a:r>
            <a:r>
              <a:rPr kumimoji="0" lang="en-US" altLang="zh-CN" b="1" i="0" u="none" strike="noStrike" cap="none" normalizeH="0" baseline="0" dirty="0">
                <a:ln>
                  <a:noFill/>
                </a:ln>
                <a:solidFill>
                  <a:schemeClr val="tx1"/>
                </a:solidFill>
                <a:effectLst/>
              </a:rPr>
              <a:t>at </a:t>
            </a:r>
            <a:r>
              <a:rPr kumimoji="0" lang="zh-CN" altLang="zh-CN" b="1" i="0" u="none" strike="noStrike" cap="none" normalizeH="0" baseline="0" dirty="0">
                <a:ln>
                  <a:noFill/>
                </a:ln>
                <a:solidFill>
                  <a:schemeClr val="tx1"/>
                </a:solidFill>
                <a:effectLst/>
              </a:rPr>
              <a:t>international-level</a:t>
            </a:r>
            <a:r>
              <a:rPr lang="en-US" altLang="zh-CN" b="1" dirty="0"/>
              <a:t>. S</a:t>
            </a:r>
            <a:r>
              <a:rPr kumimoji="0" lang="en-US" altLang="zh-CN" b="1" i="0" u="none" strike="noStrike" cap="none" normalizeH="0" baseline="0" dirty="0">
                <a:ln>
                  <a:noFill/>
                </a:ln>
                <a:solidFill>
                  <a:schemeClr val="tx1"/>
                </a:solidFill>
                <a:effectLst/>
              </a:rPr>
              <a:t>ub-national and city-level MRIO databases are emerging rapidly as they can capture more detailed heterogeneity. </a:t>
            </a:r>
            <a:endParaRPr kumimoji="0" lang="zh-CN" altLang="zh-CN" b="1" i="0" u="none" strike="noStrike" cap="none" normalizeH="0" baseline="0" dirty="0">
              <a:ln>
                <a:noFill/>
              </a:ln>
              <a:solidFill>
                <a:schemeClr val="tx1"/>
              </a:solidFill>
              <a:effectLst/>
            </a:endParaRPr>
          </a:p>
        </p:txBody>
      </p:sp>
      <p:sp>
        <p:nvSpPr>
          <p:cNvPr id="5" name="Rectangle 9">
            <a:extLst>
              <a:ext uri="{FF2B5EF4-FFF2-40B4-BE49-F238E27FC236}">
                <a16:creationId xmlns:a16="http://schemas.microsoft.com/office/drawing/2014/main" id="{5D5A938B-060B-427E-D22F-141A1B6CEDCA}"/>
              </a:ext>
            </a:extLst>
          </p:cNvPr>
          <p:cNvSpPr>
            <a:spLocks noChangeArrowheads="1"/>
          </p:cNvSpPr>
          <p:nvPr/>
        </p:nvSpPr>
        <p:spPr bwMode="auto">
          <a:xfrm>
            <a:off x="3189322" y="2547552"/>
            <a:ext cx="7762626" cy="360635"/>
          </a:xfrm>
          <a:prstGeom prst="rect">
            <a:avLst/>
          </a:prstGeom>
          <a:solidFill>
            <a:srgbClr val="EBEBEB"/>
          </a:solidFill>
          <a:ln w="19050">
            <a:solidFill>
              <a:srgbClr val="999999"/>
            </a:solidFill>
            <a:miter lim="800000"/>
            <a:headEnd/>
            <a:tailEnd/>
          </a:ln>
        </p:spPr>
        <p:txBody>
          <a:bodyPr/>
          <a:lstStyle/>
          <a:p>
            <a:pPr algn="ctr">
              <a:defRPr/>
            </a:pPr>
            <a:r>
              <a:rPr lang="en-US" altLang="zh-CN" dirty="0">
                <a:solidFill>
                  <a:srgbClr val="333333"/>
                </a:solidFill>
                <a:ea typeface="微软雅黑" pitchFamily="34" charset="-122"/>
              </a:rPr>
              <a:t>International: GTAP, WIOD, EXIOBASE, Eora, …</a:t>
            </a:r>
            <a:endParaRPr lang="zh-CN" altLang="en-US" dirty="0">
              <a:solidFill>
                <a:srgbClr val="333333"/>
              </a:solidFill>
              <a:ea typeface="微软雅黑" pitchFamily="34" charset="-122"/>
            </a:endParaRPr>
          </a:p>
        </p:txBody>
      </p:sp>
      <p:sp>
        <p:nvSpPr>
          <p:cNvPr id="6" name="Rectangle 11">
            <a:extLst>
              <a:ext uri="{FF2B5EF4-FFF2-40B4-BE49-F238E27FC236}">
                <a16:creationId xmlns:a16="http://schemas.microsoft.com/office/drawing/2014/main" id="{984B31AD-F80D-52C4-52AF-3798BE6B654F}"/>
              </a:ext>
            </a:extLst>
          </p:cNvPr>
          <p:cNvSpPr>
            <a:spLocks noChangeArrowheads="1"/>
          </p:cNvSpPr>
          <p:nvPr/>
        </p:nvSpPr>
        <p:spPr bwMode="auto">
          <a:xfrm>
            <a:off x="3189322" y="3094931"/>
            <a:ext cx="7756086" cy="360000"/>
          </a:xfrm>
          <a:prstGeom prst="rect">
            <a:avLst/>
          </a:prstGeom>
          <a:solidFill>
            <a:srgbClr val="EBEBEB"/>
          </a:solidFill>
          <a:ln w="19050">
            <a:solidFill>
              <a:srgbClr val="999999"/>
            </a:solidFill>
            <a:miter lim="800000"/>
            <a:headEnd/>
            <a:tailEnd/>
          </a:ln>
        </p:spPr>
        <p:txBody>
          <a:bodyPr/>
          <a:lstStyle/>
          <a:p>
            <a:pPr algn="ctr">
              <a:defRPr/>
            </a:pPr>
            <a:r>
              <a:rPr lang="en-US" altLang="zh-CN" dirty="0">
                <a:solidFill>
                  <a:srgbClr val="333333"/>
                </a:solidFill>
                <a:ea typeface="微软雅黑" pitchFamily="34" charset="-122"/>
              </a:rPr>
              <a:t>Subnational level based on survey: IMPLAN </a:t>
            </a:r>
            <a:endParaRPr lang="zh-CN" altLang="en-US" dirty="0">
              <a:solidFill>
                <a:srgbClr val="333333"/>
              </a:solidFill>
              <a:ea typeface="微软雅黑" pitchFamily="34" charset="-122"/>
            </a:endParaRPr>
          </a:p>
        </p:txBody>
      </p:sp>
      <p:sp>
        <p:nvSpPr>
          <p:cNvPr id="8" name="Rectangle 14">
            <a:extLst>
              <a:ext uri="{FF2B5EF4-FFF2-40B4-BE49-F238E27FC236}">
                <a16:creationId xmlns:a16="http://schemas.microsoft.com/office/drawing/2014/main" id="{8F73F81F-60E5-269D-D929-BC29C00177C3}"/>
              </a:ext>
            </a:extLst>
          </p:cNvPr>
          <p:cNvSpPr>
            <a:spLocks noChangeArrowheads="1"/>
          </p:cNvSpPr>
          <p:nvPr/>
        </p:nvSpPr>
        <p:spPr bwMode="auto">
          <a:xfrm>
            <a:off x="3182844" y="3680895"/>
            <a:ext cx="7762564" cy="360000"/>
          </a:xfrm>
          <a:prstGeom prst="rect">
            <a:avLst/>
          </a:prstGeom>
          <a:solidFill>
            <a:srgbClr val="EBEBEB"/>
          </a:solidFill>
          <a:ln w="19050">
            <a:solidFill>
              <a:srgbClr val="999999"/>
            </a:solidFill>
            <a:miter lim="800000"/>
            <a:headEnd/>
            <a:tailEnd/>
          </a:ln>
        </p:spPr>
        <p:txBody>
          <a:bodyPr/>
          <a:lstStyle/>
          <a:p>
            <a:pPr algn="ctr">
              <a:buFont typeface="Arial" pitchFamily="34" charset="0"/>
              <a:buNone/>
              <a:defRPr/>
            </a:pPr>
            <a:r>
              <a:rPr lang="en-US" altLang="zh-CN" dirty="0">
                <a:solidFill>
                  <a:srgbClr val="333333"/>
                </a:solidFill>
                <a:ea typeface="微软雅黑" pitchFamily="34" charset="-122"/>
              </a:rPr>
              <a:t>Subnational/City-level based on LQ: </a:t>
            </a:r>
            <a:r>
              <a:rPr lang="en-US" altLang="zh-CN" dirty="0" err="1">
                <a:solidFill>
                  <a:srgbClr val="333333"/>
                </a:solidFill>
                <a:ea typeface="微软雅黑" pitchFamily="34" charset="-122"/>
              </a:rPr>
              <a:t>IELab</a:t>
            </a:r>
            <a:r>
              <a:rPr lang="en-US" altLang="zh-CN" dirty="0">
                <a:solidFill>
                  <a:srgbClr val="333333"/>
                </a:solidFill>
                <a:ea typeface="微软雅黑" pitchFamily="34" charset="-122"/>
              </a:rPr>
              <a:t> in AU, CN, JP, … </a:t>
            </a:r>
            <a:endParaRPr lang="zh-CN" altLang="en-US" kern="0" dirty="0">
              <a:latin typeface="+mn-ea"/>
            </a:endParaRPr>
          </a:p>
        </p:txBody>
      </p:sp>
      <p:sp>
        <p:nvSpPr>
          <p:cNvPr id="12" name="Rectangle 14">
            <a:extLst>
              <a:ext uri="{FF2B5EF4-FFF2-40B4-BE49-F238E27FC236}">
                <a16:creationId xmlns:a16="http://schemas.microsoft.com/office/drawing/2014/main" id="{69C5909A-F128-0768-BEA1-8F89F2CB1635}"/>
              </a:ext>
            </a:extLst>
          </p:cNvPr>
          <p:cNvSpPr>
            <a:spLocks noChangeArrowheads="1"/>
          </p:cNvSpPr>
          <p:nvPr/>
        </p:nvSpPr>
        <p:spPr bwMode="auto">
          <a:xfrm>
            <a:off x="3189384" y="4218719"/>
            <a:ext cx="7762564" cy="360000"/>
          </a:xfrm>
          <a:prstGeom prst="rect">
            <a:avLst/>
          </a:prstGeom>
          <a:solidFill>
            <a:srgbClr val="EBEBEB"/>
          </a:solidFill>
          <a:ln w="19050">
            <a:solidFill>
              <a:srgbClr val="999999"/>
            </a:solidFill>
            <a:miter lim="800000"/>
            <a:headEnd/>
            <a:tailEnd/>
          </a:ln>
        </p:spPr>
        <p:txBody>
          <a:bodyPr/>
          <a:lstStyle/>
          <a:p>
            <a:pPr algn="ctr">
              <a:buFont typeface="Arial" pitchFamily="34" charset="0"/>
              <a:buNone/>
              <a:defRPr/>
            </a:pPr>
            <a:r>
              <a:rPr lang="en-US" altLang="zh-CN" dirty="0">
                <a:solidFill>
                  <a:srgbClr val="333333"/>
                </a:solidFill>
                <a:ea typeface="微软雅黑" pitchFamily="34" charset="-122"/>
              </a:rPr>
              <a:t>Subnational/City-level based on CB and Entropy: CEADs</a:t>
            </a:r>
            <a:endParaRPr lang="zh-CN" altLang="en-US" kern="0" dirty="0">
              <a:latin typeface="+mn-ea"/>
            </a:endParaRPr>
          </a:p>
        </p:txBody>
      </p:sp>
      <p:cxnSp>
        <p:nvCxnSpPr>
          <p:cNvPr id="13" name="直接箭头连接符 12">
            <a:extLst>
              <a:ext uri="{FF2B5EF4-FFF2-40B4-BE49-F238E27FC236}">
                <a16:creationId xmlns:a16="http://schemas.microsoft.com/office/drawing/2014/main" id="{D1BAA21F-2EFD-3C33-3F23-1D5A72C16573}"/>
              </a:ext>
            </a:extLst>
          </p:cNvPr>
          <p:cNvCxnSpPr>
            <a:cxnSpLocks/>
            <a:stCxn id="19" idx="0"/>
            <a:endCxn id="5" idx="1"/>
          </p:cNvCxnSpPr>
          <p:nvPr/>
        </p:nvCxnSpPr>
        <p:spPr>
          <a:xfrm flipV="1">
            <a:off x="2055886" y="2727870"/>
            <a:ext cx="1133436" cy="44502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4" name="直接箭头连接符 13">
            <a:extLst>
              <a:ext uri="{FF2B5EF4-FFF2-40B4-BE49-F238E27FC236}">
                <a16:creationId xmlns:a16="http://schemas.microsoft.com/office/drawing/2014/main" id="{921D73A4-71F6-6233-626E-4C3E8807AF56}"/>
              </a:ext>
            </a:extLst>
          </p:cNvPr>
          <p:cNvCxnSpPr>
            <a:cxnSpLocks/>
            <a:stCxn id="19" idx="3"/>
            <a:endCxn id="6" idx="1"/>
          </p:cNvCxnSpPr>
          <p:nvPr/>
        </p:nvCxnSpPr>
        <p:spPr>
          <a:xfrm flipV="1">
            <a:off x="2680612" y="3274931"/>
            <a:ext cx="508710" cy="22113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5" name="直接箭头连接符 14">
            <a:extLst>
              <a:ext uri="{FF2B5EF4-FFF2-40B4-BE49-F238E27FC236}">
                <a16:creationId xmlns:a16="http://schemas.microsoft.com/office/drawing/2014/main" id="{A7207365-014C-FFE7-CC1C-278B33E3190D}"/>
              </a:ext>
            </a:extLst>
          </p:cNvPr>
          <p:cNvCxnSpPr>
            <a:cxnSpLocks/>
            <a:stCxn id="19" idx="3"/>
            <a:endCxn id="8" idx="1"/>
          </p:cNvCxnSpPr>
          <p:nvPr/>
        </p:nvCxnSpPr>
        <p:spPr>
          <a:xfrm>
            <a:off x="2680612" y="3496065"/>
            <a:ext cx="502232" cy="36483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6" name="直接箭头连接符 15">
            <a:extLst>
              <a:ext uri="{FF2B5EF4-FFF2-40B4-BE49-F238E27FC236}">
                <a16:creationId xmlns:a16="http://schemas.microsoft.com/office/drawing/2014/main" id="{DE930825-A3DD-38CC-CB31-C804D65B7E22}"/>
              </a:ext>
            </a:extLst>
          </p:cNvPr>
          <p:cNvCxnSpPr>
            <a:cxnSpLocks/>
            <a:stCxn id="19" idx="2"/>
            <a:endCxn id="12" idx="1"/>
          </p:cNvCxnSpPr>
          <p:nvPr/>
        </p:nvCxnSpPr>
        <p:spPr>
          <a:xfrm>
            <a:off x="2055886" y="3819230"/>
            <a:ext cx="1133498" cy="57948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nvGrpSpPr>
          <p:cNvPr id="17" name="组合 16">
            <a:extLst>
              <a:ext uri="{FF2B5EF4-FFF2-40B4-BE49-F238E27FC236}">
                <a16:creationId xmlns:a16="http://schemas.microsoft.com/office/drawing/2014/main" id="{0FA50FCE-BD59-A5D9-067E-D9672EF8C76C}"/>
              </a:ext>
            </a:extLst>
          </p:cNvPr>
          <p:cNvGrpSpPr/>
          <p:nvPr/>
        </p:nvGrpSpPr>
        <p:grpSpPr>
          <a:xfrm>
            <a:off x="1236736" y="2817927"/>
            <a:ext cx="1638300" cy="1417929"/>
            <a:chOff x="3362801" y="3381380"/>
            <a:chExt cx="1638300" cy="1417929"/>
          </a:xfrm>
        </p:grpSpPr>
        <p:sp>
          <p:nvSpPr>
            <p:cNvPr id="18" name="Freeform 6">
              <a:extLst>
                <a:ext uri="{FF2B5EF4-FFF2-40B4-BE49-F238E27FC236}">
                  <a16:creationId xmlns:a16="http://schemas.microsoft.com/office/drawing/2014/main" id="{772B3895-0931-080A-05DF-9E9D6ABA29AA}"/>
                </a:ext>
              </a:extLst>
            </p:cNvPr>
            <p:cNvSpPr>
              <a:spLocks/>
            </p:cNvSpPr>
            <p:nvPr/>
          </p:nvSpPr>
          <p:spPr bwMode="auto">
            <a:xfrm>
              <a:off x="3362801" y="3381380"/>
              <a:ext cx="1638300" cy="1417929"/>
            </a:xfrm>
            <a:custGeom>
              <a:avLst/>
              <a:gdLst>
                <a:gd name="T0" fmla="*/ 2147483647 w 2858"/>
                <a:gd name="T1" fmla="*/ 0 h 2475"/>
                <a:gd name="T2" fmla="*/ 2147483647 w 2858"/>
                <a:gd name="T3" fmla="*/ 2147483647 h 2475"/>
                <a:gd name="T4" fmla="*/ 2147483647 w 2858"/>
                <a:gd name="T5" fmla="*/ 2147483647 h 2475"/>
                <a:gd name="T6" fmla="*/ 2147483647 w 2858"/>
                <a:gd name="T7" fmla="*/ 2147483647 h 2475"/>
                <a:gd name="T8" fmla="*/ 2147483647 w 2858"/>
                <a:gd name="T9" fmla="*/ 2147483647 h 2475"/>
                <a:gd name="T10" fmla="*/ 2147483647 w 2858"/>
                <a:gd name="T11" fmla="*/ 2147483647 h 2475"/>
                <a:gd name="T12" fmla="*/ 2147483647 w 2858"/>
                <a:gd name="T13" fmla="*/ 2147483647 h 2475"/>
                <a:gd name="T14" fmla="*/ 2147483647 w 2858"/>
                <a:gd name="T15" fmla="*/ 2147483647 h 2475"/>
                <a:gd name="T16" fmla="*/ 0 w 2858"/>
                <a:gd name="T17" fmla="*/ 2147483647 h 2475"/>
                <a:gd name="T18" fmla="*/ 2147483647 w 2858"/>
                <a:gd name="T19" fmla="*/ 2147483647 h 2475"/>
                <a:gd name="T20" fmla="*/ 2147483647 w 2858"/>
                <a:gd name="T21" fmla="*/ 0 h 2475"/>
                <a:gd name="T22" fmla="*/ 2147483647 w 2858"/>
                <a:gd name="T23" fmla="*/ 0 h 2475"/>
                <a:gd name="T24" fmla="*/ 2147483647 w 2858"/>
                <a:gd name="T25" fmla="*/ 0 h 24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58" h="2475">
                  <a:moveTo>
                    <a:pt x="2143" y="0"/>
                  </a:moveTo>
                  <a:lnTo>
                    <a:pt x="2501" y="619"/>
                  </a:lnTo>
                  <a:lnTo>
                    <a:pt x="2858" y="1238"/>
                  </a:lnTo>
                  <a:lnTo>
                    <a:pt x="2501" y="1856"/>
                  </a:lnTo>
                  <a:lnTo>
                    <a:pt x="2143" y="2475"/>
                  </a:lnTo>
                  <a:lnTo>
                    <a:pt x="1429" y="2475"/>
                  </a:lnTo>
                  <a:lnTo>
                    <a:pt x="714" y="2475"/>
                  </a:lnTo>
                  <a:lnTo>
                    <a:pt x="357" y="1856"/>
                  </a:lnTo>
                  <a:lnTo>
                    <a:pt x="0" y="1238"/>
                  </a:lnTo>
                  <a:lnTo>
                    <a:pt x="357" y="619"/>
                  </a:lnTo>
                  <a:lnTo>
                    <a:pt x="714" y="0"/>
                  </a:lnTo>
                  <a:lnTo>
                    <a:pt x="1429" y="0"/>
                  </a:lnTo>
                  <a:lnTo>
                    <a:pt x="2143" y="0"/>
                  </a:lnTo>
                  <a:close/>
                </a:path>
              </a:pathLst>
            </a:custGeom>
            <a:solidFill>
              <a:srgbClr val="024C89"/>
            </a:solidFill>
            <a:ln w="9" cap="flat" cmpd="sng">
              <a:solidFill>
                <a:srgbClr val="FFFFFF"/>
              </a:solidFill>
              <a:round/>
              <a:headEnd/>
              <a:tailEnd/>
            </a:ln>
          </p:spPr>
          <p:txBody>
            <a:bodyPr/>
            <a:lstStyle/>
            <a:p>
              <a:pPr>
                <a:buFont typeface="Arial" pitchFamily="34" charset="0"/>
                <a:buNone/>
                <a:defRPr/>
              </a:pPr>
              <a:endParaRPr lang="zh-CN" altLang="en-US" kern="0">
                <a:solidFill>
                  <a:srgbClr val="024C89"/>
                </a:solidFill>
                <a:latin typeface="Arial"/>
                <a:ea typeface="宋体" pitchFamily="2" charset="-122"/>
              </a:endParaRPr>
            </a:p>
          </p:txBody>
        </p:sp>
        <p:sp>
          <p:nvSpPr>
            <p:cNvPr id="19" name="TextBox 20">
              <a:extLst>
                <a:ext uri="{FF2B5EF4-FFF2-40B4-BE49-F238E27FC236}">
                  <a16:creationId xmlns:a16="http://schemas.microsoft.com/office/drawing/2014/main" id="{B97D74C4-BB74-E0D5-3AA8-1F6EADE02326}"/>
                </a:ext>
              </a:extLst>
            </p:cNvPr>
            <p:cNvSpPr txBox="1">
              <a:spLocks noChangeArrowheads="1"/>
            </p:cNvSpPr>
            <p:nvPr/>
          </p:nvSpPr>
          <p:spPr bwMode="auto">
            <a:xfrm>
              <a:off x="3557225" y="3736352"/>
              <a:ext cx="124945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fontAlgn="base" hangingPunct="1">
                <a:spcBef>
                  <a:spcPct val="0"/>
                </a:spcBef>
                <a:spcAft>
                  <a:spcPct val="0"/>
                </a:spcAft>
                <a:buFont typeface="Arial" pitchFamily="34" charset="0"/>
                <a:buNone/>
              </a:pPr>
              <a:r>
                <a:rPr lang="en-US" altLang="zh-CN" b="1" dirty="0">
                  <a:solidFill>
                    <a:srgbClr val="FFFFFF"/>
                  </a:solidFill>
                  <a:latin typeface="+mn-lt"/>
                  <a:ea typeface="微软雅黑" pitchFamily="34" charset="-122"/>
                </a:rPr>
                <a:t>MRIO Database</a:t>
              </a:r>
              <a:endParaRPr lang="en-US" b="1" dirty="0">
                <a:solidFill>
                  <a:srgbClr val="FFFFFF"/>
                </a:solidFill>
                <a:latin typeface="+mn-lt"/>
                <a:ea typeface="微软雅黑" pitchFamily="34" charset="-122"/>
              </a:endParaRPr>
            </a:p>
          </p:txBody>
        </p:sp>
      </p:grpSp>
      <p:sp>
        <p:nvSpPr>
          <p:cNvPr id="44" name="文本框 43">
            <a:extLst>
              <a:ext uri="{FF2B5EF4-FFF2-40B4-BE49-F238E27FC236}">
                <a16:creationId xmlns:a16="http://schemas.microsoft.com/office/drawing/2014/main" id="{E05DCA63-9187-28D4-14E5-FB43B0CAB130}"/>
              </a:ext>
            </a:extLst>
          </p:cNvPr>
          <p:cNvSpPr txBox="1"/>
          <p:nvPr/>
        </p:nvSpPr>
        <p:spPr>
          <a:xfrm>
            <a:off x="639574" y="4882187"/>
            <a:ext cx="1583172" cy="461665"/>
          </a:xfrm>
          <a:prstGeom prst="rect">
            <a:avLst/>
          </a:prstGeom>
          <a:noFill/>
        </p:spPr>
        <p:txBody>
          <a:bodyPr wrap="square">
            <a:spAutoFit/>
          </a:bodyPr>
          <a:lstStyle/>
          <a:p>
            <a:r>
              <a:rPr lang="en-US" altLang="zh-CN" sz="2400" b="1" dirty="0">
                <a:solidFill>
                  <a:schemeClr val="tx2"/>
                </a:solidFill>
              </a:rPr>
              <a:t>Challenges:</a:t>
            </a:r>
            <a:endParaRPr lang="zh-CN" altLang="en-US" sz="2400" b="1" dirty="0">
              <a:solidFill>
                <a:schemeClr val="tx2"/>
              </a:solidFill>
            </a:endParaRPr>
          </a:p>
        </p:txBody>
      </p:sp>
      <p:sp>
        <p:nvSpPr>
          <p:cNvPr id="45" name="TextBox 15">
            <a:extLst>
              <a:ext uri="{FF2B5EF4-FFF2-40B4-BE49-F238E27FC236}">
                <a16:creationId xmlns:a16="http://schemas.microsoft.com/office/drawing/2014/main" id="{66D5524D-88EC-99EE-347F-43E42FB8372A}"/>
              </a:ext>
            </a:extLst>
          </p:cNvPr>
          <p:cNvSpPr txBox="1"/>
          <p:nvPr/>
        </p:nvSpPr>
        <p:spPr>
          <a:xfrm>
            <a:off x="2995990" y="4884875"/>
            <a:ext cx="7693781" cy="1203535"/>
          </a:xfrm>
          <a:prstGeom prst="rect">
            <a:avLst/>
          </a:prstGeom>
        </p:spPr>
        <p:txBody>
          <a:bodyPr wrap="square" lIns="0" tIns="0" rIns="0" bIns="0" rtlCol="0" anchor="t">
            <a:spAutoFit/>
          </a:bodyPr>
          <a:lstStyle/>
          <a:p>
            <a:pPr algn="l">
              <a:lnSpc>
                <a:spcPct val="150000"/>
              </a:lnSpc>
            </a:pPr>
            <a:r>
              <a:rPr lang="en-US" altLang="zh-CN" dirty="0">
                <a:solidFill>
                  <a:srgbClr val="000000"/>
                </a:solidFill>
              </a:rPr>
              <a:t>Inadequate sub-national resolution (e.g. lack of sectors)</a:t>
            </a:r>
          </a:p>
          <a:p>
            <a:pPr algn="l">
              <a:lnSpc>
                <a:spcPct val="150000"/>
              </a:lnSpc>
            </a:pPr>
            <a:r>
              <a:rPr lang="en-US" altLang="zh-CN" dirty="0">
                <a:solidFill>
                  <a:srgbClr val="000000"/>
                </a:solidFill>
              </a:rPr>
              <a:t>Substantial data requirements and a significant workload</a:t>
            </a:r>
          </a:p>
          <a:p>
            <a:pPr algn="l">
              <a:lnSpc>
                <a:spcPct val="150000"/>
              </a:lnSpc>
            </a:pPr>
            <a:r>
              <a:rPr lang="en-US" altLang="zh-CN" dirty="0">
                <a:solidFill>
                  <a:srgbClr val="000000"/>
                </a:solidFill>
              </a:rPr>
              <a:t>Usually out of date because source data are not published on a regular basis</a:t>
            </a:r>
          </a:p>
        </p:txBody>
      </p:sp>
      <p:sp>
        <p:nvSpPr>
          <p:cNvPr id="46" name="闪电形 45">
            <a:extLst>
              <a:ext uri="{FF2B5EF4-FFF2-40B4-BE49-F238E27FC236}">
                <a16:creationId xmlns:a16="http://schemas.microsoft.com/office/drawing/2014/main" id="{7EEBB9CF-45E1-3734-10D4-D4F691CB452A}"/>
              </a:ext>
            </a:extLst>
          </p:cNvPr>
          <p:cNvSpPr/>
          <p:nvPr/>
        </p:nvSpPr>
        <p:spPr>
          <a:xfrm>
            <a:off x="2466191" y="4951571"/>
            <a:ext cx="286354" cy="295138"/>
          </a:xfrm>
          <a:prstGeom prst="lightningBol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47" name="闪电形 46">
            <a:extLst>
              <a:ext uri="{FF2B5EF4-FFF2-40B4-BE49-F238E27FC236}">
                <a16:creationId xmlns:a16="http://schemas.microsoft.com/office/drawing/2014/main" id="{50C48F3D-2F62-AF80-563C-167E715680DB}"/>
              </a:ext>
            </a:extLst>
          </p:cNvPr>
          <p:cNvSpPr/>
          <p:nvPr/>
        </p:nvSpPr>
        <p:spPr>
          <a:xfrm>
            <a:off x="2466223" y="5373684"/>
            <a:ext cx="286354" cy="295138"/>
          </a:xfrm>
          <a:prstGeom prst="lightningBol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48" name="闪电形 47">
            <a:extLst>
              <a:ext uri="{FF2B5EF4-FFF2-40B4-BE49-F238E27FC236}">
                <a16:creationId xmlns:a16="http://schemas.microsoft.com/office/drawing/2014/main" id="{0C0DD119-99B0-1752-6E38-94577D91B15A}"/>
              </a:ext>
            </a:extLst>
          </p:cNvPr>
          <p:cNvSpPr/>
          <p:nvPr/>
        </p:nvSpPr>
        <p:spPr>
          <a:xfrm>
            <a:off x="2466191" y="5793079"/>
            <a:ext cx="286354" cy="295138"/>
          </a:xfrm>
          <a:prstGeom prst="lightningBol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Tree>
    <p:extLst>
      <p:ext uri="{BB962C8B-B14F-4D97-AF65-F5344CB8AC3E}">
        <p14:creationId xmlns:p14="http://schemas.microsoft.com/office/powerpoint/2010/main" val="35074247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11191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 name="矩形 6"/>
          <p:cNvSpPr/>
          <p:nvPr/>
        </p:nvSpPr>
        <p:spPr>
          <a:xfrm>
            <a:off x="1180530" y="1"/>
            <a:ext cx="1119117" cy="14707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 name="直角三角形 8"/>
          <p:cNvSpPr/>
          <p:nvPr/>
        </p:nvSpPr>
        <p:spPr>
          <a:xfrm rot="5400000">
            <a:off x="2312279" y="1106484"/>
            <a:ext cx="351612" cy="376878"/>
          </a:xfrm>
          <a:prstGeom prst="r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0" name="文本框 9"/>
          <p:cNvSpPr txBox="1"/>
          <p:nvPr/>
        </p:nvSpPr>
        <p:spPr>
          <a:xfrm>
            <a:off x="1493345" y="316566"/>
            <a:ext cx="493486" cy="769441"/>
          </a:xfrm>
          <a:prstGeom prst="rect">
            <a:avLst/>
          </a:prstGeom>
          <a:noFill/>
        </p:spPr>
        <p:txBody>
          <a:bodyPr wrap="square" rtlCol="0">
            <a:spAutoFit/>
          </a:bodyPr>
          <a:lstStyle/>
          <a:p>
            <a:r>
              <a:rPr lang="en-US" altLang="zh-CN" sz="4400" b="1" dirty="0">
                <a:solidFill>
                  <a:schemeClr val="bg1"/>
                </a:solidFill>
              </a:rPr>
              <a:t>2</a:t>
            </a:r>
            <a:endParaRPr lang="zh-CN" altLang="en-US" sz="4400" b="1" dirty="0">
              <a:solidFill>
                <a:schemeClr val="bg1"/>
              </a:solidFill>
            </a:endParaRPr>
          </a:p>
        </p:txBody>
      </p:sp>
      <p:sp>
        <p:nvSpPr>
          <p:cNvPr id="11" name="文本框 10"/>
          <p:cNvSpPr txBox="1"/>
          <p:nvPr/>
        </p:nvSpPr>
        <p:spPr>
          <a:xfrm>
            <a:off x="2552732" y="370307"/>
            <a:ext cx="3579133" cy="646331"/>
          </a:xfrm>
          <a:prstGeom prst="rect">
            <a:avLst/>
          </a:prstGeom>
          <a:noFill/>
        </p:spPr>
        <p:txBody>
          <a:bodyPr wrap="square" rtlCol="0">
            <a:spAutoFit/>
          </a:bodyPr>
          <a:lstStyle/>
          <a:p>
            <a:r>
              <a:rPr lang="en-US" altLang="zh-CN" sz="3600" b="1" dirty="0">
                <a:solidFill>
                  <a:schemeClr val="bg1"/>
                </a:solidFill>
              </a:rPr>
              <a:t>Research Gaps</a:t>
            </a:r>
            <a:endParaRPr lang="zh-CN" altLang="en-US" sz="3600" b="1" dirty="0">
              <a:solidFill>
                <a:schemeClr val="bg1"/>
              </a:solidFill>
            </a:endParaRPr>
          </a:p>
        </p:txBody>
      </p:sp>
      <p:sp>
        <p:nvSpPr>
          <p:cNvPr id="51" name="文本框 50">
            <a:extLst>
              <a:ext uri="{FF2B5EF4-FFF2-40B4-BE49-F238E27FC236}">
                <a16:creationId xmlns:a16="http://schemas.microsoft.com/office/drawing/2014/main" id="{7A4B5D7A-B15D-BE5B-908C-B7FD2866E15A}"/>
              </a:ext>
            </a:extLst>
          </p:cNvPr>
          <p:cNvSpPr txBox="1"/>
          <p:nvPr/>
        </p:nvSpPr>
        <p:spPr>
          <a:xfrm>
            <a:off x="468572" y="5478540"/>
            <a:ext cx="10873432" cy="400110"/>
          </a:xfrm>
          <a:prstGeom prst="rect">
            <a:avLst/>
          </a:prstGeom>
          <a:noFill/>
        </p:spPr>
        <p:txBody>
          <a:bodyPr wrap="square">
            <a:spAutoFit/>
          </a:bodyPr>
          <a:lstStyle/>
          <a:p>
            <a:pPr algn="l"/>
            <a:r>
              <a:rPr lang="en-US" altLang="zh-CN" sz="2000" b="1" dirty="0">
                <a:solidFill>
                  <a:schemeClr val="tx2"/>
                </a:solidFill>
              </a:rPr>
              <a:t>We lack high-resolution regional dataset for studying economic and policy issues in the UK.</a:t>
            </a:r>
          </a:p>
        </p:txBody>
      </p:sp>
      <p:sp>
        <p:nvSpPr>
          <p:cNvPr id="15" name="文本框 14">
            <a:extLst>
              <a:ext uri="{FF2B5EF4-FFF2-40B4-BE49-F238E27FC236}">
                <a16:creationId xmlns:a16="http://schemas.microsoft.com/office/drawing/2014/main" id="{D53F273D-93BB-EE6C-E7AD-445E10432418}"/>
              </a:ext>
            </a:extLst>
          </p:cNvPr>
          <p:cNvSpPr txBox="1"/>
          <p:nvPr/>
        </p:nvSpPr>
        <p:spPr>
          <a:xfrm>
            <a:off x="459921" y="1720795"/>
            <a:ext cx="11272158" cy="646331"/>
          </a:xfrm>
          <a:prstGeom prst="rect">
            <a:avLst/>
          </a:prstGeom>
          <a:noFill/>
        </p:spPr>
        <p:txBody>
          <a:bodyPr wrap="square">
            <a:spAutoFit/>
          </a:bodyPr>
          <a:lstStyle/>
          <a:p>
            <a:r>
              <a:rPr lang="en-US" altLang="zh-CN" b="1" dirty="0"/>
              <a:t>To the best of our knowledge, however, very few studies have focused on the inter-regional and inter-industrial structures of the UK. </a:t>
            </a:r>
            <a:endParaRPr lang="zh-CN" altLang="en-US" b="1" dirty="0"/>
          </a:p>
        </p:txBody>
      </p:sp>
      <p:sp>
        <p:nvSpPr>
          <p:cNvPr id="20" name="文本框 19">
            <a:extLst>
              <a:ext uri="{FF2B5EF4-FFF2-40B4-BE49-F238E27FC236}">
                <a16:creationId xmlns:a16="http://schemas.microsoft.com/office/drawing/2014/main" id="{D6B9D11D-F34B-0CF7-81F7-719326EAC151}"/>
              </a:ext>
            </a:extLst>
          </p:cNvPr>
          <p:cNvSpPr txBox="1"/>
          <p:nvPr/>
        </p:nvSpPr>
        <p:spPr>
          <a:xfrm>
            <a:off x="468572" y="2715559"/>
            <a:ext cx="11326585" cy="2215991"/>
          </a:xfrm>
          <a:prstGeom prst="rect">
            <a:avLst/>
          </a:prstGeom>
          <a:noFill/>
        </p:spPr>
        <p:txBody>
          <a:bodyPr wrap="square">
            <a:spAutoFit/>
          </a:bodyPr>
          <a:lstStyle/>
          <a:p>
            <a:pPr marL="285750" indent="-285750">
              <a:spcAft>
                <a:spcPts val="1800"/>
              </a:spcAft>
              <a:buFont typeface="Arial" panose="020B0604020202020204" pitchFamily="34" charset="0"/>
              <a:buChar char="•"/>
            </a:pPr>
            <a:r>
              <a:rPr lang="en-US" altLang="zh-CN" dirty="0"/>
              <a:t>The most comprehensive UK MRIO database is EU-REGIO, which includes all European Union countries at NUTS 2 region level from 2000 to 2010(M. Thissen et al. 2017). </a:t>
            </a:r>
          </a:p>
          <a:p>
            <a:pPr marL="285750" indent="-285750">
              <a:spcAft>
                <a:spcPts val="1800"/>
              </a:spcAft>
              <a:buFont typeface="Arial" panose="020B0604020202020204" pitchFamily="34" charset="0"/>
              <a:buChar char="•"/>
            </a:pPr>
            <a:r>
              <a:rPr lang="en-US" altLang="zh-CN" dirty="0"/>
              <a:t>Later, the authors updated the inter-regional trade data to 2013 from various sources such as BACI, ETIS-Plus, and UN trade in services database(M. Thissen et al. 2019). </a:t>
            </a:r>
          </a:p>
          <a:p>
            <a:pPr marL="285750" indent="-285750">
              <a:spcAft>
                <a:spcPts val="1800"/>
              </a:spcAft>
              <a:buFont typeface="Arial" panose="020B0604020202020204" pitchFamily="34" charset="0"/>
              <a:buChar char="•"/>
            </a:pPr>
            <a:r>
              <a:rPr lang="en-US" altLang="zh-CN" dirty="0"/>
              <a:t>Recently, the database is further updated to 2018 through combining aggregated road freight flows data in 2019 with the 2013 trade structure data(Huang and </a:t>
            </a:r>
            <a:r>
              <a:rPr lang="en-US" altLang="zh-CN" dirty="0" err="1"/>
              <a:t>Koutroumpis</a:t>
            </a:r>
            <a:r>
              <a:rPr lang="en-US" altLang="zh-CN" dirty="0"/>
              <a:t> 2023). However, it only includes 10 sectors.</a:t>
            </a:r>
          </a:p>
        </p:txBody>
      </p:sp>
    </p:spTree>
    <p:extLst>
      <p:ext uri="{BB962C8B-B14F-4D97-AF65-F5344CB8AC3E}">
        <p14:creationId xmlns:p14="http://schemas.microsoft.com/office/powerpoint/2010/main" val="20966063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569BA1-87EE-55EF-7AF3-48B66A70110C}"/>
            </a:ext>
          </a:extLst>
        </p:cNvPr>
        <p:cNvGrpSpPr/>
        <p:nvPr/>
      </p:nvGrpSpPr>
      <p:grpSpPr>
        <a:xfrm>
          <a:off x="0" y="0"/>
          <a:ext cx="0" cy="0"/>
          <a:chOff x="0" y="0"/>
          <a:chExt cx="0" cy="0"/>
        </a:xfrm>
      </p:grpSpPr>
      <p:sp>
        <p:nvSpPr>
          <p:cNvPr id="4" name="矩形 3">
            <a:extLst>
              <a:ext uri="{FF2B5EF4-FFF2-40B4-BE49-F238E27FC236}">
                <a16:creationId xmlns:a16="http://schemas.microsoft.com/office/drawing/2014/main" id="{6D5E095C-C64A-8F8E-566E-6F2B5F1109D0}"/>
              </a:ext>
            </a:extLst>
          </p:cNvPr>
          <p:cNvSpPr/>
          <p:nvPr/>
        </p:nvSpPr>
        <p:spPr>
          <a:xfrm>
            <a:off x="0" y="0"/>
            <a:ext cx="12192000" cy="11191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 name="矩形 6">
            <a:extLst>
              <a:ext uri="{FF2B5EF4-FFF2-40B4-BE49-F238E27FC236}">
                <a16:creationId xmlns:a16="http://schemas.microsoft.com/office/drawing/2014/main" id="{947A751E-BD92-AEC3-971D-3EFE0DE001DC}"/>
              </a:ext>
            </a:extLst>
          </p:cNvPr>
          <p:cNvSpPr/>
          <p:nvPr/>
        </p:nvSpPr>
        <p:spPr>
          <a:xfrm>
            <a:off x="1180530" y="1"/>
            <a:ext cx="1119117" cy="14707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 name="直角三角形 8">
            <a:extLst>
              <a:ext uri="{FF2B5EF4-FFF2-40B4-BE49-F238E27FC236}">
                <a16:creationId xmlns:a16="http://schemas.microsoft.com/office/drawing/2014/main" id="{2CF4A508-0F59-F456-2C38-D4BB1A93A2F5}"/>
              </a:ext>
            </a:extLst>
          </p:cNvPr>
          <p:cNvSpPr/>
          <p:nvPr/>
        </p:nvSpPr>
        <p:spPr>
          <a:xfrm rot="5400000">
            <a:off x="2312279" y="1106484"/>
            <a:ext cx="351612" cy="376878"/>
          </a:xfrm>
          <a:prstGeom prst="r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0" name="文本框 9">
            <a:extLst>
              <a:ext uri="{FF2B5EF4-FFF2-40B4-BE49-F238E27FC236}">
                <a16:creationId xmlns:a16="http://schemas.microsoft.com/office/drawing/2014/main" id="{749170C1-AE9B-EBA0-DC89-8AD66EC091ED}"/>
              </a:ext>
            </a:extLst>
          </p:cNvPr>
          <p:cNvSpPr txBox="1"/>
          <p:nvPr/>
        </p:nvSpPr>
        <p:spPr>
          <a:xfrm>
            <a:off x="1493345" y="316566"/>
            <a:ext cx="493486" cy="769441"/>
          </a:xfrm>
          <a:prstGeom prst="rect">
            <a:avLst/>
          </a:prstGeom>
          <a:noFill/>
        </p:spPr>
        <p:txBody>
          <a:bodyPr wrap="square" rtlCol="0">
            <a:spAutoFit/>
          </a:bodyPr>
          <a:lstStyle/>
          <a:p>
            <a:r>
              <a:rPr lang="en-US" altLang="zh-CN" sz="4400" b="1" dirty="0">
                <a:solidFill>
                  <a:schemeClr val="bg1"/>
                </a:solidFill>
              </a:rPr>
              <a:t>3</a:t>
            </a:r>
            <a:endParaRPr lang="zh-CN" altLang="en-US" sz="4400" b="1" dirty="0">
              <a:solidFill>
                <a:schemeClr val="bg1"/>
              </a:solidFill>
            </a:endParaRPr>
          </a:p>
        </p:txBody>
      </p:sp>
      <p:sp>
        <p:nvSpPr>
          <p:cNvPr id="11" name="文本框 10">
            <a:extLst>
              <a:ext uri="{FF2B5EF4-FFF2-40B4-BE49-F238E27FC236}">
                <a16:creationId xmlns:a16="http://schemas.microsoft.com/office/drawing/2014/main" id="{1B5B4BF4-F32E-9EFC-E219-24EC570D411D}"/>
              </a:ext>
            </a:extLst>
          </p:cNvPr>
          <p:cNvSpPr txBox="1"/>
          <p:nvPr/>
        </p:nvSpPr>
        <p:spPr>
          <a:xfrm>
            <a:off x="2552732" y="370307"/>
            <a:ext cx="4631839" cy="646331"/>
          </a:xfrm>
          <a:prstGeom prst="rect">
            <a:avLst/>
          </a:prstGeom>
          <a:noFill/>
        </p:spPr>
        <p:txBody>
          <a:bodyPr wrap="square" rtlCol="0">
            <a:spAutoFit/>
          </a:bodyPr>
          <a:lstStyle/>
          <a:p>
            <a:r>
              <a:rPr lang="en-US" altLang="zh-CN" sz="3600" b="1" dirty="0">
                <a:solidFill>
                  <a:schemeClr val="bg1"/>
                </a:solidFill>
              </a:rPr>
              <a:t>Overview of This Study</a:t>
            </a:r>
            <a:endParaRPr lang="zh-CN" altLang="en-US" sz="3600" b="1" dirty="0">
              <a:solidFill>
                <a:schemeClr val="bg1"/>
              </a:solidFill>
            </a:endParaRPr>
          </a:p>
        </p:txBody>
      </p:sp>
      <p:sp>
        <p:nvSpPr>
          <p:cNvPr id="3" name="文本框 2">
            <a:extLst>
              <a:ext uri="{FF2B5EF4-FFF2-40B4-BE49-F238E27FC236}">
                <a16:creationId xmlns:a16="http://schemas.microsoft.com/office/drawing/2014/main" id="{AB1553B3-7902-CB4A-D1C0-593382D74044}"/>
              </a:ext>
            </a:extLst>
          </p:cNvPr>
          <p:cNvSpPr txBox="1"/>
          <p:nvPr/>
        </p:nvSpPr>
        <p:spPr>
          <a:xfrm>
            <a:off x="500742" y="3266746"/>
            <a:ext cx="11293929" cy="3139321"/>
          </a:xfrm>
          <a:prstGeom prst="rect">
            <a:avLst/>
          </a:prstGeom>
          <a:noFill/>
        </p:spPr>
        <p:txBody>
          <a:bodyPr wrap="square">
            <a:spAutoFit/>
          </a:bodyPr>
          <a:lstStyle/>
          <a:p>
            <a:r>
              <a:rPr lang="en-US" altLang="zh-CN" b="1" dirty="0"/>
              <a:t>Our dataset covers 12 International Territorial Level 1 (ITL-1) regions of the UK with 105 sectors over the period</a:t>
            </a:r>
            <a:r>
              <a:rPr lang="en-US" altLang="zh-CN" dirty="0"/>
              <a:t>, ensuring consistency and compatibility with the UK’s national industry-by-industry input-output table. </a:t>
            </a:r>
          </a:p>
          <a:p>
            <a:endParaRPr lang="en-US" altLang="zh-CN" b="1" dirty="0"/>
          </a:p>
          <a:p>
            <a:r>
              <a:rPr lang="en-US" altLang="zh-CN" b="1" dirty="0"/>
              <a:t>All underlying data are open access through the UK’s Office of Nation Statistics (ONS) official websites, and most of them are updated annually</a:t>
            </a:r>
            <a:r>
              <a:rPr lang="en-US" altLang="zh-CN" dirty="0"/>
              <a:t>. </a:t>
            </a:r>
          </a:p>
          <a:p>
            <a:endParaRPr lang="en-US" altLang="zh-CN" dirty="0"/>
          </a:p>
          <a:p>
            <a:r>
              <a:rPr lang="en-US" altLang="zh-CN" dirty="0"/>
              <a:t>The period from 2017 to 2022 reflects the UK’s transition after the announcement of Brexit in 2016, and economic shock caused by actual leaving the EU in 2020, as well as other impacts like the Covid-19 pandemic, the immigration waves and Russo-Ukrainian War. This dataset could offer a solid basis for diverse economic, social and environmental analyses, especially regarding interregional trade, regional disparity, and the environmental impacts of economic activities.</a:t>
            </a:r>
          </a:p>
        </p:txBody>
      </p:sp>
      <p:pic>
        <p:nvPicPr>
          <p:cNvPr id="5" name="图形 4" descr="靶心 纯色填充">
            <a:extLst>
              <a:ext uri="{FF2B5EF4-FFF2-40B4-BE49-F238E27FC236}">
                <a16:creationId xmlns:a16="http://schemas.microsoft.com/office/drawing/2014/main" id="{35915E5D-14D4-E5B3-7BFB-D173FA5102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0742" y="1735731"/>
            <a:ext cx="914400" cy="914400"/>
          </a:xfrm>
          <a:prstGeom prst="rect">
            <a:avLst/>
          </a:prstGeom>
        </p:spPr>
      </p:pic>
      <p:sp>
        <p:nvSpPr>
          <p:cNvPr id="8" name="文本框 7">
            <a:extLst>
              <a:ext uri="{FF2B5EF4-FFF2-40B4-BE49-F238E27FC236}">
                <a16:creationId xmlns:a16="http://schemas.microsoft.com/office/drawing/2014/main" id="{52DCFCB5-A141-99DD-6939-7C1A330ECC40}"/>
              </a:ext>
            </a:extLst>
          </p:cNvPr>
          <p:cNvSpPr txBox="1"/>
          <p:nvPr/>
        </p:nvSpPr>
        <p:spPr>
          <a:xfrm>
            <a:off x="1493345" y="1592767"/>
            <a:ext cx="10083612" cy="1200329"/>
          </a:xfrm>
          <a:prstGeom prst="rect">
            <a:avLst/>
          </a:prstGeom>
          <a:noFill/>
        </p:spPr>
        <p:txBody>
          <a:bodyPr wrap="square">
            <a:spAutoFit/>
          </a:bodyPr>
          <a:lstStyle/>
          <a:p>
            <a:r>
              <a:rPr lang="en-US" altLang="zh-CN" dirty="0"/>
              <a:t>To overcome the research gaps, we construct UK MRIO tables </a:t>
            </a:r>
            <a:r>
              <a:rPr lang="en-US" altLang="zh-CN" b="1" dirty="0"/>
              <a:t>from 2017 to 2022 </a:t>
            </a:r>
            <a:r>
              <a:rPr lang="en-US" altLang="zh-CN" dirty="0"/>
              <a:t>using a hybrid approach of both “top-down” and “bottom-up” methodologies, combining officially published data with entropy-based stimulation. The similar method has been successfully applied to subnational level MRIO model development for China(Zheng et al. 2021) and Russia(Li et al. 2024). </a:t>
            </a:r>
          </a:p>
        </p:txBody>
      </p:sp>
    </p:spTree>
    <p:extLst>
      <p:ext uri="{BB962C8B-B14F-4D97-AF65-F5344CB8AC3E}">
        <p14:creationId xmlns:p14="http://schemas.microsoft.com/office/powerpoint/2010/main" val="2285702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A693BE-176F-8634-D88F-4B3826F7B388}"/>
            </a:ext>
          </a:extLst>
        </p:cNvPr>
        <p:cNvGrpSpPr/>
        <p:nvPr/>
      </p:nvGrpSpPr>
      <p:grpSpPr>
        <a:xfrm>
          <a:off x="0" y="0"/>
          <a:ext cx="0" cy="0"/>
          <a:chOff x="0" y="0"/>
          <a:chExt cx="0" cy="0"/>
        </a:xfrm>
      </p:grpSpPr>
      <p:sp>
        <p:nvSpPr>
          <p:cNvPr id="4" name="矩形 3">
            <a:extLst>
              <a:ext uri="{FF2B5EF4-FFF2-40B4-BE49-F238E27FC236}">
                <a16:creationId xmlns:a16="http://schemas.microsoft.com/office/drawing/2014/main" id="{F2515695-2CC5-78CF-0FA2-4B7D93A3A8D2}"/>
              </a:ext>
            </a:extLst>
          </p:cNvPr>
          <p:cNvSpPr/>
          <p:nvPr/>
        </p:nvSpPr>
        <p:spPr>
          <a:xfrm>
            <a:off x="0" y="0"/>
            <a:ext cx="12192000" cy="11191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 name="矩形 6">
            <a:extLst>
              <a:ext uri="{FF2B5EF4-FFF2-40B4-BE49-F238E27FC236}">
                <a16:creationId xmlns:a16="http://schemas.microsoft.com/office/drawing/2014/main" id="{CA182B97-8EF5-B650-DB66-FDE1D960CA42}"/>
              </a:ext>
            </a:extLst>
          </p:cNvPr>
          <p:cNvSpPr/>
          <p:nvPr/>
        </p:nvSpPr>
        <p:spPr>
          <a:xfrm>
            <a:off x="1180530" y="1"/>
            <a:ext cx="1119117" cy="14707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0" name="文本框 9">
            <a:extLst>
              <a:ext uri="{FF2B5EF4-FFF2-40B4-BE49-F238E27FC236}">
                <a16:creationId xmlns:a16="http://schemas.microsoft.com/office/drawing/2014/main" id="{4AC7A6B8-9429-E615-CB75-FE2E3AFFDB68}"/>
              </a:ext>
            </a:extLst>
          </p:cNvPr>
          <p:cNvSpPr txBox="1"/>
          <p:nvPr/>
        </p:nvSpPr>
        <p:spPr>
          <a:xfrm>
            <a:off x="1493345" y="316566"/>
            <a:ext cx="493486" cy="769441"/>
          </a:xfrm>
          <a:prstGeom prst="rect">
            <a:avLst/>
          </a:prstGeom>
          <a:noFill/>
        </p:spPr>
        <p:txBody>
          <a:bodyPr wrap="square" rtlCol="0">
            <a:spAutoFit/>
          </a:bodyPr>
          <a:lstStyle/>
          <a:p>
            <a:r>
              <a:rPr lang="en-US" altLang="zh-CN" sz="4400" b="1" dirty="0">
                <a:solidFill>
                  <a:schemeClr val="bg1"/>
                </a:solidFill>
              </a:rPr>
              <a:t>3</a:t>
            </a:r>
            <a:endParaRPr lang="zh-CN" altLang="en-US" sz="4400" b="1" dirty="0">
              <a:solidFill>
                <a:schemeClr val="bg1"/>
              </a:solidFill>
            </a:endParaRPr>
          </a:p>
        </p:txBody>
      </p:sp>
      <p:sp>
        <p:nvSpPr>
          <p:cNvPr id="11" name="文本框 10">
            <a:extLst>
              <a:ext uri="{FF2B5EF4-FFF2-40B4-BE49-F238E27FC236}">
                <a16:creationId xmlns:a16="http://schemas.microsoft.com/office/drawing/2014/main" id="{1EC7DEB4-9CF5-070D-88EC-888BFA5FB3B2}"/>
              </a:ext>
            </a:extLst>
          </p:cNvPr>
          <p:cNvSpPr txBox="1"/>
          <p:nvPr/>
        </p:nvSpPr>
        <p:spPr>
          <a:xfrm>
            <a:off x="2552732" y="370307"/>
            <a:ext cx="4631839" cy="646331"/>
          </a:xfrm>
          <a:prstGeom prst="rect">
            <a:avLst/>
          </a:prstGeom>
          <a:noFill/>
        </p:spPr>
        <p:txBody>
          <a:bodyPr wrap="square" rtlCol="0">
            <a:spAutoFit/>
          </a:bodyPr>
          <a:lstStyle/>
          <a:p>
            <a:r>
              <a:rPr lang="en-US" altLang="zh-CN" sz="3600" b="1" dirty="0">
                <a:solidFill>
                  <a:schemeClr val="bg1"/>
                </a:solidFill>
              </a:rPr>
              <a:t>Overview of This Study</a:t>
            </a:r>
            <a:endParaRPr lang="zh-CN" altLang="en-US" sz="3600" b="1" dirty="0">
              <a:solidFill>
                <a:schemeClr val="bg1"/>
              </a:solidFill>
            </a:endParaRPr>
          </a:p>
        </p:txBody>
      </p:sp>
      <p:pic>
        <p:nvPicPr>
          <p:cNvPr id="2" name="图片 1">
            <a:extLst>
              <a:ext uri="{FF2B5EF4-FFF2-40B4-BE49-F238E27FC236}">
                <a16:creationId xmlns:a16="http://schemas.microsoft.com/office/drawing/2014/main" id="{8C6E91AC-08D7-40BC-9B80-335ACAAEB826}"/>
              </a:ext>
            </a:extLst>
          </p:cNvPr>
          <p:cNvPicPr>
            <a:picLocks noChangeAspect="1"/>
          </p:cNvPicPr>
          <p:nvPr/>
        </p:nvPicPr>
        <p:blipFill>
          <a:blip r:embed="rId3"/>
          <a:stretch>
            <a:fillRect/>
          </a:stretch>
        </p:blipFill>
        <p:spPr>
          <a:xfrm>
            <a:off x="4550869" y="1470727"/>
            <a:ext cx="7020646" cy="5015414"/>
          </a:xfrm>
          <a:prstGeom prst="rect">
            <a:avLst/>
          </a:prstGeom>
        </p:spPr>
      </p:pic>
      <p:sp>
        <p:nvSpPr>
          <p:cNvPr id="6" name="文本框 5">
            <a:extLst>
              <a:ext uri="{FF2B5EF4-FFF2-40B4-BE49-F238E27FC236}">
                <a16:creationId xmlns:a16="http://schemas.microsoft.com/office/drawing/2014/main" id="{507E7436-69B3-7A6D-93CA-42985620BD01}"/>
              </a:ext>
            </a:extLst>
          </p:cNvPr>
          <p:cNvSpPr txBox="1"/>
          <p:nvPr/>
        </p:nvSpPr>
        <p:spPr>
          <a:xfrm>
            <a:off x="1126670" y="3611640"/>
            <a:ext cx="2699659" cy="954107"/>
          </a:xfrm>
          <a:prstGeom prst="rect">
            <a:avLst/>
          </a:prstGeom>
          <a:noFill/>
        </p:spPr>
        <p:txBody>
          <a:bodyPr wrap="square">
            <a:spAutoFit/>
          </a:bodyPr>
          <a:lstStyle/>
          <a:p>
            <a:pPr algn="l"/>
            <a:r>
              <a:rPr lang="en-US" altLang="zh-CN" sz="2800" b="1" dirty="0">
                <a:solidFill>
                  <a:schemeClr val="tx2"/>
                </a:solidFill>
              </a:rPr>
              <a:t>Overview of our methodology</a:t>
            </a:r>
          </a:p>
        </p:txBody>
      </p:sp>
    </p:spTree>
    <p:extLst>
      <p:ext uri="{BB962C8B-B14F-4D97-AF65-F5344CB8AC3E}">
        <p14:creationId xmlns:p14="http://schemas.microsoft.com/office/powerpoint/2010/main" val="35736005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58F12A-C41F-B9CC-4455-8FE82AF8899A}"/>
            </a:ext>
          </a:extLst>
        </p:cNvPr>
        <p:cNvGrpSpPr/>
        <p:nvPr/>
      </p:nvGrpSpPr>
      <p:grpSpPr>
        <a:xfrm>
          <a:off x="0" y="0"/>
          <a:ext cx="0" cy="0"/>
          <a:chOff x="0" y="0"/>
          <a:chExt cx="0" cy="0"/>
        </a:xfrm>
      </p:grpSpPr>
      <p:sp>
        <p:nvSpPr>
          <p:cNvPr id="4" name="矩形 3">
            <a:extLst>
              <a:ext uri="{FF2B5EF4-FFF2-40B4-BE49-F238E27FC236}">
                <a16:creationId xmlns:a16="http://schemas.microsoft.com/office/drawing/2014/main" id="{870F2ED6-5F6D-FFBB-E286-5BD718747335}"/>
              </a:ext>
            </a:extLst>
          </p:cNvPr>
          <p:cNvSpPr/>
          <p:nvPr/>
        </p:nvSpPr>
        <p:spPr>
          <a:xfrm>
            <a:off x="0" y="0"/>
            <a:ext cx="12192000" cy="11191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 name="矩形 6">
            <a:extLst>
              <a:ext uri="{FF2B5EF4-FFF2-40B4-BE49-F238E27FC236}">
                <a16:creationId xmlns:a16="http://schemas.microsoft.com/office/drawing/2014/main" id="{B73371E6-21DC-EB03-49EA-F9E1CAB600AC}"/>
              </a:ext>
            </a:extLst>
          </p:cNvPr>
          <p:cNvSpPr/>
          <p:nvPr/>
        </p:nvSpPr>
        <p:spPr>
          <a:xfrm>
            <a:off x="1180530" y="1"/>
            <a:ext cx="1119117" cy="14707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 name="直角三角形 8">
            <a:extLst>
              <a:ext uri="{FF2B5EF4-FFF2-40B4-BE49-F238E27FC236}">
                <a16:creationId xmlns:a16="http://schemas.microsoft.com/office/drawing/2014/main" id="{AC11598A-0855-0DEC-74E6-6709101292F2}"/>
              </a:ext>
            </a:extLst>
          </p:cNvPr>
          <p:cNvSpPr/>
          <p:nvPr/>
        </p:nvSpPr>
        <p:spPr>
          <a:xfrm rot="5400000">
            <a:off x="2312279" y="1106484"/>
            <a:ext cx="351612" cy="376878"/>
          </a:xfrm>
          <a:prstGeom prst="r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0" name="文本框 9">
            <a:extLst>
              <a:ext uri="{FF2B5EF4-FFF2-40B4-BE49-F238E27FC236}">
                <a16:creationId xmlns:a16="http://schemas.microsoft.com/office/drawing/2014/main" id="{2D6EC447-1965-CEE4-987E-CDAE4C3D7C87}"/>
              </a:ext>
            </a:extLst>
          </p:cNvPr>
          <p:cNvSpPr txBox="1"/>
          <p:nvPr/>
        </p:nvSpPr>
        <p:spPr>
          <a:xfrm>
            <a:off x="1493345" y="316566"/>
            <a:ext cx="493486" cy="769441"/>
          </a:xfrm>
          <a:prstGeom prst="rect">
            <a:avLst/>
          </a:prstGeom>
          <a:noFill/>
        </p:spPr>
        <p:txBody>
          <a:bodyPr wrap="square" rtlCol="0">
            <a:spAutoFit/>
          </a:bodyPr>
          <a:lstStyle/>
          <a:p>
            <a:r>
              <a:rPr lang="en-US" altLang="zh-CN" sz="4400" b="1" dirty="0">
                <a:solidFill>
                  <a:schemeClr val="bg1"/>
                </a:solidFill>
              </a:rPr>
              <a:t>4</a:t>
            </a:r>
            <a:endParaRPr lang="zh-CN" altLang="en-US" sz="4400" b="1" dirty="0">
              <a:solidFill>
                <a:schemeClr val="bg1"/>
              </a:solidFill>
            </a:endParaRPr>
          </a:p>
        </p:txBody>
      </p:sp>
      <p:sp>
        <p:nvSpPr>
          <p:cNvPr id="11" name="文本框 10">
            <a:extLst>
              <a:ext uri="{FF2B5EF4-FFF2-40B4-BE49-F238E27FC236}">
                <a16:creationId xmlns:a16="http://schemas.microsoft.com/office/drawing/2014/main" id="{D9CE4544-B975-B4E9-4864-B153777F67F1}"/>
              </a:ext>
            </a:extLst>
          </p:cNvPr>
          <p:cNvSpPr txBox="1"/>
          <p:nvPr/>
        </p:nvSpPr>
        <p:spPr>
          <a:xfrm>
            <a:off x="2552732" y="370307"/>
            <a:ext cx="4631839" cy="646331"/>
          </a:xfrm>
          <a:prstGeom prst="rect">
            <a:avLst/>
          </a:prstGeom>
          <a:noFill/>
        </p:spPr>
        <p:txBody>
          <a:bodyPr wrap="square" rtlCol="0">
            <a:spAutoFit/>
          </a:bodyPr>
          <a:lstStyle/>
          <a:p>
            <a:r>
              <a:rPr lang="en-US" altLang="zh-CN" sz="3600" b="1" dirty="0">
                <a:solidFill>
                  <a:schemeClr val="bg1"/>
                </a:solidFill>
              </a:rPr>
              <a:t>Methodology</a:t>
            </a:r>
            <a:endParaRPr lang="zh-CN" altLang="en-US" sz="3600" b="1" dirty="0">
              <a:solidFill>
                <a:schemeClr val="bg1"/>
              </a:solidFill>
            </a:endParaRPr>
          </a:p>
        </p:txBody>
      </p:sp>
      <p:cxnSp>
        <p:nvCxnSpPr>
          <p:cNvPr id="2" name="直接连接符 1">
            <a:extLst>
              <a:ext uri="{FF2B5EF4-FFF2-40B4-BE49-F238E27FC236}">
                <a16:creationId xmlns:a16="http://schemas.microsoft.com/office/drawing/2014/main" id="{EF944F9D-61DB-2294-D672-560BE1B09D52}"/>
              </a:ext>
            </a:extLst>
          </p:cNvPr>
          <p:cNvCxnSpPr/>
          <p:nvPr/>
        </p:nvCxnSpPr>
        <p:spPr>
          <a:xfrm>
            <a:off x="3398988" y="2080358"/>
            <a:ext cx="0" cy="4476466"/>
          </a:xfrm>
          <a:prstGeom prst="line">
            <a:avLst/>
          </a:prstGeom>
        </p:spPr>
        <p:style>
          <a:lnRef idx="1">
            <a:schemeClr val="accent1"/>
          </a:lnRef>
          <a:fillRef idx="0">
            <a:schemeClr val="accent1"/>
          </a:fillRef>
          <a:effectRef idx="0">
            <a:schemeClr val="accent1"/>
          </a:effectRef>
          <a:fontRef idx="minor">
            <a:schemeClr val="tx1"/>
          </a:fontRef>
        </p:style>
      </p:cxnSp>
      <p:sp>
        <p:nvSpPr>
          <p:cNvPr id="3" name="文本框 2">
            <a:extLst>
              <a:ext uri="{FF2B5EF4-FFF2-40B4-BE49-F238E27FC236}">
                <a16:creationId xmlns:a16="http://schemas.microsoft.com/office/drawing/2014/main" id="{DAAC8B1F-6958-699C-D252-14F25273B45B}"/>
              </a:ext>
            </a:extLst>
          </p:cNvPr>
          <p:cNvSpPr txBox="1"/>
          <p:nvPr/>
        </p:nvSpPr>
        <p:spPr>
          <a:xfrm>
            <a:off x="316497" y="2047248"/>
            <a:ext cx="3082491" cy="4315027"/>
          </a:xfrm>
          <a:prstGeom prst="rect">
            <a:avLst/>
          </a:prstGeom>
          <a:noFill/>
        </p:spPr>
        <p:txBody>
          <a:bodyPr wrap="square" rtlCol="0">
            <a:spAutoFit/>
          </a:bodyPr>
          <a:lstStyle/>
          <a:p>
            <a:pPr marL="342900" indent="-342900">
              <a:lnSpc>
                <a:spcPct val="200000"/>
              </a:lnSpc>
              <a:buFont typeface="Arial" panose="020B0604020202020204" pitchFamily="34" charset="0"/>
              <a:buChar char="•"/>
            </a:pPr>
            <a:r>
              <a:rPr lang="en-US" altLang="zh-CN" sz="2000" b="1" dirty="0">
                <a:solidFill>
                  <a:srgbClr val="17406D"/>
                </a:solidFill>
              </a:rPr>
              <a:t>Data Source</a:t>
            </a:r>
          </a:p>
          <a:p>
            <a:pPr marL="342900" indent="-342900">
              <a:lnSpc>
                <a:spcPct val="200000"/>
              </a:lnSpc>
              <a:buFont typeface="Arial" panose="020B0604020202020204" pitchFamily="34" charset="0"/>
              <a:buChar char="•"/>
            </a:pPr>
            <a:r>
              <a:rPr lang="en-US" altLang="zh-CN" sz="2000" dirty="0">
                <a:solidFill>
                  <a:schemeClr val="tx1">
                    <a:lumMod val="50000"/>
                    <a:lumOff val="50000"/>
                  </a:schemeClr>
                </a:solidFill>
              </a:rPr>
              <a:t>Preprocessing</a:t>
            </a:r>
          </a:p>
          <a:p>
            <a:pPr marL="342900" indent="-342900">
              <a:lnSpc>
                <a:spcPct val="200000"/>
              </a:lnSpc>
              <a:buFont typeface="Arial" panose="020B0604020202020204" pitchFamily="34" charset="0"/>
              <a:buChar char="•"/>
            </a:pPr>
            <a:r>
              <a:rPr lang="en-US" altLang="zh-CN" sz="2000" dirty="0">
                <a:solidFill>
                  <a:schemeClr val="tx1">
                    <a:lumMod val="50000"/>
                    <a:lumOff val="50000"/>
                  </a:schemeClr>
                </a:solidFill>
              </a:rPr>
              <a:t>Total Output Estimation</a:t>
            </a:r>
          </a:p>
          <a:p>
            <a:pPr marL="342900" indent="-342900">
              <a:lnSpc>
                <a:spcPct val="200000"/>
              </a:lnSpc>
              <a:buFont typeface="Arial" panose="020B0604020202020204" pitchFamily="34" charset="0"/>
              <a:buChar char="•"/>
            </a:pPr>
            <a:r>
              <a:rPr lang="en-US" altLang="zh-CN" sz="2000" dirty="0">
                <a:solidFill>
                  <a:schemeClr val="tx1">
                    <a:lumMod val="50000"/>
                    <a:lumOff val="50000"/>
                  </a:schemeClr>
                </a:solidFill>
              </a:rPr>
              <a:t>Supply &amp; Demand</a:t>
            </a:r>
          </a:p>
          <a:p>
            <a:pPr marL="342900" indent="-342900">
              <a:lnSpc>
                <a:spcPct val="200000"/>
              </a:lnSpc>
              <a:buFont typeface="Arial" panose="020B0604020202020204" pitchFamily="34" charset="0"/>
              <a:buChar char="•"/>
            </a:pPr>
            <a:r>
              <a:rPr lang="en-US" altLang="zh-CN" sz="2000" dirty="0">
                <a:solidFill>
                  <a:schemeClr val="tx1">
                    <a:lumMod val="50000"/>
                    <a:lumOff val="50000"/>
                  </a:schemeClr>
                </a:solidFill>
              </a:rPr>
              <a:t>Regional SRIO</a:t>
            </a:r>
          </a:p>
          <a:p>
            <a:pPr marL="342900" indent="-342900">
              <a:lnSpc>
                <a:spcPct val="200000"/>
              </a:lnSpc>
              <a:buFont typeface="Arial" panose="020B0604020202020204" pitchFamily="34" charset="0"/>
              <a:buChar char="•"/>
            </a:pPr>
            <a:r>
              <a:rPr lang="en-US" altLang="zh-CN" sz="2000" dirty="0">
                <a:solidFill>
                  <a:schemeClr val="tx1">
                    <a:lumMod val="50000"/>
                    <a:lumOff val="50000"/>
                  </a:schemeClr>
                </a:solidFill>
              </a:rPr>
              <a:t>Interregional Trade</a:t>
            </a:r>
          </a:p>
          <a:p>
            <a:pPr marL="342900" indent="-342900">
              <a:lnSpc>
                <a:spcPct val="200000"/>
              </a:lnSpc>
              <a:buFont typeface="Arial" panose="020B0604020202020204" pitchFamily="34" charset="0"/>
              <a:buChar char="•"/>
            </a:pPr>
            <a:r>
              <a:rPr lang="en-US" altLang="zh-CN" sz="2000" dirty="0">
                <a:solidFill>
                  <a:schemeClr val="tx1">
                    <a:lumMod val="50000"/>
                    <a:lumOff val="50000"/>
                  </a:schemeClr>
                </a:solidFill>
              </a:rPr>
              <a:t>Finalization of MRIO</a:t>
            </a:r>
            <a:endParaRPr lang="zh-CN" altLang="en-US" sz="2000" dirty="0">
              <a:solidFill>
                <a:schemeClr val="tx1">
                  <a:lumMod val="50000"/>
                  <a:lumOff val="50000"/>
                </a:schemeClr>
              </a:solidFill>
            </a:endParaRPr>
          </a:p>
        </p:txBody>
      </p:sp>
      <p:pic>
        <p:nvPicPr>
          <p:cNvPr id="14" name="图片 13">
            <a:extLst>
              <a:ext uri="{FF2B5EF4-FFF2-40B4-BE49-F238E27FC236}">
                <a16:creationId xmlns:a16="http://schemas.microsoft.com/office/drawing/2014/main" id="{5AAF8FF3-585B-F750-B580-5416FDE58255}"/>
              </a:ext>
            </a:extLst>
          </p:cNvPr>
          <p:cNvPicPr>
            <a:picLocks noChangeAspect="1"/>
          </p:cNvPicPr>
          <p:nvPr/>
        </p:nvPicPr>
        <p:blipFill>
          <a:blip r:embed="rId3"/>
          <a:stretch>
            <a:fillRect/>
          </a:stretch>
        </p:blipFill>
        <p:spPr>
          <a:xfrm>
            <a:off x="3975101" y="1424819"/>
            <a:ext cx="7384141" cy="3962481"/>
          </a:xfrm>
          <a:prstGeom prst="rect">
            <a:avLst/>
          </a:prstGeom>
        </p:spPr>
      </p:pic>
      <p:sp>
        <p:nvSpPr>
          <p:cNvPr id="15" name="文本框 14">
            <a:extLst>
              <a:ext uri="{FF2B5EF4-FFF2-40B4-BE49-F238E27FC236}">
                <a16:creationId xmlns:a16="http://schemas.microsoft.com/office/drawing/2014/main" id="{0489E163-37B4-E537-DE27-4CA9F6B18E24}"/>
              </a:ext>
            </a:extLst>
          </p:cNvPr>
          <p:cNvSpPr txBox="1"/>
          <p:nvPr/>
        </p:nvSpPr>
        <p:spPr>
          <a:xfrm>
            <a:off x="3739241" y="5465838"/>
            <a:ext cx="8044539" cy="1200329"/>
          </a:xfrm>
          <a:prstGeom prst="rect">
            <a:avLst/>
          </a:prstGeom>
          <a:noFill/>
        </p:spPr>
        <p:txBody>
          <a:bodyPr wrap="square" rtlCol="0">
            <a:spAutoFit/>
          </a:bodyPr>
          <a:lstStyle/>
          <a:p>
            <a:r>
              <a:rPr lang="en-US" altLang="zh-CN" dirty="0"/>
              <a:t>All data used in this study are open access and updated annually by the ONS, except for the interregional trade flow data, which are not updated on a regular schedule. We use the trade data in 2019 to compile MRIO for the years 2017 to 2019, and the trade data in 2020 for the years 2020 to 2022.</a:t>
            </a:r>
            <a:endParaRPr lang="zh-CN" altLang="en-US" dirty="0"/>
          </a:p>
        </p:txBody>
      </p:sp>
    </p:spTree>
    <p:extLst>
      <p:ext uri="{BB962C8B-B14F-4D97-AF65-F5344CB8AC3E}">
        <p14:creationId xmlns:p14="http://schemas.microsoft.com/office/powerpoint/2010/main" val="19030544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8E63A9-3666-CDE6-0CC0-AE6D4BB03ED5}"/>
            </a:ext>
          </a:extLst>
        </p:cNvPr>
        <p:cNvGrpSpPr/>
        <p:nvPr/>
      </p:nvGrpSpPr>
      <p:grpSpPr>
        <a:xfrm>
          <a:off x="0" y="0"/>
          <a:ext cx="0" cy="0"/>
          <a:chOff x="0" y="0"/>
          <a:chExt cx="0" cy="0"/>
        </a:xfrm>
      </p:grpSpPr>
      <p:sp>
        <p:nvSpPr>
          <p:cNvPr id="4" name="矩形 3">
            <a:extLst>
              <a:ext uri="{FF2B5EF4-FFF2-40B4-BE49-F238E27FC236}">
                <a16:creationId xmlns:a16="http://schemas.microsoft.com/office/drawing/2014/main" id="{805C3A7A-EAD8-31C8-6A32-757F6EBAD517}"/>
              </a:ext>
            </a:extLst>
          </p:cNvPr>
          <p:cNvSpPr/>
          <p:nvPr/>
        </p:nvSpPr>
        <p:spPr>
          <a:xfrm>
            <a:off x="0" y="0"/>
            <a:ext cx="12192000" cy="11191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 name="矩形 6">
            <a:extLst>
              <a:ext uri="{FF2B5EF4-FFF2-40B4-BE49-F238E27FC236}">
                <a16:creationId xmlns:a16="http://schemas.microsoft.com/office/drawing/2014/main" id="{191B8BB3-7550-C2EC-FAA4-0CFAE1A6CBD9}"/>
              </a:ext>
            </a:extLst>
          </p:cNvPr>
          <p:cNvSpPr/>
          <p:nvPr/>
        </p:nvSpPr>
        <p:spPr>
          <a:xfrm>
            <a:off x="1180530" y="1"/>
            <a:ext cx="1119117" cy="14707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 name="直角三角形 8">
            <a:extLst>
              <a:ext uri="{FF2B5EF4-FFF2-40B4-BE49-F238E27FC236}">
                <a16:creationId xmlns:a16="http://schemas.microsoft.com/office/drawing/2014/main" id="{91277A86-536E-60CD-8C09-0ED71F55B48A}"/>
              </a:ext>
            </a:extLst>
          </p:cNvPr>
          <p:cNvSpPr/>
          <p:nvPr/>
        </p:nvSpPr>
        <p:spPr>
          <a:xfrm rot="5400000">
            <a:off x="2312279" y="1106484"/>
            <a:ext cx="351612" cy="376878"/>
          </a:xfrm>
          <a:prstGeom prst="r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0" name="文本框 9">
            <a:extLst>
              <a:ext uri="{FF2B5EF4-FFF2-40B4-BE49-F238E27FC236}">
                <a16:creationId xmlns:a16="http://schemas.microsoft.com/office/drawing/2014/main" id="{0222921E-94DD-06A3-3337-58F7B1278EB5}"/>
              </a:ext>
            </a:extLst>
          </p:cNvPr>
          <p:cNvSpPr txBox="1"/>
          <p:nvPr/>
        </p:nvSpPr>
        <p:spPr>
          <a:xfrm>
            <a:off x="1493345" y="316566"/>
            <a:ext cx="493486" cy="769441"/>
          </a:xfrm>
          <a:prstGeom prst="rect">
            <a:avLst/>
          </a:prstGeom>
          <a:noFill/>
        </p:spPr>
        <p:txBody>
          <a:bodyPr wrap="square" rtlCol="0">
            <a:spAutoFit/>
          </a:bodyPr>
          <a:lstStyle/>
          <a:p>
            <a:r>
              <a:rPr lang="en-US" altLang="zh-CN" sz="4400" b="1" dirty="0">
                <a:solidFill>
                  <a:schemeClr val="bg1"/>
                </a:solidFill>
              </a:rPr>
              <a:t>4</a:t>
            </a:r>
            <a:endParaRPr lang="zh-CN" altLang="en-US" sz="4400" b="1" dirty="0">
              <a:solidFill>
                <a:schemeClr val="bg1"/>
              </a:solidFill>
            </a:endParaRPr>
          </a:p>
        </p:txBody>
      </p:sp>
      <p:sp>
        <p:nvSpPr>
          <p:cNvPr id="11" name="文本框 10">
            <a:extLst>
              <a:ext uri="{FF2B5EF4-FFF2-40B4-BE49-F238E27FC236}">
                <a16:creationId xmlns:a16="http://schemas.microsoft.com/office/drawing/2014/main" id="{5768457A-953F-023A-037C-70D9799896CA}"/>
              </a:ext>
            </a:extLst>
          </p:cNvPr>
          <p:cNvSpPr txBox="1"/>
          <p:nvPr/>
        </p:nvSpPr>
        <p:spPr>
          <a:xfrm>
            <a:off x="2552732" y="370307"/>
            <a:ext cx="4631839" cy="646331"/>
          </a:xfrm>
          <a:prstGeom prst="rect">
            <a:avLst/>
          </a:prstGeom>
          <a:noFill/>
        </p:spPr>
        <p:txBody>
          <a:bodyPr wrap="square" rtlCol="0">
            <a:spAutoFit/>
          </a:bodyPr>
          <a:lstStyle/>
          <a:p>
            <a:r>
              <a:rPr lang="en-US" altLang="zh-CN" sz="3600" b="1" dirty="0">
                <a:solidFill>
                  <a:schemeClr val="bg1"/>
                </a:solidFill>
              </a:rPr>
              <a:t>Methodology</a:t>
            </a:r>
            <a:endParaRPr lang="zh-CN" altLang="en-US" sz="3600" b="1" dirty="0">
              <a:solidFill>
                <a:schemeClr val="bg1"/>
              </a:solidFill>
            </a:endParaRPr>
          </a:p>
        </p:txBody>
      </p:sp>
      <p:cxnSp>
        <p:nvCxnSpPr>
          <p:cNvPr id="2" name="直接连接符 1">
            <a:extLst>
              <a:ext uri="{FF2B5EF4-FFF2-40B4-BE49-F238E27FC236}">
                <a16:creationId xmlns:a16="http://schemas.microsoft.com/office/drawing/2014/main" id="{34F3AF4E-B2C4-8FD3-4B72-99884FD261CD}"/>
              </a:ext>
            </a:extLst>
          </p:cNvPr>
          <p:cNvCxnSpPr/>
          <p:nvPr/>
        </p:nvCxnSpPr>
        <p:spPr>
          <a:xfrm>
            <a:off x="3398988" y="2080358"/>
            <a:ext cx="0" cy="4476466"/>
          </a:xfrm>
          <a:prstGeom prst="line">
            <a:avLst/>
          </a:prstGeom>
        </p:spPr>
        <p:style>
          <a:lnRef idx="1">
            <a:schemeClr val="accent1"/>
          </a:lnRef>
          <a:fillRef idx="0">
            <a:schemeClr val="accent1"/>
          </a:fillRef>
          <a:effectRef idx="0">
            <a:schemeClr val="accent1"/>
          </a:effectRef>
          <a:fontRef idx="minor">
            <a:schemeClr val="tx1"/>
          </a:fontRef>
        </p:style>
      </p:cxnSp>
      <p:sp>
        <p:nvSpPr>
          <p:cNvPr id="3" name="文本框 2">
            <a:extLst>
              <a:ext uri="{FF2B5EF4-FFF2-40B4-BE49-F238E27FC236}">
                <a16:creationId xmlns:a16="http://schemas.microsoft.com/office/drawing/2014/main" id="{4724B1CA-CC87-C52F-F118-E40823E96817}"/>
              </a:ext>
            </a:extLst>
          </p:cNvPr>
          <p:cNvSpPr txBox="1"/>
          <p:nvPr/>
        </p:nvSpPr>
        <p:spPr>
          <a:xfrm>
            <a:off x="316497" y="2047248"/>
            <a:ext cx="3082491" cy="4315027"/>
          </a:xfrm>
          <a:prstGeom prst="rect">
            <a:avLst/>
          </a:prstGeom>
          <a:noFill/>
        </p:spPr>
        <p:txBody>
          <a:bodyPr wrap="square" rtlCol="0">
            <a:spAutoFit/>
          </a:bodyPr>
          <a:lstStyle/>
          <a:p>
            <a:pPr marL="342900" indent="-342900">
              <a:lnSpc>
                <a:spcPct val="200000"/>
              </a:lnSpc>
              <a:buFont typeface="Arial" panose="020B0604020202020204" pitchFamily="34" charset="0"/>
              <a:buChar char="•"/>
            </a:pPr>
            <a:r>
              <a:rPr lang="en-US" altLang="zh-CN" sz="2000" dirty="0">
                <a:solidFill>
                  <a:schemeClr val="tx1">
                    <a:lumMod val="50000"/>
                    <a:lumOff val="50000"/>
                  </a:schemeClr>
                </a:solidFill>
              </a:rPr>
              <a:t>Data Source</a:t>
            </a:r>
          </a:p>
          <a:p>
            <a:pPr marL="342900" indent="-342900">
              <a:lnSpc>
                <a:spcPct val="200000"/>
              </a:lnSpc>
              <a:buFont typeface="Arial" panose="020B0604020202020204" pitchFamily="34" charset="0"/>
              <a:buChar char="•"/>
            </a:pPr>
            <a:r>
              <a:rPr lang="en-US" altLang="zh-CN" sz="2000" b="1" dirty="0">
                <a:solidFill>
                  <a:srgbClr val="17406D"/>
                </a:solidFill>
              </a:rPr>
              <a:t>Preprocessing</a:t>
            </a:r>
          </a:p>
          <a:p>
            <a:pPr marL="342900" indent="-342900">
              <a:lnSpc>
                <a:spcPct val="200000"/>
              </a:lnSpc>
              <a:buFont typeface="Arial" panose="020B0604020202020204" pitchFamily="34" charset="0"/>
              <a:buChar char="•"/>
            </a:pPr>
            <a:r>
              <a:rPr lang="en-US" altLang="zh-CN" sz="2000" dirty="0">
                <a:solidFill>
                  <a:schemeClr val="tx1">
                    <a:lumMod val="50000"/>
                    <a:lumOff val="50000"/>
                  </a:schemeClr>
                </a:solidFill>
              </a:rPr>
              <a:t>Total Output Estimation</a:t>
            </a:r>
          </a:p>
          <a:p>
            <a:pPr marL="342900" indent="-342900">
              <a:lnSpc>
                <a:spcPct val="200000"/>
              </a:lnSpc>
              <a:buFont typeface="Arial" panose="020B0604020202020204" pitchFamily="34" charset="0"/>
              <a:buChar char="•"/>
            </a:pPr>
            <a:r>
              <a:rPr lang="en-US" altLang="zh-CN" sz="2000" dirty="0">
                <a:solidFill>
                  <a:schemeClr val="tx1">
                    <a:lumMod val="50000"/>
                    <a:lumOff val="50000"/>
                  </a:schemeClr>
                </a:solidFill>
              </a:rPr>
              <a:t>Supply &amp; Demand</a:t>
            </a:r>
          </a:p>
          <a:p>
            <a:pPr marL="342900" indent="-342900">
              <a:lnSpc>
                <a:spcPct val="200000"/>
              </a:lnSpc>
              <a:buFont typeface="Arial" panose="020B0604020202020204" pitchFamily="34" charset="0"/>
              <a:buChar char="•"/>
            </a:pPr>
            <a:r>
              <a:rPr lang="en-US" altLang="zh-CN" sz="2000" dirty="0">
                <a:solidFill>
                  <a:schemeClr val="tx1">
                    <a:lumMod val="50000"/>
                    <a:lumOff val="50000"/>
                  </a:schemeClr>
                </a:solidFill>
              </a:rPr>
              <a:t>Regional SRIO</a:t>
            </a:r>
          </a:p>
          <a:p>
            <a:pPr marL="342900" indent="-342900">
              <a:lnSpc>
                <a:spcPct val="200000"/>
              </a:lnSpc>
              <a:buFont typeface="Arial" panose="020B0604020202020204" pitchFamily="34" charset="0"/>
              <a:buChar char="•"/>
            </a:pPr>
            <a:r>
              <a:rPr lang="en-US" altLang="zh-CN" sz="2000" dirty="0">
                <a:solidFill>
                  <a:schemeClr val="tx1">
                    <a:lumMod val="50000"/>
                    <a:lumOff val="50000"/>
                  </a:schemeClr>
                </a:solidFill>
              </a:rPr>
              <a:t>Interregional Trade</a:t>
            </a:r>
          </a:p>
          <a:p>
            <a:pPr marL="342900" indent="-342900">
              <a:lnSpc>
                <a:spcPct val="200000"/>
              </a:lnSpc>
              <a:buFont typeface="Arial" panose="020B0604020202020204" pitchFamily="34" charset="0"/>
              <a:buChar char="•"/>
            </a:pPr>
            <a:r>
              <a:rPr lang="en-US" altLang="zh-CN" sz="2000" dirty="0">
                <a:solidFill>
                  <a:schemeClr val="tx1">
                    <a:lumMod val="50000"/>
                    <a:lumOff val="50000"/>
                  </a:schemeClr>
                </a:solidFill>
              </a:rPr>
              <a:t>Finalization of MRIO</a:t>
            </a:r>
            <a:endParaRPr lang="zh-CN" altLang="en-US" sz="2000" dirty="0">
              <a:solidFill>
                <a:schemeClr val="tx1">
                  <a:lumMod val="50000"/>
                  <a:lumOff val="50000"/>
                </a:schemeClr>
              </a:solidFill>
            </a:endParaRPr>
          </a:p>
        </p:txBody>
      </p:sp>
      <p:sp>
        <p:nvSpPr>
          <p:cNvPr id="6" name="文本框 198">
            <a:extLst>
              <a:ext uri="{FF2B5EF4-FFF2-40B4-BE49-F238E27FC236}">
                <a16:creationId xmlns:a16="http://schemas.microsoft.com/office/drawing/2014/main" id="{132158B0-99F6-E65B-6598-1C74DBB95F00}"/>
              </a:ext>
            </a:extLst>
          </p:cNvPr>
          <p:cNvSpPr txBox="1">
            <a:spLocks noChangeArrowheads="1"/>
          </p:cNvSpPr>
          <p:nvPr/>
        </p:nvSpPr>
        <p:spPr bwMode="auto">
          <a:xfrm>
            <a:off x="3757142" y="1361496"/>
            <a:ext cx="4635744" cy="369332"/>
          </a:xfrm>
          <a:prstGeom prst="rect">
            <a:avLst/>
          </a:prstGeom>
          <a:solidFill>
            <a:schemeClr val="accent1"/>
          </a:solidFill>
          <a:ln w="9525">
            <a:solidFill>
              <a:srgbClr val="000000"/>
            </a:solidFill>
            <a:miter lim="800000"/>
            <a:headEnd/>
            <a:tailEnd/>
          </a:ln>
        </p:spPr>
        <p:txBody>
          <a:bodyPr wrap="square">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fontAlgn="base">
              <a:lnSpc>
                <a:spcPct val="100000"/>
              </a:lnSpc>
              <a:spcBef>
                <a:spcPct val="0"/>
              </a:spcBef>
              <a:spcAft>
                <a:spcPct val="0"/>
              </a:spcAft>
              <a:buFontTx/>
              <a:buNone/>
            </a:pPr>
            <a:r>
              <a:rPr lang="en-US" altLang="zh-CN" sz="1800" dirty="0">
                <a:solidFill>
                  <a:prstClr val="white"/>
                </a:solidFill>
                <a:latin typeface="+mj-ea"/>
                <a:ea typeface="+mj-ea"/>
              </a:rPr>
              <a:t>Harmonizing the classification of sectors</a:t>
            </a:r>
            <a:endParaRPr lang="zh-CN" altLang="en-US" sz="1800" dirty="0">
              <a:solidFill>
                <a:prstClr val="white"/>
              </a:solidFill>
              <a:latin typeface="+mj-ea"/>
              <a:ea typeface="+mj-ea"/>
            </a:endParaRPr>
          </a:p>
        </p:txBody>
      </p:sp>
      <p:sp>
        <p:nvSpPr>
          <p:cNvPr id="12" name="文本框 11">
            <a:extLst>
              <a:ext uri="{FF2B5EF4-FFF2-40B4-BE49-F238E27FC236}">
                <a16:creationId xmlns:a16="http://schemas.microsoft.com/office/drawing/2014/main" id="{50BF4B7B-4715-6B21-9890-BB04A62543ED}"/>
              </a:ext>
            </a:extLst>
          </p:cNvPr>
          <p:cNvSpPr txBox="1"/>
          <p:nvPr/>
        </p:nvSpPr>
        <p:spPr>
          <a:xfrm>
            <a:off x="3712029" y="1853433"/>
            <a:ext cx="8082644" cy="1000274"/>
          </a:xfrm>
          <a:prstGeom prst="rect">
            <a:avLst/>
          </a:prstGeom>
          <a:noFill/>
        </p:spPr>
        <p:txBody>
          <a:bodyPr wrap="square">
            <a:spAutoFit/>
          </a:bodyPr>
          <a:lstStyle/>
          <a:p>
            <a:pPr>
              <a:spcAft>
                <a:spcPts val="600"/>
              </a:spcAft>
            </a:pPr>
            <a:r>
              <a:rPr lang="en-US" altLang="zh-CN" dirty="0"/>
              <a:t>The target classification of industries contains all 105 sectors from the national IOT.</a:t>
            </a:r>
          </a:p>
          <a:p>
            <a:pPr>
              <a:spcAft>
                <a:spcPts val="600"/>
              </a:spcAft>
            </a:pPr>
            <a:r>
              <a:rPr lang="en-US" altLang="zh-CN" dirty="0"/>
              <a:t> To harmonize the other data, we construct concordance matrices based on the 2007 version of UK Standard Industrial Classification (114 sectors)</a:t>
            </a:r>
            <a:endParaRPr lang="zh-CN" altLang="en-US" dirty="0"/>
          </a:p>
        </p:txBody>
      </p:sp>
      <p:sp>
        <p:nvSpPr>
          <p:cNvPr id="13" name="文本框 198">
            <a:extLst>
              <a:ext uri="{FF2B5EF4-FFF2-40B4-BE49-F238E27FC236}">
                <a16:creationId xmlns:a16="http://schemas.microsoft.com/office/drawing/2014/main" id="{1BFB6263-F999-668E-3727-5A052474A0FD}"/>
              </a:ext>
            </a:extLst>
          </p:cNvPr>
          <p:cNvSpPr txBox="1">
            <a:spLocks noChangeArrowheads="1"/>
          </p:cNvSpPr>
          <p:nvPr/>
        </p:nvSpPr>
        <p:spPr bwMode="auto">
          <a:xfrm>
            <a:off x="3757142" y="3087670"/>
            <a:ext cx="5914816" cy="369332"/>
          </a:xfrm>
          <a:prstGeom prst="rect">
            <a:avLst/>
          </a:prstGeom>
          <a:solidFill>
            <a:schemeClr val="accent1"/>
          </a:solidFill>
          <a:ln w="9525">
            <a:solidFill>
              <a:srgbClr val="000000"/>
            </a:solidFill>
            <a:miter lim="800000"/>
            <a:headEnd/>
            <a:tailEnd/>
          </a:ln>
        </p:spPr>
        <p:txBody>
          <a:bodyPr wrap="square">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fontAlgn="base">
              <a:lnSpc>
                <a:spcPct val="100000"/>
              </a:lnSpc>
              <a:spcBef>
                <a:spcPct val="0"/>
              </a:spcBef>
              <a:spcAft>
                <a:spcPct val="0"/>
              </a:spcAft>
              <a:buFontTx/>
              <a:buNone/>
            </a:pPr>
            <a:r>
              <a:rPr lang="en-US" altLang="zh-CN" sz="1800" dirty="0">
                <a:solidFill>
                  <a:prstClr val="white"/>
                </a:solidFill>
                <a:latin typeface="+mj-ea"/>
                <a:ea typeface="+mj-ea"/>
              </a:rPr>
              <a:t>Adjusting extreme values in the National IOT (NIOT)</a:t>
            </a:r>
            <a:endParaRPr lang="zh-CN" altLang="en-US" sz="1800" dirty="0">
              <a:solidFill>
                <a:prstClr val="white"/>
              </a:solidFill>
              <a:latin typeface="+mj-ea"/>
              <a:ea typeface="+mj-ea"/>
            </a:endParaRPr>
          </a:p>
        </p:txBody>
      </p:sp>
      <p:sp>
        <p:nvSpPr>
          <p:cNvPr id="17" name="文本框 16">
            <a:extLst>
              <a:ext uri="{FF2B5EF4-FFF2-40B4-BE49-F238E27FC236}">
                <a16:creationId xmlns:a16="http://schemas.microsoft.com/office/drawing/2014/main" id="{DAA5ACC9-0374-730F-D85E-DCDC6991A54B}"/>
              </a:ext>
            </a:extLst>
          </p:cNvPr>
          <p:cNvSpPr txBox="1"/>
          <p:nvPr/>
        </p:nvSpPr>
        <p:spPr>
          <a:xfrm>
            <a:off x="3712029" y="3514003"/>
            <a:ext cx="8420100" cy="1277273"/>
          </a:xfrm>
          <a:prstGeom prst="rect">
            <a:avLst/>
          </a:prstGeom>
          <a:noFill/>
        </p:spPr>
        <p:txBody>
          <a:bodyPr wrap="square">
            <a:spAutoFit/>
          </a:bodyPr>
          <a:lstStyle/>
          <a:p>
            <a:pPr>
              <a:spcAft>
                <a:spcPts val="600"/>
              </a:spcAft>
            </a:pPr>
            <a:r>
              <a:rPr lang="en-US" altLang="zh-CN" dirty="0"/>
              <a:t>If “change in inventories” &lt;&lt; 0 or “acquisitions less disposals of valuables” &lt;&lt; 0, it is possible that exports &gt; total output, causing the estimates of domestic use &lt; 0.</a:t>
            </a:r>
          </a:p>
          <a:p>
            <a:pPr>
              <a:spcAft>
                <a:spcPts val="600"/>
              </a:spcAft>
            </a:pPr>
            <a:r>
              <a:rPr lang="en-US" altLang="zh-CN" dirty="0"/>
              <a:t>We</a:t>
            </a:r>
            <a:r>
              <a:rPr lang="zh-CN" altLang="en-US" dirty="0"/>
              <a:t> </a:t>
            </a:r>
            <a:r>
              <a:rPr lang="en-US" altLang="zh-CN" dirty="0"/>
              <a:t>deduct those big negative values along with equal values of exports before other steps and proportionally add them back in the end.</a:t>
            </a:r>
            <a:endParaRPr lang="zh-CN" altLang="en-US" dirty="0"/>
          </a:p>
        </p:txBody>
      </p:sp>
      <p:sp>
        <p:nvSpPr>
          <p:cNvPr id="19" name="文本框 198">
            <a:extLst>
              <a:ext uri="{FF2B5EF4-FFF2-40B4-BE49-F238E27FC236}">
                <a16:creationId xmlns:a16="http://schemas.microsoft.com/office/drawing/2014/main" id="{05BD2201-91E8-C128-415F-B732CC3B58D8}"/>
              </a:ext>
            </a:extLst>
          </p:cNvPr>
          <p:cNvSpPr txBox="1">
            <a:spLocks noChangeArrowheads="1"/>
          </p:cNvSpPr>
          <p:nvPr/>
        </p:nvSpPr>
        <p:spPr bwMode="auto">
          <a:xfrm>
            <a:off x="3712029" y="5017421"/>
            <a:ext cx="5040084" cy="369332"/>
          </a:xfrm>
          <a:prstGeom prst="rect">
            <a:avLst/>
          </a:prstGeom>
          <a:solidFill>
            <a:schemeClr val="accent1"/>
          </a:solidFill>
          <a:ln w="9525">
            <a:solidFill>
              <a:srgbClr val="000000"/>
            </a:solidFill>
            <a:miter lim="800000"/>
            <a:headEnd/>
            <a:tailEnd/>
          </a:ln>
        </p:spPr>
        <p:txBody>
          <a:bodyPr wrap="square">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fontAlgn="base">
              <a:lnSpc>
                <a:spcPct val="100000"/>
              </a:lnSpc>
              <a:spcBef>
                <a:spcPct val="0"/>
              </a:spcBef>
              <a:spcAft>
                <a:spcPct val="0"/>
              </a:spcAft>
              <a:buFontTx/>
              <a:buNone/>
            </a:pPr>
            <a:r>
              <a:rPr lang="en-US" altLang="zh-CN" sz="1800" dirty="0">
                <a:solidFill>
                  <a:prstClr val="white"/>
                </a:solidFill>
                <a:latin typeface="+mj-ea"/>
                <a:ea typeface="+mj-ea"/>
              </a:rPr>
              <a:t>Initializing the regional exports and imports</a:t>
            </a:r>
            <a:endParaRPr lang="zh-CN" altLang="en-US" sz="1800" dirty="0">
              <a:solidFill>
                <a:prstClr val="white"/>
              </a:solidFill>
              <a:latin typeface="+mj-ea"/>
              <a:ea typeface="+mj-ea"/>
            </a:endParaRPr>
          </a:p>
        </p:txBody>
      </p:sp>
      <p:sp>
        <p:nvSpPr>
          <p:cNvPr id="20" name="文本框 19">
            <a:extLst>
              <a:ext uri="{FF2B5EF4-FFF2-40B4-BE49-F238E27FC236}">
                <a16:creationId xmlns:a16="http://schemas.microsoft.com/office/drawing/2014/main" id="{C04CED1F-519D-539D-E093-01FC080AA9B8}"/>
              </a:ext>
            </a:extLst>
          </p:cNvPr>
          <p:cNvSpPr txBox="1"/>
          <p:nvPr/>
        </p:nvSpPr>
        <p:spPr>
          <a:xfrm>
            <a:off x="3712029" y="5496504"/>
            <a:ext cx="8420100" cy="1277273"/>
          </a:xfrm>
          <a:prstGeom prst="rect">
            <a:avLst/>
          </a:prstGeom>
          <a:noFill/>
        </p:spPr>
        <p:txBody>
          <a:bodyPr wrap="square">
            <a:spAutoFit/>
          </a:bodyPr>
          <a:lstStyle/>
          <a:p>
            <a:pPr>
              <a:spcAft>
                <a:spcPts val="600"/>
              </a:spcAft>
            </a:pPr>
            <a:r>
              <a:rPr lang="en-US" altLang="zh-CN" dirty="0"/>
              <a:t>Due to limitation of survey or confidential purpose, regional exports and imports contain missing values. </a:t>
            </a:r>
          </a:p>
          <a:p>
            <a:pPr>
              <a:spcAft>
                <a:spcPts val="600"/>
              </a:spcAft>
            </a:pPr>
            <a:r>
              <a:rPr lang="en-US" altLang="zh-CN" dirty="0"/>
              <a:t>We use the export data from the NIOT and import data from the national supply table as constraints, to fill the blanks and preserve the regional structure as much as possible.</a:t>
            </a:r>
            <a:endParaRPr lang="zh-CN" altLang="en-US" dirty="0"/>
          </a:p>
        </p:txBody>
      </p:sp>
    </p:spTree>
    <p:extLst>
      <p:ext uri="{BB962C8B-B14F-4D97-AF65-F5344CB8AC3E}">
        <p14:creationId xmlns:p14="http://schemas.microsoft.com/office/powerpoint/2010/main" val="3443254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第一PPT，www.1ppt.com">
  <a:themeElements>
    <a:clrScheme name="蓝色">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自定义 2">
      <a:majorFont>
        <a:latin typeface="Calibri Light"/>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5478</TotalTime>
  <Words>2281</Words>
  <Application>Microsoft Office PowerPoint</Application>
  <PresentationFormat>宽屏</PresentationFormat>
  <Paragraphs>346</Paragraphs>
  <Slides>23</Slides>
  <Notes>23</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23</vt:i4>
      </vt:variant>
    </vt:vector>
  </HeadingPairs>
  <TitlesOfParts>
    <vt:vector size="31" baseType="lpstr">
      <vt:lpstr>Alatsi</vt:lpstr>
      <vt:lpstr>宋体</vt:lpstr>
      <vt:lpstr>微软雅黑</vt:lpstr>
      <vt:lpstr>Arial</vt:lpstr>
      <vt:lpstr>Calibri</vt:lpstr>
      <vt:lpstr>Calibri Light</vt:lpstr>
      <vt:lpstr>Cambria Math</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毕业答辩</dc:title>
  <dc:creator>第一PPT</dc:creator>
  <cp:keywords>www.1ppt.com</cp:keywords>
  <cp:lastModifiedBy>Qianhong Ouyang</cp:lastModifiedBy>
  <cp:revision>262</cp:revision>
  <dcterms:created xsi:type="dcterms:W3CDTF">2016-05-04T06:23:17Z</dcterms:created>
  <dcterms:modified xsi:type="dcterms:W3CDTF">2025-07-01T17:13:49Z</dcterms:modified>
</cp:coreProperties>
</file>