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63" r:id="rId2"/>
    <p:sldId id="350" r:id="rId3"/>
    <p:sldId id="297" r:id="rId4"/>
    <p:sldId id="346" r:id="rId5"/>
    <p:sldId id="266" r:id="rId6"/>
    <p:sldId id="349" r:id="rId7"/>
    <p:sldId id="290" r:id="rId8"/>
    <p:sldId id="341" r:id="rId9"/>
    <p:sldId id="342" r:id="rId10"/>
    <p:sldId id="347" r:id="rId11"/>
    <p:sldId id="322" r:id="rId12"/>
    <p:sldId id="331" r:id="rId13"/>
    <p:sldId id="339" r:id="rId14"/>
    <p:sldId id="332" r:id="rId15"/>
    <p:sldId id="333" r:id="rId16"/>
    <p:sldId id="348" r:id="rId17"/>
    <p:sldId id="304" r:id="rId18"/>
    <p:sldId id="345" r:id="rId19"/>
    <p:sldId id="351" r:id="rId20"/>
    <p:sldId id="352" r:id="rId21"/>
    <p:sldId id="353" r:id="rId22"/>
    <p:sldId id="354" r:id="rId23"/>
    <p:sldId id="355" r:id="rId24"/>
    <p:sldId id="344" r:id="rId25"/>
    <p:sldId id="340" r:id="rId26"/>
    <p:sldId id="287"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nfu zhu" initials="kz" lastIdx="5" clrIdx="0">
    <p:extLst>
      <p:ext uri="{19B8F6BF-5375-455C-9EA6-DF929625EA0E}">
        <p15:presenceInfo xmlns:p15="http://schemas.microsoft.com/office/powerpoint/2012/main" userId="kunfu zh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F4E79"/>
    <a:srgbClr val="5C5C5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40" autoAdjust="0"/>
    <p:restoredTop sz="95244" autoAdjust="0"/>
  </p:normalViewPr>
  <p:slideViewPr>
    <p:cSldViewPr snapToGrid="0" showGuides="1">
      <p:cViewPr varScale="1">
        <p:scale>
          <a:sx n="79" d="100"/>
          <a:sy n="79" d="100"/>
        </p:scale>
        <p:origin x="994" y="62"/>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3134" y="5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24037;&#20316;&#31807;3"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F:\&#12304;&#35770;&#25991;&#12305;\&#20013;&#22269;&#20135;&#19994;&#25968;&#23383;&#21270;\&#30465;&#32423;&#25968;&#23383;&#21270;&#32467;&#26524;\&#25353;&#20013;&#22269;&#27604;&#20363;&#25968;&#25454;&#27979;&#31639;\&#32467;&#26524;_DHF\&#24179;&#20943;\&#21518;&#21521;&#32467;&#26524;_deflator(new).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12304;&#35770;&#25991;&#12305;\&#20013;&#22269;&#20135;&#19994;&#25968;&#23383;&#21270;\&#30465;&#32423;&#25968;&#23383;&#21270;&#32467;&#26524;\&#25353;&#20013;&#22269;&#27604;&#20363;&#25968;&#25454;&#27979;&#31639;\&#32467;&#26524;_DHF\&#24179;&#20943;\&#21518;&#21521;&#32467;&#26524;_deflator(new).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340211123244631E-2"/>
          <c:y val="0.103026400515132"/>
          <c:w val="0.91689579860911552"/>
          <c:h val="0.8033412597411157"/>
        </c:manualLayout>
      </c:layout>
      <c:barChart>
        <c:barDir val="col"/>
        <c:grouping val="clustered"/>
        <c:varyColors val="0"/>
        <c:ser>
          <c:idx val="0"/>
          <c:order val="0"/>
          <c:tx>
            <c:strRef>
              <c:f>Sheet1!$C$2</c:f>
              <c:strCache>
                <c:ptCount val="1"/>
                <c:pt idx="0">
                  <c:v>中国数字经济规模</c:v>
                </c:pt>
              </c:strCache>
            </c:strRef>
          </c:tx>
          <c:spPr>
            <a:solidFill>
              <a:schemeClr val="tx1">
                <a:lumMod val="50000"/>
                <a:lumOff val="50000"/>
              </a:schemeClr>
            </a:solidFill>
            <a:ln>
              <a:noFill/>
            </a:ln>
            <a:effectLst/>
          </c:spPr>
          <c:invertIfNegative val="0"/>
          <c:cat>
            <c:numRef>
              <c:f>Sheet1!$B$3:$B$12</c:f>
              <c:numCache>
                <c:formatCode>General</c:formatCode>
                <c:ptCount val="10"/>
                <c:pt idx="0">
                  <c:v>2012</c:v>
                </c:pt>
                <c:pt idx="1">
                  <c:v>2014</c:v>
                </c:pt>
                <c:pt idx="2">
                  <c:v>2016</c:v>
                </c:pt>
                <c:pt idx="3">
                  <c:v>2017</c:v>
                </c:pt>
                <c:pt idx="4">
                  <c:v>2018</c:v>
                </c:pt>
                <c:pt idx="5">
                  <c:v>2019</c:v>
                </c:pt>
                <c:pt idx="6">
                  <c:v>2020</c:v>
                </c:pt>
                <c:pt idx="7">
                  <c:v>2021</c:v>
                </c:pt>
                <c:pt idx="8">
                  <c:v>2022</c:v>
                </c:pt>
                <c:pt idx="9">
                  <c:v>2023</c:v>
                </c:pt>
              </c:numCache>
            </c:numRef>
          </c:cat>
          <c:val>
            <c:numRef>
              <c:f>Sheet1!$C$3:$C$12</c:f>
              <c:numCache>
                <c:formatCode>General</c:formatCode>
                <c:ptCount val="10"/>
                <c:pt idx="0">
                  <c:v>11.2</c:v>
                </c:pt>
                <c:pt idx="1">
                  <c:v>16.2</c:v>
                </c:pt>
                <c:pt idx="2">
                  <c:v>22.6</c:v>
                </c:pt>
                <c:pt idx="3">
                  <c:v>27.2</c:v>
                </c:pt>
                <c:pt idx="4">
                  <c:v>31.3</c:v>
                </c:pt>
                <c:pt idx="5">
                  <c:v>35.799999999999997</c:v>
                </c:pt>
                <c:pt idx="6">
                  <c:v>39.200000000000003</c:v>
                </c:pt>
                <c:pt idx="7">
                  <c:v>45.5</c:v>
                </c:pt>
                <c:pt idx="8">
                  <c:v>50.2</c:v>
                </c:pt>
                <c:pt idx="9">
                  <c:v>53.9</c:v>
                </c:pt>
              </c:numCache>
            </c:numRef>
          </c:val>
          <c:extLst>
            <c:ext xmlns:c16="http://schemas.microsoft.com/office/drawing/2014/chart" uri="{C3380CC4-5D6E-409C-BE32-E72D297353CC}">
              <c16:uniqueId val="{00000000-9CA1-413C-8270-1C9D1EC12805}"/>
            </c:ext>
          </c:extLst>
        </c:ser>
        <c:dLbls>
          <c:showLegendKey val="0"/>
          <c:showVal val="0"/>
          <c:showCatName val="0"/>
          <c:showSerName val="0"/>
          <c:showPercent val="0"/>
          <c:showBubbleSize val="0"/>
        </c:dLbls>
        <c:gapWidth val="100"/>
        <c:axId val="1836370015"/>
        <c:axId val="1546825935"/>
      </c:barChart>
      <c:catAx>
        <c:axId val="1836370015"/>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1546825935"/>
        <c:crosses val="autoZero"/>
        <c:auto val="0"/>
        <c:lblAlgn val="ctr"/>
        <c:lblOffset val="100"/>
        <c:noMultiLvlLbl val="0"/>
      </c:catAx>
      <c:valAx>
        <c:axId val="1546825935"/>
        <c:scaling>
          <c:orientation val="minMax"/>
        </c:scaling>
        <c:delete val="0"/>
        <c:axPos val="l"/>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zh-CN" sz="105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1836370015"/>
        <c:crosses val="autoZero"/>
        <c:crossBetween val="between"/>
      </c:valAx>
      <c:spPr>
        <a:noFill/>
        <a:ln>
          <a:noFill/>
        </a:ln>
        <a:effectLst/>
      </c:spPr>
    </c:plotArea>
    <c:plotVisOnly val="1"/>
    <c:dispBlanksAs val="gap"/>
    <c:showDLblsOverMax val="0"/>
    <c:extLst>
      <c:ext uri="{0b15fc19-7d7d-44ad-8c2d-2c3a37ce22c3}">
        <chartProps xmlns="https://web.wps.cn/et/2018/main" chartId="{ce3f4e02-39c5-4bf7-b728-000dde122201}"/>
      </c:ext>
    </c:extLst>
  </c:chart>
  <c:spPr>
    <a:noFill/>
    <a:ln>
      <a:solidFill>
        <a:schemeClr val="accent3"/>
      </a:solidFill>
    </a:ln>
    <a:effectLst/>
  </c:spPr>
  <c:txPr>
    <a:bodyPr/>
    <a:lstStyle/>
    <a:p>
      <a:pPr>
        <a:defRPr lang="zh-CN" sz="1050">
          <a:latin typeface="Times New Roman" panose="02020603050405020304" pitchFamily="18" charset="0"/>
          <a:cs typeface="Times New Roman" panose="02020603050405020304" pitchFamily="18" charset="0"/>
        </a:defRPr>
      </a:pPr>
      <a:endParaRPr lang="zh-CN"/>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991699744636801"/>
          <c:y val="5.5448598097558019E-2"/>
          <c:w val="0.70610588248726036"/>
          <c:h val="0.72488238834460483"/>
        </c:manualLayout>
      </c:layout>
      <c:barChart>
        <c:barDir val="col"/>
        <c:grouping val="clustered"/>
        <c:varyColors val="0"/>
        <c:ser>
          <c:idx val="0"/>
          <c:order val="0"/>
          <c:tx>
            <c:strRef>
              <c:f>Sheet3!$U$367</c:f>
              <c:strCache>
                <c:ptCount val="1"/>
                <c:pt idx="0">
                  <c:v>Direct scale</c:v>
                </c:pt>
              </c:strCache>
            </c:strRef>
          </c:tx>
          <c:spPr>
            <a:solidFill>
              <a:schemeClr val="bg2"/>
            </a:solidFill>
            <a:ln>
              <a:noFill/>
            </a:ln>
            <a:effectLst/>
          </c:spPr>
          <c:invertIfNegative val="0"/>
          <c:cat>
            <c:numRef>
              <c:f>Sheet3!$B$363:$B$366</c:f>
              <c:numCache>
                <c:formatCode>General</c:formatCode>
                <c:ptCount val="4"/>
                <c:pt idx="0">
                  <c:v>2002</c:v>
                </c:pt>
                <c:pt idx="1">
                  <c:v>2007</c:v>
                </c:pt>
                <c:pt idx="2">
                  <c:v>2012</c:v>
                </c:pt>
                <c:pt idx="3">
                  <c:v>2017</c:v>
                </c:pt>
              </c:numCache>
            </c:numRef>
          </c:cat>
          <c:val>
            <c:numRef>
              <c:f>Sheet3!$U$363:$U$366</c:f>
              <c:numCache>
                <c:formatCode>General</c:formatCode>
                <c:ptCount val="4"/>
                <c:pt idx="0">
                  <c:v>98.251023763757857</c:v>
                </c:pt>
                <c:pt idx="1">
                  <c:v>318.42448665159299</c:v>
                </c:pt>
                <c:pt idx="2">
                  <c:v>505.56083995816533</c:v>
                </c:pt>
                <c:pt idx="3">
                  <c:v>854.9121423575134</c:v>
                </c:pt>
              </c:numCache>
            </c:numRef>
          </c:val>
          <c:extLst>
            <c:ext xmlns:c16="http://schemas.microsoft.com/office/drawing/2014/chart" uri="{C3380CC4-5D6E-409C-BE32-E72D297353CC}">
              <c16:uniqueId val="{00000000-DFB2-41E9-B909-CDBC5D4CA7B9}"/>
            </c:ext>
          </c:extLst>
        </c:ser>
        <c:ser>
          <c:idx val="1"/>
          <c:order val="2"/>
          <c:tx>
            <c:strRef>
              <c:f>Sheet3!$V$367</c:f>
              <c:strCache>
                <c:ptCount val="1"/>
                <c:pt idx="0">
                  <c:v>Indirect scale</c:v>
                </c:pt>
              </c:strCache>
            </c:strRef>
          </c:tx>
          <c:spPr>
            <a:solidFill>
              <a:schemeClr val="accent3"/>
            </a:solidFill>
            <a:ln>
              <a:noFill/>
            </a:ln>
            <a:effectLst/>
          </c:spPr>
          <c:invertIfNegative val="0"/>
          <c:cat>
            <c:numRef>
              <c:f>Sheet3!$B$363:$B$366</c:f>
              <c:numCache>
                <c:formatCode>General</c:formatCode>
                <c:ptCount val="4"/>
                <c:pt idx="0">
                  <c:v>2002</c:v>
                </c:pt>
                <c:pt idx="1">
                  <c:v>2007</c:v>
                </c:pt>
                <c:pt idx="2">
                  <c:v>2012</c:v>
                </c:pt>
                <c:pt idx="3">
                  <c:v>2017</c:v>
                </c:pt>
              </c:numCache>
            </c:numRef>
          </c:cat>
          <c:val>
            <c:numRef>
              <c:f>Sheet3!$V$363:$V$366</c:f>
              <c:numCache>
                <c:formatCode>General</c:formatCode>
                <c:ptCount val="4"/>
                <c:pt idx="0">
                  <c:v>65.531144607016799</c:v>
                </c:pt>
                <c:pt idx="1">
                  <c:v>135.01156820376349</c:v>
                </c:pt>
                <c:pt idx="2">
                  <c:v>306.72428302973606</c:v>
                </c:pt>
                <c:pt idx="3">
                  <c:v>527.2417192217049</c:v>
                </c:pt>
              </c:numCache>
            </c:numRef>
          </c:val>
          <c:extLst>
            <c:ext xmlns:c16="http://schemas.microsoft.com/office/drawing/2014/chart" uri="{C3380CC4-5D6E-409C-BE32-E72D297353CC}">
              <c16:uniqueId val="{00000001-DFB2-41E9-B909-CDBC5D4CA7B9}"/>
            </c:ext>
          </c:extLst>
        </c:ser>
        <c:ser>
          <c:idx val="4"/>
          <c:order val="4"/>
          <c:tx>
            <c:strRef>
              <c:f>Sheet3!$W$367</c:f>
              <c:strCache>
                <c:ptCount val="1"/>
                <c:pt idx="0">
                  <c:v>Overall scale</c:v>
                </c:pt>
              </c:strCache>
            </c:strRef>
          </c:tx>
          <c:spPr>
            <a:pattFill prst="wdDnDiag">
              <a:fgClr>
                <a:schemeClr val="accent3"/>
              </a:fgClr>
              <a:bgClr>
                <a:schemeClr val="bg1"/>
              </a:bgClr>
            </a:pattFill>
            <a:ln>
              <a:solidFill>
                <a:schemeClr val="accent1"/>
              </a:solidFill>
            </a:ln>
            <a:effectLst/>
          </c:spPr>
          <c:invertIfNegative val="0"/>
          <c:val>
            <c:numRef>
              <c:f>Sheet3!$W$363:$W$366</c:f>
              <c:numCache>
                <c:formatCode>General</c:formatCode>
                <c:ptCount val="4"/>
                <c:pt idx="0">
                  <c:v>163.78216837077466</c:v>
                </c:pt>
                <c:pt idx="1">
                  <c:v>453.43605485535647</c:v>
                </c:pt>
                <c:pt idx="2">
                  <c:v>812.28512298790122</c:v>
                </c:pt>
                <c:pt idx="3">
                  <c:v>1382.1538615792181</c:v>
                </c:pt>
              </c:numCache>
            </c:numRef>
          </c:val>
          <c:extLst>
            <c:ext xmlns:c16="http://schemas.microsoft.com/office/drawing/2014/chart" uri="{C3380CC4-5D6E-409C-BE32-E72D297353CC}">
              <c16:uniqueId val="{00000002-DFB2-41E9-B909-CDBC5D4CA7B9}"/>
            </c:ext>
          </c:extLst>
        </c:ser>
        <c:dLbls>
          <c:showLegendKey val="0"/>
          <c:showVal val="0"/>
          <c:showCatName val="0"/>
          <c:showSerName val="0"/>
          <c:showPercent val="0"/>
          <c:showBubbleSize val="0"/>
        </c:dLbls>
        <c:gapWidth val="150"/>
        <c:axId val="613376688"/>
        <c:axId val="613379208"/>
      </c:barChart>
      <c:lineChart>
        <c:grouping val="standard"/>
        <c:varyColors val="0"/>
        <c:ser>
          <c:idx val="2"/>
          <c:order val="1"/>
          <c:tx>
            <c:strRef>
              <c:f>Sheet3!$H$368</c:f>
              <c:strCache>
                <c:ptCount val="1"/>
                <c:pt idx="0">
                  <c:v>Direct level</c:v>
                </c:pt>
              </c:strCache>
            </c:strRef>
          </c:tx>
          <c:spPr>
            <a:ln w="22225" cap="rnd">
              <a:solidFill>
                <a:schemeClr val="tx1"/>
              </a:solidFill>
              <a:prstDash val="dash"/>
              <a:round/>
            </a:ln>
            <a:effectLst/>
          </c:spPr>
          <c:marker>
            <c:symbol val="square"/>
            <c:size val="5"/>
            <c:spPr>
              <a:solidFill>
                <a:schemeClr val="tx1"/>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Sheet3!$H$370:$H$373</c:f>
              <c:numCache>
                <c:formatCode>0.0%</c:formatCode>
                <c:ptCount val="4"/>
                <c:pt idx="0">
                  <c:v>7.0897709870850367E-2</c:v>
                </c:pt>
                <c:pt idx="1">
                  <c:v>0.11</c:v>
                </c:pt>
                <c:pt idx="2">
                  <c:v>0.11061507988724779</c:v>
                </c:pt>
                <c:pt idx="3">
                  <c:v>0.13462004538824215</c:v>
                </c:pt>
              </c:numCache>
            </c:numRef>
          </c:val>
          <c:smooth val="0"/>
          <c:extLst>
            <c:ext xmlns:c16="http://schemas.microsoft.com/office/drawing/2014/chart" uri="{C3380CC4-5D6E-409C-BE32-E72D297353CC}">
              <c16:uniqueId val="{00000003-DFB2-41E9-B909-CDBC5D4CA7B9}"/>
            </c:ext>
          </c:extLst>
        </c:ser>
        <c:ser>
          <c:idx val="3"/>
          <c:order val="3"/>
          <c:tx>
            <c:strRef>
              <c:f>Sheet3!$I$368</c:f>
              <c:strCache>
                <c:ptCount val="1"/>
                <c:pt idx="0">
                  <c:v>Indirect level</c:v>
                </c:pt>
              </c:strCache>
            </c:strRef>
          </c:tx>
          <c:spPr>
            <a:ln w="22225" cap="rnd">
              <a:solidFill>
                <a:schemeClr val="tx1"/>
              </a:solidFill>
              <a:prstDash val="dash"/>
              <a:round/>
            </a:ln>
            <a:effectLst/>
          </c:spPr>
          <c:marker>
            <c:symbol val="x"/>
            <c:size val="5"/>
            <c:spPr>
              <a:no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Sheet3!$I$370:$I$373</c:f>
              <c:numCache>
                <c:formatCode>0.0%</c:formatCode>
                <c:ptCount val="4"/>
                <c:pt idx="0">
                  <c:v>4.7287121292743248E-2</c:v>
                </c:pt>
                <c:pt idx="1">
                  <c:v>5.082925892766553E-2</c:v>
                </c:pt>
                <c:pt idx="2">
                  <c:v>6.7110283054163361E-2</c:v>
                </c:pt>
                <c:pt idx="3">
                  <c:v>8.302292207065054E-2</c:v>
                </c:pt>
              </c:numCache>
            </c:numRef>
          </c:val>
          <c:smooth val="0"/>
          <c:extLst>
            <c:ext xmlns:c16="http://schemas.microsoft.com/office/drawing/2014/chart" uri="{C3380CC4-5D6E-409C-BE32-E72D297353CC}">
              <c16:uniqueId val="{00000004-DFB2-41E9-B909-CDBC5D4CA7B9}"/>
            </c:ext>
          </c:extLst>
        </c:ser>
        <c:ser>
          <c:idx val="5"/>
          <c:order val="5"/>
          <c:tx>
            <c:strRef>
              <c:f>Sheet3!$J$368</c:f>
              <c:strCache>
                <c:ptCount val="1"/>
                <c:pt idx="0">
                  <c:v>Overall level</c:v>
                </c:pt>
              </c:strCache>
            </c:strRef>
          </c:tx>
          <c:spPr>
            <a:ln w="22225" cap="rnd">
              <a:solidFill>
                <a:schemeClr val="tx1"/>
              </a:solidFill>
              <a:round/>
            </a:ln>
            <a:effectLst/>
          </c:spPr>
          <c:marker>
            <c:symbol val="diamond"/>
            <c:size val="5"/>
            <c:spPr>
              <a:solidFill>
                <a:schemeClr val="tx1"/>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Sheet3!$J$370:$J$373</c:f>
              <c:numCache>
                <c:formatCode>0.0%</c:formatCode>
                <c:ptCount val="4"/>
                <c:pt idx="0" formatCode="0.00%">
                  <c:v>0.11818483116359361</c:v>
                </c:pt>
                <c:pt idx="1">
                  <c:v>0.16082925892766553</c:v>
                </c:pt>
                <c:pt idx="2">
                  <c:v>0.17772536294141117</c:v>
                </c:pt>
                <c:pt idx="3" formatCode="0.00%">
                  <c:v>0.21764296745889269</c:v>
                </c:pt>
              </c:numCache>
            </c:numRef>
          </c:val>
          <c:smooth val="0"/>
          <c:extLst>
            <c:ext xmlns:c16="http://schemas.microsoft.com/office/drawing/2014/chart" uri="{C3380CC4-5D6E-409C-BE32-E72D297353CC}">
              <c16:uniqueId val="{00000005-DFB2-41E9-B909-CDBC5D4CA7B9}"/>
            </c:ext>
          </c:extLst>
        </c:ser>
        <c:dLbls>
          <c:showLegendKey val="0"/>
          <c:showVal val="0"/>
          <c:showCatName val="0"/>
          <c:showSerName val="0"/>
          <c:showPercent val="0"/>
          <c:showBubbleSize val="0"/>
        </c:dLbls>
        <c:marker val="1"/>
        <c:smooth val="0"/>
        <c:axId val="620556928"/>
        <c:axId val="620559088"/>
      </c:lineChart>
      <c:catAx>
        <c:axId val="61337668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613379208"/>
        <c:crosses val="autoZero"/>
        <c:auto val="1"/>
        <c:lblAlgn val="ctr"/>
        <c:lblOffset val="100"/>
        <c:noMultiLvlLbl val="0"/>
      </c:catAx>
      <c:valAx>
        <c:axId val="613379208"/>
        <c:scaling>
          <c:orientation val="minMax"/>
        </c:scaling>
        <c:delete val="0"/>
        <c:axPos val="l"/>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10 billion yuan</a:t>
                </a:r>
                <a:endParaRPr lang="zh-CN"/>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lt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613376688"/>
        <c:crosses val="autoZero"/>
        <c:crossBetween val="between"/>
        <c:majorUnit val="400"/>
      </c:valAx>
      <c:valAx>
        <c:axId val="620559088"/>
        <c:scaling>
          <c:orientation val="minMax"/>
          <c:max val="0.25"/>
        </c:scaling>
        <c:delete val="0"/>
        <c:axPos val="r"/>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620556928"/>
        <c:crosses val="max"/>
        <c:crossBetween val="between"/>
        <c:majorUnit val="5.000000000000001E-2"/>
      </c:valAx>
      <c:catAx>
        <c:axId val="620556928"/>
        <c:scaling>
          <c:orientation val="minMax"/>
        </c:scaling>
        <c:delete val="1"/>
        <c:axPos val="b"/>
        <c:numFmt formatCode="General" sourceLinked="1"/>
        <c:majorTickMark val="out"/>
        <c:minorTickMark val="none"/>
        <c:tickLblPos val="nextTo"/>
        <c:crossAx val="620559088"/>
        <c:crosses val="autoZero"/>
        <c:auto val="1"/>
        <c:lblAlgn val="ctr"/>
        <c:lblOffset val="100"/>
        <c:noMultiLvlLbl val="0"/>
      </c:catAx>
      <c:spPr>
        <a:noFill/>
        <a:ln>
          <a:noFill/>
        </a:ln>
        <a:effectLst/>
      </c:spPr>
    </c:plotArea>
    <c:legend>
      <c:legendPos val="b"/>
      <c:layout>
        <c:manualLayout>
          <c:xMode val="edge"/>
          <c:yMode val="edge"/>
          <c:x val="0"/>
          <c:y val="0.87384149897929431"/>
          <c:w val="0.97924773022049283"/>
          <c:h val="0.12615850102070575"/>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sz="1400">
          <a:latin typeface="Times New Roman" panose="02020603050405020304" pitchFamily="18" charset="0"/>
          <a:cs typeface="Times New Roman" panose="02020603050405020304" pitchFamily="18" charset="0"/>
        </a:defRPr>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97663674109369"/>
          <c:y val="4.975124378109453E-2"/>
          <c:w val="0.82311512655891428"/>
          <c:h val="0.72827416247324583"/>
        </c:manualLayout>
      </c:layout>
      <c:lineChart>
        <c:grouping val="standard"/>
        <c:varyColors val="0"/>
        <c:ser>
          <c:idx val="0"/>
          <c:order val="0"/>
          <c:tx>
            <c:strRef>
              <c:f>Sheet3!$K$368</c:f>
              <c:strCache>
                <c:ptCount val="1"/>
                <c:pt idx="0">
                  <c:v>D_direct level</c:v>
                </c:pt>
              </c:strCache>
            </c:strRef>
          </c:tx>
          <c:spPr>
            <a:ln w="22225" cap="rnd">
              <a:solidFill>
                <a:schemeClr val="tx1"/>
              </a:solidFill>
              <a:round/>
            </a:ln>
            <a:effectLst/>
          </c:spPr>
          <c:marker>
            <c:symbol val="x"/>
            <c:size val="5"/>
            <c:spPr>
              <a:noFill/>
              <a:ln w="12700">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Sheet3!$K$370:$K$373</c:f>
              <c:numCache>
                <c:formatCode>0.0%</c:formatCode>
                <c:ptCount val="4"/>
                <c:pt idx="0">
                  <c:v>2.4701492527704611E-2</c:v>
                </c:pt>
                <c:pt idx="1">
                  <c:v>3.8181554600460951E-2</c:v>
                </c:pt>
                <c:pt idx="2">
                  <c:v>4.6748871265853885E-2</c:v>
                </c:pt>
                <c:pt idx="3">
                  <c:v>7.9056779272226638E-2</c:v>
                </c:pt>
              </c:numCache>
            </c:numRef>
          </c:val>
          <c:smooth val="0"/>
          <c:extLst>
            <c:ext xmlns:c16="http://schemas.microsoft.com/office/drawing/2014/chart" uri="{C3380CC4-5D6E-409C-BE32-E72D297353CC}">
              <c16:uniqueId val="{00000000-9CC6-4659-9424-30D62CBA159E}"/>
            </c:ext>
          </c:extLst>
        </c:ser>
        <c:ser>
          <c:idx val="1"/>
          <c:order val="1"/>
          <c:tx>
            <c:strRef>
              <c:f>Sheet3!$L$368</c:f>
              <c:strCache>
                <c:ptCount val="1"/>
                <c:pt idx="0">
                  <c:v>D_indirect level</c:v>
                </c:pt>
              </c:strCache>
            </c:strRef>
          </c:tx>
          <c:spPr>
            <a:ln w="22225" cap="rnd">
              <a:solidFill>
                <a:schemeClr val="tx1"/>
              </a:solidFill>
              <a:prstDash val="dash"/>
              <a:round/>
            </a:ln>
            <a:effectLst/>
          </c:spPr>
          <c:marker>
            <c:symbol val="x"/>
            <c:size val="5"/>
            <c:spPr>
              <a:noFill/>
              <a:ln w="12700">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Sheet3!$L$370:$L$373</c:f>
              <c:numCache>
                <c:formatCode>0.0%</c:formatCode>
                <c:ptCount val="4"/>
                <c:pt idx="0">
                  <c:v>4.6535573927846574E-2</c:v>
                </c:pt>
                <c:pt idx="1">
                  <c:v>5.3113866608385761E-2</c:v>
                </c:pt>
                <c:pt idx="2">
                  <c:v>7.0017327946060665E-2</c:v>
                </c:pt>
                <c:pt idx="3">
                  <c:v>8.8177959131533659E-2</c:v>
                </c:pt>
              </c:numCache>
            </c:numRef>
          </c:val>
          <c:smooth val="0"/>
          <c:extLst>
            <c:ext xmlns:c16="http://schemas.microsoft.com/office/drawing/2014/chart" uri="{C3380CC4-5D6E-409C-BE32-E72D297353CC}">
              <c16:uniqueId val="{00000001-9CC6-4659-9424-30D62CBA159E}"/>
            </c:ext>
          </c:extLst>
        </c:ser>
        <c:ser>
          <c:idx val="2"/>
          <c:order val="2"/>
          <c:tx>
            <c:strRef>
              <c:f>Sheet3!$M$368</c:f>
              <c:strCache>
                <c:ptCount val="1"/>
                <c:pt idx="0">
                  <c:v>H_direct level</c:v>
                </c:pt>
              </c:strCache>
            </c:strRef>
          </c:tx>
          <c:spPr>
            <a:ln w="22225" cap="rnd">
              <a:solidFill>
                <a:schemeClr val="tx1"/>
              </a:solidFill>
              <a:round/>
            </a:ln>
            <a:effectLst/>
          </c:spPr>
          <c:marker>
            <c:symbol val="triangle"/>
            <c:size val="5"/>
            <c:spPr>
              <a:solidFill>
                <a:schemeClr val="tx1"/>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Sheet3!$M$370:$M$373</c:f>
              <c:numCache>
                <c:formatCode>0.0%</c:formatCode>
                <c:ptCount val="4"/>
                <c:pt idx="0">
                  <c:v>0.21174781486750055</c:v>
                </c:pt>
                <c:pt idx="1">
                  <c:v>0.32824736438491392</c:v>
                </c:pt>
                <c:pt idx="2">
                  <c:v>0.36124850687986465</c:v>
                </c:pt>
                <c:pt idx="3">
                  <c:v>0.40122786839184837</c:v>
                </c:pt>
              </c:numCache>
            </c:numRef>
          </c:val>
          <c:smooth val="0"/>
          <c:extLst>
            <c:ext xmlns:c16="http://schemas.microsoft.com/office/drawing/2014/chart" uri="{C3380CC4-5D6E-409C-BE32-E72D297353CC}">
              <c16:uniqueId val="{00000002-9CC6-4659-9424-30D62CBA159E}"/>
            </c:ext>
          </c:extLst>
        </c:ser>
        <c:ser>
          <c:idx val="3"/>
          <c:order val="3"/>
          <c:tx>
            <c:strRef>
              <c:f>Sheet3!$N$368</c:f>
              <c:strCache>
                <c:ptCount val="1"/>
                <c:pt idx="0">
                  <c:v>H_indirect level</c:v>
                </c:pt>
              </c:strCache>
            </c:strRef>
          </c:tx>
          <c:spPr>
            <a:ln w="22225" cap="rnd">
              <a:solidFill>
                <a:schemeClr val="tx1"/>
              </a:solidFill>
              <a:prstDash val="dash"/>
              <a:round/>
            </a:ln>
            <a:effectLst/>
          </c:spPr>
          <c:marker>
            <c:symbol val="triangle"/>
            <c:size val="5"/>
            <c:spPr>
              <a:solidFill>
                <a:schemeClr val="tx1">
                  <a:alpha val="98000"/>
                </a:schemeClr>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Sheet3!$N$370:$N$373</c:f>
              <c:numCache>
                <c:formatCode>0.0%</c:formatCode>
                <c:ptCount val="4"/>
                <c:pt idx="0">
                  <c:v>4.84794734828198E-2</c:v>
                </c:pt>
                <c:pt idx="1">
                  <c:v>4.0558505444548643E-2</c:v>
                </c:pt>
                <c:pt idx="2">
                  <c:v>5.5822641206483441E-2</c:v>
                </c:pt>
                <c:pt idx="3">
                  <c:v>5.5402914431715154E-2</c:v>
                </c:pt>
              </c:numCache>
            </c:numRef>
          </c:val>
          <c:smooth val="0"/>
          <c:extLst>
            <c:ext xmlns:c16="http://schemas.microsoft.com/office/drawing/2014/chart" uri="{C3380CC4-5D6E-409C-BE32-E72D297353CC}">
              <c16:uniqueId val="{00000003-9CC6-4659-9424-30D62CBA159E}"/>
            </c:ext>
          </c:extLst>
        </c:ser>
        <c:ser>
          <c:idx val="4"/>
          <c:order val="4"/>
          <c:tx>
            <c:strRef>
              <c:f>Sheet3!$O$368</c:f>
              <c:strCache>
                <c:ptCount val="1"/>
                <c:pt idx="0">
                  <c:v>F_direct level</c:v>
                </c:pt>
              </c:strCache>
            </c:strRef>
          </c:tx>
          <c:spPr>
            <a:ln w="22225" cap="rnd">
              <a:solidFill>
                <a:schemeClr val="tx1"/>
              </a:solidFill>
              <a:round/>
            </a:ln>
            <a:effectLst/>
          </c:spPr>
          <c:marker>
            <c:symbol val="square"/>
            <c:size val="5"/>
            <c:spPr>
              <a:solidFill>
                <a:schemeClr val="tx1"/>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Sheet3!$O$370:$O$373</c:f>
              <c:numCache>
                <c:formatCode>0.0%</c:formatCode>
                <c:ptCount val="4"/>
                <c:pt idx="0">
                  <c:v>0.30722863680437584</c:v>
                </c:pt>
                <c:pt idx="1">
                  <c:v>0.35799999999999998</c:v>
                </c:pt>
                <c:pt idx="2">
                  <c:v>0.35761314476718231</c:v>
                </c:pt>
                <c:pt idx="3">
                  <c:v>0.36575765928107828</c:v>
                </c:pt>
              </c:numCache>
            </c:numRef>
          </c:val>
          <c:smooth val="0"/>
          <c:extLst>
            <c:ext xmlns:c16="http://schemas.microsoft.com/office/drawing/2014/chart" uri="{C3380CC4-5D6E-409C-BE32-E72D297353CC}">
              <c16:uniqueId val="{00000004-9CC6-4659-9424-30D62CBA159E}"/>
            </c:ext>
          </c:extLst>
        </c:ser>
        <c:ser>
          <c:idx val="5"/>
          <c:order val="5"/>
          <c:tx>
            <c:strRef>
              <c:f>Sheet3!$P$368</c:f>
              <c:strCache>
                <c:ptCount val="1"/>
                <c:pt idx="0">
                  <c:v>F_indirect level</c:v>
                </c:pt>
              </c:strCache>
            </c:strRef>
          </c:tx>
          <c:spPr>
            <a:ln w="22225" cap="rnd">
              <a:solidFill>
                <a:schemeClr val="tx1"/>
              </a:solidFill>
              <a:prstDash val="dash"/>
              <a:round/>
            </a:ln>
            <a:effectLst/>
          </c:spPr>
          <c:marker>
            <c:symbol val="square"/>
            <c:size val="5"/>
            <c:spPr>
              <a:solidFill>
                <a:schemeClr val="tx1"/>
              </a:solidFill>
              <a:ln w="9525">
                <a:solidFill>
                  <a:schemeClr val="tx1"/>
                </a:solidFill>
              </a:ln>
              <a:effectLst/>
            </c:spPr>
          </c:marker>
          <c:cat>
            <c:numRef>
              <c:f>Sheet3!$B$370:$B$373</c:f>
              <c:numCache>
                <c:formatCode>General</c:formatCode>
                <c:ptCount val="4"/>
                <c:pt idx="0">
                  <c:v>2002</c:v>
                </c:pt>
                <c:pt idx="1">
                  <c:v>2007</c:v>
                </c:pt>
                <c:pt idx="2">
                  <c:v>2012</c:v>
                </c:pt>
                <c:pt idx="3">
                  <c:v>2017</c:v>
                </c:pt>
              </c:numCache>
            </c:numRef>
          </c:cat>
          <c:val>
            <c:numRef>
              <c:f>Sheet3!$P$370:$P$373</c:f>
              <c:numCache>
                <c:formatCode>0.0%</c:formatCode>
                <c:ptCount val="4"/>
                <c:pt idx="0">
                  <c:v>5.1805176593081037E-2</c:v>
                </c:pt>
                <c:pt idx="1">
                  <c:v>4.5360001438873983E-2</c:v>
                </c:pt>
                <c:pt idx="2">
                  <c:v>5.5801795440359292E-2</c:v>
                </c:pt>
                <c:pt idx="3">
                  <c:v>6.3359112619748248E-2</c:v>
                </c:pt>
              </c:numCache>
            </c:numRef>
          </c:val>
          <c:smooth val="0"/>
          <c:extLst>
            <c:ext xmlns:c16="http://schemas.microsoft.com/office/drawing/2014/chart" uri="{C3380CC4-5D6E-409C-BE32-E72D297353CC}">
              <c16:uniqueId val="{00000005-9CC6-4659-9424-30D62CBA159E}"/>
            </c:ext>
          </c:extLst>
        </c:ser>
        <c:dLbls>
          <c:showLegendKey val="0"/>
          <c:showVal val="0"/>
          <c:showCatName val="0"/>
          <c:showSerName val="0"/>
          <c:showPercent val="0"/>
          <c:showBubbleSize val="0"/>
        </c:dLbls>
        <c:marker val="1"/>
        <c:smooth val="0"/>
        <c:axId val="613234752"/>
        <c:axId val="834370360"/>
      </c:lineChart>
      <c:catAx>
        <c:axId val="61323475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834370360"/>
        <c:crosses val="autoZero"/>
        <c:auto val="1"/>
        <c:lblAlgn val="ctr"/>
        <c:lblOffset val="100"/>
        <c:noMultiLvlLbl val="0"/>
      </c:catAx>
      <c:valAx>
        <c:axId val="834370360"/>
        <c:scaling>
          <c:orientation val="minMax"/>
          <c:max val="0.5"/>
        </c:scaling>
        <c:delete val="0"/>
        <c:axPos val="l"/>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613234752"/>
        <c:crosses val="autoZero"/>
        <c:crossBetween val="between"/>
        <c:majorUnit val="0.1"/>
      </c:valAx>
      <c:spPr>
        <a:noFill/>
        <a:ln>
          <a:noFill/>
        </a:ln>
        <a:effectLst/>
      </c:spPr>
    </c:plotArea>
    <c:legend>
      <c:legendPos val="b"/>
      <c:layout>
        <c:manualLayout>
          <c:xMode val="edge"/>
          <c:yMode val="edge"/>
          <c:x val="1.0680346928601045E-2"/>
          <c:y val="0.87180667884628393"/>
          <c:w val="0.96897280058455715"/>
          <c:h val="0.1281933211537160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3"/>
      </a:solidFill>
    </a:ln>
    <a:effectLst/>
  </c:spPr>
  <c:txPr>
    <a:bodyPr/>
    <a:lstStyle/>
    <a:p>
      <a:pPr>
        <a:defRPr sz="1400">
          <a:latin typeface="Times New Roman" panose="02020603050405020304" pitchFamily="18" charset="0"/>
          <a:cs typeface="Times New Roman" panose="02020603050405020304" pitchFamily="18" charset="0"/>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cdr:y>
    </cdr:from>
    <cdr:to>
      <cdr:x>0.23926</cdr:x>
      <cdr:y>0.07413</cdr:y>
    </cdr:to>
    <cdr:sp macro="" textlink="">
      <cdr:nvSpPr>
        <cdr:cNvPr id="2" name="矩形 1"/>
        <cdr:cNvSpPr/>
      </cdr:nvSpPr>
      <cdr:spPr>
        <a:xfrm xmlns:a="http://schemas.openxmlformats.org/drawingml/2006/main">
          <a:off x="0" y="0"/>
          <a:ext cx="1248868" cy="219325"/>
        </a:xfrm>
        <a:prstGeom xmlns:a="http://schemas.openxmlformats.org/drawingml/2006/main" prst="rect">
          <a:avLst/>
        </a:prstGeom>
      </cdr:spPr>
      <cdr:txBody>
        <a:bodyPr xmlns:a="http://schemas.openxmlformats.org/drawingml/2006/main" vertOverflow="clip" vert="horz" wrap="square" lIns="45720" tIns="45720" rIns="45720" bIns="45720" rtlCol="0" anchor="t" anchorCtr="0">
          <a:normAutofit/>
        </a:bodyPr>
        <a:lstStyle xmlns:a="http://schemas.openxmlformats.org/drawingml/2006/main"/>
        <a:p xmlns:a="http://schemas.openxmlformats.org/drawingml/2006/main">
          <a:r>
            <a:rPr lang="en-US" altLang="zh-CN" sz="900">
              <a:latin typeface="Times New Roman" panose="02020603050405020304" pitchFamily="18" charset="0"/>
              <a:ea typeface="宋体" panose="02010600030101010101" pitchFamily="2" charset="-122"/>
              <a:cs typeface="Times New Roman" panose="02020603050405020304" pitchFamily="18" charset="0"/>
            </a:rPr>
            <a:t>Unit: Trillion yuan</a:t>
          </a:r>
          <a:endParaRPr lang="zh-CN" altLang="en-US" sz="900">
            <a:latin typeface="Times New Roman" panose="02020603050405020304" pitchFamily="18" charset="0"/>
            <a:ea typeface="宋体" panose="02010600030101010101" pitchFamily="2" charset="-122"/>
            <a:cs typeface="Times New Roman" panose="02020603050405020304" pitchFamily="18"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a:extLst>
              <a:ext uri="{FF2B5EF4-FFF2-40B4-BE49-F238E27FC236}">
                <a16:creationId xmlns:a16="http://schemas.microsoft.com/office/drawing/2014/main" id="{4B13EDE5-1321-4FB4-ADDD-B5B83A34FEC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a:extLst>
              <a:ext uri="{FF2B5EF4-FFF2-40B4-BE49-F238E27FC236}">
                <a16:creationId xmlns:a16="http://schemas.microsoft.com/office/drawing/2014/main" id="{B9A7A0D5-082F-4FD9-AAB9-B716FD31650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8BDA4E-764C-4881-8593-991C30BE9B15}" type="datetimeFigureOut">
              <a:rPr lang="zh-CN" altLang="en-US" smtClean="0"/>
              <a:t>2025/7/1</a:t>
            </a:fld>
            <a:endParaRPr lang="zh-CN" altLang="en-US"/>
          </a:p>
        </p:txBody>
      </p:sp>
      <p:sp>
        <p:nvSpPr>
          <p:cNvPr id="4" name="页脚占位符 3">
            <a:extLst>
              <a:ext uri="{FF2B5EF4-FFF2-40B4-BE49-F238E27FC236}">
                <a16:creationId xmlns:a16="http://schemas.microsoft.com/office/drawing/2014/main" id="{2E9FF300-967F-44A4-A2CA-AFCAE9F59D1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a:extLst>
              <a:ext uri="{FF2B5EF4-FFF2-40B4-BE49-F238E27FC236}">
                <a16:creationId xmlns:a16="http://schemas.microsoft.com/office/drawing/2014/main" id="{D818FA45-8036-4B51-BD30-BEF47DE9AC9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96032A-6AF6-44D0-8017-F2D58A53FF09}" type="slidenum">
              <a:rPr lang="zh-CN" altLang="en-US" smtClean="0"/>
              <a:t>‹#›</a:t>
            </a:fld>
            <a:endParaRPr lang="zh-CN" altLang="en-US"/>
          </a:p>
        </p:txBody>
      </p:sp>
    </p:spTree>
    <p:extLst>
      <p:ext uri="{BB962C8B-B14F-4D97-AF65-F5344CB8AC3E}">
        <p14:creationId xmlns:p14="http://schemas.microsoft.com/office/powerpoint/2010/main" val="1992229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D68AA5-A2B1-4391-AAD7-3077C0293B5D}" type="datetimeFigureOut">
              <a:rPr lang="zh-CN" altLang="en-US" smtClean="0"/>
              <a:pPr/>
              <a:t>2025/7/1</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4263FB-2305-4D88-8C62-4440CDA59E2D}" type="slidenum">
              <a:rPr lang="zh-CN" altLang="en-US" smtClean="0"/>
              <a:pPr/>
              <a:t>‹#›</a:t>
            </a:fld>
            <a:endParaRPr lang="zh-CN" altLang="en-US"/>
          </a:p>
        </p:txBody>
      </p:sp>
    </p:spTree>
    <p:extLst>
      <p:ext uri="{BB962C8B-B14F-4D97-AF65-F5344CB8AC3E}">
        <p14:creationId xmlns:p14="http://schemas.microsoft.com/office/powerpoint/2010/main" val="2221992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42BEC3-C9B1-4EAB-C3D7-9ECAA50DA294}"/>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7180656E-F9D6-47A6-1153-4F27C54BF57B}"/>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47586811-7557-0C8F-E0AA-788F1E3A3C7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F570C8FC-A3D1-F3CD-2C07-2E6036723A1D}"/>
              </a:ext>
            </a:extLst>
          </p:cNvPr>
          <p:cNvSpPr>
            <a:spLocks noGrp="1"/>
          </p:cNvSpPr>
          <p:nvPr>
            <p:ph type="sldNum" sz="quarter" idx="5"/>
          </p:nvPr>
        </p:nvSpPr>
        <p:spPr/>
        <p:txBody>
          <a:bodyPr/>
          <a:lstStyle/>
          <a:p>
            <a:fld id="{A64263FB-2305-4D88-8C62-4440CDA59E2D}" type="slidenum">
              <a:rPr lang="zh-CN" altLang="en-US" smtClean="0"/>
              <a:pPr/>
              <a:t>2</a:t>
            </a:fld>
            <a:endParaRPr lang="zh-CN" altLang="en-US"/>
          </a:p>
        </p:txBody>
      </p:sp>
    </p:spTree>
    <p:extLst>
      <p:ext uri="{BB962C8B-B14F-4D97-AF65-F5344CB8AC3E}">
        <p14:creationId xmlns:p14="http://schemas.microsoft.com/office/powerpoint/2010/main" val="516877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11</a:t>
            </a:fld>
            <a:endParaRPr lang="zh-CN" altLang="en-US"/>
          </a:p>
        </p:txBody>
      </p:sp>
    </p:spTree>
    <p:extLst>
      <p:ext uri="{BB962C8B-B14F-4D97-AF65-F5344CB8AC3E}">
        <p14:creationId xmlns:p14="http://schemas.microsoft.com/office/powerpoint/2010/main" val="32793318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12</a:t>
            </a:fld>
            <a:endParaRPr lang="zh-CN" altLang="en-US"/>
          </a:p>
        </p:txBody>
      </p:sp>
    </p:spTree>
    <p:extLst>
      <p:ext uri="{BB962C8B-B14F-4D97-AF65-F5344CB8AC3E}">
        <p14:creationId xmlns:p14="http://schemas.microsoft.com/office/powerpoint/2010/main" val="3420677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13</a:t>
            </a:fld>
            <a:endParaRPr lang="zh-CN" altLang="en-US"/>
          </a:p>
        </p:txBody>
      </p:sp>
    </p:spTree>
    <p:extLst>
      <p:ext uri="{BB962C8B-B14F-4D97-AF65-F5344CB8AC3E}">
        <p14:creationId xmlns:p14="http://schemas.microsoft.com/office/powerpoint/2010/main" val="4276987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14</a:t>
            </a:fld>
            <a:endParaRPr lang="zh-CN" altLang="en-US"/>
          </a:p>
        </p:txBody>
      </p:sp>
    </p:spTree>
    <p:extLst>
      <p:ext uri="{BB962C8B-B14F-4D97-AF65-F5344CB8AC3E}">
        <p14:creationId xmlns:p14="http://schemas.microsoft.com/office/powerpoint/2010/main" val="10189920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15</a:t>
            </a:fld>
            <a:endParaRPr lang="zh-CN" altLang="en-US"/>
          </a:p>
        </p:txBody>
      </p:sp>
    </p:spTree>
    <p:extLst>
      <p:ext uri="{BB962C8B-B14F-4D97-AF65-F5344CB8AC3E}">
        <p14:creationId xmlns:p14="http://schemas.microsoft.com/office/powerpoint/2010/main" val="26849623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496556-9F2E-629A-7E27-B5E4E189203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253A453C-A807-8700-A044-C7DAACDBCAA0}"/>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EAF5DA3-7A10-3040-1CD1-166D5358B6D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9F6B4AA2-182F-60E9-FAFA-016AD052491A}"/>
              </a:ext>
            </a:extLst>
          </p:cNvPr>
          <p:cNvSpPr>
            <a:spLocks noGrp="1"/>
          </p:cNvSpPr>
          <p:nvPr>
            <p:ph type="sldNum" sz="quarter" idx="5"/>
          </p:nvPr>
        </p:nvSpPr>
        <p:spPr/>
        <p:txBody>
          <a:bodyPr/>
          <a:lstStyle/>
          <a:p>
            <a:fld id="{A64263FB-2305-4D88-8C62-4440CDA59E2D}" type="slidenum">
              <a:rPr lang="zh-CN" altLang="en-US" smtClean="0"/>
              <a:pPr/>
              <a:t>16</a:t>
            </a:fld>
            <a:endParaRPr lang="zh-CN" altLang="en-US"/>
          </a:p>
        </p:txBody>
      </p:sp>
    </p:spTree>
    <p:extLst>
      <p:ext uri="{BB962C8B-B14F-4D97-AF65-F5344CB8AC3E}">
        <p14:creationId xmlns:p14="http://schemas.microsoft.com/office/powerpoint/2010/main" val="4276975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17</a:t>
            </a:fld>
            <a:endParaRPr lang="zh-CN" altLang="en-US"/>
          </a:p>
        </p:txBody>
      </p:sp>
    </p:spTree>
    <p:extLst>
      <p:ext uri="{BB962C8B-B14F-4D97-AF65-F5344CB8AC3E}">
        <p14:creationId xmlns:p14="http://schemas.microsoft.com/office/powerpoint/2010/main" val="36880073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18</a:t>
            </a:fld>
            <a:endParaRPr lang="zh-CN" altLang="en-US"/>
          </a:p>
        </p:txBody>
      </p:sp>
    </p:spTree>
    <p:extLst>
      <p:ext uri="{BB962C8B-B14F-4D97-AF65-F5344CB8AC3E}">
        <p14:creationId xmlns:p14="http://schemas.microsoft.com/office/powerpoint/2010/main" val="1116174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1B708-B7F0-708D-E60C-6223EA106797}"/>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6984FE05-C1B2-0273-A99A-E1CB80FC7F77}"/>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21D80BC7-67E3-A15A-7AD6-1DF61B96E001}"/>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975E4F4B-B7B7-6EFE-C1ED-2005217801AF}"/>
              </a:ext>
            </a:extLst>
          </p:cNvPr>
          <p:cNvSpPr>
            <a:spLocks noGrp="1"/>
          </p:cNvSpPr>
          <p:nvPr>
            <p:ph type="sldNum" sz="quarter" idx="5"/>
          </p:nvPr>
        </p:nvSpPr>
        <p:spPr/>
        <p:txBody>
          <a:bodyPr/>
          <a:lstStyle/>
          <a:p>
            <a:fld id="{A64263FB-2305-4D88-8C62-4440CDA59E2D}" type="slidenum">
              <a:rPr lang="zh-CN" altLang="en-US" smtClean="0"/>
              <a:pPr/>
              <a:t>19</a:t>
            </a:fld>
            <a:endParaRPr lang="zh-CN" altLang="en-US"/>
          </a:p>
        </p:txBody>
      </p:sp>
    </p:spTree>
    <p:extLst>
      <p:ext uri="{BB962C8B-B14F-4D97-AF65-F5344CB8AC3E}">
        <p14:creationId xmlns:p14="http://schemas.microsoft.com/office/powerpoint/2010/main" val="5312216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1276DB-35CB-CD40-3C84-E37778BD681C}"/>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871B66DE-B0FB-C0AA-0D5F-7BFE046D4356}"/>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5AB9063E-F6A2-1843-15BC-E5E4D707A082}"/>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EA215C06-0899-057B-891D-EB5DA679E357}"/>
              </a:ext>
            </a:extLst>
          </p:cNvPr>
          <p:cNvSpPr>
            <a:spLocks noGrp="1"/>
          </p:cNvSpPr>
          <p:nvPr>
            <p:ph type="sldNum" sz="quarter" idx="5"/>
          </p:nvPr>
        </p:nvSpPr>
        <p:spPr/>
        <p:txBody>
          <a:bodyPr/>
          <a:lstStyle/>
          <a:p>
            <a:fld id="{A64263FB-2305-4D88-8C62-4440CDA59E2D}" type="slidenum">
              <a:rPr lang="zh-CN" altLang="en-US" smtClean="0"/>
              <a:pPr/>
              <a:t>20</a:t>
            </a:fld>
            <a:endParaRPr lang="zh-CN" altLang="en-US"/>
          </a:p>
        </p:txBody>
      </p:sp>
    </p:spTree>
    <p:extLst>
      <p:ext uri="{BB962C8B-B14F-4D97-AF65-F5344CB8AC3E}">
        <p14:creationId xmlns:p14="http://schemas.microsoft.com/office/powerpoint/2010/main" val="2519155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3</a:t>
            </a:fld>
            <a:endParaRPr lang="zh-CN" altLang="en-US"/>
          </a:p>
        </p:txBody>
      </p:sp>
    </p:spTree>
    <p:extLst>
      <p:ext uri="{BB962C8B-B14F-4D97-AF65-F5344CB8AC3E}">
        <p14:creationId xmlns:p14="http://schemas.microsoft.com/office/powerpoint/2010/main" val="19928872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8C0853-C269-3097-E8EA-6F4484DE0E5F}"/>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9D33F008-0838-8700-E6C0-FDA0E0D6FEFF}"/>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A427A734-2895-57E4-F791-41C82AD1FCFA}"/>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28C09A04-5CF6-7FB9-0938-400CB98612E7}"/>
              </a:ext>
            </a:extLst>
          </p:cNvPr>
          <p:cNvSpPr>
            <a:spLocks noGrp="1"/>
          </p:cNvSpPr>
          <p:nvPr>
            <p:ph type="sldNum" sz="quarter" idx="5"/>
          </p:nvPr>
        </p:nvSpPr>
        <p:spPr/>
        <p:txBody>
          <a:bodyPr/>
          <a:lstStyle/>
          <a:p>
            <a:fld id="{A64263FB-2305-4D88-8C62-4440CDA59E2D}" type="slidenum">
              <a:rPr lang="zh-CN" altLang="en-US" smtClean="0"/>
              <a:pPr/>
              <a:t>21</a:t>
            </a:fld>
            <a:endParaRPr lang="zh-CN" altLang="en-US"/>
          </a:p>
        </p:txBody>
      </p:sp>
    </p:spTree>
    <p:extLst>
      <p:ext uri="{BB962C8B-B14F-4D97-AF65-F5344CB8AC3E}">
        <p14:creationId xmlns:p14="http://schemas.microsoft.com/office/powerpoint/2010/main" val="2655218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7530CD-E5F6-8FD6-FCF6-455232F5BEE0}"/>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0157B007-C710-37B3-88DD-235A5436AE32}"/>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5B793F0-EE43-DF33-B7AC-2D089BC61F4D}"/>
              </a:ext>
            </a:extLst>
          </p:cNvPr>
          <p:cNvSpPr>
            <a:spLocks noGrp="1"/>
          </p:cNvSpPr>
          <p:nvPr>
            <p:ph type="body" idx="1"/>
          </p:nvPr>
        </p:nvSpPr>
        <p:spPr/>
        <p:txBody>
          <a:bodyPr/>
          <a:lstStyle/>
          <a:p>
            <a:endParaRPr lang="zh-CN" altLang="en-US" dirty="0"/>
          </a:p>
        </p:txBody>
      </p:sp>
      <p:sp>
        <p:nvSpPr>
          <p:cNvPr id="4" name="灯片编号占位符 3">
            <a:extLst>
              <a:ext uri="{FF2B5EF4-FFF2-40B4-BE49-F238E27FC236}">
                <a16:creationId xmlns:a16="http://schemas.microsoft.com/office/drawing/2014/main" id="{4EF5B34C-BAEF-8F6E-C457-AEA58B355E45}"/>
              </a:ext>
            </a:extLst>
          </p:cNvPr>
          <p:cNvSpPr>
            <a:spLocks noGrp="1"/>
          </p:cNvSpPr>
          <p:nvPr>
            <p:ph type="sldNum" sz="quarter" idx="5"/>
          </p:nvPr>
        </p:nvSpPr>
        <p:spPr/>
        <p:txBody>
          <a:bodyPr/>
          <a:lstStyle/>
          <a:p>
            <a:fld id="{A64263FB-2305-4D88-8C62-4440CDA59E2D}" type="slidenum">
              <a:rPr lang="zh-CN" altLang="en-US" smtClean="0"/>
              <a:pPr/>
              <a:t>22</a:t>
            </a:fld>
            <a:endParaRPr lang="zh-CN" altLang="en-US"/>
          </a:p>
        </p:txBody>
      </p:sp>
    </p:spTree>
    <p:extLst>
      <p:ext uri="{BB962C8B-B14F-4D97-AF65-F5344CB8AC3E}">
        <p14:creationId xmlns:p14="http://schemas.microsoft.com/office/powerpoint/2010/main" val="42781755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FC55A-9B8C-93D1-E73C-AD2375693499}"/>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FE33BE06-532E-3719-71E1-1AF72AD3303B}"/>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F8C5183D-757F-F4C1-16DE-1424F5629B5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F921D8AA-6EAB-9A57-BBE7-6C91713F1D1A}"/>
              </a:ext>
            </a:extLst>
          </p:cNvPr>
          <p:cNvSpPr>
            <a:spLocks noGrp="1"/>
          </p:cNvSpPr>
          <p:nvPr>
            <p:ph type="sldNum" sz="quarter" idx="5"/>
          </p:nvPr>
        </p:nvSpPr>
        <p:spPr/>
        <p:txBody>
          <a:bodyPr/>
          <a:lstStyle/>
          <a:p>
            <a:fld id="{A64263FB-2305-4D88-8C62-4440CDA59E2D}" type="slidenum">
              <a:rPr lang="zh-CN" altLang="en-US" smtClean="0"/>
              <a:pPr/>
              <a:t>23</a:t>
            </a:fld>
            <a:endParaRPr lang="zh-CN" altLang="en-US"/>
          </a:p>
        </p:txBody>
      </p:sp>
    </p:spTree>
    <p:extLst>
      <p:ext uri="{BB962C8B-B14F-4D97-AF65-F5344CB8AC3E}">
        <p14:creationId xmlns:p14="http://schemas.microsoft.com/office/powerpoint/2010/main" val="18060306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24</a:t>
            </a:fld>
            <a:endParaRPr lang="zh-CN" altLang="en-US"/>
          </a:p>
        </p:txBody>
      </p:sp>
    </p:spTree>
    <p:extLst>
      <p:ext uri="{BB962C8B-B14F-4D97-AF65-F5344CB8AC3E}">
        <p14:creationId xmlns:p14="http://schemas.microsoft.com/office/powerpoint/2010/main" val="11764305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25</a:t>
            </a:fld>
            <a:endParaRPr lang="zh-CN" altLang="en-US"/>
          </a:p>
        </p:txBody>
      </p:sp>
    </p:spTree>
    <p:extLst>
      <p:ext uri="{BB962C8B-B14F-4D97-AF65-F5344CB8AC3E}">
        <p14:creationId xmlns:p14="http://schemas.microsoft.com/office/powerpoint/2010/main" val="3848970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4</a:t>
            </a:fld>
            <a:endParaRPr lang="zh-CN" altLang="en-US"/>
          </a:p>
        </p:txBody>
      </p:sp>
    </p:spTree>
    <p:extLst>
      <p:ext uri="{BB962C8B-B14F-4D97-AF65-F5344CB8AC3E}">
        <p14:creationId xmlns:p14="http://schemas.microsoft.com/office/powerpoint/2010/main" val="1125239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5</a:t>
            </a:fld>
            <a:endParaRPr lang="zh-CN" altLang="en-US"/>
          </a:p>
        </p:txBody>
      </p:sp>
    </p:spTree>
    <p:extLst>
      <p:ext uri="{BB962C8B-B14F-4D97-AF65-F5344CB8AC3E}">
        <p14:creationId xmlns:p14="http://schemas.microsoft.com/office/powerpoint/2010/main" val="2929958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A2791B-FEC0-0E14-BDBF-5C4F6AE153A2}"/>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3824EBC-CD87-C397-9C1B-4CFBCE4CBD3E}"/>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3686DF69-B1A3-A154-6342-627B4632E48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246BA066-D915-24DF-6DE2-779455D45ADF}"/>
              </a:ext>
            </a:extLst>
          </p:cNvPr>
          <p:cNvSpPr>
            <a:spLocks noGrp="1"/>
          </p:cNvSpPr>
          <p:nvPr>
            <p:ph type="sldNum" sz="quarter" idx="5"/>
          </p:nvPr>
        </p:nvSpPr>
        <p:spPr/>
        <p:txBody>
          <a:bodyPr/>
          <a:lstStyle/>
          <a:p>
            <a:fld id="{A64263FB-2305-4D88-8C62-4440CDA59E2D}" type="slidenum">
              <a:rPr lang="zh-CN" altLang="en-US" smtClean="0"/>
              <a:pPr/>
              <a:t>6</a:t>
            </a:fld>
            <a:endParaRPr lang="zh-CN" altLang="en-US"/>
          </a:p>
        </p:txBody>
      </p:sp>
    </p:spTree>
    <p:extLst>
      <p:ext uri="{BB962C8B-B14F-4D97-AF65-F5344CB8AC3E}">
        <p14:creationId xmlns:p14="http://schemas.microsoft.com/office/powerpoint/2010/main" val="3798505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7</a:t>
            </a:fld>
            <a:endParaRPr lang="zh-CN" altLang="en-US"/>
          </a:p>
        </p:txBody>
      </p:sp>
    </p:spTree>
    <p:extLst>
      <p:ext uri="{BB962C8B-B14F-4D97-AF65-F5344CB8AC3E}">
        <p14:creationId xmlns:p14="http://schemas.microsoft.com/office/powerpoint/2010/main" val="2418292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8</a:t>
            </a:fld>
            <a:endParaRPr lang="zh-CN" altLang="en-US"/>
          </a:p>
        </p:txBody>
      </p:sp>
    </p:spTree>
    <p:extLst>
      <p:ext uri="{BB962C8B-B14F-4D97-AF65-F5344CB8AC3E}">
        <p14:creationId xmlns:p14="http://schemas.microsoft.com/office/powerpoint/2010/main" val="2815698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p:cNvSpPr>
            <a:spLocks noGrp="1"/>
          </p:cNvSpPr>
          <p:nvPr>
            <p:ph type="sldNum" sz="quarter" idx="5"/>
          </p:nvPr>
        </p:nvSpPr>
        <p:spPr/>
        <p:txBody>
          <a:bodyPr/>
          <a:lstStyle/>
          <a:p>
            <a:fld id="{A64263FB-2305-4D88-8C62-4440CDA59E2D}" type="slidenum">
              <a:rPr lang="zh-CN" altLang="en-US" smtClean="0"/>
              <a:pPr/>
              <a:t>9</a:t>
            </a:fld>
            <a:endParaRPr lang="zh-CN" altLang="en-US"/>
          </a:p>
        </p:txBody>
      </p:sp>
    </p:spTree>
    <p:extLst>
      <p:ext uri="{BB962C8B-B14F-4D97-AF65-F5344CB8AC3E}">
        <p14:creationId xmlns:p14="http://schemas.microsoft.com/office/powerpoint/2010/main" val="4265551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723D7E-77BB-A229-EBB9-9F2574F5E5CA}"/>
            </a:ext>
          </a:extLst>
        </p:cNvPr>
        <p:cNvGrpSpPr/>
        <p:nvPr/>
      </p:nvGrpSpPr>
      <p:grpSpPr>
        <a:xfrm>
          <a:off x="0" y="0"/>
          <a:ext cx="0" cy="0"/>
          <a:chOff x="0" y="0"/>
          <a:chExt cx="0" cy="0"/>
        </a:xfrm>
      </p:grpSpPr>
      <p:sp>
        <p:nvSpPr>
          <p:cNvPr id="2" name="幻灯片图像占位符 1">
            <a:extLst>
              <a:ext uri="{FF2B5EF4-FFF2-40B4-BE49-F238E27FC236}">
                <a16:creationId xmlns:a16="http://schemas.microsoft.com/office/drawing/2014/main" id="{3449303F-FB6C-3CE2-AED7-0A618702946B}"/>
              </a:ext>
            </a:extLst>
          </p:cNvPr>
          <p:cNvSpPr>
            <a:spLocks noGrp="1" noRot="1" noChangeAspect="1"/>
          </p:cNvSpPr>
          <p:nvPr>
            <p:ph type="sldImg"/>
          </p:nvPr>
        </p:nvSpPr>
        <p:spPr/>
      </p:sp>
      <p:sp>
        <p:nvSpPr>
          <p:cNvPr id="3" name="备注占位符 2">
            <a:extLst>
              <a:ext uri="{FF2B5EF4-FFF2-40B4-BE49-F238E27FC236}">
                <a16:creationId xmlns:a16="http://schemas.microsoft.com/office/drawing/2014/main" id="{379FFFDE-B2C1-BD5E-D1D9-466E2F92FA1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dirty="0"/>
          </a:p>
        </p:txBody>
      </p:sp>
      <p:sp>
        <p:nvSpPr>
          <p:cNvPr id="4" name="灯片编号占位符 3">
            <a:extLst>
              <a:ext uri="{FF2B5EF4-FFF2-40B4-BE49-F238E27FC236}">
                <a16:creationId xmlns:a16="http://schemas.microsoft.com/office/drawing/2014/main" id="{FE53089E-DA27-5748-96D8-845C6B71CD89}"/>
              </a:ext>
            </a:extLst>
          </p:cNvPr>
          <p:cNvSpPr>
            <a:spLocks noGrp="1"/>
          </p:cNvSpPr>
          <p:nvPr>
            <p:ph type="sldNum" sz="quarter" idx="5"/>
          </p:nvPr>
        </p:nvSpPr>
        <p:spPr/>
        <p:txBody>
          <a:bodyPr/>
          <a:lstStyle/>
          <a:p>
            <a:fld id="{A64263FB-2305-4D88-8C62-4440CDA59E2D}" type="slidenum">
              <a:rPr lang="zh-CN" altLang="en-US" smtClean="0"/>
              <a:pPr/>
              <a:t>10</a:t>
            </a:fld>
            <a:endParaRPr lang="zh-CN" altLang="en-US"/>
          </a:p>
        </p:txBody>
      </p:sp>
    </p:spTree>
    <p:extLst>
      <p:ext uri="{BB962C8B-B14F-4D97-AF65-F5344CB8AC3E}">
        <p14:creationId xmlns:p14="http://schemas.microsoft.com/office/powerpoint/2010/main" val="287067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1668221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1553725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27822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4069946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779062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3812998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556358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2068026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4267815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3807202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C6E46AF0-30C2-42BE-B8E4-6BDCBFB5B09C}" type="datetimeFigureOut">
              <a:rPr lang="zh-CN" altLang="en-US" smtClean="0"/>
              <a:pPr/>
              <a:t>2025/7/1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3E0B371-8080-4C12-925C-D3E07F031365}" type="slidenum">
              <a:rPr lang="zh-CN" altLang="en-US" smtClean="0"/>
              <a:pPr/>
              <a:t>‹#›</a:t>
            </a:fld>
            <a:endParaRPr lang="zh-CN" altLang="en-US"/>
          </a:p>
        </p:txBody>
      </p:sp>
    </p:spTree>
    <p:extLst>
      <p:ext uri="{BB962C8B-B14F-4D97-AF65-F5344CB8AC3E}">
        <p14:creationId xmlns:p14="http://schemas.microsoft.com/office/powerpoint/2010/main" val="3190674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E46AF0-30C2-42BE-B8E4-6BDCBFB5B09C}" type="datetimeFigureOut">
              <a:rPr lang="zh-CN" altLang="en-US" smtClean="0"/>
              <a:pPr/>
              <a:t>2025/7/1</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0B371-8080-4C12-925C-D3E07F031365}" type="slidenum">
              <a:rPr lang="zh-CN" altLang="en-US" smtClean="0"/>
              <a:pPr/>
              <a:t>‹#›</a:t>
            </a:fld>
            <a:endParaRPr lang="zh-CN" altLang="en-US"/>
          </a:p>
        </p:txBody>
      </p:sp>
      <p:sp>
        <p:nvSpPr>
          <p:cNvPr id="7" name="Freeform 30"/>
          <p:cNvSpPr>
            <a:spLocks/>
          </p:cNvSpPr>
          <p:nvPr userDrawn="1"/>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Tree>
    <p:extLst>
      <p:ext uri="{BB962C8B-B14F-4D97-AF65-F5344CB8AC3E}">
        <p14:creationId xmlns:p14="http://schemas.microsoft.com/office/powerpoint/2010/main" val="422350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F4E79"/>
        </a:solidFill>
        <a:effectLst/>
      </p:bgPr>
    </p:bg>
    <p:spTree>
      <p:nvGrpSpPr>
        <p:cNvPr id="1" name=""/>
        <p:cNvGrpSpPr/>
        <p:nvPr/>
      </p:nvGrpSpPr>
      <p:grpSpPr>
        <a:xfrm>
          <a:off x="0" y="0"/>
          <a:ext cx="0" cy="0"/>
          <a:chOff x="0" y="0"/>
          <a:chExt cx="0" cy="0"/>
        </a:xfrm>
      </p:grpSpPr>
      <p:sp>
        <p:nvSpPr>
          <p:cNvPr id="33" name="Freeform 30"/>
          <p:cNvSpPr>
            <a:spLocks/>
          </p:cNvSpPr>
          <p:nvPr/>
        </p:nvSpPr>
        <p:spPr bwMode="auto">
          <a:xfrm>
            <a:off x="82549" y="84140"/>
            <a:ext cx="11972925" cy="6659562"/>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542" h="4195">
                <a:moveTo>
                  <a:pt x="48" y="2345"/>
                </a:moveTo>
                <a:lnTo>
                  <a:pt x="48" y="3693"/>
                </a:lnTo>
                <a:lnTo>
                  <a:pt x="239" y="3884"/>
                </a:lnTo>
                <a:lnTo>
                  <a:pt x="239" y="4012"/>
                </a:lnTo>
                <a:lnTo>
                  <a:pt x="374" y="4012"/>
                </a:lnTo>
                <a:lnTo>
                  <a:pt x="461" y="4108"/>
                </a:lnTo>
                <a:lnTo>
                  <a:pt x="3692" y="4108"/>
                </a:lnTo>
                <a:lnTo>
                  <a:pt x="3811" y="4195"/>
                </a:lnTo>
                <a:lnTo>
                  <a:pt x="3938" y="4108"/>
                </a:lnTo>
                <a:lnTo>
                  <a:pt x="7081" y="4108"/>
                </a:lnTo>
                <a:lnTo>
                  <a:pt x="7168" y="4012"/>
                </a:lnTo>
                <a:lnTo>
                  <a:pt x="7304" y="4012"/>
                </a:lnTo>
                <a:lnTo>
                  <a:pt x="7304" y="3884"/>
                </a:lnTo>
                <a:lnTo>
                  <a:pt x="7495" y="3693"/>
                </a:lnTo>
                <a:lnTo>
                  <a:pt x="7495" y="2345"/>
                </a:lnTo>
                <a:lnTo>
                  <a:pt x="7542" y="2273"/>
                </a:lnTo>
                <a:lnTo>
                  <a:pt x="7495" y="2209"/>
                </a:lnTo>
                <a:lnTo>
                  <a:pt x="7495" y="503"/>
                </a:lnTo>
                <a:lnTo>
                  <a:pt x="7304" y="311"/>
                </a:lnTo>
                <a:lnTo>
                  <a:pt x="7304" y="184"/>
                </a:lnTo>
                <a:lnTo>
                  <a:pt x="7168" y="184"/>
                </a:lnTo>
                <a:lnTo>
                  <a:pt x="7081" y="88"/>
                </a:lnTo>
                <a:lnTo>
                  <a:pt x="3938" y="88"/>
                </a:lnTo>
                <a:lnTo>
                  <a:pt x="3811" y="0"/>
                </a:lnTo>
                <a:lnTo>
                  <a:pt x="3684" y="88"/>
                </a:lnTo>
                <a:lnTo>
                  <a:pt x="461" y="88"/>
                </a:lnTo>
                <a:lnTo>
                  <a:pt x="374" y="184"/>
                </a:lnTo>
                <a:lnTo>
                  <a:pt x="239" y="184"/>
                </a:lnTo>
                <a:lnTo>
                  <a:pt x="239" y="311"/>
                </a:lnTo>
                <a:lnTo>
                  <a:pt x="48" y="503"/>
                </a:lnTo>
                <a:lnTo>
                  <a:pt x="48" y="2209"/>
                </a:lnTo>
                <a:lnTo>
                  <a:pt x="0" y="2273"/>
                </a:lnTo>
                <a:lnTo>
                  <a:pt x="95" y="2401"/>
                </a:lnTo>
              </a:path>
            </a:pathLst>
          </a:custGeom>
          <a:solidFill>
            <a:srgbClr val="FFFFFF"/>
          </a:solid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dirty="0"/>
          </a:p>
        </p:txBody>
      </p:sp>
      <p:sp>
        <p:nvSpPr>
          <p:cNvPr id="34" name="Freeform 31"/>
          <p:cNvSpPr>
            <a:spLocks/>
          </p:cNvSpPr>
          <p:nvPr/>
        </p:nvSpPr>
        <p:spPr bwMode="auto">
          <a:xfrm>
            <a:off x="252412" y="3641727"/>
            <a:ext cx="76200" cy="114300"/>
          </a:xfrm>
          <a:custGeom>
            <a:avLst/>
            <a:gdLst>
              <a:gd name="T0" fmla="*/ 24 w 48"/>
              <a:gd name="T1" fmla="*/ 0 h 72"/>
              <a:gd name="T2" fmla="*/ 0 w 48"/>
              <a:gd name="T3" fmla="*/ 32 h 72"/>
              <a:gd name="T4" fmla="*/ 24 w 48"/>
              <a:gd name="T5" fmla="*/ 72 h 72"/>
              <a:gd name="T6" fmla="*/ 48 w 48"/>
              <a:gd name="T7" fmla="*/ 32 h 72"/>
              <a:gd name="T8" fmla="*/ 24 w 48"/>
              <a:gd name="T9" fmla="*/ 0 h 72"/>
            </a:gdLst>
            <a:ahLst/>
            <a:cxnLst>
              <a:cxn ang="0">
                <a:pos x="T0" y="T1"/>
              </a:cxn>
              <a:cxn ang="0">
                <a:pos x="T2" y="T3"/>
              </a:cxn>
              <a:cxn ang="0">
                <a:pos x="T4" y="T5"/>
              </a:cxn>
              <a:cxn ang="0">
                <a:pos x="T6" y="T7"/>
              </a:cxn>
              <a:cxn ang="0">
                <a:pos x="T8" y="T9"/>
              </a:cxn>
            </a:cxnLst>
            <a:rect l="0" t="0" r="r" b="b"/>
            <a:pathLst>
              <a:path w="48" h="72">
                <a:moveTo>
                  <a:pt x="24" y="0"/>
                </a:moveTo>
                <a:lnTo>
                  <a:pt x="0" y="32"/>
                </a:lnTo>
                <a:lnTo>
                  <a:pt x="24" y="72"/>
                </a:lnTo>
                <a:lnTo>
                  <a:pt x="48" y="32"/>
                </a:lnTo>
                <a:lnTo>
                  <a:pt x="24" y="0"/>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32"/>
          <p:cNvSpPr>
            <a:spLocks/>
          </p:cNvSpPr>
          <p:nvPr/>
        </p:nvSpPr>
        <p:spPr bwMode="auto">
          <a:xfrm>
            <a:off x="277812" y="3921127"/>
            <a:ext cx="88900" cy="101600"/>
          </a:xfrm>
          <a:custGeom>
            <a:avLst/>
            <a:gdLst>
              <a:gd name="T0" fmla="*/ 0 w 56"/>
              <a:gd name="T1" fmla="*/ 64 h 64"/>
              <a:gd name="T2" fmla="*/ 8 w 56"/>
              <a:gd name="T3" fmla="*/ 64 h 64"/>
              <a:gd name="T4" fmla="*/ 56 w 56"/>
              <a:gd name="T5" fmla="*/ 0 h 64"/>
            </a:gdLst>
            <a:ahLst/>
            <a:cxnLst>
              <a:cxn ang="0">
                <a:pos x="T0" y="T1"/>
              </a:cxn>
              <a:cxn ang="0">
                <a:pos x="T2" y="T3"/>
              </a:cxn>
              <a:cxn ang="0">
                <a:pos x="T4" y="T5"/>
              </a:cxn>
            </a:cxnLst>
            <a:rect l="0" t="0" r="r" b="b"/>
            <a:pathLst>
              <a:path w="56" h="64">
                <a:moveTo>
                  <a:pt x="0" y="64"/>
                </a:moveTo>
                <a:lnTo>
                  <a:pt x="8" y="64"/>
                </a:lnTo>
                <a:lnTo>
                  <a:pt x="56"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Line 33"/>
          <p:cNvSpPr>
            <a:spLocks noChangeShapeType="1"/>
          </p:cNvSpPr>
          <p:nvPr/>
        </p:nvSpPr>
        <p:spPr bwMode="auto">
          <a:xfrm>
            <a:off x="214312" y="3895727"/>
            <a:ext cx="0" cy="211455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Line 34"/>
          <p:cNvSpPr>
            <a:spLocks noChangeShapeType="1"/>
          </p:cNvSpPr>
          <p:nvPr/>
        </p:nvSpPr>
        <p:spPr bwMode="auto">
          <a:xfrm>
            <a:off x="214312" y="819152"/>
            <a:ext cx="0" cy="26717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p:cNvSpPr>
          <p:nvPr/>
        </p:nvSpPr>
        <p:spPr bwMode="auto">
          <a:xfrm>
            <a:off x="277812" y="3552827"/>
            <a:ext cx="165100" cy="2533650"/>
          </a:xfrm>
          <a:custGeom>
            <a:avLst/>
            <a:gdLst>
              <a:gd name="T0" fmla="*/ 0 w 104"/>
              <a:gd name="T1" fmla="*/ 1596 h 1596"/>
              <a:gd name="T2" fmla="*/ 0 w 104"/>
              <a:gd name="T3" fmla="*/ 232 h 1596"/>
              <a:gd name="T4" fmla="*/ 104 w 104"/>
              <a:gd name="T5" fmla="*/ 88 h 1596"/>
              <a:gd name="T6" fmla="*/ 48 w 104"/>
              <a:gd name="T7" fmla="*/ 0 h 1596"/>
            </a:gdLst>
            <a:ahLst/>
            <a:cxnLst>
              <a:cxn ang="0">
                <a:pos x="T0" y="T1"/>
              </a:cxn>
              <a:cxn ang="0">
                <a:pos x="T2" y="T3"/>
              </a:cxn>
              <a:cxn ang="0">
                <a:pos x="T4" y="T5"/>
              </a:cxn>
              <a:cxn ang="0">
                <a:pos x="T6" y="T7"/>
              </a:cxn>
            </a:cxnLst>
            <a:rect l="0" t="0" r="r" b="b"/>
            <a:pathLst>
              <a:path w="104" h="1596">
                <a:moveTo>
                  <a:pt x="0" y="1596"/>
                </a:moveTo>
                <a:lnTo>
                  <a:pt x="0" y="232"/>
                </a:lnTo>
                <a:lnTo>
                  <a:pt x="104" y="88"/>
                </a:lnTo>
                <a:lnTo>
                  <a:pt x="48"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p:cNvSpPr>
          <p:nvPr/>
        </p:nvSpPr>
        <p:spPr bwMode="auto">
          <a:xfrm>
            <a:off x="139699" y="742952"/>
            <a:ext cx="138113" cy="3063875"/>
          </a:xfrm>
          <a:custGeom>
            <a:avLst/>
            <a:gdLst>
              <a:gd name="T0" fmla="*/ 87 w 87"/>
              <a:gd name="T1" fmla="*/ 0 h 1930"/>
              <a:gd name="T2" fmla="*/ 87 w 87"/>
              <a:gd name="T3" fmla="*/ 1731 h 1930"/>
              <a:gd name="T4" fmla="*/ 0 w 87"/>
              <a:gd name="T5" fmla="*/ 1858 h 1930"/>
              <a:gd name="T6" fmla="*/ 47 w 87"/>
              <a:gd name="T7" fmla="*/ 1930 h 1930"/>
            </a:gdLst>
            <a:ahLst/>
            <a:cxnLst>
              <a:cxn ang="0">
                <a:pos x="T0" y="T1"/>
              </a:cxn>
              <a:cxn ang="0">
                <a:pos x="T2" y="T3"/>
              </a:cxn>
              <a:cxn ang="0">
                <a:pos x="T4" y="T5"/>
              </a:cxn>
              <a:cxn ang="0">
                <a:pos x="T6" y="T7"/>
              </a:cxn>
            </a:cxnLst>
            <a:rect l="0" t="0" r="r" b="b"/>
            <a:pathLst>
              <a:path w="87" h="1930">
                <a:moveTo>
                  <a:pt x="87" y="0"/>
                </a:moveTo>
                <a:lnTo>
                  <a:pt x="87" y="1731"/>
                </a:lnTo>
                <a:lnTo>
                  <a:pt x="0" y="1858"/>
                </a:lnTo>
                <a:lnTo>
                  <a:pt x="47" y="193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Line 37"/>
          <p:cNvSpPr>
            <a:spLocks noChangeShapeType="1"/>
          </p:cNvSpPr>
          <p:nvPr/>
        </p:nvSpPr>
        <p:spPr bwMode="auto">
          <a:xfrm>
            <a:off x="366712" y="3921127"/>
            <a:ext cx="0" cy="22399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Line 38"/>
          <p:cNvSpPr>
            <a:spLocks noChangeShapeType="1"/>
          </p:cNvSpPr>
          <p:nvPr/>
        </p:nvSpPr>
        <p:spPr bwMode="auto">
          <a:xfrm>
            <a:off x="366712" y="666752"/>
            <a:ext cx="0" cy="28114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9"/>
          <p:cNvSpPr>
            <a:spLocks/>
          </p:cNvSpPr>
          <p:nvPr/>
        </p:nvSpPr>
        <p:spPr bwMode="auto">
          <a:xfrm>
            <a:off x="214312" y="3376615"/>
            <a:ext cx="63500" cy="114300"/>
          </a:xfrm>
          <a:custGeom>
            <a:avLst/>
            <a:gdLst>
              <a:gd name="T0" fmla="*/ 40 w 40"/>
              <a:gd name="T1" fmla="*/ 0 h 72"/>
              <a:gd name="T2" fmla="*/ 40 w 40"/>
              <a:gd name="T3" fmla="*/ 0 h 72"/>
              <a:gd name="T4" fmla="*/ 0 w 40"/>
              <a:gd name="T5" fmla="*/ 72 h 72"/>
            </a:gdLst>
            <a:ahLst/>
            <a:cxnLst>
              <a:cxn ang="0">
                <a:pos x="T0" y="T1"/>
              </a:cxn>
              <a:cxn ang="0">
                <a:pos x="T2" y="T3"/>
              </a:cxn>
              <a:cxn ang="0">
                <a:pos x="T4" y="T5"/>
              </a:cxn>
            </a:cxnLst>
            <a:rect l="0" t="0" r="r" b="b"/>
            <a:pathLst>
              <a:path w="40" h="72">
                <a:moveTo>
                  <a:pt x="40" y="0"/>
                </a:moveTo>
                <a:lnTo>
                  <a:pt x="40" y="0"/>
                </a:lnTo>
                <a:lnTo>
                  <a:pt x="0" y="72"/>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0"/>
          <p:cNvSpPr>
            <a:spLocks/>
          </p:cNvSpPr>
          <p:nvPr/>
        </p:nvSpPr>
        <p:spPr bwMode="auto">
          <a:xfrm>
            <a:off x="366712" y="3478215"/>
            <a:ext cx="150813" cy="2759075"/>
          </a:xfrm>
          <a:custGeom>
            <a:avLst/>
            <a:gdLst>
              <a:gd name="T0" fmla="*/ 48 w 95"/>
              <a:gd name="T1" fmla="*/ 1738 h 1738"/>
              <a:gd name="T2" fmla="*/ 48 w 95"/>
              <a:gd name="T3" fmla="*/ 207 h 1738"/>
              <a:gd name="T4" fmla="*/ 95 w 95"/>
              <a:gd name="T5" fmla="*/ 135 h 1738"/>
              <a:gd name="T6" fmla="*/ 0 w 95"/>
              <a:gd name="T7" fmla="*/ 0 h 1738"/>
            </a:gdLst>
            <a:ahLst/>
            <a:cxnLst>
              <a:cxn ang="0">
                <a:pos x="T0" y="T1"/>
              </a:cxn>
              <a:cxn ang="0">
                <a:pos x="T2" y="T3"/>
              </a:cxn>
              <a:cxn ang="0">
                <a:pos x="T4" y="T5"/>
              </a:cxn>
              <a:cxn ang="0">
                <a:pos x="T6" y="T7"/>
              </a:cxn>
            </a:cxnLst>
            <a:rect l="0" t="0" r="r" b="b"/>
            <a:pathLst>
              <a:path w="95" h="1738">
                <a:moveTo>
                  <a:pt x="48" y="1738"/>
                </a:moveTo>
                <a:lnTo>
                  <a:pt x="48" y="207"/>
                </a:lnTo>
                <a:lnTo>
                  <a:pt x="95" y="135"/>
                </a:lnTo>
                <a:lnTo>
                  <a:pt x="0"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Line 41"/>
          <p:cNvSpPr>
            <a:spLocks noChangeShapeType="1"/>
          </p:cNvSpPr>
          <p:nvPr/>
        </p:nvSpPr>
        <p:spPr bwMode="auto">
          <a:xfrm>
            <a:off x="442912" y="577852"/>
            <a:ext cx="0" cy="3013075"/>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2"/>
          <p:cNvSpPr>
            <a:spLocks/>
          </p:cNvSpPr>
          <p:nvPr/>
        </p:nvSpPr>
        <p:spPr bwMode="auto">
          <a:xfrm>
            <a:off x="-12701" y="3478215"/>
            <a:ext cx="152400" cy="442912"/>
          </a:xfrm>
          <a:custGeom>
            <a:avLst/>
            <a:gdLst>
              <a:gd name="T0" fmla="*/ 48 w 96"/>
              <a:gd name="T1" fmla="*/ 135 h 279"/>
              <a:gd name="T2" fmla="*/ 96 w 96"/>
              <a:gd name="T3" fmla="*/ 71 h 279"/>
              <a:gd name="T4" fmla="*/ 96 w 96"/>
              <a:gd name="T5" fmla="*/ 0 h 279"/>
              <a:gd name="T6" fmla="*/ 0 w 96"/>
              <a:gd name="T7" fmla="*/ 135 h 279"/>
              <a:gd name="T8" fmla="*/ 96 w 96"/>
              <a:gd name="T9" fmla="*/ 279 h 279"/>
              <a:gd name="T10" fmla="*/ 96 w 96"/>
              <a:gd name="T11" fmla="*/ 207 h 279"/>
              <a:gd name="T12" fmla="*/ 48 w 96"/>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6" h="279">
                <a:moveTo>
                  <a:pt x="48" y="135"/>
                </a:moveTo>
                <a:lnTo>
                  <a:pt x="96" y="71"/>
                </a:lnTo>
                <a:lnTo>
                  <a:pt x="96" y="0"/>
                </a:lnTo>
                <a:lnTo>
                  <a:pt x="0" y="135"/>
                </a:lnTo>
                <a:lnTo>
                  <a:pt x="96" y="279"/>
                </a:lnTo>
                <a:lnTo>
                  <a:pt x="96" y="207"/>
                </a:lnTo>
                <a:lnTo>
                  <a:pt x="48"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p:nvSpPr>
        <p:spPr bwMode="auto">
          <a:xfrm>
            <a:off x="442912" y="3478215"/>
            <a:ext cx="150813" cy="442912"/>
          </a:xfrm>
          <a:custGeom>
            <a:avLst/>
            <a:gdLst>
              <a:gd name="T0" fmla="*/ 47 w 95"/>
              <a:gd name="T1" fmla="*/ 135 h 279"/>
              <a:gd name="T2" fmla="*/ 0 w 95"/>
              <a:gd name="T3" fmla="*/ 207 h 279"/>
              <a:gd name="T4" fmla="*/ 0 w 95"/>
              <a:gd name="T5" fmla="*/ 279 h 279"/>
              <a:gd name="T6" fmla="*/ 95 w 95"/>
              <a:gd name="T7" fmla="*/ 135 h 279"/>
              <a:gd name="T8" fmla="*/ 0 w 95"/>
              <a:gd name="T9" fmla="*/ 0 h 279"/>
              <a:gd name="T10" fmla="*/ 0 w 95"/>
              <a:gd name="T11" fmla="*/ 71 h 279"/>
              <a:gd name="T12" fmla="*/ 47 w 95"/>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5" h="279">
                <a:moveTo>
                  <a:pt x="47" y="135"/>
                </a:moveTo>
                <a:lnTo>
                  <a:pt x="0" y="207"/>
                </a:lnTo>
                <a:lnTo>
                  <a:pt x="0" y="279"/>
                </a:lnTo>
                <a:lnTo>
                  <a:pt x="95" y="135"/>
                </a:lnTo>
                <a:lnTo>
                  <a:pt x="0" y="0"/>
                </a:lnTo>
                <a:lnTo>
                  <a:pt x="0" y="71"/>
                </a:lnTo>
                <a:lnTo>
                  <a:pt x="47"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p:cNvSpPr>
          <p:nvPr/>
        </p:nvSpPr>
        <p:spPr bwMode="auto">
          <a:xfrm>
            <a:off x="11771312" y="3641727"/>
            <a:ext cx="76200" cy="114300"/>
          </a:xfrm>
          <a:custGeom>
            <a:avLst/>
            <a:gdLst>
              <a:gd name="T0" fmla="*/ 24 w 48"/>
              <a:gd name="T1" fmla="*/ 0 h 72"/>
              <a:gd name="T2" fmla="*/ 48 w 48"/>
              <a:gd name="T3" fmla="*/ 40 h 72"/>
              <a:gd name="T4" fmla="*/ 24 w 48"/>
              <a:gd name="T5" fmla="*/ 72 h 72"/>
              <a:gd name="T6" fmla="*/ 0 w 48"/>
              <a:gd name="T7" fmla="*/ 40 h 72"/>
              <a:gd name="T8" fmla="*/ 24 w 48"/>
              <a:gd name="T9" fmla="*/ 0 h 72"/>
            </a:gdLst>
            <a:ahLst/>
            <a:cxnLst>
              <a:cxn ang="0">
                <a:pos x="T0" y="T1"/>
              </a:cxn>
              <a:cxn ang="0">
                <a:pos x="T2" y="T3"/>
              </a:cxn>
              <a:cxn ang="0">
                <a:pos x="T4" y="T5"/>
              </a:cxn>
              <a:cxn ang="0">
                <a:pos x="T6" y="T7"/>
              </a:cxn>
              <a:cxn ang="0">
                <a:pos x="T8" y="T9"/>
              </a:cxn>
            </a:cxnLst>
            <a:rect l="0" t="0" r="r" b="b"/>
            <a:pathLst>
              <a:path w="48" h="72">
                <a:moveTo>
                  <a:pt x="24" y="0"/>
                </a:moveTo>
                <a:lnTo>
                  <a:pt x="48" y="40"/>
                </a:lnTo>
                <a:lnTo>
                  <a:pt x="24" y="72"/>
                </a:lnTo>
                <a:lnTo>
                  <a:pt x="0" y="40"/>
                </a:lnTo>
                <a:lnTo>
                  <a:pt x="24" y="0"/>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p:cNvSpPr>
          <p:nvPr/>
        </p:nvSpPr>
        <p:spPr bwMode="auto">
          <a:xfrm>
            <a:off x="11733212" y="3921127"/>
            <a:ext cx="88900" cy="101600"/>
          </a:xfrm>
          <a:custGeom>
            <a:avLst/>
            <a:gdLst>
              <a:gd name="T0" fmla="*/ 56 w 56"/>
              <a:gd name="T1" fmla="*/ 64 h 64"/>
              <a:gd name="T2" fmla="*/ 48 w 56"/>
              <a:gd name="T3" fmla="*/ 64 h 64"/>
              <a:gd name="T4" fmla="*/ 0 w 56"/>
              <a:gd name="T5" fmla="*/ 0 h 64"/>
            </a:gdLst>
            <a:ahLst/>
            <a:cxnLst>
              <a:cxn ang="0">
                <a:pos x="T0" y="T1"/>
              </a:cxn>
              <a:cxn ang="0">
                <a:pos x="T2" y="T3"/>
              </a:cxn>
              <a:cxn ang="0">
                <a:pos x="T4" y="T5"/>
              </a:cxn>
            </a:cxnLst>
            <a:rect l="0" t="0" r="r" b="b"/>
            <a:pathLst>
              <a:path w="56" h="64">
                <a:moveTo>
                  <a:pt x="56" y="64"/>
                </a:moveTo>
                <a:lnTo>
                  <a:pt x="48" y="64"/>
                </a:lnTo>
                <a:lnTo>
                  <a:pt x="0"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Line 46"/>
          <p:cNvSpPr>
            <a:spLocks noChangeShapeType="1"/>
          </p:cNvSpPr>
          <p:nvPr/>
        </p:nvSpPr>
        <p:spPr bwMode="auto">
          <a:xfrm>
            <a:off x="11898312" y="3908427"/>
            <a:ext cx="0" cy="210185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Line 47"/>
          <p:cNvSpPr>
            <a:spLocks noChangeShapeType="1"/>
          </p:cNvSpPr>
          <p:nvPr/>
        </p:nvSpPr>
        <p:spPr bwMode="auto">
          <a:xfrm>
            <a:off x="11898312" y="819152"/>
            <a:ext cx="0" cy="26717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p:cNvSpPr>
          <p:nvPr/>
        </p:nvSpPr>
        <p:spPr bwMode="auto">
          <a:xfrm>
            <a:off x="11658599" y="3565527"/>
            <a:ext cx="163513" cy="2520950"/>
          </a:xfrm>
          <a:custGeom>
            <a:avLst/>
            <a:gdLst>
              <a:gd name="T0" fmla="*/ 103 w 103"/>
              <a:gd name="T1" fmla="*/ 1588 h 1588"/>
              <a:gd name="T2" fmla="*/ 103 w 103"/>
              <a:gd name="T3" fmla="*/ 224 h 1588"/>
              <a:gd name="T4" fmla="*/ 0 w 103"/>
              <a:gd name="T5" fmla="*/ 88 h 1588"/>
              <a:gd name="T6" fmla="*/ 55 w 103"/>
              <a:gd name="T7" fmla="*/ 0 h 1588"/>
            </a:gdLst>
            <a:ahLst/>
            <a:cxnLst>
              <a:cxn ang="0">
                <a:pos x="T0" y="T1"/>
              </a:cxn>
              <a:cxn ang="0">
                <a:pos x="T2" y="T3"/>
              </a:cxn>
              <a:cxn ang="0">
                <a:pos x="T4" y="T5"/>
              </a:cxn>
              <a:cxn ang="0">
                <a:pos x="T6" y="T7"/>
              </a:cxn>
            </a:cxnLst>
            <a:rect l="0" t="0" r="r" b="b"/>
            <a:pathLst>
              <a:path w="103" h="1588">
                <a:moveTo>
                  <a:pt x="103" y="1588"/>
                </a:moveTo>
                <a:lnTo>
                  <a:pt x="103" y="224"/>
                </a:lnTo>
                <a:lnTo>
                  <a:pt x="0" y="88"/>
                </a:lnTo>
                <a:lnTo>
                  <a:pt x="55"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p:cNvSpPr>
          <p:nvPr/>
        </p:nvSpPr>
        <p:spPr bwMode="auto">
          <a:xfrm>
            <a:off x="11822112" y="742952"/>
            <a:ext cx="139700" cy="3063875"/>
          </a:xfrm>
          <a:custGeom>
            <a:avLst/>
            <a:gdLst>
              <a:gd name="T0" fmla="*/ 0 w 88"/>
              <a:gd name="T1" fmla="*/ 0 h 1930"/>
              <a:gd name="T2" fmla="*/ 0 w 88"/>
              <a:gd name="T3" fmla="*/ 1731 h 1930"/>
              <a:gd name="T4" fmla="*/ 88 w 88"/>
              <a:gd name="T5" fmla="*/ 1866 h 1930"/>
              <a:gd name="T6" fmla="*/ 40 w 88"/>
              <a:gd name="T7" fmla="*/ 1930 h 1930"/>
            </a:gdLst>
            <a:ahLst/>
            <a:cxnLst>
              <a:cxn ang="0">
                <a:pos x="T0" y="T1"/>
              </a:cxn>
              <a:cxn ang="0">
                <a:pos x="T2" y="T3"/>
              </a:cxn>
              <a:cxn ang="0">
                <a:pos x="T4" y="T5"/>
              </a:cxn>
              <a:cxn ang="0">
                <a:pos x="T6" y="T7"/>
              </a:cxn>
            </a:cxnLst>
            <a:rect l="0" t="0" r="r" b="b"/>
            <a:pathLst>
              <a:path w="88" h="1930">
                <a:moveTo>
                  <a:pt x="0" y="0"/>
                </a:moveTo>
                <a:lnTo>
                  <a:pt x="0" y="1731"/>
                </a:lnTo>
                <a:lnTo>
                  <a:pt x="88" y="1866"/>
                </a:lnTo>
                <a:lnTo>
                  <a:pt x="40" y="193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Line 50"/>
          <p:cNvSpPr>
            <a:spLocks noChangeShapeType="1"/>
          </p:cNvSpPr>
          <p:nvPr/>
        </p:nvSpPr>
        <p:spPr bwMode="auto">
          <a:xfrm>
            <a:off x="11733212" y="3921127"/>
            <a:ext cx="0" cy="22399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Line 51"/>
          <p:cNvSpPr>
            <a:spLocks noChangeShapeType="1"/>
          </p:cNvSpPr>
          <p:nvPr/>
        </p:nvSpPr>
        <p:spPr bwMode="auto">
          <a:xfrm>
            <a:off x="11733212" y="666752"/>
            <a:ext cx="0" cy="28114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p:cNvSpPr>
          <p:nvPr/>
        </p:nvSpPr>
        <p:spPr bwMode="auto">
          <a:xfrm>
            <a:off x="11822112" y="3389315"/>
            <a:ext cx="76200" cy="101600"/>
          </a:xfrm>
          <a:custGeom>
            <a:avLst/>
            <a:gdLst>
              <a:gd name="T0" fmla="*/ 0 w 48"/>
              <a:gd name="T1" fmla="*/ 0 h 64"/>
              <a:gd name="T2" fmla="*/ 0 w 48"/>
              <a:gd name="T3" fmla="*/ 0 h 64"/>
              <a:gd name="T4" fmla="*/ 48 w 48"/>
              <a:gd name="T5" fmla="*/ 64 h 64"/>
            </a:gdLst>
            <a:ahLst/>
            <a:cxnLst>
              <a:cxn ang="0">
                <a:pos x="T0" y="T1"/>
              </a:cxn>
              <a:cxn ang="0">
                <a:pos x="T2" y="T3"/>
              </a:cxn>
              <a:cxn ang="0">
                <a:pos x="T4" y="T5"/>
              </a:cxn>
            </a:cxnLst>
            <a:rect l="0" t="0" r="r" b="b"/>
            <a:pathLst>
              <a:path w="48" h="64">
                <a:moveTo>
                  <a:pt x="0" y="0"/>
                </a:moveTo>
                <a:lnTo>
                  <a:pt x="0" y="0"/>
                </a:lnTo>
                <a:lnTo>
                  <a:pt x="48" y="64"/>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3"/>
          <p:cNvSpPr>
            <a:spLocks/>
          </p:cNvSpPr>
          <p:nvPr/>
        </p:nvSpPr>
        <p:spPr bwMode="auto">
          <a:xfrm>
            <a:off x="11582399" y="3478215"/>
            <a:ext cx="150813" cy="2759075"/>
          </a:xfrm>
          <a:custGeom>
            <a:avLst/>
            <a:gdLst>
              <a:gd name="T0" fmla="*/ 48 w 95"/>
              <a:gd name="T1" fmla="*/ 1738 h 1738"/>
              <a:gd name="T2" fmla="*/ 48 w 95"/>
              <a:gd name="T3" fmla="*/ 207 h 1738"/>
              <a:gd name="T4" fmla="*/ 0 w 95"/>
              <a:gd name="T5" fmla="*/ 135 h 1738"/>
              <a:gd name="T6" fmla="*/ 95 w 95"/>
              <a:gd name="T7" fmla="*/ 0 h 1738"/>
            </a:gdLst>
            <a:ahLst/>
            <a:cxnLst>
              <a:cxn ang="0">
                <a:pos x="T0" y="T1"/>
              </a:cxn>
              <a:cxn ang="0">
                <a:pos x="T2" y="T3"/>
              </a:cxn>
              <a:cxn ang="0">
                <a:pos x="T4" y="T5"/>
              </a:cxn>
              <a:cxn ang="0">
                <a:pos x="T6" y="T7"/>
              </a:cxn>
            </a:cxnLst>
            <a:rect l="0" t="0" r="r" b="b"/>
            <a:pathLst>
              <a:path w="95" h="1738">
                <a:moveTo>
                  <a:pt x="48" y="1738"/>
                </a:moveTo>
                <a:lnTo>
                  <a:pt x="48" y="207"/>
                </a:lnTo>
                <a:lnTo>
                  <a:pt x="0" y="135"/>
                </a:lnTo>
                <a:lnTo>
                  <a:pt x="95"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Line 54"/>
          <p:cNvSpPr>
            <a:spLocks noChangeShapeType="1"/>
          </p:cNvSpPr>
          <p:nvPr/>
        </p:nvSpPr>
        <p:spPr bwMode="auto">
          <a:xfrm>
            <a:off x="11658599" y="577852"/>
            <a:ext cx="0" cy="3013075"/>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5"/>
          <p:cNvSpPr>
            <a:spLocks/>
          </p:cNvSpPr>
          <p:nvPr/>
        </p:nvSpPr>
        <p:spPr bwMode="auto">
          <a:xfrm>
            <a:off x="11961812" y="3478215"/>
            <a:ext cx="150813" cy="442912"/>
          </a:xfrm>
          <a:custGeom>
            <a:avLst/>
            <a:gdLst>
              <a:gd name="T0" fmla="*/ 47 w 95"/>
              <a:gd name="T1" fmla="*/ 135 h 279"/>
              <a:gd name="T2" fmla="*/ 0 w 95"/>
              <a:gd name="T3" fmla="*/ 71 h 279"/>
              <a:gd name="T4" fmla="*/ 0 w 95"/>
              <a:gd name="T5" fmla="*/ 0 h 279"/>
              <a:gd name="T6" fmla="*/ 95 w 95"/>
              <a:gd name="T7" fmla="*/ 143 h 279"/>
              <a:gd name="T8" fmla="*/ 0 w 95"/>
              <a:gd name="T9" fmla="*/ 279 h 279"/>
              <a:gd name="T10" fmla="*/ 0 w 95"/>
              <a:gd name="T11" fmla="*/ 207 h 279"/>
              <a:gd name="T12" fmla="*/ 47 w 95"/>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5" h="279">
                <a:moveTo>
                  <a:pt x="47" y="135"/>
                </a:moveTo>
                <a:lnTo>
                  <a:pt x="0" y="71"/>
                </a:lnTo>
                <a:lnTo>
                  <a:pt x="0" y="0"/>
                </a:lnTo>
                <a:lnTo>
                  <a:pt x="95" y="143"/>
                </a:lnTo>
                <a:lnTo>
                  <a:pt x="0" y="279"/>
                </a:lnTo>
                <a:lnTo>
                  <a:pt x="0" y="207"/>
                </a:lnTo>
                <a:lnTo>
                  <a:pt x="47"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59" name="Freeform 56"/>
          <p:cNvSpPr>
            <a:spLocks/>
          </p:cNvSpPr>
          <p:nvPr/>
        </p:nvSpPr>
        <p:spPr bwMode="auto">
          <a:xfrm>
            <a:off x="11506199" y="3478215"/>
            <a:ext cx="152400" cy="442912"/>
          </a:xfrm>
          <a:custGeom>
            <a:avLst/>
            <a:gdLst>
              <a:gd name="T0" fmla="*/ 48 w 96"/>
              <a:gd name="T1" fmla="*/ 143 h 279"/>
              <a:gd name="T2" fmla="*/ 96 w 96"/>
              <a:gd name="T3" fmla="*/ 207 h 279"/>
              <a:gd name="T4" fmla="*/ 96 w 96"/>
              <a:gd name="T5" fmla="*/ 279 h 279"/>
              <a:gd name="T6" fmla="*/ 0 w 96"/>
              <a:gd name="T7" fmla="*/ 143 h 279"/>
              <a:gd name="T8" fmla="*/ 96 w 96"/>
              <a:gd name="T9" fmla="*/ 0 h 279"/>
              <a:gd name="T10" fmla="*/ 96 w 96"/>
              <a:gd name="T11" fmla="*/ 71 h 279"/>
              <a:gd name="T12" fmla="*/ 48 w 96"/>
              <a:gd name="T13" fmla="*/ 143 h 279"/>
            </a:gdLst>
            <a:ahLst/>
            <a:cxnLst>
              <a:cxn ang="0">
                <a:pos x="T0" y="T1"/>
              </a:cxn>
              <a:cxn ang="0">
                <a:pos x="T2" y="T3"/>
              </a:cxn>
              <a:cxn ang="0">
                <a:pos x="T4" y="T5"/>
              </a:cxn>
              <a:cxn ang="0">
                <a:pos x="T6" y="T7"/>
              </a:cxn>
              <a:cxn ang="0">
                <a:pos x="T8" y="T9"/>
              </a:cxn>
              <a:cxn ang="0">
                <a:pos x="T10" y="T11"/>
              </a:cxn>
              <a:cxn ang="0">
                <a:pos x="T12" y="T13"/>
              </a:cxn>
            </a:cxnLst>
            <a:rect l="0" t="0" r="r" b="b"/>
            <a:pathLst>
              <a:path w="96" h="279">
                <a:moveTo>
                  <a:pt x="48" y="143"/>
                </a:moveTo>
                <a:lnTo>
                  <a:pt x="96" y="207"/>
                </a:lnTo>
                <a:lnTo>
                  <a:pt x="96" y="279"/>
                </a:lnTo>
                <a:lnTo>
                  <a:pt x="0" y="143"/>
                </a:lnTo>
                <a:lnTo>
                  <a:pt x="96" y="0"/>
                </a:lnTo>
                <a:lnTo>
                  <a:pt x="96" y="71"/>
                </a:lnTo>
                <a:lnTo>
                  <a:pt x="48" y="143"/>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2" name="Freeform 59"/>
          <p:cNvSpPr>
            <a:spLocks/>
          </p:cNvSpPr>
          <p:nvPr/>
        </p:nvSpPr>
        <p:spPr bwMode="auto">
          <a:xfrm>
            <a:off x="6049962" y="6415090"/>
            <a:ext cx="127000" cy="76200"/>
          </a:xfrm>
          <a:custGeom>
            <a:avLst/>
            <a:gdLst>
              <a:gd name="T0" fmla="*/ 80 w 80"/>
              <a:gd name="T1" fmla="*/ 24 h 48"/>
              <a:gd name="T2" fmla="*/ 40 w 80"/>
              <a:gd name="T3" fmla="*/ 48 h 48"/>
              <a:gd name="T4" fmla="*/ 0 w 80"/>
              <a:gd name="T5" fmla="*/ 24 h 48"/>
              <a:gd name="T6" fmla="*/ 40 w 80"/>
              <a:gd name="T7" fmla="*/ 0 h 48"/>
              <a:gd name="T8" fmla="*/ 80 w 80"/>
              <a:gd name="T9" fmla="*/ 24 h 48"/>
            </a:gdLst>
            <a:ahLst/>
            <a:cxnLst>
              <a:cxn ang="0">
                <a:pos x="T0" y="T1"/>
              </a:cxn>
              <a:cxn ang="0">
                <a:pos x="T2" y="T3"/>
              </a:cxn>
              <a:cxn ang="0">
                <a:pos x="T4" y="T5"/>
              </a:cxn>
              <a:cxn ang="0">
                <a:pos x="T6" y="T7"/>
              </a:cxn>
              <a:cxn ang="0">
                <a:pos x="T8" y="T9"/>
              </a:cxn>
            </a:cxnLst>
            <a:rect l="0" t="0" r="r" b="b"/>
            <a:pathLst>
              <a:path w="80" h="48">
                <a:moveTo>
                  <a:pt x="80" y="24"/>
                </a:moveTo>
                <a:lnTo>
                  <a:pt x="40" y="48"/>
                </a:lnTo>
                <a:lnTo>
                  <a:pt x="0" y="24"/>
                </a:lnTo>
                <a:lnTo>
                  <a:pt x="40" y="0"/>
                </a:lnTo>
                <a:lnTo>
                  <a:pt x="80" y="24"/>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3" name="Line 60"/>
          <p:cNvSpPr>
            <a:spLocks noChangeShapeType="1"/>
          </p:cNvSpPr>
          <p:nvPr/>
        </p:nvSpPr>
        <p:spPr bwMode="auto">
          <a:xfrm flipH="1">
            <a:off x="733424" y="6529390"/>
            <a:ext cx="5178425"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Line 61"/>
          <p:cNvSpPr>
            <a:spLocks noChangeShapeType="1"/>
          </p:cNvSpPr>
          <p:nvPr/>
        </p:nvSpPr>
        <p:spPr bwMode="auto">
          <a:xfrm flipH="1">
            <a:off x="6327774" y="6529390"/>
            <a:ext cx="5040313"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62"/>
          <p:cNvSpPr>
            <a:spLocks/>
          </p:cNvSpPr>
          <p:nvPr/>
        </p:nvSpPr>
        <p:spPr bwMode="auto">
          <a:xfrm>
            <a:off x="657224" y="6300790"/>
            <a:ext cx="5594350" cy="152400"/>
          </a:xfrm>
          <a:custGeom>
            <a:avLst/>
            <a:gdLst>
              <a:gd name="T0" fmla="*/ 0 w 3524"/>
              <a:gd name="T1" fmla="*/ 96 h 96"/>
              <a:gd name="T2" fmla="*/ 3302 w 3524"/>
              <a:gd name="T3" fmla="*/ 96 h 96"/>
              <a:gd name="T4" fmla="*/ 3437 w 3524"/>
              <a:gd name="T5" fmla="*/ 0 h 96"/>
              <a:gd name="T6" fmla="*/ 3524 w 3524"/>
              <a:gd name="T7" fmla="*/ 56 h 96"/>
            </a:gdLst>
            <a:ahLst/>
            <a:cxnLst>
              <a:cxn ang="0">
                <a:pos x="T0" y="T1"/>
              </a:cxn>
              <a:cxn ang="0">
                <a:pos x="T2" y="T3"/>
              </a:cxn>
              <a:cxn ang="0">
                <a:pos x="T4" y="T5"/>
              </a:cxn>
              <a:cxn ang="0">
                <a:pos x="T6" y="T7"/>
              </a:cxn>
            </a:cxnLst>
            <a:rect l="0" t="0" r="r" b="b"/>
            <a:pathLst>
              <a:path w="3524" h="96">
                <a:moveTo>
                  <a:pt x="0" y="96"/>
                </a:moveTo>
                <a:lnTo>
                  <a:pt x="3302" y="96"/>
                </a:lnTo>
                <a:lnTo>
                  <a:pt x="3437" y="0"/>
                </a:lnTo>
                <a:lnTo>
                  <a:pt x="3524" y="56"/>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63"/>
          <p:cNvSpPr>
            <a:spLocks/>
          </p:cNvSpPr>
          <p:nvPr/>
        </p:nvSpPr>
        <p:spPr bwMode="auto">
          <a:xfrm>
            <a:off x="5999162" y="6453190"/>
            <a:ext cx="5443538" cy="152400"/>
          </a:xfrm>
          <a:custGeom>
            <a:avLst/>
            <a:gdLst>
              <a:gd name="T0" fmla="*/ 3429 w 3429"/>
              <a:gd name="T1" fmla="*/ 0 h 96"/>
              <a:gd name="T2" fmla="*/ 207 w 3429"/>
              <a:gd name="T3" fmla="*/ 0 h 96"/>
              <a:gd name="T4" fmla="*/ 72 w 3429"/>
              <a:gd name="T5" fmla="*/ 96 h 96"/>
              <a:gd name="T6" fmla="*/ 0 w 3429"/>
              <a:gd name="T7" fmla="*/ 48 h 96"/>
            </a:gdLst>
            <a:ahLst/>
            <a:cxnLst>
              <a:cxn ang="0">
                <a:pos x="T0" y="T1"/>
              </a:cxn>
              <a:cxn ang="0">
                <a:pos x="T2" y="T3"/>
              </a:cxn>
              <a:cxn ang="0">
                <a:pos x="T4" y="T5"/>
              </a:cxn>
              <a:cxn ang="0">
                <a:pos x="T6" y="T7"/>
              </a:cxn>
            </a:cxnLst>
            <a:rect l="0" t="0" r="r" b="b"/>
            <a:pathLst>
              <a:path w="3429" h="96">
                <a:moveTo>
                  <a:pt x="3429" y="0"/>
                </a:moveTo>
                <a:lnTo>
                  <a:pt x="207" y="0"/>
                </a:lnTo>
                <a:lnTo>
                  <a:pt x="72" y="96"/>
                </a:lnTo>
                <a:lnTo>
                  <a:pt x="0" y="48"/>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64"/>
          <p:cNvSpPr>
            <a:spLocks/>
          </p:cNvSpPr>
          <p:nvPr/>
        </p:nvSpPr>
        <p:spPr bwMode="auto">
          <a:xfrm>
            <a:off x="5911849" y="6592890"/>
            <a:ext cx="403225" cy="150812"/>
          </a:xfrm>
          <a:custGeom>
            <a:avLst/>
            <a:gdLst>
              <a:gd name="T0" fmla="*/ 127 w 254"/>
              <a:gd name="T1" fmla="*/ 63 h 95"/>
              <a:gd name="T2" fmla="*/ 39 w 254"/>
              <a:gd name="T3" fmla="*/ 0 h 95"/>
              <a:gd name="T4" fmla="*/ 0 w 254"/>
              <a:gd name="T5" fmla="*/ 0 h 95"/>
              <a:gd name="T6" fmla="*/ 127 w 254"/>
              <a:gd name="T7" fmla="*/ 95 h 95"/>
              <a:gd name="T8" fmla="*/ 254 w 254"/>
              <a:gd name="T9" fmla="*/ 0 h 95"/>
              <a:gd name="T10" fmla="*/ 214 w 254"/>
              <a:gd name="T11" fmla="*/ 0 h 95"/>
              <a:gd name="T12" fmla="*/ 127 w 254"/>
              <a:gd name="T13" fmla="*/ 63 h 95"/>
            </a:gdLst>
            <a:ahLst/>
            <a:cxnLst>
              <a:cxn ang="0">
                <a:pos x="T0" y="T1"/>
              </a:cxn>
              <a:cxn ang="0">
                <a:pos x="T2" y="T3"/>
              </a:cxn>
              <a:cxn ang="0">
                <a:pos x="T4" y="T5"/>
              </a:cxn>
              <a:cxn ang="0">
                <a:pos x="T6" y="T7"/>
              </a:cxn>
              <a:cxn ang="0">
                <a:pos x="T8" y="T9"/>
              </a:cxn>
              <a:cxn ang="0">
                <a:pos x="T10" y="T11"/>
              </a:cxn>
              <a:cxn ang="0">
                <a:pos x="T12" y="T13"/>
              </a:cxn>
            </a:cxnLst>
            <a:rect l="0" t="0" r="r" b="b"/>
            <a:pathLst>
              <a:path w="254" h="95">
                <a:moveTo>
                  <a:pt x="127" y="63"/>
                </a:moveTo>
                <a:lnTo>
                  <a:pt x="39" y="0"/>
                </a:lnTo>
                <a:lnTo>
                  <a:pt x="0" y="0"/>
                </a:lnTo>
                <a:lnTo>
                  <a:pt x="127" y="95"/>
                </a:lnTo>
                <a:lnTo>
                  <a:pt x="254" y="0"/>
                </a:lnTo>
                <a:lnTo>
                  <a:pt x="214" y="0"/>
                </a:lnTo>
                <a:lnTo>
                  <a:pt x="127" y="63"/>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grpSp>
        <p:nvGrpSpPr>
          <p:cNvPr id="60" name="组合 59"/>
          <p:cNvGrpSpPr/>
          <p:nvPr/>
        </p:nvGrpSpPr>
        <p:grpSpPr>
          <a:xfrm>
            <a:off x="5627686" y="4093867"/>
            <a:ext cx="971550" cy="315912"/>
            <a:chOff x="5583237" y="3529015"/>
            <a:chExt cx="971550" cy="315912"/>
          </a:xfrm>
          <a:solidFill>
            <a:srgbClr val="1F4E79"/>
          </a:solidFill>
        </p:grpSpPr>
        <p:sp>
          <p:nvSpPr>
            <p:cNvPr id="61" name="Freeform 9"/>
            <p:cNvSpPr>
              <a:spLocks/>
            </p:cNvSpPr>
            <p:nvPr/>
          </p:nvSpPr>
          <p:spPr bwMode="auto">
            <a:xfrm>
              <a:off x="5583237" y="3529015"/>
              <a:ext cx="971550" cy="315912"/>
            </a:xfrm>
            <a:custGeom>
              <a:avLst/>
              <a:gdLst>
                <a:gd name="T0" fmla="*/ 68 w 77"/>
                <a:gd name="T1" fmla="*/ 1 h 25"/>
                <a:gd name="T2" fmla="*/ 62 w 77"/>
                <a:gd name="T3" fmla="*/ 0 h 25"/>
                <a:gd name="T4" fmla="*/ 62 w 77"/>
                <a:gd name="T5" fmla="*/ 0 h 25"/>
                <a:gd name="T6" fmla="*/ 59 w 77"/>
                <a:gd name="T7" fmla="*/ 0 h 25"/>
                <a:gd name="T8" fmla="*/ 36 w 77"/>
                <a:gd name="T9" fmla="*/ 11 h 25"/>
                <a:gd name="T10" fmla="*/ 17 w 77"/>
                <a:gd name="T11" fmla="*/ 21 h 25"/>
                <a:gd name="T12" fmla="*/ 13 w 77"/>
                <a:gd name="T13" fmla="*/ 21 h 25"/>
                <a:gd name="T14" fmla="*/ 4 w 77"/>
                <a:gd name="T15" fmla="*/ 17 h 25"/>
                <a:gd name="T16" fmla="*/ 7 w 77"/>
                <a:gd name="T17" fmla="*/ 4 h 25"/>
                <a:gd name="T18" fmla="*/ 11 w 77"/>
                <a:gd name="T19" fmla="*/ 5 h 25"/>
                <a:gd name="T20" fmla="*/ 11 w 77"/>
                <a:gd name="T21" fmla="*/ 6 h 25"/>
                <a:gd name="T22" fmla="*/ 17 w 77"/>
                <a:gd name="T23" fmla="*/ 6 h 25"/>
                <a:gd name="T24" fmla="*/ 17 w 77"/>
                <a:gd name="T25" fmla="*/ 5 h 25"/>
                <a:gd name="T26" fmla="*/ 16 w 77"/>
                <a:gd name="T27" fmla="*/ 4 h 25"/>
                <a:gd name="T28" fmla="*/ 10 w 77"/>
                <a:gd name="T29" fmla="*/ 2 h 25"/>
                <a:gd name="T30" fmla="*/ 10 w 77"/>
                <a:gd name="T31" fmla="*/ 2 h 25"/>
                <a:gd name="T32" fmla="*/ 6 w 77"/>
                <a:gd name="T33" fmla="*/ 3 h 25"/>
                <a:gd name="T34" fmla="*/ 2 w 77"/>
                <a:gd name="T35" fmla="*/ 18 h 25"/>
                <a:gd name="T36" fmla="*/ 13 w 77"/>
                <a:gd name="T37" fmla="*/ 25 h 25"/>
                <a:gd name="T38" fmla="*/ 17 w 77"/>
                <a:gd name="T39" fmla="*/ 25 h 25"/>
                <a:gd name="T40" fmla="*/ 40 w 77"/>
                <a:gd name="T41" fmla="*/ 17 h 25"/>
                <a:gd name="T42" fmla="*/ 59 w 77"/>
                <a:gd name="T43" fmla="*/ 5 h 25"/>
                <a:gd name="T44" fmla="*/ 62 w 77"/>
                <a:gd name="T45" fmla="*/ 5 h 25"/>
                <a:gd name="T46" fmla="*/ 62 w 77"/>
                <a:gd name="T47" fmla="*/ 5 h 25"/>
                <a:gd name="T48" fmla="*/ 62 w 77"/>
                <a:gd name="T49" fmla="*/ 5 h 25"/>
                <a:gd name="T50" fmla="*/ 66 w 77"/>
                <a:gd name="T51" fmla="*/ 5 h 25"/>
                <a:gd name="T52" fmla="*/ 74 w 77"/>
                <a:gd name="T53" fmla="*/ 15 h 25"/>
                <a:gd name="T54" fmla="*/ 66 w 77"/>
                <a:gd name="T55" fmla="*/ 22 h 25"/>
                <a:gd name="T56" fmla="*/ 66 w 77"/>
                <a:gd name="T57" fmla="*/ 20 h 25"/>
                <a:gd name="T58" fmla="*/ 66 w 77"/>
                <a:gd name="T59" fmla="*/ 20 h 25"/>
                <a:gd name="T60" fmla="*/ 63 w 77"/>
                <a:gd name="T61" fmla="*/ 17 h 25"/>
                <a:gd name="T62" fmla="*/ 60 w 77"/>
                <a:gd name="T63" fmla="*/ 21 h 25"/>
                <a:gd name="T64" fmla="*/ 60 w 77"/>
                <a:gd name="T65" fmla="*/ 21 h 25"/>
                <a:gd name="T66" fmla="*/ 66 w 77"/>
                <a:gd name="T67" fmla="*/ 24 h 25"/>
                <a:gd name="T68" fmla="*/ 68 w 77"/>
                <a:gd name="T69" fmla="*/ 24 h 25"/>
                <a:gd name="T70" fmla="*/ 77 w 77"/>
                <a:gd name="T71" fmla="*/ 1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7" h="25">
                  <a:moveTo>
                    <a:pt x="75" y="7"/>
                  </a:moveTo>
                  <a:cubicBezTo>
                    <a:pt x="73" y="4"/>
                    <a:pt x="70" y="2"/>
                    <a:pt x="68" y="1"/>
                  </a:cubicBezTo>
                  <a:cubicBezTo>
                    <a:pt x="66" y="1"/>
                    <a:pt x="65" y="0"/>
                    <a:pt x="63" y="0"/>
                  </a:cubicBezTo>
                  <a:cubicBezTo>
                    <a:pt x="63" y="0"/>
                    <a:pt x="63" y="0"/>
                    <a:pt x="62" y="0"/>
                  </a:cubicBezTo>
                  <a:cubicBezTo>
                    <a:pt x="62" y="0"/>
                    <a:pt x="62" y="0"/>
                    <a:pt x="62" y="0"/>
                  </a:cubicBezTo>
                  <a:cubicBezTo>
                    <a:pt x="62" y="0"/>
                    <a:pt x="62" y="0"/>
                    <a:pt x="62" y="0"/>
                  </a:cubicBezTo>
                  <a:cubicBezTo>
                    <a:pt x="61" y="0"/>
                    <a:pt x="61" y="0"/>
                    <a:pt x="61" y="0"/>
                  </a:cubicBezTo>
                  <a:cubicBezTo>
                    <a:pt x="60" y="0"/>
                    <a:pt x="60" y="0"/>
                    <a:pt x="59" y="0"/>
                  </a:cubicBezTo>
                  <a:cubicBezTo>
                    <a:pt x="56" y="0"/>
                    <a:pt x="53" y="1"/>
                    <a:pt x="50" y="2"/>
                  </a:cubicBezTo>
                  <a:cubicBezTo>
                    <a:pt x="45" y="4"/>
                    <a:pt x="40" y="7"/>
                    <a:pt x="36" y="11"/>
                  </a:cubicBezTo>
                  <a:cubicBezTo>
                    <a:pt x="32" y="14"/>
                    <a:pt x="28" y="17"/>
                    <a:pt x="24" y="19"/>
                  </a:cubicBezTo>
                  <a:cubicBezTo>
                    <a:pt x="21" y="20"/>
                    <a:pt x="19" y="21"/>
                    <a:pt x="17" y="21"/>
                  </a:cubicBezTo>
                  <a:cubicBezTo>
                    <a:pt x="16" y="21"/>
                    <a:pt x="15" y="21"/>
                    <a:pt x="15" y="21"/>
                  </a:cubicBezTo>
                  <a:cubicBezTo>
                    <a:pt x="14" y="21"/>
                    <a:pt x="14" y="21"/>
                    <a:pt x="13" y="21"/>
                  </a:cubicBezTo>
                  <a:cubicBezTo>
                    <a:pt x="12" y="21"/>
                    <a:pt x="11" y="21"/>
                    <a:pt x="10" y="21"/>
                  </a:cubicBezTo>
                  <a:cubicBezTo>
                    <a:pt x="7" y="20"/>
                    <a:pt x="5" y="19"/>
                    <a:pt x="4" y="17"/>
                  </a:cubicBezTo>
                  <a:cubicBezTo>
                    <a:pt x="3" y="15"/>
                    <a:pt x="3" y="12"/>
                    <a:pt x="3" y="10"/>
                  </a:cubicBezTo>
                  <a:cubicBezTo>
                    <a:pt x="3" y="8"/>
                    <a:pt x="5" y="5"/>
                    <a:pt x="7" y="4"/>
                  </a:cubicBezTo>
                  <a:cubicBezTo>
                    <a:pt x="8" y="3"/>
                    <a:pt x="10" y="3"/>
                    <a:pt x="11" y="3"/>
                  </a:cubicBezTo>
                  <a:cubicBezTo>
                    <a:pt x="12" y="4"/>
                    <a:pt x="12" y="4"/>
                    <a:pt x="11" y="5"/>
                  </a:cubicBezTo>
                  <a:cubicBezTo>
                    <a:pt x="11" y="5"/>
                    <a:pt x="11" y="5"/>
                    <a:pt x="11" y="5"/>
                  </a:cubicBezTo>
                  <a:cubicBezTo>
                    <a:pt x="11" y="5"/>
                    <a:pt x="11" y="6"/>
                    <a:pt x="11" y="6"/>
                  </a:cubicBezTo>
                  <a:cubicBezTo>
                    <a:pt x="11" y="8"/>
                    <a:pt x="13" y="9"/>
                    <a:pt x="14" y="9"/>
                  </a:cubicBezTo>
                  <a:cubicBezTo>
                    <a:pt x="16" y="9"/>
                    <a:pt x="17" y="8"/>
                    <a:pt x="17" y="6"/>
                  </a:cubicBezTo>
                  <a:cubicBezTo>
                    <a:pt x="17" y="6"/>
                    <a:pt x="17" y="5"/>
                    <a:pt x="17" y="5"/>
                  </a:cubicBezTo>
                  <a:cubicBezTo>
                    <a:pt x="17" y="5"/>
                    <a:pt x="17" y="5"/>
                    <a:pt x="17" y="5"/>
                  </a:cubicBezTo>
                  <a:cubicBezTo>
                    <a:pt x="17" y="5"/>
                    <a:pt x="17" y="5"/>
                    <a:pt x="17" y="5"/>
                  </a:cubicBezTo>
                  <a:cubicBezTo>
                    <a:pt x="17" y="5"/>
                    <a:pt x="17" y="4"/>
                    <a:pt x="16" y="4"/>
                  </a:cubicBezTo>
                  <a:cubicBezTo>
                    <a:pt x="15" y="3"/>
                    <a:pt x="13" y="2"/>
                    <a:pt x="10" y="2"/>
                  </a:cubicBezTo>
                  <a:cubicBezTo>
                    <a:pt x="10" y="2"/>
                    <a:pt x="10" y="2"/>
                    <a:pt x="10" y="2"/>
                  </a:cubicBezTo>
                  <a:cubicBezTo>
                    <a:pt x="10" y="2"/>
                    <a:pt x="10" y="2"/>
                    <a:pt x="10" y="2"/>
                  </a:cubicBezTo>
                  <a:cubicBezTo>
                    <a:pt x="10" y="2"/>
                    <a:pt x="10" y="2"/>
                    <a:pt x="10" y="2"/>
                  </a:cubicBezTo>
                  <a:cubicBezTo>
                    <a:pt x="10" y="2"/>
                    <a:pt x="10" y="2"/>
                    <a:pt x="10" y="2"/>
                  </a:cubicBezTo>
                  <a:cubicBezTo>
                    <a:pt x="8" y="2"/>
                    <a:pt x="7" y="2"/>
                    <a:pt x="6" y="3"/>
                  </a:cubicBezTo>
                  <a:cubicBezTo>
                    <a:pt x="3" y="4"/>
                    <a:pt x="1" y="7"/>
                    <a:pt x="1" y="10"/>
                  </a:cubicBezTo>
                  <a:cubicBezTo>
                    <a:pt x="0" y="12"/>
                    <a:pt x="0" y="16"/>
                    <a:pt x="2" y="18"/>
                  </a:cubicBezTo>
                  <a:cubicBezTo>
                    <a:pt x="3" y="21"/>
                    <a:pt x="6" y="23"/>
                    <a:pt x="8" y="24"/>
                  </a:cubicBezTo>
                  <a:cubicBezTo>
                    <a:pt x="10" y="25"/>
                    <a:pt x="11" y="25"/>
                    <a:pt x="13" y="25"/>
                  </a:cubicBezTo>
                  <a:cubicBezTo>
                    <a:pt x="13" y="25"/>
                    <a:pt x="14" y="25"/>
                    <a:pt x="15" y="25"/>
                  </a:cubicBezTo>
                  <a:cubicBezTo>
                    <a:pt x="15" y="25"/>
                    <a:pt x="16" y="25"/>
                    <a:pt x="17" y="25"/>
                  </a:cubicBezTo>
                  <a:cubicBezTo>
                    <a:pt x="20" y="25"/>
                    <a:pt x="23" y="25"/>
                    <a:pt x="26" y="24"/>
                  </a:cubicBezTo>
                  <a:cubicBezTo>
                    <a:pt x="31" y="23"/>
                    <a:pt x="36" y="20"/>
                    <a:pt x="40" y="17"/>
                  </a:cubicBezTo>
                  <a:cubicBezTo>
                    <a:pt x="45" y="13"/>
                    <a:pt x="49" y="10"/>
                    <a:pt x="53" y="8"/>
                  </a:cubicBezTo>
                  <a:cubicBezTo>
                    <a:pt x="55" y="7"/>
                    <a:pt x="57" y="6"/>
                    <a:pt x="59" y="5"/>
                  </a:cubicBezTo>
                  <a:cubicBezTo>
                    <a:pt x="60" y="5"/>
                    <a:pt x="61" y="5"/>
                    <a:pt x="61" y="5"/>
                  </a:cubicBezTo>
                  <a:cubicBezTo>
                    <a:pt x="62" y="5"/>
                    <a:pt x="62" y="5"/>
                    <a:pt x="62" y="5"/>
                  </a:cubicBezTo>
                  <a:cubicBezTo>
                    <a:pt x="62" y="5"/>
                    <a:pt x="62" y="5"/>
                    <a:pt x="62" y="5"/>
                  </a:cubicBezTo>
                  <a:cubicBezTo>
                    <a:pt x="62" y="5"/>
                    <a:pt x="62" y="5"/>
                    <a:pt x="62" y="5"/>
                  </a:cubicBezTo>
                  <a:cubicBezTo>
                    <a:pt x="62" y="5"/>
                    <a:pt x="62" y="5"/>
                    <a:pt x="62" y="5"/>
                  </a:cubicBezTo>
                  <a:cubicBezTo>
                    <a:pt x="62" y="5"/>
                    <a:pt x="62" y="5"/>
                    <a:pt x="62" y="5"/>
                  </a:cubicBezTo>
                  <a:cubicBezTo>
                    <a:pt x="62" y="5"/>
                    <a:pt x="63" y="5"/>
                    <a:pt x="63" y="5"/>
                  </a:cubicBezTo>
                  <a:cubicBezTo>
                    <a:pt x="64" y="5"/>
                    <a:pt x="65" y="5"/>
                    <a:pt x="66" y="5"/>
                  </a:cubicBezTo>
                  <a:cubicBezTo>
                    <a:pt x="69" y="6"/>
                    <a:pt x="71" y="7"/>
                    <a:pt x="72" y="9"/>
                  </a:cubicBezTo>
                  <a:cubicBezTo>
                    <a:pt x="74" y="10"/>
                    <a:pt x="74" y="13"/>
                    <a:pt x="74" y="15"/>
                  </a:cubicBezTo>
                  <a:cubicBezTo>
                    <a:pt x="74" y="17"/>
                    <a:pt x="73" y="20"/>
                    <a:pt x="71" y="21"/>
                  </a:cubicBezTo>
                  <a:cubicBezTo>
                    <a:pt x="70" y="22"/>
                    <a:pt x="68" y="23"/>
                    <a:pt x="66" y="22"/>
                  </a:cubicBezTo>
                  <a:cubicBezTo>
                    <a:pt x="65" y="22"/>
                    <a:pt x="65" y="22"/>
                    <a:pt x="66" y="21"/>
                  </a:cubicBezTo>
                  <a:cubicBezTo>
                    <a:pt x="66" y="21"/>
                    <a:pt x="66" y="20"/>
                    <a:pt x="66" y="20"/>
                  </a:cubicBezTo>
                  <a:cubicBezTo>
                    <a:pt x="66" y="20"/>
                    <a:pt x="66" y="20"/>
                    <a:pt x="66" y="20"/>
                  </a:cubicBezTo>
                  <a:cubicBezTo>
                    <a:pt x="66" y="20"/>
                    <a:pt x="66" y="20"/>
                    <a:pt x="66" y="20"/>
                  </a:cubicBezTo>
                  <a:cubicBezTo>
                    <a:pt x="66" y="20"/>
                    <a:pt x="66" y="20"/>
                    <a:pt x="66" y="20"/>
                  </a:cubicBezTo>
                  <a:cubicBezTo>
                    <a:pt x="66" y="18"/>
                    <a:pt x="65" y="17"/>
                    <a:pt x="63" y="17"/>
                  </a:cubicBezTo>
                  <a:cubicBezTo>
                    <a:pt x="61" y="17"/>
                    <a:pt x="60" y="18"/>
                    <a:pt x="60" y="20"/>
                  </a:cubicBezTo>
                  <a:cubicBezTo>
                    <a:pt x="60" y="20"/>
                    <a:pt x="60" y="20"/>
                    <a:pt x="60" y="21"/>
                  </a:cubicBezTo>
                  <a:cubicBezTo>
                    <a:pt x="60" y="21"/>
                    <a:pt x="60" y="21"/>
                    <a:pt x="60" y="21"/>
                  </a:cubicBezTo>
                  <a:cubicBezTo>
                    <a:pt x="60" y="21"/>
                    <a:pt x="60" y="21"/>
                    <a:pt x="60" y="21"/>
                  </a:cubicBezTo>
                  <a:cubicBezTo>
                    <a:pt x="61" y="21"/>
                    <a:pt x="61" y="22"/>
                    <a:pt x="62" y="22"/>
                  </a:cubicBezTo>
                  <a:cubicBezTo>
                    <a:pt x="63" y="23"/>
                    <a:pt x="64" y="23"/>
                    <a:pt x="66" y="24"/>
                  </a:cubicBezTo>
                  <a:cubicBezTo>
                    <a:pt x="66" y="24"/>
                    <a:pt x="66" y="24"/>
                    <a:pt x="66" y="24"/>
                  </a:cubicBezTo>
                  <a:cubicBezTo>
                    <a:pt x="67" y="24"/>
                    <a:pt x="67" y="24"/>
                    <a:pt x="68" y="24"/>
                  </a:cubicBezTo>
                  <a:cubicBezTo>
                    <a:pt x="70" y="24"/>
                    <a:pt x="71" y="24"/>
                    <a:pt x="73" y="23"/>
                  </a:cubicBezTo>
                  <a:cubicBezTo>
                    <a:pt x="75" y="21"/>
                    <a:pt x="77" y="18"/>
                    <a:pt x="77" y="15"/>
                  </a:cubicBezTo>
                  <a:cubicBezTo>
                    <a:pt x="77" y="12"/>
                    <a:pt x="77" y="9"/>
                    <a:pt x="75" y="7"/>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sp>
          <p:nvSpPr>
            <p:cNvPr id="78" name="Freeform 10"/>
            <p:cNvSpPr>
              <a:spLocks/>
            </p:cNvSpPr>
            <p:nvPr/>
          </p:nvSpPr>
          <p:spPr bwMode="auto">
            <a:xfrm>
              <a:off x="5646737" y="3541715"/>
              <a:ext cx="492125" cy="214312"/>
            </a:xfrm>
            <a:custGeom>
              <a:avLst/>
              <a:gdLst>
                <a:gd name="T0" fmla="*/ 38 w 39"/>
                <a:gd name="T1" fmla="*/ 0 h 17"/>
                <a:gd name="T2" fmla="*/ 32 w 39"/>
                <a:gd name="T3" fmla="*/ 1 h 17"/>
                <a:gd name="T4" fmla="*/ 29 w 39"/>
                <a:gd name="T5" fmla="*/ 2 h 17"/>
                <a:gd name="T6" fmla="*/ 28 w 39"/>
                <a:gd name="T7" fmla="*/ 2 h 17"/>
                <a:gd name="T8" fmla="*/ 18 w 39"/>
                <a:gd name="T9" fmla="*/ 8 h 17"/>
                <a:gd name="T10" fmla="*/ 10 w 39"/>
                <a:gd name="T11" fmla="*/ 13 h 17"/>
                <a:gd name="T12" fmla="*/ 5 w 39"/>
                <a:gd name="T13" fmla="*/ 13 h 17"/>
                <a:gd name="T14" fmla="*/ 2 w 39"/>
                <a:gd name="T15" fmla="*/ 11 h 17"/>
                <a:gd name="T16" fmla="*/ 1 w 39"/>
                <a:gd name="T17" fmla="*/ 11 h 17"/>
                <a:gd name="T18" fmla="*/ 1 w 39"/>
                <a:gd name="T19" fmla="*/ 11 h 17"/>
                <a:gd name="T20" fmla="*/ 1 w 39"/>
                <a:gd name="T21" fmla="*/ 11 h 17"/>
                <a:gd name="T22" fmla="*/ 4 w 39"/>
                <a:gd name="T23" fmla="*/ 16 h 17"/>
                <a:gd name="T24" fmla="*/ 11 w 39"/>
                <a:gd name="T25" fmla="*/ 16 h 17"/>
                <a:gd name="T26" fmla="*/ 21 w 39"/>
                <a:gd name="T27" fmla="*/ 12 h 17"/>
                <a:gd name="T28" fmla="*/ 30 w 39"/>
                <a:gd name="T29" fmla="*/ 6 h 17"/>
                <a:gd name="T30" fmla="*/ 38 w 39"/>
                <a:gd name="T31" fmla="*/ 1 h 17"/>
                <a:gd name="T32" fmla="*/ 39 w 39"/>
                <a:gd name="T33" fmla="*/ 1 h 17"/>
                <a:gd name="T34" fmla="*/ 39 w 39"/>
                <a:gd name="T35" fmla="*/ 1 h 17"/>
                <a:gd name="T36" fmla="*/ 39 w 39"/>
                <a:gd name="T37" fmla="*/ 1 h 17"/>
                <a:gd name="T38" fmla="*/ 38 w 39"/>
                <a:gd name="T39" fmla="*/ 0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9" h="17">
                  <a:moveTo>
                    <a:pt x="38" y="0"/>
                  </a:moveTo>
                  <a:cubicBezTo>
                    <a:pt x="37" y="0"/>
                    <a:pt x="35" y="0"/>
                    <a:pt x="32" y="1"/>
                  </a:cubicBezTo>
                  <a:cubicBezTo>
                    <a:pt x="31" y="1"/>
                    <a:pt x="30" y="1"/>
                    <a:pt x="29" y="2"/>
                  </a:cubicBezTo>
                  <a:cubicBezTo>
                    <a:pt x="28" y="2"/>
                    <a:pt x="28" y="2"/>
                    <a:pt x="28" y="2"/>
                  </a:cubicBezTo>
                  <a:cubicBezTo>
                    <a:pt x="24" y="4"/>
                    <a:pt x="21" y="6"/>
                    <a:pt x="18" y="8"/>
                  </a:cubicBezTo>
                  <a:cubicBezTo>
                    <a:pt x="16" y="10"/>
                    <a:pt x="13" y="12"/>
                    <a:pt x="10" y="13"/>
                  </a:cubicBezTo>
                  <a:cubicBezTo>
                    <a:pt x="8" y="13"/>
                    <a:pt x="7" y="13"/>
                    <a:pt x="5" y="13"/>
                  </a:cubicBezTo>
                  <a:cubicBezTo>
                    <a:pt x="4" y="13"/>
                    <a:pt x="3" y="12"/>
                    <a:pt x="2" y="11"/>
                  </a:cubicBezTo>
                  <a:cubicBezTo>
                    <a:pt x="1" y="11"/>
                    <a:pt x="1" y="10"/>
                    <a:pt x="1" y="11"/>
                  </a:cubicBezTo>
                  <a:cubicBezTo>
                    <a:pt x="1" y="11"/>
                    <a:pt x="0" y="11"/>
                    <a:pt x="1" y="11"/>
                  </a:cubicBezTo>
                  <a:cubicBezTo>
                    <a:pt x="1" y="11"/>
                    <a:pt x="1" y="11"/>
                    <a:pt x="1" y="11"/>
                  </a:cubicBezTo>
                  <a:cubicBezTo>
                    <a:pt x="1" y="13"/>
                    <a:pt x="2" y="15"/>
                    <a:pt x="4" y="16"/>
                  </a:cubicBezTo>
                  <a:cubicBezTo>
                    <a:pt x="6" y="17"/>
                    <a:pt x="9" y="17"/>
                    <a:pt x="11" y="16"/>
                  </a:cubicBezTo>
                  <a:cubicBezTo>
                    <a:pt x="15" y="16"/>
                    <a:pt x="18" y="14"/>
                    <a:pt x="21" y="12"/>
                  </a:cubicBezTo>
                  <a:cubicBezTo>
                    <a:pt x="24" y="10"/>
                    <a:pt x="27" y="8"/>
                    <a:pt x="30" y="6"/>
                  </a:cubicBezTo>
                  <a:cubicBezTo>
                    <a:pt x="33" y="4"/>
                    <a:pt x="35" y="2"/>
                    <a:pt x="38" y="1"/>
                  </a:cubicBezTo>
                  <a:cubicBezTo>
                    <a:pt x="39" y="1"/>
                    <a:pt x="39" y="1"/>
                    <a:pt x="39" y="1"/>
                  </a:cubicBezTo>
                  <a:cubicBezTo>
                    <a:pt x="39" y="1"/>
                    <a:pt x="39" y="1"/>
                    <a:pt x="39" y="1"/>
                  </a:cubicBezTo>
                  <a:cubicBezTo>
                    <a:pt x="39" y="1"/>
                    <a:pt x="39" y="1"/>
                    <a:pt x="39" y="1"/>
                  </a:cubicBezTo>
                  <a:cubicBezTo>
                    <a:pt x="39" y="0"/>
                    <a:pt x="38" y="0"/>
                    <a:pt x="38"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a:p>
          </p:txBody>
        </p:sp>
      </p:grpSp>
      <p:sp>
        <p:nvSpPr>
          <p:cNvPr id="79" name="Line 57"/>
          <p:cNvSpPr>
            <a:spLocks noChangeShapeType="1"/>
          </p:cNvSpPr>
          <p:nvPr/>
        </p:nvSpPr>
        <p:spPr bwMode="auto">
          <a:xfrm>
            <a:off x="442118" y="4301701"/>
            <a:ext cx="4711700"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80" name="Line 58"/>
          <p:cNvSpPr>
            <a:spLocks noChangeShapeType="1"/>
          </p:cNvSpPr>
          <p:nvPr/>
        </p:nvSpPr>
        <p:spPr bwMode="auto">
          <a:xfrm>
            <a:off x="6986655" y="4311640"/>
            <a:ext cx="4635500"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83" name="矩形 8"/>
          <p:cNvSpPr>
            <a:spLocks noChangeArrowheads="1"/>
          </p:cNvSpPr>
          <p:nvPr/>
        </p:nvSpPr>
        <p:spPr bwMode="auto">
          <a:xfrm>
            <a:off x="4782188" y="4668897"/>
            <a:ext cx="2789546"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en-US" altLang="zh-CN" sz="2000" dirty="0">
                <a:latin typeface="Times New Roman" panose="02020603050405020304" pitchFamily="18" charset="0"/>
                <a:ea typeface="微软雅黑" panose="020B0503020204020204" pitchFamily="34" charset="-122"/>
                <a:cs typeface="Times New Roman" panose="02020603050405020304" pitchFamily="18" charset="0"/>
              </a:rPr>
              <a:t>Presenter</a:t>
            </a:r>
            <a:r>
              <a:rPr lang="zh-CN" altLang="en-US" sz="20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0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000" b="1" dirty="0" err="1">
                <a:latin typeface="Times New Roman" panose="02020603050405020304" pitchFamily="18" charset="0"/>
                <a:ea typeface="微软雅黑" panose="020B0503020204020204" pitchFamily="34" charset="-122"/>
                <a:cs typeface="Times New Roman" panose="02020603050405020304" pitchFamily="18" charset="0"/>
              </a:rPr>
              <a:t>Xuefan</a:t>
            </a:r>
            <a:r>
              <a:rPr lang="en-US" altLang="zh-CN" sz="2000" b="1" dirty="0">
                <a:latin typeface="Times New Roman" panose="02020603050405020304" pitchFamily="18" charset="0"/>
                <a:ea typeface="微软雅黑" panose="020B0503020204020204" pitchFamily="34" charset="-122"/>
                <a:cs typeface="Times New Roman" panose="02020603050405020304" pitchFamily="18" charset="0"/>
              </a:rPr>
              <a:t> Guo</a:t>
            </a:r>
          </a:p>
          <a:p>
            <a:pPr algn="ctr" eaLnBrk="1" hangingPunct="1">
              <a:lnSpc>
                <a:spcPct val="150000"/>
              </a:lnSpc>
            </a:pPr>
            <a:r>
              <a:rPr lang="en-US" altLang="zh-CN" sz="2000" dirty="0">
                <a:latin typeface="Times New Roman" panose="02020603050405020304" pitchFamily="18" charset="0"/>
                <a:ea typeface="微软雅黑" panose="020B0503020204020204" pitchFamily="34" charset="-122"/>
                <a:cs typeface="Times New Roman" panose="02020603050405020304" pitchFamily="18" charset="0"/>
              </a:rPr>
              <a:t>Tsinghua University</a:t>
            </a:r>
          </a:p>
          <a:p>
            <a:pPr algn="ctr" eaLnBrk="1" hangingPunct="1">
              <a:lnSpc>
                <a:spcPct val="150000"/>
              </a:lnSpc>
            </a:pPr>
            <a:fld id="{46FB60DF-7B6C-407A-8E50-A02F8108D479}" type="datetime4">
              <a:rPr lang="en-US" altLang="zh-CN" sz="2000" smtClean="0">
                <a:latin typeface="Times New Roman" panose="02020603050405020304" pitchFamily="18" charset="0"/>
                <a:ea typeface="微软雅黑" panose="020B0503020204020204" pitchFamily="34" charset="-122"/>
                <a:cs typeface="Times New Roman" panose="02020603050405020304" pitchFamily="18" charset="0"/>
              </a:rPr>
              <a:t>July 1, 2025</a:t>
            </a:fld>
            <a:endParaRPr lang="zh-CN" altLang="en-US" sz="2000" dirty="0">
              <a:latin typeface="Times New Roman" panose="02020603050405020304" pitchFamily="18" charset="0"/>
              <a:ea typeface="微软雅黑" panose="020B0503020204020204" pitchFamily="34" charset="-122"/>
              <a:cs typeface="Times New Roman" panose="02020603050405020304" pitchFamily="18" charset="0"/>
            </a:endParaRPr>
          </a:p>
        </p:txBody>
      </p:sp>
      <p:sp>
        <p:nvSpPr>
          <p:cNvPr id="87" name="文本框 5"/>
          <p:cNvSpPr txBox="1">
            <a:spLocks noChangeArrowheads="1"/>
          </p:cNvSpPr>
          <p:nvPr/>
        </p:nvSpPr>
        <p:spPr bwMode="auto">
          <a:xfrm>
            <a:off x="1144042" y="1557745"/>
            <a:ext cx="9903915" cy="130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en-US" altLang="zh-CN" sz="2800" b="1" dirty="0">
                <a:latin typeface="Times New Roman" panose="02020603050405020304" pitchFamily="18" charset="0"/>
                <a:ea typeface="微软雅黑" panose="020B0503020204020204" pitchFamily="34" charset="-122"/>
                <a:cs typeface="Times New Roman" panose="02020603050405020304" pitchFamily="18" charset="0"/>
              </a:rPr>
              <a:t>Research on Regional Digitalization and Its Influencing Factors in China from the Perspective of Firm Heterogeneity</a:t>
            </a:r>
          </a:p>
        </p:txBody>
      </p:sp>
      <p:sp>
        <p:nvSpPr>
          <p:cNvPr id="3" name="文本框 5">
            <a:extLst>
              <a:ext uri="{FF2B5EF4-FFF2-40B4-BE49-F238E27FC236}">
                <a16:creationId xmlns:a16="http://schemas.microsoft.com/office/drawing/2014/main" id="{2DCC614C-F6F1-45E1-8D7A-97F2AAB294D5}"/>
              </a:ext>
            </a:extLst>
          </p:cNvPr>
          <p:cNvSpPr txBox="1">
            <a:spLocks noChangeArrowheads="1"/>
          </p:cNvSpPr>
          <p:nvPr/>
        </p:nvSpPr>
        <p:spPr bwMode="auto">
          <a:xfrm>
            <a:off x="1771541" y="3272434"/>
            <a:ext cx="92199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spcAft>
                <a:spcPts val="600"/>
              </a:spcAft>
            </a:pPr>
            <a:r>
              <a:rPr lang="en-US" altLang="zh-CN" dirty="0" err="1">
                <a:latin typeface="Times New Roman" panose="02020603050405020304" pitchFamily="18" charset="0"/>
                <a:ea typeface="微软雅黑" panose="020B0503020204020204" pitchFamily="34" charset="-122"/>
                <a:cs typeface="Times New Roman" panose="02020603050405020304" pitchFamily="18" charset="0"/>
              </a:rPr>
              <a:t>Xuefan</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 GUO, </a:t>
            </a:r>
            <a:r>
              <a:rPr lang="en-US" altLang="zh-CN" dirty="0" err="1">
                <a:latin typeface="Times New Roman" panose="02020603050405020304" pitchFamily="18" charset="0"/>
                <a:ea typeface="微软雅黑" panose="020B0503020204020204" pitchFamily="34" charset="-122"/>
                <a:cs typeface="Times New Roman" panose="02020603050405020304" pitchFamily="18" charset="0"/>
              </a:rPr>
              <a:t>Kunfu</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 ZHU,</a:t>
            </a:r>
            <a:r>
              <a:rPr lang="zh-CN" altLang="en-US"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dirty="0" err="1">
                <a:latin typeface="Times New Roman" panose="02020603050405020304" pitchFamily="18" charset="0"/>
                <a:ea typeface="微软雅黑" panose="020B0503020204020204" pitchFamily="34" charset="-122"/>
                <a:cs typeface="Times New Roman" panose="02020603050405020304" pitchFamily="18" charset="0"/>
              </a:rPr>
              <a:t>Jiarong</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 WANG</a:t>
            </a:r>
          </a:p>
        </p:txBody>
      </p:sp>
    </p:spTree>
    <p:extLst>
      <p:ext uri="{BB962C8B-B14F-4D97-AF65-F5344CB8AC3E}">
        <p14:creationId xmlns:p14="http://schemas.microsoft.com/office/powerpoint/2010/main" val="1458021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9C4A6F-F0CE-21EA-EAE7-B7326E280D01}"/>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9D677DE9-F58D-D5AA-6A95-1A5770F3B368}"/>
              </a:ext>
            </a:extLst>
          </p:cNvPr>
          <p:cNvSpPr txBox="1"/>
          <p:nvPr/>
        </p:nvSpPr>
        <p:spPr>
          <a:xfrm>
            <a:off x="930408" y="2225870"/>
            <a:ext cx="10703873" cy="1828386"/>
          </a:xfrm>
          <a:prstGeom prst="rect">
            <a:avLst/>
          </a:prstGeom>
          <a:noFill/>
        </p:spPr>
        <p:txBody>
          <a:bodyPr wrap="square">
            <a:spAutoFit/>
          </a:bodyPr>
          <a:lstStyle/>
          <a:p>
            <a:pPr algn="ctr" eaLnBrk="1" hangingPunct="1">
              <a:lnSpc>
                <a:spcPct val="150000"/>
              </a:lnSpc>
            </a:pPr>
            <a:r>
              <a:rPr lang="zh-CN" altLang="en-US" sz="40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4000" b="1" dirty="0">
                <a:solidFill>
                  <a:srgbClr val="1F4E79"/>
                </a:solidFill>
                <a:latin typeface="微软雅黑" panose="020B0503020204020204" pitchFamily="34" charset="-122"/>
                <a:ea typeface="微软雅黑" panose="020B0503020204020204" pitchFamily="34" charset="-122"/>
              </a:rPr>
              <a:t>3 Typical Facts of China's digitalization development</a:t>
            </a:r>
            <a:endParaRPr lang="zh-CN" altLang="en-US" sz="4000" b="1" dirty="0">
              <a:solidFill>
                <a:srgbClr val="1F4E79"/>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279292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11</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59959EFE-7F87-F9BC-908D-2155FECED3DD}"/>
              </a:ext>
            </a:extLst>
          </p:cNvPr>
          <p:cNvSpPr txBox="1"/>
          <p:nvPr/>
        </p:nvSpPr>
        <p:spPr>
          <a:xfrm>
            <a:off x="707375" y="5171281"/>
            <a:ext cx="11147898" cy="1146724"/>
          </a:xfrm>
          <a:prstGeom prst="rect">
            <a:avLst/>
          </a:prstGeom>
          <a:noFill/>
        </p:spPr>
        <p:txBody>
          <a:bodyPr wrap="square">
            <a:spAutoFit/>
          </a:bodyPr>
          <a:lstStyle/>
          <a:p>
            <a:pPr marL="285750" indent="-285750">
              <a:lnSpc>
                <a:spcPts val="2400"/>
              </a:lnSpc>
              <a:spcAft>
                <a:spcPts val="12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overall digitalization level of China shows a growth trend, and its change is mainly driven by the development of digital industry. The integration of information technology and the real economy has also significantly improved;</a:t>
            </a:r>
          </a:p>
          <a:p>
            <a:pPr marL="285750" indent="-285750">
              <a:lnSpc>
                <a:spcPts val="2400"/>
              </a:lnSpc>
              <a:spcAft>
                <a:spcPts val="12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Differences in the digitalization of different firms: </a:t>
            </a:r>
            <a:r>
              <a:rPr lang="en-US" altLang="zh-CN" b="1" dirty="0">
                <a:latin typeface="Times New Roman" panose="02020603050405020304" pitchFamily="18" charset="0"/>
                <a:cs typeface="Times New Roman" panose="02020603050405020304" pitchFamily="18" charset="0"/>
              </a:rPr>
              <a:t>foreign-funded &gt; domestic</a:t>
            </a:r>
            <a:r>
              <a:rPr lang="en-US" altLang="zh-CN" dirty="0">
                <a:latin typeface="Times New Roman" panose="02020603050405020304" pitchFamily="18" charset="0"/>
                <a:cs typeface="Times New Roman" panose="02020603050405020304" pitchFamily="18" charset="0"/>
              </a:rPr>
              <a:t>; HMT-funded has improved rapidly</a:t>
            </a:r>
            <a:endParaRPr lang="zh-CN" altLang="en-US" dirty="0">
              <a:latin typeface="Times New Roman" panose="02020603050405020304" pitchFamily="18" charset="0"/>
              <a:cs typeface="Times New Roman" panose="02020603050405020304" pitchFamily="18" charset="0"/>
            </a:endParaRPr>
          </a:p>
        </p:txBody>
      </p:sp>
      <p:sp>
        <p:nvSpPr>
          <p:cNvPr id="5" name="矩形 4">
            <a:extLst>
              <a:ext uri="{FF2B5EF4-FFF2-40B4-BE49-F238E27FC236}">
                <a16:creationId xmlns:a16="http://schemas.microsoft.com/office/drawing/2014/main" id="{EBDAA495-FE73-8A9D-3194-0D9FAF264BBF}"/>
              </a:ext>
            </a:extLst>
          </p:cNvPr>
          <p:cNvSpPr/>
          <p:nvPr/>
        </p:nvSpPr>
        <p:spPr>
          <a:xfrm>
            <a:off x="428196" y="486965"/>
            <a:ext cx="8929813" cy="400110"/>
          </a:xfrm>
          <a:prstGeom prst="rect">
            <a:avLst/>
          </a:prstGeom>
        </p:spPr>
        <p:txBody>
          <a:bodyPr wrap="square">
            <a:spAutoFit/>
          </a:bodyPr>
          <a:lstStyle/>
          <a:p>
            <a:pPr marL="342900" indent="-342900" algn="just">
              <a:buFont typeface="Wingdings" panose="05000000000000000000" pitchFamily="2" charset="2"/>
              <a:buChar char="Ø"/>
              <a:defRPr/>
            </a:pPr>
            <a:r>
              <a:rPr lang="en-US" altLang="zh-CN" sz="2000" b="1" dirty="0">
                <a:latin typeface="微软雅黑" panose="020B0503020204020204" pitchFamily="34" charset="-122"/>
                <a:ea typeface="微软雅黑" panose="020B0503020204020204" pitchFamily="34" charset="-122"/>
              </a:rPr>
              <a:t>The scale and level of digitalization at the national level</a:t>
            </a:r>
            <a:endParaRPr lang="zh-CN" altLang="en-US" sz="2000" b="1" dirty="0">
              <a:latin typeface="微软雅黑" panose="020B0503020204020204" pitchFamily="34" charset="-122"/>
              <a:ea typeface="微软雅黑" panose="020B0503020204020204" pitchFamily="34" charset="-122"/>
            </a:endParaRPr>
          </a:p>
        </p:txBody>
      </p:sp>
      <p:graphicFrame>
        <p:nvGraphicFramePr>
          <p:cNvPr id="6" name="图表 5">
            <a:extLst>
              <a:ext uri="{FF2B5EF4-FFF2-40B4-BE49-F238E27FC236}">
                <a16:creationId xmlns:a16="http://schemas.microsoft.com/office/drawing/2014/main" id="{CB3CF722-D4FB-418B-BD94-8F74CAE1508E}"/>
              </a:ext>
            </a:extLst>
          </p:cNvPr>
          <p:cNvGraphicFramePr/>
          <p:nvPr>
            <p:extLst>
              <p:ext uri="{D42A27DB-BD31-4B8C-83A1-F6EECF244321}">
                <p14:modId xmlns:p14="http://schemas.microsoft.com/office/powerpoint/2010/main" val="666912319"/>
              </p:ext>
            </p:extLst>
          </p:nvPr>
        </p:nvGraphicFramePr>
        <p:xfrm>
          <a:off x="814379" y="916259"/>
          <a:ext cx="5040000" cy="38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图表 7">
            <a:extLst>
              <a:ext uri="{FF2B5EF4-FFF2-40B4-BE49-F238E27FC236}">
                <a16:creationId xmlns:a16="http://schemas.microsoft.com/office/drawing/2014/main" id="{0D8C5E84-4B8A-4CBF-B847-3CFA22EA8C85}"/>
              </a:ext>
            </a:extLst>
          </p:cNvPr>
          <p:cNvGraphicFramePr/>
          <p:nvPr>
            <p:extLst>
              <p:ext uri="{D42A27DB-BD31-4B8C-83A1-F6EECF244321}">
                <p14:modId xmlns:p14="http://schemas.microsoft.com/office/powerpoint/2010/main" val="1934061423"/>
              </p:ext>
            </p:extLst>
          </p:nvPr>
        </p:nvGraphicFramePr>
        <p:xfrm>
          <a:off x="6240562" y="916259"/>
          <a:ext cx="5040000" cy="3816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文本框 11">
            <a:extLst>
              <a:ext uri="{FF2B5EF4-FFF2-40B4-BE49-F238E27FC236}">
                <a16:creationId xmlns:a16="http://schemas.microsoft.com/office/drawing/2014/main" id="{825E0FC0-E1F6-0722-7C77-F607A9EC955D}"/>
              </a:ext>
            </a:extLst>
          </p:cNvPr>
          <p:cNvSpPr txBox="1"/>
          <p:nvPr/>
        </p:nvSpPr>
        <p:spPr>
          <a:xfrm>
            <a:off x="814379" y="4730339"/>
            <a:ext cx="10933889" cy="338554"/>
          </a:xfrm>
          <a:prstGeom prst="rect">
            <a:avLst/>
          </a:prstGeom>
          <a:noFill/>
        </p:spPr>
        <p:txBody>
          <a:bodyPr wrap="square">
            <a:spAutoFit/>
          </a:bodyPr>
          <a:lstStyle/>
          <a:p>
            <a:pPr algn="ctr">
              <a:spcAft>
                <a:spcPts val="600"/>
              </a:spcAft>
            </a:pPr>
            <a:r>
              <a:rPr lang="en-US" altLang="zh-CN" sz="1600" kern="100" dirty="0">
                <a:effectLst/>
                <a:latin typeface="Times New Roman" panose="02020603050405020304" pitchFamily="18" charset="0"/>
                <a:ea typeface="宋体" panose="02010600030101010101" pitchFamily="2" charset="-122"/>
                <a:cs typeface="Times New Roman" panose="02020603050405020304" pitchFamily="18" charset="0"/>
              </a:rPr>
              <a:t>Figure 2. China's overall digitalization level (left) and the digitalization level of different types of enterprises (right)</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15244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12</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C0A47F73-C3F4-4D79-ACA0-F545F854C636}"/>
              </a:ext>
            </a:extLst>
          </p:cNvPr>
          <p:cNvSpPr txBox="1"/>
          <p:nvPr/>
        </p:nvSpPr>
        <p:spPr>
          <a:xfrm>
            <a:off x="8935497" y="1632261"/>
            <a:ext cx="2821074" cy="646331"/>
          </a:xfrm>
          <a:prstGeom prst="rect">
            <a:avLst/>
          </a:prstGeom>
          <a:noFill/>
        </p:spPr>
        <p:txBody>
          <a:bodyPr wrap="square">
            <a:spAutoFit/>
          </a:bodyPr>
          <a:lstStyle/>
          <a:p>
            <a:endParaRPr lang="en-US" altLang="zh-CN" dirty="0"/>
          </a:p>
          <a:p>
            <a:endParaRPr lang="zh-CN" altLang="en-US" dirty="0"/>
          </a:p>
        </p:txBody>
      </p:sp>
      <p:sp>
        <p:nvSpPr>
          <p:cNvPr id="2" name="文本框 1">
            <a:extLst>
              <a:ext uri="{FF2B5EF4-FFF2-40B4-BE49-F238E27FC236}">
                <a16:creationId xmlns:a16="http://schemas.microsoft.com/office/drawing/2014/main" id="{E0575DCC-01C9-24EA-5D63-E8958B0FC357}"/>
              </a:ext>
            </a:extLst>
          </p:cNvPr>
          <p:cNvSpPr txBox="1"/>
          <p:nvPr/>
        </p:nvSpPr>
        <p:spPr>
          <a:xfrm>
            <a:off x="8113124" y="1274260"/>
            <a:ext cx="3404426" cy="418641"/>
          </a:xfrm>
          <a:prstGeom prst="rect">
            <a:avLst/>
          </a:prstGeom>
          <a:noFill/>
        </p:spPr>
        <p:txBody>
          <a:bodyPr wrap="square">
            <a:spAutoFit/>
          </a:bodyPr>
          <a:lstStyle/>
          <a:p>
            <a:pPr marL="342900" indent="-342900">
              <a:lnSpc>
                <a:spcPts val="2800"/>
              </a:lnSpc>
              <a:spcAft>
                <a:spcPts val="2400"/>
              </a:spcAft>
              <a:buFont typeface="Wingdings" panose="05000000000000000000" pitchFamily="2" charset="2"/>
              <a:buChar char="ü"/>
            </a:pPr>
            <a:r>
              <a:rPr lang="en-US" altLang="zh-CN" sz="2000" b="1" dirty="0">
                <a:latin typeface="Times New Roman" panose="02020603050405020304" pitchFamily="18" charset="0"/>
                <a:cs typeface="Times New Roman" panose="02020603050405020304" pitchFamily="18" charset="0"/>
              </a:rPr>
              <a:t>Differences among regions</a:t>
            </a:r>
          </a:p>
        </p:txBody>
      </p:sp>
      <p:sp>
        <p:nvSpPr>
          <p:cNvPr id="3" name="矩形 2">
            <a:extLst>
              <a:ext uri="{FF2B5EF4-FFF2-40B4-BE49-F238E27FC236}">
                <a16:creationId xmlns:a16="http://schemas.microsoft.com/office/drawing/2014/main" id="{3D842E87-C88C-FEDE-A599-9B2F8EB354FA}"/>
              </a:ext>
            </a:extLst>
          </p:cNvPr>
          <p:cNvSpPr/>
          <p:nvPr/>
        </p:nvSpPr>
        <p:spPr>
          <a:xfrm>
            <a:off x="428196" y="516149"/>
            <a:ext cx="10174953" cy="400110"/>
          </a:xfrm>
          <a:prstGeom prst="rect">
            <a:avLst/>
          </a:prstGeom>
        </p:spPr>
        <p:txBody>
          <a:bodyPr wrap="square">
            <a:spAutoFit/>
          </a:bodyPr>
          <a:lstStyle/>
          <a:p>
            <a:pPr marL="342900" indent="-342900" algn="just">
              <a:buFont typeface="Wingdings" panose="05000000000000000000" pitchFamily="2" charset="2"/>
              <a:buChar char="Ø"/>
              <a:defRPr/>
            </a:pPr>
            <a:r>
              <a:rPr lang="en-US" altLang="zh-CN" sz="2000" b="1" dirty="0">
                <a:latin typeface="微软雅黑" panose="020B0503020204020204" pitchFamily="34" charset="-122"/>
                <a:ea typeface="微软雅黑" panose="020B0503020204020204" pitchFamily="34" charset="-122"/>
              </a:rPr>
              <a:t>Regional differences and Composition of China's digitalization level</a:t>
            </a:r>
            <a:endParaRPr lang="zh-CN" altLang="en-US" sz="2000" b="1" dirty="0">
              <a:latin typeface="微软雅黑" panose="020B0503020204020204" pitchFamily="34" charset="-122"/>
              <a:ea typeface="微软雅黑" panose="020B0503020204020204" pitchFamily="34" charset="-122"/>
            </a:endParaRPr>
          </a:p>
        </p:txBody>
      </p:sp>
      <p:graphicFrame>
        <p:nvGraphicFramePr>
          <p:cNvPr id="5" name="表格 4">
            <a:extLst>
              <a:ext uri="{FF2B5EF4-FFF2-40B4-BE49-F238E27FC236}">
                <a16:creationId xmlns:a16="http://schemas.microsoft.com/office/drawing/2014/main" id="{EADADAB4-3EE7-19F6-EC57-9D8846522D73}"/>
              </a:ext>
            </a:extLst>
          </p:cNvPr>
          <p:cNvGraphicFramePr>
            <a:graphicFrameLocks noGrp="1"/>
          </p:cNvGraphicFramePr>
          <p:nvPr>
            <p:extLst>
              <p:ext uri="{D42A27DB-BD31-4B8C-83A1-F6EECF244321}">
                <p14:modId xmlns:p14="http://schemas.microsoft.com/office/powerpoint/2010/main" val="2157868982"/>
              </p:ext>
            </p:extLst>
          </p:nvPr>
        </p:nvGraphicFramePr>
        <p:xfrm>
          <a:off x="251264" y="1397246"/>
          <a:ext cx="7647595" cy="4688460"/>
        </p:xfrm>
        <a:graphic>
          <a:graphicData uri="http://schemas.openxmlformats.org/drawingml/2006/table">
            <a:tbl>
              <a:tblPr firstRow="1" firstCol="1" bandRow="1">
                <a:tableStyleId>{B301B821-A1FF-4177-AEE7-76D212191A09}</a:tableStyleId>
              </a:tblPr>
              <a:tblGrid>
                <a:gridCol w="896600">
                  <a:extLst>
                    <a:ext uri="{9D8B030D-6E8A-4147-A177-3AD203B41FA5}">
                      <a16:colId xmlns:a16="http://schemas.microsoft.com/office/drawing/2014/main" val="3932015286"/>
                    </a:ext>
                  </a:extLst>
                </a:gridCol>
                <a:gridCol w="2262740">
                  <a:extLst>
                    <a:ext uri="{9D8B030D-6E8A-4147-A177-3AD203B41FA5}">
                      <a16:colId xmlns:a16="http://schemas.microsoft.com/office/drawing/2014/main" val="2397326264"/>
                    </a:ext>
                  </a:extLst>
                </a:gridCol>
                <a:gridCol w="1087365">
                  <a:extLst>
                    <a:ext uri="{9D8B030D-6E8A-4147-A177-3AD203B41FA5}">
                      <a16:colId xmlns:a16="http://schemas.microsoft.com/office/drawing/2014/main" val="2943162089"/>
                    </a:ext>
                  </a:extLst>
                </a:gridCol>
                <a:gridCol w="1170182">
                  <a:extLst>
                    <a:ext uri="{9D8B030D-6E8A-4147-A177-3AD203B41FA5}">
                      <a16:colId xmlns:a16="http://schemas.microsoft.com/office/drawing/2014/main" val="2415246448"/>
                    </a:ext>
                  </a:extLst>
                </a:gridCol>
                <a:gridCol w="1170182">
                  <a:extLst>
                    <a:ext uri="{9D8B030D-6E8A-4147-A177-3AD203B41FA5}">
                      <a16:colId xmlns:a16="http://schemas.microsoft.com/office/drawing/2014/main" val="492841485"/>
                    </a:ext>
                  </a:extLst>
                </a:gridCol>
                <a:gridCol w="1060526">
                  <a:extLst>
                    <a:ext uri="{9D8B030D-6E8A-4147-A177-3AD203B41FA5}">
                      <a16:colId xmlns:a16="http://schemas.microsoft.com/office/drawing/2014/main" val="809146972"/>
                    </a:ext>
                  </a:extLst>
                </a:gridCol>
              </a:tblGrid>
              <a:tr h="669780">
                <a:tc>
                  <a:txBody>
                    <a:bodyPr/>
                    <a:lstStyle/>
                    <a:p>
                      <a:pPr algn="ctr">
                        <a:buNone/>
                      </a:pPr>
                      <a:r>
                        <a:rPr lang="en-US" sz="1400" kern="0">
                          <a:effectLst/>
                          <a:latin typeface="Times New Roman" panose="02020603050405020304" pitchFamily="18" charset="0"/>
                          <a:cs typeface="Times New Roman" panose="02020603050405020304" pitchFamily="18" charset="0"/>
                        </a:rPr>
                        <a:t>Year</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buNone/>
                      </a:pPr>
                      <a:r>
                        <a:rPr lang="en-US" sz="1400" kern="0" dirty="0">
                          <a:effectLst/>
                          <a:latin typeface="Times New Roman" panose="02020603050405020304" pitchFamily="18" charset="0"/>
                          <a:cs typeface="Times New Roman" panose="02020603050405020304" pitchFamily="18" charset="0"/>
                        </a:rPr>
                        <a:t>Indicator</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buNone/>
                      </a:pPr>
                      <a:r>
                        <a:rPr lang="en-US" sz="1400" kern="0">
                          <a:effectLst/>
                          <a:latin typeface="Times New Roman" panose="02020603050405020304" pitchFamily="18" charset="0"/>
                          <a:cs typeface="Times New Roman" panose="02020603050405020304" pitchFamily="18" charset="0"/>
                        </a:rPr>
                        <a:t>Eastern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buNone/>
                      </a:pPr>
                      <a:r>
                        <a:rPr lang="en-US" sz="1400" kern="0">
                          <a:effectLst/>
                          <a:latin typeface="Times New Roman" panose="02020603050405020304" pitchFamily="18" charset="0"/>
                          <a:cs typeface="Times New Roman" panose="02020603050405020304" pitchFamily="18" charset="0"/>
                        </a:rPr>
                        <a:t>Central </a:t>
                      </a:r>
                      <a:endParaRPr lang="zh-CN" sz="1400" kern="100">
                        <a:effectLst/>
                        <a:latin typeface="Times New Roman" panose="02020603050405020304" pitchFamily="18" charset="0"/>
                        <a:cs typeface="Times New Roman" panose="02020603050405020304" pitchFamily="18" charset="0"/>
                      </a:endParaRPr>
                    </a:p>
                    <a:p>
                      <a:pPr algn="ctr">
                        <a:buNone/>
                      </a:pPr>
                      <a:r>
                        <a:rPr lang="en-US" sz="1400" kern="0">
                          <a:effectLst/>
                          <a:latin typeface="Times New Roman" panose="02020603050405020304" pitchFamily="18" charset="0"/>
                          <a:cs typeface="Times New Roman" panose="02020603050405020304" pitchFamily="18" charset="0"/>
                        </a:rPr>
                        <a:t>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buNone/>
                      </a:pPr>
                      <a:r>
                        <a:rPr lang="en-US" sz="1400" kern="0">
                          <a:effectLst/>
                          <a:latin typeface="Times New Roman" panose="02020603050405020304" pitchFamily="18" charset="0"/>
                          <a:cs typeface="Times New Roman" panose="02020603050405020304" pitchFamily="18" charset="0"/>
                        </a:rPr>
                        <a:t>Western </a:t>
                      </a:r>
                      <a:endParaRPr lang="zh-CN" sz="1400" kern="100">
                        <a:effectLst/>
                        <a:latin typeface="Times New Roman" panose="02020603050405020304" pitchFamily="18" charset="0"/>
                        <a:cs typeface="Times New Roman" panose="02020603050405020304" pitchFamily="18" charset="0"/>
                      </a:endParaRPr>
                    </a:p>
                    <a:p>
                      <a:pPr algn="ctr">
                        <a:buNone/>
                      </a:pPr>
                      <a:r>
                        <a:rPr lang="en-US" sz="1400" kern="0">
                          <a:effectLst/>
                          <a:latin typeface="Times New Roman" panose="02020603050405020304" pitchFamily="18" charset="0"/>
                          <a:cs typeface="Times New Roman" panose="02020603050405020304" pitchFamily="18" charset="0"/>
                        </a:rPr>
                        <a:t>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ctr">
                        <a:buNone/>
                      </a:pPr>
                      <a:r>
                        <a:rPr lang="en-US" sz="1400" kern="0">
                          <a:effectLst/>
                          <a:latin typeface="Times New Roman" panose="02020603050405020304" pitchFamily="18" charset="0"/>
                          <a:cs typeface="Times New Roman" panose="02020603050405020304" pitchFamily="18" charset="0"/>
                        </a:rPr>
                        <a:t>Northeast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38331476"/>
                  </a:ext>
                </a:extLst>
              </a:tr>
              <a:tr h="334890">
                <a:tc rowSpan="3">
                  <a:txBody>
                    <a:bodyPr/>
                    <a:lstStyle/>
                    <a:p>
                      <a:pPr algn="ctr">
                        <a:buNone/>
                      </a:pPr>
                      <a:r>
                        <a:rPr lang="en-US" sz="1400" kern="0" dirty="0">
                          <a:effectLst/>
                          <a:latin typeface="Times New Roman" panose="02020603050405020304" pitchFamily="18" charset="0"/>
                          <a:cs typeface="Times New Roman" panose="02020603050405020304" pitchFamily="18" charset="0"/>
                        </a:rPr>
                        <a:t>2002</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just">
                        <a:buNone/>
                      </a:pPr>
                      <a:r>
                        <a:rPr lang="en-US" sz="1400" kern="0">
                          <a:effectLst/>
                          <a:latin typeface="Times New Roman" panose="02020603050405020304" pitchFamily="18" charset="0"/>
                          <a:cs typeface="Times New Roman" panose="02020603050405020304" pitchFamily="18" charset="0"/>
                        </a:rPr>
                        <a:t>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10.1%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3.7%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677531198"/>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Indirect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545028243"/>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Total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15.4%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6.7%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8.4%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775026901"/>
                  </a:ext>
                </a:extLst>
              </a:tr>
              <a:tr h="334890">
                <a:tc rowSpan="3">
                  <a:txBody>
                    <a:bodyPr/>
                    <a:lstStyle/>
                    <a:p>
                      <a:pPr algn="ctr">
                        <a:buNone/>
                      </a:pPr>
                      <a:r>
                        <a:rPr lang="en-US" sz="1400" kern="0">
                          <a:effectLst/>
                          <a:latin typeface="Times New Roman" panose="02020603050405020304" pitchFamily="18" charset="0"/>
                          <a:cs typeface="Times New Roman" panose="02020603050405020304" pitchFamily="18" charset="0"/>
                        </a:rPr>
                        <a:t>2007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just">
                        <a:buNone/>
                      </a:pPr>
                      <a:r>
                        <a:rPr lang="en-US" sz="1400" kern="0">
                          <a:effectLst/>
                          <a:latin typeface="Times New Roman" panose="02020603050405020304" pitchFamily="18" charset="0"/>
                          <a:cs typeface="Times New Roman" panose="02020603050405020304" pitchFamily="18" charset="0"/>
                        </a:rPr>
                        <a:t>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16.3%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3.8%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05278447"/>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Indirect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814526112"/>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Total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21.8%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8.3%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8.3%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9.2%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835346745"/>
                  </a:ext>
                </a:extLst>
              </a:tr>
              <a:tr h="334890">
                <a:tc rowSpan="3">
                  <a:txBody>
                    <a:bodyPr/>
                    <a:lstStyle/>
                    <a:p>
                      <a:pPr algn="ctr">
                        <a:buNone/>
                      </a:pPr>
                      <a:r>
                        <a:rPr lang="en-US" sz="1400" kern="0">
                          <a:effectLst/>
                          <a:latin typeface="Times New Roman" panose="02020603050405020304" pitchFamily="18" charset="0"/>
                          <a:cs typeface="Times New Roman" panose="02020603050405020304" pitchFamily="18" charset="0"/>
                        </a:rPr>
                        <a:t>2012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just">
                        <a:buNone/>
                      </a:pPr>
                      <a:r>
                        <a:rPr lang="en-US" sz="1400" kern="0">
                          <a:effectLst/>
                          <a:latin typeface="Times New Roman" panose="02020603050405020304" pitchFamily="18" charset="0"/>
                          <a:cs typeface="Times New Roman" panose="02020603050405020304" pitchFamily="18" charset="0"/>
                        </a:rPr>
                        <a:t>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6.3%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7.3%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075773314"/>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Indirect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3.5%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346462032"/>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Total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21.1%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13.4%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11.0%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82495883"/>
                  </a:ext>
                </a:extLst>
              </a:tr>
              <a:tr h="334890">
                <a:tc rowSpan="3">
                  <a:txBody>
                    <a:bodyPr/>
                    <a:lstStyle/>
                    <a:p>
                      <a:pPr algn="ctr">
                        <a:buNone/>
                      </a:pPr>
                      <a:r>
                        <a:rPr lang="en-US" sz="1400" kern="0">
                          <a:effectLst/>
                          <a:latin typeface="Times New Roman" panose="02020603050405020304" pitchFamily="18" charset="0"/>
                          <a:cs typeface="Times New Roman" panose="02020603050405020304" pitchFamily="18" charset="0"/>
                        </a:rPr>
                        <a:t>2017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just">
                        <a:buNone/>
                      </a:pPr>
                      <a:r>
                        <a:rPr lang="en-US" sz="1400" kern="0">
                          <a:effectLst/>
                          <a:latin typeface="Times New Roman" panose="02020603050405020304" pitchFamily="18" charset="0"/>
                          <a:cs typeface="Times New Roman" panose="02020603050405020304" pitchFamily="18" charset="0"/>
                        </a:rPr>
                        <a:t>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16.8%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8.5%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10.1%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761535365"/>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Indirect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9.3%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7.3%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5.0%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606109412"/>
                  </a:ext>
                </a:extLst>
              </a:tr>
              <a:tr h="334890">
                <a:tc vMerge="1">
                  <a:txBody>
                    <a:bodyPr/>
                    <a:lstStyle/>
                    <a:p>
                      <a:endParaRPr lang="zh-CN" altLang="en-US"/>
                    </a:p>
                  </a:txBody>
                  <a:tcPr/>
                </a:tc>
                <a:tc>
                  <a:txBody>
                    <a:bodyPr/>
                    <a:lstStyle/>
                    <a:p>
                      <a:pPr algn="just">
                        <a:buNone/>
                      </a:pPr>
                      <a:r>
                        <a:rPr lang="en-US" sz="1400" kern="0">
                          <a:effectLst/>
                          <a:latin typeface="Times New Roman" panose="02020603050405020304" pitchFamily="18" charset="0"/>
                          <a:cs typeface="Times New Roman" panose="02020603050405020304" pitchFamily="18" charset="0"/>
                        </a:rPr>
                        <a:t>Total digitalization</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24.7%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18.3%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a:effectLst/>
                          <a:latin typeface="Times New Roman" panose="02020603050405020304" pitchFamily="18" charset="0"/>
                          <a:cs typeface="Times New Roman" panose="02020603050405020304" pitchFamily="18" charset="0"/>
                        </a:rPr>
                        <a:t>18.3%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tc>
                  <a:txBody>
                    <a:bodyPr/>
                    <a:lstStyle/>
                    <a:p>
                      <a:pPr algn="r">
                        <a:buNone/>
                      </a:pPr>
                      <a:r>
                        <a:rPr lang="en-US" sz="1400" kern="0" dirty="0">
                          <a:effectLst/>
                          <a:latin typeface="Times New Roman" panose="02020603050405020304" pitchFamily="18" charset="0"/>
                          <a:cs typeface="Times New Roman" panose="02020603050405020304" pitchFamily="18" charset="0"/>
                        </a:rPr>
                        <a:t>13.7%</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952728773"/>
                  </a:ext>
                </a:extLst>
              </a:tr>
            </a:tbl>
          </a:graphicData>
        </a:graphic>
      </p:graphicFrame>
      <p:sp>
        <p:nvSpPr>
          <p:cNvPr id="8" name="文本框 7">
            <a:extLst>
              <a:ext uri="{FF2B5EF4-FFF2-40B4-BE49-F238E27FC236}">
                <a16:creationId xmlns:a16="http://schemas.microsoft.com/office/drawing/2014/main" id="{0920064B-300B-3819-F67B-B631F7BBBA31}"/>
              </a:ext>
            </a:extLst>
          </p:cNvPr>
          <p:cNvSpPr txBox="1"/>
          <p:nvPr/>
        </p:nvSpPr>
        <p:spPr>
          <a:xfrm>
            <a:off x="167801" y="1053788"/>
            <a:ext cx="7731058" cy="338554"/>
          </a:xfrm>
          <a:prstGeom prst="rect">
            <a:avLst/>
          </a:prstGeom>
          <a:noFill/>
        </p:spPr>
        <p:txBody>
          <a:bodyPr wrap="square">
            <a:spAutoFit/>
          </a:bodyPr>
          <a:lstStyle/>
          <a:p>
            <a:pPr algn="ctr"/>
            <a:r>
              <a:rPr lang="en-US" altLang="zh-CN" sz="1600" dirty="0">
                <a:latin typeface="Times New Roman" panose="02020603050405020304" pitchFamily="18" charset="0"/>
                <a:cs typeface="Times New Roman" panose="02020603050405020304" pitchFamily="18" charset="0"/>
              </a:rPr>
              <a:t>Table 4. Digitalization Level in Different Regions of China from 2002 to 2017</a:t>
            </a:r>
            <a:endParaRPr lang="zh-CN" altLang="en-US" sz="1600" dirty="0">
              <a:latin typeface="Times New Roman" panose="02020603050405020304" pitchFamily="18" charset="0"/>
              <a:cs typeface="Times New Roman" panose="02020603050405020304" pitchFamily="18" charset="0"/>
            </a:endParaRPr>
          </a:p>
        </p:txBody>
      </p:sp>
      <p:sp>
        <p:nvSpPr>
          <p:cNvPr id="10" name="文本框 9">
            <a:extLst>
              <a:ext uri="{FF2B5EF4-FFF2-40B4-BE49-F238E27FC236}">
                <a16:creationId xmlns:a16="http://schemas.microsoft.com/office/drawing/2014/main" id="{BF6D5B98-F0D2-AB07-2C44-EE496825B072}"/>
              </a:ext>
            </a:extLst>
          </p:cNvPr>
          <p:cNvSpPr txBox="1"/>
          <p:nvPr/>
        </p:nvSpPr>
        <p:spPr>
          <a:xfrm>
            <a:off x="8448541" y="1846621"/>
            <a:ext cx="3308030" cy="3596113"/>
          </a:xfrm>
          <a:prstGeom prst="rect">
            <a:avLst/>
          </a:prstGeom>
          <a:noFill/>
        </p:spPr>
        <p:txBody>
          <a:bodyPr wrap="square">
            <a:spAutoFit/>
          </a:bodyPr>
          <a:lstStyle/>
          <a:p>
            <a:pPr marL="285750" indent="-285750">
              <a:lnSpc>
                <a:spcPts val="2800"/>
              </a:lnSpc>
              <a:spcAft>
                <a:spcPts val="24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A prominent phenomenon of the digital divide among regions</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The digitalization level of the eastern region &gt; other regions</a:t>
            </a:r>
            <a:r>
              <a:rPr lang="zh-CN" altLang="en-US" dirty="0">
                <a:latin typeface="Times New Roman" panose="02020603050405020304" pitchFamily="18" charset="0"/>
                <a:cs typeface="Times New Roman" panose="02020603050405020304" pitchFamily="18" charset="0"/>
              </a:rPr>
              <a:t>；</a:t>
            </a:r>
            <a:endParaRPr lang="en-US" altLang="zh-CN" dirty="0">
              <a:latin typeface="Times New Roman" panose="02020603050405020304" pitchFamily="18" charset="0"/>
              <a:cs typeface="Times New Roman" panose="02020603050405020304" pitchFamily="18" charset="0"/>
            </a:endParaRPr>
          </a:p>
          <a:p>
            <a:pPr marL="285750" indent="-285750">
              <a:lnSpc>
                <a:spcPts val="2800"/>
              </a:lnSpc>
              <a:spcAft>
                <a:spcPts val="18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regional digital divide shows a fluctuating development trend</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2002-2007</a:t>
            </a:r>
            <a:r>
              <a:rPr lang="zh-CN" altLang="en-US"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cs typeface="Times New Roman" panose="02020603050405020304" pitchFamily="18" charset="0"/>
              </a:rPr>
              <a:t>,</a:t>
            </a:r>
            <a:r>
              <a:rPr lang="zh-CN" altLang="en-US" dirty="0">
                <a:latin typeface="Times New Roman" panose="02020603050405020304" pitchFamily="18" charset="0"/>
                <a:cs typeface="Times New Roman" panose="02020603050405020304" pitchFamily="18" charset="0"/>
              </a:rPr>
              <a:t> </a:t>
            </a:r>
            <a:r>
              <a:rPr lang="en-US" altLang="zh-CN" dirty="0">
                <a:latin typeface="Times New Roman" panose="02020603050405020304" pitchFamily="18" charset="0"/>
                <a:cs typeface="Times New Roman" panose="02020603050405020304" pitchFamily="18" charset="0"/>
              </a:rPr>
              <a:t>2007-2017</a:t>
            </a:r>
            <a:r>
              <a:rPr lang="zh-CN" alt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43816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13</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C0A47F73-C3F4-4D79-ACA0-F545F854C636}"/>
              </a:ext>
            </a:extLst>
          </p:cNvPr>
          <p:cNvSpPr txBox="1"/>
          <p:nvPr/>
        </p:nvSpPr>
        <p:spPr>
          <a:xfrm>
            <a:off x="8935497" y="1632261"/>
            <a:ext cx="2821074" cy="646331"/>
          </a:xfrm>
          <a:prstGeom prst="rect">
            <a:avLst/>
          </a:prstGeom>
          <a:noFill/>
        </p:spPr>
        <p:txBody>
          <a:bodyPr wrap="square">
            <a:spAutoFit/>
          </a:bodyPr>
          <a:lstStyle/>
          <a:p>
            <a:endParaRPr lang="en-US" altLang="zh-CN" dirty="0"/>
          </a:p>
          <a:p>
            <a:endParaRPr lang="zh-CN" altLang="en-US" dirty="0"/>
          </a:p>
        </p:txBody>
      </p:sp>
      <p:sp>
        <p:nvSpPr>
          <p:cNvPr id="5" name="文本框 4">
            <a:extLst>
              <a:ext uri="{FF2B5EF4-FFF2-40B4-BE49-F238E27FC236}">
                <a16:creationId xmlns:a16="http://schemas.microsoft.com/office/drawing/2014/main" id="{6BC1246B-A300-749E-3F57-1B2D8B76C655}"/>
              </a:ext>
            </a:extLst>
          </p:cNvPr>
          <p:cNvSpPr txBox="1"/>
          <p:nvPr/>
        </p:nvSpPr>
        <p:spPr>
          <a:xfrm>
            <a:off x="7457199" y="1194843"/>
            <a:ext cx="4299372" cy="4891724"/>
          </a:xfrm>
          <a:prstGeom prst="rect">
            <a:avLst/>
          </a:prstGeom>
          <a:noFill/>
        </p:spPr>
        <p:txBody>
          <a:bodyPr wrap="square">
            <a:spAutoFit/>
          </a:bodyPr>
          <a:lstStyle/>
          <a:p>
            <a:pPr marL="285750" indent="-285750">
              <a:lnSpc>
                <a:spcPts val="26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unbalanced distribution of foreign capital has become an important reason for the emergence of the regional digital divide.</a:t>
            </a:r>
          </a:p>
          <a:p>
            <a:pPr marL="285750" indent="-285750">
              <a:lnSpc>
                <a:spcPts val="26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eastern region is more favored by foreign capital (foreign-funded enterprises in eastern region &gt; other regions);</a:t>
            </a:r>
          </a:p>
          <a:p>
            <a:pPr marL="285750" indent="-285750">
              <a:lnSpc>
                <a:spcPts val="26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layout of foreign capital is constantly expanding in central and western regions, creating new growth space for local industrial upgrading (HMT-funded enterprises in the central and western regions &gt; eastern region after 2007).</a:t>
            </a:r>
            <a:endParaRPr lang="zh-CN" altLang="en-US" dirty="0">
              <a:latin typeface="Times New Roman" panose="02020603050405020304" pitchFamily="18" charset="0"/>
              <a:cs typeface="Times New Roman" panose="02020603050405020304" pitchFamily="18" charset="0"/>
            </a:endParaRPr>
          </a:p>
        </p:txBody>
      </p:sp>
      <p:graphicFrame>
        <p:nvGraphicFramePr>
          <p:cNvPr id="9" name="表格 8">
            <a:extLst>
              <a:ext uri="{FF2B5EF4-FFF2-40B4-BE49-F238E27FC236}">
                <a16:creationId xmlns:a16="http://schemas.microsoft.com/office/drawing/2014/main" id="{BA5C555A-386E-9C84-FC48-A4D33044B780}"/>
              </a:ext>
            </a:extLst>
          </p:cNvPr>
          <p:cNvGraphicFramePr>
            <a:graphicFrameLocks noGrp="1"/>
          </p:cNvGraphicFramePr>
          <p:nvPr>
            <p:extLst>
              <p:ext uri="{D42A27DB-BD31-4B8C-83A1-F6EECF244321}">
                <p14:modId xmlns:p14="http://schemas.microsoft.com/office/powerpoint/2010/main" val="2301365924"/>
              </p:ext>
            </p:extLst>
          </p:nvPr>
        </p:nvGraphicFramePr>
        <p:xfrm>
          <a:off x="421531" y="1077550"/>
          <a:ext cx="6458507" cy="5196782"/>
        </p:xfrm>
        <a:graphic>
          <a:graphicData uri="http://schemas.openxmlformats.org/drawingml/2006/table">
            <a:tbl>
              <a:tblPr firstRow="1" firstCol="1" bandRow="1">
                <a:tableStyleId>{B301B821-A1FF-4177-AEE7-76D212191A09}</a:tableStyleId>
              </a:tblPr>
              <a:tblGrid>
                <a:gridCol w="697612">
                  <a:extLst>
                    <a:ext uri="{9D8B030D-6E8A-4147-A177-3AD203B41FA5}">
                      <a16:colId xmlns:a16="http://schemas.microsoft.com/office/drawing/2014/main" val="3307615644"/>
                    </a:ext>
                  </a:extLst>
                </a:gridCol>
                <a:gridCol w="515438">
                  <a:extLst>
                    <a:ext uri="{9D8B030D-6E8A-4147-A177-3AD203B41FA5}">
                      <a16:colId xmlns:a16="http://schemas.microsoft.com/office/drawing/2014/main" val="1301372471"/>
                    </a:ext>
                  </a:extLst>
                </a:gridCol>
                <a:gridCol w="515438">
                  <a:extLst>
                    <a:ext uri="{9D8B030D-6E8A-4147-A177-3AD203B41FA5}">
                      <a16:colId xmlns:a16="http://schemas.microsoft.com/office/drawing/2014/main" val="2451149512"/>
                    </a:ext>
                  </a:extLst>
                </a:gridCol>
                <a:gridCol w="588451">
                  <a:extLst>
                    <a:ext uri="{9D8B030D-6E8A-4147-A177-3AD203B41FA5}">
                      <a16:colId xmlns:a16="http://schemas.microsoft.com/office/drawing/2014/main" val="2519068592"/>
                    </a:ext>
                  </a:extLst>
                </a:gridCol>
                <a:gridCol w="588451">
                  <a:extLst>
                    <a:ext uri="{9D8B030D-6E8A-4147-A177-3AD203B41FA5}">
                      <a16:colId xmlns:a16="http://schemas.microsoft.com/office/drawing/2014/main" val="239203439"/>
                    </a:ext>
                  </a:extLst>
                </a:gridCol>
                <a:gridCol w="515438">
                  <a:extLst>
                    <a:ext uri="{9D8B030D-6E8A-4147-A177-3AD203B41FA5}">
                      <a16:colId xmlns:a16="http://schemas.microsoft.com/office/drawing/2014/main" val="3781520123"/>
                    </a:ext>
                  </a:extLst>
                </a:gridCol>
                <a:gridCol w="588451">
                  <a:extLst>
                    <a:ext uri="{9D8B030D-6E8A-4147-A177-3AD203B41FA5}">
                      <a16:colId xmlns:a16="http://schemas.microsoft.com/office/drawing/2014/main" val="3738913690"/>
                    </a:ext>
                  </a:extLst>
                </a:gridCol>
                <a:gridCol w="636163">
                  <a:extLst>
                    <a:ext uri="{9D8B030D-6E8A-4147-A177-3AD203B41FA5}">
                      <a16:colId xmlns:a16="http://schemas.microsoft.com/office/drawing/2014/main" val="43696848"/>
                    </a:ext>
                  </a:extLst>
                </a:gridCol>
                <a:gridCol w="636163">
                  <a:extLst>
                    <a:ext uri="{9D8B030D-6E8A-4147-A177-3AD203B41FA5}">
                      <a16:colId xmlns:a16="http://schemas.microsoft.com/office/drawing/2014/main" val="235084058"/>
                    </a:ext>
                  </a:extLst>
                </a:gridCol>
                <a:gridCol w="588451">
                  <a:extLst>
                    <a:ext uri="{9D8B030D-6E8A-4147-A177-3AD203B41FA5}">
                      <a16:colId xmlns:a16="http://schemas.microsoft.com/office/drawing/2014/main" val="2241881213"/>
                    </a:ext>
                  </a:extLst>
                </a:gridCol>
                <a:gridCol w="588451">
                  <a:extLst>
                    <a:ext uri="{9D8B030D-6E8A-4147-A177-3AD203B41FA5}">
                      <a16:colId xmlns:a16="http://schemas.microsoft.com/office/drawing/2014/main" val="3857867981"/>
                    </a:ext>
                  </a:extLst>
                </a:gridCol>
              </a:tblGrid>
              <a:tr h="198238">
                <a:tc rowSpan="2">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Region</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rowSpan="2">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Year</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gridSpan="3">
                  <a:txBody>
                    <a:bodyPr/>
                    <a:lstStyle/>
                    <a:p>
                      <a:pPr algn="ctr">
                        <a:buNone/>
                      </a:pPr>
                      <a:r>
                        <a:rPr lang="en-US" sz="1200" kern="0" dirty="0">
                          <a:solidFill>
                            <a:schemeClr val="tx1"/>
                          </a:solidFill>
                          <a:effectLst/>
                        </a:rPr>
                        <a:t>D</a:t>
                      </a:r>
                      <a:endParaRPr lang="zh-CN" sz="1400" kern="100" dirty="0">
                        <a:solidFill>
                          <a:schemeClr val="tx1"/>
                        </a:solidFill>
                        <a:effectLst/>
                        <a:latin typeface="等线" panose="02010600030101010101" pitchFamily="2" charset="-122"/>
                        <a:ea typeface="等线" panose="02010600030101010101" pitchFamily="2" charset="-122"/>
                        <a:cs typeface="Times New Roman" panose="02020603050405020304" pitchFamily="18" charset="0"/>
                      </a:endParaRPr>
                    </a:p>
                  </a:txBody>
                  <a:tcPr marL="55946" marR="55946" marT="0" marB="0" anchor="ctr">
                    <a:noFill/>
                  </a:tcPr>
                </a:tc>
                <a:tc hMerge="1">
                  <a:txBody>
                    <a:bodyPr/>
                    <a:lstStyle/>
                    <a:p>
                      <a:endParaRPr lang="zh-CN" altLang="en-US"/>
                    </a:p>
                  </a:txBody>
                  <a:tcPr/>
                </a:tc>
                <a:tc hMerge="1">
                  <a:txBody>
                    <a:bodyPr/>
                    <a:lstStyle/>
                    <a:p>
                      <a:endParaRPr lang="zh-CN" altLang="en-US"/>
                    </a:p>
                  </a:txBody>
                  <a:tcPr/>
                </a:tc>
                <a:tc gridSpan="3">
                  <a:txBody>
                    <a:bodyPr/>
                    <a:lstStyle/>
                    <a:p>
                      <a:pPr algn="ctr">
                        <a:buNone/>
                      </a:pPr>
                      <a:r>
                        <a:rPr lang="en-US" sz="1200" kern="0" dirty="0">
                          <a:solidFill>
                            <a:schemeClr val="tx1"/>
                          </a:solidFill>
                          <a:effectLst/>
                        </a:rPr>
                        <a:t>H</a:t>
                      </a:r>
                      <a:endParaRPr lang="zh-CN" sz="1400" kern="100" dirty="0">
                        <a:solidFill>
                          <a:schemeClr val="tx1"/>
                        </a:solidFill>
                        <a:effectLst/>
                        <a:latin typeface="等线" panose="02010600030101010101" pitchFamily="2" charset="-122"/>
                        <a:ea typeface="等线" panose="02010600030101010101" pitchFamily="2" charset="-122"/>
                        <a:cs typeface="Times New Roman" panose="02020603050405020304" pitchFamily="18" charset="0"/>
                      </a:endParaRPr>
                    </a:p>
                  </a:txBody>
                  <a:tcPr marL="55946" marR="55946" marT="0" marB="0" anchor="ctr">
                    <a:noFill/>
                  </a:tcPr>
                </a:tc>
                <a:tc hMerge="1">
                  <a:txBody>
                    <a:bodyPr/>
                    <a:lstStyle/>
                    <a:p>
                      <a:endParaRPr lang="zh-CN" altLang="en-US"/>
                    </a:p>
                  </a:txBody>
                  <a:tcPr/>
                </a:tc>
                <a:tc hMerge="1">
                  <a:txBody>
                    <a:bodyPr/>
                    <a:lstStyle/>
                    <a:p>
                      <a:endParaRPr lang="zh-CN" altLang="en-US"/>
                    </a:p>
                  </a:txBody>
                  <a:tcPr/>
                </a:tc>
                <a:tc gridSpan="3">
                  <a:txBody>
                    <a:bodyPr/>
                    <a:lstStyle/>
                    <a:p>
                      <a:pPr algn="ctr">
                        <a:buNone/>
                      </a:pPr>
                      <a:r>
                        <a:rPr lang="en-US" sz="1200" kern="0" dirty="0">
                          <a:solidFill>
                            <a:schemeClr val="tx1"/>
                          </a:solidFill>
                          <a:effectLst/>
                        </a:rPr>
                        <a:t>F</a:t>
                      </a:r>
                      <a:endParaRPr lang="zh-CN" sz="1400" kern="100" dirty="0">
                        <a:solidFill>
                          <a:schemeClr val="tx1"/>
                        </a:solidFill>
                        <a:effectLst/>
                        <a:latin typeface="等线" panose="02010600030101010101" pitchFamily="2" charset="-122"/>
                        <a:ea typeface="等线" panose="02010600030101010101" pitchFamily="2" charset="-122"/>
                        <a:cs typeface="Times New Roman" panose="02020603050405020304" pitchFamily="18" charset="0"/>
                      </a:endParaRPr>
                    </a:p>
                  </a:txBody>
                  <a:tcPr marL="55946" marR="55946" marT="0" marB="0" anchor="ctr">
                    <a:no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616840852"/>
                  </a:ext>
                </a:extLst>
              </a:tr>
              <a:tr h="294032">
                <a:tc vMerge="1">
                  <a:txBody>
                    <a:bodyPr/>
                    <a:lstStyle/>
                    <a:p>
                      <a:endParaRPr lang="zh-CN" altLang="en-US"/>
                    </a:p>
                  </a:txBody>
                  <a:tcPr/>
                </a:tc>
                <a:tc vMerge="1">
                  <a:txBody>
                    <a:bodyPr/>
                    <a:lstStyle/>
                    <a:p>
                      <a:endParaRPr lang="zh-CN" altLang="en-US"/>
                    </a:p>
                  </a:txBody>
                  <a:tcPr/>
                </a:tc>
                <a:tc>
                  <a:txBody>
                    <a:bodyPr/>
                    <a:lstStyle/>
                    <a:p>
                      <a:pPr algn="ctr">
                        <a:buNone/>
                      </a:pPr>
                      <a:r>
                        <a:rPr lang="en-US" sz="1200" kern="0">
                          <a:solidFill>
                            <a:schemeClr val="tx1"/>
                          </a:solidFill>
                          <a:effectLst/>
                          <a:latin typeface="Times New Roman" panose="02020603050405020304" pitchFamily="18" charset="0"/>
                          <a:cs typeface="Times New Roman" panose="02020603050405020304" pitchFamily="18" charset="0"/>
                        </a:rPr>
                        <a:t>Total</a:t>
                      </a:r>
                      <a:endParaRPr lang="zh-CN" sz="1400" kern="10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a:solidFill>
                            <a:schemeClr val="tx1"/>
                          </a:solidFill>
                          <a:effectLst/>
                          <a:latin typeface="Times New Roman" panose="02020603050405020304" pitchFamily="18" charset="0"/>
                          <a:cs typeface="Times New Roman" panose="02020603050405020304" pitchFamily="18" charset="0"/>
                        </a:rPr>
                        <a:t>Direct</a:t>
                      </a:r>
                      <a:endParaRPr lang="zh-CN" sz="1400" kern="10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Indirect</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a:solidFill>
                            <a:schemeClr val="tx1"/>
                          </a:solidFill>
                          <a:effectLst/>
                          <a:latin typeface="Times New Roman" panose="02020603050405020304" pitchFamily="18" charset="0"/>
                          <a:cs typeface="Times New Roman" panose="02020603050405020304" pitchFamily="18" charset="0"/>
                        </a:rPr>
                        <a:t>Total</a:t>
                      </a:r>
                      <a:endParaRPr lang="zh-CN" sz="1400" kern="10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a:solidFill>
                            <a:schemeClr val="tx1"/>
                          </a:solidFill>
                          <a:effectLst/>
                          <a:latin typeface="Times New Roman" panose="02020603050405020304" pitchFamily="18" charset="0"/>
                          <a:cs typeface="Times New Roman" panose="02020603050405020304" pitchFamily="18" charset="0"/>
                        </a:rPr>
                        <a:t>Direct</a:t>
                      </a:r>
                      <a:endParaRPr lang="zh-CN" sz="1400" kern="10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Indirect</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Total</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Direct</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tc>
                  <a:txBody>
                    <a:bodyPr/>
                    <a:lstStyle/>
                    <a:p>
                      <a:pPr algn="ctr">
                        <a:buNone/>
                      </a:pPr>
                      <a:r>
                        <a:rPr lang="en-US" sz="1200" kern="0" dirty="0">
                          <a:solidFill>
                            <a:schemeClr val="tx1"/>
                          </a:solidFill>
                          <a:effectLst/>
                          <a:latin typeface="Times New Roman" panose="02020603050405020304" pitchFamily="18" charset="0"/>
                          <a:cs typeface="Times New Roman" panose="02020603050405020304" pitchFamily="18" charset="0"/>
                        </a:rPr>
                        <a:t>Indirect</a:t>
                      </a:r>
                      <a:endParaRPr lang="zh-CN" sz="1400" kern="100" dirty="0">
                        <a:solidFill>
                          <a:schemeClr val="tx1"/>
                        </a:solidFill>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noFill/>
                  </a:tcPr>
                </a:tc>
                <a:extLst>
                  <a:ext uri="{0D108BD9-81ED-4DB2-BD59-A6C34878D82A}">
                    <a16:rowId xmlns:a16="http://schemas.microsoft.com/office/drawing/2014/main" val="2920408081"/>
                  </a:ext>
                </a:extLst>
              </a:tr>
              <a:tr h="294032">
                <a:tc rowSpan="4">
                  <a:txBody>
                    <a:bodyPr/>
                    <a:lstStyle/>
                    <a:p>
                      <a:pPr algn="ctr">
                        <a:buNone/>
                      </a:pPr>
                      <a:r>
                        <a:rPr lang="en-US" sz="1200" kern="0">
                          <a:effectLst/>
                          <a:latin typeface="Times New Roman" panose="02020603050405020304" pitchFamily="18" charset="0"/>
                          <a:cs typeface="Times New Roman" panose="02020603050405020304" pitchFamily="18" charset="0"/>
                        </a:rPr>
                        <a:t>Eastern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ctr">
                        <a:buNone/>
                      </a:pPr>
                      <a:r>
                        <a:rPr lang="en-US" sz="1200" kern="0">
                          <a:effectLst/>
                          <a:latin typeface="Times New Roman" panose="02020603050405020304" pitchFamily="18" charset="0"/>
                          <a:cs typeface="Times New Roman" panose="02020603050405020304" pitchFamily="18" charset="0"/>
                        </a:rPr>
                        <a:t>2002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27.0%</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21.9%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38.8%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33.4%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1634344912"/>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2007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10.6%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37.3%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33.1%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4.2%</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47.2%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42.5%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840488914"/>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37.4%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31.1%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43.8%</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38.1%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28295361"/>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17.8%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9.3%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42.3%</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36.4%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44.9%</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38.7%</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3260291744"/>
                  </a:ext>
                </a:extLst>
              </a:tr>
              <a:tr h="294032">
                <a:tc rowSpan="4">
                  <a:txBody>
                    <a:bodyPr/>
                    <a:lstStyle/>
                    <a:p>
                      <a:pPr algn="ctr">
                        <a:buNone/>
                      </a:pPr>
                      <a:r>
                        <a:rPr lang="en-US" sz="1200" kern="0">
                          <a:effectLst/>
                          <a:latin typeface="Times New Roman" panose="02020603050405020304" pitchFamily="18" charset="0"/>
                          <a:cs typeface="Times New Roman" panose="02020603050405020304" pitchFamily="18" charset="0"/>
                        </a:rPr>
                        <a:t>Central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ctr">
                        <a:buNone/>
                      </a:pPr>
                      <a:r>
                        <a:rPr lang="en-US" sz="1200" kern="0">
                          <a:effectLst/>
                          <a:latin typeface="Times New Roman" panose="02020603050405020304" pitchFamily="18" charset="0"/>
                          <a:cs typeface="Times New Roman" panose="02020603050405020304" pitchFamily="18" charset="0"/>
                        </a:rPr>
                        <a:t>2002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14.2%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11.8%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18.6%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15.4%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3372962729"/>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2007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31.4%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28.9%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20.6%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16.9%</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1542128250"/>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10.8%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58.9%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18.6%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13.9%</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4010408302"/>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16.0%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66.2%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20.9%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15.4%</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2015411912"/>
                  </a:ext>
                </a:extLst>
              </a:tr>
              <a:tr h="294032">
                <a:tc rowSpan="4">
                  <a:txBody>
                    <a:bodyPr/>
                    <a:lstStyle/>
                    <a:p>
                      <a:pPr algn="ctr">
                        <a:buNone/>
                      </a:pPr>
                      <a:r>
                        <a:rPr lang="en-US" sz="1200" kern="0">
                          <a:effectLst/>
                          <a:latin typeface="Times New Roman" panose="02020603050405020304" pitchFamily="18" charset="0"/>
                          <a:cs typeface="Times New Roman" panose="02020603050405020304" pitchFamily="18" charset="0"/>
                        </a:rPr>
                        <a:t>Western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ctr">
                        <a:buNone/>
                      </a:pPr>
                      <a:r>
                        <a:rPr lang="en-US" sz="1200" kern="0">
                          <a:effectLst/>
                          <a:latin typeface="Times New Roman" panose="02020603050405020304" pitchFamily="18" charset="0"/>
                          <a:cs typeface="Times New Roman" panose="02020603050405020304" pitchFamily="18" charset="0"/>
                        </a:rPr>
                        <a:t>2002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14.3%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15.2%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4.9%</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295997443"/>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2007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33.1%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27.7%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24.6%</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3.1%</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175197437"/>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9.8%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72.1%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39.3%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35.1%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4.2%</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625747103"/>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15.7%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58.2%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54.2%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41.4%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35.5%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5.9%</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1809873327"/>
                  </a:ext>
                </a:extLst>
              </a:tr>
              <a:tr h="294032">
                <a:tc rowSpan="4">
                  <a:txBody>
                    <a:bodyPr/>
                    <a:lstStyle/>
                    <a:p>
                      <a:pPr algn="ctr">
                        <a:buNone/>
                      </a:pPr>
                      <a:r>
                        <a:rPr lang="en-US" sz="1200" kern="0">
                          <a:effectLst/>
                          <a:latin typeface="Times New Roman" panose="02020603050405020304" pitchFamily="18" charset="0"/>
                          <a:cs typeface="Times New Roman" panose="02020603050405020304" pitchFamily="18" charset="0"/>
                        </a:rPr>
                        <a:t>Northeast China</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ctr">
                        <a:buNone/>
                      </a:pPr>
                      <a:r>
                        <a:rPr lang="en-US" sz="1200" kern="0">
                          <a:effectLst/>
                          <a:latin typeface="Times New Roman" panose="02020603050405020304" pitchFamily="18" charset="0"/>
                          <a:cs typeface="Times New Roman" panose="02020603050405020304" pitchFamily="18" charset="0"/>
                        </a:rPr>
                        <a:t>2002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1.3%</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21.9%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18.9%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23.7%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19.5%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4.2%</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2918856248"/>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2007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7.4%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30.0%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27.5%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21.1%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17.8%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3.3%</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672497104"/>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9.9%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6.7%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31.8%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28.1%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3.8%</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17.1%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5.4%</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3304255087"/>
                  </a:ext>
                </a:extLst>
              </a:tr>
              <a:tr h="294032">
                <a:tc vMerge="1">
                  <a:txBody>
                    <a:bodyPr/>
                    <a:lstStyle/>
                    <a:p>
                      <a:endParaRPr lang="zh-CN" altLang="en-US"/>
                    </a:p>
                  </a:txBody>
                  <a:tcPr/>
                </a:tc>
                <a:tc>
                  <a:txBody>
                    <a:bodyPr/>
                    <a:lstStyle/>
                    <a:p>
                      <a:pPr algn="ctr">
                        <a:buNone/>
                      </a:pPr>
                      <a:r>
                        <a:rPr lang="en-US" sz="1200" kern="0">
                          <a:effectLst/>
                          <a:latin typeface="Times New Roman" panose="02020603050405020304" pitchFamily="18" charset="0"/>
                          <a:cs typeface="Times New Roman" panose="02020603050405020304" pitchFamily="18" charset="0"/>
                        </a:rPr>
                        <a:t>2017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13.2%</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5.0%</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8.1%</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28.9%</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24.5%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4.4%</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15.7%</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a:effectLst/>
                          <a:latin typeface="Times New Roman" panose="02020603050405020304" pitchFamily="18" charset="0"/>
                          <a:cs typeface="Times New Roman" panose="02020603050405020304" pitchFamily="18" charset="0"/>
                        </a:rPr>
                        <a:t>8.5%</a:t>
                      </a:r>
                      <a:endParaRPr lang="zh-CN" sz="1400" kern="10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tc>
                  <a:txBody>
                    <a:bodyPr/>
                    <a:lstStyle/>
                    <a:p>
                      <a:pPr algn="r">
                        <a:buNone/>
                      </a:pPr>
                      <a:r>
                        <a:rPr lang="en-US" sz="1200" kern="0" dirty="0">
                          <a:effectLst/>
                          <a:latin typeface="Times New Roman" panose="02020603050405020304" pitchFamily="18" charset="0"/>
                          <a:cs typeface="Times New Roman" panose="02020603050405020304" pitchFamily="18" charset="0"/>
                        </a:rPr>
                        <a:t>7.2%</a:t>
                      </a:r>
                      <a:endParaRPr lang="zh-CN" sz="1400" kern="100" dirty="0">
                        <a:effectLst/>
                        <a:latin typeface="Times New Roman" panose="02020603050405020304" pitchFamily="18" charset="0"/>
                        <a:ea typeface="等线" panose="02010600030101010101" pitchFamily="2" charset="-122"/>
                        <a:cs typeface="Times New Roman" panose="02020603050405020304" pitchFamily="18" charset="0"/>
                      </a:endParaRPr>
                    </a:p>
                  </a:txBody>
                  <a:tcPr marL="55946" marR="55946" marT="0" marB="0" anchor="ctr"/>
                </a:tc>
                <a:extLst>
                  <a:ext uri="{0D108BD9-81ED-4DB2-BD59-A6C34878D82A}">
                    <a16:rowId xmlns:a16="http://schemas.microsoft.com/office/drawing/2014/main" val="502730457"/>
                  </a:ext>
                </a:extLst>
              </a:tr>
            </a:tbl>
          </a:graphicData>
        </a:graphic>
      </p:graphicFrame>
      <p:sp>
        <p:nvSpPr>
          <p:cNvPr id="10" name="文本框 9">
            <a:extLst>
              <a:ext uri="{FF2B5EF4-FFF2-40B4-BE49-F238E27FC236}">
                <a16:creationId xmlns:a16="http://schemas.microsoft.com/office/drawing/2014/main" id="{2C698431-6B5E-A623-552A-E51CB1ADAE68}"/>
              </a:ext>
            </a:extLst>
          </p:cNvPr>
          <p:cNvSpPr txBox="1"/>
          <p:nvPr/>
        </p:nvSpPr>
        <p:spPr>
          <a:xfrm>
            <a:off x="145254" y="674516"/>
            <a:ext cx="7011059" cy="307777"/>
          </a:xfrm>
          <a:prstGeom prst="rect">
            <a:avLst/>
          </a:prstGeom>
          <a:noFill/>
        </p:spPr>
        <p:txBody>
          <a:bodyPr wrap="square">
            <a:spAutoFit/>
          </a:bodyPr>
          <a:lstStyle/>
          <a:p>
            <a:pPr algn="ctr"/>
            <a:r>
              <a:rPr lang="en-US" altLang="zh-CN" sz="1400" dirty="0">
                <a:latin typeface="Times New Roman" panose="02020603050405020304" pitchFamily="18" charset="0"/>
                <a:cs typeface="Times New Roman" panose="02020603050405020304" pitchFamily="18" charset="0"/>
              </a:rPr>
              <a:t>Table 5. Digitalization Level of Different types of Enterprises within China from 2002 to 2017</a:t>
            </a:r>
            <a:endParaRPr lang="zh-CN" altLang="en-US" sz="1400" dirty="0">
              <a:latin typeface="Times New Roman" panose="02020603050405020304" pitchFamily="18" charset="0"/>
              <a:cs typeface="Times New Roman" panose="02020603050405020304" pitchFamily="18" charset="0"/>
            </a:endParaRPr>
          </a:p>
        </p:txBody>
      </p:sp>
      <p:sp>
        <p:nvSpPr>
          <p:cNvPr id="11" name="文本框 10">
            <a:extLst>
              <a:ext uri="{FF2B5EF4-FFF2-40B4-BE49-F238E27FC236}">
                <a16:creationId xmlns:a16="http://schemas.microsoft.com/office/drawing/2014/main" id="{97E35240-216E-B8C2-EA58-6322430771FF}"/>
              </a:ext>
            </a:extLst>
          </p:cNvPr>
          <p:cNvSpPr txBox="1"/>
          <p:nvPr/>
        </p:nvSpPr>
        <p:spPr>
          <a:xfrm>
            <a:off x="7156313" y="771433"/>
            <a:ext cx="4192443" cy="421719"/>
          </a:xfrm>
          <a:prstGeom prst="rect">
            <a:avLst/>
          </a:prstGeom>
          <a:noFill/>
        </p:spPr>
        <p:txBody>
          <a:bodyPr wrap="square">
            <a:spAutoFit/>
          </a:bodyPr>
          <a:lstStyle/>
          <a:p>
            <a:pPr marL="342900" indent="-342900">
              <a:lnSpc>
                <a:spcPts val="2800"/>
              </a:lnSpc>
              <a:spcAft>
                <a:spcPts val="2400"/>
              </a:spcAft>
              <a:buFont typeface="Wingdings" panose="05000000000000000000" pitchFamily="2" charset="2"/>
              <a:buChar char="ü"/>
            </a:pPr>
            <a:r>
              <a:rPr lang="en-US" altLang="zh-CN" sz="2000" b="1" dirty="0">
                <a:latin typeface="Times New Roman" panose="02020603050405020304" pitchFamily="18" charset="0"/>
                <a:cs typeface="Times New Roman" panose="02020603050405020304" pitchFamily="18" charset="0"/>
              </a:rPr>
              <a:t>Differences within the region</a:t>
            </a:r>
          </a:p>
        </p:txBody>
      </p:sp>
    </p:spTree>
    <p:extLst>
      <p:ext uri="{BB962C8B-B14F-4D97-AF65-F5344CB8AC3E}">
        <p14:creationId xmlns:p14="http://schemas.microsoft.com/office/powerpoint/2010/main" val="56110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14</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6" name="矩形 5">
            <a:extLst>
              <a:ext uri="{FF2B5EF4-FFF2-40B4-BE49-F238E27FC236}">
                <a16:creationId xmlns:a16="http://schemas.microsoft.com/office/drawing/2014/main" id="{51F32132-CCFF-422D-B802-3E6BED384804}"/>
              </a:ext>
            </a:extLst>
          </p:cNvPr>
          <p:cNvSpPr/>
          <p:nvPr/>
        </p:nvSpPr>
        <p:spPr>
          <a:xfrm>
            <a:off x="428196" y="516149"/>
            <a:ext cx="10174953" cy="400110"/>
          </a:xfrm>
          <a:prstGeom prst="rect">
            <a:avLst/>
          </a:prstGeom>
        </p:spPr>
        <p:txBody>
          <a:bodyPr wrap="square">
            <a:spAutoFit/>
          </a:bodyPr>
          <a:lstStyle/>
          <a:p>
            <a:pPr marL="342900" indent="-342900" algn="just">
              <a:buFont typeface="Wingdings" panose="05000000000000000000" pitchFamily="2" charset="2"/>
              <a:buChar char="Ø"/>
              <a:defRPr/>
            </a:pPr>
            <a:r>
              <a:rPr lang="en-US" altLang="zh-CN" sz="2000" b="1" dirty="0">
                <a:latin typeface="微软雅黑" panose="020B0503020204020204" pitchFamily="34" charset="-122"/>
                <a:ea typeface="微软雅黑" panose="020B0503020204020204" pitchFamily="34" charset="-122"/>
              </a:rPr>
              <a:t>Industry Characteristics</a:t>
            </a:r>
            <a:endParaRPr lang="zh-CN" altLang="en-US" sz="2000" b="1" dirty="0">
              <a:latin typeface="微软雅黑" panose="020B0503020204020204" pitchFamily="34" charset="-122"/>
              <a:ea typeface="微软雅黑" panose="020B0503020204020204" pitchFamily="34" charset="-122"/>
            </a:endParaRPr>
          </a:p>
        </p:txBody>
      </p:sp>
      <p:graphicFrame>
        <p:nvGraphicFramePr>
          <p:cNvPr id="10" name="表格 9">
            <a:extLst>
              <a:ext uri="{FF2B5EF4-FFF2-40B4-BE49-F238E27FC236}">
                <a16:creationId xmlns:a16="http://schemas.microsoft.com/office/drawing/2014/main" id="{50F84B29-B175-2C6A-9E4F-95262B994456}"/>
              </a:ext>
            </a:extLst>
          </p:cNvPr>
          <p:cNvGraphicFramePr>
            <a:graphicFrameLocks noGrp="1"/>
          </p:cNvGraphicFramePr>
          <p:nvPr>
            <p:extLst>
              <p:ext uri="{D42A27DB-BD31-4B8C-83A1-F6EECF244321}">
                <p14:modId xmlns:p14="http://schemas.microsoft.com/office/powerpoint/2010/main" val="2389677063"/>
              </p:ext>
            </p:extLst>
          </p:nvPr>
        </p:nvGraphicFramePr>
        <p:xfrm>
          <a:off x="555848" y="1319351"/>
          <a:ext cx="10841170" cy="3295316"/>
        </p:xfrm>
        <a:graphic>
          <a:graphicData uri="http://schemas.openxmlformats.org/drawingml/2006/table">
            <a:tbl>
              <a:tblPr firstRow="1" firstCol="1" bandRow="1"/>
              <a:tblGrid>
                <a:gridCol w="1121146">
                  <a:extLst>
                    <a:ext uri="{9D8B030D-6E8A-4147-A177-3AD203B41FA5}">
                      <a16:colId xmlns:a16="http://schemas.microsoft.com/office/drawing/2014/main" val="18708030"/>
                    </a:ext>
                  </a:extLst>
                </a:gridCol>
                <a:gridCol w="1215003">
                  <a:extLst>
                    <a:ext uri="{9D8B030D-6E8A-4147-A177-3AD203B41FA5}">
                      <a16:colId xmlns:a16="http://schemas.microsoft.com/office/drawing/2014/main" val="613476238"/>
                    </a:ext>
                  </a:extLst>
                </a:gridCol>
                <a:gridCol w="1215003">
                  <a:extLst>
                    <a:ext uri="{9D8B030D-6E8A-4147-A177-3AD203B41FA5}">
                      <a16:colId xmlns:a16="http://schemas.microsoft.com/office/drawing/2014/main" val="2516828854"/>
                    </a:ext>
                  </a:extLst>
                </a:gridCol>
                <a:gridCol w="1215003">
                  <a:extLst>
                    <a:ext uri="{9D8B030D-6E8A-4147-A177-3AD203B41FA5}">
                      <a16:colId xmlns:a16="http://schemas.microsoft.com/office/drawing/2014/main" val="1782216560"/>
                    </a:ext>
                  </a:extLst>
                </a:gridCol>
                <a:gridCol w="1215003">
                  <a:extLst>
                    <a:ext uri="{9D8B030D-6E8A-4147-A177-3AD203B41FA5}">
                      <a16:colId xmlns:a16="http://schemas.microsoft.com/office/drawing/2014/main" val="1598238440"/>
                    </a:ext>
                  </a:extLst>
                </a:gridCol>
                <a:gridCol w="1215003">
                  <a:extLst>
                    <a:ext uri="{9D8B030D-6E8A-4147-A177-3AD203B41FA5}">
                      <a16:colId xmlns:a16="http://schemas.microsoft.com/office/drawing/2014/main" val="3430848298"/>
                    </a:ext>
                  </a:extLst>
                </a:gridCol>
                <a:gridCol w="1215003">
                  <a:extLst>
                    <a:ext uri="{9D8B030D-6E8A-4147-A177-3AD203B41FA5}">
                      <a16:colId xmlns:a16="http://schemas.microsoft.com/office/drawing/2014/main" val="3865387228"/>
                    </a:ext>
                  </a:extLst>
                </a:gridCol>
                <a:gridCol w="1215003">
                  <a:extLst>
                    <a:ext uri="{9D8B030D-6E8A-4147-A177-3AD203B41FA5}">
                      <a16:colId xmlns:a16="http://schemas.microsoft.com/office/drawing/2014/main" val="3446316033"/>
                    </a:ext>
                  </a:extLst>
                </a:gridCol>
                <a:gridCol w="1215003">
                  <a:extLst>
                    <a:ext uri="{9D8B030D-6E8A-4147-A177-3AD203B41FA5}">
                      <a16:colId xmlns:a16="http://schemas.microsoft.com/office/drawing/2014/main" val="2263368931"/>
                    </a:ext>
                  </a:extLst>
                </a:gridCol>
              </a:tblGrid>
              <a:tr h="360000">
                <a:tc rowSpan="2">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Sector Group</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Total</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H</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F</a:t>
                      </a:r>
                      <a:r>
                        <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rPr>
                        <a:t> </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1600216"/>
                  </a:ext>
                </a:extLst>
              </a:tr>
              <a:tr h="360000">
                <a:tc vMerge="1">
                  <a:txBody>
                    <a:bodyPr/>
                    <a:lstStyle/>
                    <a:p>
                      <a:endParaRPr lang="zh-CN" altLang="en-US"/>
                    </a:p>
                  </a:txBody>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Direct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Indirect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Direct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Indirect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Direct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Indirect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Direct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Indirect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0529942"/>
                  </a:ext>
                </a:extLst>
              </a:tr>
              <a:tr h="271086">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AGR</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3.9%</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5.4%</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6905207"/>
                  </a:ext>
                </a:extLst>
              </a:tr>
              <a:tr h="338857">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MIN</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7.6%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7.3%</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10.0%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871791"/>
                  </a:ext>
                </a:extLst>
              </a:tr>
              <a:tr h="271086">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LTI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6.4%</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8319159"/>
                  </a:ext>
                </a:extLst>
              </a:tr>
              <a:tr h="271086">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MTI</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6.1%</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6.3%</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8604232"/>
                  </a:ext>
                </a:extLst>
              </a:tr>
              <a:tr h="271086">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HTI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28.0%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13.0%</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9.6%</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58.6%</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44.2%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8508156"/>
                  </a:ext>
                </a:extLst>
              </a:tr>
              <a:tr h="271086">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EGW</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7.4%</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7.7%</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9664154"/>
                  </a:ext>
                </a:extLst>
              </a:tr>
              <a:tr h="271086">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CON</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8.0%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8.0%</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8.5%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2151606"/>
                  </a:ext>
                </a:extLst>
              </a:tr>
              <a:tr h="271086">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LSI</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8.2%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0.9%</a:t>
                      </a:r>
                      <a:endParaRPr lang="zh-CN" altLang="en-US"/>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8.3%</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0.7%</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339786"/>
                  </a:ext>
                </a:extLst>
              </a:tr>
              <a:tr h="338857">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PSI</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29.2%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11.8%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26.1%</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12.2%</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61.1%</a:t>
                      </a:r>
                      <a:endParaRPr lang="zh-CN" altLang="en-US" dirty="0"/>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46.5%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11.7%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8357" marR="3835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2804749"/>
                  </a:ext>
                </a:extLst>
              </a:tr>
            </a:tbl>
          </a:graphicData>
        </a:graphic>
      </p:graphicFrame>
      <p:sp>
        <p:nvSpPr>
          <p:cNvPr id="13" name="文本框 12">
            <a:extLst>
              <a:ext uri="{FF2B5EF4-FFF2-40B4-BE49-F238E27FC236}">
                <a16:creationId xmlns:a16="http://schemas.microsoft.com/office/drawing/2014/main" id="{C2617E94-70C1-81B5-2B89-7A8DB0C25CE8}"/>
              </a:ext>
            </a:extLst>
          </p:cNvPr>
          <p:cNvSpPr txBox="1"/>
          <p:nvPr/>
        </p:nvSpPr>
        <p:spPr>
          <a:xfrm>
            <a:off x="1702339" y="938583"/>
            <a:ext cx="8657617" cy="338554"/>
          </a:xfrm>
          <a:prstGeom prst="rect">
            <a:avLst/>
          </a:prstGeom>
          <a:noFill/>
        </p:spPr>
        <p:txBody>
          <a:bodyPr wrap="square">
            <a:spAutoFit/>
          </a:bodyPr>
          <a:lstStyle/>
          <a:p>
            <a:pPr algn="ctr"/>
            <a:r>
              <a:rPr lang="en-US" altLang="zh-CN" sz="1600" kern="100" dirty="0">
                <a:effectLst/>
                <a:latin typeface="Times New Roman" panose="02020603050405020304" pitchFamily="18" charset="0"/>
                <a:ea typeface="宋体" panose="02010600030101010101" pitchFamily="2" charset="-122"/>
                <a:cs typeface="Times New Roman" panose="02020603050405020304" pitchFamily="18" charset="0"/>
              </a:rPr>
              <a:t>Table 6. Industry characteristics of digitalization levels of different enterprises in 2017</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
        <p:nvSpPr>
          <p:cNvPr id="3" name="文本框 2">
            <a:extLst>
              <a:ext uri="{FF2B5EF4-FFF2-40B4-BE49-F238E27FC236}">
                <a16:creationId xmlns:a16="http://schemas.microsoft.com/office/drawing/2014/main" id="{41587871-F0CC-752A-FC0F-B02BA3F630A2}"/>
              </a:ext>
            </a:extLst>
          </p:cNvPr>
          <p:cNvSpPr txBox="1"/>
          <p:nvPr/>
        </p:nvSpPr>
        <p:spPr>
          <a:xfrm>
            <a:off x="297001" y="4688196"/>
            <a:ext cx="11347007" cy="1640449"/>
          </a:xfrm>
          <a:prstGeom prst="rect">
            <a:avLst/>
          </a:prstGeom>
          <a:noFill/>
        </p:spPr>
        <p:txBody>
          <a:bodyPr wrap="square" rtlCol="0">
            <a:spAutoFit/>
          </a:bodyPr>
          <a:lstStyle/>
          <a:p>
            <a:pPr marL="285750" indent="-285750">
              <a:lnSpc>
                <a:spcPts val="22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differences in digitalization levels among enterprises are mainly reflected in </a:t>
            </a:r>
            <a:r>
              <a:rPr lang="en-US" altLang="zh-CN" b="1" u="sng" dirty="0">
                <a:latin typeface="Times New Roman" panose="02020603050405020304" pitchFamily="18" charset="0"/>
                <a:cs typeface="Times New Roman" panose="02020603050405020304" pitchFamily="18" charset="0"/>
              </a:rPr>
              <a:t>high-tech manufacturing industries </a:t>
            </a:r>
            <a:r>
              <a:rPr lang="en-US" altLang="zh-CN" dirty="0">
                <a:latin typeface="Times New Roman" panose="02020603050405020304" pitchFamily="18" charset="0"/>
                <a:cs typeface="Times New Roman" panose="02020603050405020304" pitchFamily="18" charset="0"/>
              </a:rPr>
              <a:t>and </a:t>
            </a:r>
            <a:r>
              <a:rPr lang="en-US" altLang="zh-CN" b="1" u="sng" dirty="0">
                <a:latin typeface="Times New Roman" panose="02020603050405020304" pitchFamily="18" charset="0"/>
                <a:cs typeface="Times New Roman" panose="02020603050405020304" pitchFamily="18" charset="0"/>
              </a:rPr>
              <a:t>productive service industries</a:t>
            </a:r>
            <a:r>
              <a:rPr lang="en-US" altLang="zh-CN" dirty="0">
                <a:latin typeface="Times New Roman" panose="02020603050405020304" pitchFamily="18" charset="0"/>
                <a:cs typeface="Times New Roman" panose="02020603050405020304" pitchFamily="18" charset="0"/>
              </a:rPr>
              <a:t>;</a:t>
            </a:r>
          </a:p>
          <a:p>
            <a:pPr marL="285750" indent="-285750">
              <a:lnSpc>
                <a:spcPts val="22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The main reason for the difference is </a:t>
            </a:r>
            <a:r>
              <a:rPr lang="en-US" altLang="zh-CN" b="1" u="sng" dirty="0">
                <a:latin typeface="Times New Roman" panose="02020603050405020304" pitchFamily="18" charset="0"/>
                <a:cs typeface="Times New Roman" panose="02020603050405020304" pitchFamily="18" charset="0"/>
              </a:rPr>
              <a:t>the direct effect of the digital industry</a:t>
            </a:r>
            <a:r>
              <a:rPr lang="en-US" altLang="zh-CN" dirty="0">
                <a:latin typeface="Times New Roman" panose="02020603050405020304" pitchFamily="18" charset="0"/>
                <a:cs typeface="Times New Roman" panose="02020603050405020304" pitchFamily="18" charset="0"/>
              </a:rPr>
              <a:t>;</a:t>
            </a:r>
          </a:p>
          <a:p>
            <a:pPr marL="285750" indent="-285750">
              <a:lnSpc>
                <a:spcPts val="2200"/>
              </a:lnSpc>
              <a:spcAft>
                <a:spcPts val="6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Digital integration of foreign capital in traditional manufacturing industry is more about providing digital input to domestic firms to promote their production transformation</a:t>
            </a:r>
            <a:endParaRPr lang="zh-CN"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5939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15</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6" name="文本框 5">
            <a:extLst>
              <a:ext uri="{FF2B5EF4-FFF2-40B4-BE49-F238E27FC236}">
                <a16:creationId xmlns:a16="http://schemas.microsoft.com/office/drawing/2014/main" id="{37D4D81A-6A6B-803A-8889-1DA0D0CE3EF4}"/>
              </a:ext>
            </a:extLst>
          </p:cNvPr>
          <p:cNvSpPr txBox="1"/>
          <p:nvPr/>
        </p:nvSpPr>
        <p:spPr>
          <a:xfrm>
            <a:off x="7743217" y="1126609"/>
            <a:ext cx="3667328" cy="4532266"/>
          </a:xfrm>
          <a:prstGeom prst="rect">
            <a:avLst/>
          </a:prstGeom>
          <a:noFill/>
        </p:spPr>
        <p:txBody>
          <a:bodyPr wrap="square" rtlCol="0">
            <a:spAutoFit/>
          </a:bodyPr>
          <a:lstStyle/>
          <a:p>
            <a:pPr marL="285750" indent="-285750">
              <a:lnSpc>
                <a:spcPts val="2400"/>
              </a:lnSpc>
              <a:spcAft>
                <a:spcPts val="18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Foreign capital is accelerating the release of the digital potential of </a:t>
            </a:r>
            <a:r>
              <a:rPr lang="en-US" altLang="zh-CN" b="1" u="sng" dirty="0">
                <a:latin typeface="Times New Roman" panose="02020603050405020304" pitchFamily="18" charset="0"/>
                <a:cs typeface="Times New Roman" panose="02020603050405020304" pitchFamily="18" charset="0"/>
              </a:rPr>
              <a:t>manufacturing industry (especially the high-tech manufacturing industry)</a:t>
            </a:r>
            <a:r>
              <a:rPr lang="en-US" altLang="zh-CN" dirty="0">
                <a:latin typeface="Times New Roman" panose="02020603050405020304" pitchFamily="18" charset="0"/>
                <a:cs typeface="Times New Roman" panose="02020603050405020304" pitchFamily="18" charset="0"/>
              </a:rPr>
              <a:t> in the central and western regions</a:t>
            </a:r>
            <a:r>
              <a:rPr lang="zh-CN" altLang="en-US" dirty="0">
                <a:latin typeface="Times New Roman" panose="02020603050405020304" pitchFamily="18" charset="0"/>
                <a:cs typeface="Times New Roman" panose="02020603050405020304" pitchFamily="18" charset="0"/>
              </a:rPr>
              <a:t>；</a:t>
            </a:r>
            <a:endParaRPr lang="en-US" altLang="zh-CN" dirty="0">
              <a:latin typeface="Times New Roman" panose="02020603050405020304" pitchFamily="18" charset="0"/>
              <a:cs typeface="Times New Roman" panose="02020603050405020304" pitchFamily="18" charset="0"/>
            </a:endParaRPr>
          </a:p>
          <a:p>
            <a:pPr marL="285750" indent="-285750">
              <a:lnSpc>
                <a:spcPts val="2400"/>
              </a:lnSpc>
              <a:spcAft>
                <a:spcPts val="18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Foreign investment has also accelerated the digitalization of </a:t>
            </a:r>
            <a:r>
              <a:rPr lang="en-US" altLang="zh-CN" b="1" u="sng" dirty="0">
                <a:latin typeface="Times New Roman" panose="02020603050405020304" pitchFamily="18" charset="0"/>
                <a:cs typeface="Times New Roman" panose="02020603050405020304" pitchFamily="18" charset="0"/>
              </a:rPr>
              <a:t>productive service industries </a:t>
            </a:r>
            <a:r>
              <a:rPr lang="en-US" altLang="zh-CN" dirty="0">
                <a:latin typeface="Times New Roman" panose="02020603050405020304" pitchFamily="18" charset="0"/>
                <a:cs typeface="Times New Roman" panose="02020603050405020304" pitchFamily="18" charset="0"/>
              </a:rPr>
              <a:t>in the central and western regions; </a:t>
            </a:r>
          </a:p>
          <a:p>
            <a:pPr marL="285750" indent="-285750">
              <a:lnSpc>
                <a:spcPts val="2400"/>
              </a:lnSpc>
              <a:spcAft>
                <a:spcPts val="1800"/>
              </a:spcAft>
              <a:buFont typeface="Arial" panose="020B0604020202020204" pitchFamily="34" charset="0"/>
              <a:buChar char="•"/>
            </a:pPr>
            <a:r>
              <a:rPr lang="en-US" altLang="zh-CN" dirty="0">
                <a:latin typeface="Times New Roman" panose="02020603050405020304" pitchFamily="18" charset="0"/>
                <a:cs typeface="Times New Roman" panose="02020603050405020304" pitchFamily="18" charset="0"/>
              </a:rPr>
              <a:t>It has also exacerbated the imbalance in digitalization among industries within the region</a:t>
            </a:r>
          </a:p>
        </p:txBody>
      </p:sp>
      <p:graphicFrame>
        <p:nvGraphicFramePr>
          <p:cNvPr id="15" name="表格 14">
            <a:extLst>
              <a:ext uri="{FF2B5EF4-FFF2-40B4-BE49-F238E27FC236}">
                <a16:creationId xmlns:a16="http://schemas.microsoft.com/office/drawing/2014/main" id="{24B5FE5C-02F4-035B-4995-9BD642AE9934}"/>
              </a:ext>
            </a:extLst>
          </p:cNvPr>
          <p:cNvGraphicFramePr>
            <a:graphicFrameLocks noGrp="1"/>
          </p:cNvGraphicFramePr>
          <p:nvPr>
            <p:extLst>
              <p:ext uri="{D42A27DB-BD31-4B8C-83A1-F6EECF244321}">
                <p14:modId xmlns:p14="http://schemas.microsoft.com/office/powerpoint/2010/main" val="2783513008"/>
              </p:ext>
            </p:extLst>
          </p:nvPr>
        </p:nvGraphicFramePr>
        <p:xfrm>
          <a:off x="515566" y="704301"/>
          <a:ext cx="6692630" cy="5673767"/>
        </p:xfrm>
        <a:graphic>
          <a:graphicData uri="http://schemas.openxmlformats.org/drawingml/2006/table">
            <a:tbl>
              <a:tblPr/>
              <a:tblGrid>
                <a:gridCol w="700481">
                  <a:extLst>
                    <a:ext uri="{9D8B030D-6E8A-4147-A177-3AD203B41FA5}">
                      <a16:colId xmlns:a16="http://schemas.microsoft.com/office/drawing/2014/main" val="352008744"/>
                    </a:ext>
                  </a:extLst>
                </a:gridCol>
                <a:gridCol w="573477">
                  <a:extLst>
                    <a:ext uri="{9D8B030D-6E8A-4147-A177-3AD203B41FA5}">
                      <a16:colId xmlns:a16="http://schemas.microsoft.com/office/drawing/2014/main" val="3995447529"/>
                    </a:ext>
                  </a:extLst>
                </a:gridCol>
                <a:gridCol w="677334">
                  <a:extLst>
                    <a:ext uri="{9D8B030D-6E8A-4147-A177-3AD203B41FA5}">
                      <a16:colId xmlns:a16="http://schemas.microsoft.com/office/drawing/2014/main" val="3864106059"/>
                    </a:ext>
                  </a:extLst>
                </a:gridCol>
                <a:gridCol w="677334">
                  <a:extLst>
                    <a:ext uri="{9D8B030D-6E8A-4147-A177-3AD203B41FA5}">
                      <a16:colId xmlns:a16="http://schemas.microsoft.com/office/drawing/2014/main" val="2608917888"/>
                    </a:ext>
                  </a:extLst>
                </a:gridCol>
                <a:gridCol w="677334">
                  <a:extLst>
                    <a:ext uri="{9D8B030D-6E8A-4147-A177-3AD203B41FA5}">
                      <a16:colId xmlns:a16="http://schemas.microsoft.com/office/drawing/2014/main" val="4179074037"/>
                    </a:ext>
                  </a:extLst>
                </a:gridCol>
                <a:gridCol w="677334">
                  <a:extLst>
                    <a:ext uri="{9D8B030D-6E8A-4147-A177-3AD203B41FA5}">
                      <a16:colId xmlns:a16="http://schemas.microsoft.com/office/drawing/2014/main" val="1171515877"/>
                    </a:ext>
                  </a:extLst>
                </a:gridCol>
                <a:gridCol w="677334">
                  <a:extLst>
                    <a:ext uri="{9D8B030D-6E8A-4147-A177-3AD203B41FA5}">
                      <a16:colId xmlns:a16="http://schemas.microsoft.com/office/drawing/2014/main" val="331661786"/>
                    </a:ext>
                  </a:extLst>
                </a:gridCol>
                <a:gridCol w="677334">
                  <a:extLst>
                    <a:ext uri="{9D8B030D-6E8A-4147-A177-3AD203B41FA5}">
                      <a16:colId xmlns:a16="http://schemas.microsoft.com/office/drawing/2014/main" val="1638397288"/>
                    </a:ext>
                  </a:extLst>
                </a:gridCol>
                <a:gridCol w="677334">
                  <a:extLst>
                    <a:ext uri="{9D8B030D-6E8A-4147-A177-3AD203B41FA5}">
                      <a16:colId xmlns:a16="http://schemas.microsoft.com/office/drawing/2014/main" val="2304172761"/>
                    </a:ext>
                  </a:extLst>
                </a:gridCol>
                <a:gridCol w="677334">
                  <a:extLst>
                    <a:ext uri="{9D8B030D-6E8A-4147-A177-3AD203B41FA5}">
                      <a16:colId xmlns:a16="http://schemas.microsoft.com/office/drawing/2014/main" val="74166590"/>
                    </a:ext>
                  </a:extLst>
                </a:gridCol>
              </a:tblGrid>
              <a:tr h="189251">
                <a:tc rowSpan="2">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Region</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Sector Group</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2002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2017</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CN" altLang="en-US"/>
                    </a:p>
                  </a:txBody>
                  <a:tcPr>
                    <a:lnL w="12700" cmpd="sng">
                      <a:noFill/>
                      <a:prstDash val="solid"/>
                    </a:lnL>
                  </a:tcPr>
                </a:tc>
                <a:extLst>
                  <a:ext uri="{0D108BD9-81ED-4DB2-BD59-A6C34878D82A}">
                    <a16:rowId xmlns:a16="http://schemas.microsoft.com/office/drawing/2014/main" val="3152257030"/>
                  </a:ext>
                </a:extLst>
              </a:tr>
              <a:tr h="272532">
                <a:tc vMerge="1">
                  <a:txBody>
                    <a:bodyPr/>
                    <a:lstStyle/>
                    <a:p>
                      <a:endParaRPr lang="zh-CN" altLang="en-US"/>
                    </a:p>
                  </a:txBody>
                  <a:tcPr/>
                </a:tc>
                <a:tc vMerge="1">
                  <a:txBody>
                    <a:bodyPr/>
                    <a:lstStyle/>
                    <a:p>
                      <a:endParaRPr lang="zh-CN" altLang="en-US"/>
                    </a:p>
                  </a:txBody>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Total</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D</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H</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F</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Total</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D</a:t>
                      </a:r>
                      <a:endParaRPr lang="zh-CN" altLang="en-US" sz="12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H</a:t>
                      </a:r>
                      <a:endParaRPr lang="zh-CN" altLang="en-US" sz="1200" dirty="0"/>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F</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229259"/>
                  </a:ext>
                </a:extLst>
              </a:tr>
              <a:tr h="267281">
                <a:tc rowSpan="9">
                  <a:txBody>
                    <a:bodyPr/>
                    <a:lstStyle/>
                    <a:p>
                      <a:pPr algn="just">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Eastern China</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dirty="0">
                          <a:effectLst/>
                          <a:latin typeface="Times New Roman" panose="02020603050405020304" pitchFamily="18" charset="0"/>
                          <a:ea typeface="宋体" panose="02010600030101010101" pitchFamily="2" charset="-122"/>
                          <a:cs typeface="Times New Roman" panose="02020603050405020304" pitchFamily="18" charset="0"/>
                        </a:rPr>
                        <a:t>AGR</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4.1%</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4.1%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4.2%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7.8%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8836629"/>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MIN</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2.8%</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6.8%</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13.9%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1.0%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8.3%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8426959"/>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LTI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3.4%</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3.5%</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6.2%</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6.4%</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7371265"/>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MTI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6.1%</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6.2%</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7868961"/>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HTI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39.1%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18.6%</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50.7%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58.9%</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38.7%</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22.7%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58.3%</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52.5%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1991160"/>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EGW</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4.5%</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8.7%</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9.2%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3.9%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5.5%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0315494"/>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CON</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7.5%</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7.5%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7.3%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7.5%</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159241"/>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LSI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5.9%</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7.8%</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8.0%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5.8%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5235776"/>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PSI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19.9%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16.0%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57.7%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36.9%</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42.2%</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38.9%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65.8%</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58.3%</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8333516"/>
                  </a:ext>
                </a:extLst>
              </a:tr>
              <a:tr h="267281">
                <a:tc rowSpan="9">
                  <a:txBody>
                    <a:bodyPr/>
                    <a:lstStyle/>
                    <a:p>
                      <a:pPr algn="just">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Central and Western China</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AGR</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2.4%</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3.9%</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3.9%</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4.3%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2212947"/>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MIN</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68.7%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-0.6%</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7.3%</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7.3%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10.4%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10.1%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3757413"/>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LTI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3.2%</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6.6%</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6.6%</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8849906"/>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MTI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3.9%</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6.2%</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6.2%</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6.1%</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02749"/>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HTI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14.4%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13.3%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24.8%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22.5%</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32.3%</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24.2%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84.5%</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40.1%</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3616913"/>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EGW</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4.2%</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4.0%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7.3%</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6.3%</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5.8%</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5.0%</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9534249"/>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CON</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3.5%</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0.0%</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8.7%</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8.8%</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6.4%</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11.6%</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28714663"/>
                  </a:ext>
                </a:extLst>
              </a:tr>
              <a:tr h="267281">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LSI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5.3%</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3.7%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5.2%</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10.9%</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10.9%</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kern="100">
                          <a:effectLst/>
                          <a:latin typeface="Times New Roman" panose="02020603050405020304" pitchFamily="18" charset="0"/>
                          <a:ea typeface="等线" panose="02010600030101010101" pitchFamily="2" charset="-122"/>
                          <a:cs typeface="Times New Roman" panose="02020603050405020304" pitchFamily="18" charset="0"/>
                        </a:rPr>
                        <a:t>9.1%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9.1%</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93692034"/>
                  </a:ext>
                </a:extLst>
              </a:tr>
              <a:tr h="334102">
                <a:tc vMerge="1">
                  <a:txBody>
                    <a:bodyPr/>
                    <a:lstStyle/>
                    <a:p>
                      <a:endParaRPr lang="zh-CN" altLang="en-US"/>
                    </a:p>
                  </a:txBody>
                  <a:tcPr/>
                </a:tc>
                <a:tc>
                  <a:txBody>
                    <a:bodyPr/>
                    <a:lstStyle/>
                    <a:p>
                      <a:pPr algn="ctr">
                        <a:buNone/>
                      </a:pPr>
                      <a:r>
                        <a:rPr lang="en-US" sz="1200" kern="100">
                          <a:effectLst/>
                          <a:latin typeface="Times New Roman" panose="02020603050405020304" pitchFamily="18" charset="0"/>
                          <a:ea typeface="宋体" panose="02010600030101010101" pitchFamily="2" charset="-122"/>
                          <a:cs typeface="Times New Roman" panose="02020603050405020304" pitchFamily="18" charset="0"/>
                        </a:rPr>
                        <a:t>PSI</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2707" marR="2707" marT="270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8255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17.1%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32080"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13.7%</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67.1%</a:t>
                      </a:r>
                      <a:endParaRPr lang="zh-CN" sz="1200" kern="100">
                        <a:effectLst/>
                        <a:latin typeface="等线" panose="02010600030101010101" pitchFamily="2" charset="-122"/>
                        <a:ea typeface="等线" panose="02010600030101010101" pitchFamily="2" charset="-122"/>
                        <a:cs typeface="Times New Roman" panose="02020603050405020304" pitchFamily="18" charset="0"/>
                      </a:endParaRP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solidFill>
                            <a:srgbClr val="000000"/>
                          </a:solidFill>
                          <a:effectLst/>
                          <a:latin typeface="Times New Roman" panose="02020603050405020304" pitchFamily="18" charset="0"/>
                          <a:ea typeface="等线" panose="02010600030101010101" pitchFamily="2" charset="-122"/>
                          <a:cs typeface="Times New Roman" panose="02020603050405020304" pitchFamily="18" charset="0"/>
                        </a:rPr>
                        <a:t>62.0%</a:t>
                      </a:r>
                    </a:p>
                  </a:txBody>
                  <a:tcPr marL="3384" marR="3384" marT="338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39.2%</a:t>
                      </a:r>
                      <a:endParaRPr lang="zh-CN" altLang="en-US"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01295" algn="ctr">
                        <a:buNone/>
                      </a:pPr>
                      <a:r>
                        <a:rPr lang="en-US" sz="1200" kern="100" dirty="0">
                          <a:effectLst/>
                          <a:latin typeface="Times New Roman" panose="02020603050405020304" pitchFamily="18" charset="0"/>
                          <a:ea typeface="等线" panose="02010600030101010101" pitchFamily="2" charset="-122"/>
                          <a:cs typeface="Times New Roman" panose="02020603050405020304" pitchFamily="18" charset="0"/>
                        </a:rPr>
                        <a:t>37.7%</a:t>
                      </a:r>
                      <a:endParaRPr lang="zh-CN" sz="12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953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72.1%</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105410" algn="ctr">
                        <a:buNone/>
                      </a:pPr>
                      <a:r>
                        <a:rPr lang="en-US" sz="1200" b="1" kern="100" dirty="0">
                          <a:effectLst/>
                          <a:latin typeface="Times New Roman" panose="02020603050405020304" pitchFamily="18" charset="0"/>
                          <a:ea typeface="等线" panose="02010600030101010101" pitchFamily="2" charset="-122"/>
                          <a:cs typeface="Times New Roman" panose="02020603050405020304" pitchFamily="18" charset="0"/>
                        </a:rPr>
                        <a:t>60.5%</a:t>
                      </a:r>
                      <a:endParaRPr lang="zh-CN" sz="1200" b="1"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5235989"/>
                  </a:ext>
                </a:extLst>
              </a:tr>
            </a:tbl>
          </a:graphicData>
        </a:graphic>
      </p:graphicFrame>
      <p:sp>
        <p:nvSpPr>
          <p:cNvPr id="2" name="文本框 1">
            <a:extLst>
              <a:ext uri="{FF2B5EF4-FFF2-40B4-BE49-F238E27FC236}">
                <a16:creationId xmlns:a16="http://schemas.microsoft.com/office/drawing/2014/main" id="{54459B80-03F2-34EC-57AE-DFDF78A309D3}"/>
              </a:ext>
            </a:extLst>
          </p:cNvPr>
          <p:cNvSpPr txBox="1"/>
          <p:nvPr/>
        </p:nvSpPr>
        <p:spPr>
          <a:xfrm>
            <a:off x="126459" y="365747"/>
            <a:ext cx="8657617" cy="338554"/>
          </a:xfrm>
          <a:prstGeom prst="rect">
            <a:avLst/>
          </a:prstGeom>
          <a:noFill/>
        </p:spPr>
        <p:txBody>
          <a:bodyPr wrap="square">
            <a:spAutoFit/>
          </a:bodyPr>
          <a:lstStyle/>
          <a:p>
            <a:pPr algn="ctr"/>
            <a:r>
              <a:rPr lang="en-US" altLang="zh-CN" sz="1600" kern="100" dirty="0">
                <a:effectLst/>
                <a:latin typeface="Times New Roman" panose="02020603050405020304" pitchFamily="18" charset="0"/>
                <a:ea typeface="宋体" panose="02010600030101010101" pitchFamily="2" charset="-122"/>
                <a:cs typeface="Times New Roman" panose="02020603050405020304" pitchFamily="18" charset="0"/>
              </a:rPr>
              <a:t>Table 7. Industry Characteristics of digitalization levels of different enterprises in various regions</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932775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8522C9-1EE1-ACF7-B539-BD94272261B2}"/>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32C67F60-CF7D-1A97-C779-7FC93BECE8A8}"/>
              </a:ext>
            </a:extLst>
          </p:cNvPr>
          <p:cNvSpPr txBox="1"/>
          <p:nvPr/>
        </p:nvSpPr>
        <p:spPr>
          <a:xfrm>
            <a:off x="930408" y="2225870"/>
            <a:ext cx="10703873" cy="1828386"/>
          </a:xfrm>
          <a:prstGeom prst="rect">
            <a:avLst/>
          </a:prstGeom>
          <a:noFill/>
        </p:spPr>
        <p:txBody>
          <a:bodyPr wrap="square">
            <a:spAutoFit/>
          </a:bodyPr>
          <a:lstStyle/>
          <a:p>
            <a:pPr algn="ctr" eaLnBrk="1" hangingPunct="1">
              <a:lnSpc>
                <a:spcPct val="150000"/>
              </a:lnSpc>
            </a:pPr>
            <a:r>
              <a:rPr lang="zh-CN" altLang="en-US" sz="40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4000" b="1" dirty="0">
                <a:solidFill>
                  <a:srgbClr val="1F4E79"/>
                </a:solidFill>
                <a:latin typeface="微软雅黑" panose="020B0503020204020204" pitchFamily="34" charset="-122"/>
                <a:ea typeface="微软雅黑" panose="020B0503020204020204" pitchFamily="34" charset="-122"/>
              </a:rPr>
              <a:t>4 Trends and driving factors of China’s regional digitalization level</a:t>
            </a:r>
            <a:endParaRPr lang="zh-CN" altLang="en-US" sz="4000" b="1" dirty="0">
              <a:solidFill>
                <a:srgbClr val="1F4E79"/>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673770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E9BFADF8-969A-C5FB-2DFA-EE2FA2557FB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1608" y="846237"/>
            <a:ext cx="7972590" cy="3828909"/>
          </a:xfrm>
          <a:prstGeom prst="rect">
            <a:avLst/>
          </a:prstGeom>
          <a:noFill/>
        </p:spPr>
      </p:pic>
      <p:sp>
        <p:nvSpPr>
          <p:cNvPr id="4" name="Freeform 30"/>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17</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C7D5D9EB-9F35-97F0-3A4E-C56713CF07BB}"/>
              </a:ext>
            </a:extLst>
          </p:cNvPr>
          <p:cNvSpPr txBox="1"/>
          <p:nvPr/>
        </p:nvSpPr>
        <p:spPr>
          <a:xfrm>
            <a:off x="8253503" y="1037713"/>
            <a:ext cx="3623969" cy="2842830"/>
          </a:xfrm>
          <a:prstGeom prst="rect">
            <a:avLst/>
          </a:prstGeom>
          <a:noFill/>
        </p:spPr>
        <p:txBody>
          <a:bodyPr wrap="square">
            <a:spAutoFit/>
          </a:bodyPr>
          <a:lstStyle/>
          <a:p>
            <a:pPr marL="285750" indent="-285750">
              <a:lnSpc>
                <a:spcPts val="2200"/>
              </a:lnSpc>
              <a:spcAft>
                <a:spcPts val="1800"/>
              </a:spcAft>
              <a:buFont typeface="Wingdings" panose="05000000000000000000" pitchFamily="2" charset="2"/>
              <a:buChar char="ü"/>
            </a:pPr>
            <a:r>
              <a:rPr lang="en-US" altLang="zh-CN" sz="1700" b="1" dirty="0">
                <a:latin typeface="Times New Roman" panose="02020603050405020304" pitchFamily="18" charset="0"/>
                <a:cs typeface="Times New Roman" panose="02020603050405020304" pitchFamily="18" charset="0"/>
              </a:rPr>
              <a:t>The main driving force: </a:t>
            </a:r>
            <a:r>
              <a:rPr lang="en-US" altLang="zh-CN" sz="1700" dirty="0">
                <a:latin typeface="Times New Roman" panose="02020603050405020304" pitchFamily="18" charset="0"/>
                <a:cs typeface="Times New Roman" panose="02020603050405020304" pitchFamily="18" charset="0"/>
              </a:rPr>
              <a:t>Direct digitalization effect; the proportion effect of the final output of non-digital industries in foreign-funded enterprises in 2002-2007</a:t>
            </a:r>
            <a:r>
              <a:rPr lang="zh-CN" altLang="en-US" sz="1700" dirty="0">
                <a:latin typeface="Times New Roman" panose="02020603050405020304" pitchFamily="18" charset="0"/>
                <a:cs typeface="Times New Roman" panose="02020603050405020304" pitchFamily="18" charset="0"/>
              </a:rPr>
              <a:t>；</a:t>
            </a:r>
            <a:endParaRPr lang="en-US" altLang="zh-CN" sz="1700" dirty="0">
              <a:latin typeface="Times New Roman" panose="02020603050405020304" pitchFamily="18" charset="0"/>
              <a:cs typeface="Times New Roman" panose="02020603050405020304" pitchFamily="18" charset="0"/>
            </a:endParaRPr>
          </a:p>
          <a:p>
            <a:pPr marL="285750" indent="-285750">
              <a:lnSpc>
                <a:spcPts val="2200"/>
              </a:lnSpc>
              <a:spcAft>
                <a:spcPts val="1800"/>
              </a:spcAft>
              <a:buFont typeface="Wingdings" panose="05000000000000000000" pitchFamily="2" charset="2"/>
              <a:buChar char="ü"/>
            </a:pPr>
            <a:r>
              <a:rPr lang="en-US" altLang="zh-CN" sz="1700" dirty="0">
                <a:latin typeface="Times New Roman" panose="02020603050405020304" pitchFamily="18" charset="0"/>
                <a:cs typeface="Times New Roman" panose="02020603050405020304" pitchFamily="18" charset="0"/>
              </a:rPr>
              <a:t>The </a:t>
            </a:r>
            <a:r>
              <a:rPr lang="en-US" altLang="zh-CN" sz="1700" dirty="0">
                <a:latin typeface="Times New Roman" panose="02020603050405020304" pitchFamily="18" charset="0"/>
                <a:cs typeface="Times New Roman" panose="02020603050405020304" pitchFamily="18" charset="0"/>
                <a:sym typeface="Wingdings" panose="05000000000000000000" pitchFamily="2" charset="2"/>
              </a:rPr>
              <a:t>joint production between foreign-funded enterprises and domestic firms is gradually playing a positive role.</a:t>
            </a:r>
            <a:endParaRPr lang="en-US" altLang="zh-CN" sz="1700" dirty="0">
              <a:latin typeface="Times New Roman" panose="02020603050405020304" pitchFamily="18" charset="0"/>
              <a:cs typeface="Times New Roman" panose="02020603050405020304" pitchFamily="18" charset="0"/>
            </a:endParaRPr>
          </a:p>
        </p:txBody>
      </p:sp>
      <p:graphicFrame>
        <p:nvGraphicFramePr>
          <p:cNvPr id="10" name="表格 9">
            <a:extLst>
              <a:ext uri="{FF2B5EF4-FFF2-40B4-BE49-F238E27FC236}">
                <a16:creationId xmlns:a16="http://schemas.microsoft.com/office/drawing/2014/main" id="{300D952C-E853-DCBE-296D-A91C9B409ACC}"/>
              </a:ext>
            </a:extLst>
          </p:cNvPr>
          <p:cNvGraphicFramePr>
            <a:graphicFrameLocks noGrp="1"/>
          </p:cNvGraphicFramePr>
          <p:nvPr>
            <p:extLst>
              <p:ext uri="{D42A27DB-BD31-4B8C-83A1-F6EECF244321}">
                <p14:modId xmlns:p14="http://schemas.microsoft.com/office/powerpoint/2010/main" val="221191399"/>
              </p:ext>
            </p:extLst>
          </p:nvPr>
        </p:nvGraphicFramePr>
        <p:xfrm>
          <a:off x="446658" y="4683745"/>
          <a:ext cx="11241926" cy="1707581"/>
        </p:xfrm>
        <a:graphic>
          <a:graphicData uri="http://schemas.openxmlformats.org/drawingml/2006/table">
            <a:tbl>
              <a:tblPr firstRow="1" bandRow="1">
                <a:tableStyleId>{2D5ABB26-0587-4C30-8999-92F81FD0307C}</a:tableStyleId>
              </a:tblPr>
              <a:tblGrid>
                <a:gridCol w="1097947">
                  <a:extLst>
                    <a:ext uri="{9D8B030D-6E8A-4147-A177-3AD203B41FA5}">
                      <a16:colId xmlns:a16="http://schemas.microsoft.com/office/drawing/2014/main" val="2204555266"/>
                    </a:ext>
                  </a:extLst>
                </a:gridCol>
                <a:gridCol w="4047576">
                  <a:extLst>
                    <a:ext uri="{9D8B030D-6E8A-4147-A177-3AD203B41FA5}">
                      <a16:colId xmlns:a16="http://schemas.microsoft.com/office/drawing/2014/main" val="1423990282"/>
                    </a:ext>
                  </a:extLst>
                </a:gridCol>
                <a:gridCol w="925350">
                  <a:extLst>
                    <a:ext uri="{9D8B030D-6E8A-4147-A177-3AD203B41FA5}">
                      <a16:colId xmlns:a16="http://schemas.microsoft.com/office/drawing/2014/main" val="3131314857"/>
                    </a:ext>
                  </a:extLst>
                </a:gridCol>
                <a:gridCol w="5171053">
                  <a:extLst>
                    <a:ext uri="{9D8B030D-6E8A-4147-A177-3AD203B41FA5}">
                      <a16:colId xmlns:a16="http://schemas.microsoft.com/office/drawing/2014/main" val="3815602152"/>
                    </a:ext>
                  </a:extLst>
                </a:gridCol>
              </a:tblGrid>
              <a:tr h="234664">
                <a:tc>
                  <a:txBody>
                    <a:bodyPr/>
                    <a:lstStyle/>
                    <a:p>
                      <a:pPr algn="l"/>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VD</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400" dirty="0">
                          <a:latin typeface="Times New Roman" panose="02020603050405020304" pitchFamily="18" charset="0"/>
                          <a:cs typeface="Times New Roman" panose="02020603050405020304" pitchFamily="18" charset="0"/>
                        </a:rPr>
                        <a:t>domestic intensity effect of domestic firms</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LO</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dirty="0">
                          <a:latin typeface="Times New Roman" panose="02020603050405020304" pitchFamily="18" charset="0"/>
                          <a:cs typeface="Times New Roman" panose="02020603050405020304" pitchFamily="18" charset="0"/>
                        </a:rPr>
                        <a:t>industrial correlation effect among enterprises of the same ownership</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710683"/>
                  </a:ext>
                </a:extLst>
              </a:tr>
              <a:tr h="366461">
                <a:tc>
                  <a:txBody>
                    <a:bodyPr/>
                    <a:lstStyle/>
                    <a:p>
                      <a:pPr algn="l"/>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(VH+VF)</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400" dirty="0">
                          <a:latin typeface="Times New Roman" panose="02020603050405020304" pitchFamily="18" charset="0"/>
                          <a:cs typeface="Times New Roman" panose="02020603050405020304" pitchFamily="18" charset="0"/>
                        </a:rPr>
                        <a:t>domestic intensity effect of foreign-funded enterprises </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(L-LO)</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dirty="0">
                          <a:latin typeface="Times New Roman" panose="02020603050405020304" pitchFamily="18" charset="0"/>
                          <a:cs typeface="Times New Roman" panose="02020603050405020304" pitchFamily="18" charset="0"/>
                        </a:rPr>
                        <a:t>industrial correlation effect among enterprises of different ownership</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3627489"/>
                  </a:ext>
                </a:extLst>
              </a:tr>
              <a:tr h="234664">
                <a:tc>
                  <a:txBody>
                    <a:bodyPr/>
                    <a:lstStyle/>
                    <a:p>
                      <a:pPr algn="l"/>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MD</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400" dirty="0">
                          <a:latin typeface="Times New Roman" panose="02020603050405020304" pitchFamily="18" charset="0"/>
                          <a:cs typeface="Times New Roman" panose="02020603050405020304" pitchFamily="18" charset="0"/>
                        </a:rPr>
                        <a:t>import intensity effect of domestic firms</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err="1">
                          <a:solidFill>
                            <a:schemeClr val="tx1"/>
                          </a:solidFill>
                          <a:effectLst/>
                          <a:latin typeface="Times New Roman" panose="02020603050405020304" pitchFamily="18" charset="0"/>
                          <a:ea typeface="+mn-ea"/>
                          <a:cs typeface="Times New Roman" panose="02020603050405020304" pitchFamily="18" charset="0"/>
                        </a:rPr>
                        <a:t>yD</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dirty="0">
                          <a:latin typeface="Times New Roman" panose="02020603050405020304" pitchFamily="18" charset="0"/>
                          <a:cs typeface="Times New Roman" panose="02020603050405020304" pitchFamily="18" charset="0"/>
                        </a:rPr>
                        <a:t>the proportion effect of the final output of non-digital industries in domestic firms</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0661048"/>
                  </a:ext>
                </a:extLst>
              </a:tr>
              <a:tr h="366461">
                <a:tc>
                  <a:txBody>
                    <a:bodyPr/>
                    <a:lstStyle/>
                    <a:p>
                      <a:pPr algn="l"/>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(MH+MF)</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400" dirty="0">
                          <a:latin typeface="Times New Roman" panose="02020603050405020304" pitchFamily="18" charset="0"/>
                          <a:cs typeface="Times New Roman" panose="02020603050405020304" pitchFamily="18" charset="0"/>
                        </a:rPr>
                        <a:t>import intensity effect of foreign-funded enterprises</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CN"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a:t>
                      </a:r>
                      <a:r>
                        <a:rPr lang="en-US" altLang="zh-CN" sz="1400" kern="1200" dirty="0" err="1">
                          <a:solidFill>
                            <a:schemeClr val="tx1"/>
                          </a:solidFill>
                          <a:effectLst/>
                          <a:latin typeface="Times New Roman" panose="02020603050405020304" pitchFamily="18" charset="0"/>
                          <a:ea typeface="+mn-ea"/>
                          <a:cs typeface="Times New Roman" panose="02020603050405020304" pitchFamily="18" charset="0"/>
                        </a:rPr>
                        <a:t>yH+yF</a:t>
                      </a:r>
                      <a:r>
                        <a:rPr lang="en-US" altLang="zh-CN" sz="1400" kern="1200" dirty="0">
                          <a:solidFill>
                            <a:schemeClr val="tx1"/>
                          </a:solidFill>
                          <a:effectLst/>
                          <a:latin typeface="Times New Roman" panose="02020603050405020304" pitchFamily="18" charset="0"/>
                          <a:ea typeface="+mn-ea"/>
                          <a:cs typeface="Times New Roman" panose="02020603050405020304" pitchFamily="18" charset="0"/>
                        </a:rPr>
                        <a:t>)</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400" dirty="0">
                          <a:latin typeface="Times New Roman" panose="02020603050405020304" pitchFamily="18" charset="0"/>
                          <a:cs typeface="Times New Roman" panose="02020603050405020304" pitchFamily="18" charset="0"/>
                        </a:rPr>
                        <a:t>the proportion effect of the final output of non-digital industries in foreign-funded enterprises</a:t>
                      </a:r>
                      <a:endParaRPr lang="zh-CN" altLang="en-US" sz="14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476994"/>
                  </a:ext>
                </a:extLst>
              </a:tr>
            </a:tbl>
          </a:graphicData>
        </a:graphic>
      </p:graphicFrame>
      <p:sp>
        <p:nvSpPr>
          <p:cNvPr id="20" name="文本框 19">
            <a:extLst>
              <a:ext uri="{FF2B5EF4-FFF2-40B4-BE49-F238E27FC236}">
                <a16:creationId xmlns:a16="http://schemas.microsoft.com/office/drawing/2014/main" id="{82190C5A-37DF-48A8-42D0-99B284FE965A}"/>
              </a:ext>
            </a:extLst>
          </p:cNvPr>
          <p:cNvSpPr txBox="1"/>
          <p:nvPr/>
        </p:nvSpPr>
        <p:spPr>
          <a:xfrm>
            <a:off x="475842" y="438293"/>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Driving factors of changes in China’s overall digitalization level</a:t>
            </a:r>
            <a:endParaRPr lang="zh-CN" altLang="en-US" sz="2000" dirty="0"/>
          </a:p>
        </p:txBody>
      </p:sp>
    </p:spTree>
    <p:extLst>
      <p:ext uri="{BB962C8B-B14F-4D97-AF65-F5344CB8AC3E}">
        <p14:creationId xmlns:p14="http://schemas.microsoft.com/office/powerpoint/2010/main" val="8301024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reeform 30"/>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18</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3FD5D592-3A45-5F7C-82C9-940DAB34A5D4}"/>
              </a:ext>
            </a:extLst>
          </p:cNvPr>
          <p:cNvSpPr txBox="1"/>
          <p:nvPr/>
        </p:nvSpPr>
        <p:spPr>
          <a:xfrm>
            <a:off x="6489477" y="3873393"/>
            <a:ext cx="5321027" cy="2560701"/>
          </a:xfrm>
          <a:prstGeom prst="rect">
            <a:avLst/>
          </a:prstGeom>
          <a:noFill/>
        </p:spPr>
        <p:txBody>
          <a:bodyPr wrap="square">
            <a:spAutoFit/>
          </a:bodyPr>
          <a:lstStyle/>
          <a:p>
            <a:pPr marL="285750" indent="-285750" algn="just">
              <a:lnSpc>
                <a:spcPts val="2200"/>
              </a:lnSpc>
              <a:spcAft>
                <a:spcPts val="1800"/>
              </a:spcAft>
              <a:buFont typeface="Arial" panose="020B0604020202020204" pitchFamily="34" charset="0"/>
              <a:buChar char="•"/>
            </a:pPr>
            <a:r>
              <a:rPr lang="en-US" altLang="zh-CN" sz="1700" b="1" dirty="0">
                <a:latin typeface="Times New Roman" panose="02020603050405020304" pitchFamily="18" charset="0"/>
                <a:cs typeface="Times New Roman" panose="02020603050405020304" pitchFamily="18" charset="0"/>
              </a:rPr>
              <a:t>The main driving force</a:t>
            </a:r>
            <a:r>
              <a:rPr lang="en-US" altLang="zh-CN" sz="1700" dirty="0">
                <a:latin typeface="Times New Roman" panose="02020603050405020304" pitchFamily="18" charset="0"/>
                <a:cs typeface="Times New Roman" panose="02020603050405020304" pitchFamily="18" charset="0"/>
              </a:rPr>
              <a:t>: direct digitalization effect in the eastern region and the central and western regions, indirect digitalization effect in the northeastern region;</a:t>
            </a:r>
          </a:p>
          <a:p>
            <a:pPr marL="285750" indent="-285750" algn="just">
              <a:lnSpc>
                <a:spcPts val="2200"/>
              </a:lnSpc>
              <a:spcAft>
                <a:spcPts val="1800"/>
              </a:spcAft>
              <a:buFont typeface="Arial" panose="020B0604020202020204" pitchFamily="34" charset="0"/>
              <a:buChar char="•"/>
            </a:pPr>
            <a:r>
              <a:rPr lang="en-US" altLang="zh-CN" sz="1700" b="1" dirty="0">
                <a:latin typeface="Times New Roman" panose="02020603050405020304" pitchFamily="18" charset="0"/>
                <a:cs typeface="Times New Roman" panose="02020603050405020304" pitchFamily="18" charset="0"/>
              </a:rPr>
              <a:t>The domestic intensity effect of domestic firms </a:t>
            </a:r>
            <a:r>
              <a:rPr lang="en-US" altLang="zh-CN" sz="1700" dirty="0">
                <a:latin typeface="Times New Roman" panose="02020603050405020304" pitchFamily="18" charset="0"/>
                <a:cs typeface="Times New Roman" panose="02020603050405020304" pitchFamily="18" charset="0"/>
              </a:rPr>
              <a:t>and </a:t>
            </a:r>
            <a:r>
              <a:rPr lang="en-US" altLang="zh-CN" sz="1700" b="1" dirty="0">
                <a:latin typeface="Times New Roman" panose="02020603050405020304" pitchFamily="18" charset="0"/>
                <a:cs typeface="Times New Roman" panose="02020603050405020304" pitchFamily="18" charset="0"/>
              </a:rPr>
              <a:t>the correlation effect between domestic firms and foreign-funded enterprises</a:t>
            </a:r>
            <a:r>
              <a:rPr lang="en-US" altLang="zh-CN" sz="1700" dirty="0">
                <a:latin typeface="Times New Roman" panose="02020603050405020304" pitchFamily="18" charset="0"/>
                <a:cs typeface="Times New Roman" panose="02020603050405020304" pitchFamily="18" charset="0"/>
              </a:rPr>
              <a:t> have become one of the key reasons for the emergence of the regional digital divide. </a:t>
            </a:r>
          </a:p>
        </p:txBody>
      </p:sp>
      <p:sp>
        <p:nvSpPr>
          <p:cNvPr id="2" name="文本框 1">
            <a:extLst>
              <a:ext uri="{FF2B5EF4-FFF2-40B4-BE49-F238E27FC236}">
                <a16:creationId xmlns:a16="http://schemas.microsoft.com/office/drawing/2014/main" id="{1965F8B7-B406-3ECE-DFBA-67084E8927E9}"/>
              </a:ext>
            </a:extLst>
          </p:cNvPr>
          <p:cNvSpPr txBox="1"/>
          <p:nvPr/>
        </p:nvSpPr>
        <p:spPr>
          <a:xfrm>
            <a:off x="475842" y="438293"/>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Driving factors of changes in digitalization levels in different regions of China</a:t>
            </a:r>
            <a:endParaRPr lang="zh-CN" altLang="en-US" sz="2000" dirty="0"/>
          </a:p>
        </p:txBody>
      </p:sp>
      <p:pic>
        <p:nvPicPr>
          <p:cNvPr id="7" name="图片 6">
            <a:extLst>
              <a:ext uri="{FF2B5EF4-FFF2-40B4-BE49-F238E27FC236}">
                <a16:creationId xmlns:a16="http://schemas.microsoft.com/office/drawing/2014/main" id="{A200B978-4D1F-4E8C-4A1B-3567FFDD44B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1430" y="992761"/>
            <a:ext cx="5616000" cy="2875058"/>
          </a:xfrm>
          <a:prstGeom prst="rect">
            <a:avLst/>
          </a:prstGeom>
          <a:noFill/>
        </p:spPr>
      </p:pic>
      <p:pic>
        <p:nvPicPr>
          <p:cNvPr id="10" name="图片 9">
            <a:extLst>
              <a:ext uri="{FF2B5EF4-FFF2-40B4-BE49-F238E27FC236}">
                <a16:creationId xmlns:a16="http://schemas.microsoft.com/office/drawing/2014/main" id="{9CE229CA-ADB8-1338-D0AF-F9E4BEEDC26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94504" y="992762"/>
            <a:ext cx="5616000" cy="2880449"/>
          </a:xfrm>
          <a:prstGeom prst="rect">
            <a:avLst/>
          </a:prstGeom>
          <a:noFill/>
        </p:spPr>
      </p:pic>
      <p:pic>
        <p:nvPicPr>
          <p:cNvPr id="11" name="图片 10">
            <a:extLst>
              <a:ext uri="{FF2B5EF4-FFF2-40B4-BE49-F238E27FC236}">
                <a16:creationId xmlns:a16="http://schemas.microsoft.com/office/drawing/2014/main" id="{D3F49DB0-7027-E535-7293-3738AA8CAF4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429" y="3818807"/>
            <a:ext cx="5616000" cy="2875059"/>
          </a:xfrm>
          <a:prstGeom prst="rect">
            <a:avLst/>
          </a:prstGeom>
          <a:noFill/>
        </p:spPr>
      </p:pic>
    </p:spTree>
    <p:extLst>
      <p:ext uri="{BB962C8B-B14F-4D97-AF65-F5344CB8AC3E}">
        <p14:creationId xmlns:p14="http://schemas.microsoft.com/office/powerpoint/2010/main" val="6005091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39AEE-206E-D1C4-A2F5-F6A6AE204B7D}"/>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D968DAA8-B89E-A317-047A-9F4298ABFE76}"/>
              </a:ext>
            </a:extLst>
          </p:cNvPr>
          <p:cNvSpPr txBox="1"/>
          <p:nvPr/>
        </p:nvSpPr>
        <p:spPr>
          <a:xfrm>
            <a:off x="505839" y="1856219"/>
            <a:ext cx="11430000" cy="2330382"/>
          </a:xfrm>
          <a:prstGeom prst="rect">
            <a:avLst/>
          </a:prstGeom>
          <a:noFill/>
        </p:spPr>
        <p:txBody>
          <a:bodyPr wrap="square">
            <a:spAutoFit/>
          </a:bodyPr>
          <a:lstStyle/>
          <a:p>
            <a:pPr algn="ctr" eaLnBrk="1" hangingPunct="1">
              <a:lnSpc>
                <a:spcPts val="6000"/>
              </a:lnSpc>
            </a:pPr>
            <a:r>
              <a:rPr lang="zh-CN" altLang="en-US" sz="36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3600" b="1" dirty="0">
                <a:solidFill>
                  <a:srgbClr val="1F4E79"/>
                </a:solidFill>
                <a:latin typeface="微软雅黑" panose="020B0503020204020204" pitchFamily="34" charset="-122"/>
                <a:ea typeface="微软雅黑" panose="020B0503020204020204" pitchFamily="34" charset="-122"/>
                <a:cs typeface="Times New Roman" panose="02020603050405020304" pitchFamily="18" charset="0"/>
              </a:rPr>
              <a:t>5</a:t>
            </a:r>
            <a:r>
              <a:rPr lang="en-US" altLang="zh-CN" sz="3600" b="1" dirty="0">
                <a:solidFill>
                  <a:srgbClr val="1F4E79"/>
                </a:solidFill>
                <a:latin typeface="微软雅黑" panose="020B0503020204020204" pitchFamily="34" charset="-122"/>
                <a:ea typeface="微软雅黑" panose="020B0503020204020204" pitchFamily="34" charset="-122"/>
              </a:rPr>
              <a:t> Further discussion: The impact of China’s regional digitalization on the division of labor in the domestic value chain</a:t>
            </a:r>
            <a:endParaRPr lang="zh-CN" altLang="en-US" sz="3600" b="1" dirty="0">
              <a:solidFill>
                <a:srgbClr val="1F4E79"/>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47415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31D45-742F-7600-E21B-2369B7A910F0}"/>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2FAF93FD-AB23-5851-E600-D0820CD63DFF}"/>
              </a:ext>
            </a:extLst>
          </p:cNvPr>
          <p:cNvSpPr txBox="1"/>
          <p:nvPr/>
        </p:nvSpPr>
        <p:spPr>
          <a:xfrm>
            <a:off x="327293" y="2601765"/>
            <a:ext cx="10703873" cy="906530"/>
          </a:xfrm>
          <a:prstGeom prst="rect">
            <a:avLst/>
          </a:prstGeom>
          <a:noFill/>
        </p:spPr>
        <p:txBody>
          <a:bodyPr wrap="square">
            <a:spAutoFit/>
          </a:bodyPr>
          <a:lstStyle/>
          <a:p>
            <a:pPr algn="ctr" eaLnBrk="1" hangingPunct="1">
              <a:lnSpc>
                <a:spcPct val="150000"/>
              </a:lnSpc>
            </a:pPr>
            <a:r>
              <a:rPr lang="zh-CN" altLang="en-US" sz="40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4000" b="1" dirty="0">
                <a:solidFill>
                  <a:srgbClr val="1F4E79"/>
                </a:solidFill>
                <a:latin typeface="微软雅黑" panose="020B0503020204020204" pitchFamily="34" charset="-122"/>
                <a:ea typeface="微软雅黑" panose="020B0503020204020204" pitchFamily="34" charset="-122"/>
              </a:rPr>
              <a:t>1  Introduction</a:t>
            </a:r>
          </a:p>
        </p:txBody>
      </p:sp>
    </p:spTree>
    <p:extLst>
      <p:ext uri="{BB962C8B-B14F-4D97-AF65-F5344CB8AC3E}">
        <p14:creationId xmlns:p14="http://schemas.microsoft.com/office/powerpoint/2010/main" val="548168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F823EF-8B71-3B27-970B-6A0AA8089008}"/>
            </a:ext>
          </a:extLst>
        </p:cNvPr>
        <p:cNvGrpSpPr/>
        <p:nvPr/>
      </p:nvGrpSpPr>
      <p:grpSpPr>
        <a:xfrm>
          <a:off x="0" y="0"/>
          <a:ext cx="0" cy="0"/>
          <a:chOff x="0" y="0"/>
          <a:chExt cx="0" cy="0"/>
        </a:xfrm>
      </p:grpSpPr>
      <p:sp>
        <p:nvSpPr>
          <p:cNvPr id="4" name="Freeform 30">
            <a:extLst>
              <a:ext uri="{FF2B5EF4-FFF2-40B4-BE49-F238E27FC236}">
                <a16:creationId xmlns:a16="http://schemas.microsoft.com/office/drawing/2014/main" id="{80A56B56-409C-C63E-8A1E-FE7982454666}"/>
              </a:ext>
            </a:extLst>
          </p:cNvPr>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a:extLst>
              <a:ext uri="{FF2B5EF4-FFF2-40B4-BE49-F238E27FC236}">
                <a16:creationId xmlns:a16="http://schemas.microsoft.com/office/drawing/2014/main" id="{C7A9D48F-26D4-4CD3-682A-1C0C1112A363}"/>
              </a:ext>
            </a:extLst>
          </p:cNvPr>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20</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F079F428-452A-D3AB-103D-9A4259E0B608}"/>
              </a:ext>
            </a:extLst>
          </p:cNvPr>
          <p:cNvSpPr txBox="1"/>
          <p:nvPr/>
        </p:nvSpPr>
        <p:spPr>
          <a:xfrm>
            <a:off x="785197" y="1172688"/>
            <a:ext cx="10856068" cy="774827"/>
          </a:xfrm>
          <a:prstGeom prst="rect">
            <a:avLst/>
          </a:prstGeom>
          <a:noFill/>
        </p:spPr>
        <p:txBody>
          <a:bodyPr wrap="square">
            <a:spAutoFit/>
          </a:bodyPr>
          <a:lstStyle/>
          <a:p>
            <a:pPr>
              <a:lnSpc>
                <a:spcPts val="2800"/>
              </a:lnSpc>
              <a:spcAft>
                <a:spcPts val="1200"/>
              </a:spcAft>
            </a:pPr>
            <a:r>
              <a:rPr lang="en-US" altLang="zh-CN" dirty="0">
                <a:latin typeface="Times New Roman" panose="02020603050405020304" pitchFamily="18" charset="0"/>
                <a:cs typeface="Times New Roman" panose="02020603050405020304" pitchFamily="18" charset="0"/>
              </a:rPr>
              <a:t>Digital technology is gradually penetrating and extending into traditional industries, promoting the development of the domestic value chain division of labor pattern towards networking, informatization and collaboration.</a:t>
            </a:r>
          </a:p>
        </p:txBody>
      </p:sp>
      <p:sp>
        <p:nvSpPr>
          <p:cNvPr id="20" name="文本框 19">
            <a:extLst>
              <a:ext uri="{FF2B5EF4-FFF2-40B4-BE49-F238E27FC236}">
                <a16:creationId xmlns:a16="http://schemas.microsoft.com/office/drawing/2014/main" id="{94F12E9A-A864-F2F0-D6BE-5B29A6C5963B}"/>
              </a:ext>
            </a:extLst>
          </p:cNvPr>
          <p:cNvSpPr txBox="1"/>
          <p:nvPr/>
        </p:nvSpPr>
        <p:spPr>
          <a:xfrm>
            <a:off x="475842" y="604621"/>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Regression Model</a:t>
            </a:r>
            <a:endParaRPr lang="zh-CN" altLang="en-US" sz="2000" dirty="0"/>
          </a:p>
        </p:txBody>
      </p:sp>
      <mc:AlternateContent xmlns:mc="http://schemas.openxmlformats.org/markup-compatibility/2006" xmlns:a14="http://schemas.microsoft.com/office/drawing/2010/main">
        <mc:Choice Requires="a14">
          <p:sp>
            <p:nvSpPr>
              <p:cNvPr id="7" name="文本框 6">
                <a:extLst>
                  <a:ext uri="{FF2B5EF4-FFF2-40B4-BE49-F238E27FC236}">
                    <a16:creationId xmlns:a16="http://schemas.microsoft.com/office/drawing/2014/main" id="{932C60B4-1FE6-EF38-809A-C67EE7370B04}"/>
                  </a:ext>
                </a:extLst>
              </p:cNvPr>
              <p:cNvSpPr txBox="1"/>
              <p:nvPr/>
            </p:nvSpPr>
            <p:spPr>
              <a:xfrm>
                <a:off x="931113" y="2302682"/>
                <a:ext cx="9827679" cy="38151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zh-CN" altLang="en-US" b="1" i="1" smtClean="0">
                              <a:solidFill>
                                <a:srgbClr val="836967"/>
                              </a:solidFill>
                              <a:latin typeface="Cambria Math" panose="02040503050406030204" pitchFamily="18" charset="0"/>
                            </a:rPr>
                          </m:ctrlPr>
                        </m:sSubPr>
                        <m:e>
                          <m:r>
                            <a:rPr lang="zh-CN" altLang="en-US" b="1" i="1">
                              <a:latin typeface="Cambria Math" panose="02040503050406030204" pitchFamily="18" charset="0"/>
                            </a:rPr>
                            <m:t>𝑷𝑵𝑽𝑪</m:t>
                          </m:r>
                        </m:e>
                        <m:sub>
                          <m:r>
                            <a:rPr lang="zh-CN" altLang="en-US" b="1" i="1">
                              <a:latin typeface="Cambria Math" panose="02040503050406030204" pitchFamily="18" charset="0"/>
                            </a:rPr>
                            <m:t>𝒊</m:t>
                          </m:r>
                          <m:r>
                            <a:rPr lang="zh-CN" altLang="en-US" b="1" i="0">
                              <a:latin typeface="Cambria Math" panose="02040503050406030204" pitchFamily="18" charset="0"/>
                            </a:rPr>
                            <m:t>,</m:t>
                          </m:r>
                          <m:r>
                            <a:rPr lang="zh-CN" altLang="en-US" b="1" i="1">
                              <a:latin typeface="Cambria Math" panose="02040503050406030204" pitchFamily="18" charset="0"/>
                            </a:rPr>
                            <m:t>𝒔</m:t>
                          </m:r>
                          <m:r>
                            <a:rPr lang="zh-CN" altLang="en-US" b="1" i="0">
                              <a:latin typeface="Cambria Math" panose="02040503050406030204" pitchFamily="18" charset="0"/>
                            </a:rPr>
                            <m:t>,</m:t>
                          </m:r>
                          <m:r>
                            <a:rPr lang="zh-CN" altLang="en-US" b="1" i="1">
                              <a:latin typeface="Cambria Math" panose="02040503050406030204" pitchFamily="18" charset="0"/>
                            </a:rPr>
                            <m:t>𝒕</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𝜶</m:t>
                          </m:r>
                        </m:e>
                        <m:sub>
                          <m:r>
                            <a:rPr lang="zh-CN" altLang="en-US" b="1" i="0">
                              <a:latin typeface="Cambria Math" panose="02040503050406030204" pitchFamily="18" charset="0"/>
                            </a:rPr>
                            <m:t>𝟎</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𝜷</m:t>
                          </m:r>
                        </m:e>
                        <m:sub>
                          <m:r>
                            <a:rPr lang="zh-CN" altLang="en-US" b="1" i="0">
                              <a:latin typeface="Cambria Math" panose="02040503050406030204" pitchFamily="18" charset="0"/>
                            </a:rPr>
                            <m:t>𝟏</m:t>
                          </m:r>
                        </m:sub>
                      </m:sSub>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𝑫𝒊𝒈𝒊𝒔𝒊𝒕𝒚</m:t>
                          </m:r>
                        </m:e>
                        <m:sub>
                          <m:r>
                            <a:rPr lang="zh-CN" altLang="en-US" b="1" i="1">
                              <a:latin typeface="Cambria Math" panose="02040503050406030204" pitchFamily="18" charset="0"/>
                            </a:rPr>
                            <m:t>𝒊</m:t>
                          </m:r>
                          <m:r>
                            <a:rPr lang="zh-CN" altLang="en-US" b="1" i="0">
                              <a:latin typeface="Cambria Math" panose="02040503050406030204" pitchFamily="18" charset="0"/>
                            </a:rPr>
                            <m:t>,</m:t>
                          </m:r>
                          <m:r>
                            <a:rPr lang="zh-CN" altLang="en-US" b="1" i="1">
                              <a:latin typeface="Cambria Math" panose="02040503050406030204" pitchFamily="18" charset="0"/>
                            </a:rPr>
                            <m:t>𝒔</m:t>
                          </m:r>
                          <m:r>
                            <a:rPr lang="zh-CN" altLang="en-US" b="1" i="0">
                              <a:latin typeface="Cambria Math" panose="02040503050406030204" pitchFamily="18" charset="0"/>
                            </a:rPr>
                            <m:t>,</m:t>
                          </m:r>
                          <m:r>
                            <a:rPr lang="zh-CN" altLang="en-US" b="1" i="1">
                              <a:latin typeface="Cambria Math" panose="02040503050406030204" pitchFamily="18" charset="0"/>
                            </a:rPr>
                            <m:t>𝒕</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𝜸</m:t>
                          </m:r>
                        </m:e>
                        <m:sub>
                          <m:r>
                            <a:rPr lang="zh-CN" altLang="en-US" b="1" i="1">
                              <a:latin typeface="Cambria Math" panose="02040503050406030204" pitchFamily="18" charset="0"/>
                            </a:rPr>
                            <m:t>𝒏</m:t>
                          </m:r>
                        </m:sub>
                      </m:sSub>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𝑪𝒐𝒏𝒕𝒓𝒐𝒍𝒔</m:t>
                          </m:r>
                        </m:e>
                        <m:sub>
                          <m:r>
                            <a:rPr lang="zh-CN" altLang="en-US" b="1" i="1">
                              <a:latin typeface="Cambria Math" panose="02040503050406030204" pitchFamily="18" charset="0"/>
                            </a:rPr>
                            <m:t>𝒊</m:t>
                          </m:r>
                          <m:r>
                            <a:rPr lang="zh-CN" altLang="en-US" b="1" i="0">
                              <a:latin typeface="Cambria Math" panose="02040503050406030204" pitchFamily="18" charset="0"/>
                            </a:rPr>
                            <m:t>,</m:t>
                          </m:r>
                          <m:r>
                            <a:rPr lang="zh-CN" altLang="en-US" b="1" i="1">
                              <a:latin typeface="Cambria Math" panose="02040503050406030204" pitchFamily="18" charset="0"/>
                            </a:rPr>
                            <m:t>𝒔</m:t>
                          </m:r>
                          <m:r>
                            <a:rPr lang="zh-CN" altLang="en-US" b="1" i="0">
                              <a:latin typeface="Cambria Math" panose="02040503050406030204" pitchFamily="18" charset="0"/>
                            </a:rPr>
                            <m:t>,</m:t>
                          </m:r>
                          <m:r>
                            <a:rPr lang="zh-CN" altLang="en-US" b="1" i="1">
                              <a:latin typeface="Cambria Math" panose="02040503050406030204" pitchFamily="18" charset="0"/>
                            </a:rPr>
                            <m:t>𝒕</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𝑫</m:t>
                          </m:r>
                        </m:e>
                        <m:sub>
                          <m:r>
                            <a:rPr lang="zh-CN" altLang="en-US" b="1" i="1">
                              <a:latin typeface="Cambria Math" panose="02040503050406030204" pitchFamily="18" charset="0"/>
                            </a:rPr>
                            <m:t>𝒊</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𝑫</m:t>
                          </m:r>
                        </m:e>
                        <m:sub>
                          <m:r>
                            <a:rPr lang="zh-CN" altLang="en-US" b="1" i="1">
                              <a:latin typeface="Cambria Math" panose="02040503050406030204" pitchFamily="18" charset="0"/>
                            </a:rPr>
                            <m:t>𝒔</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𝑫</m:t>
                          </m:r>
                        </m:e>
                        <m:sub>
                          <m:r>
                            <a:rPr lang="zh-CN" altLang="en-US" b="1" i="1">
                              <a:latin typeface="Cambria Math" panose="02040503050406030204" pitchFamily="18" charset="0"/>
                            </a:rPr>
                            <m:t>𝒕</m:t>
                          </m:r>
                        </m:sub>
                      </m:sSub>
                      <m:r>
                        <a:rPr lang="zh-CN" altLang="en-US" b="1" i="0">
                          <a:latin typeface="Cambria Math" panose="02040503050406030204" pitchFamily="18" charset="0"/>
                        </a:rPr>
                        <m:t>+</m:t>
                      </m:r>
                      <m:sSub>
                        <m:sSubPr>
                          <m:ctrlPr>
                            <a:rPr lang="zh-CN" altLang="en-US" b="1" i="1">
                              <a:solidFill>
                                <a:srgbClr val="836967"/>
                              </a:solidFill>
                              <a:latin typeface="Cambria Math" panose="02040503050406030204" pitchFamily="18" charset="0"/>
                            </a:rPr>
                          </m:ctrlPr>
                        </m:sSubPr>
                        <m:e>
                          <m:r>
                            <a:rPr lang="zh-CN" altLang="en-US" b="1" i="1">
                              <a:latin typeface="Cambria Math" panose="02040503050406030204" pitchFamily="18" charset="0"/>
                            </a:rPr>
                            <m:t>𝜺</m:t>
                          </m:r>
                        </m:e>
                        <m:sub>
                          <m:r>
                            <a:rPr lang="zh-CN" altLang="en-US" b="1" i="1">
                              <a:latin typeface="Cambria Math" panose="02040503050406030204" pitchFamily="18" charset="0"/>
                            </a:rPr>
                            <m:t>𝒊</m:t>
                          </m:r>
                          <m:r>
                            <a:rPr lang="zh-CN" altLang="en-US" b="1" i="0">
                              <a:latin typeface="Cambria Math" panose="02040503050406030204" pitchFamily="18" charset="0"/>
                            </a:rPr>
                            <m:t>,</m:t>
                          </m:r>
                          <m:r>
                            <a:rPr lang="zh-CN" altLang="en-US" b="1" i="1">
                              <a:latin typeface="Cambria Math" panose="02040503050406030204" pitchFamily="18" charset="0"/>
                            </a:rPr>
                            <m:t>𝒔</m:t>
                          </m:r>
                          <m:r>
                            <a:rPr lang="zh-CN" altLang="en-US" b="1" i="0">
                              <a:latin typeface="Cambria Math" panose="02040503050406030204" pitchFamily="18" charset="0"/>
                            </a:rPr>
                            <m:t>,</m:t>
                          </m:r>
                          <m:r>
                            <a:rPr lang="zh-CN" altLang="en-US" b="1" i="1">
                              <a:latin typeface="Cambria Math" panose="02040503050406030204" pitchFamily="18" charset="0"/>
                            </a:rPr>
                            <m:t>𝒕</m:t>
                          </m:r>
                        </m:sub>
                      </m:sSub>
                    </m:oMath>
                  </m:oMathPara>
                </a14:m>
                <a:endParaRPr lang="zh-CN" altLang="en-US" b="1" dirty="0"/>
              </a:p>
            </p:txBody>
          </p:sp>
        </mc:Choice>
        <mc:Fallback xmlns="">
          <p:sp>
            <p:nvSpPr>
              <p:cNvPr id="7" name="文本框 6">
                <a:extLst>
                  <a:ext uri="{FF2B5EF4-FFF2-40B4-BE49-F238E27FC236}">
                    <a16:creationId xmlns:a16="http://schemas.microsoft.com/office/drawing/2014/main" id="{932C60B4-1FE6-EF38-809A-C67EE7370B04}"/>
                  </a:ext>
                </a:extLst>
              </p:cNvPr>
              <p:cNvSpPr txBox="1">
                <a:spLocks noRot="1" noChangeAspect="1" noMove="1" noResize="1" noEditPoints="1" noAdjustHandles="1" noChangeArrowheads="1" noChangeShapeType="1" noTextEdit="1"/>
              </p:cNvSpPr>
              <p:nvPr/>
            </p:nvSpPr>
            <p:spPr>
              <a:xfrm>
                <a:off x="931113" y="2302682"/>
                <a:ext cx="9827679" cy="381515"/>
              </a:xfrm>
              <a:prstGeom prst="rect">
                <a:avLst/>
              </a:prstGeom>
              <a:blipFill>
                <a:blip r:embed="rId3"/>
                <a:stretch>
                  <a:fillRect b="-11290"/>
                </a:stretch>
              </a:blipFill>
            </p:spPr>
            <p:txBody>
              <a:bodyPr/>
              <a:lstStyle/>
              <a:p>
                <a:r>
                  <a:rPr lang="zh-CN" altLang="en-US">
                    <a:noFill/>
                  </a:rPr>
                  <a:t> </a:t>
                </a:r>
              </a:p>
            </p:txBody>
          </p:sp>
        </mc:Fallback>
      </mc:AlternateContent>
      <p:grpSp>
        <p:nvGrpSpPr>
          <p:cNvPr id="22" name="组合 21">
            <a:extLst>
              <a:ext uri="{FF2B5EF4-FFF2-40B4-BE49-F238E27FC236}">
                <a16:creationId xmlns:a16="http://schemas.microsoft.com/office/drawing/2014/main" id="{9E1AF62C-FBF5-E06D-FD2C-CD2A41E326B5}"/>
              </a:ext>
            </a:extLst>
          </p:cNvPr>
          <p:cNvGrpSpPr/>
          <p:nvPr/>
        </p:nvGrpSpPr>
        <p:grpSpPr>
          <a:xfrm>
            <a:off x="785197" y="2980688"/>
            <a:ext cx="10856068" cy="3272691"/>
            <a:chOff x="785197" y="2423109"/>
            <a:chExt cx="10856068" cy="3272691"/>
          </a:xfrm>
        </p:grpSpPr>
        <mc:AlternateContent xmlns:mc="http://schemas.openxmlformats.org/markup-compatibility/2006" xmlns:a14="http://schemas.microsoft.com/office/drawing/2010/main">
          <mc:Choice Requires="a14">
            <p:sp>
              <p:nvSpPr>
                <p:cNvPr id="8" name="文本框 7">
                  <a:extLst>
                    <a:ext uri="{FF2B5EF4-FFF2-40B4-BE49-F238E27FC236}">
                      <a16:creationId xmlns:a16="http://schemas.microsoft.com/office/drawing/2014/main" id="{E77B1A47-E6F8-F970-5DC5-A196ED2F6438}"/>
                    </a:ext>
                  </a:extLst>
                </p:cNvPr>
                <p:cNvSpPr txBox="1"/>
                <p:nvPr/>
              </p:nvSpPr>
              <p:spPr>
                <a:xfrm>
                  <a:off x="785197" y="2423109"/>
                  <a:ext cx="10856068" cy="3272691"/>
                </a:xfrm>
                <a:prstGeom prst="rect">
                  <a:avLst/>
                </a:prstGeom>
                <a:noFill/>
              </p:spPr>
              <p:txBody>
                <a:bodyPr wrap="square">
                  <a:spAutoFit/>
                </a:bodyPr>
                <a:lstStyle/>
                <a:p>
                  <a:pPr marL="285750" indent="-285750">
                    <a:lnSpc>
                      <a:spcPts val="2200"/>
                    </a:lnSpc>
                    <a:spcAft>
                      <a:spcPts val="1200"/>
                    </a:spcAft>
                    <a:buFont typeface="Wingdings" panose="05000000000000000000" pitchFamily="2" charset="2"/>
                    <a:buChar char="ü"/>
                  </a:pPr>
                  <a:r>
                    <a:rPr lang="en-US" altLang="zh-CN" i="1" dirty="0" err="1">
                      <a:latin typeface="Times New Roman" panose="02020603050405020304" pitchFamily="18" charset="0"/>
                      <a:cs typeface="Times New Roman" panose="02020603050405020304" pitchFamily="18" charset="0"/>
                    </a:rPr>
                    <a:t>i</a:t>
                  </a:r>
                  <a:r>
                    <a:rPr lang="en-US" altLang="zh-CN" i="1" dirty="0">
                      <a:latin typeface="Times New Roman" panose="02020603050405020304" pitchFamily="18" charset="0"/>
                      <a:cs typeface="Times New Roman" panose="02020603050405020304" pitchFamily="18" charset="0"/>
                    </a:rPr>
                    <a:t>, s, t: </a:t>
                  </a:r>
                  <a:r>
                    <a:rPr lang="en-US" altLang="zh-CN" dirty="0">
                      <a:latin typeface="Times New Roman" panose="02020603050405020304" pitchFamily="18" charset="0"/>
                      <a:cs typeface="Times New Roman" panose="02020603050405020304" pitchFamily="18" charset="0"/>
                    </a:rPr>
                    <a:t>region, industry, year;</a:t>
                  </a:r>
                </a:p>
                <a:p>
                  <a:pPr marL="285750" indent="-285750">
                    <a:lnSpc>
                      <a:spcPts val="2200"/>
                    </a:lnSpc>
                    <a:spcAft>
                      <a:spcPts val="1200"/>
                    </a:spcAft>
                    <a:buFont typeface="Wingdings" panose="05000000000000000000" pitchFamily="2" charset="2"/>
                    <a:buChar char="ü"/>
                  </a:pPr>
                  <a14:m>
                    <m:oMath xmlns:m="http://schemas.openxmlformats.org/officeDocument/2006/math">
                      <m:r>
                        <a:rPr lang="en-US" altLang="zh-CN" i="1" smtClean="0">
                          <a:latin typeface="Cambria Math" panose="02040503050406030204" pitchFamily="18" charset="0"/>
                        </a:rPr>
                        <m:t>𝐷𝑖𝑔𝑖𝑠𝑖𝑡𝑦</m:t>
                      </m:r>
                    </m:oMath>
                  </a14:m>
                  <a:r>
                    <a:rPr lang="en-US" altLang="zh-CN" dirty="0">
                      <a:latin typeface="Times New Roman" panose="02020603050405020304" pitchFamily="18" charset="0"/>
                      <a:cs typeface="Times New Roman" panose="02020603050405020304" pitchFamily="18" charset="0"/>
                    </a:rPr>
                    <a:t>: the digitalization level by region and industry;</a:t>
                  </a:r>
                </a:p>
                <a:p>
                  <a:pPr marL="285750" indent="-285750">
                    <a:lnSpc>
                      <a:spcPts val="2200"/>
                    </a:lnSpc>
                    <a:spcAft>
                      <a:spcPts val="1200"/>
                    </a:spcAft>
                    <a:buFont typeface="Wingdings" panose="05000000000000000000" pitchFamily="2" charset="2"/>
                    <a:buChar char="ü"/>
                  </a:pPr>
                  <a:r>
                    <a:rPr lang="en-US" altLang="zh-CN" i="1" dirty="0">
                      <a:latin typeface="Times New Roman" panose="02020603050405020304" pitchFamily="18" charset="0"/>
                      <a:cs typeface="Times New Roman" panose="02020603050405020304" pitchFamily="18" charset="0"/>
                    </a:rPr>
                    <a:t>PNVC:</a:t>
                  </a:r>
                  <a:r>
                    <a:rPr lang="en-US" altLang="zh-CN" dirty="0">
                      <a:latin typeface="Times New Roman" panose="02020603050405020304" pitchFamily="18" charset="0"/>
                      <a:cs typeface="Times New Roman" panose="02020603050405020304" pitchFamily="18" charset="0"/>
                    </a:rPr>
                    <a:t> the depth of domestic value chain division of labor (Sheng et al., 2020);</a:t>
                  </a:r>
                </a:p>
                <a:p>
                  <a:pPr>
                    <a:lnSpc>
                      <a:spcPts val="2200"/>
                    </a:lnSpc>
                    <a:spcAft>
                      <a:spcPts val="1200"/>
                    </a:spcAft>
                  </a:pPr>
                  <a:endParaRPr lang="en-US" altLang="zh-CN" dirty="0">
                    <a:latin typeface="Times New Roman" panose="02020603050405020304" pitchFamily="18" charset="0"/>
                    <a:cs typeface="Times New Roman" panose="02020603050405020304" pitchFamily="18" charset="0"/>
                  </a:endParaRPr>
                </a:p>
                <a:p>
                  <a:pPr marL="285750" indent="-285750">
                    <a:lnSpc>
                      <a:spcPts val="2200"/>
                    </a:lnSpc>
                    <a:spcAft>
                      <a:spcPts val="1200"/>
                    </a:spcAft>
                    <a:buFont typeface="Wingdings" panose="05000000000000000000" pitchFamily="2" charset="2"/>
                    <a:buChar char="ü"/>
                  </a:pPr>
                  <a:r>
                    <a:rPr lang="en-US" altLang="zh-CN" i="1" dirty="0">
                      <a:latin typeface="Times New Roman" panose="02020603050405020304" pitchFamily="18" charset="0"/>
                      <a:cs typeface="Times New Roman" panose="02020603050405020304" pitchFamily="18" charset="0"/>
                    </a:rPr>
                    <a:t>Controls: </a:t>
                  </a:r>
                  <a:r>
                    <a:rPr lang="en-US" altLang="zh-CN" dirty="0">
                      <a:latin typeface="Times New Roman" panose="02020603050405020304" pitchFamily="18" charset="0"/>
                      <a:cs typeface="Times New Roman" panose="02020603050405020304" pitchFamily="18" charset="0"/>
                    </a:rPr>
                    <a:t>include the consumption level of residents, the level of regional innovation, the degree of opening up, the degree of government intervention, infrastructure and population density;</a:t>
                  </a:r>
                </a:p>
                <a:p>
                  <a:pPr marL="285750" indent="-285750">
                    <a:lnSpc>
                      <a:spcPts val="2200"/>
                    </a:lnSpc>
                    <a:spcAft>
                      <a:spcPts val="1200"/>
                    </a:spcAft>
                    <a:buFont typeface="Wingdings" panose="05000000000000000000" pitchFamily="2" charset="2"/>
                    <a:buChar char="ü"/>
                  </a:pP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𝐷</m:t>
                          </m:r>
                        </m:e>
                        <m:sub>
                          <m:r>
                            <a:rPr lang="en-US" altLang="zh-CN" i="1">
                              <a:latin typeface="Cambria Math" panose="02040503050406030204" pitchFamily="18" charset="0"/>
                            </a:rPr>
                            <m:t>𝑖</m:t>
                          </m:r>
                        </m:sub>
                      </m:sSub>
                      <m:r>
                        <a:rPr lang="en-US" altLang="zh-CN" b="0" i="1" smtClean="0">
                          <a:latin typeface="Cambria Math" panose="02040503050406030204" pitchFamily="18" charset="0"/>
                        </a:rPr>
                        <m:t>,  </m:t>
                      </m:r>
                      <m:sSub>
                        <m:sSubPr>
                          <m:ctrlPr>
                            <a:rPr lang="zh-CN" altLang="zh-CN" i="1">
                              <a:latin typeface="Cambria Math" panose="02040503050406030204" pitchFamily="18" charset="0"/>
                            </a:rPr>
                          </m:ctrlPr>
                        </m:sSubPr>
                        <m:e>
                          <m:r>
                            <a:rPr lang="en-US" altLang="zh-CN" i="1">
                              <a:latin typeface="Cambria Math" panose="02040503050406030204" pitchFamily="18" charset="0"/>
                            </a:rPr>
                            <m:t>𝐷</m:t>
                          </m:r>
                        </m:e>
                        <m:sub>
                          <m:r>
                            <a:rPr lang="en-US" altLang="zh-CN" i="1">
                              <a:latin typeface="Cambria Math" panose="02040503050406030204" pitchFamily="18" charset="0"/>
                            </a:rPr>
                            <m:t>𝑡</m:t>
                          </m:r>
                        </m:sub>
                      </m:sSub>
                      <m:r>
                        <a:rPr lang="en-US" altLang="zh-CN" b="0" i="1" smtClean="0">
                          <a:latin typeface="Cambria Math" panose="02040503050406030204" pitchFamily="18" charset="0"/>
                        </a:rPr>
                        <m:t>,</m:t>
                      </m:r>
                      <m:sSub>
                        <m:sSubPr>
                          <m:ctrlPr>
                            <a:rPr lang="zh-CN" altLang="zh-CN" i="1">
                              <a:latin typeface="Cambria Math" panose="02040503050406030204" pitchFamily="18" charset="0"/>
                            </a:rPr>
                          </m:ctrlPr>
                        </m:sSubPr>
                        <m:e>
                          <m:r>
                            <a:rPr lang="en-US" altLang="zh-CN" i="1">
                              <a:latin typeface="Cambria Math" panose="02040503050406030204" pitchFamily="18" charset="0"/>
                            </a:rPr>
                            <m:t>𝐷</m:t>
                          </m:r>
                        </m:e>
                        <m:sub>
                          <m:r>
                            <a:rPr lang="en-US" altLang="zh-CN" i="1">
                              <a:latin typeface="Cambria Math" panose="02040503050406030204" pitchFamily="18" charset="0"/>
                            </a:rPr>
                            <m:t>𝑠</m:t>
                          </m:r>
                        </m:sub>
                      </m:sSub>
                    </m:oMath>
                  </a14:m>
                  <a:r>
                    <a:rPr lang="en-US" altLang="zh-CN" dirty="0">
                      <a:latin typeface="Times New Roman" panose="02020603050405020304" pitchFamily="18" charset="0"/>
                      <a:cs typeface="Times New Roman" panose="02020603050405020304" pitchFamily="18" charset="0"/>
                    </a:rPr>
                    <a:t>: region-fixed effects, time-fixed effects, industry-fixed effects;</a:t>
                  </a:r>
                </a:p>
                <a:p>
                  <a:pPr marL="285750" indent="-285750">
                    <a:lnSpc>
                      <a:spcPts val="2200"/>
                    </a:lnSpc>
                    <a:spcAft>
                      <a:spcPts val="1200"/>
                    </a:spcAft>
                    <a:buFont typeface="Wingdings" panose="05000000000000000000" pitchFamily="2" charset="2"/>
                    <a:buChar char="ü"/>
                  </a:pPr>
                  <a14:m>
                    <m:oMath xmlns:m="http://schemas.openxmlformats.org/officeDocument/2006/math">
                      <m:sSub>
                        <m:sSubPr>
                          <m:ctrlPr>
                            <a:rPr lang="zh-CN" altLang="zh-CN" i="1">
                              <a:latin typeface="Cambria Math" panose="02040503050406030204" pitchFamily="18" charset="0"/>
                            </a:rPr>
                          </m:ctrlPr>
                        </m:sSubPr>
                        <m:e>
                          <m:r>
                            <a:rPr lang="en-US" altLang="zh-CN" i="1">
                              <a:latin typeface="Cambria Math" panose="02040503050406030204" pitchFamily="18" charset="0"/>
                            </a:rPr>
                            <m:t>𝜀</m:t>
                          </m:r>
                        </m:e>
                        <m:sub>
                          <m:r>
                            <a:rPr lang="en-US" altLang="zh-CN" i="1">
                              <a:latin typeface="Cambria Math" panose="02040503050406030204" pitchFamily="18" charset="0"/>
                            </a:rPr>
                            <m:t>𝑖</m:t>
                          </m:r>
                          <m:r>
                            <a:rPr lang="en-US" altLang="zh-CN">
                              <a:latin typeface="Cambria Math" panose="02040503050406030204" pitchFamily="18" charset="0"/>
                            </a:rPr>
                            <m:t>,</m:t>
                          </m:r>
                          <m:r>
                            <a:rPr lang="en-US" altLang="zh-CN" i="1">
                              <a:latin typeface="Cambria Math" panose="02040503050406030204" pitchFamily="18" charset="0"/>
                            </a:rPr>
                            <m:t>𝑠</m:t>
                          </m:r>
                          <m:r>
                            <a:rPr lang="en-US" altLang="zh-CN">
                              <a:latin typeface="Cambria Math" panose="02040503050406030204" pitchFamily="18" charset="0"/>
                            </a:rPr>
                            <m:t>,</m:t>
                          </m:r>
                          <m:r>
                            <a:rPr lang="en-US" altLang="zh-CN" i="1">
                              <a:latin typeface="Cambria Math" panose="02040503050406030204" pitchFamily="18" charset="0"/>
                            </a:rPr>
                            <m:t>𝑡</m:t>
                          </m:r>
                        </m:sub>
                      </m:sSub>
                    </m:oMath>
                  </a14:m>
                  <a:r>
                    <a:rPr lang="en-US" altLang="zh-CN" dirty="0">
                      <a:latin typeface="Times New Roman" panose="02020603050405020304" pitchFamily="18" charset="0"/>
                      <a:cs typeface="Times New Roman" panose="02020603050405020304" pitchFamily="18" charset="0"/>
                    </a:rPr>
                    <a:t>: random disturbance term</a:t>
                  </a:r>
                </a:p>
              </p:txBody>
            </p:sp>
          </mc:Choice>
          <mc:Fallback xmlns="">
            <p:sp>
              <p:nvSpPr>
                <p:cNvPr id="8" name="文本框 7">
                  <a:extLst>
                    <a:ext uri="{FF2B5EF4-FFF2-40B4-BE49-F238E27FC236}">
                      <a16:creationId xmlns:a16="http://schemas.microsoft.com/office/drawing/2014/main" id="{E77B1A47-E6F8-F970-5DC5-A196ED2F6438}"/>
                    </a:ext>
                  </a:extLst>
                </p:cNvPr>
                <p:cNvSpPr txBox="1">
                  <a:spLocks noRot="1" noChangeAspect="1" noMove="1" noResize="1" noEditPoints="1" noAdjustHandles="1" noChangeArrowheads="1" noChangeShapeType="1" noTextEdit="1"/>
                </p:cNvSpPr>
                <p:nvPr/>
              </p:nvSpPr>
              <p:spPr>
                <a:xfrm>
                  <a:off x="785197" y="2423109"/>
                  <a:ext cx="10856068" cy="3272691"/>
                </a:xfrm>
                <a:prstGeom prst="rect">
                  <a:avLst/>
                </a:prstGeom>
                <a:blipFill>
                  <a:blip r:embed="rId4"/>
                  <a:stretch>
                    <a:fillRect l="-393" t="-1490" b="-1490"/>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 name="文本框 20">
                  <a:extLst>
                    <a:ext uri="{FF2B5EF4-FFF2-40B4-BE49-F238E27FC236}">
                      <a16:creationId xmlns:a16="http://schemas.microsoft.com/office/drawing/2014/main" id="{B9275ADB-79A2-A425-D845-D6E631A98355}"/>
                    </a:ext>
                  </a:extLst>
                </p:cNvPr>
                <p:cNvSpPr txBox="1"/>
                <p:nvPr/>
              </p:nvSpPr>
              <p:spPr>
                <a:xfrm>
                  <a:off x="1763138" y="3682684"/>
                  <a:ext cx="6094378" cy="376770"/>
                </a:xfrm>
                <a:prstGeom prst="rect">
                  <a:avLst/>
                </a:prstGeom>
                <a:noFill/>
              </p:spPr>
              <p:txBody>
                <a:bodyPr wrap="square">
                  <a:spAutoFit/>
                </a:bodyPr>
                <a:lstStyle/>
                <a:p>
                  <a:pPr algn="just"/>
                  <a14:m>
                    <m:oMathPara xmlns:m="http://schemas.openxmlformats.org/officeDocument/2006/math">
                      <m:oMathParaPr>
                        <m:jc m:val="centerGroup"/>
                      </m:oMathParaPr>
                      <m:oMath xmlns:m="http://schemas.openxmlformats.org/officeDocument/2006/math">
                        <m:r>
                          <a:rPr lang="zh-CN" altLang="en-US" i="1" smtClean="0">
                            <a:latin typeface="Cambria Math" panose="02040503050406030204" pitchFamily="18" charset="0"/>
                          </a:rPr>
                          <m:t>𝑉</m:t>
                        </m:r>
                        <m:r>
                          <m:rPr>
                            <m:lit/>
                          </m:rPr>
                          <a:rPr lang="zh-CN" altLang="en-US" i="0">
                            <a:latin typeface="Cambria Math" panose="02040503050406030204" pitchFamily="18" charset="0"/>
                          </a:rPr>
                          <m:t>_</m:t>
                        </m:r>
                        <m:r>
                          <a:rPr lang="zh-CN" altLang="en-US" i="1">
                            <a:latin typeface="Cambria Math" panose="02040503050406030204" pitchFamily="18" charset="0"/>
                          </a:rPr>
                          <m:t>𝑁𝑉𝐶</m:t>
                        </m:r>
                        <m:r>
                          <a:rPr lang="zh-CN" altLang="en-US" i="0">
                            <a:latin typeface="Cambria Math" panose="02040503050406030204" pitchFamily="18" charset="0"/>
                          </a:rPr>
                          <m:t>=</m:t>
                        </m:r>
                        <m:acc>
                          <m:accPr>
                            <m:chr m:val="̂"/>
                            <m:ctrlPr>
                              <a:rPr lang="zh-CN" altLang="en-US" i="1">
                                <a:solidFill>
                                  <a:srgbClr val="836967"/>
                                </a:solidFill>
                                <a:latin typeface="Cambria Math" panose="02040503050406030204" pitchFamily="18" charset="0"/>
                              </a:rPr>
                            </m:ctrlPr>
                          </m:accPr>
                          <m:e>
                            <m:r>
                              <a:rPr lang="zh-CN" altLang="en-US" i="1">
                                <a:latin typeface="Cambria Math" panose="02040503050406030204" pitchFamily="18" charset="0"/>
                              </a:rPr>
                              <m:t>𝑉</m:t>
                            </m:r>
                          </m:e>
                        </m:acc>
                        <m:r>
                          <a:rPr lang="zh-CN" altLang="en-US" i="1">
                            <a:latin typeface="Cambria Math" panose="02040503050406030204" pitchFamily="18" charset="0"/>
                          </a:rPr>
                          <m:t>𝐿</m:t>
                        </m:r>
                        <m:sSup>
                          <m:sSupPr>
                            <m:ctrlPr>
                              <a:rPr lang="zh-CN" altLang="en-US" i="1">
                                <a:solidFill>
                                  <a:srgbClr val="836967"/>
                                </a:solidFill>
                                <a:latin typeface="Cambria Math" panose="02040503050406030204" pitchFamily="18" charset="0"/>
                              </a:rPr>
                            </m:ctrlPr>
                          </m:sSupPr>
                          <m:e>
                            <m:r>
                              <a:rPr lang="zh-CN" altLang="en-US" i="1">
                                <a:latin typeface="Cambria Math" panose="02040503050406030204" pitchFamily="18" charset="0"/>
                              </a:rPr>
                              <m:t>𝑌</m:t>
                            </m:r>
                          </m:e>
                          <m:sup>
                            <m:r>
                              <a:rPr lang="zh-CN" altLang="en-US" i="1">
                                <a:latin typeface="Cambria Math" panose="02040503050406030204" pitchFamily="18" charset="0"/>
                              </a:rPr>
                              <m:t>𝐼𝑅</m:t>
                            </m:r>
                          </m:sup>
                        </m:sSup>
                        <m:r>
                          <a:rPr lang="zh-CN" altLang="en-US" i="0">
                            <a:latin typeface="Cambria Math" panose="02040503050406030204" pitchFamily="18" charset="0"/>
                          </a:rPr>
                          <m:t>+</m:t>
                        </m:r>
                        <m:acc>
                          <m:accPr>
                            <m:chr m:val="̂"/>
                            <m:ctrlPr>
                              <a:rPr lang="zh-CN" altLang="en-US" i="1">
                                <a:solidFill>
                                  <a:srgbClr val="836967"/>
                                </a:solidFill>
                                <a:latin typeface="Cambria Math" panose="02040503050406030204" pitchFamily="18" charset="0"/>
                              </a:rPr>
                            </m:ctrlPr>
                          </m:accPr>
                          <m:e>
                            <m:r>
                              <a:rPr lang="zh-CN" altLang="en-US" i="1">
                                <a:latin typeface="Cambria Math" panose="02040503050406030204" pitchFamily="18" charset="0"/>
                              </a:rPr>
                              <m:t>𝑉</m:t>
                            </m:r>
                          </m:e>
                        </m:acc>
                        <m:r>
                          <a:rPr lang="zh-CN" altLang="en-US" i="1">
                            <a:latin typeface="Cambria Math" panose="02040503050406030204" pitchFamily="18" charset="0"/>
                          </a:rPr>
                          <m:t>𝐿</m:t>
                        </m:r>
                        <m:sSup>
                          <m:sSupPr>
                            <m:ctrlPr>
                              <a:rPr lang="zh-CN" altLang="en-US" i="1">
                                <a:solidFill>
                                  <a:srgbClr val="836967"/>
                                </a:solidFill>
                                <a:latin typeface="Cambria Math" panose="02040503050406030204" pitchFamily="18" charset="0"/>
                              </a:rPr>
                            </m:ctrlPr>
                          </m:sSupPr>
                          <m:e>
                            <m:r>
                              <a:rPr lang="zh-CN" altLang="en-US" i="1">
                                <a:latin typeface="Cambria Math" panose="02040503050406030204" pitchFamily="18" charset="0"/>
                              </a:rPr>
                              <m:t>𝐴</m:t>
                            </m:r>
                          </m:e>
                          <m:sup>
                            <m:r>
                              <a:rPr lang="zh-CN" altLang="en-US" i="1">
                                <a:latin typeface="Cambria Math" panose="02040503050406030204" pitchFamily="18" charset="0"/>
                              </a:rPr>
                              <m:t>𝐼𝑅</m:t>
                            </m:r>
                          </m:sup>
                        </m:sSup>
                        <m:r>
                          <a:rPr lang="zh-CN" altLang="en-US" i="1">
                            <a:latin typeface="Cambria Math" panose="02040503050406030204" pitchFamily="18" charset="0"/>
                          </a:rPr>
                          <m:t>𝐵𝑌</m:t>
                        </m:r>
                        <m:r>
                          <a:rPr lang="zh-CN" altLang="en-US" i="0">
                            <a:latin typeface="Cambria Math" panose="02040503050406030204" pitchFamily="18" charset="0"/>
                          </a:rPr>
                          <m:t>+</m:t>
                        </m:r>
                        <m:acc>
                          <m:accPr>
                            <m:chr m:val="̂"/>
                            <m:ctrlPr>
                              <a:rPr lang="zh-CN" altLang="en-US" i="1">
                                <a:solidFill>
                                  <a:srgbClr val="836967"/>
                                </a:solidFill>
                                <a:latin typeface="Cambria Math" panose="02040503050406030204" pitchFamily="18" charset="0"/>
                              </a:rPr>
                            </m:ctrlPr>
                          </m:accPr>
                          <m:e>
                            <m:r>
                              <a:rPr lang="zh-CN" altLang="en-US" i="1">
                                <a:latin typeface="Cambria Math" panose="02040503050406030204" pitchFamily="18" charset="0"/>
                              </a:rPr>
                              <m:t>𝑉</m:t>
                            </m:r>
                          </m:e>
                        </m:acc>
                        <m:r>
                          <a:rPr lang="zh-CN" altLang="en-US" i="1">
                            <a:latin typeface="Cambria Math" panose="02040503050406030204" pitchFamily="18" charset="0"/>
                          </a:rPr>
                          <m:t>𝐿</m:t>
                        </m:r>
                        <m:sSup>
                          <m:sSupPr>
                            <m:ctrlPr>
                              <a:rPr lang="zh-CN" altLang="en-US" i="1">
                                <a:solidFill>
                                  <a:srgbClr val="836967"/>
                                </a:solidFill>
                                <a:latin typeface="Cambria Math" panose="02040503050406030204" pitchFamily="18" charset="0"/>
                              </a:rPr>
                            </m:ctrlPr>
                          </m:sSupPr>
                          <m:e>
                            <m:r>
                              <a:rPr lang="zh-CN" altLang="en-US" i="1">
                                <a:latin typeface="Cambria Math" panose="02040503050406030204" pitchFamily="18" charset="0"/>
                              </a:rPr>
                              <m:t>𝐴</m:t>
                            </m:r>
                          </m:e>
                          <m:sup>
                            <m:r>
                              <a:rPr lang="zh-CN" altLang="en-US" i="1">
                                <a:latin typeface="Cambria Math" panose="02040503050406030204" pitchFamily="18" charset="0"/>
                              </a:rPr>
                              <m:t>𝐼𝑅</m:t>
                            </m:r>
                          </m:sup>
                        </m:sSup>
                        <m:r>
                          <a:rPr lang="zh-CN" altLang="en-US" i="1">
                            <a:latin typeface="Cambria Math" panose="02040503050406030204" pitchFamily="18" charset="0"/>
                          </a:rPr>
                          <m:t>𝐵𝐸</m:t>
                        </m:r>
                        <m:r>
                          <a:rPr lang="zh-CN" altLang="en-US" i="0">
                            <a:latin typeface="Cambria Math" panose="02040503050406030204" pitchFamily="18" charset="0"/>
                          </a:rPr>
                          <m:t>=</m:t>
                        </m:r>
                        <m:acc>
                          <m:accPr>
                            <m:chr m:val="̂"/>
                            <m:ctrlPr>
                              <a:rPr lang="zh-CN" altLang="en-US" i="1">
                                <a:solidFill>
                                  <a:srgbClr val="836967"/>
                                </a:solidFill>
                                <a:latin typeface="Cambria Math" panose="02040503050406030204" pitchFamily="18" charset="0"/>
                              </a:rPr>
                            </m:ctrlPr>
                          </m:accPr>
                          <m:e>
                            <m:r>
                              <a:rPr lang="zh-CN" altLang="en-US" i="1">
                                <a:latin typeface="Cambria Math" panose="02040503050406030204" pitchFamily="18" charset="0"/>
                              </a:rPr>
                              <m:t>𝑉</m:t>
                            </m:r>
                          </m:e>
                        </m:acc>
                        <m:r>
                          <a:rPr lang="zh-CN" altLang="en-US" i="1">
                            <a:latin typeface="Cambria Math" panose="02040503050406030204" pitchFamily="18" charset="0"/>
                          </a:rPr>
                          <m:t>𝐿</m:t>
                        </m:r>
                        <m:d>
                          <m:dPr>
                            <m:ctrlPr>
                              <a:rPr lang="zh-CN" altLang="en-US" i="1">
                                <a:latin typeface="Cambria Math" panose="02040503050406030204" pitchFamily="18" charset="0"/>
                              </a:rPr>
                            </m:ctrlPr>
                          </m:dPr>
                          <m:e>
                            <m:sSup>
                              <m:sSupPr>
                                <m:ctrlPr>
                                  <a:rPr lang="zh-CN" altLang="en-US" i="1">
                                    <a:solidFill>
                                      <a:srgbClr val="836967"/>
                                    </a:solidFill>
                                    <a:latin typeface="Cambria Math" panose="02040503050406030204" pitchFamily="18" charset="0"/>
                                  </a:rPr>
                                </m:ctrlPr>
                              </m:sSupPr>
                              <m:e>
                                <m:r>
                                  <a:rPr lang="zh-CN" altLang="en-US" i="1">
                                    <a:latin typeface="Cambria Math" panose="02040503050406030204" pitchFamily="18" charset="0"/>
                                  </a:rPr>
                                  <m:t>𝐴</m:t>
                                </m:r>
                              </m:e>
                              <m:sup>
                                <m:r>
                                  <a:rPr lang="zh-CN" altLang="en-US" i="1">
                                    <a:latin typeface="Cambria Math" panose="02040503050406030204" pitchFamily="18" charset="0"/>
                                  </a:rPr>
                                  <m:t>𝐼𝑅</m:t>
                                </m:r>
                              </m:sup>
                            </m:sSup>
                            <m:r>
                              <a:rPr lang="zh-CN" altLang="en-US" i="1">
                                <a:latin typeface="Cambria Math" panose="02040503050406030204" pitchFamily="18" charset="0"/>
                              </a:rPr>
                              <m:t>𝑋</m:t>
                            </m:r>
                            <m:r>
                              <a:rPr lang="zh-CN" altLang="en-US" i="0">
                                <a:latin typeface="Cambria Math" panose="02040503050406030204" pitchFamily="18" charset="0"/>
                              </a:rPr>
                              <m:t>+</m:t>
                            </m:r>
                            <m:sSup>
                              <m:sSupPr>
                                <m:ctrlPr>
                                  <a:rPr lang="zh-CN" altLang="en-US" i="1">
                                    <a:solidFill>
                                      <a:srgbClr val="836967"/>
                                    </a:solidFill>
                                    <a:latin typeface="Cambria Math" panose="02040503050406030204" pitchFamily="18" charset="0"/>
                                  </a:rPr>
                                </m:ctrlPr>
                              </m:sSupPr>
                              <m:e>
                                <m:r>
                                  <a:rPr lang="zh-CN" altLang="en-US" i="1">
                                    <a:latin typeface="Cambria Math" panose="02040503050406030204" pitchFamily="18" charset="0"/>
                                  </a:rPr>
                                  <m:t>𝑌</m:t>
                                </m:r>
                              </m:e>
                              <m:sup>
                                <m:r>
                                  <a:rPr lang="zh-CN" altLang="en-US" i="1">
                                    <a:latin typeface="Cambria Math" panose="02040503050406030204" pitchFamily="18" charset="0"/>
                                  </a:rPr>
                                  <m:t>𝐼𝑅</m:t>
                                </m:r>
                              </m:sup>
                            </m:sSup>
                          </m:e>
                        </m:d>
                      </m:oMath>
                    </m:oMathPara>
                  </a14:m>
                  <a:endParaRPr lang="zh-CN" altLang="en-US" dirty="0"/>
                </a:p>
              </p:txBody>
            </p:sp>
          </mc:Choice>
          <mc:Fallback xmlns="">
            <p:sp>
              <p:nvSpPr>
                <p:cNvPr id="21" name="文本框 20">
                  <a:extLst>
                    <a:ext uri="{FF2B5EF4-FFF2-40B4-BE49-F238E27FC236}">
                      <a16:creationId xmlns:a16="http://schemas.microsoft.com/office/drawing/2014/main" id="{B9275ADB-79A2-A425-D845-D6E631A98355}"/>
                    </a:ext>
                  </a:extLst>
                </p:cNvPr>
                <p:cNvSpPr txBox="1">
                  <a:spLocks noRot="1" noChangeAspect="1" noMove="1" noResize="1" noEditPoints="1" noAdjustHandles="1" noChangeArrowheads="1" noChangeShapeType="1" noTextEdit="1"/>
                </p:cNvSpPr>
                <p:nvPr/>
              </p:nvSpPr>
              <p:spPr>
                <a:xfrm>
                  <a:off x="1763138" y="3682684"/>
                  <a:ext cx="6094378" cy="376770"/>
                </a:xfrm>
                <a:prstGeom prst="rect">
                  <a:avLst/>
                </a:prstGeom>
                <a:blipFill>
                  <a:blip r:embed="rId5"/>
                  <a:stretch>
                    <a:fillRect t="-1639"/>
                  </a:stretch>
                </a:blipFill>
              </p:spPr>
              <p:txBody>
                <a:bodyPr/>
                <a:lstStyle/>
                <a:p>
                  <a:r>
                    <a:rPr lang="zh-CN" altLang="en-US">
                      <a:noFill/>
                    </a:rPr>
                    <a:t> </a:t>
                  </a:r>
                </a:p>
              </p:txBody>
            </p:sp>
          </mc:Fallback>
        </mc:AlternateContent>
      </p:grpSp>
    </p:spTree>
    <p:extLst>
      <p:ext uri="{BB962C8B-B14F-4D97-AF65-F5344CB8AC3E}">
        <p14:creationId xmlns:p14="http://schemas.microsoft.com/office/powerpoint/2010/main" val="3223616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C1AB68-65EE-86BC-2759-6C6278DEC631}"/>
            </a:ext>
          </a:extLst>
        </p:cNvPr>
        <p:cNvGrpSpPr/>
        <p:nvPr/>
      </p:nvGrpSpPr>
      <p:grpSpPr>
        <a:xfrm>
          <a:off x="0" y="0"/>
          <a:ext cx="0" cy="0"/>
          <a:chOff x="0" y="0"/>
          <a:chExt cx="0" cy="0"/>
        </a:xfrm>
      </p:grpSpPr>
      <p:sp>
        <p:nvSpPr>
          <p:cNvPr id="4" name="Freeform 30">
            <a:extLst>
              <a:ext uri="{FF2B5EF4-FFF2-40B4-BE49-F238E27FC236}">
                <a16:creationId xmlns:a16="http://schemas.microsoft.com/office/drawing/2014/main" id="{D4FABBB5-8C62-71A1-C60D-74E352BDD9CA}"/>
              </a:ext>
            </a:extLst>
          </p:cNvPr>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a:extLst>
              <a:ext uri="{FF2B5EF4-FFF2-40B4-BE49-F238E27FC236}">
                <a16:creationId xmlns:a16="http://schemas.microsoft.com/office/drawing/2014/main" id="{CC758E01-00DA-921C-01B3-8D624F8AB78B}"/>
              </a:ext>
            </a:extLst>
          </p:cNvPr>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21</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0" name="文本框 19">
            <a:extLst>
              <a:ext uri="{FF2B5EF4-FFF2-40B4-BE49-F238E27FC236}">
                <a16:creationId xmlns:a16="http://schemas.microsoft.com/office/drawing/2014/main" id="{5C4E5F0A-39EF-FFA1-E084-26014EFB5A3A}"/>
              </a:ext>
            </a:extLst>
          </p:cNvPr>
          <p:cNvSpPr txBox="1"/>
          <p:nvPr/>
        </p:nvSpPr>
        <p:spPr>
          <a:xfrm>
            <a:off x="475842" y="390611"/>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Baseline Regression and Heterogeneity Analysis</a:t>
            </a:r>
            <a:endParaRPr lang="zh-CN" altLang="en-US" sz="2000" dirty="0"/>
          </a:p>
        </p:txBody>
      </p:sp>
      <mc:AlternateContent xmlns:mc="http://schemas.openxmlformats.org/markup-compatibility/2006" xmlns:a14="http://schemas.microsoft.com/office/drawing/2010/main">
        <mc:Choice Requires="a14">
          <p:graphicFrame>
            <p:nvGraphicFramePr>
              <p:cNvPr id="5" name="表格 4">
                <a:extLst>
                  <a:ext uri="{FF2B5EF4-FFF2-40B4-BE49-F238E27FC236}">
                    <a16:creationId xmlns:a16="http://schemas.microsoft.com/office/drawing/2014/main" id="{BBAF1A8C-EB9D-D64F-C481-E0C9CF9B7087}"/>
                  </a:ext>
                </a:extLst>
              </p:cNvPr>
              <p:cNvGraphicFramePr>
                <a:graphicFrameLocks noGrp="1"/>
              </p:cNvGraphicFramePr>
              <p:nvPr>
                <p:extLst>
                  <p:ext uri="{D42A27DB-BD31-4B8C-83A1-F6EECF244321}">
                    <p14:modId xmlns:p14="http://schemas.microsoft.com/office/powerpoint/2010/main" val="484779641"/>
                  </p:ext>
                </p:extLst>
              </p:nvPr>
            </p:nvGraphicFramePr>
            <p:xfrm>
              <a:off x="659048" y="784528"/>
              <a:ext cx="10873902" cy="3845839"/>
            </p:xfrm>
            <a:graphic>
              <a:graphicData uri="http://schemas.openxmlformats.org/drawingml/2006/table">
                <a:tbl>
                  <a:tblPr firstRow="1" firstCol="1" bandRow="1">
                    <a:tableStyleId>{F2DE63D5-997A-4646-A377-4702673A728D}</a:tableStyleId>
                  </a:tblPr>
                  <a:tblGrid>
                    <a:gridCol w="1224402">
                      <a:extLst>
                        <a:ext uri="{9D8B030D-6E8A-4147-A177-3AD203B41FA5}">
                          <a16:colId xmlns:a16="http://schemas.microsoft.com/office/drawing/2014/main" val="3268032865"/>
                        </a:ext>
                      </a:extLst>
                    </a:gridCol>
                    <a:gridCol w="1054768">
                      <a:extLst>
                        <a:ext uri="{9D8B030D-6E8A-4147-A177-3AD203B41FA5}">
                          <a16:colId xmlns:a16="http://schemas.microsoft.com/office/drawing/2014/main" val="173864265"/>
                        </a:ext>
                      </a:extLst>
                    </a:gridCol>
                    <a:gridCol w="1156983">
                      <a:extLst>
                        <a:ext uri="{9D8B030D-6E8A-4147-A177-3AD203B41FA5}">
                          <a16:colId xmlns:a16="http://schemas.microsoft.com/office/drawing/2014/main" val="3129106050"/>
                        </a:ext>
                      </a:extLst>
                    </a:gridCol>
                    <a:gridCol w="1339665">
                      <a:extLst>
                        <a:ext uri="{9D8B030D-6E8A-4147-A177-3AD203B41FA5}">
                          <a16:colId xmlns:a16="http://schemas.microsoft.com/office/drawing/2014/main" val="1283378184"/>
                        </a:ext>
                      </a:extLst>
                    </a:gridCol>
                    <a:gridCol w="1339665">
                      <a:extLst>
                        <a:ext uri="{9D8B030D-6E8A-4147-A177-3AD203B41FA5}">
                          <a16:colId xmlns:a16="http://schemas.microsoft.com/office/drawing/2014/main" val="15080238"/>
                        </a:ext>
                      </a:extLst>
                    </a:gridCol>
                    <a:gridCol w="1074341">
                      <a:extLst>
                        <a:ext uri="{9D8B030D-6E8A-4147-A177-3AD203B41FA5}">
                          <a16:colId xmlns:a16="http://schemas.microsoft.com/office/drawing/2014/main" val="3177587267"/>
                        </a:ext>
                      </a:extLst>
                    </a:gridCol>
                    <a:gridCol w="1454928">
                      <a:extLst>
                        <a:ext uri="{9D8B030D-6E8A-4147-A177-3AD203B41FA5}">
                          <a16:colId xmlns:a16="http://schemas.microsoft.com/office/drawing/2014/main" val="437980059"/>
                        </a:ext>
                      </a:extLst>
                    </a:gridCol>
                    <a:gridCol w="1192345">
                      <a:extLst>
                        <a:ext uri="{9D8B030D-6E8A-4147-A177-3AD203B41FA5}">
                          <a16:colId xmlns:a16="http://schemas.microsoft.com/office/drawing/2014/main" val="14608667"/>
                        </a:ext>
                      </a:extLst>
                    </a:gridCol>
                    <a:gridCol w="1036805">
                      <a:extLst>
                        <a:ext uri="{9D8B030D-6E8A-4147-A177-3AD203B41FA5}">
                          <a16:colId xmlns:a16="http://schemas.microsoft.com/office/drawing/2014/main" val="2744704035"/>
                        </a:ext>
                      </a:extLst>
                    </a:gridCol>
                  </a:tblGrid>
                  <a:tr h="243545">
                    <a:tc rowSpan="2">
                      <a:txBody>
                        <a:bodyPr/>
                        <a:lstStyle/>
                        <a:p>
                          <a:pPr indent="127000" algn="ctr">
                            <a:lnSpc>
                              <a:spcPts val="2000"/>
                            </a:lnSpc>
                            <a:buNone/>
                          </a:pPr>
                          <a:r>
                            <a:rPr lang="en-US" sz="1400" kern="100" dirty="0">
                              <a:solidFill>
                                <a:sysClr val="windowText" lastClr="000000"/>
                              </a:solidFill>
                              <a:effectLst/>
                            </a:rPr>
                            <a:t> </a:t>
                          </a:r>
                          <a:endParaRPr lang="zh-CN" sz="1400" kern="100" dirty="0">
                            <a:solidFill>
                              <a:sysClr val="windowText" lastClr="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1800"/>
                            </a:lnSpc>
                            <a:buNone/>
                            <a:tabLst>
                              <a:tab pos="202565" algn="l"/>
                              <a:tab pos="371475" algn="ctr"/>
                            </a:tabLst>
                          </a:pPr>
                          <a:r>
                            <a:rPr lang="en-US" sz="1400" kern="100" dirty="0">
                              <a:solidFill>
                                <a:sysClr val="windowText" lastClr="000000"/>
                              </a:solidFill>
                              <a:effectLst/>
                            </a:rPr>
                            <a:t>(1)</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1800"/>
                            </a:lnSpc>
                            <a:buNone/>
                            <a:tabLst>
                              <a:tab pos="202565" algn="l"/>
                              <a:tab pos="371475" algn="ctr"/>
                            </a:tabLst>
                          </a:pPr>
                          <a:r>
                            <a:rPr lang="en-US" sz="1400" kern="100" dirty="0">
                              <a:solidFill>
                                <a:sysClr val="windowText" lastClr="000000"/>
                              </a:solidFill>
                              <a:effectLst/>
                            </a:rPr>
                            <a:t>(2)</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(3)</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(4)</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a:solidFill>
                                <a:sysClr val="windowText" lastClr="000000"/>
                              </a:solidFill>
                              <a:effectLst/>
                            </a:rPr>
                            <a:t>(5)</a:t>
                          </a:r>
                          <a:endParaRPr lang="zh-CN" sz="1400" kern="10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(6)</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(7)</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(8)</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61265"/>
                      </a:ext>
                    </a:extLst>
                  </a:tr>
                  <a:tr h="50138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800"/>
                            </a:lnSpc>
                            <a:buNone/>
                            <a:tabLst>
                              <a:tab pos="202565" algn="l"/>
                              <a:tab pos="371475" algn="ctr"/>
                            </a:tabLst>
                          </a:pPr>
                          <a:r>
                            <a:rPr lang="en-US" sz="1400" kern="100" dirty="0">
                              <a:effectLst/>
                            </a:rPr>
                            <a:t>Labor-intensive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Non-labor-intensive</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Eastern China</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Central and Western China</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Direct digitalization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Indirect digitalization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9790478"/>
                      </a:ext>
                    </a:extLst>
                  </a:tr>
                  <a:tr h="243545">
                    <a:tc rowSpan="2">
                      <a:txBody>
                        <a:bodyPr/>
                        <a:lstStyle/>
                        <a:p>
                          <a:pPr indent="127000" algn="ctr">
                            <a:lnSpc>
                              <a:spcPts val="2000"/>
                            </a:lnSpc>
                            <a:buNone/>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rPr>
                                  <m:t>𝐷𝑖𝑔𝑖𝑠𝑖𝑡𝑦</m:t>
                                </m:r>
                              </m:oMath>
                            </m:oMathPara>
                          </a14:m>
                          <a:endParaRPr lang="zh-CN" sz="1400" kern="100" dirty="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0.238***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0.244***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-0.028</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0.311***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-0.041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453416"/>
                      </a:ext>
                    </a:extLst>
                  </a:tr>
                  <a:tr h="24354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(3.28)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(3.33)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(4.37)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(-0.02)</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(3.06)</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504129"/>
                      </a:ext>
                    </a:extLst>
                  </a:tr>
                  <a:tr h="298918">
                    <a:tc>
                      <a:txBody>
                        <a:bodyPr/>
                        <a:lstStyle/>
                        <a:p>
                          <a:pPr indent="127000" algn="ctr">
                            <a:lnSpc>
                              <a:spcPts val="2000"/>
                            </a:lnSpc>
                            <a:buNone/>
                          </a:pPr>
                          <a14:m>
                            <m:oMathPara xmlns:m="http://schemas.openxmlformats.org/officeDocument/2006/math">
                              <m:oMathParaPr>
                                <m:jc m:val="centerGroup"/>
                              </m:oMathParaPr>
                              <m:oMath xmlns:m="http://schemas.openxmlformats.org/officeDocument/2006/math">
                                <m:r>
                                  <a:rPr lang="en-US" sz="1400" b="1" kern="100" smtClean="0">
                                    <a:solidFill>
                                      <a:schemeClr val="tx1"/>
                                    </a:solidFill>
                                    <a:effectLst/>
                                    <a:latin typeface="Cambria Math" panose="02040503050406030204" pitchFamily="18" charset="0"/>
                                    <a:ea typeface="+mn-ea"/>
                                    <a:cs typeface="+mn-cs"/>
                                  </a:rPr>
                                  <m:t>𝐷𝑖𝑟</m:t>
                                </m:r>
                                <m:r>
                                  <a:rPr lang="en-US" sz="1400" b="1" kern="100" smtClean="0">
                                    <a:solidFill>
                                      <a:schemeClr val="tx1"/>
                                    </a:solidFill>
                                    <a:effectLst/>
                                    <a:latin typeface="Cambria Math" panose="02040503050406030204" pitchFamily="18" charset="0"/>
                                    <a:ea typeface="+mn-ea"/>
                                    <a:cs typeface="+mn-cs"/>
                                  </a:rPr>
                                  <m:t>_</m:t>
                                </m:r>
                                <m:r>
                                  <a:rPr lang="en-US" sz="1400" b="0" i="1" kern="100" smtClean="0">
                                    <a:solidFill>
                                      <a:schemeClr val="tx1"/>
                                    </a:solidFill>
                                    <a:effectLst/>
                                    <a:latin typeface="Cambria Math" panose="02040503050406030204" pitchFamily="18" charset="0"/>
                                    <a:ea typeface="+mn-ea"/>
                                    <a:cs typeface="+mn-cs"/>
                                  </a:rPr>
                                  <m:t>𝑑</m:t>
                                </m:r>
                                <m:r>
                                  <a:rPr lang="en-US" sz="1400" b="0" i="1" kern="100">
                                    <a:solidFill>
                                      <a:schemeClr val="tx1"/>
                                    </a:solidFill>
                                    <a:effectLst/>
                                    <a:latin typeface="Cambria Math" panose="02040503050406030204" pitchFamily="18" charset="0"/>
                                    <a:ea typeface="+mn-ea"/>
                                    <a:cs typeface="+mn-cs"/>
                                  </a:rPr>
                                  <m:t>𝑖</m:t>
                                </m:r>
                                <m:r>
                                  <a:rPr lang="en-US" sz="1400" b="0" i="1" kern="100" smtClean="0">
                                    <a:solidFill>
                                      <a:schemeClr val="tx1"/>
                                    </a:solidFill>
                                    <a:effectLst/>
                                    <a:latin typeface="Cambria Math" panose="02040503050406030204" pitchFamily="18" charset="0"/>
                                    <a:ea typeface="+mn-ea"/>
                                    <a:cs typeface="+mn-cs"/>
                                  </a:rPr>
                                  <m:t>𝑔𝑖</m:t>
                                </m:r>
                                <m:r>
                                  <a:rPr lang="en-US" sz="1400" b="0" i="1" kern="100">
                                    <a:solidFill>
                                      <a:schemeClr val="tx1"/>
                                    </a:solidFill>
                                    <a:effectLst/>
                                    <a:latin typeface="Cambria Math" panose="02040503050406030204" pitchFamily="18" charset="0"/>
                                    <a:ea typeface="+mn-ea"/>
                                    <a:cs typeface="+mn-cs"/>
                                  </a:rPr>
                                  <m:t>𝑠</m:t>
                                </m:r>
                                <m:r>
                                  <a:rPr lang="en-US" sz="1400" b="1" kern="100">
                                    <a:solidFill>
                                      <a:schemeClr val="tx1"/>
                                    </a:solidFill>
                                    <a:effectLst/>
                                    <a:latin typeface="Cambria Math" panose="02040503050406030204" pitchFamily="18" charset="0"/>
                                    <a:ea typeface="+mn-ea"/>
                                    <a:cs typeface="+mn-cs"/>
                                  </a:rPr>
                                  <m:t>𝑖𝑡𝑦</m:t>
                                </m:r>
                              </m:oMath>
                            </m:oMathPara>
                          </a14:m>
                          <a:endParaRPr lang="zh-CN" sz="1400" b="1" kern="100" dirty="0">
                            <a:solidFill>
                              <a:schemeClr val="tx1"/>
                            </a:solidFill>
                            <a:effectLst/>
                            <a:latin typeface="+mn-lt"/>
                            <a:ea typeface="+mn-ea"/>
                            <a:cs typeface="+mn-cs"/>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0.205**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292995"/>
                      </a:ext>
                    </a:extLst>
                  </a:tr>
                  <a:tr h="264618">
                    <a:tc>
                      <a:txBody>
                        <a:bodyPr/>
                        <a:lstStyle/>
                        <a:p>
                          <a:pPr indent="127000" algn="ctr">
                            <a:lnSpc>
                              <a:spcPts val="2000"/>
                            </a:lnSpc>
                            <a:buNone/>
                          </a:pPr>
                          <a:r>
                            <a:rPr lang="en-US" sz="1400" kern="100">
                              <a:effectLst/>
                            </a:rPr>
                            <a:t> </a:t>
                          </a:r>
                          <a:endParaRPr lang="zh-CN" sz="1400" kern="10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(2.42)</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7900563"/>
                      </a:ext>
                    </a:extLst>
                  </a:tr>
                  <a:tr h="298918">
                    <a:tc>
                      <a:txBody>
                        <a:bodyPr/>
                        <a:lstStyle/>
                        <a:p>
                          <a:pPr indent="127000" algn="ctr">
                            <a:lnSpc>
                              <a:spcPts val="2000"/>
                            </a:lnSpc>
                            <a:buNone/>
                          </a:pPr>
                          <a14:m>
                            <m:oMathPara xmlns:m="http://schemas.openxmlformats.org/officeDocument/2006/math">
                              <m:oMathParaPr>
                                <m:jc m:val="centerGroup"/>
                              </m:oMathParaPr>
                              <m:oMath xmlns:m="http://schemas.openxmlformats.org/officeDocument/2006/math">
                                <m:r>
                                  <a:rPr lang="en-US" sz="1400" kern="100" smtClean="0">
                                    <a:effectLst/>
                                    <a:latin typeface="Cambria Math" panose="02040503050406030204" pitchFamily="18" charset="0"/>
                                  </a:rPr>
                                  <m:t>𝐼𝑛𝑑</m:t>
                                </m:r>
                                <m:r>
                                  <a:rPr lang="en-US" sz="1400" b="1" i="0" kern="100" smtClean="0">
                                    <a:effectLst/>
                                    <a:latin typeface="Cambria Math" panose="02040503050406030204" pitchFamily="18" charset="0"/>
                                  </a:rPr>
                                  <m:t>_</m:t>
                                </m:r>
                                <m:r>
                                  <a:rPr lang="en-US" sz="1400" b="0" i="1" kern="100" smtClean="0">
                                    <a:effectLst/>
                                    <a:latin typeface="Cambria Math" panose="02040503050406030204" pitchFamily="18" charset="0"/>
                                  </a:rPr>
                                  <m:t>𝑑</m:t>
                                </m:r>
                                <m:r>
                                  <a:rPr lang="en-US" sz="1400" b="0" i="1" kern="100">
                                    <a:effectLst/>
                                    <a:latin typeface="Cambria Math" panose="02040503050406030204" pitchFamily="18" charset="0"/>
                                  </a:rPr>
                                  <m:t>𝑖</m:t>
                                </m:r>
                                <m:r>
                                  <a:rPr lang="en-US" sz="1400" b="0" i="1" kern="100" smtClean="0">
                                    <a:effectLst/>
                                    <a:latin typeface="Cambria Math" panose="02040503050406030204" pitchFamily="18" charset="0"/>
                                  </a:rPr>
                                  <m:t>𝑔</m:t>
                                </m:r>
                                <m:r>
                                  <a:rPr lang="en-US" sz="1400" b="0" i="1" kern="100">
                                    <a:effectLst/>
                                    <a:latin typeface="Cambria Math" panose="02040503050406030204" pitchFamily="18" charset="0"/>
                                  </a:rPr>
                                  <m:t>𝑖𝑠</m:t>
                                </m:r>
                                <m:r>
                                  <a:rPr lang="en-US" sz="1400" kern="100">
                                    <a:effectLst/>
                                    <a:latin typeface="Cambria Math" panose="02040503050406030204" pitchFamily="18" charset="0"/>
                                  </a:rPr>
                                  <m:t>𝑖𝑡𝑦</m:t>
                                </m:r>
                              </m:oMath>
                            </m:oMathPara>
                          </a14:m>
                          <a:endParaRPr lang="zh-CN" sz="1400" kern="100" dirty="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0.337**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076869"/>
                      </a:ext>
                    </a:extLst>
                  </a:tr>
                  <a:tr h="264618">
                    <a:tc>
                      <a:txBody>
                        <a:bodyPr/>
                        <a:lstStyle/>
                        <a:p>
                          <a:pPr indent="127000" algn="ctr">
                            <a:lnSpc>
                              <a:spcPts val="2000"/>
                            </a:lnSpc>
                            <a:buNone/>
                          </a:pPr>
                          <a:r>
                            <a:rPr lang="en-US" sz="1400" kern="100">
                              <a:effectLst/>
                            </a:rPr>
                            <a:t> </a:t>
                          </a:r>
                          <a:endParaRPr lang="zh-CN" sz="1400" kern="10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(2.43)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2504893"/>
                      </a:ext>
                    </a:extLst>
                  </a:tr>
                  <a:tr h="243545">
                    <a:tc rowSpan="2">
                      <a:txBody>
                        <a:bodyPr/>
                        <a:lstStyle/>
                        <a:p>
                          <a:pPr algn="ctr">
                            <a:lnSpc>
                              <a:spcPts val="1800"/>
                            </a:lnSpc>
                            <a:buNone/>
                          </a:pPr>
                          <a:r>
                            <a:rPr lang="en-US" sz="1400" b="0" kern="100" dirty="0">
                              <a:effectLst/>
                            </a:rPr>
                            <a:t>Cons</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0.234***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-0.100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0.241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-7.845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-0.403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-0.090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-0.071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6650143"/>
                      </a:ext>
                    </a:extLst>
                  </a:tr>
                  <a:tr h="24354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(28.40)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(0.46)</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(-0.89)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(-1.09)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(-0.87)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3487975"/>
                      </a:ext>
                    </a:extLst>
                  </a:tr>
                  <a:tr h="243545">
                    <a:tc>
                      <a:txBody>
                        <a:bodyPr/>
                        <a:lstStyle/>
                        <a:p>
                          <a:pPr algn="ctr">
                            <a:lnSpc>
                              <a:spcPts val="1800"/>
                            </a:lnSpc>
                            <a:buNone/>
                          </a:pPr>
                          <a:r>
                            <a:rPr lang="en-US" sz="1400" b="0" kern="100" dirty="0">
                              <a:effectLst/>
                            </a:rPr>
                            <a:t>Controls</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96478"/>
                      </a:ext>
                    </a:extLst>
                  </a:tr>
                  <a:tr h="243545">
                    <a:tc>
                      <a:txBody>
                        <a:bodyPr/>
                        <a:lstStyle/>
                        <a:p>
                          <a:pPr algn="ctr">
                            <a:lnSpc>
                              <a:spcPts val="1800"/>
                            </a:lnSpc>
                            <a:buNone/>
                          </a:pPr>
                          <a:r>
                            <a:rPr lang="en-US" sz="1400" b="0" kern="100" dirty="0">
                              <a:effectLst/>
                            </a:rPr>
                            <a:t>Fixed effect</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3535457"/>
                      </a:ext>
                    </a:extLst>
                  </a:tr>
                  <a:tr h="243545">
                    <a:tc>
                      <a:txBody>
                        <a:bodyPr/>
                        <a:lstStyle/>
                        <a:p>
                          <a:pPr algn="ctr">
                            <a:lnSpc>
                              <a:spcPts val="1800"/>
                            </a:lnSpc>
                            <a:buNone/>
                          </a:pPr>
                          <a:r>
                            <a:rPr lang="en-US" sz="1400" b="0" kern="100" dirty="0">
                              <a:effectLst/>
                            </a:rPr>
                            <a:t>N</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720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1080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660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1140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1800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5360653"/>
                      </a:ext>
                    </a:extLst>
                  </a:tr>
                  <a:tr h="269027">
                    <a:tc>
                      <a:txBody>
                        <a:bodyPr/>
                        <a:lstStyle/>
                        <a:p>
                          <a:pPr algn="ctr">
                            <a:lnSpc>
                              <a:spcPts val="1800"/>
                            </a:lnSpc>
                            <a:buNone/>
                          </a:pPr>
                          <a14:m>
                            <m:oMathPara xmlns:m="http://schemas.openxmlformats.org/officeDocument/2006/math">
                              <m:oMathParaPr>
                                <m:jc m:val="centerGroup"/>
                              </m:oMathParaPr>
                              <m:oMath xmlns:m="http://schemas.openxmlformats.org/officeDocument/2006/math">
                                <m:sSup>
                                  <m:sSupPr>
                                    <m:ctrlPr>
                                      <a:rPr lang="zh-CN" sz="1400" b="0" i="1" kern="100">
                                        <a:effectLst/>
                                        <a:latin typeface="Cambria Math" panose="02040503050406030204" pitchFamily="18" charset="0"/>
                                      </a:rPr>
                                    </m:ctrlPr>
                                  </m:sSupPr>
                                  <m:e>
                                    <m:r>
                                      <m:rPr>
                                        <m:sty m:val="p"/>
                                      </m:rPr>
                                      <a:rPr lang="en-US" sz="1400" b="0" i="1" kern="100">
                                        <a:effectLst/>
                                        <a:latin typeface="Cambria Math" panose="02040503050406030204" pitchFamily="18" charset="0"/>
                                      </a:rPr>
                                      <m:t>R</m:t>
                                    </m:r>
                                  </m:e>
                                  <m:sup>
                                    <m:r>
                                      <a:rPr lang="en-US" sz="1400" b="0" kern="100">
                                        <a:effectLst/>
                                        <a:latin typeface="Cambria Math" panose="02040503050406030204" pitchFamily="18" charset="0"/>
                                      </a:rPr>
                                      <m:t>2</m:t>
                                    </m:r>
                                  </m:sup>
                                </m:sSup>
                              </m:oMath>
                            </m:oMathPara>
                          </a14:m>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0.399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0.405</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0.427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0.438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0.494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0.339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507512"/>
                      </a:ext>
                    </a:extLst>
                  </a:tr>
                </a:tbl>
              </a:graphicData>
            </a:graphic>
          </p:graphicFrame>
        </mc:Choice>
        <mc:Fallback xmlns="">
          <p:graphicFrame>
            <p:nvGraphicFramePr>
              <p:cNvPr id="5" name="表格 4">
                <a:extLst>
                  <a:ext uri="{FF2B5EF4-FFF2-40B4-BE49-F238E27FC236}">
                    <a16:creationId xmlns:a16="http://schemas.microsoft.com/office/drawing/2014/main" id="{BBAF1A8C-EB9D-D64F-C481-E0C9CF9B7087}"/>
                  </a:ext>
                </a:extLst>
              </p:cNvPr>
              <p:cNvGraphicFramePr>
                <a:graphicFrameLocks noGrp="1"/>
              </p:cNvGraphicFramePr>
              <p:nvPr>
                <p:extLst>
                  <p:ext uri="{D42A27DB-BD31-4B8C-83A1-F6EECF244321}">
                    <p14:modId xmlns:p14="http://schemas.microsoft.com/office/powerpoint/2010/main" val="484779641"/>
                  </p:ext>
                </p:extLst>
              </p:nvPr>
            </p:nvGraphicFramePr>
            <p:xfrm>
              <a:off x="659048" y="784528"/>
              <a:ext cx="10873902" cy="3845839"/>
            </p:xfrm>
            <a:graphic>
              <a:graphicData uri="http://schemas.openxmlformats.org/drawingml/2006/table">
                <a:tbl>
                  <a:tblPr firstRow="1" firstCol="1" bandRow="1">
                    <a:tableStyleId>{F2DE63D5-997A-4646-A377-4702673A728D}</a:tableStyleId>
                  </a:tblPr>
                  <a:tblGrid>
                    <a:gridCol w="1224402">
                      <a:extLst>
                        <a:ext uri="{9D8B030D-6E8A-4147-A177-3AD203B41FA5}">
                          <a16:colId xmlns:a16="http://schemas.microsoft.com/office/drawing/2014/main" val="3268032865"/>
                        </a:ext>
                      </a:extLst>
                    </a:gridCol>
                    <a:gridCol w="1054768">
                      <a:extLst>
                        <a:ext uri="{9D8B030D-6E8A-4147-A177-3AD203B41FA5}">
                          <a16:colId xmlns:a16="http://schemas.microsoft.com/office/drawing/2014/main" val="173864265"/>
                        </a:ext>
                      </a:extLst>
                    </a:gridCol>
                    <a:gridCol w="1156983">
                      <a:extLst>
                        <a:ext uri="{9D8B030D-6E8A-4147-A177-3AD203B41FA5}">
                          <a16:colId xmlns:a16="http://schemas.microsoft.com/office/drawing/2014/main" val="3129106050"/>
                        </a:ext>
                      </a:extLst>
                    </a:gridCol>
                    <a:gridCol w="1339665">
                      <a:extLst>
                        <a:ext uri="{9D8B030D-6E8A-4147-A177-3AD203B41FA5}">
                          <a16:colId xmlns:a16="http://schemas.microsoft.com/office/drawing/2014/main" val="1283378184"/>
                        </a:ext>
                      </a:extLst>
                    </a:gridCol>
                    <a:gridCol w="1339665">
                      <a:extLst>
                        <a:ext uri="{9D8B030D-6E8A-4147-A177-3AD203B41FA5}">
                          <a16:colId xmlns:a16="http://schemas.microsoft.com/office/drawing/2014/main" val="15080238"/>
                        </a:ext>
                      </a:extLst>
                    </a:gridCol>
                    <a:gridCol w="1074341">
                      <a:extLst>
                        <a:ext uri="{9D8B030D-6E8A-4147-A177-3AD203B41FA5}">
                          <a16:colId xmlns:a16="http://schemas.microsoft.com/office/drawing/2014/main" val="3177587267"/>
                        </a:ext>
                      </a:extLst>
                    </a:gridCol>
                    <a:gridCol w="1454928">
                      <a:extLst>
                        <a:ext uri="{9D8B030D-6E8A-4147-A177-3AD203B41FA5}">
                          <a16:colId xmlns:a16="http://schemas.microsoft.com/office/drawing/2014/main" val="437980059"/>
                        </a:ext>
                      </a:extLst>
                    </a:gridCol>
                    <a:gridCol w="1192345">
                      <a:extLst>
                        <a:ext uri="{9D8B030D-6E8A-4147-A177-3AD203B41FA5}">
                          <a16:colId xmlns:a16="http://schemas.microsoft.com/office/drawing/2014/main" val="14608667"/>
                        </a:ext>
                      </a:extLst>
                    </a:gridCol>
                    <a:gridCol w="1036805">
                      <a:extLst>
                        <a:ext uri="{9D8B030D-6E8A-4147-A177-3AD203B41FA5}">
                          <a16:colId xmlns:a16="http://schemas.microsoft.com/office/drawing/2014/main" val="2744704035"/>
                        </a:ext>
                      </a:extLst>
                    </a:gridCol>
                  </a:tblGrid>
                  <a:tr h="243545">
                    <a:tc rowSpan="2">
                      <a:txBody>
                        <a:bodyPr/>
                        <a:lstStyle/>
                        <a:p>
                          <a:pPr indent="127000" algn="ctr">
                            <a:lnSpc>
                              <a:spcPts val="2000"/>
                            </a:lnSpc>
                            <a:buNone/>
                          </a:pPr>
                          <a:r>
                            <a:rPr lang="en-US" sz="1400" kern="100" dirty="0">
                              <a:solidFill>
                                <a:sysClr val="windowText" lastClr="000000"/>
                              </a:solidFill>
                              <a:effectLst/>
                            </a:rPr>
                            <a:t> </a:t>
                          </a:r>
                          <a:endParaRPr lang="zh-CN" sz="1400" kern="100" dirty="0">
                            <a:solidFill>
                              <a:sysClr val="windowText" lastClr="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1800"/>
                            </a:lnSpc>
                            <a:buNone/>
                            <a:tabLst>
                              <a:tab pos="202565" algn="l"/>
                              <a:tab pos="371475" algn="ctr"/>
                            </a:tabLst>
                          </a:pPr>
                          <a:r>
                            <a:rPr lang="en-US" sz="1400" kern="100" dirty="0">
                              <a:solidFill>
                                <a:sysClr val="windowText" lastClr="000000"/>
                              </a:solidFill>
                              <a:effectLst/>
                            </a:rPr>
                            <a:t>(1)</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1800"/>
                            </a:lnSpc>
                            <a:buNone/>
                            <a:tabLst>
                              <a:tab pos="202565" algn="l"/>
                              <a:tab pos="371475" algn="ctr"/>
                            </a:tabLst>
                          </a:pPr>
                          <a:r>
                            <a:rPr lang="en-US" sz="1400" kern="100" dirty="0">
                              <a:solidFill>
                                <a:sysClr val="windowText" lastClr="000000"/>
                              </a:solidFill>
                              <a:effectLst/>
                            </a:rPr>
                            <a:t>(2)</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(3)</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(4)</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a:solidFill>
                                <a:sysClr val="windowText" lastClr="000000"/>
                              </a:solidFill>
                              <a:effectLst/>
                            </a:rPr>
                            <a:t>(5)</a:t>
                          </a:r>
                          <a:endParaRPr lang="zh-CN" sz="1400" kern="10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(6)</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(7)</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800"/>
                            </a:lnSpc>
                            <a:buNone/>
                            <a:tabLst>
                              <a:tab pos="202565" algn="l"/>
                              <a:tab pos="371475" algn="ctr"/>
                            </a:tabLst>
                          </a:pPr>
                          <a:r>
                            <a:rPr lang="en-US" sz="1400" kern="100" dirty="0">
                              <a:solidFill>
                                <a:sysClr val="windowText" lastClr="000000"/>
                              </a:solidFill>
                              <a:effectLst/>
                            </a:rPr>
                            <a:t>(8)</a:t>
                          </a:r>
                          <a:endParaRPr lang="zh-CN" sz="1400" kern="100" dirty="0">
                            <a:solidFill>
                              <a:sysClr val="windowText" lastClr="000000"/>
                            </a:solidFill>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85461265"/>
                      </a:ext>
                    </a:extLst>
                  </a:tr>
                  <a:tr h="501380">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800"/>
                            </a:lnSpc>
                            <a:buNone/>
                            <a:tabLst>
                              <a:tab pos="202565" algn="l"/>
                              <a:tab pos="371475" algn="ctr"/>
                            </a:tabLst>
                          </a:pPr>
                          <a:r>
                            <a:rPr lang="en-US" sz="1400" kern="100" dirty="0">
                              <a:effectLst/>
                            </a:rPr>
                            <a:t>Labor-intensive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Non-labor-intensive</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Eastern China</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Central and Western China</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Direct digitalization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Indirect digitalization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9790478"/>
                      </a:ext>
                    </a:extLst>
                  </a:tr>
                  <a:tr h="243545">
                    <a:tc rowSpan="2">
                      <a:txBody>
                        <a:bodyPr/>
                        <a:lstStyle/>
                        <a:p>
                          <a:endParaRPr lang="zh-CN"/>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160000" r="-788060" b="-555000"/>
                          </a:stretch>
                        </a:blipFill>
                      </a:tcPr>
                    </a:tc>
                    <a:tc>
                      <a:txBody>
                        <a:bodyPr/>
                        <a:lstStyle/>
                        <a:p>
                          <a:pPr algn="ctr">
                            <a:lnSpc>
                              <a:spcPts val="1800"/>
                            </a:lnSpc>
                            <a:buNone/>
                            <a:tabLst>
                              <a:tab pos="202565" algn="l"/>
                              <a:tab pos="371475" algn="ctr"/>
                            </a:tabLst>
                          </a:pPr>
                          <a:r>
                            <a:rPr lang="en-US" sz="1400" kern="100">
                              <a:effectLst/>
                            </a:rPr>
                            <a:t>0.238***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0.244***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-0.028</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0.311***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-0.041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3453416"/>
                      </a:ext>
                    </a:extLst>
                  </a:tr>
                  <a:tr h="24354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(3.28)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(3.33)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(4.37)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(-0.02)</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(3.06)</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504129"/>
                      </a:ext>
                    </a:extLst>
                  </a:tr>
                  <a:tr h="298918">
                    <a:tc>
                      <a:txBody>
                        <a:bodyPr/>
                        <a:lstStyle/>
                        <a:p>
                          <a:endParaRPr lang="zh-CN"/>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416000" r="-788060" b="-788000"/>
                          </a:stretch>
                        </a:blipFill>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0.205**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7292995"/>
                      </a:ext>
                    </a:extLst>
                  </a:tr>
                  <a:tr h="264618">
                    <a:tc>
                      <a:txBody>
                        <a:bodyPr/>
                        <a:lstStyle/>
                        <a:p>
                          <a:pPr indent="127000" algn="ctr">
                            <a:lnSpc>
                              <a:spcPts val="2000"/>
                            </a:lnSpc>
                            <a:buNone/>
                          </a:pPr>
                          <a:r>
                            <a:rPr lang="en-US" sz="1400" kern="100">
                              <a:effectLst/>
                            </a:rPr>
                            <a:t> </a:t>
                          </a:r>
                          <a:endParaRPr lang="zh-CN" sz="1400" kern="10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(2.42)</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87900563"/>
                      </a:ext>
                    </a:extLst>
                  </a:tr>
                  <a:tr h="298918">
                    <a:tc>
                      <a:txBody>
                        <a:bodyPr/>
                        <a:lstStyle/>
                        <a:p>
                          <a:endParaRPr lang="zh-CN"/>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614286" r="-788060" b="-616327"/>
                          </a:stretch>
                        </a:blipFill>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0.337**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5076869"/>
                      </a:ext>
                    </a:extLst>
                  </a:tr>
                  <a:tr h="264618">
                    <a:tc>
                      <a:txBody>
                        <a:bodyPr/>
                        <a:lstStyle/>
                        <a:p>
                          <a:pPr indent="127000" algn="ctr">
                            <a:lnSpc>
                              <a:spcPts val="2000"/>
                            </a:lnSpc>
                            <a:buNone/>
                          </a:pPr>
                          <a:r>
                            <a:rPr lang="en-US" sz="1400" kern="100">
                              <a:effectLst/>
                            </a:rPr>
                            <a:t> </a:t>
                          </a:r>
                          <a:endParaRPr lang="zh-CN" sz="1400" kern="10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 </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(2.43)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2504893"/>
                      </a:ext>
                    </a:extLst>
                  </a:tr>
                  <a:tr h="243545">
                    <a:tc rowSpan="2">
                      <a:txBody>
                        <a:bodyPr/>
                        <a:lstStyle/>
                        <a:p>
                          <a:pPr algn="ctr">
                            <a:lnSpc>
                              <a:spcPts val="1800"/>
                            </a:lnSpc>
                            <a:buNone/>
                          </a:pPr>
                          <a:r>
                            <a:rPr lang="en-US" sz="1400" b="0" kern="100" dirty="0">
                              <a:effectLst/>
                            </a:rPr>
                            <a:t>Cons</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0.234***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-0.100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0.241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-7.845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-0.403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-0.090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-0.071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6650143"/>
                      </a:ext>
                    </a:extLst>
                  </a:tr>
                  <a:tr h="24354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(28.40)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(-0.32)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dirty="0">
                              <a:effectLst/>
                            </a:rPr>
                            <a:t>(0.46)</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(-0.89)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(-1.09)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(-0.87)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(-0.22)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3487975"/>
                      </a:ext>
                    </a:extLst>
                  </a:tr>
                  <a:tr h="243545">
                    <a:tc>
                      <a:txBody>
                        <a:bodyPr/>
                        <a:lstStyle/>
                        <a:p>
                          <a:pPr algn="ctr">
                            <a:lnSpc>
                              <a:spcPts val="1800"/>
                            </a:lnSpc>
                            <a:buNone/>
                          </a:pPr>
                          <a:r>
                            <a:rPr lang="en-US" sz="1400" b="0" kern="100" dirty="0">
                              <a:effectLst/>
                            </a:rPr>
                            <a:t>Controls</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N</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0096478"/>
                      </a:ext>
                    </a:extLst>
                  </a:tr>
                  <a:tr h="243545">
                    <a:tc>
                      <a:txBody>
                        <a:bodyPr/>
                        <a:lstStyle/>
                        <a:p>
                          <a:pPr algn="ctr">
                            <a:lnSpc>
                              <a:spcPts val="1800"/>
                            </a:lnSpc>
                            <a:buNone/>
                          </a:pPr>
                          <a:r>
                            <a:rPr lang="en-US" sz="1400" b="0" kern="100" dirty="0">
                              <a:effectLst/>
                            </a:rPr>
                            <a:t>Fixed effect</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3535457"/>
                      </a:ext>
                    </a:extLst>
                  </a:tr>
                  <a:tr h="243545">
                    <a:tc>
                      <a:txBody>
                        <a:bodyPr/>
                        <a:lstStyle/>
                        <a:p>
                          <a:pPr algn="ctr">
                            <a:lnSpc>
                              <a:spcPts val="1800"/>
                            </a:lnSpc>
                            <a:buNone/>
                          </a:pPr>
                          <a:r>
                            <a:rPr lang="en-US" sz="1400" b="0" kern="100" dirty="0">
                              <a:effectLst/>
                            </a:rPr>
                            <a:t>N</a:t>
                          </a:r>
                          <a:endParaRPr lang="zh-CN" sz="1400" b="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720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1080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660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1140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1800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5360653"/>
                      </a:ext>
                    </a:extLst>
                  </a:tr>
                  <a:tr h="269027">
                    <a:tc>
                      <a:txBody>
                        <a:bodyPr/>
                        <a:lstStyle/>
                        <a:p>
                          <a:endParaRPr lang="zh-CN"/>
                        </a:p>
                      </a:txBody>
                      <a:tcPr marL="17780" marR="177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1350000" r="-788060" b="-31818"/>
                          </a:stretch>
                        </a:blipFill>
                      </a:tcPr>
                    </a:tc>
                    <a:tc>
                      <a:txBody>
                        <a:bodyPr/>
                        <a:lstStyle/>
                        <a:p>
                          <a:pPr algn="ctr">
                            <a:lnSpc>
                              <a:spcPts val="1800"/>
                            </a:lnSpc>
                            <a:buNone/>
                          </a:pPr>
                          <a:r>
                            <a:rPr lang="en-US" sz="1400" kern="100">
                              <a:effectLst/>
                            </a:rPr>
                            <a:t>0.399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0.405</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0.427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0.438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0.494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0.339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0.403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6507512"/>
                      </a:ext>
                    </a:extLst>
                  </a:tr>
                </a:tbl>
              </a:graphicData>
            </a:graphic>
          </p:graphicFrame>
        </mc:Fallback>
      </mc:AlternateContent>
      <p:sp>
        <p:nvSpPr>
          <p:cNvPr id="9" name="文本框 8">
            <a:extLst>
              <a:ext uri="{FF2B5EF4-FFF2-40B4-BE49-F238E27FC236}">
                <a16:creationId xmlns:a16="http://schemas.microsoft.com/office/drawing/2014/main" id="{143EDF4C-7D07-A878-1FCA-39F884BBC97D}"/>
              </a:ext>
            </a:extLst>
          </p:cNvPr>
          <p:cNvSpPr txBox="1"/>
          <p:nvPr/>
        </p:nvSpPr>
        <p:spPr>
          <a:xfrm>
            <a:off x="613747" y="4772789"/>
            <a:ext cx="11335156" cy="1768689"/>
          </a:xfrm>
          <a:prstGeom prst="rect">
            <a:avLst/>
          </a:prstGeom>
          <a:noFill/>
        </p:spPr>
        <p:txBody>
          <a:bodyPr wrap="square">
            <a:spAutoFit/>
          </a:bodyPr>
          <a:lstStyle/>
          <a:p>
            <a:pPr marL="285750" indent="-285750">
              <a:lnSpc>
                <a:spcPts val="2200"/>
              </a:lnSpc>
              <a:buFont typeface="Wingdings" panose="05000000000000000000" pitchFamily="2" charset="2"/>
              <a:buChar char="ü"/>
            </a:pPr>
            <a:r>
              <a:rPr lang="en-US" altLang="zh-CN" sz="1600" b="1" dirty="0">
                <a:latin typeface="Times New Roman" panose="02020603050405020304" pitchFamily="18" charset="0"/>
                <a:cs typeface="Times New Roman" panose="02020603050405020304" pitchFamily="18" charset="0"/>
              </a:rPr>
              <a:t>T</a:t>
            </a:r>
            <a:r>
              <a:rPr lang="zh-CN" altLang="en-US" sz="1600" b="1" dirty="0">
                <a:latin typeface="Times New Roman" panose="02020603050405020304" pitchFamily="18" charset="0"/>
                <a:cs typeface="Times New Roman" panose="02020603050405020304" pitchFamily="18" charset="0"/>
              </a:rPr>
              <a:t>he development of </a:t>
            </a:r>
            <a:r>
              <a:rPr lang="en-US" altLang="zh-CN" sz="1600" b="1" dirty="0">
                <a:latin typeface="Times New Roman" panose="02020603050405020304" pitchFamily="18" charset="0"/>
                <a:cs typeface="Times New Roman" panose="02020603050405020304" pitchFamily="18" charset="0"/>
              </a:rPr>
              <a:t>regional </a:t>
            </a:r>
            <a:r>
              <a:rPr lang="zh-CN" altLang="en-US" sz="1600" b="1" dirty="0">
                <a:latin typeface="Times New Roman" panose="02020603050405020304" pitchFamily="18" charset="0"/>
                <a:cs typeface="Times New Roman" panose="02020603050405020304" pitchFamily="18" charset="0"/>
              </a:rPr>
              <a:t>digitalization will </a:t>
            </a:r>
            <a:r>
              <a:rPr lang="en-US" altLang="zh-CN" sz="1600" b="1" dirty="0">
                <a:latin typeface="Times New Roman" panose="02020603050405020304" pitchFamily="18" charset="0"/>
                <a:cs typeface="Times New Roman" panose="02020603050405020304" pitchFamily="18" charset="0"/>
              </a:rPr>
              <a:t>promote</a:t>
            </a:r>
            <a:r>
              <a:rPr lang="zh-CN" altLang="en-US" sz="1600" b="1" dirty="0">
                <a:latin typeface="Times New Roman" panose="02020603050405020304" pitchFamily="18" charset="0"/>
                <a:cs typeface="Times New Roman" panose="02020603050405020304" pitchFamily="18" charset="0"/>
              </a:rPr>
              <a:t> the deepening of the division of labor in the domestic value chain.</a:t>
            </a:r>
            <a:endParaRPr lang="en-US" altLang="zh-CN" sz="1600" b="1" dirty="0">
              <a:latin typeface="Times New Roman" panose="02020603050405020304" pitchFamily="18" charset="0"/>
              <a:cs typeface="Times New Roman" panose="02020603050405020304" pitchFamily="18" charset="0"/>
            </a:endParaRPr>
          </a:p>
          <a:p>
            <a:pPr marL="285750" indent="-285750">
              <a:lnSpc>
                <a:spcPts val="2200"/>
              </a:lnSpc>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The improvement of the digitalization level of </a:t>
            </a:r>
            <a:r>
              <a:rPr lang="en-US" altLang="zh-CN" sz="1600" b="1" u="sng" dirty="0">
                <a:latin typeface="Times New Roman" panose="02020603050405020304" pitchFamily="18" charset="0"/>
                <a:cs typeface="Times New Roman" panose="02020603050405020304" pitchFamily="18" charset="0"/>
              </a:rPr>
              <a:t>technology-intensive and capital-intensive </a:t>
            </a:r>
            <a:r>
              <a:rPr lang="en-US" altLang="zh-CN" sz="1600" dirty="0">
                <a:latin typeface="Times New Roman" panose="02020603050405020304" pitchFamily="18" charset="0"/>
                <a:cs typeface="Times New Roman" panose="02020603050405020304" pitchFamily="18" charset="0"/>
              </a:rPr>
              <a:t>manufacturing industries has a significant positive effect, while the result of labor-intensive manufacturing industries is not significant; </a:t>
            </a:r>
          </a:p>
          <a:p>
            <a:pPr marL="285750" indent="-285750">
              <a:lnSpc>
                <a:spcPts val="2200"/>
              </a:lnSpc>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The effect of digitalization on domestic value chain division of labor in the </a:t>
            </a:r>
            <a:r>
              <a:rPr lang="en-US" altLang="zh-CN" sz="1600" b="1" u="sng" dirty="0">
                <a:latin typeface="Times New Roman" panose="02020603050405020304" pitchFamily="18" charset="0"/>
                <a:cs typeface="Times New Roman" panose="02020603050405020304" pitchFamily="18" charset="0"/>
              </a:rPr>
              <a:t>central and western regions </a:t>
            </a:r>
            <a:r>
              <a:rPr lang="en-US" altLang="zh-CN" sz="1600" dirty="0">
                <a:latin typeface="Times New Roman" panose="02020603050405020304" pitchFamily="18" charset="0"/>
                <a:cs typeface="Times New Roman" panose="02020603050405020304" pitchFamily="18" charset="0"/>
              </a:rPr>
              <a:t>is significant;</a:t>
            </a:r>
          </a:p>
          <a:p>
            <a:pPr marL="285750" indent="-285750">
              <a:lnSpc>
                <a:spcPts val="2200"/>
              </a:lnSpc>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Both </a:t>
            </a:r>
            <a:r>
              <a:rPr lang="en-US" altLang="zh-CN" sz="1600" b="1" u="sng" dirty="0">
                <a:latin typeface="Times New Roman" panose="02020603050405020304" pitchFamily="18" charset="0"/>
                <a:cs typeface="Times New Roman" panose="02020603050405020304" pitchFamily="18" charset="0"/>
              </a:rPr>
              <a:t>direct and indirect digitalization </a:t>
            </a:r>
            <a:r>
              <a:rPr lang="en-US" altLang="zh-CN" sz="1600" dirty="0">
                <a:latin typeface="Times New Roman" panose="02020603050405020304" pitchFamily="18" charset="0"/>
                <a:cs typeface="Times New Roman" panose="02020603050405020304" pitchFamily="18" charset="0"/>
              </a:rPr>
              <a:t>can contribute to the deepening of the division of labor in the domestic value chain, and the effect is more obvious in the latter.</a:t>
            </a:r>
            <a:endParaRPr lang="zh-CN" alt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1310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2E9FD7-9916-CCFD-D887-677A80D0AC6B}"/>
            </a:ext>
          </a:extLst>
        </p:cNvPr>
        <p:cNvGrpSpPr/>
        <p:nvPr/>
      </p:nvGrpSpPr>
      <p:grpSpPr>
        <a:xfrm>
          <a:off x="0" y="0"/>
          <a:ext cx="0" cy="0"/>
          <a:chOff x="0" y="0"/>
          <a:chExt cx="0" cy="0"/>
        </a:xfrm>
      </p:grpSpPr>
      <p:sp>
        <p:nvSpPr>
          <p:cNvPr id="4" name="Freeform 30">
            <a:extLst>
              <a:ext uri="{FF2B5EF4-FFF2-40B4-BE49-F238E27FC236}">
                <a16:creationId xmlns:a16="http://schemas.microsoft.com/office/drawing/2014/main" id="{DB4CBACA-5A33-D9DE-72B0-5FEF0A479C8D}"/>
              </a:ext>
            </a:extLst>
          </p:cNvPr>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a:extLst>
              <a:ext uri="{FF2B5EF4-FFF2-40B4-BE49-F238E27FC236}">
                <a16:creationId xmlns:a16="http://schemas.microsoft.com/office/drawing/2014/main" id="{26FAF649-BC20-7440-CE9D-983D2AA5AB5B}"/>
              </a:ext>
            </a:extLst>
          </p:cNvPr>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22</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0" name="文本框 19">
            <a:extLst>
              <a:ext uri="{FF2B5EF4-FFF2-40B4-BE49-F238E27FC236}">
                <a16:creationId xmlns:a16="http://schemas.microsoft.com/office/drawing/2014/main" id="{BD03E2CE-25E9-6B28-A2B7-FACAF872A7AA}"/>
              </a:ext>
            </a:extLst>
          </p:cNvPr>
          <p:cNvSpPr txBox="1"/>
          <p:nvPr/>
        </p:nvSpPr>
        <p:spPr>
          <a:xfrm>
            <a:off x="475842" y="400339"/>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Mechanism analysis</a:t>
            </a:r>
            <a:endParaRPr lang="zh-CN" altLang="en-US" sz="2000" dirty="0"/>
          </a:p>
        </p:txBody>
      </p:sp>
      <p:sp>
        <p:nvSpPr>
          <p:cNvPr id="9" name="文本框 8">
            <a:extLst>
              <a:ext uri="{FF2B5EF4-FFF2-40B4-BE49-F238E27FC236}">
                <a16:creationId xmlns:a16="http://schemas.microsoft.com/office/drawing/2014/main" id="{66E103C7-5BE8-188B-7E99-024B49413022}"/>
              </a:ext>
            </a:extLst>
          </p:cNvPr>
          <p:cNvSpPr txBox="1"/>
          <p:nvPr/>
        </p:nvSpPr>
        <p:spPr>
          <a:xfrm>
            <a:off x="705803" y="4000539"/>
            <a:ext cx="11151043" cy="2352567"/>
          </a:xfrm>
          <a:prstGeom prst="rect">
            <a:avLst/>
          </a:prstGeom>
          <a:noFill/>
        </p:spPr>
        <p:txBody>
          <a:bodyPr wrap="square">
            <a:spAutoFit/>
          </a:bodyPr>
          <a:lstStyle/>
          <a:p>
            <a:pPr marL="285750" indent="-285750">
              <a:lnSpc>
                <a:spcPts val="2200"/>
              </a:lnSpc>
              <a:spcAft>
                <a:spcPts val="1200"/>
              </a:spcAft>
              <a:buFont typeface="Wingdings" panose="05000000000000000000" pitchFamily="2" charset="2"/>
              <a:buChar char="ü"/>
            </a:pPr>
            <a:r>
              <a:rPr lang="en-US" altLang="zh-CN" b="1" dirty="0">
                <a:latin typeface="Times New Roman" panose="02020603050405020304" pitchFamily="18" charset="0"/>
                <a:cs typeface="Times New Roman" panose="02020603050405020304" pitchFamily="18" charset="0"/>
              </a:rPr>
              <a:t>Economies of scale effect: </a:t>
            </a:r>
            <a:r>
              <a:rPr lang="en-US" altLang="zh-CN" sz="1600" dirty="0">
                <a:latin typeface="Times New Roman" panose="02020603050405020304" pitchFamily="18" charset="0"/>
                <a:cs typeface="Times New Roman" panose="02020603050405020304" pitchFamily="18" charset="0"/>
              </a:rPr>
              <a:t>The improvement of digitalization level can help rapid expansion of the local market scale, deeply strengthen the connections among upstream and downstream industries in different regions, and thereby generally improve the quality of division of labor in each link of the value chain; </a:t>
            </a:r>
          </a:p>
          <a:p>
            <a:pPr marL="285750" indent="-285750">
              <a:lnSpc>
                <a:spcPts val="2200"/>
              </a:lnSpc>
              <a:spcAft>
                <a:spcPts val="1200"/>
              </a:spcAft>
              <a:buFont typeface="Wingdings" panose="05000000000000000000" pitchFamily="2" charset="2"/>
              <a:buChar char="ü"/>
            </a:pPr>
            <a:r>
              <a:rPr lang="en-US" altLang="zh-CN" b="1" dirty="0">
                <a:latin typeface="Times New Roman" panose="02020603050405020304" pitchFamily="18" charset="0"/>
                <a:cs typeface="Times New Roman" panose="02020603050405020304" pitchFamily="18" charset="0"/>
              </a:rPr>
              <a:t>Technological innovation effect:</a:t>
            </a:r>
            <a:r>
              <a:rPr lang="en-US" altLang="zh-CN" sz="1600" dirty="0">
                <a:latin typeface="Times New Roman" panose="02020603050405020304" pitchFamily="18" charset="0"/>
                <a:cs typeface="Times New Roman" panose="02020603050405020304" pitchFamily="18" charset="0"/>
              </a:rPr>
              <a:t> Digitalization level has a strong correlation with technological innovation, which will promote the participation of different regions in the domestic value chain division of labor system;</a:t>
            </a:r>
          </a:p>
          <a:p>
            <a:pPr marL="285750" indent="-285750">
              <a:lnSpc>
                <a:spcPts val="2200"/>
              </a:lnSpc>
              <a:spcAft>
                <a:spcPts val="1200"/>
              </a:spcAft>
              <a:buFont typeface="Wingdings" panose="05000000000000000000" pitchFamily="2" charset="2"/>
              <a:buChar char="ü"/>
            </a:pPr>
            <a:r>
              <a:rPr lang="en-US" altLang="zh-CN" b="1" dirty="0">
                <a:latin typeface="Times New Roman" panose="02020603050405020304" pitchFamily="18" charset="0"/>
                <a:cs typeface="Times New Roman" panose="02020603050405020304" pitchFamily="18" charset="0"/>
              </a:rPr>
              <a:t>Industrial structure upgrading effect: </a:t>
            </a:r>
            <a:r>
              <a:rPr lang="en-US" altLang="zh-CN" sz="1600" dirty="0">
                <a:latin typeface="Times New Roman" panose="02020603050405020304" pitchFamily="18" charset="0"/>
                <a:cs typeface="Times New Roman" panose="02020603050405020304" pitchFamily="18" charset="0"/>
              </a:rPr>
              <a:t>The improvement of digitalization level can assist region and industry in accurately identifying their comparative advantage and roles in economic development.</a:t>
            </a:r>
            <a:endParaRPr lang="zh-CN" altLang="en-US" sz="16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graphicFrame>
            <p:nvGraphicFramePr>
              <p:cNvPr id="3" name="表格 2">
                <a:extLst>
                  <a:ext uri="{FF2B5EF4-FFF2-40B4-BE49-F238E27FC236}">
                    <a16:creationId xmlns:a16="http://schemas.microsoft.com/office/drawing/2014/main" id="{6DF000E0-596D-5B01-8C02-B5AED58DF69C}"/>
                  </a:ext>
                </a:extLst>
              </p:cNvPr>
              <p:cNvGraphicFramePr>
                <a:graphicFrameLocks noGrp="1"/>
              </p:cNvGraphicFramePr>
              <p:nvPr>
                <p:extLst>
                  <p:ext uri="{D42A27DB-BD31-4B8C-83A1-F6EECF244321}">
                    <p14:modId xmlns:p14="http://schemas.microsoft.com/office/powerpoint/2010/main" val="2189792333"/>
                  </p:ext>
                </p:extLst>
              </p:nvPr>
            </p:nvGraphicFramePr>
            <p:xfrm>
              <a:off x="871079" y="858717"/>
              <a:ext cx="10515600" cy="2989809"/>
            </p:xfrm>
            <a:graphic>
              <a:graphicData uri="http://schemas.openxmlformats.org/drawingml/2006/table">
                <a:tbl>
                  <a:tblPr firstRow="1" firstCol="1" bandRow="1">
                    <a:tableStyleId>{2D5ABB26-0587-4C30-8999-92F81FD0307C}</a:tableStyleId>
                  </a:tblPr>
                  <a:tblGrid>
                    <a:gridCol w="2158472">
                      <a:extLst>
                        <a:ext uri="{9D8B030D-6E8A-4147-A177-3AD203B41FA5}">
                          <a16:colId xmlns:a16="http://schemas.microsoft.com/office/drawing/2014/main" val="1851166835"/>
                        </a:ext>
                      </a:extLst>
                    </a:gridCol>
                    <a:gridCol w="2165019">
                      <a:extLst>
                        <a:ext uri="{9D8B030D-6E8A-4147-A177-3AD203B41FA5}">
                          <a16:colId xmlns:a16="http://schemas.microsoft.com/office/drawing/2014/main" val="3377532494"/>
                        </a:ext>
                      </a:extLst>
                    </a:gridCol>
                    <a:gridCol w="2198451">
                      <a:extLst>
                        <a:ext uri="{9D8B030D-6E8A-4147-A177-3AD203B41FA5}">
                          <a16:colId xmlns:a16="http://schemas.microsoft.com/office/drawing/2014/main" val="1370606006"/>
                        </a:ext>
                      </a:extLst>
                    </a:gridCol>
                    <a:gridCol w="2067200">
                      <a:extLst>
                        <a:ext uri="{9D8B030D-6E8A-4147-A177-3AD203B41FA5}">
                          <a16:colId xmlns:a16="http://schemas.microsoft.com/office/drawing/2014/main" val="679536117"/>
                        </a:ext>
                      </a:extLst>
                    </a:gridCol>
                    <a:gridCol w="1926458">
                      <a:extLst>
                        <a:ext uri="{9D8B030D-6E8A-4147-A177-3AD203B41FA5}">
                          <a16:colId xmlns:a16="http://schemas.microsoft.com/office/drawing/2014/main" val="1396093992"/>
                        </a:ext>
                      </a:extLst>
                    </a:gridCol>
                  </a:tblGrid>
                  <a:tr h="228415">
                    <a:tc rowSpan="3">
                      <a:txBody>
                        <a:bodyPr/>
                        <a:lstStyle/>
                        <a:p>
                          <a:pPr algn="ctr">
                            <a:lnSpc>
                              <a:spcPts val="1800"/>
                            </a:lnSpc>
                            <a:buNone/>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8858900"/>
                      </a:ext>
                    </a:extLst>
                  </a:tr>
                  <a:tr h="228415">
                    <a:tc vMerge="1">
                      <a:txBody>
                        <a:bodyPr/>
                        <a:lstStyle/>
                        <a:p>
                          <a:endParaRPr lang="zh-CN" altLang="en-US"/>
                        </a:p>
                      </a:txBody>
                      <a:tcPr/>
                    </a:tc>
                    <a:tc rowSpan="2">
                      <a:txBody>
                        <a:bodyPr/>
                        <a:lstStyle/>
                        <a:p>
                          <a:pPr algn="ctr">
                            <a:lnSpc>
                              <a:spcPts val="1800"/>
                            </a:lnSpc>
                            <a:buNone/>
                            <a:tabLst>
                              <a:tab pos="202565" algn="l"/>
                              <a:tab pos="371475" algn="ctr"/>
                            </a:tabLst>
                          </a:pPr>
                          <a:r>
                            <a:rPr lang="en-US" sz="1400" kern="100">
                              <a:effectLst/>
                            </a:rPr>
                            <a:t>Economies of scale</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800"/>
                            </a:lnSpc>
                            <a:buNone/>
                          </a:pPr>
                          <a:r>
                            <a:rPr lang="en-US" sz="1400" kern="100">
                              <a:effectLst/>
                            </a:rPr>
                            <a:t>Technological innovation</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ts val="1800"/>
                            </a:lnSpc>
                            <a:buNone/>
                          </a:pPr>
                          <a:r>
                            <a:rPr lang="en-US" sz="1400" kern="100">
                              <a:effectLst/>
                            </a:rPr>
                            <a:t>Industrial structure upgrading</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581945479"/>
                      </a:ext>
                    </a:extLst>
                  </a:tr>
                  <a:tr h="238622">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algn="ctr">
                            <a:lnSpc>
                              <a:spcPts val="1800"/>
                            </a:lnSpc>
                            <a:buNone/>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rPr>
                                  <m:t>𝑅𝐶𝐴</m:t>
                                </m:r>
                                <m:r>
                                  <a:rPr lang="en-US" sz="1400" kern="100">
                                    <a:effectLst/>
                                    <a:latin typeface="Cambria Math" panose="02040503050406030204" pitchFamily="18" charset="0"/>
                                  </a:rPr>
                                  <m:t>_</m:t>
                                </m:r>
                                <m:r>
                                  <a:rPr lang="en-US" sz="1400" kern="100">
                                    <a:effectLst/>
                                    <a:latin typeface="Cambria Math" panose="02040503050406030204" pitchFamily="18" charset="0"/>
                                  </a:rPr>
                                  <m:t>𝑂</m:t>
                                </m:r>
                              </m:oMath>
                            </m:oMathPara>
                          </a14:m>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rPr>
                                  <m:t>𝑅𝐶𝐴</m:t>
                                </m:r>
                                <m:r>
                                  <a:rPr lang="en-US" sz="1400" kern="100">
                                    <a:effectLst/>
                                    <a:latin typeface="Cambria Math" panose="02040503050406030204" pitchFamily="18" charset="0"/>
                                  </a:rPr>
                                  <m:t>_</m:t>
                                </m:r>
                                <m:r>
                                  <a:rPr lang="en-US" sz="1400" kern="100">
                                    <a:effectLst/>
                                    <a:latin typeface="Cambria Math" panose="02040503050406030204" pitchFamily="18" charset="0"/>
                                  </a:rPr>
                                  <m:t>𝑁𝑉𝐶</m:t>
                                </m:r>
                              </m:oMath>
                            </m:oMathPara>
                          </a14:m>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155510"/>
                      </a:ext>
                    </a:extLst>
                  </a:tr>
                  <a:tr h="228415">
                    <a:tc rowSpan="2">
                      <a:txBody>
                        <a:bodyPr/>
                        <a:lstStyle/>
                        <a:p>
                          <a:pPr indent="127000" algn="ctr">
                            <a:lnSpc>
                              <a:spcPts val="2000"/>
                            </a:lnSpc>
                            <a:buNone/>
                          </a:pPr>
                          <a14:m>
                            <m:oMathPara xmlns:m="http://schemas.openxmlformats.org/officeDocument/2006/math">
                              <m:oMathParaPr>
                                <m:jc m:val="centerGroup"/>
                              </m:oMathParaPr>
                              <m:oMath xmlns:m="http://schemas.openxmlformats.org/officeDocument/2006/math">
                                <m:r>
                                  <a:rPr lang="en-US" sz="1400" kern="100">
                                    <a:effectLst/>
                                    <a:latin typeface="Cambria Math" panose="02040503050406030204" pitchFamily="18" charset="0"/>
                                  </a:rPr>
                                  <m:t>𝐷𝑖𝑔𝑖𝑠𝑖𝑡𝑦</m:t>
                                </m:r>
                              </m:oMath>
                            </m:oMathPara>
                          </a14:m>
                          <a:endParaRPr lang="zh-CN" sz="1800" kern="100">
                            <a:solidFill>
                              <a:srgbClr val="000000"/>
                            </a:solidFill>
                            <a:effectLst/>
                            <a:latin typeface="Times New Roman" panose="02020603050405020304" pitchFamily="18" charset="0"/>
                            <a:ea typeface="宋体" panose="02010600030101010101" pitchFamily="2" charset="-122"/>
                            <a:cs typeface="Arial" panose="020B060402020202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8.886***</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25.124***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2.402**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1.649**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6481952"/>
                      </a:ext>
                    </a:extLst>
                  </a:tr>
                  <a:tr h="22841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(15.95)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(2.64)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198007"/>
                      </a:ext>
                    </a:extLst>
                  </a:tr>
                  <a:tr h="228415">
                    <a:tc rowSpan="2">
                      <a:txBody>
                        <a:bodyPr/>
                        <a:lstStyle/>
                        <a:p>
                          <a:pPr algn="ctr">
                            <a:lnSpc>
                              <a:spcPts val="1800"/>
                            </a:lnSpc>
                            <a:buNone/>
                          </a:pPr>
                          <a:r>
                            <a:rPr lang="en-US" sz="1400" kern="100">
                              <a:effectLst/>
                            </a:rPr>
                            <a:t>Cons</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7.801***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-154.760***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-5.259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-4.418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7085948"/>
                      </a:ext>
                    </a:extLst>
                  </a:tr>
                  <a:tr h="22841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(3.22)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(-3.75)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(-1.30)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(-1.57)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81565"/>
                      </a:ext>
                    </a:extLst>
                  </a:tr>
                  <a:tr h="228415">
                    <a:tc>
                      <a:txBody>
                        <a:bodyPr/>
                        <a:lstStyle/>
                        <a:p>
                          <a:pPr algn="ctr">
                            <a:lnSpc>
                              <a:spcPts val="1800"/>
                            </a:lnSpc>
                            <a:buNone/>
                          </a:pPr>
                          <a:r>
                            <a:rPr lang="en-US" sz="1400" kern="100">
                              <a:effectLst/>
                            </a:rPr>
                            <a:t>Controls</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858855"/>
                      </a:ext>
                    </a:extLst>
                  </a:tr>
                  <a:tr h="228415">
                    <a:tc>
                      <a:txBody>
                        <a:bodyPr/>
                        <a:lstStyle/>
                        <a:p>
                          <a:pPr algn="ctr">
                            <a:lnSpc>
                              <a:spcPts val="1800"/>
                            </a:lnSpc>
                            <a:buNone/>
                          </a:pPr>
                          <a:r>
                            <a:rPr lang="en-US" sz="1400" kern="100">
                              <a:effectLst/>
                            </a:rPr>
                            <a:t>Year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6041028"/>
                      </a:ext>
                    </a:extLst>
                  </a:tr>
                  <a:tr h="228415">
                    <a:tc>
                      <a:txBody>
                        <a:bodyPr/>
                        <a:lstStyle/>
                        <a:p>
                          <a:pPr algn="ctr">
                            <a:lnSpc>
                              <a:spcPts val="1800"/>
                            </a:lnSpc>
                            <a:buNone/>
                          </a:pPr>
                          <a:r>
                            <a:rPr lang="en-US" sz="1400" kern="100">
                              <a:effectLst/>
                            </a:rPr>
                            <a:t>Regional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0056286"/>
                      </a:ext>
                    </a:extLst>
                  </a:tr>
                  <a:tr h="228415">
                    <a:tc>
                      <a:txBody>
                        <a:bodyPr/>
                        <a:lstStyle/>
                        <a:p>
                          <a:pPr algn="ctr">
                            <a:lnSpc>
                              <a:spcPts val="1800"/>
                            </a:lnSpc>
                            <a:buNone/>
                          </a:pPr>
                          <a:r>
                            <a:rPr lang="en-US" sz="1400" kern="100">
                              <a:effectLst/>
                            </a:rPr>
                            <a:t>Industry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350400"/>
                      </a:ext>
                    </a:extLst>
                  </a:tr>
                  <a:tr h="228415">
                    <a:tc>
                      <a:txBody>
                        <a:bodyPr/>
                        <a:lstStyle/>
                        <a:p>
                          <a:pPr algn="ctr">
                            <a:lnSpc>
                              <a:spcPts val="1800"/>
                            </a:lnSpc>
                            <a:buNone/>
                          </a:pPr>
                          <a:r>
                            <a:rPr lang="en-US" sz="1400" kern="100">
                              <a:effectLst/>
                            </a:rPr>
                            <a:t>N</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1800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061460"/>
                      </a:ext>
                    </a:extLst>
                  </a:tr>
                  <a:tr h="238622">
                    <a:tc>
                      <a:txBody>
                        <a:bodyPr/>
                        <a:lstStyle/>
                        <a:p>
                          <a:pPr algn="ctr">
                            <a:lnSpc>
                              <a:spcPts val="1800"/>
                            </a:lnSpc>
                            <a:buNone/>
                          </a:pPr>
                          <a14:m>
                            <m:oMathPara xmlns:m="http://schemas.openxmlformats.org/officeDocument/2006/math">
                              <m:oMathParaPr>
                                <m:jc m:val="centerGroup"/>
                              </m:oMathParaPr>
                              <m:oMath xmlns:m="http://schemas.openxmlformats.org/officeDocument/2006/math">
                                <m:sSup>
                                  <m:sSupPr>
                                    <m:ctrlPr>
                                      <a:rPr lang="zh-CN" sz="1400" i="1" kern="100">
                                        <a:effectLst/>
                                        <a:latin typeface="Cambria Math" panose="02040503050406030204" pitchFamily="18" charset="0"/>
                                      </a:rPr>
                                    </m:ctrlPr>
                                  </m:sSupPr>
                                  <m:e>
                                    <m:r>
                                      <a:rPr lang="en-US" sz="1400" kern="100">
                                        <a:effectLst/>
                                        <a:latin typeface="Cambria Math" panose="02040503050406030204" pitchFamily="18" charset="0"/>
                                      </a:rPr>
                                      <m:t>𝑅</m:t>
                                    </m:r>
                                  </m:e>
                                  <m:sup>
                                    <m:r>
                                      <a:rPr lang="en-US" sz="1400" kern="100">
                                        <a:effectLst/>
                                        <a:latin typeface="Cambria Math" panose="02040503050406030204" pitchFamily="18" charset="0"/>
                                      </a:rPr>
                                      <m:t>2</m:t>
                                    </m:r>
                                  </m:sup>
                                </m:sSup>
                              </m:oMath>
                            </m:oMathPara>
                          </a14:m>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0.813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0.780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0.287</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0.370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3027776"/>
                      </a:ext>
                    </a:extLst>
                  </a:tr>
                </a:tbl>
              </a:graphicData>
            </a:graphic>
          </p:graphicFrame>
        </mc:Choice>
        <mc:Fallback>
          <p:graphicFrame>
            <p:nvGraphicFramePr>
              <p:cNvPr id="3" name="表格 2">
                <a:extLst>
                  <a:ext uri="{FF2B5EF4-FFF2-40B4-BE49-F238E27FC236}">
                    <a16:creationId xmlns:a16="http://schemas.microsoft.com/office/drawing/2014/main" id="{6DF000E0-596D-5B01-8C02-B5AED58DF69C}"/>
                  </a:ext>
                </a:extLst>
              </p:cNvPr>
              <p:cNvGraphicFramePr>
                <a:graphicFrameLocks noGrp="1"/>
              </p:cNvGraphicFramePr>
              <p:nvPr>
                <p:extLst>
                  <p:ext uri="{D42A27DB-BD31-4B8C-83A1-F6EECF244321}">
                    <p14:modId xmlns:p14="http://schemas.microsoft.com/office/powerpoint/2010/main" val="2189792333"/>
                  </p:ext>
                </p:extLst>
              </p:nvPr>
            </p:nvGraphicFramePr>
            <p:xfrm>
              <a:off x="871079" y="858717"/>
              <a:ext cx="10515600" cy="2989809"/>
            </p:xfrm>
            <a:graphic>
              <a:graphicData uri="http://schemas.openxmlformats.org/drawingml/2006/table">
                <a:tbl>
                  <a:tblPr firstRow="1" firstCol="1" bandRow="1">
                    <a:tableStyleId>{2D5ABB26-0587-4C30-8999-92F81FD0307C}</a:tableStyleId>
                  </a:tblPr>
                  <a:tblGrid>
                    <a:gridCol w="2158472">
                      <a:extLst>
                        <a:ext uri="{9D8B030D-6E8A-4147-A177-3AD203B41FA5}">
                          <a16:colId xmlns:a16="http://schemas.microsoft.com/office/drawing/2014/main" val="1851166835"/>
                        </a:ext>
                      </a:extLst>
                    </a:gridCol>
                    <a:gridCol w="2165019">
                      <a:extLst>
                        <a:ext uri="{9D8B030D-6E8A-4147-A177-3AD203B41FA5}">
                          <a16:colId xmlns:a16="http://schemas.microsoft.com/office/drawing/2014/main" val="3377532494"/>
                        </a:ext>
                      </a:extLst>
                    </a:gridCol>
                    <a:gridCol w="2198451">
                      <a:extLst>
                        <a:ext uri="{9D8B030D-6E8A-4147-A177-3AD203B41FA5}">
                          <a16:colId xmlns:a16="http://schemas.microsoft.com/office/drawing/2014/main" val="1370606006"/>
                        </a:ext>
                      </a:extLst>
                    </a:gridCol>
                    <a:gridCol w="2067200">
                      <a:extLst>
                        <a:ext uri="{9D8B030D-6E8A-4147-A177-3AD203B41FA5}">
                          <a16:colId xmlns:a16="http://schemas.microsoft.com/office/drawing/2014/main" val="679536117"/>
                        </a:ext>
                      </a:extLst>
                    </a:gridCol>
                    <a:gridCol w="1926458">
                      <a:extLst>
                        <a:ext uri="{9D8B030D-6E8A-4147-A177-3AD203B41FA5}">
                          <a16:colId xmlns:a16="http://schemas.microsoft.com/office/drawing/2014/main" val="1396093992"/>
                        </a:ext>
                      </a:extLst>
                    </a:gridCol>
                  </a:tblGrid>
                  <a:tr h="228415">
                    <a:tc rowSpan="3">
                      <a:txBody>
                        <a:bodyPr/>
                        <a:lstStyle/>
                        <a:p>
                          <a:pPr algn="ctr">
                            <a:lnSpc>
                              <a:spcPts val="1800"/>
                            </a:lnSpc>
                            <a:buNone/>
                          </a:pPr>
                          <a:r>
                            <a:rPr lang="en-US" sz="1400" kern="100">
                              <a:effectLst/>
                            </a:rPr>
                            <a:t> </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8858900"/>
                      </a:ext>
                    </a:extLst>
                  </a:tr>
                  <a:tr h="228415">
                    <a:tc vMerge="1">
                      <a:txBody>
                        <a:bodyPr/>
                        <a:lstStyle/>
                        <a:p>
                          <a:endParaRPr lang="zh-CN" altLang="en-US"/>
                        </a:p>
                      </a:txBody>
                      <a:tcPr/>
                    </a:tc>
                    <a:tc rowSpan="2">
                      <a:txBody>
                        <a:bodyPr/>
                        <a:lstStyle/>
                        <a:p>
                          <a:pPr algn="ctr">
                            <a:lnSpc>
                              <a:spcPts val="1800"/>
                            </a:lnSpc>
                            <a:buNone/>
                            <a:tabLst>
                              <a:tab pos="202565" algn="l"/>
                              <a:tab pos="371475" algn="ctr"/>
                            </a:tabLst>
                          </a:pPr>
                          <a:r>
                            <a:rPr lang="en-US" sz="1400" kern="100">
                              <a:effectLst/>
                            </a:rPr>
                            <a:t>Economies of scale</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800"/>
                            </a:lnSpc>
                            <a:buNone/>
                          </a:pPr>
                          <a:r>
                            <a:rPr lang="en-US" sz="1400" kern="100">
                              <a:effectLst/>
                            </a:rPr>
                            <a:t>Technological innovation</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ts val="1800"/>
                            </a:lnSpc>
                            <a:buNone/>
                          </a:pPr>
                          <a:r>
                            <a:rPr lang="en-US" sz="1400" kern="100">
                              <a:effectLst/>
                            </a:rPr>
                            <a:t>Industrial structure upgrading</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2581945479"/>
                      </a:ext>
                    </a:extLst>
                  </a:tr>
                  <a:tr h="238622">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14706" t="-210256" r="-93235" b="-1010256"/>
                          </a:stretch>
                        </a:blipFill>
                      </a:tcPr>
                    </a:tc>
                    <a:tc>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46203" t="-210256" r="-316" b="-1010256"/>
                          </a:stretch>
                        </a:blipFill>
                      </a:tcPr>
                    </a:tc>
                    <a:extLst>
                      <a:ext uri="{0D108BD9-81ED-4DB2-BD59-A6C34878D82A}">
                        <a16:rowId xmlns:a16="http://schemas.microsoft.com/office/drawing/2014/main" val="5155510"/>
                      </a:ext>
                    </a:extLst>
                  </a:tr>
                  <a:tr h="228415">
                    <a:tc rowSpan="2">
                      <a:txBody>
                        <a:bodyPr/>
                        <a:lstStyle/>
                        <a:p>
                          <a:endParaRPr lang="zh-CN"/>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159211" r="-387853" b="-418421"/>
                          </a:stretch>
                        </a:blipFill>
                      </a:tcPr>
                    </a:tc>
                    <a:tc>
                      <a:txBody>
                        <a:bodyPr/>
                        <a:lstStyle/>
                        <a:p>
                          <a:pPr algn="ctr">
                            <a:lnSpc>
                              <a:spcPts val="1800"/>
                            </a:lnSpc>
                            <a:buNone/>
                            <a:tabLst>
                              <a:tab pos="202565" algn="l"/>
                              <a:tab pos="371475" algn="ctr"/>
                            </a:tabLst>
                          </a:pPr>
                          <a:r>
                            <a:rPr lang="en-US" sz="1400" kern="100">
                              <a:effectLst/>
                            </a:rPr>
                            <a:t>8.886***</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25.124***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2.402**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1.649**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6481952"/>
                      </a:ext>
                    </a:extLst>
                  </a:tr>
                  <a:tr h="22841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(15.95)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(2.64)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(2.55)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8198007"/>
                      </a:ext>
                    </a:extLst>
                  </a:tr>
                  <a:tr h="228415">
                    <a:tc rowSpan="2">
                      <a:txBody>
                        <a:bodyPr/>
                        <a:lstStyle/>
                        <a:p>
                          <a:pPr algn="ctr">
                            <a:lnSpc>
                              <a:spcPts val="1800"/>
                            </a:lnSpc>
                            <a:buNone/>
                          </a:pPr>
                          <a:r>
                            <a:rPr lang="en-US" sz="1400" kern="100">
                              <a:effectLst/>
                            </a:rPr>
                            <a:t>Cons</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7.801***</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-154.760***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-5.259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-4.418</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7085948"/>
                      </a:ext>
                    </a:extLst>
                  </a:tr>
                  <a:tr h="228415">
                    <a:tc vMerge="1">
                      <a:txBody>
                        <a:bodyPr/>
                        <a:lstStyle/>
                        <a:p>
                          <a:endParaRPr lang="zh-CN" altLang="en-US"/>
                        </a:p>
                      </a:txBody>
                      <a:tcPr/>
                    </a:tc>
                    <a:tc>
                      <a:txBody>
                        <a:bodyPr/>
                        <a:lstStyle/>
                        <a:p>
                          <a:pPr algn="ctr">
                            <a:lnSpc>
                              <a:spcPts val="1800"/>
                            </a:lnSpc>
                            <a:buNone/>
                            <a:tabLst>
                              <a:tab pos="202565" algn="l"/>
                              <a:tab pos="371475" algn="ctr"/>
                            </a:tabLst>
                          </a:pPr>
                          <a:r>
                            <a:rPr lang="en-US" sz="1400" kern="100">
                              <a:effectLst/>
                            </a:rPr>
                            <a:t>(3.22)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(-3.75)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(-1.30)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tabLst>
                              <a:tab pos="202565" algn="l"/>
                              <a:tab pos="371475" algn="ctr"/>
                            </a:tabLst>
                          </a:pPr>
                          <a:r>
                            <a:rPr lang="en-US" sz="1400" kern="100">
                              <a:effectLst/>
                            </a:rPr>
                            <a:t>(-1.57)</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2381565"/>
                      </a:ext>
                    </a:extLst>
                  </a:tr>
                  <a:tr h="228415">
                    <a:tc>
                      <a:txBody>
                        <a:bodyPr/>
                        <a:lstStyle/>
                        <a:p>
                          <a:pPr algn="ctr">
                            <a:lnSpc>
                              <a:spcPts val="1800"/>
                            </a:lnSpc>
                            <a:buNone/>
                          </a:pPr>
                          <a:r>
                            <a:rPr lang="en-US" sz="1400" kern="100">
                              <a:effectLst/>
                            </a:rPr>
                            <a:t>Controls</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6858855"/>
                      </a:ext>
                    </a:extLst>
                  </a:tr>
                  <a:tr h="228415">
                    <a:tc>
                      <a:txBody>
                        <a:bodyPr/>
                        <a:lstStyle/>
                        <a:p>
                          <a:pPr algn="ctr">
                            <a:lnSpc>
                              <a:spcPts val="1800"/>
                            </a:lnSpc>
                            <a:buNone/>
                          </a:pPr>
                          <a:r>
                            <a:rPr lang="en-US" sz="1400" kern="100">
                              <a:effectLst/>
                            </a:rPr>
                            <a:t>Year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6041028"/>
                      </a:ext>
                    </a:extLst>
                  </a:tr>
                  <a:tr h="228415">
                    <a:tc>
                      <a:txBody>
                        <a:bodyPr/>
                        <a:lstStyle/>
                        <a:p>
                          <a:pPr algn="ctr">
                            <a:lnSpc>
                              <a:spcPts val="1800"/>
                            </a:lnSpc>
                            <a:buNone/>
                          </a:pPr>
                          <a:r>
                            <a:rPr lang="en-US" sz="1400" kern="100">
                              <a:effectLst/>
                            </a:rPr>
                            <a:t>Regional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20056286"/>
                      </a:ext>
                    </a:extLst>
                  </a:tr>
                  <a:tr h="228415">
                    <a:tc>
                      <a:txBody>
                        <a:bodyPr/>
                        <a:lstStyle/>
                        <a:p>
                          <a:pPr algn="ctr">
                            <a:lnSpc>
                              <a:spcPts val="1800"/>
                            </a:lnSpc>
                            <a:buNone/>
                          </a:pPr>
                          <a:r>
                            <a:rPr lang="en-US" sz="1400" kern="100">
                              <a:effectLst/>
                            </a:rPr>
                            <a:t>Industry fixed effect</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Y</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350400"/>
                      </a:ext>
                    </a:extLst>
                  </a:tr>
                  <a:tr h="228415">
                    <a:tc>
                      <a:txBody>
                        <a:bodyPr/>
                        <a:lstStyle/>
                        <a:p>
                          <a:pPr algn="ctr">
                            <a:lnSpc>
                              <a:spcPts val="1800"/>
                            </a:lnSpc>
                            <a:buNone/>
                          </a:pPr>
                          <a:r>
                            <a:rPr lang="en-US" sz="1400" kern="100">
                              <a:effectLst/>
                            </a:rPr>
                            <a:t>N</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1800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1800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061460"/>
                      </a:ext>
                    </a:extLst>
                  </a:tr>
                  <a:tr h="238622">
                    <a:tc>
                      <a:txBody>
                        <a:bodyPr/>
                        <a:lstStyle/>
                        <a:p>
                          <a:endParaRPr lang="zh-CN"/>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t="-1179487" r="-387853" b="-41026"/>
                          </a:stretch>
                        </a:blipFill>
                      </a:tcPr>
                    </a:tc>
                    <a:tc>
                      <a:txBody>
                        <a:bodyPr/>
                        <a:lstStyle/>
                        <a:p>
                          <a:pPr algn="ctr">
                            <a:lnSpc>
                              <a:spcPts val="1800"/>
                            </a:lnSpc>
                            <a:buNone/>
                          </a:pPr>
                          <a:r>
                            <a:rPr lang="en-US" sz="1400" kern="100" dirty="0">
                              <a:effectLst/>
                            </a:rPr>
                            <a:t>0.813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a:effectLst/>
                            </a:rPr>
                            <a:t>0.780</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0.287</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800"/>
                            </a:lnSpc>
                            <a:buNone/>
                          </a:pPr>
                          <a:r>
                            <a:rPr lang="en-US" sz="1400" kern="100" dirty="0">
                              <a:effectLst/>
                            </a:rPr>
                            <a:t>0.370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13027776"/>
                      </a:ext>
                    </a:extLst>
                  </a:tr>
                </a:tbl>
              </a:graphicData>
            </a:graphic>
          </p:graphicFrame>
        </mc:Fallback>
      </mc:AlternateContent>
    </p:spTree>
    <p:extLst>
      <p:ext uri="{BB962C8B-B14F-4D97-AF65-F5344CB8AC3E}">
        <p14:creationId xmlns:p14="http://schemas.microsoft.com/office/powerpoint/2010/main" val="37882324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48CA3C-8E96-A43C-68AD-C332973F0694}"/>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995EEB6F-EC00-06AF-AD5D-8AC56FB373B6}"/>
              </a:ext>
            </a:extLst>
          </p:cNvPr>
          <p:cNvSpPr txBox="1"/>
          <p:nvPr/>
        </p:nvSpPr>
        <p:spPr>
          <a:xfrm>
            <a:off x="486383" y="2546883"/>
            <a:ext cx="11430000" cy="778931"/>
          </a:xfrm>
          <a:prstGeom prst="rect">
            <a:avLst/>
          </a:prstGeom>
          <a:noFill/>
        </p:spPr>
        <p:txBody>
          <a:bodyPr wrap="square">
            <a:spAutoFit/>
          </a:bodyPr>
          <a:lstStyle/>
          <a:p>
            <a:pPr algn="ctr" eaLnBrk="1" hangingPunct="1">
              <a:lnSpc>
                <a:spcPts val="6000"/>
              </a:lnSpc>
            </a:pPr>
            <a:r>
              <a:rPr lang="zh-CN" altLang="en-US" sz="36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3600" b="1" dirty="0">
                <a:solidFill>
                  <a:srgbClr val="1F4E79"/>
                </a:solidFill>
                <a:latin typeface="微软雅黑" panose="020B0503020204020204" pitchFamily="34" charset="-122"/>
                <a:ea typeface="微软雅黑" panose="020B0503020204020204" pitchFamily="34" charset="-122"/>
                <a:cs typeface="Times New Roman" panose="02020603050405020304" pitchFamily="18" charset="0"/>
              </a:rPr>
              <a:t>6</a:t>
            </a:r>
            <a:r>
              <a:rPr lang="en-US" altLang="zh-CN" sz="3600" b="1" dirty="0">
                <a:solidFill>
                  <a:srgbClr val="1F4E79"/>
                </a:solidFill>
                <a:latin typeface="微软雅黑" panose="020B0503020204020204" pitchFamily="34" charset="-122"/>
                <a:ea typeface="微软雅黑" panose="020B0503020204020204" pitchFamily="34" charset="-122"/>
              </a:rPr>
              <a:t> Conclusions and discussions</a:t>
            </a:r>
            <a:endParaRPr lang="zh-CN" altLang="en-US" sz="3600" b="1" dirty="0">
              <a:solidFill>
                <a:srgbClr val="1F4E79"/>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7121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reeform 30"/>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24</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3" name="文本框 2">
            <a:extLst>
              <a:ext uri="{FF2B5EF4-FFF2-40B4-BE49-F238E27FC236}">
                <a16:creationId xmlns:a16="http://schemas.microsoft.com/office/drawing/2014/main" id="{D642CDE0-F712-424B-A483-869BA76A7878}"/>
              </a:ext>
            </a:extLst>
          </p:cNvPr>
          <p:cNvSpPr txBox="1"/>
          <p:nvPr/>
        </p:nvSpPr>
        <p:spPr>
          <a:xfrm>
            <a:off x="564757" y="534992"/>
            <a:ext cx="4991217" cy="461665"/>
          </a:xfrm>
          <a:prstGeom prst="rect">
            <a:avLst/>
          </a:prstGeom>
          <a:noFill/>
        </p:spPr>
        <p:txBody>
          <a:bodyPr wrap="square">
            <a:spAutoFit/>
          </a:bodyPr>
          <a:lstStyle/>
          <a:p>
            <a:pPr algn="just" eaLnBrk="1" hangingPunct="1"/>
            <a:r>
              <a:rPr lang="en-US" altLang="zh-CN" sz="2400" b="1" dirty="0">
                <a:solidFill>
                  <a:srgbClr val="1F4E79"/>
                </a:solidFill>
                <a:latin typeface="微软雅黑" panose="020B0503020204020204" pitchFamily="34" charset="-122"/>
                <a:ea typeface="微软雅黑" panose="020B0503020204020204" pitchFamily="34" charset="-122"/>
              </a:rPr>
              <a:t>6 Conclusions and discussions</a:t>
            </a:r>
            <a:endParaRPr lang="zh-CN" altLang="en-US" sz="2400" b="1" dirty="0">
              <a:solidFill>
                <a:srgbClr val="1F4E79"/>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EEDBA9F2-FD23-CBB9-AA01-C2F68DCFF371}"/>
              </a:ext>
            </a:extLst>
          </p:cNvPr>
          <p:cNvSpPr txBox="1"/>
          <p:nvPr/>
        </p:nvSpPr>
        <p:spPr>
          <a:xfrm>
            <a:off x="872669" y="1104442"/>
            <a:ext cx="10817312" cy="992836"/>
          </a:xfrm>
          <a:prstGeom prst="rect">
            <a:avLst/>
          </a:prstGeom>
          <a:noFill/>
        </p:spPr>
        <p:txBody>
          <a:bodyPr wrap="square">
            <a:spAutoFit/>
          </a:bodyPr>
          <a:lstStyle/>
          <a:p>
            <a:pPr>
              <a:lnSpc>
                <a:spcPts val="2400"/>
              </a:lnSpc>
            </a:pPr>
            <a:r>
              <a:rPr lang="en-US" altLang="zh-CN" dirty="0">
                <a:effectLst/>
                <a:latin typeface="Times New Roman" panose="02020603050405020304" pitchFamily="18" charset="0"/>
                <a:ea typeface="宋体" panose="02010600030101010101" pitchFamily="2" charset="-122"/>
                <a:cs typeface="Times New Roman" panose="02020603050405020304" pitchFamily="18" charset="0"/>
              </a:rPr>
              <a:t>This paper explores the "regional digital divide" issue and its influencing factors that have emerged in the process of China's digital development from the perspective of heterogeneous enterprises. Subsequently, the impact of regional digitalization on the division of labor in the domestic value chain was explored.</a:t>
            </a:r>
          </a:p>
        </p:txBody>
      </p:sp>
      <p:sp>
        <p:nvSpPr>
          <p:cNvPr id="6" name="文本框 5">
            <a:extLst>
              <a:ext uri="{FF2B5EF4-FFF2-40B4-BE49-F238E27FC236}">
                <a16:creationId xmlns:a16="http://schemas.microsoft.com/office/drawing/2014/main" id="{2A37002C-6BC4-9968-8CB5-A5130F1E3EF2}"/>
              </a:ext>
            </a:extLst>
          </p:cNvPr>
          <p:cNvSpPr txBox="1"/>
          <p:nvPr/>
        </p:nvSpPr>
        <p:spPr>
          <a:xfrm>
            <a:off x="757282" y="2205064"/>
            <a:ext cx="11048086" cy="3857723"/>
          </a:xfrm>
          <a:prstGeom prst="rect">
            <a:avLst/>
          </a:prstGeom>
          <a:noFill/>
        </p:spPr>
        <p:txBody>
          <a:bodyPr wrap="square">
            <a:spAutoFit/>
          </a:bodyPr>
          <a:lstStyle/>
          <a:p>
            <a:pPr marL="285750" indent="-285750">
              <a:lnSpc>
                <a:spcPts val="2600"/>
              </a:lnSpc>
              <a:spcAft>
                <a:spcPts val="1200"/>
              </a:spcAft>
              <a:buFont typeface="Wingdings" panose="05000000000000000000" pitchFamily="2" charset="2"/>
              <a:buChar char="ü"/>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There is a distinct </a:t>
            </a:r>
            <a:r>
              <a:rPr lang="en-US" altLang="zh-CN" sz="1600" b="1" u="sng" dirty="0">
                <a:effectLst/>
                <a:latin typeface="Times New Roman" panose="02020603050405020304" pitchFamily="18" charset="0"/>
                <a:ea typeface="宋体" panose="02010600030101010101" pitchFamily="2" charset="-122"/>
                <a:cs typeface="Times New Roman" panose="02020603050405020304" pitchFamily="18" charset="0"/>
              </a:rPr>
              <a:t>regional digital divide</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 phenomenon in China, and the digitalization level of the eastern region leads the country;</a:t>
            </a:r>
          </a:p>
          <a:p>
            <a:pPr marL="285750" indent="-285750">
              <a:lnSpc>
                <a:spcPts val="2600"/>
              </a:lnSpc>
              <a:spcAft>
                <a:spcPts val="1200"/>
              </a:spcAft>
              <a:buFont typeface="Wingdings" panose="05000000000000000000" pitchFamily="2" charset="2"/>
              <a:buChar char="ü"/>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The </a:t>
            </a:r>
            <a:r>
              <a:rPr lang="en-US" altLang="zh-CN" sz="1600" b="1" u="sng" dirty="0">
                <a:effectLst/>
                <a:latin typeface="Times New Roman" panose="02020603050405020304" pitchFamily="18" charset="0"/>
                <a:ea typeface="宋体" panose="02010600030101010101" pitchFamily="2" charset="-122"/>
                <a:cs typeface="Times New Roman" panose="02020603050405020304" pitchFamily="18" charset="0"/>
              </a:rPr>
              <a:t>unbalanced distribution of foreign capital</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 has become an important reason for the regional digital divide. The digitalization level of MNEs in eastern region is significantly higher than that in other regions. In recent years, foreign capital is accelerating the digital transformation in central and western regions, constantly narrowing the gap with the southeast areas. </a:t>
            </a:r>
          </a:p>
          <a:p>
            <a:pPr marL="285750" indent="-285750">
              <a:lnSpc>
                <a:spcPts val="2600"/>
              </a:lnSpc>
              <a:spcAft>
                <a:spcPts val="1200"/>
              </a:spcAft>
              <a:buFont typeface="Wingdings" panose="05000000000000000000" pitchFamily="2" charset="2"/>
              <a:buChar char="ü"/>
            </a:pPr>
            <a:r>
              <a:rPr lang="en-US" altLang="zh-CN" sz="1600" b="1" u="sng" dirty="0">
                <a:latin typeface="Times New Roman" panose="02020603050405020304" pitchFamily="18" charset="0"/>
                <a:ea typeface="宋体" panose="02010600030101010101" pitchFamily="2" charset="-122"/>
              </a:rPr>
              <a:t>Direct digitalization effect</a:t>
            </a:r>
            <a:r>
              <a:rPr lang="en-US" altLang="zh-CN" sz="1600" dirty="0">
                <a:latin typeface="Times New Roman" panose="02020603050405020304" pitchFamily="18" charset="0"/>
                <a:ea typeface="宋体" panose="02010600030101010101" pitchFamily="2" charset="-122"/>
              </a:rPr>
              <a:t> </a:t>
            </a:r>
            <a:r>
              <a:rPr lang="en-US" altLang="zh-CN" sz="1600" dirty="0">
                <a:effectLst/>
                <a:latin typeface="Times New Roman" panose="02020603050405020304" pitchFamily="18" charset="0"/>
                <a:ea typeface="宋体" panose="02010600030101010101" pitchFamily="2" charset="-122"/>
              </a:rPr>
              <a:t>is the main driving factor for China's digitalization level and also the main cause of regional digital divide.  In addition, the </a:t>
            </a:r>
            <a:r>
              <a:rPr lang="en-US" altLang="zh-CN" sz="1600" b="1" u="sng" dirty="0">
                <a:effectLst/>
                <a:latin typeface="Times New Roman" panose="02020603050405020304" pitchFamily="18" charset="0"/>
                <a:ea typeface="宋体" panose="02010600030101010101" pitchFamily="2" charset="-122"/>
              </a:rPr>
              <a:t>domestic intensity effect of domestic firms</a:t>
            </a:r>
            <a:r>
              <a:rPr lang="en-US" altLang="zh-CN" sz="1600" b="1" dirty="0">
                <a:effectLst/>
                <a:latin typeface="Times New Roman" panose="02020603050405020304" pitchFamily="18" charset="0"/>
                <a:ea typeface="宋体" panose="02010600030101010101" pitchFamily="2" charset="-122"/>
              </a:rPr>
              <a:t> </a:t>
            </a:r>
            <a:r>
              <a:rPr lang="en-US" altLang="zh-CN" sz="1600" dirty="0">
                <a:effectLst/>
                <a:latin typeface="Times New Roman" panose="02020603050405020304" pitchFamily="18" charset="0"/>
                <a:ea typeface="宋体" panose="02010600030101010101" pitchFamily="2" charset="-122"/>
              </a:rPr>
              <a:t>and </a:t>
            </a:r>
            <a:r>
              <a:rPr lang="en-US" altLang="zh-CN" sz="1600" b="1" u="sng" dirty="0">
                <a:effectLst/>
                <a:latin typeface="Times New Roman" panose="02020603050405020304" pitchFamily="18" charset="0"/>
                <a:ea typeface="宋体" panose="02010600030101010101" pitchFamily="2" charset="-122"/>
              </a:rPr>
              <a:t>the correlation effect between different firms</a:t>
            </a:r>
            <a:r>
              <a:rPr lang="en-US" altLang="zh-CN" sz="1600" dirty="0">
                <a:effectLst/>
                <a:latin typeface="Times New Roman" panose="02020603050405020304" pitchFamily="18" charset="0"/>
                <a:ea typeface="宋体" panose="02010600030101010101" pitchFamily="2" charset="-122"/>
              </a:rPr>
              <a:t> have become one of the key reasons for the emergence of the regional digital divide. </a:t>
            </a:r>
          </a:p>
          <a:p>
            <a:pPr marL="285750" indent="-285750">
              <a:lnSpc>
                <a:spcPts val="2600"/>
              </a:lnSpc>
              <a:spcAft>
                <a:spcPts val="1200"/>
              </a:spcAft>
              <a:buFont typeface="Wingdings" panose="05000000000000000000" pitchFamily="2" charset="2"/>
              <a:buChar char="ü"/>
            </a:pPr>
            <a:r>
              <a:rPr lang="en-US" altLang="zh-CN" sz="1600" dirty="0">
                <a:effectLst/>
                <a:latin typeface="Times New Roman" panose="02020603050405020304" pitchFamily="18" charset="0"/>
                <a:ea typeface="宋体" panose="02010600030101010101" pitchFamily="2" charset="-122"/>
              </a:rPr>
              <a:t>The improvement of digitalization level can significantly promote the deepening of domestic value chain division of labor through the effects of economies of scale, technological innovation and industrial structure upgrading.</a:t>
            </a:r>
            <a:endParaRPr lang="zh-CN" altLang="en-US" sz="1600" dirty="0"/>
          </a:p>
        </p:txBody>
      </p:sp>
    </p:spTree>
    <p:extLst>
      <p:ext uri="{BB962C8B-B14F-4D97-AF65-F5344CB8AC3E}">
        <p14:creationId xmlns:p14="http://schemas.microsoft.com/office/powerpoint/2010/main" val="34719718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Freeform 30"/>
          <p:cNvSpPr>
            <a:spLocks/>
          </p:cNvSpPr>
          <p:nvPr/>
        </p:nvSpPr>
        <p:spPr bwMode="auto">
          <a:xfrm>
            <a:off x="22303" y="44604"/>
            <a:ext cx="12087922" cy="6768790"/>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 name="connsiteX0" fmla="*/ 64 w 10000"/>
              <a:gd name="connsiteY0" fmla="*/ 5590 h 10000"/>
              <a:gd name="connsiteX1" fmla="*/ 64 w 10000"/>
              <a:gd name="connsiteY1" fmla="*/ 8803 h 10000"/>
              <a:gd name="connsiteX2" fmla="*/ 317 w 10000"/>
              <a:gd name="connsiteY2" fmla="*/ 9259 h 10000"/>
              <a:gd name="connsiteX3" fmla="*/ 317 w 10000"/>
              <a:gd name="connsiteY3" fmla="*/ 9564 h 10000"/>
              <a:gd name="connsiteX4" fmla="*/ 496 w 10000"/>
              <a:gd name="connsiteY4" fmla="*/ 9564 h 10000"/>
              <a:gd name="connsiteX5" fmla="*/ 611 w 10000"/>
              <a:gd name="connsiteY5" fmla="*/ 9793 h 10000"/>
              <a:gd name="connsiteX6" fmla="*/ 4895 w 10000"/>
              <a:gd name="connsiteY6" fmla="*/ 9793 h 10000"/>
              <a:gd name="connsiteX7" fmla="*/ 5053 w 10000"/>
              <a:gd name="connsiteY7" fmla="*/ 10000 h 10000"/>
              <a:gd name="connsiteX8" fmla="*/ 5221 w 10000"/>
              <a:gd name="connsiteY8" fmla="*/ 9793 h 10000"/>
              <a:gd name="connsiteX9" fmla="*/ 9389 w 10000"/>
              <a:gd name="connsiteY9" fmla="*/ 9793 h 10000"/>
              <a:gd name="connsiteX10" fmla="*/ 9504 w 10000"/>
              <a:gd name="connsiteY10" fmla="*/ 9564 h 10000"/>
              <a:gd name="connsiteX11" fmla="*/ 9684 w 10000"/>
              <a:gd name="connsiteY11" fmla="*/ 9564 h 10000"/>
              <a:gd name="connsiteX12" fmla="*/ 9684 w 10000"/>
              <a:gd name="connsiteY12" fmla="*/ 9259 h 10000"/>
              <a:gd name="connsiteX13" fmla="*/ 9938 w 10000"/>
              <a:gd name="connsiteY13" fmla="*/ 8803 h 10000"/>
              <a:gd name="connsiteX14" fmla="*/ 9938 w 10000"/>
              <a:gd name="connsiteY14" fmla="*/ 5590 h 10000"/>
              <a:gd name="connsiteX15" fmla="*/ 10000 w 10000"/>
              <a:gd name="connsiteY15" fmla="*/ 5418 h 10000"/>
              <a:gd name="connsiteX16" fmla="*/ 9938 w 10000"/>
              <a:gd name="connsiteY16" fmla="*/ 5266 h 10000"/>
              <a:gd name="connsiteX17" fmla="*/ 9938 w 10000"/>
              <a:gd name="connsiteY17" fmla="*/ 1199 h 10000"/>
              <a:gd name="connsiteX18" fmla="*/ 9684 w 10000"/>
              <a:gd name="connsiteY18" fmla="*/ 741 h 10000"/>
              <a:gd name="connsiteX19" fmla="*/ 9684 w 10000"/>
              <a:gd name="connsiteY19" fmla="*/ 439 h 10000"/>
              <a:gd name="connsiteX20" fmla="*/ 9504 w 10000"/>
              <a:gd name="connsiteY20" fmla="*/ 439 h 10000"/>
              <a:gd name="connsiteX21" fmla="*/ 9389 w 10000"/>
              <a:gd name="connsiteY21" fmla="*/ 210 h 10000"/>
              <a:gd name="connsiteX22" fmla="*/ 5221 w 10000"/>
              <a:gd name="connsiteY22" fmla="*/ 210 h 10000"/>
              <a:gd name="connsiteX23" fmla="*/ 5053 w 10000"/>
              <a:gd name="connsiteY23" fmla="*/ 0 h 10000"/>
              <a:gd name="connsiteX24" fmla="*/ 4885 w 10000"/>
              <a:gd name="connsiteY24" fmla="*/ 210 h 10000"/>
              <a:gd name="connsiteX25" fmla="*/ 611 w 10000"/>
              <a:gd name="connsiteY25" fmla="*/ 210 h 10000"/>
              <a:gd name="connsiteX26" fmla="*/ 496 w 10000"/>
              <a:gd name="connsiteY26" fmla="*/ 439 h 10000"/>
              <a:gd name="connsiteX27" fmla="*/ 317 w 10000"/>
              <a:gd name="connsiteY27" fmla="*/ 439 h 10000"/>
              <a:gd name="connsiteX28" fmla="*/ 317 w 10000"/>
              <a:gd name="connsiteY28" fmla="*/ 741 h 10000"/>
              <a:gd name="connsiteX29" fmla="*/ 64 w 10000"/>
              <a:gd name="connsiteY29" fmla="*/ 1199 h 10000"/>
              <a:gd name="connsiteX30" fmla="*/ 64 w 10000"/>
              <a:gd name="connsiteY30" fmla="*/ 5266 h 10000"/>
              <a:gd name="connsiteX31" fmla="*/ 0 w 10000"/>
              <a:gd name="connsiteY31" fmla="*/ 5418 h 10000"/>
              <a:gd name="connsiteX32" fmla="*/ 70 w 10000"/>
              <a:gd name="connsiteY32" fmla="*/ 5604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0000" h="10000">
                <a:moveTo>
                  <a:pt x="64" y="5590"/>
                </a:moveTo>
                <a:lnTo>
                  <a:pt x="64" y="8803"/>
                </a:lnTo>
                <a:lnTo>
                  <a:pt x="317" y="9259"/>
                </a:lnTo>
                <a:lnTo>
                  <a:pt x="317" y="9564"/>
                </a:lnTo>
                <a:lnTo>
                  <a:pt x="496" y="9564"/>
                </a:lnTo>
                <a:lnTo>
                  <a:pt x="611" y="9793"/>
                </a:lnTo>
                <a:lnTo>
                  <a:pt x="4895" y="9793"/>
                </a:lnTo>
                <a:lnTo>
                  <a:pt x="5053" y="10000"/>
                </a:lnTo>
                <a:lnTo>
                  <a:pt x="5221" y="9793"/>
                </a:lnTo>
                <a:lnTo>
                  <a:pt x="9389" y="9793"/>
                </a:lnTo>
                <a:lnTo>
                  <a:pt x="9504" y="9564"/>
                </a:lnTo>
                <a:lnTo>
                  <a:pt x="9684" y="9564"/>
                </a:lnTo>
                <a:lnTo>
                  <a:pt x="9684" y="9259"/>
                </a:lnTo>
                <a:lnTo>
                  <a:pt x="9938" y="8803"/>
                </a:lnTo>
                <a:lnTo>
                  <a:pt x="9938" y="5590"/>
                </a:lnTo>
                <a:cubicBezTo>
                  <a:pt x="9959" y="5533"/>
                  <a:pt x="9979" y="5475"/>
                  <a:pt x="10000" y="5418"/>
                </a:cubicBezTo>
                <a:cubicBezTo>
                  <a:pt x="9979" y="5367"/>
                  <a:pt x="9959" y="5317"/>
                  <a:pt x="9938" y="5266"/>
                </a:cubicBezTo>
                <a:lnTo>
                  <a:pt x="9938" y="1199"/>
                </a:lnTo>
                <a:lnTo>
                  <a:pt x="9684" y="741"/>
                </a:lnTo>
                <a:lnTo>
                  <a:pt x="9684" y="439"/>
                </a:lnTo>
                <a:lnTo>
                  <a:pt x="9504" y="439"/>
                </a:lnTo>
                <a:lnTo>
                  <a:pt x="9389" y="210"/>
                </a:lnTo>
                <a:lnTo>
                  <a:pt x="5221" y="210"/>
                </a:lnTo>
                <a:lnTo>
                  <a:pt x="5053" y="0"/>
                </a:lnTo>
                <a:lnTo>
                  <a:pt x="4885" y="210"/>
                </a:lnTo>
                <a:lnTo>
                  <a:pt x="611" y="210"/>
                </a:lnTo>
                <a:lnTo>
                  <a:pt x="496" y="439"/>
                </a:lnTo>
                <a:lnTo>
                  <a:pt x="317" y="439"/>
                </a:lnTo>
                <a:lnTo>
                  <a:pt x="317" y="741"/>
                </a:lnTo>
                <a:cubicBezTo>
                  <a:pt x="233" y="894"/>
                  <a:pt x="148" y="1046"/>
                  <a:pt x="64" y="1199"/>
                </a:cubicBezTo>
                <a:lnTo>
                  <a:pt x="64" y="5266"/>
                </a:lnTo>
                <a:cubicBezTo>
                  <a:pt x="43" y="5317"/>
                  <a:pt x="21" y="5367"/>
                  <a:pt x="0" y="5418"/>
                </a:cubicBezTo>
                <a:cubicBezTo>
                  <a:pt x="42" y="5520"/>
                  <a:pt x="28" y="5502"/>
                  <a:pt x="70" y="5604"/>
                </a:cubicBezTo>
              </a:path>
            </a:pathLst>
          </a:custGeom>
          <a:no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14"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25</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13" name="文本框 12">
            <a:extLst>
              <a:ext uri="{FF2B5EF4-FFF2-40B4-BE49-F238E27FC236}">
                <a16:creationId xmlns:a16="http://schemas.microsoft.com/office/drawing/2014/main" id="{EEBC367C-2EC3-4E07-AF09-421ED4AA5CEF}"/>
              </a:ext>
            </a:extLst>
          </p:cNvPr>
          <p:cNvSpPr txBox="1"/>
          <p:nvPr/>
        </p:nvSpPr>
        <p:spPr>
          <a:xfrm>
            <a:off x="1184529" y="1526464"/>
            <a:ext cx="9583807" cy="2420021"/>
          </a:xfrm>
          <a:prstGeom prst="rect">
            <a:avLst/>
          </a:prstGeom>
          <a:noFill/>
        </p:spPr>
        <p:txBody>
          <a:bodyPr wrap="square">
            <a:spAutoFit/>
          </a:bodyPr>
          <a:lstStyle/>
          <a:p>
            <a:pPr marL="342900" indent="-342900" algn="just">
              <a:lnSpc>
                <a:spcPct val="150000"/>
              </a:lnSpc>
              <a:spcBef>
                <a:spcPts val="600"/>
              </a:spcBef>
              <a:buFont typeface="+mj-lt"/>
              <a:buAutoNum type="alphaLcParenR"/>
            </a:pPr>
            <a:r>
              <a:rPr lang="en-US" altLang="zh-CN" sz="1600" dirty="0">
                <a:latin typeface="Times New Roman" panose="02020603050405020304" pitchFamily="18" charset="0"/>
                <a:cs typeface="Times New Roman" panose="02020603050405020304" pitchFamily="18" charset="0"/>
              </a:rPr>
              <a:t>Formulate strategies for the integrated development of the digital economy and the real economy based on local conditions, and strive to achieve coordinated digital development;</a:t>
            </a:r>
          </a:p>
          <a:p>
            <a:pPr marL="342900" indent="-342900" algn="just">
              <a:lnSpc>
                <a:spcPct val="150000"/>
              </a:lnSpc>
              <a:spcBef>
                <a:spcPts val="600"/>
              </a:spcBef>
              <a:buFont typeface="+mj-lt"/>
              <a:buAutoNum type="alphaLcParenR"/>
            </a:pPr>
            <a:r>
              <a:rPr lang="en-US" altLang="zh-CN" sz="1600" dirty="0">
                <a:latin typeface="Times New Roman" panose="02020603050405020304" pitchFamily="18" charset="0"/>
                <a:cs typeface="Times New Roman" panose="02020603050405020304" pitchFamily="18" charset="0"/>
              </a:rPr>
              <a:t>Enhance the application of digital technologies in high-tech manufacturing sectors and their deep integration in productive service industries;</a:t>
            </a:r>
          </a:p>
          <a:p>
            <a:pPr marL="342900" indent="-342900" algn="just">
              <a:lnSpc>
                <a:spcPct val="150000"/>
              </a:lnSpc>
              <a:spcBef>
                <a:spcPts val="600"/>
              </a:spcBef>
              <a:buFont typeface="+mj-lt"/>
              <a:buAutoNum type="alphaLcParenR"/>
            </a:pPr>
            <a:r>
              <a:rPr lang="en-US" altLang="zh-CN" sz="1600" dirty="0">
                <a:latin typeface="Times New Roman" panose="02020603050405020304" pitchFamily="18" charset="0"/>
                <a:cs typeface="Times New Roman" panose="02020603050405020304" pitchFamily="18" charset="0"/>
              </a:rPr>
              <a:t>Further strengthen digital technology cooperation with multinational enterprises to lead the digital transformation and development of the domestic industrial chain.</a:t>
            </a:r>
            <a:endParaRPr lang="zh-CN" altLang="en-US" sz="1600" dirty="0">
              <a:latin typeface="Times New Roman" panose="02020603050405020304" pitchFamily="18" charset="0"/>
              <a:cs typeface="Times New Roman" panose="02020603050405020304" pitchFamily="18" charset="0"/>
            </a:endParaRPr>
          </a:p>
        </p:txBody>
      </p:sp>
      <p:sp>
        <p:nvSpPr>
          <p:cNvPr id="3" name="文本框 2">
            <a:extLst>
              <a:ext uri="{FF2B5EF4-FFF2-40B4-BE49-F238E27FC236}">
                <a16:creationId xmlns:a16="http://schemas.microsoft.com/office/drawing/2014/main" id="{D642CDE0-F712-424B-A483-869BA76A7878}"/>
              </a:ext>
            </a:extLst>
          </p:cNvPr>
          <p:cNvSpPr txBox="1"/>
          <p:nvPr/>
        </p:nvSpPr>
        <p:spPr>
          <a:xfrm>
            <a:off x="564757" y="496080"/>
            <a:ext cx="4991217" cy="461665"/>
          </a:xfrm>
          <a:prstGeom prst="rect">
            <a:avLst/>
          </a:prstGeom>
          <a:noFill/>
        </p:spPr>
        <p:txBody>
          <a:bodyPr wrap="square">
            <a:spAutoFit/>
          </a:bodyPr>
          <a:lstStyle/>
          <a:p>
            <a:pPr algn="just" eaLnBrk="1" hangingPunct="1"/>
            <a:r>
              <a:rPr lang="en-US" altLang="zh-CN" sz="2400" b="1" dirty="0">
                <a:solidFill>
                  <a:srgbClr val="1F4E79"/>
                </a:solidFill>
                <a:latin typeface="微软雅黑" panose="020B0503020204020204" pitchFamily="34" charset="-122"/>
                <a:ea typeface="微软雅黑" panose="020B0503020204020204" pitchFamily="34" charset="-122"/>
              </a:rPr>
              <a:t>6 Conclusions and discussions</a:t>
            </a:r>
            <a:endParaRPr lang="zh-CN" altLang="en-US" sz="2400" b="1" dirty="0">
              <a:solidFill>
                <a:srgbClr val="1F4E79"/>
              </a:solidFill>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64A00CF-D1E8-48B0-889D-E4DC6FA8B61D}"/>
              </a:ext>
            </a:extLst>
          </p:cNvPr>
          <p:cNvSpPr txBox="1"/>
          <p:nvPr/>
        </p:nvSpPr>
        <p:spPr>
          <a:xfrm>
            <a:off x="803852" y="1125534"/>
            <a:ext cx="6097656" cy="400110"/>
          </a:xfrm>
          <a:prstGeom prst="rect">
            <a:avLst/>
          </a:prstGeom>
          <a:noFill/>
        </p:spPr>
        <p:txBody>
          <a:bodyPr wrap="square">
            <a:spAutoFit/>
          </a:bodyPr>
          <a:lstStyle/>
          <a:p>
            <a:pPr marL="342900" indent="-342900">
              <a:buFont typeface="Wingdings" panose="05000000000000000000" pitchFamily="2" charset="2"/>
              <a:buChar char="Ø"/>
            </a:pPr>
            <a:r>
              <a:rPr lang="en-US" altLang="zh-CN" sz="2000" b="1" u="sng" dirty="0">
                <a:effectLst/>
                <a:latin typeface="Times New Roman" panose="02020603050405020304" pitchFamily="18" charset="0"/>
                <a:ea typeface="等线" panose="02010600030101010101" pitchFamily="2" charset="-122"/>
              </a:rPr>
              <a:t>We needs to</a:t>
            </a:r>
            <a:endParaRPr lang="zh-CN" altLang="en-US" sz="2000" b="1" u="sng" dirty="0"/>
          </a:p>
        </p:txBody>
      </p:sp>
      <p:sp>
        <p:nvSpPr>
          <p:cNvPr id="11" name="文本框 10">
            <a:extLst>
              <a:ext uri="{FF2B5EF4-FFF2-40B4-BE49-F238E27FC236}">
                <a16:creationId xmlns:a16="http://schemas.microsoft.com/office/drawing/2014/main" id="{0ECBA1B6-3B20-4DFA-9618-73F06CA4894C}"/>
              </a:ext>
            </a:extLst>
          </p:cNvPr>
          <p:cNvSpPr txBox="1"/>
          <p:nvPr/>
        </p:nvSpPr>
        <p:spPr>
          <a:xfrm>
            <a:off x="803413" y="4180228"/>
            <a:ext cx="10346037" cy="400110"/>
          </a:xfrm>
          <a:prstGeom prst="rect">
            <a:avLst/>
          </a:prstGeom>
          <a:noFill/>
        </p:spPr>
        <p:txBody>
          <a:bodyPr wrap="square">
            <a:spAutoFit/>
          </a:bodyPr>
          <a:lstStyle/>
          <a:p>
            <a:pPr marL="342900" indent="-342900">
              <a:buFont typeface="Wingdings" panose="05000000000000000000" pitchFamily="2" charset="2"/>
              <a:buChar char="Ø"/>
            </a:pPr>
            <a:r>
              <a:rPr lang="en-US" altLang="zh-CN" sz="2000" b="1" u="sng" dirty="0">
                <a:latin typeface="Times New Roman" panose="02020603050405020304" pitchFamily="18" charset="0"/>
                <a:ea typeface="等线" panose="02010600030101010101" pitchFamily="2" charset="-122"/>
              </a:rPr>
              <a:t>Can be improved</a:t>
            </a:r>
            <a:endParaRPr lang="zh-CN" altLang="en-US" sz="2000" b="1" u="sng" dirty="0">
              <a:latin typeface="Times New Roman" panose="02020603050405020304" pitchFamily="18" charset="0"/>
              <a:ea typeface="等线" panose="02010600030101010101" pitchFamily="2" charset="-122"/>
            </a:endParaRPr>
          </a:p>
        </p:txBody>
      </p:sp>
      <p:sp>
        <p:nvSpPr>
          <p:cNvPr id="5" name="文本框 4">
            <a:extLst>
              <a:ext uri="{FF2B5EF4-FFF2-40B4-BE49-F238E27FC236}">
                <a16:creationId xmlns:a16="http://schemas.microsoft.com/office/drawing/2014/main" id="{CECBEF72-7D09-BC82-4D4B-634360AC3FFC}"/>
              </a:ext>
            </a:extLst>
          </p:cNvPr>
          <p:cNvSpPr txBox="1"/>
          <p:nvPr/>
        </p:nvSpPr>
        <p:spPr>
          <a:xfrm>
            <a:off x="1146418" y="4691594"/>
            <a:ext cx="9964921" cy="991553"/>
          </a:xfrm>
          <a:prstGeom prst="rect">
            <a:avLst/>
          </a:prstGeom>
          <a:noFill/>
        </p:spPr>
        <p:txBody>
          <a:bodyPr wrap="square">
            <a:spAutoFit/>
          </a:bodyPr>
          <a:lstStyle/>
          <a:p>
            <a:pPr algn="just">
              <a:lnSpc>
                <a:spcPts val="2400"/>
              </a:lnSpc>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Due to the lack of data support, the digital components included in other industries, such as digital finance, are difficult to be separated from the original industry statistics. Therefore, this part is </a:t>
            </a:r>
            <a:r>
              <a:rPr lang="en-US" altLang="zh-CN" sz="1600" dirty="0">
                <a:latin typeface="Times New Roman" panose="02020603050405020304" pitchFamily="18" charset="0"/>
                <a:cs typeface="Times New Roman" panose="02020603050405020304" pitchFamily="18" charset="0"/>
              </a:rPr>
              <a:t>not included in the current calculation, </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which may underestimate the degree of digitalization.</a:t>
            </a:r>
            <a:endParaRPr lang="zh-CN" altLang="en-US" sz="1600" dirty="0"/>
          </a:p>
        </p:txBody>
      </p:sp>
    </p:spTree>
    <p:extLst>
      <p:ext uri="{BB962C8B-B14F-4D97-AF65-F5344CB8AC3E}">
        <p14:creationId xmlns:p14="http://schemas.microsoft.com/office/powerpoint/2010/main" val="3777513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1F4E79"/>
        </a:solidFill>
        <a:effectLst/>
      </p:bgPr>
    </p:bg>
    <p:spTree>
      <p:nvGrpSpPr>
        <p:cNvPr id="1" name=""/>
        <p:cNvGrpSpPr/>
        <p:nvPr/>
      </p:nvGrpSpPr>
      <p:grpSpPr>
        <a:xfrm>
          <a:off x="0" y="0"/>
          <a:ext cx="0" cy="0"/>
          <a:chOff x="0" y="0"/>
          <a:chExt cx="0" cy="0"/>
        </a:xfrm>
      </p:grpSpPr>
      <p:sp>
        <p:nvSpPr>
          <p:cNvPr id="33" name="Freeform 30"/>
          <p:cNvSpPr>
            <a:spLocks/>
          </p:cNvSpPr>
          <p:nvPr/>
        </p:nvSpPr>
        <p:spPr bwMode="auto">
          <a:xfrm>
            <a:off x="63499" y="84140"/>
            <a:ext cx="11972925" cy="6659562"/>
          </a:xfrm>
          <a:custGeom>
            <a:avLst/>
            <a:gdLst>
              <a:gd name="T0" fmla="*/ 48 w 7542"/>
              <a:gd name="T1" fmla="*/ 2345 h 4195"/>
              <a:gd name="T2" fmla="*/ 48 w 7542"/>
              <a:gd name="T3" fmla="*/ 3693 h 4195"/>
              <a:gd name="T4" fmla="*/ 239 w 7542"/>
              <a:gd name="T5" fmla="*/ 3884 h 4195"/>
              <a:gd name="T6" fmla="*/ 239 w 7542"/>
              <a:gd name="T7" fmla="*/ 4012 h 4195"/>
              <a:gd name="T8" fmla="*/ 374 w 7542"/>
              <a:gd name="T9" fmla="*/ 4012 h 4195"/>
              <a:gd name="T10" fmla="*/ 461 w 7542"/>
              <a:gd name="T11" fmla="*/ 4108 h 4195"/>
              <a:gd name="T12" fmla="*/ 3692 w 7542"/>
              <a:gd name="T13" fmla="*/ 4108 h 4195"/>
              <a:gd name="T14" fmla="*/ 3811 w 7542"/>
              <a:gd name="T15" fmla="*/ 4195 h 4195"/>
              <a:gd name="T16" fmla="*/ 3938 w 7542"/>
              <a:gd name="T17" fmla="*/ 4108 h 4195"/>
              <a:gd name="T18" fmla="*/ 7081 w 7542"/>
              <a:gd name="T19" fmla="*/ 4108 h 4195"/>
              <a:gd name="T20" fmla="*/ 7168 w 7542"/>
              <a:gd name="T21" fmla="*/ 4012 h 4195"/>
              <a:gd name="T22" fmla="*/ 7304 w 7542"/>
              <a:gd name="T23" fmla="*/ 4012 h 4195"/>
              <a:gd name="T24" fmla="*/ 7304 w 7542"/>
              <a:gd name="T25" fmla="*/ 3884 h 4195"/>
              <a:gd name="T26" fmla="*/ 7495 w 7542"/>
              <a:gd name="T27" fmla="*/ 3693 h 4195"/>
              <a:gd name="T28" fmla="*/ 7495 w 7542"/>
              <a:gd name="T29" fmla="*/ 2345 h 4195"/>
              <a:gd name="T30" fmla="*/ 7542 w 7542"/>
              <a:gd name="T31" fmla="*/ 2273 h 4195"/>
              <a:gd name="T32" fmla="*/ 7495 w 7542"/>
              <a:gd name="T33" fmla="*/ 2209 h 4195"/>
              <a:gd name="T34" fmla="*/ 7495 w 7542"/>
              <a:gd name="T35" fmla="*/ 503 h 4195"/>
              <a:gd name="T36" fmla="*/ 7304 w 7542"/>
              <a:gd name="T37" fmla="*/ 311 h 4195"/>
              <a:gd name="T38" fmla="*/ 7304 w 7542"/>
              <a:gd name="T39" fmla="*/ 184 h 4195"/>
              <a:gd name="T40" fmla="*/ 7168 w 7542"/>
              <a:gd name="T41" fmla="*/ 184 h 4195"/>
              <a:gd name="T42" fmla="*/ 7081 w 7542"/>
              <a:gd name="T43" fmla="*/ 88 h 4195"/>
              <a:gd name="T44" fmla="*/ 3938 w 7542"/>
              <a:gd name="T45" fmla="*/ 88 h 4195"/>
              <a:gd name="T46" fmla="*/ 3811 w 7542"/>
              <a:gd name="T47" fmla="*/ 0 h 4195"/>
              <a:gd name="T48" fmla="*/ 3684 w 7542"/>
              <a:gd name="T49" fmla="*/ 88 h 4195"/>
              <a:gd name="T50" fmla="*/ 461 w 7542"/>
              <a:gd name="T51" fmla="*/ 88 h 4195"/>
              <a:gd name="T52" fmla="*/ 374 w 7542"/>
              <a:gd name="T53" fmla="*/ 184 h 4195"/>
              <a:gd name="T54" fmla="*/ 239 w 7542"/>
              <a:gd name="T55" fmla="*/ 184 h 4195"/>
              <a:gd name="T56" fmla="*/ 239 w 7542"/>
              <a:gd name="T57" fmla="*/ 311 h 4195"/>
              <a:gd name="T58" fmla="*/ 48 w 7542"/>
              <a:gd name="T59" fmla="*/ 503 h 4195"/>
              <a:gd name="T60" fmla="*/ 48 w 7542"/>
              <a:gd name="T61" fmla="*/ 2209 h 4195"/>
              <a:gd name="T62" fmla="*/ 0 w 7542"/>
              <a:gd name="T63" fmla="*/ 2273 h 4195"/>
              <a:gd name="T64" fmla="*/ 95 w 7542"/>
              <a:gd name="T65" fmla="*/ 2401 h 4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542" h="4195">
                <a:moveTo>
                  <a:pt x="48" y="2345"/>
                </a:moveTo>
                <a:lnTo>
                  <a:pt x="48" y="3693"/>
                </a:lnTo>
                <a:lnTo>
                  <a:pt x="239" y="3884"/>
                </a:lnTo>
                <a:lnTo>
                  <a:pt x="239" y="4012"/>
                </a:lnTo>
                <a:lnTo>
                  <a:pt x="374" y="4012"/>
                </a:lnTo>
                <a:lnTo>
                  <a:pt x="461" y="4108"/>
                </a:lnTo>
                <a:lnTo>
                  <a:pt x="3692" y="4108"/>
                </a:lnTo>
                <a:lnTo>
                  <a:pt x="3811" y="4195"/>
                </a:lnTo>
                <a:lnTo>
                  <a:pt x="3938" y="4108"/>
                </a:lnTo>
                <a:lnTo>
                  <a:pt x="7081" y="4108"/>
                </a:lnTo>
                <a:lnTo>
                  <a:pt x="7168" y="4012"/>
                </a:lnTo>
                <a:lnTo>
                  <a:pt x="7304" y="4012"/>
                </a:lnTo>
                <a:lnTo>
                  <a:pt x="7304" y="3884"/>
                </a:lnTo>
                <a:lnTo>
                  <a:pt x="7495" y="3693"/>
                </a:lnTo>
                <a:lnTo>
                  <a:pt x="7495" y="2345"/>
                </a:lnTo>
                <a:lnTo>
                  <a:pt x="7542" y="2273"/>
                </a:lnTo>
                <a:lnTo>
                  <a:pt x="7495" y="2209"/>
                </a:lnTo>
                <a:lnTo>
                  <a:pt x="7495" y="503"/>
                </a:lnTo>
                <a:lnTo>
                  <a:pt x="7304" y="311"/>
                </a:lnTo>
                <a:lnTo>
                  <a:pt x="7304" y="184"/>
                </a:lnTo>
                <a:lnTo>
                  <a:pt x="7168" y="184"/>
                </a:lnTo>
                <a:lnTo>
                  <a:pt x="7081" y="88"/>
                </a:lnTo>
                <a:lnTo>
                  <a:pt x="3938" y="88"/>
                </a:lnTo>
                <a:lnTo>
                  <a:pt x="3811" y="0"/>
                </a:lnTo>
                <a:lnTo>
                  <a:pt x="3684" y="88"/>
                </a:lnTo>
                <a:lnTo>
                  <a:pt x="461" y="88"/>
                </a:lnTo>
                <a:lnTo>
                  <a:pt x="374" y="184"/>
                </a:lnTo>
                <a:lnTo>
                  <a:pt x="239" y="184"/>
                </a:lnTo>
                <a:lnTo>
                  <a:pt x="239" y="311"/>
                </a:lnTo>
                <a:lnTo>
                  <a:pt x="48" y="503"/>
                </a:lnTo>
                <a:lnTo>
                  <a:pt x="48" y="2209"/>
                </a:lnTo>
                <a:lnTo>
                  <a:pt x="0" y="2273"/>
                </a:lnTo>
                <a:lnTo>
                  <a:pt x="95" y="2401"/>
                </a:lnTo>
              </a:path>
            </a:pathLst>
          </a:custGeom>
          <a:solidFill>
            <a:srgbClr val="FFFFFF"/>
          </a:solidFill>
          <a:ln w="12700" cap="rnd">
            <a:solidFill>
              <a:srgbClr val="1F4E79"/>
            </a:solidFill>
            <a:prstDash val="solid"/>
            <a:round/>
            <a:headEnd/>
            <a:tailEnd/>
          </a:ln>
        </p:spPr>
        <p:txBody>
          <a:bodyPr vert="horz" wrap="square" lIns="91440" tIns="45720" rIns="91440" bIns="45720" numCol="1" anchor="t" anchorCtr="0" compatLnSpc="1">
            <a:prstTxWarp prst="textNoShape">
              <a:avLst/>
            </a:prstTxWarp>
          </a:bodyPr>
          <a:lstStyle/>
          <a:p>
            <a:pPr algn="ctr"/>
            <a:endParaRPr lang="zh-CN" altLang="en-US" dirty="0"/>
          </a:p>
        </p:txBody>
      </p:sp>
      <p:sp>
        <p:nvSpPr>
          <p:cNvPr id="34" name="Freeform 31"/>
          <p:cNvSpPr>
            <a:spLocks/>
          </p:cNvSpPr>
          <p:nvPr/>
        </p:nvSpPr>
        <p:spPr bwMode="auto">
          <a:xfrm>
            <a:off x="252412" y="3641727"/>
            <a:ext cx="76200" cy="114300"/>
          </a:xfrm>
          <a:custGeom>
            <a:avLst/>
            <a:gdLst>
              <a:gd name="T0" fmla="*/ 24 w 48"/>
              <a:gd name="T1" fmla="*/ 0 h 72"/>
              <a:gd name="T2" fmla="*/ 0 w 48"/>
              <a:gd name="T3" fmla="*/ 32 h 72"/>
              <a:gd name="T4" fmla="*/ 24 w 48"/>
              <a:gd name="T5" fmla="*/ 72 h 72"/>
              <a:gd name="T6" fmla="*/ 48 w 48"/>
              <a:gd name="T7" fmla="*/ 32 h 72"/>
              <a:gd name="T8" fmla="*/ 24 w 48"/>
              <a:gd name="T9" fmla="*/ 0 h 72"/>
            </a:gdLst>
            <a:ahLst/>
            <a:cxnLst>
              <a:cxn ang="0">
                <a:pos x="T0" y="T1"/>
              </a:cxn>
              <a:cxn ang="0">
                <a:pos x="T2" y="T3"/>
              </a:cxn>
              <a:cxn ang="0">
                <a:pos x="T4" y="T5"/>
              </a:cxn>
              <a:cxn ang="0">
                <a:pos x="T6" y="T7"/>
              </a:cxn>
              <a:cxn ang="0">
                <a:pos x="T8" y="T9"/>
              </a:cxn>
            </a:cxnLst>
            <a:rect l="0" t="0" r="r" b="b"/>
            <a:pathLst>
              <a:path w="48" h="72">
                <a:moveTo>
                  <a:pt x="24" y="0"/>
                </a:moveTo>
                <a:lnTo>
                  <a:pt x="0" y="32"/>
                </a:lnTo>
                <a:lnTo>
                  <a:pt x="24" y="72"/>
                </a:lnTo>
                <a:lnTo>
                  <a:pt x="48" y="32"/>
                </a:lnTo>
                <a:lnTo>
                  <a:pt x="24" y="0"/>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35" name="Freeform 32"/>
          <p:cNvSpPr>
            <a:spLocks/>
          </p:cNvSpPr>
          <p:nvPr/>
        </p:nvSpPr>
        <p:spPr bwMode="auto">
          <a:xfrm>
            <a:off x="277812" y="3921127"/>
            <a:ext cx="88900" cy="101600"/>
          </a:xfrm>
          <a:custGeom>
            <a:avLst/>
            <a:gdLst>
              <a:gd name="T0" fmla="*/ 0 w 56"/>
              <a:gd name="T1" fmla="*/ 64 h 64"/>
              <a:gd name="T2" fmla="*/ 8 w 56"/>
              <a:gd name="T3" fmla="*/ 64 h 64"/>
              <a:gd name="T4" fmla="*/ 56 w 56"/>
              <a:gd name="T5" fmla="*/ 0 h 64"/>
            </a:gdLst>
            <a:ahLst/>
            <a:cxnLst>
              <a:cxn ang="0">
                <a:pos x="T0" y="T1"/>
              </a:cxn>
              <a:cxn ang="0">
                <a:pos x="T2" y="T3"/>
              </a:cxn>
              <a:cxn ang="0">
                <a:pos x="T4" y="T5"/>
              </a:cxn>
            </a:cxnLst>
            <a:rect l="0" t="0" r="r" b="b"/>
            <a:pathLst>
              <a:path w="56" h="64">
                <a:moveTo>
                  <a:pt x="0" y="64"/>
                </a:moveTo>
                <a:lnTo>
                  <a:pt x="8" y="64"/>
                </a:lnTo>
                <a:lnTo>
                  <a:pt x="56"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6" name="Line 33"/>
          <p:cNvSpPr>
            <a:spLocks noChangeShapeType="1"/>
          </p:cNvSpPr>
          <p:nvPr/>
        </p:nvSpPr>
        <p:spPr bwMode="auto">
          <a:xfrm>
            <a:off x="214312" y="3895727"/>
            <a:ext cx="0" cy="211455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7" name="Line 34"/>
          <p:cNvSpPr>
            <a:spLocks noChangeShapeType="1"/>
          </p:cNvSpPr>
          <p:nvPr/>
        </p:nvSpPr>
        <p:spPr bwMode="auto">
          <a:xfrm>
            <a:off x="214312" y="819152"/>
            <a:ext cx="0" cy="26717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8" name="Freeform 35"/>
          <p:cNvSpPr>
            <a:spLocks/>
          </p:cNvSpPr>
          <p:nvPr/>
        </p:nvSpPr>
        <p:spPr bwMode="auto">
          <a:xfrm>
            <a:off x="277812" y="3552827"/>
            <a:ext cx="165100" cy="2533650"/>
          </a:xfrm>
          <a:custGeom>
            <a:avLst/>
            <a:gdLst>
              <a:gd name="T0" fmla="*/ 0 w 104"/>
              <a:gd name="T1" fmla="*/ 1596 h 1596"/>
              <a:gd name="T2" fmla="*/ 0 w 104"/>
              <a:gd name="T3" fmla="*/ 232 h 1596"/>
              <a:gd name="T4" fmla="*/ 104 w 104"/>
              <a:gd name="T5" fmla="*/ 88 h 1596"/>
              <a:gd name="T6" fmla="*/ 48 w 104"/>
              <a:gd name="T7" fmla="*/ 0 h 1596"/>
            </a:gdLst>
            <a:ahLst/>
            <a:cxnLst>
              <a:cxn ang="0">
                <a:pos x="T0" y="T1"/>
              </a:cxn>
              <a:cxn ang="0">
                <a:pos x="T2" y="T3"/>
              </a:cxn>
              <a:cxn ang="0">
                <a:pos x="T4" y="T5"/>
              </a:cxn>
              <a:cxn ang="0">
                <a:pos x="T6" y="T7"/>
              </a:cxn>
            </a:cxnLst>
            <a:rect l="0" t="0" r="r" b="b"/>
            <a:pathLst>
              <a:path w="104" h="1596">
                <a:moveTo>
                  <a:pt x="0" y="1596"/>
                </a:moveTo>
                <a:lnTo>
                  <a:pt x="0" y="232"/>
                </a:lnTo>
                <a:lnTo>
                  <a:pt x="104" y="88"/>
                </a:lnTo>
                <a:lnTo>
                  <a:pt x="48"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39" name="Freeform 36"/>
          <p:cNvSpPr>
            <a:spLocks/>
          </p:cNvSpPr>
          <p:nvPr/>
        </p:nvSpPr>
        <p:spPr bwMode="auto">
          <a:xfrm>
            <a:off x="139699" y="742952"/>
            <a:ext cx="138113" cy="3063875"/>
          </a:xfrm>
          <a:custGeom>
            <a:avLst/>
            <a:gdLst>
              <a:gd name="T0" fmla="*/ 87 w 87"/>
              <a:gd name="T1" fmla="*/ 0 h 1930"/>
              <a:gd name="T2" fmla="*/ 87 w 87"/>
              <a:gd name="T3" fmla="*/ 1731 h 1930"/>
              <a:gd name="T4" fmla="*/ 0 w 87"/>
              <a:gd name="T5" fmla="*/ 1858 h 1930"/>
              <a:gd name="T6" fmla="*/ 47 w 87"/>
              <a:gd name="T7" fmla="*/ 1930 h 1930"/>
            </a:gdLst>
            <a:ahLst/>
            <a:cxnLst>
              <a:cxn ang="0">
                <a:pos x="T0" y="T1"/>
              </a:cxn>
              <a:cxn ang="0">
                <a:pos x="T2" y="T3"/>
              </a:cxn>
              <a:cxn ang="0">
                <a:pos x="T4" y="T5"/>
              </a:cxn>
              <a:cxn ang="0">
                <a:pos x="T6" y="T7"/>
              </a:cxn>
            </a:cxnLst>
            <a:rect l="0" t="0" r="r" b="b"/>
            <a:pathLst>
              <a:path w="87" h="1930">
                <a:moveTo>
                  <a:pt x="87" y="0"/>
                </a:moveTo>
                <a:lnTo>
                  <a:pt x="87" y="1731"/>
                </a:lnTo>
                <a:lnTo>
                  <a:pt x="0" y="1858"/>
                </a:lnTo>
                <a:lnTo>
                  <a:pt x="47" y="193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0" name="Line 37"/>
          <p:cNvSpPr>
            <a:spLocks noChangeShapeType="1"/>
          </p:cNvSpPr>
          <p:nvPr/>
        </p:nvSpPr>
        <p:spPr bwMode="auto">
          <a:xfrm>
            <a:off x="366712" y="3921127"/>
            <a:ext cx="0" cy="22399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1" name="Line 38"/>
          <p:cNvSpPr>
            <a:spLocks noChangeShapeType="1"/>
          </p:cNvSpPr>
          <p:nvPr/>
        </p:nvSpPr>
        <p:spPr bwMode="auto">
          <a:xfrm>
            <a:off x="366712" y="666752"/>
            <a:ext cx="0" cy="28114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2" name="Freeform 39"/>
          <p:cNvSpPr>
            <a:spLocks/>
          </p:cNvSpPr>
          <p:nvPr/>
        </p:nvSpPr>
        <p:spPr bwMode="auto">
          <a:xfrm>
            <a:off x="214312" y="3376615"/>
            <a:ext cx="63500" cy="114300"/>
          </a:xfrm>
          <a:custGeom>
            <a:avLst/>
            <a:gdLst>
              <a:gd name="T0" fmla="*/ 40 w 40"/>
              <a:gd name="T1" fmla="*/ 0 h 72"/>
              <a:gd name="T2" fmla="*/ 40 w 40"/>
              <a:gd name="T3" fmla="*/ 0 h 72"/>
              <a:gd name="T4" fmla="*/ 0 w 40"/>
              <a:gd name="T5" fmla="*/ 72 h 72"/>
            </a:gdLst>
            <a:ahLst/>
            <a:cxnLst>
              <a:cxn ang="0">
                <a:pos x="T0" y="T1"/>
              </a:cxn>
              <a:cxn ang="0">
                <a:pos x="T2" y="T3"/>
              </a:cxn>
              <a:cxn ang="0">
                <a:pos x="T4" y="T5"/>
              </a:cxn>
            </a:cxnLst>
            <a:rect l="0" t="0" r="r" b="b"/>
            <a:pathLst>
              <a:path w="40" h="72">
                <a:moveTo>
                  <a:pt x="40" y="0"/>
                </a:moveTo>
                <a:lnTo>
                  <a:pt x="40" y="0"/>
                </a:lnTo>
                <a:lnTo>
                  <a:pt x="0" y="72"/>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3" name="Freeform 40"/>
          <p:cNvSpPr>
            <a:spLocks/>
          </p:cNvSpPr>
          <p:nvPr/>
        </p:nvSpPr>
        <p:spPr bwMode="auto">
          <a:xfrm>
            <a:off x="366712" y="3478215"/>
            <a:ext cx="150813" cy="2759075"/>
          </a:xfrm>
          <a:custGeom>
            <a:avLst/>
            <a:gdLst>
              <a:gd name="T0" fmla="*/ 48 w 95"/>
              <a:gd name="T1" fmla="*/ 1738 h 1738"/>
              <a:gd name="T2" fmla="*/ 48 w 95"/>
              <a:gd name="T3" fmla="*/ 207 h 1738"/>
              <a:gd name="T4" fmla="*/ 95 w 95"/>
              <a:gd name="T5" fmla="*/ 135 h 1738"/>
              <a:gd name="T6" fmla="*/ 0 w 95"/>
              <a:gd name="T7" fmla="*/ 0 h 1738"/>
            </a:gdLst>
            <a:ahLst/>
            <a:cxnLst>
              <a:cxn ang="0">
                <a:pos x="T0" y="T1"/>
              </a:cxn>
              <a:cxn ang="0">
                <a:pos x="T2" y="T3"/>
              </a:cxn>
              <a:cxn ang="0">
                <a:pos x="T4" y="T5"/>
              </a:cxn>
              <a:cxn ang="0">
                <a:pos x="T6" y="T7"/>
              </a:cxn>
            </a:cxnLst>
            <a:rect l="0" t="0" r="r" b="b"/>
            <a:pathLst>
              <a:path w="95" h="1738">
                <a:moveTo>
                  <a:pt x="48" y="1738"/>
                </a:moveTo>
                <a:lnTo>
                  <a:pt x="48" y="207"/>
                </a:lnTo>
                <a:lnTo>
                  <a:pt x="95" y="135"/>
                </a:lnTo>
                <a:lnTo>
                  <a:pt x="0"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4" name="Line 41"/>
          <p:cNvSpPr>
            <a:spLocks noChangeShapeType="1"/>
          </p:cNvSpPr>
          <p:nvPr/>
        </p:nvSpPr>
        <p:spPr bwMode="auto">
          <a:xfrm>
            <a:off x="442912" y="577852"/>
            <a:ext cx="0" cy="3013075"/>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5" name="Freeform 42"/>
          <p:cNvSpPr>
            <a:spLocks/>
          </p:cNvSpPr>
          <p:nvPr/>
        </p:nvSpPr>
        <p:spPr bwMode="auto">
          <a:xfrm>
            <a:off x="-12701" y="3478215"/>
            <a:ext cx="152400" cy="442912"/>
          </a:xfrm>
          <a:custGeom>
            <a:avLst/>
            <a:gdLst>
              <a:gd name="T0" fmla="*/ 48 w 96"/>
              <a:gd name="T1" fmla="*/ 135 h 279"/>
              <a:gd name="T2" fmla="*/ 96 w 96"/>
              <a:gd name="T3" fmla="*/ 71 h 279"/>
              <a:gd name="T4" fmla="*/ 96 w 96"/>
              <a:gd name="T5" fmla="*/ 0 h 279"/>
              <a:gd name="T6" fmla="*/ 0 w 96"/>
              <a:gd name="T7" fmla="*/ 135 h 279"/>
              <a:gd name="T8" fmla="*/ 96 w 96"/>
              <a:gd name="T9" fmla="*/ 279 h 279"/>
              <a:gd name="T10" fmla="*/ 96 w 96"/>
              <a:gd name="T11" fmla="*/ 207 h 279"/>
              <a:gd name="T12" fmla="*/ 48 w 96"/>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6" h="279">
                <a:moveTo>
                  <a:pt x="48" y="135"/>
                </a:moveTo>
                <a:lnTo>
                  <a:pt x="96" y="71"/>
                </a:lnTo>
                <a:lnTo>
                  <a:pt x="96" y="0"/>
                </a:lnTo>
                <a:lnTo>
                  <a:pt x="0" y="135"/>
                </a:lnTo>
                <a:lnTo>
                  <a:pt x="96" y="279"/>
                </a:lnTo>
                <a:lnTo>
                  <a:pt x="96" y="207"/>
                </a:lnTo>
                <a:lnTo>
                  <a:pt x="48"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6" name="Freeform 43"/>
          <p:cNvSpPr>
            <a:spLocks/>
          </p:cNvSpPr>
          <p:nvPr/>
        </p:nvSpPr>
        <p:spPr bwMode="auto">
          <a:xfrm>
            <a:off x="442912" y="3478215"/>
            <a:ext cx="150813" cy="442912"/>
          </a:xfrm>
          <a:custGeom>
            <a:avLst/>
            <a:gdLst>
              <a:gd name="T0" fmla="*/ 47 w 95"/>
              <a:gd name="T1" fmla="*/ 135 h 279"/>
              <a:gd name="T2" fmla="*/ 0 w 95"/>
              <a:gd name="T3" fmla="*/ 207 h 279"/>
              <a:gd name="T4" fmla="*/ 0 w 95"/>
              <a:gd name="T5" fmla="*/ 279 h 279"/>
              <a:gd name="T6" fmla="*/ 95 w 95"/>
              <a:gd name="T7" fmla="*/ 135 h 279"/>
              <a:gd name="T8" fmla="*/ 0 w 95"/>
              <a:gd name="T9" fmla="*/ 0 h 279"/>
              <a:gd name="T10" fmla="*/ 0 w 95"/>
              <a:gd name="T11" fmla="*/ 71 h 279"/>
              <a:gd name="T12" fmla="*/ 47 w 95"/>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5" h="279">
                <a:moveTo>
                  <a:pt x="47" y="135"/>
                </a:moveTo>
                <a:lnTo>
                  <a:pt x="0" y="207"/>
                </a:lnTo>
                <a:lnTo>
                  <a:pt x="0" y="279"/>
                </a:lnTo>
                <a:lnTo>
                  <a:pt x="95" y="135"/>
                </a:lnTo>
                <a:lnTo>
                  <a:pt x="0" y="0"/>
                </a:lnTo>
                <a:lnTo>
                  <a:pt x="0" y="71"/>
                </a:lnTo>
                <a:lnTo>
                  <a:pt x="47"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7" name="Freeform 44"/>
          <p:cNvSpPr>
            <a:spLocks/>
          </p:cNvSpPr>
          <p:nvPr/>
        </p:nvSpPr>
        <p:spPr bwMode="auto">
          <a:xfrm>
            <a:off x="11771312" y="3641727"/>
            <a:ext cx="76200" cy="114300"/>
          </a:xfrm>
          <a:custGeom>
            <a:avLst/>
            <a:gdLst>
              <a:gd name="T0" fmla="*/ 24 w 48"/>
              <a:gd name="T1" fmla="*/ 0 h 72"/>
              <a:gd name="T2" fmla="*/ 48 w 48"/>
              <a:gd name="T3" fmla="*/ 40 h 72"/>
              <a:gd name="T4" fmla="*/ 24 w 48"/>
              <a:gd name="T5" fmla="*/ 72 h 72"/>
              <a:gd name="T6" fmla="*/ 0 w 48"/>
              <a:gd name="T7" fmla="*/ 40 h 72"/>
              <a:gd name="T8" fmla="*/ 24 w 48"/>
              <a:gd name="T9" fmla="*/ 0 h 72"/>
            </a:gdLst>
            <a:ahLst/>
            <a:cxnLst>
              <a:cxn ang="0">
                <a:pos x="T0" y="T1"/>
              </a:cxn>
              <a:cxn ang="0">
                <a:pos x="T2" y="T3"/>
              </a:cxn>
              <a:cxn ang="0">
                <a:pos x="T4" y="T5"/>
              </a:cxn>
              <a:cxn ang="0">
                <a:pos x="T6" y="T7"/>
              </a:cxn>
              <a:cxn ang="0">
                <a:pos x="T8" y="T9"/>
              </a:cxn>
            </a:cxnLst>
            <a:rect l="0" t="0" r="r" b="b"/>
            <a:pathLst>
              <a:path w="48" h="72">
                <a:moveTo>
                  <a:pt x="24" y="0"/>
                </a:moveTo>
                <a:lnTo>
                  <a:pt x="48" y="40"/>
                </a:lnTo>
                <a:lnTo>
                  <a:pt x="24" y="72"/>
                </a:lnTo>
                <a:lnTo>
                  <a:pt x="0" y="40"/>
                </a:lnTo>
                <a:lnTo>
                  <a:pt x="24" y="0"/>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48" name="Freeform 45"/>
          <p:cNvSpPr>
            <a:spLocks/>
          </p:cNvSpPr>
          <p:nvPr/>
        </p:nvSpPr>
        <p:spPr bwMode="auto">
          <a:xfrm>
            <a:off x="11733212" y="3921127"/>
            <a:ext cx="88900" cy="101600"/>
          </a:xfrm>
          <a:custGeom>
            <a:avLst/>
            <a:gdLst>
              <a:gd name="T0" fmla="*/ 56 w 56"/>
              <a:gd name="T1" fmla="*/ 64 h 64"/>
              <a:gd name="T2" fmla="*/ 48 w 56"/>
              <a:gd name="T3" fmla="*/ 64 h 64"/>
              <a:gd name="T4" fmla="*/ 0 w 56"/>
              <a:gd name="T5" fmla="*/ 0 h 64"/>
            </a:gdLst>
            <a:ahLst/>
            <a:cxnLst>
              <a:cxn ang="0">
                <a:pos x="T0" y="T1"/>
              </a:cxn>
              <a:cxn ang="0">
                <a:pos x="T2" y="T3"/>
              </a:cxn>
              <a:cxn ang="0">
                <a:pos x="T4" y="T5"/>
              </a:cxn>
            </a:cxnLst>
            <a:rect l="0" t="0" r="r" b="b"/>
            <a:pathLst>
              <a:path w="56" h="64">
                <a:moveTo>
                  <a:pt x="56" y="64"/>
                </a:moveTo>
                <a:lnTo>
                  <a:pt x="48" y="64"/>
                </a:lnTo>
                <a:lnTo>
                  <a:pt x="0"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49" name="Line 46"/>
          <p:cNvSpPr>
            <a:spLocks noChangeShapeType="1"/>
          </p:cNvSpPr>
          <p:nvPr/>
        </p:nvSpPr>
        <p:spPr bwMode="auto">
          <a:xfrm>
            <a:off x="11898312" y="3908427"/>
            <a:ext cx="0" cy="210185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0" name="Line 47"/>
          <p:cNvSpPr>
            <a:spLocks noChangeShapeType="1"/>
          </p:cNvSpPr>
          <p:nvPr/>
        </p:nvSpPr>
        <p:spPr bwMode="auto">
          <a:xfrm>
            <a:off x="11898312" y="819152"/>
            <a:ext cx="0" cy="26717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1" name="Freeform 48"/>
          <p:cNvSpPr>
            <a:spLocks/>
          </p:cNvSpPr>
          <p:nvPr/>
        </p:nvSpPr>
        <p:spPr bwMode="auto">
          <a:xfrm>
            <a:off x="11658599" y="3565527"/>
            <a:ext cx="163513" cy="2520950"/>
          </a:xfrm>
          <a:custGeom>
            <a:avLst/>
            <a:gdLst>
              <a:gd name="T0" fmla="*/ 103 w 103"/>
              <a:gd name="T1" fmla="*/ 1588 h 1588"/>
              <a:gd name="T2" fmla="*/ 103 w 103"/>
              <a:gd name="T3" fmla="*/ 224 h 1588"/>
              <a:gd name="T4" fmla="*/ 0 w 103"/>
              <a:gd name="T5" fmla="*/ 88 h 1588"/>
              <a:gd name="T6" fmla="*/ 55 w 103"/>
              <a:gd name="T7" fmla="*/ 0 h 1588"/>
            </a:gdLst>
            <a:ahLst/>
            <a:cxnLst>
              <a:cxn ang="0">
                <a:pos x="T0" y="T1"/>
              </a:cxn>
              <a:cxn ang="0">
                <a:pos x="T2" y="T3"/>
              </a:cxn>
              <a:cxn ang="0">
                <a:pos x="T4" y="T5"/>
              </a:cxn>
              <a:cxn ang="0">
                <a:pos x="T6" y="T7"/>
              </a:cxn>
            </a:cxnLst>
            <a:rect l="0" t="0" r="r" b="b"/>
            <a:pathLst>
              <a:path w="103" h="1588">
                <a:moveTo>
                  <a:pt x="103" y="1588"/>
                </a:moveTo>
                <a:lnTo>
                  <a:pt x="103" y="224"/>
                </a:lnTo>
                <a:lnTo>
                  <a:pt x="0" y="88"/>
                </a:lnTo>
                <a:lnTo>
                  <a:pt x="55"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2" name="Freeform 49"/>
          <p:cNvSpPr>
            <a:spLocks/>
          </p:cNvSpPr>
          <p:nvPr/>
        </p:nvSpPr>
        <p:spPr bwMode="auto">
          <a:xfrm>
            <a:off x="11822112" y="742952"/>
            <a:ext cx="139700" cy="3063875"/>
          </a:xfrm>
          <a:custGeom>
            <a:avLst/>
            <a:gdLst>
              <a:gd name="T0" fmla="*/ 0 w 88"/>
              <a:gd name="T1" fmla="*/ 0 h 1930"/>
              <a:gd name="T2" fmla="*/ 0 w 88"/>
              <a:gd name="T3" fmla="*/ 1731 h 1930"/>
              <a:gd name="T4" fmla="*/ 88 w 88"/>
              <a:gd name="T5" fmla="*/ 1866 h 1930"/>
              <a:gd name="T6" fmla="*/ 40 w 88"/>
              <a:gd name="T7" fmla="*/ 1930 h 1930"/>
            </a:gdLst>
            <a:ahLst/>
            <a:cxnLst>
              <a:cxn ang="0">
                <a:pos x="T0" y="T1"/>
              </a:cxn>
              <a:cxn ang="0">
                <a:pos x="T2" y="T3"/>
              </a:cxn>
              <a:cxn ang="0">
                <a:pos x="T4" y="T5"/>
              </a:cxn>
              <a:cxn ang="0">
                <a:pos x="T6" y="T7"/>
              </a:cxn>
            </a:cxnLst>
            <a:rect l="0" t="0" r="r" b="b"/>
            <a:pathLst>
              <a:path w="88" h="1930">
                <a:moveTo>
                  <a:pt x="0" y="0"/>
                </a:moveTo>
                <a:lnTo>
                  <a:pt x="0" y="1731"/>
                </a:lnTo>
                <a:lnTo>
                  <a:pt x="88" y="1866"/>
                </a:lnTo>
                <a:lnTo>
                  <a:pt x="40" y="193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3" name="Line 50"/>
          <p:cNvSpPr>
            <a:spLocks noChangeShapeType="1"/>
          </p:cNvSpPr>
          <p:nvPr/>
        </p:nvSpPr>
        <p:spPr bwMode="auto">
          <a:xfrm>
            <a:off x="11733212" y="3921127"/>
            <a:ext cx="0" cy="22399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4" name="Line 51"/>
          <p:cNvSpPr>
            <a:spLocks noChangeShapeType="1"/>
          </p:cNvSpPr>
          <p:nvPr/>
        </p:nvSpPr>
        <p:spPr bwMode="auto">
          <a:xfrm>
            <a:off x="11733212" y="666752"/>
            <a:ext cx="0" cy="2811462"/>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5" name="Freeform 52"/>
          <p:cNvSpPr>
            <a:spLocks/>
          </p:cNvSpPr>
          <p:nvPr/>
        </p:nvSpPr>
        <p:spPr bwMode="auto">
          <a:xfrm>
            <a:off x="11822112" y="3389315"/>
            <a:ext cx="76200" cy="101600"/>
          </a:xfrm>
          <a:custGeom>
            <a:avLst/>
            <a:gdLst>
              <a:gd name="T0" fmla="*/ 0 w 48"/>
              <a:gd name="T1" fmla="*/ 0 h 64"/>
              <a:gd name="T2" fmla="*/ 0 w 48"/>
              <a:gd name="T3" fmla="*/ 0 h 64"/>
              <a:gd name="T4" fmla="*/ 48 w 48"/>
              <a:gd name="T5" fmla="*/ 64 h 64"/>
            </a:gdLst>
            <a:ahLst/>
            <a:cxnLst>
              <a:cxn ang="0">
                <a:pos x="T0" y="T1"/>
              </a:cxn>
              <a:cxn ang="0">
                <a:pos x="T2" y="T3"/>
              </a:cxn>
              <a:cxn ang="0">
                <a:pos x="T4" y="T5"/>
              </a:cxn>
            </a:cxnLst>
            <a:rect l="0" t="0" r="r" b="b"/>
            <a:pathLst>
              <a:path w="48" h="64">
                <a:moveTo>
                  <a:pt x="0" y="0"/>
                </a:moveTo>
                <a:lnTo>
                  <a:pt x="0" y="0"/>
                </a:lnTo>
                <a:lnTo>
                  <a:pt x="48" y="64"/>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6" name="Freeform 53"/>
          <p:cNvSpPr>
            <a:spLocks/>
          </p:cNvSpPr>
          <p:nvPr/>
        </p:nvSpPr>
        <p:spPr bwMode="auto">
          <a:xfrm>
            <a:off x="11582399" y="3478215"/>
            <a:ext cx="150813" cy="2759075"/>
          </a:xfrm>
          <a:custGeom>
            <a:avLst/>
            <a:gdLst>
              <a:gd name="T0" fmla="*/ 48 w 95"/>
              <a:gd name="T1" fmla="*/ 1738 h 1738"/>
              <a:gd name="T2" fmla="*/ 48 w 95"/>
              <a:gd name="T3" fmla="*/ 207 h 1738"/>
              <a:gd name="T4" fmla="*/ 0 w 95"/>
              <a:gd name="T5" fmla="*/ 135 h 1738"/>
              <a:gd name="T6" fmla="*/ 95 w 95"/>
              <a:gd name="T7" fmla="*/ 0 h 1738"/>
            </a:gdLst>
            <a:ahLst/>
            <a:cxnLst>
              <a:cxn ang="0">
                <a:pos x="T0" y="T1"/>
              </a:cxn>
              <a:cxn ang="0">
                <a:pos x="T2" y="T3"/>
              </a:cxn>
              <a:cxn ang="0">
                <a:pos x="T4" y="T5"/>
              </a:cxn>
              <a:cxn ang="0">
                <a:pos x="T6" y="T7"/>
              </a:cxn>
            </a:cxnLst>
            <a:rect l="0" t="0" r="r" b="b"/>
            <a:pathLst>
              <a:path w="95" h="1738">
                <a:moveTo>
                  <a:pt x="48" y="1738"/>
                </a:moveTo>
                <a:lnTo>
                  <a:pt x="48" y="207"/>
                </a:lnTo>
                <a:lnTo>
                  <a:pt x="0" y="135"/>
                </a:lnTo>
                <a:lnTo>
                  <a:pt x="95" y="0"/>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7" name="Line 54"/>
          <p:cNvSpPr>
            <a:spLocks noChangeShapeType="1"/>
          </p:cNvSpPr>
          <p:nvPr/>
        </p:nvSpPr>
        <p:spPr bwMode="auto">
          <a:xfrm>
            <a:off x="11658599" y="577852"/>
            <a:ext cx="0" cy="3013075"/>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58" name="Freeform 55"/>
          <p:cNvSpPr>
            <a:spLocks/>
          </p:cNvSpPr>
          <p:nvPr/>
        </p:nvSpPr>
        <p:spPr bwMode="auto">
          <a:xfrm>
            <a:off x="11961812" y="3478215"/>
            <a:ext cx="150813" cy="442912"/>
          </a:xfrm>
          <a:custGeom>
            <a:avLst/>
            <a:gdLst>
              <a:gd name="T0" fmla="*/ 47 w 95"/>
              <a:gd name="T1" fmla="*/ 135 h 279"/>
              <a:gd name="T2" fmla="*/ 0 w 95"/>
              <a:gd name="T3" fmla="*/ 71 h 279"/>
              <a:gd name="T4" fmla="*/ 0 w 95"/>
              <a:gd name="T5" fmla="*/ 0 h 279"/>
              <a:gd name="T6" fmla="*/ 95 w 95"/>
              <a:gd name="T7" fmla="*/ 143 h 279"/>
              <a:gd name="T8" fmla="*/ 0 w 95"/>
              <a:gd name="T9" fmla="*/ 279 h 279"/>
              <a:gd name="T10" fmla="*/ 0 w 95"/>
              <a:gd name="T11" fmla="*/ 207 h 279"/>
              <a:gd name="T12" fmla="*/ 47 w 95"/>
              <a:gd name="T13" fmla="*/ 135 h 279"/>
            </a:gdLst>
            <a:ahLst/>
            <a:cxnLst>
              <a:cxn ang="0">
                <a:pos x="T0" y="T1"/>
              </a:cxn>
              <a:cxn ang="0">
                <a:pos x="T2" y="T3"/>
              </a:cxn>
              <a:cxn ang="0">
                <a:pos x="T4" y="T5"/>
              </a:cxn>
              <a:cxn ang="0">
                <a:pos x="T6" y="T7"/>
              </a:cxn>
              <a:cxn ang="0">
                <a:pos x="T8" y="T9"/>
              </a:cxn>
              <a:cxn ang="0">
                <a:pos x="T10" y="T11"/>
              </a:cxn>
              <a:cxn ang="0">
                <a:pos x="T12" y="T13"/>
              </a:cxn>
            </a:cxnLst>
            <a:rect l="0" t="0" r="r" b="b"/>
            <a:pathLst>
              <a:path w="95" h="279">
                <a:moveTo>
                  <a:pt x="47" y="135"/>
                </a:moveTo>
                <a:lnTo>
                  <a:pt x="0" y="71"/>
                </a:lnTo>
                <a:lnTo>
                  <a:pt x="0" y="0"/>
                </a:lnTo>
                <a:lnTo>
                  <a:pt x="95" y="143"/>
                </a:lnTo>
                <a:lnTo>
                  <a:pt x="0" y="279"/>
                </a:lnTo>
                <a:lnTo>
                  <a:pt x="0" y="207"/>
                </a:lnTo>
                <a:lnTo>
                  <a:pt x="47" y="135"/>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59" name="Freeform 56"/>
          <p:cNvSpPr>
            <a:spLocks/>
          </p:cNvSpPr>
          <p:nvPr/>
        </p:nvSpPr>
        <p:spPr bwMode="auto">
          <a:xfrm>
            <a:off x="11506199" y="3478215"/>
            <a:ext cx="152400" cy="442912"/>
          </a:xfrm>
          <a:custGeom>
            <a:avLst/>
            <a:gdLst>
              <a:gd name="T0" fmla="*/ 48 w 96"/>
              <a:gd name="T1" fmla="*/ 143 h 279"/>
              <a:gd name="T2" fmla="*/ 96 w 96"/>
              <a:gd name="T3" fmla="*/ 207 h 279"/>
              <a:gd name="T4" fmla="*/ 96 w 96"/>
              <a:gd name="T5" fmla="*/ 279 h 279"/>
              <a:gd name="T6" fmla="*/ 0 w 96"/>
              <a:gd name="T7" fmla="*/ 143 h 279"/>
              <a:gd name="T8" fmla="*/ 96 w 96"/>
              <a:gd name="T9" fmla="*/ 0 h 279"/>
              <a:gd name="T10" fmla="*/ 96 w 96"/>
              <a:gd name="T11" fmla="*/ 71 h 279"/>
              <a:gd name="T12" fmla="*/ 48 w 96"/>
              <a:gd name="T13" fmla="*/ 143 h 279"/>
            </a:gdLst>
            <a:ahLst/>
            <a:cxnLst>
              <a:cxn ang="0">
                <a:pos x="T0" y="T1"/>
              </a:cxn>
              <a:cxn ang="0">
                <a:pos x="T2" y="T3"/>
              </a:cxn>
              <a:cxn ang="0">
                <a:pos x="T4" y="T5"/>
              </a:cxn>
              <a:cxn ang="0">
                <a:pos x="T6" y="T7"/>
              </a:cxn>
              <a:cxn ang="0">
                <a:pos x="T8" y="T9"/>
              </a:cxn>
              <a:cxn ang="0">
                <a:pos x="T10" y="T11"/>
              </a:cxn>
              <a:cxn ang="0">
                <a:pos x="T12" y="T13"/>
              </a:cxn>
            </a:cxnLst>
            <a:rect l="0" t="0" r="r" b="b"/>
            <a:pathLst>
              <a:path w="96" h="279">
                <a:moveTo>
                  <a:pt x="48" y="143"/>
                </a:moveTo>
                <a:lnTo>
                  <a:pt x="96" y="207"/>
                </a:lnTo>
                <a:lnTo>
                  <a:pt x="96" y="279"/>
                </a:lnTo>
                <a:lnTo>
                  <a:pt x="0" y="143"/>
                </a:lnTo>
                <a:lnTo>
                  <a:pt x="96" y="0"/>
                </a:lnTo>
                <a:lnTo>
                  <a:pt x="96" y="71"/>
                </a:lnTo>
                <a:lnTo>
                  <a:pt x="48" y="143"/>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2" name="Freeform 59"/>
          <p:cNvSpPr>
            <a:spLocks/>
          </p:cNvSpPr>
          <p:nvPr/>
        </p:nvSpPr>
        <p:spPr bwMode="auto">
          <a:xfrm>
            <a:off x="6049962" y="6415090"/>
            <a:ext cx="127000" cy="76200"/>
          </a:xfrm>
          <a:custGeom>
            <a:avLst/>
            <a:gdLst>
              <a:gd name="T0" fmla="*/ 80 w 80"/>
              <a:gd name="T1" fmla="*/ 24 h 48"/>
              <a:gd name="T2" fmla="*/ 40 w 80"/>
              <a:gd name="T3" fmla="*/ 48 h 48"/>
              <a:gd name="T4" fmla="*/ 0 w 80"/>
              <a:gd name="T5" fmla="*/ 24 h 48"/>
              <a:gd name="T6" fmla="*/ 40 w 80"/>
              <a:gd name="T7" fmla="*/ 0 h 48"/>
              <a:gd name="T8" fmla="*/ 80 w 80"/>
              <a:gd name="T9" fmla="*/ 24 h 48"/>
            </a:gdLst>
            <a:ahLst/>
            <a:cxnLst>
              <a:cxn ang="0">
                <a:pos x="T0" y="T1"/>
              </a:cxn>
              <a:cxn ang="0">
                <a:pos x="T2" y="T3"/>
              </a:cxn>
              <a:cxn ang="0">
                <a:pos x="T4" y="T5"/>
              </a:cxn>
              <a:cxn ang="0">
                <a:pos x="T6" y="T7"/>
              </a:cxn>
              <a:cxn ang="0">
                <a:pos x="T8" y="T9"/>
              </a:cxn>
            </a:cxnLst>
            <a:rect l="0" t="0" r="r" b="b"/>
            <a:pathLst>
              <a:path w="80" h="48">
                <a:moveTo>
                  <a:pt x="80" y="24"/>
                </a:moveTo>
                <a:lnTo>
                  <a:pt x="40" y="48"/>
                </a:lnTo>
                <a:lnTo>
                  <a:pt x="0" y="24"/>
                </a:lnTo>
                <a:lnTo>
                  <a:pt x="40" y="0"/>
                </a:lnTo>
                <a:lnTo>
                  <a:pt x="80" y="24"/>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63" name="Line 60"/>
          <p:cNvSpPr>
            <a:spLocks noChangeShapeType="1"/>
          </p:cNvSpPr>
          <p:nvPr/>
        </p:nvSpPr>
        <p:spPr bwMode="auto">
          <a:xfrm flipH="1">
            <a:off x="733424" y="6529390"/>
            <a:ext cx="5178425"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4" name="Line 61"/>
          <p:cNvSpPr>
            <a:spLocks noChangeShapeType="1"/>
          </p:cNvSpPr>
          <p:nvPr/>
        </p:nvSpPr>
        <p:spPr bwMode="auto">
          <a:xfrm flipH="1">
            <a:off x="6327774" y="6529390"/>
            <a:ext cx="5040313" cy="0"/>
          </a:xfrm>
          <a:prstGeom prst="line">
            <a:avLst/>
          </a:prstGeom>
          <a:noFill/>
          <a:ln w="12700" cap="rnd">
            <a:solidFill>
              <a:srgbClr val="1F4E79"/>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5" name="Freeform 62"/>
          <p:cNvSpPr>
            <a:spLocks/>
          </p:cNvSpPr>
          <p:nvPr/>
        </p:nvSpPr>
        <p:spPr bwMode="auto">
          <a:xfrm>
            <a:off x="657224" y="6300790"/>
            <a:ext cx="5594350" cy="152400"/>
          </a:xfrm>
          <a:custGeom>
            <a:avLst/>
            <a:gdLst>
              <a:gd name="T0" fmla="*/ 0 w 3524"/>
              <a:gd name="T1" fmla="*/ 96 h 96"/>
              <a:gd name="T2" fmla="*/ 3302 w 3524"/>
              <a:gd name="T3" fmla="*/ 96 h 96"/>
              <a:gd name="T4" fmla="*/ 3437 w 3524"/>
              <a:gd name="T5" fmla="*/ 0 h 96"/>
              <a:gd name="T6" fmla="*/ 3524 w 3524"/>
              <a:gd name="T7" fmla="*/ 56 h 96"/>
            </a:gdLst>
            <a:ahLst/>
            <a:cxnLst>
              <a:cxn ang="0">
                <a:pos x="T0" y="T1"/>
              </a:cxn>
              <a:cxn ang="0">
                <a:pos x="T2" y="T3"/>
              </a:cxn>
              <a:cxn ang="0">
                <a:pos x="T4" y="T5"/>
              </a:cxn>
              <a:cxn ang="0">
                <a:pos x="T6" y="T7"/>
              </a:cxn>
            </a:cxnLst>
            <a:rect l="0" t="0" r="r" b="b"/>
            <a:pathLst>
              <a:path w="3524" h="96">
                <a:moveTo>
                  <a:pt x="0" y="96"/>
                </a:moveTo>
                <a:lnTo>
                  <a:pt x="3302" y="96"/>
                </a:lnTo>
                <a:lnTo>
                  <a:pt x="3437" y="0"/>
                </a:lnTo>
                <a:lnTo>
                  <a:pt x="3524" y="56"/>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6" name="Freeform 63"/>
          <p:cNvSpPr>
            <a:spLocks/>
          </p:cNvSpPr>
          <p:nvPr/>
        </p:nvSpPr>
        <p:spPr bwMode="auto">
          <a:xfrm>
            <a:off x="5999162" y="6453190"/>
            <a:ext cx="5443538" cy="152400"/>
          </a:xfrm>
          <a:custGeom>
            <a:avLst/>
            <a:gdLst>
              <a:gd name="T0" fmla="*/ 3429 w 3429"/>
              <a:gd name="T1" fmla="*/ 0 h 96"/>
              <a:gd name="T2" fmla="*/ 207 w 3429"/>
              <a:gd name="T3" fmla="*/ 0 h 96"/>
              <a:gd name="T4" fmla="*/ 72 w 3429"/>
              <a:gd name="T5" fmla="*/ 96 h 96"/>
              <a:gd name="T6" fmla="*/ 0 w 3429"/>
              <a:gd name="T7" fmla="*/ 48 h 96"/>
            </a:gdLst>
            <a:ahLst/>
            <a:cxnLst>
              <a:cxn ang="0">
                <a:pos x="T0" y="T1"/>
              </a:cxn>
              <a:cxn ang="0">
                <a:pos x="T2" y="T3"/>
              </a:cxn>
              <a:cxn ang="0">
                <a:pos x="T4" y="T5"/>
              </a:cxn>
              <a:cxn ang="0">
                <a:pos x="T6" y="T7"/>
              </a:cxn>
            </a:cxnLst>
            <a:rect l="0" t="0" r="r" b="b"/>
            <a:pathLst>
              <a:path w="3429" h="96">
                <a:moveTo>
                  <a:pt x="3429" y="0"/>
                </a:moveTo>
                <a:lnTo>
                  <a:pt x="207" y="0"/>
                </a:lnTo>
                <a:lnTo>
                  <a:pt x="72" y="96"/>
                </a:lnTo>
                <a:lnTo>
                  <a:pt x="0" y="48"/>
                </a:lnTo>
              </a:path>
            </a:pathLst>
          </a:custGeom>
          <a:noFill/>
          <a:ln w="12700" cap="rnd">
            <a:solidFill>
              <a:srgbClr val="1F4E7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sp>
        <p:nvSpPr>
          <p:cNvPr id="67" name="Freeform 64"/>
          <p:cNvSpPr>
            <a:spLocks/>
          </p:cNvSpPr>
          <p:nvPr/>
        </p:nvSpPr>
        <p:spPr bwMode="auto">
          <a:xfrm>
            <a:off x="5911849" y="6592890"/>
            <a:ext cx="403225" cy="150812"/>
          </a:xfrm>
          <a:custGeom>
            <a:avLst/>
            <a:gdLst>
              <a:gd name="T0" fmla="*/ 127 w 254"/>
              <a:gd name="T1" fmla="*/ 63 h 95"/>
              <a:gd name="T2" fmla="*/ 39 w 254"/>
              <a:gd name="T3" fmla="*/ 0 h 95"/>
              <a:gd name="T4" fmla="*/ 0 w 254"/>
              <a:gd name="T5" fmla="*/ 0 h 95"/>
              <a:gd name="T6" fmla="*/ 127 w 254"/>
              <a:gd name="T7" fmla="*/ 95 h 95"/>
              <a:gd name="T8" fmla="*/ 254 w 254"/>
              <a:gd name="T9" fmla="*/ 0 h 95"/>
              <a:gd name="T10" fmla="*/ 214 w 254"/>
              <a:gd name="T11" fmla="*/ 0 h 95"/>
              <a:gd name="T12" fmla="*/ 127 w 254"/>
              <a:gd name="T13" fmla="*/ 63 h 95"/>
            </a:gdLst>
            <a:ahLst/>
            <a:cxnLst>
              <a:cxn ang="0">
                <a:pos x="T0" y="T1"/>
              </a:cxn>
              <a:cxn ang="0">
                <a:pos x="T2" y="T3"/>
              </a:cxn>
              <a:cxn ang="0">
                <a:pos x="T4" y="T5"/>
              </a:cxn>
              <a:cxn ang="0">
                <a:pos x="T6" y="T7"/>
              </a:cxn>
              <a:cxn ang="0">
                <a:pos x="T8" y="T9"/>
              </a:cxn>
              <a:cxn ang="0">
                <a:pos x="T10" y="T11"/>
              </a:cxn>
              <a:cxn ang="0">
                <a:pos x="T12" y="T13"/>
              </a:cxn>
            </a:cxnLst>
            <a:rect l="0" t="0" r="r" b="b"/>
            <a:pathLst>
              <a:path w="254" h="95">
                <a:moveTo>
                  <a:pt x="127" y="63"/>
                </a:moveTo>
                <a:lnTo>
                  <a:pt x="39" y="0"/>
                </a:lnTo>
                <a:lnTo>
                  <a:pt x="0" y="0"/>
                </a:lnTo>
                <a:lnTo>
                  <a:pt x="127" y="95"/>
                </a:lnTo>
                <a:lnTo>
                  <a:pt x="254" y="0"/>
                </a:lnTo>
                <a:lnTo>
                  <a:pt x="214" y="0"/>
                </a:lnTo>
                <a:lnTo>
                  <a:pt x="127" y="63"/>
                </a:lnTo>
                <a:close/>
              </a:path>
            </a:pathLst>
          </a:custGeom>
          <a:solidFill>
            <a:srgbClr val="1F4E79"/>
          </a:solidFill>
          <a:ln w="9525">
            <a:solidFill>
              <a:srgbClr val="1F4E79"/>
            </a:solidFill>
            <a:round/>
            <a:headEnd/>
            <a:tailEnd/>
          </a:ln>
        </p:spPr>
        <p:txBody>
          <a:bodyPr vert="horz" wrap="square" lIns="91440" tIns="45720" rIns="91440" bIns="45720" numCol="1" anchor="t" anchorCtr="0" compatLnSpc="1">
            <a:prstTxWarp prst="textNoShape">
              <a:avLst/>
            </a:prstTxWarp>
          </a:bodyPr>
          <a:lstStyle/>
          <a:p>
            <a:endParaRPr lang="zh-CN" altLang="en-US"/>
          </a:p>
        </p:txBody>
      </p:sp>
      <p:sp>
        <p:nvSpPr>
          <p:cNvPr id="72" name="矩形 3"/>
          <p:cNvSpPr>
            <a:spLocks noChangeArrowheads="1"/>
          </p:cNvSpPr>
          <p:nvPr/>
        </p:nvSpPr>
        <p:spPr bwMode="auto">
          <a:xfrm>
            <a:off x="3993904" y="2156647"/>
            <a:ext cx="4515339"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en-US" altLang="zh-CN" sz="5400" b="1" dirty="0">
                <a:solidFill>
                  <a:srgbClr val="1F4E79"/>
                </a:solidFill>
                <a:latin typeface="微软雅黑" panose="020B0503020204020204" pitchFamily="34" charset="-122"/>
                <a:ea typeface="微软雅黑" panose="020B0503020204020204" pitchFamily="34" charset="-122"/>
              </a:rPr>
              <a:t>THANK</a:t>
            </a:r>
            <a:r>
              <a:rPr lang="zh-CN" altLang="en-US" sz="5400" b="1" dirty="0">
                <a:solidFill>
                  <a:srgbClr val="1F4E79"/>
                </a:solidFill>
                <a:latin typeface="微软雅黑" panose="020B0503020204020204" pitchFamily="34" charset="-122"/>
                <a:ea typeface="微软雅黑" panose="020B0503020204020204" pitchFamily="34" charset="-122"/>
              </a:rPr>
              <a:t> </a:t>
            </a:r>
            <a:r>
              <a:rPr lang="en-US" altLang="zh-CN" sz="5400" b="1" dirty="0">
                <a:solidFill>
                  <a:srgbClr val="1F4E79"/>
                </a:solidFill>
                <a:latin typeface="微软雅黑" panose="020B0503020204020204" pitchFamily="34" charset="-122"/>
                <a:ea typeface="微软雅黑" panose="020B0503020204020204" pitchFamily="34" charset="-122"/>
              </a:rPr>
              <a:t>YOU</a:t>
            </a:r>
            <a:endParaRPr lang="zh-CN" altLang="en-US" sz="5400" b="1" dirty="0">
              <a:solidFill>
                <a:srgbClr val="1F4E79"/>
              </a:solidFill>
              <a:latin typeface="微软雅黑" panose="020B0503020204020204" pitchFamily="34" charset="-122"/>
              <a:ea typeface="微软雅黑" panose="020B0503020204020204" pitchFamily="34" charset="-122"/>
            </a:endParaRPr>
          </a:p>
        </p:txBody>
      </p:sp>
      <p:sp>
        <p:nvSpPr>
          <p:cNvPr id="2" name="矩形 8">
            <a:extLst>
              <a:ext uri="{FF2B5EF4-FFF2-40B4-BE49-F238E27FC236}">
                <a16:creationId xmlns:a16="http://schemas.microsoft.com/office/drawing/2014/main" id="{0E219C41-31C0-00D3-1101-63863906A2A8}"/>
              </a:ext>
            </a:extLst>
          </p:cNvPr>
          <p:cNvSpPr>
            <a:spLocks noChangeArrowheads="1"/>
          </p:cNvSpPr>
          <p:nvPr/>
        </p:nvSpPr>
        <p:spPr bwMode="auto">
          <a:xfrm>
            <a:off x="3214663" y="3477831"/>
            <a:ext cx="6200821" cy="16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lnSpc>
                <a:spcPct val="150000"/>
              </a:lnSpc>
            </a:pP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Presenter</a:t>
            </a:r>
            <a:r>
              <a:rPr lang="zh-CN" altLang="en-US" sz="2400"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400" dirty="0" err="1">
                <a:latin typeface="Times New Roman" panose="02020603050405020304" pitchFamily="18" charset="0"/>
                <a:ea typeface="微软雅黑" panose="020B0503020204020204" pitchFamily="34" charset="-122"/>
                <a:cs typeface="Times New Roman" panose="02020603050405020304" pitchFamily="18" charset="0"/>
              </a:rPr>
              <a:t>Xuefan</a:t>
            </a: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 Guo,</a:t>
            </a:r>
            <a:r>
              <a:rPr lang="zh-CN" altLang="en-US" sz="2400" dirty="0">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Tsinghua University</a:t>
            </a:r>
          </a:p>
          <a:p>
            <a:pPr algn="ctr" eaLnBrk="1" hangingPunct="1">
              <a:lnSpc>
                <a:spcPct val="150000"/>
              </a:lnSpc>
            </a:pPr>
            <a:r>
              <a:rPr lang="en-US" altLang="zh-CN" sz="2400" dirty="0">
                <a:latin typeface="Times New Roman" panose="02020603050405020304" pitchFamily="18" charset="0"/>
                <a:ea typeface="微软雅黑" panose="020B0503020204020204" pitchFamily="34" charset="-122"/>
                <a:cs typeface="Times New Roman" panose="02020603050405020304" pitchFamily="18" charset="0"/>
              </a:rPr>
              <a:t>E-mail: xuefan_guo@mail.tsinghua.edu.cn</a:t>
            </a:r>
          </a:p>
          <a:p>
            <a:pPr algn="ctr" eaLnBrk="1" hangingPunct="1">
              <a:lnSpc>
                <a:spcPct val="150000"/>
              </a:lnSpc>
            </a:pPr>
            <a:fld id="{46FB60DF-7B6C-407A-8E50-A02F8108D479}" type="datetime4">
              <a:rPr lang="en-US" altLang="zh-CN" sz="2400" smtClean="0">
                <a:latin typeface="Times New Roman" panose="02020603050405020304" pitchFamily="18" charset="0"/>
                <a:ea typeface="微软雅黑" panose="020B0503020204020204" pitchFamily="34" charset="-122"/>
                <a:cs typeface="Times New Roman" panose="02020603050405020304" pitchFamily="18" charset="0"/>
              </a:rPr>
              <a:pPr algn="ctr" eaLnBrk="1" hangingPunct="1">
                <a:lnSpc>
                  <a:spcPct val="150000"/>
                </a:lnSpc>
              </a:pPr>
              <a:t>July 1, 2025</a:t>
            </a:fld>
            <a:endParaRPr lang="zh-CN" altLang="en-US" sz="2400"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897308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3</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a16="http://schemas.microsoft.com/office/drawing/2014/main" id="{300512AB-4C0D-406C-A17A-628188FCC302}"/>
              </a:ext>
            </a:extLst>
          </p:cNvPr>
          <p:cNvSpPr/>
          <p:nvPr/>
        </p:nvSpPr>
        <p:spPr>
          <a:xfrm>
            <a:off x="698421" y="625740"/>
            <a:ext cx="5208607" cy="461665"/>
          </a:xfrm>
          <a:prstGeom prst="rect">
            <a:avLst/>
          </a:prstGeom>
        </p:spPr>
        <p:txBody>
          <a:bodyPr wrap="square">
            <a:spAutoFit/>
          </a:bodyPr>
          <a:lstStyle/>
          <a:p>
            <a:pPr algn="just" fontAlgn="auto">
              <a:spcBef>
                <a:spcPts val="0"/>
              </a:spcBef>
              <a:spcAft>
                <a:spcPts val="0"/>
              </a:spcAft>
              <a:defRPr/>
            </a:pPr>
            <a:r>
              <a:rPr lang="en-US" altLang="zh-CN" sz="2400" b="1" dirty="0">
                <a:solidFill>
                  <a:srgbClr val="1F4E79"/>
                </a:solidFill>
                <a:latin typeface="微软雅黑" panose="020B0503020204020204" pitchFamily="34" charset="-122"/>
                <a:ea typeface="微软雅黑" panose="020B0503020204020204" pitchFamily="34" charset="-122"/>
              </a:rPr>
              <a:t>1 Introduction</a:t>
            </a:r>
          </a:p>
        </p:txBody>
      </p:sp>
      <p:sp>
        <p:nvSpPr>
          <p:cNvPr id="8" name="标题 1">
            <a:extLst>
              <a:ext uri="{FF2B5EF4-FFF2-40B4-BE49-F238E27FC236}">
                <a16:creationId xmlns:a16="http://schemas.microsoft.com/office/drawing/2014/main" id="{21BD96A9-BB15-1BCF-9AAA-630C03DD48BB}"/>
              </a:ext>
            </a:extLst>
          </p:cNvPr>
          <p:cNvSpPr txBox="1">
            <a:spLocks/>
          </p:cNvSpPr>
          <p:nvPr/>
        </p:nvSpPr>
        <p:spPr>
          <a:xfrm>
            <a:off x="698420" y="1170384"/>
            <a:ext cx="11075606" cy="8432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Wingdings" panose="05000000000000000000" pitchFamily="2" charset="2"/>
              <a:buChar char="Ø"/>
            </a:pPr>
            <a:r>
              <a:rPr lang="en-US" altLang="zh-CN" sz="1800" b="1" dirty="0">
                <a:latin typeface="微软雅黑" panose="020B0503020204020204" pitchFamily="34" charset="-122"/>
                <a:ea typeface="微软雅黑" panose="020B0503020204020204" pitchFamily="34" charset="-122"/>
              </a:rPr>
              <a:t>Digital transformation has become an important engine to promote China's economic growth under the new development pattern</a:t>
            </a:r>
            <a:endParaRPr lang="zh-CN" altLang="en-US" sz="1800" b="1" dirty="0">
              <a:latin typeface="微软雅黑" panose="020B0503020204020204" pitchFamily="34" charset="-122"/>
              <a:ea typeface="微软雅黑" panose="020B0503020204020204" pitchFamily="34" charset="-122"/>
            </a:endParaRPr>
          </a:p>
        </p:txBody>
      </p:sp>
      <p:sp>
        <p:nvSpPr>
          <p:cNvPr id="10" name="内容占位符 2">
            <a:extLst>
              <a:ext uri="{FF2B5EF4-FFF2-40B4-BE49-F238E27FC236}">
                <a16:creationId xmlns:a16="http://schemas.microsoft.com/office/drawing/2014/main" id="{7F7D70B5-E49F-E918-2E1B-7506EE4C653C}"/>
              </a:ext>
            </a:extLst>
          </p:cNvPr>
          <p:cNvSpPr txBox="1">
            <a:spLocks/>
          </p:cNvSpPr>
          <p:nvPr/>
        </p:nvSpPr>
        <p:spPr>
          <a:xfrm>
            <a:off x="1097483" y="1904603"/>
            <a:ext cx="5262290" cy="914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In 2023, the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scale</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of</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digital economy expanded to 53.9 trillion-yuan, accounting for as high as 42.8% of the GDP.</a:t>
            </a:r>
          </a:p>
        </p:txBody>
      </p:sp>
      <p:graphicFrame>
        <p:nvGraphicFramePr>
          <p:cNvPr id="17" name="图表 16">
            <a:extLst>
              <a:ext uri="{FF2B5EF4-FFF2-40B4-BE49-F238E27FC236}">
                <a16:creationId xmlns:a16="http://schemas.microsoft.com/office/drawing/2014/main" id="{CBCD0090-728A-EF05-D7F0-8EE13E1FA0FD}"/>
              </a:ext>
            </a:extLst>
          </p:cNvPr>
          <p:cNvGraphicFramePr/>
          <p:nvPr>
            <p:extLst>
              <p:ext uri="{D42A27DB-BD31-4B8C-83A1-F6EECF244321}">
                <p14:modId xmlns:p14="http://schemas.microsoft.com/office/powerpoint/2010/main" val="1701837736"/>
              </p:ext>
            </p:extLst>
          </p:nvPr>
        </p:nvGraphicFramePr>
        <p:xfrm>
          <a:off x="6758836" y="1793984"/>
          <a:ext cx="5015190" cy="3596168"/>
        </p:xfrm>
        <a:graphic>
          <a:graphicData uri="http://schemas.openxmlformats.org/drawingml/2006/chart">
            <c:chart xmlns:c="http://schemas.openxmlformats.org/drawingml/2006/chart" xmlns:r="http://schemas.openxmlformats.org/officeDocument/2006/relationships" r:id="rId3"/>
          </a:graphicData>
        </a:graphic>
      </p:graphicFrame>
      <p:sp>
        <p:nvSpPr>
          <p:cNvPr id="20" name="文本框 19">
            <a:extLst>
              <a:ext uri="{FF2B5EF4-FFF2-40B4-BE49-F238E27FC236}">
                <a16:creationId xmlns:a16="http://schemas.microsoft.com/office/drawing/2014/main" id="{9B3A7D47-ACA5-4918-1D44-273F5574454C}"/>
              </a:ext>
            </a:extLst>
          </p:cNvPr>
          <p:cNvSpPr txBox="1"/>
          <p:nvPr/>
        </p:nvSpPr>
        <p:spPr>
          <a:xfrm>
            <a:off x="6513974" y="5390152"/>
            <a:ext cx="5678026" cy="704104"/>
          </a:xfrm>
          <a:prstGeom prst="rect">
            <a:avLst/>
          </a:prstGeom>
          <a:noFill/>
        </p:spPr>
        <p:txBody>
          <a:bodyPr wrap="square">
            <a:spAutoFit/>
          </a:bodyPr>
          <a:lstStyle/>
          <a:p>
            <a:pPr algn="ctr">
              <a:lnSpc>
                <a:spcPct val="150000"/>
              </a:lnSpc>
              <a:buNone/>
              <a:tabLst>
                <a:tab pos="355600" algn="l"/>
                <a:tab pos="711200" algn="l"/>
                <a:tab pos="1066800" algn="l"/>
                <a:tab pos="1422400" algn="l"/>
                <a:tab pos="1778000" algn="l"/>
                <a:tab pos="2133600" algn="l"/>
                <a:tab pos="2489200" algn="l"/>
                <a:tab pos="2844800" algn="l"/>
                <a:tab pos="3200400" algn="l"/>
                <a:tab pos="3556000" algn="l"/>
                <a:tab pos="3911600" algn="l"/>
                <a:tab pos="4267200" algn="l"/>
              </a:tabLst>
            </a:pPr>
            <a:r>
              <a:rPr lang="en-US" altLang="zh-CN" sz="1400" kern="100" dirty="0">
                <a:effectLst/>
                <a:latin typeface="Times New Roman" panose="02020603050405020304" pitchFamily="18" charset="0"/>
                <a:ea typeface="宋体" panose="02010600030101010101" pitchFamily="2" charset="-122"/>
                <a:cs typeface="Times New Roman" panose="02020603050405020304" pitchFamily="18" charset="0"/>
              </a:rPr>
              <a:t>Figure 1. The scale of China's digital economy from 2012 to 2023</a:t>
            </a:r>
            <a:endParaRPr lang="zh-CN"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nSpc>
                <a:spcPct val="150000"/>
              </a:lnSpc>
              <a:buNone/>
            </a:pPr>
            <a:r>
              <a:rPr lang="en-US" altLang="zh-CN" sz="1400" dirty="0">
                <a:effectLst/>
                <a:latin typeface="Times New Roman" panose="02020603050405020304" pitchFamily="18" charset="0"/>
                <a:ea typeface="宋体" panose="02010600030101010101" pitchFamily="2" charset="-122"/>
              </a:rPr>
              <a:t>Source: China Academy of Information and Communications Technology.</a:t>
            </a:r>
            <a:endParaRPr lang="zh-CN" altLang="en-US" sz="1400" dirty="0"/>
          </a:p>
        </p:txBody>
      </p:sp>
      <p:sp>
        <p:nvSpPr>
          <p:cNvPr id="12" name="标题 1">
            <a:extLst>
              <a:ext uri="{FF2B5EF4-FFF2-40B4-BE49-F238E27FC236}">
                <a16:creationId xmlns:a16="http://schemas.microsoft.com/office/drawing/2014/main" id="{4E5261B2-641F-B7AF-3E05-7B6D6AB36F4C}"/>
              </a:ext>
            </a:extLst>
          </p:cNvPr>
          <p:cNvSpPr txBox="1">
            <a:spLocks/>
          </p:cNvSpPr>
          <p:nvPr/>
        </p:nvSpPr>
        <p:spPr>
          <a:xfrm>
            <a:off x="698422" y="3094310"/>
            <a:ext cx="6227672" cy="7744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lnSpc>
                <a:spcPts val="2200"/>
              </a:lnSpc>
              <a:buFont typeface="Wingdings" panose="05000000000000000000" pitchFamily="2" charset="2"/>
              <a:buChar char="Ø"/>
            </a:pPr>
            <a:r>
              <a:rPr lang="en-US" altLang="zh-CN" sz="1800" b="1" dirty="0">
                <a:latin typeface="微软雅黑" panose="020B0503020204020204" pitchFamily="34" charset="-122"/>
                <a:ea typeface="微软雅黑" panose="020B0503020204020204" pitchFamily="34" charset="-122"/>
              </a:rPr>
              <a:t>An unbalanced situation has emerged, resulting in the problem of the digital divide</a:t>
            </a:r>
            <a:endParaRPr lang="zh-CN" altLang="en-US" sz="1800" b="1" dirty="0">
              <a:latin typeface="微软雅黑" panose="020B0503020204020204" pitchFamily="34" charset="-122"/>
              <a:ea typeface="微软雅黑" panose="020B0503020204020204" pitchFamily="34" charset="-122"/>
            </a:endParaRPr>
          </a:p>
        </p:txBody>
      </p:sp>
      <p:sp>
        <p:nvSpPr>
          <p:cNvPr id="9" name="内容占位符 2">
            <a:extLst>
              <a:ext uri="{FF2B5EF4-FFF2-40B4-BE49-F238E27FC236}">
                <a16:creationId xmlns:a16="http://schemas.microsoft.com/office/drawing/2014/main" id="{9FAFAF0E-D427-A39E-A15D-DC157F6882E6}"/>
              </a:ext>
            </a:extLst>
          </p:cNvPr>
          <p:cNvSpPr txBox="1">
            <a:spLocks/>
          </p:cNvSpPr>
          <p:nvPr/>
        </p:nvSpPr>
        <p:spPr>
          <a:xfrm>
            <a:off x="1040559" y="3924055"/>
            <a:ext cx="5801544" cy="230820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ts val="2200"/>
              </a:lnSpc>
              <a:spcBef>
                <a:spcPts val="1200"/>
              </a:spcBef>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Many enterprises or industries are experiencing severe "fragmentation" or "isolation" during the process of digital transformation;</a:t>
            </a:r>
          </a:p>
          <a:p>
            <a:pPr>
              <a:lnSpc>
                <a:spcPts val="2200"/>
              </a:lnSpc>
              <a:spcBef>
                <a:spcPts val="1200"/>
              </a:spcBef>
              <a:buFont typeface="Wingdings" panose="05000000000000000000" pitchFamily="2" charset="2"/>
              <a:buChar char="ü"/>
            </a:pPr>
            <a:r>
              <a:rPr lang="en-US" altLang="zh-CN" sz="1600" dirty="0">
                <a:latin typeface="Times New Roman" panose="02020603050405020304" pitchFamily="18" charset="0"/>
                <a:cs typeface="Times New Roman" panose="02020603050405020304" pitchFamily="18" charset="0"/>
              </a:rPr>
              <a:t>Make it difficult for the spillover and external effects of the digital economy among economic entities to be manifested</a:t>
            </a:r>
          </a:p>
        </p:txBody>
      </p:sp>
    </p:spTree>
    <p:extLst>
      <p:ext uri="{BB962C8B-B14F-4D97-AF65-F5344CB8AC3E}">
        <p14:creationId xmlns:p14="http://schemas.microsoft.com/office/powerpoint/2010/main" val="150961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4</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14" name="文本框 13">
            <a:extLst>
              <a:ext uri="{FF2B5EF4-FFF2-40B4-BE49-F238E27FC236}">
                <a16:creationId xmlns:a16="http://schemas.microsoft.com/office/drawing/2014/main" id="{726DB538-55DA-4AC9-BC42-4A54748728F2}"/>
              </a:ext>
            </a:extLst>
          </p:cNvPr>
          <p:cNvSpPr txBox="1"/>
          <p:nvPr/>
        </p:nvSpPr>
        <p:spPr>
          <a:xfrm>
            <a:off x="920271" y="1285145"/>
            <a:ext cx="10714009" cy="358881"/>
          </a:xfrm>
          <a:prstGeom prst="rect">
            <a:avLst/>
          </a:prstGeom>
          <a:noFill/>
        </p:spPr>
        <p:txBody>
          <a:bodyPr wrap="square">
            <a:spAutoFit/>
          </a:bodyPr>
          <a:lstStyle/>
          <a:p>
            <a:pPr marL="285750" indent="-285750">
              <a:lnSpc>
                <a:spcPts val="2200"/>
              </a:lnSpc>
              <a:spcBef>
                <a:spcPts val="1800"/>
              </a:spcBef>
              <a:buFont typeface="Wingdings" panose="05000000000000000000" pitchFamily="2" charset="2"/>
              <a:buChar char="Ø"/>
            </a:pPr>
            <a:r>
              <a:rPr lang="en-US" altLang="zh-CN" b="1" dirty="0">
                <a:latin typeface="微软雅黑" panose="020B0503020204020204" pitchFamily="34" charset="-122"/>
                <a:ea typeface="微软雅黑" panose="020B0503020204020204" pitchFamily="34" charset="-122"/>
                <a:cs typeface="+mj-cs"/>
              </a:rPr>
              <a:t>Literature on definition and measurement of digitalization</a:t>
            </a:r>
          </a:p>
        </p:txBody>
      </p:sp>
      <p:sp>
        <p:nvSpPr>
          <p:cNvPr id="10" name="矩形 9">
            <a:extLst>
              <a:ext uri="{FF2B5EF4-FFF2-40B4-BE49-F238E27FC236}">
                <a16:creationId xmlns:a16="http://schemas.microsoft.com/office/drawing/2014/main" id="{60D6A25F-DDFA-47AB-BF55-221619AABE03}"/>
              </a:ext>
            </a:extLst>
          </p:cNvPr>
          <p:cNvSpPr/>
          <p:nvPr/>
        </p:nvSpPr>
        <p:spPr>
          <a:xfrm>
            <a:off x="698421" y="625740"/>
            <a:ext cx="5208607" cy="461665"/>
          </a:xfrm>
          <a:prstGeom prst="rect">
            <a:avLst/>
          </a:prstGeom>
        </p:spPr>
        <p:txBody>
          <a:bodyPr wrap="square">
            <a:spAutoFit/>
          </a:bodyPr>
          <a:lstStyle/>
          <a:p>
            <a:pPr algn="just" fontAlgn="auto">
              <a:spcBef>
                <a:spcPts val="0"/>
              </a:spcBef>
              <a:spcAft>
                <a:spcPts val="0"/>
              </a:spcAft>
              <a:defRPr/>
            </a:pPr>
            <a:r>
              <a:rPr lang="en-US" altLang="zh-CN" sz="2400" b="1" dirty="0">
                <a:solidFill>
                  <a:srgbClr val="1F4E79"/>
                </a:solidFill>
                <a:latin typeface="微软雅黑" panose="020B0503020204020204" pitchFamily="34" charset="-122"/>
                <a:ea typeface="微软雅黑" panose="020B0503020204020204" pitchFamily="34" charset="-122"/>
              </a:rPr>
              <a:t>1 Introduction</a:t>
            </a:r>
          </a:p>
        </p:txBody>
      </p:sp>
      <p:sp>
        <p:nvSpPr>
          <p:cNvPr id="11" name="文本框 10">
            <a:extLst>
              <a:ext uri="{FF2B5EF4-FFF2-40B4-BE49-F238E27FC236}">
                <a16:creationId xmlns:a16="http://schemas.microsoft.com/office/drawing/2014/main" id="{8268D803-719A-4EDD-AD2D-366F23DB0081}"/>
              </a:ext>
            </a:extLst>
          </p:cNvPr>
          <p:cNvSpPr txBox="1"/>
          <p:nvPr/>
        </p:nvSpPr>
        <p:spPr>
          <a:xfrm>
            <a:off x="1232675" y="1668916"/>
            <a:ext cx="10479427" cy="1292662"/>
          </a:xfrm>
          <a:prstGeom prst="rect">
            <a:avLst/>
          </a:prstGeom>
          <a:noFill/>
        </p:spPr>
        <p:txBody>
          <a:bodyPr wrap="square">
            <a:spAutoFit/>
          </a:bodyPr>
          <a:lstStyle/>
          <a:p>
            <a:pPr marL="285750" indent="-285750">
              <a:spcBef>
                <a:spcPts val="1200"/>
              </a:spcBef>
              <a:buFont typeface="Arial" panose="020B0604020202020204" pitchFamily="34" charset="0"/>
              <a:buChar char="•"/>
            </a:pPr>
            <a:r>
              <a:rPr lang="en-US" altLang="zh-CN" sz="1700" dirty="0">
                <a:latin typeface="Times New Roman" panose="02020603050405020304" pitchFamily="18" charset="0"/>
                <a:cs typeface="Times New Roman" panose="02020603050405020304" pitchFamily="18" charset="0"/>
              </a:rPr>
              <a:t>Many international organizations and researchers have proposed the scope and accounting methods of the digital economy</a:t>
            </a:r>
            <a:r>
              <a:rPr lang="en-US" altLang="zh-CN" sz="1700" dirty="0">
                <a:solidFill>
                  <a:schemeClr val="accent5"/>
                </a:solidFill>
                <a:latin typeface="Times New Roman" panose="02020603050405020304" pitchFamily="18" charset="0"/>
                <a:cs typeface="Times New Roman" panose="02020603050405020304" pitchFamily="18" charset="0"/>
              </a:rPr>
              <a:t> (OECD, 2014; BEA,</a:t>
            </a:r>
            <a:r>
              <a:rPr lang="zh-CN" altLang="en-US" sz="1700" dirty="0">
                <a:solidFill>
                  <a:schemeClr val="accent5"/>
                </a:solidFill>
                <a:latin typeface="Times New Roman" panose="02020603050405020304" pitchFamily="18" charset="0"/>
                <a:cs typeface="Times New Roman" panose="02020603050405020304" pitchFamily="18" charset="0"/>
              </a:rPr>
              <a:t> </a:t>
            </a:r>
            <a:r>
              <a:rPr lang="en-US" altLang="zh-CN" sz="1700" dirty="0">
                <a:solidFill>
                  <a:schemeClr val="accent5"/>
                </a:solidFill>
                <a:latin typeface="Times New Roman" panose="02020603050405020304" pitchFamily="18" charset="0"/>
                <a:cs typeface="Times New Roman" panose="02020603050405020304" pitchFamily="18" charset="0"/>
              </a:rPr>
              <a:t>2018; CAICT, 2019; Xu and Zhang, 2020; Cai and Niu, 2021; Guo et al., 2023).</a:t>
            </a:r>
          </a:p>
          <a:p>
            <a:pPr marL="285750" indent="-285750">
              <a:spcBef>
                <a:spcPts val="1200"/>
              </a:spcBef>
              <a:buFont typeface="Arial" panose="020B0604020202020204" pitchFamily="34" charset="0"/>
              <a:buChar char="•"/>
            </a:pPr>
            <a:r>
              <a:rPr lang="en-US" altLang="zh-CN" sz="1700" dirty="0">
                <a:latin typeface="Times New Roman" panose="02020603050405020304" pitchFamily="18" charset="0"/>
                <a:cs typeface="Times New Roman" panose="02020603050405020304" pitchFamily="18" charset="0"/>
              </a:rPr>
              <a:t>Conceptually, </a:t>
            </a:r>
            <a:r>
              <a:rPr lang="en-US" altLang="zh-CN" sz="1700" b="1" u="sng" dirty="0">
                <a:latin typeface="Times New Roman" panose="02020603050405020304" pitchFamily="18" charset="0"/>
                <a:cs typeface="Times New Roman" panose="02020603050405020304" pitchFamily="18" charset="0"/>
              </a:rPr>
              <a:t>tracking the digital input utilized in industrial production</a:t>
            </a:r>
            <a:r>
              <a:rPr lang="en-US" altLang="zh-CN" sz="1700" dirty="0">
                <a:latin typeface="Times New Roman" panose="02020603050405020304" pitchFamily="18" charset="0"/>
                <a:cs typeface="Times New Roman" panose="02020603050405020304" pitchFamily="18" charset="0"/>
              </a:rPr>
              <a:t> to quantify digitalization is a relatively direct approach.</a:t>
            </a:r>
            <a:endParaRPr lang="zh-CN" altLang="en-US" sz="1700" dirty="0">
              <a:solidFill>
                <a:schemeClr val="accent5"/>
              </a:solidFill>
              <a:latin typeface="Times New Roman" panose="02020603050405020304" pitchFamily="18" charset="0"/>
              <a:cs typeface="Times New Roman" panose="02020603050405020304" pitchFamily="18" charset="0"/>
            </a:endParaRPr>
          </a:p>
        </p:txBody>
      </p:sp>
      <p:sp>
        <p:nvSpPr>
          <p:cNvPr id="13" name="文本框 12">
            <a:extLst>
              <a:ext uri="{FF2B5EF4-FFF2-40B4-BE49-F238E27FC236}">
                <a16:creationId xmlns:a16="http://schemas.microsoft.com/office/drawing/2014/main" id="{D14166A2-08BE-4C54-9CBE-B6F51FBEAB83}"/>
              </a:ext>
            </a:extLst>
          </p:cNvPr>
          <p:cNvSpPr txBox="1"/>
          <p:nvPr/>
        </p:nvSpPr>
        <p:spPr>
          <a:xfrm>
            <a:off x="920267" y="3037186"/>
            <a:ext cx="10714013" cy="358881"/>
          </a:xfrm>
          <a:prstGeom prst="rect">
            <a:avLst/>
          </a:prstGeom>
          <a:noFill/>
        </p:spPr>
        <p:txBody>
          <a:bodyPr wrap="square">
            <a:spAutoFit/>
          </a:bodyPr>
          <a:lstStyle/>
          <a:p>
            <a:pPr marL="285750" indent="-285750">
              <a:lnSpc>
                <a:spcPts val="2200"/>
              </a:lnSpc>
              <a:spcBef>
                <a:spcPts val="1800"/>
              </a:spcBef>
              <a:buFont typeface="Wingdings" panose="05000000000000000000" pitchFamily="2" charset="2"/>
              <a:buChar char="Ø"/>
            </a:pPr>
            <a:r>
              <a:rPr lang="en-US" altLang="zh-CN" b="1" dirty="0">
                <a:latin typeface="微软雅黑" panose="020B0503020204020204" pitchFamily="34" charset="-122"/>
                <a:ea typeface="微软雅黑" panose="020B0503020204020204" pitchFamily="34" charset="-122"/>
                <a:cs typeface="+mj-cs"/>
              </a:rPr>
              <a:t> Literature on the digital divide and its impacts</a:t>
            </a:r>
            <a:endParaRPr lang="zh-CN" altLang="en-US" b="1" dirty="0">
              <a:latin typeface="微软雅黑" panose="020B0503020204020204" pitchFamily="34" charset="-122"/>
              <a:ea typeface="微软雅黑" panose="020B0503020204020204" pitchFamily="34" charset="-122"/>
              <a:cs typeface="+mj-cs"/>
            </a:endParaRPr>
          </a:p>
        </p:txBody>
      </p:sp>
      <p:sp>
        <p:nvSpPr>
          <p:cNvPr id="15" name="文本框 14">
            <a:extLst>
              <a:ext uri="{FF2B5EF4-FFF2-40B4-BE49-F238E27FC236}">
                <a16:creationId xmlns:a16="http://schemas.microsoft.com/office/drawing/2014/main" id="{5327D959-AFC9-4216-9E65-476BB1966672}"/>
              </a:ext>
            </a:extLst>
          </p:cNvPr>
          <p:cNvSpPr txBox="1"/>
          <p:nvPr/>
        </p:nvSpPr>
        <p:spPr>
          <a:xfrm>
            <a:off x="1232675" y="3339399"/>
            <a:ext cx="10479427" cy="1477328"/>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US" altLang="zh-CN" sz="1700" dirty="0">
                <a:latin typeface="Times New Roman" panose="02020603050405020304" pitchFamily="18" charset="0"/>
                <a:cs typeface="Times New Roman" panose="02020603050405020304" pitchFamily="18" charset="0"/>
              </a:rPr>
              <a:t>Significant differences in the development of China's digital economy among provinces </a:t>
            </a:r>
            <a:r>
              <a:rPr lang="en-US" altLang="zh-CN" sz="1700" dirty="0">
                <a:solidFill>
                  <a:schemeClr val="accent5"/>
                </a:solidFill>
                <a:latin typeface="Times New Roman" panose="02020603050405020304" pitchFamily="18" charset="0"/>
                <a:cs typeface="Times New Roman" panose="02020603050405020304" pitchFamily="18" charset="0"/>
              </a:rPr>
              <a:t>(Zhang et al., 2017)</a:t>
            </a:r>
            <a:r>
              <a:rPr lang="en-US" altLang="zh-CN" sz="1700" dirty="0">
                <a:latin typeface="Times New Roman" panose="02020603050405020304" pitchFamily="18" charset="0"/>
                <a:cs typeface="Times New Roman" panose="02020603050405020304" pitchFamily="18" charset="0"/>
              </a:rPr>
              <a:t>,</a:t>
            </a:r>
            <a:r>
              <a:rPr lang="en-US" altLang="zh-CN" sz="1700" dirty="0">
                <a:solidFill>
                  <a:schemeClr val="accent5"/>
                </a:solidFill>
                <a:latin typeface="Times New Roman" panose="02020603050405020304" pitchFamily="18" charset="0"/>
                <a:cs typeface="Times New Roman" panose="02020603050405020304" pitchFamily="18" charset="0"/>
              </a:rPr>
              <a:t> </a:t>
            </a:r>
            <a:r>
              <a:rPr lang="en-US" altLang="zh-CN" sz="1700" dirty="0">
                <a:latin typeface="Times New Roman" panose="02020603050405020304" pitchFamily="18" charset="0"/>
                <a:cs typeface="Times New Roman" panose="02020603050405020304" pitchFamily="18" charset="0"/>
              </a:rPr>
              <a:t>enterprises (</a:t>
            </a:r>
            <a:r>
              <a:rPr lang="en-US" altLang="zh-CN" sz="1700" dirty="0">
                <a:solidFill>
                  <a:schemeClr val="accent5"/>
                </a:solidFill>
                <a:latin typeface="Times New Roman" panose="02020603050405020304" pitchFamily="18" charset="0"/>
                <a:cs typeface="Times New Roman" panose="02020603050405020304" pitchFamily="18" charset="0"/>
              </a:rPr>
              <a:t>Wang et al., 2022</a:t>
            </a:r>
            <a:r>
              <a:rPr lang="en-US" altLang="zh-CN" sz="1700" dirty="0">
                <a:latin typeface="Times New Roman" panose="02020603050405020304" pitchFamily="18" charset="0"/>
                <a:cs typeface="Times New Roman" panose="02020603050405020304" pitchFamily="18" charset="0"/>
              </a:rPr>
              <a:t>) and groups (</a:t>
            </a:r>
            <a:r>
              <a:rPr lang="en-US" altLang="zh-CN" sz="1700" dirty="0">
                <a:solidFill>
                  <a:schemeClr val="accent5"/>
                </a:solidFill>
                <a:latin typeface="Times New Roman" panose="02020603050405020304" pitchFamily="18" charset="0"/>
                <a:cs typeface="Times New Roman" panose="02020603050405020304" pitchFamily="18" charset="0"/>
              </a:rPr>
              <a:t>He et al., 2020</a:t>
            </a:r>
            <a:r>
              <a:rPr lang="en-US" altLang="zh-CN" sz="1700" dirty="0">
                <a:latin typeface="Times New Roman" panose="02020603050405020304" pitchFamily="18" charset="0"/>
                <a:cs typeface="Times New Roman" panose="02020603050405020304" pitchFamily="18" charset="0"/>
              </a:rPr>
              <a:t>). </a:t>
            </a:r>
          </a:p>
          <a:p>
            <a:pPr marL="285750" indent="-285750">
              <a:spcAft>
                <a:spcPts val="600"/>
              </a:spcAft>
              <a:buFont typeface="Arial" panose="020B0604020202020204" pitchFamily="34" charset="0"/>
              <a:buChar char="•"/>
            </a:pPr>
            <a:r>
              <a:rPr lang="en-US" altLang="zh-CN" sz="1700" dirty="0">
                <a:latin typeface="Times New Roman" panose="02020603050405020304" pitchFamily="18" charset="0"/>
                <a:cs typeface="Times New Roman" panose="02020603050405020304" pitchFamily="18" charset="0"/>
              </a:rPr>
              <a:t>The existence of the digital divide has isolated some groups from the achievements of the digital economy, preventing them from fairly enjoying the social dividends brought by digital technologies (</a:t>
            </a:r>
            <a:r>
              <a:rPr lang="en-US" altLang="zh-CN" sz="1700" dirty="0">
                <a:solidFill>
                  <a:schemeClr val="accent5"/>
                </a:solidFill>
                <a:latin typeface="Times New Roman" panose="02020603050405020304" pitchFamily="18" charset="0"/>
                <a:cs typeface="Times New Roman" panose="02020603050405020304" pitchFamily="18" charset="0"/>
              </a:rPr>
              <a:t>Kong et al., 2021;  Duan et al., 2024</a:t>
            </a:r>
            <a:r>
              <a:rPr lang="en-US" altLang="zh-CN" sz="1700" dirty="0">
                <a:latin typeface="Times New Roman" panose="02020603050405020304" pitchFamily="18" charset="0"/>
                <a:cs typeface="Times New Roman" panose="02020603050405020304" pitchFamily="18" charset="0"/>
              </a:rPr>
              <a:t>).</a:t>
            </a:r>
            <a:endParaRPr lang="en-US" altLang="zh-CN" sz="1700" dirty="0">
              <a:solidFill>
                <a:schemeClr val="accent5"/>
              </a:solidFill>
              <a:latin typeface="Times New Roman" panose="02020603050405020304" pitchFamily="18" charset="0"/>
              <a:cs typeface="Times New Roman" panose="02020603050405020304" pitchFamily="18" charset="0"/>
            </a:endParaRPr>
          </a:p>
        </p:txBody>
      </p:sp>
      <p:sp>
        <p:nvSpPr>
          <p:cNvPr id="18" name="文本框 17">
            <a:extLst>
              <a:ext uri="{FF2B5EF4-FFF2-40B4-BE49-F238E27FC236}">
                <a16:creationId xmlns:a16="http://schemas.microsoft.com/office/drawing/2014/main" id="{5500804D-2DB2-4981-9214-0738DBFA4378}"/>
              </a:ext>
            </a:extLst>
          </p:cNvPr>
          <p:cNvSpPr txBox="1"/>
          <p:nvPr/>
        </p:nvSpPr>
        <p:spPr>
          <a:xfrm>
            <a:off x="920267" y="4911359"/>
            <a:ext cx="10859929" cy="954107"/>
          </a:xfrm>
          <a:prstGeom prst="rect">
            <a:avLst/>
          </a:prstGeom>
          <a:noFill/>
        </p:spPr>
        <p:txBody>
          <a:bodyPr wrap="square">
            <a:spAutoFit/>
          </a:bodyPr>
          <a:lstStyle/>
          <a:p>
            <a:pPr marL="285750" indent="-285750">
              <a:buFont typeface="Wingdings" panose="05000000000000000000" pitchFamily="2" charset="2"/>
              <a:buChar char="Ø"/>
            </a:pPr>
            <a:r>
              <a:rPr lang="en-US" altLang="zh-CN" b="1" dirty="0">
                <a:latin typeface="微软雅黑" panose="020B0503020204020204" pitchFamily="34" charset="-122"/>
                <a:ea typeface="微软雅黑" panose="020B0503020204020204" pitchFamily="34" charset="-122"/>
                <a:cs typeface="+mj-cs"/>
              </a:rPr>
              <a:t>For existing research: </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1)There is no uniformity either in terms of measurement methods or defined scope</a:t>
            </a:r>
            <a:r>
              <a:rPr lang="zh-CN" altLang="en-US" dirty="0">
                <a:latin typeface="Times New Roman" panose="02020603050405020304" pitchFamily="18" charset="0"/>
                <a:ea typeface="微软雅黑" panose="020B0503020204020204" pitchFamily="34" charset="-122"/>
                <a:cs typeface="Times New Roman" panose="02020603050405020304" pitchFamily="18" charset="0"/>
              </a:rPr>
              <a:t>；</a:t>
            </a: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2)When measuring regional digitalization, the economic connections and technological differences among enterprises within the region have been overlooked.</a:t>
            </a:r>
            <a:endParaRPr lang="zh-CN" altLang="en-US" dirty="0">
              <a:latin typeface="Times New Roman" panose="02020603050405020304" pitchFamily="18" charset="0"/>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124325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5</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3" name="矩形 2">
            <a:extLst>
              <a:ext uri="{FF2B5EF4-FFF2-40B4-BE49-F238E27FC236}">
                <a16:creationId xmlns:a16="http://schemas.microsoft.com/office/drawing/2014/main" id="{300512AB-4C0D-406C-A17A-628188FCC302}"/>
              </a:ext>
            </a:extLst>
          </p:cNvPr>
          <p:cNvSpPr/>
          <p:nvPr/>
        </p:nvSpPr>
        <p:spPr>
          <a:xfrm>
            <a:off x="875666" y="926898"/>
            <a:ext cx="9772829" cy="400110"/>
          </a:xfrm>
          <a:prstGeom prst="rect">
            <a:avLst/>
          </a:prstGeom>
        </p:spPr>
        <p:txBody>
          <a:bodyPr wrap="square">
            <a:spAutoFit/>
          </a:bodyPr>
          <a:lstStyle/>
          <a:p>
            <a:pPr marL="342900" indent="-342900" algn="just">
              <a:buFont typeface="Wingdings" panose="05000000000000000000" pitchFamily="2" charset="2"/>
              <a:buChar char="Ø"/>
              <a:defRPr/>
            </a:pPr>
            <a:r>
              <a:rPr lang="en-US" altLang="zh-CN" sz="2000" b="1" dirty="0">
                <a:latin typeface="微软雅黑" panose="020B0503020204020204" pitchFamily="34" charset="-122"/>
                <a:ea typeface="微软雅黑" panose="020B0503020204020204" pitchFamily="34" charset="-122"/>
              </a:rPr>
              <a:t>What did we do?</a:t>
            </a:r>
          </a:p>
        </p:txBody>
      </p:sp>
      <p:sp>
        <p:nvSpPr>
          <p:cNvPr id="7" name="文本框 6">
            <a:extLst>
              <a:ext uri="{FF2B5EF4-FFF2-40B4-BE49-F238E27FC236}">
                <a16:creationId xmlns:a16="http://schemas.microsoft.com/office/drawing/2014/main" id="{855C513C-2C91-4AEA-A2CA-3A318C4406FA}"/>
              </a:ext>
            </a:extLst>
          </p:cNvPr>
          <p:cNvSpPr txBox="1"/>
          <p:nvPr/>
        </p:nvSpPr>
        <p:spPr>
          <a:xfrm>
            <a:off x="1229230" y="1544189"/>
            <a:ext cx="9967306" cy="4070602"/>
          </a:xfrm>
          <a:prstGeom prst="rect">
            <a:avLst/>
          </a:prstGeom>
          <a:noFill/>
        </p:spPr>
        <p:txBody>
          <a:bodyPr wrap="square">
            <a:spAutoFit/>
          </a:bodyPr>
          <a:lstStyle/>
          <a:p>
            <a:pPr algn="just">
              <a:lnSpc>
                <a:spcPts val="2400"/>
              </a:lnSpc>
              <a:spcBef>
                <a:spcPts val="2400"/>
              </a:spcBef>
              <a:defRPr/>
            </a:pP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1) Construct a digital accounting framework based on an inter-provincial input-output model considering enterprise heterogeneity;</a:t>
            </a:r>
          </a:p>
          <a:p>
            <a:pPr algn="just">
              <a:lnSpc>
                <a:spcPts val="2400"/>
              </a:lnSpc>
              <a:spcBef>
                <a:spcPts val="2400"/>
              </a:spcBef>
              <a:defRPr/>
            </a:pP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2) Quantify the digitalization level at the regional-industry-firm level in China, and discuss the "regional digital divide" and "enterprise digital divide" generated in the process of China's digitalization development;</a:t>
            </a:r>
          </a:p>
          <a:p>
            <a:pPr algn="just">
              <a:lnSpc>
                <a:spcPts val="2400"/>
              </a:lnSpc>
              <a:spcBef>
                <a:spcPts val="2400"/>
              </a:spcBef>
              <a:defRPr/>
            </a:pP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3) The structure decomposition method is adopted to conduct an in-depth analysis of the factors affecting the change of China’s regional digitalization level, with a focus on interpreting the role of Hong Kong, Macao and Taiwan-funded enterprises and other foreign-funded enterprises;</a:t>
            </a:r>
          </a:p>
          <a:p>
            <a:pPr algn="just">
              <a:lnSpc>
                <a:spcPts val="2400"/>
              </a:lnSpc>
              <a:spcBef>
                <a:spcPts val="2400"/>
              </a:spcBef>
              <a:defRPr/>
            </a:pPr>
            <a:r>
              <a:rPr lang="en-US" altLang="zh-CN" dirty="0">
                <a:latin typeface="Times New Roman" panose="02020603050405020304" pitchFamily="18" charset="0"/>
                <a:ea typeface="微软雅黑" panose="020B0503020204020204" pitchFamily="34" charset="-122"/>
                <a:cs typeface="Times New Roman" panose="02020603050405020304" pitchFamily="18" charset="0"/>
              </a:rPr>
              <a:t>4) Explore the impact of regional digitalization level on the division of labor in the domestic value chain and its potential mechanisms.</a:t>
            </a:r>
          </a:p>
        </p:txBody>
      </p:sp>
    </p:spTree>
    <p:extLst>
      <p:ext uri="{BB962C8B-B14F-4D97-AF65-F5344CB8AC3E}">
        <p14:creationId xmlns:p14="http://schemas.microsoft.com/office/powerpoint/2010/main" val="1190697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6E8A6D-F96E-5042-66AC-07F025DDA035}"/>
            </a:ext>
          </a:extLst>
        </p:cNvPr>
        <p:cNvGrpSpPr/>
        <p:nvPr/>
      </p:nvGrpSpPr>
      <p:grpSpPr>
        <a:xfrm>
          <a:off x="0" y="0"/>
          <a:ext cx="0" cy="0"/>
          <a:chOff x="0" y="0"/>
          <a:chExt cx="0" cy="0"/>
        </a:xfrm>
      </p:grpSpPr>
      <p:sp>
        <p:nvSpPr>
          <p:cNvPr id="3" name="文本框 2">
            <a:extLst>
              <a:ext uri="{FF2B5EF4-FFF2-40B4-BE49-F238E27FC236}">
                <a16:creationId xmlns:a16="http://schemas.microsoft.com/office/drawing/2014/main" id="{077A1F7A-329D-3571-4007-90CFE0113054}"/>
              </a:ext>
            </a:extLst>
          </p:cNvPr>
          <p:cNvSpPr txBox="1"/>
          <p:nvPr/>
        </p:nvSpPr>
        <p:spPr>
          <a:xfrm>
            <a:off x="930408" y="2523944"/>
            <a:ext cx="10703873" cy="905056"/>
          </a:xfrm>
          <a:prstGeom prst="rect">
            <a:avLst/>
          </a:prstGeom>
          <a:noFill/>
        </p:spPr>
        <p:txBody>
          <a:bodyPr wrap="square">
            <a:spAutoFit/>
          </a:bodyPr>
          <a:lstStyle/>
          <a:p>
            <a:pPr algn="ctr" eaLnBrk="1" hangingPunct="1">
              <a:lnSpc>
                <a:spcPct val="150000"/>
              </a:lnSpc>
            </a:pPr>
            <a:r>
              <a:rPr lang="zh-CN" altLang="en-US" sz="4000" b="1" dirty="0">
                <a:solidFill>
                  <a:srgbClr val="1F4E79"/>
                </a:solidFill>
                <a:latin typeface="Times New Roman" panose="02020603050405020304" pitchFamily="18" charset="0"/>
                <a:ea typeface="微软雅黑" panose="020B0503020204020204" pitchFamily="34" charset="-122"/>
                <a:cs typeface="Times New Roman" panose="02020603050405020304" pitchFamily="18" charset="0"/>
              </a:rPr>
              <a:t> </a:t>
            </a:r>
            <a:r>
              <a:rPr lang="en-US" altLang="zh-CN" sz="4000" b="1" dirty="0">
                <a:solidFill>
                  <a:srgbClr val="1F4E79"/>
                </a:solidFill>
                <a:latin typeface="微软雅黑" panose="020B0503020204020204" pitchFamily="34" charset="-122"/>
                <a:ea typeface="微软雅黑" panose="020B0503020204020204" pitchFamily="34" charset="-122"/>
              </a:rPr>
              <a:t>2  Methodology and data</a:t>
            </a:r>
            <a:endParaRPr lang="en-US" altLang="zh-CN" sz="2400" b="1" dirty="0">
              <a:solidFill>
                <a:srgbClr val="1F4E79"/>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797230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7</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5" name="文本框 4">
            <a:extLst>
              <a:ext uri="{FF2B5EF4-FFF2-40B4-BE49-F238E27FC236}">
                <a16:creationId xmlns:a16="http://schemas.microsoft.com/office/drawing/2014/main" id="{E270DF1B-0808-EF0D-217D-811026C6E2DE}"/>
              </a:ext>
            </a:extLst>
          </p:cNvPr>
          <p:cNvSpPr txBox="1"/>
          <p:nvPr/>
        </p:nvSpPr>
        <p:spPr>
          <a:xfrm>
            <a:off x="475842" y="639228"/>
            <a:ext cx="11240315" cy="374461"/>
          </a:xfrm>
          <a:prstGeom prst="rect">
            <a:avLst/>
          </a:prstGeom>
          <a:noFill/>
        </p:spPr>
        <p:txBody>
          <a:bodyPr wrap="square">
            <a:spAutoFit/>
          </a:bodyPr>
          <a:lstStyle/>
          <a:p>
            <a:pPr marL="285750" indent="-285750">
              <a:lnSpc>
                <a:spcPts val="2200"/>
              </a:lnSpc>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The definition and scope of digitalization</a:t>
            </a:r>
            <a:endParaRPr lang="zh-CN" altLang="en-US" sz="2000" dirty="0"/>
          </a:p>
        </p:txBody>
      </p:sp>
      <p:graphicFrame>
        <p:nvGraphicFramePr>
          <p:cNvPr id="6" name="表格 5">
            <a:extLst>
              <a:ext uri="{FF2B5EF4-FFF2-40B4-BE49-F238E27FC236}">
                <a16:creationId xmlns:a16="http://schemas.microsoft.com/office/drawing/2014/main" id="{E98DBB77-CF57-344B-0E3B-2F649BF1D2F3}"/>
              </a:ext>
            </a:extLst>
          </p:cNvPr>
          <p:cNvGraphicFramePr>
            <a:graphicFrameLocks noGrp="1"/>
          </p:cNvGraphicFramePr>
          <p:nvPr>
            <p:extLst>
              <p:ext uri="{D42A27DB-BD31-4B8C-83A1-F6EECF244321}">
                <p14:modId xmlns:p14="http://schemas.microsoft.com/office/powerpoint/2010/main" val="3463769293"/>
              </p:ext>
            </p:extLst>
          </p:nvPr>
        </p:nvGraphicFramePr>
        <p:xfrm>
          <a:off x="646886" y="1833241"/>
          <a:ext cx="11045761" cy="4563509"/>
        </p:xfrm>
        <a:graphic>
          <a:graphicData uri="http://schemas.openxmlformats.org/drawingml/2006/table">
            <a:tbl>
              <a:tblPr firstRow="1" firstCol="1" bandRow="1"/>
              <a:tblGrid>
                <a:gridCol w="1512654">
                  <a:extLst>
                    <a:ext uri="{9D8B030D-6E8A-4147-A177-3AD203B41FA5}">
                      <a16:colId xmlns:a16="http://schemas.microsoft.com/office/drawing/2014/main" val="3752794262"/>
                    </a:ext>
                  </a:extLst>
                </a:gridCol>
                <a:gridCol w="1422633">
                  <a:extLst>
                    <a:ext uri="{9D8B030D-6E8A-4147-A177-3AD203B41FA5}">
                      <a16:colId xmlns:a16="http://schemas.microsoft.com/office/drawing/2014/main" val="2031369150"/>
                    </a:ext>
                  </a:extLst>
                </a:gridCol>
                <a:gridCol w="2679805">
                  <a:extLst>
                    <a:ext uri="{9D8B030D-6E8A-4147-A177-3AD203B41FA5}">
                      <a16:colId xmlns:a16="http://schemas.microsoft.com/office/drawing/2014/main" val="2383294509"/>
                    </a:ext>
                  </a:extLst>
                </a:gridCol>
                <a:gridCol w="1268848">
                  <a:extLst>
                    <a:ext uri="{9D8B030D-6E8A-4147-A177-3AD203B41FA5}">
                      <a16:colId xmlns:a16="http://schemas.microsoft.com/office/drawing/2014/main" val="666895616"/>
                    </a:ext>
                  </a:extLst>
                </a:gridCol>
                <a:gridCol w="1228243">
                  <a:extLst>
                    <a:ext uri="{9D8B030D-6E8A-4147-A177-3AD203B41FA5}">
                      <a16:colId xmlns:a16="http://schemas.microsoft.com/office/drawing/2014/main" val="3934185010"/>
                    </a:ext>
                  </a:extLst>
                </a:gridCol>
                <a:gridCol w="2933578">
                  <a:extLst>
                    <a:ext uri="{9D8B030D-6E8A-4147-A177-3AD203B41FA5}">
                      <a16:colId xmlns:a16="http://schemas.microsoft.com/office/drawing/2014/main" val="2787447339"/>
                    </a:ext>
                  </a:extLst>
                </a:gridCol>
              </a:tblGrid>
              <a:tr h="406076">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Digital Industry</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Forming elements</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Content</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GB/T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4754-2017</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GB/T </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4754-2011</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600" b="1" kern="100" dirty="0">
                          <a:effectLst/>
                          <a:latin typeface="Times New Roman" panose="02020603050405020304" pitchFamily="18" charset="0"/>
                          <a:ea typeface="宋体" panose="02010600030101010101" pitchFamily="2" charset="-122"/>
                          <a:cs typeface="Times New Roman" panose="02020603050405020304" pitchFamily="18" charset="0"/>
                        </a:rPr>
                        <a:t>Industry categories</a:t>
                      </a:r>
                      <a:endParaRPr lang="zh-CN" sz="16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2324270"/>
                  </a:ext>
                </a:extLst>
              </a:tr>
              <a:tr h="471121">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ICT Manufacturing Industry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Digital infrastructure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Computer hardware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C-39</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C-39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Communication equipment, computers and other electronic devices</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7219248"/>
                  </a:ext>
                </a:extLst>
              </a:tr>
              <a:tr h="355457">
                <a:tc rowSpan="6">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ICT Service Industry</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Digital infrastructure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Telecommunication equipment and services</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I-63</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I-63</a:t>
                      </a: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Information transmission, software and information technology services</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185580"/>
                  </a:ext>
                </a:extLst>
              </a:tr>
              <a:tr h="456987">
                <a:tc vMerge="1">
                  <a:txBody>
                    <a:bodyPr/>
                    <a:lstStyle/>
                    <a:p>
                      <a:endParaRPr lang="zh-CN" altLang="en-US"/>
                    </a:p>
                  </a:txBody>
                  <a:tcPr/>
                </a:tc>
                <a:tc vMerge="1">
                  <a:txBody>
                    <a:bodyPr/>
                    <a:lstStyle/>
                    <a:p>
                      <a:endParaRPr lang="zh-CN" altLang="en-US"/>
                    </a:p>
                  </a:txBody>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Computer software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I-65</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I-65</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CN" altLang="en-US"/>
                    </a:p>
                  </a:txBody>
                  <a:tcPr/>
                </a:tc>
                <a:extLst>
                  <a:ext uri="{0D108BD9-81ED-4DB2-BD59-A6C34878D82A}">
                    <a16:rowId xmlns:a16="http://schemas.microsoft.com/office/drawing/2014/main" val="2942899896"/>
                  </a:ext>
                </a:extLst>
              </a:tr>
              <a:tr h="532624">
                <a:tc vMerge="1">
                  <a:txBody>
                    <a:bodyPr/>
                    <a:lstStyle/>
                    <a:p>
                      <a:endParaRPr lang="zh-CN" altLang="en-US"/>
                    </a:p>
                  </a:txBody>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Digital media</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Internet distribution and publishing</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R-8624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R-8625</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R-8626</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R-8524</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R-8525</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R-8529</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Culture, sports and entertainment</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31360554"/>
                  </a:ext>
                </a:extLst>
              </a:tr>
              <a:tr h="1241292">
                <a:tc vMerge="1">
                  <a:txBody>
                    <a:bodyPr/>
                    <a:lstStyle/>
                    <a:p>
                      <a:endParaRPr lang="zh-CN" altLang="en-US"/>
                    </a:p>
                  </a:txBody>
                  <a:tcPr/>
                </a:tc>
                <a:tc vMerge="1">
                  <a:txBody>
                    <a:bodyPr/>
                    <a:lstStyle/>
                    <a:p>
                      <a:endParaRPr lang="zh-CN" altLang="en-US"/>
                    </a:p>
                  </a:txBody>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Internet Broadcasting</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R-8710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R-8720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R-8730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R-8740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R-8750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R-8760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R-8770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R-8610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R-8620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R-8630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R-8650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R-8660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R-8670</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CN" altLang="en-US"/>
                    </a:p>
                  </a:txBody>
                  <a:tcPr/>
                </a:tc>
                <a:extLst>
                  <a:ext uri="{0D108BD9-81ED-4DB2-BD59-A6C34878D82A}">
                    <a16:rowId xmlns:a16="http://schemas.microsoft.com/office/drawing/2014/main" val="1539623135"/>
                  </a:ext>
                </a:extLst>
              </a:tr>
              <a:tr h="178290">
                <a:tc vMerge="1">
                  <a:txBody>
                    <a:bodyPr/>
                    <a:lstStyle/>
                    <a:p>
                      <a:endParaRPr lang="zh-CN" altLang="en-US"/>
                    </a:p>
                  </a:txBody>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E-commerce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Internet Wholesale B2B</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F-5193</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F-5199</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Wholesale and retail trade</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6925612"/>
                  </a:ext>
                </a:extLst>
              </a:tr>
              <a:tr h="367276">
                <a:tc vMerge="1">
                  <a:txBody>
                    <a:bodyPr/>
                    <a:lstStyle/>
                    <a:p>
                      <a:endParaRPr lang="zh-CN" altLang="en-US"/>
                    </a:p>
                  </a:txBody>
                  <a:tcPr/>
                </a:tc>
                <a:tc vMerge="1">
                  <a:txBody>
                    <a:bodyPr/>
                    <a:lstStyle/>
                    <a:p>
                      <a:endParaRPr lang="zh-CN" altLang="en-US"/>
                    </a:p>
                  </a:txBody>
                  <a:tcPr/>
                </a:tc>
                <a:tc>
                  <a:txBody>
                    <a:bodyPr/>
                    <a:lstStyle/>
                    <a:p>
                      <a:pPr algn="just">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Internet Retail B2C</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buNone/>
                      </a:pPr>
                      <a:r>
                        <a:rPr lang="en-US" sz="1400" kern="100">
                          <a:effectLst/>
                          <a:latin typeface="Times New Roman" panose="02020603050405020304" pitchFamily="18" charset="0"/>
                          <a:ea typeface="宋体" panose="02010600030101010101" pitchFamily="2" charset="-122"/>
                          <a:cs typeface="Times New Roman" panose="02020603050405020304" pitchFamily="18" charset="0"/>
                        </a:rPr>
                        <a:t>F-5292</a:t>
                      </a:r>
                      <a:endParaRPr lang="zh-CN" sz="1400" kern="100">
                        <a:effectLst/>
                        <a:latin typeface="等线" panose="02010600030101010101" pitchFamily="2" charset="-122"/>
                        <a:ea typeface="等线" panose="02010600030101010101" pitchFamily="2" charset="-122"/>
                        <a:cs typeface="Times New Roman" panose="02020603050405020304" pitchFamily="18" charset="0"/>
                      </a:endParaRPr>
                    </a:p>
                  </a:txBody>
                  <a:tcPr marL="9741" marR="9741" marT="135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buNone/>
                      </a:pPr>
                      <a:r>
                        <a:rPr lang="en-US" sz="1400" kern="100" dirty="0">
                          <a:effectLst/>
                          <a:latin typeface="Times New Roman" panose="02020603050405020304" pitchFamily="18" charset="0"/>
                          <a:ea typeface="宋体" panose="02010600030101010101" pitchFamily="2" charset="-122"/>
                          <a:cs typeface="Times New Roman" panose="02020603050405020304" pitchFamily="18" charset="0"/>
                        </a:rPr>
                        <a:t>F-5294</a:t>
                      </a:r>
                      <a:endParaRPr lang="zh-CN" sz="1400" kern="100" dirty="0">
                        <a:effectLst/>
                        <a:latin typeface="等线" panose="02010600030101010101" pitchFamily="2" charset="-122"/>
                        <a:ea typeface="等线" panose="02010600030101010101" pitchFamily="2" charset="-122"/>
                        <a:cs typeface="Times New Roman" panose="02020603050405020304" pitchFamily="18" charset="0"/>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vMerge="1">
                  <a:txBody>
                    <a:bodyPr/>
                    <a:lstStyle/>
                    <a:p>
                      <a:endParaRPr lang="zh-CN" altLang="en-US"/>
                    </a:p>
                  </a:txBody>
                  <a:tcPr/>
                </a:tc>
                <a:extLst>
                  <a:ext uri="{0D108BD9-81ED-4DB2-BD59-A6C34878D82A}">
                    <a16:rowId xmlns:a16="http://schemas.microsoft.com/office/drawing/2014/main" val="3941188381"/>
                  </a:ext>
                </a:extLst>
              </a:tr>
            </a:tbl>
          </a:graphicData>
        </a:graphic>
      </p:graphicFrame>
      <p:sp>
        <p:nvSpPr>
          <p:cNvPr id="9" name="文本框 8">
            <a:extLst>
              <a:ext uri="{FF2B5EF4-FFF2-40B4-BE49-F238E27FC236}">
                <a16:creationId xmlns:a16="http://schemas.microsoft.com/office/drawing/2014/main" id="{3EFAD3E0-9D7F-487C-E5B4-76E5876B27F0}"/>
              </a:ext>
            </a:extLst>
          </p:cNvPr>
          <p:cNvSpPr txBox="1"/>
          <p:nvPr/>
        </p:nvSpPr>
        <p:spPr>
          <a:xfrm>
            <a:off x="781858" y="1100299"/>
            <a:ext cx="10775815" cy="646331"/>
          </a:xfrm>
          <a:prstGeom prst="rect">
            <a:avLst/>
          </a:prstGeom>
          <a:noFill/>
        </p:spPr>
        <p:txBody>
          <a:bodyPr wrap="square">
            <a:spAutoFit/>
          </a:bodyPr>
          <a:lstStyle/>
          <a:p>
            <a:pPr>
              <a:lnSpc>
                <a:spcPts val="2200"/>
              </a:lnSpc>
            </a:pPr>
            <a:r>
              <a:rPr lang="en-US" altLang="zh-CN" dirty="0">
                <a:latin typeface="Times New Roman" panose="02020603050405020304" pitchFamily="18" charset="0"/>
                <a:ea typeface="宋体" panose="02010600030101010101" pitchFamily="2" charset="-122"/>
                <a:cs typeface="Times New Roman" panose="02020603050405020304" pitchFamily="18" charset="0"/>
              </a:rPr>
              <a:t>According to the "Statistical Classification of Digital Economy and Its Core Industries (2021)</a:t>
            </a:r>
            <a:r>
              <a:rPr lang="en-US" altLang="zh-CN" dirty="0">
                <a:latin typeface="Times New Roman" panose="02020603050405020304" pitchFamily="18" charset="0"/>
                <a:cs typeface="Times New Roman" panose="02020603050405020304" pitchFamily="18" charset="0"/>
              </a:rPr>
              <a:t>"</a:t>
            </a:r>
            <a:r>
              <a:rPr lang="en-US" altLang="zh-CN" dirty="0">
                <a:latin typeface="Times New Roman" panose="02020603050405020304" pitchFamily="18" charset="0"/>
                <a:ea typeface="宋体" panose="02010600030101010101" pitchFamily="2" charset="-122"/>
                <a:cs typeface="Times New Roman" panose="02020603050405020304" pitchFamily="18" charset="0"/>
              </a:rPr>
              <a:t>, we </a:t>
            </a:r>
            <a:r>
              <a:rPr lang="en-US" altLang="zh-CN" sz="1800" dirty="0">
                <a:effectLst/>
                <a:latin typeface="Times New Roman" panose="02020603050405020304" pitchFamily="18" charset="0"/>
                <a:ea typeface="宋体" panose="02010600030101010101" pitchFamily="2" charset="-122"/>
                <a:cs typeface="Times New Roman" panose="02020603050405020304" pitchFamily="18" charset="0"/>
              </a:rPr>
              <a:t>redivide and integrate the digital industry into two parts: "ICT manufacturing industry " and "ICT service industry".</a:t>
            </a:r>
            <a:endParaRPr lang="zh-CN" altLang="en-US" dirty="0"/>
          </a:p>
        </p:txBody>
      </p:sp>
    </p:spTree>
    <p:extLst>
      <p:ext uri="{BB962C8B-B14F-4D97-AF65-F5344CB8AC3E}">
        <p14:creationId xmlns:p14="http://schemas.microsoft.com/office/powerpoint/2010/main" val="497877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C726995C-BB3B-C649-B236-E1CD52D614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2637" y="656167"/>
            <a:ext cx="5471634" cy="4313467"/>
          </a:xfrm>
          <a:prstGeom prst="rect">
            <a:avLst/>
          </a:prstGeom>
        </p:spPr>
      </p:pic>
      <p:sp>
        <p:nvSpPr>
          <p:cNvPr id="7" name="矩形 4"/>
          <p:cNvSpPr>
            <a:spLocks noChangeArrowheads="1"/>
          </p:cNvSpPr>
          <p:nvPr/>
        </p:nvSpPr>
        <p:spPr bwMode="auto">
          <a:xfrm>
            <a:off x="5976433" y="6464846"/>
            <a:ext cx="30489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fld id="{2D2915A7-5646-4ED0-A7A2-CDAAC71530CE}" type="slidenum">
              <a:rPr lang="zh-CN" altLang="en-US" sz="1600">
                <a:solidFill>
                  <a:srgbClr val="1F4E79"/>
                </a:solidFill>
                <a:latin typeface="微软雅黑" panose="020B0503020204020204" pitchFamily="34" charset="-122"/>
                <a:ea typeface="微软雅黑" panose="020B0503020204020204" pitchFamily="34" charset="-122"/>
              </a:rPr>
              <a:pPr algn="ctr" eaLnBrk="1" hangingPunct="1"/>
              <a:t>8</a:t>
            </a:fld>
            <a:endParaRPr lang="zh-CN" altLang="en-US" sz="1600" dirty="0">
              <a:solidFill>
                <a:srgbClr val="1F4E79"/>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30DF3276-E947-B854-3B3E-9FA015DC69E4}"/>
              </a:ext>
            </a:extLst>
          </p:cNvPr>
          <p:cNvSpPr txBox="1"/>
          <p:nvPr/>
        </p:nvSpPr>
        <p:spPr>
          <a:xfrm>
            <a:off x="646886" y="1058676"/>
            <a:ext cx="6041341" cy="1204432"/>
          </a:xfrm>
          <a:prstGeom prst="rect">
            <a:avLst/>
          </a:prstGeom>
          <a:noFill/>
          <a:ln>
            <a:noFill/>
          </a:ln>
        </p:spPr>
        <p:txBody>
          <a:bodyPr wrap="square">
            <a:spAutoFit/>
          </a:bodyPr>
          <a:lstStyle/>
          <a:p>
            <a:pPr marL="285750" indent="-285750">
              <a:lnSpc>
                <a:spcPts val="2200"/>
              </a:lnSpc>
              <a:buFont typeface="Wingdings" panose="05000000000000000000" pitchFamily="2" charset="2"/>
              <a:buChar char="ü"/>
            </a:pPr>
            <a:r>
              <a:rPr lang="en-US" altLang="zh-CN" dirty="0">
                <a:latin typeface="Times New Roman" panose="02020603050405020304" pitchFamily="18" charset="0"/>
                <a:cs typeface="Times New Roman" panose="02020603050405020304" pitchFamily="18" charset="0"/>
              </a:rPr>
              <a:t>From the perspective of </a:t>
            </a:r>
            <a:r>
              <a:rPr lang="en-US" altLang="zh-CN" b="1" u="sng" dirty="0">
                <a:latin typeface="Times New Roman" panose="02020603050405020304" pitchFamily="18" charset="0"/>
                <a:cs typeface="Times New Roman" panose="02020603050405020304" pitchFamily="18" charset="0"/>
              </a:rPr>
              <a:t>backward industrial correlation</a:t>
            </a:r>
            <a:r>
              <a:rPr lang="zh-CN" altLang="en-US" dirty="0">
                <a:latin typeface="Times New Roman" panose="02020603050405020304" pitchFamily="18" charset="0"/>
                <a:cs typeface="Times New Roman" panose="02020603050405020304" pitchFamily="18" charset="0"/>
              </a:rPr>
              <a:t>：</a:t>
            </a:r>
            <a:r>
              <a:rPr lang="en-US" altLang="zh-CN" dirty="0">
                <a:effectLst/>
                <a:latin typeface="Times New Roman" panose="02020603050405020304" pitchFamily="18" charset="0"/>
                <a:ea typeface="宋体" panose="02010600030101010101" pitchFamily="2" charset="-122"/>
                <a:cs typeface="Times New Roman" panose="02020603050405020304" pitchFamily="18" charset="0"/>
              </a:rPr>
              <a:t>the final products and services produced by the digital industry + </a:t>
            </a:r>
            <a:r>
              <a:rPr lang="en-US" altLang="zh-CN" dirty="0">
                <a:latin typeface="Times New Roman" panose="02020603050405020304" pitchFamily="18" charset="0"/>
                <a:cs typeface="Times New Roman" panose="02020603050405020304" pitchFamily="18" charset="0"/>
              </a:rPr>
              <a:t>input of the digital industry to the final products or services of non-digital industries (Guo et al., 2023)</a:t>
            </a:r>
          </a:p>
        </p:txBody>
      </p:sp>
      <p:sp>
        <p:nvSpPr>
          <p:cNvPr id="9" name="文本框 8">
            <a:extLst>
              <a:ext uri="{FF2B5EF4-FFF2-40B4-BE49-F238E27FC236}">
                <a16:creationId xmlns:a16="http://schemas.microsoft.com/office/drawing/2014/main" id="{B69B0357-4B1A-8B90-D030-315294ABC2BE}"/>
              </a:ext>
            </a:extLst>
          </p:cNvPr>
          <p:cNvSpPr txBox="1"/>
          <p:nvPr/>
        </p:nvSpPr>
        <p:spPr>
          <a:xfrm>
            <a:off x="472482" y="567883"/>
            <a:ext cx="5808844" cy="374461"/>
          </a:xfrm>
          <a:prstGeom prst="rect">
            <a:avLst/>
          </a:prstGeom>
          <a:noFill/>
        </p:spPr>
        <p:txBody>
          <a:bodyPr wrap="square">
            <a:spAutoFit/>
          </a:bodyPr>
          <a:lstStyle/>
          <a:p>
            <a:pPr marL="285750" indent="-285750">
              <a:lnSpc>
                <a:spcPts val="2200"/>
              </a:lnSpc>
              <a:spcBef>
                <a:spcPts val="1800"/>
              </a:spcBef>
              <a:buFont typeface="Wingdings" panose="05000000000000000000" pitchFamily="2" charset="2"/>
              <a:buChar char="Ø"/>
            </a:pPr>
            <a:r>
              <a:rPr lang="en-US" altLang="zh-CN" sz="2000" b="1" dirty="0">
                <a:latin typeface="微软雅黑" panose="020B0503020204020204" pitchFamily="34" charset="-122"/>
                <a:ea typeface="微软雅黑" panose="020B0503020204020204" pitchFamily="34" charset="-122"/>
                <a:cs typeface="+mj-cs"/>
              </a:rPr>
              <a:t>Accounting framework of Digitalization</a:t>
            </a:r>
          </a:p>
        </p:txBody>
      </p:sp>
      <mc:AlternateContent xmlns:mc="http://schemas.openxmlformats.org/markup-compatibility/2006" xmlns:a14="http://schemas.microsoft.com/office/drawing/2010/main">
        <mc:Choice Requires="a14">
          <p:sp>
            <p:nvSpPr>
              <p:cNvPr id="12" name="文本框 11">
                <a:extLst>
                  <a:ext uri="{FF2B5EF4-FFF2-40B4-BE49-F238E27FC236}">
                    <a16:creationId xmlns:a16="http://schemas.microsoft.com/office/drawing/2014/main" id="{7E547A30-42CC-55A5-EBAA-0253D33EBED0}"/>
                  </a:ext>
                </a:extLst>
              </p:cNvPr>
              <p:cNvSpPr txBox="1"/>
              <p:nvPr/>
            </p:nvSpPr>
            <p:spPr>
              <a:xfrm>
                <a:off x="472482" y="2343917"/>
                <a:ext cx="6094378" cy="1933543"/>
              </a:xfrm>
              <a:prstGeom prst="rect">
                <a:avLst/>
              </a:prstGeom>
              <a:noFill/>
            </p:spPr>
            <p:txBody>
              <a:bodyPr wrap="square">
                <a:spAutoFit/>
              </a:bodyPr>
              <a:lstStyle/>
              <a:p>
                <a:pPr>
                  <a:buNone/>
                </a:pPr>
                <a14:m>
                  <m:oMathPara xmlns:m="http://schemas.openxmlformats.org/officeDocument/2006/math">
                    <m:oMathParaPr>
                      <m:jc m:val="centerGroup"/>
                    </m:oMathParaPr>
                    <m:oMath xmlns:m="http://schemas.openxmlformats.org/officeDocument/2006/math">
                      <m:r>
                        <a:rPr lang="en-US" altLang="zh-CN" sz="1600" i="1" kern="100" smtClean="0">
                          <a:effectLst/>
                          <a:latin typeface="Cambria Math" panose="02040503050406030204" pitchFamily="18" charset="0"/>
                          <a:ea typeface="宋体" panose="02010600030101010101" pitchFamily="2" charset="-122"/>
                          <a:cs typeface="Times New Roman" panose="02020603050405020304" pitchFamily="18" charset="0"/>
                        </a:rPr>
                        <m:t>𝐷𝑖𝑔</m:t>
                      </m:r>
                      <m:r>
                        <a:rPr lang="en-US" altLang="zh-CN" sz="1600" i="1" kern="100" smtClean="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smtClean="0">
                          <a:effectLst/>
                          <a:latin typeface="Cambria Math" panose="02040503050406030204" pitchFamily="18" charset="0"/>
                          <a:ea typeface="宋体" panose="02010600030101010101" pitchFamily="2" charset="-122"/>
                          <a:cs typeface="Times New Roman" panose="02020603050405020304" pitchFamily="18" charset="0"/>
                        </a:rPr>
                        <m:t>𝐷𝑖𝑔</m:t>
                      </m:r>
                      <m:r>
                        <m:rPr>
                          <m:lit/>
                        </m:rP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_</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𝑑𝑖𝑟</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𝐷𝑖𝑔</m:t>
                      </m:r>
                      <m:r>
                        <m:rPr>
                          <m:lit/>
                        </m:rP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_</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𝑖𝑛𝑑</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𝑉𝐿</m:t>
                      </m:r>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d>
                        <m:d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𝑉𝐿</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m:t>
                              </m:r>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𝑀𝐿</m:t>
                      </m:r>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𝑀𝐿</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m:t>
                          </m:r>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e>
                          </m:acc>
                        </m:sub>
                      </m:sSub>
                    </m:oMath>
                  </m:oMathPara>
                </a14:m>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marL="533400"/>
                <a14:m>
                  <m:oMathPara xmlns:m="http://schemas.openxmlformats.org/officeDocument/2006/math">
                    <m:oMathParaPr>
                      <m:jc m:val="centerGroup"/>
                    </m:oMathParaPr>
                    <m:oMath xmlns:m="http://schemas.openxmlformats.org/officeDocument/2006/math">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limLow>
                        <m:limLow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limLowPr>
                        <m:e>
                          <m:groupChr>
                            <m:groupChr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groupChrPr>
                            <m:e>
                              <m:d>
                                <m:d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𝐷</m:t>
                                      </m:r>
                                    </m:sup>
                                  </m:sSub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𝐻</m:t>
                                      </m:r>
                                    </m:sup>
                                  </m:sSub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𝑉𝐿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𝐹</m:t>
                                      </m:r>
                                    </m:sup>
                                  </m:sSub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𝐷</m:t>
                                      </m:r>
                                    </m:sup>
                                  </m:sSub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𝐻</m:t>
                                      </m:r>
                                    </m:sup>
                                  </m:sSub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𝑀𝐿</m:t>
                                  </m:r>
                                  <m:sSubSup>
                                    <m:sSubSupPr>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kern="100">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𝑌</m:t>
                                          </m:r>
                                        </m:e>
                                      </m:acc>
                                    </m:e>
                                    <m:sub>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𝑑</m:t>
                                      </m:r>
                                    </m:sub>
                                    <m:sup>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𝐹</m:t>
                                      </m:r>
                                    </m:sup>
                                  </m:sSubSup>
                                </m:e>
                              </m:d>
                            </m:e>
                          </m:groupChr>
                        </m:e>
                        <m:lim>
                          <m:r>
                            <m:rPr>
                              <m:sty m:val="p"/>
                            </m:rPr>
                            <a:rPr lang="en-US" altLang="zh-CN" sz="1600" kern="100">
                              <a:effectLst/>
                              <a:latin typeface="Cambria Math" panose="02040503050406030204" pitchFamily="18" charset="0"/>
                              <a:ea typeface="宋体" panose="02010600030101010101" pitchFamily="2" charset="-122"/>
                              <a:cs typeface="Times New Roman" panose="02020603050405020304" pitchFamily="18" charset="0"/>
                            </a:rPr>
                            <m:t>Direct</m:t>
                          </m:r>
                          <m:r>
                            <a:rPr lang="en-US" altLang="zh-CN" sz="1600" kern="100">
                              <a:effectLst/>
                              <a:latin typeface="Cambria Math" panose="02040503050406030204" pitchFamily="18" charset="0"/>
                              <a:ea typeface="宋体" panose="02010600030101010101" pitchFamily="2" charset="-122"/>
                              <a:cs typeface="Times New Roman" panose="02020603050405020304" pitchFamily="18" charset="0"/>
                            </a:rPr>
                            <m:t> </m:t>
                          </m:r>
                          <m:r>
                            <m:rPr>
                              <m:sty m:val="p"/>
                            </m:rPr>
                            <a:rPr lang="en-US" altLang="zh-CN" sz="1600" kern="100">
                              <a:effectLst/>
                              <a:latin typeface="Cambria Math" panose="02040503050406030204" pitchFamily="18" charset="0"/>
                              <a:ea typeface="宋体" panose="02010600030101010101" pitchFamily="2" charset="-122"/>
                              <a:cs typeface="Times New Roman" panose="02020603050405020304" pitchFamily="18" charset="0"/>
                            </a:rPr>
                            <m:t>digitalization</m:t>
                          </m:r>
                          <m:r>
                            <a:rPr lang="en-US" altLang="zh-CN" sz="1600" kern="100">
                              <a:effectLst/>
                              <a:latin typeface="Cambria Math" panose="02040503050406030204" pitchFamily="18" charset="0"/>
                              <a:ea typeface="宋体" panose="02010600030101010101" pitchFamily="2" charset="-122"/>
                              <a:cs typeface="Times New Roman" panose="02020603050405020304" pitchFamily="18" charset="0"/>
                            </a:rPr>
                            <m:t> </m:t>
                          </m:r>
                          <m:r>
                            <m:rPr>
                              <m:sty m:val="p"/>
                            </m:rPr>
                            <a:rPr lang="en-US" altLang="zh-CN" sz="1600" kern="100">
                              <a:effectLst/>
                              <a:latin typeface="Cambria Math" panose="02040503050406030204" pitchFamily="18" charset="0"/>
                              <a:ea typeface="宋体" panose="02010600030101010101" pitchFamily="2" charset="-122"/>
                              <a:cs typeface="Times New Roman" panose="02020603050405020304" pitchFamily="18" charset="0"/>
                            </a:rPr>
                            <m:t>scale</m:t>
                          </m:r>
                        </m:lim>
                      </m:limLow>
                      <m:r>
                        <a:rPr lang="en-US" altLang="zh-CN" sz="1600" i="1" kern="100">
                          <a:effectLst/>
                          <a:latin typeface="Cambria Math" panose="02040503050406030204" pitchFamily="18" charset="0"/>
                          <a:ea typeface="宋体" panose="02010600030101010101" pitchFamily="2" charset="-122"/>
                          <a:cs typeface="Times New Roman" panose="02020603050405020304" pitchFamily="18" charset="0"/>
                        </a:rPr>
                        <m:t>+</m:t>
                      </m:r>
                    </m:oMath>
                  </m:oMathPara>
                </a14:m>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a:buNone/>
                </a:pPr>
                <a14:m>
                  <m:oMathPara xmlns:m="http://schemas.openxmlformats.org/officeDocument/2006/math">
                    <m:oMathParaPr>
                      <m:jc m:val="centerGroup"/>
                    </m:oMathParaPr>
                    <m:oMath xmlns:m="http://schemas.openxmlformats.org/officeDocument/2006/math">
                      <m:limLow>
                        <m:limLow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limLowPr>
                        <m:e>
                          <m:groupChr>
                            <m:groupChr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groupChrPr>
                            <m:e>
                              <m:eqArr>
                                <m:eqArr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eqArrPr>
                                <m:e>
                                  <m:d>
                                    <m:d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𝐷</m:t>
                                      </m:r>
                                    </m:sup>
                                  </m:sSub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d>
                                    <m:d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𝐻</m:t>
                                      </m:r>
                                    </m:sup>
                                  </m:sSub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d>
                                    <m:d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𝑉</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𝐹</m:t>
                                      </m:r>
                                    </m:sup>
                                  </m:sSub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e>
                                <m:e>
                                  <m:d>
                                    <m:d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𝐷</m:t>
                                      </m:r>
                                    </m:sup>
                                  </m:sSub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𝜇</m:t>
                                  </m:r>
                                  <m:d>
                                    <m:d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d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e>
                                  </m:d>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𝐻</m:t>
                                      </m:r>
                                    </m:sup>
                                  </m:sSub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𝜇</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𝑀𝐿</m:t>
                                  </m:r>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𝑀</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sSub>
                                    <m:sSub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𝐿</m:t>
                                      </m:r>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Sub>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m:t>
                                  </m:r>
                                  <m:sSubSup>
                                    <m:sSubSupPr>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sSubSupPr>
                                    <m:e>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𝑌</m:t>
                                          </m:r>
                                        </m:e>
                                      </m:acc>
                                    </m:e>
                                    <m:sub>
                                      <m:acc>
                                        <m:accPr>
                                          <m:chr m:val="̅"/>
                                          <m:ctrlPr>
                                            <a:rPr lang="zh-CN" altLang="zh-CN" sz="1600" i="1">
                                              <a:effectLst/>
                                              <a:latin typeface="Cambria Math" panose="02040503050406030204" pitchFamily="18" charset="0"/>
                                              <a:ea typeface="Cambria Math" panose="02040503050406030204" pitchFamily="18" charset="0"/>
                                              <a:cs typeface="Times New Roman" panose="02020603050405020304" pitchFamily="18" charset="0"/>
                                            </a:rPr>
                                          </m:ctrlPr>
                                        </m:accPr>
                                        <m:e>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𝑑</m:t>
                                          </m:r>
                                        </m:e>
                                      </m:acc>
                                    </m:sub>
                                    <m:sup>
                                      <m:r>
                                        <a:rPr lang="en-US" altLang="zh-CN" sz="1600" i="1">
                                          <a:effectLst/>
                                          <a:latin typeface="Cambria Math" panose="02040503050406030204" pitchFamily="18" charset="0"/>
                                          <a:ea typeface="宋体" panose="02010600030101010101" pitchFamily="2" charset="-122"/>
                                          <a:cs typeface="Times New Roman" panose="02020603050405020304" pitchFamily="18" charset="0"/>
                                        </a:rPr>
                                        <m:t>𝐹</m:t>
                                      </m:r>
                                    </m:sup>
                                  </m:sSubSup>
                                </m:e>
                              </m:eqArr>
                            </m:e>
                          </m:groupChr>
                        </m:e>
                        <m:lim>
                          <m:r>
                            <m:rPr>
                              <m:sty m:val="p"/>
                            </m:rPr>
                            <a:rPr lang="en-US" altLang="zh-CN" sz="1600">
                              <a:effectLst/>
                              <a:latin typeface="Cambria Math" panose="02040503050406030204" pitchFamily="18" charset="0"/>
                              <a:ea typeface="宋体" panose="02010600030101010101" pitchFamily="2" charset="-122"/>
                              <a:cs typeface="Times New Roman" panose="02020603050405020304" pitchFamily="18" charset="0"/>
                            </a:rPr>
                            <m:t>Indirect</m:t>
                          </m:r>
                          <m:r>
                            <a:rPr lang="en-US" altLang="zh-CN" sz="1600">
                              <a:effectLst/>
                              <a:latin typeface="Cambria Math" panose="02040503050406030204" pitchFamily="18" charset="0"/>
                              <a:ea typeface="宋体" panose="02010600030101010101" pitchFamily="2" charset="-122"/>
                              <a:cs typeface="Times New Roman" panose="02020603050405020304" pitchFamily="18" charset="0"/>
                            </a:rPr>
                            <m:t> </m:t>
                          </m:r>
                          <m:r>
                            <m:rPr>
                              <m:sty m:val="p"/>
                            </m:rPr>
                            <a:rPr lang="en-US" altLang="zh-CN" sz="1600">
                              <a:effectLst/>
                              <a:latin typeface="Cambria Math" panose="02040503050406030204" pitchFamily="18" charset="0"/>
                              <a:ea typeface="宋体" panose="02010600030101010101" pitchFamily="2" charset="-122"/>
                              <a:cs typeface="Times New Roman" panose="02020603050405020304" pitchFamily="18" charset="0"/>
                            </a:rPr>
                            <m:t>digitalization</m:t>
                          </m:r>
                          <m:r>
                            <a:rPr lang="en-US" altLang="zh-CN" sz="1600">
                              <a:effectLst/>
                              <a:latin typeface="Cambria Math" panose="02040503050406030204" pitchFamily="18" charset="0"/>
                              <a:ea typeface="宋体" panose="02010600030101010101" pitchFamily="2" charset="-122"/>
                              <a:cs typeface="Times New Roman" panose="02020603050405020304" pitchFamily="18" charset="0"/>
                            </a:rPr>
                            <m:t> </m:t>
                          </m:r>
                          <m:r>
                            <m:rPr>
                              <m:sty m:val="p"/>
                            </m:rPr>
                            <a:rPr lang="en-US" altLang="zh-CN" sz="1600">
                              <a:effectLst/>
                              <a:latin typeface="Cambria Math" panose="02040503050406030204" pitchFamily="18" charset="0"/>
                              <a:ea typeface="宋体" panose="02010600030101010101" pitchFamily="2" charset="-122"/>
                              <a:cs typeface="Times New Roman" panose="02020603050405020304" pitchFamily="18" charset="0"/>
                            </a:rPr>
                            <m:t>scale</m:t>
                          </m:r>
                        </m:lim>
                      </m:limLow>
                    </m:oMath>
                  </m:oMathPara>
                </a14:m>
                <a:endParaRPr lang="zh-CN" altLang="en-US" sz="1600" dirty="0"/>
              </a:p>
            </p:txBody>
          </p:sp>
        </mc:Choice>
        <mc:Fallback xmlns="">
          <p:sp>
            <p:nvSpPr>
              <p:cNvPr id="12" name="文本框 11">
                <a:extLst>
                  <a:ext uri="{FF2B5EF4-FFF2-40B4-BE49-F238E27FC236}">
                    <a16:creationId xmlns:a16="http://schemas.microsoft.com/office/drawing/2014/main" id="{7E547A30-42CC-55A5-EBAA-0253D33EBED0}"/>
                  </a:ext>
                </a:extLst>
              </p:cNvPr>
              <p:cNvSpPr txBox="1">
                <a:spLocks noRot="1" noChangeAspect="1" noMove="1" noResize="1" noEditPoints="1" noAdjustHandles="1" noChangeArrowheads="1" noChangeShapeType="1" noTextEdit="1"/>
              </p:cNvSpPr>
              <p:nvPr/>
            </p:nvSpPr>
            <p:spPr>
              <a:xfrm>
                <a:off x="472482" y="2343917"/>
                <a:ext cx="6094378" cy="1933543"/>
              </a:xfrm>
              <a:prstGeom prst="rect">
                <a:avLst/>
              </a:prstGeom>
              <a:blipFill>
                <a:blip r:embed="rId4"/>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6" name="文本框 15">
                <a:extLst>
                  <a:ext uri="{FF2B5EF4-FFF2-40B4-BE49-F238E27FC236}">
                    <a16:creationId xmlns:a16="http://schemas.microsoft.com/office/drawing/2014/main" id="{DF736DCD-B7A1-FA29-420B-CDFE572BBBA4}"/>
                  </a:ext>
                </a:extLst>
              </p:cNvPr>
              <p:cNvSpPr txBox="1"/>
              <p:nvPr/>
            </p:nvSpPr>
            <p:spPr>
              <a:xfrm>
                <a:off x="729574" y="4450089"/>
                <a:ext cx="4747551" cy="33855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zh-CN" altLang="en-US" sz="1600" i="1" smtClean="0">
                          <a:latin typeface="Cambria Math" panose="02040503050406030204" pitchFamily="18" charset="0"/>
                        </a:rPr>
                        <m:t>𝐷</m:t>
                      </m:r>
                      <m:r>
                        <m:rPr>
                          <m:lit/>
                        </m:rPr>
                        <a:rPr lang="zh-CN" altLang="en-US" sz="1600" i="0">
                          <a:latin typeface="Cambria Math" panose="02040503050406030204" pitchFamily="18" charset="0"/>
                        </a:rPr>
                        <m:t>_</m:t>
                      </m:r>
                      <m:r>
                        <a:rPr lang="zh-CN" altLang="en-US" sz="1600" i="1">
                          <a:latin typeface="Cambria Math" panose="02040503050406030204" pitchFamily="18" charset="0"/>
                        </a:rPr>
                        <m:t>𝑟𝑎𝑡𝑒</m:t>
                      </m:r>
                      <m:r>
                        <a:rPr lang="zh-CN" altLang="en-US" sz="1600" i="0">
                          <a:latin typeface="Cambria Math" panose="02040503050406030204" pitchFamily="18" charset="0"/>
                        </a:rPr>
                        <m:t>=</m:t>
                      </m:r>
                      <m:f>
                        <m:fPr>
                          <m:type m:val="lin"/>
                          <m:ctrlPr>
                            <a:rPr lang="zh-CN" altLang="en-US" sz="1600" i="1">
                              <a:latin typeface="Cambria Math" panose="02040503050406030204" pitchFamily="18" charset="0"/>
                            </a:rPr>
                          </m:ctrlPr>
                        </m:fPr>
                        <m:num>
                          <m:r>
                            <a:rPr lang="zh-CN" altLang="en-US" sz="1600" i="1">
                              <a:latin typeface="Cambria Math" panose="02040503050406030204" pitchFamily="18" charset="0"/>
                            </a:rPr>
                            <m:t>𝐷𝑖𝑔</m:t>
                          </m:r>
                        </m:num>
                        <m:den>
                          <m:sSup>
                            <m:sSupPr>
                              <m:ctrlPr>
                                <a:rPr lang="zh-CN" altLang="en-US" sz="1600" i="1">
                                  <a:solidFill>
                                    <a:srgbClr val="836967"/>
                                  </a:solidFill>
                                  <a:latin typeface="Cambria Math" panose="02040503050406030204" pitchFamily="18" charset="0"/>
                                </a:rPr>
                              </m:ctrlPr>
                            </m:sSupPr>
                            <m:e>
                              <m:r>
                                <a:rPr lang="zh-CN" altLang="en-US" sz="1600" i="1">
                                  <a:latin typeface="Cambria Math" panose="02040503050406030204" pitchFamily="18" charset="0"/>
                                </a:rPr>
                                <m:t>𝑌</m:t>
                              </m:r>
                            </m:e>
                            <m:sup>
                              <m:r>
                                <a:rPr lang="zh-CN" altLang="en-US" sz="1600" i="0">
                                  <a:latin typeface="Cambria Math" panose="02040503050406030204" pitchFamily="18" charset="0"/>
                                </a:rPr>
                                <m:t>′</m:t>
                              </m:r>
                            </m:sup>
                          </m:sSup>
                        </m:den>
                      </m:f>
                      <m:r>
                        <a:rPr lang="zh-CN" altLang="en-US" sz="1600" i="0">
                          <a:latin typeface="Cambria Math" panose="02040503050406030204" pitchFamily="18" charset="0"/>
                        </a:rPr>
                        <m:t>=</m:t>
                      </m:r>
                      <m:f>
                        <m:fPr>
                          <m:type m:val="lin"/>
                          <m:ctrlPr>
                            <a:rPr lang="zh-CN" altLang="en-US" sz="1600" i="1">
                              <a:latin typeface="Cambria Math" panose="02040503050406030204" pitchFamily="18" charset="0"/>
                            </a:rPr>
                          </m:ctrlPr>
                        </m:fPr>
                        <m:num>
                          <m:r>
                            <a:rPr lang="zh-CN" altLang="en-US" sz="1600" i="1">
                              <a:latin typeface="Cambria Math" panose="02040503050406030204" pitchFamily="18" charset="0"/>
                            </a:rPr>
                            <m:t>𝐷𝑖𝑔</m:t>
                          </m:r>
                          <m:r>
                            <m:rPr>
                              <m:lit/>
                            </m:rPr>
                            <a:rPr lang="zh-CN" altLang="en-US" sz="1600" i="0">
                              <a:latin typeface="Cambria Math" panose="02040503050406030204" pitchFamily="18" charset="0"/>
                            </a:rPr>
                            <m:t>_</m:t>
                          </m:r>
                          <m:r>
                            <a:rPr lang="zh-CN" altLang="en-US" sz="1600" i="1">
                              <a:latin typeface="Cambria Math" panose="02040503050406030204" pitchFamily="18" charset="0"/>
                            </a:rPr>
                            <m:t>𝑑𝑖𝑟</m:t>
                          </m:r>
                        </m:num>
                        <m:den>
                          <m:sSup>
                            <m:sSupPr>
                              <m:ctrlPr>
                                <a:rPr lang="zh-CN" altLang="en-US" sz="1600" i="1">
                                  <a:solidFill>
                                    <a:srgbClr val="836967"/>
                                  </a:solidFill>
                                  <a:latin typeface="Cambria Math" panose="02040503050406030204" pitchFamily="18" charset="0"/>
                                </a:rPr>
                              </m:ctrlPr>
                            </m:sSupPr>
                            <m:e>
                              <m:r>
                                <a:rPr lang="zh-CN" altLang="en-US" sz="1600" i="1">
                                  <a:latin typeface="Cambria Math" panose="02040503050406030204" pitchFamily="18" charset="0"/>
                                </a:rPr>
                                <m:t>𝑌</m:t>
                              </m:r>
                            </m:e>
                            <m:sup>
                              <m:r>
                                <a:rPr lang="zh-CN" altLang="en-US" sz="1600" i="0">
                                  <a:latin typeface="Cambria Math" panose="02040503050406030204" pitchFamily="18" charset="0"/>
                                </a:rPr>
                                <m:t>′</m:t>
                              </m:r>
                            </m:sup>
                          </m:sSup>
                        </m:den>
                      </m:f>
                      <m:r>
                        <a:rPr lang="zh-CN" altLang="en-US" sz="1600" i="0">
                          <a:latin typeface="Cambria Math" panose="02040503050406030204" pitchFamily="18" charset="0"/>
                        </a:rPr>
                        <m:t>+</m:t>
                      </m:r>
                      <m:f>
                        <m:fPr>
                          <m:type m:val="lin"/>
                          <m:ctrlPr>
                            <a:rPr lang="zh-CN" altLang="en-US" sz="1600" i="1">
                              <a:latin typeface="Cambria Math" panose="02040503050406030204" pitchFamily="18" charset="0"/>
                            </a:rPr>
                          </m:ctrlPr>
                        </m:fPr>
                        <m:num>
                          <m:r>
                            <a:rPr lang="zh-CN" altLang="en-US" sz="1600" i="1">
                              <a:latin typeface="Cambria Math" panose="02040503050406030204" pitchFamily="18" charset="0"/>
                            </a:rPr>
                            <m:t>𝐷𝑖𝑔</m:t>
                          </m:r>
                          <m:r>
                            <m:rPr>
                              <m:lit/>
                            </m:rPr>
                            <a:rPr lang="zh-CN" altLang="en-US" sz="1600" i="0">
                              <a:latin typeface="Cambria Math" panose="02040503050406030204" pitchFamily="18" charset="0"/>
                            </a:rPr>
                            <m:t>_</m:t>
                          </m:r>
                          <m:r>
                            <a:rPr lang="zh-CN" altLang="en-US" sz="1600" i="1">
                              <a:latin typeface="Cambria Math" panose="02040503050406030204" pitchFamily="18" charset="0"/>
                            </a:rPr>
                            <m:t>𝑖𝑛𝑑</m:t>
                          </m:r>
                        </m:num>
                        <m:den>
                          <m:sSup>
                            <m:sSupPr>
                              <m:ctrlPr>
                                <a:rPr lang="zh-CN" altLang="en-US" sz="1600" i="1">
                                  <a:solidFill>
                                    <a:srgbClr val="836967"/>
                                  </a:solidFill>
                                  <a:latin typeface="Cambria Math" panose="02040503050406030204" pitchFamily="18" charset="0"/>
                                </a:rPr>
                              </m:ctrlPr>
                            </m:sSupPr>
                            <m:e>
                              <m:r>
                                <a:rPr lang="zh-CN" altLang="en-US" sz="1600" i="1">
                                  <a:latin typeface="Cambria Math" panose="02040503050406030204" pitchFamily="18" charset="0"/>
                                </a:rPr>
                                <m:t>𝑌</m:t>
                              </m:r>
                            </m:e>
                            <m:sup>
                              <m:r>
                                <a:rPr lang="zh-CN" altLang="en-US" sz="1600" i="0">
                                  <a:latin typeface="Cambria Math" panose="02040503050406030204" pitchFamily="18" charset="0"/>
                                </a:rPr>
                                <m:t>′</m:t>
                              </m:r>
                            </m:sup>
                          </m:sSup>
                        </m:den>
                      </m:f>
                    </m:oMath>
                  </m:oMathPara>
                </a14:m>
                <a:endParaRPr lang="zh-CN" altLang="en-US" sz="1600" dirty="0"/>
              </a:p>
            </p:txBody>
          </p:sp>
        </mc:Choice>
        <mc:Fallback xmlns="">
          <p:sp>
            <p:nvSpPr>
              <p:cNvPr id="16" name="文本框 15">
                <a:extLst>
                  <a:ext uri="{FF2B5EF4-FFF2-40B4-BE49-F238E27FC236}">
                    <a16:creationId xmlns:a16="http://schemas.microsoft.com/office/drawing/2014/main" id="{DF736DCD-B7A1-FA29-420B-CDFE572BBBA4}"/>
                  </a:ext>
                </a:extLst>
              </p:cNvPr>
              <p:cNvSpPr txBox="1">
                <a:spLocks noRot="1" noChangeAspect="1" noMove="1" noResize="1" noEditPoints="1" noAdjustHandles="1" noChangeArrowheads="1" noChangeShapeType="1" noTextEdit="1"/>
              </p:cNvSpPr>
              <p:nvPr/>
            </p:nvSpPr>
            <p:spPr>
              <a:xfrm>
                <a:off x="729574" y="4450089"/>
                <a:ext cx="4747551" cy="338554"/>
              </a:xfrm>
              <a:prstGeom prst="rect">
                <a:avLst/>
              </a:prstGeom>
              <a:blipFill>
                <a:blip r:embed="rId5"/>
                <a:stretch>
                  <a:fillRect t="-101786" r="-1928" b="-162500"/>
                </a:stretch>
              </a:blipFill>
            </p:spPr>
            <p:txBody>
              <a:bodyPr/>
              <a:lstStyle/>
              <a:p>
                <a:r>
                  <a:rPr lang="zh-CN" altLang="en-US">
                    <a:noFill/>
                  </a:rPr>
                  <a:t> </a:t>
                </a:r>
              </a:p>
            </p:txBody>
          </p:sp>
        </mc:Fallback>
      </mc:AlternateContent>
      <p:sp>
        <p:nvSpPr>
          <p:cNvPr id="18" name="文本框 17">
            <a:extLst>
              <a:ext uri="{FF2B5EF4-FFF2-40B4-BE49-F238E27FC236}">
                <a16:creationId xmlns:a16="http://schemas.microsoft.com/office/drawing/2014/main" id="{A5D633E3-E9B6-A035-D331-871EE9916D75}"/>
              </a:ext>
            </a:extLst>
          </p:cNvPr>
          <p:cNvSpPr txBox="1"/>
          <p:nvPr/>
        </p:nvSpPr>
        <p:spPr>
          <a:xfrm>
            <a:off x="646886" y="5050443"/>
            <a:ext cx="11394796" cy="364843"/>
          </a:xfrm>
          <a:prstGeom prst="rect">
            <a:avLst/>
          </a:prstGeom>
          <a:noFill/>
          <a:ln>
            <a:noFill/>
          </a:ln>
        </p:spPr>
        <p:txBody>
          <a:bodyPr wrap="square">
            <a:spAutoFit/>
          </a:bodyPr>
          <a:lstStyle/>
          <a:p>
            <a:pPr marL="285750" indent="-285750">
              <a:lnSpc>
                <a:spcPts val="2200"/>
              </a:lnSpc>
              <a:spcAft>
                <a:spcPts val="1200"/>
              </a:spcAft>
              <a:buFont typeface="Wingdings" panose="05000000000000000000" pitchFamily="2" charset="2"/>
              <a:buChar char="ü"/>
            </a:pPr>
            <a:r>
              <a:rPr lang="en-US" altLang="zh-CN" b="1" dirty="0">
                <a:latin typeface="Times New Roman" panose="02020603050405020304" pitchFamily="18" charset="0"/>
                <a:cs typeface="Times New Roman" panose="02020603050405020304" pitchFamily="18" charset="0"/>
              </a:rPr>
              <a:t>Decomposition of driving factors </a:t>
            </a:r>
            <a:r>
              <a:rPr lang="en-US" altLang="zh-CN" dirty="0">
                <a:latin typeface="Times New Roman" panose="02020603050405020304" pitchFamily="18" charset="0"/>
                <a:cs typeface="Times New Roman" panose="02020603050405020304" pitchFamily="18" charset="0"/>
              </a:rPr>
              <a:t>(the structural decomposition analysis, SDA)</a:t>
            </a:r>
          </a:p>
        </p:txBody>
      </p:sp>
      <mc:AlternateContent xmlns:mc="http://schemas.openxmlformats.org/markup-compatibility/2006" xmlns:a14="http://schemas.microsoft.com/office/drawing/2010/main">
        <mc:Choice Requires="a14">
          <p:sp>
            <p:nvSpPr>
              <p:cNvPr id="24" name="文本框 23">
                <a:extLst>
                  <a:ext uri="{FF2B5EF4-FFF2-40B4-BE49-F238E27FC236}">
                    <a16:creationId xmlns:a16="http://schemas.microsoft.com/office/drawing/2014/main" id="{CEE5D576-C0C8-2D5E-6140-24F63043B180}"/>
                  </a:ext>
                </a:extLst>
              </p:cNvPr>
              <p:cNvSpPr txBox="1"/>
              <p:nvPr/>
            </p:nvSpPr>
            <p:spPr>
              <a:xfrm>
                <a:off x="926181" y="5496095"/>
                <a:ext cx="10260309" cy="1170192"/>
              </a:xfrm>
              <a:prstGeom prst="rect">
                <a:avLst/>
              </a:prstGeom>
              <a:noFill/>
            </p:spPr>
            <p:txBody>
              <a:bodyPr wrap="square">
                <a:spAutoFit/>
              </a:bodyPr>
              <a:lstStyle/>
              <a:p>
                <a14:m>
                  <m:oMath xmlns:m="http://schemas.openxmlformats.org/officeDocument/2006/math">
                    <m:sSup>
                      <m:sSupPr>
                        <m:ctrlPr>
                          <a:rPr lang="zh-CN" altLang="en-US" sz="1600" i="1" smtClean="0">
                            <a:solidFill>
                              <a:srgbClr val="836967"/>
                            </a:solidFill>
                            <a:latin typeface="Cambria Math" panose="02040503050406030204" pitchFamily="18" charset="0"/>
                          </a:rPr>
                        </m:ctrlPr>
                      </m:sSupPr>
                      <m:e>
                        <m:r>
                          <a:rPr lang="zh-CN" altLang="en-US" sz="1600" i="1">
                            <a:latin typeface="Cambria Math" panose="02040503050406030204" pitchFamily="18" charset="0"/>
                          </a:rPr>
                          <m:t>∆</m:t>
                        </m:r>
                        <m:r>
                          <a:rPr lang="zh-CN" altLang="en-US" sz="1600" i="1">
                            <a:latin typeface="Cambria Math" panose="02040503050406030204" pitchFamily="18" charset="0"/>
                          </a:rPr>
                          <m:t>𝐷</m:t>
                        </m:r>
                        <m:r>
                          <m:rPr>
                            <m:lit/>
                          </m:rPr>
                          <a:rPr lang="zh-CN" altLang="en-US" sz="1600" i="1">
                            <a:latin typeface="Cambria Math" panose="02040503050406030204" pitchFamily="18" charset="0"/>
                          </a:rPr>
                          <m:t>_</m:t>
                        </m:r>
                        <m:r>
                          <a:rPr lang="zh-CN" altLang="en-US" sz="1600" i="1">
                            <a:latin typeface="Cambria Math" panose="02040503050406030204" pitchFamily="18" charset="0"/>
                          </a:rPr>
                          <m:t>𝑟𝑎𝑡𝑒</m:t>
                        </m:r>
                      </m:e>
                      <m:sup>
                        <m:r>
                          <a:rPr lang="zh-CN" altLang="en-US" sz="1600" i="1">
                            <a:latin typeface="Cambria Math" panose="02040503050406030204" pitchFamily="18" charset="0"/>
                          </a:rPr>
                          <m:t>𝑡</m:t>
                        </m:r>
                        <m:r>
                          <a:rPr lang="zh-CN" altLang="en-US" sz="1600" i="1">
                            <a:latin typeface="Cambria Math" panose="02040503050406030204" pitchFamily="18" charset="0"/>
                          </a:rPr>
                          <m:t>1−</m:t>
                        </m:r>
                        <m:r>
                          <a:rPr lang="zh-CN" altLang="en-US" sz="1600" i="1">
                            <a:latin typeface="Cambria Math" panose="02040503050406030204" pitchFamily="18" charset="0"/>
                          </a:rPr>
                          <m:t>𝑡</m:t>
                        </m:r>
                        <m:r>
                          <a:rPr lang="zh-CN" altLang="en-US" sz="1600" i="1">
                            <a:latin typeface="Cambria Math" panose="02040503050406030204" pitchFamily="18" charset="0"/>
                          </a:rPr>
                          <m:t>0</m:t>
                        </m:r>
                      </m:sup>
                    </m:sSup>
                  </m:oMath>
                </a14:m>
                <a:r>
                  <a:rPr lang="en-US" altLang="zh-CN" sz="1600" i="1" dirty="0">
                    <a:latin typeface="Times New Roman" panose="02020603050405020304" pitchFamily="18" charset="0"/>
                    <a:cs typeface="Times New Roman" panose="02020603050405020304" pitchFamily="18" charset="0"/>
                  </a:rPr>
                  <a:t>=</a:t>
                </a:r>
                <a14:m>
                  <m:oMath xmlns:m="http://schemas.openxmlformats.org/officeDocument/2006/math">
                    <m:limLow>
                      <m:limLowPr>
                        <m:ctrlPr>
                          <a:rPr lang="en-US" altLang="zh-CN" sz="1600" i="1" smtClean="0">
                            <a:latin typeface="Cambria Math" panose="02040503050406030204" pitchFamily="18" charset="0"/>
                          </a:rPr>
                        </m:ctrlPr>
                      </m:limLowPr>
                      <m:e>
                        <m:groupChr>
                          <m:groupChrPr>
                            <m:chr m:val="⏟"/>
                            <m:ctrlPr>
                              <a:rPr lang="en-US" altLang="zh-CN" sz="1600" i="1" smtClean="0">
                                <a:latin typeface="Cambria Math" panose="02040503050406030204" pitchFamily="18" charset="0"/>
                              </a:rPr>
                            </m:ctrlPr>
                          </m:groupChrPr>
                          <m:e>
                            <m:r>
                              <a:rPr lang="en-US" altLang="zh-CN" sz="1600" i="1">
                                <a:latin typeface="Cambria Math" panose="02040503050406030204" pitchFamily="18" charset="0"/>
                              </a:rPr>
                              <m:t>𝑓</m:t>
                            </m:r>
                            <m:d>
                              <m:dPr>
                                <m:ctrlPr>
                                  <a:rPr lang="zh-CN" altLang="en-US" sz="1600" i="1">
                                    <a:latin typeface="Cambria Math" panose="02040503050406030204" pitchFamily="18" charset="0"/>
                                  </a:rPr>
                                </m:ctrlPr>
                              </m:dPr>
                              <m:e>
                                <m:r>
                                  <a:rPr lang="en-US" altLang="zh-CN" sz="1600" i="1">
                                    <a:latin typeface="Cambria Math" panose="02040503050406030204" pitchFamily="18" charset="0"/>
                                  </a:rPr>
                                  <m:t>∆</m:t>
                                </m:r>
                                <m:r>
                                  <a:rPr lang="en-US" altLang="zh-CN" sz="1600" i="1">
                                    <a:latin typeface="Cambria Math" panose="02040503050406030204" pitchFamily="18" charset="0"/>
                                  </a:rPr>
                                  <m:t>𝑑𝑖𝑟</m:t>
                                </m:r>
                              </m:e>
                            </m:d>
                          </m:e>
                        </m:groupChr>
                      </m:e>
                      <m:lim>
                        <m:eqArr>
                          <m:eqArrPr>
                            <m:ctrlPr>
                              <a:rPr lang="en-US" altLang="zh-CN" sz="1600" b="0" i="1" smtClean="0">
                                <a:latin typeface="Cambria Math" panose="02040503050406030204" pitchFamily="18" charset="0"/>
                              </a:rPr>
                            </m:ctrlPr>
                          </m:eqArrPr>
                          <m:e>
                            <m:r>
                              <m:rPr>
                                <m:sty m:val="p"/>
                              </m:rPr>
                              <a:rPr lang="en-US" altLang="zh-CN" sz="1600" b="0" i="0" smtClean="0">
                                <a:latin typeface="Cambria Math" panose="02040503050406030204" pitchFamily="18" charset="0"/>
                              </a:rPr>
                              <m:t>D</m:t>
                            </m:r>
                            <m:r>
                              <m:rPr>
                                <m:sty m:val="p"/>
                              </m:rPr>
                              <a:rPr lang="en-US" altLang="zh-CN" sz="1600" i="0">
                                <a:latin typeface="Cambria Math" panose="02040503050406030204" pitchFamily="18" charset="0"/>
                              </a:rPr>
                              <m:t>irect</m:t>
                            </m:r>
                            <m:r>
                              <a:rPr lang="en-US" altLang="zh-CN" sz="1600" i="0">
                                <a:latin typeface="Cambria Math" panose="02040503050406030204" pitchFamily="18" charset="0"/>
                              </a:rPr>
                              <m:t> </m:t>
                            </m:r>
                            <m:r>
                              <m:rPr>
                                <m:sty m:val="p"/>
                              </m:rPr>
                              <a:rPr lang="en-US" altLang="zh-CN" sz="1600" i="0">
                                <a:latin typeface="Cambria Math" panose="02040503050406030204" pitchFamily="18" charset="0"/>
                              </a:rPr>
                              <m:t>digitalization</m:t>
                            </m:r>
                            <m:r>
                              <a:rPr lang="en-US" altLang="zh-CN" sz="1600" i="0">
                                <a:latin typeface="Cambria Math" panose="02040503050406030204" pitchFamily="18" charset="0"/>
                              </a:rPr>
                              <m:t> </m:t>
                            </m:r>
                          </m:e>
                          <m:e>
                            <m:r>
                              <m:rPr>
                                <m:sty m:val="p"/>
                              </m:rPr>
                              <a:rPr lang="en-US" altLang="zh-CN" sz="1600" i="0">
                                <a:latin typeface="Cambria Math" panose="02040503050406030204" pitchFamily="18" charset="0"/>
                              </a:rPr>
                              <m:t>effect</m:t>
                            </m:r>
                          </m:e>
                        </m:eqArr>
                      </m:lim>
                    </m:limLow>
                    <m:r>
                      <a:rPr lang="en-US" altLang="zh-CN" sz="1600" i="1">
                        <a:latin typeface="Cambria Math" panose="02040503050406030204" pitchFamily="18" charset="0"/>
                      </a:rPr>
                      <m:t>+</m:t>
                    </m:r>
                    <m:limLow>
                      <m:limLowPr>
                        <m:ctrlPr>
                          <a:rPr lang="zh-CN" altLang="zh-CN" sz="1600" i="1">
                            <a:latin typeface="Cambria Math" panose="02040503050406030204" pitchFamily="18" charset="0"/>
                          </a:rPr>
                        </m:ctrlPr>
                      </m:limLowPr>
                      <m:e>
                        <m:groupChr>
                          <m:groupChrPr>
                            <m:chr m:val="⏟"/>
                            <m:ctrlPr>
                              <a:rPr lang="zh-CN" altLang="zh-CN" sz="1600" i="1">
                                <a:latin typeface="Cambria Math" panose="02040503050406030204" pitchFamily="18" charset="0"/>
                              </a:rPr>
                            </m:ctrlPr>
                          </m:groupChrPr>
                          <m:e>
                            <m:limLow>
                              <m:limLowPr>
                                <m:ctrlPr>
                                  <a:rPr lang="en-US" altLang="zh-CN" sz="1600" i="1" smtClean="0">
                                    <a:latin typeface="Cambria Math" panose="02040503050406030204" pitchFamily="18" charset="0"/>
                                  </a:rPr>
                                </m:ctrlPr>
                              </m:limLowPr>
                              <m:e>
                                <m:groupChr>
                                  <m:groupChrPr>
                                    <m:chr m:val="⏟"/>
                                    <m:ctrlPr>
                                      <a:rPr lang="en-US" altLang="zh-CN" sz="1600" i="1" smtClean="0">
                                        <a:latin typeface="Cambria Math" panose="02040503050406030204" pitchFamily="18" charset="0"/>
                                      </a:rPr>
                                    </m:ctrlPr>
                                  </m:groupChrPr>
                                  <m:e>
                                    <m:r>
                                      <a:rPr lang="en-US" altLang="zh-CN" sz="1600" i="1">
                                        <a:latin typeface="Cambria Math" panose="02040503050406030204" pitchFamily="18" charset="0"/>
                                      </a:rPr>
                                      <m:t>𝑓</m:t>
                                    </m:r>
                                    <m:d>
                                      <m:dPr>
                                        <m:ctrlPr>
                                          <a:rPr lang="zh-CN" altLang="zh-CN" sz="1600" i="1">
                                            <a:latin typeface="Cambria Math" panose="02040503050406030204" pitchFamily="18" charset="0"/>
                                          </a:rPr>
                                        </m:ctrlPr>
                                      </m:dPr>
                                      <m:e>
                                        <m:r>
                                          <a:rPr lang="en-US" altLang="zh-CN" sz="1600" i="1">
                                            <a:latin typeface="Cambria Math" panose="02040503050406030204" pitchFamily="18" charset="0"/>
                                          </a:rPr>
                                          <m:t>∆</m:t>
                                        </m:r>
                                        <m:r>
                                          <a:rPr lang="en-US" altLang="zh-CN" sz="1600" i="1">
                                            <a:latin typeface="Cambria Math" panose="02040503050406030204" pitchFamily="18" charset="0"/>
                                          </a:rPr>
                                          <m:t>𝑉</m:t>
                                        </m:r>
                                      </m:e>
                                    </m:d>
                                  </m:e>
                                </m:groupChr>
                              </m:e>
                              <m:lim>
                                <m:eqArr>
                                  <m:eqArrPr>
                                    <m:ctrlPr>
                                      <a:rPr lang="en-US" altLang="zh-CN" sz="1600" i="1">
                                        <a:latin typeface="Cambria Math" panose="02040503050406030204" pitchFamily="18" charset="0"/>
                                      </a:rPr>
                                    </m:ctrlPr>
                                  </m:eqArrPr>
                                  <m:e>
                                    <m:r>
                                      <m:rPr>
                                        <m:sty m:val="p"/>
                                      </m:rPr>
                                      <a:rPr lang="en-US" altLang="zh-CN" sz="1600">
                                        <a:latin typeface="Cambria Math" panose="02040503050406030204" pitchFamily="18" charset="0"/>
                                      </a:rPr>
                                      <m:t>Domestic</m:t>
                                    </m:r>
                                    <m:r>
                                      <a:rPr lang="en-US" altLang="zh-CN" sz="1600">
                                        <a:latin typeface="Cambria Math" panose="02040503050406030204" pitchFamily="18" charset="0"/>
                                      </a:rPr>
                                      <m:t> </m:t>
                                    </m:r>
                                    <m:r>
                                      <m:rPr>
                                        <m:sty m:val="p"/>
                                      </m:rPr>
                                      <a:rPr lang="en-US" altLang="zh-CN" sz="1600">
                                        <a:latin typeface="Cambria Math" panose="02040503050406030204" pitchFamily="18" charset="0"/>
                                      </a:rPr>
                                      <m:t>intensity</m:t>
                                    </m:r>
                                    <m:r>
                                      <a:rPr lang="en-US" altLang="zh-CN" sz="1600">
                                        <a:latin typeface="Cambria Math" panose="02040503050406030204" pitchFamily="18" charset="0"/>
                                      </a:rPr>
                                      <m:t> </m:t>
                                    </m:r>
                                  </m:e>
                                  <m:e>
                                    <m:r>
                                      <m:rPr>
                                        <m:sty m:val="p"/>
                                      </m:rPr>
                                      <a:rPr lang="en-US" altLang="zh-CN" sz="1600">
                                        <a:latin typeface="Cambria Math" panose="02040503050406030204" pitchFamily="18" charset="0"/>
                                      </a:rPr>
                                      <m:t>effect</m:t>
                                    </m:r>
                                  </m:e>
                                </m:eqArr>
                              </m:lim>
                            </m:limLow>
                            <m:r>
                              <a:rPr lang="en-US" altLang="zh-CN" sz="1600" i="1">
                                <a:latin typeface="Cambria Math" panose="02040503050406030204" pitchFamily="18" charset="0"/>
                              </a:rPr>
                              <m:t>+</m:t>
                            </m:r>
                            <m:limLow>
                              <m:limLowPr>
                                <m:ctrlPr>
                                  <a:rPr lang="en-US" altLang="zh-CN" sz="1600" i="1">
                                    <a:latin typeface="Cambria Math" panose="02040503050406030204" pitchFamily="18" charset="0"/>
                                  </a:rPr>
                                </m:ctrlPr>
                              </m:limLowPr>
                              <m:e>
                                <m:groupChr>
                                  <m:groupChrPr>
                                    <m:chr m:val="⏟"/>
                                    <m:ctrlPr>
                                      <a:rPr lang="en-US" altLang="zh-CN" sz="1600" i="1">
                                        <a:latin typeface="Cambria Math" panose="02040503050406030204" pitchFamily="18" charset="0"/>
                                      </a:rPr>
                                    </m:ctrlPr>
                                  </m:groupChrPr>
                                  <m:e>
                                    <m:r>
                                      <a:rPr lang="en-US" altLang="zh-CN" sz="1600" i="1">
                                        <a:latin typeface="Cambria Math" panose="02040503050406030204" pitchFamily="18" charset="0"/>
                                      </a:rPr>
                                      <m:t>𝑓</m:t>
                                    </m:r>
                                    <m:d>
                                      <m:dPr>
                                        <m:ctrlPr>
                                          <a:rPr lang="zh-CN" altLang="zh-CN" sz="1600" i="1">
                                            <a:latin typeface="Cambria Math" panose="02040503050406030204" pitchFamily="18" charset="0"/>
                                          </a:rPr>
                                        </m:ctrlPr>
                                      </m:dPr>
                                      <m:e>
                                        <m:r>
                                          <a:rPr lang="en-US" altLang="zh-CN" sz="1600" i="1">
                                            <a:latin typeface="Cambria Math" panose="02040503050406030204" pitchFamily="18" charset="0"/>
                                          </a:rPr>
                                          <m:t>∆</m:t>
                                        </m:r>
                                        <m:r>
                                          <a:rPr lang="en-US" altLang="zh-CN" sz="1600" b="0" i="1" smtClean="0">
                                            <a:latin typeface="Cambria Math" panose="02040503050406030204" pitchFamily="18" charset="0"/>
                                          </a:rPr>
                                          <m:t>𝑀</m:t>
                                        </m:r>
                                      </m:e>
                                    </m:d>
                                  </m:e>
                                </m:groupChr>
                              </m:e>
                              <m:lim>
                                <m:eqArr>
                                  <m:eqArrPr>
                                    <m:ctrlPr>
                                      <a:rPr lang="en-US" altLang="zh-CN" sz="1600" i="1">
                                        <a:latin typeface="Cambria Math" panose="02040503050406030204" pitchFamily="18" charset="0"/>
                                      </a:rPr>
                                    </m:ctrlPr>
                                  </m:eqArrPr>
                                  <m:e>
                                    <m:r>
                                      <m:rPr>
                                        <m:sty m:val="p"/>
                                      </m:rPr>
                                      <a:rPr lang="en-US" altLang="zh-CN" sz="1600">
                                        <a:latin typeface="Cambria Math" panose="02040503050406030204" pitchFamily="18" charset="0"/>
                                      </a:rPr>
                                      <m:t>Import</m:t>
                                    </m:r>
                                    <m:r>
                                      <a:rPr lang="en-US" altLang="zh-CN" sz="1600">
                                        <a:latin typeface="Cambria Math" panose="02040503050406030204" pitchFamily="18" charset="0"/>
                                      </a:rPr>
                                      <m:t> </m:t>
                                    </m:r>
                                    <m:r>
                                      <m:rPr>
                                        <m:sty m:val="p"/>
                                      </m:rPr>
                                      <a:rPr lang="en-US" altLang="zh-CN" sz="1600">
                                        <a:latin typeface="Cambria Math" panose="02040503050406030204" pitchFamily="18" charset="0"/>
                                      </a:rPr>
                                      <m:t>intensity</m:t>
                                    </m:r>
                                    <m:r>
                                      <a:rPr lang="en-US" altLang="zh-CN" sz="1600">
                                        <a:latin typeface="Cambria Math" panose="02040503050406030204" pitchFamily="18" charset="0"/>
                                      </a:rPr>
                                      <m:t> </m:t>
                                    </m:r>
                                  </m:e>
                                  <m:e>
                                    <m:r>
                                      <m:rPr>
                                        <m:sty m:val="p"/>
                                      </m:rPr>
                                      <a:rPr lang="en-US" altLang="zh-CN" sz="1600">
                                        <a:latin typeface="Cambria Math" panose="02040503050406030204" pitchFamily="18" charset="0"/>
                                      </a:rPr>
                                      <m:t>effect</m:t>
                                    </m:r>
                                  </m:e>
                                </m:eqArr>
                              </m:lim>
                            </m:limLow>
                            <m:r>
                              <a:rPr lang="en-US" altLang="zh-CN" sz="1600" i="1">
                                <a:latin typeface="Cambria Math" panose="02040503050406030204" pitchFamily="18" charset="0"/>
                              </a:rPr>
                              <m:t>+</m:t>
                            </m:r>
                            <m:limLow>
                              <m:limLowPr>
                                <m:ctrlPr>
                                  <a:rPr lang="en-US" altLang="zh-CN" sz="1600" i="1">
                                    <a:latin typeface="Cambria Math" panose="02040503050406030204" pitchFamily="18" charset="0"/>
                                  </a:rPr>
                                </m:ctrlPr>
                              </m:limLowPr>
                              <m:e>
                                <m:groupChr>
                                  <m:groupChrPr>
                                    <m:chr m:val="⏟"/>
                                    <m:ctrlPr>
                                      <a:rPr lang="en-US" altLang="zh-CN" sz="1600" i="1">
                                        <a:latin typeface="Cambria Math" panose="02040503050406030204" pitchFamily="18" charset="0"/>
                                      </a:rPr>
                                    </m:ctrlPr>
                                  </m:groupChrPr>
                                  <m:e>
                                    <m:r>
                                      <a:rPr lang="en-US" altLang="zh-CN" sz="1600" i="1">
                                        <a:latin typeface="Cambria Math" panose="02040503050406030204" pitchFamily="18" charset="0"/>
                                      </a:rPr>
                                      <m:t>𝑓</m:t>
                                    </m:r>
                                    <m:d>
                                      <m:dPr>
                                        <m:ctrlPr>
                                          <a:rPr lang="zh-CN" altLang="zh-CN" sz="1600" i="1">
                                            <a:latin typeface="Cambria Math" panose="02040503050406030204" pitchFamily="18" charset="0"/>
                                          </a:rPr>
                                        </m:ctrlPr>
                                      </m:dPr>
                                      <m:e>
                                        <m:r>
                                          <a:rPr lang="en-US" altLang="zh-CN" sz="1600" i="1">
                                            <a:latin typeface="Cambria Math" panose="02040503050406030204" pitchFamily="18" charset="0"/>
                                          </a:rPr>
                                          <m:t>∆</m:t>
                                        </m:r>
                                        <m:r>
                                          <a:rPr lang="en-US" altLang="zh-CN" sz="1600" b="0" i="1" smtClean="0">
                                            <a:latin typeface="Cambria Math" panose="02040503050406030204" pitchFamily="18" charset="0"/>
                                          </a:rPr>
                                          <m:t>𝐿</m:t>
                                        </m:r>
                                      </m:e>
                                    </m:d>
                                  </m:e>
                                </m:groupChr>
                              </m:e>
                              <m:lim>
                                <m:eqArr>
                                  <m:eqArrPr>
                                    <m:ctrlPr>
                                      <a:rPr lang="en-US" altLang="zh-CN" sz="1600" i="1">
                                        <a:latin typeface="Cambria Math" panose="02040503050406030204" pitchFamily="18" charset="0"/>
                                      </a:rPr>
                                    </m:ctrlPr>
                                  </m:eqArrPr>
                                  <m:e>
                                    <m:r>
                                      <m:rPr>
                                        <m:sty m:val="p"/>
                                      </m:rPr>
                                      <a:rPr lang="en-US" altLang="zh-CN" sz="1600">
                                        <a:latin typeface="Cambria Math" panose="02040503050406030204" pitchFamily="18" charset="0"/>
                                      </a:rPr>
                                      <m:t>Structural</m:t>
                                    </m:r>
                                    <m:r>
                                      <a:rPr lang="en-US" altLang="zh-CN" sz="1600">
                                        <a:latin typeface="Cambria Math" panose="02040503050406030204" pitchFamily="18" charset="0"/>
                                      </a:rPr>
                                      <m:t> </m:t>
                                    </m:r>
                                  </m:e>
                                  <m:e>
                                    <m:r>
                                      <m:rPr>
                                        <m:sty m:val="p"/>
                                      </m:rPr>
                                      <a:rPr lang="en-US" altLang="zh-CN" sz="1600">
                                        <a:latin typeface="Cambria Math" panose="02040503050406030204" pitchFamily="18" charset="0"/>
                                      </a:rPr>
                                      <m:t>effect</m:t>
                                    </m:r>
                                  </m:e>
                                </m:eqArr>
                              </m:lim>
                            </m:limLow>
                            <m:r>
                              <a:rPr lang="en-US" altLang="zh-CN" sz="1600" i="1">
                                <a:latin typeface="Cambria Math" panose="02040503050406030204" pitchFamily="18" charset="0"/>
                              </a:rPr>
                              <m:t>+</m:t>
                            </m:r>
                            <m:limLow>
                              <m:limLowPr>
                                <m:ctrlPr>
                                  <a:rPr lang="en-US" altLang="zh-CN" sz="1600" i="1">
                                    <a:latin typeface="Cambria Math" panose="02040503050406030204" pitchFamily="18" charset="0"/>
                                  </a:rPr>
                                </m:ctrlPr>
                              </m:limLowPr>
                              <m:e>
                                <m:groupChr>
                                  <m:groupChrPr>
                                    <m:chr m:val="⏟"/>
                                    <m:ctrlPr>
                                      <a:rPr lang="en-US" altLang="zh-CN" sz="1600" i="1">
                                        <a:latin typeface="Cambria Math" panose="02040503050406030204" pitchFamily="18" charset="0"/>
                                      </a:rPr>
                                    </m:ctrlPr>
                                  </m:groupChrPr>
                                  <m:e>
                                    <m:r>
                                      <a:rPr lang="en-US" altLang="zh-CN" sz="1600" i="1">
                                        <a:latin typeface="Cambria Math" panose="02040503050406030204" pitchFamily="18" charset="0"/>
                                      </a:rPr>
                                      <m:t>𝑓</m:t>
                                    </m:r>
                                    <m:d>
                                      <m:dPr>
                                        <m:ctrlPr>
                                          <a:rPr lang="zh-CN" altLang="zh-CN" sz="1600" i="1">
                                            <a:latin typeface="Cambria Math" panose="02040503050406030204" pitchFamily="18" charset="0"/>
                                          </a:rPr>
                                        </m:ctrlPr>
                                      </m:dPr>
                                      <m:e>
                                        <m:r>
                                          <a:rPr lang="en-US" altLang="zh-CN" sz="1600" i="1">
                                            <a:latin typeface="Cambria Math" panose="02040503050406030204" pitchFamily="18" charset="0"/>
                                          </a:rPr>
                                          <m:t>∆</m:t>
                                        </m:r>
                                        <m:sSub>
                                          <m:sSubPr>
                                            <m:ctrlPr>
                                              <a:rPr lang="zh-CN" altLang="zh-CN" sz="1600" i="1">
                                                <a:latin typeface="Cambria Math" panose="02040503050406030204" pitchFamily="18" charset="0"/>
                                              </a:rPr>
                                            </m:ctrlPr>
                                          </m:sSubPr>
                                          <m:e>
                                            <m:r>
                                              <a:rPr lang="en-US" altLang="zh-CN" sz="1600" i="1">
                                                <a:latin typeface="Cambria Math" panose="02040503050406030204" pitchFamily="18" charset="0"/>
                                              </a:rPr>
                                              <m:t>𝑦</m:t>
                                            </m:r>
                                          </m:e>
                                          <m:sub>
                                            <m:acc>
                                              <m:accPr>
                                                <m:chr m:val="̅"/>
                                                <m:ctrlPr>
                                                  <a:rPr lang="zh-CN" altLang="zh-CN" sz="1600" i="1">
                                                    <a:latin typeface="Cambria Math" panose="02040503050406030204" pitchFamily="18" charset="0"/>
                                                  </a:rPr>
                                                </m:ctrlPr>
                                              </m:accPr>
                                              <m:e>
                                                <m:r>
                                                  <a:rPr lang="en-US" altLang="zh-CN" sz="1600" i="1">
                                                    <a:latin typeface="Cambria Math" panose="02040503050406030204" pitchFamily="18" charset="0"/>
                                                  </a:rPr>
                                                  <m:t>𝑑</m:t>
                                                </m:r>
                                              </m:e>
                                            </m:acc>
                                          </m:sub>
                                        </m:sSub>
                                      </m:e>
                                    </m:d>
                                  </m:e>
                                </m:groupChr>
                              </m:e>
                              <m:lim>
                                <m:eqArr>
                                  <m:eqArrPr>
                                    <m:ctrlPr>
                                      <a:rPr lang="en-US" altLang="zh-CN" sz="1600" i="1">
                                        <a:latin typeface="Cambria Math" panose="02040503050406030204" pitchFamily="18" charset="0"/>
                                      </a:rPr>
                                    </m:ctrlPr>
                                  </m:eqArrPr>
                                  <m:e>
                                    <m:r>
                                      <m:rPr>
                                        <m:sty m:val="p"/>
                                      </m:rPr>
                                      <a:rPr lang="en-US" altLang="zh-CN" sz="1600">
                                        <a:latin typeface="Cambria Math" panose="02040503050406030204" pitchFamily="18" charset="0"/>
                                      </a:rPr>
                                      <m:t>The</m:t>
                                    </m:r>
                                    <m:r>
                                      <a:rPr lang="en-US" altLang="zh-CN" sz="1600">
                                        <a:latin typeface="Cambria Math" panose="02040503050406030204" pitchFamily="18" charset="0"/>
                                      </a:rPr>
                                      <m:t> </m:t>
                                    </m:r>
                                    <m:r>
                                      <m:rPr>
                                        <m:sty m:val="p"/>
                                      </m:rPr>
                                      <a:rPr lang="en-US" altLang="zh-CN" sz="1600">
                                        <a:latin typeface="Cambria Math" panose="02040503050406030204" pitchFamily="18" charset="0"/>
                                      </a:rPr>
                                      <m:t>proportion</m:t>
                                    </m:r>
                                    <m:r>
                                      <a:rPr lang="en-US" altLang="zh-CN" sz="1600">
                                        <a:latin typeface="Cambria Math" panose="02040503050406030204" pitchFamily="18" charset="0"/>
                                      </a:rPr>
                                      <m:t> </m:t>
                                    </m:r>
                                    <m:r>
                                      <m:rPr>
                                        <m:sty m:val="p"/>
                                      </m:rPr>
                                      <a:rPr lang="en-US" altLang="zh-CN" sz="1600">
                                        <a:latin typeface="Cambria Math" panose="02040503050406030204" pitchFamily="18" charset="0"/>
                                      </a:rPr>
                                      <m:t>effect</m:t>
                                    </m:r>
                                    <m:r>
                                      <a:rPr lang="en-US" altLang="zh-CN" sz="1600">
                                        <a:latin typeface="Cambria Math" panose="02040503050406030204" pitchFamily="18" charset="0"/>
                                      </a:rPr>
                                      <m:t> </m:t>
                                    </m:r>
                                    <m:r>
                                      <m:rPr>
                                        <m:sty m:val="p"/>
                                      </m:rPr>
                                      <a:rPr lang="en-US" altLang="zh-CN" sz="1600">
                                        <a:latin typeface="Cambria Math" panose="02040503050406030204" pitchFamily="18" charset="0"/>
                                      </a:rPr>
                                      <m:t>of</m:t>
                                    </m:r>
                                    <m:r>
                                      <a:rPr lang="en-US" altLang="zh-CN" sz="1600">
                                        <a:latin typeface="Cambria Math" panose="02040503050406030204" pitchFamily="18" charset="0"/>
                                      </a:rPr>
                                      <m:t> </m:t>
                                    </m:r>
                                  </m:e>
                                  <m:e>
                                    <m:r>
                                      <m:rPr>
                                        <m:sty m:val="p"/>
                                      </m:rPr>
                                      <a:rPr lang="en-US" altLang="zh-CN" sz="1600">
                                        <a:latin typeface="Cambria Math" panose="02040503050406030204" pitchFamily="18" charset="0"/>
                                      </a:rPr>
                                      <m:t>the</m:t>
                                    </m:r>
                                    <m:r>
                                      <a:rPr lang="en-US" altLang="zh-CN" sz="1600">
                                        <a:latin typeface="Cambria Math" panose="02040503050406030204" pitchFamily="18" charset="0"/>
                                      </a:rPr>
                                      <m:t> </m:t>
                                    </m:r>
                                    <m:r>
                                      <m:rPr>
                                        <m:sty m:val="p"/>
                                      </m:rPr>
                                      <a:rPr lang="en-US" altLang="zh-CN" sz="1600">
                                        <a:latin typeface="Cambria Math" panose="02040503050406030204" pitchFamily="18" charset="0"/>
                                      </a:rPr>
                                      <m:t>final</m:t>
                                    </m:r>
                                    <m:r>
                                      <a:rPr lang="en-US" altLang="zh-CN" sz="1600">
                                        <a:latin typeface="Cambria Math" panose="02040503050406030204" pitchFamily="18" charset="0"/>
                                      </a:rPr>
                                      <m:t> </m:t>
                                    </m:r>
                                    <m:r>
                                      <m:rPr>
                                        <m:sty m:val="p"/>
                                      </m:rPr>
                                      <a:rPr lang="en-US" altLang="zh-CN" sz="1600">
                                        <a:latin typeface="Cambria Math" panose="02040503050406030204" pitchFamily="18" charset="0"/>
                                      </a:rPr>
                                      <m:t>output</m:t>
                                    </m:r>
                                    <m:r>
                                      <a:rPr lang="en-US" altLang="zh-CN" sz="1600">
                                        <a:latin typeface="Cambria Math" panose="02040503050406030204" pitchFamily="18" charset="0"/>
                                      </a:rPr>
                                      <m:t> </m:t>
                                    </m:r>
                                    <m:r>
                                      <m:rPr>
                                        <m:sty m:val="p"/>
                                      </m:rPr>
                                      <a:rPr lang="en-US" altLang="zh-CN" sz="1600">
                                        <a:latin typeface="Cambria Math" panose="02040503050406030204" pitchFamily="18" charset="0"/>
                                      </a:rPr>
                                      <m:t>of</m:t>
                                    </m:r>
                                    <m:r>
                                      <a:rPr lang="en-US" altLang="zh-CN" sz="1600">
                                        <a:latin typeface="Cambria Math" panose="02040503050406030204" pitchFamily="18" charset="0"/>
                                      </a:rPr>
                                      <m:t> </m:t>
                                    </m:r>
                                  </m:e>
                                  <m:e>
                                    <m:r>
                                      <m:rPr>
                                        <m:sty m:val="p"/>
                                      </m:rPr>
                                      <a:rPr lang="en-US" altLang="zh-CN" sz="1600">
                                        <a:latin typeface="Cambria Math" panose="02040503050406030204" pitchFamily="18" charset="0"/>
                                      </a:rPr>
                                      <m:t>non</m:t>
                                    </m:r>
                                    <m:r>
                                      <a:rPr lang="en-US" altLang="zh-CN" sz="1600" i="1">
                                        <a:latin typeface="Cambria Math" panose="02040503050406030204" pitchFamily="18" charset="0"/>
                                      </a:rPr>
                                      <m:t>−</m:t>
                                    </m:r>
                                    <m:r>
                                      <m:rPr>
                                        <m:sty m:val="p"/>
                                      </m:rPr>
                                      <a:rPr lang="en-US" altLang="zh-CN" sz="1600">
                                        <a:latin typeface="Cambria Math" panose="02040503050406030204" pitchFamily="18" charset="0"/>
                                      </a:rPr>
                                      <m:t>digital</m:t>
                                    </m:r>
                                    <m:r>
                                      <a:rPr lang="en-US" altLang="zh-CN" sz="1600">
                                        <a:latin typeface="Cambria Math" panose="02040503050406030204" pitchFamily="18" charset="0"/>
                                      </a:rPr>
                                      <m:t> </m:t>
                                    </m:r>
                                    <m:r>
                                      <m:rPr>
                                        <m:sty m:val="p"/>
                                      </m:rPr>
                                      <a:rPr lang="en-US" altLang="zh-CN" sz="1600">
                                        <a:latin typeface="Cambria Math" panose="02040503050406030204" pitchFamily="18" charset="0"/>
                                      </a:rPr>
                                      <m:t>industries</m:t>
                                    </m:r>
                                  </m:e>
                                </m:eqArr>
                              </m:lim>
                            </m:limLow>
                            <m:r>
                              <a:rPr lang="en-US" altLang="zh-CN" sz="1600" i="1">
                                <a:latin typeface="Cambria Math" panose="02040503050406030204" pitchFamily="18" charset="0"/>
                              </a:rPr>
                              <m:t> </m:t>
                            </m:r>
                          </m:e>
                        </m:groupChr>
                      </m:e>
                      <m:lim>
                        <m:r>
                          <a:rPr lang="en-US" altLang="zh-CN" sz="1600" i="1">
                            <a:latin typeface="Cambria Math" panose="02040503050406030204" pitchFamily="18" charset="0"/>
                          </a:rPr>
                          <m:t>𝑓</m:t>
                        </m:r>
                        <m:d>
                          <m:dPr>
                            <m:ctrlPr>
                              <a:rPr lang="en-US" altLang="zh-CN" sz="1600" i="1">
                                <a:latin typeface="Cambria Math" panose="02040503050406030204" pitchFamily="18" charset="0"/>
                              </a:rPr>
                            </m:ctrlPr>
                          </m:dPr>
                          <m:e>
                            <m:r>
                              <a:rPr lang="en-US" altLang="zh-CN" sz="1600" i="1">
                                <a:latin typeface="Cambria Math" panose="02040503050406030204" pitchFamily="18" charset="0"/>
                              </a:rPr>
                              <m:t>∆</m:t>
                            </m:r>
                            <m:r>
                              <a:rPr lang="en-US" altLang="zh-CN" sz="1600" i="1">
                                <a:latin typeface="Cambria Math" panose="02040503050406030204" pitchFamily="18" charset="0"/>
                              </a:rPr>
                              <m:t>𝐼𝑛𝑑</m:t>
                            </m:r>
                          </m:e>
                        </m:d>
                        <m:r>
                          <a:rPr lang="en-US" altLang="zh-CN" sz="1600" b="0" i="1" smtClean="0">
                            <a:latin typeface="Cambria Math" panose="02040503050406030204" pitchFamily="18" charset="0"/>
                          </a:rPr>
                          <m:t>: </m:t>
                        </m:r>
                        <m:r>
                          <m:rPr>
                            <m:sty m:val="p"/>
                          </m:rPr>
                          <a:rPr lang="en-US" altLang="zh-CN" sz="1600" b="0" i="0" smtClean="0">
                            <a:latin typeface="Cambria Math" panose="02040503050406030204" pitchFamily="18" charset="0"/>
                          </a:rPr>
                          <m:t>Ind</m:t>
                        </m:r>
                        <m:r>
                          <m:rPr>
                            <m:sty m:val="p"/>
                          </m:rPr>
                          <a:rPr lang="en-US" altLang="zh-CN" sz="1600" i="0">
                            <a:latin typeface="Cambria Math" panose="02040503050406030204" pitchFamily="18" charset="0"/>
                          </a:rPr>
                          <m:t>irect</m:t>
                        </m:r>
                        <m:r>
                          <a:rPr lang="en-US" altLang="zh-CN" sz="1600" i="0">
                            <a:latin typeface="Cambria Math" panose="02040503050406030204" pitchFamily="18" charset="0"/>
                          </a:rPr>
                          <m:t> </m:t>
                        </m:r>
                        <m:r>
                          <m:rPr>
                            <m:sty m:val="p"/>
                          </m:rPr>
                          <a:rPr lang="en-US" altLang="zh-CN" sz="1600" i="0">
                            <a:latin typeface="Cambria Math" panose="02040503050406030204" pitchFamily="18" charset="0"/>
                          </a:rPr>
                          <m:t>digitalization</m:t>
                        </m:r>
                        <m:r>
                          <a:rPr lang="en-US" altLang="zh-CN" sz="1600" i="0">
                            <a:latin typeface="Cambria Math" panose="02040503050406030204" pitchFamily="18" charset="0"/>
                          </a:rPr>
                          <m:t> </m:t>
                        </m:r>
                        <m:r>
                          <m:rPr>
                            <m:sty m:val="p"/>
                          </m:rPr>
                          <a:rPr lang="en-US" altLang="zh-CN" sz="1600" i="0">
                            <a:latin typeface="Cambria Math" panose="02040503050406030204" pitchFamily="18" charset="0"/>
                          </a:rPr>
                          <m:t>effect</m:t>
                        </m:r>
                      </m:lim>
                    </m:limLow>
                  </m:oMath>
                </a14:m>
                <a:endParaRPr lang="zh-CN" altLang="en-US" sz="1100" i="1" dirty="0">
                  <a:latin typeface="Times New Roman" panose="02020603050405020304" pitchFamily="18" charset="0"/>
                  <a:cs typeface="Times New Roman" panose="02020603050405020304" pitchFamily="18" charset="0"/>
                </a:endParaRPr>
              </a:p>
            </p:txBody>
          </p:sp>
        </mc:Choice>
        <mc:Fallback xmlns="">
          <p:sp>
            <p:nvSpPr>
              <p:cNvPr id="24" name="文本框 23">
                <a:extLst>
                  <a:ext uri="{FF2B5EF4-FFF2-40B4-BE49-F238E27FC236}">
                    <a16:creationId xmlns:a16="http://schemas.microsoft.com/office/drawing/2014/main" id="{CEE5D576-C0C8-2D5E-6140-24F63043B180}"/>
                  </a:ext>
                </a:extLst>
              </p:cNvPr>
              <p:cNvSpPr txBox="1">
                <a:spLocks noRot="1" noChangeAspect="1" noMove="1" noResize="1" noEditPoints="1" noAdjustHandles="1" noChangeArrowheads="1" noChangeShapeType="1" noTextEdit="1"/>
              </p:cNvSpPr>
              <p:nvPr/>
            </p:nvSpPr>
            <p:spPr>
              <a:xfrm>
                <a:off x="926181" y="5496095"/>
                <a:ext cx="10260309" cy="1170192"/>
              </a:xfrm>
              <a:prstGeom prst="rect">
                <a:avLst/>
              </a:prstGeom>
              <a:blipFill>
                <a:blip r:embed="rId6"/>
                <a:stretch>
                  <a:fillRect t="-1563" b="-1042"/>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3280316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79CF6862-DED2-5F2D-CE84-77EDC659FB6F}"/>
              </a:ext>
            </a:extLst>
          </p:cNvPr>
          <p:cNvSpPr txBox="1"/>
          <p:nvPr/>
        </p:nvSpPr>
        <p:spPr>
          <a:xfrm>
            <a:off x="843170" y="1435822"/>
            <a:ext cx="10966209" cy="4433906"/>
          </a:xfrm>
          <a:prstGeom prst="rect">
            <a:avLst/>
          </a:prstGeom>
          <a:noFill/>
        </p:spPr>
        <p:txBody>
          <a:bodyPr wrap="square">
            <a:spAutoFit/>
          </a:bodyPr>
          <a:lstStyle/>
          <a:p>
            <a:pPr marL="285750" indent="-285750">
              <a:lnSpc>
                <a:spcPct val="150000"/>
              </a:lnSpc>
              <a:spcAft>
                <a:spcPts val="1800"/>
              </a:spcAft>
              <a:buFont typeface="Arial" panose="020B0604020202020204" pitchFamily="34" charset="0"/>
              <a:buChar char="•"/>
            </a:pPr>
            <a:r>
              <a:rPr lang="en-US" altLang="zh-CN" sz="1600" dirty="0">
                <a:latin typeface="Times New Roman" panose="02020603050405020304" pitchFamily="18" charset="0"/>
                <a:cs typeface="Times New Roman" panose="02020603050405020304" pitchFamily="18" charset="0"/>
              </a:rPr>
              <a:t>The Inter-Provincial Input-Output table of China distinguishing enterprise ownership for 2002, 2007, 2012 and 2017 (Chen et al., 2023);</a:t>
            </a:r>
          </a:p>
          <a:p>
            <a:pPr marL="285750" indent="-285750">
              <a:lnSpc>
                <a:spcPct val="150000"/>
              </a:lnSpc>
              <a:spcAft>
                <a:spcPts val="1800"/>
              </a:spcAft>
              <a:buFont typeface="Arial" panose="020B0604020202020204" pitchFamily="34" charset="0"/>
              <a:buChar char="•"/>
            </a:pP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The data of </a:t>
            </a:r>
            <a:r>
              <a:rPr lang="en-US" altLang="zh-CN" sz="1600" b="1" dirty="0">
                <a:effectLst/>
                <a:latin typeface="Times New Roman" panose="02020603050405020304" pitchFamily="18" charset="0"/>
                <a:ea typeface="宋体" panose="02010600030101010101" pitchFamily="2" charset="-122"/>
                <a:cs typeface="Times New Roman" panose="02020603050405020304" pitchFamily="18" charset="0"/>
              </a:rPr>
              <a:t>ICT manufacturing industry </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and </a:t>
            </a:r>
            <a:r>
              <a:rPr lang="en-US" altLang="zh-CN" sz="1600" b="1" dirty="0">
                <a:effectLst/>
                <a:latin typeface="Times New Roman" panose="02020603050405020304" pitchFamily="18" charset="0"/>
                <a:ea typeface="宋体" panose="02010600030101010101" pitchFamily="2" charset="-122"/>
                <a:cs typeface="Times New Roman" panose="02020603050405020304" pitchFamily="18" charset="0"/>
              </a:rPr>
              <a:t>ICT software </a:t>
            </a:r>
            <a:r>
              <a:rPr lang="en-US" altLang="zh-CN" sz="1600" dirty="0">
                <a:effectLst/>
                <a:latin typeface="Times New Roman" panose="02020603050405020304" pitchFamily="18" charset="0"/>
                <a:ea typeface="宋体" panose="02010600030101010101" pitchFamily="2" charset="-122"/>
                <a:cs typeface="Times New Roman" panose="02020603050405020304" pitchFamily="18" charset="0"/>
              </a:rPr>
              <a:t>can be directly obtained in the table;</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spcAft>
                <a:spcPts val="1800"/>
              </a:spcAft>
              <a:buFont typeface="Arial" panose="020B0604020202020204" pitchFamily="34" charset="0"/>
              <a:buChar char="•"/>
            </a:pPr>
            <a:r>
              <a:rPr lang="en-US" altLang="zh-CN" sz="1600" b="1" dirty="0">
                <a:latin typeface="Times New Roman" panose="02020603050405020304" pitchFamily="18" charset="0"/>
                <a:cs typeface="Times New Roman" panose="02020603050405020304" pitchFamily="18" charset="0"/>
              </a:rPr>
              <a:t>Digital media</a:t>
            </a:r>
            <a:r>
              <a:rPr lang="en-US" altLang="zh-CN" sz="1600" dirty="0">
                <a:latin typeface="Times New Roman" panose="02020603050405020304" pitchFamily="18" charset="0"/>
                <a:cs typeface="Times New Roman" panose="02020603050405020304" pitchFamily="18" charset="0"/>
              </a:rPr>
              <a:t>: (1)</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Radio, television, film and television sound production: the proportion of its value added to the value added of "Culture, sports and entertainment industry" in 2007, 2012 and 2017, the proportion of operating income of "Radio, Television, Film and Audio-visual Industry" in the 2004 "China Economic Census Yearbook" was used instead</a:t>
            </a: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in 2002.              (2) Digital Publishing: the proportion of the operating income of "Audio-visual product Publishing", "Electronic Publication Publishing" and "Digital Publishing" published in the "Analysis of the News and Publishing Industry"</a:t>
            </a:r>
          </a:p>
          <a:p>
            <a:pPr marL="285750" indent="-285750">
              <a:lnSpc>
                <a:spcPct val="150000"/>
              </a:lnSpc>
              <a:spcAft>
                <a:spcPts val="1800"/>
              </a:spcAft>
              <a:buFont typeface="Arial" panose="020B0604020202020204" pitchFamily="34" charset="0"/>
              <a:buChar char="•"/>
            </a:pPr>
            <a:r>
              <a:rPr lang="en-US" altLang="zh-CN" sz="1600" b="1" dirty="0">
                <a:latin typeface="Times New Roman" panose="02020603050405020304" pitchFamily="18" charset="0"/>
                <a:cs typeface="Times New Roman" panose="02020603050405020304" pitchFamily="18" charset="0"/>
              </a:rPr>
              <a:t>E-commerce: </a:t>
            </a:r>
            <a:r>
              <a:rPr lang="en-US" altLang="zh-CN" sz="1600" dirty="0">
                <a:latin typeface="Times New Roman" panose="02020603050405020304" pitchFamily="18" charset="0"/>
                <a:cs typeface="Times New Roman" panose="02020603050405020304" pitchFamily="18" charset="0"/>
              </a:rPr>
              <a:t>the proportion of the total e-commerce sales of the whole society in the "wholesale and retail trade commodity sales" (Cai and Niu, 2021).</a:t>
            </a:r>
          </a:p>
        </p:txBody>
      </p:sp>
      <p:sp>
        <p:nvSpPr>
          <p:cNvPr id="4" name="矩形 3">
            <a:extLst>
              <a:ext uri="{FF2B5EF4-FFF2-40B4-BE49-F238E27FC236}">
                <a16:creationId xmlns:a16="http://schemas.microsoft.com/office/drawing/2014/main" id="{1E21047F-8051-DB28-DFF8-4F35CDBE3AE4}"/>
              </a:ext>
            </a:extLst>
          </p:cNvPr>
          <p:cNvSpPr/>
          <p:nvPr/>
        </p:nvSpPr>
        <p:spPr>
          <a:xfrm>
            <a:off x="619433" y="886345"/>
            <a:ext cx="8858271" cy="400110"/>
          </a:xfrm>
          <a:prstGeom prst="rect">
            <a:avLst/>
          </a:prstGeom>
        </p:spPr>
        <p:txBody>
          <a:bodyPr wrap="square">
            <a:spAutoFit/>
          </a:bodyPr>
          <a:lstStyle/>
          <a:p>
            <a:pPr marL="342900" indent="-342900" algn="just">
              <a:buFont typeface="Wingdings" panose="05000000000000000000" pitchFamily="2" charset="2"/>
              <a:buChar char="Ø"/>
              <a:defRPr/>
            </a:pPr>
            <a:r>
              <a:rPr lang="en-US" altLang="zh-CN" sz="2000" b="1" dirty="0">
                <a:latin typeface="微软雅黑" panose="020B0503020204020204" pitchFamily="34" charset="-122"/>
                <a:ea typeface="微软雅黑" panose="020B0503020204020204" pitchFamily="34" charset="-122"/>
              </a:rPr>
              <a:t>Data source</a:t>
            </a:r>
            <a:endParaRPr lang="zh-CN" altLang="en-US" sz="2000"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1602309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6423</TotalTime>
  <Words>3612</Words>
  <Application>Microsoft Office PowerPoint</Application>
  <PresentationFormat>宽屏</PresentationFormat>
  <Paragraphs>927</Paragraphs>
  <Slides>26</Slides>
  <Notes>24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26</vt:i4>
      </vt:variant>
    </vt:vector>
  </HeadingPairs>
  <TitlesOfParts>
    <vt:vector size="35" baseType="lpstr">
      <vt:lpstr>等线</vt:lpstr>
      <vt:lpstr>微软雅黑</vt:lpstr>
      <vt:lpstr>Arial</vt:lpstr>
      <vt:lpstr>Calibri</vt:lpstr>
      <vt:lpstr>Calibri Light</vt:lpstr>
      <vt:lpstr>Cambria Math</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雪凡 郭</cp:lastModifiedBy>
  <cp:revision>194</cp:revision>
  <dcterms:created xsi:type="dcterms:W3CDTF">2015-06-04T12:21:02Z</dcterms:created>
  <dcterms:modified xsi:type="dcterms:W3CDTF">2025-06-30T17:20:10Z</dcterms:modified>
</cp:coreProperties>
</file>