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403" r:id="rId3"/>
    <p:sldId id="415" r:id="rId4"/>
    <p:sldId id="417" r:id="rId5"/>
    <p:sldId id="418" r:id="rId6"/>
    <p:sldId id="404" r:id="rId7"/>
    <p:sldId id="428" r:id="rId8"/>
    <p:sldId id="432" r:id="rId9"/>
    <p:sldId id="419" r:id="rId10"/>
    <p:sldId id="421" r:id="rId11"/>
    <p:sldId id="426" r:id="rId12"/>
    <p:sldId id="434" r:id="rId13"/>
    <p:sldId id="435" r:id="rId14"/>
  </p:sldIdLst>
  <p:sldSz cx="12192000" cy="6858000"/>
  <p:notesSz cx="7315200" cy="96012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ción" id="{3274CC36-D51A-4B59-93B1-F3F4536E971F}">
          <p14:sldIdLst>
            <p14:sldId id="257"/>
          </p14:sldIdLst>
        </p14:section>
        <p14:section name="Introducción" id="{E217A5F9-7008-4D7F-A333-D34C2876C54B}">
          <p14:sldIdLst>
            <p14:sldId id="403"/>
            <p14:sldId id="415"/>
            <p14:sldId id="417"/>
            <p14:sldId id="418"/>
            <p14:sldId id="404"/>
            <p14:sldId id="428"/>
            <p14:sldId id="432"/>
            <p14:sldId id="419"/>
            <p14:sldId id="421"/>
            <p14:sldId id="426"/>
            <p14:sldId id="434"/>
            <p14:sldId id="43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D3D3"/>
    <a:srgbClr val="B381D9"/>
    <a:srgbClr val="C0C0C0"/>
    <a:srgbClr val="DBDBDB"/>
    <a:srgbClr val="D96565"/>
    <a:srgbClr val="A80000"/>
    <a:srgbClr val="9292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13" autoAdjust="0"/>
    <p:restoredTop sz="68523" autoAdjust="0"/>
  </p:normalViewPr>
  <p:slideViewPr>
    <p:cSldViewPr snapToGrid="0">
      <p:cViewPr varScale="1">
        <p:scale>
          <a:sx n="76" d="100"/>
          <a:sy n="76" d="100"/>
        </p:scale>
        <p:origin x="1392"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D:\Dropbox\Proyectos\En%20proceso\CRIM\Calculos%20a&#241;o%201\RESULTADOS_PROD_18_06_08_24_modif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RESULTADOS_prod_cat!$F$1</c:f>
              <c:strCache>
                <c:ptCount val="1"/>
                <c:pt idx="0">
                  <c:v>VBP%</c:v>
                </c:pt>
              </c:strCache>
            </c:strRef>
          </c:tx>
          <c:spPr>
            <a:ln>
              <a:noFill/>
            </a:ln>
          </c:spPr>
          <c:dPt>
            <c:idx val="0"/>
            <c:bubble3D val="0"/>
            <c:spPr>
              <a:solidFill>
                <a:schemeClr val="accent6">
                  <a:lumMod val="75000"/>
                </a:schemeClr>
              </a:solidFill>
              <a:ln w="19050">
                <a:noFill/>
              </a:ln>
              <a:effectLst/>
            </c:spPr>
            <c:extLst>
              <c:ext xmlns:c16="http://schemas.microsoft.com/office/drawing/2014/chart" uri="{C3380CC4-5D6E-409C-BE32-E72D297353CC}">
                <c16:uniqueId val="{00000001-5809-44FD-85E4-6859376F986A}"/>
              </c:ext>
            </c:extLst>
          </c:dPt>
          <c:dPt>
            <c:idx val="1"/>
            <c:bubble3D val="0"/>
            <c:spPr>
              <a:solidFill>
                <a:schemeClr val="accent6">
                  <a:lumMod val="60000"/>
                  <a:lumOff val="40000"/>
                </a:schemeClr>
              </a:solidFill>
              <a:ln w="19050">
                <a:noFill/>
              </a:ln>
              <a:effectLst/>
            </c:spPr>
            <c:extLst>
              <c:ext xmlns:c16="http://schemas.microsoft.com/office/drawing/2014/chart" uri="{C3380CC4-5D6E-409C-BE32-E72D297353CC}">
                <c16:uniqueId val="{00000003-5809-44FD-85E4-6859376F986A}"/>
              </c:ext>
            </c:extLst>
          </c:dPt>
          <c:dPt>
            <c:idx val="2"/>
            <c:bubble3D val="0"/>
            <c:spPr>
              <a:solidFill>
                <a:srgbClr val="FFC000"/>
              </a:solidFill>
              <a:ln w="19050">
                <a:noFill/>
              </a:ln>
              <a:effectLst/>
            </c:spPr>
            <c:extLst>
              <c:ext xmlns:c16="http://schemas.microsoft.com/office/drawing/2014/chart" uri="{C3380CC4-5D6E-409C-BE32-E72D297353CC}">
                <c16:uniqueId val="{00000005-5809-44FD-85E4-6859376F986A}"/>
              </c:ext>
            </c:extLst>
          </c:dPt>
          <c:dPt>
            <c:idx val="3"/>
            <c:bubble3D val="0"/>
            <c:spPr>
              <a:solidFill>
                <a:schemeClr val="accent5"/>
              </a:solidFill>
              <a:ln w="19050">
                <a:noFill/>
              </a:ln>
              <a:effectLst/>
            </c:spPr>
            <c:extLst>
              <c:ext xmlns:c16="http://schemas.microsoft.com/office/drawing/2014/chart" uri="{C3380CC4-5D6E-409C-BE32-E72D297353CC}">
                <c16:uniqueId val="{00000007-5809-44FD-85E4-6859376F986A}"/>
              </c:ext>
            </c:extLst>
          </c:dPt>
          <c:dPt>
            <c:idx val="4"/>
            <c:bubble3D val="0"/>
            <c:spPr>
              <a:solidFill>
                <a:schemeClr val="accent2"/>
              </a:solidFill>
              <a:ln w="19050">
                <a:noFill/>
              </a:ln>
              <a:effectLst/>
            </c:spPr>
            <c:extLst>
              <c:ext xmlns:c16="http://schemas.microsoft.com/office/drawing/2014/chart" uri="{C3380CC4-5D6E-409C-BE32-E72D297353CC}">
                <c16:uniqueId val="{00000009-5809-44FD-85E4-6859376F986A}"/>
              </c:ext>
            </c:extLst>
          </c:dPt>
          <c:dPt>
            <c:idx val="5"/>
            <c:bubble3D val="0"/>
            <c:spPr>
              <a:solidFill>
                <a:srgbClr val="B381D9"/>
              </a:solidFill>
              <a:ln w="19050">
                <a:noFill/>
              </a:ln>
              <a:effectLst/>
            </c:spPr>
            <c:extLst>
              <c:ext xmlns:c16="http://schemas.microsoft.com/office/drawing/2014/chart" uri="{C3380CC4-5D6E-409C-BE32-E72D297353CC}">
                <c16:uniqueId val="{0000000B-5809-44FD-85E4-6859376F986A}"/>
              </c:ext>
            </c:extLst>
          </c:dPt>
          <c:dLbls>
            <c:numFmt formatCode="#,##0.0"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Verdana Pro" panose="020B0604030504040204" pitchFamily="34"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RESULTADOS_prod_cat!$B$2:$B$7</c:f>
              <c:strCache>
                <c:ptCount val="6"/>
                <c:pt idx="0">
                  <c:v>Primary Sector</c:v>
                </c:pt>
                <c:pt idx="1">
                  <c:v>Resource-based Manufacturing</c:v>
                </c:pt>
                <c:pt idx="2">
                  <c:v>Technology-based Manufacturing</c:v>
                </c:pt>
                <c:pt idx="3">
                  <c:v>Services</c:v>
                </c:pt>
                <c:pt idx="4">
                  <c:v>Utilities</c:v>
                </c:pt>
                <c:pt idx="5">
                  <c:v>Construction</c:v>
                </c:pt>
              </c:strCache>
            </c:strRef>
          </c:cat>
          <c:val>
            <c:numRef>
              <c:f>RESULTADOS_prod_cat!$F$2:$F$7</c:f>
              <c:numCache>
                <c:formatCode>0.0</c:formatCode>
                <c:ptCount val="6"/>
                <c:pt idx="0">
                  <c:v>6.4388444144363763</c:v>
                </c:pt>
                <c:pt idx="1">
                  <c:v>20.909212316821449</c:v>
                </c:pt>
                <c:pt idx="2">
                  <c:v>17.158432150978868</c:v>
                </c:pt>
                <c:pt idx="3">
                  <c:v>46.677579858849292</c:v>
                </c:pt>
                <c:pt idx="4">
                  <c:v>1.7536897103855218</c:v>
                </c:pt>
                <c:pt idx="5">
                  <c:v>7.0622415485284886</c:v>
                </c:pt>
              </c:numCache>
            </c:numRef>
          </c:val>
          <c:extLst>
            <c:ext xmlns:c16="http://schemas.microsoft.com/office/drawing/2014/chart" uri="{C3380CC4-5D6E-409C-BE32-E72D297353CC}">
              <c16:uniqueId val="{0000000C-5809-44FD-85E4-6859376F986A}"/>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Verdana Pro" panose="020B0604030504040204" pitchFamily="34"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b="1">
          <a:latin typeface="Verdana Pro" panose="020B0604030504040204" pitchFamily="34"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Marcador de fecha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56252DE-493E-461C-90B9-DFE979D5F834}" type="datetimeFigureOut">
              <a:rPr lang="en-US" smtClean="0"/>
              <a:t>6/29/2025</a:t>
            </a:fld>
            <a:endParaRPr lang="en-US"/>
          </a:p>
        </p:txBody>
      </p:sp>
      <p:sp>
        <p:nvSpPr>
          <p:cNvPr id="4" name="Marcador de imagen de diapositiva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Marcador de notas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Marcador de número de diapositiva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1FC37DE-C844-4395-A773-D401BC2B5D72}" type="slidenum">
              <a:rPr lang="en-US" smtClean="0"/>
              <a:t>‹Nº›</a:t>
            </a:fld>
            <a:endParaRPr lang="en-US"/>
          </a:p>
        </p:txBody>
      </p:sp>
    </p:spTree>
    <p:extLst>
      <p:ext uri="{BB962C8B-B14F-4D97-AF65-F5344CB8AC3E}">
        <p14:creationId xmlns:p14="http://schemas.microsoft.com/office/powerpoint/2010/main" val="3492082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3360860-F979-4E8E-A2BD-F9B9D07F8061}" type="slidenum">
              <a:rPr lang="es-MX" smtClean="0"/>
              <a:t>1</a:t>
            </a:fld>
            <a:endParaRPr lang="es-MX"/>
          </a:p>
        </p:txBody>
      </p:sp>
    </p:spTree>
    <p:extLst>
      <p:ext uri="{BB962C8B-B14F-4D97-AF65-F5344CB8AC3E}">
        <p14:creationId xmlns:p14="http://schemas.microsoft.com/office/powerpoint/2010/main" val="2973819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8A4A5-6226-54BD-97BF-E33B703B58D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BD1A1E5-9F5B-7D6B-1ECF-A2431DD8633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6142E80-7215-647A-571C-2AB703B4C283}"/>
              </a:ext>
            </a:extLst>
          </p:cNvPr>
          <p:cNvSpPr>
            <a:spLocks noGrp="1"/>
          </p:cNvSpPr>
          <p:nvPr>
            <p:ph type="body" idx="1"/>
          </p:nvPr>
        </p:nvSpPr>
        <p:spPr/>
        <p:txBody>
          <a:bodyPr/>
          <a:lstStyle/>
          <a:p>
            <a:pPr marL="181240" marR="0" lvl="0" indent="-181240" algn="l" defTabSz="914400" rtl="0" eaLnBrk="1" fontAlgn="auto" latinLnBrk="0" hangingPunct="1">
              <a:lnSpc>
                <a:spcPct val="100000"/>
              </a:lnSpc>
              <a:spcBef>
                <a:spcPts val="0"/>
              </a:spcBef>
              <a:spcAft>
                <a:spcPts val="0"/>
              </a:spcAft>
              <a:buClrTx/>
              <a:buSzTx/>
              <a:buFontTx/>
              <a:buChar char="-"/>
              <a:tabLst/>
              <a:defRPr/>
            </a:pPr>
            <a:r>
              <a:rPr lang="en-US" sz="1200" b="0" dirty="0">
                <a:effectLst/>
                <a:latin typeface="Times New Roman" panose="02020603050405020304" pitchFamily="18" charset="0"/>
                <a:ea typeface="Times New Roman" panose="02020603050405020304" pitchFamily="18" charset="0"/>
              </a:rPr>
              <a:t>In both intermediate demand and supply, transactions involving tech-based manufacturing produce the most uneven impact across federal entities.</a:t>
            </a:r>
          </a:p>
          <a:p>
            <a:pPr marL="181240" marR="0" lvl="0" indent="-181240" algn="l" defTabSz="914400" rtl="0" eaLnBrk="1" fontAlgn="auto" latinLnBrk="0" hangingPunct="1">
              <a:lnSpc>
                <a:spcPct val="100000"/>
              </a:lnSpc>
              <a:spcBef>
                <a:spcPts val="0"/>
              </a:spcBef>
              <a:spcAft>
                <a:spcPts val="0"/>
              </a:spcAft>
              <a:buClrTx/>
              <a:buSzTx/>
              <a:buFontTx/>
              <a:buChar char="-"/>
              <a:tabLst/>
              <a:defRPr/>
            </a:pPr>
            <a:r>
              <a:rPr lang="en-US" sz="1200" b="0" dirty="0">
                <a:effectLst/>
                <a:latin typeface="Times New Roman" panose="02020603050405020304" pitchFamily="18" charset="0"/>
                <a:ea typeface="Times New Roman" panose="02020603050405020304" pitchFamily="18" charset="0"/>
              </a:rPr>
              <a:t>For intermediate demand, purchases by the primary sector generate the most evenly distributed impact across states. For intermediate supply, the construction sector shows the most balanced distribution of impacts.</a:t>
            </a:r>
          </a:p>
          <a:p>
            <a:pPr marL="181240" marR="0" lvl="0" indent="-181240" algn="l" defTabSz="914400" rtl="0" eaLnBrk="1" fontAlgn="auto" latinLnBrk="0" hangingPunct="1">
              <a:lnSpc>
                <a:spcPct val="100000"/>
              </a:lnSpc>
              <a:spcBef>
                <a:spcPts val="0"/>
              </a:spcBef>
              <a:spcAft>
                <a:spcPts val="0"/>
              </a:spcAft>
              <a:buClrTx/>
              <a:buSzTx/>
              <a:buFontTx/>
              <a:buChar char="-"/>
              <a:tabLst/>
              <a:defRPr/>
            </a:pPr>
            <a:r>
              <a:rPr lang="en-US" sz="1200" b="0" dirty="0">
                <a:effectLst/>
                <a:latin typeface="Times New Roman" panose="02020603050405020304" pitchFamily="18" charset="0"/>
                <a:ea typeface="Times New Roman" panose="02020603050405020304" pitchFamily="18" charset="0"/>
              </a:rPr>
              <a:t>The same pattern repeats in the case of inequality between neighbors (2) and non-neighbors entities (3).</a:t>
            </a:r>
          </a:p>
          <a:p>
            <a:pPr marL="181240" marR="0" lvl="0" indent="-181240" algn="l" defTabSz="914400" rtl="0" eaLnBrk="1" fontAlgn="auto" latinLnBrk="0" hangingPunct="1">
              <a:lnSpc>
                <a:spcPct val="100000"/>
              </a:lnSpc>
              <a:spcBef>
                <a:spcPts val="0"/>
              </a:spcBef>
              <a:spcAft>
                <a:spcPts val="0"/>
              </a:spcAft>
              <a:buClrTx/>
              <a:buSzTx/>
              <a:buFontTx/>
              <a:buChar char="-"/>
              <a:tabLst/>
              <a:defRPr/>
            </a:pPr>
            <a:endParaRPr lang="en-US" sz="1200" b="0" dirty="0">
              <a:effectLst/>
              <a:latin typeface="Times New Roman" panose="02020603050405020304" pitchFamily="18" charset="0"/>
              <a:ea typeface="Times New Roman" panose="02020603050405020304" pitchFamily="18" charset="0"/>
            </a:endParaRPr>
          </a:p>
          <a:p>
            <a:pPr marL="181240" marR="0" lvl="0" indent="-181240" algn="l" defTabSz="914400" rtl="0" eaLnBrk="1" fontAlgn="auto" latinLnBrk="0" hangingPunct="1">
              <a:lnSpc>
                <a:spcPct val="100000"/>
              </a:lnSpc>
              <a:spcBef>
                <a:spcPts val="0"/>
              </a:spcBef>
              <a:spcAft>
                <a:spcPts val="0"/>
              </a:spcAft>
              <a:buClrTx/>
              <a:buSzTx/>
              <a:buFontTx/>
              <a:buChar char="-"/>
              <a:tabLst/>
              <a:defRPr/>
            </a:pPr>
            <a:r>
              <a:rPr lang="en-US" sz="1800" dirty="0">
                <a:effectLst/>
                <a:latin typeface="Times New Roman" panose="02020603050405020304" pitchFamily="18" charset="0"/>
                <a:ea typeface="Calibri" panose="020F0502020204030204" pitchFamily="34" charset="0"/>
              </a:rPr>
              <a:t>Compared to intermediate demand, the degree of regional inequality generated by intermediate supply is lower, indicating that the demand for inputs reinforces regional inequality patterns in the country more than the supply of inputs.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81240" marR="0" lvl="0" indent="-181240" algn="l" defTabSz="914400" rtl="0" eaLnBrk="1" fontAlgn="auto" latinLnBrk="0" hangingPunct="1">
              <a:lnSpc>
                <a:spcPct val="100000"/>
              </a:lnSpc>
              <a:spcBef>
                <a:spcPts val="0"/>
              </a:spcBef>
              <a:spcAft>
                <a:spcPts val="0"/>
              </a:spcAft>
              <a:buClrTx/>
              <a:buSzTx/>
              <a:buFontTx/>
              <a:buChar char="-"/>
              <a:tabLst/>
              <a:defRPr/>
            </a:pPr>
            <a:r>
              <a:rPr lang="en-US" sz="1800" dirty="0">
                <a:effectLst/>
                <a:latin typeface="Times New Roman" panose="02020603050405020304" pitchFamily="18" charset="0"/>
                <a:ea typeface="Calibri" panose="020F0502020204030204" pitchFamily="34" charset="0"/>
              </a:rPr>
              <a:t>The results of column 4 confirms the existence of spatial spillover processes in the regional productive articulation of intermediate demand and supply across sector categories, specially in the case of services. </a:t>
            </a:r>
          </a:p>
          <a:p>
            <a:pPr marL="181240" marR="0" lvl="0" indent="-181240" algn="l" defTabSz="914400" rtl="0" eaLnBrk="1" fontAlgn="auto" latinLnBrk="0" hangingPunct="1">
              <a:lnSpc>
                <a:spcPct val="100000"/>
              </a:lnSpc>
              <a:spcBef>
                <a:spcPts val="0"/>
              </a:spcBef>
              <a:spcAft>
                <a:spcPts val="0"/>
              </a:spcAft>
              <a:buClrTx/>
              <a:buSzTx/>
              <a:buFontTx/>
              <a:buChar char="-"/>
              <a:tabLst/>
              <a:defRP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An industrial policy that increases the intermediate demand of the primary sector in lagging entities would help reduce regional inequality, as the impact is distributed more equally among the federal entities.</a:t>
            </a:r>
            <a:endParaRPr lang="es-MX" noProof="0" dirty="0"/>
          </a:p>
        </p:txBody>
      </p:sp>
      <p:sp>
        <p:nvSpPr>
          <p:cNvPr id="4" name="Marcador de número de diapositiva 3">
            <a:extLst>
              <a:ext uri="{FF2B5EF4-FFF2-40B4-BE49-F238E27FC236}">
                <a16:creationId xmlns:a16="http://schemas.microsoft.com/office/drawing/2014/main" id="{32F061E6-D585-20AD-3CCC-CA978881A7DB}"/>
              </a:ext>
            </a:extLst>
          </p:cNvPr>
          <p:cNvSpPr>
            <a:spLocks noGrp="1"/>
          </p:cNvSpPr>
          <p:nvPr>
            <p:ph type="sldNum" sz="quarter" idx="5"/>
          </p:nvPr>
        </p:nvSpPr>
        <p:spPr/>
        <p:txBody>
          <a:bodyPr/>
          <a:lstStyle/>
          <a:p>
            <a:fld id="{C1FC37DE-C844-4395-A773-D401BC2B5D72}" type="slidenum">
              <a:rPr lang="en-US" smtClean="0"/>
              <a:t>10</a:t>
            </a:fld>
            <a:endParaRPr lang="en-US"/>
          </a:p>
        </p:txBody>
      </p:sp>
    </p:spTree>
    <p:extLst>
      <p:ext uri="{BB962C8B-B14F-4D97-AF65-F5344CB8AC3E}">
        <p14:creationId xmlns:p14="http://schemas.microsoft.com/office/powerpoint/2010/main" val="1667002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FF082-2644-023E-50DF-0D94F14471B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43D0697-ACA1-CE4D-0E8B-A58D07DD814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F643894-E5B5-3917-CFDB-12C1AE112279}"/>
              </a:ext>
            </a:extLst>
          </p:cNvPr>
          <p:cNvSpPr>
            <a:spLocks noGrp="1"/>
          </p:cNvSpPr>
          <p:nvPr>
            <p:ph type="body" idx="1"/>
          </p:nvPr>
        </p:nvSpPr>
        <p:spPr/>
        <p:txBody>
          <a:bodyPr/>
          <a:lstStyle/>
          <a:p>
            <a:pPr marL="181240" indent="-181240">
              <a:buFontTx/>
              <a:buChar char="-"/>
            </a:pPr>
            <a:endParaRPr lang="es-MX" noProof="0" dirty="0"/>
          </a:p>
          <a:p>
            <a:pPr marL="181240" indent="-181240">
              <a:buFontTx/>
              <a:buChar char="-"/>
            </a:pPr>
            <a:endParaRPr lang="es-MX" noProof="0" dirty="0"/>
          </a:p>
        </p:txBody>
      </p:sp>
      <p:sp>
        <p:nvSpPr>
          <p:cNvPr id="4" name="Marcador de número de diapositiva 3">
            <a:extLst>
              <a:ext uri="{FF2B5EF4-FFF2-40B4-BE49-F238E27FC236}">
                <a16:creationId xmlns:a16="http://schemas.microsoft.com/office/drawing/2014/main" id="{27B14D96-ED02-A5A1-C3D0-370A26B76C9D}"/>
              </a:ext>
            </a:extLst>
          </p:cNvPr>
          <p:cNvSpPr>
            <a:spLocks noGrp="1"/>
          </p:cNvSpPr>
          <p:nvPr>
            <p:ph type="sldNum" sz="quarter" idx="5"/>
          </p:nvPr>
        </p:nvSpPr>
        <p:spPr/>
        <p:txBody>
          <a:bodyPr/>
          <a:lstStyle/>
          <a:p>
            <a:fld id="{C1FC37DE-C844-4395-A773-D401BC2B5D72}" type="slidenum">
              <a:rPr lang="en-US" smtClean="0"/>
              <a:t>11</a:t>
            </a:fld>
            <a:endParaRPr lang="en-US"/>
          </a:p>
        </p:txBody>
      </p:sp>
    </p:spTree>
    <p:extLst>
      <p:ext uri="{BB962C8B-B14F-4D97-AF65-F5344CB8AC3E}">
        <p14:creationId xmlns:p14="http://schemas.microsoft.com/office/powerpoint/2010/main" val="3682725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FF082-2644-023E-50DF-0D94F14471B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43D0697-ACA1-CE4D-0E8B-A58D07DD814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F643894-E5B5-3917-CFDB-12C1AE112279}"/>
              </a:ext>
            </a:extLst>
          </p:cNvPr>
          <p:cNvSpPr>
            <a:spLocks noGrp="1"/>
          </p:cNvSpPr>
          <p:nvPr>
            <p:ph type="body" idx="1"/>
          </p:nvPr>
        </p:nvSpPr>
        <p:spPr/>
        <p:txBody>
          <a:bodyPr/>
          <a:lstStyle/>
          <a:p>
            <a:pPr marL="181240" indent="-181240">
              <a:buFontTx/>
              <a:buChar char="-"/>
            </a:pPr>
            <a:endParaRPr lang="es-MX" noProof="0" dirty="0"/>
          </a:p>
          <a:p>
            <a:pPr marL="181240" indent="-181240">
              <a:buFontTx/>
              <a:buChar char="-"/>
            </a:pPr>
            <a:endParaRPr lang="es-MX" noProof="0" dirty="0"/>
          </a:p>
        </p:txBody>
      </p:sp>
      <p:sp>
        <p:nvSpPr>
          <p:cNvPr id="4" name="Marcador de número de diapositiva 3">
            <a:extLst>
              <a:ext uri="{FF2B5EF4-FFF2-40B4-BE49-F238E27FC236}">
                <a16:creationId xmlns:a16="http://schemas.microsoft.com/office/drawing/2014/main" id="{27B14D96-ED02-A5A1-C3D0-370A26B76C9D}"/>
              </a:ext>
            </a:extLst>
          </p:cNvPr>
          <p:cNvSpPr>
            <a:spLocks noGrp="1"/>
          </p:cNvSpPr>
          <p:nvPr>
            <p:ph type="sldNum" sz="quarter" idx="5"/>
          </p:nvPr>
        </p:nvSpPr>
        <p:spPr/>
        <p:txBody>
          <a:bodyPr/>
          <a:lstStyle/>
          <a:p>
            <a:fld id="{C1FC37DE-C844-4395-A773-D401BC2B5D72}" type="slidenum">
              <a:rPr lang="en-US" smtClean="0"/>
              <a:t>12</a:t>
            </a:fld>
            <a:endParaRPr lang="en-US"/>
          </a:p>
        </p:txBody>
      </p:sp>
    </p:spTree>
    <p:extLst>
      <p:ext uri="{BB962C8B-B14F-4D97-AF65-F5344CB8AC3E}">
        <p14:creationId xmlns:p14="http://schemas.microsoft.com/office/powerpoint/2010/main" val="1847401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FF082-2644-023E-50DF-0D94F14471B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43D0697-ACA1-CE4D-0E8B-A58D07DD814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F643894-E5B5-3917-CFDB-12C1AE112279}"/>
              </a:ext>
            </a:extLst>
          </p:cNvPr>
          <p:cNvSpPr>
            <a:spLocks noGrp="1"/>
          </p:cNvSpPr>
          <p:nvPr>
            <p:ph type="body" idx="1"/>
          </p:nvPr>
        </p:nvSpPr>
        <p:spPr/>
        <p:txBody>
          <a:bodyPr/>
          <a:lstStyle/>
          <a:p>
            <a:pPr marL="181240" indent="-181240">
              <a:buFontTx/>
              <a:buChar char="-"/>
            </a:pPr>
            <a:endParaRPr lang="es-MX" noProof="0" dirty="0"/>
          </a:p>
          <a:p>
            <a:pPr marL="181240" indent="-181240">
              <a:buFontTx/>
              <a:buChar char="-"/>
            </a:pPr>
            <a:endParaRPr lang="es-MX" noProof="0" dirty="0"/>
          </a:p>
        </p:txBody>
      </p:sp>
      <p:sp>
        <p:nvSpPr>
          <p:cNvPr id="4" name="Marcador de número de diapositiva 3">
            <a:extLst>
              <a:ext uri="{FF2B5EF4-FFF2-40B4-BE49-F238E27FC236}">
                <a16:creationId xmlns:a16="http://schemas.microsoft.com/office/drawing/2014/main" id="{27B14D96-ED02-A5A1-C3D0-370A26B76C9D}"/>
              </a:ext>
            </a:extLst>
          </p:cNvPr>
          <p:cNvSpPr>
            <a:spLocks noGrp="1"/>
          </p:cNvSpPr>
          <p:nvPr>
            <p:ph type="sldNum" sz="quarter" idx="5"/>
          </p:nvPr>
        </p:nvSpPr>
        <p:spPr/>
        <p:txBody>
          <a:bodyPr/>
          <a:lstStyle/>
          <a:p>
            <a:fld id="{C1FC37DE-C844-4395-A773-D401BC2B5D72}" type="slidenum">
              <a:rPr lang="en-US" smtClean="0"/>
              <a:t>13</a:t>
            </a:fld>
            <a:endParaRPr lang="en-US"/>
          </a:p>
        </p:txBody>
      </p:sp>
    </p:spTree>
    <p:extLst>
      <p:ext uri="{BB962C8B-B14F-4D97-AF65-F5344CB8AC3E}">
        <p14:creationId xmlns:p14="http://schemas.microsoft.com/office/powerpoint/2010/main" val="2641559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81240" indent="-181240">
              <a:buFontTx/>
              <a:buChar char="-"/>
            </a:pPr>
            <a:endParaRPr lang="es-MX" b="1" noProof="0" dirty="0"/>
          </a:p>
          <a:p>
            <a:pPr marL="181240" indent="-181240">
              <a:buFontTx/>
              <a:buChar char="-"/>
            </a:pPr>
            <a:endParaRPr lang="es-MX" noProof="0" dirty="0"/>
          </a:p>
          <a:p>
            <a:pPr marL="181240" indent="-181240">
              <a:buFontTx/>
              <a:buChar char="-"/>
            </a:pPr>
            <a:endParaRPr lang="es-MX" noProof="0" dirty="0"/>
          </a:p>
        </p:txBody>
      </p:sp>
      <p:sp>
        <p:nvSpPr>
          <p:cNvPr id="4" name="Marcador de número de diapositiva 3"/>
          <p:cNvSpPr>
            <a:spLocks noGrp="1"/>
          </p:cNvSpPr>
          <p:nvPr>
            <p:ph type="sldNum" sz="quarter" idx="5"/>
          </p:nvPr>
        </p:nvSpPr>
        <p:spPr/>
        <p:txBody>
          <a:bodyPr/>
          <a:lstStyle/>
          <a:p>
            <a:fld id="{C1FC37DE-C844-4395-A773-D401BC2B5D72}" type="slidenum">
              <a:rPr lang="en-US" smtClean="0"/>
              <a:t>2</a:t>
            </a:fld>
            <a:endParaRPr lang="en-US"/>
          </a:p>
        </p:txBody>
      </p:sp>
    </p:spTree>
    <p:extLst>
      <p:ext uri="{BB962C8B-B14F-4D97-AF65-F5344CB8AC3E}">
        <p14:creationId xmlns:p14="http://schemas.microsoft.com/office/powerpoint/2010/main" val="2207091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E298A-DDFE-5E15-825D-CDA85FA1C4A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8C0A313-48D0-877C-0F8F-D6673B78EDD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FA19EE7-A65B-EED0-02CB-9E26190586FA}"/>
              </a:ext>
            </a:extLst>
          </p:cNvPr>
          <p:cNvSpPr>
            <a:spLocks noGrp="1"/>
          </p:cNvSpPr>
          <p:nvPr>
            <p:ph type="body" idx="1"/>
          </p:nvPr>
        </p:nvSpPr>
        <p:spPr/>
        <p:txBody>
          <a:bodyPr/>
          <a:lstStyle/>
          <a:p>
            <a:pPr marL="181240" indent="-181240">
              <a:buFontTx/>
              <a:buChar char="-"/>
            </a:pPr>
            <a:endParaRPr lang="es-MX" b="1" noProof="0" dirty="0"/>
          </a:p>
          <a:p>
            <a:pPr marL="181240" indent="-181240">
              <a:buFontTx/>
              <a:buChar char="-"/>
            </a:pPr>
            <a:endParaRPr lang="es-MX" noProof="0" dirty="0"/>
          </a:p>
          <a:p>
            <a:pPr marL="181240" indent="-181240">
              <a:buFontTx/>
              <a:buChar char="-"/>
            </a:pPr>
            <a:endParaRPr lang="es-MX" noProof="0" dirty="0"/>
          </a:p>
        </p:txBody>
      </p:sp>
      <p:sp>
        <p:nvSpPr>
          <p:cNvPr id="4" name="Marcador de número de diapositiva 3">
            <a:extLst>
              <a:ext uri="{FF2B5EF4-FFF2-40B4-BE49-F238E27FC236}">
                <a16:creationId xmlns:a16="http://schemas.microsoft.com/office/drawing/2014/main" id="{1454FCA0-F202-D458-765C-BF4DD7AB6DCF}"/>
              </a:ext>
            </a:extLst>
          </p:cNvPr>
          <p:cNvSpPr>
            <a:spLocks noGrp="1"/>
          </p:cNvSpPr>
          <p:nvPr>
            <p:ph type="sldNum" sz="quarter" idx="5"/>
          </p:nvPr>
        </p:nvSpPr>
        <p:spPr/>
        <p:txBody>
          <a:bodyPr/>
          <a:lstStyle/>
          <a:p>
            <a:fld id="{C1FC37DE-C844-4395-A773-D401BC2B5D72}" type="slidenum">
              <a:rPr lang="en-US" smtClean="0"/>
              <a:t>3</a:t>
            </a:fld>
            <a:endParaRPr lang="en-US"/>
          </a:p>
        </p:txBody>
      </p:sp>
    </p:spTree>
    <p:extLst>
      <p:ext uri="{BB962C8B-B14F-4D97-AF65-F5344CB8AC3E}">
        <p14:creationId xmlns:p14="http://schemas.microsoft.com/office/powerpoint/2010/main" val="3357483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752B5-D3D4-81A8-1B95-077391AB200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4AD469E-E169-8417-EE45-0DB77B017ED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1B751CB-9C76-4D8A-FDD4-982FC86FB348}"/>
              </a:ext>
            </a:extLst>
          </p:cNvPr>
          <p:cNvSpPr>
            <a:spLocks noGrp="1"/>
          </p:cNvSpPr>
          <p:nvPr>
            <p:ph type="body" idx="1"/>
          </p:nvPr>
        </p:nvSpPr>
        <p:spPr/>
        <p:txBody>
          <a:bodyPr/>
          <a:lstStyle/>
          <a:p>
            <a:pPr marL="181240" indent="-181240">
              <a:buFontTx/>
              <a:buChar char="-"/>
            </a:pPr>
            <a:r>
              <a:rPr lang="en-US" sz="1800" dirty="0">
                <a:effectLst/>
                <a:latin typeface="Times New Roman" panose="02020603050405020304" pitchFamily="18" charset="0"/>
                <a:ea typeface="Calibri" panose="020F0502020204030204" pitchFamily="34" charset="0"/>
              </a:rPr>
              <a:t>The central region accounts for 56.7% of the production, the northern region for 32.9%, and the southern region for 10.3%.</a:t>
            </a:r>
          </a:p>
          <a:p>
            <a:pPr marL="181240" indent="-181240">
              <a:buFontTx/>
              <a:buChar char="-"/>
            </a:pPr>
            <a:r>
              <a:rPr lang="en-US" sz="1800" dirty="0">
                <a:effectLst/>
                <a:latin typeface="Times New Roman" panose="02020603050405020304" pitchFamily="18" charset="0"/>
                <a:ea typeface="Calibri" panose="020F0502020204030204" pitchFamily="34" charset="0"/>
              </a:rPr>
              <a:t>However, regional disparities are not limited to these large regions. For example, within the central region Mexico City accounts for 13%, while Nayarit only represents 0.5%.</a:t>
            </a:r>
          </a:p>
          <a:p>
            <a:pPr marL="181240" indent="-181240">
              <a:buFontTx/>
              <a:buChar char="-"/>
            </a:pPr>
            <a:r>
              <a:rPr lang="en-US" sz="1800" dirty="0">
                <a:effectLst/>
                <a:latin typeface="Times New Roman" panose="02020603050405020304" pitchFamily="18" charset="0"/>
                <a:ea typeface="Calibri" panose="020F0502020204030204" pitchFamily="34" charset="0"/>
              </a:rPr>
              <a:t>Mexico City (13%), Mexico State (9%), Nuevo León (8.7%), Jalisco (7.3%) and Guanajuato (5.1%).</a:t>
            </a:r>
          </a:p>
          <a:p>
            <a:pPr marL="181240" indent="-181240">
              <a:buFontTx/>
              <a:buChar char="-"/>
            </a:pPr>
            <a:endParaRPr lang="en-US" sz="1800" dirty="0">
              <a:effectLst/>
              <a:latin typeface="Times New Roman" panose="02020603050405020304" pitchFamily="18" charset="0"/>
              <a:ea typeface="Calibri" panose="020F0502020204030204" pitchFamily="34" charset="0"/>
            </a:endParaRPr>
          </a:p>
          <a:p>
            <a:pPr marL="181240" indent="-181240">
              <a:buFontTx/>
              <a:buChar char="-"/>
            </a:pPr>
            <a:endParaRPr lang="es-MX" b="1" noProof="0" dirty="0"/>
          </a:p>
          <a:p>
            <a:pPr marL="181240" indent="-181240">
              <a:buFontTx/>
              <a:buChar char="-"/>
            </a:pPr>
            <a:endParaRPr lang="es-MX" noProof="0" dirty="0"/>
          </a:p>
          <a:p>
            <a:pPr marL="181240" indent="-181240">
              <a:buFontTx/>
              <a:buChar char="-"/>
            </a:pPr>
            <a:endParaRPr lang="es-MX" noProof="0" dirty="0"/>
          </a:p>
        </p:txBody>
      </p:sp>
      <p:sp>
        <p:nvSpPr>
          <p:cNvPr id="4" name="Marcador de número de diapositiva 3">
            <a:extLst>
              <a:ext uri="{FF2B5EF4-FFF2-40B4-BE49-F238E27FC236}">
                <a16:creationId xmlns:a16="http://schemas.microsoft.com/office/drawing/2014/main" id="{78C60169-657D-B70F-67D3-DC351305F1AD}"/>
              </a:ext>
            </a:extLst>
          </p:cNvPr>
          <p:cNvSpPr>
            <a:spLocks noGrp="1"/>
          </p:cNvSpPr>
          <p:nvPr>
            <p:ph type="sldNum" sz="quarter" idx="5"/>
          </p:nvPr>
        </p:nvSpPr>
        <p:spPr/>
        <p:txBody>
          <a:bodyPr/>
          <a:lstStyle/>
          <a:p>
            <a:fld id="{C1FC37DE-C844-4395-A773-D401BC2B5D72}" type="slidenum">
              <a:rPr lang="en-US" smtClean="0"/>
              <a:t>4</a:t>
            </a:fld>
            <a:endParaRPr lang="en-US"/>
          </a:p>
        </p:txBody>
      </p:sp>
    </p:spTree>
    <p:extLst>
      <p:ext uri="{BB962C8B-B14F-4D97-AF65-F5344CB8AC3E}">
        <p14:creationId xmlns:p14="http://schemas.microsoft.com/office/powerpoint/2010/main" val="1140710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91D96-4E5F-2B9A-39FB-4D466D3FF77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D81D01C-E2C5-AD10-CF1E-3D12DD14528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B286CEB-264E-C139-38F8-9339B98FDF7C}"/>
              </a:ext>
            </a:extLst>
          </p:cNvPr>
          <p:cNvSpPr>
            <a:spLocks noGrp="1"/>
          </p:cNvSpPr>
          <p:nvPr>
            <p:ph type="body" idx="1"/>
          </p:nvPr>
        </p:nvSpPr>
        <p:spPr/>
        <p:txBody>
          <a:bodyPr/>
          <a:lstStyle/>
          <a:p>
            <a:pPr marL="181240" indent="-181240">
              <a:buFontTx/>
              <a:buChar char="-"/>
            </a:pPr>
            <a:endParaRPr lang="es-MX" b="1" noProof="0" dirty="0"/>
          </a:p>
          <a:p>
            <a:pPr marL="181240" indent="-181240">
              <a:buFontTx/>
              <a:buChar char="-"/>
            </a:pPr>
            <a:endParaRPr lang="es-MX" noProof="0" dirty="0"/>
          </a:p>
          <a:p>
            <a:pPr marL="181240" indent="-181240">
              <a:buFontTx/>
              <a:buChar char="-"/>
            </a:pPr>
            <a:endParaRPr lang="es-MX" noProof="0" dirty="0"/>
          </a:p>
        </p:txBody>
      </p:sp>
      <p:sp>
        <p:nvSpPr>
          <p:cNvPr id="4" name="Marcador de número de diapositiva 3">
            <a:extLst>
              <a:ext uri="{FF2B5EF4-FFF2-40B4-BE49-F238E27FC236}">
                <a16:creationId xmlns:a16="http://schemas.microsoft.com/office/drawing/2014/main" id="{214DAB7E-488C-6680-5656-D9DCB144233A}"/>
              </a:ext>
            </a:extLst>
          </p:cNvPr>
          <p:cNvSpPr>
            <a:spLocks noGrp="1"/>
          </p:cNvSpPr>
          <p:nvPr>
            <p:ph type="sldNum" sz="quarter" idx="5"/>
          </p:nvPr>
        </p:nvSpPr>
        <p:spPr/>
        <p:txBody>
          <a:bodyPr/>
          <a:lstStyle/>
          <a:p>
            <a:fld id="{C1FC37DE-C844-4395-A773-D401BC2B5D72}" type="slidenum">
              <a:rPr lang="en-US" smtClean="0"/>
              <a:t>5</a:t>
            </a:fld>
            <a:endParaRPr lang="en-US"/>
          </a:p>
        </p:txBody>
      </p:sp>
    </p:spTree>
    <p:extLst>
      <p:ext uri="{BB962C8B-B14F-4D97-AF65-F5344CB8AC3E}">
        <p14:creationId xmlns:p14="http://schemas.microsoft.com/office/powerpoint/2010/main" val="3200051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81240" indent="-181240">
              <a:buFontTx/>
              <a:buChar char="-"/>
            </a:pPr>
            <a:r>
              <a:rPr lang="es-MX" b="0" noProof="0" dirty="0"/>
              <a:t>35 sector </a:t>
            </a:r>
            <a:r>
              <a:rPr lang="es-MX" b="0" noProof="0" dirty="0" err="1"/>
              <a:t>for</a:t>
            </a:r>
            <a:r>
              <a:rPr lang="es-MX" b="0" noProof="0" dirty="0"/>
              <a:t> 32 federal </a:t>
            </a:r>
            <a:r>
              <a:rPr lang="es-MX" b="0" noProof="0" dirty="0" err="1"/>
              <a:t>entities</a:t>
            </a:r>
            <a:endParaRPr lang="es-MX" b="0" noProof="0" dirty="0"/>
          </a:p>
          <a:p>
            <a:pPr marL="181240" indent="-181240">
              <a:buFontTx/>
              <a:buChar char="-"/>
            </a:pPr>
            <a:r>
              <a:rPr lang="en-US" sz="1800" dirty="0">
                <a:effectLst/>
                <a:latin typeface="Times New Roman" panose="02020603050405020304" pitchFamily="18" charset="0"/>
                <a:ea typeface="Calibri" panose="020F0502020204030204" pitchFamily="34" charset="0"/>
              </a:rPr>
              <a:t>In this study, we follow the perspective of </a:t>
            </a:r>
            <a:r>
              <a:rPr lang="en-US" sz="1800" dirty="0" err="1">
                <a:effectLst/>
                <a:latin typeface="Times New Roman" panose="02020603050405020304" pitchFamily="18" charset="0"/>
                <a:ea typeface="Calibri" panose="020F0502020204030204" pitchFamily="34" charset="0"/>
              </a:rPr>
              <a:t>Gluschenko</a:t>
            </a:r>
            <a:r>
              <a:rPr lang="en-US" sz="1800" dirty="0">
                <a:effectLst/>
                <a:latin typeface="Times New Roman" panose="02020603050405020304" pitchFamily="18" charset="0"/>
                <a:ea typeface="Calibri" panose="020F0502020204030204" pitchFamily="34" charset="0"/>
              </a:rPr>
              <a:t> (2017), who argues that weighting by population size is conceptually inconsistent, as it does not estimate regional inequality but generates indicators of interpersonal inequality.</a:t>
            </a:r>
            <a:endParaRPr lang="es-MX" b="0" noProof="0" dirty="0"/>
          </a:p>
          <a:p>
            <a:pPr marL="181240" indent="-181240">
              <a:buFontTx/>
              <a:buChar char="-"/>
            </a:pPr>
            <a:endParaRPr lang="es-MX" noProof="0" dirty="0"/>
          </a:p>
          <a:p>
            <a:pPr marL="181240" indent="-181240">
              <a:buFontTx/>
              <a:buChar char="-"/>
            </a:pPr>
            <a:endParaRPr lang="es-MX" noProof="0" dirty="0"/>
          </a:p>
        </p:txBody>
      </p:sp>
      <p:sp>
        <p:nvSpPr>
          <p:cNvPr id="4" name="Marcador de número de diapositiva 3"/>
          <p:cNvSpPr>
            <a:spLocks noGrp="1"/>
          </p:cNvSpPr>
          <p:nvPr>
            <p:ph type="sldNum" sz="quarter" idx="5"/>
          </p:nvPr>
        </p:nvSpPr>
        <p:spPr/>
        <p:txBody>
          <a:bodyPr/>
          <a:lstStyle/>
          <a:p>
            <a:fld id="{C1FC37DE-C844-4395-A773-D401BC2B5D72}" type="slidenum">
              <a:rPr lang="en-US" smtClean="0"/>
              <a:t>6</a:t>
            </a:fld>
            <a:endParaRPr lang="en-US"/>
          </a:p>
        </p:txBody>
      </p:sp>
    </p:spTree>
    <p:extLst>
      <p:ext uri="{BB962C8B-B14F-4D97-AF65-F5344CB8AC3E}">
        <p14:creationId xmlns:p14="http://schemas.microsoft.com/office/powerpoint/2010/main" val="2412216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3FBDC-6013-8AE2-34C0-085B408C9FD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302A3E7-02C5-6EF7-4C66-379E7591E0F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9D09A6B-74E1-98B9-6E64-8B95DFB3B14E}"/>
              </a:ext>
            </a:extLst>
          </p:cNvPr>
          <p:cNvSpPr>
            <a:spLocks noGrp="1"/>
          </p:cNvSpPr>
          <p:nvPr>
            <p:ph type="body" idx="1"/>
          </p:nvPr>
        </p:nvSpPr>
        <p:spPr/>
        <p:txBody>
          <a:bodyPr/>
          <a:lstStyle/>
          <a:p>
            <a:pPr marL="181240" marR="0" lvl="0" indent="-181240" algn="l" defTabSz="914400" rtl="0" eaLnBrk="1" fontAlgn="auto" latinLnBrk="0" hangingPunct="1">
              <a:lnSpc>
                <a:spcPct val="100000"/>
              </a:lnSpc>
              <a:spcBef>
                <a:spcPts val="0"/>
              </a:spcBef>
              <a:spcAft>
                <a:spcPts val="0"/>
              </a:spcAft>
              <a:buClrTx/>
              <a:buSzTx/>
              <a:buFontTx/>
              <a:buChar char="-"/>
              <a:tabLst/>
              <a:defRPr/>
            </a:pPr>
            <a:r>
              <a:rPr lang="en-US" sz="1200" b="0" dirty="0">
                <a:effectLst/>
                <a:latin typeface="Times New Roman" panose="02020603050405020304" pitchFamily="18" charset="0"/>
                <a:ea typeface="Times New Roman" panose="02020603050405020304" pitchFamily="18" charset="0"/>
              </a:rPr>
              <a:t>Top 5 with more BL: Mexico City (3.9%), NL (3%), Mexico State (2.6%), Jalisco (2.2%), Coahuila (2%).</a:t>
            </a:r>
          </a:p>
          <a:p>
            <a:pPr marL="181240" marR="0" lvl="0" indent="-181240" algn="l" defTabSz="914400" rtl="0" eaLnBrk="1" fontAlgn="auto" latinLnBrk="0" hangingPunct="1">
              <a:lnSpc>
                <a:spcPct val="100000"/>
              </a:lnSpc>
              <a:spcBef>
                <a:spcPts val="0"/>
              </a:spcBef>
              <a:spcAft>
                <a:spcPts val="0"/>
              </a:spcAft>
              <a:buClrTx/>
              <a:buSzTx/>
              <a:buFontTx/>
              <a:buChar char="-"/>
              <a:tabLst/>
              <a:defRPr/>
            </a:pPr>
            <a:r>
              <a:rPr lang="en-US" sz="1200" b="0" dirty="0">
                <a:effectLst/>
                <a:latin typeface="Times New Roman" panose="02020603050405020304" pitchFamily="18" charset="0"/>
                <a:ea typeface="Times New Roman" panose="02020603050405020304" pitchFamily="18" charset="0"/>
              </a:rPr>
              <a:t>Top 5 with more FL: Mexico City (5.1%), NL (3.2%), Mexico State (2.9%), Jalisco (2.4%), Coahuila (1.8%).</a:t>
            </a:r>
          </a:p>
          <a:p>
            <a:pPr marL="181240" marR="0" lvl="0" indent="-181240" algn="l" defTabSz="914400" rtl="0" eaLnBrk="1" fontAlgn="auto" latinLnBrk="0" hangingPunct="1">
              <a:lnSpc>
                <a:spcPct val="100000"/>
              </a:lnSpc>
              <a:spcBef>
                <a:spcPts val="0"/>
              </a:spcBef>
              <a:spcAft>
                <a:spcPts val="0"/>
              </a:spcAft>
              <a:buClrTx/>
              <a:buSzTx/>
              <a:buFontTx/>
              <a:buChar char="-"/>
              <a:tabLst/>
              <a:defRPr/>
            </a:pPr>
            <a:r>
              <a:rPr lang="en-US" sz="1200" b="0" dirty="0">
                <a:effectLst/>
                <a:latin typeface="Times New Roman" panose="02020603050405020304" pitchFamily="18" charset="0"/>
                <a:ea typeface="Times New Roman" panose="02020603050405020304" pitchFamily="18" charset="0"/>
              </a:rPr>
              <a:t>In general, the FL are higher than the BL.</a:t>
            </a:r>
          </a:p>
          <a:p>
            <a:pPr marL="181240" marR="0" lvl="0" indent="-181240" algn="l" defTabSz="914400" rtl="0" eaLnBrk="1" fontAlgn="auto" latinLnBrk="0" hangingPunct="1">
              <a:lnSpc>
                <a:spcPct val="100000"/>
              </a:lnSpc>
              <a:spcBef>
                <a:spcPts val="0"/>
              </a:spcBef>
              <a:spcAft>
                <a:spcPts val="0"/>
              </a:spcAft>
              <a:buClrTx/>
              <a:buSzTx/>
              <a:buFontTx/>
              <a:buChar char="-"/>
              <a:tabLst/>
              <a:defRPr/>
            </a:pPr>
            <a:r>
              <a:rPr lang="en-US" sz="1200" b="0" dirty="0">
                <a:effectLst/>
                <a:latin typeface="Times New Roman" panose="02020603050405020304" pitchFamily="18" charset="0"/>
                <a:ea typeface="Times New Roman" panose="02020603050405020304" pitchFamily="18" charset="0"/>
              </a:rPr>
              <a:t>The central region and then the northern region present the higher levels of BL and FL. </a:t>
            </a:r>
          </a:p>
          <a:p>
            <a:pPr marL="181240" marR="0" lvl="0" indent="-181240" algn="l" defTabSz="914400" rtl="0" eaLnBrk="1" fontAlgn="auto" latinLnBrk="0" hangingPunct="1">
              <a:lnSpc>
                <a:spcPct val="100000"/>
              </a:lnSpc>
              <a:spcBef>
                <a:spcPts val="0"/>
              </a:spcBef>
              <a:spcAft>
                <a:spcPts val="0"/>
              </a:spcAft>
              <a:buClrTx/>
              <a:buSzTx/>
              <a:buFontTx/>
              <a:buChar char="-"/>
              <a:tabLst/>
              <a:defRPr/>
            </a:pPr>
            <a:r>
              <a:rPr lang="en-US" sz="1200" b="0" dirty="0">
                <a:effectLst/>
                <a:latin typeface="Times New Roman" panose="02020603050405020304" pitchFamily="18" charset="0"/>
                <a:ea typeface="Times New Roman" panose="02020603050405020304" pitchFamily="18" charset="0"/>
              </a:rPr>
              <a:t>The southern region is disconnected from the national productive structure.</a:t>
            </a:r>
          </a:p>
          <a:p>
            <a:pPr marL="181240" marR="0" lvl="0" indent="-181240" algn="l" defTabSz="914400" rtl="0" eaLnBrk="1" fontAlgn="auto" latinLnBrk="0" hangingPunct="1">
              <a:lnSpc>
                <a:spcPct val="100000"/>
              </a:lnSpc>
              <a:spcBef>
                <a:spcPts val="0"/>
              </a:spcBef>
              <a:spcAft>
                <a:spcPts val="0"/>
              </a:spcAft>
              <a:buClrTx/>
              <a:buSzTx/>
              <a:buFontTx/>
              <a:buChar char="-"/>
              <a:tabLst/>
              <a:defRPr/>
            </a:pPr>
            <a:r>
              <a:rPr lang="en-US" sz="1200" b="0" dirty="0">
                <a:effectLst/>
                <a:latin typeface="Times New Roman" panose="02020603050405020304" pitchFamily="18" charset="0"/>
                <a:ea typeface="Times New Roman" panose="02020603050405020304" pitchFamily="18" charset="0"/>
              </a:rPr>
              <a:t>However, there also exists intraregional inequality.</a:t>
            </a:r>
          </a:p>
          <a:p>
            <a:pPr marL="181240" marR="0" lvl="0" indent="-181240" algn="l" defTabSz="914400" rtl="0" eaLnBrk="1" fontAlgn="auto" latinLnBrk="0" hangingPunct="1">
              <a:lnSpc>
                <a:spcPct val="100000"/>
              </a:lnSpc>
              <a:spcBef>
                <a:spcPts val="0"/>
              </a:spcBef>
              <a:spcAft>
                <a:spcPts val="0"/>
              </a:spcAft>
              <a:buClrTx/>
              <a:buSzTx/>
              <a:buFontTx/>
              <a:buChar char="-"/>
              <a:tabLst/>
              <a:defRPr/>
            </a:pPr>
            <a:endParaRPr lang="en-US" sz="1200" b="0" dirty="0">
              <a:effectLst/>
              <a:latin typeface="Times New Roman" panose="02020603050405020304" pitchFamily="18" charset="0"/>
              <a:ea typeface="Times New Roman" panose="02020603050405020304" pitchFamily="18" charset="0"/>
            </a:endParaRPr>
          </a:p>
          <a:p>
            <a:pPr marL="181240" marR="0" lvl="0" indent="-181240" algn="l" defTabSz="914400" rtl="0" eaLnBrk="1" fontAlgn="auto" latinLnBrk="0" hangingPunct="1">
              <a:lnSpc>
                <a:spcPct val="100000"/>
              </a:lnSpc>
              <a:spcBef>
                <a:spcPts val="0"/>
              </a:spcBef>
              <a:spcAft>
                <a:spcPts val="0"/>
              </a:spcAft>
              <a:buClrTx/>
              <a:buSzTx/>
              <a:buFontTx/>
              <a:buChar char="-"/>
              <a:tabLst/>
              <a:defRPr/>
            </a:pPr>
            <a:r>
              <a:rPr lang="en-US" sz="1200" b="0" dirty="0">
                <a:effectLst/>
                <a:latin typeface="Times New Roman" panose="02020603050405020304" pitchFamily="18" charset="0"/>
                <a:ea typeface="Times New Roman" panose="02020603050405020304" pitchFamily="18" charset="0"/>
              </a:rPr>
              <a:t>The higher the value in the Gini column 1, the greater the degree of regional inequality.</a:t>
            </a:r>
          </a:p>
          <a:p>
            <a:pPr marL="638440" marR="0" lvl="1" indent="-181240" algn="l" defTabSz="914400" rtl="0" eaLnBrk="1" fontAlgn="auto" latinLnBrk="0" hangingPunct="1">
              <a:lnSpc>
                <a:spcPct val="100000"/>
              </a:lnSpc>
              <a:spcBef>
                <a:spcPts val="0"/>
              </a:spcBef>
              <a:spcAft>
                <a:spcPts val="0"/>
              </a:spcAft>
              <a:buClrTx/>
              <a:buSzTx/>
              <a:buFontTx/>
              <a:buChar char="-"/>
              <a:tabLst/>
              <a:defRPr/>
            </a:pPr>
            <a:r>
              <a:rPr lang="en-US" sz="1200" b="0" dirty="0">
                <a:effectLst/>
                <a:latin typeface="Times New Roman" panose="02020603050405020304" pitchFamily="18" charset="0"/>
                <a:ea typeface="Times New Roman" panose="02020603050405020304" pitchFamily="18" charset="0"/>
              </a:rPr>
              <a:t>Despite the higher absolute values of FL, its impact throughout the productive structure is distributed more unequally than the backward linkages.</a:t>
            </a:r>
          </a:p>
          <a:p>
            <a:pPr marL="181240" marR="0" lvl="0" indent="-181240" algn="l" defTabSz="914400" rtl="0" eaLnBrk="1" fontAlgn="auto" latinLnBrk="0" hangingPunct="1">
              <a:lnSpc>
                <a:spcPct val="100000"/>
              </a:lnSpc>
              <a:spcBef>
                <a:spcPts val="0"/>
              </a:spcBef>
              <a:spcAft>
                <a:spcPts val="0"/>
              </a:spcAft>
              <a:buClrTx/>
              <a:buSzTx/>
              <a:buFontTx/>
              <a:buChar char="-"/>
              <a:tabLst/>
              <a:defRPr/>
            </a:pPr>
            <a:r>
              <a:rPr lang="en-US" sz="1200" b="0" dirty="0">
                <a:effectLst/>
                <a:latin typeface="Times New Roman" panose="02020603050405020304" pitchFamily="18" charset="0"/>
                <a:ea typeface="Times New Roman" panose="02020603050405020304" pitchFamily="18" charset="0"/>
              </a:rPr>
              <a:t>The Gini is decomposed in two terms: Gini between Neighbors (gwGini, 2) and Gini between non-neighbors (nsGini, 3) </a:t>
            </a:r>
          </a:p>
          <a:p>
            <a:pPr marL="638440" marR="0" lvl="1" indent="-181240" algn="l" defTabSz="914400" rtl="0" eaLnBrk="1" fontAlgn="auto" latinLnBrk="0" hangingPunct="1">
              <a:lnSpc>
                <a:spcPct val="100000"/>
              </a:lnSpc>
              <a:spcBef>
                <a:spcPts val="0"/>
              </a:spcBef>
              <a:spcAft>
                <a:spcPts val="0"/>
              </a:spcAft>
              <a:buClrTx/>
              <a:buSzTx/>
              <a:buFontTx/>
              <a:buChar char="-"/>
              <a:tabLst/>
              <a:defRPr/>
            </a:pPr>
            <a:r>
              <a:rPr lang="es-MX" noProof="0" dirty="0" err="1"/>
              <a:t>The</a:t>
            </a:r>
            <a:r>
              <a:rPr lang="es-MX" noProof="0" dirty="0"/>
              <a:t> </a:t>
            </a:r>
            <a:r>
              <a:rPr lang="es-MX" noProof="0" dirty="0" err="1"/>
              <a:t>inequality</a:t>
            </a:r>
            <a:r>
              <a:rPr lang="es-MX" noProof="0" dirty="0"/>
              <a:t> </a:t>
            </a:r>
            <a:r>
              <a:rPr lang="es-MX" noProof="0" dirty="0" err="1"/>
              <a:t>between</a:t>
            </a:r>
            <a:r>
              <a:rPr lang="es-MX" noProof="0" dirty="0"/>
              <a:t> </a:t>
            </a:r>
            <a:r>
              <a:rPr lang="es-MX" noProof="0" dirty="0" err="1"/>
              <a:t>neighbors</a:t>
            </a:r>
            <a:r>
              <a:rPr lang="es-MX" noProof="0" dirty="0"/>
              <a:t> and non-</a:t>
            </a:r>
            <a:r>
              <a:rPr lang="es-MX" noProof="0" dirty="0" err="1"/>
              <a:t>neighbors</a:t>
            </a:r>
            <a:r>
              <a:rPr lang="es-MX" noProof="0" dirty="0"/>
              <a:t> </a:t>
            </a:r>
            <a:r>
              <a:rPr lang="es-MX" noProof="0" dirty="0" err="1"/>
              <a:t>is</a:t>
            </a:r>
            <a:r>
              <a:rPr lang="es-MX" noProof="0" dirty="0"/>
              <a:t> </a:t>
            </a:r>
            <a:r>
              <a:rPr lang="es-MX" noProof="0" dirty="0" err="1"/>
              <a:t>also</a:t>
            </a:r>
            <a:r>
              <a:rPr lang="es-MX" noProof="0" dirty="0"/>
              <a:t> </a:t>
            </a:r>
            <a:r>
              <a:rPr lang="es-MX" noProof="0" dirty="0" err="1"/>
              <a:t>higher</a:t>
            </a:r>
            <a:r>
              <a:rPr lang="es-MX" noProof="0" dirty="0"/>
              <a:t> in </a:t>
            </a:r>
            <a:r>
              <a:rPr lang="es-MX" noProof="0" dirty="0" err="1"/>
              <a:t>the</a:t>
            </a:r>
            <a:r>
              <a:rPr lang="es-MX" noProof="0" dirty="0"/>
              <a:t> case </a:t>
            </a:r>
            <a:r>
              <a:rPr lang="es-MX" noProof="0" dirty="0" err="1"/>
              <a:t>of</a:t>
            </a:r>
            <a:r>
              <a:rPr lang="es-MX" noProof="0" dirty="0"/>
              <a:t> forward </a:t>
            </a:r>
            <a:r>
              <a:rPr lang="es-MX" noProof="0" dirty="0" err="1"/>
              <a:t>linkages</a:t>
            </a:r>
            <a:r>
              <a:rPr lang="es-MX" noProof="0" dirty="0"/>
              <a:t>.</a:t>
            </a:r>
          </a:p>
          <a:p>
            <a:pPr marL="638440" marR="0" lvl="1" indent="-181240" algn="l" defTabSz="914400" rtl="0" eaLnBrk="1" fontAlgn="auto" latinLnBrk="0" hangingPunct="1">
              <a:lnSpc>
                <a:spcPct val="100000"/>
              </a:lnSpc>
              <a:spcBef>
                <a:spcPts val="0"/>
              </a:spcBef>
              <a:spcAft>
                <a:spcPts val="0"/>
              </a:spcAft>
              <a:buClrTx/>
              <a:buSzTx/>
              <a:buFontTx/>
              <a:buChar char="-"/>
              <a:tabLst/>
              <a:defRPr/>
            </a:pPr>
            <a:r>
              <a:rPr lang="en-US" sz="1200" b="0" dirty="0">
                <a:effectLst/>
                <a:latin typeface="Times New Roman" panose="02020603050405020304" pitchFamily="18" charset="0"/>
                <a:ea typeface="Times New Roman" panose="02020603050405020304" pitchFamily="18" charset="0"/>
              </a:rPr>
              <a:t>The largest share of regional inequality is explained by disparities between non-bordering states. This suggests that a state’s productive articulation is closely linked to the ability of its neighboring states to integrate into the national productive structure.</a:t>
            </a:r>
          </a:p>
          <a:p>
            <a:pPr marL="181240" marR="0" lvl="0" indent="-181240" algn="l" defTabSz="914400" rtl="0" eaLnBrk="1" fontAlgn="auto" latinLnBrk="0" hangingPunct="1">
              <a:lnSpc>
                <a:spcPct val="100000"/>
              </a:lnSpc>
              <a:spcBef>
                <a:spcPts val="0"/>
              </a:spcBef>
              <a:spcAft>
                <a:spcPts val="0"/>
              </a:spcAft>
              <a:buClrTx/>
              <a:buSzTx/>
              <a:buFontTx/>
              <a:buChar char="-"/>
              <a:tabLst/>
              <a:defRPr/>
            </a:pPr>
            <a:r>
              <a:rPr lang="en-US" sz="1200" b="0" dirty="0">
                <a:effectLst/>
                <a:latin typeface="Times New Roman" panose="02020603050405020304" pitchFamily="18" charset="0"/>
                <a:ea typeface="Times New Roman" panose="02020603050405020304" pitchFamily="18" charset="0"/>
              </a:rPr>
              <a:t>The last columns shows the participation of the inequality between neighbors (column 4) and between non-neighbors (column 5) in the total inequality degree. </a:t>
            </a:r>
          </a:p>
          <a:p>
            <a:pPr marL="638440" marR="0" lvl="1" indent="-181240" algn="l" defTabSz="914400" rtl="0" eaLnBrk="1" fontAlgn="auto" latinLnBrk="0" hangingPunct="1">
              <a:lnSpc>
                <a:spcPct val="100000"/>
              </a:lnSpc>
              <a:spcBef>
                <a:spcPts val="0"/>
              </a:spcBef>
              <a:spcAft>
                <a:spcPts val="0"/>
              </a:spcAft>
              <a:buClrTx/>
              <a:buSzTx/>
              <a:buFontTx/>
              <a:buChar char="-"/>
              <a:tabLst/>
              <a:defRPr/>
            </a:pPr>
            <a:r>
              <a:rPr lang="en-US" sz="1200" b="0" dirty="0">
                <a:effectLst/>
                <a:latin typeface="Times New Roman" panose="02020603050405020304" pitchFamily="18" charset="0"/>
                <a:ea typeface="Times New Roman" panose="02020603050405020304" pitchFamily="18" charset="0"/>
              </a:rPr>
              <a:t>The lower the value in the gwGinif column (4), the greater the relevance of externalities in the dynamics of regional inequality associated with the productive articulation.</a:t>
            </a:r>
          </a:p>
          <a:p>
            <a:pPr marL="638440" marR="0" lvl="1" indent="-181240" algn="l" defTabSz="914400" rtl="0" eaLnBrk="1" fontAlgn="auto" latinLnBrk="0" hangingPunct="1">
              <a:lnSpc>
                <a:spcPct val="100000"/>
              </a:lnSpc>
              <a:spcBef>
                <a:spcPts val="0"/>
              </a:spcBef>
              <a:spcAft>
                <a:spcPts val="0"/>
              </a:spcAft>
              <a:buClrTx/>
              <a:buSzTx/>
              <a:buFontTx/>
              <a:buChar char="-"/>
              <a:tabLst/>
              <a:defRPr/>
            </a:pPr>
            <a:r>
              <a:rPr lang="en-US" sz="1200" b="0" dirty="0">
                <a:effectLst/>
                <a:latin typeface="Times New Roman" panose="02020603050405020304" pitchFamily="18" charset="0"/>
                <a:ea typeface="Times New Roman" panose="02020603050405020304" pitchFamily="18" charset="0"/>
              </a:rPr>
              <a:t>In this case, both BL and FL present equally low values of gwGinif (4), so both have an important presence of externalities.</a:t>
            </a:r>
          </a:p>
        </p:txBody>
      </p:sp>
      <p:sp>
        <p:nvSpPr>
          <p:cNvPr id="4" name="Marcador de número de diapositiva 3">
            <a:extLst>
              <a:ext uri="{FF2B5EF4-FFF2-40B4-BE49-F238E27FC236}">
                <a16:creationId xmlns:a16="http://schemas.microsoft.com/office/drawing/2014/main" id="{39DC31F2-C746-A90E-47A9-2D18A9985D19}"/>
              </a:ext>
            </a:extLst>
          </p:cNvPr>
          <p:cNvSpPr>
            <a:spLocks noGrp="1"/>
          </p:cNvSpPr>
          <p:nvPr>
            <p:ph type="sldNum" sz="quarter" idx="5"/>
          </p:nvPr>
        </p:nvSpPr>
        <p:spPr/>
        <p:txBody>
          <a:bodyPr/>
          <a:lstStyle/>
          <a:p>
            <a:fld id="{C1FC37DE-C844-4395-A773-D401BC2B5D72}" type="slidenum">
              <a:rPr lang="en-US" smtClean="0"/>
              <a:t>7</a:t>
            </a:fld>
            <a:endParaRPr lang="en-US"/>
          </a:p>
        </p:txBody>
      </p:sp>
    </p:spTree>
    <p:extLst>
      <p:ext uri="{BB962C8B-B14F-4D97-AF65-F5344CB8AC3E}">
        <p14:creationId xmlns:p14="http://schemas.microsoft.com/office/powerpoint/2010/main" val="231999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3FBDC-6013-8AE2-34C0-085B408C9FD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302A3E7-02C5-6EF7-4C66-379E7591E0F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9D09A6B-74E1-98B9-6E64-8B95DFB3B14E}"/>
              </a:ext>
            </a:extLst>
          </p:cNvPr>
          <p:cNvSpPr>
            <a:spLocks noGrp="1"/>
          </p:cNvSpPr>
          <p:nvPr>
            <p:ph type="body" idx="1"/>
          </p:nvPr>
        </p:nvSpPr>
        <p:spPr/>
        <p:txBody>
          <a:bodyPr/>
          <a:lstStyle/>
          <a:p>
            <a:pPr marL="181240" marR="0" lvl="0" indent="-181240" algn="l" defTabSz="914400" rtl="0" eaLnBrk="1" fontAlgn="auto" latinLnBrk="0" hangingPunct="1">
              <a:lnSpc>
                <a:spcPct val="100000"/>
              </a:lnSpc>
              <a:spcBef>
                <a:spcPts val="0"/>
              </a:spcBef>
              <a:spcAft>
                <a:spcPts val="0"/>
              </a:spcAft>
              <a:buClrTx/>
              <a:buSzTx/>
              <a:buFontTx/>
              <a:buChar char="-"/>
              <a:tabLst/>
              <a:defRP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The impact on production from the extraction of intermediate demand is not evenly distributed among the federal entities. For example, if the primary sector stops purchasing national inputs, the production in Mexico City drops by $115 billion pesos, while the production in Nayarit is only reduced by $5 billion pesos. Therefore, the primary sector's input demand is more articulated with Mexico City than with Nayarit.</a:t>
            </a:r>
          </a:p>
          <a:p>
            <a:pPr marL="181240" marR="0" lvl="0" indent="-181240" algn="l" defTabSz="914400" rtl="0" eaLnBrk="1" fontAlgn="auto" latinLnBrk="0" hangingPunct="1">
              <a:lnSpc>
                <a:spcPct val="100000"/>
              </a:lnSpc>
              <a:spcBef>
                <a:spcPts val="0"/>
              </a:spcBef>
              <a:spcAft>
                <a:spcPts val="0"/>
              </a:spcAft>
              <a:buClrTx/>
              <a:buSzTx/>
              <a:buFontTx/>
              <a:buChar char="-"/>
              <a:tabLst/>
              <a:defRP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The intermediate demand of services is the most integrated with the national productive structure. If this sector stops purchasing national inputs, gross production drops by 11%. It is followed by resource-based manufacturing (10.4%), technology-based manufacturing (5.7%), construction (4.1%), the primary sector (2.38%), and utilities (0.5%).</a:t>
            </a:r>
          </a:p>
          <a:p>
            <a:pPr marL="181240" marR="0" lvl="0" indent="-181240" algn="l" defTabSz="914400" rtl="0" eaLnBrk="1" fontAlgn="auto" latinLnBrk="0" hangingPunct="1">
              <a:lnSpc>
                <a:spcPct val="100000"/>
              </a:lnSpc>
              <a:spcBef>
                <a:spcPts val="0"/>
              </a:spcBef>
              <a:spcAft>
                <a:spcPts val="0"/>
              </a:spcAft>
              <a:buClrTx/>
              <a:buSzTx/>
              <a:buFontTx/>
              <a:buChar char="-"/>
              <a:tabLst/>
              <a:defRPr/>
            </a:pPr>
            <a:r>
              <a:rPr lang="en-US" sz="1800" dirty="0">
                <a:effectLst/>
                <a:latin typeface="Times New Roman" panose="02020603050405020304" pitchFamily="18" charset="0"/>
                <a:ea typeface="Calibri" panose="020F0502020204030204" pitchFamily="34" charset="0"/>
              </a:rPr>
              <a:t>Mexico City, NL, Mexico State, Jalisco and Coahuila are the entities most connected with the intermediate demand of most sectoral categories. </a:t>
            </a:r>
          </a:p>
          <a:p>
            <a:pPr marL="181240" marR="0" lvl="0" indent="-181240" algn="l" defTabSz="914400" rtl="0" eaLnBrk="1" fontAlgn="auto" latinLnBrk="0" hangingPunct="1">
              <a:lnSpc>
                <a:spcPct val="100000"/>
              </a:lnSpc>
              <a:spcBef>
                <a:spcPts val="0"/>
              </a:spcBef>
              <a:spcAft>
                <a:spcPts val="0"/>
              </a:spcAft>
              <a:buClrTx/>
              <a:buSzTx/>
              <a:buFontTx/>
              <a:buChar char="-"/>
              <a:tabLst/>
              <a:defRPr/>
            </a:pPr>
            <a:r>
              <a:rPr lang="en-US" sz="1800" dirty="0">
                <a:effectLst/>
                <a:latin typeface="Times New Roman" panose="02020603050405020304" pitchFamily="18" charset="0"/>
                <a:ea typeface="Calibri" panose="020F0502020204030204" pitchFamily="34" charset="0"/>
              </a:rPr>
              <a:t>The impact of the intermediate demand of services is clearly different from the other sectoral categories: it concentrates in Mexico City</a:t>
            </a:r>
          </a:p>
          <a:p>
            <a:pPr marL="181240" marR="0" lvl="0" indent="-181240" algn="l" defTabSz="914400" rtl="0" eaLnBrk="1" fontAlgn="auto" latinLnBrk="0" hangingPunct="1">
              <a:lnSpc>
                <a:spcPct val="100000"/>
              </a:lnSpc>
              <a:spcBef>
                <a:spcPts val="0"/>
              </a:spcBef>
              <a:spcAft>
                <a:spcPts val="0"/>
              </a:spcAft>
              <a:buClrTx/>
              <a:buSzTx/>
              <a:buFontTx/>
              <a:buChar char="-"/>
              <a:tabLst/>
              <a:defRP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The most disconnected are Zacatecas, Morelos, Guerrero, Tlaxcala, Colima, BCS and Nayarit.</a:t>
            </a:r>
            <a:endParaRPr lang="es-MX" noProof="0" dirty="0"/>
          </a:p>
        </p:txBody>
      </p:sp>
      <p:sp>
        <p:nvSpPr>
          <p:cNvPr id="4" name="Marcador de número de diapositiva 3">
            <a:extLst>
              <a:ext uri="{FF2B5EF4-FFF2-40B4-BE49-F238E27FC236}">
                <a16:creationId xmlns:a16="http://schemas.microsoft.com/office/drawing/2014/main" id="{39DC31F2-C746-A90E-47A9-2D18A9985D19}"/>
              </a:ext>
            </a:extLst>
          </p:cNvPr>
          <p:cNvSpPr>
            <a:spLocks noGrp="1"/>
          </p:cNvSpPr>
          <p:nvPr>
            <p:ph type="sldNum" sz="quarter" idx="5"/>
          </p:nvPr>
        </p:nvSpPr>
        <p:spPr/>
        <p:txBody>
          <a:bodyPr/>
          <a:lstStyle/>
          <a:p>
            <a:fld id="{C1FC37DE-C844-4395-A773-D401BC2B5D72}" type="slidenum">
              <a:rPr lang="en-US" smtClean="0"/>
              <a:t>8</a:t>
            </a:fld>
            <a:endParaRPr lang="en-US"/>
          </a:p>
        </p:txBody>
      </p:sp>
    </p:spTree>
    <p:extLst>
      <p:ext uri="{BB962C8B-B14F-4D97-AF65-F5344CB8AC3E}">
        <p14:creationId xmlns:p14="http://schemas.microsoft.com/office/powerpoint/2010/main" val="2095692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3FBDC-6013-8AE2-34C0-085B408C9FD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302A3E7-02C5-6EF7-4C66-379E7591E0F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9D09A6B-74E1-98B9-6E64-8B95DFB3B14E}"/>
              </a:ext>
            </a:extLst>
          </p:cNvPr>
          <p:cNvSpPr>
            <a:spLocks noGrp="1"/>
          </p:cNvSpPr>
          <p:nvPr>
            <p:ph type="body" idx="1"/>
          </p:nvPr>
        </p:nvSpPr>
        <p:spPr/>
        <p:txBody>
          <a:bodyPr/>
          <a:lstStyle/>
          <a:p>
            <a:pPr marL="181240" marR="0" lvl="0" indent="-181240" algn="l" defTabSz="914400" rtl="0" eaLnBrk="1" fontAlgn="auto" latinLnBrk="0" hangingPunct="1">
              <a:lnSpc>
                <a:spcPct val="100000"/>
              </a:lnSpc>
              <a:spcBef>
                <a:spcPts val="0"/>
              </a:spcBef>
              <a:spcAft>
                <a:spcPts val="0"/>
              </a:spcAft>
              <a:buClrTx/>
              <a:buSzTx/>
              <a:buFontTx/>
              <a:buChar char="-"/>
              <a:tabLst/>
              <a:defRP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If the primary sector stops selling domestic inputs, production in Nuevo León decreases by $171 billion pesos, while production in Colima only decreases by $9 billion pesos. Therefore, the primary sector's input supply is more articulated with Nuevo León than with Colima.</a:t>
            </a:r>
          </a:p>
          <a:p>
            <a:pPr marL="181240" marR="0" lvl="0" indent="-181240" algn="l" defTabSz="914400" rtl="0" eaLnBrk="1" fontAlgn="auto" latinLnBrk="0" hangingPunct="1">
              <a:lnSpc>
                <a:spcPct val="100000"/>
              </a:lnSpc>
              <a:spcBef>
                <a:spcPts val="0"/>
              </a:spcBef>
              <a:spcAft>
                <a:spcPts val="0"/>
              </a:spcAft>
              <a:buClrTx/>
              <a:buSzTx/>
              <a:buFontTx/>
              <a:buChar char="-"/>
              <a:tabLst/>
              <a:defRP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The intermediate supply of services is the most integrated with the national productive structure. If this sector stops selling national inputs, gross production drops by 14.5%. It is followed by resource-based manufacturing (9.8%), the primary sector (5%), technology-based manufacturing (2.2%), utilities (1.5%), and construction (0.9%).</a:t>
            </a:r>
          </a:p>
          <a:p>
            <a:pPr marL="181240" marR="0" lvl="0" indent="-181240" algn="l" defTabSz="914400" rtl="0" eaLnBrk="1" fontAlgn="auto" latinLnBrk="0" hangingPunct="1">
              <a:lnSpc>
                <a:spcPct val="100000"/>
              </a:lnSpc>
              <a:spcBef>
                <a:spcPts val="0"/>
              </a:spcBef>
              <a:spcAft>
                <a:spcPts val="0"/>
              </a:spcAft>
              <a:buClrTx/>
              <a:buSzTx/>
              <a:buFontTx/>
              <a:buChar char="-"/>
              <a:tabLst/>
              <a:defRPr/>
            </a:pPr>
            <a:r>
              <a:rPr lang="en-US" sz="1800" dirty="0">
                <a:effectLst/>
                <a:latin typeface="Times New Roman" panose="02020603050405020304" pitchFamily="18" charset="0"/>
                <a:ea typeface="Calibri" panose="020F0502020204030204" pitchFamily="34" charset="0"/>
              </a:rPr>
              <a:t>As with the intermediate demand, NL, Jalisco, Mexico City, Mexico State and Coahuila are the entities most connected with the intermediate supply of most sectoral categories. </a:t>
            </a:r>
          </a:p>
          <a:p>
            <a:pPr marL="181240" marR="0" lvl="0" indent="-181240" algn="l" defTabSz="914400" rtl="0" eaLnBrk="1" fontAlgn="auto" latinLnBrk="0" hangingPunct="1">
              <a:lnSpc>
                <a:spcPct val="100000"/>
              </a:lnSpc>
              <a:spcBef>
                <a:spcPts val="0"/>
              </a:spcBef>
              <a:spcAft>
                <a:spcPts val="0"/>
              </a:spcAft>
              <a:buClrTx/>
              <a:buSzTx/>
              <a:buFontTx/>
              <a:buChar char="-"/>
              <a:tabLst/>
              <a:defRPr/>
            </a:pPr>
            <a:r>
              <a:rPr lang="en-US" sz="1800" dirty="0">
                <a:effectLst/>
                <a:latin typeface="Times New Roman" panose="02020603050405020304" pitchFamily="18" charset="0"/>
                <a:ea typeface="Calibri" panose="020F0502020204030204" pitchFamily="34" charset="0"/>
              </a:rPr>
              <a:t>The services also show a similar pattern: the impact of its intermediate supply concentrates in Mexico City</a:t>
            </a:r>
          </a:p>
          <a:p>
            <a:pPr marL="181240" marR="0" lvl="0" indent="-181240" algn="l" defTabSz="914400" rtl="0" eaLnBrk="1" fontAlgn="auto" latinLnBrk="0" hangingPunct="1">
              <a:lnSpc>
                <a:spcPct val="100000"/>
              </a:lnSpc>
              <a:spcBef>
                <a:spcPts val="0"/>
              </a:spcBef>
              <a:spcAft>
                <a:spcPts val="0"/>
              </a:spcAft>
              <a:buClrTx/>
              <a:buSzTx/>
              <a:buFontTx/>
              <a:buChar char="-"/>
              <a:tabLst/>
              <a:defRP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The most disconnected are Morelos, Tlaxcala and Nayarit.</a:t>
            </a:r>
          </a:p>
          <a:p>
            <a:pPr marL="181240" marR="0" lvl="0" indent="-181240" algn="l" defTabSz="914400" rtl="0" eaLnBrk="1" fontAlgn="auto" latinLnBrk="0" hangingPunct="1">
              <a:lnSpc>
                <a:spcPct val="100000"/>
              </a:lnSpc>
              <a:spcBef>
                <a:spcPts val="0"/>
              </a:spcBef>
              <a:spcAft>
                <a:spcPts val="0"/>
              </a:spcAft>
              <a:buClrTx/>
              <a:buSzTx/>
              <a:buFontTx/>
              <a:buChar char="-"/>
              <a:tabLst/>
              <a:defRPr/>
            </a:pPr>
            <a:r>
              <a:rPr lang="en-US" sz="1800" dirty="0">
                <a:effectLst/>
                <a:latin typeface="Times New Roman" panose="02020603050405020304" pitchFamily="18" charset="0"/>
                <a:ea typeface="Calibri" panose="020F0502020204030204" pitchFamily="34" charset="0"/>
              </a:rPr>
              <a:t>A difference from the regional distribution of the impact of intermediate demand is that Mexico City decreases its presence while Nuevo León increases it.</a:t>
            </a:r>
            <a:endParaRPr lang="es-MX" sz="1800" noProof="0" dirty="0"/>
          </a:p>
          <a:p>
            <a:pPr marL="181240" marR="0" lvl="0" indent="-181240" algn="l" defTabSz="914400" rtl="0" eaLnBrk="1" fontAlgn="auto" latinLnBrk="0" hangingPunct="1">
              <a:lnSpc>
                <a:spcPct val="100000"/>
              </a:lnSpc>
              <a:spcBef>
                <a:spcPts val="0"/>
              </a:spcBef>
              <a:spcAft>
                <a:spcPts val="0"/>
              </a:spcAft>
              <a:buClrTx/>
              <a:buSzTx/>
              <a:buFontTx/>
              <a:buChar char="-"/>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81240" marR="0" lvl="0" indent="-181240" algn="l" defTabSz="914400" rtl="0" eaLnBrk="1" fontAlgn="auto" latinLnBrk="0" hangingPunct="1">
              <a:lnSpc>
                <a:spcPct val="100000"/>
              </a:lnSpc>
              <a:spcBef>
                <a:spcPts val="0"/>
              </a:spcBef>
              <a:spcAft>
                <a:spcPts val="0"/>
              </a:spcAft>
              <a:buClrTx/>
              <a:buSzTx/>
              <a:buFontTx/>
              <a:buChar char="-"/>
              <a:tabLst/>
              <a:defRPr/>
            </a:pPr>
            <a:endParaRPr lang="es-MX" noProof="0" dirty="0"/>
          </a:p>
        </p:txBody>
      </p:sp>
      <p:sp>
        <p:nvSpPr>
          <p:cNvPr id="4" name="Marcador de número de diapositiva 3">
            <a:extLst>
              <a:ext uri="{FF2B5EF4-FFF2-40B4-BE49-F238E27FC236}">
                <a16:creationId xmlns:a16="http://schemas.microsoft.com/office/drawing/2014/main" id="{39DC31F2-C746-A90E-47A9-2D18A9985D19}"/>
              </a:ext>
            </a:extLst>
          </p:cNvPr>
          <p:cNvSpPr>
            <a:spLocks noGrp="1"/>
          </p:cNvSpPr>
          <p:nvPr>
            <p:ph type="sldNum" sz="quarter" idx="5"/>
          </p:nvPr>
        </p:nvSpPr>
        <p:spPr/>
        <p:txBody>
          <a:bodyPr/>
          <a:lstStyle/>
          <a:p>
            <a:fld id="{C1FC37DE-C844-4395-A773-D401BC2B5D72}" type="slidenum">
              <a:rPr lang="en-US" smtClean="0"/>
              <a:t>9</a:t>
            </a:fld>
            <a:endParaRPr lang="en-US"/>
          </a:p>
        </p:txBody>
      </p:sp>
    </p:spTree>
    <p:extLst>
      <p:ext uri="{BB962C8B-B14F-4D97-AF65-F5344CB8AC3E}">
        <p14:creationId xmlns:p14="http://schemas.microsoft.com/office/powerpoint/2010/main" val="454951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E69B91-5C4B-4435-9D9F-2E9EF6C6596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D149BA1E-3CE9-4F1D-9D8C-9B016C21E2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6237069F-A06C-4026-B73F-F190019B7646}"/>
              </a:ext>
            </a:extLst>
          </p:cNvPr>
          <p:cNvSpPr>
            <a:spLocks noGrp="1"/>
          </p:cNvSpPr>
          <p:nvPr>
            <p:ph type="dt" sz="half" idx="10"/>
          </p:nvPr>
        </p:nvSpPr>
        <p:spPr/>
        <p:txBody>
          <a:bodyPr/>
          <a:lstStyle/>
          <a:p>
            <a:fld id="{AF97D55B-2010-4161-8EC5-6DD020200D6D}" type="datetimeFigureOut">
              <a:rPr lang="es-MX" smtClean="0"/>
              <a:t>29/06/2025</a:t>
            </a:fld>
            <a:endParaRPr lang="es-MX" dirty="0"/>
          </a:p>
        </p:txBody>
      </p:sp>
      <p:sp>
        <p:nvSpPr>
          <p:cNvPr id="5" name="Marcador de pie de página 4">
            <a:extLst>
              <a:ext uri="{FF2B5EF4-FFF2-40B4-BE49-F238E27FC236}">
                <a16:creationId xmlns:a16="http://schemas.microsoft.com/office/drawing/2014/main" id="{895992FB-3CE7-48E5-81B5-760CF095DD2C}"/>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B29104C9-C86A-4A0D-B595-B5E01BE458EF}"/>
              </a:ext>
            </a:extLst>
          </p:cNvPr>
          <p:cNvSpPr>
            <a:spLocks noGrp="1"/>
          </p:cNvSpPr>
          <p:nvPr>
            <p:ph type="sldNum" sz="quarter" idx="12"/>
          </p:nvPr>
        </p:nvSpPr>
        <p:spPr/>
        <p:txBody>
          <a:bodyPr/>
          <a:lstStyle/>
          <a:p>
            <a:fld id="{CEB9923C-9A69-4D19-BFAE-15FEA4A2CE3E}" type="slidenum">
              <a:rPr lang="es-MX" smtClean="0"/>
              <a:t>‹Nº›</a:t>
            </a:fld>
            <a:endParaRPr lang="es-MX" dirty="0"/>
          </a:p>
        </p:txBody>
      </p:sp>
    </p:spTree>
    <p:extLst>
      <p:ext uri="{BB962C8B-B14F-4D97-AF65-F5344CB8AC3E}">
        <p14:creationId xmlns:p14="http://schemas.microsoft.com/office/powerpoint/2010/main" val="2793259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699725-3224-474B-86B8-B6EBD32067A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8FDA771A-CAD0-4540-BB9E-5BE0C8BD397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9DAD443-5D4C-4DDA-B5A1-9329ECA5A1CE}"/>
              </a:ext>
            </a:extLst>
          </p:cNvPr>
          <p:cNvSpPr>
            <a:spLocks noGrp="1"/>
          </p:cNvSpPr>
          <p:nvPr>
            <p:ph type="dt" sz="half" idx="10"/>
          </p:nvPr>
        </p:nvSpPr>
        <p:spPr/>
        <p:txBody>
          <a:bodyPr/>
          <a:lstStyle/>
          <a:p>
            <a:fld id="{AF97D55B-2010-4161-8EC5-6DD020200D6D}" type="datetimeFigureOut">
              <a:rPr lang="es-MX" smtClean="0"/>
              <a:t>29/06/2025</a:t>
            </a:fld>
            <a:endParaRPr lang="es-MX" dirty="0"/>
          </a:p>
        </p:txBody>
      </p:sp>
      <p:sp>
        <p:nvSpPr>
          <p:cNvPr id="5" name="Marcador de pie de página 4">
            <a:extLst>
              <a:ext uri="{FF2B5EF4-FFF2-40B4-BE49-F238E27FC236}">
                <a16:creationId xmlns:a16="http://schemas.microsoft.com/office/drawing/2014/main" id="{A993FC65-9948-43AD-AD03-0B797ED80F91}"/>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A6CAA65E-B0F9-4427-AC11-097D8F3B6A86}"/>
              </a:ext>
            </a:extLst>
          </p:cNvPr>
          <p:cNvSpPr>
            <a:spLocks noGrp="1"/>
          </p:cNvSpPr>
          <p:nvPr>
            <p:ph type="sldNum" sz="quarter" idx="12"/>
          </p:nvPr>
        </p:nvSpPr>
        <p:spPr/>
        <p:txBody>
          <a:bodyPr/>
          <a:lstStyle/>
          <a:p>
            <a:fld id="{CEB9923C-9A69-4D19-BFAE-15FEA4A2CE3E}" type="slidenum">
              <a:rPr lang="es-MX" smtClean="0"/>
              <a:t>‹Nº›</a:t>
            </a:fld>
            <a:endParaRPr lang="es-MX" dirty="0"/>
          </a:p>
        </p:txBody>
      </p:sp>
    </p:spTree>
    <p:extLst>
      <p:ext uri="{BB962C8B-B14F-4D97-AF65-F5344CB8AC3E}">
        <p14:creationId xmlns:p14="http://schemas.microsoft.com/office/powerpoint/2010/main" val="3650832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A972635-FF38-4921-8A17-59E4894C1B7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EE8172C3-4066-4654-ABB6-C590B76FE04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97F972C-97C7-4776-95D1-B6D6F4148453}"/>
              </a:ext>
            </a:extLst>
          </p:cNvPr>
          <p:cNvSpPr>
            <a:spLocks noGrp="1"/>
          </p:cNvSpPr>
          <p:nvPr>
            <p:ph type="dt" sz="half" idx="10"/>
          </p:nvPr>
        </p:nvSpPr>
        <p:spPr/>
        <p:txBody>
          <a:bodyPr/>
          <a:lstStyle/>
          <a:p>
            <a:fld id="{AF97D55B-2010-4161-8EC5-6DD020200D6D}" type="datetimeFigureOut">
              <a:rPr lang="es-MX" smtClean="0"/>
              <a:t>29/06/2025</a:t>
            </a:fld>
            <a:endParaRPr lang="es-MX" dirty="0"/>
          </a:p>
        </p:txBody>
      </p:sp>
      <p:sp>
        <p:nvSpPr>
          <p:cNvPr id="5" name="Marcador de pie de página 4">
            <a:extLst>
              <a:ext uri="{FF2B5EF4-FFF2-40B4-BE49-F238E27FC236}">
                <a16:creationId xmlns:a16="http://schemas.microsoft.com/office/drawing/2014/main" id="{4BFE2383-13EC-48D2-8736-D281A7F086DD}"/>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6C6A8E75-6A2F-4F2C-BD20-60D8F9DD4BC2}"/>
              </a:ext>
            </a:extLst>
          </p:cNvPr>
          <p:cNvSpPr>
            <a:spLocks noGrp="1"/>
          </p:cNvSpPr>
          <p:nvPr>
            <p:ph type="sldNum" sz="quarter" idx="12"/>
          </p:nvPr>
        </p:nvSpPr>
        <p:spPr/>
        <p:txBody>
          <a:bodyPr/>
          <a:lstStyle/>
          <a:p>
            <a:fld id="{CEB9923C-9A69-4D19-BFAE-15FEA4A2CE3E}" type="slidenum">
              <a:rPr lang="es-MX" smtClean="0"/>
              <a:t>‹Nº›</a:t>
            </a:fld>
            <a:endParaRPr lang="es-MX" dirty="0"/>
          </a:p>
        </p:txBody>
      </p:sp>
    </p:spTree>
    <p:extLst>
      <p:ext uri="{BB962C8B-B14F-4D97-AF65-F5344CB8AC3E}">
        <p14:creationId xmlns:p14="http://schemas.microsoft.com/office/powerpoint/2010/main" val="1459555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E2B070-674A-4F7C-9CE9-CF568822AED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957CDB2-50CB-4B43-A2C2-73DE8AF8936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ED33479-D7D1-4A94-8B77-1EA2B55274E0}"/>
              </a:ext>
            </a:extLst>
          </p:cNvPr>
          <p:cNvSpPr>
            <a:spLocks noGrp="1"/>
          </p:cNvSpPr>
          <p:nvPr>
            <p:ph type="dt" sz="half" idx="10"/>
          </p:nvPr>
        </p:nvSpPr>
        <p:spPr/>
        <p:txBody>
          <a:bodyPr/>
          <a:lstStyle/>
          <a:p>
            <a:fld id="{AF97D55B-2010-4161-8EC5-6DD020200D6D}" type="datetimeFigureOut">
              <a:rPr lang="es-MX" smtClean="0"/>
              <a:t>29/06/2025</a:t>
            </a:fld>
            <a:endParaRPr lang="es-MX" dirty="0"/>
          </a:p>
        </p:txBody>
      </p:sp>
      <p:sp>
        <p:nvSpPr>
          <p:cNvPr id="5" name="Marcador de pie de página 4">
            <a:extLst>
              <a:ext uri="{FF2B5EF4-FFF2-40B4-BE49-F238E27FC236}">
                <a16:creationId xmlns:a16="http://schemas.microsoft.com/office/drawing/2014/main" id="{06552C5F-4F17-4369-B45D-193370A09934}"/>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0001AEF0-2268-485C-9A26-DD976AFAE41C}"/>
              </a:ext>
            </a:extLst>
          </p:cNvPr>
          <p:cNvSpPr>
            <a:spLocks noGrp="1"/>
          </p:cNvSpPr>
          <p:nvPr>
            <p:ph type="sldNum" sz="quarter" idx="12"/>
          </p:nvPr>
        </p:nvSpPr>
        <p:spPr/>
        <p:txBody>
          <a:bodyPr/>
          <a:lstStyle/>
          <a:p>
            <a:fld id="{CEB9923C-9A69-4D19-BFAE-15FEA4A2CE3E}" type="slidenum">
              <a:rPr lang="es-MX" smtClean="0"/>
              <a:t>‹Nº›</a:t>
            </a:fld>
            <a:endParaRPr lang="es-MX" dirty="0"/>
          </a:p>
        </p:txBody>
      </p:sp>
    </p:spTree>
    <p:extLst>
      <p:ext uri="{BB962C8B-B14F-4D97-AF65-F5344CB8AC3E}">
        <p14:creationId xmlns:p14="http://schemas.microsoft.com/office/powerpoint/2010/main" val="2107766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794D15-81CF-4F96-A59A-C9590C4288C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2F79B5D-0E0C-408F-A8DB-CBC38CF9D8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03A7365-F3EB-4A62-8CF1-CCFCB3BA2D79}"/>
              </a:ext>
            </a:extLst>
          </p:cNvPr>
          <p:cNvSpPr>
            <a:spLocks noGrp="1"/>
          </p:cNvSpPr>
          <p:nvPr>
            <p:ph type="dt" sz="half" idx="10"/>
          </p:nvPr>
        </p:nvSpPr>
        <p:spPr/>
        <p:txBody>
          <a:bodyPr/>
          <a:lstStyle/>
          <a:p>
            <a:fld id="{AF97D55B-2010-4161-8EC5-6DD020200D6D}" type="datetimeFigureOut">
              <a:rPr lang="es-MX" smtClean="0"/>
              <a:t>29/06/2025</a:t>
            </a:fld>
            <a:endParaRPr lang="es-MX" dirty="0"/>
          </a:p>
        </p:txBody>
      </p:sp>
      <p:sp>
        <p:nvSpPr>
          <p:cNvPr id="5" name="Marcador de pie de página 4">
            <a:extLst>
              <a:ext uri="{FF2B5EF4-FFF2-40B4-BE49-F238E27FC236}">
                <a16:creationId xmlns:a16="http://schemas.microsoft.com/office/drawing/2014/main" id="{D1CB8273-15AB-41B9-9493-187A4CF94F62}"/>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2C467BE5-DBF0-4E82-A542-074E3024B68F}"/>
              </a:ext>
            </a:extLst>
          </p:cNvPr>
          <p:cNvSpPr>
            <a:spLocks noGrp="1"/>
          </p:cNvSpPr>
          <p:nvPr>
            <p:ph type="sldNum" sz="quarter" idx="12"/>
          </p:nvPr>
        </p:nvSpPr>
        <p:spPr/>
        <p:txBody>
          <a:bodyPr/>
          <a:lstStyle/>
          <a:p>
            <a:fld id="{CEB9923C-9A69-4D19-BFAE-15FEA4A2CE3E}" type="slidenum">
              <a:rPr lang="es-MX" smtClean="0"/>
              <a:t>‹Nº›</a:t>
            </a:fld>
            <a:endParaRPr lang="es-MX" dirty="0"/>
          </a:p>
        </p:txBody>
      </p:sp>
    </p:spTree>
    <p:extLst>
      <p:ext uri="{BB962C8B-B14F-4D97-AF65-F5344CB8AC3E}">
        <p14:creationId xmlns:p14="http://schemas.microsoft.com/office/powerpoint/2010/main" val="3736106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B234B4-D975-4197-900D-16F2B9144EC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C6E49508-3E43-4928-965A-CDB27469E4D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634D2A25-8965-4B3D-AD8E-A7D49D373B8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A66EE55A-B48C-4CB5-A640-8028D16C8CBB}"/>
              </a:ext>
            </a:extLst>
          </p:cNvPr>
          <p:cNvSpPr>
            <a:spLocks noGrp="1"/>
          </p:cNvSpPr>
          <p:nvPr>
            <p:ph type="dt" sz="half" idx="10"/>
          </p:nvPr>
        </p:nvSpPr>
        <p:spPr/>
        <p:txBody>
          <a:bodyPr/>
          <a:lstStyle/>
          <a:p>
            <a:fld id="{AF97D55B-2010-4161-8EC5-6DD020200D6D}" type="datetimeFigureOut">
              <a:rPr lang="es-MX" smtClean="0"/>
              <a:t>29/06/2025</a:t>
            </a:fld>
            <a:endParaRPr lang="es-MX" dirty="0"/>
          </a:p>
        </p:txBody>
      </p:sp>
      <p:sp>
        <p:nvSpPr>
          <p:cNvPr id="6" name="Marcador de pie de página 5">
            <a:extLst>
              <a:ext uri="{FF2B5EF4-FFF2-40B4-BE49-F238E27FC236}">
                <a16:creationId xmlns:a16="http://schemas.microsoft.com/office/drawing/2014/main" id="{3387F2CD-E7E6-458B-91F8-76C95EC8B5E9}"/>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372FC253-7E5D-4C69-9568-47B1EC3D3495}"/>
              </a:ext>
            </a:extLst>
          </p:cNvPr>
          <p:cNvSpPr>
            <a:spLocks noGrp="1"/>
          </p:cNvSpPr>
          <p:nvPr>
            <p:ph type="sldNum" sz="quarter" idx="12"/>
          </p:nvPr>
        </p:nvSpPr>
        <p:spPr/>
        <p:txBody>
          <a:bodyPr/>
          <a:lstStyle/>
          <a:p>
            <a:fld id="{CEB9923C-9A69-4D19-BFAE-15FEA4A2CE3E}" type="slidenum">
              <a:rPr lang="es-MX" smtClean="0"/>
              <a:t>‹Nº›</a:t>
            </a:fld>
            <a:endParaRPr lang="es-MX" dirty="0"/>
          </a:p>
        </p:txBody>
      </p:sp>
    </p:spTree>
    <p:extLst>
      <p:ext uri="{BB962C8B-B14F-4D97-AF65-F5344CB8AC3E}">
        <p14:creationId xmlns:p14="http://schemas.microsoft.com/office/powerpoint/2010/main" val="308421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60AA24-8F2C-49FE-B3B0-D254D2A2AF9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F9EB2E5A-1B65-4FE8-8C37-9EBD2AE93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9896BEC-99F6-4AA4-86E7-180BCE97343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AFCAB99B-0899-44DA-841B-1CEB5131A1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DA152F-911D-4BED-8EBE-BCB8F6D4842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87C73987-909A-4A82-BC3C-E0AC15933701}"/>
              </a:ext>
            </a:extLst>
          </p:cNvPr>
          <p:cNvSpPr>
            <a:spLocks noGrp="1"/>
          </p:cNvSpPr>
          <p:nvPr>
            <p:ph type="dt" sz="half" idx="10"/>
          </p:nvPr>
        </p:nvSpPr>
        <p:spPr/>
        <p:txBody>
          <a:bodyPr/>
          <a:lstStyle/>
          <a:p>
            <a:fld id="{AF97D55B-2010-4161-8EC5-6DD020200D6D}" type="datetimeFigureOut">
              <a:rPr lang="es-MX" smtClean="0"/>
              <a:t>29/06/2025</a:t>
            </a:fld>
            <a:endParaRPr lang="es-MX" dirty="0"/>
          </a:p>
        </p:txBody>
      </p:sp>
      <p:sp>
        <p:nvSpPr>
          <p:cNvPr id="8" name="Marcador de pie de página 7">
            <a:extLst>
              <a:ext uri="{FF2B5EF4-FFF2-40B4-BE49-F238E27FC236}">
                <a16:creationId xmlns:a16="http://schemas.microsoft.com/office/drawing/2014/main" id="{3199D13B-3A60-4852-A17D-AE00B803353B}"/>
              </a:ext>
            </a:extLst>
          </p:cNvPr>
          <p:cNvSpPr>
            <a:spLocks noGrp="1"/>
          </p:cNvSpPr>
          <p:nvPr>
            <p:ph type="ftr" sz="quarter" idx="11"/>
          </p:nvPr>
        </p:nvSpPr>
        <p:spPr/>
        <p:txBody>
          <a:bodyPr/>
          <a:lstStyle/>
          <a:p>
            <a:endParaRPr lang="es-MX" dirty="0"/>
          </a:p>
        </p:txBody>
      </p:sp>
      <p:sp>
        <p:nvSpPr>
          <p:cNvPr id="9" name="Marcador de número de diapositiva 8">
            <a:extLst>
              <a:ext uri="{FF2B5EF4-FFF2-40B4-BE49-F238E27FC236}">
                <a16:creationId xmlns:a16="http://schemas.microsoft.com/office/drawing/2014/main" id="{6441E815-4EB0-402A-8EFB-C0A09D0924DF}"/>
              </a:ext>
            </a:extLst>
          </p:cNvPr>
          <p:cNvSpPr>
            <a:spLocks noGrp="1"/>
          </p:cNvSpPr>
          <p:nvPr>
            <p:ph type="sldNum" sz="quarter" idx="12"/>
          </p:nvPr>
        </p:nvSpPr>
        <p:spPr/>
        <p:txBody>
          <a:bodyPr/>
          <a:lstStyle/>
          <a:p>
            <a:fld id="{CEB9923C-9A69-4D19-BFAE-15FEA4A2CE3E}" type="slidenum">
              <a:rPr lang="es-MX" smtClean="0"/>
              <a:t>‹Nº›</a:t>
            </a:fld>
            <a:endParaRPr lang="es-MX" dirty="0"/>
          </a:p>
        </p:txBody>
      </p:sp>
    </p:spTree>
    <p:extLst>
      <p:ext uri="{BB962C8B-B14F-4D97-AF65-F5344CB8AC3E}">
        <p14:creationId xmlns:p14="http://schemas.microsoft.com/office/powerpoint/2010/main" val="1533585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234F89-2C66-4AB1-8A81-72A81339522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2D6AD4D0-63FD-44EC-923E-A24036672D5A}"/>
              </a:ext>
            </a:extLst>
          </p:cNvPr>
          <p:cNvSpPr>
            <a:spLocks noGrp="1"/>
          </p:cNvSpPr>
          <p:nvPr>
            <p:ph type="dt" sz="half" idx="10"/>
          </p:nvPr>
        </p:nvSpPr>
        <p:spPr/>
        <p:txBody>
          <a:bodyPr/>
          <a:lstStyle/>
          <a:p>
            <a:fld id="{AF97D55B-2010-4161-8EC5-6DD020200D6D}" type="datetimeFigureOut">
              <a:rPr lang="es-MX" smtClean="0"/>
              <a:t>29/06/2025</a:t>
            </a:fld>
            <a:endParaRPr lang="es-MX" dirty="0"/>
          </a:p>
        </p:txBody>
      </p:sp>
      <p:sp>
        <p:nvSpPr>
          <p:cNvPr id="4" name="Marcador de pie de página 3">
            <a:extLst>
              <a:ext uri="{FF2B5EF4-FFF2-40B4-BE49-F238E27FC236}">
                <a16:creationId xmlns:a16="http://schemas.microsoft.com/office/drawing/2014/main" id="{016CC79E-CBEA-47E1-A965-0B0894A8B5D1}"/>
              </a:ext>
            </a:extLst>
          </p:cNvPr>
          <p:cNvSpPr>
            <a:spLocks noGrp="1"/>
          </p:cNvSpPr>
          <p:nvPr>
            <p:ph type="ftr" sz="quarter" idx="11"/>
          </p:nvPr>
        </p:nvSpPr>
        <p:spPr/>
        <p:txBody>
          <a:bodyPr/>
          <a:lstStyle/>
          <a:p>
            <a:endParaRPr lang="es-MX" dirty="0"/>
          </a:p>
        </p:txBody>
      </p:sp>
      <p:sp>
        <p:nvSpPr>
          <p:cNvPr id="5" name="Marcador de número de diapositiva 4">
            <a:extLst>
              <a:ext uri="{FF2B5EF4-FFF2-40B4-BE49-F238E27FC236}">
                <a16:creationId xmlns:a16="http://schemas.microsoft.com/office/drawing/2014/main" id="{9DF3C20B-66D5-46A7-9A1B-0CE30F72748B}"/>
              </a:ext>
            </a:extLst>
          </p:cNvPr>
          <p:cNvSpPr>
            <a:spLocks noGrp="1"/>
          </p:cNvSpPr>
          <p:nvPr>
            <p:ph type="sldNum" sz="quarter" idx="12"/>
          </p:nvPr>
        </p:nvSpPr>
        <p:spPr/>
        <p:txBody>
          <a:bodyPr/>
          <a:lstStyle/>
          <a:p>
            <a:fld id="{CEB9923C-9A69-4D19-BFAE-15FEA4A2CE3E}" type="slidenum">
              <a:rPr lang="es-MX" smtClean="0"/>
              <a:t>‹Nº›</a:t>
            </a:fld>
            <a:endParaRPr lang="es-MX" dirty="0"/>
          </a:p>
        </p:txBody>
      </p:sp>
    </p:spTree>
    <p:extLst>
      <p:ext uri="{BB962C8B-B14F-4D97-AF65-F5344CB8AC3E}">
        <p14:creationId xmlns:p14="http://schemas.microsoft.com/office/powerpoint/2010/main" val="1182384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6624E98-A19B-4EFE-8175-3782BEB0EC17}"/>
              </a:ext>
            </a:extLst>
          </p:cNvPr>
          <p:cNvSpPr>
            <a:spLocks noGrp="1"/>
          </p:cNvSpPr>
          <p:nvPr>
            <p:ph type="dt" sz="half" idx="10"/>
          </p:nvPr>
        </p:nvSpPr>
        <p:spPr/>
        <p:txBody>
          <a:bodyPr/>
          <a:lstStyle/>
          <a:p>
            <a:fld id="{AF97D55B-2010-4161-8EC5-6DD020200D6D}" type="datetimeFigureOut">
              <a:rPr lang="es-MX" smtClean="0"/>
              <a:t>29/06/2025</a:t>
            </a:fld>
            <a:endParaRPr lang="es-MX" dirty="0"/>
          </a:p>
        </p:txBody>
      </p:sp>
      <p:sp>
        <p:nvSpPr>
          <p:cNvPr id="3" name="Marcador de pie de página 2">
            <a:extLst>
              <a:ext uri="{FF2B5EF4-FFF2-40B4-BE49-F238E27FC236}">
                <a16:creationId xmlns:a16="http://schemas.microsoft.com/office/drawing/2014/main" id="{5DE3B7A2-E473-457C-A80C-7B8A12CBBF6C}"/>
              </a:ext>
            </a:extLst>
          </p:cNvPr>
          <p:cNvSpPr>
            <a:spLocks noGrp="1"/>
          </p:cNvSpPr>
          <p:nvPr>
            <p:ph type="ftr" sz="quarter" idx="11"/>
          </p:nvPr>
        </p:nvSpPr>
        <p:spPr/>
        <p:txBody>
          <a:bodyPr/>
          <a:lstStyle/>
          <a:p>
            <a:endParaRPr lang="es-MX" dirty="0"/>
          </a:p>
        </p:txBody>
      </p:sp>
      <p:sp>
        <p:nvSpPr>
          <p:cNvPr id="4" name="Marcador de número de diapositiva 3">
            <a:extLst>
              <a:ext uri="{FF2B5EF4-FFF2-40B4-BE49-F238E27FC236}">
                <a16:creationId xmlns:a16="http://schemas.microsoft.com/office/drawing/2014/main" id="{0E92C5D1-41E8-45EF-AFF0-AEA8F34DE415}"/>
              </a:ext>
            </a:extLst>
          </p:cNvPr>
          <p:cNvSpPr>
            <a:spLocks noGrp="1"/>
          </p:cNvSpPr>
          <p:nvPr>
            <p:ph type="sldNum" sz="quarter" idx="12"/>
          </p:nvPr>
        </p:nvSpPr>
        <p:spPr/>
        <p:txBody>
          <a:bodyPr/>
          <a:lstStyle/>
          <a:p>
            <a:fld id="{CEB9923C-9A69-4D19-BFAE-15FEA4A2CE3E}" type="slidenum">
              <a:rPr lang="es-MX" smtClean="0"/>
              <a:t>‹Nº›</a:t>
            </a:fld>
            <a:endParaRPr lang="es-MX" dirty="0"/>
          </a:p>
        </p:txBody>
      </p:sp>
    </p:spTree>
    <p:extLst>
      <p:ext uri="{BB962C8B-B14F-4D97-AF65-F5344CB8AC3E}">
        <p14:creationId xmlns:p14="http://schemas.microsoft.com/office/powerpoint/2010/main" val="81523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8F5E27-9DD5-4002-BAF9-75A527EACA4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18FC8AB-4B3B-435A-BB02-98A967ECA0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4E212D4C-7889-47D9-B4BD-328E4317F0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8F3F3FC-9870-41C3-9E93-EC68ABE5F1DB}"/>
              </a:ext>
            </a:extLst>
          </p:cNvPr>
          <p:cNvSpPr>
            <a:spLocks noGrp="1"/>
          </p:cNvSpPr>
          <p:nvPr>
            <p:ph type="dt" sz="half" idx="10"/>
          </p:nvPr>
        </p:nvSpPr>
        <p:spPr/>
        <p:txBody>
          <a:bodyPr/>
          <a:lstStyle/>
          <a:p>
            <a:fld id="{AF97D55B-2010-4161-8EC5-6DD020200D6D}" type="datetimeFigureOut">
              <a:rPr lang="es-MX" smtClean="0"/>
              <a:t>29/06/2025</a:t>
            </a:fld>
            <a:endParaRPr lang="es-MX" dirty="0"/>
          </a:p>
        </p:txBody>
      </p:sp>
      <p:sp>
        <p:nvSpPr>
          <p:cNvPr id="6" name="Marcador de pie de página 5">
            <a:extLst>
              <a:ext uri="{FF2B5EF4-FFF2-40B4-BE49-F238E27FC236}">
                <a16:creationId xmlns:a16="http://schemas.microsoft.com/office/drawing/2014/main" id="{F0552804-79E3-416D-94C1-228FBD1C625C}"/>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C8035B5B-4156-4213-BA16-BF0A0BD05F70}"/>
              </a:ext>
            </a:extLst>
          </p:cNvPr>
          <p:cNvSpPr>
            <a:spLocks noGrp="1"/>
          </p:cNvSpPr>
          <p:nvPr>
            <p:ph type="sldNum" sz="quarter" idx="12"/>
          </p:nvPr>
        </p:nvSpPr>
        <p:spPr/>
        <p:txBody>
          <a:bodyPr/>
          <a:lstStyle/>
          <a:p>
            <a:fld id="{CEB9923C-9A69-4D19-BFAE-15FEA4A2CE3E}" type="slidenum">
              <a:rPr lang="es-MX" smtClean="0"/>
              <a:t>‹Nº›</a:t>
            </a:fld>
            <a:endParaRPr lang="es-MX" dirty="0"/>
          </a:p>
        </p:txBody>
      </p:sp>
    </p:spTree>
    <p:extLst>
      <p:ext uri="{BB962C8B-B14F-4D97-AF65-F5344CB8AC3E}">
        <p14:creationId xmlns:p14="http://schemas.microsoft.com/office/powerpoint/2010/main" val="4018590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D57B71-6CE5-44E5-B963-91DA7632E3E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17C07342-E94D-4E36-955A-6A6AE5A999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a:extLst>
              <a:ext uri="{FF2B5EF4-FFF2-40B4-BE49-F238E27FC236}">
                <a16:creationId xmlns:a16="http://schemas.microsoft.com/office/drawing/2014/main" id="{2B9E1934-8B65-473F-ABCC-CD29C960B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5F74065-FDAB-4C51-ACD8-FBCD43827FD4}"/>
              </a:ext>
            </a:extLst>
          </p:cNvPr>
          <p:cNvSpPr>
            <a:spLocks noGrp="1"/>
          </p:cNvSpPr>
          <p:nvPr>
            <p:ph type="dt" sz="half" idx="10"/>
          </p:nvPr>
        </p:nvSpPr>
        <p:spPr/>
        <p:txBody>
          <a:bodyPr/>
          <a:lstStyle/>
          <a:p>
            <a:fld id="{AF97D55B-2010-4161-8EC5-6DD020200D6D}" type="datetimeFigureOut">
              <a:rPr lang="es-MX" smtClean="0"/>
              <a:t>29/06/2025</a:t>
            </a:fld>
            <a:endParaRPr lang="es-MX" dirty="0"/>
          </a:p>
        </p:txBody>
      </p:sp>
      <p:sp>
        <p:nvSpPr>
          <p:cNvPr id="6" name="Marcador de pie de página 5">
            <a:extLst>
              <a:ext uri="{FF2B5EF4-FFF2-40B4-BE49-F238E27FC236}">
                <a16:creationId xmlns:a16="http://schemas.microsoft.com/office/drawing/2014/main" id="{10601B94-9D38-4B55-84A1-DD1D8C322135}"/>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BF2CD4A1-9591-447D-B6BC-D7FDEC81A63C}"/>
              </a:ext>
            </a:extLst>
          </p:cNvPr>
          <p:cNvSpPr>
            <a:spLocks noGrp="1"/>
          </p:cNvSpPr>
          <p:nvPr>
            <p:ph type="sldNum" sz="quarter" idx="12"/>
          </p:nvPr>
        </p:nvSpPr>
        <p:spPr/>
        <p:txBody>
          <a:bodyPr/>
          <a:lstStyle/>
          <a:p>
            <a:fld id="{CEB9923C-9A69-4D19-BFAE-15FEA4A2CE3E}" type="slidenum">
              <a:rPr lang="es-MX" smtClean="0"/>
              <a:t>‹Nº›</a:t>
            </a:fld>
            <a:endParaRPr lang="es-MX" dirty="0"/>
          </a:p>
        </p:txBody>
      </p:sp>
    </p:spTree>
    <p:extLst>
      <p:ext uri="{BB962C8B-B14F-4D97-AF65-F5344CB8AC3E}">
        <p14:creationId xmlns:p14="http://schemas.microsoft.com/office/powerpoint/2010/main" val="129723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A37CAAC-318A-4621-ADFD-E1DBDA9C18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7FFD1D8-9B83-460E-B1E5-509C4C0727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71DA000-1259-4A4E-807E-EBEE4A6B4A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97D55B-2010-4161-8EC5-6DD020200D6D}" type="datetimeFigureOut">
              <a:rPr lang="es-MX" smtClean="0"/>
              <a:t>29/06/2025</a:t>
            </a:fld>
            <a:endParaRPr lang="es-MX" dirty="0"/>
          </a:p>
        </p:txBody>
      </p:sp>
      <p:sp>
        <p:nvSpPr>
          <p:cNvPr id="5" name="Marcador de pie de página 4">
            <a:extLst>
              <a:ext uri="{FF2B5EF4-FFF2-40B4-BE49-F238E27FC236}">
                <a16:creationId xmlns:a16="http://schemas.microsoft.com/office/drawing/2014/main" id="{D2F9E5DE-3FEB-4E6B-AEE8-B21E22216E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a:extLst>
              <a:ext uri="{FF2B5EF4-FFF2-40B4-BE49-F238E27FC236}">
                <a16:creationId xmlns:a16="http://schemas.microsoft.com/office/drawing/2014/main" id="{DB8C5A8B-DF93-4DB8-88E3-5931755CBC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B9923C-9A69-4D19-BFAE-15FEA4A2CE3E}" type="slidenum">
              <a:rPr lang="es-MX" smtClean="0"/>
              <a:t>‹Nº›</a:t>
            </a:fld>
            <a:endParaRPr lang="es-MX" dirty="0"/>
          </a:p>
        </p:txBody>
      </p:sp>
    </p:spTree>
    <p:extLst>
      <p:ext uri="{BB962C8B-B14F-4D97-AF65-F5344CB8AC3E}">
        <p14:creationId xmlns:p14="http://schemas.microsoft.com/office/powerpoint/2010/main" val="4005695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morales@crim.unam.m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7DE9D37-B042-44FB-B163-32DCDE3D8384}"/>
              </a:ext>
            </a:extLst>
          </p:cNvPr>
          <p:cNvSpPr txBox="1"/>
          <p:nvPr/>
        </p:nvSpPr>
        <p:spPr>
          <a:xfrm>
            <a:off x="1324768" y="1741997"/>
            <a:ext cx="948193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Verdana Pro" panose="020B0604020202020204" pitchFamily="34" charset="0"/>
                <a:ea typeface="Verdana" panose="020B0604030504040204" pitchFamily="34" charset="0"/>
                <a:cs typeface="+mn-cs"/>
              </a:rPr>
              <a:t>31st International Input-Output </a:t>
            </a:r>
            <a:r>
              <a:rPr kumimoji="0" lang="en-US" sz="2800" b="1" i="0" u="none" strike="noStrike" kern="1200" cap="none" spc="0" normalizeH="0" baseline="0" dirty="0">
                <a:ln>
                  <a:noFill/>
                </a:ln>
                <a:solidFill>
                  <a:prstClr val="black"/>
                </a:solidFill>
                <a:effectLst/>
                <a:uLnTx/>
                <a:uFillTx/>
                <a:latin typeface="Verdana Pro" panose="020B0604020202020204" pitchFamily="34" charset="0"/>
                <a:ea typeface="Verdana" panose="020B0604030504040204" pitchFamily="34" charset="0"/>
                <a:cs typeface="+mn-cs"/>
              </a:rPr>
              <a:t>Association</a:t>
            </a:r>
            <a:r>
              <a:rPr kumimoji="0" lang="en-US" sz="2800" b="1" i="0" u="none" strike="noStrike" kern="1200" cap="none" spc="0" normalizeH="0" baseline="0" noProof="0" dirty="0">
                <a:ln>
                  <a:noFill/>
                </a:ln>
                <a:solidFill>
                  <a:prstClr val="black"/>
                </a:solidFill>
                <a:effectLst/>
                <a:uLnTx/>
                <a:uFillTx/>
                <a:latin typeface="Verdana Pro" panose="020B0604020202020204" pitchFamily="34" charset="0"/>
                <a:ea typeface="Verdana" panose="020B0604030504040204" pitchFamily="34" charset="0"/>
                <a:cs typeface="+mn-cs"/>
              </a:rPr>
              <a:t> Conference</a:t>
            </a:r>
            <a:endParaRPr lang="en-US" sz="2800" b="1" dirty="0">
              <a:solidFill>
                <a:prstClr val="black"/>
              </a:solidFill>
              <a:latin typeface="Verdana Pro" panose="020B0604020202020204" pitchFamily="34" charset="0"/>
              <a:ea typeface="Verdana" panose="020B0604030504040204" pitchFamily="34" charset="0"/>
            </a:endParaRPr>
          </a:p>
        </p:txBody>
      </p:sp>
      <p:sp>
        <p:nvSpPr>
          <p:cNvPr id="8" name="CuadroTexto 7">
            <a:extLst>
              <a:ext uri="{FF2B5EF4-FFF2-40B4-BE49-F238E27FC236}">
                <a16:creationId xmlns:a16="http://schemas.microsoft.com/office/drawing/2014/main" id="{7391871C-6065-4253-A624-6B4C91AEFDF4}"/>
              </a:ext>
            </a:extLst>
          </p:cNvPr>
          <p:cNvSpPr txBox="1"/>
          <p:nvPr/>
        </p:nvSpPr>
        <p:spPr>
          <a:xfrm>
            <a:off x="612598" y="2900035"/>
            <a:ext cx="10966804"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Verdana Pro" panose="020B0604030504040204" pitchFamily="34" charset="0"/>
                <a:ea typeface="+mn-ea"/>
                <a:cs typeface="+mn-cs"/>
              </a:rPr>
              <a:t>The Regional Inequality of Mexican Productive Articulation: A Spatial Input-Output Perspective</a:t>
            </a:r>
            <a:endParaRPr kumimoji="0" lang="en-US" sz="2000" b="0" i="0" u="none" strike="noStrike" kern="1200" cap="none" spc="0" normalizeH="0" baseline="0" noProof="0" dirty="0">
              <a:ln>
                <a:noFill/>
              </a:ln>
              <a:solidFill>
                <a:prstClr val="black"/>
              </a:solidFill>
              <a:effectLst/>
              <a:uLnTx/>
              <a:uFillTx/>
              <a:latin typeface="Verdana Pro" panose="020B060403050404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Pro" panose="020B060403050404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ro" panose="020B0604030504040204" pitchFamily="34" charset="0"/>
                <a:ea typeface="+mn-ea"/>
                <a:cs typeface="+mn-cs"/>
              </a:rPr>
              <a:t>Rodrigo Morales-López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ro" panose="020B0604030504040204" pitchFamily="34" charset="0"/>
                <a:ea typeface="+mn-ea"/>
                <a:cs typeface="+mn-cs"/>
              </a:rPr>
              <a:t>Regional Centre of Multidisciplinary Research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Verdana Pro" panose="020B0604030504040204" pitchFamily="34" charset="0"/>
              </a:rPr>
              <a:t>National Autonomous University of Mexico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Verdana Pro" panose="020B060403050404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Verdana Pro" panose="020B0604030504040204" pitchFamily="34" charset="0"/>
                <a:hlinkClick r:id="rId3"/>
              </a:rPr>
              <a:t>r.morales@crim.unam.mx</a:t>
            </a:r>
            <a:endParaRPr lang="en-US" dirty="0">
              <a:solidFill>
                <a:prstClr val="black"/>
              </a:solidFill>
              <a:latin typeface="Verdana Pro"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Verdana Pro"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ro" panose="020B0604030504040204" pitchFamily="34" charset="0"/>
                <a:ea typeface="+mn-ea"/>
                <a:cs typeface="+mn-cs"/>
              </a:rPr>
              <a:t>Male, Maldives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Verdana Pro" panose="020B0604030504040204" pitchFamily="34" charset="0"/>
              </a:rPr>
              <a:t>July 2025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ángulo 6">
            <a:extLst>
              <a:ext uri="{FF2B5EF4-FFF2-40B4-BE49-F238E27FC236}">
                <a16:creationId xmlns:a16="http://schemas.microsoft.com/office/drawing/2014/main" id="{6B474F04-FDBF-4C26-BC4B-DFBE9E628604}"/>
              </a:ext>
            </a:extLst>
          </p:cNvPr>
          <p:cNvSpPr/>
          <p:nvPr/>
        </p:nvSpPr>
        <p:spPr>
          <a:xfrm>
            <a:off x="0" y="6643396"/>
            <a:ext cx="12192000" cy="222992"/>
          </a:xfrm>
          <a:prstGeom prst="rect">
            <a:avLst/>
          </a:prstGeom>
          <a:solidFill>
            <a:srgbClr val="A8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150" b="0" i="0" u="none" strike="noStrike" kern="1200" cap="none" spc="0" normalizeH="0" baseline="0" noProof="0" dirty="0">
              <a:ln>
                <a:noFill/>
              </a:ln>
              <a:solidFill>
                <a:srgbClr val="E7E6E6">
                  <a:lumMod val="90000"/>
                </a:srgbClr>
              </a:solidFill>
              <a:effectLst/>
              <a:uLnTx/>
              <a:uFillTx/>
              <a:latin typeface="Verdana Pro" panose="020B0604030504040204" pitchFamily="34" charset="0"/>
              <a:ea typeface="+mn-ea"/>
              <a:cs typeface="+mn-cs"/>
            </a:endParaRPr>
          </a:p>
        </p:txBody>
      </p:sp>
      <p:pic>
        <p:nvPicPr>
          <p:cNvPr id="3" name="Imagen 2">
            <a:extLst>
              <a:ext uri="{FF2B5EF4-FFF2-40B4-BE49-F238E27FC236}">
                <a16:creationId xmlns:a16="http://schemas.microsoft.com/office/drawing/2014/main" id="{B5A99127-BD45-06A5-57D0-A0758B9D203A}"/>
              </a:ext>
            </a:extLst>
          </p:cNvPr>
          <p:cNvPicPr>
            <a:picLocks noChangeAspect="1"/>
          </p:cNvPicPr>
          <p:nvPr/>
        </p:nvPicPr>
        <p:blipFill>
          <a:blip r:embed="rId4">
            <a:grayscl/>
          </a:blip>
          <a:stretch>
            <a:fillRect/>
          </a:stretch>
        </p:blipFill>
        <p:spPr>
          <a:xfrm>
            <a:off x="5916589" y="567218"/>
            <a:ext cx="2808643" cy="576132"/>
          </a:xfrm>
          <a:prstGeom prst="rect">
            <a:avLst/>
          </a:prstGeom>
        </p:spPr>
      </p:pic>
      <p:pic>
        <p:nvPicPr>
          <p:cNvPr id="6" name="Gráfico 5">
            <a:extLst>
              <a:ext uri="{FF2B5EF4-FFF2-40B4-BE49-F238E27FC236}">
                <a16:creationId xmlns:a16="http://schemas.microsoft.com/office/drawing/2014/main" id="{E9442EAE-3BEF-3DE6-7DF6-7BC6D6BEEB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17564" y="264792"/>
            <a:ext cx="1208594" cy="1358488"/>
          </a:xfrm>
          <a:prstGeom prst="rect">
            <a:avLst/>
          </a:prstGeom>
        </p:spPr>
      </p:pic>
    </p:spTree>
    <p:extLst>
      <p:ext uri="{BB962C8B-B14F-4D97-AF65-F5344CB8AC3E}">
        <p14:creationId xmlns:p14="http://schemas.microsoft.com/office/powerpoint/2010/main" val="1763567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92CF8-D0AB-7119-2718-F76663288359}"/>
            </a:ext>
          </a:extLst>
        </p:cNvPr>
        <p:cNvGrpSpPr/>
        <p:nvPr/>
      </p:nvGrpSpPr>
      <p:grpSpPr>
        <a:xfrm>
          <a:off x="0" y="0"/>
          <a:ext cx="0" cy="0"/>
          <a:chOff x="0" y="0"/>
          <a:chExt cx="0" cy="0"/>
        </a:xfrm>
      </p:grpSpPr>
      <p:sp>
        <p:nvSpPr>
          <p:cNvPr id="2" name="Elipse 1">
            <a:extLst>
              <a:ext uri="{FF2B5EF4-FFF2-40B4-BE49-F238E27FC236}">
                <a16:creationId xmlns:a16="http://schemas.microsoft.com/office/drawing/2014/main" id="{4711EB93-E20B-B69D-9BDC-8D05B1C17D34}"/>
              </a:ext>
            </a:extLst>
          </p:cNvPr>
          <p:cNvSpPr/>
          <p:nvPr/>
        </p:nvSpPr>
        <p:spPr>
          <a:xfrm>
            <a:off x="11353800" y="78830"/>
            <a:ext cx="756406" cy="730249"/>
          </a:xfrm>
          <a:prstGeom prst="ellipse">
            <a:avLst/>
          </a:prstGeom>
          <a:solidFill>
            <a:srgbClr val="A8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Rectángulo 6">
            <a:extLst>
              <a:ext uri="{FF2B5EF4-FFF2-40B4-BE49-F238E27FC236}">
                <a16:creationId xmlns:a16="http://schemas.microsoft.com/office/drawing/2014/main" id="{8A9F16D1-8648-3BE1-247E-9333AD5A8948}"/>
              </a:ext>
            </a:extLst>
          </p:cNvPr>
          <p:cNvSpPr/>
          <p:nvPr/>
        </p:nvSpPr>
        <p:spPr>
          <a:xfrm>
            <a:off x="0" y="6643396"/>
            <a:ext cx="12192000" cy="222992"/>
          </a:xfrm>
          <a:prstGeom prst="rect">
            <a:avLst/>
          </a:prstGeom>
          <a:solidFill>
            <a:srgbClr val="A8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150" dirty="0">
              <a:latin typeface="Verdana Pro" panose="020B0604030504040204" pitchFamily="34" charset="0"/>
            </a:endParaRPr>
          </a:p>
        </p:txBody>
      </p:sp>
      <p:sp>
        <p:nvSpPr>
          <p:cNvPr id="13" name="CuadroTexto 12">
            <a:extLst>
              <a:ext uri="{FF2B5EF4-FFF2-40B4-BE49-F238E27FC236}">
                <a16:creationId xmlns:a16="http://schemas.microsoft.com/office/drawing/2014/main" id="{91CCD024-96D4-183D-88AE-154C4BB359EF}"/>
              </a:ext>
            </a:extLst>
          </p:cNvPr>
          <p:cNvSpPr txBox="1"/>
          <p:nvPr/>
        </p:nvSpPr>
        <p:spPr>
          <a:xfrm>
            <a:off x="1349045" y="154668"/>
            <a:ext cx="9493910" cy="781240"/>
          </a:xfrm>
          <a:prstGeom prst="rect">
            <a:avLst/>
          </a:prstGeom>
          <a:noFill/>
        </p:spPr>
        <p:txBody>
          <a:bodyPr wrap="square">
            <a:spAutoFit/>
          </a:bodyPr>
          <a:lstStyle/>
          <a:p>
            <a:pPr algn="ctr">
              <a:lnSpc>
                <a:spcPct val="150000"/>
              </a:lnSpc>
              <a:spcAft>
                <a:spcPts val="800"/>
              </a:spcAft>
            </a:pPr>
            <a:r>
              <a:rPr lang="en-US" sz="1600" b="1" kern="100" dirty="0">
                <a:latin typeface="Verdana Pro" panose="020B0604030504040204" pitchFamily="34" charset="0"/>
                <a:ea typeface="Calibri" panose="020F0502020204030204" pitchFamily="34" charset="0"/>
                <a:cs typeface="Times New Roman" panose="02020603050405020304" pitchFamily="18" charset="0"/>
              </a:rPr>
              <a:t>Table 1. Spatial Gini Index of the Productive Articulation of Sectoral Intermediate Demand and Supply with Federal Entities, 2018</a:t>
            </a:r>
            <a:endParaRPr lang="es-MX" sz="1400" kern="100" dirty="0">
              <a:effectLst/>
              <a:latin typeface="Verdana Pro" panose="020B0604030504040204" pitchFamily="34"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C4F9741C-9A1B-0AE1-7034-457A4477A1AE}"/>
              </a:ext>
            </a:extLst>
          </p:cNvPr>
          <p:cNvSpPr txBox="1"/>
          <p:nvPr/>
        </p:nvSpPr>
        <p:spPr>
          <a:xfrm>
            <a:off x="0" y="5978944"/>
            <a:ext cx="12192000" cy="428643"/>
          </a:xfrm>
          <a:prstGeom prst="rect">
            <a:avLst/>
          </a:prstGeom>
          <a:noFill/>
        </p:spPr>
        <p:txBody>
          <a:bodyPr wrap="square">
            <a:spAutoFit/>
          </a:bodyPr>
          <a:lstStyle/>
          <a:p>
            <a:pPr algn="ctr">
              <a:lnSpc>
                <a:spcPct val="115000"/>
              </a:lnSpc>
              <a:spcAft>
                <a:spcPts val="800"/>
              </a:spcAft>
            </a:pPr>
            <a:r>
              <a:rPr lang="en-US" sz="1000" kern="100" dirty="0">
                <a:latin typeface="Verdana Pro" panose="020B0604030504040204" pitchFamily="34" charset="0"/>
                <a:ea typeface="Calibri" panose="020F0502020204030204" pitchFamily="34" charset="0"/>
                <a:cs typeface="Times New Roman" panose="02020603050405020304" pitchFamily="18" charset="0"/>
              </a:rPr>
              <a:t>Source: Own elaboration with data from the 2018 Mexico multi-state input-output matrix (INEGI, 2024). Note: Gini = Spatial Gini index, gwGini = Gini between neighboring entities, nsGini = Gini between non-neighboring entities, gwGinif = Percentage share of gwGini in total Gini, nsGinif = Percent share of nsGini in total Gini.</a:t>
            </a:r>
            <a:endParaRPr lang="en-US" sz="1400" kern="100" dirty="0">
              <a:effectLst/>
              <a:latin typeface="Verdana Pro" panose="020B0604030504040204" pitchFamily="34" charset="0"/>
              <a:ea typeface="Calibri" panose="020F0502020204030204" pitchFamily="34" charset="0"/>
              <a:cs typeface="Times New Roman" panose="02020603050405020304" pitchFamily="18" charset="0"/>
            </a:endParaRPr>
          </a:p>
        </p:txBody>
      </p:sp>
      <p:graphicFrame>
        <p:nvGraphicFramePr>
          <p:cNvPr id="11" name="Tabla 10">
            <a:extLst>
              <a:ext uri="{FF2B5EF4-FFF2-40B4-BE49-F238E27FC236}">
                <a16:creationId xmlns:a16="http://schemas.microsoft.com/office/drawing/2014/main" id="{B63270D7-692F-B50D-2A42-CB1A81EEDCAE}"/>
              </a:ext>
            </a:extLst>
          </p:cNvPr>
          <p:cNvGraphicFramePr>
            <a:graphicFrameLocks noGrp="1"/>
          </p:cNvGraphicFramePr>
          <p:nvPr>
            <p:extLst>
              <p:ext uri="{D42A27DB-BD31-4B8C-83A1-F6EECF244321}">
                <p14:modId xmlns:p14="http://schemas.microsoft.com/office/powerpoint/2010/main" val="2288175661"/>
              </p:ext>
            </p:extLst>
          </p:nvPr>
        </p:nvGraphicFramePr>
        <p:xfrm>
          <a:off x="590549" y="1128439"/>
          <a:ext cx="11010901" cy="4531145"/>
        </p:xfrm>
        <a:graphic>
          <a:graphicData uri="http://schemas.openxmlformats.org/drawingml/2006/table">
            <a:tbl>
              <a:tblPr firstRow="1" firstCol="1" bandRow="1"/>
              <a:tblGrid>
                <a:gridCol w="3482856">
                  <a:extLst>
                    <a:ext uri="{9D8B030D-6E8A-4147-A177-3AD203B41FA5}">
                      <a16:colId xmlns:a16="http://schemas.microsoft.com/office/drawing/2014/main" val="217214731"/>
                    </a:ext>
                  </a:extLst>
                </a:gridCol>
                <a:gridCol w="1505609">
                  <a:extLst>
                    <a:ext uri="{9D8B030D-6E8A-4147-A177-3AD203B41FA5}">
                      <a16:colId xmlns:a16="http://schemas.microsoft.com/office/drawing/2014/main" val="1261781169"/>
                    </a:ext>
                  </a:extLst>
                </a:gridCol>
                <a:gridCol w="1505609">
                  <a:extLst>
                    <a:ext uri="{9D8B030D-6E8A-4147-A177-3AD203B41FA5}">
                      <a16:colId xmlns:a16="http://schemas.microsoft.com/office/drawing/2014/main" val="1024334845"/>
                    </a:ext>
                  </a:extLst>
                </a:gridCol>
                <a:gridCol w="1505609">
                  <a:extLst>
                    <a:ext uri="{9D8B030D-6E8A-4147-A177-3AD203B41FA5}">
                      <a16:colId xmlns:a16="http://schemas.microsoft.com/office/drawing/2014/main" val="3548497373"/>
                    </a:ext>
                  </a:extLst>
                </a:gridCol>
                <a:gridCol w="1505609">
                  <a:extLst>
                    <a:ext uri="{9D8B030D-6E8A-4147-A177-3AD203B41FA5}">
                      <a16:colId xmlns:a16="http://schemas.microsoft.com/office/drawing/2014/main" val="1986886432"/>
                    </a:ext>
                  </a:extLst>
                </a:gridCol>
                <a:gridCol w="1505609">
                  <a:extLst>
                    <a:ext uri="{9D8B030D-6E8A-4147-A177-3AD203B41FA5}">
                      <a16:colId xmlns:a16="http://schemas.microsoft.com/office/drawing/2014/main" val="4218205642"/>
                    </a:ext>
                  </a:extLst>
                </a:gridCol>
              </a:tblGrid>
              <a:tr h="311981">
                <a:tc>
                  <a:txBody>
                    <a:bodyPr/>
                    <a:lstStyle/>
                    <a:p>
                      <a:pPr algn="ctr" fontAlgn="ctr"/>
                      <a:r>
                        <a:rPr lang="en-US" sz="1400" b="1" i="0" u="none" strike="noStrike">
                          <a:solidFill>
                            <a:srgbClr val="000000"/>
                          </a:solidFill>
                          <a:effectLst/>
                          <a:latin typeface="Verdana Pro" panose="020B0604030504040204" pitchFamily="34" charset="0"/>
                        </a:rPr>
                        <a:t>Category</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000000"/>
                          </a:solidFill>
                          <a:effectLst/>
                          <a:latin typeface="Verdana Pro" panose="020B0604030504040204" pitchFamily="34" charset="0"/>
                        </a:rPr>
                        <a:t>Gini (1)</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000000"/>
                          </a:solidFill>
                          <a:effectLst/>
                          <a:latin typeface="Verdana Pro" panose="020B0604030504040204" pitchFamily="34" charset="0"/>
                        </a:rPr>
                        <a:t>gwGini (2)</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000000"/>
                          </a:solidFill>
                          <a:effectLst/>
                          <a:latin typeface="Verdana Pro" panose="020B0604030504040204" pitchFamily="34" charset="0"/>
                        </a:rPr>
                        <a:t>nsGini (3)</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000000"/>
                          </a:solidFill>
                          <a:effectLst/>
                          <a:latin typeface="Verdana Pro" panose="020B0604030504040204" pitchFamily="34" charset="0"/>
                        </a:rPr>
                        <a:t>gwGinif (4)</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000000"/>
                          </a:solidFill>
                          <a:effectLst/>
                          <a:latin typeface="Verdana Pro" panose="020B0604030504040204" pitchFamily="34" charset="0"/>
                        </a:rPr>
                        <a:t>nsGinif (5)</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839055"/>
                  </a:ext>
                </a:extLst>
              </a:tr>
              <a:tr h="311981">
                <a:tc gridSpan="6">
                  <a:txBody>
                    <a:bodyPr/>
                    <a:lstStyle/>
                    <a:p>
                      <a:pPr algn="ctr" fontAlgn="ctr"/>
                      <a:r>
                        <a:rPr lang="en-US" sz="1400" b="1" i="0" u="none" strike="noStrike">
                          <a:solidFill>
                            <a:srgbClr val="000000"/>
                          </a:solidFill>
                          <a:effectLst/>
                          <a:latin typeface="Verdana Pro" panose="020B0604030504040204" pitchFamily="34" charset="0"/>
                        </a:rPr>
                        <a:t>INTERMEDIATE DEMAND</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35157592"/>
                  </a:ext>
                </a:extLst>
              </a:tr>
              <a:tr h="297124">
                <a:tc>
                  <a:txBody>
                    <a:bodyPr/>
                    <a:lstStyle/>
                    <a:p>
                      <a:pPr algn="l" fontAlgn="ctr"/>
                      <a:r>
                        <a:rPr lang="en-US" sz="1400" b="1" i="0" u="none" strike="noStrike">
                          <a:solidFill>
                            <a:srgbClr val="FF0000"/>
                          </a:solidFill>
                          <a:effectLst/>
                          <a:latin typeface="Verdana Pro" panose="020B0604030504040204" pitchFamily="34" charset="0"/>
                        </a:rPr>
                        <a:t>Primary sector</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400" b="1" i="0" u="none" strike="noStrike">
                          <a:solidFill>
                            <a:srgbClr val="FF0000"/>
                          </a:solidFill>
                          <a:effectLst/>
                          <a:latin typeface="Verdana Pro" panose="020B0604030504040204" pitchFamily="34" charset="0"/>
                        </a:rPr>
                        <a:t>0.396</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400" b="1" i="0" u="none" strike="noStrike">
                          <a:solidFill>
                            <a:srgbClr val="FF0000"/>
                          </a:solidFill>
                          <a:effectLst/>
                          <a:latin typeface="Verdana Pro" panose="020B0604030504040204" pitchFamily="34" charset="0"/>
                        </a:rPr>
                        <a:t>0.058</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400" b="1" i="0" u="none" strike="noStrike">
                          <a:solidFill>
                            <a:srgbClr val="FF0000"/>
                          </a:solidFill>
                          <a:effectLst/>
                          <a:latin typeface="Verdana Pro" panose="020B0604030504040204" pitchFamily="34" charset="0"/>
                        </a:rPr>
                        <a:t>0.338</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400" b="1" i="0" u="none" strike="noStrike">
                          <a:solidFill>
                            <a:srgbClr val="FF0000"/>
                          </a:solidFill>
                          <a:effectLst/>
                          <a:latin typeface="Verdana Pro" panose="020B0604030504040204" pitchFamily="34" charset="0"/>
                        </a:rPr>
                        <a:t>14.60%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400" b="1" i="0" u="none" strike="noStrike">
                          <a:solidFill>
                            <a:srgbClr val="FF0000"/>
                          </a:solidFill>
                          <a:effectLst/>
                          <a:latin typeface="Verdana Pro" panose="020B0604030504040204" pitchFamily="34" charset="0"/>
                        </a:rPr>
                        <a:t>85.40%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656967009"/>
                  </a:ext>
                </a:extLst>
              </a:tr>
              <a:tr h="297124">
                <a:tc>
                  <a:txBody>
                    <a:bodyPr/>
                    <a:lstStyle/>
                    <a:p>
                      <a:pPr algn="l" fontAlgn="ctr"/>
                      <a:r>
                        <a:rPr lang="en-US" sz="1400" b="0" i="0" u="none" strike="noStrike">
                          <a:solidFill>
                            <a:srgbClr val="000000"/>
                          </a:solidFill>
                          <a:effectLst/>
                          <a:latin typeface="Verdana Pro" panose="020B0604030504040204" pitchFamily="34" charset="0"/>
                        </a:rPr>
                        <a:t>Construction</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Verdana Pro" panose="020B0604030504040204" pitchFamily="34" charset="0"/>
                        </a:rPr>
                        <a:t>0.446</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Verdana Pro" panose="020B0604030504040204" pitchFamily="34" charset="0"/>
                        </a:rPr>
                        <a:t>0.063</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Verdana Pro" panose="020B0604030504040204" pitchFamily="34" charset="0"/>
                        </a:rPr>
                        <a:t>0.383</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Verdana Pro" panose="020B0604030504040204" pitchFamily="34" charset="0"/>
                        </a:rPr>
                        <a:t>14.21%</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Verdana Pro" panose="020B0604030504040204" pitchFamily="34" charset="0"/>
                        </a:rPr>
                        <a:t>85.79%</a:t>
                      </a:r>
                    </a:p>
                  </a:txBody>
                  <a:tcPr marL="9525" marR="9525" marT="9525" marB="0" anchor="ctr">
                    <a:lnL>
                      <a:noFill/>
                    </a:lnL>
                    <a:lnR>
                      <a:noFill/>
                    </a:lnR>
                    <a:lnT>
                      <a:noFill/>
                    </a:lnT>
                    <a:lnB>
                      <a:noFill/>
                    </a:lnB>
                    <a:noFill/>
                  </a:tcPr>
                </a:tc>
                <a:extLst>
                  <a:ext uri="{0D108BD9-81ED-4DB2-BD59-A6C34878D82A}">
                    <a16:rowId xmlns:a16="http://schemas.microsoft.com/office/drawing/2014/main" val="3188832070"/>
                  </a:ext>
                </a:extLst>
              </a:tr>
              <a:tr h="297124">
                <a:tc>
                  <a:txBody>
                    <a:bodyPr/>
                    <a:lstStyle/>
                    <a:p>
                      <a:pPr algn="l" fontAlgn="ctr"/>
                      <a:r>
                        <a:rPr lang="en-US" sz="1400" b="0" i="0" u="none" strike="noStrike">
                          <a:solidFill>
                            <a:srgbClr val="000000"/>
                          </a:solidFill>
                          <a:effectLst/>
                          <a:latin typeface="Verdana Pro" panose="020B0604030504040204" pitchFamily="34" charset="0"/>
                        </a:rPr>
                        <a:t>Resource-based manufacturing</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Verdana Pro" panose="020B0604030504040204" pitchFamily="34" charset="0"/>
                        </a:rPr>
                        <a:t>0.448</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Verdana Pro" panose="020B0604030504040204" pitchFamily="34" charset="0"/>
                        </a:rPr>
                        <a:t>0.065</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Verdana Pro" panose="020B0604030504040204" pitchFamily="34" charset="0"/>
                        </a:rPr>
                        <a:t>0.383</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Verdana Pro" panose="020B0604030504040204" pitchFamily="34" charset="0"/>
                        </a:rPr>
                        <a:t>14.47%</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Verdana Pro" panose="020B0604030504040204" pitchFamily="34" charset="0"/>
                        </a:rPr>
                        <a:t>85.53%</a:t>
                      </a:r>
                    </a:p>
                  </a:txBody>
                  <a:tcPr marL="9525" marR="9525" marT="9525" marB="0" anchor="ctr">
                    <a:lnL>
                      <a:noFill/>
                    </a:lnL>
                    <a:lnR>
                      <a:noFill/>
                    </a:lnR>
                    <a:lnT>
                      <a:noFill/>
                    </a:lnT>
                    <a:lnB>
                      <a:noFill/>
                    </a:lnB>
                    <a:noFill/>
                  </a:tcPr>
                </a:tc>
                <a:extLst>
                  <a:ext uri="{0D108BD9-81ED-4DB2-BD59-A6C34878D82A}">
                    <a16:rowId xmlns:a16="http://schemas.microsoft.com/office/drawing/2014/main" val="1636563774"/>
                  </a:ext>
                </a:extLst>
              </a:tr>
              <a:tr h="297124">
                <a:tc>
                  <a:txBody>
                    <a:bodyPr/>
                    <a:lstStyle/>
                    <a:p>
                      <a:pPr algn="l" fontAlgn="ctr"/>
                      <a:r>
                        <a:rPr lang="en-US" sz="1400" b="1" i="0" u="none" strike="noStrike">
                          <a:solidFill>
                            <a:srgbClr val="00B050"/>
                          </a:solidFill>
                          <a:effectLst/>
                          <a:latin typeface="Verdana Pro" panose="020B0604030504040204" pitchFamily="34" charset="0"/>
                        </a:rPr>
                        <a:t>Technology-based manufacturing</a:t>
                      </a:r>
                    </a:p>
                  </a:txBody>
                  <a:tcPr marL="9525" marR="9525" marT="9525" marB="0" anchor="ctr">
                    <a:lnL>
                      <a:noFill/>
                    </a:lnL>
                    <a:lnR>
                      <a:noFill/>
                    </a:lnR>
                    <a:lnT>
                      <a:noFill/>
                    </a:lnT>
                    <a:lnB>
                      <a:noFill/>
                    </a:lnB>
                    <a:solidFill>
                      <a:srgbClr val="D9D9D9"/>
                    </a:solidFill>
                  </a:tcPr>
                </a:tc>
                <a:tc>
                  <a:txBody>
                    <a:bodyPr/>
                    <a:lstStyle/>
                    <a:p>
                      <a:pPr algn="ctr" fontAlgn="ctr"/>
                      <a:r>
                        <a:rPr lang="en-US" sz="1400" b="1" i="0" u="none" strike="noStrike">
                          <a:solidFill>
                            <a:srgbClr val="00B050"/>
                          </a:solidFill>
                          <a:effectLst/>
                          <a:latin typeface="Verdana Pro" panose="020B0604030504040204" pitchFamily="34" charset="0"/>
                        </a:rPr>
                        <a:t>0.565</a:t>
                      </a:r>
                    </a:p>
                  </a:txBody>
                  <a:tcPr marL="9525" marR="9525" marT="9525" marB="0" anchor="ctr">
                    <a:lnL>
                      <a:noFill/>
                    </a:lnL>
                    <a:lnR>
                      <a:noFill/>
                    </a:lnR>
                    <a:lnT>
                      <a:noFill/>
                    </a:lnT>
                    <a:lnB>
                      <a:noFill/>
                    </a:lnB>
                    <a:solidFill>
                      <a:srgbClr val="D9D9D9"/>
                    </a:solidFill>
                  </a:tcPr>
                </a:tc>
                <a:tc>
                  <a:txBody>
                    <a:bodyPr/>
                    <a:lstStyle/>
                    <a:p>
                      <a:pPr algn="ctr" fontAlgn="ctr"/>
                      <a:r>
                        <a:rPr lang="en-US" sz="1400" b="1" i="0" u="none" strike="noStrike">
                          <a:solidFill>
                            <a:srgbClr val="00B050"/>
                          </a:solidFill>
                          <a:effectLst/>
                          <a:latin typeface="Verdana Pro" panose="020B0604030504040204" pitchFamily="34" charset="0"/>
                        </a:rPr>
                        <a:t>0.074</a:t>
                      </a:r>
                    </a:p>
                  </a:txBody>
                  <a:tcPr marL="9525" marR="9525" marT="9525" marB="0" anchor="ctr">
                    <a:lnL>
                      <a:noFill/>
                    </a:lnL>
                    <a:lnR>
                      <a:noFill/>
                    </a:lnR>
                    <a:lnT>
                      <a:noFill/>
                    </a:lnT>
                    <a:lnB>
                      <a:noFill/>
                    </a:lnB>
                    <a:solidFill>
                      <a:srgbClr val="D9D9D9"/>
                    </a:solidFill>
                  </a:tcPr>
                </a:tc>
                <a:tc>
                  <a:txBody>
                    <a:bodyPr/>
                    <a:lstStyle/>
                    <a:p>
                      <a:pPr algn="ctr" fontAlgn="ctr"/>
                      <a:r>
                        <a:rPr lang="en-US" sz="1400" b="1" i="0" u="none" strike="noStrike">
                          <a:solidFill>
                            <a:srgbClr val="00B050"/>
                          </a:solidFill>
                          <a:effectLst/>
                          <a:latin typeface="Verdana Pro" panose="020B0604030504040204" pitchFamily="34" charset="0"/>
                        </a:rPr>
                        <a:t>0.491</a:t>
                      </a:r>
                    </a:p>
                  </a:txBody>
                  <a:tcPr marL="9525" marR="9525" marT="9525" marB="0" anchor="ctr">
                    <a:lnL>
                      <a:noFill/>
                    </a:lnL>
                    <a:lnR>
                      <a:noFill/>
                    </a:lnR>
                    <a:lnT>
                      <a:noFill/>
                    </a:lnT>
                    <a:lnB>
                      <a:noFill/>
                    </a:lnB>
                    <a:solidFill>
                      <a:srgbClr val="D9D9D9"/>
                    </a:solidFill>
                  </a:tcPr>
                </a:tc>
                <a:tc>
                  <a:txBody>
                    <a:bodyPr/>
                    <a:lstStyle/>
                    <a:p>
                      <a:pPr algn="ctr" fontAlgn="ctr"/>
                      <a:r>
                        <a:rPr lang="en-US" sz="1400" b="1" i="0" u="none" strike="noStrike">
                          <a:solidFill>
                            <a:srgbClr val="00B050"/>
                          </a:solidFill>
                          <a:effectLst/>
                          <a:latin typeface="Verdana Pro" panose="020B0604030504040204" pitchFamily="34" charset="0"/>
                        </a:rPr>
                        <a:t>13.14%</a:t>
                      </a:r>
                    </a:p>
                  </a:txBody>
                  <a:tcPr marL="9525" marR="9525" marT="9525" marB="0" anchor="ctr">
                    <a:lnL>
                      <a:noFill/>
                    </a:lnL>
                    <a:lnR>
                      <a:noFill/>
                    </a:lnR>
                    <a:lnT>
                      <a:noFill/>
                    </a:lnT>
                    <a:lnB>
                      <a:noFill/>
                    </a:lnB>
                    <a:solidFill>
                      <a:srgbClr val="D9D9D9"/>
                    </a:solidFill>
                  </a:tcPr>
                </a:tc>
                <a:tc>
                  <a:txBody>
                    <a:bodyPr/>
                    <a:lstStyle/>
                    <a:p>
                      <a:pPr algn="ctr" fontAlgn="ctr"/>
                      <a:r>
                        <a:rPr lang="en-US" sz="1400" b="1" i="0" u="none" strike="noStrike">
                          <a:solidFill>
                            <a:srgbClr val="00B050"/>
                          </a:solidFill>
                          <a:effectLst/>
                          <a:latin typeface="Verdana Pro" panose="020B0604030504040204" pitchFamily="34" charset="0"/>
                        </a:rPr>
                        <a:t>86.86%</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val="2789381720"/>
                  </a:ext>
                </a:extLst>
              </a:tr>
              <a:tr h="297124">
                <a:tc>
                  <a:txBody>
                    <a:bodyPr/>
                    <a:lstStyle/>
                    <a:p>
                      <a:pPr algn="l" fontAlgn="ctr"/>
                      <a:r>
                        <a:rPr lang="en-US" sz="1400" b="0" i="0" u="none" strike="noStrike">
                          <a:solidFill>
                            <a:srgbClr val="000000"/>
                          </a:solidFill>
                          <a:effectLst/>
                          <a:latin typeface="Verdana Pro" panose="020B0604030504040204" pitchFamily="34" charset="0"/>
                        </a:rPr>
                        <a:t>Utilities</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Verdana Pro" panose="020B0604030504040204" pitchFamily="34" charset="0"/>
                        </a:rPr>
                        <a:t>0.470</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Verdana Pro" panose="020B0604030504040204" pitchFamily="34" charset="0"/>
                        </a:rPr>
                        <a:t>0.067</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Verdana Pro" panose="020B0604030504040204" pitchFamily="34" charset="0"/>
                        </a:rPr>
                        <a:t>0.403</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Verdana Pro" panose="020B0604030504040204" pitchFamily="34" charset="0"/>
                        </a:rPr>
                        <a:t>14.25%</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Verdana Pro" panose="020B0604030504040204" pitchFamily="34" charset="0"/>
                        </a:rPr>
                        <a:t>85.75%</a:t>
                      </a:r>
                    </a:p>
                  </a:txBody>
                  <a:tcPr marL="9525" marR="9525" marT="9525" marB="0" anchor="ctr">
                    <a:lnL>
                      <a:noFill/>
                    </a:lnL>
                    <a:lnR>
                      <a:noFill/>
                    </a:lnR>
                    <a:lnT>
                      <a:noFill/>
                    </a:lnT>
                    <a:lnB>
                      <a:noFill/>
                    </a:lnB>
                    <a:noFill/>
                  </a:tcPr>
                </a:tc>
                <a:extLst>
                  <a:ext uri="{0D108BD9-81ED-4DB2-BD59-A6C34878D82A}">
                    <a16:rowId xmlns:a16="http://schemas.microsoft.com/office/drawing/2014/main" val="924681752"/>
                  </a:ext>
                </a:extLst>
              </a:tr>
              <a:tr h="311981">
                <a:tc>
                  <a:txBody>
                    <a:bodyPr/>
                    <a:lstStyle/>
                    <a:p>
                      <a:pPr algn="l" fontAlgn="ctr"/>
                      <a:r>
                        <a:rPr lang="en-US" sz="1400" b="0" i="0" u="none" strike="noStrike">
                          <a:solidFill>
                            <a:srgbClr val="000000"/>
                          </a:solidFill>
                          <a:effectLst/>
                          <a:latin typeface="Verdana Pro" panose="020B0604030504040204" pitchFamily="34" charset="0"/>
                        </a:rPr>
                        <a:t>Services</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Verdana Pro" panose="020B0604030504040204" pitchFamily="34" charset="0"/>
                        </a:rPr>
                        <a:t>0.532</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Verdana Pro" panose="020B0604030504040204" pitchFamily="34" charset="0"/>
                        </a:rPr>
                        <a:t>0.066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Verdana Pro" panose="020B0604030504040204" pitchFamily="34" charset="0"/>
                        </a:rPr>
                        <a:t>0.466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dirty="0">
                          <a:solidFill>
                            <a:schemeClr val="accent1"/>
                          </a:solidFill>
                          <a:effectLst/>
                          <a:latin typeface="Verdana Pro" panose="020B0604030504040204" pitchFamily="34" charset="0"/>
                        </a:rPr>
                        <a:t>12.40%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a:solidFill>
                            <a:srgbClr val="000000"/>
                          </a:solidFill>
                          <a:effectLst/>
                          <a:latin typeface="Verdana Pro" panose="020B0604030504040204" pitchFamily="34" charset="0"/>
                        </a:rPr>
                        <a:t>87.60%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2045566"/>
                  </a:ext>
                </a:extLst>
              </a:tr>
              <a:tr h="311981">
                <a:tc gridSpan="6">
                  <a:txBody>
                    <a:bodyPr/>
                    <a:lstStyle/>
                    <a:p>
                      <a:pPr algn="ctr" fontAlgn="b"/>
                      <a:r>
                        <a:rPr lang="en-US" sz="1400" b="1" i="0" u="none" strike="noStrike">
                          <a:solidFill>
                            <a:srgbClr val="000000"/>
                          </a:solidFill>
                          <a:effectLst/>
                          <a:latin typeface="Verdana Pro" panose="020B0604030504040204" pitchFamily="34" charset="0"/>
                        </a:rPr>
                        <a:t>INTERMEDIATE SUPPLY</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61041752"/>
                  </a:ext>
                </a:extLst>
              </a:tr>
              <a:tr h="297124">
                <a:tc>
                  <a:txBody>
                    <a:bodyPr/>
                    <a:lstStyle/>
                    <a:p>
                      <a:pPr algn="l" fontAlgn="ctr"/>
                      <a:r>
                        <a:rPr lang="en-US" sz="1400" b="0" i="0" u="none" strike="noStrike">
                          <a:solidFill>
                            <a:srgbClr val="000000"/>
                          </a:solidFill>
                          <a:effectLst/>
                          <a:latin typeface="Verdana Pro" panose="020B0604030504040204" pitchFamily="34" charset="0"/>
                        </a:rPr>
                        <a:t>Primary sector</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400" b="0" i="0" u="none" strike="noStrike">
                          <a:solidFill>
                            <a:srgbClr val="000000"/>
                          </a:solidFill>
                          <a:effectLst/>
                          <a:latin typeface="Verdana Pro" panose="020B0604030504040204" pitchFamily="34" charset="0"/>
                        </a:rPr>
                        <a:t>0.423</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400" b="0" i="0" u="none" strike="noStrike">
                          <a:solidFill>
                            <a:srgbClr val="000000"/>
                          </a:solidFill>
                          <a:effectLst/>
                          <a:latin typeface="Verdana Pro" panose="020B0604030504040204" pitchFamily="34" charset="0"/>
                        </a:rPr>
                        <a:t>0.062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400" b="0" i="0" u="none" strike="noStrike">
                          <a:solidFill>
                            <a:srgbClr val="000000"/>
                          </a:solidFill>
                          <a:effectLst/>
                          <a:latin typeface="Verdana Pro" panose="020B0604030504040204" pitchFamily="34" charset="0"/>
                        </a:rPr>
                        <a:t>0.360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400" b="0" i="0" u="none" strike="noStrike">
                          <a:solidFill>
                            <a:srgbClr val="000000"/>
                          </a:solidFill>
                          <a:effectLst/>
                          <a:latin typeface="Verdana Pro" panose="020B0604030504040204" pitchFamily="34" charset="0"/>
                        </a:rPr>
                        <a:t>14.69%</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400" b="0" i="0" u="none" strike="noStrike">
                          <a:solidFill>
                            <a:srgbClr val="000000"/>
                          </a:solidFill>
                          <a:effectLst/>
                          <a:latin typeface="Verdana Pro" panose="020B0604030504040204" pitchFamily="34" charset="0"/>
                        </a:rPr>
                        <a:t>85.31%</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001678405"/>
                  </a:ext>
                </a:extLst>
              </a:tr>
              <a:tr h="297124">
                <a:tc>
                  <a:txBody>
                    <a:bodyPr/>
                    <a:lstStyle/>
                    <a:p>
                      <a:pPr algn="l" fontAlgn="ctr"/>
                      <a:r>
                        <a:rPr lang="en-US" sz="1400" b="1" i="0" u="none" strike="noStrike">
                          <a:solidFill>
                            <a:srgbClr val="FF0000"/>
                          </a:solidFill>
                          <a:effectLst/>
                          <a:latin typeface="Verdana Pro" panose="020B0604030504040204" pitchFamily="34" charset="0"/>
                        </a:rPr>
                        <a:t>Construction</a:t>
                      </a:r>
                    </a:p>
                  </a:txBody>
                  <a:tcPr marL="9525" marR="9525" marT="9525" marB="0" anchor="ctr">
                    <a:lnL>
                      <a:noFill/>
                    </a:lnL>
                    <a:lnR>
                      <a:noFill/>
                    </a:lnR>
                    <a:lnT>
                      <a:noFill/>
                    </a:lnT>
                    <a:lnB>
                      <a:noFill/>
                    </a:lnB>
                    <a:solidFill>
                      <a:srgbClr val="D9D9D9"/>
                    </a:solidFill>
                  </a:tcPr>
                </a:tc>
                <a:tc>
                  <a:txBody>
                    <a:bodyPr/>
                    <a:lstStyle/>
                    <a:p>
                      <a:pPr algn="ctr" fontAlgn="ctr"/>
                      <a:r>
                        <a:rPr lang="en-US" sz="1400" b="1" i="0" u="none" strike="noStrike">
                          <a:solidFill>
                            <a:srgbClr val="FF0000"/>
                          </a:solidFill>
                          <a:effectLst/>
                          <a:latin typeface="Verdana Pro" panose="020B0604030504040204" pitchFamily="34" charset="0"/>
                        </a:rPr>
                        <a:t>0.345</a:t>
                      </a:r>
                    </a:p>
                  </a:txBody>
                  <a:tcPr marL="9525" marR="9525" marT="9525" marB="0" anchor="ctr">
                    <a:lnL>
                      <a:noFill/>
                    </a:lnL>
                    <a:lnR>
                      <a:noFill/>
                    </a:lnR>
                    <a:lnT>
                      <a:noFill/>
                    </a:lnT>
                    <a:lnB>
                      <a:noFill/>
                    </a:lnB>
                    <a:solidFill>
                      <a:srgbClr val="D9D9D9"/>
                    </a:solidFill>
                  </a:tcPr>
                </a:tc>
                <a:tc>
                  <a:txBody>
                    <a:bodyPr/>
                    <a:lstStyle/>
                    <a:p>
                      <a:pPr algn="ctr" fontAlgn="ctr"/>
                      <a:r>
                        <a:rPr lang="en-US" sz="1400" b="1" i="0" u="none" strike="noStrike">
                          <a:solidFill>
                            <a:srgbClr val="FF0000"/>
                          </a:solidFill>
                          <a:effectLst/>
                          <a:latin typeface="Verdana Pro" panose="020B0604030504040204" pitchFamily="34" charset="0"/>
                        </a:rPr>
                        <a:t>0.051</a:t>
                      </a:r>
                    </a:p>
                  </a:txBody>
                  <a:tcPr marL="9525" marR="9525" marT="9525" marB="0" anchor="ctr">
                    <a:lnL>
                      <a:noFill/>
                    </a:lnL>
                    <a:lnR>
                      <a:noFill/>
                    </a:lnR>
                    <a:lnT>
                      <a:noFill/>
                    </a:lnT>
                    <a:lnB>
                      <a:noFill/>
                    </a:lnB>
                    <a:solidFill>
                      <a:srgbClr val="D9D9D9"/>
                    </a:solidFill>
                  </a:tcPr>
                </a:tc>
                <a:tc>
                  <a:txBody>
                    <a:bodyPr/>
                    <a:lstStyle/>
                    <a:p>
                      <a:pPr algn="ctr" fontAlgn="ctr"/>
                      <a:r>
                        <a:rPr lang="en-US" sz="1400" b="1" i="0" u="none" strike="noStrike">
                          <a:solidFill>
                            <a:srgbClr val="FF0000"/>
                          </a:solidFill>
                          <a:effectLst/>
                          <a:latin typeface="Verdana Pro" panose="020B0604030504040204" pitchFamily="34" charset="0"/>
                        </a:rPr>
                        <a:t>0.293</a:t>
                      </a:r>
                    </a:p>
                  </a:txBody>
                  <a:tcPr marL="9525" marR="9525" marT="9525" marB="0" anchor="ctr">
                    <a:lnL>
                      <a:noFill/>
                    </a:lnL>
                    <a:lnR>
                      <a:noFill/>
                    </a:lnR>
                    <a:lnT>
                      <a:noFill/>
                    </a:lnT>
                    <a:lnB>
                      <a:noFill/>
                    </a:lnB>
                    <a:solidFill>
                      <a:srgbClr val="D9D9D9"/>
                    </a:solidFill>
                  </a:tcPr>
                </a:tc>
                <a:tc>
                  <a:txBody>
                    <a:bodyPr/>
                    <a:lstStyle/>
                    <a:p>
                      <a:pPr algn="ctr" fontAlgn="ctr"/>
                      <a:r>
                        <a:rPr lang="en-US" sz="1400" b="1" i="0" u="none" strike="noStrike">
                          <a:solidFill>
                            <a:srgbClr val="FF0000"/>
                          </a:solidFill>
                          <a:effectLst/>
                          <a:latin typeface="Verdana Pro" panose="020B0604030504040204" pitchFamily="34" charset="0"/>
                        </a:rPr>
                        <a:t>14.91%</a:t>
                      </a:r>
                    </a:p>
                  </a:txBody>
                  <a:tcPr marL="9525" marR="9525" marT="9525" marB="0" anchor="ctr">
                    <a:lnL>
                      <a:noFill/>
                    </a:lnL>
                    <a:lnR>
                      <a:noFill/>
                    </a:lnR>
                    <a:lnT>
                      <a:noFill/>
                    </a:lnT>
                    <a:lnB>
                      <a:noFill/>
                    </a:lnB>
                    <a:solidFill>
                      <a:srgbClr val="D9D9D9"/>
                    </a:solidFill>
                  </a:tcPr>
                </a:tc>
                <a:tc>
                  <a:txBody>
                    <a:bodyPr/>
                    <a:lstStyle/>
                    <a:p>
                      <a:pPr algn="ctr" fontAlgn="ctr"/>
                      <a:r>
                        <a:rPr lang="en-US" sz="1400" b="1" i="0" u="none" strike="noStrike">
                          <a:solidFill>
                            <a:srgbClr val="FF0000"/>
                          </a:solidFill>
                          <a:effectLst/>
                          <a:latin typeface="Verdana Pro" panose="020B0604030504040204" pitchFamily="34" charset="0"/>
                        </a:rPr>
                        <a:t>85.09%</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val="2958201636"/>
                  </a:ext>
                </a:extLst>
              </a:tr>
              <a:tr h="297124">
                <a:tc>
                  <a:txBody>
                    <a:bodyPr/>
                    <a:lstStyle/>
                    <a:p>
                      <a:pPr algn="l" fontAlgn="ctr"/>
                      <a:r>
                        <a:rPr lang="en-US" sz="1400" b="0" i="0" u="none" strike="noStrike">
                          <a:solidFill>
                            <a:srgbClr val="000000"/>
                          </a:solidFill>
                          <a:effectLst/>
                          <a:latin typeface="Verdana Pro" panose="020B0604030504040204" pitchFamily="34" charset="0"/>
                        </a:rPr>
                        <a:t>Resource-based manufacturing</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Verdana Pro" panose="020B0604030504040204" pitchFamily="34" charset="0"/>
                        </a:rPr>
                        <a:t>0.446</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Verdana Pro" panose="020B0604030504040204" pitchFamily="34" charset="0"/>
                        </a:rPr>
                        <a:t>0.060</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Verdana Pro" panose="020B0604030504040204" pitchFamily="34" charset="0"/>
                        </a:rPr>
                        <a:t>0.385</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Verdana Pro" panose="020B0604030504040204" pitchFamily="34" charset="0"/>
                        </a:rPr>
                        <a:t>13.55%</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Verdana Pro" panose="020B0604030504040204" pitchFamily="34" charset="0"/>
                        </a:rPr>
                        <a:t>86.45%</a:t>
                      </a:r>
                    </a:p>
                  </a:txBody>
                  <a:tcPr marL="9525" marR="9525" marT="9525" marB="0" anchor="ctr">
                    <a:lnL>
                      <a:noFill/>
                    </a:lnL>
                    <a:lnR>
                      <a:noFill/>
                    </a:lnR>
                    <a:lnT>
                      <a:noFill/>
                    </a:lnT>
                    <a:lnB>
                      <a:noFill/>
                    </a:lnB>
                    <a:noFill/>
                  </a:tcPr>
                </a:tc>
                <a:extLst>
                  <a:ext uri="{0D108BD9-81ED-4DB2-BD59-A6C34878D82A}">
                    <a16:rowId xmlns:a16="http://schemas.microsoft.com/office/drawing/2014/main" val="2903314398"/>
                  </a:ext>
                </a:extLst>
              </a:tr>
              <a:tr h="297124">
                <a:tc>
                  <a:txBody>
                    <a:bodyPr/>
                    <a:lstStyle/>
                    <a:p>
                      <a:pPr algn="l" fontAlgn="ctr"/>
                      <a:r>
                        <a:rPr lang="en-US" sz="1400" b="1" i="0" u="none" strike="noStrike">
                          <a:solidFill>
                            <a:srgbClr val="00B050"/>
                          </a:solidFill>
                          <a:effectLst/>
                          <a:latin typeface="Verdana Pro" panose="020B0604030504040204" pitchFamily="34" charset="0"/>
                        </a:rPr>
                        <a:t>Technology-based manufacturing</a:t>
                      </a:r>
                    </a:p>
                  </a:txBody>
                  <a:tcPr marL="9525" marR="9525" marT="9525" marB="0" anchor="ctr">
                    <a:lnL>
                      <a:noFill/>
                    </a:lnL>
                    <a:lnR>
                      <a:noFill/>
                    </a:lnR>
                    <a:lnT>
                      <a:noFill/>
                    </a:lnT>
                    <a:lnB>
                      <a:noFill/>
                    </a:lnB>
                    <a:solidFill>
                      <a:srgbClr val="D9D9D9"/>
                    </a:solidFill>
                  </a:tcPr>
                </a:tc>
                <a:tc>
                  <a:txBody>
                    <a:bodyPr/>
                    <a:lstStyle/>
                    <a:p>
                      <a:pPr algn="ctr" fontAlgn="ctr"/>
                      <a:r>
                        <a:rPr lang="en-US" sz="1400" b="1" i="0" u="none" strike="noStrike">
                          <a:solidFill>
                            <a:srgbClr val="00B050"/>
                          </a:solidFill>
                          <a:effectLst/>
                          <a:latin typeface="Verdana Pro" panose="020B0604030504040204" pitchFamily="34" charset="0"/>
                        </a:rPr>
                        <a:t>0.550</a:t>
                      </a:r>
                    </a:p>
                  </a:txBody>
                  <a:tcPr marL="9525" marR="9525" marT="9525" marB="0" anchor="ctr">
                    <a:lnL>
                      <a:noFill/>
                    </a:lnL>
                    <a:lnR>
                      <a:noFill/>
                    </a:lnR>
                    <a:lnT>
                      <a:noFill/>
                    </a:lnT>
                    <a:lnB>
                      <a:noFill/>
                    </a:lnB>
                    <a:solidFill>
                      <a:srgbClr val="D9D9D9"/>
                    </a:solidFill>
                  </a:tcPr>
                </a:tc>
                <a:tc>
                  <a:txBody>
                    <a:bodyPr/>
                    <a:lstStyle/>
                    <a:p>
                      <a:pPr algn="ctr" fontAlgn="ctr"/>
                      <a:r>
                        <a:rPr lang="en-US" sz="1400" b="1" i="0" u="none" strike="noStrike">
                          <a:solidFill>
                            <a:srgbClr val="00B050"/>
                          </a:solidFill>
                          <a:effectLst/>
                          <a:latin typeface="Verdana Pro" panose="020B0604030504040204" pitchFamily="34" charset="0"/>
                        </a:rPr>
                        <a:t>0.073</a:t>
                      </a:r>
                    </a:p>
                  </a:txBody>
                  <a:tcPr marL="9525" marR="9525" marT="9525" marB="0" anchor="ctr">
                    <a:lnL>
                      <a:noFill/>
                    </a:lnL>
                    <a:lnR>
                      <a:noFill/>
                    </a:lnR>
                    <a:lnT>
                      <a:noFill/>
                    </a:lnT>
                    <a:lnB>
                      <a:noFill/>
                    </a:lnB>
                    <a:solidFill>
                      <a:srgbClr val="D9D9D9"/>
                    </a:solidFill>
                  </a:tcPr>
                </a:tc>
                <a:tc>
                  <a:txBody>
                    <a:bodyPr/>
                    <a:lstStyle/>
                    <a:p>
                      <a:pPr algn="ctr" fontAlgn="ctr"/>
                      <a:r>
                        <a:rPr lang="en-US" sz="1400" b="1" i="0" u="none" strike="noStrike">
                          <a:solidFill>
                            <a:srgbClr val="00B050"/>
                          </a:solidFill>
                          <a:effectLst/>
                          <a:latin typeface="Verdana Pro" panose="020B0604030504040204" pitchFamily="34" charset="0"/>
                        </a:rPr>
                        <a:t>0.478</a:t>
                      </a:r>
                    </a:p>
                  </a:txBody>
                  <a:tcPr marL="9525" marR="9525" marT="9525" marB="0" anchor="ctr">
                    <a:lnL>
                      <a:noFill/>
                    </a:lnL>
                    <a:lnR>
                      <a:noFill/>
                    </a:lnR>
                    <a:lnT>
                      <a:noFill/>
                    </a:lnT>
                    <a:lnB>
                      <a:noFill/>
                    </a:lnB>
                    <a:solidFill>
                      <a:srgbClr val="D9D9D9"/>
                    </a:solidFill>
                  </a:tcPr>
                </a:tc>
                <a:tc>
                  <a:txBody>
                    <a:bodyPr/>
                    <a:lstStyle/>
                    <a:p>
                      <a:pPr algn="ctr" fontAlgn="ctr"/>
                      <a:r>
                        <a:rPr lang="en-US" sz="1400" b="1" i="0" u="none" strike="noStrike">
                          <a:solidFill>
                            <a:srgbClr val="00B050"/>
                          </a:solidFill>
                          <a:effectLst/>
                          <a:latin typeface="Verdana Pro" panose="020B0604030504040204" pitchFamily="34" charset="0"/>
                        </a:rPr>
                        <a:t>13.20%</a:t>
                      </a:r>
                    </a:p>
                  </a:txBody>
                  <a:tcPr marL="9525" marR="9525" marT="9525" marB="0" anchor="ctr">
                    <a:lnL>
                      <a:noFill/>
                    </a:lnL>
                    <a:lnR>
                      <a:noFill/>
                    </a:lnR>
                    <a:lnT>
                      <a:noFill/>
                    </a:lnT>
                    <a:lnB>
                      <a:noFill/>
                    </a:lnB>
                    <a:solidFill>
                      <a:srgbClr val="D9D9D9"/>
                    </a:solidFill>
                  </a:tcPr>
                </a:tc>
                <a:tc>
                  <a:txBody>
                    <a:bodyPr/>
                    <a:lstStyle/>
                    <a:p>
                      <a:pPr algn="ctr" fontAlgn="ctr"/>
                      <a:r>
                        <a:rPr lang="en-US" sz="1400" b="1" i="0" u="none" strike="noStrike">
                          <a:solidFill>
                            <a:srgbClr val="00B050"/>
                          </a:solidFill>
                          <a:effectLst/>
                          <a:latin typeface="Verdana Pro" panose="020B0604030504040204" pitchFamily="34" charset="0"/>
                        </a:rPr>
                        <a:t>86.80%</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val="1686986284"/>
                  </a:ext>
                </a:extLst>
              </a:tr>
              <a:tr h="297124">
                <a:tc>
                  <a:txBody>
                    <a:bodyPr/>
                    <a:lstStyle/>
                    <a:p>
                      <a:pPr algn="l" fontAlgn="ctr"/>
                      <a:r>
                        <a:rPr lang="en-US" sz="1400" b="0" i="0" u="none" strike="noStrike">
                          <a:solidFill>
                            <a:srgbClr val="000000"/>
                          </a:solidFill>
                          <a:effectLst/>
                          <a:latin typeface="Verdana Pro" panose="020B0604030504040204" pitchFamily="34" charset="0"/>
                        </a:rPr>
                        <a:t>Utilities</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Verdana Pro" panose="020B0604030504040204" pitchFamily="34" charset="0"/>
                        </a:rPr>
                        <a:t>0.395</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Verdana Pro" panose="020B0604030504040204" pitchFamily="34" charset="0"/>
                        </a:rPr>
                        <a:t>0.054</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Verdana Pro" panose="020B0604030504040204" pitchFamily="34" charset="0"/>
                        </a:rPr>
                        <a:t>0.341</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Verdana Pro" panose="020B0604030504040204" pitchFamily="34" charset="0"/>
                        </a:rPr>
                        <a:t>13.74%</a:t>
                      </a:r>
                    </a:p>
                  </a:txBody>
                  <a:tcPr marL="9525" marR="9525" marT="9525" marB="0" anchor="ctr">
                    <a:lnL>
                      <a:noFill/>
                    </a:lnL>
                    <a:lnR>
                      <a:noFill/>
                    </a:lnR>
                    <a:lnT>
                      <a:noFill/>
                    </a:lnT>
                    <a:lnB>
                      <a:noFill/>
                    </a:lnB>
                    <a:noFill/>
                  </a:tcPr>
                </a:tc>
                <a:tc>
                  <a:txBody>
                    <a:bodyPr/>
                    <a:lstStyle/>
                    <a:p>
                      <a:pPr algn="ctr" fontAlgn="ctr"/>
                      <a:r>
                        <a:rPr lang="en-US" sz="1400" b="0" i="0" u="none" strike="noStrike">
                          <a:solidFill>
                            <a:srgbClr val="000000"/>
                          </a:solidFill>
                          <a:effectLst/>
                          <a:latin typeface="Verdana Pro" panose="020B0604030504040204" pitchFamily="34" charset="0"/>
                        </a:rPr>
                        <a:t>86.26%</a:t>
                      </a:r>
                    </a:p>
                  </a:txBody>
                  <a:tcPr marL="9525" marR="9525" marT="9525" marB="0" anchor="ctr">
                    <a:lnL>
                      <a:noFill/>
                    </a:lnL>
                    <a:lnR>
                      <a:noFill/>
                    </a:lnR>
                    <a:lnT>
                      <a:noFill/>
                    </a:lnT>
                    <a:lnB>
                      <a:noFill/>
                    </a:lnB>
                    <a:noFill/>
                  </a:tcPr>
                </a:tc>
                <a:extLst>
                  <a:ext uri="{0D108BD9-81ED-4DB2-BD59-A6C34878D82A}">
                    <a16:rowId xmlns:a16="http://schemas.microsoft.com/office/drawing/2014/main" val="1264680419"/>
                  </a:ext>
                </a:extLst>
              </a:tr>
              <a:tr h="311981">
                <a:tc>
                  <a:txBody>
                    <a:bodyPr/>
                    <a:lstStyle/>
                    <a:p>
                      <a:pPr algn="l" fontAlgn="ctr"/>
                      <a:r>
                        <a:rPr lang="en-US" sz="1400" b="0" i="0" u="none" strike="noStrike">
                          <a:solidFill>
                            <a:srgbClr val="000000"/>
                          </a:solidFill>
                          <a:effectLst/>
                          <a:latin typeface="Verdana Pro" panose="020B0604030504040204" pitchFamily="34" charset="0"/>
                        </a:rPr>
                        <a:t>Services</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Verdana Pro" panose="020B0604030504040204" pitchFamily="34" charset="0"/>
                        </a:rPr>
                        <a:t>0.469</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Verdana Pro" panose="020B0604030504040204" pitchFamily="34" charset="0"/>
                        </a:rPr>
                        <a:t>0.061</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Verdana Pro" panose="020B0604030504040204" pitchFamily="34" charset="0"/>
                        </a:rPr>
                        <a:t>0.408</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kern="1200" dirty="0">
                          <a:solidFill>
                            <a:schemeClr val="accent1"/>
                          </a:solidFill>
                          <a:effectLst/>
                          <a:latin typeface="Verdana Pro" panose="020B0604030504040204" pitchFamily="34" charset="0"/>
                          <a:ea typeface="+mn-ea"/>
                          <a:cs typeface="+mn-cs"/>
                        </a:rPr>
                        <a:t>12.94%</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400" b="0" i="0" u="none" strike="noStrike" dirty="0">
                          <a:solidFill>
                            <a:srgbClr val="000000"/>
                          </a:solidFill>
                          <a:effectLst/>
                          <a:latin typeface="Verdana Pro" panose="020B0604030504040204" pitchFamily="34" charset="0"/>
                        </a:rPr>
                        <a:t>87.06%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5669343"/>
                  </a:ext>
                </a:extLst>
              </a:tr>
            </a:tbl>
          </a:graphicData>
        </a:graphic>
      </p:graphicFrame>
    </p:spTree>
    <p:extLst>
      <p:ext uri="{BB962C8B-B14F-4D97-AF65-F5344CB8AC3E}">
        <p14:creationId xmlns:p14="http://schemas.microsoft.com/office/powerpoint/2010/main" val="467617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77B09-8E89-F407-45EB-A8452D9EF5F5}"/>
            </a:ext>
          </a:extLst>
        </p:cNvPr>
        <p:cNvGrpSpPr/>
        <p:nvPr/>
      </p:nvGrpSpPr>
      <p:grpSpPr>
        <a:xfrm>
          <a:off x="0" y="0"/>
          <a:ext cx="0" cy="0"/>
          <a:chOff x="0" y="0"/>
          <a:chExt cx="0" cy="0"/>
        </a:xfrm>
      </p:grpSpPr>
      <p:sp>
        <p:nvSpPr>
          <p:cNvPr id="2" name="Elipse 1">
            <a:extLst>
              <a:ext uri="{FF2B5EF4-FFF2-40B4-BE49-F238E27FC236}">
                <a16:creationId xmlns:a16="http://schemas.microsoft.com/office/drawing/2014/main" id="{649456CB-CA05-6C0B-D75B-E59A5A5F8D3C}"/>
              </a:ext>
            </a:extLst>
          </p:cNvPr>
          <p:cNvSpPr/>
          <p:nvPr/>
        </p:nvSpPr>
        <p:spPr>
          <a:xfrm>
            <a:off x="11353800" y="78830"/>
            <a:ext cx="756406" cy="730249"/>
          </a:xfrm>
          <a:prstGeom prst="ellipse">
            <a:avLst/>
          </a:prstGeom>
          <a:solidFill>
            <a:srgbClr val="A8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Elipse 2">
            <a:extLst>
              <a:ext uri="{FF2B5EF4-FFF2-40B4-BE49-F238E27FC236}">
                <a16:creationId xmlns:a16="http://schemas.microsoft.com/office/drawing/2014/main" id="{2C132353-A8D2-E42A-F5DB-4175394113DC}"/>
              </a:ext>
            </a:extLst>
          </p:cNvPr>
          <p:cNvSpPr/>
          <p:nvPr/>
        </p:nvSpPr>
        <p:spPr>
          <a:xfrm>
            <a:off x="11133239" y="745186"/>
            <a:ext cx="399176" cy="381444"/>
          </a:xfrm>
          <a:prstGeom prst="ellipse">
            <a:avLst/>
          </a:prstGeom>
          <a:solidFill>
            <a:srgbClr val="A8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Título 4">
            <a:extLst>
              <a:ext uri="{FF2B5EF4-FFF2-40B4-BE49-F238E27FC236}">
                <a16:creationId xmlns:a16="http://schemas.microsoft.com/office/drawing/2014/main" id="{C7409CD9-D91F-D5A5-1AD6-D07FD8E59CC2}"/>
              </a:ext>
            </a:extLst>
          </p:cNvPr>
          <p:cNvSpPr>
            <a:spLocks noGrp="1"/>
          </p:cNvSpPr>
          <p:nvPr>
            <p:ph type="title"/>
          </p:nvPr>
        </p:nvSpPr>
        <p:spPr/>
        <p:txBody>
          <a:bodyPr>
            <a:normAutofit/>
          </a:bodyPr>
          <a:lstStyle/>
          <a:p>
            <a:r>
              <a:rPr lang="en-US" sz="3200" b="1" dirty="0">
                <a:latin typeface="Verdana Pro" panose="020B0604030504040204" pitchFamily="34" charset="0"/>
              </a:rPr>
              <a:t>Final Reflections</a:t>
            </a:r>
          </a:p>
        </p:txBody>
      </p:sp>
      <p:sp>
        <p:nvSpPr>
          <p:cNvPr id="6" name="Marcador de contenido 5">
            <a:extLst>
              <a:ext uri="{FF2B5EF4-FFF2-40B4-BE49-F238E27FC236}">
                <a16:creationId xmlns:a16="http://schemas.microsoft.com/office/drawing/2014/main" id="{5866D5DB-9DD7-71B4-A45A-F6B93D638932}"/>
              </a:ext>
            </a:extLst>
          </p:cNvPr>
          <p:cNvSpPr>
            <a:spLocks noGrp="1"/>
          </p:cNvSpPr>
          <p:nvPr>
            <p:ph idx="1"/>
          </p:nvPr>
        </p:nvSpPr>
        <p:spPr>
          <a:xfrm>
            <a:off x="838200" y="1531911"/>
            <a:ext cx="10515600" cy="4793933"/>
          </a:xfrm>
        </p:spPr>
        <p:txBody>
          <a:bodyPr>
            <a:noAutofit/>
          </a:bodyPr>
          <a:lstStyle/>
          <a:p>
            <a:pPr>
              <a:lnSpc>
                <a:spcPct val="120000"/>
              </a:lnSpc>
            </a:pPr>
            <a:r>
              <a:rPr lang="en-US" sz="2200" dirty="0">
                <a:latin typeface="Verdana Pro" panose="020B0604030504040204" pitchFamily="34" charset="0"/>
              </a:rPr>
              <a:t>Mexico's productive articulation generates both interregional and intraregional inequalities, affecting not only the southern region but also states in the central and northern parts of the country. </a:t>
            </a:r>
          </a:p>
          <a:p>
            <a:pPr>
              <a:lnSpc>
                <a:spcPct val="120000"/>
              </a:lnSpc>
            </a:pPr>
            <a:r>
              <a:rPr lang="en-US" sz="2200" dirty="0">
                <a:latin typeface="Verdana Pro" panose="020B0604030504040204" pitchFamily="34" charset="0"/>
              </a:rPr>
              <a:t>Economic activity is heavily concentrated in a few federal entities—Mexico City, State of Mexico, Nuevo León, Coahuila, and Jalisco—which host the country's main metropolitan areas: the Valley of Mexico, Guadalajara, and Monterrey-Saltillo.</a:t>
            </a:r>
          </a:p>
          <a:p>
            <a:pPr>
              <a:lnSpc>
                <a:spcPct val="120000"/>
              </a:lnSpc>
            </a:pPr>
            <a:r>
              <a:rPr lang="en-US" sz="2200" dirty="0">
                <a:latin typeface="Verdana Pro" panose="020B0604030504040204" pitchFamily="34" charset="0"/>
              </a:rPr>
              <a:t>The production of domestic inputs is more unevenly distributed across states than their use in national production processes.</a:t>
            </a:r>
            <a:endParaRPr lang="es-MX" sz="2200" dirty="0">
              <a:latin typeface="Verdana Pro" panose="020B0604030504040204" pitchFamily="34" charset="0"/>
            </a:endParaRPr>
          </a:p>
        </p:txBody>
      </p:sp>
      <p:sp>
        <p:nvSpPr>
          <p:cNvPr id="7" name="Rectángulo 6">
            <a:extLst>
              <a:ext uri="{FF2B5EF4-FFF2-40B4-BE49-F238E27FC236}">
                <a16:creationId xmlns:a16="http://schemas.microsoft.com/office/drawing/2014/main" id="{22D0D8FD-DCEE-DF44-6BFC-247250862543}"/>
              </a:ext>
            </a:extLst>
          </p:cNvPr>
          <p:cNvSpPr/>
          <p:nvPr/>
        </p:nvSpPr>
        <p:spPr>
          <a:xfrm>
            <a:off x="0" y="6643396"/>
            <a:ext cx="12192000" cy="222992"/>
          </a:xfrm>
          <a:prstGeom prst="rect">
            <a:avLst/>
          </a:prstGeom>
          <a:solidFill>
            <a:srgbClr val="A8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150" dirty="0">
              <a:latin typeface="Verdana Pro" panose="020B0604030504040204" pitchFamily="34" charset="0"/>
            </a:endParaRPr>
          </a:p>
        </p:txBody>
      </p:sp>
    </p:spTree>
    <p:extLst>
      <p:ext uri="{BB962C8B-B14F-4D97-AF65-F5344CB8AC3E}">
        <p14:creationId xmlns:p14="http://schemas.microsoft.com/office/powerpoint/2010/main" val="3477732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77B09-8E89-F407-45EB-A8452D9EF5F5}"/>
            </a:ext>
          </a:extLst>
        </p:cNvPr>
        <p:cNvGrpSpPr/>
        <p:nvPr/>
      </p:nvGrpSpPr>
      <p:grpSpPr>
        <a:xfrm>
          <a:off x="0" y="0"/>
          <a:ext cx="0" cy="0"/>
          <a:chOff x="0" y="0"/>
          <a:chExt cx="0" cy="0"/>
        </a:xfrm>
      </p:grpSpPr>
      <p:sp>
        <p:nvSpPr>
          <p:cNvPr id="2" name="Elipse 1">
            <a:extLst>
              <a:ext uri="{FF2B5EF4-FFF2-40B4-BE49-F238E27FC236}">
                <a16:creationId xmlns:a16="http://schemas.microsoft.com/office/drawing/2014/main" id="{649456CB-CA05-6C0B-D75B-E59A5A5F8D3C}"/>
              </a:ext>
            </a:extLst>
          </p:cNvPr>
          <p:cNvSpPr/>
          <p:nvPr/>
        </p:nvSpPr>
        <p:spPr>
          <a:xfrm>
            <a:off x="11353800" y="78830"/>
            <a:ext cx="756406" cy="730249"/>
          </a:xfrm>
          <a:prstGeom prst="ellipse">
            <a:avLst/>
          </a:prstGeom>
          <a:solidFill>
            <a:srgbClr val="A8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Elipse 2">
            <a:extLst>
              <a:ext uri="{FF2B5EF4-FFF2-40B4-BE49-F238E27FC236}">
                <a16:creationId xmlns:a16="http://schemas.microsoft.com/office/drawing/2014/main" id="{2C132353-A8D2-E42A-F5DB-4175394113DC}"/>
              </a:ext>
            </a:extLst>
          </p:cNvPr>
          <p:cNvSpPr/>
          <p:nvPr/>
        </p:nvSpPr>
        <p:spPr>
          <a:xfrm>
            <a:off x="11133239" y="745186"/>
            <a:ext cx="399176" cy="381444"/>
          </a:xfrm>
          <a:prstGeom prst="ellipse">
            <a:avLst/>
          </a:prstGeom>
          <a:solidFill>
            <a:srgbClr val="A8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Título 4">
            <a:extLst>
              <a:ext uri="{FF2B5EF4-FFF2-40B4-BE49-F238E27FC236}">
                <a16:creationId xmlns:a16="http://schemas.microsoft.com/office/drawing/2014/main" id="{C7409CD9-D91F-D5A5-1AD6-D07FD8E59CC2}"/>
              </a:ext>
            </a:extLst>
          </p:cNvPr>
          <p:cNvSpPr>
            <a:spLocks noGrp="1"/>
          </p:cNvSpPr>
          <p:nvPr>
            <p:ph type="title"/>
          </p:nvPr>
        </p:nvSpPr>
        <p:spPr/>
        <p:txBody>
          <a:bodyPr>
            <a:normAutofit/>
          </a:bodyPr>
          <a:lstStyle/>
          <a:p>
            <a:r>
              <a:rPr lang="es-MX" sz="3200" b="1" dirty="0">
                <a:latin typeface="Verdana Pro" panose="020B0604030504040204" pitchFamily="34" charset="0"/>
              </a:rPr>
              <a:t>Final </a:t>
            </a:r>
            <a:r>
              <a:rPr lang="es-MX" sz="3200" b="1" dirty="0" err="1">
                <a:latin typeface="Verdana Pro" panose="020B0604030504040204" pitchFamily="34" charset="0"/>
              </a:rPr>
              <a:t>Reflections</a:t>
            </a:r>
            <a:endParaRPr lang="es-MX" sz="3200" b="1" dirty="0">
              <a:latin typeface="Verdana Pro" panose="020B0604030504040204" pitchFamily="34" charset="0"/>
            </a:endParaRPr>
          </a:p>
        </p:txBody>
      </p:sp>
      <p:sp>
        <p:nvSpPr>
          <p:cNvPr id="6" name="Marcador de contenido 5">
            <a:extLst>
              <a:ext uri="{FF2B5EF4-FFF2-40B4-BE49-F238E27FC236}">
                <a16:creationId xmlns:a16="http://schemas.microsoft.com/office/drawing/2014/main" id="{5866D5DB-9DD7-71B4-A45A-F6B93D638932}"/>
              </a:ext>
            </a:extLst>
          </p:cNvPr>
          <p:cNvSpPr>
            <a:spLocks noGrp="1"/>
          </p:cNvSpPr>
          <p:nvPr>
            <p:ph idx="1"/>
          </p:nvPr>
        </p:nvSpPr>
        <p:spPr>
          <a:xfrm>
            <a:off x="838200" y="1531911"/>
            <a:ext cx="10515600" cy="4793933"/>
          </a:xfrm>
        </p:spPr>
        <p:txBody>
          <a:bodyPr>
            <a:noAutofit/>
          </a:bodyPr>
          <a:lstStyle/>
          <a:p>
            <a:pPr>
              <a:lnSpc>
                <a:spcPct val="120000"/>
              </a:lnSpc>
            </a:pPr>
            <a:r>
              <a:rPr lang="en-US" sz="2200" dirty="0">
                <a:latin typeface="Verdana Pro" panose="020B0604030504040204" pitchFamily="34" charset="0"/>
              </a:rPr>
              <a:t>The intermediate demand and supply of Technology-based manufacturing generates the most unequal regional impact. In contrast, the primary sector (intermediate demand) and construction (intermediate supply) produce the most balanced regional effects. </a:t>
            </a:r>
          </a:p>
          <a:p>
            <a:pPr>
              <a:lnSpc>
                <a:spcPct val="120000"/>
              </a:lnSpc>
            </a:pPr>
            <a:r>
              <a:rPr lang="en-US" sz="2200" dirty="0">
                <a:latin typeface="Verdana Pro" panose="020B0604030504040204" pitchFamily="34" charset="0"/>
              </a:rPr>
              <a:t>The articulation of Mexican productive structure reflects agglomeration dynamics whose benefits are unevenly distributed among federal entities, thus hindering development and social cohesion.</a:t>
            </a:r>
          </a:p>
          <a:p>
            <a:pPr>
              <a:lnSpc>
                <a:spcPct val="120000"/>
              </a:lnSpc>
            </a:pPr>
            <a:r>
              <a:rPr lang="en-US" sz="2200" dirty="0">
                <a:latin typeface="Verdana Pro" panose="020B0604030504040204" pitchFamily="34" charset="0"/>
              </a:rPr>
              <a:t>Regional development policy must focus on reducing spatial inequalities linked to productive integration, promoting the use of domestic inputs, and the establishment of new production plants in lagging regions.</a:t>
            </a:r>
          </a:p>
        </p:txBody>
      </p:sp>
      <p:sp>
        <p:nvSpPr>
          <p:cNvPr id="7" name="Rectángulo 6">
            <a:extLst>
              <a:ext uri="{FF2B5EF4-FFF2-40B4-BE49-F238E27FC236}">
                <a16:creationId xmlns:a16="http://schemas.microsoft.com/office/drawing/2014/main" id="{22D0D8FD-DCEE-DF44-6BFC-247250862543}"/>
              </a:ext>
            </a:extLst>
          </p:cNvPr>
          <p:cNvSpPr/>
          <p:nvPr/>
        </p:nvSpPr>
        <p:spPr>
          <a:xfrm>
            <a:off x="0" y="6643396"/>
            <a:ext cx="12192000" cy="222992"/>
          </a:xfrm>
          <a:prstGeom prst="rect">
            <a:avLst/>
          </a:prstGeom>
          <a:solidFill>
            <a:srgbClr val="A8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150" dirty="0">
              <a:latin typeface="Verdana Pro" panose="020B0604030504040204" pitchFamily="34" charset="0"/>
            </a:endParaRPr>
          </a:p>
        </p:txBody>
      </p:sp>
    </p:spTree>
    <p:extLst>
      <p:ext uri="{BB962C8B-B14F-4D97-AF65-F5344CB8AC3E}">
        <p14:creationId xmlns:p14="http://schemas.microsoft.com/office/powerpoint/2010/main" val="3587059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77B09-8E89-F407-45EB-A8452D9EF5F5}"/>
            </a:ext>
          </a:extLst>
        </p:cNvPr>
        <p:cNvGrpSpPr/>
        <p:nvPr/>
      </p:nvGrpSpPr>
      <p:grpSpPr>
        <a:xfrm>
          <a:off x="0" y="0"/>
          <a:ext cx="0" cy="0"/>
          <a:chOff x="0" y="0"/>
          <a:chExt cx="0" cy="0"/>
        </a:xfrm>
      </p:grpSpPr>
      <p:sp>
        <p:nvSpPr>
          <p:cNvPr id="2" name="Elipse 1">
            <a:extLst>
              <a:ext uri="{FF2B5EF4-FFF2-40B4-BE49-F238E27FC236}">
                <a16:creationId xmlns:a16="http://schemas.microsoft.com/office/drawing/2014/main" id="{649456CB-CA05-6C0B-D75B-E59A5A5F8D3C}"/>
              </a:ext>
            </a:extLst>
          </p:cNvPr>
          <p:cNvSpPr/>
          <p:nvPr/>
        </p:nvSpPr>
        <p:spPr>
          <a:xfrm>
            <a:off x="11353800" y="78830"/>
            <a:ext cx="756406" cy="730249"/>
          </a:xfrm>
          <a:prstGeom prst="ellipse">
            <a:avLst/>
          </a:prstGeom>
          <a:solidFill>
            <a:srgbClr val="A8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Elipse 2">
            <a:extLst>
              <a:ext uri="{FF2B5EF4-FFF2-40B4-BE49-F238E27FC236}">
                <a16:creationId xmlns:a16="http://schemas.microsoft.com/office/drawing/2014/main" id="{2C132353-A8D2-E42A-F5DB-4175394113DC}"/>
              </a:ext>
            </a:extLst>
          </p:cNvPr>
          <p:cNvSpPr/>
          <p:nvPr/>
        </p:nvSpPr>
        <p:spPr>
          <a:xfrm>
            <a:off x="11133239" y="745186"/>
            <a:ext cx="399176" cy="381444"/>
          </a:xfrm>
          <a:prstGeom prst="ellipse">
            <a:avLst/>
          </a:prstGeom>
          <a:solidFill>
            <a:srgbClr val="A8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Título 4">
            <a:extLst>
              <a:ext uri="{FF2B5EF4-FFF2-40B4-BE49-F238E27FC236}">
                <a16:creationId xmlns:a16="http://schemas.microsoft.com/office/drawing/2014/main" id="{C7409CD9-D91F-D5A5-1AD6-D07FD8E59CC2}"/>
              </a:ext>
            </a:extLst>
          </p:cNvPr>
          <p:cNvSpPr>
            <a:spLocks noGrp="1"/>
          </p:cNvSpPr>
          <p:nvPr>
            <p:ph type="title"/>
          </p:nvPr>
        </p:nvSpPr>
        <p:spPr/>
        <p:txBody>
          <a:bodyPr>
            <a:normAutofit/>
          </a:bodyPr>
          <a:lstStyle/>
          <a:p>
            <a:r>
              <a:rPr lang="es-MX" sz="3200" b="1" dirty="0">
                <a:latin typeface="Verdana Pro" panose="020B0604030504040204" pitchFamily="34" charset="0"/>
              </a:rPr>
              <a:t>Final </a:t>
            </a:r>
            <a:r>
              <a:rPr lang="es-MX" sz="3200" b="1" dirty="0" err="1">
                <a:latin typeface="Verdana Pro" panose="020B0604030504040204" pitchFamily="34" charset="0"/>
              </a:rPr>
              <a:t>Reflections</a:t>
            </a:r>
            <a:endParaRPr lang="es-MX" sz="3200" b="1" dirty="0">
              <a:latin typeface="Verdana Pro" panose="020B0604030504040204" pitchFamily="34" charset="0"/>
            </a:endParaRPr>
          </a:p>
        </p:txBody>
      </p:sp>
      <p:sp>
        <p:nvSpPr>
          <p:cNvPr id="6" name="Marcador de contenido 5">
            <a:extLst>
              <a:ext uri="{FF2B5EF4-FFF2-40B4-BE49-F238E27FC236}">
                <a16:creationId xmlns:a16="http://schemas.microsoft.com/office/drawing/2014/main" id="{5866D5DB-9DD7-71B4-A45A-F6B93D638932}"/>
              </a:ext>
            </a:extLst>
          </p:cNvPr>
          <p:cNvSpPr>
            <a:spLocks noGrp="1"/>
          </p:cNvSpPr>
          <p:nvPr>
            <p:ph idx="1"/>
          </p:nvPr>
        </p:nvSpPr>
        <p:spPr>
          <a:xfrm>
            <a:off x="838200" y="1531911"/>
            <a:ext cx="10515600" cy="4793933"/>
          </a:xfrm>
        </p:spPr>
        <p:txBody>
          <a:bodyPr>
            <a:noAutofit/>
          </a:bodyPr>
          <a:lstStyle/>
          <a:p>
            <a:pPr>
              <a:lnSpc>
                <a:spcPct val="120000"/>
              </a:lnSpc>
            </a:pPr>
            <a:r>
              <a:rPr lang="en-US" sz="2200" dirty="0">
                <a:latin typeface="Verdana Pro" panose="020B0604030504040204" pitchFamily="34" charset="0"/>
              </a:rPr>
              <a:t>Promoting manufacturing that transforms natural resources and strengthening the primary sector could help reduce the regional inequality footprint of the country’s productive structure.</a:t>
            </a:r>
          </a:p>
          <a:p>
            <a:pPr>
              <a:lnSpc>
                <a:spcPct val="120000"/>
              </a:lnSpc>
            </a:pPr>
            <a:r>
              <a:rPr lang="en-US" sz="2200" dirty="0">
                <a:latin typeface="Verdana Pro" panose="020B0604030504040204" pitchFamily="34" charset="0"/>
              </a:rPr>
              <a:t>The design of a regional productive development policy must avoid reproducing existing inequalities and consider other dimensions such as labor, gender, and environmental issues.</a:t>
            </a:r>
          </a:p>
          <a:p>
            <a:pPr>
              <a:lnSpc>
                <a:spcPct val="120000"/>
              </a:lnSpc>
            </a:pPr>
            <a:r>
              <a:rPr lang="en-US" sz="2200" dirty="0">
                <a:latin typeface="Verdana Pro" panose="020B0604030504040204" pitchFamily="34" charset="0"/>
              </a:rPr>
              <a:t>The methodological framework developed in this study can be adapted to simulate the impact of selective import substitution scenarios and to compare inequalities associated with exports versus those tied to domestic consumption. Moreover, the approach is replicable in other countries that possess interregional input-output matrices.</a:t>
            </a:r>
          </a:p>
        </p:txBody>
      </p:sp>
      <p:sp>
        <p:nvSpPr>
          <p:cNvPr id="7" name="Rectángulo 6">
            <a:extLst>
              <a:ext uri="{FF2B5EF4-FFF2-40B4-BE49-F238E27FC236}">
                <a16:creationId xmlns:a16="http://schemas.microsoft.com/office/drawing/2014/main" id="{22D0D8FD-DCEE-DF44-6BFC-247250862543}"/>
              </a:ext>
            </a:extLst>
          </p:cNvPr>
          <p:cNvSpPr/>
          <p:nvPr/>
        </p:nvSpPr>
        <p:spPr>
          <a:xfrm>
            <a:off x="0" y="6643396"/>
            <a:ext cx="12192000" cy="222992"/>
          </a:xfrm>
          <a:prstGeom prst="rect">
            <a:avLst/>
          </a:prstGeom>
          <a:solidFill>
            <a:srgbClr val="A8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150" dirty="0">
              <a:latin typeface="Verdana Pro" panose="020B0604030504040204" pitchFamily="34" charset="0"/>
            </a:endParaRPr>
          </a:p>
        </p:txBody>
      </p:sp>
    </p:spTree>
    <p:extLst>
      <p:ext uri="{BB962C8B-B14F-4D97-AF65-F5344CB8AC3E}">
        <p14:creationId xmlns:p14="http://schemas.microsoft.com/office/powerpoint/2010/main" val="1313343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2E579A03-81E2-4935-9E1C-680FBBA7B031}"/>
              </a:ext>
            </a:extLst>
          </p:cNvPr>
          <p:cNvSpPr/>
          <p:nvPr/>
        </p:nvSpPr>
        <p:spPr>
          <a:xfrm>
            <a:off x="11353800" y="78830"/>
            <a:ext cx="756406" cy="730249"/>
          </a:xfrm>
          <a:prstGeom prst="ellipse">
            <a:avLst/>
          </a:prstGeom>
          <a:solidFill>
            <a:srgbClr val="A8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Elipse 2">
            <a:extLst>
              <a:ext uri="{FF2B5EF4-FFF2-40B4-BE49-F238E27FC236}">
                <a16:creationId xmlns:a16="http://schemas.microsoft.com/office/drawing/2014/main" id="{46F41EAD-BD8D-4CD1-AB52-49F1D01124DE}"/>
              </a:ext>
            </a:extLst>
          </p:cNvPr>
          <p:cNvSpPr/>
          <p:nvPr/>
        </p:nvSpPr>
        <p:spPr>
          <a:xfrm>
            <a:off x="11133239" y="745186"/>
            <a:ext cx="399176" cy="381444"/>
          </a:xfrm>
          <a:prstGeom prst="ellipse">
            <a:avLst/>
          </a:prstGeom>
          <a:solidFill>
            <a:srgbClr val="A8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Título 4">
            <a:extLst>
              <a:ext uri="{FF2B5EF4-FFF2-40B4-BE49-F238E27FC236}">
                <a16:creationId xmlns:a16="http://schemas.microsoft.com/office/drawing/2014/main" id="{A58641E2-DD2C-4BAB-A20C-BC1A669C1477}"/>
              </a:ext>
            </a:extLst>
          </p:cNvPr>
          <p:cNvSpPr>
            <a:spLocks noGrp="1"/>
          </p:cNvSpPr>
          <p:nvPr>
            <p:ph type="title"/>
          </p:nvPr>
        </p:nvSpPr>
        <p:spPr/>
        <p:txBody>
          <a:bodyPr>
            <a:normAutofit/>
          </a:bodyPr>
          <a:lstStyle/>
          <a:p>
            <a:r>
              <a:rPr lang="en-US" sz="3200" b="1" dirty="0">
                <a:latin typeface="Verdana Pro" panose="020B0604030504040204" pitchFamily="34" charset="0"/>
              </a:rPr>
              <a:t>Background</a:t>
            </a:r>
          </a:p>
        </p:txBody>
      </p:sp>
      <p:sp>
        <p:nvSpPr>
          <p:cNvPr id="6" name="Marcador de contenido 5">
            <a:extLst>
              <a:ext uri="{FF2B5EF4-FFF2-40B4-BE49-F238E27FC236}">
                <a16:creationId xmlns:a16="http://schemas.microsoft.com/office/drawing/2014/main" id="{4D97A83F-7CBA-4F47-A0C4-0115853FA633}"/>
              </a:ext>
            </a:extLst>
          </p:cNvPr>
          <p:cNvSpPr>
            <a:spLocks noGrp="1"/>
          </p:cNvSpPr>
          <p:nvPr>
            <p:ph idx="1"/>
          </p:nvPr>
        </p:nvSpPr>
        <p:spPr>
          <a:xfrm>
            <a:off x="838200" y="1690688"/>
            <a:ext cx="10515600" cy="4388650"/>
          </a:xfrm>
        </p:spPr>
        <p:txBody>
          <a:bodyPr>
            <a:normAutofit fontScale="92500"/>
          </a:bodyPr>
          <a:lstStyle/>
          <a:p>
            <a:pPr>
              <a:lnSpc>
                <a:spcPct val="120000"/>
              </a:lnSpc>
            </a:pPr>
            <a:r>
              <a:rPr lang="en-US" sz="2400" b="1" dirty="0">
                <a:latin typeface="Verdana Pro" panose="020B0604030504040204" pitchFamily="34" charset="0"/>
              </a:rPr>
              <a:t>The low growth and productive disarticulation in Mexico</a:t>
            </a:r>
          </a:p>
          <a:p>
            <a:pPr lvl="1">
              <a:lnSpc>
                <a:spcPct val="120000"/>
              </a:lnSpc>
            </a:pPr>
            <a:r>
              <a:rPr lang="en-US" dirty="0">
                <a:latin typeface="Verdana Pro" panose="020B0604030504040204" pitchFamily="34" charset="0"/>
              </a:rPr>
              <a:t>In the 1980s, Mexico adopted structural adjustment programs that marked the shift from an import substitution model to one based on economic and trade liberalization. This change led to internal productive disarticulation at both the sectoral and regional levels.</a:t>
            </a:r>
          </a:p>
          <a:p>
            <a:pPr>
              <a:lnSpc>
                <a:spcPct val="120000"/>
              </a:lnSpc>
            </a:pPr>
            <a:r>
              <a:rPr lang="en-US" sz="2400" b="1" dirty="0">
                <a:latin typeface="Verdana Pro" panose="020B0604030504040204" pitchFamily="34" charset="0"/>
              </a:rPr>
              <a:t>The need for a regional-focused productive development policy</a:t>
            </a:r>
          </a:p>
          <a:p>
            <a:pPr lvl="1">
              <a:lnSpc>
                <a:spcPct val="120000"/>
              </a:lnSpc>
            </a:pPr>
            <a:r>
              <a:rPr lang="en-US" dirty="0">
                <a:latin typeface="Verdana Pro" panose="020B0604030504040204" pitchFamily="34" charset="0"/>
              </a:rPr>
              <a:t>The current context of the reconfiguration of global production chains, the low growth of the last three decades, and the regional and sectoral disarticulation of the productive structure underscores the need for a productive development policy with a regional scope.</a:t>
            </a:r>
          </a:p>
        </p:txBody>
      </p:sp>
      <p:sp>
        <p:nvSpPr>
          <p:cNvPr id="7" name="Rectángulo 6">
            <a:extLst>
              <a:ext uri="{FF2B5EF4-FFF2-40B4-BE49-F238E27FC236}">
                <a16:creationId xmlns:a16="http://schemas.microsoft.com/office/drawing/2014/main" id="{490496AF-1D01-4339-9BF1-E03EC73DF9EE}"/>
              </a:ext>
            </a:extLst>
          </p:cNvPr>
          <p:cNvSpPr/>
          <p:nvPr/>
        </p:nvSpPr>
        <p:spPr>
          <a:xfrm>
            <a:off x="0" y="6643396"/>
            <a:ext cx="12192000" cy="222992"/>
          </a:xfrm>
          <a:prstGeom prst="rect">
            <a:avLst/>
          </a:prstGeom>
          <a:solidFill>
            <a:srgbClr val="A8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150" dirty="0">
              <a:latin typeface="Verdana Pro" panose="020B0604030504040204" pitchFamily="34" charset="0"/>
            </a:endParaRPr>
          </a:p>
        </p:txBody>
      </p:sp>
    </p:spTree>
    <p:extLst>
      <p:ext uri="{BB962C8B-B14F-4D97-AF65-F5344CB8AC3E}">
        <p14:creationId xmlns:p14="http://schemas.microsoft.com/office/powerpoint/2010/main" val="4129847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27CD6-214A-0DC8-4EE7-ABCFCF184C14}"/>
            </a:ext>
          </a:extLst>
        </p:cNvPr>
        <p:cNvGrpSpPr/>
        <p:nvPr/>
      </p:nvGrpSpPr>
      <p:grpSpPr>
        <a:xfrm>
          <a:off x="0" y="0"/>
          <a:ext cx="0" cy="0"/>
          <a:chOff x="0" y="0"/>
          <a:chExt cx="0" cy="0"/>
        </a:xfrm>
      </p:grpSpPr>
      <p:sp>
        <p:nvSpPr>
          <p:cNvPr id="2" name="Elipse 1">
            <a:extLst>
              <a:ext uri="{FF2B5EF4-FFF2-40B4-BE49-F238E27FC236}">
                <a16:creationId xmlns:a16="http://schemas.microsoft.com/office/drawing/2014/main" id="{C9CFAC67-138C-AFB3-2782-33ECF0227130}"/>
              </a:ext>
            </a:extLst>
          </p:cNvPr>
          <p:cNvSpPr/>
          <p:nvPr/>
        </p:nvSpPr>
        <p:spPr>
          <a:xfrm>
            <a:off x="11353800" y="78830"/>
            <a:ext cx="756406" cy="730249"/>
          </a:xfrm>
          <a:prstGeom prst="ellipse">
            <a:avLst/>
          </a:prstGeom>
          <a:solidFill>
            <a:srgbClr val="A8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Elipse 2">
            <a:extLst>
              <a:ext uri="{FF2B5EF4-FFF2-40B4-BE49-F238E27FC236}">
                <a16:creationId xmlns:a16="http://schemas.microsoft.com/office/drawing/2014/main" id="{B5AB119F-AD4B-7D6F-C54A-6E471EFC945D}"/>
              </a:ext>
            </a:extLst>
          </p:cNvPr>
          <p:cNvSpPr/>
          <p:nvPr/>
        </p:nvSpPr>
        <p:spPr>
          <a:xfrm>
            <a:off x="11133239" y="745186"/>
            <a:ext cx="399176" cy="381444"/>
          </a:xfrm>
          <a:prstGeom prst="ellipse">
            <a:avLst/>
          </a:prstGeom>
          <a:solidFill>
            <a:srgbClr val="A8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Título 4">
            <a:extLst>
              <a:ext uri="{FF2B5EF4-FFF2-40B4-BE49-F238E27FC236}">
                <a16:creationId xmlns:a16="http://schemas.microsoft.com/office/drawing/2014/main" id="{03888431-8D34-2D39-A603-D722FF2EDF57}"/>
              </a:ext>
            </a:extLst>
          </p:cNvPr>
          <p:cNvSpPr>
            <a:spLocks noGrp="1"/>
          </p:cNvSpPr>
          <p:nvPr>
            <p:ph type="title"/>
          </p:nvPr>
        </p:nvSpPr>
        <p:spPr/>
        <p:txBody>
          <a:bodyPr>
            <a:normAutofit/>
          </a:bodyPr>
          <a:lstStyle/>
          <a:p>
            <a:r>
              <a:rPr lang="en-US" sz="3200" b="1" dirty="0">
                <a:latin typeface="Verdana Pro" panose="020B0604030504040204" pitchFamily="34" charset="0"/>
              </a:rPr>
              <a:t>Objective and contribution</a:t>
            </a:r>
          </a:p>
        </p:txBody>
      </p:sp>
      <p:sp>
        <p:nvSpPr>
          <p:cNvPr id="6" name="Marcador de contenido 5">
            <a:extLst>
              <a:ext uri="{FF2B5EF4-FFF2-40B4-BE49-F238E27FC236}">
                <a16:creationId xmlns:a16="http://schemas.microsoft.com/office/drawing/2014/main" id="{F90E398A-46F3-CE13-A7DE-95FD4807677E}"/>
              </a:ext>
            </a:extLst>
          </p:cNvPr>
          <p:cNvSpPr>
            <a:spLocks noGrp="1"/>
          </p:cNvSpPr>
          <p:nvPr>
            <p:ph idx="1"/>
          </p:nvPr>
        </p:nvSpPr>
        <p:spPr>
          <a:xfrm>
            <a:off x="838200" y="1690688"/>
            <a:ext cx="10515600" cy="4388650"/>
          </a:xfrm>
        </p:spPr>
        <p:txBody>
          <a:bodyPr>
            <a:normAutofit fontScale="92500" lnSpcReduction="10000"/>
          </a:bodyPr>
          <a:lstStyle/>
          <a:p>
            <a:pPr>
              <a:lnSpc>
                <a:spcPct val="120000"/>
              </a:lnSpc>
            </a:pPr>
            <a:r>
              <a:rPr lang="en-US" sz="2400" b="1" dirty="0">
                <a:latin typeface="Verdana Pro" panose="020B0604030504040204" pitchFamily="34" charset="0"/>
              </a:rPr>
              <a:t>Objective: </a:t>
            </a:r>
            <a:r>
              <a:rPr lang="en-US" sz="2400" dirty="0">
                <a:latin typeface="Verdana Pro" panose="020B0604030504040204" pitchFamily="34" charset="0"/>
              </a:rPr>
              <a:t>Estimate and analyze the regional inequality associated with the dynamics of Mexican productive articulation, addressing both backward and forward linkages.</a:t>
            </a:r>
          </a:p>
          <a:p>
            <a:pPr>
              <a:lnSpc>
                <a:spcPct val="120000"/>
              </a:lnSpc>
            </a:pPr>
            <a:r>
              <a:rPr lang="en-US" sz="2400" dirty="0">
                <a:latin typeface="Verdana Pro" panose="020B0604030504040204" pitchFamily="34" charset="0"/>
              </a:rPr>
              <a:t>Several studies have explored Mexico’s regional productive articulation using input-output analysis, while others have focused on regional economic inequality from a spatial perspective. However, this study is the first to estimate the regional inequality footprint of Mexico’s productive articulation.</a:t>
            </a:r>
          </a:p>
          <a:p>
            <a:pPr>
              <a:lnSpc>
                <a:spcPct val="120000"/>
              </a:lnSpc>
            </a:pPr>
            <a:r>
              <a:rPr lang="en-US" sz="2400" dirty="0">
                <a:latin typeface="Verdana Pro" panose="020B0604030504040204" pitchFamily="34" charset="0"/>
              </a:rPr>
              <a:t>Internationally, this research aligns with broader efforts to understand how productive structures influence inequality (Duan et al., 2022; Duarte et al., 2022).</a:t>
            </a:r>
            <a:endParaRPr lang="es-MX" sz="2400" b="1" dirty="0">
              <a:latin typeface="Verdana Pro" panose="020B0604030504040204" pitchFamily="34" charset="0"/>
            </a:endParaRPr>
          </a:p>
        </p:txBody>
      </p:sp>
      <p:sp>
        <p:nvSpPr>
          <p:cNvPr id="7" name="Rectángulo 6">
            <a:extLst>
              <a:ext uri="{FF2B5EF4-FFF2-40B4-BE49-F238E27FC236}">
                <a16:creationId xmlns:a16="http://schemas.microsoft.com/office/drawing/2014/main" id="{4CCF1018-3886-CEB7-E6BE-A36A54606D65}"/>
              </a:ext>
            </a:extLst>
          </p:cNvPr>
          <p:cNvSpPr/>
          <p:nvPr/>
        </p:nvSpPr>
        <p:spPr>
          <a:xfrm>
            <a:off x="0" y="6643396"/>
            <a:ext cx="12192000" cy="222992"/>
          </a:xfrm>
          <a:prstGeom prst="rect">
            <a:avLst/>
          </a:prstGeom>
          <a:solidFill>
            <a:srgbClr val="A8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150" dirty="0">
              <a:latin typeface="Verdana Pro" panose="020B0604030504040204" pitchFamily="34" charset="0"/>
            </a:endParaRPr>
          </a:p>
        </p:txBody>
      </p:sp>
    </p:spTree>
    <p:extLst>
      <p:ext uri="{BB962C8B-B14F-4D97-AF65-F5344CB8AC3E}">
        <p14:creationId xmlns:p14="http://schemas.microsoft.com/office/powerpoint/2010/main" val="3101512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E4B63-5684-C290-5153-3F1C4B0CAB1A}"/>
            </a:ext>
          </a:extLst>
        </p:cNvPr>
        <p:cNvGrpSpPr/>
        <p:nvPr/>
      </p:nvGrpSpPr>
      <p:grpSpPr>
        <a:xfrm>
          <a:off x="0" y="0"/>
          <a:ext cx="0" cy="0"/>
          <a:chOff x="0" y="0"/>
          <a:chExt cx="0" cy="0"/>
        </a:xfrm>
      </p:grpSpPr>
      <p:sp>
        <p:nvSpPr>
          <p:cNvPr id="2" name="Elipse 1">
            <a:extLst>
              <a:ext uri="{FF2B5EF4-FFF2-40B4-BE49-F238E27FC236}">
                <a16:creationId xmlns:a16="http://schemas.microsoft.com/office/drawing/2014/main" id="{7A9760AC-89F2-B91B-80BC-292B9FE94DEF}"/>
              </a:ext>
            </a:extLst>
          </p:cNvPr>
          <p:cNvSpPr/>
          <p:nvPr/>
        </p:nvSpPr>
        <p:spPr>
          <a:xfrm>
            <a:off x="11353800" y="78830"/>
            <a:ext cx="756406" cy="730249"/>
          </a:xfrm>
          <a:prstGeom prst="ellipse">
            <a:avLst/>
          </a:prstGeom>
          <a:solidFill>
            <a:srgbClr val="A8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Elipse 2">
            <a:extLst>
              <a:ext uri="{FF2B5EF4-FFF2-40B4-BE49-F238E27FC236}">
                <a16:creationId xmlns:a16="http://schemas.microsoft.com/office/drawing/2014/main" id="{E2FCEE5B-D0BB-3F62-1AE6-3D44A6DF4D0C}"/>
              </a:ext>
            </a:extLst>
          </p:cNvPr>
          <p:cNvSpPr/>
          <p:nvPr/>
        </p:nvSpPr>
        <p:spPr>
          <a:xfrm>
            <a:off x="11133239" y="745186"/>
            <a:ext cx="399176" cy="381444"/>
          </a:xfrm>
          <a:prstGeom prst="ellipse">
            <a:avLst/>
          </a:prstGeom>
          <a:solidFill>
            <a:srgbClr val="A8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Rectángulo 6">
            <a:extLst>
              <a:ext uri="{FF2B5EF4-FFF2-40B4-BE49-F238E27FC236}">
                <a16:creationId xmlns:a16="http://schemas.microsoft.com/office/drawing/2014/main" id="{F887AD45-6C5A-C595-118C-360FD4FAC697}"/>
              </a:ext>
            </a:extLst>
          </p:cNvPr>
          <p:cNvSpPr/>
          <p:nvPr/>
        </p:nvSpPr>
        <p:spPr>
          <a:xfrm>
            <a:off x="0" y="6643396"/>
            <a:ext cx="12192000" cy="222992"/>
          </a:xfrm>
          <a:prstGeom prst="rect">
            <a:avLst/>
          </a:prstGeom>
          <a:solidFill>
            <a:srgbClr val="A8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150" dirty="0">
              <a:latin typeface="Verdana Pro" panose="020B0604030504040204" pitchFamily="34" charset="0"/>
            </a:endParaRPr>
          </a:p>
        </p:txBody>
      </p:sp>
      <p:sp>
        <p:nvSpPr>
          <p:cNvPr id="13" name="CuadroTexto 12">
            <a:extLst>
              <a:ext uri="{FF2B5EF4-FFF2-40B4-BE49-F238E27FC236}">
                <a16:creationId xmlns:a16="http://schemas.microsoft.com/office/drawing/2014/main" id="{646CD636-111D-EEA3-5EB2-F73D009F1198}"/>
              </a:ext>
            </a:extLst>
          </p:cNvPr>
          <p:cNvSpPr txBox="1"/>
          <p:nvPr/>
        </p:nvSpPr>
        <p:spPr>
          <a:xfrm>
            <a:off x="1639329" y="199753"/>
            <a:ext cx="8916119" cy="781240"/>
          </a:xfrm>
          <a:prstGeom prst="rect">
            <a:avLst/>
          </a:prstGeom>
          <a:noFill/>
        </p:spPr>
        <p:txBody>
          <a:bodyPr wrap="square">
            <a:spAutoFit/>
          </a:bodyPr>
          <a:lstStyle/>
          <a:p>
            <a:pPr algn="ctr">
              <a:lnSpc>
                <a:spcPct val="150000"/>
              </a:lnSpc>
              <a:spcAft>
                <a:spcPts val="800"/>
              </a:spcAft>
            </a:pPr>
            <a:r>
              <a:rPr lang="en-US" sz="1600" b="1" kern="100" dirty="0">
                <a:latin typeface="Verdana Pro" panose="020B0604030504040204" pitchFamily="34" charset="0"/>
                <a:ea typeface="Calibri" panose="020F0502020204030204" pitchFamily="34" charset="0"/>
                <a:cs typeface="Times New Roman" panose="02020603050405020304" pitchFamily="18" charset="0"/>
              </a:rPr>
              <a:t>Figure 1. Regional distribution of Gross National Product by Federal Entity, 2018</a:t>
            </a:r>
            <a:endParaRPr lang="es-MX" sz="1400" kern="100" dirty="0">
              <a:effectLst/>
              <a:latin typeface="Verdana Pro" panose="020B060403050404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A0A7FDA5-4EA2-7910-D6E4-E50465F657AD}"/>
              </a:ext>
            </a:extLst>
          </p:cNvPr>
          <p:cNvSpPr txBox="1"/>
          <p:nvPr/>
        </p:nvSpPr>
        <p:spPr>
          <a:xfrm>
            <a:off x="3048719" y="895835"/>
            <a:ext cx="6094562" cy="411908"/>
          </a:xfrm>
          <a:prstGeom prst="rect">
            <a:avLst/>
          </a:prstGeom>
          <a:noFill/>
        </p:spPr>
        <p:txBody>
          <a:bodyPr wrap="square">
            <a:spAutoFit/>
          </a:bodyPr>
          <a:lstStyle/>
          <a:p>
            <a:pPr algn="ctr">
              <a:lnSpc>
                <a:spcPct val="150000"/>
              </a:lnSpc>
              <a:spcAft>
                <a:spcPts val="800"/>
              </a:spcAft>
            </a:pPr>
            <a:r>
              <a:rPr lang="es-MX" sz="1600" kern="100" dirty="0">
                <a:latin typeface="Verdana Pro" panose="020B0604030504040204" pitchFamily="34" charset="0"/>
                <a:ea typeface="Calibri" panose="020F0502020204030204" pitchFamily="34" charset="0"/>
                <a:cs typeface="Times New Roman" panose="02020603050405020304" pitchFamily="18" charset="0"/>
              </a:rPr>
              <a:t>(</a:t>
            </a:r>
            <a:r>
              <a:rPr lang="es-MX" sz="1600" kern="100" dirty="0" err="1">
                <a:latin typeface="Verdana Pro" panose="020B0604030504040204" pitchFamily="34" charset="0"/>
                <a:ea typeface="Calibri" panose="020F0502020204030204" pitchFamily="34" charset="0"/>
                <a:cs typeface="Times New Roman" panose="02020603050405020304" pitchFamily="18" charset="0"/>
              </a:rPr>
              <a:t>Millions</a:t>
            </a:r>
            <a:r>
              <a:rPr lang="es-MX" sz="1600" kern="100" dirty="0">
                <a:latin typeface="Verdana Pro" panose="020B0604030504040204" pitchFamily="34" charset="0"/>
                <a:ea typeface="Calibri" panose="020F0502020204030204" pitchFamily="34" charset="0"/>
                <a:cs typeface="Times New Roman" panose="02020603050405020304" pitchFamily="18" charset="0"/>
              </a:rPr>
              <a:t> </a:t>
            </a:r>
            <a:r>
              <a:rPr lang="es-MX" sz="1600" kern="100" dirty="0" err="1">
                <a:latin typeface="Verdana Pro" panose="020B0604030504040204" pitchFamily="34" charset="0"/>
                <a:ea typeface="Calibri" panose="020F0502020204030204" pitchFamily="34" charset="0"/>
                <a:cs typeface="Times New Roman" panose="02020603050405020304" pitchFamily="18" charset="0"/>
              </a:rPr>
              <a:t>of</a:t>
            </a:r>
            <a:r>
              <a:rPr lang="es-MX" sz="1600" kern="100" dirty="0">
                <a:latin typeface="Verdana Pro" panose="020B0604030504040204" pitchFamily="34" charset="0"/>
                <a:ea typeface="Calibri" panose="020F0502020204030204" pitchFamily="34" charset="0"/>
                <a:cs typeface="Times New Roman" panose="02020603050405020304" pitchFamily="18" charset="0"/>
              </a:rPr>
              <a:t> pesos)</a:t>
            </a:r>
            <a:endParaRPr lang="es-MX" sz="1400" kern="100" dirty="0">
              <a:effectLst/>
              <a:latin typeface="Verdana Pro" panose="020B0604030504040204" pitchFamily="34" charset="0"/>
              <a:ea typeface="Calibri" panose="020F0502020204030204" pitchFamily="34" charset="0"/>
              <a:cs typeface="Times New Roman" panose="02020603050405020304" pitchFamily="18" charset="0"/>
            </a:endParaRPr>
          </a:p>
        </p:txBody>
      </p:sp>
      <p:sp>
        <p:nvSpPr>
          <p:cNvPr id="17" name="CuadroTexto 16">
            <a:extLst>
              <a:ext uri="{FF2B5EF4-FFF2-40B4-BE49-F238E27FC236}">
                <a16:creationId xmlns:a16="http://schemas.microsoft.com/office/drawing/2014/main" id="{896843D2-6191-D1B1-D64A-7868C1823F89}"/>
              </a:ext>
            </a:extLst>
          </p:cNvPr>
          <p:cNvSpPr txBox="1"/>
          <p:nvPr/>
        </p:nvSpPr>
        <p:spPr>
          <a:xfrm>
            <a:off x="493923" y="6292629"/>
            <a:ext cx="11470334" cy="312008"/>
          </a:xfrm>
          <a:prstGeom prst="rect">
            <a:avLst/>
          </a:prstGeom>
          <a:noFill/>
        </p:spPr>
        <p:txBody>
          <a:bodyPr wrap="square">
            <a:spAutoFit/>
          </a:bodyPr>
          <a:lstStyle/>
          <a:p>
            <a:pPr algn="ctr">
              <a:lnSpc>
                <a:spcPct val="150000"/>
              </a:lnSpc>
              <a:spcAft>
                <a:spcPts val="800"/>
              </a:spcAft>
              <a:tabLst>
                <a:tab pos="3479800" algn="l"/>
              </a:tabLst>
            </a:pPr>
            <a:r>
              <a:rPr lang="en-US" sz="1100" kern="100" dirty="0">
                <a:latin typeface="Verdana Pro" panose="020B0604030504040204" pitchFamily="34" charset="0"/>
                <a:ea typeface="Calibri" panose="020F0502020204030204" pitchFamily="34" charset="0"/>
                <a:cs typeface="Times New Roman" panose="02020603050405020304" pitchFamily="18" charset="0"/>
              </a:rPr>
              <a:t>Source: Own elaboration with data from the multi-state input-output matrix of Mexico (INEGI, 2024).</a:t>
            </a:r>
            <a:endParaRPr lang="es-MX" kern="100" dirty="0">
              <a:effectLst/>
              <a:latin typeface="Verdana Pro" panose="020B0604030504040204" pitchFamily="34" charset="0"/>
              <a:ea typeface="Calibri" panose="020F0502020204030204" pitchFamily="34" charset="0"/>
              <a:cs typeface="Times New Roman" panose="02020603050405020304" pitchFamily="18" charset="0"/>
            </a:endParaRPr>
          </a:p>
        </p:txBody>
      </p:sp>
      <p:pic>
        <p:nvPicPr>
          <p:cNvPr id="9" name="Imagen 8" descr="Dibujo en blanco y negro&#10;&#10;El contenido generado por IA puede ser incorrecto.">
            <a:extLst>
              <a:ext uri="{FF2B5EF4-FFF2-40B4-BE49-F238E27FC236}">
                <a16:creationId xmlns:a16="http://schemas.microsoft.com/office/drawing/2014/main" id="{2F514EED-07CB-D342-F972-96B0E7A5D4CA}"/>
              </a:ext>
            </a:extLst>
          </p:cNvPr>
          <p:cNvPicPr>
            <a:picLocks noChangeAspect="1"/>
          </p:cNvPicPr>
          <p:nvPr/>
        </p:nvPicPr>
        <p:blipFill>
          <a:blip r:embed="rId3">
            <a:extLst>
              <a:ext uri="{28A0092B-C50C-407E-A947-70E740481C1C}">
                <a14:useLocalDpi xmlns:a14="http://schemas.microsoft.com/office/drawing/2010/main" val="0"/>
              </a:ext>
            </a:extLst>
          </a:blip>
          <a:srcRect t="19841" b="19841"/>
          <a:stretch/>
        </p:blipFill>
        <p:spPr>
          <a:xfrm>
            <a:off x="1907767" y="1346502"/>
            <a:ext cx="8376466" cy="5052461"/>
          </a:xfrm>
          <a:prstGeom prst="rect">
            <a:avLst/>
          </a:prstGeom>
        </p:spPr>
      </p:pic>
    </p:spTree>
    <p:extLst>
      <p:ext uri="{BB962C8B-B14F-4D97-AF65-F5344CB8AC3E}">
        <p14:creationId xmlns:p14="http://schemas.microsoft.com/office/powerpoint/2010/main" val="2667849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6763D-097A-68D2-4B81-20E08C027299}"/>
            </a:ext>
          </a:extLst>
        </p:cNvPr>
        <p:cNvGrpSpPr/>
        <p:nvPr/>
      </p:nvGrpSpPr>
      <p:grpSpPr>
        <a:xfrm>
          <a:off x="0" y="0"/>
          <a:ext cx="0" cy="0"/>
          <a:chOff x="0" y="0"/>
          <a:chExt cx="0" cy="0"/>
        </a:xfrm>
      </p:grpSpPr>
      <p:sp>
        <p:nvSpPr>
          <p:cNvPr id="2" name="Elipse 1">
            <a:extLst>
              <a:ext uri="{FF2B5EF4-FFF2-40B4-BE49-F238E27FC236}">
                <a16:creationId xmlns:a16="http://schemas.microsoft.com/office/drawing/2014/main" id="{0E4D478B-2C60-63A6-CF92-D42C03B1C5DD}"/>
              </a:ext>
            </a:extLst>
          </p:cNvPr>
          <p:cNvSpPr/>
          <p:nvPr/>
        </p:nvSpPr>
        <p:spPr>
          <a:xfrm>
            <a:off x="11353800" y="78830"/>
            <a:ext cx="756406" cy="730249"/>
          </a:xfrm>
          <a:prstGeom prst="ellipse">
            <a:avLst/>
          </a:prstGeom>
          <a:solidFill>
            <a:srgbClr val="A8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Elipse 2">
            <a:extLst>
              <a:ext uri="{FF2B5EF4-FFF2-40B4-BE49-F238E27FC236}">
                <a16:creationId xmlns:a16="http://schemas.microsoft.com/office/drawing/2014/main" id="{65635597-0C81-464C-26DE-676877C52112}"/>
              </a:ext>
            </a:extLst>
          </p:cNvPr>
          <p:cNvSpPr/>
          <p:nvPr/>
        </p:nvSpPr>
        <p:spPr>
          <a:xfrm>
            <a:off x="11133239" y="745186"/>
            <a:ext cx="399176" cy="381444"/>
          </a:xfrm>
          <a:prstGeom prst="ellipse">
            <a:avLst/>
          </a:prstGeom>
          <a:solidFill>
            <a:srgbClr val="A8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Rectángulo 6">
            <a:extLst>
              <a:ext uri="{FF2B5EF4-FFF2-40B4-BE49-F238E27FC236}">
                <a16:creationId xmlns:a16="http://schemas.microsoft.com/office/drawing/2014/main" id="{5CC7875B-CC92-42FD-6D55-D4318BDAD246}"/>
              </a:ext>
            </a:extLst>
          </p:cNvPr>
          <p:cNvSpPr/>
          <p:nvPr/>
        </p:nvSpPr>
        <p:spPr>
          <a:xfrm>
            <a:off x="0" y="6643396"/>
            <a:ext cx="12192000" cy="222992"/>
          </a:xfrm>
          <a:prstGeom prst="rect">
            <a:avLst/>
          </a:prstGeom>
          <a:solidFill>
            <a:srgbClr val="A8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150" dirty="0">
              <a:latin typeface="Verdana Pro" panose="020B0604030504040204" pitchFamily="34" charset="0"/>
            </a:endParaRPr>
          </a:p>
        </p:txBody>
      </p:sp>
      <p:sp>
        <p:nvSpPr>
          <p:cNvPr id="13" name="CuadroTexto 12">
            <a:extLst>
              <a:ext uri="{FF2B5EF4-FFF2-40B4-BE49-F238E27FC236}">
                <a16:creationId xmlns:a16="http://schemas.microsoft.com/office/drawing/2014/main" id="{B886A13C-7638-9C15-FA0F-A396B057C33D}"/>
              </a:ext>
            </a:extLst>
          </p:cNvPr>
          <p:cNvSpPr txBox="1"/>
          <p:nvPr/>
        </p:nvSpPr>
        <p:spPr>
          <a:xfrm>
            <a:off x="1639329" y="0"/>
            <a:ext cx="8916119" cy="411908"/>
          </a:xfrm>
          <a:prstGeom prst="rect">
            <a:avLst/>
          </a:prstGeom>
          <a:noFill/>
        </p:spPr>
        <p:txBody>
          <a:bodyPr wrap="square">
            <a:spAutoFit/>
          </a:bodyPr>
          <a:lstStyle/>
          <a:p>
            <a:pPr algn="ctr">
              <a:lnSpc>
                <a:spcPct val="150000"/>
              </a:lnSpc>
              <a:spcAft>
                <a:spcPts val="800"/>
              </a:spcAft>
            </a:pPr>
            <a:r>
              <a:rPr lang="en-US" sz="1600" b="1" kern="100" dirty="0">
                <a:latin typeface="Verdana Pro" panose="020B0604030504040204" pitchFamily="34" charset="0"/>
                <a:ea typeface="Calibri" panose="020F0502020204030204" pitchFamily="34" charset="0"/>
                <a:cs typeface="Times New Roman" panose="02020603050405020304" pitchFamily="18" charset="0"/>
              </a:rPr>
              <a:t>Figure 2. Distribution of Gross National Product by Sectoral Category, 2018</a:t>
            </a:r>
            <a:endParaRPr lang="es-MX" sz="1400" kern="100" dirty="0">
              <a:effectLst/>
              <a:latin typeface="Verdana Pro" panose="020B060403050404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C6BA0C8D-65C0-6B5B-CE3C-3BEDF3C2D4E8}"/>
              </a:ext>
            </a:extLst>
          </p:cNvPr>
          <p:cNvSpPr txBox="1"/>
          <p:nvPr/>
        </p:nvSpPr>
        <p:spPr>
          <a:xfrm>
            <a:off x="3048719" y="310962"/>
            <a:ext cx="6094562" cy="411908"/>
          </a:xfrm>
          <a:prstGeom prst="rect">
            <a:avLst/>
          </a:prstGeom>
          <a:noFill/>
        </p:spPr>
        <p:txBody>
          <a:bodyPr wrap="square">
            <a:spAutoFit/>
          </a:bodyPr>
          <a:lstStyle/>
          <a:p>
            <a:pPr algn="ctr">
              <a:lnSpc>
                <a:spcPct val="150000"/>
              </a:lnSpc>
              <a:spcAft>
                <a:spcPts val="800"/>
              </a:spcAft>
            </a:pPr>
            <a:r>
              <a:rPr lang="es-MX" sz="1600" kern="100" dirty="0">
                <a:latin typeface="Verdana Pro" panose="020B0604030504040204" pitchFamily="34" charset="0"/>
                <a:ea typeface="Calibri" panose="020F0502020204030204" pitchFamily="34" charset="0"/>
                <a:cs typeface="Times New Roman" panose="02020603050405020304" pitchFamily="18" charset="0"/>
              </a:rPr>
              <a:t>(</a:t>
            </a:r>
            <a:r>
              <a:rPr lang="en-US" sz="1600" kern="100" dirty="0">
                <a:latin typeface="Verdana Pro" panose="020B0604030504040204" pitchFamily="34" charset="0"/>
                <a:ea typeface="Calibri" panose="020F0502020204030204" pitchFamily="34" charset="0"/>
                <a:cs typeface="Times New Roman" panose="02020603050405020304" pitchFamily="18" charset="0"/>
              </a:rPr>
              <a:t>Percentages</a:t>
            </a:r>
            <a:r>
              <a:rPr lang="es-MX" sz="1600" kern="100" dirty="0">
                <a:latin typeface="Verdana Pro" panose="020B0604030504040204" pitchFamily="34" charset="0"/>
                <a:ea typeface="Calibri" panose="020F0502020204030204" pitchFamily="34" charset="0"/>
                <a:cs typeface="Times New Roman" panose="02020603050405020304" pitchFamily="18" charset="0"/>
              </a:rPr>
              <a:t>)</a:t>
            </a:r>
            <a:endParaRPr lang="es-MX" sz="1400" kern="100" dirty="0">
              <a:effectLst/>
              <a:latin typeface="Verdana Pro" panose="020B0604030504040204" pitchFamily="34" charset="0"/>
              <a:ea typeface="Calibri" panose="020F0502020204030204" pitchFamily="34" charset="0"/>
              <a:cs typeface="Times New Roman" panose="02020603050405020304" pitchFamily="18" charset="0"/>
            </a:endParaRPr>
          </a:p>
        </p:txBody>
      </p:sp>
      <p:sp>
        <p:nvSpPr>
          <p:cNvPr id="17" name="CuadroTexto 16">
            <a:extLst>
              <a:ext uri="{FF2B5EF4-FFF2-40B4-BE49-F238E27FC236}">
                <a16:creationId xmlns:a16="http://schemas.microsoft.com/office/drawing/2014/main" id="{C468F655-0C1A-D256-51AF-9052FBEE2083}"/>
              </a:ext>
            </a:extLst>
          </p:cNvPr>
          <p:cNvSpPr txBox="1"/>
          <p:nvPr/>
        </p:nvSpPr>
        <p:spPr>
          <a:xfrm>
            <a:off x="460856" y="6159474"/>
            <a:ext cx="11470334" cy="312008"/>
          </a:xfrm>
          <a:prstGeom prst="rect">
            <a:avLst/>
          </a:prstGeom>
          <a:noFill/>
        </p:spPr>
        <p:txBody>
          <a:bodyPr wrap="square">
            <a:spAutoFit/>
          </a:bodyPr>
          <a:lstStyle/>
          <a:p>
            <a:pPr algn="ctr">
              <a:lnSpc>
                <a:spcPct val="150000"/>
              </a:lnSpc>
              <a:spcAft>
                <a:spcPts val="800"/>
              </a:spcAft>
              <a:tabLst>
                <a:tab pos="3479800" algn="l"/>
              </a:tabLst>
            </a:pPr>
            <a:r>
              <a:rPr lang="en-US" sz="1100" kern="100" dirty="0">
                <a:latin typeface="Verdana Pro" panose="020B0604030504040204" pitchFamily="34" charset="0"/>
                <a:ea typeface="Calibri" panose="020F0502020204030204" pitchFamily="34" charset="0"/>
                <a:cs typeface="Times New Roman" panose="02020603050405020304" pitchFamily="18" charset="0"/>
              </a:rPr>
              <a:t>Source: Own elaboration with data from the multi-state input-output matrix of Mexico (INEGI, 2024).</a:t>
            </a:r>
            <a:endParaRPr lang="es-MX" kern="100" dirty="0">
              <a:effectLst/>
              <a:latin typeface="Verdana Pro" panose="020B0604030504040204" pitchFamily="34" charset="0"/>
              <a:ea typeface="Calibri" panose="020F0502020204030204" pitchFamily="34" charset="0"/>
              <a:cs typeface="Times New Roman" panose="02020603050405020304" pitchFamily="18" charset="0"/>
            </a:endParaRPr>
          </a:p>
        </p:txBody>
      </p:sp>
      <p:graphicFrame>
        <p:nvGraphicFramePr>
          <p:cNvPr id="6" name="Gráfico 5">
            <a:extLst>
              <a:ext uri="{FF2B5EF4-FFF2-40B4-BE49-F238E27FC236}">
                <a16:creationId xmlns:a16="http://schemas.microsoft.com/office/drawing/2014/main" id="{9FB73E69-F908-C972-B280-F829CD7894CA}"/>
              </a:ext>
            </a:extLst>
          </p:cNvPr>
          <p:cNvGraphicFramePr/>
          <p:nvPr>
            <p:extLst>
              <p:ext uri="{D42A27DB-BD31-4B8C-83A1-F6EECF244321}">
                <p14:modId xmlns:p14="http://schemas.microsoft.com/office/powerpoint/2010/main" val="1544024383"/>
              </p:ext>
            </p:extLst>
          </p:nvPr>
        </p:nvGraphicFramePr>
        <p:xfrm>
          <a:off x="2070100" y="745186"/>
          <a:ext cx="8356600" cy="5414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3915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2E579A03-81E2-4935-9E1C-680FBBA7B031}"/>
              </a:ext>
            </a:extLst>
          </p:cNvPr>
          <p:cNvSpPr/>
          <p:nvPr/>
        </p:nvSpPr>
        <p:spPr>
          <a:xfrm>
            <a:off x="11353800" y="78830"/>
            <a:ext cx="756406" cy="730249"/>
          </a:xfrm>
          <a:prstGeom prst="ellipse">
            <a:avLst/>
          </a:prstGeom>
          <a:solidFill>
            <a:srgbClr val="A8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Elipse 2">
            <a:extLst>
              <a:ext uri="{FF2B5EF4-FFF2-40B4-BE49-F238E27FC236}">
                <a16:creationId xmlns:a16="http://schemas.microsoft.com/office/drawing/2014/main" id="{46F41EAD-BD8D-4CD1-AB52-49F1D01124DE}"/>
              </a:ext>
            </a:extLst>
          </p:cNvPr>
          <p:cNvSpPr/>
          <p:nvPr/>
        </p:nvSpPr>
        <p:spPr>
          <a:xfrm>
            <a:off x="11133239" y="745186"/>
            <a:ext cx="399176" cy="381444"/>
          </a:xfrm>
          <a:prstGeom prst="ellipse">
            <a:avLst/>
          </a:prstGeom>
          <a:solidFill>
            <a:srgbClr val="A8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Título 4">
            <a:extLst>
              <a:ext uri="{FF2B5EF4-FFF2-40B4-BE49-F238E27FC236}">
                <a16:creationId xmlns:a16="http://schemas.microsoft.com/office/drawing/2014/main" id="{A58641E2-DD2C-4BAB-A20C-BC1A669C1477}"/>
              </a:ext>
            </a:extLst>
          </p:cNvPr>
          <p:cNvSpPr>
            <a:spLocks noGrp="1"/>
          </p:cNvSpPr>
          <p:nvPr>
            <p:ph type="title"/>
          </p:nvPr>
        </p:nvSpPr>
        <p:spPr/>
        <p:txBody>
          <a:bodyPr>
            <a:normAutofit/>
          </a:bodyPr>
          <a:lstStyle/>
          <a:p>
            <a:r>
              <a:rPr lang="en-US" sz="3200" b="1" dirty="0">
                <a:latin typeface="Verdana Pro" panose="020B0604030504040204" pitchFamily="34" charset="0"/>
              </a:rPr>
              <a:t>Methodological Strategy</a:t>
            </a:r>
          </a:p>
        </p:txBody>
      </p:sp>
      <p:sp>
        <p:nvSpPr>
          <p:cNvPr id="6" name="Marcador de contenido 5">
            <a:extLst>
              <a:ext uri="{FF2B5EF4-FFF2-40B4-BE49-F238E27FC236}">
                <a16:creationId xmlns:a16="http://schemas.microsoft.com/office/drawing/2014/main" id="{4D97A83F-7CBA-4F47-A0C4-0115853FA633}"/>
              </a:ext>
            </a:extLst>
          </p:cNvPr>
          <p:cNvSpPr>
            <a:spLocks noGrp="1"/>
          </p:cNvSpPr>
          <p:nvPr>
            <p:ph idx="1"/>
          </p:nvPr>
        </p:nvSpPr>
        <p:spPr>
          <a:xfrm>
            <a:off x="838200" y="1537946"/>
            <a:ext cx="10515600" cy="4802187"/>
          </a:xfrm>
        </p:spPr>
        <p:txBody>
          <a:bodyPr>
            <a:normAutofit fontScale="85000" lnSpcReduction="20000"/>
          </a:bodyPr>
          <a:lstStyle/>
          <a:p>
            <a:pPr>
              <a:lnSpc>
                <a:spcPct val="120000"/>
              </a:lnSpc>
            </a:pPr>
            <a:r>
              <a:rPr lang="en-US" sz="2400" b="1" dirty="0">
                <a:latin typeface="Verdana Pro" panose="020B0604030504040204" pitchFamily="34" charset="0"/>
              </a:rPr>
              <a:t>Sources of information</a:t>
            </a:r>
          </a:p>
          <a:p>
            <a:pPr lvl="1">
              <a:lnSpc>
                <a:spcPct val="120000"/>
              </a:lnSpc>
            </a:pPr>
            <a:r>
              <a:rPr lang="en-US" sz="2100" dirty="0">
                <a:latin typeface="Verdana Pro" panose="020B0604030504040204" pitchFamily="34" charset="0"/>
              </a:rPr>
              <a:t>Multi-State Input-Output Matrix of Mexico 2018 (MSIOM-18)</a:t>
            </a:r>
          </a:p>
          <a:p>
            <a:pPr>
              <a:lnSpc>
                <a:spcPct val="120000"/>
              </a:lnSpc>
            </a:pPr>
            <a:r>
              <a:rPr lang="en-US" sz="2400" b="1" dirty="0">
                <a:latin typeface="Verdana Pro" panose="020B0604030504040204" pitchFamily="34" charset="0"/>
              </a:rPr>
              <a:t>First phase: Interregional Hypothetical Extraction Method</a:t>
            </a:r>
          </a:p>
          <a:p>
            <a:pPr lvl="1">
              <a:lnSpc>
                <a:spcPct val="120000"/>
              </a:lnSpc>
            </a:pPr>
            <a:r>
              <a:rPr lang="en-US" sz="2100" dirty="0">
                <a:latin typeface="Verdana Pro" panose="020B0604030504040204" pitchFamily="34" charset="0"/>
              </a:rPr>
              <a:t>The Hypothetical Extraction Method is used to estimate the backward and forward linkages (Miller &amp; Lahr, 2001; </a:t>
            </a:r>
            <a:r>
              <a:rPr lang="en-US" sz="2100" dirty="0" err="1">
                <a:latin typeface="Verdana Pro" panose="020B0604030504040204" pitchFamily="34" charset="0"/>
              </a:rPr>
              <a:t>Dietzenbacher</a:t>
            </a:r>
            <a:r>
              <a:rPr lang="en-US" sz="2100" dirty="0">
                <a:latin typeface="Verdana Pro" panose="020B0604030504040204" pitchFamily="34" charset="0"/>
              </a:rPr>
              <a:t> &amp; Lahr, 2013).</a:t>
            </a:r>
          </a:p>
          <a:p>
            <a:pPr lvl="1">
              <a:lnSpc>
                <a:spcPct val="120000"/>
              </a:lnSpc>
            </a:pPr>
            <a:r>
              <a:rPr lang="en-US" sz="2100" dirty="0">
                <a:latin typeface="Verdana Pro" panose="020B0604030504040204" pitchFamily="34" charset="0"/>
              </a:rPr>
              <a:t>The Leontief model was used to estimate backward linkages and the Ghosh model to calculate forward linkages.</a:t>
            </a:r>
          </a:p>
          <a:p>
            <a:pPr lvl="1">
              <a:lnSpc>
                <a:spcPct val="120000"/>
              </a:lnSpc>
            </a:pPr>
            <a:r>
              <a:rPr lang="en-US" sz="2100" dirty="0">
                <a:latin typeface="Verdana Pro" panose="020B0604030504040204" pitchFamily="34" charset="0"/>
              </a:rPr>
              <a:t>The method allows for decomposing the impact on gross production generated by the extractions, according to the federal entities, sectors, and state sectors where the effects are perceived.</a:t>
            </a:r>
          </a:p>
          <a:p>
            <a:pPr>
              <a:lnSpc>
                <a:spcPct val="120000"/>
              </a:lnSpc>
            </a:pPr>
            <a:r>
              <a:rPr lang="en-US" sz="2400" b="1" dirty="0">
                <a:latin typeface="Verdana Pro" panose="020B0604030504040204" pitchFamily="34" charset="0"/>
              </a:rPr>
              <a:t>Second phase: Inequality Indicators</a:t>
            </a:r>
          </a:p>
          <a:p>
            <a:pPr lvl="1">
              <a:lnSpc>
                <a:spcPct val="120000"/>
              </a:lnSpc>
            </a:pPr>
            <a:r>
              <a:rPr lang="en-US" sz="2100" dirty="0">
                <a:latin typeface="Verdana Pro" panose="020B0604030504040204" pitchFamily="34" charset="0"/>
              </a:rPr>
              <a:t>The spatial Gini Index (Rey &amp; Smith, 2013) is used to estimate spatial inequality in the regional distribution of the impact generated by the intermediate supply and demand of productive sectors.</a:t>
            </a:r>
          </a:p>
        </p:txBody>
      </p:sp>
      <p:sp>
        <p:nvSpPr>
          <p:cNvPr id="7" name="Rectángulo 6">
            <a:extLst>
              <a:ext uri="{FF2B5EF4-FFF2-40B4-BE49-F238E27FC236}">
                <a16:creationId xmlns:a16="http://schemas.microsoft.com/office/drawing/2014/main" id="{490496AF-1D01-4339-9BF1-E03EC73DF9EE}"/>
              </a:ext>
            </a:extLst>
          </p:cNvPr>
          <p:cNvSpPr/>
          <p:nvPr/>
        </p:nvSpPr>
        <p:spPr>
          <a:xfrm>
            <a:off x="0" y="6643396"/>
            <a:ext cx="12192000" cy="222992"/>
          </a:xfrm>
          <a:prstGeom prst="rect">
            <a:avLst/>
          </a:prstGeom>
          <a:solidFill>
            <a:srgbClr val="A8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150" dirty="0">
              <a:latin typeface="Verdana Pro" panose="020B0604030504040204" pitchFamily="34" charset="0"/>
            </a:endParaRPr>
          </a:p>
        </p:txBody>
      </p:sp>
    </p:spTree>
    <p:extLst>
      <p:ext uri="{BB962C8B-B14F-4D97-AF65-F5344CB8AC3E}">
        <p14:creationId xmlns:p14="http://schemas.microsoft.com/office/powerpoint/2010/main" val="3408130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C912A-6DEE-B3B6-FAC6-F5DBC39D1A46}"/>
            </a:ext>
          </a:extLst>
        </p:cNvPr>
        <p:cNvGrpSpPr/>
        <p:nvPr/>
      </p:nvGrpSpPr>
      <p:grpSpPr>
        <a:xfrm>
          <a:off x="0" y="0"/>
          <a:ext cx="0" cy="0"/>
          <a:chOff x="0" y="0"/>
          <a:chExt cx="0" cy="0"/>
        </a:xfrm>
      </p:grpSpPr>
      <p:sp>
        <p:nvSpPr>
          <p:cNvPr id="2" name="Elipse 1">
            <a:extLst>
              <a:ext uri="{FF2B5EF4-FFF2-40B4-BE49-F238E27FC236}">
                <a16:creationId xmlns:a16="http://schemas.microsoft.com/office/drawing/2014/main" id="{D1CDAFC2-A6C8-2939-9192-8A3516D8E2F2}"/>
              </a:ext>
            </a:extLst>
          </p:cNvPr>
          <p:cNvSpPr/>
          <p:nvPr/>
        </p:nvSpPr>
        <p:spPr>
          <a:xfrm>
            <a:off x="11353800" y="78830"/>
            <a:ext cx="756406" cy="730249"/>
          </a:xfrm>
          <a:prstGeom prst="ellipse">
            <a:avLst/>
          </a:prstGeom>
          <a:solidFill>
            <a:srgbClr val="A8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Elipse 2">
            <a:extLst>
              <a:ext uri="{FF2B5EF4-FFF2-40B4-BE49-F238E27FC236}">
                <a16:creationId xmlns:a16="http://schemas.microsoft.com/office/drawing/2014/main" id="{F92BDBE7-C759-27A0-99E1-AA41D8804187}"/>
              </a:ext>
            </a:extLst>
          </p:cNvPr>
          <p:cNvSpPr/>
          <p:nvPr/>
        </p:nvSpPr>
        <p:spPr>
          <a:xfrm>
            <a:off x="11133239" y="745186"/>
            <a:ext cx="399176" cy="381444"/>
          </a:xfrm>
          <a:prstGeom prst="ellipse">
            <a:avLst/>
          </a:prstGeom>
          <a:solidFill>
            <a:srgbClr val="A8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Rectángulo 6">
            <a:extLst>
              <a:ext uri="{FF2B5EF4-FFF2-40B4-BE49-F238E27FC236}">
                <a16:creationId xmlns:a16="http://schemas.microsoft.com/office/drawing/2014/main" id="{6EF8A2F6-65DB-E344-22B9-937F09ACA72A}"/>
              </a:ext>
            </a:extLst>
          </p:cNvPr>
          <p:cNvSpPr/>
          <p:nvPr/>
        </p:nvSpPr>
        <p:spPr>
          <a:xfrm>
            <a:off x="0" y="6643396"/>
            <a:ext cx="12192000" cy="222992"/>
          </a:xfrm>
          <a:prstGeom prst="rect">
            <a:avLst/>
          </a:prstGeom>
          <a:solidFill>
            <a:srgbClr val="A8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150" dirty="0">
              <a:latin typeface="Verdana Pro" panose="020B0604030504040204" pitchFamily="34" charset="0"/>
            </a:endParaRPr>
          </a:p>
        </p:txBody>
      </p:sp>
      <p:sp>
        <p:nvSpPr>
          <p:cNvPr id="13" name="CuadroTexto 12">
            <a:extLst>
              <a:ext uri="{FF2B5EF4-FFF2-40B4-BE49-F238E27FC236}">
                <a16:creationId xmlns:a16="http://schemas.microsoft.com/office/drawing/2014/main" id="{9C906569-DBAA-2F63-B79A-B4F88FB67CA6}"/>
              </a:ext>
            </a:extLst>
          </p:cNvPr>
          <p:cNvSpPr txBox="1"/>
          <p:nvPr/>
        </p:nvSpPr>
        <p:spPr>
          <a:xfrm>
            <a:off x="981622" y="-81774"/>
            <a:ext cx="10342535" cy="781240"/>
          </a:xfrm>
          <a:prstGeom prst="rect">
            <a:avLst/>
          </a:prstGeom>
          <a:noFill/>
        </p:spPr>
        <p:txBody>
          <a:bodyPr wrap="square">
            <a:spAutoFit/>
          </a:bodyPr>
          <a:lstStyle/>
          <a:p>
            <a:pPr algn="ctr">
              <a:lnSpc>
                <a:spcPct val="150000"/>
              </a:lnSpc>
              <a:spcAft>
                <a:spcPts val="800"/>
              </a:spcAft>
            </a:pPr>
            <a:r>
              <a:rPr lang="en-US" sz="1600" b="1" kern="100" dirty="0">
                <a:latin typeface="Verdana Pro" panose="020B0604030504040204" pitchFamily="34" charset="0"/>
                <a:ea typeface="Calibri" panose="020F0502020204030204" pitchFamily="34" charset="0"/>
                <a:cs typeface="Times New Roman" panose="02020603050405020304" pitchFamily="18" charset="0"/>
              </a:rPr>
              <a:t>Figure 3. Backward and Forward Linkages of Federal Entities with the National Productive Structure, 2018</a:t>
            </a:r>
            <a:endParaRPr lang="es-MX" sz="1400" kern="100" dirty="0">
              <a:effectLst/>
              <a:latin typeface="Verdana Pro" panose="020B060403050404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C29B40C0-8CFB-662D-DB6B-B437EF488C08}"/>
              </a:ext>
            </a:extLst>
          </p:cNvPr>
          <p:cNvSpPr txBox="1"/>
          <p:nvPr/>
        </p:nvSpPr>
        <p:spPr>
          <a:xfrm>
            <a:off x="3048719" y="637813"/>
            <a:ext cx="6094562" cy="411908"/>
          </a:xfrm>
          <a:prstGeom prst="rect">
            <a:avLst/>
          </a:prstGeom>
          <a:noFill/>
        </p:spPr>
        <p:txBody>
          <a:bodyPr wrap="square">
            <a:spAutoFit/>
          </a:bodyPr>
          <a:lstStyle/>
          <a:p>
            <a:pPr algn="ctr">
              <a:lnSpc>
                <a:spcPct val="150000"/>
              </a:lnSpc>
              <a:spcAft>
                <a:spcPts val="800"/>
              </a:spcAft>
            </a:pPr>
            <a:r>
              <a:rPr lang="es-MX" sz="1600" kern="100" dirty="0">
                <a:latin typeface="Verdana Pro" panose="020B0604030504040204" pitchFamily="34" charset="0"/>
                <a:ea typeface="Calibri" panose="020F0502020204030204" pitchFamily="34" charset="0"/>
                <a:cs typeface="Times New Roman" panose="02020603050405020304" pitchFamily="18" charset="0"/>
              </a:rPr>
              <a:t>(</a:t>
            </a:r>
            <a:r>
              <a:rPr lang="en-US" sz="1600" kern="100" dirty="0">
                <a:latin typeface="Verdana Pro" panose="020B0604030504040204" pitchFamily="34" charset="0"/>
                <a:ea typeface="Calibri" panose="020F0502020204030204" pitchFamily="34" charset="0"/>
                <a:cs typeface="Times New Roman" panose="02020603050405020304" pitchFamily="18" charset="0"/>
              </a:rPr>
              <a:t>Percentages</a:t>
            </a:r>
            <a:r>
              <a:rPr lang="es-MX" sz="1600" kern="100" dirty="0">
                <a:latin typeface="Verdana Pro" panose="020B0604030504040204" pitchFamily="34" charset="0"/>
                <a:ea typeface="Calibri" panose="020F0502020204030204" pitchFamily="34" charset="0"/>
                <a:cs typeface="Times New Roman" panose="02020603050405020304" pitchFamily="18" charset="0"/>
              </a:rPr>
              <a:t>)</a:t>
            </a:r>
            <a:endParaRPr lang="es-MX" sz="1400" kern="100" dirty="0">
              <a:effectLst/>
              <a:latin typeface="Verdana Pro" panose="020B0604030504040204" pitchFamily="34"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7F1FE1E6-1EB3-96A5-9559-2F605D79F479}"/>
              </a:ext>
            </a:extLst>
          </p:cNvPr>
          <p:cNvSpPr txBox="1"/>
          <p:nvPr/>
        </p:nvSpPr>
        <p:spPr>
          <a:xfrm>
            <a:off x="0" y="6118534"/>
            <a:ext cx="12192000" cy="428643"/>
          </a:xfrm>
          <a:prstGeom prst="rect">
            <a:avLst/>
          </a:prstGeom>
          <a:noFill/>
        </p:spPr>
        <p:txBody>
          <a:bodyPr wrap="square">
            <a:spAutoFit/>
          </a:bodyPr>
          <a:lstStyle/>
          <a:p>
            <a:pPr algn="ctr">
              <a:lnSpc>
                <a:spcPct val="115000"/>
              </a:lnSpc>
              <a:spcAft>
                <a:spcPts val="800"/>
              </a:spcAft>
            </a:pPr>
            <a:r>
              <a:rPr lang="en-US" sz="1000" kern="100" dirty="0">
                <a:latin typeface="Verdana Pro" panose="020B0604030504040204" pitchFamily="34" charset="0"/>
                <a:ea typeface="Calibri" panose="020F0502020204030204" pitchFamily="34" charset="0"/>
                <a:cs typeface="Times New Roman" panose="02020603050405020304" pitchFamily="18" charset="0"/>
              </a:rPr>
              <a:t>Source: Own elaboration with data from the 2018 Mexico multi-state input-output matrix (INEGI, 2024). Note: Gini = Spatial Gini index, gwGini = Gini between neighboring entities, nsGini = Gini between non-neighboring entities, gwGinif = Percentage share of gwGini in total Gini, nsGinif = Percent share of nsGini in total Gini.</a:t>
            </a:r>
            <a:endParaRPr lang="es-MX" sz="1000" kern="100" dirty="0">
              <a:effectLst/>
              <a:latin typeface="Verdana Pro" panose="020B0604030504040204" pitchFamily="34" charset="0"/>
              <a:ea typeface="Calibri" panose="020F0502020204030204" pitchFamily="34" charset="0"/>
              <a:cs typeface="Times New Roman" panose="02020603050405020304" pitchFamily="18" charset="0"/>
            </a:endParaRPr>
          </a:p>
        </p:txBody>
      </p:sp>
      <p:pic>
        <p:nvPicPr>
          <p:cNvPr id="11" name="Imagen 10" descr="Imagen que contiene alimentos">
            <a:extLst>
              <a:ext uri="{FF2B5EF4-FFF2-40B4-BE49-F238E27FC236}">
                <a16:creationId xmlns:a16="http://schemas.microsoft.com/office/drawing/2014/main" id="{727E1E56-0387-7B76-119A-73630B952970}"/>
              </a:ext>
            </a:extLst>
          </p:cNvPr>
          <p:cNvPicPr>
            <a:picLocks noChangeAspect="1"/>
          </p:cNvPicPr>
          <p:nvPr/>
        </p:nvPicPr>
        <p:blipFill>
          <a:blip r:embed="rId3">
            <a:extLst>
              <a:ext uri="{28A0092B-C50C-407E-A947-70E740481C1C}">
                <a14:useLocalDpi xmlns:a14="http://schemas.microsoft.com/office/drawing/2010/main" val="0"/>
              </a:ext>
            </a:extLst>
          </a:blip>
          <a:srcRect t="34722" b="34921"/>
          <a:stretch/>
        </p:blipFill>
        <p:spPr>
          <a:xfrm>
            <a:off x="-110398" y="1172350"/>
            <a:ext cx="11944001" cy="3625850"/>
          </a:xfrm>
          <a:prstGeom prst="rect">
            <a:avLst/>
          </a:prstGeom>
        </p:spPr>
      </p:pic>
      <p:graphicFrame>
        <p:nvGraphicFramePr>
          <p:cNvPr id="16" name="Tabla 15">
            <a:extLst>
              <a:ext uri="{FF2B5EF4-FFF2-40B4-BE49-F238E27FC236}">
                <a16:creationId xmlns:a16="http://schemas.microsoft.com/office/drawing/2014/main" id="{A26328DC-9317-3A2F-D76D-191B1643ED26}"/>
              </a:ext>
            </a:extLst>
          </p:cNvPr>
          <p:cNvGraphicFramePr>
            <a:graphicFrameLocks noGrp="1"/>
          </p:cNvGraphicFramePr>
          <p:nvPr>
            <p:extLst>
              <p:ext uri="{D42A27DB-BD31-4B8C-83A1-F6EECF244321}">
                <p14:modId xmlns:p14="http://schemas.microsoft.com/office/powerpoint/2010/main" val="1649915709"/>
              </p:ext>
            </p:extLst>
          </p:nvPr>
        </p:nvGraphicFramePr>
        <p:xfrm>
          <a:off x="895090" y="5100996"/>
          <a:ext cx="10515598" cy="830772"/>
        </p:xfrm>
        <a:graphic>
          <a:graphicData uri="http://schemas.openxmlformats.org/drawingml/2006/table">
            <a:tbl>
              <a:tblPr firstRow="1" firstCol="1" bandRow="1"/>
              <a:tblGrid>
                <a:gridCol w="3483464">
                  <a:extLst>
                    <a:ext uri="{9D8B030D-6E8A-4147-A177-3AD203B41FA5}">
                      <a16:colId xmlns:a16="http://schemas.microsoft.com/office/drawing/2014/main" val="2902131396"/>
                    </a:ext>
                  </a:extLst>
                </a:gridCol>
                <a:gridCol w="1407268">
                  <a:extLst>
                    <a:ext uri="{9D8B030D-6E8A-4147-A177-3AD203B41FA5}">
                      <a16:colId xmlns:a16="http://schemas.microsoft.com/office/drawing/2014/main" val="1726412136"/>
                    </a:ext>
                  </a:extLst>
                </a:gridCol>
                <a:gridCol w="1407268">
                  <a:extLst>
                    <a:ext uri="{9D8B030D-6E8A-4147-A177-3AD203B41FA5}">
                      <a16:colId xmlns:a16="http://schemas.microsoft.com/office/drawing/2014/main" val="1196795314"/>
                    </a:ext>
                  </a:extLst>
                </a:gridCol>
                <a:gridCol w="1407268">
                  <a:extLst>
                    <a:ext uri="{9D8B030D-6E8A-4147-A177-3AD203B41FA5}">
                      <a16:colId xmlns:a16="http://schemas.microsoft.com/office/drawing/2014/main" val="1194355214"/>
                    </a:ext>
                  </a:extLst>
                </a:gridCol>
                <a:gridCol w="1407268">
                  <a:extLst>
                    <a:ext uri="{9D8B030D-6E8A-4147-A177-3AD203B41FA5}">
                      <a16:colId xmlns:a16="http://schemas.microsoft.com/office/drawing/2014/main" val="3817441032"/>
                    </a:ext>
                  </a:extLst>
                </a:gridCol>
                <a:gridCol w="1403062">
                  <a:extLst>
                    <a:ext uri="{9D8B030D-6E8A-4147-A177-3AD203B41FA5}">
                      <a16:colId xmlns:a16="http://schemas.microsoft.com/office/drawing/2014/main" val="3866105587"/>
                    </a:ext>
                  </a:extLst>
                </a:gridCol>
              </a:tblGrid>
              <a:tr h="190500">
                <a:tc>
                  <a:txBody>
                    <a:bodyPr/>
                    <a:lstStyle/>
                    <a:p>
                      <a:pPr algn="ctr">
                        <a:lnSpc>
                          <a:spcPct val="150000"/>
                        </a:lnSpc>
                      </a:pPr>
                      <a:r>
                        <a:rPr lang="en-US" sz="1400"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 </a:t>
                      </a:r>
                      <a:endParaRPr lang="en-US" sz="20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1400" b="1"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Gini (1)</a:t>
                      </a:r>
                      <a:endParaRPr lang="en-US" sz="20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1400" b="1"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gwGini (2)</a:t>
                      </a:r>
                      <a:endParaRPr lang="en-US" sz="20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1400" b="1"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nsGini (3)</a:t>
                      </a:r>
                      <a:endParaRPr lang="en-US" sz="20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1400" b="1"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gwGinif (4)</a:t>
                      </a:r>
                      <a:endParaRPr lang="en-US" sz="20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1400" b="1"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nsGinif (5)</a:t>
                      </a:r>
                      <a:endParaRPr lang="en-US" sz="20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9796733"/>
                  </a:ext>
                </a:extLst>
              </a:tr>
              <a:tr h="190500">
                <a:tc>
                  <a:txBody>
                    <a:bodyPr/>
                    <a:lstStyle/>
                    <a:p>
                      <a:pPr algn="ctr">
                        <a:lnSpc>
                          <a:spcPct val="150000"/>
                        </a:lnSpc>
                      </a:pPr>
                      <a:r>
                        <a:rPr lang="en-US" sz="140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Backward linkages</a:t>
                      </a:r>
                      <a:endParaRPr lang="en-US" sz="20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50000"/>
                        </a:lnSpc>
                      </a:pPr>
                      <a:r>
                        <a:rPr lang="en-US" sz="140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0.431</a:t>
                      </a:r>
                      <a:endParaRPr lang="en-US" sz="20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50000"/>
                        </a:lnSpc>
                      </a:pPr>
                      <a:r>
                        <a:rPr lang="en-US" sz="140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0.058</a:t>
                      </a:r>
                      <a:endParaRPr lang="en-US" sz="20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50000"/>
                        </a:lnSpc>
                      </a:pPr>
                      <a:r>
                        <a:rPr lang="en-US" sz="1400"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0.373</a:t>
                      </a:r>
                      <a:endParaRPr lang="en-US" sz="20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50000"/>
                        </a:lnSpc>
                      </a:pPr>
                      <a:r>
                        <a:rPr lang="en-US" sz="1400" b="1" kern="0" dirty="0">
                          <a:solidFill>
                            <a:srgbClr val="FF0000"/>
                          </a:solidFill>
                          <a:effectLst/>
                          <a:latin typeface="Verdana Pro" panose="020B0604030504040204" pitchFamily="34" charset="0"/>
                          <a:ea typeface="Times New Roman" panose="02020603050405020304" pitchFamily="18" charset="0"/>
                          <a:cs typeface="Times New Roman" panose="02020603050405020304" pitchFamily="18" charset="0"/>
                        </a:rPr>
                        <a:t>13.40%</a:t>
                      </a:r>
                      <a:endParaRPr lang="en-US" sz="2000" b="1" kern="100" dirty="0">
                        <a:solidFill>
                          <a:srgbClr val="FF0000"/>
                        </a:solidFill>
                        <a:effectLst/>
                        <a:latin typeface="Verdana Pro" panose="020B060403050404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ctr">
                        <a:lnSpc>
                          <a:spcPct val="150000"/>
                        </a:lnSpc>
                      </a:pPr>
                      <a:r>
                        <a:rPr lang="en-US" sz="140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86.60%</a:t>
                      </a:r>
                      <a:endParaRPr lang="en-US" sz="20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463858931"/>
                  </a:ext>
                </a:extLst>
              </a:tr>
              <a:tr h="190500">
                <a:tc>
                  <a:txBody>
                    <a:bodyPr/>
                    <a:lstStyle/>
                    <a:p>
                      <a:pPr algn="ctr">
                        <a:lnSpc>
                          <a:spcPct val="150000"/>
                        </a:lnSpc>
                      </a:pPr>
                      <a:r>
                        <a:rPr lang="en-US" sz="140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Forward linkages</a:t>
                      </a:r>
                      <a:endParaRPr lang="en-US" sz="20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1400" b="1" kern="0">
                          <a:solidFill>
                            <a:srgbClr val="FF0000"/>
                          </a:solidFill>
                          <a:effectLst/>
                          <a:latin typeface="Verdana Pro" panose="020B0604030504040204" pitchFamily="34" charset="0"/>
                          <a:ea typeface="Times New Roman" panose="02020603050405020304" pitchFamily="18" charset="0"/>
                          <a:cs typeface="Times New Roman" panose="02020603050405020304" pitchFamily="18" charset="0"/>
                        </a:rPr>
                        <a:t>0.472</a:t>
                      </a:r>
                      <a:endParaRPr lang="en-US" sz="2000" b="1" kern="100">
                        <a:solidFill>
                          <a:srgbClr val="FF0000"/>
                        </a:solidFill>
                        <a:effectLst/>
                        <a:latin typeface="Verdana Pro" panose="020B060403050404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50000"/>
                        </a:lnSpc>
                      </a:pPr>
                      <a:r>
                        <a:rPr lang="en-US" sz="1400" b="1" kern="0">
                          <a:solidFill>
                            <a:srgbClr val="FF0000"/>
                          </a:solidFill>
                          <a:effectLst/>
                          <a:latin typeface="Verdana Pro" panose="020B0604030504040204" pitchFamily="34" charset="0"/>
                          <a:ea typeface="Times New Roman" panose="02020603050405020304" pitchFamily="18" charset="0"/>
                          <a:cs typeface="Times New Roman" panose="02020603050405020304" pitchFamily="18" charset="0"/>
                        </a:rPr>
                        <a:t>0.064</a:t>
                      </a:r>
                      <a:endParaRPr lang="en-US" sz="2000" b="1" kern="100">
                        <a:solidFill>
                          <a:srgbClr val="FF0000"/>
                        </a:solidFill>
                        <a:effectLst/>
                        <a:latin typeface="Verdana Pro" panose="020B060403050404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50000"/>
                        </a:lnSpc>
                      </a:pPr>
                      <a:r>
                        <a:rPr lang="en-US" sz="1400" b="1" kern="0" dirty="0">
                          <a:solidFill>
                            <a:srgbClr val="FF0000"/>
                          </a:solidFill>
                          <a:effectLst/>
                          <a:latin typeface="Verdana Pro" panose="020B0604030504040204" pitchFamily="34" charset="0"/>
                          <a:ea typeface="Times New Roman" panose="02020603050405020304" pitchFamily="18" charset="0"/>
                          <a:cs typeface="Times New Roman" panose="02020603050405020304" pitchFamily="18" charset="0"/>
                        </a:rPr>
                        <a:t>0.408</a:t>
                      </a:r>
                      <a:endParaRPr lang="en-US" sz="2000" b="1" kern="100" dirty="0">
                        <a:solidFill>
                          <a:srgbClr val="FF0000"/>
                        </a:solidFill>
                        <a:effectLst/>
                        <a:latin typeface="Verdana Pro" panose="020B060403050404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50000"/>
                        </a:lnSpc>
                      </a:pPr>
                      <a:r>
                        <a:rPr lang="en-US" sz="1400" b="1" kern="0" dirty="0">
                          <a:solidFill>
                            <a:srgbClr val="FF0000"/>
                          </a:solidFill>
                          <a:effectLst/>
                          <a:latin typeface="Verdana Pro" panose="020B0604030504040204" pitchFamily="34" charset="0"/>
                          <a:ea typeface="Times New Roman" panose="02020603050405020304" pitchFamily="18" charset="0"/>
                          <a:cs typeface="Times New Roman" panose="02020603050405020304" pitchFamily="18" charset="0"/>
                        </a:rPr>
                        <a:t>13.48%</a:t>
                      </a:r>
                      <a:endParaRPr lang="en-US" sz="2000" b="1" kern="100" dirty="0">
                        <a:solidFill>
                          <a:srgbClr val="FF0000"/>
                        </a:solidFill>
                        <a:effectLst/>
                        <a:latin typeface="Verdana Pro" panose="020B060403050404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50000"/>
                        </a:lnSpc>
                      </a:pPr>
                      <a:r>
                        <a:rPr lang="en-US" sz="1400"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86.52%</a:t>
                      </a:r>
                      <a:endParaRPr lang="en-US" sz="20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187680"/>
                  </a:ext>
                </a:extLst>
              </a:tr>
            </a:tbl>
          </a:graphicData>
        </a:graphic>
      </p:graphicFrame>
    </p:spTree>
    <p:extLst>
      <p:ext uri="{BB962C8B-B14F-4D97-AF65-F5344CB8AC3E}">
        <p14:creationId xmlns:p14="http://schemas.microsoft.com/office/powerpoint/2010/main" val="3403873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C912A-6DEE-B3B6-FAC6-F5DBC39D1A46}"/>
            </a:ext>
          </a:extLst>
        </p:cNvPr>
        <p:cNvGrpSpPr/>
        <p:nvPr/>
      </p:nvGrpSpPr>
      <p:grpSpPr>
        <a:xfrm>
          <a:off x="0" y="0"/>
          <a:ext cx="0" cy="0"/>
          <a:chOff x="0" y="0"/>
          <a:chExt cx="0" cy="0"/>
        </a:xfrm>
      </p:grpSpPr>
      <p:sp>
        <p:nvSpPr>
          <p:cNvPr id="2" name="Elipse 1">
            <a:extLst>
              <a:ext uri="{FF2B5EF4-FFF2-40B4-BE49-F238E27FC236}">
                <a16:creationId xmlns:a16="http://schemas.microsoft.com/office/drawing/2014/main" id="{D1CDAFC2-A6C8-2939-9192-8A3516D8E2F2}"/>
              </a:ext>
            </a:extLst>
          </p:cNvPr>
          <p:cNvSpPr/>
          <p:nvPr/>
        </p:nvSpPr>
        <p:spPr>
          <a:xfrm>
            <a:off x="11353800" y="78830"/>
            <a:ext cx="756406" cy="730249"/>
          </a:xfrm>
          <a:prstGeom prst="ellipse">
            <a:avLst/>
          </a:prstGeom>
          <a:solidFill>
            <a:srgbClr val="A8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Elipse 2">
            <a:extLst>
              <a:ext uri="{FF2B5EF4-FFF2-40B4-BE49-F238E27FC236}">
                <a16:creationId xmlns:a16="http://schemas.microsoft.com/office/drawing/2014/main" id="{F92BDBE7-C759-27A0-99E1-AA41D8804187}"/>
              </a:ext>
            </a:extLst>
          </p:cNvPr>
          <p:cNvSpPr/>
          <p:nvPr/>
        </p:nvSpPr>
        <p:spPr>
          <a:xfrm>
            <a:off x="11133239" y="745186"/>
            <a:ext cx="399176" cy="381444"/>
          </a:xfrm>
          <a:prstGeom prst="ellipse">
            <a:avLst/>
          </a:prstGeom>
          <a:solidFill>
            <a:srgbClr val="A8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Rectángulo 6">
            <a:extLst>
              <a:ext uri="{FF2B5EF4-FFF2-40B4-BE49-F238E27FC236}">
                <a16:creationId xmlns:a16="http://schemas.microsoft.com/office/drawing/2014/main" id="{6EF8A2F6-65DB-E344-22B9-937F09ACA72A}"/>
              </a:ext>
            </a:extLst>
          </p:cNvPr>
          <p:cNvSpPr/>
          <p:nvPr/>
        </p:nvSpPr>
        <p:spPr>
          <a:xfrm>
            <a:off x="0" y="6643396"/>
            <a:ext cx="12192000" cy="222992"/>
          </a:xfrm>
          <a:prstGeom prst="rect">
            <a:avLst/>
          </a:prstGeom>
          <a:solidFill>
            <a:srgbClr val="A8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150" dirty="0">
              <a:latin typeface="Verdana Pro" panose="020B0604030504040204" pitchFamily="34" charset="0"/>
            </a:endParaRPr>
          </a:p>
        </p:txBody>
      </p:sp>
      <p:sp>
        <p:nvSpPr>
          <p:cNvPr id="13" name="CuadroTexto 12">
            <a:extLst>
              <a:ext uri="{FF2B5EF4-FFF2-40B4-BE49-F238E27FC236}">
                <a16:creationId xmlns:a16="http://schemas.microsoft.com/office/drawing/2014/main" id="{9C906569-DBAA-2F63-B79A-B4F88FB67CA6}"/>
              </a:ext>
            </a:extLst>
          </p:cNvPr>
          <p:cNvSpPr txBox="1"/>
          <p:nvPr/>
        </p:nvSpPr>
        <p:spPr>
          <a:xfrm>
            <a:off x="981622" y="-81774"/>
            <a:ext cx="10342535" cy="781240"/>
          </a:xfrm>
          <a:prstGeom prst="rect">
            <a:avLst/>
          </a:prstGeom>
          <a:noFill/>
        </p:spPr>
        <p:txBody>
          <a:bodyPr wrap="square">
            <a:spAutoFit/>
          </a:bodyPr>
          <a:lstStyle/>
          <a:p>
            <a:pPr algn="ctr">
              <a:lnSpc>
                <a:spcPct val="150000"/>
              </a:lnSpc>
              <a:spcAft>
                <a:spcPts val="800"/>
              </a:spcAft>
            </a:pPr>
            <a:r>
              <a:rPr lang="en-US" sz="1600" b="1" kern="100" dirty="0">
                <a:latin typeface="Verdana Pro" panose="020B0604030504040204" pitchFamily="34" charset="0"/>
                <a:ea typeface="Calibri" panose="020F0502020204030204" pitchFamily="34" charset="0"/>
                <a:cs typeface="Times New Roman" panose="02020603050405020304" pitchFamily="18" charset="0"/>
              </a:rPr>
              <a:t>Figure 4. Productive Articulation of Sectoral Intermediate Demand with the Federal Entities, 2018</a:t>
            </a:r>
            <a:endParaRPr lang="es-MX" sz="1400" kern="100" dirty="0">
              <a:effectLst/>
              <a:latin typeface="Verdana Pro" panose="020B060403050404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C29B40C0-8CFB-662D-DB6B-B437EF488C08}"/>
              </a:ext>
            </a:extLst>
          </p:cNvPr>
          <p:cNvSpPr txBox="1"/>
          <p:nvPr/>
        </p:nvSpPr>
        <p:spPr>
          <a:xfrm>
            <a:off x="3048719" y="637813"/>
            <a:ext cx="6094562" cy="411908"/>
          </a:xfrm>
          <a:prstGeom prst="rect">
            <a:avLst/>
          </a:prstGeom>
          <a:noFill/>
        </p:spPr>
        <p:txBody>
          <a:bodyPr wrap="square">
            <a:spAutoFit/>
          </a:bodyPr>
          <a:lstStyle/>
          <a:p>
            <a:pPr algn="ctr">
              <a:lnSpc>
                <a:spcPct val="150000"/>
              </a:lnSpc>
              <a:spcAft>
                <a:spcPts val="800"/>
              </a:spcAft>
            </a:pPr>
            <a:r>
              <a:rPr lang="es-MX" sz="1600" kern="100" dirty="0">
                <a:latin typeface="Verdana Pro" panose="020B0604030504040204" pitchFamily="34" charset="0"/>
                <a:ea typeface="Calibri" panose="020F0502020204030204" pitchFamily="34" charset="0"/>
                <a:cs typeface="Times New Roman" panose="02020603050405020304" pitchFamily="18" charset="0"/>
              </a:rPr>
              <a:t>(</a:t>
            </a:r>
            <a:r>
              <a:rPr lang="es-MX" sz="1600" kern="100" dirty="0" err="1">
                <a:latin typeface="Verdana Pro" panose="020B0604030504040204" pitchFamily="34" charset="0"/>
                <a:ea typeface="Calibri" panose="020F0502020204030204" pitchFamily="34" charset="0"/>
                <a:cs typeface="Times New Roman" panose="02020603050405020304" pitchFamily="18" charset="0"/>
              </a:rPr>
              <a:t>Millions</a:t>
            </a:r>
            <a:r>
              <a:rPr lang="es-MX" sz="1600" kern="100" dirty="0">
                <a:latin typeface="Verdana Pro" panose="020B0604030504040204" pitchFamily="34" charset="0"/>
                <a:ea typeface="Calibri" panose="020F0502020204030204" pitchFamily="34" charset="0"/>
                <a:cs typeface="Times New Roman" panose="02020603050405020304" pitchFamily="18" charset="0"/>
              </a:rPr>
              <a:t> </a:t>
            </a:r>
            <a:r>
              <a:rPr lang="es-MX" sz="1600" kern="100" dirty="0" err="1">
                <a:latin typeface="Verdana Pro" panose="020B0604030504040204" pitchFamily="34" charset="0"/>
                <a:ea typeface="Calibri" panose="020F0502020204030204" pitchFamily="34" charset="0"/>
                <a:cs typeface="Times New Roman" panose="02020603050405020304" pitchFamily="18" charset="0"/>
              </a:rPr>
              <a:t>of</a:t>
            </a:r>
            <a:r>
              <a:rPr lang="es-MX" sz="1600" kern="100" dirty="0">
                <a:latin typeface="Verdana Pro" panose="020B0604030504040204" pitchFamily="34" charset="0"/>
                <a:ea typeface="Calibri" panose="020F0502020204030204" pitchFamily="34" charset="0"/>
                <a:cs typeface="Times New Roman" panose="02020603050405020304" pitchFamily="18" charset="0"/>
              </a:rPr>
              <a:t> pesos)</a:t>
            </a:r>
            <a:endParaRPr lang="es-MX" sz="1400" kern="100" dirty="0">
              <a:effectLst/>
              <a:latin typeface="Verdana Pro" panose="020B0604030504040204" pitchFamily="34"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7F1FE1E6-1EB3-96A5-9559-2F605D79F479}"/>
              </a:ext>
            </a:extLst>
          </p:cNvPr>
          <p:cNvSpPr txBox="1"/>
          <p:nvPr/>
        </p:nvSpPr>
        <p:spPr>
          <a:xfrm>
            <a:off x="0" y="6293141"/>
            <a:ext cx="12192000" cy="251672"/>
          </a:xfrm>
          <a:prstGeom prst="rect">
            <a:avLst/>
          </a:prstGeom>
          <a:noFill/>
        </p:spPr>
        <p:txBody>
          <a:bodyPr wrap="square">
            <a:spAutoFit/>
          </a:bodyPr>
          <a:lstStyle/>
          <a:p>
            <a:pPr algn="ctr">
              <a:lnSpc>
                <a:spcPct val="115000"/>
              </a:lnSpc>
              <a:spcAft>
                <a:spcPts val="800"/>
              </a:spcAft>
            </a:pPr>
            <a:r>
              <a:rPr lang="en-US" sz="1000" kern="100" dirty="0">
                <a:latin typeface="Verdana Pro" panose="020B0604030504040204" pitchFamily="34" charset="0"/>
                <a:ea typeface="Calibri" panose="020F0502020204030204" pitchFamily="34" charset="0"/>
                <a:cs typeface="Times New Roman" panose="02020603050405020304" pitchFamily="18" charset="0"/>
              </a:rPr>
              <a:t>Source: Own elaboration with data from the 2018 Mexico multi-state input-output matrix (INEGI, 2024).</a:t>
            </a:r>
            <a:endParaRPr lang="es-MX" sz="1400" kern="100" dirty="0">
              <a:effectLst/>
              <a:latin typeface="Verdana Pro" panose="020B0604030504040204" pitchFamily="34" charset="0"/>
              <a:ea typeface="Calibri" panose="020F0502020204030204" pitchFamily="34" charset="0"/>
              <a:cs typeface="Times New Roman" panose="02020603050405020304" pitchFamily="18" charset="0"/>
            </a:endParaRPr>
          </a:p>
        </p:txBody>
      </p:sp>
      <p:pic>
        <p:nvPicPr>
          <p:cNvPr id="10" name="Imagen 9" descr="Mapa&#10;&#10;El contenido generado por IA puede ser incorrecto.">
            <a:extLst>
              <a:ext uri="{FF2B5EF4-FFF2-40B4-BE49-F238E27FC236}">
                <a16:creationId xmlns:a16="http://schemas.microsoft.com/office/drawing/2014/main" id="{BA6F7A36-97D8-8B09-64A6-1D8F058EBCE7}"/>
              </a:ext>
            </a:extLst>
          </p:cNvPr>
          <p:cNvPicPr>
            <a:picLocks noChangeAspect="1"/>
          </p:cNvPicPr>
          <p:nvPr/>
        </p:nvPicPr>
        <p:blipFill>
          <a:blip r:embed="rId3">
            <a:extLst>
              <a:ext uri="{28A0092B-C50C-407E-A947-70E740481C1C}">
                <a14:useLocalDpi xmlns:a14="http://schemas.microsoft.com/office/drawing/2010/main" val="0"/>
              </a:ext>
            </a:extLst>
          </a:blip>
          <a:srcRect b="34127"/>
          <a:stretch/>
        </p:blipFill>
        <p:spPr>
          <a:xfrm>
            <a:off x="294798" y="1121622"/>
            <a:ext cx="7684342" cy="5061906"/>
          </a:xfrm>
          <a:prstGeom prst="rect">
            <a:avLst/>
          </a:prstGeom>
        </p:spPr>
      </p:pic>
      <p:pic>
        <p:nvPicPr>
          <p:cNvPr id="12" name="Imagen 11" descr="Mapa&#10;&#10;El contenido generado por IA puede ser incorrecto.">
            <a:extLst>
              <a:ext uri="{FF2B5EF4-FFF2-40B4-BE49-F238E27FC236}">
                <a16:creationId xmlns:a16="http://schemas.microsoft.com/office/drawing/2014/main" id="{92D256C5-5A64-CC93-E7C7-4C705BE75998}"/>
              </a:ext>
            </a:extLst>
          </p:cNvPr>
          <p:cNvPicPr>
            <a:picLocks noChangeAspect="1"/>
          </p:cNvPicPr>
          <p:nvPr/>
        </p:nvPicPr>
        <p:blipFill>
          <a:blip r:embed="rId4">
            <a:extLst>
              <a:ext uri="{28A0092B-C50C-407E-A947-70E740481C1C}">
                <a14:useLocalDpi xmlns:a14="http://schemas.microsoft.com/office/drawing/2010/main" val="0"/>
              </a:ext>
            </a:extLst>
          </a:blip>
          <a:srcRect t="66668" r="50000" b="786"/>
          <a:stretch/>
        </p:blipFill>
        <p:spPr>
          <a:xfrm>
            <a:off x="7911262" y="1121623"/>
            <a:ext cx="3725378" cy="2530800"/>
          </a:xfrm>
          <a:prstGeom prst="rect">
            <a:avLst/>
          </a:prstGeom>
        </p:spPr>
      </p:pic>
      <p:pic>
        <p:nvPicPr>
          <p:cNvPr id="16" name="Imagen 15" descr="Mapa&#10;&#10;El contenido generado por IA puede ser incorrecto.">
            <a:extLst>
              <a:ext uri="{FF2B5EF4-FFF2-40B4-BE49-F238E27FC236}">
                <a16:creationId xmlns:a16="http://schemas.microsoft.com/office/drawing/2014/main" id="{F927DDA7-688D-F223-9E30-7989C72FBEF7}"/>
              </a:ext>
            </a:extLst>
          </p:cNvPr>
          <p:cNvPicPr>
            <a:picLocks noChangeAspect="1"/>
          </p:cNvPicPr>
          <p:nvPr/>
        </p:nvPicPr>
        <p:blipFill>
          <a:blip r:embed="rId3">
            <a:extLst>
              <a:ext uri="{28A0092B-C50C-407E-A947-70E740481C1C}">
                <a14:useLocalDpi xmlns:a14="http://schemas.microsoft.com/office/drawing/2010/main" val="0"/>
              </a:ext>
            </a:extLst>
          </a:blip>
          <a:srcRect l="50000" t="66667" r="2313"/>
          <a:stretch/>
        </p:blipFill>
        <p:spPr>
          <a:xfrm>
            <a:off x="7911262" y="3663758"/>
            <a:ext cx="3725378" cy="2530800"/>
          </a:xfrm>
          <a:prstGeom prst="rect">
            <a:avLst/>
          </a:prstGeom>
        </p:spPr>
      </p:pic>
    </p:spTree>
    <p:extLst>
      <p:ext uri="{BB962C8B-B14F-4D97-AF65-F5344CB8AC3E}">
        <p14:creationId xmlns:p14="http://schemas.microsoft.com/office/powerpoint/2010/main" val="685981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C912A-6DEE-B3B6-FAC6-F5DBC39D1A46}"/>
            </a:ext>
          </a:extLst>
        </p:cNvPr>
        <p:cNvGrpSpPr/>
        <p:nvPr/>
      </p:nvGrpSpPr>
      <p:grpSpPr>
        <a:xfrm>
          <a:off x="0" y="0"/>
          <a:ext cx="0" cy="0"/>
          <a:chOff x="0" y="0"/>
          <a:chExt cx="0" cy="0"/>
        </a:xfrm>
      </p:grpSpPr>
      <p:sp>
        <p:nvSpPr>
          <p:cNvPr id="2" name="Elipse 1">
            <a:extLst>
              <a:ext uri="{FF2B5EF4-FFF2-40B4-BE49-F238E27FC236}">
                <a16:creationId xmlns:a16="http://schemas.microsoft.com/office/drawing/2014/main" id="{D1CDAFC2-A6C8-2939-9192-8A3516D8E2F2}"/>
              </a:ext>
            </a:extLst>
          </p:cNvPr>
          <p:cNvSpPr/>
          <p:nvPr/>
        </p:nvSpPr>
        <p:spPr>
          <a:xfrm>
            <a:off x="11353800" y="78830"/>
            <a:ext cx="756406" cy="730249"/>
          </a:xfrm>
          <a:prstGeom prst="ellipse">
            <a:avLst/>
          </a:prstGeom>
          <a:solidFill>
            <a:srgbClr val="A8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Elipse 2">
            <a:extLst>
              <a:ext uri="{FF2B5EF4-FFF2-40B4-BE49-F238E27FC236}">
                <a16:creationId xmlns:a16="http://schemas.microsoft.com/office/drawing/2014/main" id="{F92BDBE7-C759-27A0-99E1-AA41D8804187}"/>
              </a:ext>
            </a:extLst>
          </p:cNvPr>
          <p:cNvSpPr/>
          <p:nvPr/>
        </p:nvSpPr>
        <p:spPr>
          <a:xfrm>
            <a:off x="11133239" y="745186"/>
            <a:ext cx="399176" cy="381444"/>
          </a:xfrm>
          <a:prstGeom prst="ellipse">
            <a:avLst/>
          </a:prstGeom>
          <a:solidFill>
            <a:srgbClr val="A8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Rectángulo 6">
            <a:extLst>
              <a:ext uri="{FF2B5EF4-FFF2-40B4-BE49-F238E27FC236}">
                <a16:creationId xmlns:a16="http://schemas.microsoft.com/office/drawing/2014/main" id="{6EF8A2F6-65DB-E344-22B9-937F09ACA72A}"/>
              </a:ext>
            </a:extLst>
          </p:cNvPr>
          <p:cNvSpPr/>
          <p:nvPr/>
        </p:nvSpPr>
        <p:spPr>
          <a:xfrm>
            <a:off x="0" y="6643396"/>
            <a:ext cx="12192000" cy="222992"/>
          </a:xfrm>
          <a:prstGeom prst="rect">
            <a:avLst/>
          </a:prstGeom>
          <a:solidFill>
            <a:srgbClr val="A8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150" dirty="0">
              <a:latin typeface="Verdana Pro" panose="020B0604030504040204" pitchFamily="34" charset="0"/>
            </a:endParaRPr>
          </a:p>
        </p:txBody>
      </p:sp>
      <p:sp>
        <p:nvSpPr>
          <p:cNvPr id="13" name="CuadroTexto 12">
            <a:extLst>
              <a:ext uri="{FF2B5EF4-FFF2-40B4-BE49-F238E27FC236}">
                <a16:creationId xmlns:a16="http://schemas.microsoft.com/office/drawing/2014/main" id="{9C906569-DBAA-2F63-B79A-B4F88FB67CA6}"/>
              </a:ext>
            </a:extLst>
          </p:cNvPr>
          <p:cNvSpPr txBox="1"/>
          <p:nvPr/>
        </p:nvSpPr>
        <p:spPr>
          <a:xfrm>
            <a:off x="981622" y="-81774"/>
            <a:ext cx="10342535" cy="781240"/>
          </a:xfrm>
          <a:prstGeom prst="rect">
            <a:avLst/>
          </a:prstGeom>
          <a:noFill/>
        </p:spPr>
        <p:txBody>
          <a:bodyPr wrap="square">
            <a:spAutoFit/>
          </a:bodyPr>
          <a:lstStyle/>
          <a:p>
            <a:pPr algn="ctr">
              <a:lnSpc>
                <a:spcPct val="150000"/>
              </a:lnSpc>
              <a:spcAft>
                <a:spcPts val="800"/>
              </a:spcAft>
            </a:pPr>
            <a:r>
              <a:rPr lang="en-US" sz="1600" b="1" kern="100" dirty="0">
                <a:latin typeface="Verdana Pro" panose="020B0604030504040204" pitchFamily="34" charset="0"/>
                <a:ea typeface="Calibri" panose="020F0502020204030204" pitchFamily="34" charset="0"/>
                <a:cs typeface="Times New Roman" panose="02020603050405020304" pitchFamily="18" charset="0"/>
              </a:rPr>
              <a:t>Figure 5. Productive Articulation of Sectoral Intermediate Supply with the Federal Entities, 2018</a:t>
            </a:r>
            <a:endParaRPr lang="es-MX" sz="1400" kern="100" dirty="0">
              <a:effectLst/>
              <a:latin typeface="Verdana Pro" panose="020B060403050404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C29B40C0-8CFB-662D-DB6B-B437EF488C08}"/>
              </a:ext>
            </a:extLst>
          </p:cNvPr>
          <p:cNvSpPr txBox="1"/>
          <p:nvPr/>
        </p:nvSpPr>
        <p:spPr>
          <a:xfrm>
            <a:off x="3048719" y="637813"/>
            <a:ext cx="6094562" cy="411908"/>
          </a:xfrm>
          <a:prstGeom prst="rect">
            <a:avLst/>
          </a:prstGeom>
          <a:noFill/>
        </p:spPr>
        <p:txBody>
          <a:bodyPr wrap="square">
            <a:spAutoFit/>
          </a:bodyPr>
          <a:lstStyle/>
          <a:p>
            <a:pPr algn="ctr">
              <a:lnSpc>
                <a:spcPct val="150000"/>
              </a:lnSpc>
              <a:spcAft>
                <a:spcPts val="800"/>
              </a:spcAft>
            </a:pPr>
            <a:r>
              <a:rPr lang="es-MX" sz="1600" kern="100" dirty="0">
                <a:latin typeface="Verdana Pro" panose="020B0604030504040204" pitchFamily="34" charset="0"/>
                <a:ea typeface="Calibri" panose="020F0502020204030204" pitchFamily="34" charset="0"/>
                <a:cs typeface="Times New Roman" panose="02020603050405020304" pitchFamily="18" charset="0"/>
              </a:rPr>
              <a:t>(</a:t>
            </a:r>
            <a:r>
              <a:rPr lang="es-MX" sz="1600" kern="100" dirty="0" err="1">
                <a:latin typeface="Verdana Pro" panose="020B0604030504040204" pitchFamily="34" charset="0"/>
                <a:ea typeface="Calibri" panose="020F0502020204030204" pitchFamily="34" charset="0"/>
                <a:cs typeface="Times New Roman" panose="02020603050405020304" pitchFamily="18" charset="0"/>
              </a:rPr>
              <a:t>Millions</a:t>
            </a:r>
            <a:r>
              <a:rPr lang="es-MX" sz="1600" kern="100" dirty="0">
                <a:latin typeface="Verdana Pro" panose="020B0604030504040204" pitchFamily="34" charset="0"/>
                <a:ea typeface="Calibri" panose="020F0502020204030204" pitchFamily="34" charset="0"/>
                <a:cs typeface="Times New Roman" panose="02020603050405020304" pitchFamily="18" charset="0"/>
              </a:rPr>
              <a:t> </a:t>
            </a:r>
            <a:r>
              <a:rPr lang="es-MX" sz="1600" kern="100" dirty="0" err="1">
                <a:latin typeface="Verdana Pro" panose="020B0604030504040204" pitchFamily="34" charset="0"/>
                <a:ea typeface="Calibri" panose="020F0502020204030204" pitchFamily="34" charset="0"/>
                <a:cs typeface="Times New Roman" panose="02020603050405020304" pitchFamily="18" charset="0"/>
              </a:rPr>
              <a:t>of</a:t>
            </a:r>
            <a:r>
              <a:rPr lang="es-MX" sz="1600" kern="100" dirty="0">
                <a:latin typeface="Verdana Pro" panose="020B0604030504040204" pitchFamily="34" charset="0"/>
                <a:ea typeface="Calibri" panose="020F0502020204030204" pitchFamily="34" charset="0"/>
                <a:cs typeface="Times New Roman" panose="02020603050405020304" pitchFamily="18" charset="0"/>
              </a:rPr>
              <a:t> pesos)</a:t>
            </a:r>
            <a:endParaRPr lang="es-MX" sz="1400" kern="100" dirty="0">
              <a:effectLst/>
              <a:latin typeface="Verdana Pro" panose="020B0604030504040204" pitchFamily="34"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7F1FE1E6-1EB3-96A5-9559-2F605D79F479}"/>
              </a:ext>
            </a:extLst>
          </p:cNvPr>
          <p:cNvSpPr txBox="1"/>
          <p:nvPr/>
        </p:nvSpPr>
        <p:spPr>
          <a:xfrm>
            <a:off x="0" y="6293141"/>
            <a:ext cx="12192000" cy="251672"/>
          </a:xfrm>
          <a:prstGeom prst="rect">
            <a:avLst/>
          </a:prstGeom>
          <a:noFill/>
        </p:spPr>
        <p:txBody>
          <a:bodyPr wrap="square">
            <a:spAutoFit/>
          </a:bodyPr>
          <a:lstStyle/>
          <a:p>
            <a:pPr algn="ctr">
              <a:lnSpc>
                <a:spcPct val="115000"/>
              </a:lnSpc>
              <a:spcAft>
                <a:spcPts val="800"/>
              </a:spcAft>
            </a:pPr>
            <a:r>
              <a:rPr lang="en-US" sz="1000" kern="100" dirty="0">
                <a:latin typeface="Verdana Pro" panose="020B0604030504040204" pitchFamily="34" charset="0"/>
                <a:ea typeface="Calibri" panose="020F0502020204030204" pitchFamily="34" charset="0"/>
                <a:cs typeface="Times New Roman" panose="02020603050405020304" pitchFamily="18" charset="0"/>
              </a:rPr>
              <a:t>Source: Own elaboration with data from the 2018 Mexico multi-state input-output matrix (INEGI, 2024).</a:t>
            </a:r>
            <a:endParaRPr lang="es-MX" sz="1400" kern="100" dirty="0">
              <a:effectLst/>
              <a:latin typeface="Verdana Pro" panose="020B0604030504040204" pitchFamily="34" charset="0"/>
              <a:ea typeface="Calibri" panose="020F0502020204030204" pitchFamily="34" charset="0"/>
              <a:cs typeface="Times New Roman" panose="02020603050405020304" pitchFamily="18" charset="0"/>
            </a:endParaRPr>
          </a:p>
        </p:txBody>
      </p:sp>
      <p:pic>
        <p:nvPicPr>
          <p:cNvPr id="18" name="Imagen 17" descr="Mapa&#10;&#10;El contenido generado por IA puede ser incorrecto.">
            <a:extLst>
              <a:ext uri="{FF2B5EF4-FFF2-40B4-BE49-F238E27FC236}">
                <a16:creationId xmlns:a16="http://schemas.microsoft.com/office/drawing/2014/main" id="{9D7C6539-DFEA-F0BB-2C20-B7D8FBB53C7D}"/>
              </a:ext>
            </a:extLst>
          </p:cNvPr>
          <p:cNvPicPr>
            <a:picLocks noChangeAspect="1"/>
          </p:cNvPicPr>
          <p:nvPr/>
        </p:nvPicPr>
        <p:blipFill>
          <a:blip r:embed="rId3">
            <a:extLst>
              <a:ext uri="{28A0092B-C50C-407E-A947-70E740481C1C}">
                <a14:useLocalDpi xmlns:a14="http://schemas.microsoft.com/office/drawing/2010/main" val="0"/>
              </a:ext>
            </a:extLst>
          </a:blip>
          <a:srcRect t="67262" r="50000"/>
          <a:stretch/>
        </p:blipFill>
        <p:spPr>
          <a:xfrm>
            <a:off x="7810493" y="1296828"/>
            <a:ext cx="3865219" cy="2530800"/>
          </a:xfrm>
          <a:prstGeom prst="rect">
            <a:avLst/>
          </a:prstGeom>
        </p:spPr>
      </p:pic>
      <p:pic>
        <p:nvPicPr>
          <p:cNvPr id="20" name="Imagen 19" descr="Mapa&#10;&#10;El contenido generado por IA puede ser incorrecto.">
            <a:extLst>
              <a:ext uri="{FF2B5EF4-FFF2-40B4-BE49-F238E27FC236}">
                <a16:creationId xmlns:a16="http://schemas.microsoft.com/office/drawing/2014/main" id="{57373F2D-454F-94E9-5240-CF512471635F}"/>
              </a:ext>
            </a:extLst>
          </p:cNvPr>
          <p:cNvPicPr>
            <a:picLocks noChangeAspect="1"/>
          </p:cNvPicPr>
          <p:nvPr/>
        </p:nvPicPr>
        <p:blipFill>
          <a:blip r:embed="rId3">
            <a:extLst>
              <a:ext uri="{28A0092B-C50C-407E-A947-70E740481C1C}">
                <a14:useLocalDpi xmlns:a14="http://schemas.microsoft.com/office/drawing/2010/main" val="0"/>
              </a:ext>
            </a:extLst>
          </a:blip>
          <a:srcRect l="50000" t="67262"/>
          <a:stretch/>
        </p:blipFill>
        <p:spPr>
          <a:xfrm>
            <a:off x="7794996" y="3775092"/>
            <a:ext cx="3865219" cy="2530800"/>
          </a:xfrm>
          <a:prstGeom prst="rect">
            <a:avLst/>
          </a:prstGeom>
        </p:spPr>
      </p:pic>
      <p:pic>
        <p:nvPicPr>
          <p:cNvPr id="22" name="Imagen 21" descr="Mapa&#10;&#10;El contenido generado por IA puede ser incorrecto.">
            <a:extLst>
              <a:ext uri="{FF2B5EF4-FFF2-40B4-BE49-F238E27FC236}">
                <a16:creationId xmlns:a16="http://schemas.microsoft.com/office/drawing/2014/main" id="{05555A2B-802B-A5B3-ACCB-73CA033EDD49}"/>
              </a:ext>
            </a:extLst>
          </p:cNvPr>
          <p:cNvPicPr>
            <a:picLocks noChangeAspect="1"/>
          </p:cNvPicPr>
          <p:nvPr/>
        </p:nvPicPr>
        <p:blipFill>
          <a:blip r:embed="rId4">
            <a:extLst>
              <a:ext uri="{28A0092B-C50C-407E-A947-70E740481C1C}">
                <a14:useLocalDpi xmlns:a14="http://schemas.microsoft.com/office/drawing/2010/main" val="0"/>
              </a:ext>
            </a:extLst>
          </a:blip>
          <a:srcRect b="33730"/>
          <a:stretch/>
        </p:blipFill>
        <p:spPr>
          <a:xfrm>
            <a:off x="137324" y="1193492"/>
            <a:ext cx="7637866" cy="5061600"/>
          </a:xfrm>
          <a:prstGeom prst="rect">
            <a:avLst/>
          </a:prstGeom>
        </p:spPr>
      </p:pic>
    </p:spTree>
    <p:extLst>
      <p:ext uri="{BB962C8B-B14F-4D97-AF65-F5344CB8AC3E}">
        <p14:creationId xmlns:p14="http://schemas.microsoft.com/office/powerpoint/2010/main" val="74256588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12454</TotalTime>
  <Words>2154</Words>
  <Application>Microsoft Office PowerPoint</Application>
  <PresentationFormat>Panorámica</PresentationFormat>
  <Paragraphs>213</Paragraphs>
  <Slides>13</Slides>
  <Notes>13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Calibri</vt:lpstr>
      <vt:lpstr>Calibri Light</vt:lpstr>
      <vt:lpstr>Times New Roman</vt:lpstr>
      <vt:lpstr>Verdana Pro</vt:lpstr>
      <vt:lpstr>Tema de Office</vt:lpstr>
      <vt:lpstr>Presentación de PowerPoint</vt:lpstr>
      <vt:lpstr>Background</vt:lpstr>
      <vt:lpstr>Objective and contribution</vt:lpstr>
      <vt:lpstr>Presentación de PowerPoint</vt:lpstr>
      <vt:lpstr>Presentación de PowerPoint</vt:lpstr>
      <vt:lpstr>Methodological Strategy</vt:lpstr>
      <vt:lpstr>Presentación de PowerPoint</vt:lpstr>
      <vt:lpstr>Presentación de PowerPoint</vt:lpstr>
      <vt:lpstr>Presentación de PowerPoint</vt:lpstr>
      <vt:lpstr>Presentación de PowerPoint</vt:lpstr>
      <vt:lpstr>Final Reflections</vt:lpstr>
      <vt:lpstr>Final Reflections</vt:lpstr>
      <vt:lpstr>Final Reflections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El Salvador Facultad de Ciencias Económicas Escuela de Posgrado Doctorado en Ciencias Económicas</dc:title>
  <dc:creator>Rodrigo Morales</dc:creator>
  <cp:lastModifiedBy>Rodrigo Morales</cp:lastModifiedBy>
  <cp:revision>411</cp:revision>
  <cp:lastPrinted>2022-08-22T19:52:45Z</cp:lastPrinted>
  <dcterms:created xsi:type="dcterms:W3CDTF">2020-07-12T18:32:15Z</dcterms:created>
  <dcterms:modified xsi:type="dcterms:W3CDTF">2025-06-30T01:39:10Z</dcterms:modified>
</cp:coreProperties>
</file>