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403" r:id="rId3"/>
    <p:sldId id="415" r:id="rId4"/>
    <p:sldId id="417" r:id="rId5"/>
    <p:sldId id="418" r:id="rId6"/>
    <p:sldId id="404" r:id="rId7"/>
    <p:sldId id="416" r:id="rId8"/>
    <p:sldId id="428" r:id="rId9"/>
    <p:sldId id="419" r:id="rId10"/>
    <p:sldId id="420" r:id="rId11"/>
    <p:sldId id="422" r:id="rId12"/>
    <p:sldId id="429" r:id="rId13"/>
    <p:sldId id="421" r:id="rId14"/>
    <p:sldId id="425" r:id="rId15"/>
    <p:sldId id="426" r:id="rId16"/>
    <p:sldId id="430" r:id="rId17"/>
    <p:sldId id="431" r:id="rId18"/>
  </p:sldIdLst>
  <p:sldSz cx="12192000" cy="685800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3274CC36-D51A-4B59-93B1-F3F4536E971F}">
          <p14:sldIdLst>
            <p14:sldId id="257"/>
          </p14:sldIdLst>
        </p14:section>
        <p14:section name="Introducción" id="{E217A5F9-7008-4D7F-A333-D34C2876C54B}">
          <p14:sldIdLst>
            <p14:sldId id="403"/>
            <p14:sldId id="415"/>
            <p14:sldId id="417"/>
            <p14:sldId id="418"/>
            <p14:sldId id="404"/>
            <p14:sldId id="416"/>
            <p14:sldId id="428"/>
            <p14:sldId id="419"/>
            <p14:sldId id="420"/>
            <p14:sldId id="422"/>
            <p14:sldId id="429"/>
            <p14:sldId id="421"/>
            <p14:sldId id="425"/>
            <p14:sldId id="426"/>
            <p14:sldId id="430"/>
            <p14:sldId id="4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DBDBDB"/>
    <a:srgbClr val="D3D3D3"/>
    <a:srgbClr val="D96565"/>
    <a:srgbClr val="A8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55085" autoAdjust="0"/>
  </p:normalViewPr>
  <p:slideViewPr>
    <p:cSldViewPr snapToGrid="0">
      <p:cViewPr varScale="1">
        <p:scale>
          <a:sx n="61" d="100"/>
          <a:sy n="61" d="100"/>
        </p:scale>
        <p:origin x="195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Env&#237;os%20a%20Revistas\2024%20Morales-L&#243;pez%20-%20Unequal%20income%20distributions%20exports\Spatial%20Economic%20Analysis\Figures%202%20and%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Env&#237;os%20a%20Revistas\2024%20Morales-L&#243;pez%20-%20Unequal%20income%20distributions%20exports\Spatial%20Economic%20Analysis\Figures%202%20and%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Env&#237;os%20a%20Revistas\2024%20Morales-L&#243;pez%20-%20Unequal%20income%20distributions%20exports\Spatial%20Economic%20Analysis\Figures%202%20and%2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'Figure 2'!$A$2</c:f>
              <c:strCache>
                <c:ptCount val="1"/>
                <c:pt idx="0">
                  <c:v>Primary Sector</c:v>
                </c:pt>
              </c:strCache>
            </c:strRef>
          </c:tx>
          <c:spPr>
            <a:solidFill>
              <a:schemeClr val="accent6">
                <a:lumMod val="75000"/>
              </a:schemeClr>
            </a:solidFill>
            <a:ln>
              <a:noFill/>
            </a:ln>
            <a:effectLst/>
          </c:spPr>
          <c:invertIfNegative val="0"/>
          <c:cat>
            <c:strRef>
              <c:f>'Figure 2'!$B$1:$C$1</c:f>
              <c:strCache>
                <c:ptCount val="2"/>
                <c:pt idx="0">
                  <c:v>Gross Exports</c:v>
                </c:pt>
                <c:pt idx="1">
                  <c:v>Domestic Final Demand</c:v>
                </c:pt>
              </c:strCache>
            </c:strRef>
          </c:cat>
          <c:val>
            <c:numRef>
              <c:f>'Figure 2'!$B$2:$C$2</c:f>
              <c:numCache>
                <c:formatCode>0.00</c:formatCode>
                <c:ptCount val="2"/>
                <c:pt idx="0">
                  <c:v>9.0842943449849098</c:v>
                </c:pt>
                <c:pt idx="1">
                  <c:v>2.0794884365699544</c:v>
                </c:pt>
              </c:numCache>
            </c:numRef>
          </c:val>
          <c:extLst>
            <c:ext xmlns:c16="http://schemas.microsoft.com/office/drawing/2014/chart" uri="{C3380CC4-5D6E-409C-BE32-E72D297353CC}">
              <c16:uniqueId val="{00000000-708E-47A7-B766-DF7614B5FDDC}"/>
            </c:ext>
          </c:extLst>
        </c:ser>
        <c:ser>
          <c:idx val="1"/>
          <c:order val="1"/>
          <c:tx>
            <c:strRef>
              <c:f>'Figure 2'!$A$3</c:f>
              <c:strCache>
                <c:ptCount val="1"/>
                <c:pt idx="0">
                  <c:v>Resource-based Manufacturing</c:v>
                </c:pt>
              </c:strCache>
            </c:strRef>
          </c:tx>
          <c:spPr>
            <a:solidFill>
              <a:schemeClr val="accent6"/>
            </a:solidFill>
            <a:ln>
              <a:noFill/>
            </a:ln>
            <a:effectLst/>
          </c:spPr>
          <c:invertIfNegative val="0"/>
          <c:cat>
            <c:strRef>
              <c:f>'Figure 2'!$B$1:$C$1</c:f>
              <c:strCache>
                <c:ptCount val="2"/>
                <c:pt idx="0">
                  <c:v>Gross Exports</c:v>
                </c:pt>
                <c:pt idx="1">
                  <c:v>Domestic Final Demand</c:v>
                </c:pt>
              </c:strCache>
            </c:strRef>
          </c:cat>
          <c:val>
            <c:numRef>
              <c:f>'Figure 2'!$B$3:$C$3</c:f>
              <c:numCache>
                <c:formatCode>0.00</c:formatCode>
                <c:ptCount val="2"/>
                <c:pt idx="0">
                  <c:v>20.179208139641357</c:v>
                </c:pt>
                <c:pt idx="1">
                  <c:v>16.454432672790222</c:v>
                </c:pt>
              </c:numCache>
            </c:numRef>
          </c:val>
          <c:extLst>
            <c:ext xmlns:c16="http://schemas.microsoft.com/office/drawing/2014/chart" uri="{C3380CC4-5D6E-409C-BE32-E72D297353CC}">
              <c16:uniqueId val="{00000001-708E-47A7-B766-DF7614B5FDDC}"/>
            </c:ext>
          </c:extLst>
        </c:ser>
        <c:ser>
          <c:idx val="2"/>
          <c:order val="2"/>
          <c:tx>
            <c:strRef>
              <c:f>'Figure 2'!$A$4</c:f>
              <c:strCache>
                <c:ptCount val="1"/>
                <c:pt idx="0">
                  <c:v>Technology-based Manufacturing</c:v>
                </c:pt>
              </c:strCache>
            </c:strRef>
          </c:tx>
          <c:spPr>
            <a:solidFill>
              <a:schemeClr val="accent4"/>
            </a:solidFill>
            <a:ln>
              <a:noFill/>
            </a:ln>
            <a:effectLst/>
          </c:spPr>
          <c:invertIfNegative val="0"/>
          <c:cat>
            <c:strRef>
              <c:f>'Figure 2'!$B$1:$C$1</c:f>
              <c:strCache>
                <c:ptCount val="2"/>
                <c:pt idx="0">
                  <c:v>Gross Exports</c:v>
                </c:pt>
                <c:pt idx="1">
                  <c:v>Domestic Final Demand</c:v>
                </c:pt>
              </c:strCache>
            </c:strRef>
          </c:cat>
          <c:val>
            <c:numRef>
              <c:f>'Figure 2'!$B$4:$C$4</c:f>
              <c:numCache>
                <c:formatCode>0.00</c:formatCode>
                <c:ptCount val="2"/>
                <c:pt idx="0">
                  <c:v>55.146023064041557</c:v>
                </c:pt>
                <c:pt idx="1">
                  <c:v>6.9587520551423481</c:v>
                </c:pt>
              </c:numCache>
            </c:numRef>
          </c:val>
          <c:extLst>
            <c:ext xmlns:c16="http://schemas.microsoft.com/office/drawing/2014/chart" uri="{C3380CC4-5D6E-409C-BE32-E72D297353CC}">
              <c16:uniqueId val="{00000002-708E-47A7-B766-DF7614B5FDDC}"/>
            </c:ext>
          </c:extLst>
        </c:ser>
        <c:ser>
          <c:idx val="3"/>
          <c:order val="3"/>
          <c:tx>
            <c:strRef>
              <c:f>'Figure 2'!$A$5</c:f>
              <c:strCache>
                <c:ptCount val="1"/>
                <c:pt idx="0">
                  <c:v>Services</c:v>
                </c:pt>
              </c:strCache>
            </c:strRef>
          </c:tx>
          <c:spPr>
            <a:solidFill>
              <a:schemeClr val="accent5"/>
            </a:solidFill>
            <a:ln>
              <a:noFill/>
            </a:ln>
            <a:effectLst/>
          </c:spPr>
          <c:invertIfNegative val="0"/>
          <c:cat>
            <c:strRef>
              <c:f>'Figure 2'!$B$1:$C$1</c:f>
              <c:strCache>
                <c:ptCount val="2"/>
                <c:pt idx="0">
                  <c:v>Gross Exports</c:v>
                </c:pt>
                <c:pt idx="1">
                  <c:v>Domestic Final Demand</c:v>
                </c:pt>
              </c:strCache>
            </c:strRef>
          </c:cat>
          <c:val>
            <c:numRef>
              <c:f>'Figure 2'!$B$5:$C$5</c:f>
              <c:numCache>
                <c:formatCode>0.00</c:formatCode>
                <c:ptCount val="2"/>
                <c:pt idx="0">
                  <c:v>15.517039476348387</c:v>
                </c:pt>
                <c:pt idx="1">
                  <c:v>61.00184448464271</c:v>
                </c:pt>
              </c:numCache>
            </c:numRef>
          </c:val>
          <c:extLst>
            <c:ext xmlns:c16="http://schemas.microsoft.com/office/drawing/2014/chart" uri="{C3380CC4-5D6E-409C-BE32-E72D297353CC}">
              <c16:uniqueId val="{00000003-708E-47A7-B766-DF7614B5FDDC}"/>
            </c:ext>
          </c:extLst>
        </c:ser>
        <c:ser>
          <c:idx val="4"/>
          <c:order val="4"/>
          <c:tx>
            <c:strRef>
              <c:f>'Figure 2'!$A$6</c:f>
              <c:strCache>
                <c:ptCount val="1"/>
                <c:pt idx="0">
                  <c:v>Utilities</c:v>
                </c:pt>
              </c:strCache>
            </c:strRef>
          </c:tx>
          <c:spPr>
            <a:solidFill>
              <a:schemeClr val="accent4">
                <a:lumMod val="60000"/>
              </a:schemeClr>
            </a:solidFill>
            <a:ln>
              <a:noFill/>
            </a:ln>
            <a:effectLst/>
          </c:spPr>
          <c:invertIfNegative val="0"/>
          <c:cat>
            <c:strRef>
              <c:f>'Figure 2'!$B$1:$C$1</c:f>
              <c:strCache>
                <c:ptCount val="2"/>
                <c:pt idx="0">
                  <c:v>Gross Exports</c:v>
                </c:pt>
                <c:pt idx="1">
                  <c:v>Domestic Final Demand</c:v>
                </c:pt>
              </c:strCache>
            </c:strRef>
          </c:cat>
          <c:val>
            <c:numRef>
              <c:f>'Figure 2'!$B$6:$C$6</c:f>
              <c:numCache>
                <c:formatCode>0.00</c:formatCode>
                <c:ptCount val="2"/>
                <c:pt idx="0">
                  <c:v>4.8721062572890786E-2</c:v>
                </c:pt>
                <c:pt idx="1">
                  <c:v>1.340444096363514</c:v>
                </c:pt>
              </c:numCache>
            </c:numRef>
          </c:val>
          <c:extLst>
            <c:ext xmlns:c16="http://schemas.microsoft.com/office/drawing/2014/chart" uri="{C3380CC4-5D6E-409C-BE32-E72D297353CC}">
              <c16:uniqueId val="{00000004-708E-47A7-B766-DF7614B5FDDC}"/>
            </c:ext>
          </c:extLst>
        </c:ser>
        <c:ser>
          <c:idx val="5"/>
          <c:order val="5"/>
          <c:tx>
            <c:strRef>
              <c:f>'Figure 2'!$A$7</c:f>
              <c:strCache>
                <c:ptCount val="1"/>
                <c:pt idx="0">
                  <c:v>Construction</c:v>
                </c:pt>
              </c:strCache>
            </c:strRef>
          </c:tx>
          <c:spPr>
            <a:solidFill>
              <a:schemeClr val="accent2"/>
            </a:solidFill>
            <a:ln>
              <a:noFill/>
            </a:ln>
            <a:effectLst/>
          </c:spPr>
          <c:invertIfNegative val="0"/>
          <c:cat>
            <c:strRef>
              <c:f>'Figure 2'!$B$1:$C$1</c:f>
              <c:strCache>
                <c:ptCount val="2"/>
                <c:pt idx="0">
                  <c:v>Gross Exports</c:v>
                </c:pt>
                <c:pt idx="1">
                  <c:v>Domestic Final Demand</c:v>
                </c:pt>
              </c:strCache>
            </c:strRef>
          </c:cat>
          <c:val>
            <c:numRef>
              <c:f>'Figure 2'!$B$7:$C$7</c:f>
              <c:numCache>
                <c:formatCode>0.00</c:formatCode>
                <c:ptCount val="2"/>
                <c:pt idx="0">
                  <c:v>2.4713912410882413E-2</c:v>
                </c:pt>
                <c:pt idx="1">
                  <c:v>12.165038254491238</c:v>
                </c:pt>
              </c:numCache>
            </c:numRef>
          </c:val>
          <c:extLst>
            <c:ext xmlns:c16="http://schemas.microsoft.com/office/drawing/2014/chart" uri="{C3380CC4-5D6E-409C-BE32-E72D297353CC}">
              <c16:uniqueId val="{00000005-708E-47A7-B766-DF7614B5FDDC}"/>
            </c:ext>
          </c:extLst>
        </c:ser>
        <c:dLbls>
          <c:showLegendKey val="0"/>
          <c:showVal val="0"/>
          <c:showCatName val="0"/>
          <c:showSerName val="0"/>
          <c:showPercent val="0"/>
          <c:showBubbleSize val="0"/>
        </c:dLbls>
        <c:gapWidth val="150"/>
        <c:overlap val="100"/>
        <c:axId val="1669035280"/>
        <c:axId val="1669036720"/>
      </c:barChart>
      <c:catAx>
        <c:axId val="1669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9036720"/>
        <c:crosses val="autoZero"/>
        <c:auto val="1"/>
        <c:lblAlgn val="ctr"/>
        <c:lblOffset val="100"/>
        <c:noMultiLvlLbl val="0"/>
      </c:catAx>
      <c:valAx>
        <c:axId val="166903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9035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s-MX"/>
              <a:t>LABOR COMPENSATION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'Figure 3'!$B$2</c:f>
              <c:strCache>
                <c:ptCount val="1"/>
                <c:pt idx="0">
                  <c:v>Gross Exports</c:v>
                </c:pt>
              </c:strCache>
            </c:strRef>
          </c:tx>
          <c:spPr>
            <a:solidFill>
              <a:schemeClr val="accent6"/>
            </a:solidFill>
            <a:ln>
              <a:noFill/>
            </a:ln>
            <a:effectLst/>
          </c:spPr>
          <c:invertIfNegative val="0"/>
          <c:cat>
            <c:strRef>
              <c:f>'Figure 3'!$A$3:$A$6</c:f>
              <c:strCache>
                <c:ptCount val="4"/>
                <c:pt idx="0">
                  <c:v>Primary Sector</c:v>
                </c:pt>
                <c:pt idx="1">
                  <c:v>Resource-based Manufacturing</c:v>
                </c:pt>
                <c:pt idx="2">
                  <c:v>Technology-based Manufacturing</c:v>
                </c:pt>
                <c:pt idx="3">
                  <c:v>Services</c:v>
                </c:pt>
              </c:strCache>
            </c:strRef>
          </c:cat>
          <c:val>
            <c:numRef>
              <c:f>'Figure 3'!$B$3:$B$6</c:f>
              <c:numCache>
                <c:formatCode>General</c:formatCode>
                <c:ptCount val="4"/>
                <c:pt idx="0">
                  <c:v>88.289191539202605</c:v>
                </c:pt>
                <c:pt idx="1">
                  <c:v>284.85872977960952</c:v>
                </c:pt>
                <c:pt idx="2">
                  <c:v>562.1971408764208</c:v>
                </c:pt>
                <c:pt idx="3">
                  <c:v>275.86966415751431</c:v>
                </c:pt>
              </c:numCache>
            </c:numRef>
          </c:val>
          <c:extLst>
            <c:ext xmlns:c16="http://schemas.microsoft.com/office/drawing/2014/chart" uri="{C3380CC4-5D6E-409C-BE32-E72D297353CC}">
              <c16:uniqueId val="{00000000-89A5-4C55-9630-F18FFE97B379}"/>
            </c:ext>
          </c:extLst>
        </c:ser>
        <c:ser>
          <c:idx val="1"/>
          <c:order val="1"/>
          <c:tx>
            <c:strRef>
              <c:f>'Figure 3'!$C$2</c:f>
              <c:strCache>
                <c:ptCount val="1"/>
                <c:pt idx="0">
                  <c:v>Domestic Final Demand</c:v>
                </c:pt>
              </c:strCache>
            </c:strRef>
          </c:tx>
          <c:spPr>
            <a:solidFill>
              <a:schemeClr val="accent5"/>
            </a:solidFill>
            <a:ln>
              <a:noFill/>
            </a:ln>
            <a:effectLst/>
          </c:spPr>
          <c:invertIfNegative val="0"/>
          <c:cat>
            <c:strRef>
              <c:f>'Figure 3'!$A$3:$A$6</c:f>
              <c:strCache>
                <c:ptCount val="4"/>
                <c:pt idx="0">
                  <c:v>Primary Sector</c:v>
                </c:pt>
                <c:pt idx="1">
                  <c:v>Resource-based Manufacturing</c:v>
                </c:pt>
                <c:pt idx="2">
                  <c:v>Technology-based Manufacturing</c:v>
                </c:pt>
                <c:pt idx="3">
                  <c:v>Services</c:v>
                </c:pt>
              </c:strCache>
            </c:strRef>
          </c:cat>
          <c:val>
            <c:numRef>
              <c:f>'Figure 3'!$C$3:$C$6</c:f>
              <c:numCache>
                <c:formatCode>General</c:formatCode>
                <c:ptCount val="4"/>
                <c:pt idx="0">
                  <c:v>59.206433630616772</c:v>
                </c:pt>
                <c:pt idx="1">
                  <c:v>505.55165301328805</c:v>
                </c:pt>
                <c:pt idx="2">
                  <c:v>142.83309662423957</c:v>
                </c:pt>
                <c:pt idx="3">
                  <c:v>4176.9185946042062</c:v>
                </c:pt>
              </c:numCache>
            </c:numRef>
          </c:val>
          <c:extLst>
            <c:ext xmlns:c16="http://schemas.microsoft.com/office/drawing/2014/chart" uri="{C3380CC4-5D6E-409C-BE32-E72D297353CC}">
              <c16:uniqueId val="{00000001-89A5-4C55-9630-F18FFE97B379}"/>
            </c:ext>
          </c:extLst>
        </c:ser>
        <c:dLbls>
          <c:showLegendKey val="0"/>
          <c:showVal val="0"/>
          <c:showCatName val="0"/>
          <c:showSerName val="0"/>
          <c:showPercent val="0"/>
          <c:showBubbleSize val="0"/>
        </c:dLbls>
        <c:gapWidth val="219"/>
        <c:overlap val="-27"/>
        <c:axId val="1231919887"/>
        <c:axId val="1231917967"/>
      </c:barChart>
      <c:catAx>
        <c:axId val="123191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31917967"/>
        <c:crosses val="autoZero"/>
        <c:auto val="1"/>
        <c:lblAlgn val="ctr"/>
        <c:lblOffset val="100"/>
        <c:noMultiLvlLbl val="0"/>
      </c:catAx>
      <c:valAx>
        <c:axId val="1231917967"/>
        <c:scaling>
          <c:orientation val="minMax"/>
          <c:max val="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s-MX"/>
                  <a:t>Billions of pesos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3191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s-MX"/>
              <a:t>GROSS OPERATING SURPLUS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'Figure 3'!$B$8</c:f>
              <c:strCache>
                <c:ptCount val="1"/>
                <c:pt idx="0">
                  <c:v>Gross Exports</c:v>
                </c:pt>
              </c:strCache>
            </c:strRef>
          </c:tx>
          <c:spPr>
            <a:solidFill>
              <a:schemeClr val="accent6"/>
            </a:solidFill>
            <a:ln>
              <a:noFill/>
            </a:ln>
            <a:effectLst/>
          </c:spPr>
          <c:invertIfNegative val="0"/>
          <c:cat>
            <c:strRef>
              <c:f>'Figure 3'!$A$9:$A$12</c:f>
              <c:strCache>
                <c:ptCount val="4"/>
                <c:pt idx="0">
                  <c:v>Primary Sector</c:v>
                </c:pt>
                <c:pt idx="1">
                  <c:v>Resource-based Manufacturing</c:v>
                </c:pt>
                <c:pt idx="2">
                  <c:v>Technology-based Manufacturing</c:v>
                </c:pt>
                <c:pt idx="3">
                  <c:v>Services</c:v>
                </c:pt>
              </c:strCache>
            </c:strRef>
          </c:cat>
          <c:val>
            <c:numRef>
              <c:f>'Figure 3'!$B$9:$B$12</c:f>
              <c:numCache>
                <c:formatCode>General</c:formatCode>
                <c:ptCount val="4"/>
                <c:pt idx="0">
                  <c:v>614.04177361554707</c:v>
                </c:pt>
                <c:pt idx="1">
                  <c:v>847.28726465686873</c:v>
                </c:pt>
                <c:pt idx="2">
                  <c:v>1654.9584155403229</c:v>
                </c:pt>
                <c:pt idx="3">
                  <c:v>966.59049745853645</c:v>
                </c:pt>
              </c:numCache>
            </c:numRef>
          </c:val>
          <c:extLst>
            <c:ext xmlns:c16="http://schemas.microsoft.com/office/drawing/2014/chart" uri="{C3380CC4-5D6E-409C-BE32-E72D297353CC}">
              <c16:uniqueId val="{00000000-0F24-4DB7-A6FD-0090BEEA9E8F}"/>
            </c:ext>
          </c:extLst>
        </c:ser>
        <c:ser>
          <c:idx val="1"/>
          <c:order val="1"/>
          <c:tx>
            <c:strRef>
              <c:f>'Figure 3'!$C$8</c:f>
              <c:strCache>
                <c:ptCount val="1"/>
                <c:pt idx="0">
                  <c:v>Domestic Final Demand</c:v>
                </c:pt>
              </c:strCache>
            </c:strRef>
          </c:tx>
          <c:spPr>
            <a:solidFill>
              <a:schemeClr val="accent5"/>
            </a:solidFill>
            <a:ln>
              <a:noFill/>
            </a:ln>
            <a:effectLst/>
          </c:spPr>
          <c:invertIfNegative val="0"/>
          <c:cat>
            <c:strRef>
              <c:f>'Figure 3'!$A$9:$A$12</c:f>
              <c:strCache>
                <c:ptCount val="4"/>
                <c:pt idx="0">
                  <c:v>Primary Sector</c:v>
                </c:pt>
                <c:pt idx="1">
                  <c:v>Resource-based Manufacturing</c:v>
                </c:pt>
                <c:pt idx="2">
                  <c:v>Technology-based Manufacturing</c:v>
                </c:pt>
                <c:pt idx="3">
                  <c:v>Services</c:v>
                </c:pt>
              </c:strCache>
            </c:strRef>
          </c:cat>
          <c:val>
            <c:numRef>
              <c:f>'Figure 3'!$C$9:$C$12</c:f>
              <c:numCache>
                <c:formatCode>General</c:formatCode>
                <c:ptCount val="4"/>
                <c:pt idx="0">
                  <c:v>331.45164847600807</c:v>
                </c:pt>
                <c:pt idx="1">
                  <c:v>2043.312244989326</c:v>
                </c:pt>
                <c:pt idx="2">
                  <c:v>555.15604359937015</c:v>
                </c:pt>
                <c:pt idx="3">
                  <c:v>7684.4580513248602</c:v>
                </c:pt>
              </c:numCache>
            </c:numRef>
          </c:val>
          <c:extLst>
            <c:ext xmlns:c16="http://schemas.microsoft.com/office/drawing/2014/chart" uri="{C3380CC4-5D6E-409C-BE32-E72D297353CC}">
              <c16:uniqueId val="{00000001-0F24-4DB7-A6FD-0090BEEA9E8F}"/>
            </c:ext>
          </c:extLst>
        </c:ser>
        <c:dLbls>
          <c:showLegendKey val="0"/>
          <c:showVal val="0"/>
          <c:showCatName val="0"/>
          <c:showSerName val="0"/>
          <c:showPercent val="0"/>
          <c:showBubbleSize val="0"/>
        </c:dLbls>
        <c:gapWidth val="219"/>
        <c:overlap val="-27"/>
        <c:axId val="1231919887"/>
        <c:axId val="1231917967"/>
      </c:barChart>
      <c:catAx>
        <c:axId val="123191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31917967"/>
        <c:crosses val="autoZero"/>
        <c:auto val="1"/>
        <c:lblAlgn val="ctr"/>
        <c:lblOffset val="100"/>
        <c:noMultiLvlLbl val="0"/>
      </c:catAx>
      <c:valAx>
        <c:axId val="1231917967"/>
        <c:scaling>
          <c:orientation val="minMax"/>
          <c:max val="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s-MX"/>
                  <a:t>Billions of pesos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3191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6252DE-493E-461C-90B9-DFE979D5F834}" type="datetimeFigureOut">
              <a:rPr lang="en-US" smtClean="0"/>
              <a:t>6/29/2025</a:t>
            </a:fld>
            <a:endParaRPr lang="en-US"/>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1FC37DE-C844-4395-A773-D401BC2B5D72}" type="slidenum">
              <a:rPr lang="en-US" smtClean="0"/>
              <a:t>‹Nº›</a:t>
            </a:fld>
            <a:endParaRPr lang="en-US"/>
          </a:p>
        </p:txBody>
      </p:sp>
    </p:spTree>
    <p:extLst>
      <p:ext uri="{BB962C8B-B14F-4D97-AF65-F5344CB8AC3E}">
        <p14:creationId xmlns:p14="http://schemas.microsoft.com/office/powerpoint/2010/main" val="349208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3360860-F979-4E8E-A2BD-F9B9D07F8061}" type="slidenum">
              <a:rPr lang="es-MX" smtClean="0"/>
              <a:t>1</a:t>
            </a:fld>
            <a:endParaRPr lang="es-MX"/>
          </a:p>
        </p:txBody>
      </p:sp>
    </p:spTree>
    <p:extLst>
      <p:ext uri="{BB962C8B-B14F-4D97-AF65-F5344CB8AC3E}">
        <p14:creationId xmlns:p14="http://schemas.microsoft.com/office/powerpoint/2010/main" val="297381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EA13-CCED-AA34-C78D-984F4EC844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D3652A-FC94-AB50-7A83-FA5AF3651E3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42AFC1A-38F0-ED7E-55D5-30A6E3D2D715}"/>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Although</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most</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northern</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states</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specialize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in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tech-based</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manufacturing</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only</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Nuevo León and Coahuila are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among</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states</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that</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most</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capture labor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compensation</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generated</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by</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both</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domestic</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and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external</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demand</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role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of</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Mexico City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through</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provision</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of</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services</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for</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both</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domestic</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market</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and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exports</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is</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central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for</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the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functioning</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of</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Mexican</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 productive </a:t>
            </a:r>
            <a:r>
              <a:rPr lang="es-MX" sz="1200" kern="100" dirty="0" err="1">
                <a:effectLst/>
                <a:latin typeface="Verdana Pro" panose="020B0604030504040204" pitchFamily="34" charset="0"/>
                <a:ea typeface="Calibri" panose="020F0502020204030204" pitchFamily="34" charset="0"/>
                <a:cs typeface="Times New Roman" panose="02020603050405020304" pitchFamily="18" charset="0"/>
              </a:rPr>
              <a:t>structure</a:t>
            </a:r>
            <a:r>
              <a:rPr lang="es-MX" sz="1200" kern="100" dirty="0">
                <a:effectLst/>
                <a:latin typeface="Verdana Pro" panose="020B0604030504040204" pitchFamily="34" charset="0"/>
                <a:ea typeface="Calibri" panose="020F0502020204030204" pitchFamily="34" charset="0"/>
                <a:cs typeface="Times New Roman" panose="02020603050405020304" pitchFamily="18" charset="0"/>
              </a:rPr>
              <a:t>.</a:t>
            </a: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s-MX" sz="1200" kern="100" dirty="0">
              <a:effectLst/>
              <a:latin typeface="Verdana Pro" panose="020B0604030504040204" pitchFamily="34"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kern="100" dirty="0">
                <a:effectLst/>
                <a:latin typeface="Verdana Pro" panose="020B0604030504040204" pitchFamily="34" charset="0"/>
                <a:ea typeface="Calibri" panose="020F0502020204030204" pitchFamily="34" charset="0"/>
                <a:cs typeface="Times New Roman" panose="02020603050405020304" pitchFamily="18" charset="0"/>
              </a:rPr>
              <a:t>Generally, the Northern </a:t>
            </a:r>
            <a:r>
              <a:rPr lang="en-US" sz="1200" kern="100" dirty="0" err="1">
                <a:effectLst/>
                <a:latin typeface="Verdana Pro" panose="020B0604030504040204" pitchFamily="34" charset="0"/>
                <a:ea typeface="Calibri" panose="020F0502020204030204" pitchFamily="34" charset="0"/>
                <a:cs typeface="Times New Roman" panose="02020603050405020304" pitchFamily="18" charset="0"/>
              </a:rPr>
              <a:t>macroregion</a:t>
            </a:r>
            <a:r>
              <a:rPr lang="en-US" sz="1200" kern="100" dirty="0">
                <a:effectLst/>
                <a:latin typeface="Verdana Pro" panose="020B0604030504040204" pitchFamily="34" charset="0"/>
                <a:ea typeface="Calibri" panose="020F0502020204030204" pitchFamily="34" charset="0"/>
                <a:cs typeface="Times New Roman" panose="02020603050405020304" pitchFamily="18" charset="0"/>
              </a:rPr>
              <a:t> captures more labor compensation associated with exports, while the Central </a:t>
            </a:r>
            <a:r>
              <a:rPr lang="en-US" sz="1200" kern="100" dirty="0" err="1">
                <a:effectLst/>
                <a:latin typeface="Verdana Pro" panose="020B0604030504040204" pitchFamily="34" charset="0"/>
                <a:ea typeface="Calibri" panose="020F0502020204030204" pitchFamily="34" charset="0"/>
                <a:cs typeface="Times New Roman" panose="02020603050405020304" pitchFamily="18" charset="0"/>
              </a:rPr>
              <a:t>macroregion</a:t>
            </a:r>
            <a:r>
              <a:rPr lang="en-US" sz="1200" kern="100" dirty="0">
                <a:effectLst/>
                <a:latin typeface="Verdana Pro" panose="020B0604030504040204" pitchFamily="34" charset="0"/>
                <a:ea typeface="Calibri" panose="020F0502020204030204" pitchFamily="34" charset="0"/>
                <a:cs typeface="Times New Roman" panose="02020603050405020304" pitchFamily="18" charset="0"/>
              </a:rPr>
              <a:t> captures more compensation generated by production to satisfy domestic final demand.</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800" b="0" i="0" dirty="0">
                <a:solidFill>
                  <a:srgbClr val="000000"/>
                </a:solidFill>
                <a:effectLst/>
                <a:latin typeface="TimesNewRomanPSMT"/>
              </a:rPr>
              <a:t>Except for the oil operations in Campeche and Tabasco, the Southern </a:t>
            </a:r>
            <a:r>
              <a:rPr lang="en-US" sz="1800" b="0" i="0" dirty="0" err="1">
                <a:solidFill>
                  <a:srgbClr val="000000"/>
                </a:solidFill>
                <a:effectLst/>
                <a:latin typeface="TimesNewRomanPSMT"/>
              </a:rPr>
              <a:t>macroregion</a:t>
            </a:r>
            <a:r>
              <a:rPr lang="en-US" sz="1800" b="0" i="0" dirty="0">
                <a:solidFill>
                  <a:srgbClr val="000000"/>
                </a:solidFill>
                <a:effectLst/>
                <a:latin typeface="TimesNewRomanPSMT"/>
              </a:rPr>
              <a:t>, along with the subregion formed by Baja California Sur and Sinaloa, shows disconnection from the productive dynamics, both in terms of exports and domestic final demand.</a:t>
            </a:r>
            <a:br>
              <a:rPr lang="en-US" dirty="0"/>
            </a:br>
            <a:endParaRPr lang="en-US" sz="1200" kern="100" dirty="0">
              <a:effectLst/>
              <a:latin typeface="Verdana Pro" panose="020B0604030504040204" pitchFamily="34"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s-MX" sz="1200" kern="100" dirty="0">
              <a:effectLst/>
              <a:latin typeface="Verdana Pro" panose="020B0604030504040204" pitchFamily="34"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ts val="0"/>
              </a:spcBef>
              <a:spcAft>
                <a:spcPts val="0"/>
              </a:spcAft>
              <a:buClrTx/>
              <a:buSzTx/>
              <a:buFontTx/>
              <a:buChar char="-"/>
              <a:tabLst/>
              <a:defRPr/>
            </a:pPr>
            <a:endParaRPr lang="es-MX" sz="2000" kern="100" dirty="0">
              <a:effectLst/>
              <a:latin typeface="Verdana Pro" panose="020B0604030504040204" pitchFamily="34" charset="0"/>
              <a:ea typeface="Calibri" panose="020F0502020204030204" pitchFamily="34" charset="0"/>
              <a:cs typeface="Times New Roman" panose="02020603050405020304" pitchFamily="18" charset="0"/>
            </a:endParaRPr>
          </a:p>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C758D0BB-1521-8A72-9222-07B33B1AF468}"/>
              </a:ext>
            </a:extLst>
          </p:cNvPr>
          <p:cNvSpPr>
            <a:spLocks noGrp="1"/>
          </p:cNvSpPr>
          <p:nvPr>
            <p:ph type="sldNum" sz="quarter" idx="5"/>
          </p:nvPr>
        </p:nvSpPr>
        <p:spPr/>
        <p:txBody>
          <a:bodyPr/>
          <a:lstStyle/>
          <a:p>
            <a:fld id="{C1FC37DE-C844-4395-A773-D401BC2B5D72}" type="slidenum">
              <a:rPr lang="en-US" smtClean="0"/>
              <a:t>10</a:t>
            </a:fld>
            <a:endParaRPr lang="en-US"/>
          </a:p>
        </p:txBody>
      </p:sp>
    </p:spTree>
    <p:extLst>
      <p:ext uri="{BB962C8B-B14F-4D97-AF65-F5344CB8AC3E}">
        <p14:creationId xmlns:p14="http://schemas.microsoft.com/office/powerpoint/2010/main" val="1952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307F-0545-286A-10BF-76CBD13B04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373D95D-5B9F-4114-0362-EF277CBED8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9FA997A-DF72-FCEC-1328-16233B4EB5A9}"/>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8FD2CA10-9029-94F3-C9E1-769D798872B7}"/>
              </a:ext>
            </a:extLst>
          </p:cNvPr>
          <p:cNvSpPr>
            <a:spLocks noGrp="1"/>
          </p:cNvSpPr>
          <p:nvPr>
            <p:ph type="sldNum" sz="quarter" idx="5"/>
          </p:nvPr>
        </p:nvSpPr>
        <p:spPr/>
        <p:txBody>
          <a:bodyPr/>
          <a:lstStyle/>
          <a:p>
            <a:fld id="{C1FC37DE-C844-4395-A773-D401BC2B5D72}" type="slidenum">
              <a:rPr lang="en-US" smtClean="0"/>
              <a:t>11</a:t>
            </a:fld>
            <a:endParaRPr lang="en-US"/>
          </a:p>
        </p:txBody>
      </p:sp>
    </p:spTree>
    <p:extLst>
      <p:ext uri="{BB962C8B-B14F-4D97-AF65-F5344CB8AC3E}">
        <p14:creationId xmlns:p14="http://schemas.microsoft.com/office/powerpoint/2010/main" val="64059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307F-0545-286A-10BF-76CBD13B04B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373D95D-5B9F-4114-0362-EF277CBED8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9FA997A-DF72-FCEC-1328-16233B4EB5A9}"/>
              </a:ext>
            </a:extLst>
          </p:cNvPr>
          <p:cNvSpPr>
            <a:spLocks noGrp="1"/>
          </p:cNvSpPr>
          <p:nvPr>
            <p:ph type="body" idx="1"/>
          </p:nvPr>
        </p:nvSpPr>
        <p:spPr/>
        <p:txBody>
          <a:bodyPr/>
          <a:lstStyle/>
          <a:p>
            <a:pPr marL="181240" indent="-181240">
              <a:buFontTx/>
              <a:buChar char="-"/>
            </a:pPr>
            <a:r>
              <a:rPr lang="en-US" sz="1800" b="0" i="0" dirty="0">
                <a:solidFill>
                  <a:srgbClr val="000000"/>
                </a:solidFill>
                <a:effectLst/>
                <a:latin typeface="TimesNewRomanPSMT"/>
              </a:rPr>
              <a:t>As with labor compensation, the surplus is unevenly distributed among the states, with the Central </a:t>
            </a:r>
            <a:r>
              <a:rPr lang="en-US" sz="1800" b="0" i="0" dirty="0" err="1">
                <a:solidFill>
                  <a:srgbClr val="000000"/>
                </a:solidFill>
                <a:effectLst/>
                <a:latin typeface="TimesNewRomanPSMT"/>
              </a:rPr>
              <a:t>macroregion</a:t>
            </a:r>
            <a:r>
              <a:rPr lang="en-US" sz="1800" b="0" i="0" dirty="0">
                <a:solidFill>
                  <a:srgbClr val="000000"/>
                </a:solidFill>
                <a:effectLst/>
                <a:latin typeface="TimesNewRomanPSMT"/>
              </a:rPr>
              <a:t> being the most linked to the domestic market and the Northern </a:t>
            </a:r>
            <a:r>
              <a:rPr lang="en-US" sz="1800" b="0" i="0" dirty="0" err="1">
                <a:solidFill>
                  <a:srgbClr val="000000"/>
                </a:solidFill>
                <a:effectLst/>
                <a:latin typeface="TimesNewRomanPSMT"/>
              </a:rPr>
              <a:t>macroregion</a:t>
            </a:r>
            <a:r>
              <a:rPr lang="en-US" sz="1800" b="0" i="0" dirty="0">
                <a:solidFill>
                  <a:srgbClr val="000000"/>
                </a:solidFill>
                <a:effectLst/>
                <a:latin typeface="TimesNewRomanPSMT"/>
              </a:rPr>
              <a:t> capturing the most surplus associated with exports.</a:t>
            </a:r>
          </a:p>
          <a:p>
            <a:pPr marL="181240" indent="-181240">
              <a:buFontTx/>
              <a:buChar char="-"/>
            </a:pPr>
            <a:r>
              <a:rPr lang="en-US" sz="1800" b="0" i="0" dirty="0">
                <a:solidFill>
                  <a:srgbClr val="000000"/>
                </a:solidFill>
                <a:effectLst/>
                <a:latin typeface="TimesNewRomanPSMT"/>
              </a:rPr>
              <a:t>In general, the results for both the labor compensation and gross operating surplus show that the Southwestern, Baja California Pacific Coast and Yucatán Peninsula Regions contribute very little in generating surplus </a:t>
            </a:r>
            <a:r>
              <a:rPr lang="en-US" sz="1800" b="0" i="0" dirty="0" err="1">
                <a:solidFill>
                  <a:srgbClr val="000000"/>
                </a:solidFill>
                <a:effectLst/>
                <a:latin typeface="TimesNewRomanPSMT"/>
              </a:rPr>
              <a:t>linkled</a:t>
            </a:r>
            <a:r>
              <a:rPr lang="en-US" sz="1800" b="0" i="0" dirty="0">
                <a:solidFill>
                  <a:srgbClr val="000000"/>
                </a:solidFill>
                <a:effectLst/>
                <a:latin typeface="TimesNewRomanPSMT"/>
              </a:rPr>
              <a:t> to production for domestic and external markets.</a:t>
            </a:r>
          </a:p>
          <a:p>
            <a:pPr marL="181240" indent="-181240">
              <a:buFontTx/>
              <a:buChar char="-"/>
            </a:pPr>
            <a:r>
              <a:rPr lang="en-US" sz="1800" b="0" i="0" dirty="0">
                <a:solidFill>
                  <a:srgbClr val="000000"/>
                </a:solidFill>
                <a:effectLst/>
                <a:latin typeface="TimesNewRomanPSMT"/>
              </a:rPr>
              <a:t>A regional development policy should aim to connect these three subregions with the national productive structure</a:t>
            </a:r>
            <a:br>
              <a:rPr lang="en-US" dirty="0"/>
            </a:b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8FD2CA10-9029-94F3-C9E1-769D798872B7}"/>
              </a:ext>
            </a:extLst>
          </p:cNvPr>
          <p:cNvSpPr>
            <a:spLocks noGrp="1"/>
          </p:cNvSpPr>
          <p:nvPr>
            <p:ph type="sldNum" sz="quarter" idx="5"/>
          </p:nvPr>
        </p:nvSpPr>
        <p:spPr/>
        <p:txBody>
          <a:bodyPr/>
          <a:lstStyle/>
          <a:p>
            <a:fld id="{C1FC37DE-C844-4395-A773-D401BC2B5D72}" type="slidenum">
              <a:rPr lang="en-US" smtClean="0"/>
              <a:t>12</a:t>
            </a:fld>
            <a:endParaRPr lang="en-US"/>
          </a:p>
        </p:txBody>
      </p:sp>
    </p:spTree>
    <p:extLst>
      <p:ext uri="{BB962C8B-B14F-4D97-AF65-F5344CB8AC3E}">
        <p14:creationId xmlns:p14="http://schemas.microsoft.com/office/powerpoint/2010/main" val="36259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8A4A5-6226-54BD-97BF-E33B703B58D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BD1A1E5-9F5B-7D6B-1ECF-A2431DD8633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6142E80-7215-647A-571C-2AB703B4C283}"/>
              </a:ext>
            </a:extLst>
          </p:cNvPr>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higher the value in the Gini column 1, the greater the degree of regional inequality.</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In almost all sectoral categories, except for tech-based manufacturing in the case of surplus, the labor compensation and gross operating surplus linked to export production are distributed more unequally among federal entities than in the case of domestic final demand.</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Gini is decomposed in two terms: Gini between Neighbors (gwGini, 2) and Gini between non-neighbors (nsGini, 3)</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results show that in all cases, the largest part of the inequality degree is explained by the inequality between entities that don’t share borders. This indicates that a state’s capacity to capture value-added depends on the capacity of a neighboring state.</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last columns shows the participation of the inequality between neighbors (column 4) and between non-neighbors (column 5) in the total inequality degree. </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lower the value in the gwGinif column (4), the greater the relevance of externalities in the dynamics of regional inequality associated with the distribution of value-added generated by the internal and external demand.</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 results show that the production destined to external demand have more spatial spillovers in the neighboring entities than the production destined to satisfy the domestic final demand.</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In general, the results indicate that a development policy designed to boost exports will have more localized effects than one that promotes production for the domestic market.</a:t>
            </a:r>
          </a:p>
          <a:p>
            <a:pPr marL="638440" marR="0" lvl="1" indent="-181240" algn="l" defTabSz="914400" rtl="0" eaLnBrk="1" fontAlgn="auto" latinLnBrk="0" hangingPunct="1">
              <a:lnSpc>
                <a:spcPct val="100000"/>
              </a:lnSpc>
              <a:spcBef>
                <a:spcPts val="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Therefore, phenomena such as Nearshoring risk increasing regional inequality if not accompanied by appropriate policies.</a:t>
            </a:r>
            <a:endParaRPr lang="es-MX" noProof="0" dirty="0"/>
          </a:p>
        </p:txBody>
      </p:sp>
      <p:sp>
        <p:nvSpPr>
          <p:cNvPr id="4" name="Marcador de número de diapositiva 3">
            <a:extLst>
              <a:ext uri="{FF2B5EF4-FFF2-40B4-BE49-F238E27FC236}">
                <a16:creationId xmlns:a16="http://schemas.microsoft.com/office/drawing/2014/main" id="{32F061E6-D585-20AD-3CCC-CA978881A7DB}"/>
              </a:ext>
            </a:extLst>
          </p:cNvPr>
          <p:cNvSpPr>
            <a:spLocks noGrp="1"/>
          </p:cNvSpPr>
          <p:nvPr>
            <p:ph type="sldNum" sz="quarter" idx="5"/>
          </p:nvPr>
        </p:nvSpPr>
        <p:spPr/>
        <p:txBody>
          <a:bodyPr/>
          <a:lstStyle/>
          <a:p>
            <a:fld id="{C1FC37DE-C844-4395-A773-D401BC2B5D72}" type="slidenum">
              <a:rPr lang="en-US" smtClean="0"/>
              <a:t>13</a:t>
            </a:fld>
            <a:endParaRPr lang="en-US"/>
          </a:p>
        </p:txBody>
      </p:sp>
    </p:spTree>
    <p:extLst>
      <p:ext uri="{BB962C8B-B14F-4D97-AF65-F5344CB8AC3E}">
        <p14:creationId xmlns:p14="http://schemas.microsoft.com/office/powerpoint/2010/main" val="1667002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DECDE-B30D-92DE-C564-273C97C09D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E45F3FF-0C19-7597-2CF4-DA4E79CC0C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F04A46-F56C-FFE4-4917-096FD47FA05B}"/>
              </a:ext>
            </a:extLst>
          </p:cNvPr>
          <p:cNvSpPr>
            <a:spLocks noGrp="1"/>
          </p:cNvSpPr>
          <p:nvPr>
            <p:ph type="body" idx="1"/>
          </p:nvPr>
        </p:nvSpPr>
        <p:spPr/>
        <p:txBody>
          <a:bodyPr/>
          <a:lstStyle/>
          <a:p>
            <a:pPr marL="181240" indent="-181240">
              <a:buFontTx/>
              <a:buChar char="-"/>
            </a:pPr>
            <a:r>
              <a:rPr lang="es-MX" b="0" noProof="0" dirty="0"/>
              <a:t>In </a:t>
            </a:r>
            <a:r>
              <a:rPr lang="es-MX" b="0" noProof="0" dirty="0" err="1"/>
              <a:t>comparison</a:t>
            </a:r>
            <a:r>
              <a:rPr lang="es-MX" b="0" noProof="0" dirty="0"/>
              <a:t> </a:t>
            </a:r>
            <a:r>
              <a:rPr lang="es-MX" b="0" noProof="0" dirty="0" err="1"/>
              <a:t>with</a:t>
            </a:r>
            <a:r>
              <a:rPr lang="es-MX" b="0" noProof="0" dirty="0"/>
              <a:t> </a:t>
            </a:r>
            <a:r>
              <a:rPr lang="es-MX" b="0" noProof="0" dirty="0" err="1"/>
              <a:t>the</a:t>
            </a:r>
            <a:r>
              <a:rPr lang="es-MX" b="0" noProof="0" dirty="0"/>
              <a:t> </a:t>
            </a:r>
            <a:r>
              <a:rPr lang="es-MX" b="0" noProof="0" dirty="0" err="1"/>
              <a:t>domestic</a:t>
            </a:r>
            <a:r>
              <a:rPr lang="es-MX" b="0" noProof="0" dirty="0"/>
              <a:t> final </a:t>
            </a:r>
            <a:r>
              <a:rPr lang="es-MX" b="0" noProof="0" dirty="0" err="1"/>
              <a:t>demand</a:t>
            </a:r>
            <a:r>
              <a:rPr lang="es-MX" b="0" noProof="0" dirty="0"/>
              <a:t>, </a:t>
            </a:r>
            <a:r>
              <a:rPr lang="es-MX" b="0" noProof="0" dirty="0" err="1"/>
              <a:t>the</a:t>
            </a:r>
            <a:r>
              <a:rPr lang="es-MX" b="0" noProof="0" dirty="0"/>
              <a:t> </a:t>
            </a:r>
            <a:r>
              <a:rPr lang="es-MX" b="0" noProof="0" dirty="0" err="1"/>
              <a:t>income</a:t>
            </a:r>
            <a:r>
              <a:rPr lang="es-MX" b="0" noProof="0" dirty="0"/>
              <a:t> </a:t>
            </a:r>
            <a:r>
              <a:rPr lang="es-MX" b="0" noProof="0" dirty="0" err="1"/>
              <a:t>generated</a:t>
            </a:r>
            <a:r>
              <a:rPr lang="es-MX" b="0" noProof="0" dirty="0"/>
              <a:t> </a:t>
            </a:r>
            <a:r>
              <a:rPr lang="es-MX" b="0" noProof="0" dirty="0" err="1"/>
              <a:t>by</a:t>
            </a:r>
            <a:r>
              <a:rPr lang="es-MX" b="0" noProof="0" dirty="0"/>
              <a:t> </a:t>
            </a:r>
            <a:r>
              <a:rPr lang="es-MX" b="0" noProof="0" dirty="0" err="1"/>
              <a:t>exports</a:t>
            </a:r>
            <a:r>
              <a:rPr lang="es-MX" b="0" noProof="0" dirty="0"/>
              <a:t> –</a:t>
            </a:r>
            <a:r>
              <a:rPr lang="es-MX" b="0" noProof="0" dirty="0" err="1"/>
              <a:t>direct</a:t>
            </a:r>
            <a:r>
              <a:rPr lang="es-MX" b="0" noProof="0" dirty="0"/>
              <a:t> </a:t>
            </a:r>
            <a:r>
              <a:rPr lang="es-MX" b="0" noProof="0" dirty="0" err="1"/>
              <a:t>or</a:t>
            </a:r>
            <a:r>
              <a:rPr lang="es-MX" b="0" noProof="0" dirty="0"/>
              <a:t> </a:t>
            </a:r>
            <a:r>
              <a:rPr lang="es-MX" b="0" noProof="0" dirty="0" err="1"/>
              <a:t>indirect</a:t>
            </a:r>
            <a:r>
              <a:rPr lang="es-MX" b="0" noProof="0" dirty="0"/>
              <a:t>- </a:t>
            </a:r>
            <a:r>
              <a:rPr lang="es-MX" b="0" noProof="0" dirty="0" err="1"/>
              <a:t>is</a:t>
            </a:r>
            <a:r>
              <a:rPr lang="es-MX" b="0" noProof="0" dirty="0"/>
              <a:t> </a:t>
            </a:r>
            <a:r>
              <a:rPr lang="es-MX" b="0" noProof="0" dirty="0" err="1"/>
              <a:t>distributed</a:t>
            </a:r>
            <a:r>
              <a:rPr lang="es-MX" b="0" noProof="0" dirty="0"/>
              <a:t> more </a:t>
            </a:r>
            <a:r>
              <a:rPr lang="es-MX" b="0" noProof="0" dirty="0" err="1"/>
              <a:t>unequally</a:t>
            </a:r>
            <a:r>
              <a:rPr lang="es-MX" b="0" noProof="0" dirty="0"/>
              <a:t> </a:t>
            </a:r>
            <a:r>
              <a:rPr lang="es-MX" b="0" noProof="0" dirty="0" err="1"/>
              <a:t>to</a:t>
            </a:r>
            <a:r>
              <a:rPr lang="es-MX" b="0" noProof="0" dirty="0"/>
              <a:t> </a:t>
            </a:r>
            <a:r>
              <a:rPr lang="es-MX" b="0" noProof="0" dirty="0" err="1"/>
              <a:t>the</a:t>
            </a:r>
            <a:r>
              <a:rPr lang="es-MX" b="0" noProof="0" dirty="0"/>
              <a:t> </a:t>
            </a:r>
            <a:r>
              <a:rPr lang="es-MX" b="0" noProof="0" dirty="0" err="1"/>
              <a:t>detriment</a:t>
            </a:r>
            <a:r>
              <a:rPr lang="es-MX" b="0" noProof="0" dirty="0"/>
              <a:t> </a:t>
            </a:r>
            <a:r>
              <a:rPr lang="es-MX" b="0" noProof="0" dirty="0" err="1"/>
              <a:t>of</a:t>
            </a:r>
            <a:r>
              <a:rPr lang="es-MX" b="0" noProof="0" dirty="0"/>
              <a:t> </a:t>
            </a:r>
            <a:r>
              <a:rPr lang="es-MX" b="0" noProof="0" dirty="0" err="1"/>
              <a:t>workers</a:t>
            </a:r>
            <a:r>
              <a:rPr lang="es-MX" b="0" noProof="0" dirty="0"/>
              <a:t> </a:t>
            </a:r>
            <a:r>
              <a:rPr lang="es-MX" b="0" noProof="0" dirty="0" err="1"/>
              <a:t>across</a:t>
            </a:r>
            <a:r>
              <a:rPr lang="es-MX" b="0" noProof="0" dirty="0"/>
              <a:t> </a:t>
            </a:r>
            <a:r>
              <a:rPr lang="es-MX" b="0" noProof="0" dirty="0" err="1"/>
              <a:t>all</a:t>
            </a:r>
            <a:r>
              <a:rPr lang="es-MX" b="0" noProof="0" dirty="0"/>
              <a:t> </a:t>
            </a:r>
            <a:r>
              <a:rPr lang="es-MX" b="0" noProof="0" dirty="0" err="1"/>
              <a:t>states</a:t>
            </a:r>
            <a:r>
              <a:rPr lang="es-MX" b="0" noProof="0" dirty="0"/>
              <a:t>.</a:t>
            </a:r>
          </a:p>
          <a:p>
            <a:pPr marL="181240" indent="-181240">
              <a:buFontTx/>
              <a:buChar char="-"/>
            </a:pPr>
            <a:r>
              <a:rPr lang="es-MX" b="0" noProof="0" dirty="0"/>
              <a:t>In </a:t>
            </a:r>
            <a:r>
              <a:rPr lang="es-MX" b="0" noProof="0" dirty="0" err="1"/>
              <a:t>comparison</a:t>
            </a:r>
            <a:r>
              <a:rPr lang="es-MX" b="0" noProof="0" dirty="0"/>
              <a:t> </a:t>
            </a:r>
            <a:r>
              <a:rPr lang="es-MX" b="0" noProof="0" dirty="0" err="1"/>
              <a:t>with</a:t>
            </a:r>
            <a:r>
              <a:rPr lang="es-MX" b="0" noProof="0" dirty="0"/>
              <a:t> </a:t>
            </a:r>
            <a:r>
              <a:rPr lang="es-MX" b="0" noProof="0" dirty="0" err="1"/>
              <a:t>companies</a:t>
            </a:r>
            <a:r>
              <a:rPr lang="es-MX" b="0" noProof="0" dirty="0"/>
              <a:t> </a:t>
            </a:r>
            <a:r>
              <a:rPr lang="es-MX" b="0" noProof="0" dirty="0" err="1"/>
              <a:t>that</a:t>
            </a:r>
            <a:r>
              <a:rPr lang="es-MX" b="0" noProof="0" dirty="0"/>
              <a:t> produce inputs </a:t>
            </a:r>
            <a:r>
              <a:rPr lang="es-MX" b="0" noProof="0" dirty="0" err="1"/>
              <a:t>used</a:t>
            </a:r>
            <a:r>
              <a:rPr lang="es-MX" b="0" noProof="0" dirty="0"/>
              <a:t> in </a:t>
            </a:r>
            <a:r>
              <a:rPr lang="es-MX" b="0" noProof="0" dirty="0" err="1"/>
              <a:t>the</a:t>
            </a:r>
            <a:r>
              <a:rPr lang="es-MX" b="0" noProof="0" dirty="0"/>
              <a:t> </a:t>
            </a:r>
            <a:r>
              <a:rPr lang="es-MX" b="0" noProof="0" dirty="0" err="1"/>
              <a:t>production</a:t>
            </a:r>
            <a:r>
              <a:rPr lang="es-MX" b="0" noProof="0" dirty="0"/>
              <a:t> </a:t>
            </a:r>
            <a:r>
              <a:rPr lang="es-MX" b="0" noProof="0" dirty="0" err="1"/>
              <a:t>process</a:t>
            </a:r>
            <a:r>
              <a:rPr lang="es-MX" b="0" noProof="0" dirty="0"/>
              <a:t> </a:t>
            </a:r>
            <a:r>
              <a:rPr lang="es-MX" b="0" noProof="0" dirty="0" err="1"/>
              <a:t>of</a:t>
            </a:r>
            <a:r>
              <a:rPr lang="es-MX" b="0" noProof="0" dirty="0"/>
              <a:t> </a:t>
            </a:r>
            <a:r>
              <a:rPr lang="es-MX" b="0" noProof="0" dirty="0" err="1"/>
              <a:t>exports</a:t>
            </a:r>
            <a:r>
              <a:rPr lang="es-MX" b="0" noProof="0" dirty="0"/>
              <a:t>, </a:t>
            </a:r>
            <a:r>
              <a:rPr lang="es-MX" b="0" noProof="0" dirty="0" err="1"/>
              <a:t>income</a:t>
            </a:r>
            <a:r>
              <a:rPr lang="es-MX" b="0" noProof="0" dirty="0"/>
              <a:t> </a:t>
            </a:r>
            <a:r>
              <a:rPr lang="es-MX" b="0" noProof="0" dirty="0" err="1"/>
              <a:t>generated</a:t>
            </a:r>
            <a:r>
              <a:rPr lang="es-MX" b="0" noProof="0" dirty="0"/>
              <a:t> </a:t>
            </a:r>
            <a:r>
              <a:rPr lang="es-MX" b="0" noProof="0" dirty="0" err="1"/>
              <a:t>by</a:t>
            </a:r>
            <a:r>
              <a:rPr lang="es-MX" b="0" noProof="0" dirty="0"/>
              <a:t> </a:t>
            </a:r>
            <a:r>
              <a:rPr lang="es-MX" b="0" noProof="0" dirty="0" err="1"/>
              <a:t>companies</a:t>
            </a:r>
            <a:r>
              <a:rPr lang="es-MX" b="0" noProof="0" dirty="0"/>
              <a:t> </a:t>
            </a:r>
            <a:r>
              <a:rPr lang="es-MX" b="0" noProof="0" dirty="0" err="1"/>
              <a:t>that</a:t>
            </a:r>
            <a:r>
              <a:rPr lang="es-MX" b="0" noProof="0" dirty="0"/>
              <a:t> </a:t>
            </a:r>
            <a:r>
              <a:rPr lang="es-MX" b="0" noProof="0" dirty="0" err="1"/>
              <a:t>export</a:t>
            </a:r>
            <a:r>
              <a:rPr lang="es-MX" b="0" noProof="0" dirty="0"/>
              <a:t> </a:t>
            </a:r>
            <a:r>
              <a:rPr lang="es-MX" b="0" noProof="0" dirty="0" err="1"/>
              <a:t>directly</a:t>
            </a:r>
            <a:r>
              <a:rPr lang="es-MX" b="0" noProof="0" dirty="0"/>
              <a:t> </a:t>
            </a:r>
            <a:r>
              <a:rPr lang="es-MX" b="0" noProof="0" dirty="0" err="1"/>
              <a:t>tends</a:t>
            </a:r>
            <a:r>
              <a:rPr lang="es-MX" b="0" noProof="0" dirty="0"/>
              <a:t> </a:t>
            </a:r>
            <a:r>
              <a:rPr lang="es-MX" b="0" noProof="0" dirty="0" err="1"/>
              <a:t>to</a:t>
            </a:r>
            <a:r>
              <a:rPr lang="es-MX" b="0" noProof="0" dirty="0"/>
              <a:t> be </a:t>
            </a:r>
            <a:r>
              <a:rPr lang="es-MX" b="0" noProof="0" dirty="0" err="1"/>
              <a:t>distributed</a:t>
            </a:r>
            <a:r>
              <a:rPr lang="es-MX" b="0" noProof="0" dirty="0"/>
              <a:t> more </a:t>
            </a:r>
            <a:r>
              <a:rPr lang="es-MX" b="0" noProof="0" dirty="0" err="1"/>
              <a:t>inequally</a:t>
            </a:r>
            <a:r>
              <a:rPr lang="es-MX" b="0" noProof="0" dirty="0"/>
              <a:t> in favor </a:t>
            </a:r>
            <a:r>
              <a:rPr lang="es-MX" b="0" noProof="0" dirty="0" err="1"/>
              <a:t>of</a:t>
            </a:r>
            <a:r>
              <a:rPr lang="es-MX" b="0" noProof="0" dirty="0"/>
              <a:t> capital.</a:t>
            </a:r>
          </a:p>
          <a:p>
            <a:pPr marL="181240" indent="-181240">
              <a:buFontTx/>
              <a:buChar char="-"/>
            </a:pPr>
            <a:r>
              <a:rPr lang="es-MX" b="0" noProof="0" dirty="0" err="1"/>
              <a:t>The</a:t>
            </a:r>
            <a:r>
              <a:rPr lang="es-MX" b="0" noProof="0" dirty="0"/>
              <a:t> </a:t>
            </a:r>
            <a:r>
              <a:rPr lang="es-MX" b="0" noProof="0" dirty="0" err="1"/>
              <a:t>multinationals</a:t>
            </a:r>
            <a:r>
              <a:rPr lang="es-MX" b="0" noProof="0" dirty="0"/>
              <a:t> </a:t>
            </a:r>
            <a:r>
              <a:rPr lang="es-MX" b="0" noProof="0" dirty="0" err="1"/>
              <a:t>have</a:t>
            </a:r>
            <a:r>
              <a:rPr lang="es-MX" b="0" noProof="0" dirty="0"/>
              <a:t> a </a:t>
            </a:r>
            <a:r>
              <a:rPr lang="es-MX" b="0" noProof="0" dirty="0" err="1"/>
              <a:t>strong</a:t>
            </a:r>
            <a:r>
              <a:rPr lang="es-MX" b="0" noProof="0" dirty="0"/>
              <a:t> </a:t>
            </a:r>
            <a:r>
              <a:rPr lang="es-MX" b="0" noProof="0" dirty="0" err="1"/>
              <a:t>presence</a:t>
            </a:r>
            <a:r>
              <a:rPr lang="es-MX" b="0" noProof="0" dirty="0"/>
              <a:t> in </a:t>
            </a:r>
            <a:r>
              <a:rPr lang="es-MX" b="0" noProof="0" dirty="0" err="1"/>
              <a:t>the</a:t>
            </a:r>
            <a:r>
              <a:rPr lang="es-MX" b="0" noProof="0" dirty="0"/>
              <a:t> </a:t>
            </a:r>
            <a:r>
              <a:rPr lang="es-MX" b="0" noProof="0" dirty="0" err="1"/>
              <a:t>Mexican</a:t>
            </a:r>
            <a:r>
              <a:rPr lang="es-MX" b="0" noProof="0" dirty="0"/>
              <a:t> </a:t>
            </a:r>
            <a:r>
              <a:rPr lang="es-MX" b="0" noProof="0" dirty="0" err="1"/>
              <a:t>production</a:t>
            </a:r>
            <a:r>
              <a:rPr lang="es-MX" b="0" noProof="0" dirty="0"/>
              <a:t> </a:t>
            </a:r>
            <a:r>
              <a:rPr lang="es-MX" b="0" noProof="0" dirty="0" err="1"/>
              <a:t>process</a:t>
            </a:r>
            <a:r>
              <a:rPr lang="es-MX" b="0" noProof="0" dirty="0"/>
              <a:t> </a:t>
            </a:r>
            <a:r>
              <a:rPr lang="es-MX" b="0" noProof="0" dirty="0" err="1"/>
              <a:t>of</a:t>
            </a:r>
            <a:r>
              <a:rPr lang="es-MX" b="0" noProof="0" dirty="0"/>
              <a:t> </a:t>
            </a:r>
            <a:r>
              <a:rPr lang="es-MX" b="0" noProof="0" dirty="0" err="1"/>
              <a:t>exports</a:t>
            </a:r>
            <a:r>
              <a:rPr lang="es-MX" b="0" noProof="0" dirty="0"/>
              <a:t>, so a </a:t>
            </a:r>
            <a:r>
              <a:rPr lang="es-MX" b="0" noProof="0" dirty="0" err="1"/>
              <a:t>large</a:t>
            </a:r>
            <a:r>
              <a:rPr lang="es-MX" b="0" noProof="0" dirty="0"/>
              <a:t> share </a:t>
            </a:r>
            <a:r>
              <a:rPr lang="es-MX" b="0" noProof="0" dirty="0" err="1"/>
              <a:t>of</a:t>
            </a:r>
            <a:r>
              <a:rPr lang="es-MX" b="0" noProof="0" dirty="0"/>
              <a:t> </a:t>
            </a:r>
            <a:r>
              <a:rPr lang="es-MX" b="0" noProof="0" dirty="0" err="1"/>
              <a:t>the</a:t>
            </a:r>
            <a:r>
              <a:rPr lang="es-MX" b="0" noProof="0" dirty="0"/>
              <a:t> surplus </a:t>
            </a:r>
            <a:r>
              <a:rPr lang="es-MX" b="0" noProof="0" dirty="0" err="1"/>
              <a:t>is</a:t>
            </a:r>
            <a:r>
              <a:rPr lang="es-MX" b="0" noProof="0" dirty="0"/>
              <a:t> </a:t>
            </a:r>
            <a:r>
              <a:rPr lang="es-MX" b="0" noProof="0" dirty="0" err="1"/>
              <a:t>expected</a:t>
            </a:r>
            <a:r>
              <a:rPr lang="es-MX" b="0" noProof="0" dirty="0"/>
              <a:t> </a:t>
            </a:r>
            <a:r>
              <a:rPr lang="es-MX" b="0" noProof="0" dirty="0" err="1"/>
              <a:t>to</a:t>
            </a:r>
            <a:r>
              <a:rPr lang="es-MX" b="0" noProof="0" dirty="0"/>
              <a:t> </a:t>
            </a:r>
            <a:r>
              <a:rPr lang="es-MX" b="0" noProof="0" dirty="0" err="1"/>
              <a:t>return</a:t>
            </a:r>
            <a:r>
              <a:rPr lang="es-MX" b="0" noProof="0" dirty="0"/>
              <a:t> </a:t>
            </a:r>
            <a:r>
              <a:rPr lang="es-MX" b="0" noProof="0" dirty="0" err="1"/>
              <a:t>to</a:t>
            </a:r>
            <a:r>
              <a:rPr lang="es-MX" b="0" noProof="0" dirty="0"/>
              <a:t> </a:t>
            </a:r>
            <a:r>
              <a:rPr lang="es-MX" b="0" noProof="0" dirty="0" err="1"/>
              <a:t>the</a:t>
            </a:r>
            <a:r>
              <a:rPr lang="es-MX" b="0" noProof="0" dirty="0"/>
              <a:t> </a:t>
            </a:r>
            <a:r>
              <a:rPr lang="es-MX" b="0" noProof="0" dirty="0" err="1"/>
              <a:t>contries</a:t>
            </a:r>
            <a:r>
              <a:rPr lang="es-MX" b="0" noProof="0" dirty="0"/>
              <a:t> </a:t>
            </a:r>
            <a:r>
              <a:rPr lang="es-MX" b="0" noProof="0" dirty="0" err="1"/>
              <a:t>where</a:t>
            </a:r>
            <a:r>
              <a:rPr lang="es-MX" b="0" noProof="0" dirty="0"/>
              <a:t> </a:t>
            </a:r>
            <a:r>
              <a:rPr lang="es-MX" b="0" noProof="0" dirty="0" err="1"/>
              <a:t>headquarters</a:t>
            </a:r>
            <a:r>
              <a:rPr lang="es-MX" b="0" noProof="0" dirty="0"/>
              <a:t> are </a:t>
            </a:r>
            <a:r>
              <a:rPr lang="es-MX" b="0" noProof="0" dirty="0" err="1"/>
              <a:t>located</a:t>
            </a:r>
            <a:r>
              <a:rPr lang="es-MX" b="0" noProof="0" dirty="0"/>
              <a:t>.</a:t>
            </a:r>
          </a:p>
          <a:p>
            <a:pPr marL="181240" indent="-181240">
              <a:buFontTx/>
              <a:buChar char="-"/>
            </a:pPr>
            <a:r>
              <a:rPr lang="es-MX" b="0" noProof="0" dirty="0" err="1"/>
              <a:t>Policies</a:t>
            </a:r>
            <a:r>
              <a:rPr lang="es-MX" b="0" noProof="0" dirty="0"/>
              <a:t> </a:t>
            </a:r>
            <a:r>
              <a:rPr lang="es-MX" b="0" noProof="0" dirty="0" err="1"/>
              <a:t>aimed</a:t>
            </a:r>
            <a:r>
              <a:rPr lang="es-MX" b="0" noProof="0" dirty="0"/>
              <a:t> at </a:t>
            </a:r>
            <a:r>
              <a:rPr lang="es-MX" b="0" noProof="0" dirty="0" err="1"/>
              <a:t>promoting</a:t>
            </a:r>
            <a:r>
              <a:rPr lang="es-MX" b="0" noProof="0" dirty="0"/>
              <a:t> </a:t>
            </a:r>
            <a:r>
              <a:rPr lang="es-MX" b="0" noProof="0" dirty="0" err="1"/>
              <a:t>production</a:t>
            </a:r>
            <a:r>
              <a:rPr lang="es-MX" b="0" noProof="0" dirty="0"/>
              <a:t> </a:t>
            </a:r>
            <a:r>
              <a:rPr lang="es-MX" b="0" noProof="0" dirty="0" err="1"/>
              <a:t>for</a:t>
            </a:r>
            <a:r>
              <a:rPr lang="es-MX" b="0" noProof="0" dirty="0"/>
              <a:t> </a:t>
            </a:r>
            <a:r>
              <a:rPr lang="es-MX" b="0" noProof="0" dirty="0" err="1"/>
              <a:t>the</a:t>
            </a:r>
            <a:r>
              <a:rPr lang="es-MX" b="0" noProof="0" dirty="0"/>
              <a:t> </a:t>
            </a:r>
            <a:r>
              <a:rPr lang="es-MX" b="0" noProof="0" dirty="0" err="1"/>
              <a:t>domestic</a:t>
            </a:r>
            <a:r>
              <a:rPr lang="es-MX" b="0" noProof="0" dirty="0"/>
              <a:t> </a:t>
            </a:r>
            <a:r>
              <a:rPr lang="es-MX" b="0" noProof="0" dirty="0" err="1"/>
              <a:t>market</a:t>
            </a:r>
            <a:r>
              <a:rPr lang="es-MX" b="0" noProof="0" dirty="0"/>
              <a:t> </a:t>
            </a:r>
            <a:r>
              <a:rPr lang="es-MX" b="0" noProof="0" dirty="0" err="1"/>
              <a:t>will</a:t>
            </a:r>
            <a:r>
              <a:rPr lang="es-MX" b="0" noProof="0" dirty="0"/>
              <a:t> be </a:t>
            </a:r>
            <a:r>
              <a:rPr lang="es-MX" b="0" noProof="0" dirty="0" err="1"/>
              <a:t>distributed</a:t>
            </a:r>
            <a:r>
              <a:rPr lang="es-MX" b="0" noProof="0" dirty="0"/>
              <a:t> more </a:t>
            </a:r>
            <a:r>
              <a:rPr lang="es-MX" b="0" noProof="0" dirty="0" err="1"/>
              <a:t>favorably</a:t>
            </a:r>
            <a:r>
              <a:rPr lang="es-MX" b="0" noProof="0" dirty="0"/>
              <a:t> </a:t>
            </a:r>
            <a:r>
              <a:rPr lang="es-MX" b="0" noProof="0" dirty="0" err="1"/>
              <a:t>toward</a:t>
            </a:r>
            <a:r>
              <a:rPr lang="es-MX" b="0" noProof="0" dirty="0"/>
              <a:t> </a:t>
            </a:r>
            <a:r>
              <a:rPr lang="es-MX" b="0" noProof="0" dirty="0" err="1"/>
              <a:t>workers</a:t>
            </a:r>
            <a:r>
              <a:rPr lang="es-MX" b="0" noProof="0" dirty="0"/>
              <a:t> </a:t>
            </a:r>
            <a:r>
              <a:rPr lang="es-MX" b="0" noProof="0" dirty="0" err="1"/>
              <a:t>thank</a:t>
            </a:r>
            <a:r>
              <a:rPr lang="es-MX" b="0" noProof="0" dirty="0"/>
              <a:t> </a:t>
            </a:r>
            <a:r>
              <a:rPr lang="es-MX" b="0" noProof="0" dirty="0" err="1"/>
              <a:t>income</a:t>
            </a:r>
            <a:r>
              <a:rPr lang="es-MX" b="0" noProof="0" dirty="0"/>
              <a:t> </a:t>
            </a:r>
            <a:r>
              <a:rPr lang="es-MX" b="0" noProof="0" dirty="0" err="1"/>
              <a:t>genrated</a:t>
            </a:r>
            <a:r>
              <a:rPr lang="es-MX" b="0" noProof="0" dirty="0"/>
              <a:t> </a:t>
            </a:r>
            <a:r>
              <a:rPr lang="es-MX" b="0" noProof="0" dirty="0" err="1"/>
              <a:t>by</a:t>
            </a:r>
            <a:r>
              <a:rPr lang="es-MX" b="0" noProof="0" dirty="0"/>
              <a:t> </a:t>
            </a:r>
            <a:r>
              <a:rPr lang="es-MX" b="0" noProof="0" dirty="0" err="1"/>
              <a:t>policies</a:t>
            </a:r>
            <a:r>
              <a:rPr lang="es-MX" b="0" noProof="0" dirty="0"/>
              <a:t> </a:t>
            </a:r>
            <a:r>
              <a:rPr lang="es-MX" b="0" noProof="0" dirty="0" err="1"/>
              <a:t>that</a:t>
            </a:r>
            <a:r>
              <a:rPr lang="es-MX" b="0" noProof="0" dirty="0"/>
              <a:t> </a:t>
            </a:r>
            <a:r>
              <a:rPr lang="es-MX" b="0" noProof="0" dirty="0" err="1"/>
              <a:t>support</a:t>
            </a:r>
            <a:r>
              <a:rPr lang="es-MX" b="0" noProof="0" dirty="0"/>
              <a:t> </a:t>
            </a:r>
            <a:r>
              <a:rPr lang="es-MX" b="0" noProof="0" dirty="0" err="1"/>
              <a:t>exports</a:t>
            </a:r>
            <a:r>
              <a:rPr lang="es-MX" b="0" noProof="0" dirty="0"/>
              <a:t>.</a:t>
            </a:r>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endParaRPr lang="es-MX" b="0" noProof="0" dirty="0"/>
          </a:p>
          <a:p>
            <a:pPr marL="181240" indent="-181240">
              <a:buFontTx/>
              <a:buChar char="-"/>
            </a:pPr>
            <a:r>
              <a:rPr lang="es-MX" b="0" noProof="0" dirty="0"/>
              <a:t>Las exportaciones generan mayor desigualdad a favor del excedente en comparación con la producción destinada a la demanda interna.</a:t>
            </a:r>
          </a:p>
          <a:p>
            <a:pPr marL="181240" indent="-181240">
              <a:buFontTx/>
              <a:buChar char="-"/>
            </a:pPr>
            <a:r>
              <a:rPr lang="es-MX" b="0" noProof="0" dirty="0"/>
              <a:t>Las exportaciones directas tienden a generar más desigualdad a favor del excedente en comparación con las indirectas.</a:t>
            </a:r>
          </a:p>
          <a:p>
            <a:pPr marL="181240" indent="-181240">
              <a:buFontTx/>
              <a:buChar char="-"/>
            </a:pPr>
            <a:r>
              <a:rPr lang="es-MX" b="0" noProof="0" dirty="0"/>
              <a:t>Promedios CENTRO: 19.89, 22.42, 31.5</a:t>
            </a:r>
          </a:p>
          <a:p>
            <a:pPr marL="181240" indent="-181240">
              <a:buFontTx/>
              <a:buChar char="-"/>
            </a:pPr>
            <a:r>
              <a:rPr lang="es-MX" b="0" noProof="0" dirty="0"/>
              <a:t>Promedios NORTE: 25.8, 22.7, 31.8</a:t>
            </a:r>
          </a:p>
          <a:p>
            <a:pPr marL="181240" indent="-181240">
              <a:buFontTx/>
              <a:buChar char="-"/>
            </a:pPr>
            <a:r>
              <a:rPr lang="es-MX" b="0" noProof="0" dirty="0"/>
              <a:t>Promedios SUR: 20.3, 22.3, 29.8</a:t>
            </a:r>
          </a:p>
          <a:p>
            <a:pPr marL="181240" indent="-181240">
              <a:buFontTx/>
              <a:buChar char="-"/>
            </a:pPr>
            <a:br>
              <a:rPr lang="es-MX" b="0" noProof="0" dirty="0"/>
            </a:br>
            <a:endParaRPr lang="es-MX" b="0"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16000DCC-8B04-9412-F8DE-92E1E56260B5}"/>
              </a:ext>
            </a:extLst>
          </p:cNvPr>
          <p:cNvSpPr>
            <a:spLocks noGrp="1"/>
          </p:cNvSpPr>
          <p:nvPr>
            <p:ph type="sldNum" sz="quarter" idx="5"/>
          </p:nvPr>
        </p:nvSpPr>
        <p:spPr/>
        <p:txBody>
          <a:bodyPr/>
          <a:lstStyle/>
          <a:p>
            <a:fld id="{C1FC37DE-C844-4395-A773-D401BC2B5D72}" type="slidenum">
              <a:rPr lang="en-US" smtClean="0"/>
              <a:t>14</a:t>
            </a:fld>
            <a:endParaRPr lang="en-US"/>
          </a:p>
        </p:txBody>
      </p:sp>
    </p:spTree>
    <p:extLst>
      <p:ext uri="{BB962C8B-B14F-4D97-AF65-F5344CB8AC3E}">
        <p14:creationId xmlns:p14="http://schemas.microsoft.com/office/powerpoint/2010/main" val="154202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15</a:t>
            </a:fld>
            <a:endParaRPr lang="en-US"/>
          </a:p>
        </p:txBody>
      </p:sp>
    </p:spTree>
    <p:extLst>
      <p:ext uri="{BB962C8B-B14F-4D97-AF65-F5344CB8AC3E}">
        <p14:creationId xmlns:p14="http://schemas.microsoft.com/office/powerpoint/2010/main" val="368272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16</a:t>
            </a:fld>
            <a:endParaRPr lang="en-US"/>
          </a:p>
        </p:txBody>
      </p:sp>
    </p:spTree>
    <p:extLst>
      <p:ext uri="{BB962C8B-B14F-4D97-AF65-F5344CB8AC3E}">
        <p14:creationId xmlns:p14="http://schemas.microsoft.com/office/powerpoint/2010/main" val="1568119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F082-2644-023E-50DF-0D94F14471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43D0697-ACA1-CE4D-0E8B-A58D07DD8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643894-E5B5-3917-CFDB-12C1AE112279}"/>
              </a:ext>
            </a:extLst>
          </p:cNvPr>
          <p:cNvSpPr>
            <a:spLocks noGrp="1"/>
          </p:cNvSpPr>
          <p:nvPr>
            <p:ph type="body" idx="1"/>
          </p:nvPr>
        </p:nvSpPr>
        <p:spPr/>
        <p:txBody>
          <a:bodyPr/>
          <a:lstStyle/>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7B14D96-ED02-A5A1-C3D0-370A26B76C9D}"/>
              </a:ext>
            </a:extLst>
          </p:cNvPr>
          <p:cNvSpPr>
            <a:spLocks noGrp="1"/>
          </p:cNvSpPr>
          <p:nvPr>
            <p:ph type="sldNum" sz="quarter" idx="5"/>
          </p:nvPr>
        </p:nvSpPr>
        <p:spPr/>
        <p:txBody>
          <a:bodyPr/>
          <a:lstStyle/>
          <a:p>
            <a:fld id="{C1FC37DE-C844-4395-A773-D401BC2B5D72}" type="slidenum">
              <a:rPr lang="en-US" smtClean="0"/>
              <a:t>17</a:t>
            </a:fld>
            <a:endParaRPr lang="en-US"/>
          </a:p>
        </p:txBody>
      </p:sp>
    </p:spTree>
    <p:extLst>
      <p:ext uri="{BB962C8B-B14F-4D97-AF65-F5344CB8AC3E}">
        <p14:creationId xmlns:p14="http://schemas.microsoft.com/office/powerpoint/2010/main" val="207858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p:cNvSpPr>
            <a:spLocks noGrp="1"/>
          </p:cNvSpPr>
          <p:nvPr>
            <p:ph type="sldNum" sz="quarter" idx="5"/>
          </p:nvPr>
        </p:nvSpPr>
        <p:spPr/>
        <p:txBody>
          <a:bodyPr/>
          <a:lstStyle/>
          <a:p>
            <a:fld id="{C1FC37DE-C844-4395-A773-D401BC2B5D72}" type="slidenum">
              <a:rPr lang="en-US" smtClean="0"/>
              <a:t>2</a:t>
            </a:fld>
            <a:endParaRPr lang="en-US"/>
          </a:p>
        </p:txBody>
      </p:sp>
    </p:spTree>
    <p:extLst>
      <p:ext uri="{BB962C8B-B14F-4D97-AF65-F5344CB8AC3E}">
        <p14:creationId xmlns:p14="http://schemas.microsoft.com/office/powerpoint/2010/main" val="220709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298A-DDFE-5E15-825D-CDA85FA1C4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C0A313-48D0-877C-0F8F-D6673B78EDD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A19EE7-A65B-EED0-02CB-9E26190586FA}"/>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1454FCA0-F202-D458-765C-BF4DD7AB6DCF}"/>
              </a:ext>
            </a:extLst>
          </p:cNvPr>
          <p:cNvSpPr>
            <a:spLocks noGrp="1"/>
          </p:cNvSpPr>
          <p:nvPr>
            <p:ph type="sldNum" sz="quarter" idx="5"/>
          </p:nvPr>
        </p:nvSpPr>
        <p:spPr/>
        <p:txBody>
          <a:bodyPr/>
          <a:lstStyle/>
          <a:p>
            <a:fld id="{C1FC37DE-C844-4395-A773-D401BC2B5D72}" type="slidenum">
              <a:rPr lang="en-US" smtClean="0"/>
              <a:t>3</a:t>
            </a:fld>
            <a:endParaRPr lang="en-US"/>
          </a:p>
        </p:txBody>
      </p:sp>
    </p:spTree>
    <p:extLst>
      <p:ext uri="{BB962C8B-B14F-4D97-AF65-F5344CB8AC3E}">
        <p14:creationId xmlns:p14="http://schemas.microsoft.com/office/powerpoint/2010/main" val="335748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52B5-D3D4-81A8-1B95-077391AB200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AD469E-E169-8417-EE45-0DB77B017ED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1B751CB-9C76-4D8A-FDD4-982FC86FB348}"/>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78C60169-657D-B70F-67D3-DC351305F1AD}"/>
              </a:ext>
            </a:extLst>
          </p:cNvPr>
          <p:cNvSpPr>
            <a:spLocks noGrp="1"/>
          </p:cNvSpPr>
          <p:nvPr>
            <p:ph type="sldNum" sz="quarter" idx="5"/>
          </p:nvPr>
        </p:nvSpPr>
        <p:spPr/>
        <p:txBody>
          <a:bodyPr/>
          <a:lstStyle/>
          <a:p>
            <a:fld id="{C1FC37DE-C844-4395-A773-D401BC2B5D72}" type="slidenum">
              <a:rPr lang="en-US" smtClean="0"/>
              <a:t>4</a:t>
            </a:fld>
            <a:endParaRPr lang="en-US"/>
          </a:p>
        </p:txBody>
      </p:sp>
    </p:spTree>
    <p:extLst>
      <p:ext uri="{BB962C8B-B14F-4D97-AF65-F5344CB8AC3E}">
        <p14:creationId xmlns:p14="http://schemas.microsoft.com/office/powerpoint/2010/main" val="114071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1D96-4E5F-2B9A-39FB-4D466D3FF77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81D01C-E2C5-AD10-CF1E-3D12DD14528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B286CEB-264E-C139-38F8-9339B98FDF7C}"/>
              </a:ext>
            </a:extLst>
          </p:cNvPr>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214DAB7E-488C-6680-5656-D9DCB144233A}"/>
              </a:ext>
            </a:extLst>
          </p:cNvPr>
          <p:cNvSpPr>
            <a:spLocks noGrp="1"/>
          </p:cNvSpPr>
          <p:nvPr>
            <p:ph type="sldNum" sz="quarter" idx="5"/>
          </p:nvPr>
        </p:nvSpPr>
        <p:spPr/>
        <p:txBody>
          <a:bodyPr/>
          <a:lstStyle/>
          <a:p>
            <a:fld id="{C1FC37DE-C844-4395-A773-D401BC2B5D72}" type="slidenum">
              <a:rPr lang="en-US" smtClean="0"/>
              <a:t>5</a:t>
            </a:fld>
            <a:endParaRPr lang="en-US"/>
          </a:p>
        </p:txBody>
      </p:sp>
    </p:spTree>
    <p:extLst>
      <p:ext uri="{BB962C8B-B14F-4D97-AF65-F5344CB8AC3E}">
        <p14:creationId xmlns:p14="http://schemas.microsoft.com/office/powerpoint/2010/main" val="320005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240" indent="-181240">
              <a:buFontTx/>
              <a:buChar char="-"/>
            </a:pPr>
            <a:endParaRPr lang="es-MX" b="1"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p:cNvSpPr>
            <a:spLocks noGrp="1"/>
          </p:cNvSpPr>
          <p:nvPr>
            <p:ph type="sldNum" sz="quarter" idx="5"/>
          </p:nvPr>
        </p:nvSpPr>
        <p:spPr/>
        <p:txBody>
          <a:bodyPr/>
          <a:lstStyle/>
          <a:p>
            <a:fld id="{C1FC37DE-C844-4395-A773-D401BC2B5D72}" type="slidenum">
              <a:rPr lang="en-US" smtClean="0"/>
              <a:t>6</a:t>
            </a:fld>
            <a:endParaRPr lang="en-US"/>
          </a:p>
        </p:txBody>
      </p:sp>
    </p:spTree>
    <p:extLst>
      <p:ext uri="{BB962C8B-B14F-4D97-AF65-F5344CB8AC3E}">
        <p14:creationId xmlns:p14="http://schemas.microsoft.com/office/powerpoint/2010/main" val="241221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B0D2-5D98-8E1E-7F40-7FE84D73FC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44E26A5-8F48-4B13-7201-1D9CA578DD0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C5C2946-22A2-B151-8B4F-239859BB2A26}"/>
              </a:ext>
            </a:extLst>
          </p:cNvPr>
          <p:cNvSpPr>
            <a:spLocks noGrp="1"/>
          </p:cNvSpPr>
          <p:nvPr>
            <p:ph type="body" idx="1"/>
          </p:nvPr>
        </p:nvSpPr>
        <p:spPr/>
        <p:txBody>
          <a:bodyPr/>
          <a:lstStyle/>
          <a:p>
            <a:pPr marL="181240" indent="-181240">
              <a:buFontTx/>
              <a:buChar char="-"/>
            </a:pPr>
            <a:r>
              <a:rPr lang="en-US" sz="1800" dirty="0">
                <a:effectLst/>
                <a:latin typeface="Times New Roman" panose="02020603050405020304" pitchFamily="18" charset="0"/>
                <a:ea typeface="Times New Roman" panose="02020603050405020304" pitchFamily="18" charset="0"/>
              </a:rPr>
              <a:t>The lower the value of the Gini index among neighbors (gwGini) compared to the Gini index among non-neighbors (nsGini), the greater the relevance of externalities in </a:t>
            </a:r>
            <a:r>
              <a:rPr lang="en-US" sz="1800">
                <a:effectLst/>
                <a:latin typeface="Times New Roman" panose="02020603050405020304" pitchFamily="18" charset="0"/>
                <a:ea typeface="Times New Roman" panose="02020603050405020304" pitchFamily="18" charset="0"/>
              </a:rPr>
              <a:t>the dynamics of regional </a:t>
            </a:r>
            <a:r>
              <a:rPr lang="en-US" sz="1800" dirty="0">
                <a:effectLst/>
                <a:latin typeface="Times New Roman" panose="02020603050405020304" pitchFamily="18" charset="0"/>
                <a:ea typeface="Times New Roman" panose="02020603050405020304" pitchFamily="18" charset="0"/>
              </a:rPr>
              <a:t>inequality stemming from the distribution of wages associated with sector-state “</a:t>
            </a:r>
            <a:r>
              <a:rPr lang="en-US" sz="1800" dirty="0" err="1">
                <a:effectLst/>
                <a:latin typeface="Times New Roman" panose="02020603050405020304" pitchFamily="18" charset="0"/>
                <a:ea typeface="Times New Roman" panose="02020603050405020304" pitchFamily="18" charset="0"/>
              </a:rPr>
              <a:t>ik</a:t>
            </a:r>
            <a:r>
              <a:rPr lang="en-US" sz="1800" dirty="0">
                <a:effectLst/>
                <a:latin typeface="Times New Roman" panose="02020603050405020304" pitchFamily="18" charset="0"/>
                <a:ea typeface="Times New Roman" panose="02020603050405020304" pitchFamily="18" charset="0"/>
              </a:rPr>
              <a:t>” exports.</a:t>
            </a:r>
          </a:p>
          <a:p>
            <a:pPr marL="181240" marR="0" lvl="0" indent="-18124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Times New Roman" panose="02020603050405020304" pitchFamily="18" charset="0"/>
                <a:ea typeface="Calibri" panose="020F0502020204030204" pitchFamily="34" charset="0"/>
              </a:rPr>
              <a:t>In this study, we follow the perspective of </a:t>
            </a:r>
            <a:r>
              <a:rPr lang="en-US" sz="1200" dirty="0" err="1">
                <a:effectLst/>
                <a:latin typeface="Times New Roman" panose="02020603050405020304" pitchFamily="18" charset="0"/>
                <a:ea typeface="Calibri" panose="020F0502020204030204" pitchFamily="34" charset="0"/>
              </a:rPr>
              <a:t>Gluschenko</a:t>
            </a:r>
            <a:r>
              <a:rPr lang="en-US" sz="1200" dirty="0">
                <a:effectLst/>
                <a:latin typeface="Times New Roman" panose="02020603050405020304" pitchFamily="18" charset="0"/>
                <a:ea typeface="Calibri" panose="020F0502020204030204" pitchFamily="34" charset="0"/>
              </a:rPr>
              <a:t> (2017), who argues that weighting by population size is conceptually inconsistent, as it does not estimate regional inequality but generates indicators of interpersonal inequality.</a:t>
            </a:r>
            <a:endParaRPr lang="es-MX" b="0"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B73F43E0-95D4-8814-A657-D41DAAE27DA1}"/>
              </a:ext>
            </a:extLst>
          </p:cNvPr>
          <p:cNvSpPr>
            <a:spLocks noGrp="1"/>
          </p:cNvSpPr>
          <p:nvPr>
            <p:ph type="sldNum" sz="quarter" idx="5"/>
          </p:nvPr>
        </p:nvSpPr>
        <p:spPr/>
        <p:txBody>
          <a:bodyPr/>
          <a:lstStyle/>
          <a:p>
            <a:fld id="{C1FC37DE-C844-4395-A773-D401BC2B5D72}" type="slidenum">
              <a:rPr lang="en-US" smtClean="0"/>
              <a:t>7</a:t>
            </a:fld>
            <a:endParaRPr lang="en-US"/>
          </a:p>
        </p:txBody>
      </p:sp>
    </p:spTree>
    <p:extLst>
      <p:ext uri="{BB962C8B-B14F-4D97-AF65-F5344CB8AC3E}">
        <p14:creationId xmlns:p14="http://schemas.microsoft.com/office/powerpoint/2010/main" val="269806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BDC-6013-8AE2-34C0-085B408C9F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2A3E7-02C5-6EF7-4C66-379E7591E0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D09A6B-74E1-98B9-6E64-8B95DFB3B14E}"/>
              </a:ext>
            </a:extLst>
          </p:cNvPr>
          <p:cNvSpPr>
            <a:spLocks noGrp="1"/>
          </p:cNvSpPr>
          <p:nvPr>
            <p:ph type="body" idx="1"/>
          </p:nvPr>
        </p:nvSpPr>
        <p:spPr/>
        <p:txBody>
          <a:bodyPr/>
          <a:lstStyle/>
          <a:p>
            <a:pPr marL="181240" indent="-181240">
              <a:buFontTx/>
              <a:buChar char="-"/>
            </a:pPr>
            <a:r>
              <a:rPr lang="es-MX" b="0" noProof="0" dirty="0"/>
              <a:t>In general, </a:t>
            </a:r>
            <a:r>
              <a:rPr lang="es-MX" b="0" noProof="0" dirty="0" err="1"/>
              <a:t>the</a:t>
            </a:r>
            <a:r>
              <a:rPr lang="es-MX" b="0" noProof="0" dirty="0"/>
              <a:t> </a:t>
            </a:r>
            <a:r>
              <a:rPr lang="es-MX" b="0" noProof="0" dirty="0" err="1"/>
              <a:t>Domestic</a:t>
            </a:r>
            <a:r>
              <a:rPr lang="es-MX" b="0" noProof="0" dirty="0"/>
              <a:t> </a:t>
            </a:r>
            <a:r>
              <a:rPr lang="es-MX" b="0" noProof="0" dirty="0" err="1"/>
              <a:t>Market</a:t>
            </a:r>
            <a:r>
              <a:rPr lang="es-MX" b="0" noProof="0" dirty="0"/>
              <a:t> </a:t>
            </a:r>
            <a:r>
              <a:rPr lang="es-MX" b="0" noProof="0" dirty="0" err="1"/>
              <a:t>is</a:t>
            </a:r>
            <a:r>
              <a:rPr lang="es-MX" b="0" noProof="0" dirty="0"/>
              <a:t> more significan </a:t>
            </a:r>
            <a:r>
              <a:rPr lang="es-MX" b="0" noProof="0" dirty="0" err="1"/>
              <a:t>than</a:t>
            </a:r>
            <a:r>
              <a:rPr lang="es-MX" b="0" noProof="0" dirty="0"/>
              <a:t> </a:t>
            </a:r>
            <a:r>
              <a:rPr lang="es-MX" b="0" noProof="0" dirty="0" err="1"/>
              <a:t>the</a:t>
            </a:r>
            <a:r>
              <a:rPr lang="es-MX" b="0" noProof="0" dirty="0"/>
              <a:t> </a:t>
            </a:r>
            <a:r>
              <a:rPr lang="es-MX" b="0" noProof="0" dirty="0" err="1"/>
              <a:t>external</a:t>
            </a:r>
            <a:r>
              <a:rPr lang="es-MX" b="0" noProof="0" dirty="0"/>
              <a:t> </a:t>
            </a:r>
            <a:r>
              <a:rPr lang="es-MX" b="0" noProof="0" dirty="0" err="1"/>
              <a:t>market</a:t>
            </a:r>
            <a:r>
              <a:rPr lang="es-MX" b="0" noProof="0" dirty="0"/>
              <a:t> as a </a:t>
            </a:r>
            <a:r>
              <a:rPr lang="es-MX" b="0" noProof="0" dirty="0" err="1"/>
              <a:t>value-added</a:t>
            </a:r>
            <a:r>
              <a:rPr lang="es-MX" b="0" noProof="0" dirty="0"/>
              <a:t> </a:t>
            </a:r>
            <a:r>
              <a:rPr lang="es-MX" b="0" noProof="0" dirty="0" err="1"/>
              <a:t>generator</a:t>
            </a:r>
            <a:r>
              <a:rPr lang="es-MX" b="0" noProof="0" dirty="0"/>
              <a:t>.</a:t>
            </a:r>
          </a:p>
          <a:p>
            <a:pPr marL="638440" lvl="1" indent="-181240">
              <a:buFontTx/>
              <a:buChar char="-"/>
            </a:pPr>
            <a:r>
              <a:rPr lang="es-MX" b="0" noProof="0" dirty="0" err="1"/>
              <a:t>For</a:t>
            </a:r>
            <a:r>
              <a:rPr lang="es-MX" b="0" noProof="0" dirty="0"/>
              <a:t> </a:t>
            </a:r>
            <a:r>
              <a:rPr lang="es-MX" b="0" noProof="0" dirty="0" err="1"/>
              <a:t>every</a:t>
            </a:r>
            <a:r>
              <a:rPr lang="es-MX" b="0" noProof="0" dirty="0"/>
              <a:t> peso </a:t>
            </a:r>
            <a:r>
              <a:rPr lang="es-MX" b="0" noProof="0" dirty="0" err="1"/>
              <a:t>of</a:t>
            </a:r>
            <a:r>
              <a:rPr lang="es-MX" b="0" noProof="0" dirty="0"/>
              <a:t> labor </a:t>
            </a:r>
            <a:r>
              <a:rPr lang="es-MX" b="0" noProof="0" dirty="0" err="1"/>
              <a:t>compensation</a:t>
            </a:r>
            <a:r>
              <a:rPr lang="es-MX" b="0" noProof="0" dirty="0"/>
              <a:t> </a:t>
            </a:r>
            <a:r>
              <a:rPr lang="es-MX" b="0" noProof="0" dirty="0" err="1"/>
              <a:t>linked</a:t>
            </a:r>
            <a:r>
              <a:rPr lang="es-MX" b="0" noProof="0" dirty="0"/>
              <a:t> </a:t>
            </a:r>
            <a:r>
              <a:rPr lang="es-MX" b="0" noProof="0" dirty="0" err="1"/>
              <a:t>to</a:t>
            </a:r>
            <a:r>
              <a:rPr lang="es-MX" b="0" noProof="0" dirty="0"/>
              <a:t> </a:t>
            </a:r>
            <a:r>
              <a:rPr lang="es-MX" b="0" noProof="0" dirty="0" err="1"/>
              <a:t>exports</a:t>
            </a:r>
            <a:r>
              <a:rPr lang="es-MX" b="0" noProof="0" dirty="0"/>
              <a:t>, </a:t>
            </a:r>
            <a:r>
              <a:rPr lang="es-MX" b="0" noProof="0" dirty="0" err="1"/>
              <a:t>domestic</a:t>
            </a:r>
            <a:r>
              <a:rPr lang="es-MX" b="0" noProof="0" dirty="0"/>
              <a:t> final </a:t>
            </a:r>
            <a:r>
              <a:rPr lang="es-MX" b="0" noProof="0" dirty="0" err="1"/>
              <a:t>demand</a:t>
            </a:r>
            <a:r>
              <a:rPr lang="es-MX" b="0" noProof="0" dirty="0"/>
              <a:t> </a:t>
            </a:r>
            <a:r>
              <a:rPr lang="es-MX" b="0" noProof="0" dirty="0" err="1"/>
              <a:t>generates</a:t>
            </a:r>
            <a:r>
              <a:rPr lang="es-MX" b="0" noProof="0" dirty="0"/>
              <a:t> 4 pesos.</a:t>
            </a:r>
          </a:p>
          <a:p>
            <a:pPr marL="638440" lvl="1" indent="-181240">
              <a:buFontTx/>
              <a:buChar char="-"/>
            </a:pPr>
            <a:r>
              <a:rPr lang="es-MX" b="0" noProof="0" dirty="0" err="1"/>
              <a:t>For</a:t>
            </a:r>
            <a:r>
              <a:rPr lang="es-MX" b="0" noProof="0" dirty="0"/>
              <a:t> </a:t>
            </a:r>
            <a:r>
              <a:rPr lang="es-MX" b="0" noProof="0" dirty="0" err="1"/>
              <a:t>every</a:t>
            </a:r>
            <a:r>
              <a:rPr lang="es-MX" b="0" noProof="0" dirty="0"/>
              <a:t> peso </a:t>
            </a:r>
            <a:r>
              <a:rPr lang="es-MX" b="0" noProof="0" dirty="0" err="1"/>
              <a:t>of</a:t>
            </a:r>
            <a:r>
              <a:rPr lang="es-MX" b="0" noProof="0" dirty="0"/>
              <a:t> surplus </a:t>
            </a:r>
            <a:r>
              <a:rPr lang="es-MX" b="0" noProof="0" dirty="0" err="1"/>
              <a:t>linked</a:t>
            </a:r>
            <a:r>
              <a:rPr lang="es-MX" b="0" noProof="0" dirty="0"/>
              <a:t> </a:t>
            </a:r>
            <a:r>
              <a:rPr lang="es-MX" b="0" noProof="0" dirty="0" err="1"/>
              <a:t>to</a:t>
            </a:r>
            <a:r>
              <a:rPr lang="es-MX" b="0" noProof="0" dirty="0"/>
              <a:t> </a:t>
            </a:r>
            <a:r>
              <a:rPr lang="es-MX" b="0" noProof="0" dirty="0" err="1"/>
              <a:t>exports</a:t>
            </a:r>
            <a:r>
              <a:rPr lang="es-MX" b="0" noProof="0" dirty="0"/>
              <a:t>, </a:t>
            </a:r>
            <a:r>
              <a:rPr lang="es-MX" b="0" noProof="0" dirty="0" err="1"/>
              <a:t>domestic</a:t>
            </a:r>
            <a:r>
              <a:rPr lang="es-MX" b="0" noProof="0" dirty="0"/>
              <a:t> </a:t>
            </a:r>
            <a:r>
              <a:rPr lang="es-MX" b="0" noProof="0" dirty="0" err="1"/>
              <a:t>market</a:t>
            </a:r>
            <a:r>
              <a:rPr lang="es-MX" b="0" noProof="0" dirty="0"/>
              <a:t> </a:t>
            </a:r>
            <a:r>
              <a:rPr lang="es-MX" b="0" noProof="0" dirty="0" err="1"/>
              <a:t>generates</a:t>
            </a:r>
            <a:r>
              <a:rPr lang="es-MX" b="0" noProof="0" dirty="0"/>
              <a:t> 2.6 pesos.</a:t>
            </a:r>
          </a:p>
          <a:p>
            <a:pPr marL="181240" lvl="0" indent="-181240">
              <a:buFontTx/>
              <a:buChar char="-"/>
            </a:pPr>
            <a:r>
              <a:rPr lang="es-MX" b="0" noProof="0" dirty="0" err="1"/>
              <a:t>Nonetheless</a:t>
            </a:r>
            <a:r>
              <a:rPr lang="es-MX" b="0" noProof="0" dirty="0"/>
              <a:t>, in </a:t>
            </a:r>
            <a:r>
              <a:rPr lang="es-MX" b="0" noProof="0" dirty="0" err="1"/>
              <a:t>the</a:t>
            </a:r>
            <a:r>
              <a:rPr lang="es-MX" b="0" noProof="0" dirty="0"/>
              <a:t> case </a:t>
            </a:r>
            <a:r>
              <a:rPr lang="es-MX" b="0" noProof="0" dirty="0" err="1"/>
              <a:t>of</a:t>
            </a:r>
            <a:r>
              <a:rPr lang="es-MX" b="0" noProof="0" dirty="0"/>
              <a:t> </a:t>
            </a:r>
            <a:r>
              <a:rPr lang="es-MX" b="0" noProof="0" dirty="0" err="1"/>
              <a:t>primary</a:t>
            </a:r>
            <a:r>
              <a:rPr lang="es-MX" b="0" noProof="0" dirty="0"/>
              <a:t> sector and </a:t>
            </a:r>
            <a:r>
              <a:rPr lang="es-MX" b="0" noProof="0" dirty="0" err="1"/>
              <a:t>technlogy-based</a:t>
            </a:r>
            <a:r>
              <a:rPr lang="es-MX" b="0" noProof="0" dirty="0"/>
              <a:t> </a:t>
            </a:r>
            <a:r>
              <a:rPr lang="es-MX" b="0" noProof="0" dirty="0" err="1"/>
              <a:t>manufacturfing</a:t>
            </a:r>
            <a:r>
              <a:rPr lang="es-MX" b="0" noProof="0" dirty="0"/>
              <a:t>, </a:t>
            </a:r>
            <a:r>
              <a:rPr lang="es-MX" b="0" noProof="0" dirty="0" err="1"/>
              <a:t>exports</a:t>
            </a:r>
            <a:r>
              <a:rPr lang="es-MX" b="0" noProof="0" dirty="0"/>
              <a:t> </a:t>
            </a:r>
            <a:r>
              <a:rPr lang="es-MX" b="0" noProof="0" dirty="0" err="1"/>
              <a:t>generate</a:t>
            </a:r>
            <a:r>
              <a:rPr lang="es-MX" b="0" noProof="0" dirty="0"/>
              <a:t> more </a:t>
            </a:r>
            <a:r>
              <a:rPr lang="es-MX" b="0" noProof="0" dirty="0" err="1"/>
              <a:t>value-added</a:t>
            </a:r>
            <a:r>
              <a:rPr lang="es-MX" b="0" noProof="0" dirty="0"/>
              <a:t> </a:t>
            </a:r>
            <a:r>
              <a:rPr lang="es-MX" b="0" noProof="0" dirty="0" err="1"/>
              <a:t>than</a:t>
            </a:r>
            <a:r>
              <a:rPr lang="es-MX" b="0" noProof="0" dirty="0"/>
              <a:t> </a:t>
            </a:r>
            <a:r>
              <a:rPr lang="es-MX" b="0" noProof="0" dirty="0" err="1"/>
              <a:t>the</a:t>
            </a:r>
            <a:r>
              <a:rPr lang="es-MX" b="0" noProof="0" dirty="0"/>
              <a:t> </a:t>
            </a:r>
            <a:r>
              <a:rPr lang="es-MX" b="0" noProof="0" dirty="0" err="1"/>
              <a:t>domestic</a:t>
            </a:r>
            <a:r>
              <a:rPr lang="es-MX" b="0" noProof="0" dirty="0"/>
              <a:t> </a:t>
            </a:r>
            <a:r>
              <a:rPr lang="es-MX" b="0" noProof="0" dirty="0" err="1"/>
              <a:t>market</a:t>
            </a:r>
            <a:r>
              <a:rPr lang="es-MX" b="0" noProof="0" dirty="0"/>
              <a:t>.</a:t>
            </a:r>
          </a:p>
          <a:p>
            <a:pPr marL="181240" lvl="0" indent="-181240">
              <a:buFontTx/>
              <a:buChar char="-"/>
            </a:pPr>
            <a:r>
              <a:rPr lang="es-MX" b="0" noProof="0" dirty="0" err="1"/>
              <a:t>The</a:t>
            </a:r>
            <a:r>
              <a:rPr lang="es-MX" b="0" noProof="0" dirty="0"/>
              <a:t> figure </a:t>
            </a:r>
            <a:r>
              <a:rPr lang="es-MX" b="0" noProof="0" dirty="0" err="1"/>
              <a:t>also</a:t>
            </a:r>
            <a:r>
              <a:rPr lang="es-MX" b="0" noProof="0" dirty="0"/>
              <a:t> shows </a:t>
            </a:r>
            <a:r>
              <a:rPr lang="es-MX" b="0" noProof="0" dirty="0" err="1"/>
              <a:t>the</a:t>
            </a:r>
            <a:r>
              <a:rPr lang="es-MX" b="0" noProof="0" dirty="0"/>
              <a:t> </a:t>
            </a:r>
            <a:r>
              <a:rPr lang="es-MX" b="0" noProof="0" dirty="0" err="1"/>
              <a:t>importance</a:t>
            </a:r>
            <a:r>
              <a:rPr lang="es-MX" b="0" noProof="0" dirty="0"/>
              <a:t> </a:t>
            </a:r>
            <a:r>
              <a:rPr lang="es-MX" b="0" noProof="0" dirty="0" err="1"/>
              <a:t>of</a:t>
            </a:r>
            <a:r>
              <a:rPr lang="es-MX" b="0" noProof="0" dirty="0"/>
              <a:t> </a:t>
            </a:r>
            <a:r>
              <a:rPr lang="es-MX" b="0" noProof="0" dirty="0" err="1"/>
              <a:t>the</a:t>
            </a:r>
            <a:r>
              <a:rPr lang="es-MX" b="0" noProof="0" dirty="0"/>
              <a:t> </a:t>
            </a:r>
            <a:r>
              <a:rPr lang="es-MX" b="0" noProof="0" dirty="0" err="1"/>
              <a:t>tertiary</a:t>
            </a:r>
            <a:r>
              <a:rPr lang="es-MX" b="0" noProof="0" dirty="0"/>
              <a:t> sector in </a:t>
            </a:r>
            <a:r>
              <a:rPr lang="es-MX" b="0" noProof="0" dirty="0" err="1"/>
              <a:t>the</a:t>
            </a:r>
            <a:r>
              <a:rPr lang="es-MX" b="0" noProof="0" dirty="0"/>
              <a:t> </a:t>
            </a:r>
            <a:r>
              <a:rPr lang="es-MX" b="0" noProof="0" dirty="0" err="1"/>
              <a:t>economy</a:t>
            </a:r>
            <a:r>
              <a:rPr lang="es-MX" b="0" noProof="0" dirty="0"/>
              <a:t>. </a:t>
            </a:r>
          </a:p>
          <a:p>
            <a:pPr marL="181240" lvl="0" indent="-181240">
              <a:buFontTx/>
              <a:buChar char="-"/>
            </a:pPr>
            <a:r>
              <a:rPr lang="es-MX" b="0" noProof="0" dirty="0"/>
              <a:t>In </a:t>
            </a:r>
            <a:r>
              <a:rPr lang="es-MX" b="0" noProof="0" dirty="0" err="1"/>
              <a:t>the</a:t>
            </a:r>
            <a:r>
              <a:rPr lang="es-MX" b="0" noProof="0" dirty="0"/>
              <a:t> </a:t>
            </a:r>
            <a:r>
              <a:rPr lang="es-MX" b="0" noProof="0" dirty="0" err="1"/>
              <a:t>last</a:t>
            </a:r>
            <a:r>
              <a:rPr lang="es-MX" b="0" noProof="0" dirty="0"/>
              <a:t> 3 </a:t>
            </a:r>
            <a:r>
              <a:rPr lang="es-MX" b="0" noProof="0" dirty="0" err="1"/>
              <a:t>decades</a:t>
            </a:r>
            <a:r>
              <a:rPr lang="es-MX" b="0" noProof="0" dirty="0"/>
              <a:t>, Mexico </a:t>
            </a:r>
            <a:r>
              <a:rPr lang="es-MX" b="0" noProof="0" dirty="0" err="1"/>
              <a:t>had</a:t>
            </a:r>
            <a:r>
              <a:rPr lang="es-MX" b="0" noProof="0" dirty="0"/>
              <a:t> </a:t>
            </a:r>
            <a:r>
              <a:rPr lang="es-MX" b="0" noProof="0" dirty="0" err="1"/>
              <a:t>exhibit</a:t>
            </a:r>
            <a:r>
              <a:rPr lang="es-MX" b="0" noProof="0" dirty="0"/>
              <a:t> a </a:t>
            </a:r>
            <a:r>
              <a:rPr lang="es-MX" b="0" noProof="0" dirty="0" err="1"/>
              <a:t>low</a:t>
            </a:r>
            <a:r>
              <a:rPr lang="es-MX" b="0" noProof="0" dirty="0"/>
              <a:t> </a:t>
            </a:r>
            <a:r>
              <a:rPr lang="es-MX" b="0" noProof="0" dirty="0" err="1"/>
              <a:t>growth</a:t>
            </a:r>
            <a:r>
              <a:rPr lang="es-MX" b="0" noProof="0" dirty="0"/>
              <a:t> </a:t>
            </a:r>
            <a:r>
              <a:rPr lang="es-MX" b="0" noProof="0" dirty="0" err="1"/>
              <a:t>rate</a:t>
            </a:r>
            <a:r>
              <a:rPr lang="es-MX" b="0" noProof="0" dirty="0"/>
              <a:t>. </a:t>
            </a:r>
            <a:r>
              <a:rPr lang="es-MX" b="0" noProof="0" dirty="0" err="1"/>
              <a:t>One</a:t>
            </a:r>
            <a:r>
              <a:rPr lang="es-MX" b="0" noProof="0" dirty="0"/>
              <a:t> </a:t>
            </a:r>
            <a:r>
              <a:rPr lang="es-MX" b="0" noProof="0" dirty="0" err="1"/>
              <a:t>of</a:t>
            </a:r>
            <a:r>
              <a:rPr lang="es-MX" b="0" noProof="0" dirty="0"/>
              <a:t> </a:t>
            </a:r>
            <a:r>
              <a:rPr lang="es-MX" b="0" noProof="0" dirty="0" err="1"/>
              <a:t>the</a:t>
            </a:r>
            <a:r>
              <a:rPr lang="es-MX" b="0" noProof="0" dirty="0"/>
              <a:t> </a:t>
            </a:r>
            <a:r>
              <a:rPr lang="es-MX" b="0" noProof="0" dirty="0" err="1"/>
              <a:t>issues</a:t>
            </a:r>
            <a:r>
              <a:rPr lang="es-MX" b="0" noProof="0" dirty="0"/>
              <a:t> </a:t>
            </a:r>
            <a:r>
              <a:rPr lang="es-MX" b="0" noProof="0" dirty="0" err="1"/>
              <a:t>is</a:t>
            </a:r>
            <a:r>
              <a:rPr lang="es-MX" b="0" noProof="0" dirty="0"/>
              <a:t> </a:t>
            </a:r>
            <a:r>
              <a:rPr lang="es-MX" b="0" noProof="0" dirty="0" err="1"/>
              <a:t>the</a:t>
            </a:r>
            <a:r>
              <a:rPr lang="es-MX" b="0" noProof="0" dirty="0"/>
              <a:t> </a:t>
            </a:r>
            <a:r>
              <a:rPr lang="es-MX" b="0" noProof="0" dirty="0" err="1"/>
              <a:t>limited</a:t>
            </a:r>
            <a:r>
              <a:rPr lang="es-MX" b="0" noProof="0" dirty="0"/>
              <a:t> </a:t>
            </a:r>
            <a:r>
              <a:rPr lang="es-MX" b="0" noProof="0" dirty="0" err="1"/>
              <a:t>capacity</a:t>
            </a:r>
            <a:r>
              <a:rPr lang="es-MX" b="0" noProof="0" dirty="0"/>
              <a:t> </a:t>
            </a:r>
            <a:r>
              <a:rPr lang="es-MX" b="0" noProof="0" dirty="0" err="1"/>
              <a:t>of</a:t>
            </a:r>
            <a:r>
              <a:rPr lang="es-MX" b="0" noProof="0" dirty="0"/>
              <a:t> </a:t>
            </a:r>
            <a:r>
              <a:rPr lang="es-MX" b="0" noProof="0" dirty="0" err="1"/>
              <a:t>Mexican</a:t>
            </a:r>
            <a:r>
              <a:rPr lang="es-MX" b="0" noProof="0" dirty="0"/>
              <a:t> </a:t>
            </a:r>
            <a:r>
              <a:rPr lang="es-MX" b="0" noProof="0" dirty="0" err="1"/>
              <a:t>manufacturing</a:t>
            </a:r>
            <a:r>
              <a:rPr lang="es-MX" b="0" noProof="0" dirty="0"/>
              <a:t> </a:t>
            </a:r>
            <a:r>
              <a:rPr lang="es-MX" b="0" noProof="0" dirty="0" err="1"/>
              <a:t>to</a:t>
            </a:r>
            <a:r>
              <a:rPr lang="es-MX" b="0" noProof="0" dirty="0"/>
              <a:t> </a:t>
            </a:r>
            <a:r>
              <a:rPr lang="es-MX" b="0" noProof="0" dirty="0" err="1"/>
              <a:t>contribute</a:t>
            </a:r>
            <a:r>
              <a:rPr lang="es-MX" b="0" noProof="0" dirty="0"/>
              <a:t> </a:t>
            </a:r>
            <a:r>
              <a:rPr lang="es-MX" b="0" noProof="0" dirty="0" err="1"/>
              <a:t>to</a:t>
            </a:r>
            <a:r>
              <a:rPr lang="es-MX" b="0" noProof="0" dirty="0"/>
              <a:t> </a:t>
            </a:r>
            <a:r>
              <a:rPr lang="es-MX" b="0" noProof="0" dirty="0" err="1"/>
              <a:t>the</a:t>
            </a:r>
            <a:r>
              <a:rPr lang="es-MX" b="0" noProof="0" dirty="0"/>
              <a:t> total labor </a:t>
            </a:r>
            <a:r>
              <a:rPr lang="es-MX" b="0" noProof="0" dirty="0" err="1"/>
              <a:t>compensation</a:t>
            </a:r>
            <a:r>
              <a:rPr lang="es-MX" b="0" noProof="0" dirty="0"/>
              <a:t> </a:t>
            </a:r>
            <a:r>
              <a:rPr lang="es-MX" b="0" noProof="0" dirty="0" err="1"/>
              <a:t>of</a:t>
            </a:r>
            <a:r>
              <a:rPr lang="es-MX" b="0" noProof="0" dirty="0"/>
              <a:t> </a:t>
            </a:r>
            <a:r>
              <a:rPr lang="es-MX" b="0" noProof="0" dirty="0" err="1"/>
              <a:t>the</a:t>
            </a:r>
            <a:r>
              <a:rPr lang="es-MX" b="0" noProof="0" dirty="0"/>
              <a:t> country.</a:t>
            </a:r>
          </a:p>
          <a:p>
            <a:pPr marL="181240" lvl="0" indent="-181240">
              <a:buFontTx/>
              <a:buChar char="-"/>
            </a:pPr>
            <a:endParaRPr lang="es-MX" b="0"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39DC31F2-C746-A90E-47A9-2D18A9985D19}"/>
              </a:ext>
            </a:extLst>
          </p:cNvPr>
          <p:cNvSpPr>
            <a:spLocks noGrp="1"/>
          </p:cNvSpPr>
          <p:nvPr>
            <p:ph type="sldNum" sz="quarter" idx="5"/>
          </p:nvPr>
        </p:nvSpPr>
        <p:spPr/>
        <p:txBody>
          <a:bodyPr/>
          <a:lstStyle/>
          <a:p>
            <a:fld id="{C1FC37DE-C844-4395-A773-D401BC2B5D72}" type="slidenum">
              <a:rPr lang="en-US" smtClean="0"/>
              <a:t>8</a:t>
            </a:fld>
            <a:endParaRPr lang="en-US"/>
          </a:p>
        </p:txBody>
      </p:sp>
    </p:spTree>
    <p:extLst>
      <p:ext uri="{BB962C8B-B14F-4D97-AF65-F5344CB8AC3E}">
        <p14:creationId xmlns:p14="http://schemas.microsoft.com/office/powerpoint/2010/main" val="23199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FBDC-6013-8AE2-34C0-085B408C9F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2A3E7-02C5-6EF7-4C66-379E7591E0F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D09A6B-74E1-98B9-6E64-8B95DFB3B14E}"/>
              </a:ext>
            </a:extLst>
          </p:cNvPr>
          <p:cNvSpPr>
            <a:spLocks noGrp="1"/>
          </p:cNvSpPr>
          <p:nvPr>
            <p:ph type="body" idx="1"/>
          </p:nvPr>
        </p:nvSpPr>
        <p:spPr/>
        <p:txBody>
          <a:bodyPr/>
          <a:lstStyle/>
          <a:p>
            <a:pPr marL="181240" indent="-181240">
              <a:buFontTx/>
              <a:buChar char="-"/>
            </a:pPr>
            <a:r>
              <a:rPr lang="es-MX" b="0" noProof="0" dirty="0" err="1"/>
              <a:t>The</a:t>
            </a:r>
            <a:r>
              <a:rPr lang="es-MX" b="0" noProof="0" dirty="0"/>
              <a:t> </a:t>
            </a:r>
            <a:r>
              <a:rPr lang="es-MX" b="0" noProof="0" dirty="0" err="1"/>
              <a:t>maps</a:t>
            </a:r>
            <a:r>
              <a:rPr lang="es-MX" b="0" noProof="0" dirty="0"/>
              <a:t> </a:t>
            </a:r>
            <a:r>
              <a:rPr lang="es-MX" b="0" noProof="0" dirty="0" err="1"/>
              <a:t>highlight</a:t>
            </a:r>
            <a:r>
              <a:rPr lang="es-MX" b="0" noProof="0" dirty="0"/>
              <a:t> </a:t>
            </a:r>
            <a:r>
              <a:rPr lang="es-MX" b="0" noProof="0" dirty="0" err="1"/>
              <a:t>the</a:t>
            </a:r>
            <a:r>
              <a:rPr lang="es-MX" b="0" noProof="0" dirty="0"/>
              <a:t> </a:t>
            </a:r>
            <a:r>
              <a:rPr lang="es-MX" b="0" noProof="0" dirty="0" err="1"/>
              <a:t>uneven</a:t>
            </a:r>
            <a:r>
              <a:rPr lang="es-MX" b="0" noProof="0" dirty="0"/>
              <a:t> </a:t>
            </a:r>
            <a:r>
              <a:rPr lang="es-MX" b="0" noProof="0" dirty="0" err="1"/>
              <a:t>distribution</a:t>
            </a:r>
            <a:r>
              <a:rPr lang="es-MX" b="0" noProof="0" dirty="0"/>
              <a:t> </a:t>
            </a:r>
            <a:r>
              <a:rPr lang="es-MX" b="0" noProof="0" dirty="0" err="1"/>
              <a:t>of</a:t>
            </a:r>
            <a:r>
              <a:rPr lang="es-MX" b="0" noProof="0" dirty="0"/>
              <a:t> labor </a:t>
            </a:r>
            <a:r>
              <a:rPr lang="es-MX" b="0" noProof="0" dirty="0" err="1"/>
              <a:t>compensation</a:t>
            </a:r>
            <a:r>
              <a:rPr lang="es-MX" b="0" noProof="0" dirty="0"/>
              <a:t> </a:t>
            </a:r>
            <a:r>
              <a:rPr lang="es-MX" b="0" noProof="0" dirty="0" err="1"/>
              <a:t>linked</a:t>
            </a:r>
            <a:r>
              <a:rPr lang="es-MX" b="0" noProof="0" dirty="0"/>
              <a:t> </a:t>
            </a:r>
            <a:r>
              <a:rPr lang="es-MX" b="0" noProof="0" dirty="0" err="1"/>
              <a:t>to</a:t>
            </a:r>
            <a:r>
              <a:rPr lang="es-MX" b="0" noProof="0" dirty="0"/>
              <a:t> </a:t>
            </a:r>
            <a:r>
              <a:rPr lang="es-MX" b="0" noProof="0" dirty="0" err="1"/>
              <a:t>both</a:t>
            </a:r>
            <a:r>
              <a:rPr lang="es-MX" b="0" noProof="0" dirty="0"/>
              <a:t> </a:t>
            </a:r>
            <a:r>
              <a:rPr lang="es-MX" b="0" noProof="0" dirty="0" err="1"/>
              <a:t>exports</a:t>
            </a:r>
            <a:r>
              <a:rPr lang="es-MX" b="0" noProof="0" dirty="0"/>
              <a:t> and </a:t>
            </a:r>
            <a:r>
              <a:rPr lang="es-MX" b="0" noProof="0" dirty="0" err="1"/>
              <a:t>domestic</a:t>
            </a:r>
            <a:r>
              <a:rPr lang="es-MX" b="0" noProof="0" dirty="0"/>
              <a:t> </a:t>
            </a:r>
            <a:r>
              <a:rPr lang="es-MX" b="0" noProof="0" dirty="0" err="1"/>
              <a:t>market</a:t>
            </a:r>
            <a:r>
              <a:rPr lang="es-MX" b="0" noProof="0" dirty="0"/>
              <a:t>.</a:t>
            </a:r>
          </a:p>
          <a:p>
            <a:pPr marL="181240" indent="-181240">
              <a:buFontTx/>
              <a:buChar char="-"/>
            </a:pPr>
            <a:r>
              <a:rPr lang="es-MX" b="0" noProof="0" dirty="0" err="1"/>
              <a:t>Nevertheless</a:t>
            </a:r>
            <a:r>
              <a:rPr lang="es-MX" b="0" noProof="0" dirty="0"/>
              <a:t>, </a:t>
            </a:r>
            <a:r>
              <a:rPr lang="es-MX" b="0" noProof="0" dirty="0" err="1"/>
              <a:t>we</a:t>
            </a:r>
            <a:r>
              <a:rPr lang="es-MX" b="0" noProof="0" dirty="0"/>
              <a:t> can observe </a:t>
            </a:r>
            <a:r>
              <a:rPr lang="es-MX" b="0" noProof="0" dirty="0" err="1"/>
              <a:t>different</a:t>
            </a:r>
            <a:r>
              <a:rPr lang="es-MX" b="0" noProof="0" dirty="0"/>
              <a:t> </a:t>
            </a:r>
            <a:r>
              <a:rPr lang="es-MX" b="0" noProof="0" dirty="0" err="1"/>
              <a:t>patterns</a:t>
            </a:r>
            <a:r>
              <a:rPr lang="es-MX" b="0" noProof="0" dirty="0"/>
              <a:t> </a:t>
            </a:r>
            <a:r>
              <a:rPr lang="es-MX" b="0" noProof="0" dirty="0" err="1"/>
              <a:t>of</a:t>
            </a:r>
            <a:r>
              <a:rPr lang="es-MX" b="0" noProof="0" dirty="0"/>
              <a:t> regional </a:t>
            </a:r>
            <a:r>
              <a:rPr lang="es-MX" b="0" noProof="0" dirty="0" err="1"/>
              <a:t>distribution</a:t>
            </a:r>
            <a:r>
              <a:rPr lang="es-MX" b="0" noProof="0" dirty="0"/>
              <a:t> </a:t>
            </a:r>
            <a:r>
              <a:rPr lang="es-MX" b="0" noProof="0" dirty="0" err="1"/>
              <a:t>according</a:t>
            </a:r>
            <a:r>
              <a:rPr lang="es-MX" b="0" noProof="0" dirty="0"/>
              <a:t> </a:t>
            </a:r>
            <a:r>
              <a:rPr lang="es-MX" b="0" noProof="0" dirty="0" err="1"/>
              <a:t>to</a:t>
            </a:r>
            <a:r>
              <a:rPr lang="es-MX" b="0" noProof="0" dirty="0"/>
              <a:t> </a:t>
            </a:r>
            <a:r>
              <a:rPr lang="es-MX" b="0" noProof="0" dirty="0" err="1"/>
              <a:t>the</a:t>
            </a:r>
            <a:r>
              <a:rPr lang="es-MX" b="0" noProof="0" dirty="0"/>
              <a:t> sector and </a:t>
            </a:r>
            <a:r>
              <a:rPr lang="es-MX" b="0" noProof="0" dirty="0" err="1"/>
              <a:t>destined</a:t>
            </a:r>
            <a:r>
              <a:rPr lang="es-MX" b="0" noProof="0" dirty="0"/>
              <a:t> </a:t>
            </a:r>
            <a:r>
              <a:rPr lang="es-MX" b="0" noProof="0" dirty="0" err="1"/>
              <a:t>market</a:t>
            </a:r>
            <a:r>
              <a:rPr lang="es-MX" b="0" noProof="0" dirty="0"/>
              <a:t> (GX and DFD).</a:t>
            </a:r>
          </a:p>
          <a:p>
            <a:pPr marL="181240" indent="-181240">
              <a:buFontTx/>
              <a:buChar char="-"/>
            </a:pPr>
            <a:endParaRPr lang="es-MX" b="0" noProof="0" dirty="0"/>
          </a:p>
          <a:p>
            <a:pPr marL="181240" indent="-181240">
              <a:buFontTx/>
              <a:buChar char="-"/>
            </a:pPr>
            <a:endParaRPr lang="es-MX" noProof="0" dirty="0"/>
          </a:p>
          <a:p>
            <a:pPr marL="181240" indent="-181240">
              <a:buFontTx/>
              <a:buChar char="-"/>
            </a:pPr>
            <a:endParaRPr lang="es-MX" noProof="0" dirty="0"/>
          </a:p>
        </p:txBody>
      </p:sp>
      <p:sp>
        <p:nvSpPr>
          <p:cNvPr id="4" name="Marcador de número de diapositiva 3">
            <a:extLst>
              <a:ext uri="{FF2B5EF4-FFF2-40B4-BE49-F238E27FC236}">
                <a16:creationId xmlns:a16="http://schemas.microsoft.com/office/drawing/2014/main" id="{39DC31F2-C746-A90E-47A9-2D18A9985D19}"/>
              </a:ext>
            </a:extLst>
          </p:cNvPr>
          <p:cNvSpPr>
            <a:spLocks noGrp="1"/>
          </p:cNvSpPr>
          <p:nvPr>
            <p:ph type="sldNum" sz="quarter" idx="5"/>
          </p:nvPr>
        </p:nvSpPr>
        <p:spPr/>
        <p:txBody>
          <a:bodyPr/>
          <a:lstStyle/>
          <a:p>
            <a:fld id="{C1FC37DE-C844-4395-A773-D401BC2B5D72}" type="slidenum">
              <a:rPr lang="en-US" smtClean="0"/>
              <a:t>9</a:t>
            </a:fld>
            <a:endParaRPr lang="en-US"/>
          </a:p>
        </p:txBody>
      </p:sp>
    </p:spTree>
    <p:extLst>
      <p:ext uri="{BB962C8B-B14F-4D97-AF65-F5344CB8AC3E}">
        <p14:creationId xmlns:p14="http://schemas.microsoft.com/office/powerpoint/2010/main" val="45495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69B91-5C4B-4435-9D9F-2E9EF6C659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149BA1E-3CE9-4F1D-9D8C-9B016C21E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237069F-A06C-4026-B73F-F190019B7646}"/>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895992FB-3CE7-48E5-81B5-760CF095DD2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B29104C9-C86A-4A0D-B595-B5E01BE458E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279325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99725-3224-474B-86B8-B6EBD32067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DA771A-CAD0-4540-BB9E-5BE0C8BD39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DAD443-5D4C-4DDA-B5A1-9329ECA5A1CE}"/>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A993FC65-9948-43AD-AD03-0B797ED80F91}"/>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A6CAA65E-B0F9-4427-AC11-097D8F3B6A86}"/>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65083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A972635-FF38-4921-8A17-59E4894C1B7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E8172C3-4066-4654-ABB6-C590B76FE0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7F972C-97C7-4776-95D1-B6D6F4148453}"/>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4BFE2383-13EC-48D2-8736-D281A7F086D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C6A8E75-6A2F-4F2C-BD20-60D8F9DD4BC2}"/>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45955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2B070-674A-4F7C-9CE9-CF568822AED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57CDB2-50CB-4B43-A2C2-73DE8AF893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D33479-D7D1-4A94-8B77-1EA2B55274E0}"/>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06552C5F-4F17-4369-B45D-193370A0993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001AEF0-2268-485C-9A26-DD976AFAE41C}"/>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210776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94D15-81CF-4F96-A59A-C9590C4288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2F79B5D-0E0C-408F-A8DB-CBC38CF9D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3A7365-F3EB-4A62-8CF1-CCFCB3BA2D79}"/>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D1CB8273-15AB-41B9-9493-187A4CF94F6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2C467BE5-DBF0-4E82-A542-074E3024B68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7361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234B4-D975-4197-900D-16F2B9144EC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6E49508-3E43-4928-965A-CDB27469E4D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34D2A25-8965-4B3D-AD8E-A7D49D373B8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66EE55A-B48C-4CB5-A640-8028D16C8CBB}"/>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3387F2CD-E7E6-458B-91F8-76C95EC8B5E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372FC253-7E5D-4C69-9568-47B1EC3D3495}"/>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30842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0AA24-8F2C-49FE-B3B0-D254D2A2AF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9EB2E5A-1B65-4FE8-8C37-9EBD2AE93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896BEC-99F6-4AA4-86E7-180BCE9734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FCAB99B-0899-44DA-841B-1CEB5131A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DA152F-911D-4BED-8EBE-BCB8F6D484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7C73987-909A-4A82-BC3C-E0AC15933701}"/>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8" name="Marcador de pie de página 7">
            <a:extLst>
              <a:ext uri="{FF2B5EF4-FFF2-40B4-BE49-F238E27FC236}">
                <a16:creationId xmlns:a16="http://schemas.microsoft.com/office/drawing/2014/main" id="{3199D13B-3A60-4852-A17D-AE00B803353B}"/>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6441E815-4EB0-402A-8EFB-C0A09D0924DF}"/>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53358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34F89-2C66-4AB1-8A81-72A81339522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D6AD4D0-63FD-44EC-923E-A24036672D5A}"/>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4" name="Marcador de pie de página 3">
            <a:extLst>
              <a:ext uri="{FF2B5EF4-FFF2-40B4-BE49-F238E27FC236}">
                <a16:creationId xmlns:a16="http://schemas.microsoft.com/office/drawing/2014/main" id="{016CC79E-CBEA-47E1-A965-0B0894A8B5D1}"/>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DF3C20B-66D5-46A7-9A1B-0CE30F72748B}"/>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1823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624E98-A19B-4EFE-8175-3782BEB0EC17}"/>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3" name="Marcador de pie de página 2">
            <a:extLst>
              <a:ext uri="{FF2B5EF4-FFF2-40B4-BE49-F238E27FC236}">
                <a16:creationId xmlns:a16="http://schemas.microsoft.com/office/drawing/2014/main" id="{5DE3B7A2-E473-457C-A80C-7B8A12CBBF6C}"/>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0E92C5D1-41E8-45EF-AFF0-AEA8F34DE415}"/>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815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F5E27-9DD5-4002-BAF9-75A527EACA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18FC8AB-4B3B-435A-BB02-98A967ECA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E212D4C-7889-47D9-B4BD-328E4317F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F3F3FC-9870-41C3-9E93-EC68ABE5F1DB}"/>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F0552804-79E3-416D-94C1-228FBD1C625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C8035B5B-4156-4213-BA16-BF0A0BD05F70}"/>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401859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57B71-6CE5-44E5-B963-91DA7632E3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7C07342-E94D-4E36-955A-6A6AE5A99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2B9E1934-8B65-473F-ABCC-CD29C960B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F74065-FDAB-4C51-ACD8-FBCD43827FD4}"/>
              </a:ext>
            </a:extLst>
          </p:cNvPr>
          <p:cNvSpPr>
            <a:spLocks noGrp="1"/>
          </p:cNvSpPr>
          <p:nvPr>
            <p:ph type="dt" sz="half" idx="10"/>
          </p:nvPr>
        </p:nvSpPr>
        <p:spPr/>
        <p:txBody>
          <a:bodyPr/>
          <a:lstStyle/>
          <a:p>
            <a:fld id="{AF97D55B-2010-4161-8EC5-6DD020200D6D}" type="datetimeFigureOut">
              <a:rPr lang="es-MX" smtClean="0"/>
              <a:t>29/06/2025</a:t>
            </a:fld>
            <a:endParaRPr lang="es-MX" dirty="0"/>
          </a:p>
        </p:txBody>
      </p:sp>
      <p:sp>
        <p:nvSpPr>
          <p:cNvPr id="6" name="Marcador de pie de página 5">
            <a:extLst>
              <a:ext uri="{FF2B5EF4-FFF2-40B4-BE49-F238E27FC236}">
                <a16:creationId xmlns:a16="http://schemas.microsoft.com/office/drawing/2014/main" id="{10601B94-9D38-4B55-84A1-DD1D8C322135}"/>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F2CD4A1-9591-447D-B6BC-D7FDEC81A63C}"/>
              </a:ext>
            </a:extLst>
          </p:cNvPr>
          <p:cNvSpPr>
            <a:spLocks noGrp="1"/>
          </p:cNvSpPr>
          <p:nvPr>
            <p:ph type="sldNum" sz="quarter" idx="12"/>
          </p:nvPr>
        </p:nvSpPr>
        <p:spPr/>
        <p:txBody>
          <a:bodyPr/>
          <a:lstStyle/>
          <a:p>
            <a:fld id="{CEB9923C-9A69-4D19-BFAE-15FEA4A2CE3E}" type="slidenum">
              <a:rPr lang="es-MX" smtClean="0"/>
              <a:t>‹Nº›</a:t>
            </a:fld>
            <a:endParaRPr lang="es-MX" dirty="0"/>
          </a:p>
        </p:txBody>
      </p:sp>
    </p:spTree>
    <p:extLst>
      <p:ext uri="{BB962C8B-B14F-4D97-AF65-F5344CB8AC3E}">
        <p14:creationId xmlns:p14="http://schemas.microsoft.com/office/powerpoint/2010/main" val="12972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37CAAC-318A-4621-ADFD-E1DBDA9C1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7FFD1D8-9B83-460E-B1E5-509C4C0727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1DA000-1259-4A4E-807E-EBEE4A6B4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7D55B-2010-4161-8EC5-6DD020200D6D}" type="datetimeFigureOut">
              <a:rPr lang="es-MX" smtClean="0"/>
              <a:t>29/06/2025</a:t>
            </a:fld>
            <a:endParaRPr lang="es-MX" dirty="0"/>
          </a:p>
        </p:txBody>
      </p:sp>
      <p:sp>
        <p:nvSpPr>
          <p:cNvPr id="5" name="Marcador de pie de página 4">
            <a:extLst>
              <a:ext uri="{FF2B5EF4-FFF2-40B4-BE49-F238E27FC236}">
                <a16:creationId xmlns:a16="http://schemas.microsoft.com/office/drawing/2014/main" id="{D2F9E5DE-3FEB-4E6B-AEE8-B21E2221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DB8C5A8B-DF93-4DB8-88E3-5931755CB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9923C-9A69-4D19-BFAE-15FEA4A2CE3E}" type="slidenum">
              <a:rPr lang="es-MX" smtClean="0"/>
              <a:t>‹Nº›</a:t>
            </a:fld>
            <a:endParaRPr lang="es-MX" dirty="0"/>
          </a:p>
        </p:txBody>
      </p:sp>
    </p:spTree>
    <p:extLst>
      <p:ext uri="{BB962C8B-B14F-4D97-AF65-F5344CB8AC3E}">
        <p14:creationId xmlns:p14="http://schemas.microsoft.com/office/powerpoint/2010/main" val="400569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morales@crim.unam.m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7DE9D37-B042-44FB-B163-32DCDE3D8384}"/>
              </a:ext>
            </a:extLst>
          </p:cNvPr>
          <p:cNvSpPr txBox="1"/>
          <p:nvPr/>
        </p:nvSpPr>
        <p:spPr>
          <a:xfrm>
            <a:off x="1324768" y="1741997"/>
            <a:ext cx="94819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Verdana Pro" panose="020B0604020202020204" pitchFamily="34" charset="0"/>
                <a:ea typeface="Verdana" panose="020B0604030504040204" pitchFamily="34" charset="0"/>
                <a:cs typeface="+mn-cs"/>
              </a:rPr>
              <a:t>31st International Input-Output </a:t>
            </a:r>
            <a:r>
              <a:rPr kumimoji="0" lang="en-US" sz="2800" b="1" i="0" u="none" strike="noStrike" kern="1200" cap="none" spc="0" normalizeH="0" baseline="0" dirty="0">
                <a:ln>
                  <a:noFill/>
                </a:ln>
                <a:solidFill>
                  <a:prstClr val="black"/>
                </a:solidFill>
                <a:effectLst/>
                <a:uLnTx/>
                <a:uFillTx/>
                <a:latin typeface="Verdana Pro" panose="020B0604020202020204" pitchFamily="34" charset="0"/>
                <a:ea typeface="Verdana" panose="020B0604030504040204" pitchFamily="34" charset="0"/>
                <a:cs typeface="+mn-cs"/>
              </a:rPr>
              <a:t>Association</a:t>
            </a:r>
            <a:r>
              <a:rPr kumimoji="0" lang="en-US" sz="2800" b="1" i="0" u="none" strike="noStrike" kern="1200" cap="none" spc="0" normalizeH="0" baseline="0" noProof="0" dirty="0">
                <a:ln>
                  <a:noFill/>
                </a:ln>
                <a:solidFill>
                  <a:prstClr val="black"/>
                </a:solidFill>
                <a:effectLst/>
                <a:uLnTx/>
                <a:uFillTx/>
                <a:latin typeface="Verdana Pro" panose="020B0604020202020204" pitchFamily="34" charset="0"/>
                <a:ea typeface="Verdana" panose="020B0604030504040204" pitchFamily="34" charset="0"/>
                <a:cs typeface="+mn-cs"/>
              </a:rPr>
              <a:t> Conference</a:t>
            </a:r>
            <a:endParaRPr lang="en-US" sz="2800" b="1" dirty="0">
              <a:solidFill>
                <a:prstClr val="black"/>
              </a:solidFill>
              <a:latin typeface="Verdana Pro" panose="020B060402020202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7391871C-6065-4253-A624-6B4C91AEFDF4}"/>
              </a:ext>
            </a:extLst>
          </p:cNvPr>
          <p:cNvSpPr txBox="1"/>
          <p:nvPr/>
        </p:nvSpPr>
        <p:spPr>
          <a:xfrm>
            <a:off x="612598" y="2900035"/>
            <a:ext cx="1096680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The Unequal Income Distribution Generated by Mexican Exports: A Structural-Spatial Analysis</a:t>
            </a:r>
            <a:endParaRPr kumimoji="0" lang="en-US" sz="20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Rodrigo Morales-López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Regional Centre of Multidisciplinary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rPr>
              <a:t>National Autonomous University of Mexico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Verdana Pro" panose="020B06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hlinkClick r:id="rId3"/>
              </a:rPr>
              <a:t>r.morales@crim.unam.mx</a:t>
            </a:r>
            <a:endParaRPr lang="en-US" dirty="0">
              <a:solidFill>
                <a:prstClr val="black"/>
              </a:solidFill>
              <a:latin typeface="Verdana Pro"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Verdana Pro"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ro" panose="020B0604030504040204" pitchFamily="34" charset="0"/>
                <a:ea typeface="+mn-ea"/>
                <a:cs typeface="+mn-cs"/>
              </a:rPr>
              <a:t>Male, Maldives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ro" panose="020B0604030504040204" pitchFamily="34" charset="0"/>
              </a:rPr>
              <a:t>July 2025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6B474F04-FDBF-4C26-BC4B-DFBE9E628604}"/>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50" b="0" i="0" u="none" strike="noStrike" kern="1200" cap="none" spc="0" normalizeH="0" baseline="0" noProof="0" dirty="0">
              <a:ln>
                <a:noFill/>
              </a:ln>
              <a:solidFill>
                <a:srgbClr val="E7E6E6">
                  <a:lumMod val="90000"/>
                </a:srgbClr>
              </a:solidFill>
              <a:effectLst/>
              <a:uLnTx/>
              <a:uFillTx/>
              <a:latin typeface="Verdana Pro" panose="020B0604030504040204" pitchFamily="34" charset="0"/>
              <a:ea typeface="+mn-ea"/>
              <a:cs typeface="+mn-cs"/>
            </a:endParaRPr>
          </a:p>
        </p:txBody>
      </p:sp>
      <p:pic>
        <p:nvPicPr>
          <p:cNvPr id="3" name="Imagen 2">
            <a:extLst>
              <a:ext uri="{FF2B5EF4-FFF2-40B4-BE49-F238E27FC236}">
                <a16:creationId xmlns:a16="http://schemas.microsoft.com/office/drawing/2014/main" id="{B5A99127-BD45-06A5-57D0-A0758B9D203A}"/>
              </a:ext>
            </a:extLst>
          </p:cNvPr>
          <p:cNvPicPr>
            <a:picLocks noChangeAspect="1"/>
          </p:cNvPicPr>
          <p:nvPr/>
        </p:nvPicPr>
        <p:blipFill>
          <a:blip r:embed="rId4">
            <a:grayscl/>
          </a:blip>
          <a:stretch>
            <a:fillRect/>
          </a:stretch>
        </p:blipFill>
        <p:spPr>
          <a:xfrm>
            <a:off x="5916589" y="567218"/>
            <a:ext cx="2808643" cy="576132"/>
          </a:xfrm>
          <a:prstGeom prst="rect">
            <a:avLst/>
          </a:prstGeom>
        </p:spPr>
      </p:pic>
      <p:pic>
        <p:nvPicPr>
          <p:cNvPr id="6" name="Gráfico 5">
            <a:extLst>
              <a:ext uri="{FF2B5EF4-FFF2-40B4-BE49-F238E27FC236}">
                <a16:creationId xmlns:a16="http://schemas.microsoft.com/office/drawing/2014/main" id="{E9442EAE-3BEF-3DE6-7DF6-7BC6D6BEE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7564" y="264792"/>
            <a:ext cx="1208594" cy="1358488"/>
          </a:xfrm>
          <a:prstGeom prst="rect">
            <a:avLst/>
          </a:prstGeom>
        </p:spPr>
      </p:pic>
    </p:spTree>
    <p:extLst>
      <p:ext uri="{BB962C8B-B14F-4D97-AF65-F5344CB8AC3E}">
        <p14:creationId xmlns:p14="http://schemas.microsoft.com/office/powerpoint/2010/main" val="176356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82FE-F343-3B6A-F17B-F012D93BCE18}"/>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39BFCE5D-A1E2-A18B-2785-5FE95A8592CE}"/>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B9AB49B9-B360-D7EF-A67F-9B30241DCFBE}"/>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3BB71FE2-0505-4DAE-48B8-0B099233753E}"/>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0D9CCD4D-C71C-FAD5-A4E6-5423B89120EE}"/>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4. Regional distribution of labor compensation generated by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E8F86823-5706-DC52-7F63-994E2B286E9A}"/>
              </a:ext>
            </a:extLst>
          </p:cNvPr>
          <p:cNvSpPr txBox="1"/>
          <p:nvPr/>
        </p:nvSpPr>
        <p:spPr>
          <a:xfrm>
            <a:off x="3048719" y="603125"/>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4BB51025-0F13-7F13-D519-9C0FBED5DB5C}"/>
              </a:ext>
            </a:extLst>
          </p:cNvPr>
          <p:cNvSpPr txBox="1"/>
          <p:nvPr/>
        </p:nvSpPr>
        <p:spPr>
          <a:xfrm>
            <a:off x="0" y="6220143"/>
            <a:ext cx="12192000" cy="428643"/>
          </a:xfrm>
          <a:prstGeom prst="rect">
            <a:avLst/>
          </a:prstGeom>
          <a:noFill/>
        </p:spPr>
        <p:txBody>
          <a:bodyPr wrap="square">
            <a:spAutoFit/>
          </a:bodyPr>
          <a:lstStyle/>
          <a:p>
            <a:pPr algn="ctr">
              <a:lnSpc>
                <a:spcPct val="115000"/>
              </a:lnSpc>
              <a:spcAft>
                <a:spcPts val="800"/>
              </a:spcAft>
            </a:pPr>
            <a:r>
              <a:rPr lang="en-US" sz="1000" kern="100" dirty="0">
                <a:effectLst/>
                <a:latin typeface="Verdana Pro" panose="020B0604030504040204" pitchFamily="34" charset="0"/>
                <a:ea typeface="Calibri" panose="020F0502020204030204" pitchFamily="34" charset="0"/>
                <a:cs typeface="Times New Roman" panose="02020603050405020304" pitchFamily="18" charset="0"/>
              </a:rPr>
              <a:t>Source: Authors' elaboration with data from the 2018 Mexico multi-state input-output matrix (INEGI, 2024), the 2018 Mexican national input-output matrix (INEGI, 2023) and the 2019 Economic Census (INEGI, 2019).</a:t>
            </a:r>
          </a:p>
        </p:txBody>
      </p:sp>
      <p:pic>
        <p:nvPicPr>
          <p:cNvPr id="9" name="Imagen 8" descr="Mapa&#10;&#10;El contenido generado por IA puede ser incorrecto.">
            <a:extLst>
              <a:ext uri="{FF2B5EF4-FFF2-40B4-BE49-F238E27FC236}">
                <a16:creationId xmlns:a16="http://schemas.microsoft.com/office/drawing/2014/main" id="{478031E5-B2F4-3A0B-A8A2-B89FE464C9D3}"/>
              </a:ext>
            </a:extLst>
          </p:cNvPr>
          <p:cNvPicPr>
            <a:picLocks noChangeAspect="1"/>
          </p:cNvPicPr>
          <p:nvPr/>
        </p:nvPicPr>
        <p:blipFill>
          <a:blip r:embed="rId3">
            <a:extLst>
              <a:ext uri="{28A0092B-C50C-407E-A947-70E740481C1C}">
                <a14:useLocalDpi xmlns:a14="http://schemas.microsoft.com/office/drawing/2010/main" val="0"/>
              </a:ext>
            </a:extLst>
          </a:blip>
          <a:srcRect t="50000"/>
          <a:stretch/>
        </p:blipFill>
        <p:spPr>
          <a:xfrm>
            <a:off x="2417781" y="1258672"/>
            <a:ext cx="7470216" cy="5087557"/>
          </a:xfrm>
          <a:prstGeom prst="rect">
            <a:avLst/>
          </a:prstGeom>
        </p:spPr>
      </p:pic>
      <p:pic>
        <p:nvPicPr>
          <p:cNvPr id="11" name="Imagen 10">
            <a:extLst>
              <a:ext uri="{FF2B5EF4-FFF2-40B4-BE49-F238E27FC236}">
                <a16:creationId xmlns:a16="http://schemas.microsoft.com/office/drawing/2014/main" id="{CA165709-77B0-69D6-88D9-42538AF8593D}"/>
              </a:ext>
            </a:extLst>
          </p:cNvPr>
          <p:cNvPicPr>
            <a:picLocks noChangeAspect="1"/>
          </p:cNvPicPr>
          <p:nvPr/>
        </p:nvPicPr>
        <p:blipFill>
          <a:blip r:embed="rId4"/>
          <a:stretch>
            <a:fillRect/>
          </a:stretch>
        </p:blipFill>
        <p:spPr>
          <a:xfrm>
            <a:off x="3814175" y="1122719"/>
            <a:ext cx="5014140" cy="183818"/>
          </a:xfrm>
          <a:prstGeom prst="rect">
            <a:avLst/>
          </a:prstGeom>
        </p:spPr>
      </p:pic>
    </p:spTree>
    <p:extLst>
      <p:ext uri="{BB962C8B-B14F-4D97-AF65-F5344CB8AC3E}">
        <p14:creationId xmlns:p14="http://schemas.microsoft.com/office/powerpoint/2010/main" val="11042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E108-624B-9B17-DF55-05DB7A00580B}"/>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CA6CEC68-6021-58CB-2303-3E49A46030B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DC9A6EC-76E7-F488-4D19-E30440300302}"/>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3C7C421A-5FAE-7F1A-BAE3-EE98E575D118}"/>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84B1112A-1AD6-A4EC-9F86-E7921BDD22A0}"/>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5. Regional Distribution of Gross Operating Surplus generated by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FF444823-B5D1-6B9B-00FD-A3641137E8EB}"/>
              </a:ext>
            </a:extLst>
          </p:cNvPr>
          <p:cNvSpPr txBox="1"/>
          <p:nvPr/>
        </p:nvSpPr>
        <p:spPr>
          <a:xfrm>
            <a:off x="3048719" y="6023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12DD602E-F0DB-7A9E-F0C1-6D69C447D21C}"/>
              </a:ext>
            </a:extLst>
          </p:cNvPr>
          <p:cNvSpPr txBox="1"/>
          <p:nvPr/>
        </p:nvSpPr>
        <p:spPr>
          <a:xfrm>
            <a:off x="0" y="6220143"/>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5C0EA64D-7217-0BA4-8A43-6ADE8155DB79}"/>
              </a:ext>
            </a:extLst>
          </p:cNvPr>
          <p:cNvPicPr>
            <a:picLocks noChangeAspect="1"/>
          </p:cNvPicPr>
          <p:nvPr/>
        </p:nvPicPr>
        <p:blipFill>
          <a:blip r:embed="rId3">
            <a:extLst>
              <a:ext uri="{28A0092B-C50C-407E-A947-70E740481C1C}">
                <a14:useLocalDpi xmlns:a14="http://schemas.microsoft.com/office/drawing/2010/main" val="0"/>
              </a:ext>
            </a:extLst>
          </a:blip>
          <a:srcRect b="50000"/>
          <a:stretch/>
        </p:blipFill>
        <p:spPr>
          <a:xfrm>
            <a:off x="2264081" y="1063482"/>
            <a:ext cx="7663837" cy="5107400"/>
          </a:xfrm>
          <a:prstGeom prst="rect">
            <a:avLst/>
          </a:prstGeom>
        </p:spPr>
      </p:pic>
    </p:spTree>
    <p:extLst>
      <p:ext uri="{BB962C8B-B14F-4D97-AF65-F5344CB8AC3E}">
        <p14:creationId xmlns:p14="http://schemas.microsoft.com/office/powerpoint/2010/main" val="343652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E108-624B-9B17-DF55-05DB7A00580B}"/>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CA6CEC68-6021-58CB-2303-3E49A46030B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DC9A6EC-76E7-F488-4D19-E30440300302}"/>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3C7C421A-5FAE-7F1A-BAE3-EE98E575D118}"/>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84B1112A-1AD6-A4EC-9F86-E7921BDD22A0}"/>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5. Regional Distribution of Gross Operating Surplus generated by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FF444823-B5D1-6B9B-00FD-A3641137E8EB}"/>
              </a:ext>
            </a:extLst>
          </p:cNvPr>
          <p:cNvSpPr txBox="1"/>
          <p:nvPr/>
        </p:nvSpPr>
        <p:spPr>
          <a:xfrm>
            <a:off x="3048719" y="6023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12DD602E-F0DB-7A9E-F0C1-6D69C447D21C}"/>
              </a:ext>
            </a:extLst>
          </p:cNvPr>
          <p:cNvSpPr txBox="1"/>
          <p:nvPr/>
        </p:nvSpPr>
        <p:spPr>
          <a:xfrm>
            <a:off x="0" y="6220143"/>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6" name="Imagen 5" descr="Mapa&#10;&#10;El contenido generado por IA puede ser incorrecto.">
            <a:extLst>
              <a:ext uri="{FF2B5EF4-FFF2-40B4-BE49-F238E27FC236}">
                <a16:creationId xmlns:a16="http://schemas.microsoft.com/office/drawing/2014/main" id="{21563F29-95C8-FAB6-1101-F7E13209B0E3}"/>
              </a:ext>
            </a:extLst>
          </p:cNvPr>
          <p:cNvPicPr>
            <a:picLocks noChangeAspect="1"/>
          </p:cNvPicPr>
          <p:nvPr/>
        </p:nvPicPr>
        <p:blipFill>
          <a:blip r:embed="rId3">
            <a:extLst>
              <a:ext uri="{28A0092B-C50C-407E-A947-70E740481C1C}">
                <a14:useLocalDpi xmlns:a14="http://schemas.microsoft.com/office/drawing/2010/main" val="0"/>
              </a:ext>
            </a:extLst>
          </a:blip>
          <a:srcRect t="50000"/>
          <a:stretch/>
        </p:blipFill>
        <p:spPr>
          <a:xfrm>
            <a:off x="2222500" y="1217431"/>
            <a:ext cx="7581900" cy="5052793"/>
          </a:xfrm>
          <a:prstGeom prst="rect">
            <a:avLst/>
          </a:prstGeom>
        </p:spPr>
      </p:pic>
      <p:pic>
        <p:nvPicPr>
          <p:cNvPr id="16" name="Imagen 15">
            <a:extLst>
              <a:ext uri="{FF2B5EF4-FFF2-40B4-BE49-F238E27FC236}">
                <a16:creationId xmlns:a16="http://schemas.microsoft.com/office/drawing/2014/main" id="{01C19441-3C69-7435-F5E5-CA0AFE9BC2B9}"/>
              </a:ext>
            </a:extLst>
          </p:cNvPr>
          <p:cNvPicPr>
            <a:picLocks noChangeAspect="1"/>
          </p:cNvPicPr>
          <p:nvPr/>
        </p:nvPicPr>
        <p:blipFill>
          <a:blip r:embed="rId4"/>
          <a:stretch>
            <a:fillRect/>
          </a:stretch>
        </p:blipFill>
        <p:spPr>
          <a:xfrm>
            <a:off x="3593304" y="1043771"/>
            <a:ext cx="5119170" cy="173660"/>
          </a:xfrm>
          <a:prstGeom prst="rect">
            <a:avLst/>
          </a:prstGeom>
        </p:spPr>
      </p:pic>
    </p:spTree>
    <p:extLst>
      <p:ext uri="{BB962C8B-B14F-4D97-AF65-F5344CB8AC3E}">
        <p14:creationId xmlns:p14="http://schemas.microsoft.com/office/powerpoint/2010/main" val="349686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92CF8-D0AB-7119-2718-F76663288359}"/>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711EB93-E20B-B69D-9BDC-8D05B1C17D34}"/>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8A9F16D1-8648-3BE1-247E-9333AD5A8948}"/>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1CCD024-96D4-183D-88AE-154C4BB359EF}"/>
              </a:ext>
            </a:extLst>
          </p:cNvPr>
          <p:cNvSpPr txBox="1"/>
          <p:nvPr/>
        </p:nvSpPr>
        <p:spPr>
          <a:xfrm>
            <a:off x="1349045" y="154668"/>
            <a:ext cx="9493910"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Table 1. Spatial Gini Index of Labor Compensation and Gross Operating Surplus Generated by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4F9741C-9A1B-0AE1-7034-457A4477A1AE}"/>
              </a:ext>
            </a:extLst>
          </p:cNvPr>
          <p:cNvSpPr txBox="1"/>
          <p:nvPr/>
        </p:nvSpPr>
        <p:spPr>
          <a:xfrm>
            <a:off x="0" y="5978944"/>
            <a:ext cx="12192000" cy="605615"/>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 Note: Gini = Spatial Gini index, gwGini = Gini between neighboring entities, nsGini = Gini between non-neighboring entities, gwGinif = Percentage share of gwGini in total Gini, nsGinif = Percent share of nsGini in total Gini.</a:t>
            </a:r>
            <a:endParaRPr lang="en-US"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767C7B5C-BD1C-8501-328B-E83096507860}"/>
              </a:ext>
            </a:extLst>
          </p:cNvPr>
          <p:cNvGraphicFramePr>
            <a:graphicFrameLocks noGrp="1"/>
          </p:cNvGraphicFramePr>
          <p:nvPr>
            <p:extLst>
              <p:ext uri="{D42A27DB-BD31-4B8C-83A1-F6EECF244321}">
                <p14:modId xmlns:p14="http://schemas.microsoft.com/office/powerpoint/2010/main" val="2140351015"/>
              </p:ext>
            </p:extLst>
          </p:nvPr>
        </p:nvGraphicFramePr>
        <p:xfrm>
          <a:off x="1150772" y="1020845"/>
          <a:ext cx="9890456" cy="4816310"/>
        </p:xfrm>
        <a:graphic>
          <a:graphicData uri="http://schemas.openxmlformats.org/drawingml/2006/table">
            <a:tbl>
              <a:tblPr/>
              <a:tblGrid>
                <a:gridCol w="2597869">
                  <a:extLst>
                    <a:ext uri="{9D8B030D-6E8A-4147-A177-3AD203B41FA5}">
                      <a16:colId xmlns:a16="http://schemas.microsoft.com/office/drawing/2014/main" val="699678279"/>
                    </a:ext>
                  </a:extLst>
                </a:gridCol>
                <a:gridCol w="1725727">
                  <a:extLst>
                    <a:ext uri="{9D8B030D-6E8A-4147-A177-3AD203B41FA5}">
                      <a16:colId xmlns:a16="http://schemas.microsoft.com/office/drawing/2014/main" val="1730286670"/>
                    </a:ext>
                  </a:extLst>
                </a:gridCol>
                <a:gridCol w="1113372">
                  <a:extLst>
                    <a:ext uri="{9D8B030D-6E8A-4147-A177-3AD203B41FA5}">
                      <a16:colId xmlns:a16="http://schemas.microsoft.com/office/drawing/2014/main" val="1871008137"/>
                    </a:ext>
                  </a:extLst>
                </a:gridCol>
                <a:gridCol w="1113372">
                  <a:extLst>
                    <a:ext uri="{9D8B030D-6E8A-4147-A177-3AD203B41FA5}">
                      <a16:colId xmlns:a16="http://schemas.microsoft.com/office/drawing/2014/main" val="927527437"/>
                    </a:ext>
                  </a:extLst>
                </a:gridCol>
                <a:gridCol w="1113372">
                  <a:extLst>
                    <a:ext uri="{9D8B030D-6E8A-4147-A177-3AD203B41FA5}">
                      <a16:colId xmlns:a16="http://schemas.microsoft.com/office/drawing/2014/main" val="4103670038"/>
                    </a:ext>
                  </a:extLst>
                </a:gridCol>
                <a:gridCol w="1113372">
                  <a:extLst>
                    <a:ext uri="{9D8B030D-6E8A-4147-A177-3AD203B41FA5}">
                      <a16:colId xmlns:a16="http://schemas.microsoft.com/office/drawing/2014/main" val="2214151998"/>
                    </a:ext>
                  </a:extLst>
                </a:gridCol>
                <a:gridCol w="1113372">
                  <a:extLst>
                    <a:ext uri="{9D8B030D-6E8A-4147-A177-3AD203B41FA5}">
                      <a16:colId xmlns:a16="http://schemas.microsoft.com/office/drawing/2014/main" val="215665534"/>
                    </a:ext>
                  </a:extLst>
                </a:gridCol>
              </a:tblGrid>
              <a:tr h="253490">
                <a:tc>
                  <a:txBody>
                    <a:bodyPr/>
                    <a:lstStyle/>
                    <a:p>
                      <a:pPr algn="ctr" fontAlgn="ctr"/>
                      <a:r>
                        <a:rPr lang="en-US" sz="1100" b="1" i="0" u="none" strike="noStrike" dirty="0">
                          <a:solidFill>
                            <a:srgbClr val="000000"/>
                          </a:solidFill>
                          <a:effectLst/>
                          <a:latin typeface="Verdana Pro" panose="020B0604030504040204" pitchFamily="34" charset="0"/>
                        </a:rPr>
                        <a:t>Category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Verdana Pro" panose="020B0604030504040204" pitchFamily="34" charset="0"/>
                        </a:rPr>
                        <a:t>Production Type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Verdana Pro" panose="020B0604030504040204" pitchFamily="34" charset="0"/>
                        </a:rPr>
                        <a:t>Gini (1)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Verdana Pro" panose="020B0604030504040204" pitchFamily="34" charset="0"/>
                        </a:rPr>
                        <a:t>gwGini (2)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Verdana Pro" panose="020B0604030504040204" pitchFamily="34" charset="0"/>
                        </a:rPr>
                        <a:t>nsGini (3)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Verdana Pro" panose="020B0604030504040204" pitchFamily="34" charset="0"/>
                        </a:rPr>
                        <a:t>gwGinif (4)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Verdana Pro" panose="020B0604030504040204" pitchFamily="34" charset="0"/>
                        </a:rPr>
                        <a:t>nsGinif (5)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511476"/>
                  </a:ext>
                </a:extLst>
              </a:tr>
              <a:tr h="253490">
                <a:tc gridSpan="7">
                  <a:txBody>
                    <a:bodyPr/>
                    <a:lstStyle/>
                    <a:p>
                      <a:pPr algn="ctr" fontAlgn="ctr"/>
                      <a:r>
                        <a:rPr lang="en-US" sz="1100" b="1" i="0" u="none" strike="noStrike" dirty="0">
                          <a:solidFill>
                            <a:srgbClr val="000000"/>
                          </a:solidFill>
                          <a:effectLst/>
                          <a:latin typeface="Verdana Pro" panose="020B0604030504040204" pitchFamily="34" charset="0"/>
                        </a:rPr>
                        <a:t>LABOR COMPENSATION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7182110"/>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Primary Sector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FF0000"/>
                          </a:solidFill>
                          <a:effectLst/>
                          <a:latin typeface="Verdana Pro" panose="020B0604030504040204" pitchFamily="34" charset="0"/>
                        </a:rPr>
                        <a:t>0.509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Verdana Pro" panose="020B0604030504040204" pitchFamily="34" charset="0"/>
                        </a:rPr>
                        <a:t>0.058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0.451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11.40%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88.60%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74093462"/>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0.368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0.316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14.24%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85.76%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758456"/>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Resource-based Manufacturing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0.575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Verdana Pro" panose="020B0604030504040204" pitchFamily="34" charset="0"/>
                        </a:rPr>
                        <a:t>0.506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11.95%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88.05%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91956864"/>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0.464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0.069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0.395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14.96%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85.04%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25331"/>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Technology-based Manufacturing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0.641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0.572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FF0000"/>
                          </a:solidFill>
                          <a:effectLst/>
                          <a:latin typeface="Verdana Pro" panose="020B0604030504040204" pitchFamily="34" charset="0"/>
                        </a:rPr>
                        <a:t>10.75%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89.25%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77476257"/>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0.559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0.074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13.20%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86.80%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671057"/>
                  </a:ext>
                </a:extLst>
              </a:tr>
              <a:tr h="253490">
                <a:tc rowSpan="2">
                  <a:txBody>
                    <a:bodyPr/>
                    <a:lstStyle/>
                    <a:p>
                      <a:pPr algn="ctr" fontAlgn="ctr"/>
                      <a:r>
                        <a:rPr lang="en-US" sz="1100" b="1" i="0" u="none" strike="noStrike" dirty="0">
                          <a:solidFill>
                            <a:srgbClr val="000000"/>
                          </a:solidFill>
                          <a:effectLst/>
                          <a:latin typeface="Verdana Pro" panose="020B0604030504040204" pitchFamily="34" charset="0"/>
                        </a:rPr>
                        <a:t>Services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0.587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0.517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FF0000"/>
                          </a:solidFill>
                          <a:effectLst/>
                          <a:latin typeface="Verdana Pro" panose="020B0604030504040204" pitchFamily="34" charset="0"/>
                        </a:rPr>
                        <a:t>11.87%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88.13%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41786688"/>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0.058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0.402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12.65%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87.35%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3177342"/>
                  </a:ext>
                </a:extLst>
              </a:tr>
              <a:tr h="253490">
                <a:tc gridSpan="7">
                  <a:txBody>
                    <a:bodyPr/>
                    <a:lstStyle/>
                    <a:p>
                      <a:pPr algn="ctr" fontAlgn="ctr"/>
                      <a:r>
                        <a:rPr lang="en-US" sz="1100" b="1" i="0" u="none" strike="noStrike" dirty="0">
                          <a:solidFill>
                            <a:srgbClr val="000000"/>
                          </a:solidFill>
                          <a:effectLst/>
                          <a:latin typeface="Verdana Pro" panose="020B0604030504040204" pitchFamily="34" charset="0"/>
                        </a:rPr>
                        <a:t>GROSS OPERATING SURPLUS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2679440"/>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Primary Sector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0.694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0.069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0.625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9.98%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Verdana Pro" panose="020B0604030504040204" pitchFamily="34" charset="0"/>
                        </a:rPr>
                        <a:t>90.02%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87138369"/>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0.059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12.47%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87.53%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5538909"/>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Resource-based Manufacturing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0.487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0.066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0.422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13.44%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Verdana Pro" panose="020B0604030504040204" pitchFamily="34" charset="0"/>
                        </a:rPr>
                        <a:t>86.56%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6359842"/>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0.451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0.072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0.38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15.85%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84.15%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3155064"/>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Technology-based Manufacturing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0.591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0.075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0.516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12.71%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Verdana Pro" panose="020B0604030504040204" pitchFamily="34" charset="0"/>
                        </a:rPr>
                        <a:t>87.29%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03575717"/>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FF0000"/>
                          </a:solidFill>
                          <a:effectLst/>
                          <a:latin typeface="Verdana Pro" panose="020B0604030504040204" pitchFamily="34" charset="0"/>
                        </a:rPr>
                        <a:t>0.629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0.094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0.535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14.99%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85.01%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904649"/>
                  </a:ext>
                </a:extLst>
              </a:tr>
              <a:tr h="253490">
                <a:tc rowSpan="2">
                  <a:txBody>
                    <a:bodyPr/>
                    <a:lstStyle/>
                    <a:p>
                      <a:pPr algn="ctr" fontAlgn="ctr"/>
                      <a:r>
                        <a:rPr lang="en-US" sz="1100" b="1" i="0" u="none" strike="noStrike">
                          <a:solidFill>
                            <a:srgbClr val="000000"/>
                          </a:solidFill>
                          <a:effectLst/>
                          <a:latin typeface="Verdana Pro" panose="020B0604030504040204" pitchFamily="34" charset="0"/>
                        </a:rPr>
                        <a:t>Services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Gross Exports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0.573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a:solidFill>
                            <a:srgbClr val="000000"/>
                          </a:solidFill>
                          <a:effectLst/>
                          <a:latin typeface="Verdana Pro" panose="020B0604030504040204" pitchFamily="34" charset="0"/>
                        </a:rPr>
                        <a:t>0.071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Verdana Pro" panose="020B0604030504040204" pitchFamily="34" charset="0"/>
                        </a:rPr>
                        <a:t>0.502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FF0000"/>
                          </a:solidFill>
                          <a:effectLst/>
                          <a:latin typeface="Verdana Pro" panose="020B0604030504040204" pitchFamily="34" charset="0"/>
                        </a:rPr>
                        <a:t>12.45%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100" b="0" i="0" u="none" strike="noStrike" dirty="0">
                          <a:solidFill>
                            <a:srgbClr val="000000"/>
                          </a:solidFill>
                          <a:effectLst/>
                          <a:latin typeface="Verdana Pro" panose="020B0604030504040204" pitchFamily="34" charset="0"/>
                        </a:rPr>
                        <a:t>87.55%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35804015"/>
                  </a:ext>
                </a:extLst>
              </a:tr>
              <a:tr h="253490">
                <a:tc vMerge="1">
                  <a:txBody>
                    <a:bodyPr/>
                    <a:lstStyle/>
                    <a:p>
                      <a:endParaRPr lang="en-US"/>
                    </a:p>
                  </a:txBody>
                  <a:tcPr/>
                </a:tc>
                <a:tc>
                  <a:txBody>
                    <a:bodyPr/>
                    <a:lstStyle/>
                    <a:p>
                      <a:pPr algn="ctr" fontAlgn="ctr"/>
                      <a:r>
                        <a:rPr lang="en-US" sz="1100" b="0" i="0" u="none" strike="noStrike">
                          <a:solidFill>
                            <a:srgbClr val="000000"/>
                          </a:solidFill>
                          <a:effectLst/>
                          <a:latin typeface="Verdana Pro" panose="020B0604030504040204" pitchFamily="34" charset="0"/>
                        </a:rPr>
                        <a:t>Domestic Final Demand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0.502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0.067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0.435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Verdana Pro" panose="020B0604030504040204" pitchFamily="34" charset="0"/>
                        </a:rPr>
                        <a:t>13.34%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Verdana Pro" panose="020B0604030504040204" pitchFamily="34" charset="0"/>
                        </a:rPr>
                        <a:t>86.66%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6838"/>
                  </a:ext>
                </a:extLst>
              </a:tr>
            </a:tbl>
          </a:graphicData>
        </a:graphic>
      </p:graphicFrame>
    </p:spTree>
    <p:extLst>
      <p:ext uri="{BB962C8B-B14F-4D97-AF65-F5344CB8AC3E}">
        <p14:creationId xmlns:p14="http://schemas.microsoft.com/office/powerpoint/2010/main" val="46761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733A0-A21E-2DFA-A598-AAA383518D1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46264AE1-ADBD-FDC4-6FD8-54D1DC2FEACB}"/>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DEB83223-E5A9-1EDE-A74A-4756754444CB}"/>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graphicFrame>
        <p:nvGraphicFramePr>
          <p:cNvPr id="4" name="Tabla 3">
            <a:extLst>
              <a:ext uri="{FF2B5EF4-FFF2-40B4-BE49-F238E27FC236}">
                <a16:creationId xmlns:a16="http://schemas.microsoft.com/office/drawing/2014/main" id="{DD5BC24D-BF95-877C-CC96-0D070AFD5413}"/>
              </a:ext>
            </a:extLst>
          </p:cNvPr>
          <p:cNvGraphicFramePr>
            <a:graphicFrameLocks noGrp="1"/>
          </p:cNvGraphicFramePr>
          <p:nvPr>
            <p:extLst>
              <p:ext uri="{D42A27DB-BD31-4B8C-83A1-F6EECF244321}">
                <p14:modId xmlns:p14="http://schemas.microsoft.com/office/powerpoint/2010/main" val="672785769"/>
              </p:ext>
            </p:extLst>
          </p:nvPr>
        </p:nvGraphicFramePr>
        <p:xfrm>
          <a:off x="1535867" y="627072"/>
          <a:ext cx="9120264" cy="5775135"/>
        </p:xfrm>
        <a:graphic>
          <a:graphicData uri="http://schemas.openxmlformats.org/drawingml/2006/table">
            <a:tbl>
              <a:tblPr firstRow="1" firstCol="1" bandRow="1"/>
              <a:tblGrid>
                <a:gridCol w="1964505">
                  <a:extLst>
                    <a:ext uri="{9D8B030D-6E8A-4147-A177-3AD203B41FA5}">
                      <a16:colId xmlns:a16="http://schemas.microsoft.com/office/drawing/2014/main" val="543124297"/>
                    </a:ext>
                  </a:extLst>
                </a:gridCol>
                <a:gridCol w="2938550">
                  <a:extLst>
                    <a:ext uri="{9D8B030D-6E8A-4147-A177-3AD203B41FA5}">
                      <a16:colId xmlns:a16="http://schemas.microsoft.com/office/drawing/2014/main" val="2528963470"/>
                    </a:ext>
                  </a:extLst>
                </a:gridCol>
                <a:gridCol w="1362567">
                  <a:extLst>
                    <a:ext uri="{9D8B030D-6E8A-4147-A177-3AD203B41FA5}">
                      <a16:colId xmlns:a16="http://schemas.microsoft.com/office/drawing/2014/main" val="1137014829"/>
                    </a:ext>
                  </a:extLst>
                </a:gridCol>
                <a:gridCol w="1362567">
                  <a:extLst>
                    <a:ext uri="{9D8B030D-6E8A-4147-A177-3AD203B41FA5}">
                      <a16:colId xmlns:a16="http://schemas.microsoft.com/office/drawing/2014/main" val="3799809902"/>
                    </a:ext>
                  </a:extLst>
                </a:gridCol>
                <a:gridCol w="1492075">
                  <a:extLst>
                    <a:ext uri="{9D8B030D-6E8A-4147-A177-3AD203B41FA5}">
                      <a16:colId xmlns:a16="http://schemas.microsoft.com/office/drawing/2014/main" val="3793562144"/>
                    </a:ext>
                  </a:extLst>
                </a:gridCol>
              </a:tblGrid>
              <a:tr h="127981">
                <a:tc rowSpan="2">
                  <a:txBody>
                    <a:bodyPr/>
                    <a:lstStyle/>
                    <a:p>
                      <a:pPr algn="ctr">
                        <a:lnSpc>
                          <a:spcPct val="115000"/>
                        </a:lnSpc>
                        <a:spcAft>
                          <a:spcPts val="800"/>
                        </a:spcAft>
                      </a:pPr>
                      <a:r>
                        <a:rPr lang="en-US" sz="1050" b="1"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Federal Entity</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800"/>
                        </a:spcAft>
                      </a:pPr>
                      <a:r>
                        <a:rPr lang="en-US" sz="1050" b="1"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Region</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s-MX" sz="1050" b="1"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Gross </a:t>
                      </a:r>
                      <a:r>
                        <a:rPr lang="en-US" sz="1050" b="1"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Exports</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MX"/>
                    </a:p>
                  </a:txBody>
                  <a:tcPr/>
                </a:tc>
                <a:tc rowSpan="2">
                  <a:txBody>
                    <a:bodyPr/>
                    <a:lstStyle/>
                    <a:p>
                      <a:pPr algn="ctr">
                        <a:lnSpc>
                          <a:spcPct val="115000"/>
                        </a:lnSpc>
                        <a:spcAft>
                          <a:spcPts val="800"/>
                        </a:spcAft>
                      </a:pPr>
                      <a:r>
                        <a:rPr lang="en-US" sz="1050" b="1"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Domestic Final Demand</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34252"/>
                  </a:ext>
                </a:extLst>
              </a:tr>
              <a:tr h="127981">
                <a:tc vMerge="1">
                  <a:txBody>
                    <a:bodyPr/>
                    <a:lstStyle/>
                    <a:p>
                      <a:endParaRPr lang="es-MX"/>
                    </a:p>
                  </a:txBody>
                  <a:tcPr/>
                </a:tc>
                <a:tc vMerge="1">
                  <a:txBody>
                    <a:bodyPr/>
                    <a:lstStyle/>
                    <a:p>
                      <a:endParaRPr lang="es-MX"/>
                    </a:p>
                  </a:txBody>
                  <a:tcPr/>
                </a:tc>
                <a:tc>
                  <a:txBody>
                    <a:bodyPr/>
                    <a:lstStyle/>
                    <a:p>
                      <a:pPr algn="ctr">
                        <a:lnSpc>
                          <a:spcPct val="115000"/>
                        </a:lnSpc>
                        <a:spcAft>
                          <a:spcPts val="800"/>
                        </a:spcAft>
                      </a:pPr>
                      <a:r>
                        <a:rPr lang="en-US" sz="1050"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Direct</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1050" kern="0" noProof="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Indirect</a:t>
                      </a:r>
                      <a:endParaRPr lang="en-US" sz="1100" kern="100" noProof="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es-MX"/>
                    </a:p>
                  </a:txBody>
                  <a:tcPr/>
                </a:tc>
                <a:extLst>
                  <a:ext uri="{0D108BD9-81ED-4DB2-BD59-A6C34878D82A}">
                    <a16:rowId xmlns:a16="http://schemas.microsoft.com/office/drawing/2014/main" val="837554674"/>
                  </a:ext>
                </a:extLst>
              </a:tr>
              <a:tr h="0">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Aguascalientes</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Central-north</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mn-ea"/>
                          <a:cs typeface="Times New Roman" panose="02020603050405020304" pitchFamily="18" charset="0"/>
                        </a:rPr>
                        <a:t>21.87</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21.92</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32.74</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14692101"/>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Baja California</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Northwest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39.09</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23.60</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35.10</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501231799"/>
                  </a:ext>
                </a:extLst>
              </a:tr>
              <a:tr h="135128">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Baja California Sur</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Baja California Peninsula – Pacific Coast</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18.05</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25.23</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30.28</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844540888"/>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Campeche</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Southeast</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3.47</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23.96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22.69</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123729563"/>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Coahuila</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Northeast</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17.96</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20.75</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30.26</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114111615"/>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Colima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Central-west</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19.76</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23.16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35.04</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510088909"/>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Chiapas</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Southwest</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19.69</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21.41</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36.68</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431927119"/>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Chihuahua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Northern</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34.26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23.45</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36.63</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258599684"/>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Mexico City</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Centro</a:t>
                      </a:r>
                    </a:p>
                  </a:txBody>
                  <a:tcPr marL="9525" marR="9525" marT="9525"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25.87</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26.81</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32.14</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962258019"/>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Durango</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Northern</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25.18</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marL="0" algn="ctr" defTabSz="914400" rtl="0" eaLnBrk="1" latinLnBrk="0" hangingPunct="1">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24.50</a:t>
                      </a:r>
                      <a:endParaRPr lang="es-MX" sz="1050" b="1" kern="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30.37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15238796"/>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Guanajuato</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Central-north</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19.34</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22.23</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29.16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801408690"/>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Guerrero</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Southwest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19.24</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26.75</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34.06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885711188"/>
                  </a:ext>
                </a:extLst>
              </a:tr>
              <a:tr h="122129">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Hidalgo</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Center</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23.47</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20.28</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30.94</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540623821"/>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Jalisco</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Central-west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19.59</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21.47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26.02</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483917603"/>
                  </a:ext>
                </a:extLst>
              </a:tr>
              <a:tr h="127981">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Mexico </a:t>
                      </a:r>
                      <a:r>
                        <a:rPr lang="es-MX" sz="1050" kern="0" dirty="0" err="1">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State</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Center</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17.38</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22.25</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29.59</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4588868"/>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Michoacán</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Central-west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17.78</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23.02</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32.78</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839812451"/>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Morelos</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Center</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16.34</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21.40</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31.66</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835904362"/>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Nayarit</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Central-west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23.81</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23.33</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37.17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697897517"/>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Nuevo León</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Northeast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19.27</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21.50</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27.13</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229725541"/>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Oaxaca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Southwest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19.10</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13.36</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31.68</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204427786"/>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Puebla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Center</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20.24</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21.57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30.94</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4111195413"/>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Querétaro</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Central-north</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22.05</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22.87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28.57</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688270599"/>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Quintana Roo</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Yucatán Peninsula</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30.34</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24.83</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26.44</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710370867"/>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San Luis Potosí</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Central-north</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12.00</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21.03</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28.99</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530676247"/>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Sinaloa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Baja California Peninsula – Pacific Coast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18.93</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22.20</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31.71</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437938793"/>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Sonora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Northwest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19.72</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20.29</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29.76</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3697619002"/>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Tabasco</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Southeast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14.01</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23.42</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26.91</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45796813"/>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Tamaulipas</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a:solidFill>
                            <a:srgbClr val="000000"/>
                          </a:solidFill>
                          <a:effectLst/>
                          <a:latin typeface="Verdana Pro" panose="020B0604030504040204" pitchFamily="34" charset="0"/>
                        </a:rPr>
                        <a:t>Northeast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40.07</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23.09</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35.23</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254445446"/>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Tlaxcala</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Center</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19.93</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22.44</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32.68</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465431505"/>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Veracruz</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Central-east</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17.10</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18.88</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29.52</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070515282"/>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Yucatán</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a:noFill/>
                    </a:lnB>
                    <a:noFill/>
                  </a:tcPr>
                </a:tc>
                <a:tc>
                  <a:txBody>
                    <a:bodyPr/>
                    <a:lstStyle/>
                    <a:p>
                      <a:pPr algn="ctr" fontAlgn="ctr"/>
                      <a:r>
                        <a:rPr lang="en-US" sz="1050" b="0" i="0" u="none" strike="noStrike" dirty="0">
                          <a:solidFill>
                            <a:srgbClr val="000000"/>
                          </a:solidFill>
                          <a:effectLst/>
                          <a:latin typeface="Verdana Pro" panose="020B0604030504040204" pitchFamily="34" charset="0"/>
                        </a:rPr>
                        <a:t>Yucatán Peninsula</a:t>
                      </a:r>
                    </a:p>
                  </a:txBody>
                  <a:tcPr marL="9525" marR="9525" marT="9525" marB="0" anchor="ctr">
                    <a:lnL>
                      <a:noFill/>
                    </a:lnL>
                    <a:lnR>
                      <a:noFill/>
                    </a:lnR>
                    <a:lnT>
                      <a:noFill/>
                    </a:lnT>
                    <a:lnB>
                      <a:noFill/>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36.64</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22.76</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30.52</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a:noFill/>
                    </a:lnB>
                    <a:noFill/>
                  </a:tcPr>
                </a:tc>
                <a:extLst>
                  <a:ext uri="{0D108BD9-81ED-4DB2-BD59-A6C34878D82A}">
                    <a16:rowId xmlns:a16="http://schemas.microsoft.com/office/drawing/2014/main" val="1637944368"/>
                  </a:ext>
                </a:extLst>
              </a:tr>
              <a:tr h="127981">
                <a:tc>
                  <a:txBody>
                    <a:bodyPr/>
                    <a:lstStyle/>
                    <a:p>
                      <a:pPr algn="ctr">
                        <a:lnSpc>
                          <a:spcPct val="115000"/>
                        </a:lnSpc>
                        <a:spcAft>
                          <a:spcPts val="800"/>
                        </a:spcAft>
                      </a:pPr>
                      <a:r>
                        <a:rPr lang="es-MX" sz="1050" kern="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Zacatecas</a:t>
                      </a:r>
                      <a:endParaRPr lang="es-MX" sz="1100" kern="10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Verdana Pro" panose="020B0604030504040204" pitchFamily="34" charset="0"/>
                        </a:rPr>
                        <a:t>Central-north</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s-MX" sz="1050" b="1" kern="0" dirty="0">
                          <a:solidFill>
                            <a:srgbClr val="FF0000"/>
                          </a:solidFill>
                          <a:effectLst/>
                          <a:latin typeface="Verdana Pro" panose="020B0604030504040204" pitchFamily="34" charset="0"/>
                          <a:ea typeface="Times New Roman" panose="02020603050405020304" pitchFamily="18" charset="0"/>
                          <a:cs typeface="Times New Roman" panose="02020603050405020304" pitchFamily="18" charset="0"/>
                        </a:rPr>
                        <a:t>21.71</a:t>
                      </a:r>
                      <a:endParaRPr lang="es-MX" sz="1100" b="1" kern="100" dirty="0">
                        <a:solidFill>
                          <a:srgbClr val="FF0000"/>
                        </a:solidFill>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26.18</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s-MX" sz="1050" kern="0" dirty="0">
                          <a:solidFill>
                            <a:srgbClr val="000000"/>
                          </a:solidFill>
                          <a:effectLst/>
                          <a:latin typeface="Verdana Pro" panose="020B0604030504040204" pitchFamily="34" charset="0"/>
                          <a:ea typeface="Times New Roman" panose="02020603050405020304" pitchFamily="18" charset="0"/>
                          <a:cs typeface="Times New Roman" panose="02020603050405020304" pitchFamily="18" charset="0"/>
                        </a:rPr>
                        <a:t>35.91</a:t>
                      </a:r>
                      <a:endParaRPr lang="es-MX" sz="1100" kern="100" dirty="0">
                        <a:effectLst/>
                        <a:latin typeface="Verdana Pro" panose="020B0604030504040204" pitchFamily="34" charset="0"/>
                        <a:ea typeface="Calibri" panose="020F0502020204030204" pitchFamily="34" charset="0"/>
                        <a:cs typeface="Times New Roman" panose="02020603050405020304" pitchFamily="18" charset="0"/>
                      </a:endParaRPr>
                    </a:p>
                  </a:txBody>
                  <a:tcPr marL="34656" marR="34656"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986427"/>
                  </a:ext>
                </a:extLst>
              </a:tr>
            </a:tbl>
          </a:graphicData>
        </a:graphic>
      </p:graphicFrame>
      <p:sp>
        <p:nvSpPr>
          <p:cNvPr id="8" name="CuadroTexto 7">
            <a:extLst>
              <a:ext uri="{FF2B5EF4-FFF2-40B4-BE49-F238E27FC236}">
                <a16:creationId xmlns:a16="http://schemas.microsoft.com/office/drawing/2014/main" id="{6A82642F-EA82-2E8E-12DD-689EDC8B4B97}"/>
              </a:ext>
            </a:extLst>
          </p:cNvPr>
          <p:cNvSpPr txBox="1"/>
          <p:nvPr/>
        </p:nvSpPr>
        <p:spPr>
          <a:xfrm>
            <a:off x="1214332" y="63905"/>
            <a:ext cx="9763333" cy="563167"/>
          </a:xfrm>
          <a:prstGeom prst="rect">
            <a:avLst/>
          </a:prstGeom>
          <a:noFill/>
        </p:spPr>
        <p:txBody>
          <a:bodyPr wrap="square">
            <a:spAutoFit/>
          </a:bodyPr>
          <a:lstStyle/>
          <a:p>
            <a:pPr algn="ctr">
              <a:lnSpc>
                <a:spcPct val="115000"/>
              </a:lnSpc>
              <a:spcAft>
                <a:spcPts val="800"/>
              </a:spcAft>
            </a:pPr>
            <a:r>
              <a:rPr lang="en-US" sz="1400" b="1" kern="100" dirty="0">
                <a:latin typeface="Verdana Pro" panose="020B0604030504040204" pitchFamily="34" charset="0"/>
                <a:ea typeface="Calibri" panose="020F0502020204030204" pitchFamily="34" charset="0"/>
                <a:cs typeface="Times New Roman" panose="02020603050405020304" pitchFamily="18" charset="0"/>
              </a:rPr>
              <a:t>Table 2. Share of labor compensation in the value-added generated by production for exports and domestic final demand, according to state, 2018</a:t>
            </a:r>
            <a:endParaRPr lang="es-MX" sz="12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0" name="Elipse 9">
            <a:extLst>
              <a:ext uri="{FF2B5EF4-FFF2-40B4-BE49-F238E27FC236}">
                <a16:creationId xmlns:a16="http://schemas.microsoft.com/office/drawing/2014/main" id="{6A8810E0-0C26-7141-9024-42CA8E554523}"/>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DF98F68C-2326-78C5-6973-7DBB76EC58C8}"/>
              </a:ext>
            </a:extLst>
          </p:cNvPr>
          <p:cNvSpPr txBox="1"/>
          <p:nvPr/>
        </p:nvSpPr>
        <p:spPr>
          <a:xfrm>
            <a:off x="-2" y="6405271"/>
            <a:ext cx="12192000" cy="227819"/>
          </a:xfrm>
          <a:prstGeom prst="rect">
            <a:avLst/>
          </a:prstGeom>
          <a:noFill/>
        </p:spPr>
        <p:txBody>
          <a:bodyPr wrap="square">
            <a:spAutoFit/>
          </a:bodyPr>
          <a:lstStyle/>
          <a:p>
            <a:pPr algn="ctr">
              <a:lnSpc>
                <a:spcPct val="115000"/>
              </a:lnSpc>
              <a:spcAft>
                <a:spcPts val="800"/>
              </a:spcAft>
            </a:pPr>
            <a:r>
              <a:rPr lang="en-US" sz="85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a:t>
            </a:r>
            <a:endParaRPr lang="es-MX" sz="85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98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s-MX" sz="3200" b="1" dirty="0">
                <a:latin typeface="Verdana Pro" panose="020B0604030504040204" pitchFamily="34" charset="0"/>
              </a:rPr>
              <a:t>Final </a:t>
            </a:r>
            <a:r>
              <a:rPr lang="es-MX" sz="3200" b="1" dirty="0" err="1">
                <a:latin typeface="Verdana Pro" panose="020B0604030504040204" pitchFamily="34" charset="0"/>
              </a:rPr>
              <a:t>Reflections</a:t>
            </a:r>
            <a:endParaRPr lang="es-MX" sz="3200" b="1" dirty="0">
              <a:latin typeface="Verdana Pro" panose="020B0604030504040204" pitchFamily="34" charset="0"/>
            </a:endParaRP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531911"/>
            <a:ext cx="10515600" cy="4793933"/>
          </a:xfrm>
        </p:spPr>
        <p:txBody>
          <a:bodyPr>
            <a:normAutofit fontScale="25000" lnSpcReduction="20000"/>
          </a:bodyPr>
          <a:lstStyle/>
          <a:p>
            <a:pPr>
              <a:lnSpc>
                <a:spcPct val="120000"/>
              </a:lnSpc>
            </a:pPr>
            <a:r>
              <a:rPr lang="en-US" sz="9600" dirty="0">
                <a:latin typeface="Verdana Pro" panose="020B0604030504040204" pitchFamily="34" charset="0"/>
              </a:rPr>
              <a:t>The unequal distribution of income across regions and productive factors limits Mexico’s growth potential. While fiscal, labor, and social policies have addressed some aspects of inequality, this study highlights the need for targeted industrial policies to promote equitable productive development.</a:t>
            </a:r>
          </a:p>
          <a:p>
            <a:pPr>
              <a:lnSpc>
                <a:spcPct val="120000"/>
              </a:lnSpc>
            </a:pPr>
            <a:r>
              <a:rPr lang="en-US" sz="9600" dirty="0">
                <a:latin typeface="Verdana Pro" panose="020B0604030504040204" pitchFamily="34" charset="0"/>
              </a:rPr>
              <a:t>Production for the domestic market generates more labor compensation and surplus than export-oriented production. This holds across services and resource-based manufacturing, but not for the primary sector and tech-based manufacturing.</a:t>
            </a:r>
          </a:p>
          <a:p>
            <a:pPr>
              <a:lnSpc>
                <a:spcPct val="120000"/>
              </a:lnSpc>
            </a:pPr>
            <a:r>
              <a:rPr lang="en-US" sz="9600" dirty="0">
                <a:latin typeface="Verdana Pro" panose="020B0604030504040204" pitchFamily="34" charset="0"/>
              </a:rPr>
              <a:t>Regionally, the north leads in export-related income, while the center benefits more from domestic demand. The south remains weakly integrated into the national productive system.</a:t>
            </a:r>
          </a:p>
          <a:p>
            <a:pPr marL="457200" lvl="1" indent="0">
              <a:lnSpc>
                <a:spcPct val="120000"/>
              </a:lnSpc>
              <a:buNone/>
            </a:pPr>
            <a:endParaRPr lang="es-MX" sz="2000" dirty="0">
              <a:latin typeface="Verdana Pro" panose="020B0604030504040204" pitchFamily="34" charset="0"/>
            </a:endParaRP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47773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n-US" sz="3200" b="1" dirty="0">
                <a:latin typeface="Verdana Pro" panose="020B0604030504040204" pitchFamily="34" charset="0"/>
              </a:rPr>
              <a:t>Final Reflections</a:t>
            </a: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690688"/>
            <a:ext cx="10515600" cy="4388650"/>
          </a:xfrm>
        </p:spPr>
        <p:txBody>
          <a:bodyPr>
            <a:normAutofit/>
          </a:bodyPr>
          <a:lstStyle/>
          <a:p>
            <a:pPr>
              <a:lnSpc>
                <a:spcPct val="100000"/>
              </a:lnSpc>
            </a:pPr>
            <a:r>
              <a:rPr lang="en-US" sz="2400" dirty="0">
                <a:latin typeface="Verdana Pro" panose="020B0604030504040204" pitchFamily="34" charset="0"/>
              </a:rPr>
              <a:t>Southern subregions face challenges due to their distance from major markets. Strengthening ties with Central America could improve their integration. Meanwhile, Sinaloa and Baja California Sur should strengthen their connections with northern states.</a:t>
            </a:r>
          </a:p>
          <a:p>
            <a:pPr>
              <a:lnSpc>
                <a:spcPct val="100000"/>
              </a:lnSpc>
            </a:pPr>
            <a:r>
              <a:rPr lang="en-US" sz="2400" dirty="0">
                <a:latin typeface="Verdana Pro" panose="020B0604030504040204" pitchFamily="34" charset="0"/>
              </a:rPr>
              <a:t>Domestic-demand-driven production exhibits a more balanced regional distribution of labor compensation and surplus, underscoring its potential to mitigate inequality.</a:t>
            </a:r>
          </a:p>
          <a:p>
            <a:pPr>
              <a:lnSpc>
                <a:spcPct val="100000"/>
              </a:lnSpc>
            </a:pPr>
            <a:r>
              <a:rPr lang="en-US" sz="2400" dirty="0">
                <a:latin typeface="Verdana Pro" panose="020B0604030504040204" pitchFamily="34" charset="0"/>
              </a:rPr>
              <a:t>Export-driven production shows more localized effects, indicating that export-promotion policies may exacerbate regional disparities if not carefully designed.</a:t>
            </a:r>
            <a:endParaRPr lang="es-MX" sz="2000" dirty="0">
              <a:latin typeface="Verdana Pro" panose="020B0604030504040204" pitchFamily="34" charset="0"/>
            </a:endParaRP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175694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B09-8E89-F407-45EB-A8452D9EF5F5}"/>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649456CB-CA05-6C0B-D75B-E59A5A5F8D3C}"/>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2C132353-A8D2-E42A-F5DB-4175394113D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C7409CD9-D91F-D5A5-1AD6-D07FD8E59CC2}"/>
              </a:ext>
            </a:extLst>
          </p:cNvPr>
          <p:cNvSpPr>
            <a:spLocks noGrp="1"/>
          </p:cNvSpPr>
          <p:nvPr>
            <p:ph type="title"/>
          </p:nvPr>
        </p:nvSpPr>
        <p:spPr/>
        <p:txBody>
          <a:bodyPr>
            <a:normAutofit/>
          </a:bodyPr>
          <a:lstStyle/>
          <a:p>
            <a:r>
              <a:rPr lang="es-MX" sz="3200" b="1" dirty="0">
                <a:latin typeface="Verdana Pro" panose="020B0604030504040204" pitchFamily="34" charset="0"/>
              </a:rPr>
              <a:t>Final </a:t>
            </a:r>
            <a:r>
              <a:rPr lang="en-US" sz="3200" b="1" dirty="0">
                <a:latin typeface="Verdana Pro" panose="020B0604030504040204" pitchFamily="34" charset="0"/>
              </a:rPr>
              <a:t>Reflections</a:t>
            </a:r>
          </a:p>
        </p:txBody>
      </p:sp>
      <p:sp>
        <p:nvSpPr>
          <p:cNvPr id="6" name="Marcador de contenido 5">
            <a:extLst>
              <a:ext uri="{FF2B5EF4-FFF2-40B4-BE49-F238E27FC236}">
                <a16:creationId xmlns:a16="http://schemas.microsoft.com/office/drawing/2014/main" id="{5866D5DB-9DD7-71B4-A45A-F6B93D638932}"/>
              </a:ext>
            </a:extLst>
          </p:cNvPr>
          <p:cNvSpPr>
            <a:spLocks noGrp="1"/>
          </p:cNvSpPr>
          <p:nvPr>
            <p:ph idx="1"/>
          </p:nvPr>
        </p:nvSpPr>
        <p:spPr>
          <a:xfrm>
            <a:off x="838200" y="1690688"/>
            <a:ext cx="10515600" cy="4388650"/>
          </a:xfrm>
        </p:spPr>
        <p:txBody>
          <a:bodyPr>
            <a:normAutofit/>
          </a:bodyPr>
          <a:lstStyle/>
          <a:p>
            <a:r>
              <a:rPr lang="en-US" sz="2400" dirty="0">
                <a:latin typeface="Verdana Pro" panose="020B0604030504040204" pitchFamily="34" charset="0"/>
              </a:rPr>
              <a:t>Compared to domestic production, export-generated income is more unequally distributed in favor of capital. </a:t>
            </a:r>
          </a:p>
          <a:p>
            <a:r>
              <a:rPr lang="en-US" sz="2400" dirty="0">
                <a:latin typeface="Verdana Pro" panose="020B0604030504040204" pitchFamily="34" charset="0"/>
              </a:rPr>
              <a:t>In general, findings suggest that domestic market production has better potential for national economic growth, as it exhibits lower levels of regional inequality associated with its productive processes and a more favorable income distribution toward workers.</a:t>
            </a:r>
          </a:p>
          <a:p>
            <a:r>
              <a:rPr lang="en-US" sz="2400" dirty="0">
                <a:latin typeface="Verdana Pro" panose="020B0604030504040204" pitchFamily="34" charset="0"/>
              </a:rPr>
              <a:t>In the context of Nearshoring, Mexico must design regional development policies that support growth while reducing structural inequalities.</a:t>
            </a:r>
          </a:p>
          <a:p>
            <a:endParaRPr lang="en-US" sz="2400" dirty="0">
              <a:latin typeface="Verdana Pro" panose="020B0604030504040204" pitchFamily="34" charset="0"/>
            </a:endParaRPr>
          </a:p>
          <a:p>
            <a:pPr marL="457200" lvl="1" indent="0">
              <a:lnSpc>
                <a:spcPct val="120000"/>
              </a:lnSpc>
              <a:buNone/>
            </a:pPr>
            <a:endParaRPr lang="es-MX" sz="2000" dirty="0">
              <a:latin typeface="Verdana Pro" panose="020B0604030504040204" pitchFamily="34" charset="0"/>
            </a:endParaRPr>
          </a:p>
        </p:txBody>
      </p:sp>
      <p:sp>
        <p:nvSpPr>
          <p:cNvPr id="7" name="Rectángulo 6">
            <a:extLst>
              <a:ext uri="{FF2B5EF4-FFF2-40B4-BE49-F238E27FC236}">
                <a16:creationId xmlns:a16="http://schemas.microsoft.com/office/drawing/2014/main" id="{22D0D8FD-DCEE-DF44-6BFC-247250862543}"/>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282564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2E579A03-81E2-4935-9E1C-680FBBA7B03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46F41EAD-BD8D-4CD1-AB52-49F1D01124DE}"/>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A58641E2-DD2C-4BAB-A20C-BC1A669C1477}"/>
              </a:ext>
            </a:extLst>
          </p:cNvPr>
          <p:cNvSpPr>
            <a:spLocks noGrp="1"/>
          </p:cNvSpPr>
          <p:nvPr>
            <p:ph type="title"/>
          </p:nvPr>
        </p:nvSpPr>
        <p:spPr/>
        <p:txBody>
          <a:bodyPr>
            <a:normAutofit/>
          </a:bodyPr>
          <a:lstStyle/>
          <a:p>
            <a:r>
              <a:rPr lang="en-US" sz="3200" b="1" dirty="0">
                <a:latin typeface="Verdana Pro" panose="020B0604030504040204" pitchFamily="34" charset="0"/>
              </a:rPr>
              <a:t>Background</a:t>
            </a:r>
          </a:p>
        </p:txBody>
      </p:sp>
      <p:sp>
        <p:nvSpPr>
          <p:cNvPr id="6" name="Marcador de contenido 5">
            <a:extLst>
              <a:ext uri="{FF2B5EF4-FFF2-40B4-BE49-F238E27FC236}">
                <a16:creationId xmlns:a16="http://schemas.microsoft.com/office/drawing/2014/main" id="{4D97A83F-7CBA-4F47-A0C4-0115853FA633}"/>
              </a:ext>
            </a:extLst>
          </p:cNvPr>
          <p:cNvSpPr>
            <a:spLocks noGrp="1"/>
          </p:cNvSpPr>
          <p:nvPr>
            <p:ph idx="1"/>
          </p:nvPr>
        </p:nvSpPr>
        <p:spPr>
          <a:xfrm>
            <a:off x="838200" y="1690688"/>
            <a:ext cx="10515600" cy="4388650"/>
          </a:xfrm>
        </p:spPr>
        <p:txBody>
          <a:bodyPr>
            <a:normAutofit fontScale="77500" lnSpcReduction="20000"/>
          </a:bodyPr>
          <a:lstStyle/>
          <a:p>
            <a:pPr>
              <a:lnSpc>
                <a:spcPct val="120000"/>
              </a:lnSpc>
            </a:pPr>
            <a:r>
              <a:rPr lang="en-US" sz="3200" b="1" dirty="0">
                <a:latin typeface="Verdana Pro" panose="020B0604030504040204" pitchFamily="34" charset="0"/>
              </a:rPr>
              <a:t>The failure of the export-led growth model</a:t>
            </a:r>
          </a:p>
          <a:p>
            <a:pPr lvl="1">
              <a:lnSpc>
                <a:spcPct val="120000"/>
              </a:lnSpc>
            </a:pPr>
            <a:r>
              <a:rPr lang="en-US" sz="2800" dirty="0">
                <a:latin typeface="Verdana Pro" panose="020B0604030504040204" pitchFamily="34" charset="0"/>
              </a:rPr>
              <a:t>Integration into the less complex stages of global production chains and the weak linkage between the domestic economy and export activities led to the failure of the model (Fujii-Gambero &amp; Cervantes, 2013).</a:t>
            </a:r>
          </a:p>
          <a:p>
            <a:pPr>
              <a:lnSpc>
                <a:spcPct val="120000"/>
              </a:lnSpc>
            </a:pPr>
            <a:r>
              <a:rPr lang="en-US" sz="3200" b="1" dirty="0">
                <a:latin typeface="Verdana Pro" panose="020B0604030504040204" pitchFamily="34" charset="0"/>
              </a:rPr>
              <a:t>The growth of regional inequalities</a:t>
            </a:r>
          </a:p>
          <a:p>
            <a:pPr lvl="1">
              <a:lnSpc>
                <a:spcPct val="120000"/>
              </a:lnSpc>
            </a:pPr>
            <a:r>
              <a:rPr lang="en-US" sz="2800" dirty="0">
                <a:latin typeface="Verdana Pro" panose="020B0604030504040204" pitchFamily="34" charset="0"/>
              </a:rPr>
              <a:t>According to Osuna </a:t>
            </a:r>
            <a:r>
              <a:rPr lang="en-US" sz="2800" dirty="0" err="1">
                <a:latin typeface="Verdana Pro" panose="020B0604030504040204" pitchFamily="34" charset="0"/>
              </a:rPr>
              <a:t>Castelán</a:t>
            </a:r>
            <a:r>
              <a:rPr lang="en-US" sz="2800" dirty="0">
                <a:latin typeface="Verdana Pro" panose="020B0604030504040204" pitchFamily="34" charset="0"/>
              </a:rPr>
              <a:t> (1990), regional disparities in Mexico decreased between 1970 and 1980; however, under the new economic model, low growth was accompanied by a deepening of regional divergences (Mendoza-González &amp; Villagra-Piña, 2023; </a:t>
            </a:r>
            <a:r>
              <a:rPr lang="en-US" sz="2800" dirty="0" err="1">
                <a:latin typeface="Verdana Pro" panose="020B0604030504040204" pitchFamily="34" charset="0"/>
              </a:rPr>
              <a:t>Quintana</a:t>
            </a:r>
            <a:r>
              <a:rPr lang="en-US" sz="2800" dirty="0">
                <a:latin typeface="Verdana Pro" panose="020B0604030504040204" pitchFamily="34" charset="0"/>
              </a:rPr>
              <a:t>-Romero &amp; </a:t>
            </a:r>
            <a:r>
              <a:rPr lang="en-US" sz="2800" dirty="0" err="1">
                <a:latin typeface="Verdana Pro" panose="020B0604030504040204" pitchFamily="34" charset="0"/>
              </a:rPr>
              <a:t>Asuad-Sanén</a:t>
            </a:r>
            <a:r>
              <a:rPr lang="en-US" sz="2800" dirty="0">
                <a:latin typeface="Verdana Pro" panose="020B0604030504040204" pitchFamily="34" charset="0"/>
              </a:rPr>
              <a:t>, 2013).</a:t>
            </a:r>
            <a:endParaRPr lang="en-US" sz="2800" b="1" dirty="0">
              <a:latin typeface="Verdana Pro" panose="020B0604030504040204" pitchFamily="34" charset="0"/>
            </a:endParaRPr>
          </a:p>
        </p:txBody>
      </p:sp>
      <p:sp>
        <p:nvSpPr>
          <p:cNvPr id="7" name="Rectángulo 6">
            <a:extLst>
              <a:ext uri="{FF2B5EF4-FFF2-40B4-BE49-F238E27FC236}">
                <a16:creationId xmlns:a16="http://schemas.microsoft.com/office/drawing/2014/main" id="{490496AF-1D01-4339-9BF1-E03EC73DF9EE}"/>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412984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27CD6-214A-0DC8-4EE7-ABCFCF184C14}"/>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C9CFAC67-138C-AFB3-2782-33ECF0227130}"/>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B5AB119F-AD4B-7D6F-C54A-6E471EFC945D}"/>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03888431-8D34-2D39-A603-D722FF2EDF57}"/>
              </a:ext>
            </a:extLst>
          </p:cNvPr>
          <p:cNvSpPr>
            <a:spLocks noGrp="1"/>
          </p:cNvSpPr>
          <p:nvPr>
            <p:ph type="title"/>
          </p:nvPr>
        </p:nvSpPr>
        <p:spPr/>
        <p:txBody>
          <a:bodyPr>
            <a:normAutofit/>
          </a:bodyPr>
          <a:lstStyle/>
          <a:p>
            <a:r>
              <a:rPr lang="en-US" sz="3200" b="1" dirty="0">
                <a:latin typeface="Verdana Pro" panose="020B0604030504040204" pitchFamily="34" charset="0"/>
              </a:rPr>
              <a:t>Objective and contribution</a:t>
            </a:r>
          </a:p>
        </p:txBody>
      </p:sp>
      <p:sp>
        <p:nvSpPr>
          <p:cNvPr id="6" name="Marcador de contenido 5">
            <a:extLst>
              <a:ext uri="{FF2B5EF4-FFF2-40B4-BE49-F238E27FC236}">
                <a16:creationId xmlns:a16="http://schemas.microsoft.com/office/drawing/2014/main" id="{F90E398A-46F3-CE13-A7DE-95FD4807677E}"/>
              </a:ext>
            </a:extLst>
          </p:cNvPr>
          <p:cNvSpPr>
            <a:spLocks noGrp="1"/>
          </p:cNvSpPr>
          <p:nvPr>
            <p:ph idx="1"/>
          </p:nvPr>
        </p:nvSpPr>
        <p:spPr>
          <a:xfrm>
            <a:off x="838200" y="1690688"/>
            <a:ext cx="10515600" cy="4388650"/>
          </a:xfrm>
        </p:spPr>
        <p:txBody>
          <a:bodyPr>
            <a:normAutofit fontScale="85000" lnSpcReduction="10000"/>
          </a:bodyPr>
          <a:lstStyle/>
          <a:p>
            <a:pPr>
              <a:lnSpc>
                <a:spcPct val="120000"/>
              </a:lnSpc>
            </a:pPr>
            <a:r>
              <a:rPr lang="en-US" sz="3200" dirty="0">
                <a:latin typeface="Verdana Pro" panose="020B0604030504040204" pitchFamily="34" charset="0"/>
              </a:rPr>
              <a:t>In recent years, the study of inequalities in Mexico has boomed, however, the footprint of inequality generated by the productive structure has been scarcely analyzed.</a:t>
            </a:r>
          </a:p>
          <a:p>
            <a:pPr>
              <a:lnSpc>
                <a:spcPct val="120000"/>
              </a:lnSpc>
            </a:pPr>
            <a:r>
              <a:rPr lang="en-US" sz="3200" b="1" dirty="0">
                <a:latin typeface="Verdana Pro" panose="020B0604030504040204" pitchFamily="34" charset="0"/>
              </a:rPr>
              <a:t>Objective: </a:t>
            </a:r>
            <a:r>
              <a:rPr lang="en-US" sz="3200" dirty="0">
                <a:latin typeface="Verdana Pro" panose="020B0604030504040204" pitchFamily="34" charset="0"/>
              </a:rPr>
              <a:t>Estimate and analyze the inequality in the distribution of income generated by Mexican exports from a structural and spatial perspective.</a:t>
            </a:r>
          </a:p>
          <a:p>
            <a:pPr>
              <a:lnSpc>
                <a:spcPct val="120000"/>
              </a:lnSpc>
            </a:pPr>
            <a:r>
              <a:rPr lang="en-US" sz="3200" dirty="0">
                <a:latin typeface="Verdana Pro" panose="020B0604030504040204" pitchFamily="34" charset="0"/>
              </a:rPr>
              <a:t>A contrast analysis is carried out between the production of exports and the production for the domestic market.</a:t>
            </a:r>
            <a:endParaRPr lang="es-MX" sz="3200" b="1" dirty="0">
              <a:latin typeface="Verdana Pro" panose="020B0604030504040204" pitchFamily="34" charset="0"/>
            </a:endParaRPr>
          </a:p>
        </p:txBody>
      </p:sp>
      <p:sp>
        <p:nvSpPr>
          <p:cNvPr id="7" name="Rectángulo 6">
            <a:extLst>
              <a:ext uri="{FF2B5EF4-FFF2-40B4-BE49-F238E27FC236}">
                <a16:creationId xmlns:a16="http://schemas.microsoft.com/office/drawing/2014/main" id="{4CCF1018-3886-CEB7-E6BE-A36A54606D65}"/>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1015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4B63-5684-C290-5153-3F1C4B0CAB1A}"/>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7A9760AC-89F2-B91B-80BC-292B9FE94DEF}"/>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E2FCEE5B-D0BB-3F62-1AE6-3D44A6DF4D0C}"/>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F887AD45-6C5A-C595-118C-360FD4FAC697}"/>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646CD636-111D-EEA3-5EB2-F73D009F1198}"/>
              </a:ext>
            </a:extLst>
          </p:cNvPr>
          <p:cNvSpPr txBox="1"/>
          <p:nvPr/>
        </p:nvSpPr>
        <p:spPr>
          <a:xfrm>
            <a:off x="1639329" y="199753"/>
            <a:ext cx="8916119"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1. Regional distribution of Mexican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A0A7FDA5-4EA2-7910-D6E4-E50465F657AD}"/>
              </a:ext>
            </a:extLst>
          </p:cNvPr>
          <p:cNvSpPr txBox="1"/>
          <p:nvPr/>
        </p:nvSpPr>
        <p:spPr>
          <a:xfrm>
            <a:off x="3048719" y="895835"/>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896843D2-6191-D1B1-D64A-7868C1823F89}"/>
              </a:ext>
            </a:extLst>
          </p:cNvPr>
          <p:cNvSpPr txBox="1"/>
          <p:nvPr/>
        </p:nvSpPr>
        <p:spPr>
          <a:xfrm>
            <a:off x="417723" y="5718384"/>
            <a:ext cx="11470334" cy="312008"/>
          </a:xfrm>
          <a:prstGeom prst="rect">
            <a:avLst/>
          </a:prstGeom>
          <a:noFill/>
        </p:spPr>
        <p:txBody>
          <a:bodyPr wrap="square">
            <a:spAutoFit/>
          </a:bodyPr>
          <a:lstStyle/>
          <a:p>
            <a:pPr algn="ctr">
              <a:lnSpc>
                <a:spcPct val="150000"/>
              </a:lnSpc>
              <a:spcAft>
                <a:spcPts val="800"/>
              </a:spcAft>
              <a:tabLst>
                <a:tab pos="3479800" algn="l"/>
              </a:tabLst>
            </a:pPr>
            <a:r>
              <a:rPr lang="en-US" sz="11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multi-state input-output matrix of Mexico (INEGI, 2024).</a:t>
            </a:r>
            <a:endParaRPr lang="es-MX"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5" name="Imagen 4" descr="Imagen que contiene árbol, alimentos&#10;&#10;El contenido generado por IA puede ser incorrecto.">
            <a:extLst>
              <a:ext uri="{FF2B5EF4-FFF2-40B4-BE49-F238E27FC236}">
                <a16:creationId xmlns:a16="http://schemas.microsoft.com/office/drawing/2014/main" id="{FC2378B5-FED5-1BFA-5B31-5A2AF9E462BC}"/>
              </a:ext>
            </a:extLst>
          </p:cNvPr>
          <p:cNvPicPr>
            <a:picLocks noChangeAspect="1"/>
          </p:cNvPicPr>
          <p:nvPr/>
        </p:nvPicPr>
        <p:blipFill>
          <a:blip r:embed="rId3">
            <a:extLst>
              <a:ext uri="{28A0092B-C50C-407E-A947-70E740481C1C}">
                <a14:useLocalDpi xmlns:a14="http://schemas.microsoft.com/office/drawing/2010/main" val="0"/>
              </a:ext>
            </a:extLst>
          </a:blip>
          <a:srcRect t="33163" b="33674"/>
          <a:stretch/>
        </p:blipFill>
        <p:spPr>
          <a:xfrm>
            <a:off x="356453" y="1584798"/>
            <a:ext cx="11479094" cy="3806836"/>
          </a:xfrm>
          <a:prstGeom prst="rect">
            <a:avLst/>
          </a:prstGeom>
        </p:spPr>
      </p:pic>
    </p:spTree>
    <p:extLst>
      <p:ext uri="{BB962C8B-B14F-4D97-AF65-F5344CB8AC3E}">
        <p14:creationId xmlns:p14="http://schemas.microsoft.com/office/powerpoint/2010/main" val="266784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6763D-097A-68D2-4B81-20E08C027299}"/>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0E4D478B-2C60-63A6-CF92-D42C03B1C5DD}"/>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65635597-0C81-464C-26DE-676877C52112}"/>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5CC7875B-CC92-42FD-6D55-D4318BDAD246}"/>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B886A13C-7638-9C15-FA0F-A396B057C33D}"/>
              </a:ext>
            </a:extLst>
          </p:cNvPr>
          <p:cNvSpPr txBox="1"/>
          <p:nvPr/>
        </p:nvSpPr>
        <p:spPr>
          <a:xfrm>
            <a:off x="1639329" y="0"/>
            <a:ext cx="8916119"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2. Sectoral Structure of Mexican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6BA0C8D-65C0-6B5B-CE3C-3BEDF3C2D4E8}"/>
              </a:ext>
            </a:extLst>
          </p:cNvPr>
          <p:cNvSpPr txBox="1"/>
          <p:nvPr/>
        </p:nvSpPr>
        <p:spPr>
          <a:xfrm>
            <a:off x="3048719" y="66124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n-US" sz="1600" kern="100" dirty="0">
                <a:latin typeface="Verdana Pro" panose="020B0604030504040204" pitchFamily="34" charset="0"/>
                <a:ea typeface="Calibri" panose="020F0502020204030204" pitchFamily="34" charset="0"/>
                <a:cs typeface="Times New Roman" panose="02020603050405020304" pitchFamily="18" charset="0"/>
              </a:rPr>
              <a:t>Percentages</a:t>
            </a: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C468F655-0C1A-D256-51AF-9052FBEE2083}"/>
              </a:ext>
            </a:extLst>
          </p:cNvPr>
          <p:cNvSpPr txBox="1"/>
          <p:nvPr/>
        </p:nvSpPr>
        <p:spPr>
          <a:xfrm>
            <a:off x="460856" y="6159474"/>
            <a:ext cx="11470334" cy="312008"/>
          </a:xfrm>
          <a:prstGeom prst="rect">
            <a:avLst/>
          </a:prstGeom>
          <a:noFill/>
        </p:spPr>
        <p:txBody>
          <a:bodyPr wrap="square">
            <a:spAutoFit/>
          </a:bodyPr>
          <a:lstStyle/>
          <a:p>
            <a:pPr algn="ctr">
              <a:lnSpc>
                <a:spcPct val="150000"/>
              </a:lnSpc>
              <a:spcAft>
                <a:spcPts val="800"/>
              </a:spcAft>
              <a:tabLst>
                <a:tab pos="3479800" algn="l"/>
              </a:tabLst>
            </a:pPr>
            <a:r>
              <a:rPr lang="en-US" sz="11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multi-state input-output matrix of Mexico (INEGI, 2024).</a:t>
            </a:r>
            <a:endParaRPr lang="es-MX"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B1D29A63-F8D7-4B0C-91B8-06AABDA4627E}"/>
              </a:ext>
            </a:extLst>
          </p:cNvPr>
          <p:cNvGraphicFramePr>
            <a:graphicFrameLocks/>
          </p:cNvGraphicFramePr>
          <p:nvPr>
            <p:extLst>
              <p:ext uri="{D42A27DB-BD31-4B8C-83A1-F6EECF244321}">
                <p14:modId xmlns:p14="http://schemas.microsoft.com/office/powerpoint/2010/main" val="2415126630"/>
              </p:ext>
            </p:extLst>
          </p:nvPr>
        </p:nvGraphicFramePr>
        <p:xfrm>
          <a:off x="1903229" y="1073151"/>
          <a:ext cx="8220486" cy="5032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91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2E579A03-81E2-4935-9E1C-680FBBA7B031}"/>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46F41EAD-BD8D-4CD1-AB52-49F1D01124DE}"/>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A58641E2-DD2C-4BAB-A20C-BC1A669C1477}"/>
              </a:ext>
            </a:extLst>
          </p:cNvPr>
          <p:cNvSpPr>
            <a:spLocks noGrp="1"/>
          </p:cNvSpPr>
          <p:nvPr>
            <p:ph type="title"/>
          </p:nvPr>
        </p:nvSpPr>
        <p:spPr/>
        <p:txBody>
          <a:bodyPr>
            <a:normAutofit/>
          </a:bodyPr>
          <a:lstStyle/>
          <a:p>
            <a:r>
              <a:rPr lang="en-US" sz="3200" b="1" dirty="0">
                <a:latin typeface="Verdana Pro" panose="020B0604030504040204" pitchFamily="34" charset="0"/>
              </a:rPr>
              <a:t>Methodological Strategy</a:t>
            </a:r>
          </a:p>
        </p:txBody>
      </p:sp>
      <p:sp>
        <p:nvSpPr>
          <p:cNvPr id="6" name="Marcador de contenido 5">
            <a:extLst>
              <a:ext uri="{FF2B5EF4-FFF2-40B4-BE49-F238E27FC236}">
                <a16:creationId xmlns:a16="http://schemas.microsoft.com/office/drawing/2014/main" id="{4D97A83F-7CBA-4F47-A0C4-0115853FA633}"/>
              </a:ext>
            </a:extLst>
          </p:cNvPr>
          <p:cNvSpPr>
            <a:spLocks noGrp="1"/>
          </p:cNvSpPr>
          <p:nvPr>
            <p:ph idx="1"/>
          </p:nvPr>
        </p:nvSpPr>
        <p:spPr>
          <a:xfrm>
            <a:off x="838200" y="1690688"/>
            <a:ext cx="10515600" cy="4388650"/>
          </a:xfrm>
        </p:spPr>
        <p:txBody>
          <a:bodyPr>
            <a:normAutofit fontScale="92500" lnSpcReduction="20000"/>
          </a:bodyPr>
          <a:lstStyle/>
          <a:p>
            <a:pPr>
              <a:lnSpc>
                <a:spcPct val="120000"/>
              </a:lnSpc>
            </a:pPr>
            <a:r>
              <a:rPr lang="en-US" sz="2400" b="1" dirty="0">
                <a:latin typeface="Verdana Pro" panose="020B0604030504040204" pitchFamily="34" charset="0"/>
              </a:rPr>
              <a:t>Sources of information</a:t>
            </a:r>
          </a:p>
          <a:p>
            <a:pPr lvl="1">
              <a:lnSpc>
                <a:spcPct val="120000"/>
              </a:lnSpc>
            </a:pPr>
            <a:r>
              <a:rPr lang="en-US" sz="2000" dirty="0">
                <a:latin typeface="Verdana Pro" panose="020B0604030504040204" pitchFamily="34" charset="0"/>
              </a:rPr>
              <a:t>Multi-state Input-Output Matrix of Mexico 2018 (MSIOM-18)
Mexico's 2018 National Input-Product Matrix (NIOM-18)
Economic Census of Mexico 2019 (EC-19)</a:t>
            </a:r>
          </a:p>
          <a:p>
            <a:pPr>
              <a:lnSpc>
                <a:spcPct val="120000"/>
              </a:lnSpc>
            </a:pPr>
            <a:r>
              <a:rPr lang="en-US" sz="2400" b="1" dirty="0">
                <a:latin typeface="Verdana Pro" panose="020B0604030504040204" pitchFamily="34" charset="0"/>
              </a:rPr>
              <a:t>First phase: Construction of satellite vectors</a:t>
            </a:r>
          </a:p>
          <a:p>
            <a:pPr lvl="1">
              <a:lnSpc>
                <a:spcPct val="120000"/>
              </a:lnSpc>
            </a:pPr>
            <a:r>
              <a:rPr lang="en-US" sz="2100" dirty="0">
                <a:latin typeface="Verdana Pro" panose="020B0604030504040204" pitchFamily="34" charset="0"/>
              </a:rPr>
              <a:t>To make the estimates, it was necessary to decompose the value-added of the MSIOM-18 into remunerations and gross operating surplus.
In this stage, the ratio between remuneration and gross value-added of the EC-19 was used.
For the sectors not represented in the EC-19, as well as those with extreme values, the ratio between remunerations and gross value-added obtained from the NIOM-18 was imputed.</a:t>
            </a:r>
            <a:endParaRPr lang="en-US" sz="2000" dirty="0">
              <a:latin typeface="Verdana Pro" panose="020B0604030504040204" pitchFamily="34" charset="0"/>
            </a:endParaRPr>
          </a:p>
        </p:txBody>
      </p:sp>
      <p:sp>
        <p:nvSpPr>
          <p:cNvPr id="7" name="Rectángulo 6">
            <a:extLst>
              <a:ext uri="{FF2B5EF4-FFF2-40B4-BE49-F238E27FC236}">
                <a16:creationId xmlns:a16="http://schemas.microsoft.com/office/drawing/2014/main" id="{490496AF-1D01-4339-9BF1-E03EC73DF9EE}"/>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34081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C964-38EE-87DE-26C3-B74F5EB7A9F1}"/>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A5E8DB4B-3CA0-1C38-6E2F-56A822E40E46}"/>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746FDFFA-7201-655C-249C-413EBD6DE714}"/>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Título 4">
            <a:extLst>
              <a:ext uri="{FF2B5EF4-FFF2-40B4-BE49-F238E27FC236}">
                <a16:creationId xmlns:a16="http://schemas.microsoft.com/office/drawing/2014/main" id="{B4F1056F-5D5C-0B18-B4DA-E000794DFA76}"/>
              </a:ext>
            </a:extLst>
          </p:cNvPr>
          <p:cNvSpPr>
            <a:spLocks noGrp="1"/>
          </p:cNvSpPr>
          <p:nvPr>
            <p:ph type="title"/>
          </p:nvPr>
        </p:nvSpPr>
        <p:spPr/>
        <p:txBody>
          <a:bodyPr>
            <a:normAutofit/>
          </a:bodyPr>
          <a:lstStyle/>
          <a:p>
            <a:r>
              <a:rPr lang="en-US" sz="3200" b="1" dirty="0">
                <a:latin typeface="Verdana Pro" panose="020B0604030504040204" pitchFamily="34" charset="0"/>
              </a:rPr>
              <a:t>Methodological Strategy</a:t>
            </a:r>
            <a:endParaRPr lang="es-MX" sz="3200" b="1" dirty="0">
              <a:latin typeface="Verdana Pro" panose="020B0604030504040204" pitchFamily="34" charset="0"/>
            </a:endParaRPr>
          </a:p>
        </p:txBody>
      </p:sp>
      <p:sp>
        <p:nvSpPr>
          <p:cNvPr id="6" name="Marcador de contenido 5">
            <a:extLst>
              <a:ext uri="{FF2B5EF4-FFF2-40B4-BE49-F238E27FC236}">
                <a16:creationId xmlns:a16="http://schemas.microsoft.com/office/drawing/2014/main" id="{8999F5A7-DF96-FAB3-0D37-1FBB11E32B78}"/>
              </a:ext>
            </a:extLst>
          </p:cNvPr>
          <p:cNvSpPr>
            <a:spLocks noGrp="1"/>
          </p:cNvSpPr>
          <p:nvPr>
            <p:ph idx="1"/>
          </p:nvPr>
        </p:nvSpPr>
        <p:spPr>
          <a:xfrm>
            <a:off x="838200" y="1475435"/>
            <a:ext cx="10515600" cy="4603903"/>
          </a:xfrm>
        </p:spPr>
        <p:txBody>
          <a:bodyPr>
            <a:normAutofit fontScale="92500" lnSpcReduction="20000"/>
          </a:bodyPr>
          <a:lstStyle/>
          <a:p>
            <a:pPr>
              <a:lnSpc>
                <a:spcPct val="120000"/>
              </a:lnSpc>
            </a:pPr>
            <a:r>
              <a:rPr lang="en-US" sz="2400" b="1" dirty="0">
                <a:latin typeface="Verdana Pro" panose="020B0604030504040204" pitchFamily="34" charset="0"/>
              </a:rPr>
              <a:t>Second phase: Interregional Input-Output Model</a:t>
            </a:r>
          </a:p>
          <a:p>
            <a:pPr lvl="1">
              <a:lnSpc>
                <a:spcPct val="120000"/>
              </a:lnSpc>
            </a:pPr>
            <a:r>
              <a:rPr lang="en-US" sz="1900" dirty="0">
                <a:latin typeface="Verdana Pro" panose="020B0604030504040204" pitchFamily="34" charset="0"/>
              </a:rPr>
              <a:t>The standard Leontief decomposition is used within the framework of an extended interregional input-output model (Timmer et al., 2013), incorporating satellite vectors for wages and gross operating surplus.</a:t>
            </a:r>
          </a:p>
          <a:p>
            <a:pPr lvl="1">
              <a:lnSpc>
                <a:spcPct val="120000"/>
              </a:lnSpc>
            </a:pPr>
            <a:r>
              <a:rPr lang="en-US" sz="1900" dirty="0">
                <a:latin typeface="Verdana Pro" panose="020B0604030504040204" pitchFamily="34" charset="0"/>
              </a:rPr>
              <a:t>This makes it possible to estimate both the wages and the surplus generated—directly and indirectly—by exports and domestic final demand at the state-sector level.</a:t>
            </a:r>
          </a:p>
          <a:p>
            <a:pPr>
              <a:lnSpc>
                <a:spcPct val="120000"/>
              </a:lnSpc>
            </a:pPr>
            <a:r>
              <a:rPr lang="en-US" sz="2400" b="1" dirty="0">
                <a:latin typeface="Verdana Pro" panose="020B0604030504040204" pitchFamily="34" charset="0"/>
              </a:rPr>
              <a:t>Third phase: Inequality Indicators</a:t>
            </a:r>
          </a:p>
          <a:p>
            <a:pPr lvl="1">
              <a:lnSpc>
                <a:spcPct val="120000"/>
              </a:lnSpc>
            </a:pPr>
            <a:r>
              <a:rPr lang="en-US" sz="1900" dirty="0">
                <a:latin typeface="Verdana Pro" panose="020B0604030504040204" pitchFamily="34" charset="0"/>
              </a:rPr>
              <a:t>The spatial Gini Index (Rey &amp; Smith, 2013) is used to estimate spatial inequality in the regional distribution of wages and the surplus generated directly and indirectly by exports and domestic final demand.</a:t>
            </a:r>
          </a:p>
          <a:p>
            <a:pPr lvl="1">
              <a:lnSpc>
                <a:spcPct val="120000"/>
              </a:lnSpc>
            </a:pPr>
            <a:r>
              <a:rPr lang="en-US" sz="1900" dirty="0">
                <a:latin typeface="Verdana Pro" panose="020B0604030504040204" pitchFamily="34" charset="0"/>
              </a:rPr>
              <a:t>The share of labor compensation linked to exports and domestic final in the gross value-added generated by both types of production is used as an indicator of factorial income distribution.</a:t>
            </a:r>
            <a:endParaRPr lang="es-MX" sz="1900" dirty="0">
              <a:latin typeface="Verdana Pro" panose="020B0604030504040204" pitchFamily="34" charset="0"/>
            </a:endParaRPr>
          </a:p>
        </p:txBody>
      </p:sp>
      <p:sp>
        <p:nvSpPr>
          <p:cNvPr id="7" name="Rectángulo 6">
            <a:extLst>
              <a:ext uri="{FF2B5EF4-FFF2-40B4-BE49-F238E27FC236}">
                <a16:creationId xmlns:a16="http://schemas.microsoft.com/office/drawing/2014/main" id="{05CEE865-02A3-0DA1-8284-F55A6ADC1858}"/>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Tree>
    <p:extLst>
      <p:ext uri="{BB962C8B-B14F-4D97-AF65-F5344CB8AC3E}">
        <p14:creationId xmlns:p14="http://schemas.microsoft.com/office/powerpoint/2010/main" val="424339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912A-6DEE-B3B6-FAC6-F5DBC39D1A4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D1CDAFC2-A6C8-2939-9192-8A3516D8E2F2}"/>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F92BDBE7-C759-27A0-99E1-AA41D8804187}"/>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EF8A2F6-65DB-E344-22B9-937F09ACA72A}"/>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C906569-DBAA-2F63-B79A-B4F88FB67CA6}"/>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3. Labor Compensation and Gross Operating Surplus generated by Exports and Domestic Final Demand, according to sector category,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29B40C0-8CFB-662D-DB6B-B437EF488C08}"/>
              </a:ext>
            </a:extLst>
          </p:cNvPr>
          <p:cNvSpPr txBox="1"/>
          <p:nvPr/>
        </p:nvSpPr>
        <p:spPr>
          <a:xfrm>
            <a:off x="3048719" y="6378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Billions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F1FE1E6-1EB3-96A5-9559-2F605D79F479}"/>
              </a:ext>
            </a:extLst>
          </p:cNvPr>
          <p:cNvSpPr txBox="1"/>
          <p:nvPr/>
        </p:nvSpPr>
        <p:spPr>
          <a:xfrm>
            <a:off x="0" y="6118534"/>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B2C9452B-CEB0-48B7-A070-4FEB36F862D3}"/>
              </a:ext>
            </a:extLst>
          </p:cNvPr>
          <p:cNvGraphicFramePr>
            <a:graphicFrameLocks/>
          </p:cNvGraphicFramePr>
          <p:nvPr>
            <p:extLst>
              <p:ext uri="{D42A27DB-BD31-4B8C-83A1-F6EECF244321}">
                <p14:modId xmlns:p14="http://schemas.microsoft.com/office/powerpoint/2010/main" val="995476171"/>
              </p:ext>
            </p:extLst>
          </p:nvPr>
        </p:nvGraphicFramePr>
        <p:xfrm>
          <a:off x="444500" y="1122719"/>
          <a:ext cx="5651500" cy="4879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4919AC94-2D8C-494C-963F-BBBAD8624FC4}"/>
              </a:ext>
            </a:extLst>
          </p:cNvPr>
          <p:cNvGraphicFramePr>
            <a:graphicFrameLocks/>
          </p:cNvGraphicFramePr>
          <p:nvPr>
            <p:extLst>
              <p:ext uri="{D42A27DB-BD31-4B8C-83A1-F6EECF244321}">
                <p14:modId xmlns:p14="http://schemas.microsoft.com/office/powerpoint/2010/main" val="1269452397"/>
              </p:ext>
            </p:extLst>
          </p:nvPr>
        </p:nvGraphicFramePr>
        <p:xfrm>
          <a:off x="6095999" y="1122719"/>
          <a:ext cx="5651500" cy="4879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38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912A-6DEE-B3B6-FAC6-F5DBC39D1A46}"/>
            </a:ext>
          </a:extLst>
        </p:cNvPr>
        <p:cNvGrpSpPr/>
        <p:nvPr/>
      </p:nvGrpSpPr>
      <p:grpSpPr>
        <a:xfrm>
          <a:off x="0" y="0"/>
          <a:ext cx="0" cy="0"/>
          <a:chOff x="0" y="0"/>
          <a:chExt cx="0" cy="0"/>
        </a:xfrm>
      </p:grpSpPr>
      <p:sp>
        <p:nvSpPr>
          <p:cNvPr id="2" name="Elipse 1">
            <a:extLst>
              <a:ext uri="{FF2B5EF4-FFF2-40B4-BE49-F238E27FC236}">
                <a16:creationId xmlns:a16="http://schemas.microsoft.com/office/drawing/2014/main" id="{D1CDAFC2-A6C8-2939-9192-8A3516D8E2F2}"/>
              </a:ext>
            </a:extLst>
          </p:cNvPr>
          <p:cNvSpPr/>
          <p:nvPr/>
        </p:nvSpPr>
        <p:spPr>
          <a:xfrm>
            <a:off x="11353800" y="78830"/>
            <a:ext cx="756406" cy="730249"/>
          </a:xfrm>
          <a:prstGeom prst="ellipse">
            <a:avLst/>
          </a:prstGeom>
          <a:solidFill>
            <a:srgbClr val="A8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Elipse 2">
            <a:extLst>
              <a:ext uri="{FF2B5EF4-FFF2-40B4-BE49-F238E27FC236}">
                <a16:creationId xmlns:a16="http://schemas.microsoft.com/office/drawing/2014/main" id="{F92BDBE7-C759-27A0-99E1-AA41D8804187}"/>
              </a:ext>
            </a:extLst>
          </p:cNvPr>
          <p:cNvSpPr/>
          <p:nvPr/>
        </p:nvSpPr>
        <p:spPr>
          <a:xfrm>
            <a:off x="11133239" y="745186"/>
            <a:ext cx="399176" cy="381444"/>
          </a:xfrm>
          <a:prstGeom prst="ellipse">
            <a:avLst/>
          </a:prstGeom>
          <a:solidFill>
            <a:srgbClr val="A8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extLst>
              <a:ext uri="{FF2B5EF4-FFF2-40B4-BE49-F238E27FC236}">
                <a16:creationId xmlns:a16="http://schemas.microsoft.com/office/drawing/2014/main" id="{6EF8A2F6-65DB-E344-22B9-937F09ACA72A}"/>
              </a:ext>
            </a:extLst>
          </p:cNvPr>
          <p:cNvSpPr/>
          <p:nvPr/>
        </p:nvSpPr>
        <p:spPr>
          <a:xfrm>
            <a:off x="0" y="6643396"/>
            <a:ext cx="12192000" cy="222992"/>
          </a:xfrm>
          <a:prstGeom prst="rect">
            <a:avLst/>
          </a:prstGeom>
          <a:solidFill>
            <a:srgbClr val="A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150" dirty="0">
              <a:latin typeface="Verdana Pro" panose="020B0604030504040204" pitchFamily="34" charset="0"/>
            </a:endParaRPr>
          </a:p>
        </p:txBody>
      </p:sp>
      <p:sp>
        <p:nvSpPr>
          <p:cNvPr id="13" name="CuadroTexto 12">
            <a:extLst>
              <a:ext uri="{FF2B5EF4-FFF2-40B4-BE49-F238E27FC236}">
                <a16:creationId xmlns:a16="http://schemas.microsoft.com/office/drawing/2014/main" id="{9C906569-DBAA-2F63-B79A-B4F88FB67CA6}"/>
              </a:ext>
            </a:extLst>
          </p:cNvPr>
          <p:cNvSpPr txBox="1"/>
          <p:nvPr/>
        </p:nvSpPr>
        <p:spPr>
          <a:xfrm>
            <a:off x="981622" y="-81774"/>
            <a:ext cx="10342535" cy="781240"/>
          </a:xfrm>
          <a:prstGeom prst="rect">
            <a:avLst/>
          </a:prstGeom>
          <a:noFill/>
        </p:spPr>
        <p:txBody>
          <a:bodyPr wrap="square">
            <a:spAutoFit/>
          </a:bodyPr>
          <a:lstStyle/>
          <a:p>
            <a:pPr algn="ctr">
              <a:lnSpc>
                <a:spcPct val="150000"/>
              </a:lnSpc>
              <a:spcAft>
                <a:spcPts val="800"/>
              </a:spcAft>
            </a:pPr>
            <a:r>
              <a:rPr lang="en-US" sz="1600" b="1" kern="100" dirty="0">
                <a:latin typeface="Verdana Pro" panose="020B0604030504040204" pitchFamily="34" charset="0"/>
                <a:ea typeface="Calibri" panose="020F0502020204030204" pitchFamily="34" charset="0"/>
                <a:cs typeface="Times New Roman" panose="02020603050405020304" pitchFamily="18" charset="0"/>
              </a:rPr>
              <a:t>Figure 4. Regional distribution of labor compensation generated by production for exports and domestic final demand, 2018</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29B40C0-8CFB-662D-DB6B-B437EF488C08}"/>
              </a:ext>
            </a:extLst>
          </p:cNvPr>
          <p:cNvSpPr txBox="1"/>
          <p:nvPr/>
        </p:nvSpPr>
        <p:spPr>
          <a:xfrm>
            <a:off x="3048719" y="637813"/>
            <a:ext cx="6094562" cy="411908"/>
          </a:xfrm>
          <a:prstGeom prst="rect">
            <a:avLst/>
          </a:prstGeom>
          <a:noFill/>
        </p:spPr>
        <p:txBody>
          <a:bodyPr wrap="square">
            <a:spAutoFit/>
          </a:bodyPr>
          <a:lstStyle/>
          <a:p>
            <a:pPr algn="ctr">
              <a:lnSpc>
                <a:spcPct val="150000"/>
              </a:lnSpc>
              <a:spcAft>
                <a:spcPts val="800"/>
              </a:spcAft>
            </a:pPr>
            <a:r>
              <a:rPr lang="es-MX" sz="1600" kern="100" dirty="0">
                <a:latin typeface="Verdana Pro" panose="020B0604030504040204" pitchFamily="34" charset="0"/>
                <a:ea typeface="Calibri" panose="020F0502020204030204" pitchFamily="34" charset="0"/>
                <a:cs typeface="Times New Roman" panose="02020603050405020304" pitchFamily="18" charset="0"/>
              </a:rPr>
              <a:t>(</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Millions</a:t>
            </a:r>
            <a:r>
              <a:rPr lang="es-MX" sz="1600" kern="100" dirty="0">
                <a:latin typeface="Verdana Pro" panose="020B0604030504040204" pitchFamily="34" charset="0"/>
                <a:ea typeface="Calibri" panose="020F0502020204030204" pitchFamily="34" charset="0"/>
                <a:cs typeface="Times New Roman" panose="02020603050405020304" pitchFamily="18" charset="0"/>
              </a:rPr>
              <a:t> </a:t>
            </a:r>
            <a:r>
              <a:rPr lang="es-MX" sz="1600" kern="100" dirty="0" err="1">
                <a:latin typeface="Verdana Pro" panose="020B0604030504040204" pitchFamily="34" charset="0"/>
                <a:ea typeface="Calibri" panose="020F0502020204030204" pitchFamily="34" charset="0"/>
                <a:cs typeface="Times New Roman" panose="02020603050405020304" pitchFamily="18" charset="0"/>
              </a:rPr>
              <a:t>of</a:t>
            </a:r>
            <a:r>
              <a:rPr lang="es-MX" sz="1600" kern="100" dirty="0">
                <a:latin typeface="Verdana Pro" panose="020B0604030504040204" pitchFamily="34" charset="0"/>
                <a:ea typeface="Calibri" panose="020F0502020204030204" pitchFamily="34" charset="0"/>
                <a:cs typeface="Times New Roman" panose="02020603050405020304" pitchFamily="18" charset="0"/>
              </a:rPr>
              <a:t> pesos)</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7F1FE1E6-1EB3-96A5-9559-2F605D79F479}"/>
              </a:ext>
            </a:extLst>
          </p:cNvPr>
          <p:cNvSpPr txBox="1"/>
          <p:nvPr/>
        </p:nvSpPr>
        <p:spPr>
          <a:xfrm>
            <a:off x="0" y="6220143"/>
            <a:ext cx="12192000" cy="428643"/>
          </a:xfrm>
          <a:prstGeom prst="rect">
            <a:avLst/>
          </a:prstGeom>
          <a:noFill/>
        </p:spPr>
        <p:txBody>
          <a:bodyPr wrap="square">
            <a:spAutoFit/>
          </a:bodyPr>
          <a:lstStyle/>
          <a:p>
            <a:pPr algn="ctr">
              <a:lnSpc>
                <a:spcPct val="115000"/>
              </a:lnSpc>
              <a:spcAft>
                <a:spcPts val="800"/>
              </a:spcAft>
            </a:pPr>
            <a:r>
              <a:rPr lang="en-US" sz="1000" kern="100" dirty="0">
                <a:latin typeface="Verdana Pro" panose="020B0604030504040204" pitchFamily="34" charset="0"/>
                <a:ea typeface="Calibri" panose="020F0502020204030204" pitchFamily="34" charset="0"/>
                <a:cs typeface="Times New Roman" panose="02020603050405020304" pitchFamily="18" charset="0"/>
              </a:rPr>
              <a:t>Source: Own elaboration with data from the 2018 Mexico multi-state input-output matrix (INEGI, 2024), the 2018 Mexican national input-output matrix (INEGI, 2023) and the 2019 Economic Census (INEGI, 2019).</a:t>
            </a:r>
            <a:endParaRPr lang="es-MX" sz="1400" kern="100" dirty="0">
              <a:effectLst/>
              <a:latin typeface="Verdana Pro" panose="020B0604030504040204" pitchFamily="34" charset="0"/>
              <a:ea typeface="Calibri" panose="020F0502020204030204" pitchFamily="34" charset="0"/>
              <a:cs typeface="Times New Roman" panose="02020603050405020304" pitchFamily="18" charset="0"/>
            </a:endParaRPr>
          </a:p>
        </p:txBody>
      </p:sp>
      <p:pic>
        <p:nvPicPr>
          <p:cNvPr id="6" name="Imagen 5" descr="Mapa&#10;&#10;El contenido generado por IA puede ser incorrecto.">
            <a:extLst>
              <a:ext uri="{FF2B5EF4-FFF2-40B4-BE49-F238E27FC236}">
                <a16:creationId xmlns:a16="http://schemas.microsoft.com/office/drawing/2014/main" id="{951632CC-B327-F316-2A6E-BD56825323D9}"/>
              </a:ext>
            </a:extLst>
          </p:cNvPr>
          <p:cNvPicPr>
            <a:picLocks noChangeAspect="1"/>
          </p:cNvPicPr>
          <p:nvPr/>
        </p:nvPicPr>
        <p:blipFill>
          <a:blip r:embed="rId3">
            <a:extLst>
              <a:ext uri="{28A0092B-C50C-407E-A947-70E740481C1C}">
                <a14:useLocalDpi xmlns:a14="http://schemas.microsoft.com/office/drawing/2010/main" val="0"/>
              </a:ext>
            </a:extLst>
          </a:blip>
          <a:srcRect b="50000"/>
          <a:stretch/>
        </p:blipFill>
        <p:spPr>
          <a:xfrm>
            <a:off x="2166663" y="1124959"/>
            <a:ext cx="7858674" cy="5237245"/>
          </a:xfrm>
          <a:prstGeom prst="rect">
            <a:avLst/>
          </a:prstGeom>
        </p:spPr>
      </p:pic>
    </p:spTree>
    <p:extLst>
      <p:ext uri="{BB962C8B-B14F-4D97-AF65-F5344CB8AC3E}">
        <p14:creationId xmlns:p14="http://schemas.microsoft.com/office/powerpoint/2010/main" val="7425658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12006</TotalTime>
  <Words>2645</Words>
  <Application>Microsoft Office PowerPoint</Application>
  <PresentationFormat>Panorámica</PresentationFormat>
  <Paragraphs>428</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Times New Roman</vt:lpstr>
      <vt:lpstr>TimesNewRomanPSMT</vt:lpstr>
      <vt:lpstr>Verdana Pro</vt:lpstr>
      <vt:lpstr>Tema de Office</vt:lpstr>
      <vt:lpstr>Presentación de PowerPoint</vt:lpstr>
      <vt:lpstr>Background</vt:lpstr>
      <vt:lpstr>Objective and contribution</vt:lpstr>
      <vt:lpstr>Presentación de PowerPoint</vt:lpstr>
      <vt:lpstr>Presentación de PowerPoint</vt:lpstr>
      <vt:lpstr>Methodological Strategy</vt:lpstr>
      <vt:lpstr>Methodological Strategy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Final Reflections</vt:lpstr>
      <vt:lpstr>Final Reflections</vt:lpstr>
      <vt:lpstr>Final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El Salvador Facultad de Ciencias Económicas Escuela de Posgrado Doctorado en Ciencias Económicas</dc:title>
  <dc:creator>Rodrigo Morales</dc:creator>
  <cp:lastModifiedBy>Rodrigo Morales</cp:lastModifiedBy>
  <cp:revision>378</cp:revision>
  <cp:lastPrinted>2022-08-22T19:52:45Z</cp:lastPrinted>
  <dcterms:created xsi:type="dcterms:W3CDTF">2020-07-12T18:32:15Z</dcterms:created>
  <dcterms:modified xsi:type="dcterms:W3CDTF">2025-06-29T22:55:15Z</dcterms:modified>
</cp:coreProperties>
</file>