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32" r:id="rId4"/>
    <p:sldId id="317" r:id="rId5"/>
    <p:sldId id="333" r:id="rId6"/>
    <p:sldId id="316" r:id="rId7"/>
    <p:sldId id="334" r:id="rId8"/>
    <p:sldId id="335" r:id="rId9"/>
    <p:sldId id="345" r:id="rId10"/>
    <p:sldId id="346" r:id="rId11"/>
    <p:sldId id="344" r:id="rId12"/>
    <p:sldId id="347" r:id="rId13"/>
    <p:sldId id="337" r:id="rId14"/>
    <p:sldId id="336" r:id="rId15"/>
    <p:sldId id="338" r:id="rId16"/>
    <p:sldId id="318" r:id="rId17"/>
    <p:sldId id="340" r:id="rId18"/>
    <p:sldId id="341" r:id="rId19"/>
    <p:sldId id="342" r:id="rId20"/>
    <p:sldId id="339" r:id="rId21"/>
    <p:sldId id="343" r:id="rId22"/>
    <p:sldId id="348" r:id="rId23"/>
    <p:sldId id="349" r:id="rId24"/>
    <p:sldId id="350" r:id="rId25"/>
    <p:sldId id="352" r:id="rId26"/>
    <p:sldId id="353" r:id="rId27"/>
    <p:sldId id="351" r:id="rId28"/>
    <p:sldId id="297" r:id="rId2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4C48"/>
    <a:srgbClr val="F8A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56D5DA-CD2C-4B98-9908-3EFD097A93C4}" v="48" dt="2024-11-13T16:51:09.396"/>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4660"/>
  </p:normalViewPr>
  <p:slideViewPr>
    <p:cSldViewPr snapToGrid="0">
      <p:cViewPr varScale="1">
        <p:scale>
          <a:sx n="85" d="100"/>
          <a:sy n="85" d="100"/>
        </p:scale>
        <p:origin x="56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369190b7547ec59a/PROJETOS%20DE%20PESQUISA/LEMAN/Calculos_B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36317274305555"/>
          <c:y val="1.2420762108262108E-2"/>
          <c:w val="0.88096341047632531"/>
          <c:h val="0.7598165229346332"/>
        </c:manualLayout>
      </c:layout>
      <c:barChart>
        <c:barDir val="col"/>
        <c:grouping val="clustered"/>
        <c:varyColors val="0"/>
        <c:ser>
          <c:idx val="0"/>
          <c:order val="0"/>
          <c:tx>
            <c:strRef>
              <c:f>Planilha15!$F$20</c:f>
              <c:strCache>
                <c:ptCount val="1"/>
                <c:pt idx="0">
                  <c:v>Total Impact</c:v>
                </c:pt>
              </c:strCache>
            </c:strRef>
          </c:tx>
          <c:spPr>
            <a:solidFill>
              <a:schemeClr val="accent1"/>
            </a:solidFill>
            <a:ln>
              <a:noFill/>
            </a:ln>
            <a:effectLst/>
          </c:spPr>
          <c:invertIfNegative val="0"/>
          <c:cat>
            <c:strRef>
              <c:f>Planilha15!$E$21:$E$32</c:f>
              <c:strCache>
                <c:ptCount val="12"/>
                <c:pt idx="0">
                  <c:v>Livestock, including support for livestock</c:v>
                </c:pt>
                <c:pt idx="1">
                  <c:v>Agriculture, including agricultural and post-harvest support</c:v>
                </c:pt>
                <c:pt idx="2">
                  <c:v>Wholesale and retail trade, except motor vehicles</c:v>
                </c:pt>
                <c:pt idx="3">
                  <c:v>Electricity, natural gas and other utilities</c:v>
                </c:pt>
                <c:pt idx="4">
                  <c:v>Forestry production; fishing and aquaculture</c:v>
                </c:pt>
                <c:pt idx="5">
                  <c:v>Production of ferroaloys, steel industry and seamless steel tubes</c:v>
                </c:pt>
                <c:pt idx="6">
                  <c:v>Manufacturing of non-metallic mineral products</c:v>
                </c:pt>
                <c:pt idx="7">
                  <c:v>Oil refining and coke plants</c:v>
                </c:pt>
                <c:pt idx="8">
                  <c:v>Oil and gas extraction, including support activities</c:v>
                </c:pt>
                <c:pt idx="9">
                  <c:v>Ground transportation</c:v>
                </c:pt>
                <c:pt idx="10">
                  <c:v>Manufacture of organic and inorganic chemicals, resins and elastomers</c:v>
                </c:pt>
                <c:pt idx="11">
                  <c:v>Other food products</c:v>
                </c:pt>
              </c:strCache>
            </c:strRef>
          </c:cat>
          <c:val>
            <c:numRef>
              <c:f>Planilha15!$F$21:$F$32</c:f>
              <c:numCache>
                <c:formatCode>0.0000</c:formatCode>
                <c:ptCount val="12"/>
                <c:pt idx="0">
                  <c:v>0.27603696322514426</c:v>
                </c:pt>
                <c:pt idx="1">
                  <c:v>0.14960903630075953</c:v>
                </c:pt>
                <c:pt idx="2">
                  <c:v>0.17985957096112312</c:v>
                </c:pt>
                <c:pt idx="3">
                  <c:v>5.139647041436643E-2</c:v>
                </c:pt>
                <c:pt idx="4">
                  <c:v>3.8739699225524712E-2</c:v>
                </c:pt>
                <c:pt idx="5">
                  <c:v>1.5459687425370485E-2</c:v>
                </c:pt>
                <c:pt idx="6">
                  <c:v>1.7478006883316608E-2</c:v>
                </c:pt>
                <c:pt idx="7">
                  <c:v>1.2209080372768129E-2</c:v>
                </c:pt>
                <c:pt idx="8">
                  <c:v>2.1791125289506236E-2</c:v>
                </c:pt>
                <c:pt idx="9">
                  <c:v>2.6147036620771377E-2</c:v>
                </c:pt>
                <c:pt idx="10">
                  <c:v>1.1727076454314731E-2</c:v>
                </c:pt>
                <c:pt idx="11">
                  <c:v>1.2868926463795735E-2</c:v>
                </c:pt>
              </c:numCache>
            </c:numRef>
          </c:val>
          <c:extLst>
            <c:ext xmlns:c16="http://schemas.microsoft.com/office/drawing/2014/chart" uri="{C3380CC4-5D6E-409C-BE32-E72D297353CC}">
              <c16:uniqueId val="{00000000-DBEE-441E-B092-C376C8645B05}"/>
            </c:ext>
          </c:extLst>
        </c:ser>
        <c:ser>
          <c:idx val="1"/>
          <c:order val="1"/>
          <c:tx>
            <c:strRef>
              <c:f>Planilha15!$G$20</c:f>
              <c:strCache>
                <c:ptCount val="1"/>
                <c:pt idx="0">
                  <c:v>Direct Impact</c:v>
                </c:pt>
              </c:strCache>
            </c:strRef>
          </c:tx>
          <c:spPr>
            <a:solidFill>
              <a:schemeClr val="accent2"/>
            </a:solidFill>
            <a:ln>
              <a:noFill/>
            </a:ln>
            <a:effectLst/>
          </c:spPr>
          <c:invertIfNegative val="0"/>
          <c:cat>
            <c:strRef>
              <c:f>Planilha15!$E$21:$E$32</c:f>
              <c:strCache>
                <c:ptCount val="12"/>
                <c:pt idx="0">
                  <c:v>Livestock, including support for livestock</c:v>
                </c:pt>
                <c:pt idx="1">
                  <c:v>Agriculture, including agricultural and post-harvest support</c:v>
                </c:pt>
                <c:pt idx="2">
                  <c:v>Wholesale and retail trade, except motor vehicles</c:v>
                </c:pt>
                <c:pt idx="3">
                  <c:v>Electricity, natural gas and other utilities</c:v>
                </c:pt>
                <c:pt idx="4">
                  <c:v>Forestry production; fishing and aquaculture</c:v>
                </c:pt>
                <c:pt idx="5">
                  <c:v>Production of ferroaloys, steel industry and seamless steel tubes</c:v>
                </c:pt>
                <c:pt idx="6">
                  <c:v>Manufacturing of non-metallic mineral products</c:v>
                </c:pt>
                <c:pt idx="7">
                  <c:v>Oil refining and coke plants</c:v>
                </c:pt>
                <c:pt idx="8">
                  <c:v>Oil and gas extraction, including support activities</c:v>
                </c:pt>
                <c:pt idx="9">
                  <c:v>Ground transportation</c:v>
                </c:pt>
                <c:pt idx="10">
                  <c:v>Manufacture of organic and inorganic chemicals, resins and elastomers</c:v>
                </c:pt>
                <c:pt idx="11">
                  <c:v>Other food products</c:v>
                </c:pt>
              </c:strCache>
            </c:strRef>
          </c:cat>
          <c:val>
            <c:numRef>
              <c:f>Planilha15!$G$21:$G$32</c:f>
              <c:numCache>
                <c:formatCode>0.0000</c:formatCode>
                <c:ptCount val="12"/>
                <c:pt idx="0">
                  <c:v>0.44960960299136066</c:v>
                </c:pt>
                <c:pt idx="1">
                  <c:v>0.17610121937526568</c:v>
                </c:pt>
                <c:pt idx="2">
                  <c:v>0.16617050458418287</c:v>
                </c:pt>
                <c:pt idx="3">
                  <c:v>4.1126898015457852E-2</c:v>
                </c:pt>
                <c:pt idx="4">
                  <c:v>3.7710037173504768E-2</c:v>
                </c:pt>
                <c:pt idx="5">
                  <c:v>3.7666569599296616E-2</c:v>
                </c:pt>
                <c:pt idx="6">
                  <c:v>3.0983820538582514E-2</c:v>
                </c:pt>
                <c:pt idx="7">
                  <c:v>1.9336788064818106E-2</c:v>
                </c:pt>
                <c:pt idx="8">
                  <c:v>7.2570530575595451E-3</c:v>
                </c:pt>
                <c:pt idx="9">
                  <c:v>3.2407251154341968E-3</c:v>
                </c:pt>
                <c:pt idx="10">
                  <c:v>2.0356823712169899E-3</c:v>
                </c:pt>
                <c:pt idx="11">
                  <c:v>1.8445857418591936E-3</c:v>
                </c:pt>
              </c:numCache>
            </c:numRef>
          </c:val>
          <c:extLst>
            <c:ext xmlns:c16="http://schemas.microsoft.com/office/drawing/2014/chart" uri="{C3380CC4-5D6E-409C-BE32-E72D297353CC}">
              <c16:uniqueId val="{00000001-DBEE-441E-B092-C376C8645B05}"/>
            </c:ext>
          </c:extLst>
        </c:ser>
        <c:dLbls>
          <c:showLegendKey val="0"/>
          <c:showVal val="0"/>
          <c:showCatName val="0"/>
          <c:showSerName val="0"/>
          <c:showPercent val="0"/>
          <c:showBubbleSize val="0"/>
        </c:dLbls>
        <c:gapWidth val="150"/>
        <c:axId val="101403760"/>
        <c:axId val="91913552"/>
      </c:barChart>
      <c:catAx>
        <c:axId val="1014037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91913552"/>
        <c:crosses val="autoZero"/>
        <c:auto val="1"/>
        <c:lblAlgn val="ctr"/>
        <c:lblOffset val="100"/>
        <c:noMultiLvlLbl val="0"/>
      </c:catAx>
      <c:valAx>
        <c:axId val="91913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Elasticity</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0140376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pt-BR"/>
          </a:p>
        </c:txPr>
      </c:dTable>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560655-F7AC-45E0-97F7-0A5CA1733D9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C3CE9FB8-CFD4-499B-BB21-6D5A6BD41465}">
      <dgm:prSet phldrT="[Texto]"/>
      <dgm:spPr/>
      <dgm:t>
        <a:bodyPr/>
        <a:lstStyle/>
        <a:p>
          <a:r>
            <a:rPr lang="en-US" dirty="0"/>
            <a:t>Pressures upon sustainable growth</a:t>
          </a:r>
          <a:endParaRPr lang="pt-BR" dirty="0"/>
        </a:p>
      </dgm:t>
    </dgm:pt>
    <dgm:pt modelId="{7EBDA53D-5184-412A-B163-21E0851B6664}" type="parTrans" cxnId="{AA6DBD3A-6A79-4311-94DE-6D28E3766578}">
      <dgm:prSet/>
      <dgm:spPr/>
      <dgm:t>
        <a:bodyPr/>
        <a:lstStyle/>
        <a:p>
          <a:endParaRPr lang="pt-BR"/>
        </a:p>
      </dgm:t>
    </dgm:pt>
    <dgm:pt modelId="{E57161D1-85D9-48D1-A8F6-129752F5AE06}" type="sibTrans" cxnId="{AA6DBD3A-6A79-4311-94DE-6D28E3766578}">
      <dgm:prSet/>
      <dgm:spPr/>
      <dgm:t>
        <a:bodyPr/>
        <a:lstStyle/>
        <a:p>
          <a:endParaRPr lang="pt-BR"/>
        </a:p>
      </dgm:t>
    </dgm:pt>
    <dgm:pt modelId="{76A55307-8A85-4DE4-A241-4707EF917329}">
      <dgm:prSet phldrT="[Texto]"/>
      <dgm:spPr/>
      <dgm:t>
        <a:bodyPr/>
        <a:lstStyle/>
        <a:p>
          <a:r>
            <a:rPr lang="pt-BR" dirty="0" err="1"/>
            <a:t>Production</a:t>
          </a:r>
          <a:r>
            <a:rPr lang="pt-BR" dirty="0"/>
            <a:t> </a:t>
          </a:r>
          <a:r>
            <a:rPr lang="pt-BR" dirty="0" err="1"/>
            <a:t>process</a:t>
          </a:r>
          <a:endParaRPr lang="pt-BR" dirty="0"/>
        </a:p>
      </dgm:t>
    </dgm:pt>
    <dgm:pt modelId="{D2A24F6A-3F03-48C8-B371-4A9DB5FD66CB}" type="parTrans" cxnId="{3CF64450-9D28-4A48-8D7F-0AAA13B42AE1}">
      <dgm:prSet/>
      <dgm:spPr/>
      <dgm:t>
        <a:bodyPr/>
        <a:lstStyle/>
        <a:p>
          <a:endParaRPr lang="pt-BR"/>
        </a:p>
      </dgm:t>
    </dgm:pt>
    <dgm:pt modelId="{AE93FD40-0FAA-47CB-8227-CE8B2E7B5E4C}" type="sibTrans" cxnId="{3CF64450-9D28-4A48-8D7F-0AAA13B42AE1}">
      <dgm:prSet/>
      <dgm:spPr/>
      <dgm:t>
        <a:bodyPr/>
        <a:lstStyle/>
        <a:p>
          <a:endParaRPr lang="pt-BR"/>
        </a:p>
      </dgm:t>
    </dgm:pt>
    <dgm:pt modelId="{B60E5E60-112F-47B3-A485-362D9DEC2E4B}">
      <dgm:prSet phldrT="[Texto]"/>
      <dgm:spPr/>
      <dgm:t>
        <a:bodyPr/>
        <a:lstStyle/>
        <a:p>
          <a:r>
            <a:rPr lang="pt-BR" dirty="0" err="1"/>
            <a:t>Household</a:t>
          </a:r>
          <a:r>
            <a:rPr lang="pt-BR" dirty="0"/>
            <a:t> </a:t>
          </a:r>
          <a:r>
            <a:rPr lang="pt-BR" dirty="0" err="1"/>
            <a:t>consumption</a:t>
          </a:r>
          <a:endParaRPr lang="pt-BR" dirty="0"/>
        </a:p>
      </dgm:t>
    </dgm:pt>
    <dgm:pt modelId="{4540F8C8-8E6F-4623-ACA8-58594883305B}" type="parTrans" cxnId="{B8569E0E-6DB9-48FC-9C7C-F9E6EB6AE305}">
      <dgm:prSet/>
      <dgm:spPr/>
      <dgm:t>
        <a:bodyPr/>
        <a:lstStyle/>
        <a:p>
          <a:endParaRPr lang="pt-BR"/>
        </a:p>
      </dgm:t>
    </dgm:pt>
    <dgm:pt modelId="{D81A69ED-C105-4514-897E-FE7AB6D1289B}" type="sibTrans" cxnId="{B8569E0E-6DB9-48FC-9C7C-F9E6EB6AE305}">
      <dgm:prSet/>
      <dgm:spPr/>
      <dgm:t>
        <a:bodyPr/>
        <a:lstStyle/>
        <a:p>
          <a:endParaRPr lang="pt-BR"/>
        </a:p>
      </dgm:t>
    </dgm:pt>
    <dgm:pt modelId="{29F2CC41-695B-42A8-840A-79270D1C0D25}">
      <dgm:prSet phldrT="[Texto]"/>
      <dgm:spPr/>
      <dgm:t>
        <a:bodyPr/>
        <a:lstStyle/>
        <a:p>
          <a:r>
            <a:rPr lang="pt-BR" dirty="0" err="1"/>
            <a:t>International</a:t>
          </a:r>
          <a:r>
            <a:rPr lang="pt-BR" dirty="0"/>
            <a:t> Trade</a:t>
          </a:r>
        </a:p>
      </dgm:t>
    </dgm:pt>
    <dgm:pt modelId="{A935DDDA-6B59-45DC-B504-CF77297E0EA1}" type="parTrans" cxnId="{B87FC02B-B8EC-4F30-921D-DD4702CB9DF4}">
      <dgm:prSet/>
      <dgm:spPr/>
      <dgm:t>
        <a:bodyPr/>
        <a:lstStyle/>
        <a:p>
          <a:endParaRPr lang="pt-BR"/>
        </a:p>
      </dgm:t>
    </dgm:pt>
    <dgm:pt modelId="{AA69B8C8-3A79-4874-B4B9-A608225E4EA3}" type="sibTrans" cxnId="{B87FC02B-B8EC-4F30-921D-DD4702CB9DF4}">
      <dgm:prSet/>
      <dgm:spPr/>
      <dgm:t>
        <a:bodyPr/>
        <a:lstStyle/>
        <a:p>
          <a:endParaRPr lang="pt-BR"/>
        </a:p>
      </dgm:t>
    </dgm:pt>
    <dgm:pt modelId="{28AA5BC3-7963-4560-B5BC-BF1396A35215}" type="pres">
      <dgm:prSet presAssocID="{C0560655-F7AC-45E0-97F7-0A5CA1733D9C}" presName="diagram" presStyleCnt="0">
        <dgm:presLayoutVars>
          <dgm:chPref val="1"/>
          <dgm:dir/>
          <dgm:animOne val="branch"/>
          <dgm:animLvl val="lvl"/>
          <dgm:resizeHandles val="exact"/>
        </dgm:presLayoutVars>
      </dgm:prSet>
      <dgm:spPr/>
    </dgm:pt>
    <dgm:pt modelId="{E84DF350-0F80-4098-B9B8-52522A3155A7}" type="pres">
      <dgm:prSet presAssocID="{C3CE9FB8-CFD4-499B-BB21-6D5A6BD41465}" presName="root1" presStyleCnt="0"/>
      <dgm:spPr/>
    </dgm:pt>
    <dgm:pt modelId="{D73E2310-FA49-4F1B-997A-491C52D3CE4E}" type="pres">
      <dgm:prSet presAssocID="{C3CE9FB8-CFD4-499B-BB21-6D5A6BD41465}" presName="LevelOneTextNode" presStyleLbl="node0" presStyleIdx="0" presStyleCnt="1">
        <dgm:presLayoutVars>
          <dgm:chPref val="3"/>
        </dgm:presLayoutVars>
      </dgm:prSet>
      <dgm:spPr/>
    </dgm:pt>
    <dgm:pt modelId="{8FDAD260-4C77-41FA-A6C1-0AA7F429E7A0}" type="pres">
      <dgm:prSet presAssocID="{C3CE9FB8-CFD4-499B-BB21-6D5A6BD41465}" presName="level2hierChild" presStyleCnt="0"/>
      <dgm:spPr/>
    </dgm:pt>
    <dgm:pt modelId="{37057554-9A5B-4C59-BEEF-80C86DC394C1}" type="pres">
      <dgm:prSet presAssocID="{D2A24F6A-3F03-48C8-B371-4A9DB5FD66CB}" presName="conn2-1" presStyleLbl="parChTrans1D2" presStyleIdx="0" presStyleCnt="3"/>
      <dgm:spPr/>
    </dgm:pt>
    <dgm:pt modelId="{A3A2DA6A-B306-46B9-BD94-96C00D5CF07C}" type="pres">
      <dgm:prSet presAssocID="{D2A24F6A-3F03-48C8-B371-4A9DB5FD66CB}" presName="connTx" presStyleLbl="parChTrans1D2" presStyleIdx="0" presStyleCnt="3"/>
      <dgm:spPr/>
    </dgm:pt>
    <dgm:pt modelId="{E67075F7-DB2E-441C-8317-6AF1B04933B9}" type="pres">
      <dgm:prSet presAssocID="{76A55307-8A85-4DE4-A241-4707EF917329}" presName="root2" presStyleCnt="0"/>
      <dgm:spPr/>
    </dgm:pt>
    <dgm:pt modelId="{F4AB23CE-D0F6-4A8E-B886-B008201E4AF5}" type="pres">
      <dgm:prSet presAssocID="{76A55307-8A85-4DE4-A241-4707EF917329}" presName="LevelTwoTextNode" presStyleLbl="node2" presStyleIdx="0" presStyleCnt="3">
        <dgm:presLayoutVars>
          <dgm:chPref val="3"/>
        </dgm:presLayoutVars>
      </dgm:prSet>
      <dgm:spPr/>
    </dgm:pt>
    <dgm:pt modelId="{2FD047EE-7D12-4D58-88A0-AB05812FB252}" type="pres">
      <dgm:prSet presAssocID="{76A55307-8A85-4DE4-A241-4707EF917329}" presName="level3hierChild" presStyleCnt="0"/>
      <dgm:spPr/>
    </dgm:pt>
    <dgm:pt modelId="{64246D6E-0498-498B-AB7D-9EF5918F7DF3}" type="pres">
      <dgm:prSet presAssocID="{4540F8C8-8E6F-4623-ACA8-58594883305B}" presName="conn2-1" presStyleLbl="parChTrans1D2" presStyleIdx="1" presStyleCnt="3"/>
      <dgm:spPr/>
    </dgm:pt>
    <dgm:pt modelId="{707E8190-5B63-48F0-BF84-775A54CBA895}" type="pres">
      <dgm:prSet presAssocID="{4540F8C8-8E6F-4623-ACA8-58594883305B}" presName="connTx" presStyleLbl="parChTrans1D2" presStyleIdx="1" presStyleCnt="3"/>
      <dgm:spPr/>
    </dgm:pt>
    <dgm:pt modelId="{3799FD4C-1A7B-4C10-8AF2-4633AFB28032}" type="pres">
      <dgm:prSet presAssocID="{B60E5E60-112F-47B3-A485-362D9DEC2E4B}" presName="root2" presStyleCnt="0"/>
      <dgm:spPr/>
    </dgm:pt>
    <dgm:pt modelId="{77C93D96-C1F9-4C52-A216-C5184E050105}" type="pres">
      <dgm:prSet presAssocID="{B60E5E60-112F-47B3-A485-362D9DEC2E4B}" presName="LevelTwoTextNode" presStyleLbl="node2" presStyleIdx="1" presStyleCnt="3">
        <dgm:presLayoutVars>
          <dgm:chPref val="3"/>
        </dgm:presLayoutVars>
      </dgm:prSet>
      <dgm:spPr/>
    </dgm:pt>
    <dgm:pt modelId="{3FF57D95-F049-4C8C-941F-BF57B5BBE5F1}" type="pres">
      <dgm:prSet presAssocID="{B60E5E60-112F-47B3-A485-362D9DEC2E4B}" presName="level3hierChild" presStyleCnt="0"/>
      <dgm:spPr/>
    </dgm:pt>
    <dgm:pt modelId="{35051472-F84E-4973-848C-28F8960037EB}" type="pres">
      <dgm:prSet presAssocID="{A935DDDA-6B59-45DC-B504-CF77297E0EA1}" presName="conn2-1" presStyleLbl="parChTrans1D2" presStyleIdx="2" presStyleCnt="3"/>
      <dgm:spPr/>
    </dgm:pt>
    <dgm:pt modelId="{9CBA03E5-3024-4BBA-944D-AB890D968A76}" type="pres">
      <dgm:prSet presAssocID="{A935DDDA-6B59-45DC-B504-CF77297E0EA1}" presName="connTx" presStyleLbl="parChTrans1D2" presStyleIdx="2" presStyleCnt="3"/>
      <dgm:spPr/>
    </dgm:pt>
    <dgm:pt modelId="{2797CF24-572A-4151-BDBD-7EE2FBD14B1D}" type="pres">
      <dgm:prSet presAssocID="{29F2CC41-695B-42A8-840A-79270D1C0D25}" presName="root2" presStyleCnt="0"/>
      <dgm:spPr/>
    </dgm:pt>
    <dgm:pt modelId="{CD9E4134-CADC-40BF-9025-C3C10A142CCA}" type="pres">
      <dgm:prSet presAssocID="{29F2CC41-695B-42A8-840A-79270D1C0D25}" presName="LevelTwoTextNode" presStyleLbl="node2" presStyleIdx="2" presStyleCnt="3">
        <dgm:presLayoutVars>
          <dgm:chPref val="3"/>
        </dgm:presLayoutVars>
      </dgm:prSet>
      <dgm:spPr/>
    </dgm:pt>
    <dgm:pt modelId="{5911F2F4-210D-4BF1-8CA1-53B37F901F45}" type="pres">
      <dgm:prSet presAssocID="{29F2CC41-695B-42A8-840A-79270D1C0D25}" presName="level3hierChild" presStyleCnt="0"/>
      <dgm:spPr/>
    </dgm:pt>
  </dgm:ptLst>
  <dgm:cxnLst>
    <dgm:cxn modelId="{B8569E0E-6DB9-48FC-9C7C-F9E6EB6AE305}" srcId="{C3CE9FB8-CFD4-499B-BB21-6D5A6BD41465}" destId="{B60E5E60-112F-47B3-A485-362D9DEC2E4B}" srcOrd="1" destOrd="0" parTransId="{4540F8C8-8E6F-4623-ACA8-58594883305B}" sibTransId="{D81A69ED-C105-4514-897E-FE7AB6D1289B}"/>
    <dgm:cxn modelId="{461EE71C-2A2F-491E-A244-E08F69C08C2F}" type="presOf" srcId="{29F2CC41-695B-42A8-840A-79270D1C0D25}" destId="{CD9E4134-CADC-40BF-9025-C3C10A142CCA}" srcOrd="0" destOrd="0" presId="urn:microsoft.com/office/officeart/2005/8/layout/hierarchy2"/>
    <dgm:cxn modelId="{4D5C041E-2A92-411E-B9B9-DA4371C8D613}" type="presOf" srcId="{76A55307-8A85-4DE4-A241-4707EF917329}" destId="{F4AB23CE-D0F6-4A8E-B886-B008201E4AF5}" srcOrd="0" destOrd="0" presId="urn:microsoft.com/office/officeart/2005/8/layout/hierarchy2"/>
    <dgm:cxn modelId="{C6F8F524-E6E9-4B17-85B4-BF7A23949EDF}" type="presOf" srcId="{A935DDDA-6B59-45DC-B504-CF77297E0EA1}" destId="{35051472-F84E-4973-848C-28F8960037EB}" srcOrd="0" destOrd="0" presId="urn:microsoft.com/office/officeart/2005/8/layout/hierarchy2"/>
    <dgm:cxn modelId="{B87FC02B-B8EC-4F30-921D-DD4702CB9DF4}" srcId="{C3CE9FB8-CFD4-499B-BB21-6D5A6BD41465}" destId="{29F2CC41-695B-42A8-840A-79270D1C0D25}" srcOrd="2" destOrd="0" parTransId="{A935DDDA-6B59-45DC-B504-CF77297E0EA1}" sibTransId="{AA69B8C8-3A79-4874-B4B9-A608225E4EA3}"/>
    <dgm:cxn modelId="{C8A2813A-B837-4EE8-BBB5-58A135C78E55}" type="presOf" srcId="{A935DDDA-6B59-45DC-B504-CF77297E0EA1}" destId="{9CBA03E5-3024-4BBA-944D-AB890D968A76}" srcOrd="1" destOrd="0" presId="urn:microsoft.com/office/officeart/2005/8/layout/hierarchy2"/>
    <dgm:cxn modelId="{AA6DBD3A-6A79-4311-94DE-6D28E3766578}" srcId="{C0560655-F7AC-45E0-97F7-0A5CA1733D9C}" destId="{C3CE9FB8-CFD4-499B-BB21-6D5A6BD41465}" srcOrd="0" destOrd="0" parTransId="{7EBDA53D-5184-412A-B163-21E0851B6664}" sibTransId="{E57161D1-85D9-48D1-A8F6-129752F5AE06}"/>
    <dgm:cxn modelId="{95F6FC46-3F79-4986-9D75-272B515E036D}" type="presOf" srcId="{C3CE9FB8-CFD4-499B-BB21-6D5A6BD41465}" destId="{D73E2310-FA49-4F1B-997A-491C52D3CE4E}" srcOrd="0" destOrd="0" presId="urn:microsoft.com/office/officeart/2005/8/layout/hierarchy2"/>
    <dgm:cxn modelId="{5EBB8067-DF24-4A7A-852F-BD2DB7653936}" type="presOf" srcId="{D2A24F6A-3F03-48C8-B371-4A9DB5FD66CB}" destId="{37057554-9A5B-4C59-BEEF-80C86DC394C1}" srcOrd="0" destOrd="0" presId="urn:microsoft.com/office/officeart/2005/8/layout/hierarchy2"/>
    <dgm:cxn modelId="{3CF64450-9D28-4A48-8D7F-0AAA13B42AE1}" srcId="{C3CE9FB8-CFD4-499B-BB21-6D5A6BD41465}" destId="{76A55307-8A85-4DE4-A241-4707EF917329}" srcOrd="0" destOrd="0" parTransId="{D2A24F6A-3F03-48C8-B371-4A9DB5FD66CB}" sibTransId="{AE93FD40-0FAA-47CB-8227-CE8B2E7B5E4C}"/>
    <dgm:cxn modelId="{705E0F96-EE01-4867-8649-27D183488CFB}" type="presOf" srcId="{4540F8C8-8E6F-4623-ACA8-58594883305B}" destId="{64246D6E-0498-498B-AB7D-9EF5918F7DF3}" srcOrd="0" destOrd="0" presId="urn:microsoft.com/office/officeart/2005/8/layout/hierarchy2"/>
    <dgm:cxn modelId="{714B59CF-7C47-46E0-B248-17DA39F90ADE}" type="presOf" srcId="{C0560655-F7AC-45E0-97F7-0A5CA1733D9C}" destId="{28AA5BC3-7963-4560-B5BC-BF1396A35215}" srcOrd="0" destOrd="0" presId="urn:microsoft.com/office/officeart/2005/8/layout/hierarchy2"/>
    <dgm:cxn modelId="{82B013D9-BABA-4A91-BA2C-6AFF7CD2CBF1}" type="presOf" srcId="{B60E5E60-112F-47B3-A485-362D9DEC2E4B}" destId="{77C93D96-C1F9-4C52-A216-C5184E050105}" srcOrd="0" destOrd="0" presId="urn:microsoft.com/office/officeart/2005/8/layout/hierarchy2"/>
    <dgm:cxn modelId="{CB3CA7E1-0E8C-41FD-B24D-CCCACC725981}" type="presOf" srcId="{4540F8C8-8E6F-4623-ACA8-58594883305B}" destId="{707E8190-5B63-48F0-BF84-775A54CBA895}" srcOrd="1" destOrd="0" presId="urn:microsoft.com/office/officeart/2005/8/layout/hierarchy2"/>
    <dgm:cxn modelId="{C9883EFB-23E8-4CD8-931C-3DA09A7A24B9}" type="presOf" srcId="{D2A24F6A-3F03-48C8-B371-4A9DB5FD66CB}" destId="{A3A2DA6A-B306-46B9-BD94-96C00D5CF07C}" srcOrd="1" destOrd="0" presId="urn:microsoft.com/office/officeart/2005/8/layout/hierarchy2"/>
    <dgm:cxn modelId="{24DFD2DD-AB31-4373-9F2E-F8F8D7A4D04B}" type="presParOf" srcId="{28AA5BC3-7963-4560-B5BC-BF1396A35215}" destId="{E84DF350-0F80-4098-B9B8-52522A3155A7}" srcOrd="0" destOrd="0" presId="urn:microsoft.com/office/officeart/2005/8/layout/hierarchy2"/>
    <dgm:cxn modelId="{4AA6FEBE-1E43-4832-B300-D34576FF2A11}" type="presParOf" srcId="{E84DF350-0F80-4098-B9B8-52522A3155A7}" destId="{D73E2310-FA49-4F1B-997A-491C52D3CE4E}" srcOrd="0" destOrd="0" presId="urn:microsoft.com/office/officeart/2005/8/layout/hierarchy2"/>
    <dgm:cxn modelId="{D2F3DF76-26A2-491A-B100-A9E714DBF7D9}" type="presParOf" srcId="{E84DF350-0F80-4098-B9B8-52522A3155A7}" destId="{8FDAD260-4C77-41FA-A6C1-0AA7F429E7A0}" srcOrd="1" destOrd="0" presId="urn:microsoft.com/office/officeart/2005/8/layout/hierarchy2"/>
    <dgm:cxn modelId="{1AC3D025-C71C-474D-8908-A0275C165ACC}" type="presParOf" srcId="{8FDAD260-4C77-41FA-A6C1-0AA7F429E7A0}" destId="{37057554-9A5B-4C59-BEEF-80C86DC394C1}" srcOrd="0" destOrd="0" presId="urn:microsoft.com/office/officeart/2005/8/layout/hierarchy2"/>
    <dgm:cxn modelId="{66A6CF9A-3CA6-4891-9419-FC4BA5E6A1B1}" type="presParOf" srcId="{37057554-9A5B-4C59-BEEF-80C86DC394C1}" destId="{A3A2DA6A-B306-46B9-BD94-96C00D5CF07C}" srcOrd="0" destOrd="0" presId="urn:microsoft.com/office/officeart/2005/8/layout/hierarchy2"/>
    <dgm:cxn modelId="{213DB5FE-DB32-4DCD-82AE-5A2F322EF2E8}" type="presParOf" srcId="{8FDAD260-4C77-41FA-A6C1-0AA7F429E7A0}" destId="{E67075F7-DB2E-441C-8317-6AF1B04933B9}" srcOrd="1" destOrd="0" presId="urn:microsoft.com/office/officeart/2005/8/layout/hierarchy2"/>
    <dgm:cxn modelId="{5B7135ED-5792-4F51-AF36-46F424350BEC}" type="presParOf" srcId="{E67075F7-DB2E-441C-8317-6AF1B04933B9}" destId="{F4AB23CE-D0F6-4A8E-B886-B008201E4AF5}" srcOrd="0" destOrd="0" presId="urn:microsoft.com/office/officeart/2005/8/layout/hierarchy2"/>
    <dgm:cxn modelId="{97253707-2AC9-4FF8-9D17-9DB5DC4E23DB}" type="presParOf" srcId="{E67075F7-DB2E-441C-8317-6AF1B04933B9}" destId="{2FD047EE-7D12-4D58-88A0-AB05812FB252}" srcOrd="1" destOrd="0" presId="urn:microsoft.com/office/officeart/2005/8/layout/hierarchy2"/>
    <dgm:cxn modelId="{285D327B-5A65-4C3E-B7AA-63DB1DD13BEC}" type="presParOf" srcId="{8FDAD260-4C77-41FA-A6C1-0AA7F429E7A0}" destId="{64246D6E-0498-498B-AB7D-9EF5918F7DF3}" srcOrd="2" destOrd="0" presId="urn:microsoft.com/office/officeart/2005/8/layout/hierarchy2"/>
    <dgm:cxn modelId="{1983882B-41F2-4694-90D3-F81530ED0D61}" type="presParOf" srcId="{64246D6E-0498-498B-AB7D-9EF5918F7DF3}" destId="{707E8190-5B63-48F0-BF84-775A54CBA895}" srcOrd="0" destOrd="0" presId="urn:microsoft.com/office/officeart/2005/8/layout/hierarchy2"/>
    <dgm:cxn modelId="{B8E30469-7300-48B8-842B-D6FE1F16FB00}" type="presParOf" srcId="{8FDAD260-4C77-41FA-A6C1-0AA7F429E7A0}" destId="{3799FD4C-1A7B-4C10-8AF2-4633AFB28032}" srcOrd="3" destOrd="0" presId="urn:microsoft.com/office/officeart/2005/8/layout/hierarchy2"/>
    <dgm:cxn modelId="{9E66A799-4672-4893-9471-11DF740713C5}" type="presParOf" srcId="{3799FD4C-1A7B-4C10-8AF2-4633AFB28032}" destId="{77C93D96-C1F9-4C52-A216-C5184E050105}" srcOrd="0" destOrd="0" presId="urn:microsoft.com/office/officeart/2005/8/layout/hierarchy2"/>
    <dgm:cxn modelId="{8FD3C260-6FD4-4F6D-89BF-1FB75370145A}" type="presParOf" srcId="{3799FD4C-1A7B-4C10-8AF2-4633AFB28032}" destId="{3FF57D95-F049-4C8C-941F-BF57B5BBE5F1}" srcOrd="1" destOrd="0" presId="urn:microsoft.com/office/officeart/2005/8/layout/hierarchy2"/>
    <dgm:cxn modelId="{B8655986-65E5-4D26-91EC-A4CE76DA8D46}" type="presParOf" srcId="{8FDAD260-4C77-41FA-A6C1-0AA7F429E7A0}" destId="{35051472-F84E-4973-848C-28F8960037EB}" srcOrd="4" destOrd="0" presId="urn:microsoft.com/office/officeart/2005/8/layout/hierarchy2"/>
    <dgm:cxn modelId="{C38791A6-1CF4-44D5-AD3F-7F8365873279}" type="presParOf" srcId="{35051472-F84E-4973-848C-28F8960037EB}" destId="{9CBA03E5-3024-4BBA-944D-AB890D968A76}" srcOrd="0" destOrd="0" presId="urn:microsoft.com/office/officeart/2005/8/layout/hierarchy2"/>
    <dgm:cxn modelId="{89EA9D05-C957-402B-A8F4-DB7203571BB8}" type="presParOf" srcId="{8FDAD260-4C77-41FA-A6C1-0AA7F429E7A0}" destId="{2797CF24-572A-4151-BDBD-7EE2FBD14B1D}" srcOrd="5" destOrd="0" presId="urn:microsoft.com/office/officeart/2005/8/layout/hierarchy2"/>
    <dgm:cxn modelId="{4F14B074-C0D0-4373-B8C6-38401F232899}" type="presParOf" srcId="{2797CF24-572A-4151-BDBD-7EE2FBD14B1D}" destId="{CD9E4134-CADC-40BF-9025-C3C10A142CCA}" srcOrd="0" destOrd="0" presId="urn:microsoft.com/office/officeart/2005/8/layout/hierarchy2"/>
    <dgm:cxn modelId="{D714C3DB-7992-4204-AED4-72AFA5D2E602}" type="presParOf" srcId="{2797CF24-572A-4151-BDBD-7EE2FBD14B1D}" destId="{5911F2F4-210D-4BF1-8CA1-53B37F901F4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E2310-FA49-4F1B-997A-491C52D3CE4E}">
      <dsp:nvSpPr>
        <dsp:cNvPr id="0" name=""/>
        <dsp:cNvSpPr/>
      </dsp:nvSpPr>
      <dsp:spPr>
        <a:xfrm>
          <a:off x="2096280"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Pressures upon sustainable growth</a:t>
          </a:r>
          <a:endParaRPr lang="pt-BR" sz="2800" kern="1200" dirty="0"/>
        </a:p>
      </dsp:txBody>
      <dsp:txXfrm>
        <a:off x="2134862" y="1555601"/>
        <a:ext cx="2557435" cy="1240135"/>
      </dsp:txXfrm>
    </dsp:sp>
    <dsp:sp modelId="{37057554-9A5B-4C59-BEEF-80C86DC394C1}">
      <dsp:nvSpPr>
        <dsp:cNvPr id="0" name=""/>
        <dsp:cNvSpPr/>
      </dsp:nvSpPr>
      <dsp:spPr>
        <a:xfrm rot="18289469">
          <a:off x="4335102" y="1390975"/>
          <a:ext cx="1845395" cy="54492"/>
        </a:xfrm>
        <a:custGeom>
          <a:avLst/>
          <a:gdLst/>
          <a:ahLst/>
          <a:cxnLst/>
          <a:rect l="0" t="0" r="0" b="0"/>
          <a:pathLst>
            <a:path>
              <a:moveTo>
                <a:pt x="0" y="27246"/>
              </a:moveTo>
              <a:lnTo>
                <a:pt x="184539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5211665" y="1372086"/>
        <a:ext cx="92269" cy="92269"/>
      </dsp:txXfrm>
    </dsp:sp>
    <dsp:sp modelId="{F4AB23CE-D0F6-4A8E-B886-B008201E4AF5}">
      <dsp:nvSpPr>
        <dsp:cNvPr id="0" name=""/>
        <dsp:cNvSpPr/>
      </dsp:nvSpPr>
      <dsp:spPr>
        <a:xfrm>
          <a:off x="5784719" y="2124"/>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err="1"/>
            <a:t>Production</a:t>
          </a:r>
          <a:r>
            <a:rPr lang="pt-BR" sz="2800" kern="1200" dirty="0"/>
            <a:t> </a:t>
          </a:r>
          <a:r>
            <a:rPr lang="pt-BR" sz="2800" kern="1200" dirty="0" err="1"/>
            <a:t>process</a:t>
          </a:r>
          <a:endParaRPr lang="pt-BR" sz="2800" kern="1200" dirty="0"/>
        </a:p>
      </dsp:txBody>
      <dsp:txXfrm>
        <a:off x="5823301" y="40706"/>
        <a:ext cx="2557435" cy="1240135"/>
      </dsp:txXfrm>
    </dsp:sp>
    <dsp:sp modelId="{64246D6E-0498-498B-AB7D-9EF5918F7DF3}">
      <dsp:nvSpPr>
        <dsp:cNvPr id="0" name=""/>
        <dsp:cNvSpPr/>
      </dsp:nvSpPr>
      <dsp:spPr>
        <a:xfrm>
          <a:off x="4730880" y="2148422"/>
          <a:ext cx="1053839" cy="54492"/>
        </a:xfrm>
        <a:custGeom>
          <a:avLst/>
          <a:gdLst/>
          <a:ahLst/>
          <a:cxnLst/>
          <a:rect l="0" t="0" r="0" b="0"/>
          <a:pathLst>
            <a:path>
              <a:moveTo>
                <a:pt x="0" y="27246"/>
              </a:moveTo>
              <a:lnTo>
                <a:pt x="1053839"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231454" y="2149323"/>
        <a:ext cx="52691" cy="52691"/>
      </dsp:txXfrm>
    </dsp:sp>
    <dsp:sp modelId="{77C93D96-C1F9-4C52-A216-C5184E050105}">
      <dsp:nvSpPr>
        <dsp:cNvPr id="0" name=""/>
        <dsp:cNvSpPr/>
      </dsp:nvSpPr>
      <dsp:spPr>
        <a:xfrm>
          <a:off x="5784719" y="1517019"/>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err="1"/>
            <a:t>Household</a:t>
          </a:r>
          <a:r>
            <a:rPr lang="pt-BR" sz="2800" kern="1200" dirty="0"/>
            <a:t> </a:t>
          </a:r>
          <a:r>
            <a:rPr lang="pt-BR" sz="2800" kern="1200" dirty="0" err="1"/>
            <a:t>consumption</a:t>
          </a:r>
          <a:endParaRPr lang="pt-BR" sz="2800" kern="1200" dirty="0"/>
        </a:p>
      </dsp:txBody>
      <dsp:txXfrm>
        <a:off x="5823301" y="1555601"/>
        <a:ext cx="2557435" cy="1240135"/>
      </dsp:txXfrm>
    </dsp:sp>
    <dsp:sp modelId="{35051472-F84E-4973-848C-28F8960037EB}">
      <dsp:nvSpPr>
        <dsp:cNvPr id="0" name=""/>
        <dsp:cNvSpPr/>
      </dsp:nvSpPr>
      <dsp:spPr>
        <a:xfrm rot="3310531">
          <a:off x="4335102" y="2905870"/>
          <a:ext cx="1845395" cy="54492"/>
        </a:xfrm>
        <a:custGeom>
          <a:avLst/>
          <a:gdLst/>
          <a:ahLst/>
          <a:cxnLst/>
          <a:rect l="0" t="0" r="0" b="0"/>
          <a:pathLst>
            <a:path>
              <a:moveTo>
                <a:pt x="0" y="27246"/>
              </a:moveTo>
              <a:lnTo>
                <a:pt x="1845395" y="2724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t-BR" sz="600" kern="1200"/>
        </a:p>
      </dsp:txBody>
      <dsp:txXfrm>
        <a:off x="5211665" y="2886981"/>
        <a:ext cx="92269" cy="92269"/>
      </dsp:txXfrm>
    </dsp:sp>
    <dsp:sp modelId="{CD9E4134-CADC-40BF-9025-C3C10A142CCA}">
      <dsp:nvSpPr>
        <dsp:cNvPr id="0" name=""/>
        <dsp:cNvSpPr/>
      </dsp:nvSpPr>
      <dsp:spPr>
        <a:xfrm>
          <a:off x="5784719" y="3031913"/>
          <a:ext cx="2634599" cy="13172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t-BR" sz="2800" kern="1200" dirty="0" err="1"/>
            <a:t>International</a:t>
          </a:r>
          <a:r>
            <a:rPr lang="pt-BR" sz="2800" kern="1200" dirty="0"/>
            <a:t> Trade</a:t>
          </a:r>
        </a:p>
      </dsp:txBody>
      <dsp:txXfrm>
        <a:off x="5823301" y="3070495"/>
        <a:ext cx="2557435" cy="12401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bg>
      <p:bgRef idx="1001">
        <a:schemeClr val="bg1"/>
      </p:bgRef>
    </p:bg>
    <p:spTree>
      <p:nvGrpSpPr>
        <p:cNvPr id="1" name=""/>
        <p:cNvGrpSpPr/>
        <p:nvPr/>
      </p:nvGrpSpPr>
      <p:grpSpPr>
        <a:xfrm>
          <a:off x="0" y="0"/>
          <a:ext cx="0" cy="0"/>
          <a:chOff x="0" y="0"/>
          <a:chExt cx="0" cy="0"/>
        </a:xfrm>
      </p:grpSpPr>
      <p:pic>
        <p:nvPicPr>
          <p:cNvPr id="10" name="Imagem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1744" y="5513198"/>
            <a:ext cx="1194218" cy="869673"/>
          </a:xfrm>
          <a:prstGeom prst="rect">
            <a:avLst/>
          </a:prstGeom>
          <a:ln>
            <a:noFill/>
          </a:ln>
        </p:spPr>
      </p:pic>
      <p:sp>
        <p:nvSpPr>
          <p:cNvPr id="2" name="Título 1"/>
          <p:cNvSpPr>
            <a:spLocks noGrp="1"/>
          </p:cNvSpPr>
          <p:nvPr>
            <p:ph type="ctrTitle"/>
          </p:nvPr>
        </p:nvSpPr>
        <p:spPr>
          <a:xfrm>
            <a:off x="1524000" y="1122363"/>
            <a:ext cx="9144000" cy="2387600"/>
          </a:xfrm>
        </p:spPr>
        <p:txBody>
          <a:bodyPr anchor="b"/>
          <a:lstStyle>
            <a:lvl1pPr algn="ctr">
              <a:defRPr sz="6000" b="1"/>
            </a:lvl1pPr>
          </a:lstStyle>
          <a:p>
            <a:r>
              <a:rPr lang="pt-BR" dirty="0"/>
              <a:t>Clique para editar o título mestre</a:t>
            </a:r>
          </a:p>
        </p:txBody>
      </p:sp>
      <p:sp>
        <p:nvSpPr>
          <p:cNvPr id="3" name="Subtítulo 2"/>
          <p:cNvSpPr>
            <a:spLocks noGrp="1"/>
          </p:cNvSpPr>
          <p:nvPr>
            <p:ph type="subTitle" idx="1"/>
          </p:nvPr>
        </p:nvSpPr>
        <p:spPr>
          <a:xfrm>
            <a:off x="1524000" y="3715897"/>
            <a:ext cx="9144000" cy="1655762"/>
          </a:xfrm>
        </p:spPr>
        <p:txBody>
          <a:bodyPr>
            <a:normAutofit/>
          </a:bodyPr>
          <a:lstStyle>
            <a:lvl1pPr marL="0" indent="0" algn="ctr">
              <a:lnSpc>
                <a:spcPct val="100000"/>
              </a:lnSpc>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dirty="0"/>
              <a:t>Clique para editar o estilo do subtítulo mestre</a:t>
            </a:r>
          </a:p>
        </p:txBody>
      </p:sp>
      <p:pic>
        <p:nvPicPr>
          <p:cNvPr id="11" name="Imagem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612" y="5358571"/>
            <a:ext cx="1162520" cy="905241"/>
          </a:xfrm>
          <a:prstGeom prst="rect">
            <a:avLst/>
          </a:prstGeom>
        </p:spPr>
      </p:pic>
    </p:spTree>
    <p:extLst>
      <p:ext uri="{BB962C8B-B14F-4D97-AF65-F5344CB8AC3E}">
        <p14:creationId xmlns:p14="http://schemas.microsoft.com/office/powerpoint/2010/main" val="1356233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199661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233672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lvl1pPr>
              <a:defRPr sz="3600">
                <a:latin typeface="Times New Roman" panose="02020603050405020304" pitchFamily="18" charset="0"/>
                <a:cs typeface="Times New Roman" panose="02020603050405020304" pitchFamily="18" charset="0"/>
              </a:defRPr>
            </a:lvl1pPr>
          </a:lstStyle>
          <a:p>
            <a:r>
              <a:rPr lang="pt-BR" dirty="0"/>
              <a:t>Clique para editar o título mestre</a:t>
            </a:r>
          </a:p>
        </p:txBody>
      </p:sp>
      <p:sp>
        <p:nvSpPr>
          <p:cNvPr id="3" name="Espaço Reservado para Conteúdo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11" name="CaixaDeTexto 10"/>
          <p:cNvSpPr txBox="1"/>
          <p:nvPr userDrawn="1"/>
        </p:nvSpPr>
        <p:spPr>
          <a:xfrm>
            <a:off x="11448653" y="6435769"/>
            <a:ext cx="697627" cy="369332"/>
          </a:xfrm>
          <a:prstGeom prst="rect">
            <a:avLst/>
          </a:prstGeom>
          <a:noFill/>
        </p:spPr>
        <p:txBody>
          <a:bodyPr wrap="none" rtlCol="0">
            <a:spAutoFit/>
          </a:bodyPr>
          <a:lstStyle/>
          <a:p>
            <a:r>
              <a:rPr lang="en-US" dirty="0">
                <a:solidFill>
                  <a:schemeClr val="bg1"/>
                </a:solidFill>
                <a:latin typeface="Forte" panose="03060902040502070203" pitchFamily="66" charset="0"/>
              </a:rPr>
              <a:t>UFJF</a:t>
            </a:r>
            <a:endParaRPr lang="pt-BR" dirty="0">
              <a:solidFill>
                <a:schemeClr val="bg1"/>
              </a:solidFill>
              <a:latin typeface="Forte" panose="03060902040502070203" pitchFamily="66" charset="0"/>
            </a:endParaRPr>
          </a:p>
        </p:txBody>
      </p:sp>
    </p:spTree>
    <p:extLst>
      <p:ext uri="{BB962C8B-B14F-4D97-AF65-F5344CB8AC3E}">
        <p14:creationId xmlns:p14="http://schemas.microsoft.com/office/powerpoint/2010/main" val="259524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Tree>
    <p:extLst>
      <p:ext uri="{BB962C8B-B14F-4D97-AF65-F5344CB8AC3E}">
        <p14:creationId xmlns:p14="http://schemas.microsoft.com/office/powerpoint/2010/main" val="369233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269040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2605078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392342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4151963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2654783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08A8E20D-4945-4854-BBC0-2F419C498CA8}" type="datetimeFigureOut">
              <a:rPr lang="pt-BR" smtClean="0"/>
              <a:pPr/>
              <a:t>30/06/2025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13F87D-F2F0-4058-9AF8-CFA27CE321D9}" type="slidenum">
              <a:rPr lang="pt-BR" smtClean="0"/>
              <a:pPr/>
              <a:t>‹nº›</a:t>
            </a:fld>
            <a:endParaRPr lang="pt-BR"/>
          </a:p>
        </p:txBody>
      </p:sp>
    </p:spTree>
    <p:extLst>
      <p:ext uri="{BB962C8B-B14F-4D97-AF65-F5344CB8AC3E}">
        <p14:creationId xmlns:p14="http://schemas.microsoft.com/office/powerpoint/2010/main" val="1880331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A8E20D-4945-4854-BBC0-2F419C498CA8}" type="datetimeFigureOut">
              <a:rPr lang="pt-BR" smtClean="0"/>
              <a:pPr/>
              <a:t>30/06/2025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3F87D-F2F0-4058-9AF8-CFA27CE321D9}" type="slidenum">
              <a:rPr lang="pt-BR" smtClean="0"/>
              <a:pPr/>
              <a:t>‹nº›</a:t>
            </a:fld>
            <a:endParaRPr lang="pt-BR"/>
          </a:p>
        </p:txBody>
      </p:sp>
      <p:cxnSp>
        <p:nvCxnSpPr>
          <p:cNvPr id="7" name="Conector reto 6">
            <a:extLst>
              <a:ext uri="{FF2B5EF4-FFF2-40B4-BE49-F238E27FC236}">
                <a16:creationId xmlns:a16="http://schemas.microsoft.com/office/drawing/2014/main" id="{043A58AD-87A2-4A27-A206-7D125496BAD9}"/>
              </a:ext>
            </a:extLst>
          </p:cNvPr>
          <p:cNvCxnSpPr/>
          <p:nvPr userDrawn="1"/>
        </p:nvCxnSpPr>
        <p:spPr>
          <a:xfrm>
            <a:off x="379412" y="381000"/>
            <a:ext cx="105918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 name="Conector reto 7">
            <a:extLst>
              <a:ext uri="{FF2B5EF4-FFF2-40B4-BE49-F238E27FC236}">
                <a16:creationId xmlns:a16="http://schemas.microsoft.com/office/drawing/2014/main" id="{D0C072E7-62C7-45A7-820E-9BD4CEBA9547}"/>
              </a:ext>
            </a:extLst>
          </p:cNvPr>
          <p:cNvCxnSpPr/>
          <p:nvPr userDrawn="1"/>
        </p:nvCxnSpPr>
        <p:spPr>
          <a:xfrm>
            <a:off x="379412" y="381000"/>
            <a:ext cx="0" cy="175260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pic>
        <p:nvPicPr>
          <p:cNvPr id="9" name="Imagem 8">
            <a:extLst>
              <a:ext uri="{FF2B5EF4-FFF2-40B4-BE49-F238E27FC236}">
                <a16:creationId xmlns:a16="http://schemas.microsoft.com/office/drawing/2014/main" id="{B6F9E59B-069D-4A0C-A34F-A1520712371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777804" y="118684"/>
            <a:ext cx="2368476" cy="864000"/>
          </a:xfrm>
          <a:prstGeom prst="rect">
            <a:avLst/>
          </a:prstGeom>
        </p:spPr>
      </p:pic>
      <p:sp>
        <p:nvSpPr>
          <p:cNvPr id="13" name="Retângulo 12">
            <a:extLst>
              <a:ext uri="{FF2B5EF4-FFF2-40B4-BE49-F238E27FC236}">
                <a16:creationId xmlns:a16="http://schemas.microsoft.com/office/drawing/2014/main" id="{8CD52688-C268-4099-A6BC-0BD953BDD9D3}"/>
              </a:ext>
            </a:extLst>
          </p:cNvPr>
          <p:cNvSpPr/>
          <p:nvPr userDrawn="1"/>
        </p:nvSpPr>
        <p:spPr>
          <a:xfrm>
            <a:off x="0" y="6400800"/>
            <a:ext cx="12192000" cy="457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baseline="0" dirty="0"/>
          </a:p>
        </p:txBody>
      </p:sp>
      <p:sp>
        <p:nvSpPr>
          <p:cNvPr id="14" name="CaixaDeTexto 13">
            <a:extLst>
              <a:ext uri="{FF2B5EF4-FFF2-40B4-BE49-F238E27FC236}">
                <a16:creationId xmlns:a16="http://schemas.microsoft.com/office/drawing/2014/main" id="{11759CAC-009E-4111-94EA-687D48BEED34}"/>
              </a:ext>
            </a:extLst>
          </p:cNvPr>
          <p:cNvSpPr txBox="1"/>
          <p:nvPr userDrawn="1"/>
        </p:nvSpPr>
        <p:spPr>
          <a:xfrm>
            <a:off x="11448653" y="6435769"/>
            <a:ext cx="697627" cy="369332"/>
          </a:xfrm>
          <a:prstGeom prst="rect">
            <a:avLst/>
          </a:prstGeom>
          <a:noFill/>
        </p:spPr>
        <p:txBody>
          <a:bodyPr wrap="none" rtlCol="0">
            <a:spAutoFit/>
          </a:bodyPr>
          <a:lstStyle/>
          <a:p>
            <a:r>
              <a:rPr lang="en-US" dirty="0">
                <a:solidFill>
                  <a:schemeClr val="bg1"/>
                </a:solidFill>
                <a:latin typeface="Forte" panose="03060902040502070203" pitchFamily="66" charset="0"/>
              </a:rPr>
              <a:t>UFJF</a:t>
            </a:r>
            <a:endParaRPr lang="pt-BR" dirty="0">
              <a:solidFill>
                <a:schemeClr val="bg1"/>
              </a:solidFill>
              <a:latin typeface="Forte" panose="03060902040502070203" pitchFamily="66" charset="0"/>
            </a:endParaRPr>
          </a:p>
        </p:txBody>
      </p:sp>
    </p:spTree>
    <p:extLst>
      <p:ext uri="{BB962C8B-B14F-4D97-AF65-F5344CB8AC3E}">
        <p14:creationId xmlns:p14="http://schemas.microsoft.com/office/powerpoint/2010/main" val="406766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08924" y="408280"/>
            <a:ext cx="9541565" cy="1937195"/>
          </a:xfrm>
        </p:spPr>
        <p:txBody>
          <a:bodyPr>
            <a:normAutofit/>
          </a:bodyPr>
          <a:lstStyle/>
          <a:p>
            <a:pPr>
              <a:lnSpc>
                <a:spcPct val="100000"/>
              </a:lnSpc>
            </a:pPr>
            <a:r>
              <a:rPr lang="en-US" sz="3600" dirty="0"/>
              <a:t>An input-output analysis of the key drivers in CO2 emissions from a regional supply perspective: an application to the Brazilian economy</a:t>
            </a:r>
            <a:endParaRPr lang="pt-BR" sz="3600" dirty="0"/>
          </a:p>
        </p:txBody>
      </p:sp>
      <p:sp>
        <p:nvSpPr>
          <p:cNvPr id="3" name="Subtítulo 2"/>
          <p:cNvSpPr>
            <a:spLocks noGrp="1"/>
          </p:cNvSpPr>
          <p:nvPr>
            <p:ph type="subTitle" idx="1"/>
          </p:nvPr>
        </p:nvSpPr>
        <p:spPr>
          <a:xfrm>
            <a:off x="607706" y="2583133"/>
            <a:ext cx="9144000" cy="2977101"/>
          </a:xfrm>
        </p:spPr>
        <p:txBody>
          <a:bodyPr>
            <a:normAutofit/>
          </a:bodyPr>
          <a:lstStyle/>
          <a:p>
            <a:pPr>
              <a:lnSpc>
                <a:spcPct val="107000"/>
              </a:lnSpc>
              <a:spcAft>
                <a:spcPts val="800"/>
              </a:spcAf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Fernando </a:t>
            </a:r>
            <a:r>
              <a:rPr lang="en-US" sz="1800" dirty="0" err="1">
                <a:effectLst/>
                <a:latin typeface="Times New Roman" panose="02020603050405020304" pitchFamily="18" charset="0"/>
                <a:ea typeface="Aptos" panose="020B0004020202020204" pitchFamily="34" charset="0"/>
                <a:cs typeface="Times New Roman" panose="02020603050405020304" pitchFamily="18" charset="0"/>
              </a:rPr>
              <a:t>Salgueiro</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Perobelli - UFJF</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Geoffrey G D Hewings - UIUC</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Eduardo Amaral Haddad - USP</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Edson Paulo </a:t>
            </a:r>
            <a:r>
              <a:rPr lang="en-US" sz="1800" dirty="0" err="1">
                <a:effectLst/>
                <a:latin typeface="Times New Roman" panose="02020603050405020304" pitchFamily="18" charset="0"/>
                <a:ea typeface="Aptos" panose="020B0004020202020204" pitchFamily="34" charset="0"/>
                <a:cs typeface="Times New Roman" panose="02020603050405020304" pitchFamily="18" charset="0"/>
              </a:rPr>
              <a:t>Domingues</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 UFMG</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r>
              <a:rPr lang="en-US" sz="1800" kern="0" dirty="0">
                <a:effectLst/>
                <a:latin typeface="Times New Roman" panose="02020603050405020304" pitchFamily="18" charset="0"/>
                <a:ea typeface="Aptos" panose="020B0004020202020204" pitchFamily="34" charset="0"/>
              </a:rPr>
              <a:t>Guilherme Perobelli </a:t>
            </a:r>
            <a:r>
              <a:rPr lang="en-US" sz="1800" kern="0" dirty="0" err="1">
                <a:effectLst/>
                <a:latin typeface="Times New Roman" panose="02020603050405020304" pitchFamily="18" charset="0"/>
                <a:ea typeface="Aptos" panose="020B0004020202020204" pitchFamily="34" charset="0"/>
              </a:rPr>
              <a:t>Salgueiro</a:t>
            </a:r>
            <a:r>
              <a:rPr lang="en-US" sz="1800" kern="0" dirty="0">
                <a:effectLst/>
                <a:latin typeface="Times New Roman" panose="02020603050405020304" pitchFamily="18" charset="0"/>
                <a:ea typeface="Aptos" panose="020B0004020202020204" pitchFamily="34" charset="0"/>
              </a:rPr>
              <a:t> – UFMG</a:t>
            </a:r>
          </a:p>
          <a:p>
            <a:endParaRPr lang="en-US" sz="1800" kern="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64</a:t>
            </a:r>
            <a:r>
              <a:rPr lang="en-US" sz="1800" baseline="30000" dirty="0">
                <a:latin typeface="Times New Roman" panose="02020603050405020304" pitchFamily="18" charset="0"/>
                <a:cs typeface="Times New Roman" panose="02020603050405020304" pitchFamily="18" charset="0"/>
              </a:rPr>
              <a:t>th</a:t>
            </a:r>
            <a:r>
              <a:rPr lang="en-US" sz="1800" dirty="0">
                <a:latin typeface="Times New Roman" panose="02020603050405020304" pitchFamily="18" charset="0"/>
                <a:cs typeface="Times New Roman" panose="02020603050405020304" pitchFamily="18" charset="0"/>
              </a:rPr>
              <a:t> Annual Meeting of the Western Regional Science Association.</a:t>
            </a:r>
          </a:p>
          <a:p>
            <a:r>
              <a:rPr lang="en-US" sz="1800" dirty="0">
                <a:latin typeface="Times New Roman" panose="02020603050405020304" pitchFamily="18" charset="0"/>
                <a:cs typeface="Times New Roman" panose="02020603050405020304" pitchFamily="18" charset="0"/>
              </a:rPr>
              <a:t>February, 2025 – Lake Las Vegas, Nevada</a:t>
            </a:r>
          </a:p>
        </p:txBody>
      </p:sp>
      <p:pic>
        <p:nvPicPr>
          <p:cNvPr id="7" name="Imagem 6">
            <a:extLst>
              <a:ext uri="{FF2B5EF4-FFF2-40B4-BE49-F238E27FC236}">
                <a16:creationId xmlns:a16="http://schemas.microsoft.com/office/drawing/2014/main" id="{ADB6E144-1C42-A4AA-F626-E4EBE60CBC98}"/>
              </a:ext>
            </a:extLst>
          </p:cNvPr>
          <p:cNvPicPr>
            <a:picLocks noChangeAspect="1"/>
          </p:cNvPicPr>
          <p:nvPr/>
        </p:nvPicPr>
        <p:blipFill>
          <a:blip r:embed="rId2"/>
          <a:stretch>
            <a:fillRect/>
          </a:stretch>
        </p:blipFill>
        <p:spPr>
          <a:xfrm>
            <a:off x="7759723" y="5522137"/>
            <a:ext cx="4381532" cy="752481"/>
          </a:xfrm>
          <a:prstGeom prst="rect">
            <a:avLst/>
          </a:prstGeom>
        </p:spPr>
      </p:pic>
      <p:pic>
        <p:nvPicPr>
          <p:cNvPr id="4" name="Imagem 3">
            <a:extLst>
              <a:ext uri="{FF2B5EF4-FFF2-40B4-BE49-F238E27FC236}">
                <a16:creationId xmlns:a16="http://schemas.microsoft.com/office/drawing/2014/main" id="{E25D5456-C00A-B8D9-7A94-8A8D2506C98F}"/>
              </a:ext>
            </a:extLst>
          </p:cNvPr>
          <p:cNvPicPr>
            <a:picLocks noChangeAspect="1"/>
          </p:cNvPicPr>
          <p:nvPr/>
        </p:nvPicPr>
        <p:blipFill>
          <a:blip r:embed="rId3"/>
          <a:stretch>
            <a:fillRect/>
          </a:stretch>
        </p:blipFill>
        <p:spPr>
          <a:xfrm>
            <a:off x="3389884" y="5707205"/>
            <a:ext cx="3579643" cy="647537"/>
          </a:xfrm>
          <a:prstGeom prst="rect">
            <a:avLst/>
          </a:prstGeom>
        </p:spPr>
      </p:pic>
    </p:spTree>
    <p:extLst>
      <p:ext uri="{BB962C8B-B14F-4D97-AF65-F5344CB8AC3E}">
        <p14:creationId xmlns:p14="http://schemas.microsoft.com/office/powerpoint/2010/main" val="18130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56478-8B00-C969-2D5D-500D6F6107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CE7B9F5-19F6-26FA-98E0-36CD09C2E8AD}"/>
              </a:ext>
            </a:extLst>
          </p:cNvPr>
          <p:cNvSpPr>
            <a:spLocks noGrp="1"/>
          </p:cNvSpPr>
          <p:nvPr>
            <p:ph type="title"/>
          </p:nvPr>
        </p:nvSpPr>
        <p:spPr/>
        <p:txBody>
          <a:bodyPr/>
          <a:lstStyle/>
          <a:p>
            <a:r>
              <a:rPr lang="pt-BR" dirty="0" err="1"/>
              <a:t>Methodology</a:t>
            </a:r>
            <a:endParaRPr lang="pt-BR" dirty="0"/>
          </a:p>
        </p:txBody>
      </p:sp>
      <mc:AlternateContent xmlns:mc="http://schemas.openxmlformats.org/markup-compatibility/2006" xmlns:a14="http://schemas.microsoft.com/office/drawing/2010/main">
        <mc:Choice Requires="a14">
          <p:sp>
            <p:nvSpPr>
              <p:cNvPr id="3" name="Espaço Reservado para Conteúdo 2">
                <a:extLst>
                  <a:ext uri="{FF2B5EF4-FFF2-40B4-BE49-F238E27FC236}">
                    <a16:creationId xmlns:a16="http://schemas.microsoft.com/office/drawing/2014/main" id="{A29F26FA-FD5A-7240-0DD3-EED3A21C78A0}"/>
                  </a:ext>
                </a:extLst>
              </p:cNvPr>
              <p:cNvSpPr>
                <a:spLocks noGrp="1"/>
              </p:cNvSpPr>
              <p:nvPr>
                <p:ph idx="1"/>
              </p:nvPr>
            </p:nvSpPr>
            <p:spPr/>
            <p:txBody>
              <a:bodyPr>
                <a:normAutofit/>
              </a:bodyPr>
              <a:lstStyle/>
              <a:p>
                <a:r>
                  <a:rPr lang="en-US" dirty="0"/>
                  <a:t>We can implement a simulation exercise. Suppose a proportional increase α in the value-added. Caeteris paribus, it would lead to an increase in total emissions.</a:t>
                </a:r>
              </a:p>
              <a:p>
                <a:pPr marL="0" indent="0" algn="ctr">
                  <a:buNone/>
                </a:pPr>
                <a14:m>
                  <m:oMath xmlns:m="http://schemas.openxmlformats.org/officeDocument/2006/math">
                    <m:r>
                      <a:rPr lang="en-US" sz="3300" i="1" kern="0" smtClean="0">
                        <a:effectLst/>
                        <a:latin typeface="Cambria Math" panose="02040503050406030204" pitchFamily="18" charset="0"/>
                        <a:ea typeface="Aptos" panose="020B0004020202020204" pitchFamily="34" charset="0"/>
                      </a:rPr>
                      <m:t>𝛥</m:t>
                    </m:r>
                    <m:r>
                      <a:rPr lang="en-US" sz="3300" i="1" kern="0" smtClean="0">
                        <a:effectLst/>
                        <a:latin typeface="Cambria Math" panose="02040503050406030204" pitchFamily="18" charset="0"/>
                        <a:ea typeface="Aptos" panose="020B0004020202020204" pitchFamily="34" charset="0"/>
                      </a:rPr>
                      <m:t>𝐶</m:t>
                    </m:r>
                    <m:r>
                      <a:rPr lang="en-US" sz="3300" i="1" kern="0" smtClean="0">
                        <a:effectLst/>
                        <a:latin typeface="Cambria Math" panose="02040503050406030204" pitchFamily="18" charset="0"/>
                        <a:ea typeface="Aptos" panose="020B0004020202020204" pitchFamily="34" charset="0"/>
                      </a:rPr>
                      <m:t>=</m:t>
                    </m:r>
                    <m:r>
                      <a:rPr lang="en-US" sz="3300" i="1" kern="0" smtClean="0">
                        <a:effectLst/>
                        <a:latin typeface="Cambria Math" panose="02040503050406030204" pitchFamily="18" charset="0"/>
                        <a:ea typeface="Aptos" panose="020B0004020202020204" pitchFamily="34" charset="0"/>
                      </a:rPr>
                      <m:t>𝐶</m:t>
                    </m:r>
                    <m:sSup>
                      <m:sSupPr>
                        <m:ctrlPr>
                          <a:rPr lang="pt-BR" sz="3300" i="1">
                            <a:effectLst/>
                            <a:latin typeface="Cambria Math" panose="02040503050406030204" pitchFamily="18" charset="0"/>
                          </a:rPr>
                        </m:ctrlPr>
                      </m:sSupPr>
                      <m:e>
                        <m:acc>
                          <m:accPr>
                            <m:chr m:val="̂"/>
                            <m:ctrlPr>
                              <a:rPr lang="pt-BR" sz="3300" i="1">
                                <a:effectLst/>
                                <a:latin typeface="Cambria Math" panose="02040503050406030204" pitchFamily="18" charset="0"/>
                              </a:rPr>
                            </m:ctrlPr>
                          </m:accPr>
                          <m:e>
                            <m:r>
                              <a:rPr lang="en-US" sz="3300" i="1" kern="0">
                                <a:effectLst/>
                                <a:latin typeface="Cambria Math" panose="02040503050406030204" pitchFamily="18" charset="0"/>
                                <a:ea typeface="Aptos" panose="020B0004020202020204" pitchFamily="34" charset="0"/>
                              </a:rPr>
                              <m:t>𝑔</m:t>
                            </m:r>
                          </m:e>
                        </m:acc>
                        <m:d>
                          <m:dPr>
                            <m:ctrlPr>
                              <a:rPr lang="pt-BR" sz="3300" i="1">
                                <a:effectLst/>
                                <a:latin typeface="Cambria Math" panose="02040503050406030204" pitchFamily="18" charset="0"/>
                              </a:rPr>
                            </m:ctrlPr>
                          </m:dPr>
                          <m:e>
                            <m:r>
                              <a:rPr lang="en-US" sz="3300" i="1" kern="0">
                                <a:effectLst/>
                                <a:latin typeface="Cambria Math" panose="02040503050406030204" pitchFamily="18" charset="0"/>
                                <a:ea typeface="Aptos" panose="020B0004020202020204" pitchFamily="34" charset="0"/>
                              </a:rPr>
                              <m:t>𝐼</m:t>
                            </m:r>
                            <m:r>
                              <a:rPr lang="en-US" sz="3300" i="1" kern="0">
                                <a:effectLst/>
                                <a:latin typeface="Cambria Math" panose="02040503050406030204" pitchFamily="18" charset="0"/>
                                <a:ea typeface="Aptos" panose="020B0004020202020204" pitchFamily="34" charset="0"/>
                              </a:rPr>
                              <m:t>−</m:t>
                            </m:r>
                            <m:sSup>
                              <m:sSupPr>
                                <m:ctrlPr>
                                  <a:rPr lang="pt-BR" sz="3300" i="1">
                                    <a:effectLst/>
                                    <a:latin typeface="Cambria Math" panose="02040503050406030204" pitchFamily="18" charset="0"/>
                                  </a:rPr>
                                </m:ctrlPr>
                              </m:sSupPr>
                              <m:e>
                                <m:r>
                                  <a:rPr lang="en-US" sz="3300" i="1" kern="0">
                                    <a:effectLst/>
                                    <a:latin typeface="Cambria Math" panose="02040503050406030204" pitchFamily="18" charset="0"/>
                                    <a:ea typeface="Aptos" panose="020B0004020202020204" pitchFamily="34" charset="0"/>
                                  </a:rPr>
                                  <m:t>𝐴</m:t>
                                </m:r>
                              </m:e>
                              <m:sup>
                                <m:r>
                                  <a:rPr lang="en-US" sz="3300" i="1" kern="0">
                                    <a:effectLst/>
                                    <a:latin typeface="Cambria Math" panose="02040503050406030204" pitchFamily="18" charset="0"/>
                                    <a:ea typeface="Aptos" panose="020B0004020202020204" pitchFamily="34" charset="0"/>
                                  </a:rPr>
                                  <m:t>′</m:t>
                                </m:r>
                              </m:sup>
                            </m:sSup>
                          </m:e>
                        </m:d>
                      </m:e>
                      <m:sup>
                        <m:r>
                          <a:rPr lang="en-US" sz="3300" i="1" kern="0">
                            <a:effectLst/>
                            <a:latin typeface="Cambria Math" panose="02040503050406030204" pitchFamily="18" charset="0"/>
                            <a:ea typeface="Aptos" panose="020B0004020202020204" pitchFamily="34" charset="0"/>
                          </a:rPr>
                          <m:t>−1</m:t>
                        </m:r>
                      </m:sup>
                    </m:sSup>
                    <m:r>
                      <a:rPr lang="en-US" sz="3300" i="1" kern="0">
                        <a:effectLst/>
                        <a:latin typeface="Cambria Math" panose="02040503050406030204" pitchFamily="18" charset="0"/>
                        <a:ea typeface="Times New Roman" panose="02020603050405020304" pitchFamily="18" charset="0"/>
                      </a:rPr>
                      <m:t>𝑠</m:t>
                    </m:r>
                    <m:r>
                      <a:rPr lang="en-US" sz="3300" i="1" kern="0">
                        <a:effectLst/>
                        <a:latin typeface="Cambria Math" panose="02040503050406030204" pitchFamily="18" charset="0"/>
                        <a:ea typeface="Times New Roman" panose="02020603050405020304" pitchFamily="18" charset="0"/>
                      </a:rPr>
                      <m:t>𝛼</m:t>
                    </m:r>
                  </m:oMath>
                </a14:m>
                <a:r>
                  <a:rPr lang="en-US" sz="3300" kern="0" dirty="0">
                    <a:effectLst/>
                    <a:ea typeface="Times New Roman" panose="02020603050405020304" pitchFamily="18" charset="0"/>
                  </a:rPr>
                  <a:t> </a:t>
                </a:r>
                <a:endParaRPr lang="en-US" sz="3300" dirty="0"/>
              </a:p>
              <a:p>
                <a:r>
                  <a:rPr lang="en-US" dirty="0"/>
                  <a:t>With some manipulations we have</a:t>
                </a:r>
              </a:p>
              <a:p>
                <a:pPr marL="0" indent="0">
                  <a:buNone/>
                </a:pPr>
                <a14:m>
                  <m:oMathPara xmlns:m="http://schemas.openxmlformats.org/officeDocument/2006/math">
                    <m:oMathParaPr>
                      <m:jc m:val="centerGroup"/>
                    </m:oMathParaPr>
                    <m:oMath xmlns:m="http://schemas.openxmlformats.org/officeDocument/2006/math">
                      <m:sSup>
                        <m:sSupPr>
                          <m:ctrlPr>
                            <a:rPr lang="pt-BR" i="1" smtClean="0">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𝜀</m:t>
                          </m:r>
                        </m:e>
                        <m:sup>
                          <m:r>
                            <a:rPr lang="en-US" i="1" kern="0">
                              <a:effectLst/>
                              <a:latin typeface="Cambria Math" panose="02040503050406030204" pitchFamily="18" charset="0"/>
                              <a:ea typeface="Aptos" panose="020B0004020202020204" pitchFamily="34" charset="0"/>
                            </a:rPr>
                            <m:t>′</m:t>
                          </m:r>
                        </m:sup>
                      </m:sSup>
                      <m:r>
                        <a:rPr lang="en-US" i="1" kern="0">
                          <a:effectLst/>
                          <a:latin typeface="Cambria Math" panose="02040503050406030204" pitchFamily="18" charset="0"/>
                          <a:ea typeface="Aptos" panose="020B0004020202020204" pitchFamily="34" charset="0"/>
                        </a:rPr>
                        <m:t>=</m:t>
                      </m:r>
                      <m:sSup>
                        <m:sSupPr>
                          <m:ctrlPr>
                            <a:rPr lang="pt-BR" i="1">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𝑔</m:t>
                          </m:r>
                        </m:e>
                        <m:sup>
                          <m:r>
                            <a:rPr lang="en-US" i="1" kern="0">
                              <a:effectLst/>
                              <a:latin typeface="Cambria Math" panose="02040503050406030204" pitchFamily="18" charset="0"/>
                              <a:ea typeface="Aptos" panose="020B0004020202020204" pitchFamily="34" charset="0"/>
                            </a:rPr>
                            <m:t>′</m:t>
                          </m:r>
                        </m:sup>
                      </m:sSup>
                      <m:sSup>
                        <m:sSupPr>
                          <m:ctrlPr>
                            <a:rPr lang="pt-BR" i="1">
                              <a:effectLst/>
                              <a:latin typeface="Cambria Math" panose="02040503050406030204" pitchFamily="18" charset="0"/>
                            </a:rPr>
                          </m:ctrlPr>
                        </m:sSupPr>
                        <m:e>
                          <m:d>
                            <m:dPr>
                              <m:ctrlPr>
                                <a:rPr lang="pt-BR" i="1">
                                  <a:effectLst/>
                                  <a:latin typeface="Cambria Math" panose="02040503050406030204" pitchFamily="18" charset="0"/>
                                </a:rPr>
                              </m:ctrlPr>
                            </m:dPr>
                            <m:e>
                              <m:r>
                                <a:rPr lang="en-US" i="1" kern="0">
                                  <a:effectLst/>
                                  <a:latin typeface="Cambria Math" panose="02040503050406030204" pitchFamily="18" charset="0"/>
                                  <a:ea typeface="Aptos" panose="020B0004020202020204" pitchFamily="34" charset="0"/>
                                </a:rPr>
                                <m:t>𝐼</m:t>
                              </m:r>
                              <m:r>
                                <a:rPr lang="en-US" i="1" kern="0">
                                  <a:effectLst/>
                                  <a:latin typeface="Cambria Math" panose="02040503050406030204" pitchFamily="18" charset="0"/>
                                  <a:ea typeface="Aptos" panose="020B0004020202020204" pitchFamily="34" charset="0"/>
                                </a:rPr>
                                <m:t>−</m:t>
                              </m:r>
                              <m:sSup>
                                <m:sSupPr>
                                  <m:ctrlPr>
                                    <a:rPr lang="pt-BR" i="1">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𝐴</m:t>
                                  </m:r>
                                </m:e>
                                <m:sup>
                                  <m:r>
                                    <a:rPr lang="en-US" i="1" kern="0">
                                      <a:effectLst/>
                                      <a:latin typeface="Cambria Math" panose="02040503050406030204" pitchFamily="18" charset="0"/>
                                      <a:ea typeface="Aptos" panose="020B0004020202020204" pitchFamily="34" charset="0"/>
                                    </a:rPr>
                                    <m:t>′</m:t>
                                  </m:r>
                                </m:sup>
                              </m:sSup>
                            </m:e>
                          </m:d>
                        </m:e>
                        <m:sup>
                          <m:r>
                            <a:rPr lang="en-US" i="1" kern="0">
                              <a:effectLst/>
                              <a:latin typeface="Cambria Math" panose="02040503050406030204" pitchFamily="18" charset="0"/>
                              <a:ea typeface="Aptos" panose="020B0004020202020204" pitchFamily="34" charset="0"/>
                            </a:rPr>
                            <m:t>−1</m:t>
                          </m:r>
                        </m:sup>
                      </m:sSup>
                      <m:acc>
                        <m:accPr>
                          <m:chr m:val="̂"/>
                          <m:ctrlPr>
                            <a:rPr lang="pt-BR" i="1">
                              <a:effectLst/>
                              <a:latin typeface="Cambria Math" panose="02040503050406030204" pitchFamily="18" charset="0"/>
                              <a:ea typeface="Times New Roman" panose="02020603050405020304" pitchFamily="18" charset="0"/>
                            </a:rPr>
                          </m:ctrlPr>
                        </m:accPr>
                        <m:e>
                          <m:r>
                            <a:rPr lang="en-US" i="1" kern="0">
                              <a:effectLst/>
                              <a:latin typeface="Cambria Math" panose="02040503050406030204" pitchFamily="18" charset="0"/>
                              <a:ea typeface="Times New Roman" panose="02020603050405020304" pitchFamily="18" charset="0"/>
                            </a:rPr>
                            <m:t>𝑠</m:t>
                          </m:r>
                        </m:e>
                      </m:acc>
                      <m:r>
                        <a:rPr lang="en-US" i="1" kern="0">
                          <a:effectLst/>
                          <a:latin typeface="Cambria Math" panose="02040503050406030204" pitchFamily="18" charset="0"/>
                          <a:ea typeface="Times New Roman" panose="02020603050405020304" pitchFamily="18" charset="0"/>
                        </a:rPr>
                        <m:t>𝛼</m:t>
                      </m:r>
                    </m:oMath>
                  </m:oMathPara>
                </a14:m>
                <a:endParaRPr lang="en-US" dirty="0"/>
              </a:p>
              <a:p>
                <a:pPr marL="0" indent="0">
                  <a:buNone/>
                </a:pPr>
                <a14:m>
                  <m:oMath xmlns:m="http://schemas.openxmlformats.org/officeDocument/2006/math">
                    <m:sSubSup>
                      <m:sSubSupPr>
                        <m:ctrlPr>
                          <a:rPr lang="pt-BR" i="1" smtClean="0">
                            <a:effectLst/>
                            <a:latin typeface="Cambria Math" panose="02040503050406030204" pitchFamily="18" charset="0"/>
                            <a:cs typeface="Times New Roman" panose="02020603050405020304" pitchFamily="18" charset="0"/>
                          </a:rPr>
                        </m:ctrlPr>
                      </m:sSubSupPr>
                      <m:e>
                        <m:r>
                          <a:rPr lang="en-US" i="1" kern="0">
                            <a:effectLst/>
                            <a:latin typeface="Cambria Math" panose="02040503050406030204" pitchFamily="18" charset="0"/>
                            <a:ea typeface="Aptos" panose="020B0004020202020204" pitchFamily="34" charset="0"/>
                            <a:cs typeface="Times New Roman" panose="02020603050405020304" pitchFamily="18" charset="0"/>
                          </a:rPr>
                          <m:t>𝜀</m:t>
                        </m:r>
                      </m:e>
                      <m:sub>
                        <m:r>
                          <a:rPr lang="en-US" i="1" kern="0">
                            <a:effectLst/>
                            <a:latin typeface="Cambria Math" panose="02040503050406030204" pitchFamily="18" charset="0"/>
                            <a:ea typeface="Aptos" panose="020B0004020202020204" pitchFamily="34" charset="0"/>
                            <a:cs typeface="Times New Roman" panose="02020603050405020304" pitchFamily="18" charset="0"/>
                          </a:rPr>
                          <m:t>𝑖</m:t>
                        </m:r>
                      </m:sub>
                      <m:sup>
                        <m:r>
                          <a:rPr lang="en-US" i="1" kern="0">
                            <a:effectLst/>
                            <a:latin typeface="Cambria Math" panose="02040503050406030204" pitchFamily="18" charset="0"/>
                            <a:ea typeface="Aptos" panose="020B0004020202020204" pitchFamily="34" charset="0"/>
                            <a:cs typeface="Times New Roman" panose="02020603050405020304" pitchFamily="18" charset="0"/>
                          </a:rPr>
                          <m:t>𝑟</m:t>
                        </m:r>
                      </m:sup>
                    </m:sSubSup>
                  </m:oMath>
                </a14:m>
                <a:r>
                  <a:rPr lang="en-US" dirty="0"/>
                  <a:t> - shows the proportional change in (direct and indirect) sectoral total emissions in each region </a:t>
                </a:r>
                <a:r>
                  <a:rPr lang="en-US" i="1" dirty="0"/>
                  <a:t>r</a:t>
                </a:r>
                <a:r>
                  <a:rPr lang="en-US" dirty="0"/>
                  <a:t> in relation to a proportional change in income. They can be interpreted as </a:t>
                </a:r>
                <a:r>
                  <a:rPr lang="en-US" b="1" dirty="0"/>
                  <a:t>elasticities</a:t>
                </a:r>
              </a:p>
            </p:txBody>
          </p:sp>
        </mc:Choice>
        <mc:Fallback xmlns="">
          <p:sp>
            <p:nvSpPr>
              <p:cNvPr id="3" name="Espaço Reservado para Conteúdo 2">
                <a:extLst>
                  <a:ext uri="{FF2B5EF4-FFF2-40B4-BE49-F238E27FC236}">
                    <a16:creationId xmlns:a16="http://schemas.microsoft.com/office/drawing/2014/main" id="{A29F26FA-FD5A-7240-0DD3-EED3A21C78A0}"/>
                  </a:ext>
                </a:extLst>
              </p:cNvPr>
              <p:cNvSpPr>
                <a:spLocks noGrp="1" noRot="1" noChangeAspect="1" noMove="1" noResize="1" noEditPoints="1" noAdjustHandles="1" noChangeArrowheads="1" noChangeShapeType="1" noTextEdit="1"/>
              </p:cNvSpPr>
              <p:nvPr>
                <p:ph idx="1"/>
              </p:nvPr>
            </p:nvSpPr>
            <p:spPr>
              <a:blipFill>
                <a:blip r:embed="rId2"/>
                <a:stretch>
                  <a:fillRect l="-1217" t="-2381" r="-522"/>
                </a:stretch>
              </a:blipFill>
            </p:spPr>
            <p:txBody>
              <a:bodyPr/>
              <a:lstStyle/>
              <a:p>
                <a:r>
                  <a:rPr lang="pt-BR">
                    <a:noFill/>
                  </a:rPr>
                  <a:t> </a:t>
                </a:r>
              </a:p>
            </p:txBody>
          </p:sp>
        </mc:Fallback>
      </mc:AlternateContent>
      <p:pic>
        <p:nvPicPr>
          <p:cNvPr id="4" name="Imagem 3">
            <a:extLst>
              <a:ext uri="{FF2B5EF4-FFF2-40B4-BE49-F238E27FC236}">
                <a16:creationId xmlns:a16="http://schemas.microsoft.com/office/drawing/2014/main" id="{8ED343AB-327F-C7BA-6FA1-7E623B221855}"/>
              </a:ext>
            </a:extLst>
          </p:cNvPr>
          <p:cNvPicPr>
            <a:picLocks noChangeAspect="1"/>
          </p:cNvPicPr>
          <p:nvPr/>
        </p:nvPicPr>
        <p:blipFill>
          <a:blip r:embed="rId3"/>
          <a:stretch>
            <a:fillRect/>
          </a:stretch>
        </p:blipFill>
        <p:spPr>
          <a:xfrm>
            <a:off x="0" y="5982272"/>
            <a:ext cx="2822657" cy="510603"/>
          </a:xfrm>
          <a:prstGeom prst="rect">
            <a:avLst/>
          </a:prstGeom>
        </p:spPr>
      </p:pic>
    </p:spTree>
    <p:extLst>
      <p:ext uri="{BB962C8B-B14F-4D97-AF65-F5344CB8AC3E}">
        <p14:creationId xmlns:p14="http://schemas.microsoft.com/office/powerpoint/2010/main" val="3842916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BD5BB-F8DB-66CA-1F7B-BB14D80AAA2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75A20DE-5AF0-838D-1674-075A38CB9B07}"/>
              </a:ext>
            </a:extLst>
          </p:cNvPr>
          <p:cNvSpPr>
            <a:spLocks noGrp="1"/>
          </p:cNvSpPr>
          <p:nvPr>
            <p:ph type="title"/>
          </p:nvPr>
        </p:nvSpPr>
        <p:spPr/>
        <p:txBody>
          <a:bodyPr/>
          <a:lstStyle/>
          <a:p>
            <a:r>
              <a:rPr lang="pt-BR" dirty="0" err="1"/>
              <a:t>Methodology</a:t>
            </a:r>
            <a:endParaRPr lang="pt-BR" dirty="0"/>
          </a:p>
        </p:txBody>
      </p:sp>
      <mc:AlternateContent xmlns:mc="http://schemas.openxmlformats.org/markup-compatibility/2006" xmlns:a14="http://schemas.microsoft.com/office/drawing/2010/main">
        <mc:Choice Requires="a14">
          <p:sp>
            <p:nvSpPr>
              <p:cNvPr id="3" name="Espaço Reservado para Conteúdo 2">
                <a:extLst>
                  <a:ext uri="{FF2B5EF4-FFF2-40B4-BE49-F238E27FC236}">
                    <a16:creationId xmlns:a16="http://schemas.microsoft.com/office/drawing/2014/main" id="{FBB25670-33C4-435F-FD31-2DA3834590F9}"/>
                  </a:ext>
                </a:extLst>
              </p:cNvPr>
              <p:cNvSpPr>
                <a:spLocks noGrp="1"/>
              </p:cNvSpPr>
              <p:nvPr>
                <p:ph idx="1"/>
              </p:nvPr>
            </p:nvSpPr>
            <p:spPr/>
            <p:txBody>
              <a:bodyPr>
                <a:normAutofit fontScale="92500" lnSpcReduction="10000"/>
              </a:bodyPr>
              <a:lstStyle/>
              <a:p>
                <a:r>
                  <a:rPr lang="en-US" dirty="0"/>
                  <a:t>For a more accurate interpretation of this result, we diagonalize vector g’ and assume α = 1%</a:t>
                </a:r>
                <a14:m>
                  <m:oMath xmlns:m="http://schemas.openxmlformats.org/officeDocument/2006/math">
                    <m:r>
                      <a:rPr lang="en-US" sz="3300" i="1" kern="0" smtClean="0">
                        <a:effectLst/>
                        <a:latin typeface="Cambria Math" panose="02040503050406030204" pitchFamily="18" charset="0"/>
                        <a:ea typeface="Aptos" panose="020B0004020202020204" pitchFamily="34" charset="0"/>
                      </a:rPr>
                      <m:t>𝛥</m:t>
                    </m:r>
                    <m:r>
                      <a:rPr lang="en-US" sz="3300" i="1" kern="0" smtClean="0">
                        <a:effectLst/>
                        <a:latin typeface="Cambria Math" panose="02040503050406030204" pitchFamily="18" charset="0"/>
                        <a:ea typeface="Aptos" panose="020B0004020202020204" pitchFamily="34" charset="0"/>
                      </a:rPr>
                      <m:t>𝐶</m:t>
                    </m:r>
                  </m:oMath>
                </a14:m>
                <a:endParaRPr lang="pt-BR" sz="3300" i="1" kern="0" dirty="0">
                  <a:effectLst/>
                  <a:latin typeface="Cambria Math" panose="02040503050406030204" pitchFamily="18" charset="0"/>
                  <a:ea typeface="Aptos" panose="020B0004020202020204" pitchFamily="34" charset="0"/>
                </a:endParaRPr>
              </a:p>
              <a:p>
                <a:pPr marL="0" indent="0" algn="ctr">
                  <a:buNone/>
                </a:pPr>
                <a14:m>
                  <m:oMath xmlns:m="http://schemas.openxmlformats.org/officeDocument/2006/math">
                    <m:sSup>
                      <m:sSupPr>
                        <m:ctrlPr>
                          <a:rPr lang="pt-BR" i="1" smtClean="0">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𝐸</m:t>
                        </m:r>
                      </m:e>
                      <m:sup>
                        <m:r>
                          <a:rPr lang="en-US" i="1" kern="0">
                            <a:effectLst/>
                            <a:latin typeface="Cambria Math" panose="02040503050406030204" pitchFamily="18" charset="0"/>
                            <a:ea typeface="Aptos" panose="020B0004020202020204" pitchFamily="34" charset="0"/>
                          </a:rPr>
                          <m:t>𝑣</m:t>
                        </m:r>
                      </m:sup>
                    </m:sSup>
                    <m:r>
                      <a:rPr lang="en-US" i="1" kern="0">
                        <a:effectLst/>
                        <a:latin typeface="Cambria Math" panose="02040503050406030204" pitchFamily="18" charset="0"/>
                        <a:ea typeface="Aptos" panose="020B0004020202020204" pitchFamily="34" charset="0"/>
                      </a:rPr>
                      <m:t>=</m:t>
                    </m:r>
                    <m:acc>
                      <m:accPr>
                        <m:chr m:val="̂"/>
                        <m:ctrlPr>
                          <a:rPr lang="pt-BR" i="1">
                            <a:effectLst/>
                            <a:latin typeface="Cambria Math" panose="02040503050406030204" pitchFamily="18" charset="0"/>
                          </a:rPr>
                        </m:ctrlPr>
                      </m:accPr>
                      <m:e>
                        <m:r>
                          <a:rPr lang="en-US" i="1" kern="0">
                            <a:effectLst/>
                            <a:latin typeface="Cambria Math" panose="02040503050406030204" pitchFamily="18" charset="0"/>
                            <a:ea typeface="Aptos" panose="020B0004020202020204" pitchFamily="34" charset="0"/>
                          </a:rPr>
                          <m:t>𝑔</m:t>
                        </m:r>
                      </m:e>
                    </m:acc>
                    <m:sSup>
                      <m:sSupPr>
                        <m:ctrlPr>
                          <a:rPr lang="pt-BR" i="1">
                            <a:effectLst/>
                            <a:latin typeface="Cambria Math" panose="02040503050406030204" pitchFamily="18" charset="0"/>
                          </a:rPr>
                        </m:ctrlPr>
                      </m:sSupPr>
                      <m:e>
                        <m:d>
                          <m:dPr>
                            <m:ctrlPr>
                              <a:rPr lang="pt-BR" i="1">
                                <a:effectLst/>
                                <a:latin typeface="Cambria Math" panose="02040503050406030204" pitchFamily="18" charset="0"/>
                              </a:rPr>
                            </m:ctrlPr>
                          </m:dPr>
                          <m:e>
                            <m:r>
                              <a:rPr lang="en-US" i="1" kern="0">
                                <a:effectLst/>
                                <a:latin typeface="Cambria Math" panose="02040503050406030204" pitchFamily="18" charset="0"/>
                                <a:ea typeface="Aptos" panose="020B0004020202020204" pitchFamily="34" charset="0"/>
                              </a:rPr>
                              <m:t>𝐼</m:t>
                            </m:r>
                            <m:r>
                              <a:rPr lang="en-US" i="1" kern="0">
                                <a:effectLst/>
                                <a:latin typeface="Cambria Math" panose="02040503050406030204" pitchFamily="18" charset="0"/>
                                <a:ea typeface="Aptos" panose="020B0004020202020204" pitchFamily="34" charset="0"/>
                              </a:rPr>
                              <m:t>−</m:t>
                            </m:r>
                            <m:sSup>
                              <m:sSupPr>
                                <m:ctrlPr>
                                  <a:rPr lang="pt-BR" i="1">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𝐴</m:t>
                                </m:r>
                              </m:e>
                              <m:sup>
                                <m:r>
                                  <a:rPr lang="en-US" i="1" kern="0">
                                    <a:effectLst/>
                                    <a:latin typeface="Cambria Math" panose="02040503050406030204" pitchFamily="18" charset="0"/>
                                    <a:ea typeface="Aptos" panose="020B0004020202020204" pitchFamily="34" charset="0"/>
                                  </a:rPr>
                                  <m:t>′</m:t>
                                </m:r>
                              </m:sup>
                            </m:sSup>
                          </m:e>
                        </m:d>
                      </m:e>
                      <m:sup>
                        <m:r>
                          <a:rPr lang="en-US" i="1" kern="0">
                            <a:effectLst/>
                            <a:latin typeface="Cambria Math" panose="02040503050406030204" pitchFamily="18" charset="0"/>
                            <a:ea typeface="Aptos" panose="020B0004020202020204" pitchFamily="34" charset="0"/>
                          </a:rPr>
                          <m:t>−1</m:t>
                        </m:r>
                      </m:sup>
                    </m:sSup>
                    <m:acc>
                      <m:accPr>
                        <m:chr m:val="̂"/>
                        <m:ctrlPr>
                          <a:rPr lang="pt-BR" i="1">
                            <a:effectLst/>
                            <a:latin typeface="Cambria Math" panose="02040503050406030204" pitchFamily="18" charset="0"/>
                            <a:ea typeface="Times New Roman" panose="02020603050405020304" pitchFamily="18" charset="0"/>
                          </a:rPr>
                        </m:ctrlPr>
                      </m:accPr>
                      <m:e>
                        <m:r>
                          <a:rPr lang="en-US" i="1" kern="0">
                            <a:effectLst/>
                            <a:latin typeface="Cambria Math" panose="02040503050406030204" pitchFamily="18" charset="0"/>
                            <a:ea typeface="Times New Roman" panose="02020603050405020304" pitchFamily="18" charset="0"/>
                          </a:rPr>
                          <m:t>𝑠</m:t>
                        </m:r>
                      </m:e>
                    </m:acc>
                  </m:oMath>
                </a14:m>
                <a:r>
                  <a:rPr lang="en-US" kern="0" dirty="0">
                    <a:effectLst/>
                    <a:ea typeface="Times New Roman" panose="02020603050405020304" pitchFamily="18" charset="0"/>
                  </a:rPr>
                  <a:t> </a:t>
                </a:r>
                <a:endParaRPr lang="en-US" i="1" kern="0" dirty="0">
                  <a:effectLst/>
                  <a:latin typeface="Cambria Math" panose="02040503050406030204" pitchFamily="18" charset="0"/>
                  <a:ea typeface="Aptos" panose="020B0004020202020204" pitchFamily="34" charset="0"/>
                </a:endParaRPr>
              </a:p>
              <a:p>
                <a14:m>
                  <m:oMath xmlns:m="http://schemas.openxmlformats.org/officeDocument/2006/math">
                    <m:sSup>
                      <m:sSupPr>
                        <m:ctrlPr>
                          <a:rPr lang="pt-BR" i="1" smtClean="0">
                            <a:latin typeface="Cambria Math" panose="02040503050406030204" pitchFamily="18" charset="0"/>
                          </a:rPr>
                        </m:ctrlPr>
                      </m:sSupPr>
                      <m:e>
                        <m:r>
                          <a:rPr lang="en-US" i="1">
                            <a:latin typeface="Cambria Math" panose="02040503050406030204" pitchFamily="18" charset="0"/>
                          </a:rPr>
                          <m:t>𝐸</m:t>
                        </m:r>
                      </m:e>
                      <m:sup>
                        <m:r>
                          <a:rPr lang="en-US" i="1">
                            <a:latin typeface="Cambria Math" panose="02040503050406030204" pitchFamily="18" charset="0"/>
                          </a:rPr>
                          <m:t>𝑣</m:t>
                        </m:r>
                      </m:sup>
                    </m:sSup>
                  </m:oMath>
                </a14:m>
                <a:r>
                  <a:rPr lang="en-US" dirty="0" err="1"/>
                  <a:t>ij</a:t>
                </a:r>
                <a:r>
                  <a:rPr lang="en-US" dirty="0"/>
                  <a:t> - shows the percentage increase in the emissions of sector </a:t>
                </a:r>
                <a:r>
                  <a:rPr lang="en-US" i="1" dirty="0" err="1"/>
                  <a:t>i</a:t>
                </a:r>
                <a:r>
                  <a:rPr lang="en-US" dirty="0"/>
                  <a:t> (with respect to total emissions) in response to a 1% increase in the value-added generated in sector </a:t>
                </a:r>
                <a:r>
                  <a:rPr lang="en-US" i="1" dirty="0"/>
                  <a:t>j</a:t>
                </a:r>
                <a:r>
                  <a:rPr lang="en-US" dirty="0"/>
                  <a:t>, and it can be interpreted as an elasticity. </a:t>
                </a:r>
              </a:p>
              <a:p>
                <a:endParaRPr lang="en-US" b="1" dirty="0"/>
              </a:p>
              <a:p>
                <a:r>
                  <a:rPr lang="en-US" dirty="0"/>
                  <a:t>The sum of the elements of the sector j column </a:t>
                </a:r>
                <a14:m>
                  <m:oMath xmlns:m="http://schemas.openxmlformats.org/officeDocument/2006/math">
                    <m:nary>
                      <m:naryPr>
                        <m:chr m:val="∑"/>
                        <m:limLoc m:val="subSup"/>
                        <m:ctrlPr>
                          <a:rPr lang="pt-BR" sz="3000" i="1" smtClean="0">
                            <a:effectLst/>
                            <a:latin typeface="Cambria Math" panose="02040503050406030204" pitchFamily="18" charset="0"/>
                            <a:cs typeface="Times New Roman" panose="02020603050405020304" pitchFamily="18" charset="0"/>
                          </a:rPr>
                        </m:ctrlPr>
                      </m:naryPr>
                      <m:sub>
                        <m:r>
                          <a:rPr lang="en-US" sz="3000" i="1" kern="0">
                            <a:effectLst/>
                            <a:latin typeface="Cambria Math" panose="02040503050406030204" pitchFamily="18" charset="0"/>
                            <a:ea typeface="Aptos" panose="020B0004020202020204" pitchFamily="34" charset="0"/>
                            <a:cs typeface="Times New Roman" panose="02020603050405020304" pitchFamily="18" charset="0"/>
                          </a:rPr>
                          <m:t>𝑖</m:t>
                        </m:r>
                      </m:sub>
                      <m:sup>
                        <m:r>
                          <a:rPr lang="en-US" sz="3000" i="1" kern="0">
                            <a:effectLst/>
                            <a:latin typeface="Cambria Math" panose="02040503050406030204" pitchFamily="18" charset="0"/>
                            <a:ea typeface="Aptos" panose="020B0004020202020204" pitchFamily="34" charset="0"/>
                            <a:cs typeface="Times New Roman" panose="02020603050405020304" pitchFamily="18" charset="0"/>
                          </a:rPr>
                          <m:t>𝑛</m:t>
                        </m:r>
                      </m:sup>
                      <m:e>
                        <m:sSubSup>
                          <m:sSubSupPr>
                            <m:ctrlPr>
                              <a:rPr lang="pt-BR" sz="3000" i="1">
                                <a:effectLst/>
                                <a:latin typeface="Cambria Math" panose="02040503050406030204" pitchFamily="18" charset="0"/>
                                <a:cs typeface="Times New Roman" panose="02020603050405020304" pitchFamily="18" charset="0"/>
                              </a:rPr>
                            </m:ctrlPr>
                          </m:sSubSupPr>
                          <m:e>
                            <m:r>
                              <a:rPr lang="en-US" sz="3000" i="1" kern="0">
                                <a:effectLst/>
                                <a:latin typeface="Cambria Math" panose="02040503050406030204" pitchFamily="18" charset="0"/>
                                <a:ea typeface="Aptos" panose="020B0004020202020204" pitchFamily="34" charset="0"/>
                                <a:cs typeface="Times New Roman" panose="02020603050405020304" pitchFamily="18" charset="0"/>
                              </a:rPr>
                              <m:t>𝐸</m:t>
                            </m:r>
                          </m:e>
                          <m:sub>
                            <m:r>
                              <a:rPr lang="en-US" sz="3000" i="1" kern="0">
                                <a:effectLst/>
                                <a:latin typeface="Cambria Math" panose="02040503050406030204" pitchFamily="18" charset="0"/>
                                <a:ea typeface="Aptos" panose="020B0004020202020204" pitchFamily="34" charset="0"/>
                                <a:cs typeface="Times New Roman" panose="02020603050405020304" pitchFamily="18" charset="0"/>
                              </a:rPr>
                              <m:t>𝑖𝑗</m:t>
                            </m:r>
                          </m:sub>
                          <m:sup>
                            <m:r>
                              <a:rPr lang="en-US" sz="3000" i="1" kern="0">
                                <a:effectLst/>
                                <a:latin typeface="Cambria Math" panose="02040503050406030204" pitchFamily="18" charset="0"/>
                                <a:ea typeface="Aptos" panose="020B0004020202020204" pitchFamily="34" charset="0"/>
                                <a:cs typeface="Times New Roman" panose="02020603050405020304" pitchFamily="18" charset="0"/>
                              </a:rPr>
                              <m:t>𝑣</m:t>
                            </m:r>
                          </m:sup>
                        </m:sSubSup>
                      </m:e>
                    </m:nary>
                  </m:oMath>
                </a14:m>
                <a:r>
                  <a:rPr lang="en-US" dirty="0"/>
                  <a:t>  - expresses the percentage of variation in CO2 emissions experienced by the economy in response to a 1% growth in value added experienced by sector j (</a:t>
                </a:r>
                <a:r>
                  <a:rPr lang="en-US" b="1" dirty="0"/>
                  <a:t>total impact</a:t>
                </a:r>
                <a:r>
                  <a:rPr lang="en-US" dirty="0"/>
                  <a:t>) in each region.</a:t>
                </a:r>
              </a:p>
            </p:txBody>
          </p:sp>
        </mc:Choice>
        <mc:Fallback xmlns="">
          <p:sp>
            <p:nvSpPr>
              <p:cNvPr id="3" name="Espaço Reservado para Conteúdo 2">
                <a:extLst>
                  <a:ext uri="{FF2B5EF4-FFF2-40B4-BE49-F238E27FC236}">
                    <a16:creationId xmlns:a16="http://schemas.microsoft.com/office/drawing/2014/main" id="{FBB25670-33C4-435F-FD31-2DA3834590F9}"/>
                  </a:ext>
                </a:extLst>
              </p:cNvPr>
              <p:cNvSpPr>
                <a:spLocks noGrp="1" noRot="1" noChangeAspect="1" noMove="1" noResize="1" noEditPoints="1" noAdjustHandles="1" noChangeArrowheads="1" noChangeShapeType="1" noTextEdit="1"/>
              </p:cNvSpPr>
              <p:nvPr>
                <p:ph idx="1"/>
              </p:nvPr>
            </p:nvSpPr>
            <p:spPr>
              <a:blipFill>
                <a:blip r:embed="rId2"/>
                <a:stretch>
                  <a:fillRect l="-928" t="-3081" b="-420"/>
                </a:stretch>
              </a:blipFill>
            </p:spPr>
            <p:txBody>
              <a:bodyPr/>
              <a:lstStyle/>
              <a:p>
                <a:r>
                  <a:rPr lang="pt-BR">
                    <a:noFill/>
                  </a:rPr>
                  <a:t> </a:t>
                </a:r>
              </a:p>
            </p:txBody>
          </p:sp>
        </mc:Fallback>
      </mc:AlternateContent>
      <p:pic>
        <p:nvPicPr>
          <p:cNvPr id="4" name="Imagem 3">
            <a:extLst>
              <a:ext uri="{FF2B5EF4-FFF2-40B4-BE49-F238E27FC236}">
                <a16:creationId xmlns:a16="http://schemas.microsoft.com/office/drawing/2014/main" id="{43E6DA88-57B2-2CF5-EF0A-6E2F138CC00D}"/>
              </a:ext>
            </a:extLst>
          </p:cNvPr>
          <p:cNvPicPr>
            <a:picLocks noChangeAspect="1"/>
          </p:cNvPicPr>
          <p:nvPr/>
        </p:nvPicPr>
        <p:blipFill>
          <a:blip r:embed="rId3"/>
          <a:stretch>
            <a:fillRect/>
          </a:stretch>
        </p:blipFill>
        <p:spPr>
          <a:xfrm>
            <a:off x="0" y="5982272"/>
            <a:ext cx="2822657" cy="510603"/>
          </a:xfrm>
          <a:prstGeom prst="rect">
            <a:avLst/>
          </a:prstGeom>
        </p:spPr>
      </p:pic>
    </p:spTree>
    <p:extLst>
      <p:ext uri="{BB962C8B-B14F-4D97-AF65-F5344CB8AC3E}">
        <p14:creationId xmlns:p14="http://schemas.microsoft.com/office/powerpoint/2010/main" val="3802309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CA28A-21E5-41E3-E34A-47B962952E0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2E52E66-C50E-9AC4-4CC3-53CC6F02FD4F}"/>
              </a:ext>
            </a:extLst>
          </p:cNvPr>
          <p:cNvSpPr>
            <a:spLocks noGrp="1"/>
          </p:cNvSpPr>
          <p:nvPr>
            <p:ph type="title"/>
          </p:nvPr>
        </p:nvSpPr>
        <p:spPr/>
        <p:txBody>
          <a:bodyPr/>
          <a:lstStyle/>
          <a:p>
            <a:r>
              <a:rPr lang="pt-BR" dirty="0" err="1"/>
              <a:t>Methodology</a:t>
            </a:r>
            <a:endParaRPr lang="pt-BR" dirty="0"/>
          </a:p>
        </p:txBody>
      </p:sp>
      <mc:AlternateContent xmlns:mc="http://schemas.openxmlformats.org/markup-compatibility/2006" xmlns:a14="http://schemas.microsoft.com/office/drawing/2010/main">
        <mc:Choice Requires="a14">
          <p:sp>
            <p:nvSpPr>
              <p:cNvPr id="3" name="Espaço Reservado para Conteúdo 2">
                <a:extLst>
                  <a:ext uri="{FF2B5EF4-FFF2-40B4-BE49-F238E27FC236}">
                    <a16:creationId xmlns:a16="http://schemas.microsoft.com/office/drawing/2014/main" id="{C9717908-FD4D-00B6-BEBF-2A5F3AADA79B}"/>
                  </a:ext>
                </a:extLst>
              </p:cNvPr>
              <p:cNvSpPr>
                <a:spLocks noGrp="1"/>
              </p:cNvSpPr>
              <p:nvPr>
                <p:ph idx="1"/>
              </p:nvPr>
            </p:nvSpPr>
            <p:spPr/>
            <p:txBody>
              <a:bodyPr>
                <a:normAutofit/>
              </a:bodyPr>
              <a:lstStyle/>
              <a:p>
                <a:r>
                  <a:rPr lang="en-US" dirty="0"/>
                  <a:t>The sum by rows of this matrix⎯</a:t>
                </a:r>
                <a14:m>
                  <m:oMath xmlns:m="http://schemas.openxmlformats.org/officeDocument/2006/math">
                    <m:nary>
                      <m:naryPr>
                        <m:chr m:val="∑"/>
                        <m:limLoc m:val="subSup"/>
                        <m:ctrlPr>
                          <a:rPr lang="pt-BR" i="1">
                            <a:latin typeface="Cambria Math" panose="02040503050406030204" pitchFamily="18" charset="0"/>
                          </a:rPr>
                        </m:ctrlPr>
                      </m:naryPr>
                      <m:sub>
                        <m:r>
                          <a:rPr lang="en-US" i="1">
                            <a:latin typeface="Cambria Math" panose="02040503050406030204" pitchFamily="18" charset="0"/>
                          </a:rPr>
                          <m:t>𝑗</m:t>
                        </m:r>
                      </m:sub>
                      <m:sup>
                        <m:r>
                          <a:rPr lang="en-US" i="1">
                            <a:latin typeface="Cambria Math" panose="02040503050406030204" pitchFamily="18" charset="0"/>
                          </a:rPr>
                          <m:t>𝑛</m:t>
                        </m:r>
                      </m:sup>
                      <m:e>
                        <m:sSubSup>
                          <m:sSubSupPr>
                            <m:ctrlPr>
                              <a:rPr lang="pt-BR" i="1">
                                <a:latin typeface="Cambria Math" panose="02040503050406030204" pitchFamily="18" charset="0"/>
                              </a:rPr>
                            </m:ctrlPr>
                          </m:sSubSupPr>
                          <m:e>
                            <m:r>
                              <a:rPr lang="en-US" i="1">
                                <a:latin typeface="Cambria Math" panose="02040503050406030204" pitchFamily="18" charset="0"/>
                              </a:rPr>
                              <m:t>𝐸</m:t>
                            </m:r>
                          </m:e>
                          <m:sub>
                            <m:r>
                              <a:rPr lang="en-US" i="1">
                                <a:latin typeface="Cambria Math" panose="02040503050406030204" pitchFamily="18" charset="0"/>
                              </a:rPr>
                              <m:t>𝑖𝑗</m:t>
                            </m:r>
                          </m:sub>
                          <m:sup>
                            <m:r>
                              <a:rPr lang="en-US" i="1">
                                <a:latin typeface="Cambria Math" panose="02040503050406030204" pitchFamily="18" charset="0"/>
                              </a:rPr>
                              <m:t>𝑣</m:t>
                            </m:r>
                          </m:sup>
                        </m:sSubSup>
                      </m:e>
                    </m:nary>
                  </m:oMath>
                </a14:m>
                <a:r>
                  <a:rPr lang="en-US" dirty="0"/>
                  <a:t>- shows the sectoral distribution of emissions and is an indicator of the impact that a global economic increase of 1% would have on the emissions of each sector (</a:t>
                </a:r>
                <a:r>
                  <a:rPr lang="en-US" b="1" dirty="0"/>
                  <a:t>direct impact</a:t>
                </a:r>
                <a:r>
                  <a:rPr lang="en-US" dirty="0"/>
                  <a:t>). </a:t>
                </a:r>
                <a:endParaRPr lang="pt-BR" i="1" dirty="0">
                  <a:effectLst/>
                  <a:latin typeface="Cambria Math" panose="02040503050406030204" pitchFamily="18" charset="0"/>
                </a:endParaRPr>
              </a:p>
              <a:p>
                <a:endParaRPr lang="pt-BR" i="1" dirty="0">
                  <a:effectLst/>
                  <a:latin typeface="Cambria Math" panose="02040503050406030204" pitchFamily="18" charset="0"/>
                </a:endParaRPr>
              </a:p>
              <a:p>
                <a:r>
                  <a:rPr lang="en-US" dirty="0">
                    <a:effectLst/>
                    <a:latin typeface="Cambria Math" panose="02040503050406030204" pitchFamily="18" charset="0"/>
                  </a:rPr>
                  <a:t>In our approach the productive structure, the higher or lower capacity of generating value-added of the diverse sectors and regions, and the direct emission intensity are decisive elements for determining the environmental impact of each sector.</a:t>
                </a:r>
                <a:endParaRPr lang="en-US" dirty="0"/>
              </a:p>
            </p:txBody>
          </p:sp>
        </mc:Choice>
        <mc:Fallback xmlns="">
          <p:sp>
            <p:nvSpPr>
              <p:cNvPr id="3" name="Espaço Reservado para Conteúdo 2">
                <a:extLst>
                  <a:ext uri="{FF2B5EF4-FFF2-40B4-BE49-F238E27FC236}">
                    <a16:creationId xmlns:a16="http://schemas.microsoft.com/office/drawing/2014/main" id="{C9717908-FD4D-00B6-BEBF-2A5F3AADA79B}"/>
                  </a:ext>
                </a:extLst>
              </p:cNvPr>
              <p:cNvSpPr>
                <a:spLocks noGrp="1" noRot="1" noChangeAspect="1" noMove="1" noResize="1" noEditPoints="1" noAdjustHandles="1" noChangeArrowheads="1" noChangeShapeType="1" noTextEdit="1"/>
              </p:cNvSpPr>
              <p:nvPr>
                <p:ph idx="1"/>
              </p:nvPr>
            </p:nvSpPr>
            <p:spPr>
              <a:blipFill>
                <a:blip r:embed="rId2"/>
                <a:stretch>
                  <a:fillRect l="-1043" t="-2381" r="-1623"/>
                </a:stretch>
              </a:blipFill>
            </p:spPr>
            <p:txBody>
              <a:bodyPr/>
              <a:lstStyle/>
              <a:p>
                <a:r>
                  <a:rPr lang="pt-BR">
                    <a:noFill/>
                  </a:rPr>
                  <a:t> </a:t>
                </a:r>
              </a:p>
            </p:txBody>
          </p:sp>
        </mc:Fallback>
      </mc:AlternateContent>
      <p:pic>
        <p:nvPicPr>
          <p:cNvPr id="4" name="Imagem 3">
            <a:extLst>
              <a:ext uri="{FF2B5EF4-FFF2-40B4-BE49-F238E27FC236}">
                <a16:creationId xmlns:a16="http://schemas.microsoft.com/office/drawing/2014/main" id="{7516FDD9-EDD5-A683-4D49-B57B4937693E}"/>
              </a:ext>
            </a:extLst>
          </p:cNvPr>
          <p:cNvPicPr>
            <a:picLocks noChangeAspect="1"/>
          </p:cNvPicPr>
          <p:nvPr/>
        </p:nvPicPr>
        <p:blipFill>
          <a:blip r:embed="rId3"/>
          <a:stretch>
            <a:fillRect/>
          </a:stretch>
        </p:blipFill>
        <p:spPr>
          <a:xfrm>
            <a:off x="0" y="5982272"/>
            <a:ext cx="2822657" cy="510603"/>
          </a:xfrm>
          <a:prstGeom prst="rect">
            <a:avLst/>
          </a:prstGeom>
        </p:spPr>
      </p:pic>
    </p:spTree>
    <p:extLst>
      <p:ext uri="{BB962C8B-B14F-4D97-AF65-F5344CB8AC3E}">
        <p14:creationId xmlns:p14="http://schemas.microsoft.com/office/powerpoint/2010/main" val="393918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727AC-0E6B-37E7-1416-D4AC6F88CF44}"/>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1EAD45E-661A-2AE0-498B-425575468A25}"/>
              </a:ext>
            </a:extLst>
          </p:cNvPr>
          <p:cNvSpPr>
            <a:spLocks noGrp="1"/>
          </p:cNvSpPr>
          <p:nvPr>
            <p:ph type="title"/>
          </p:nvPr>
        </p:nvSpPr>
        <p:spPr>
          <a:xfrm>
            <a:off x="832520" y="365125"/>
            <a:ext cx="10515600" cy="1325563"/>
          </a:xfrm>
        </p:spPr>
        <p:txBody>
          <a:bodyPr/>
          <a:lstStyle/>
          <a:p>
            <a:r>
              <a:rPr lang="pt-BR" dirty="0" err="1"/>
              <a:t>National</a:t>
            </a:r>
            <a:r>
              <a:rPr lang="pt-BR" dirty="0"/>
              <a:t> </a:t>
            </a:r>
            <a:r>
              <a:rPr lang="pt-BR" dirty="0" err="1"/>
              <a:t>Results</a:t>
            </a:r>
            <a:endParaRPr lang="pt-BR" dirty="0"/>
          </a:p>
        </p:txBody>
      </p:sp>
      <p:sp>
        <p:nvSpPr>
          <p:cNvPr id="3" name="Espaço Reservado para Conteúdo 2">
            <a:extLst>
              <a:ext uri="{FF2B5EF4-FFF2-40B4-BE49-F238E27FC236}">
                <a16:creationId xmlns:a16="http://schemas.microsoft.com/office/drawing/2014/main" id="{F527E4F4-96CE-0D22-E2DA-D358F16159FA}"/>
              </a:ext>
            </a:extLst>
          </p:cNvPr>
          <p:cNvSpPr>
            <a:spLocks noGrp="1"/>
          </p:cNvSpPr>
          <p:nvPr>
            <p:ph idx="1"/>
          </p:nvPr>
        </p:nvSpPr>
        <p:spPr/>
        <p:txBody>
          <a:bodyPr>
            <a:normAutofit/>
          </a:bodyPr>
          <a:lstStyle/>
          <a:p>
            <a:r>
              <a:rPr lang="en-US" dirty="0"/>
              <a:t>Table 1 - sectorial typology to show the role played by each sector in terms of its relevance for CO2 emissions. </a:t>
            </a:r>
          </a:p>
          <a:p>
            <a:r>
              <a:rPr lang="en-US" dirty="0"/>
              <a:t>We classified the direct and total impact in terms of quartiles.</a:t>
            </a:r>
          </a:p>
          <a:p>
            <a:r>
              <a:rPr lang="en-US" dirty="0"/>
              <a:t>The sectors localized in the third and fourth quartiles in both distributions are those that have the major impact (both direct and total). </a:t>
            </a:r>
          </a:p>
          <a:p>
            <a:r>
              <a:rPr lang="en-US" dirty="0"/>
              <a:t>The results for these sectors are above the average for the two kinds of impact. From these perspectives, we can classify the sectors as “Key” in terms of CO2 emission. </a:t>
            </a:r>
          </a:p>
        </p:txBody>
      </p:sp>
      <p:pic>
        <p:nvPicPr>
          <p:cNvPr id="4" name="Imagem 3">
            <a:extLst>
              <a:ext uri="{FF2B5EF4-FFF2-40B4-BE49-F238E27FC236}">
                <a16:creationId xmlns:a16="http://schemas.microsoft.com/office/drawing/2014/main" id="{CCFADC5B-4583-B086-7A67-117F9E4CDA46}"/>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3094567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79ADEA-92CE-D9F4-D345-43E5E44FAE6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7AD7740-1EB5-428D-85D2-81E04121BA45}"/>
              </a:ext>
            </a:extLst>
          </p:cNvPr>
          <p:cNvSpPr>
            <a:spLocks noGrp="1"/>
          </p:cNvSpPr>
          <p:nvPr>
            <p:ph type="title"/>
          </p:nvPr>
        </p:nvSpPr>
        <p:spPr/>
        <p:txBody>
          <a:bodyPr/>
          <a:lstStyle/>
          <a:p>
            <a:r>
              <a:rPr lang="pt-BR" dirty="0" err="1"/>
              <a:t>National</a:t>
            </a:r>
            <a:r>
              <a:rPr lang="pt-BR" dirty="0"/>
              <a:t> </a:t>
            </a:r>
            <a:r>
              <a:rPr lang="pt-BR" dirty="0" err="1"/>
              <a:t>Results</a:t>
            </a:r>
            <a:endParaRPr lang="pt-BR" dirty="0"/>
          </a:p>
        </p:txBody>
      </p:sp>
      <p:graphicFrame>
        <p:nvGraphicFramePr>
          <p:cNvPr id="4" name="Espaço Reservado para Conteúdo 3">
            <a:extLst>
              <a:ext uri="{FF2B5EF4-FFF2-40B4-BE49-F238E27FC236}">
                <a16:creationId xmlns:a16="http://schemas.microsoft.com/office/drawing/2014/main" id="{1B792C58-6C52-6B38-A8FA-7CD925F3D4EA}"/>
              </a:ext>
            </a:extLst>
          </p:cNvPr>
          <p:cNvGraphicFramePr>
            <a:graphicFrameLocks noGrp="1"/>
          </p:cNvGraphicFramePr>
          <p:nvPr>
            <p:ph idx="1"/>
            <p:extLst>
              <p:ext uri="{D42A27DB-BD31-4B8C-83A1-F6EECF244321}">
                <p14:modId xmlns:p14="http://schemas.microsoft.com/office/powerpoint/2010/main" val="4171860957"/>
              </p:ext>
            </p:extLst>
          </p:nvPr>
        </p:nvGraphicFramePr>
        <p:xfrm>
          <a:off x="823528" y="1337188"/>
          <a:ext cx="9028046" cy="4712972"/>
        </p:xfrm>
        <a:graphic>
          <a:graphicData uri="http://schemas.openxmlformats.org/drawingml/2006/table">
            <a:tbl>
              <a:tblPr firstRow="1" bandRow="1">
                <a:tableStyleId>{5C22544A-7EE6-4342-B048-85BDC9FD1C3A}</a:tableStyleId>
              </a:tblPr>
              <a:tblGrid>
                <a:gridCol w="1516901">
                  <a:extLst>
                    <a:ext uri="{9D8B030D-6E8A-4147-A177-3AD203B41FA5}">
                      <a16:colId xmlns:a16="http://schemas.microsoft.com/office/drawing/2014/main" val="3522261848"/>
                    </a:ext>
                  </a:extLst>
                </a:gridCol>
                <a:gridCol w="1502229">
                  <a:extLst>
                    <a:ext uri="{9D8B030D-6E8A-4147-A177-3AD203B41FA5}">
                      <a16:colId xmlns:a16="http://schemas.microsoft.com/office/drawing/2014/main" val="2681190046"/>
                    </a:ext>
                  </a:extLst>
                </a:gridCol>
                <a:gridCol w="1502229">
                  <a:extLst>
                    <a:ext uri="{9D8B030D-6E8A-4147-A177-3AD203B41FA5}">
                      <a16:colId xmlns:a16="http://schemas.microsoft.com/office/drawing/2014/main" val="142645294"/>
                    </a:ext>
                  </a:extLst>
                </a:gridCol>
                <a:gridCol w="1502229">
                  <a:extLst>
                    <a:ext uri="{9D8B030D-6E8A-4147-A177-3AD203B41FA5}">
                      <a16:colId xmlns:a16="http://schemas.microsoft.com/office/drawing/2014/main" val="2275314234"/>
                    </a:ext>
                  </a:extLst>
                </a:gridCol>
                <a:gridCol w="1502229">
                  <a:extLst>
                    <a:ext uri="{9D8B030D-6E8A-4147-A177-3AD203B41FA5}">
                      <a16:colId xmlns:a16="http://schemas.microsoft.com/office/drawing/2014/main" val="3742914990"/>
                    </a:ext>
                  </a:extLst>
                </a:gridCol>
                <a:gridCol w="1502229">
                  <a:extLst>
                    <a:ext uri="{9D8B030D-6E8A-4147-A177-3AD203B41FA5}">
                      <a16:colId xmlns:a16="http://schemas.microsoft.com/office/drawing/2014/main" val="825242053"/>
                    </a:ext>
                  </a:extLst>
                </a:gridCol>
              </a:tblGrid>
              <a:tr h="370840">
                <a:tc>
                  <a:txBody>
                    <a:bodyPr/>
                    <a:lstStyle/>
                    <a:p>
                      <a:pPr algn="ctr"/>
                      <a:endParaRPr lang="pt-BR"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endParaRPr lang="pt-BR"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fontAlgn="b"/>
                      <a:r>
                        <a:rPr lang="pt-BR" sz="1800" b="1" i="0" u="none" strike="noStrike" dirty="0">
                          <a:solidFill>
                            <a:srgbClr val="000000"/>
                          </a:solidFill>
                          <a:effectLst/>
                          <a:latin typeface="Calibri" panose="020F0502020204030204" pitchFamily="34" charset="0"/>
                        </a:rPr>
                        <a:t>Direct </a:t>
                      </a:r>
                      <a:r>
                        <a:rPr lang="pt-BR" sz="1800" b="1" i="0" u="none" strike="noStrike" dirty="0" err="1">
                          <a:solidFill>
                            <a:srgbClr val="000000"/>
                          </a:solidFill>
                          <a:effectLst/>
                          <a:latin typeface="Calibri" panose="020F0502020204030204" pitchFamily="34" charset="0"/>
                        </a:rPr>
                        <a:t>Impact</a:t>
                      </a:r>
                      <a:endParaRPr lang="pt-BR" sz="1800" b="1"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442618485"/>
                  </a:ext>
                </a:extLst>
              </a:tr>
              <a:tr h="370840">
                <a:tc>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4th.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3rd.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2nd.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1st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7525863"/>
                  </a:ext>
                </a:extLst>
              </a:tr>
              <a:tr h="370840">
                <a:tc rowSpan="8">
                  <a:txBody>
                    <a:bodyPr/>
                    <a:lstStyle/>
                    <a:p>
                      <a:pPr algn="ctr"/>
                      <a:r>
                        <a:rPr lang="pt-BR" b="1" dirty="0"/>
                        <a:t>Total </a:t>
                      </a:r>
                      <a:r>
                        <a:rPr lang="pt-BR" b="1" dirty="0" err="1"/>
                        <a:t>Impact</a:t>
                      </a:r>
                      <a:endParaRPr lang="pt-BR"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pt-BR" b="1" dirty="0"/>
                        <a:t>4th </a:t>
                      </a:r>
                      <a:r>
                        <a:rPr lang="pt-BR" b="1" dirty="0" err="1"/>
                        <a:t>Quartile</a:t>
                      </a:r>
                      <a:endParaRPr lang="pt-B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1, 2, 3, 5, 10, 19, 21, 26, 27, 38, 42, 43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100" b="0" i="0" u="none" strike="noStrike" dirty="0">
                          <a:solidFill>
                            <a:srgbClr val="000000"/>
                          </a:solidFill>
                          <a:effectLst/>
                          <a:latin typeface="Calibri" panose="020F0502020204030204" pitchFamily="34" charset="0"/>
                        </a:rPr>
                        <a:t> </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55</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53, 59</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00082227"/>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pt-BR" sz="1800" b="1" i="0" u="none" strike="noStrike" dirty="0">
                          <a:solidFill>
                            <a:srgbClr val="000000"/>
                          </a:solidFill>
                          <a:effectLst/>
                          <a:latin typeface="Calibri" panose="020F0502020204030204" pitchFamily="34" charset="0"/>
                        </a:rPr>
                        <a:t>Total = 0,6073</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3406112"/>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pt-BR" sz="1800" b="1" i="0" u="none" strike="noStrike" dirty="0">
                          <a:solidFill>
                            <a:srgbClr val="000000"/>
                          </a:solidFill>
                          <a:effectLst/>
                          <a:latin typeface="Calibri" panose="020F0502020204030204" pitchFamily="34" charset="0"/>
                        </a:rPr>
                        <a:t>Direct = 0,8037</a:t>
                      </a: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5856932"/>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pt-BR" b="1" dirty="0"/>
                        <a:t>3rd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17, 41, 44</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4, 25, 39, 52, 58, 60, 61</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22, 29, 57</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24, 37, 46</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2540470"/>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pt-BR" b="1" dirty="0"/>
                        <a:t>2nd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7, 8, 40, 47, 68</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16, 20, 31, 32, 34, 50, 63</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18, 48, 51, 67</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9016686"/>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pt-BR" sz="1800" b="0" i="0" u="none" strike="noStrike" dirty="0">
                          <a:solidFill>
                            <a:srgbClr val="000000"/>
                          </a:solidFill>
                          <a:effectLst/>
                          <a:latin typeface="Calibri" panose="020F0502020204030204" pitchFamily="34" charset="0"/>
                        </a:rPr>
                        <a:t>9, 11, 13, 62, 66</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pt-BR" sz="1800" b="0" i="0" u="none" strike="noStrike" dirty="0">
                          <a:solidFill>
                            <a:srgbClr val="000000"/>
                          </a:solidFill>
                          <a:effectLst/>
                          <a:latin typeface="Calibri" panose="020F0502020204030204" pitchFamily="34" charset="0"/>
                        </a:rPr>
                        <a:t>45, 64, 65</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pt-BR" sz="1800" b="0" i="0" u="none" strike="noStrike" dirty="0">
                          <a:solidFill>
                            <a:srgbClr val="000000"/>
                          </a:solidFill>
                          <a:effectLst/>
                          <a:latin typeface="Calibri" panose="020F0502020204030204" pitchFamily="34" charset="0"/>
                        </a:rPr>
                        <a:t>12,14,15, 23, 30, 35, 36, 49</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78417184"/>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b="1" dirty="0"/>
                        <a:t>1st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pt-BR" sz="1800" b="1" i="0" u="none" strike="noStrike" dirty="0">
                          <a:solidFill>
                            <a:srgbClr val="000000"/>
                          </a:solidFill>
                          <a:effectLst/>
                          <a:latin typeface="Calibri" panose="020F0502020204030204" pitchFamily="34" charset="0"/>
                        </a:rPr>
                        <a:t>Total = 0,0017</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50914884"/>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pt-BR" sz="1800" b="1" i="0" u="none" strike="noStrike" dirty="0">
                          <a:solidFill>
                            <a:srgbClr val="000000"/>
                          </a:solidFill>
                          <a:effectLst/>
                          <a:latin typeface="Calibri" panose="020F0502020204030204" pitchFamily="34" charset="0"/>
                        </a:rPr>
                        <a:t>Direct = 0,0001</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852537"/>
                  </a:ext>
                </a:extLst>
              </a:tr>
            </a:tbl>
          </a:graphicData>
        </a:graphic>
      </p:graphicFrame>
      <p:sp>
        <p:nvSpPr>
          <p:cNvPr id="5" name="CaixaDeTexto 4">
            <a:extLst>
              <a:ext uri="{FF2B5EF4-FFF2-40B4-BE49-F238E27FC236}">
                <a16:creationId xmlns:a16="http://schemas.microsoft.com/office/drawing/2014/main" id="{17E77EE8-463D-C232-D14B-7C477C1FF264}"/>
              </a:ext>
            </a:extLst>
          </p:cNvPr>
          <p:cNvSpPr txBox="1"/>
          <p:nvPr/>
        </p:nvSpPr>
        <p:spPr>
          <a:xfrm>
            <a:off x="10206067" y="1891275"/>
            <a:ext cx="1675453" cy="2031325"/>
          </a:xfrm>
          <a:prstGeom prst="rect">
            <a:avLst/>
          </a:prstGeom>
          <a:noFill/>
        </p:spPr>
        <p:txBody>
          <a:bodyPr wrap="square" rtlCol="0">
            <a:spAutoFit/>
          </a:bodyPr>
          <a:lstStyle/>
          <a:p>
            <a:pPr algn="ctr"/>
            <a:r>
              <a:rPr lang="en-US" sz="1800" dirty="0">
                <a:effectLst/>
                <a:latin typeface="Times New Roman" panose="02020603050405020304" pitchFamily="18" charset="0"/>
                <a:ea typeface="Aptos" panose="020B0004020202020204" pitchFamily="34" charset="0"/>
                <a:cs typeface="Times New Roman" panose="02020603050405020304" pitchFamily="18" charset="0"/>
              </a:rPr>
              <a:t>Table 1. Sectoral classification according to direct and total impact - 2018</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endParaRPr lang="pt-BR" dirty="0"/>
          </a:p>
        </p:txBody>
      </p:sp>
      <p:sp>
        <p:nvSpPr>
          <p:cNvPr id="3" name="Elipse 2">
            <a:extLst>
              <a:ext uri="{FF2B5EF4-FFF2-40B4-BE49-F238E27FC236}">
                <a16:creationId xmlns:a16="http://schemas.microsoft.com/office/drawing/2014/main" id="{77FC730F-4A13-2AE4-589F-F1B1956B07DF}"/>
              </a:ext>
            </a:extLst>
          </p:cNvPr>
          <p:cNvSpPr/>
          <p:nvPr/>
        </p:nvSpPr>
        <p:spPr>
          <a:xfrm>
            <a:off x="3419061" y="1760646"/>
            <a:ext cx="2379712" cy="2033263"/>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a:extLst>
              <a:ext uri="{FF2B5EF4-FFF2-40B4-BE49-F238E27FC236}">
                <a16:creationId xmlns:a16="http://schemas.microsoft.com/office/drawing/2014/main" id="{C0513C03-B698-F080-BB7F-897F26EFEF2D}"/>
              </a:ext>
            </a:extLst>
          </p:cNvPr>
          <p:cNvSpPr txBox="1"/>
          <p:nvPr/>
        </p:nvSpPr>
        <p:spPr>
          <a:xfrm>
            <a:off x="5577272" y="961314"/>
            <a:ext cx="3526971" cy="1200329"/>
          </a:xfrm>
          <a:prstGeom prst="rect">
            <a:avLst/>
          </a:prstGeom>
          <a:solidFill>
            <a:schemeClr val="accent1">
              <a:lumMod val="20000"/>
              <a:lumOff val="80000"/>
            </a:schemeClr>
          </a:solidFill>
          <a:ln w="28575">
            <a:solidFill>
              <a:srgbClr val="FF0000"/>
            </a:solidFill>
          </a:ln>
        </p:spPr>
        <p:txBody>
          <a:bodyPr wrap="square" rtlCol="0">
            <a:spAutoFit/>
          </a:bodyPr>
          <a:lstStyle/>
          <a:p>
            <a:pPr algn="ctr"/>
            <a:r>
              <a:rPr lang="en-US" dirty="0"/>
              <a:t>An 1% increase in the economy's income implies a variation of 0.8037% in total direct emissions in this set of 12 key sectors.</a:t>
            </a:r>
            <a:endParaRPr lang="pt-BR" dirty="0"/>
          </a:p>
        </p:txBody>
      </p:sp>
      <p:sp>
        <p:nvSpPr>
          <p:cNvPr id="8" name="CaixaDeTexto 7">
            <a:extLst>
              <a:ext uri="{FF2B5EF4-FFF2-40B4-BE49-F238E27FC236}">
                <a16:creationId xmlns:a16="http://schemas.microsoft.com/office/drawing/2014/main" id="{65B51123-A44D-201B-A694-945D5DCBDEAB}"/>
              </a:ext>
            </a:extLst>
          </p:cNvPr>
          <p:cNvSpPr txBox="1"/>
          <p:nvPr/>
        </p:nvSpPr>
        <p:spPr>
          <a:xfrm>
            <a:off x="1081946" y="3807507"/>
            <a:ext cx="3526971" cy="1200329"/>
          </a:xfrm>
          <a:prstGeom prst="rect">
            <a:avLst/>
          </a:prstGeom>
          <a:solidFill>
            <a:schemeClr val="accent1">
              <a:lumMod val="20000"/>
              <a:lumOff val="80000"/>
            </a:schemeClr>
          </a:solidFill>
          <a:ln w="28575">
            <a:solidFill>
              <a:srgbClr val="FF0000"/>
            </a:solidFill>
          </a:ln>
        </p:spPr>
        <p:txBody>
          <a:bodyPr wrap="square" rtlCol="0">
            <a:spAutoFit/>
          </a:bodyPr>
          <a:lstStyle/>
          <a:p>
            <a:pPr algn="ctr"/>
            <a:r>
              <a:rPr lang="en-US" dirty="0"/>
              <a:t>A 1% increase in the value-added in these sectors implies a 0.6073% total increase in emissions of the economy.</a:t>
            </a:r>
            <a:endParaRPr lang="pt-BR" dirty="0"/>
          </a:p>
        </p:txBody>
      </p:sp>
      <p:pic>
        <p:nvPicPr>
          <p:cNvPr id="6" name="Imagem 5">
            <a:extLst>
              <a:ext uri="{FF2B5EF4-FFF2-40B4-BE49-F238E27FC236}">
                <a16:creationId xmlns:a16="http://schemas.microsoft.com/office/drawing/2014/main" id="{6CFEA0C8-5AE1-8E89-0F1E-090A9723315A}"/>
              </a:ext>
            </a:extLst>
          </p:cNvPr>
          <p:cNvPicPr>
            <a:picLocks noChangeAspect="1"/>
          </p:cNvPicPr>
          <p:nvPr/>
        </p:nvPicPr>
        <p:blipFill>
          <a:blip r:embed="rId2"/>
          <a:stretch>
            <a:fillRect/>
          </a:stretch>
        </p:blipFill>
        <p:spPr>
          <a:xfrm>
            <a:off x="0" y="6045027"/>
            <a:ext cx="2822657" cy="510603"/>
          </a:xfrm>
          <a:prstGeom prst="rect">
            <a:avLst/>
          </a:prstGeom>
        </p:spPr>
      </p:pic>
    </p:spTree>
    <p:extLst>
      <p:ext uri="{BB962C8B-B14F-4D97-AF65-F5344CB8AC3E}">
        <p14:creationId xmlns:p14="http://schemas.microsoft.com/office/powerpoint/2010/main" val="176666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1ECAC-DBC9-8F2F-5181-02BBDD87D305}"/>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01C69C6E-7AD8-50F3-32F6-A76FF4AB7E1E}"/>
              </a:ext>
            </a:extLst>
          </p:cNvPr>
          <p:cNvSpPr>
            <a:spLocks noGrp="1"/>
          </p:cNvSpPr>
          <p:nvPr>
            <p:ph idx="1"/>
          </p:nvPr>
        </p:nvSpPr>
        <p:spPr>
          <a:xfrm>
            <a:off x="9757385" y="1825625"/>
            <a:ext cx="2305879" cy="3013312"/>
          </a:xfrm>
        </p:spPr>
        <p:txBody>
          <a:bodyPr>
            <a:normAutofit lnSpcReduction="10000"/>
          </a:bodyPr>
          <a:lstStyle/>
          <a:p>
            <a:pPr marL="0" indent="0" algn="ctr">
              <a:buNone/>
            </a:pPr>
            <a:r>
              <a:rPr lang="en-US" sz="1800" kern="0" dirty="0">
                <a:effectLst/>
                <a:latin typeface="Times New Roman" panose="02020603050405020304" pitchFamily="18" charset="0"/>
                <a:ea typeface="Aptos" panose="020B0004020202020204" pitchFamily="34" charset="0"/>
              </a:rPr>
              <a:t>Impact of the “key” sectors in CO2 emission – 2018 (%)</a:t>
            </a:r>
          </a:p>
          <a:p>
            <a:pPr marL="0" indent="0" algn="ctr">
              <a:buNone/>
            </a:pPr>
            <a:endParaRPr lang="en-US" sz="1800" kern="0" dirty="0"/>
          </a:p>
          <a:p>
            <a:pPr marL="0" indent="0" algn="ctr">
              <a:buNone/>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We observe the elasticity of the emission of the sectors classified as “key” (Table 1) in response to a 1% increase in value-added.</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buNone/>
            </a:pPr>
            <a:endParaRPr lang="en-US" dirty="0"/>
          </a:p>
        </p:txBody>
      </p:sp>
      <p:graphicFrame>
        <p:nvGraphicFramePr>
          <p:cNvPr id="7" name="Gráfico 6">
            <a:extLst>
              <a:ext uri="{FF2B5EF4-FFF2-40B4-BE49-F238E27FC236}">
                <a16:creationId xmlns:a16="http://schemas.microsoft.com/office/drawing/2014/main" id="{00000000-0008-0000-0E00-000002000000}"/>
              </a:ext>
            </a:extLst>
          </p:cNvPr>
          <p:cNvGraphicFramePr>
            <a:graphicFrameLocks noGrp="1"/>
          </p:cNvGraphicFramePr>
          <p:nvPr>
            <p:extLst>
              <p:ext uri="{D42A27DB-BD31-4B8C-83A1-F6EECF244321}">
                <p14:modId xmlns:p14="http://schemas.microsoft.com/office/powerpoint/2010/main" val="2144958176"/>
              </p:ext>
            </p:extLst>
          </p:nvPr>
        </p:nvGraphicFramePr>
        <p:xfrm>
          <a:off x="467553" y="683474"/>
          <a:ext cx="9216000" cy="561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0551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Regional Results</a:t>
            </a:r>
            <a:endParaRPr lang="pt-BR" dirty="0"/>
          </a:p>
        </p:txBody>
      </p:sp>
      <p:sp>
        <p:nvSpPr>
          <p:cNvPr id="5" name="CaixaDeTexto 4">
            <a:extLst>
              <a:ext uri="{FF2B5EF4-FFF2-40B4-BE49-F238E27FC236}">
                <a16:creationId xmlns:a16="http://schemas.microsoft.com/office/drawing/2014/main" id="{95D13770-0294-50B8-ADB6-CD4D52F0777C}"/>
              </a:ext>
            </a:extLst>
          </p:cNvPr>
          <p:cNvSpPr txBox="1"/>
          <p:nvPr/>
        </p:nvSpPr>
        <p:spPr>
          <a:xfrm>
            <a:off x="4770783" y="1136567"/>
            <a:ext cx="7513982" cy="369332"/>
          </a:xfrm>
          <a:prstGeom prst="rect">
            <a:avLst/>
          </a:prstGeom>
          <a:noFill/>
        </p:spPr>
        <p:txBody>
          <a:bodyPr wrap="square" rtlCol="0">
            <a:spAutoFit/>
          </a:bodyPr>
          <a:lstStyle/>
          <a:p>
            <a:pPr algn="ctr"/>
            <a:r>
              <a:rPr lang="en-US" sz="1800" b="1" kern="0" dirty="0">
                <a:effectLst/>
                <a:latin typeface="Times New Roman" panose="02020603050405020304" pitchFamily="18" charset="0"/>
                <a:ea typeface="Aptos" panose="020B0004020202020204" pitchFamily="34" charset="0"/>
              </a:rPr>
              <a:t>Total and direct impact on CO</a:t>
            </a:r>
            <a:r>
              <a:rPr lang="en-US" sz="1800" b="1" kern="0" baseline="-25000" dirty="0">
                <a:effectLst/>
                <a:latin typeface="Times New Roman" panose="02020603050405020304" pitchFamily="18" charset="0"/>
                <a:ea typeface="Aptos" panose="020B0004020202020204" pitchFamily="34" charset="0"/>
              </a:rPr>
              <a:t>2</a:t>
            </a:r>
            <a:r>
              <a:rPr lang="en-US" sz="1800" b="1" kern="0" dirty="0">
                <a:effectLst/>
                <a:latin typeface="Times New Roman" panose="02020603050405020304" pitchFamily="18" charset="0"/>
                <a:ea typeface="Aptos" panose="020B0004020202020204" pitchFamily="34" charset="0"/>
              </a:rPr>
              <a:t> emissions by Brazilian states: 2019 </a:t>
            </a:r>
            <a:endParaRPr lang="pt-BR" dirty="0"/>
          </a:p>
        </p:txBody>
      </p:sp>
      <p:graphicFrame>
        <p:nvGraphicFramePr>
          <p:cNvPr id="8" name="Espaço Reservado para Conteúdo 7">
            <a:extLst>
              <a:ext uri="{FF2B5EF4-FFF2-40B4-BE49-F238E27FC236}">
                <a16:creationId xmlns:a16="http://schemas.microsoft.com/office/drawing/2014/main" id="{2F62C4BD-857C-3279-38FE-7364E566EF46}"/>
              </a:ext>
            </a:extLst>
          </p:cNvPr>
          <p:cNvGraphicFramePr>
            <a:graphicFrameLocks noGrp="1"/>
          </p:cNvGraphicFramePr>
          <p:nvPr>
            <p:ph idx="1"/>
            <p:extLst>
              <p:ext uri="{D42A27DB-BD31-4B8C-83A1-F6EECF244321}">
                <p14:modId xmlns:p14="http://schemas.microsoft.com/office/powerpoint/2010/main" val="2096806511"/>
              </p:ext>
            </p:extLst>
          </p:nvPr>
        </p:nvGraphicFramePr>
        <p:xfrm>
          <a:off x="4726766" y="1505899"/>
          <a:ext cx="7465233" cy="4906257"/>
        </p:xfrm>
        <a:graphic>
          <a:graphicData uri="http://schemas.openxmlformats.org/drawingml/2006/table">
            <a:tbl>
              <a:tblPr firstRow="1" firstCol="1" bandRow="1">
                <a:tableStyleId>{5C22544A-7EE6-4342-B048-85BDC9FD1C3A}</a:tableStyleId>
              </a:tblPr>
              <a:tblGrid>
                <a:gridCol w="1688682">
                  <a:extLst>
                    <a:ext uri="{9D8B030D-6E8A-4147-A177-3AD203B41FA5}">
                      <a16:colId xmlns:a16="http://schemas.microsoft.com/office/drawing/2014/main" val="3503716144"/>
                    </a:ext>
                  </a:extLst>
                </a:gridCol>
                <a:gridCol w="1168763">
                  <a:extLst>
                    <a:ext uri="{9D8B030D-6E8A-4147-A177-3AD203B41FA5}">
                      <a16:colId xmlns:a16="http://schemas.microsoft.com/office/drawing/2014/main" val="93663227"/>
                    </a:ext>
                  </a:extLst>
                </a:gridCol>
                <a:gridCol w="1151947">
                  <a:extLst>
                    <a:ext uri="{9D8B030D-6E8A-4147-A177-3AD203B41FA5}">
                      <a16:colId xmlns:a16="http://schemas.microsoft.com/office/drawing/2014/main" val="113082066"/>
                    </a:ext>
                  </a:extLst>
                </a:gridCol>
                <a:gridCol w="1151947">
                  <a:extLst>
                    <a:ext uri="{9D8B030D-6E8A-4147-A177-3AD203B41FA5}">
                      <a16:colId xmlns:a16="http://schemas.microsoft.com/office/drawing/2014/main" val="1984225650"/>
                    </a:ext>
                  </a:extLst>
                </a:gridCol>
                <a:gridCol w="1151947">
                  <a:extLst>
                    <a:ext uri="{9D8B030D-6E8A-4147-A177-3AD203B41FA5}">
                      <a16:colId xmlns:a16="http://schemas.microsoft.com/office/drawing/2014/main" val="3149400564"/>
                    </a:ext>
                  </a:extLst>
                </a:gridCol>
                <a:gridCol w="1151947">
                  <a:extLst>
                    <a:ext uri="{9D8B030D-6E8A-4147-A177-3AD203B41FA5}">
                      <a16:colId xmlns:a16="http://schemas.microsoft.com/office/drawing/2014/main" val="4006893762"/>
                    </a:ext>
                  </a:extLst>
                </a:gridCol>
              </a:tblGrid>
              <a:tr h="277714">
                <a:tc rowSpan="2">
                  <a:txBody>
                    <a:bodyPr/>
                    <a:lstStyle/>
                    <a:p>
                      <a:pPr algn="ctr">
                        <a:lnSpc>
                          <a:spcPct val="107000"/>
                        </a:lnSpc>
                        <a:spcAft>
                          <a:spcPts val="800"/>
                        </a:spcAft>
                      </a:pPr>
                      <a:r>
                        <a:rPr lang="pt-BR" sz="1400" kern="100" dirty="0" err="1">
                          <a:effectLst/>
                        </a:rPr>
                        <a:t>Regions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tc>
                <a:tc gridSpan="2">
                  <a:txBody>
                    <a:bodyPr/>
                    <a:lstStyle/>
                    <a:p>
                      <a:pPr marL="0" algn="ctr" defTabSz="914400" rtl="0" eaLnBrk="1" latinLnBrk="0" hangingPunct="1">
                        <a:lnSpc>
                          <a:spcPct val="107000"/>
                        </a:lnSpc>
                        <a:spcAft>
                          <a:spcPts val="800"/>
                        </a:spcAft>
                      </a:pPr>
                      <a:r>
                        <a:rPr lang="pt-BR" sz="1400" kern="100" dirty="0">
                          <a:solidFill>
                            <a:schemeClr val="dk1"/>
                          </a:solidFill>
                          <a:effectLst/>
                          <a:latin typeface="+mn-lt"/>
                          <a:ea typeface="+mn-ea"/>
                          <a:cs typeface="+mn-cs"/>
                        </a:rPr>
                        <a:t>Total </a:t>
                      </a:r>
                      <a:r>
                        <a:rPr lang="pt-BR" sz="1400" kern="100" dirty="0" err="1">
                          <a:solidFill>
                            <a:schemeClr val="dk1"/>
                          </a:solidFill>
                          <a:effectLst/>
                          <a:latin typeface="+mn-lt"/>
                          <a:ea typeface="+mn-ea"/>
                          <a:cs typeface="+mn-cs"/>
                        </a:rPr>
                        <a:t>Impact</a:t>
                      </a:r>
                      <a:endParaRPr lang="pt-BR" sz="1400" kern="100" dirty="0">
                        <a:solidFill>
                          <a:schemeClr val="dk1"/>
                        </a:solidFill>
                        <a:effectLst/>
                        <a:latin typeface="+mn-lt"/>
                        <a:ea typeface="+mn-ea"/>
                        <a:cs typeface="+mn-cs"/>
                      </a:endParaRPr>
                    </a:p>
                  </a:txBody>
                  <a:tcPr marL="33995" marR="33995" marT="0" marB="0" anchor="ctr">
                    <a:solidFill>
                      <a:schemeClr val="accent1"/>
                    </a:solidFill>
                  </a:tcPr>
                </a:tc>
                <a:tc hMerge="1">
                  <a:txBody>
                    <a:bodyPr/>
                    <a:lstStyle/>
                    <a:p>
                      <a:pPr marL="0" algn="ctr" defTabSz="914400" rtl="0" eaLnBrk="1" latinLnBrk="0" hangingPunct="1">
                        <a:lnSpc>
                          <a:spcPct val="107000"/>
                        </a:lnSpc>
                        <a:spcAft>
                          <a:spcPts val="800"/>
                        </a:spcAft>
                      </a:pPr>
                      <a:endParaRPr lang="pt-BR" sz="1400" kern="100" dirty="0">
                        <a:solidFill>
                          <a:schemeClr val="dk1"/>
                        </a:solidFill>
                        <a:effectLst/>
                        <a:latin typeface="+mn-lt"/>
                        <a:ea typeface="+mn-ea"/>
                        <a:cs typeface="+mn-cs"/>
                      </a:endParaRPr>
                    </a:p>
                  </a:txBody>
                  <a:tcPr marL="33995" marR="33995" marT="0" marB="0" anchor="ctr">
                    <a:solidFill>
                      <a:schemeClr val="accent1"/>
                    </a:solidFill>
                  </a:tcPr>
                </a:tc>
                <a:tc gridSpan="2">
                  <a:txBody>
                    <a:bodyPr/>
                    <a:lstStyle/>
                    <a:p>
                      <a:pPr marL="0" algn="ctr" defTabSz="914400" rtl="0" eaLnBrk="1" latinLnBrk="0" hangingPunct="1">
                        <a:lnSpc>
                          <a:spcPct val="107000"/>
                        </a:lnSpc>
                        <a:spcAft>
                          <a:spcPts val="800"/>
                        </a:spcAft>
                      </a:pPr>
                      <a:r>
                        <a:rPr lang="pt-BR" sz="1400" kern="100" dirty="0">
                          <a:solidFill>
                            <a:schemeClr val="dk1"/>
                          </a:solidFill>
                          <a:effectLst/>
                          <a:latin typeface="+mn-lt"/>
                          <a:ea typeface="+mn-ea"/>
                          <a:cs typeface="+mn-cs"/>
                        </a:rPr>
                        <a:t>Direct </a:t>
                      </a:r>
                      <a:r>
                        <a:rPr lang="pt-BR" sz="1400" kern="100" dirty="0" err="1">
                          <a:solidFill>
                            <a:schemeClr val="dk1"/>
                          </a:solidFill>
                          <a:effectLst/>
                          <a:latin typeface="+mn-lt"/>
                          <a:ea typeface="+mn-ea"/>
                          <a:cs typeface="+mn-cs"/>
                        </a:rPr>
                        <a:t>Impact</a:t>
                      </a:r>
                      <a:endParaRPr lang="pt-BR" sz="1400" kern="100" dirty="0">
                        <a:solidFill>
                          <a:schemeClr val="dk1"/>
                        </a:solidFill>
                        <a:effectLst/>
                        <a:latin typeface="+mn-lt"/>
                        <a:ea typeface="+mn-ea"/>
                        <a:cs typeface="+mn-cs"/>
                      </a:endParaRPr>
                    </a:p>
                  </a:txBody>
                  <a:tcPr marL="33995" marR="33995" marT="0" marB="0" anchor="ctr">
                    <a:solidFill>
                      <a:schemeClr val="accent1"/>
                    </a:solidFill>
                  </a:tcPr>
                </a:tc>
                <a:tc hMerge="1">
                  <a:txBody>
                    <a:bodyPr/>
                    <a:lstStyle/>
                    <a:p>
                      <a:pPr marL="0" algn="ctr" defTabSz="914400" rtl="0" eaLnBrk="1" latinLnBrk="0" hangingPunct="1">
                        <a:lnSpc>
                          <a:spcPct val="107000"/>
                        </a:lnSpc>
                        <a:spcAft>
                          <a:spcPts val="800"/>
                        </a:spcAft>
                      </a:pPr>
                      <a:endParaRPr lang="pt-BR" sz="1400" kern="100" dirty="0">
                        <a:solidFill>
                          <a:schemeClr val="dk1"/>
                        </a:solidFill>
                        <a:effectLst/>
                        <a:latin typeface="+mn-lt"/>
                        <a:ea typeface="+mn-ea"/>
                        <a:cs typeface="+mn-cs"/>
                      </a:endParaRPr>
                    </a:p>
                  </a:txBody>
                  <a:tcPr marL="33995" marR="33995" marT="0" marB="0" anchor="ctr">
                    <a:solidFill>
                      <a:schemeClr val="accent1"/>
                    </a:solidFill>
                  </a:tcPr>
                </a:tc>
                <a:tc>
                  <a:txBody>
                    <a:bodyPr/>
                    <a:lstStyle/>
                    <a:p>
                      <a:pPr marL="0" algn="ctr" defTabSz="914400" rtl="0" eaLnBrk="1" latinLnBrk="0" hangingPunct="1">
                        <a:lnSpc>
                          <a:spcPct val="107000"/>
                        </a:lnSpc>
                        <a:spcAft>
                          <a:spcPts val="800"/>
                        </a:spcAft>
                      </a:pPr>
                      <a:r>
                        <a:rPr lang="pt-BR" sz="1400" kern="100" dirty="0">
                          <a:solidFill>
                            <a:schemeClr val="dk1"/>
                          </a:solidFill>
                          <a:effectLst/>
                          <a:latin typeface="+mn-lt"/>
                          <a:ea typeface="+mn-ea"/>
                          <a:cs typeface="+mn-cs"/>
                        </a:rPr>
                        <a:t>Most </a:t>
                      </a:r>
                      <a:r>
                        <a:rPr lang="pt-BR" sz="1400" kern="100" dirty="0" err="1">
                          <a:solidFill>
                            <a:schemeClr val="dk1"/>
                          </a:solidFill>
                          <a:effectLst/>
                          <a:latin typeface="+mn-lt"/>
                          <a:ea typeface="+mn-ea"/>
                          <a:cs typeface="+mn-cs"/>
                        </a:rPr>
                        <a:t>relevant</a:t>
                      </a:r>
                      <a:endParaRPr lang="pt-BR" sz="1400" kern="100" dirty="0">
                        <a:solidFill>
                          <a:schemeClr val="dk1"/>
                        </a:solidFill>
                        <a:effectLst/>
                        <a:latin typeface="+mn-lt"/>
                        <a:ea typeface="+mn-ea"/>
                        <a:cs typeface="+mn-cs"/>
                      </a:endParaRPr>
                    </a:p>
                  </a:txBody>
                  <a:tcPr marL="33995" marR="33995" marT="0" marB="0" anchor="ctr">
                    <a:solidFill>
                      <a:schemeClr val="accent1"/>
                    </a:solidFill>
                  </a:tcPr>
                </a:tc>
                <a:extLst>
                  <a:ext uri="{0D108BD9-81ED-4DB2-BD59-A6C34878D82A}">
                    <a16:rowId xmlns:a16="http://schemas.microsoft.com/office/drawing/2014/main" val="1057494037"/>
                  </a:ext>
                </a:extLst>
              </a:tr>
              <a:tr h="277714">
                <a:tc vMerge="1">
                  <a:txBody>
                    <a:bodyPr/>
                    <a:lstStyle/>
                    <a:p>
                      <a:endParaRPr lang="pt-BR"/>
                    </a:p>
                  </a:txBody>
                  <a:tcPr/>
                </a:tc>
                <a:tc>
                  <a:txBody>
                    <a:bodyPr/>
                    <a:lstStyle/>
                    <a:p>
                      <a:pPr algn="ctr">
                        <a:lnSpc>
                          <a:spcPct val="107000"/>
                        </a:lnSpc>
                        <a:spcAft>
                          <a:spcPts val="800"/>
                        </a:spcAft>
                      </a:pPr>
                      <a:r>
                        <a:rPr lang="pt-BR" sz="1400" b="1" kern="100" dirty="0" err="1">
                          <a:effectLst/>
                        </a:rPr>
                        <a:t>Elasticity</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a:effectLst/>
                        </a:rPr>
                        <a:t>% </a:t>
                      </a:r>
                      <a:r>
                        <a:rPr lang="pt-BR" sz="1400" b="1" kern="100" dirty="0" err="1">
                          <a:effectLst/>
                        </a:rPr>
                        <a:t>of</a:t>
                      </a:r>
                      <a:r>
                        <a:rPr lang="pt-BR" sz="1400" b="1" kern="100" dirty="0">
                          <a:effectLst/>
                        </a:rPr>
                        <a:t> total</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err="1">
                          <a:effectLst/>
                        </a:rPr>
                        <a:t>Elasticity</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a:effectLst/>
                        </a:rPr>
                        <a:t>% </a:t>
                      </a:r>
                      <a:r>
                        <a:rPr lang="pt-BR" sz="1400" b="1" kern="100" dirty="0" err="1">
                          <a:effectLst/>
                        </a:rPr>
                        <a:t>of</a:t>
                      </a:r>
                      <a:r>
                        <a:rPr lang="pt-BR" sz="1400" b="1" kern="100" dirty="0">
                          <a:effectLst/>
                        </a:rPr>
                        <a:t> total</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err="1">
                          <a:effectLst/>
                        </a:rPr>
                        <a:t>impact</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extLst>
                  <a:ext uri="{0D108BD9-81ED-4DB2-BD59-A6C34878D82A}">
                    <a16:rowId xmlns:a16="http://schemas.microsoft.com/office/drawing/2014/main" val="2112359320"/>
                  </a:ext>
                </a:extLst>
              </a:tr>
              <a:tr h="277714">
                <a:tc>
                  <a:txBody>
                    <a:bodyPr/>
                    <a:lstStyle/>
                    <a:p>
                      <a:pPr>
                        <a:lnSpc>
                          <a:spcPct val="107000"/>
                        </a:lnSpc>
                        <a:spcAft>
                          <a:spcPts val="800"/>
                        </a:spcAft>
                      </a:pPr>
                      <a:r>
                        <a:rPr lang="pt-BR" sz="1400" kern="100" dirty="0">
                          <a:solidFill>
                            <a:srgbClr val="FF0000"/>
                          </a:solidFill>
                          <a:effectLst/>
                        </a:rPr>
                        <a:t>Rondônia</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solidFill>
                            <a:srgbClr val="FF0000"/>
                          </a:solidFill>
                          <a:effectLst/>
                        </a:rPr>
                        <a:t>0,0637</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FF0000"/>
                          </a:solidFill>
                          <a:effectLst/>
                          <a:latin typeface="+mn-lt"/>
                        </a:rPr>
                        <a:t>7,9%</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0,0924</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FF0000"/>
                          </a:solidFill>
                          <a:effectLst/>
                          <a:latin typeface="+mn-lt"/>
                        </a:rPr>
                        <a:t>9,2%</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Direct </a:t>
                      </a:r>
                      <a:r>
                        <a:rPr lang="pt-BR" sz="1400" kern="100" dirty="0" err="1">
                          <a:solidFill>
                            <a:srgbClr val="FF0000"/>
                          </a:solidFill>
                          <a:effectLst/>
                        </a:rPr>
                        <a:t>Impact</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956235583"/>
                  </a:ext>
                </a:extLst>
              </a:tr>
              <a:tr h="271541">
                <a:tc>
                  <a:txBody>
                    <a:bodyPr/>
                    <a:lstStyle/>
                    <a:p>
                      <a:pPr>
                        <a:lnSpc>
                          <a:spcPct val="107000"/>
                        </a:lnSpc>
                        <a:spcAft>
                          <a:spcPts val="800"/>
                        </a:spcAft>
                      </a:pPr>
                      <a:r>
                        <a:rPr lang="pt-BR" sz="1400" kern="100" dirty="0">
                          <a:effectLst/>
                        </a:rPr>
                        <a:t>Acre</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0,0178</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2,2%</a:t>
                      </a:r>
                    </a:p>
                  </a:txBody>
                  <a:tcPr marL="4763" marR="4763" marT="4763" marB="0" anchor="b"/>
                </a:tc>
                <a:tc>
                  <a:txBody>
                    <a:bodyPr/>
                    <a:lstStyle/>
                    <a:p>
                      <a:pPr algn="ctr">
                        <a:lnSpc>
                          <a:spcPct val="107000"/>
                        </a:lnSpc>
                        <a:spcAft>
                          <a:spcPts val="800"/>
                        </a:spcAft>
                      </a:pPr>
                      <a:r>
                        <a:rPr lang="pt-BR" sz="1400" kern="100" dirty="0">
                          <a:effectLst/>
                        </a:rPr>
                        <a:t>0,0288</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2,9%</a:t>
                      </a:r>
                    </a:p>
                  </a:txBody>
                  <a:tcPr marL="4763" marR="4763" marT="4763" marB="0" anchor="b"/>
                </a:tc>
                <a:tc>
                  <a:txBody>
                    <a:bodyPr/>
                    <a:lstStyle/>
                    <a:p>
                      <a:pPr algn="ctr">
                        <a:lnSpc>
                          <a:spcPct val="107000"/>
                        </a:lnSpc>
                        <a:spcAft>
                          <a:spcPts val="800"/>
                        </a:spcAft>
                      </a:pPr>
                      <a:r>
                        <a:rPr lang="pt-BR" sz="1400" kern="100">
                          <a:effectLst/>
                        </a:rPr>
                        <a:t>Direct Impact</a:t>
                      </a:r>
                      <a:endParaRPr lang="pt-BR" sz="1400" kern="10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41430627"/>
                  </a:ext>
                </a:extLst>
              </a:tr>
              <a:tr h="271541">
                <a:tc>
                  <a:txBody>
                    <a:bodyPr/>
                    <a:lstStyle/>
                    <a:p>
                      <a:pPr>
                        <a:lnSpc>
                          <a:spcPct val="107000"/>
                        </a:lnSpc>
                        <a:spcAft>
                          <a:spcPts val="800"/>
                        </a:spcAft>
                      </a:pPr>
                      <a:r>
                        <a:rPr lang="pt-BR" sz="1400" kern="100" dirty="0">
                          <a:solidFill>
                            <a:srgbClr val="FF0000"/>
                          </a:solidFill>
                          <a:effectLst/>
                        </a:rPr>
                        <a:t>Amazonas</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solidFill>
                            <a:srgbClr val="FF0000"/>
                          </a:solidFill>
                          <a:effectLst/>
                        </a:rPr>
                        <a:t>0,0563</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7,0%</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0,0784</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FF0000"/>
                          </a:solidFill>
                          <a:effectLst/>
                          <a:latin typeface="+mn-lt"/>
                        </a:rPr>
                        <a:t>7,8%</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Direct </a:t>
                      </a:r>
                      <a:r>
                        <a:rPr lang="pt-BR" sz="1400" kern="100" dirty="0" err="1">
                          <a:solidFill>
                            <a:srgbClr val="FF0000"/>
                          </a:solidFill>
                          <a:effectLst/>
                        </a:rPr>
                        <a:t>Impact</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335790512"/>
                  </a:ext>
                </a:extLst>
              </a:tr>
              <a:tr h="271541">
                <a:tc>
                  <a:txBody>
                    <a:bodyPr/>
                    <a:lstStyle/>
                    <a:p>
                      <a:pPr>
                        <a:lnSpc>
                          <a:spcPct val="107000"/>
                        </a:lnSpc>
                        <a:spcAft>
                          <a:spcPts val="800"/>
                        </a:spcAft>
                      </a:pPr>
                      <a:r>
                        <a:rPr lang="pt-BR" sz="1400" kern="100" dirty="0">
                          <a:effectLst/>
                        </a:rPr>
                        <a:t>Roraima</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0,0095</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1,2%</a:t>
                      </a:r>
                    </a:p>
                  </a:txBody>
                  <a:tcPr marL="4763" marR="4763" marT="4763" marB="0" anchor="b"/>
                </a:tc>
                <a:tc>
                  <a:txBody>
                    <a:bodyPr/>
                    <a:lstStyle/>
                    <a:p>
                      <a:pPr algn="ctr">
                        <a:lnSpc>
                          <a:spcPct val="107000"/>
                        </a:lnSpc>
                        <a:spcAft>
                          <a:spcPts val="800"/>
                        </a:spcAft>
                      </a:pPr>
                      <a:r>
                        <a:rPr lang="pt-BR" sz="1400" kern="100" dirty="0">
                          <a:effectLst/>
                        </a:rPr>
                        <a:t>0,0139</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1,4%</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800785144"/>
                  </a:ext>
                </a:extLst>
              </a:tr>
              <a:tr h="271541">
                <a:tc>
                  <a:txBody>
                    <a:bodyPr/>
                    <a:lstStyle/>
                    <a:p>
                      <a:pPr>
                        <a:lnSpc>
                          <a:spcPct val="107000"/>
                        </a:lnSpc>
                        <a:spcAft>
                          <a:spcPts val="800"/>
                        </a:spcAft>
                      </a:pPr>
                      <a:r>
                        <a:rPr lang="pt-BR" sz="1400" kern="100" dirty="0">
                          <a:solidFill>
                            <a:srgbClr val="FF0000"/>
                          </a:solidFill>
                          <a:effectLst/>
                        </a:rPr>
                        <a:t>Pará</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solidFill>
                            <a:srgbClr val="FF0000"/>
                          </a:solidFill>
                          <a:effectLst/>
                        </a:rPr>
                        <a:t>0,1298</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FF0000"/>
                          </a:solidFill>
                          <a:effectLst/>
                          <a:latin typeface="+mn-lt"/>
                        </a:rPr>
                        <a:t>16,2%</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0,1937</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FF0000"/>
                          </a:solidFill>
                          <a:effectLst/>
                          <a:latin typeface="+mn-lt"/>
                        </a:rPr>
                        <a:t>19,4%</a:t>
                      </a:r>
                    </a:p>
                  </a:txBody>
                  <a:tcPr marL="4763" marR="4763" marT="4763" marB="0" anchor="b"/>
                </a:tc>
                <a:tc>
                  <a:txBody>
                    <a:bodyPr/>
                    <a:lstStyle/>
                    <a:p>
                      <a:pPr algn="ctr">
                        <a:lnSpc>
                          <a:spcPct val="107000"/>
                        </a:lnSpc>
                        <a:spcAft>
                          <a:spcPts val="800"/>
                        </a:spcAft>
                      </a:pPr>
                      <a:r>
                        <a:rPr lang="pt-BR" sz="1400" kern="100" dirty="0">
                          <a:solidFill>
                            <a:srgbClr val="FF0000"/>
                          </a:solidFill>
                          <a:effectLst/>
                        </a:rPr>
                        <a:t>Direct </a:t>
                      </a:r>
                      <a:r>
                        <a:rPr lang="pt-BR" sz="1400" kern="100" dirty="0" err="1">
                          <a:solidFill>
                            <a:srgbClr val="FF0000"/>
                          </a:solidFill>
                          <a:effectLst/>
                        </a:rPr>
                        <a:t>Impact</a:t>
                      </a:r>
                      <a:endParaRPr lang="pt-B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30260359"/>
                  </a:ext>
                </a:extLst>
              </a:tr>
              <a:tr h="271541">
                <a:tc>
                  <a:txBody>
                    <a:bodyPr/>
                    <a:lstStyle/>
                    <a:p>
                      <a:pPr>
                        <a:lnSpc>
                          <a:spcPct val="107000"/>
                        </a:lnSpc>
                        <a:spcAft>
                          <a:spcPts val="800"/>
                        </a:spcAft>
                      </a:pPr>
                      <a:r>
                        <a:rPr lang="pt-BR" sz="1400" kern="100" dirty="0">
                          <a:effectLst/>
                        </a:rPr>
                        <a:t>Amapá</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0,0016</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0,2%</a:t>
                      </a:r>
                    </a:p>
                  </a:txBody>
                  <a:tcPr marL="4763" marR="4763" marT="4763" marB="0" anchor="b"/>
                </a:tc>
                <a:tc>
                  <a:txBody>
                    <a:bodyPr/>
                    <a:lstStyle/>
                    <a:p>
                      <a:pPr algn="ctr">
                        <a:lnSpc>
                          <a:spcPct val="107000"/>
                        </a:lnSpc>
                        <a:spcAft>
                          <a:spcPts val="800"/>
                        </a:spcAft>
                      </a:pPr>
                      <a:r>
                        <a:rPr lang="pt-BR" sz="1400" kern="100" dirty="0">
                          <a:effectLst/>
                        </a:rPr>
                        <a:t>0,0021</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0,2%</a:t>
                      </a:r>
                    </a:p>
                  </a:txBody>
                  <a:tcPr marL="4763" marR="4763" marT="4763" marB="0" anchor="b"/>
                </a:tc>
                <a:tc>
                  <a:txBody>
                    <a:bodyPr/>
                    <a:lstStyle/>
                    <a:p>
                      <a:pPr algn="ctr">
                        <a:lnSpc>
                          <a:spcPct val="107000"/>
                        </a:lnSpc>
                        <a:spcAft>
                          <a:spcPts val="800"/>
                        </a:spcAft>
                      </a:pPr>
                      <a:r>
                        <a:rPr lang="pt-BR" sz="1400" kern="100">
                          <a:effectLst/>
                        </a:rPr>
                        <a:t>Direct Impact</a:t>
                      </a:r>
                      <a:endParaRPr lang="pt-BR" sz="1400" kern="10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003827973"/>
                  </a:ext>
                </a:extLst>
              </a:tr>
              <a:tr h="271541">
                <a:tc>
                  <a:txBody>
                    <a:bodyPr/>
                    <a:lstStyle/>
                    <a:p>
                      <a:pPr>
                        <a:lnSpc>
                          <a:spcPct val="107000"/>
                        </a:lnSpc>
                        <a:spcAft>
                          <a:spcPts val="800"/>
                        </a:spcAft>
                      </a:pPr>
                      <a:r>
                        <a:rPr lang="pt-BR" sz="1400" kern="100" dirty="0">
                          <a:effectLst/>
                        </a:rPr>
                        <a:t>Tocantins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0,0217</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2,7%</a:t>
                      </a:r>
                    </a:p>
                  </a:txBody>
                  <a:tcPr marL="4763" marR="4763" marT="4763" marB="0" anchor="b"/>
                </a:tc>
                <a:tc>
                  <a:txBody>
                    <a:bodyPr/>
                    <a:lstStyle/>
                    <a:p>
                      <a:pPr algn="ctr">
                        <a:lnSpc>
                          <a:spcPct val="107000"/>
                        </a:lnSpc>
                        <a:spcAft>
                          <a:spcPts val="800"/>
                        </a:spcAft>
                      </a:pPr>
                      <a:r>
                        <a:rPr lang="pt-BR" sz="1400" kern="100" dirty="0">
                          <a:effectLst/>
                        </a:rPr>
                        <a:t>0,0356</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3,6%</a:t>
                      </a:r>
                    </a:p>
                  </a:txBody>
                  <a:tcPr marL="4763" marR="4763" marT="4763" marB="0" anchor="b"/>
                </a:tc>
                <a:tc>
                  <a:txBody>
                    <a:bodyPr/>
                    <a:lstStyle/>
                    <a:p>
                      <a:pPr algn="ctr">
                        <a:lnSpc>
                          <a:spcPct val="107000"/>
                        </a:lnSpc>
                        <a:spcAft>
                          <a:spcPts val="800"/>
                        </a:spcAft>
                      </a:pPr>
                      <a:r>
                        <a:rPr lang="pt-BR" sz="1400" kern="100">
                          <a:effectLst/>
                        </a:rPr>
                        <a:t>Direct Impact</a:t>
                      </a:r>
                      <a:endParaRPr lang="pt-BR" sz="1400" kern="10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3061258919"/>
                  </a:ext>
                </a:extLst>
              </a:tr>
              <a:tr h="271541">
                <a:tc>
                  <a:txBody>
                    <a:bodyPr/>
                    <a:lstStyle/>
                    <a:p>
                      <a:pPr>
                        <a:lnSpc>
                          <a:spcPct val="107000"/>
                        </a:lnSpc>
                        <a:spcAft>
                          <a:spcPts val="800"/>
                        </a:spcAft>
                      </a:pPr>
                      <a:r>
                        <a:rPr lang="pt-BR" sz="1400" kern="100" dirty="0">
                          <a:effectLst/>
                        </a:rPr>
                        <a:t>Maranhão</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0,0396</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4,9%</a:t>
                      </a:r>
                    </a:p>
                  </a:txBody>
                  <a:tcPr marL="4763" marR="4763" marT="4763" marB="0" anchor="b"/>
                </a:tc>
                <a:tc>
                  <a:txBody>
                    <a:bodyPr/>
                    <a:lstStyle/>
                    <a:p>
                      <a:pPr algn="ctr">
                        <a:lnSpc>
                          <a:spcPct val="107000"/>
                        </a:lnSpc>
                        <a:spcAft>
                          <a:spcPts val="800"/>
                        </a:spcAft>
                      </a:pPr>
                      <a:r>
                        <a:rPr lang="pt-BR" sz="1400" kern="100" dirty="0">
                          <a:effectLst/>
                        </a:rPr>
                        <a:t>0,0565</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5,7%</a:t>
                      </a:r>
                    </a:p>
                  </a:txBody>
                  <a:tcPr marL="4763" marR="4763" marT="4763" marB="0" anchor="b"/>
                </a:tc>
                <a:tc>
                  <a:txBody>
                    <a:bodyPr/>
                    <a:lstStyle/>
                    <a:p>
                      <a:pPr algn="ctr">
                        <a:lnSpc>
                          <a:spcPct val="107000"/>
                        </a:lnSpc>
                        <a:spcAft>
                          <a:spcPts val="800"/>
                        </a:spcAft>
                      </a:pPr>
                      <a:r>
                        <a:rPr lang="pt-BR" sz="1400" kern="100">
                          <a:effectLst/>
                        </a:rPr>
                        <a:t>Direct Impact</a:t>
                      </a:r>
                      <a:endParaRPr lang="pt-BR" sz="1400" kern="10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96669816"/>
                  </a:ext>
                </a:extLst>
              </a:tr>
              <a:tr h="271541">
                <a:tc>
                  <a:txBody>
                    <a:bodyPr/>
                    <a:lstStyle/>
                    <a:p>
                      <a:pPr>
                        <a:lnSpc>
                          <a:spcPct val="107000"/>
                        </a:lnSpc>
                        <a:spcAft>
                          <a:spcPts val="800"/>
                        </a:spcAft>
                      </a:pPr>
                      <a:r>
                        <a:rPr lang="pt-BR" sz="1400" kern="100" dirty="0">
                          <a:effectLst/>
                        </a:rPr>
                        <a:t>Piauí</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0,0113</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1,4%</a:t>
                      </a:r>
                    </a:p>
                  </a:txBody>
                  <a:tcPr marL="4763" marR="4763" marT="4763" marB="0" anchor="b"/>
                </a:tc>
                <a:tc>
                  <a:txBody>
                    <a:bodyPr/>
                    <a:lstStyle/>
                    <a:p>
                      <a:pPr algn="ctr">
                        <a:lnSpc>
                          <a:spcPct val="107000"/>
                        </a:lnSpc>
                        <a:spcAft>
                          <a:spcPts val="800"/>
                        </a:spcAft>
                      </a:pPr>
                      <a:r>
                        <a:rPr lang="pt-BR" sz="1400" kern="100" dirty="0">
                          <a:effectLst/>
                        </a:rPr>
                        <a:t>0,0168</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1,7%</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347425877"/>
                  </a:ext>
                </a:extLst>
              </a:tr>
              <a:tr h="271541">
                <a:tc>
                  <a:txBody>
                    <a:bodyPr/>
                    <a:lstStyle/>
                    <a:p>
                      <a:pPr>
                        <a:lnSpc>
                          <a:spcPct val="107000"/>
                        </a:lnSpc>
                        <a:spcAft>
                          <a:spcPts val="800"/>
                        </a:spcAft>
                      </a:pPr>
                      <a:r>
                        <a:rPr lang="pt-BR" sz="1400" kern="100" dirty="0">
                          <a:effectLst/>
                        </a:rPr>
                        <a:t>Ceará</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0,0135</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1,7%</a:t>
                      </a:r>
                    </a:p>
                  </a:txBody>
                  <a:tcPr marL="4763" marR="4763" marT="4763" marB="0" anchor="b"/>
                </a:tc>
                <a:tc>
                  <a:txBody>
                    <a:bodyPr/>
                    <a:lstStyle/>
                    <a:p>
                      <a:pPr algn="ctr">
                        <a:lnSpc>
                          <a:spcPct val="107000"/>
                        </a:lnSpc>
                        <a:spcAft>
                          <a:spcPts val="800"/>
                        </a:spcAft>
                      </a:pPr>
                      <a:r>
                        <a:rPr lang="pt-BR" sz="1400" kern="100" dirty="0">
                          <a:effectLst/>
                        </a:rPr>
                        <a:t>0,0164</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1,6%</a:t>
                      </a:r>
                    </a:p>
                  </a:txBody>
                  <a:tcPr marL="4763" marR="4763" marT="4763" marB="0" anchor="b"/>
                </a:tc>
                <a:tc>
                  <a:txBody>
                    <a:bodyPr/>
                    <a:lstStyle/>
                    <a:p>
                      <a:pPr algn="ctr">
                        <a:lnSpc>
                          <a:spcPct val="107000"/>
                        </a:lnSpc>
                        <a:spcAft>
                          <a:spcPts val="800"/>
                        </a:spcAft>
                      </a:pPr>
                      <a:r>
                        <a:rPr lang="pt-BR" sz="1400" kern="100">
                          <a:effectLst/>
                        </a:rPr>
                        <a:t>Direct Impact</a:t>
                      </a:r>
                      <a:endParaRPr lang="pt-BR" sz="1400" kern="10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1681426085"/>
                  </a:ext>
                </a:extLst>
              </a:tr>
              <a:tr h="271541">
                <a:tc>
                  <a:txBody>
                    <a:bodyPr/>
                    <a:lstStyle/>
                    <a:p>
                      <a:pPr>
                        <a:lnSpc>
                          <a:spcPct val="107000"/>
                        </a:lnSpc>
                        <a:spcAft>
                          <a:spcPts val="800"/>
                        </a:spcAft>
                      </a:pPr>
                      <a:r>
                        <a:rPr lang="pt-BR" sz="1400" kern="100" dirty="0">
                          <a:effectLst/>
                        </a:rPr>
                        <a:t>Rio Grande do Norte</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0,0051</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0,6%</a:t>
                      </a:r>
                    </a:p>
                  </a:txBody>
                  <a:tcPr marL="4763" marR="4763" marT="4763" marB="0" anchor="b"/>
                </a:tc>
                <a:tc>
                  <a:txBody>
                    <a:bodyPr/>
                    <a:lstStyle/>
                    <a:p>
                      <a:pPr algn="ctr">
                        <a:lnSpc>
                          <a:spcPct val="107000"/>
                        </a:lnSpc>
                        <a:spcAft>
                          <a:spcPts val="800"/>
                        </a:spcAft>
                      </a:pPr>
                      <a:r>
                        <a:rPr lang="pt-BR" sz="1400" kern="100" dirty="0">
                          <a:effectLst/>
                        </a:rPr>
                        <a:t>0,0052</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a:solidFill>
                            <a:srgbClr val="000000"/>
                          </a:solidFill>
                          <a:effectLst/>
                          <a:latin typeface="+mn-lt"/>
                        </a:rPr>
                        <a:t>0,5%</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1039311293"/>
                  </a:ext>
                </a:extLst>
              </a:tr>
              <a:tr h="271541">
                <a:tc>
                  <a:txBody>
                    <a:bodyPr/>
                    <a:lstStyle/>
                    <a:p>
                      <a:pPr>
                        <a:lnSpc>
                          <a:spcPct val="107000"/>
                        </a:lnSpc>
                        <a:spcAft>
                          <a:spcPts val="800"/>
                        </a:spcAft>
                      </a:pPr>
                      <a:r>
                        <a:rPr lang="pt-BR" sz="1400" kern="100" dirty="0">
                          <a:effectLst/>
                        </a:rPr>
                        <a:t>Paraíba</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0,0049</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0,6%</a:t>
                      </a:r>
                    </a:p>
                  </a:txBody>
                  <a:tcPr marL="4763" marR="4763" marT="4763" marB="0" anchor="b"/>
                </a:tc>
                <a:tc>
                  <a:txBody>
                    <a:bodyPr/>
                    <a:lstStyle/>
                    <a:p>
                      <a:pPr algn="ctr">
                        <a:lnSpc>
                          <a:spcPct val="107000"/>
                        </a:lnSpc>
                        <a:spcAft>
                          <a:spcPts val="800"/>
                        </a:spcAft>
                      </a:pPr>
                      <a:r>
                        <a:rPr lang="pt-BR" sz="1400" kern="100" dirty="0">
                          <a:effectLst/>
                        </a:rPr>
                        <a:t>0,0072</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0,7%</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1947865444"/>
                  </a:ext>
                </a:extLst>
              </a:tr>
              <a:tr h="271541">
                <a:tc>
                  <a:txBody>
                    <a:bodyPr/>
                    <a:lstStyle/>
                    <a:p>
                      <a:pPr>
                        <a:lnSpc>
                          <a:spcPct val="107000"/>
                        </a:lnSpc>
                        <a:spcAft>
                          <a:spcPts val="800"/>
                        </a:spcAft>
                      </a:pPr>
                      <a:r>
                        <a:rPr lang="pt-BR" sz="1400" kern="100" dirty="0">
                          <a:effectLst/>
                        </a:rPr>
                        <a:t>Pernambuco</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0,0114</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1,4%</a:t>
                      </a:r>
                    </a:p>
                  </a:txBody>
                  <a:tcPr marL="4763" marR="4763" marT="4763" marB="0" anchor="b"/>
                </a:tc>
                <a:tc>
                  <a:txBody>
                    <a:bodyPr/>
                    <a:lstStyle/>
                    <a:p>
                      <a:pPr algn="ctr">
                        <a:lnSpc>
                          <a:spcPct val="107000"/>
                        </a:lnSpc>
                        <a:spcAft>
                          <a:spcPts val="800"/>
                        </a:spcAft>
                      </a:pPr>
                      <a:r>
                        <a:rPr lang="pt-BR" sz="1400" kern="100" dirty="0">
                          <a:effectLst/>
                        </a:rPr>
                        <a:t>0,0102</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1,0%</a:t>
                      </a:r>
                    </a:p>
                  </a:txBody>
                  <a:tcPr marL="4763" marR="4763" marT="4763" marB="0" anchor="b"/>
                </a:tc>
                <a:tc>
                  <a:txBody>
                    <a:bodyPr/>
                    <a:lstStyle/>
                    <a:p>
                      <a:pPr algn="ctr">
                        <a:lnSpc>
                          <a:spcPct val="107000"/>
                        </a:lnSpc>
                        <a:spcAft>
                          <a:spcPts val="800"/>
                        </a:spcAft>
                      </a:pPr>
                      <a:r>
                        <a:rPr lang="pt-BR" sz="1400" kern="100" dirty="0">
                          <a:effectLst/>
                        </a:rPr>
                        <a:t>Total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832766747"/>
                  </a:ext>
                </a:extLst>
              </a:tr>
              <a:tr h="271541">
                <a:tc>
                  <a:txBody>
                    <a:bodyPr/>
                    <a:lstStyle/>
                    <a:p>
                      <a:pPr>
                        <a:lnSpc>
                          <a:spcPct val="107000"/>
                        </a:lnSpc>
                        <a:spcAft>
                          <a:spcPts val="800"/>
                        </a:spcAft>
                      </a:pPr>
                      <a:r>
                        <a:rPr lang="pt-BR" sz="1400" kern="100" dirty="0">
                          <a:effectLst/>
                        </a:rPr>
                        <a:t>Alagoas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0,0029</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0,4%</a:t>
                      </a:r>
                    </a:p>
                  </a:txBody>
                  <a:tcPr marL="4763" marR="4763" marT="4763" marB="0" anchor="b"/>
                </a:tc>
                <a:tc>
                  <a:txBody>
                    <a:bodyPr/>
                    <a:lstStyle/>
                    <a:p>
                      <a:pPr algn="ctr">
                        <a:lnSpc>
                          <a:spcPct val="107000"/>
                        </a:lnSpc>
                        <a:spcAft>
                          <a:spcPts val="800"/>
                        </a:spcAft>
                      </a:pPr>
                      <a:r>
                        <a:rPr lang="pt-BR" sz="1400" kern="100" dirty="0">
                          <a:effectLst/>
                        </a:rPr>
                        <a:t>0,0019</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0,2%</a:t>
                      </a:r>
                    </a:p>
                  </a:txBody>
                  <a:tcPr marL="4763" marR="4763" marT="4763" marB="0" anchor="b"/>
                </a:tc>
                <a:tc>
                  <a:txBody>
                    <a:bodyPr/>
                    <a:lstStyle/>
                    <a:p>
                      <a:pPr algn="ctr">
                        <a:lnSpc>
                          <a:spcPct val="107000"/>
                        </a:lnSpc>
                        <a:spcAft>
                          <a:spcPts val="800"/>
                        </a:spcAft>
                      </a:pPr>
                      <a:r>
                        <a:rPr lang="pt-BR" sz="1400" kern="100" dirty="0">
                          <a:effectLst/>
                        </a:rPr>
                        <a:t>Total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2465649371"/>
                  </a:ext>
                </a:extLst>
              </a:tr>
              <a:tr h="271541">
                <a:tc>
                  <a:txBody>
                    <a:bodyPr/>
                    <a:lstStyle/>
                    <a:p>
                      <a:pPr>
                        <a:lnSpc>
                          <a:spcPct val="107000"/>
                        </a:lnSpc>
                        <a:spcAft>
                          <a:spcPts val="800"/>
                        </a:spcAft>
                      </a:pPr>
                      <a:r>
                        <a:rPr lang="pt-BR" sz="1400" kern="100" dirty="0">
                          <a:effectLst/>
                        </a:rPr>
                        <a:t>Sergipe</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0,0032</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0,4%</a:t>
                      </a:r>
                    </a:p>
                  </a:txBody>
                  <a:tcPr marL="4763" marR="4763" marT="4763" marB="0" anchor="b"/>
                </a:tc>
                <a:tc>
                  <a:txBody>
                    <a:bodyPr/>
                    <a:lstStyle/>
                    <a:p>
                      <a:pPr algn="ctr">
                        <a:lnSpc>
                          <a:spcPct val="107000"/>
                        </a:lnSpc>
                        <a:spcAft>
                          <a:spcPts val="800"/>
                        </a:spcAft>
                      </a:pPr>
                      <a:r>
                        <a:rPr lang="pt-BR" sz="1400" kern="100" dirty="0">
                          <a:effectLst/>
                        </a:rPr>
                        <a:t>0,0034</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0,3%</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127007534"/>
                  </a:ext>
                </a:extLst>
              </a:tr>
              <a:tr h="271541">
                <a:tc>
                  <a:txBody>
                    <a:bodyPr/>
                    <a:lstStyle/>
                    <a:p>
                      <a:pPr>
                        <a:lnSpc>
                          <a:spcPct val="107000"/>
                        </a:lnSpc>
                        <a:spcAft>
                          <a:spcPts val="800"/>
                        </a:spcAft>
                      </a:pPr>
                      <a:r>
                        <a:rPr lang="pt-BR" sz="1400" kern="100" dirty="0">
                          <a:effectLst/>
                        </a:rPr>
                        <a:t>Bahia</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a:lnSpc>
                          <a:spcPct val="107000"/>
                        </a:lnSpc>
                        <a:spcAft>
                          <a:spcPts val="800"/>
                        </a:spcAft>
                      </a:pPr>
                      <a:r>
                        <a:rPr lang="pt-BR" sz="1400" kern="100" dirty="0">
                          <a:effectLst/>
                        </a:rPr>
                        <a:t>0,0305</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3,8%</a:t>
                      </a:r>
                    </a:p>
                  </a:txBody>
                  <a:tcPr marL="4763" marR="4763" marT="4763" marB="0" anchor="b"/>
                </a:tc>
                <a:tc>
                  <a:txBody>
                    <a:bodyPr/>
                    <a:lstStyle/>
                    <a:p>
                      <a:pPr algn="ctr">
                        <a:lnSpc>
                          <a:spcPct val="107000"/>
                        </a:lnSpc>
                        <a:spcAft>
                          <a:spcPts val="800"/>
                        </a:spcAft>
                      </a:pPr>
                      <a:r>
                        <a:rPr lang="pt-BR" sz="1400" kern="100" dirty="0">
                          <a:effectLst/>
                        </a:rPr>
                        <a:t>0,0366</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tc>
                  <a:txBody>
                    <a:bodyPr/>
                    <a:lstStyle/>
                    <a:p>
                      <a:pPr algn="ctr" fontAlgn="b"/>
                      <a:r>
                        <a:rPr lang="pt-BR" sz="1400" b="0" i="0" u="none" strike="noStrike" dirty="0">
                          <a:solidFill>
                            <a:srgbClr val="000000"/>
                          </a:solidFill>
                          <a:effectLst/>
                          <a:latin typeface="+mn-lt"/>
                        </a:rPr>
                        <a:t>3,7%</a:t>
                      </a:r>
                    </a:p>
                  </a:txBody>
                  <a:tcPr marL="4763" marR="4763" marT="4763" marB="0" anchor="b"/>
                </a:tc>
                <a:tc>
                  <a:txBody>
                    <a:bodyPr/>
                    <a:lstStyle/>
                    <a:p>
                      <a:pPr algn="ctr">
                        <a:lnSpc>
                          <a:spcPct val="107000"/>
                        </a:lnSpc>
                        <a:spcAft>
                          <a:spcPts val="800"/>
                        </a:spcAft>
                      </a:pPr>
                      <a:r>
                        <a:rPr lang="pt-BR" sz="1400" kern="100" dirty="0">
                          <a:effectLst/>
                        </a:rPr>
                        <a:t>Direct </a:t>
                      </a:r>
                      <a:r>
                        <a:rPr lang="pt-BR" sz="1400" kern="100" dirty="0" err="1">
                          <a:effectLst/>
                        </a:rPr>
                        <a:t>Impact</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b"/>
                </a:tc>
                <a:extLst>
                  <a:ext uri="{0D108BD9-81ED-4DB2-BD59-A6C34878D82A}">
                    <a16:rowId xmlns:a16="http://schemas.microsoft.com/office/drawing/2014/main" val="908973826"/>
                  </a:ext>
                </a:extLst>
              </a:tr>
            </a:tbl>
          </a:graphicData>
        </a:graphic>
      </p:graphicFrame>
      <p:sp>
        <p:nvSpPr>
          <p:cNvPr id="9" name="CaixaDeTexto 8">
            <a:extLst>
              <a:ext uri="{FF2B5EF4-FFF2-40B4-BE49-F238E27FC236}">
                <a16:creationId xmlns:a16="http://schemas.microsoft.com/office/drawing/2014/main" id="{9F613531-F0C1-9117-D39C-754BF7F8DA21}"/>
              </a:ext>
            </a:extLst>
          </p:cNvPr>
          <p:cNvSpPr txBox="1"/>
          <p:nvPr/>
        </p:nvSpPr>
        <p:spPr>
          <a:xfrm>
            <a:off x="670181" y="1688875"/>
            <a:ext cx="3963820" cy="4723281"/>
          </a:xfrm>
          <a:prstGeom prst="rect">
            <a:avLst/>
          </a:prstGeom>
          <a:noFill/>
        </p:spPr>
        <p:txBody>
          <a:bodyPr wrap="square" rtlCol="0">
            <a:spAutoFit/>
          </a:bodyPr>
          <a:lstStyle/>
          <a:p>
            <a:pPr algn="just">
              <a:lnSpc>
                <a:spcPct val="150000"/>
              </a:lnSpc>
              <a:spcAft>
                <a:spcPts val="800"/>
              </a:spcAft>
            </a:pPr>
            <a:r>
              <a:rPr lang="en-US" sz="1800" b="1" i="1" dirty="0">
                <a:effectLst/>
                <a:latin typeface="Times New Roman" panose="02020603050405020304" pitchFamily="18" charset="0"/>
                <a:ea typeface="Aptos" panose="020B0004020202020204" pitchFamily="34" charset="0"/>
                <a:cs typeface="Times New Roman" panose="02020603050405020304" pitchFamily="18" charset="0"/>
              </a:rPr>
              <a:t>Direct impacts</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 that measure the percentage increase in the emissions of the economy that occurs in each region in response to an 1% increase in value-added by all regions.</a:t>
            </a:r>
          </a:p>
          <a:p>
            <a:pPr algn="just">
              <a:lnSpc>
                <a:spcPct val="150000"/>
              </a:lnSpc>
              <a:spcAft>
                <a:spcPts val="800"/>
              </a:spcAft>
            </a:pPr>
            <a:r>
              <a:rPr lang="en-US" sz="1800" b="1" i="1" dirty="0">
                <a:effectLst/>
                <a:latin typeface="Times New Roman" panose="02020603050405020304" pitchFamily="18" charset="0"/>
                <a:ea typeface="Aptos" panose="020B0004020202020204" pitchFamily="34" charset="0"/>
                <a:cs typeface="Times New Roman" panose="02020603050405020304" pitchFamily="18" charset="0"/>
              </a:rPr>
              <a:t>Total impacts</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 that measure the percentage increase in the emissions generated by the whole productive system in response to an 1% increase in value-added by the corresponding region.</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525BF-59BC-9E7D-85BD-29B1890F3F22}"/>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07E1E8D-D45A-8879-4571-2AC0E794B5E3}"/>
              </a:ext>
            </a:extLst>
          </p:cNvPr>
          <p:cNvSpPr>
            <a:spLocks noGrp="1"/>
          </p:cNvSpPr>
          <p:nvPr>
            <p:ph type="title"/>
          </p:nvPr>
        </p:nvSpPr>
        <p:spPr/>
        <p:txBody>
          <a:bodyPr/>
          <a:lstStyle/>
          <a:p>
            <a:r>
              <a:rPr lang="pt-BR"/>
              <a:t>Regional Results</a:t>
            </a:r>
            <a:endParaRPr lang="pt-BR" dirty="0"/>
          </a:p>
        </p:txBody>
      </p:sp>
      <p:sp>
        <p:nvSpPr>
          <p:cNvPr id="5" name="CaixaDeTexto 4">
            <a:extLst>
              <a:ext uri="{FF2B5EF4-FFF2-40B4-BE49-F238E27FC236}">
                <a16:creationId xmlns:a16="http://schemas.microsoft.com/office/drawing/2014/main" id="{920D4EAB-7BF3-4D45-0208-9182F90DDC2C}"/>
              </a:ext>
            </a:extLst>
          </p:cNvPr>
          <p:cNvSpPr txBox="1"/>
          <p:nvPr/>
        </p:nvSpPr>
        <p:spPr>
          <a:xfrm>
            <a:off x="4770783" y="1136567"/>
            <a:ext cx="7513982" cy="369332"/>
          </a:xfrm>
          <a:prstGeom prst="rect">
            <a:avLst/>
          </a:prstGeom>
          <a:noFill/>
        </p:spPr>
        <p:txBody>
          <a:bodyPr wrap="square" rtlCol="0">
            <a:spAutoFit/>
          </a:bodyPr>
          <a:lstStyle/>
          <a:p>
            <a:pPr algn="ctr"/>
            <a:r>
              <a:rPr lang="en-US" sz="1800" b="1" kern="0" dirty="0">
                <a:effectLst/>
                <a:latin typeface="Times New Roman" panose="02020603050405020304" pitchFamily="18" charset="0"/>
                <a:ea typeface="Aptos" panose="020B0004020202020204" pitchFamily="34" charset="0"/>
              </a:rPr>
              <a:t>Total and direct impact on CO</a:t>
            </a:r>
            <a:r>
              <a:rPr lang="en-US" sz="1800" b="1" kern="0" baseline="-25000" dirty="0">
                <a:effectLst/>
                <a:latin typeface="Times New Roman" panose="02020603050405020304" pitchFamily="18" charset="0"/>
                <a:ea typeface="Aptos" panose="020B0004020202020204" pitchFamily="34" charset="0"/>
              </a:rPr>
              <a:t>2</a:t>
            </a:r>
            <a:r>
              <a:rPr lang="en-US" sz="1800" b="1" kern="0" dirty="0">
                <a:effectLst/>
                <a:latin typeface="Times New Roman" panose="02020603050405020304" pitchFamily="18" charset="0"/>
                <a:ea typeface="Aptos" panose="020B0004020202020204" pitchFamily="34" charset="0"/>
              </a:rPr>
              <a:t> emissions by Brazilian states: 2019 </a:t>
            </a:r>
            <a:endParaRPr lang="pt-BR" dirty="0"/>
          </a:p>
        </p:txBody>
      </p:sp>
      <p:graphicFrame>
        <p:nvGraphicFramePr>
          <p:cNvPr id="8" name="Espaço Reservado para Conteúdo 7">
            <a:extLst>
              <a:ext uri="{FF2B5EF4-FFF2-40B4-BE49-F238E27FC236}">
                <a16:creationId xmlns:a16="http://schemas.microsoft.com/office/drawing/2014/main" id="{DBFE34DC-C852-0385-9994-06BC0697C8D7}"/>
              </a:ext>
            </a:extLst>
          </p:cNvPr>
          <p:cNvGraphicFramePr>
            <a:graphicFrameLocks noGrp="1"/>
          </p:cNvGraphicFramePr>
          <p:nvPr>
            <p:ph idx="1"/>
            <p:extLst>
              <p:ext uri="{D42A27DB-BD31-4B8C-83A1-F6EECF244321}">
                <p14:modId xmlns:p14="http://schemas.microsoft.com/office/powerpoint/2010/main" val="2623511349"/>
              </p:ext>
            </p:extLst>
          </p:nvPr>
        </p:nvGraphicFramePr>
        <p:xfrm>
          <a:off x="4759424" y="1505899"/>
          <a:ext cx="7432575" cy="3548552"/>
        </p:xfrm>
        <a:graphic>
          <a:graphicData uri="http://schemas.openxmlformats.org/drawingml/2006/table">
            <a:tbl>
              <a:tblPr firstRow="1" firstCol="1" bandRow="1">
                <a:tableStyleId>{5C22544A-7EE6-4342-B048-85BDC9FD1C3A}</a:tableStyleId>
              </a:tblPr>
              <a:tblGrid>
                <a:gridCol w="1663847">
                  <a:extLst>
                    <a:ext uri="{9D8B030D-6E8A-4147-A177-3AD203B41FA5}">
                      <a16:colId xmlns:a16="http://schemas.microsoft.com/office/drawing/2014/main" val="3503716144"/>
                    </a:ext>
                  </a:extLst>
                </a:gridCol>
                <a:gridCol w="1167180">
                  <a:extLst>
                    <a:ext uri="{9D8B030D-6E8A-4147-A177-3AD203B41FA5}">
                      <a16:colId xmlns:a16="http://schemas.microsoft.com/office/drawing/2014/main" val="93663227"/>
                    </a:ext>
                  </a:extLst>
                </a:gridCol>
                <a:gridCol w="1150387">
                  <a:extLst>
                    <a:ext uri="{9D8B030D-6E8A-4147-A177-3AD203B41FA5}">
                      <a16:colId xmlns:a16="http://schemas.microsoft.com/office/drawing/2014/main" val="113082066"/>
                    </a:ext>
                  </a:extLst>
                </a:gridCol>
                <a:gridCol w="1150387">
                  <a:extLst>
                    <a:ext uri="{9D8B030D-6E8A-4147-A177-3AD203B41FA5}">
                      <a16:colId xmlns:a16="http://schemas.microsoft.com/office/drawing/2014/main" val="2982705704"/>
                    </a:ext>
                  </a:extLst>
                </a:gridCol>
                <a:gridCol w="1150387">
                  <a:extLst>
                    <a:ext uri="{9D8B030D-6E8A-4147-A177-3AD203B41FA5}">
                      <a16:colId xmlns:a16="http://schemas.microsoft.com/office/drawing/2014/main" val="997286750"/>
                    </a:ext>
                  </a:extLst>
                </a:gridCol>
                <a:gridCol w="1150387">
                  <a:extLst>
                    <a:ext uri="{9D8B030D-6E8A-4147-A177-3AD203B41FA5}">
                      <a16:colId xmlns:a16="http://schemas.microsoft.com/office/drawing/2014/main" val="4006893762"/>
                    </a:ext>
                  </a:extLst>
                </a:gridCol>
              </a:tblGrid>
              <a:tr h="277714">
                <a:tc rowSpan="2">
                  <a:txBody>
                    <a:bodyPr/>
                    <a:lstStyle/>
                    <a:p>
                      <a:pPr algn="ctr">
                        <a:lnSpc>
                          <a:spcPct val="107000"/>
                        </a:lnSpc>
                        <a:spcAft>
                          <a:spcPts val="800"/>
                        </a:spcAft>
                      </a:pPr>
                      <a:r>
                        <a:rPr lang="pt-BR" sz="1400" kern="100" dirty="0" err="1">
                          <a:effectLst/>
                        </a:rPr>
                        <a:t>Regions</a:t>
                      </a:r>
                      <a:endParaRPr lang="pt-B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tc>
                <a:tc gridSpan="2">
                  <a:txBody>
                    <a:bodyPr/>
                    <a:lstStyle/>
                    <a:p>
                      <a:pPr marL="0" algn="ctr" defTabSz="914400" rtl="0" eaLnBrk="1" latinLnBrk="0" hangingPunct="1">
                        <a:lnSpc>
                          <a:spcPct val="107000"/>
                        </a:lnSpc>
                        <a:spcAft>
                          <a:spcPts val="800"/>
                        </a:spcAft>
                      </a:pPr>
                      <a:r>
                        <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Total </a:t>
                      </a:r>
                      <a:r>
                        <a:rPr lang="pt-BR" sz="1400" kern="1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tc hMerge="1">
                  <a:txBody>
                    <a:bodyPr/>
                    <a:lstStyle/>
                    <a:p>
                      <a:pPr marL="0" algn="ctr" defTabSz="914400" rtl="0" eaLnBrk="1" latinLnBrk="0" hangingPunct="1">
                        <a:lnSpc>
                          <a:spcPct val="107000"/>
                        </a:lnSpc>
                        <a:spcAft>
                          <a:spcPts val="800"/>
                        </a:spcAft>
                      </a:pPr>
                      <a:endPar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tc gridSpan="2">
                  <a:txBody>
                    <a:bodyPr/>
                    <a:lstStyle/>
                    <a:p>
                      <a:pPr marL="0" algn="ctr" defTabSz="914400" rtl="0" eaLnBrk="1" latinLnBrk="0" hangingPunct="1">
                        <a:lnSpc>
                          <a:spcPct val="107000"/>
                        </a:lnSpc>
                        <a:spcAft>
                          <a:spcPts val="800"/>
                        </a:spcAft>
                      </a:pPr>
                      <a:r>
                        <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Direct </a:t>
                      </a:r>
                      <a:r>
                        <a:rPr lang="pt-BR" sz="1400" kern="1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tc hMerge="1">
                  <a:txBody>
                    <a:bodyPr/>
                    <a:lstStyle/>
                    <a:p>
                      <a:pPr marL="0" algn="ctr" defTabSz="914400" rtl="0" eaLnBrk="1" latinLnBrk="0" hangingPunct="1">
                        <a:lnSpc>
                          <a:spcPct val="107000"/>
                        </a:lnSpc>
                        <a:spcAft>
                          <a:spcPts val="800"/>
                        </a:spcAft>
                      </a:pPr>
                      <a:endPar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tc>
                  <a:txBody>
                    <a:bodyPr/>
                    <a:lstStyle/>
                    <a:p>
                      <a:pPr marL="0" algn="ctr" defTabSz="914400" rtl="0" eaLnBrk="1" latinLnBrk="0" hangingPunct="1">
                        <a:lnSpc>
                          <a:spcPct val="107000"/>
                        </a:lnSpc>
                        <a:spcAft>
                          <a:spcPts val="800"/>
                        </a:spcAft>
                      </a:pPr>
                      <a:r>
                        <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Most </a:t>
                      </a:r>
                      <a:r>
                        <a:rPr lang="pt-BR" sz="1400" kern="100" dirty="0" err="1">
                          <a:solidFill>
                            <a:schemeClr val="dk1"/>
                          </a:solidFill>
                          <a:effectLst/>
                          <a:latin typeface="Calibri" panose="020F0502020204030204" pitchFamily="34" charset="0"/>
                          <a:ea typeface="Calibri" panose="020F0502020204030204" pitchFamily="34" charset="0"/>
                          <a:cs typeface="Calibri" panose="020F0502020204030204" pitchFamily="34" charset="0"/>
                        </a:rPr>
                        <a:t>relevant</a:t>
                      </a:r>
                      <a:endParaRPr lang="pt-BR" sz="1400" kern="1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extLst>
                  <a:ext uri="{0D108BD9-81ED-4DB2-BD59-A6C34878D82A}">
                    <a16:rowId xmlns:a16="http://schemas.microsoft.com/office/drawing/2014/main" val="1057494037"/>
                  </a:ext>
                </a:extLst>
              </a:tr>
              <a:tr h="277714">
                <a:tc vMerge="1">
                  <a:txBody>
                    <a:bodyPr/>
                    <a:lstStyle/>
                    <a:p>
                      <a:endParaRPr lang="pt-BR"/>
                    </a:p>
                  </a:txBody>
                  <a:tcPr/>
                </a:tc>
                <a:tc>
                  <a:txBody>
                    <a:bodyPr/>
                    <a:lstStyle/>
                    <a:p>
                      <a:pPr algn="ctr">
                        <a:lnSpc>
                          <a:spcPct val="107000"/>
                        </a:lnSpc>
                        <a:spcAft>
                          <a:spcPts val="800"/>
                        </a:spcAft>
                      </a:pPr>
                      <a:r>
                        <a:rPr lang="pt-BR" sz="1400" b="1" kern="100" dirty="0" err="1">
                          <a:effectLst/>
                        </a:rPr>
                        <a:t>Elasticity</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a:effectLst/>
                        </a:rPr>
                        <a:t>% </a:t>
                      </a:r>
                      <a:r>
                        <a:rPr lang="pt-BR" sz="1400" b="1" kern="100" dirty="0" err="1">
                          <a:effectLst/>
                        </a:rPr>
                        <a:t>of</a:t>
                      </a:r>
                      <a:r>
                        <a:rPr lang="pt-BR" sz="1400" b="1" kern="100" dirty="0">
                          <a:effectLst/>
                        </a:rPr>
                        <a:t> total</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err="1">
                          <a:effectLst/>
                        </a:rPr>
                        <a:t>Elasticity</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a:effectLst/>
                        </a:rPr>
                        <a:t>% </a:t>
                      </a:r>
                      <a:r>
                        <a:rPr lang="pt-BR" sz="1400" b="1" kern="100" dirty="0" err="1">
                          <a:effectLst/>
                        </a:rPr>
                        <a:t>of</a:t>
                      </a:r>
                      <a:r>
                        <a:rPr lang="pt-BR" sz="1400" b="1" kern="100" dirty="0">
                          <a:effectLst/>
                        </a:rPr>
                        <a:t> total</a:t>
                      </a:r>
                      <a:endParaRPr lang="pt-BR"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33995" marR="33995" marT="0" marB="0" anchor="ctr">
                    <a:solidFill>
                      <a:schemeClr val="accent1"/>
                    </a:solidFill>
                  </a:tcPr>
                </a:tc>
                <a:tc>
                  <a:txBody>
                    <a:bodyPr/>
                    <a:lstStyle/>
                    <a:p>
                      <a:pPr algn="ctr">
                        <a:lnSpc>
                          <a:spcPct val="107000"/>
                        </a:lnSpc>
                        <a:spcAft>
                          <a:spcPts val="800"/>
                        </a:spcAft>
                      </a:pPr>
                      <a:r>
                        <a:rPr lang="pt-BR" sz="1400" b="1" kern="100" dirty="0" err="1">
                          <a:effectLst/>
                          <a:latin typeface="Calibri" panose="020F0502020204030204" pitchFamily="34" charset="0"/>
                          <a:ea typeface="Calibri" panose="020F0502020204030204" pitchFamily="34" charset="0"/>
                          <a:cs typeface="Calibri" panose="020F0502020204030204" pitchFamily="34" charset="0"/>
                        </a:rPr>
                        <a:t>impact</a:t>
                      </a:r>
                      <a:endParaRPr lang="pt-BR" sz="1400" b="1" kern="100" dirty="0">
                        <a:effectLst/>
                        <a:latin typeface="Calibri" panose="020F0502020204030204" pitchFamily="34" charset="0"/>
                        <a:ea typeface="Calibri" panose="020F0502020204030204" pitchFamily="34" charset="0"/>
                        <a:cs typeface="Calibri" panose="020F0502020204030204" pitchFamily="34" charset="0"/>
                      </a:endParaRPr>
                    </a:p>
                  </a:txBody>
                  <a:tcPr marL="33995" marR="33995" marT="0" marB="0" anchor="ctr">
                    <a:solidFill>
                      <a:schemeClr val="accent1"/>
                    </a:solidFill>
                  </a:tcPr>
                </a:tc>
                <a:extLst>
                  <a:ext uri="{0D108BD9-81ED-4DB2-BD59-A6C34878D82A}">
                    <a16:rowId xmlns:a16="http://schemas.microsoft.com/office/drawing/2014/main" val="2112359320"/>
                  </a:ext>
                </a:extLst>
              </a:tr>
              <a:tr h="277714">
                <a:tc>
                  <a:txBody>
                    <a:bodyPr/>
                    <a:lstStyle/>
                    <a:p>
                      <a:pPr>
                        <a:lnSpc>
                          <a:spcPct val="107000"/>
                        </a:lnSpc>
                        <a:spcAft>
                          <a:spcPts val="800"/>
                        </a:spcAft>
                      </a:pPr>
                      <a:r>
                        <a:rPr lang="pt-BR" sz="1400" b="1" kern="100" dirty="0">
                          <a:solidFill>
                            <a:schemeClr val="lt1"/>
                          </a:solidFill>
                          <a:effectLst/>
                          <a:latin typeface="+mn-lt"/>
                          <a:ea typeface="+mn-ea"/>
                          <a:cs typeface="+mn-cs"/>
                        </a:rPr>
                        <a:t>Minas Gerais</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0,0498</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6,2%</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0,0568</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5,7%</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956235583"/>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Espírito Santo</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0,0130</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0,0149</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1,5%</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41430627"/>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Rio de Janeiro</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0,0442</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5,5%</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0,0347</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3,5%</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Total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335790512"/>
                  </a:ext>
                </a:extLst>
              </a:tr>
              <a:tr h="271541">
                <a:tc>
                  <a:txBody>
                    <a:bodyPr/>
                    <a:lstStyle/>
                    <a:p>
                      <a:pPr>
                        <a:lnSpc>
                          <a:spcPct val="107000"/>
                        </a:lnSpc>
                        <a:spcAft>
                          <a:spcPts val="800"/>
                        </a:spcAft>
                      </a:pPr>
                      <a:r>
                        <a:rPr lang="pt-BR" sz="1400" b="1" kern="100" dirty="0">
                          <a:solidFill>
                            <a:srgbClr val="FF0000"/>
                          </a:solidFill>
                          <a:effectLst/>
                          <a:latin typeface="+mn-lt"/>
                          <a:ea typeface="+mn-ea"/>
                          <a:cs typeface="+mn-cs"/>
                        </a:rPr>
                        <a:t>São Paulo</a:t>
                      </a:r>
                    </a:p>
                  </a:txBody>
                  <a:tcPr marL="44450" marR="44450" marT="0"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0,1077</a:t>
                      </a:r>
                    </a:p>
                  </a:txBody>
                  <a:tcPr marL="44450" marR="44450" marT="0" marB="0" anchor="b"/>
                </a:tc>
                <a:tc>
                  <a:txBody>
                    <a:bodyPr/>
                    <a:lstStyle/>
                    <a:p>
                      <a:pPr algn="ctr" fontAlgn="b"/>
                      <a:r>
                        <a:rPr lang="pt-BR" sz="1400" b="0"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13,4%</a:t>
                      </a:r>
                    </a:p>
                  </a:txBody>
                  <a:tcPr marL="4763" marR="4763" marT="4763"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0,0623</a:t>
                      </a:r>
                    </a:p>
                  </a:txBody>
                  <a:tcPr marL="44450" marR="44450" marT="0" marB="0" anchor="b"/>
                </a:tc>
                <a:tc>
                  <a:txBody>
                    <a:bodyPr/>
                    <a:lstStyle/>
                    <a:p>
                      <a:pPr algn="ctr" fontAlgn="b"/>
                      <a:r>
                        <a:rPr lang="pt-BR" sz="1400" b="0" i="0" u="none" strike="noStrike" dirty="0">
                          <a:solidFill>
                            <a:srgbClr val="FF0000"/>
                          </a:solidFill>
                          <a:effectLst/>
                          <a:latin typeface="+mn-lt"/>
                        </a:rPr>
                        <a:t>6,2%</a:t>
                      </a:r>
                    </a:p>
                  </a:txBody>
                  <a:tcPr marL="4763" marR="4763" marT="4763"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Total </a:t>
                      </a:r>
                      <a:r>
                        <a:rPr lang="pt-BR" sz="14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800785144"/>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Paraná</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0,0245</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0,0212</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2,1%</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Total </a:t>
                      </a:r>
                      <a:r>
                        <a:rPr lang="pt-BR" sz="14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0260359"/>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Santa Catarina</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0,0153</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0,0157</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1,6%</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003827973"/>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Rio Grande do Sul</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0,0296</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3,7%</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0,0298</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3,0%</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3061258919"/>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Mato Grosso do Sul</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0,0149</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0,0216</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2,2%</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96669816"/>
                  </a:ext>
                </a:extLst>
              </a:tr>
              <a:tr h="271541">
                <a:tc>
                  <a:txBody>
                    <a:bodyPr/>
                    <a:lstStyle/>
                    <a:p>
                      <a:pPr>
                        <a:lnSpc>
                          <a:spcPct val="107000"/>
                        </a:lnSpc>
                        <a:spcAft>
                          <a:spcPts val="800"/>
                        </a:spcAft>
                      </a:pPr>
                      <a:r>
                        <a:rPr lang="pt-BR" sz="1400" b="1" kern="100" dirty="0">
                          <a:solidFill>
                            <a:srgbClr val="FF0000"/>
                          </a:solidFill>
                          <a:effectLst/>
                          <a:latin typeface="+mn-lt"/>
                          <a:ea typeface="+mn-ea"/>
                          <a:cs typeface="+mn-cs"/>
                        </a:rPr>
                        <a:t>Mato Grosso</a:t>
                      </a:r>
                    </a:p>
                  </a:txBody>
                  <a:tcPr marL="44450" marR="44450" marT="0"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0,0563</a:t>
                      </a:r>
                    </a:p>
                  </a:txBody>
                  <a:tcPr marL="44450" marR="44450" marT="0" marB="0" anchor="b"/>
                </a:tc>
                <a:tc>
                  <a:txBody>
                    <a:bodyPr/>
                    <a:lstStyle/>
                    <a:p>
                      <a:pPr algn="ctr" fontAlgn="b"/>
                      <a:r>
                        <a:rPr lang="pt-BR" sz="1400" b="0" i="0" u="none" strike="noStrike"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7,0%</a:t>
                      </a:r>
                    </a:p>
                  </a:txBody>
                  <a:tcPr marL="4763" marR="4763" marT="4763"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0,1159</a:t>
                      </a:r>
                    </a:p>
                  </a:txBody>
                  <a:tcPr marL="44450" marR="44450" marT="0" marB="0" anchor="b"/>
                </a:tc>
                <a:tc>
                  <a:txBody>
                    <a:bodyPr/>
                    <a:lstStyle/>
                    <a:p>
                      <a:pPr algn="ctr" fontAlgn="b"/>
                      <a:r>
                        <a:rPr lang="pt-BR" sz="1400" b="0" i="0" u="none" strike="noStrike" dirty="0">
                          <a:solidFill>
                            <a:srgbClr val="FF0000"/>
                          </a:solidFill>
                          <a:effectLst/>
                          <a:latin typeface="+mn-lt"/>
                        </a:rPr>
                        <a:t>11,6%</a:t>
                      </a:r>
                    </a:p>
                  </a:txBody>
                  <a:tcPr marL="4763" marR="4763" marT="4763" marB="0" anchor="b"/>
                </a:tc>
                <a:tc>
                  <a:txBody>
                    <a:bodyPr/>
                    <a:lstStyle/>
                    <a:p>
                      <a:pPr algn="ctr">
                        <a:lnSpc>
                          <a:spcPct val="107000"/>
                        </a:lnSpc>
                        <a:spcAft>
                          <a:spcPts val="800"/>
                        </a:spcAft>
                      </a:pPr>
                      <a:r>
                        <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Direct </a:t>
                      </a:r>
                      <a:r>
                        <a:rPr lang="pt-BR" sz="1400"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2347425877"/>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Goiás</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0,0193</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2,4%</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0,0241</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2,4%</a:t>
                      </a:r>
                    </a:p>
                  </a:txBody>
                  <a:tcPr marL="4763" marR="4763" marT="4763" marB="0" anchor="b"/>
                </a:tc>
                <a:tc>
                  <a:txBody>
                    <a:bodyPr/>
                    <a:lstStyle/>
                    <a:p>
                      <a:pPr algn="ctr">
                        <a:lnSpc>
                          <a:spcPct val="107000"/>
                        </a:lnSpc>
                        <a:spcAft>
                          <a:spcPts val="800"/>
                        </a:spcAft>
                      </a:pPr>
                      <a:r>
                        <a:rPr lang="pt-BR" sz="1400" kern="100">
                          <a:solidFill>
                            <a:srgbClr val="000000"/>
                          </a:solidFill>
                          <a:effectLst/>
                          <a:latin typeface="Calibri" panose="020F0502020204030204" pitchFamily="34" charset="0"/>
                          <a:ea typeface="Calibri" panose="020F0502020204030204" pitchFamily="34" charset="0"/>
                          <a:cs typeface="Calibri" panose="020F0502020204030204" pitchFamily="34" charset="0"/>
                        </a:rPr>
                        <a:t>Direct Impact</a:t>
                      </a:r>
                      <a:endParaRPr lang="pt-BR" sz="1400" kern="10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1681426085"/>
                  </a:ext>
                </a:extLst>
              </a:tr>
              <a:tr h="271541">
                <a:tc>
                  <a:txBody>
                    <a:bodyPr/>
                    <a:lstStyle/>
                    <a:p>
                      <a:pPr>
                        <a:lnSpc>
                          <a:spcPct val="107000"/>
                        </a:lnSpc>
                        <a:spcAft>
                          <a:spcPts val="800"/>
                        </a:spcAft>
                      </a:pPr>
                      <a:r>
                        <a:rPr lang="pt-BR" sz="1400" b="1" kern="100" dirty="0">
                          <a:solidFill>
                            <a:schemeClr val="lt1"/>
                          </a:solidFill>
                          <a:effectLst/>
                          <a:latin typeface="+mn-lt"/>
                          <a:ea typeface="+mn-ea"/>
                          <a:cs typeface="+mn-cs"/>
                        </a:rPr>
                        <a:t>Distrito Federal</a:t>
                      </a:r>
                    </a:p>
                  </a:txBody>
                  <a:tcPr marL="44450" marR="44450" marT="0"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0,0063</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0,8%</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0,0038</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tc>
                  <a:txBody>
                    <a:bodyPr/>
                    <a:lstStyle/>
                    <a:p>
                      <a:pPr algn="ctr" fontAlgn="b"/>
                      <a:r>
                        <a:rPr lang="pt-BR" sz="1400" b="0" i="0" u="none" strike="noStrike" dirty="0">
                          <a:solidFill>
                            <a:srgbClr val="000000"/>
                          </a:solidFill>
                          <a:effectLst/>
                          <a:latin typeface="+mn-lt"/>
                        </a:rPr>
                        <a:t>0,4%</a:t>
                      </a:r>
                    </a:p>
                  </a:txBody>
                  <a:tcPr marL="4763" marR="4763" marT="4763" marB="0" anchor="b"/>
                </a:tc>
                <a:tc>
                  <a:txBody>
                    <a:bodyPr/>
                    <a:lstStyle/>
                    <a:p>
                      <a:pPr algn="ctr">
                        <a:lnSpc>
                          <a:spcPct val="107000"/>
                        </a:lnSpc>
                        <a:spcAft>
                          <a:spcPts val="800"/>
                        </a:spcAft>
                      </a:pPr>
                      <a:r>
                        <a:rPr lang="pt-BR" sz="1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Total </a:t>
                      </a:r>
                      <a:r>
                        <a:rPr lang="pt-BR" sz="1400" kern="1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Impact</a:t>
                      </a:r>
                      <a:endParaRPr lang="pt-BR" sz="1400" kern="10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b"/>
                </a:tc>
                <a:extLst>
                  <a:ext uri="{0D108BD9-81ED-4DB2-BD59-A6C34878D82A}">
                    <a16:rowId xmlns:a16="http://schemas.microsoft.com/office/drawing/2014/main" val="1039311293"/>
                  </a:ext>
                </a:extLst>
              </a:tr>
            </a:tbl>
          </a:graphicData>
        </a:graphic>
      </p:graphicFrame>
      <p:sp>
        <p:nvSpPr>
          <p:cNvPr id="3" name="CaixaDeTexto 2">
            <a:extLst>
              <a:ext uri="{FF2B5EF4-FFF2-40B4-BE49-F238E27FC236}">
                <a16:creationId xmlns:a16="http://schemas.microsoft.com/office/drawing/2014/main" id="{4843F038-7926-3A76-2845-7BA991516FF2}"/>
              </a:ext>
            </a:extLst>
          </p:cNvPr>
          <p:cNvSpPr txBox="1"/>
          <p:nvPr/>
        </p:nvSpPr>
        <p:spPr>
          <a:xfrm>
            <a:off x="670181" y="1688875"/>
            <a:ext cx="3963820" cy="3476786"/>
          </a:xfrm>
          <a:prstGeom prst="rect">
            <a:avLst/>
          </a:prstGeom>
          <a:noFill/>
        </p:spPr>
        <p:txBody>
          <a:bodyPr wrap="square" rtlCol="0">
            <a:spAutoFit/>
          </a:bodyPr>
          <a:lstStyle/>
          <a:p>
            <a:pPr algn="just">
              <a:lnSpc>
                <a:spcPct val="150000"/>
              </a:lnSpc>
              <a:spcAft>
                <a:spcPts val="800"/>
              </a:spcAft>
            </a:pPr>
            <a:r>
              <a:rPr lang="en-US" sz="1800" b="1" i="1" dirty="0">
                <a:effectLst/>
                <a:latin typeface="Times New Roman" panose="02020603050405020304" pitchFamily="18" charset="0"/>
                <a:ea typeface="Aptos" panose="020B0004020202020204" pitchFamily="34" charset="0"/>
                <a:cs typeface="Times New Roman" panose="02020603050405020304" pitchFamily="18" charset="0"/>
              </a:rPr>
              <a:t>Direct impacts</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 5 states  </a:t>
            </a:r>
            <a:r>
              <a:rPr lang="en-US" dirty="0">
                <a:latin typeface="Times New Roman" panose="02020603050405020304" pitchFamily="18" charset="0"/>
                <a:ea typeface="Aptos" panose="020B0004020202020204" pitchFamily="34" charset="0"/>
                <a:cs typeface="Times New Roman" panose="02020603050405020304" pitchFamily="18" charset="0"/>
              </a:rPr>
              <a:t>concentrate more than 50% of the emissions due to the </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increase in value-added by all regions.</a:t>
            </a:r>
          </a:p>
          <a:p>
            <a:pPr algn="just">
              <a:lnSpc>
                <a:spcPct val="150000"/>
              </a:lnSpc>
              <a:spcAft>
                <a:spcPts val="800"/>
              </a:spcAft>
            </a:pPr>
            <a:r>
              <a:rPr lang="en-US" sz="1800" b="1" i="1" dirty="0">
                <a:effectLst/>
                <a:latin typeface="Times New Roman" panose="02020603050405020304" pitchFamily="18" charset="0"/>
                <a:ea typeface="Aptos" panose="020B0004020202020204" pitchFamily="34" charset="0"/>
                <a:cs typeface="Times New Roman" panose="02020603050405020304" pitchFamily="18" charset="0"/>
              </a:rPr>
              <a:t>Total impacts</a:t>
            </a:r>
            <a:r>
              <a:rPr lang="en-US" sz="1800" dirty="0">
                <a:effectLst/>
                <a:latin typeface="Times New Roman" panose="02020603050405020304" pitchFamily="18" charset="0"/>
                <a:ea typeface="Aptos" panose="020B0004020202020204" pitchFamily="34" charset="0"/>
                <a:cs typeface="Times New Roman" panose="02020603050405020304" pitchFamily="18" charset="0"/>
              </a:rPr>
              <a:t> – 5 states concentrate more than 50% of total emissions due to an increase in value-added by the corresponding region.</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Imagem 3">
            <a:extLst>
              <a:ext uri="{FF2B5EF4-FFF2-40B4-BE49-F238E27FC236}">
                <a16:creationId xmlns:a16="http://schemas.microsoft.com/office/drawing/2014/main" id="{A1D4A2D6-286B-DADB-297E-FEC9658EADF2}"/>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3030215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DEC2E2-9306-4B89-B565-ECF3CF54DBF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9440ECD8-7FEF-B4B9-D0CE-D2D534F59DEB}"/>
              </a:ext>
            </a:extLst>
          </p:cNvPr>
          <p:cNvSpPr>
            <a:spLocks noGrp="1"/>
          </p:cNvSpPr>
          <p:nvPr>
            <p:ph type="title"/>
          </p:nvPr>
        </p:nvSpPr>
        <p:spPr/>
        <p:txBody>
          <a:bodyPr/>
          <a:lstStyle/>
          <a:p>
            <a:r>
              <a:rPr lang="pt-BR" dirty="0"/>
              <a:t>Regional </a:t>
            </a:r>
            <a:r>
              <a:rPr lang="pt-BR" dirty="0" err="1"/>
              <a:t>Results</a:t>
            </a:r>
            <a:r>
              <a:rPr lang="pt-BR" dirty="0"/>
              <a:t> – </a:t>
            </a:r>
            <a:r>
              <a:rPr lang="pt-BR" dirty="0" err="1"/>
              <a:t>Spatial</a:t>
            </a:r>
            <a:r>
              <a:rPr lang="pt-BR" dirty="0"/>
              <a:t> </a:t>
            </a:r>
            <a:r>
              <a:rPr lang="pt-BR" dirty="0" err="1"/>
              <a:t>Analysis</a:t>
            </a:r>
            <a:endParaRPr lang="pt-BR" dirty="0"/>
          </a:p>
        </p:txBody>
      </p:sp>
      <p:sp>
        <p:nvSpPr>
          <p:cNvPr id="12" name="CaixaDeTexto 11">
            <a:extLst>
              <a:ext uri="{FF2B5EF4-FFF2-40B4-BE49-F238E27FC236}">
                <a16:creationId xmlns:a16="http://schemas.microsoft.com/office/drawing/2014/main" id="{FA402D7E-9CF7-9F5D-47CC-020B7D6AF44E}"/>
              </a:ext>
            </a:extLst>
          </p:cNvPr>
          <p:cNvSpPr txBox="1"/>
          <p:nvPr/>
        </p:nvSpPr>
        <p:spPr>
          <a:xfrm>
            <a:off x="3277073" y="1792919"/>
            <a:ext cx="5781734" cy="646331"/>
          </a:xfrm>
          <a:prstGeom prst="rect">
            <a:avLst/>
          </a:prstGeom>
          <a:noFill/>
        </p:spPr>
        <p:txBody>
          <a:bodyPr wrap="square" rtlCol="0">
            <a:spAutoFit/>
          </a:bodyPr>
          <a:lstStyle/>
          <a:p>
            <a:r>
              <a:rPr lang="en-US" sz="1800" b="1"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Direct and total impact: standard deviation</a:t>
            </a:r>
            <a:endParaRPr lang="pt-BR" sz="1800" dirty="0">
              <a:effectLst/>
              <a:latin typeface="Aptos" panose="020B0004020202020204" pitchFamily="34" charset="0"/>
              <a:ea typeface="Aptos" panose="020B0004020202020204" pitchFamily="34" charset="0"/>
              <a:cs typeface="Times New Roman" panose="02020603050405020304" pitchFamily="18" charset="0"/>
            </a:endParaRPr>
          </a:p>
          <a:p>
            <a:endParaRPr lang="pt-BR" dirty="0"/>
          </a:p>
        </p:txBody>
      </p:sp>
      <p:pic>
        <p:nvPicPr>
          <p:cNvPr id="3" name="Imagem 2" descr="Mapa&#10;&#10;Descrição gerada automaticamente">
            <a:extLst>
              <a:ext uri="{FF2B5EF4-FFF2-40B4-BE49-F238E27FC236}">
                <a16:creationId xmlns:a16="http://schemas.microsoft.com/office/drawing/2014/main" id="{DBD89FF1-DC8E-1904-5BA7-4F11BFCF690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2138869"/>
            <a:ext cx="4944558" cy="3724848"/>
          </a:xfrm>
          <a:prstGeom prst="rect">
            <a:avLst/>
          </a:prstGeom>
        </p:spPr>
      </p:pic>
      <p:pic>
        <p:nvPicPr>
          <p:cNvPr id="6" name="Espaço Reservado para Conteúdo 5" descr="Mapa&#10;&#10;Descrição gerada automaticamente">
            <a:extLst>
              <a:ext uri="{FF2B5EF4-FFF2-40B4-BE49-F238E27FC236}">
                <a16:creationId xmlns:a16="http://schemas.microsoft.com/office/drawing/2014/main" id="{26108FC5-B301-BA63-2AD1-0DC305A554E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39717" y="2297484"/>
            <a:ext cx="4928223" cy="3708000"/>
          </a:xfrm>
          <a:prstGeom prst="rect">
            <a:avLst/>
          </a:prstGeom>
        </p:spPr>
      </p:pic>
      <p:pic>
        <p:nvPicPr>
          <p:cNvPr id="4" name="Imagem 3">
            <a:extLst>
              <a:ext uri="{FF2B5EF4-FFF2-40B4-BE49-F238E27FC236}">
                <a16:creationId xmlns:a16="http://schemas.microsoft.com/office/drawing/2014/main" id="{9D562F40-6D10-5836-B415-A3E9A85C24E8}"/>
              </a:ext>
            </a:extLst>
          </p:cNvPr>
          <p:cNvPicPr>
            <a:picLocks noChangeAspect="1"/>
          </p:cNvPicPr>
          <p:nvPr/>
        </p:nvPicPr>
        <p:blipFill>
          <a:blip r:embed="rId4"/>
          <a:stretch>
            <a:fillRect/>
          </a:stretch>
        </p:blipFill>
        <p:spPr>
          <a:xfrm>
            <a:off x="0" y="5982272"/>
            <a:ext cx="2822657" cy="510603"/>
          </a:xfrm>
          <a:prstGeom prst="rect">
            <a:avLst/>
          </a:prstGeom>
        </p:spPr>
      </p:pic>
    </p:spTree>
    <p:extLst>
      <p:ext uri="{BB962C8B-B14F-4D97-AF65-F5344CB8AC3E}">
        <p14:creationId xmlns:p14="http://schemas.microsoft.com/office/powerpoint/2010/main" val="492820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6C048-2CFE-DDB4-FE91-A0712F2FDD6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7B316C1-E4A9-4118-B15F-2DDFDD105661}"/>
              </a:ext>
            </a:extLst>
          </p:cNvPr>
          <p:cNvSpPr>
            <a:spLocks noGrp="1"/>
          </p:cNvSpPr>
          <p:nvPr>
            <p:ph type="title"/>
          </p:nvPr>
        </p:nvSpPr>
        <p:spPr/>
        <p:txBody>
          <a:bodyPr/>
          <a:lstStyle/>
          <a:p>
            <a:r>
              <a:rPr lang="pt-BR" dirty="0"/>
              <a:t>Regional </a:t>
            </a:r>
            <a:r>
              <a:rPr lang="pt-BR" dirty="0" err="1"/>
              <a:t>Results</a:t>
            </a:r>
            <a:r>
              <a:rPr lang="pt-BR" dirty="0"/>
              <a:t> – </a:t>
            </a:r>
            <a:r>
              <a:rPr lang="pt-BR" dirty="0" err="1"/>
              <a:t>Spatial</a:t>
            </a:r>
            <a:r>
              <a:rPr lang="pt-BR" dirty="0"/>
              <a:t> </a:t>
            </a:r>
            <a:r>
              <a:rPr lang="pt-BR" dirty="0" err="1"/>
              <a:t>Analysis</a:t>
            </a:r>
            <a:endParaRPr lang="pt-BR" dirty="0"/>
          </a:p>
        </p:txBody>
      </p:sp>
      <p:sp>
        <p:nvSpPr>
          <p:cNvPr id="12" name="CaixaDeTexto 11">
            <a:extLst>
              <a:ext uri="{FF2B5EF4-FFF2-40B4-BE49-F238E27FC236}">
                <a16:creationId xmlns:a16="http://schemas.microsoft.com/office/drawing/2014/main" id="{9C485BA9-AD84-18B8-8DC8-28148AEF9495}"/>
              </a:ext>
            </a:extLst>
          </p:cNvPr>
          <p:cNvSpPr txBox="1"/>
          <p:nvPr/>
        </p:nvSpPr>
        <p:spPr>
          <a:xfrm>
            <a:off x="3277072" y="1316153"/>
            <a:ext cx="5781734" cy="369332"/>
          </a:xfrm>
          <a:prstGeom prst="rect">
            <a:avLst/>
          </a:prstGeom>
          <a:noFill/>
        </p:spPr>
        <p:txBody>
          <a:bodyPr wrap="square" rtlCol="0">
            <a:spAutoFit/>
          </a:bodyPr>
          <a:lstStyle/>
          <a:p>
            <a:r>
              <a:rPr lang="en-US" sz="1800" b="1" kern="0" dirty="0">
                <a:solidFill>
                  <a:srgbClr val="000000"/>
                </a:solidFill>
                <a:effectLst/>
                <a:latin typeface="Times New Roman" panose="02020603050405020304" pitchFamily="18" charset="0"/>
                <a:ea typeface="Aptos" panose="020B0004020202020204" pitchFamily="34" charset="0"/>
              </a:rPr>
              <a:t>- </a:t>
            </a:r>
            <a:r>
              <a:rPr lang="en-US" sz="1800" b="1" kern="0" dirty="0">
                <a:effectLst/>
                <a:latin typeface="Times New Roman" panose="02020603050405020304" pitchFamily="18" charset="0"/>
                <a:ea typeface="Aptos" panose="020B0004020202020204" pitchFamily="34" charset="0"/>
              </a:rPr>
              <a:t>Local univariate Moran: direct and total impact</a:t>
            </a:r>
            <a:endParaRPr lang="pt-BR" dirty="0"/>
          </a:p>
        </p:txBody>
      </p:sp>
      <p:sp>
        <p:nvSpPr>
          <p:cNvPr id="10" name="CaixaDeTexto 9">
            <a:extLst>
              <a:ext uri="{FF2B5EF4-FFF2-40B4-BE49-F238E27FC236}">
                <a16:creationId xmlns:a16="http://schemas.microsoft.com/office/drawing/2014/main" id="{2BF75000-4BD4-631F-473C-120958EA3303}"/>
              </a:ext>
            </a:extLst>
          </p:cNvPr>
          <p:cNvSpPr txBox="1"/>
          <p:nvPr/>
        </p:nvSpPr>
        <p:spPr>
          <a:xfrm>
            <a:off x="619060" y="5732980"/>
            <a:ext cx="4475448" cy="369332"/>
          </a:xfrm>
          <a:prstGeom prst="rect">
            <a:avLst/>
          </a:prstGeom>
          <a:noFill/>
        </p:spPr>
        <p:txBody>
          <a:bodyPr wrap="square" rtlCol="0">
            <a:spAutoFit/>
          </a:bodyPr>
          <a:lstStyle/>
          <a:p>
            <a:pPr algn="ctr"/>
            <a:r>
              <a:rPr lang="pt-BR" dirty="0"/>
              <a:t>Inter-regional </a:t>
            </a:r>
            <a:r>
              <a:rPr lang="pt-BR" dirty="0" err="1"/>
              <a:t>pressures</a:t>
            </a:r>
            <a:endParaRPr lang="pt-BR" dirty="0"/>
          </a:p>
        </p:txBody>
      </p:sp>
      <p:sp>
        <p:nvSpPr>
          <p:cNvPr id="13" name="CaixaDeTexto 12">
            <a:extLst>
              <a:ext uri="{FF2B5EF4-FFF2-40B4-BE49-F238E27FC236}">
                <a16:creationId xmlns:a16="http://schemas.microsoft.com/office/drawing/2014/main" id="{81FCD56E-CBF8-BD67-01ED-AF313F10F5E6}"/>
              </a:ext>
            </a:extLst>
          </p:cNvPr>
          <p:cNvSpPr txBox="1"/>
          <p:nvPr/>
        </p:nvSpPr>
        <p:spPr>
          <a:xfrm>
            <a:off x="6615679" y="5743387"/>
            <a:ext cx="4475448" cy="369332"/>
          </a:xfrm>
          <a:prstGeom prst="rect">
            <a:avLst/>
          </a:prstGeom>
          <a:noFill/>
        </p:spPr>
        <p:txBody>
          <a:bodyPr wrap="square" rtlCol="0">
            <a:spAutoFit/>
          </a:bodyPr>
          <a:lstStyle/>
          <a:p>
            <a:pPr algn="ctr"/>
            <a:r>
              <a:rPr lang="pt-BR" dirty="0" err="1"/>
              <a:t>Intra-regional</a:t>
            </a:r>
            <a:r>
              <a:rPr lang="pt-BR" dirty="0"/>
              <a:t> </a:t>
            </a:r>
            <a:r>
              <a:rPr lang="pt-BR" dirty="0" err="1"/>
              <a:t>pressures</a:t>
            </a:r>
            <a:endParaRPr lang="pt-BR" dirty="0"/>
          </a:p>
        </p:txBody>
      </p:sp>
      <p:pic>
        <p:nvPicPr>
          <p:cNvPr id="5" name="Imagem 4" descr="Mapa&#10;&#10;Descrição gerada automaticamente">
            <a:extLst>
              <a:ext uri="{FF2B5EF4-FFF2-40B4-BE49-F238E27FC236}">
                <a16:creationId xmlns:a16="http://schemas.microsoft.com/office/drawing/2014/main" id="{32636379-1F9C-B99A-404A-DF4664C4E0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5975" y="1997365"/>
            <a:ext cx="4922193" cy="3708000"/>
          </a:xfrm>
          <a:prstGeom prst="rect">
            <a:avLst/>
          </a:prstGeom>
        </p:spPr>
      </p:pic>
      <p:pic>
        <p:nvPicPr>
          <p:cNvPr id="7" name="Imagem 6" descr="Mapa&#10;&#10;Descrição gerada automaticamente">
            <a:extLst>
              <a:ext uri="{FF2B5EF4-FFF2-40B4-BE49-F238E27FC236}">
                <a16:creationId xmlns:a16="http://schemas.microsoft.com/office/drawing/2014/main" id="{DCC4A5D1-89DF-E9A7-E6FB-E7A4387788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96319" y="1997365"/>
            <a:ext cx="4922193" cy="3708000"/>
          </a:xfrm>
          <a:prstGeom prst="rect">
            <a:avLst/>
          </a:prstGeom>
        </p:spPr>
      </p:pic>
      <p:pic>
        <p:nvPicPr>
          <p:cNvPr id="3" name="Imagem 2">
            <a:extLst>
              <a:ext uri="{FF2B5EF4-FFF2-40B4-BE49-F238E27FC236}">
                <a16:creationId xmlns:a16="http://schemas.microsoft.com/office/drawing/2014/main" id="{A0BB38CE-6F42-D439-2B39-68EB5E2B3DE1}"/>
              </a:ext>
            </a:extLst>
          </p:cNvPr>
          <p:cNvPicPr>
            <a:picLocks noChangeAspect="1"/>
          </p:cNvPicPr>
          <p:nvPr/>
        </p:nvPicPr>
        <p:blipFill>
          <a:blip r:embed="rId4"/>
          <a:stretch>
            <a:fillRect/>
          </a:stretch>
        </p:blipFill>
        <p:spPr>
          <a:xfrm>
            <a:off x="0" y="5982272"/>
            <a:ext cx="2822657" cy="510603"/>
          </a:xfrm>
          <a:prstGeom prst="rect">
            <a:avLst/>
          </a:prstGeom>
        </p:spPr>
      </p:pic>
    </p:spTree>
    <p:extLst>
      <p:ext uri="{BB962C8B-B14F-4D97-AF65-F5344CB8AC3E}">
        <p14:creationId xmlns:p14="http://schemas.microsoft.com/office/powerpoint/2010/main" val="680735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E1162F-AFEE-46AB-A16F-2DA233A16D10}"/>
              </a:ext>
            </a:extLst>
          </p:cNvPr>
          <p:cNvSpPr>
            <a:spLocks noGrp="1"/>
          </p:cNvSpPr>
          <p:nvPr>
            <p:ph type="title"/>
          </p:nvPr>
        </p:nvSpPr>
        <p:spPr/>
        <p:txBody>
          <a:bodyPr/>
          <a:lstStyle/>
          <a:p>
            <a:r>
              <a:rPr lang="pt-BR" dirty="0" err="1"/>
              <a:t>Introduction</a:t>
            </a:r>
            <a:endParaRPr lang="pt-BR" dirty="0"/>
          </a:p>
        </p:txBody>
      </p:sp>
      <p:sp>
        <p:nvSpPr>
          <p:cNvPr id="3" name="Espaço Reservado para Conteúdo 2">
            <a:extLst>
              <a:ext uri="{FF2B5EF4-FFF2-40B4-BE49-F238E27FC236}">
                <a16:creationId xmlns:a16="http://schemas.microsoft.com/office/drawing/2014/main" id="{059CAB5D-88CF-45D3-B6C7-25649480FC59}"/>
              </a:ext>
            </a:extLst>
          </p:cNvPr>
          <p:cNvSpPr>
            <a:spLocks noGrp="1"/>
          </p:cNvSpPr>
          <p:nvPr>
            <p:ph idx="1"/>
          </p:nvPr>
        </p:nvSpPr>
        <p:spPr/>
        <p:txBody>
          <a:bodyPr>
            <a:normAutofit fontScale="92500"/>
          </a:bodyPr>
          <a:lstStyle/>
          <a:p>
            <a:r>
              <a:rPr lang="en-US" dirty="0"/>
              <a:t>Brazil emitted 2.3 billion gross tons of greenhouse gases in 2022.</a:t>
            </a:r>
          </a:p>
          <a:p>
            <a:endParaRPr lang="en-US" dirty="0"/>
          </a:p>
          <a:p>
            <a:r>
              <a:rPr lang="en-US" dirty="0"/>
              <a:t>Deforestation, the main responsible for greenhouse gas emissions in Brazil.</a:t>
            </a:r>
          </a:p>
          <a:p>
            <a:pPr lvl="1"/>
            <a:r>
              <a:rPr lang="en-US" sz="1800" kern="0" dirty="0">
                <a:effectLst/>
                <a:latin typeface="Times New Roman" panose="02020603050405020304" pitchFamily="18" charset="0"/>
                <a:ea typeface="Aptos" panose="020B0004020202020204" pitchFamily="34" charset="0"/>
              </a:rPr>
              <a:t>In 2022, the destruction of forests emitted 1.12 billion gross tons of carbon dioxide, corresponding to 48% of Brazilian emissions</a:t>
            </a:r>
          </a:p>
          <a:p>
            <a:pPr lvl="1"/>
            <a:r>
              <a:rPr lang="en-US" sz="1800" kern="0" dirty="0">
                <a:effectLst/>
                <a:latin typeface="Times New Roman" panose="02020603050405020304" pitchFamily="18" charset="0"/>
                <a:ea typeface="Aptos" panose="020B0004020202020204" pitchFamily="34" charset="0"/>
              </a:rPr>
              <a:t>In 2021, deforestation emitted 1.32 billion tons of greenhouse gases, representing 50% of the total of Brazilian emissions.</a:t>
            </a:r>
          </a:p>
          <a:p>
            <a:pPr marL="228600" lvl="1">
              <a:spcBef>
                <a:spcPts val="1000"/>
              </a:spcBef>
            </a:pPr>
            <a:endParaRPr lang="en-US" sz="2800" dirty="0"/>
          </a:p>
          <a:p>
            <a:pPr marL="228600" lvl="1">
              <a:spcBef>
                <a:spcPts val="1000"/>
              </a:spcBef>
            </a:pPr>
            <a:r>
              <a:rPr lang="en-US" sz="2800" dirty="0"/>
              <a:t>The amount of greenhouse gases from agriculture grew. </a:t>
            </a:r>
          </a:p>
          <a:p>
            <a:pPr marL="685800" lvl="2">
              <a:spcBef>
                <a:spcPts val="1000"/>
              </a:spcBef>
            </a:pPr>
            <a:r>
              <a:rPr lang="en-US" sz="2400" dirty="0"/>
              <a:t>In 2022, the sector emitted 617.2 million tons of greenhouse gases, an increase of 3.2% compared to 2021, when 598.3 million tons were emitted. </a:t>
            </a:r>
          </a:p>
          <a:p>
            <a:pPr lvl="1"/>
            <a:endParaRPr lang="pt-BR" dirty="0"/>
          </a:p>
        </p:txBody>
      </p:sp>
      <p:pic>
        <p:nvPicPr>
          <p:cNvPr id="4" name="Imagem 3">
            <a:extLst>
              <a:ext uri="{FF2B5EF4-FFF2-40B4-BE49-F238E27FC236}">
                <a16:creationId xmlns:a16="http://schemas.microsoft.com/office/drawing/2014/main" id="{0B39322A-8E46-FA71-D517-3F71A8ADC884}"/>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3542480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9905BF-CA2D-D342-8352-58E8F862B49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0332653-732E-AC67-FBF4-5DBFDA37743C}"/>
              </a:ext>
            </a:extLst>
          </p:cNvPr>
          <p:cNvSpPr>
            <a:spLocks noGrp="1"/>
          </p:cNvSpPr>
          <p:nvPr>
            <p:ph type="title"/>
          </p:nvPr>
        </p:nvSpPr>
        <p:spPr/>
        <p:txBody>
          <a:bodyPr/>
          <a:lstStyle/>
          <a:p>
            <a:r>
              <a:rPr lang="pt-BR" dirty="0"/>
              <a:t>Regional </a:t>
            </a:r>
            <a:r>
              <a:rPr lang="pt-BR" dirty="0" err="1"/>
              <a:t>Results</a:t>
            </a:r>
            <a:r>
              <a:rPr lang="pt-BR" dirty="0"/>
              <a:t> - </a:t>
            </a:r>
            <a:r>
              <a:rPr lang="pt-BR" dirty="0" err="1"/>
              <a:t>Typology</a:t>
            </a:r>
            <a:endParaRPr lang="pt-BR" dirty="0"/>
          </a:p>
        </p:txBody>
      </p:sp>
      <p:graphicFrame>
        <p:nvGraphicFramePr>
          <p:cNvPr id="4" name="Espaço Reservado para Conteúdo 3">
            <a:extLst>
              <a:ext uri="{FF2B5EF4-FFF2-40B4-BE49-F238E27FC236}">
                <a16:creationId xmlns:a16="http://schemas.microsoft.com/office/drawing/2014/main" id="{8E2FE22F-041F-F6B3-EB16-F68314E13DA5}"/>
              </a:ext>
            </a:extLst>
          </p:cNvPr>
          <p:cNvGraphicFramePr>
            <a:graphicFrameLocks noGrp="1"/>
          </p:cNvGraphicFramePr>
          <p:nvPr>
            <p:ph idx="1"/>
            <p:extLst>
              <p:ext uri="{D42A27DB-BD31-4B8C-83A1-F6EECF244321}">
                <p14:modId xmlns:p14="http://schemas.microsoft.com/office/powerpoint/2010/main" val="413795718"/>
              </p:ext>
            </p:extLst>
          </p:nvPr>
        </p:nvGraphicFramePr>
        <p:xfrm>
          <a:off x="823528" y="1337188"/>
          <a:ext cx="9028046" cy="4094100"/>
        </p:xfrm>
        <a:graphic>
          <a:graphicData uri="http://schemas.openxmlformats.org/drawingml/2006/table">
            <a:tbl>
              <a:tblPr firstRow="1" bandRow="1">
                <a:tableStyleId>{5C22544A-7EE6-4342-B048-85BDC9FD1C3A}</a:tableStyleId>
              </a:tblPr>
              <a:tblGrid>
                <a:gridCol w="1516901">
                  <a:extLst>
                    <a:ext uri="{9D8B030D-6E8A-4147-A177-3AD203B41FA5}">
                      <a16:colId xmlns:a16="http://schemas.microsoft.com/office/drawing/2014/main" val="3522261848"/>
                    </a:ext>
                  </a:extLst>
                </a:gridCol>
                <a:gridCol w="1502229">
                  <a:extLst>
                    <a:ext uri="{9D8B030D-6E8A-4147-A177-3AD203B41FA5}">
                      <a16:colId xmlns:a16="http://schemas.microsoft.com/office/drawing/2014/main" val="2681190046"/>
                    </a:ext>
                  </a:extLst>
                </a:gridCol>
                <a:gridCol w="1502229">
                  <a:extLst>
                    <a:ext uri="{9D8B030D-6E8A-4147-A177-3AD203B41FA5}">
                      <a16:colId xmlns:a16="http://schemas.microsoft.com/office/drawing/2014/main" val="142645294"/>
                    </a:ext>
                  </a:extLst>
                </a:gridCol>
                <a:gridCol w="1502229">
                  <a:extLst>
                    <a:ext uri="{9D8B030D-6E8A-4147-A177-3AD203B41FA5}">
                      <a16:colId xmlns:a16="http://schemas.microsoft.com/office/drawing/2014/main" val="2275314234"/>
                    </a:ext>
                  </a:extLst>
                </a:gridCol>
                <a:gridCol w="1502229">
                  <a:extLst>
                    <a:ext uri="{9D8B030D-6E8A-4147-A177-3AD203B41FA5}">
                      <a16:colId xmlns:a16="http://schemas.microsoft.com/office/drawing/2014/main" val="3742914990"/>
                    </a:ext>
                  </a:extLst>
                </a:gridCol>
                <a:gridCol w="1502229">
                  <a:extLst>
                    <a:ext uri="{9D8B030D-6E8A-4147-A177-3AD203B41FA5}">
                      <a16:colId xmlns:a16="http://schemas.microsoft.com/office/drawing/2014/main" val="825242053"/>
                    </a:ext>
                  </a:extLst>
                </a:gridCol>
              </a:tblGrid>
              <a:tr h="370840">
                <a:tc>
                  <a:txBody>
                    <a:bodyPr/>
                    <a:lstStyle/>
                    <a:p>
                      <a:pPr algn="ctr"/>
                      <a:endParaRPr lang="pt-BR"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tcPr>
                </a:tc>
                <a:tc>
                  <a:txBody>
                    <a:bodyPr/>
                    <a:lstStyle/>
                    <a:p>
                      <a:pPr algn="ctr"/>
                      <a:endParaRPr lang="pt-BR"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fontAlgn="b"/>
                      <a:r>
                        <a:rPr lang="pt-BR" sz="1800" b="1" i="0" u="none" strike="noStrike" dirty="0">
                          <a:solidFill>
                            <a:srgbClr val="000000"/>
                          </a:solidFill>
                          <a:effectLst/>
                          <a:latin typeface="Calibri" panose="020F0502020204030204" pitchFamily="34" charset="0"/>
                        </a:rPr>
                        <a:t>Direct </a:t>
                      </a:r>
                      <a:r>
                        <a:rPr lang="pt-BR" sz="1800" b="1" i="0" u="none" strike="noStrike" dirty="0" err="1">
                          <a:solidFill>
                            <a:srgbClr val="000000"/>
                          </a:solidFill>
                          <a:effectLst/>
                          <a:latin typeface="Calibri" panose="020F0502020204030204" pitchFamily="34" charset="0"/>
                        </a:rPr>
                        <a:t>Impact</a:t>
                      </a:r>
                      <a:endParaRPr lang="pt-BR" sz="1800" b="1"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442618485"/>
                  </a:ext>
                </a:extLst>
              </a:tr>
              <a:tr h="370840">
                <a:tc>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pt-BR"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4th.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3rd.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2nd.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pt-BR" sz="1800" b="1" kern="1200" dirty="0">
                          <a:solidFill>
                            <a:schemeClr val="dk1"/>
                          </a:solidFill>
                          <a:latin typeface="+mn-lt"/>
                          <a:ea typeface="+mn-ea"/>
                          <a:cs typeface="+mn-cs"/>
                        </a:rPr>
                        <a:t>1st </a:t>
                      </a:r>
                      <a:r>
                        <a:rPr lang="pt-BR" sz="1800" b="1" kern="1200" dirty="0" err="1">
                          <a:solidFill>
                            <a:schemeClr val="dk1"/>
                          </a:solidFill>
                          <a:latin typeface="+mn-lt"/>
                          <a:ea typeface="+mn-ea"/>
                          <a:cs typeface="+mn-cs"/>
                        </a:rPr>
                        <a:t>Quartile</a:t>
                      </a:r>
                      <a:endParaRPr lang="pt-BR" sz="1800" b="1" kern="1200" dirty="0">
                        <a:solidFill>
                          <a:schemeClr val="dk1"/>
                        </a:solidFill>
                        <a:latin typeface="+mn-lt"/>
                        <a:ea typeface="+mn-ea"/>
                        <a:cs typeface="+mn-cs"/>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7525863"/>
                  </a:ext>
                </a:extLst>
              </a:tr>
              <a:tr h="370840">
                <a:tc rowSpan="8">
                  <a:txBody>
                    <a:bodyPr/>
                    <a:lstStyle/>
                    <a:p>
                      <a:pPr algn="ctr"/>
                      <a:r>
                        <a:rPr lang="pt-BR" b="1" dirty="0"/>
                        <a:t>Total </a:t>
                      </a:r>
                      <a:r>
                        <a:rPr lang="pt-BR" b="1" dirty="0" err="1"/>
                        <a:t>Impact</a:t>
                      </a:r>
                      <a:endParaRPr lang="pt-BR" b="1" dirty="0"/>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pt-BR" b="1" dirty="0"/>
                        <a:t>4th </a:t>
                      </a:r>
                      <a:r>
                        <a:rPr lang="pt-BR" b="1" dirty="0" err="1"/>
                        <a:t>Quartile</a:t>
                      </a:r>
                      <a:endParaRPr lang="pt-B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pt-BR" sz="1800" kern="100" dirty="0">
                          <a:solidFill>
                            <a:srgbClr val="000000"/>
                          </a:solidFill>
                          <a:effectLst/>
                          <a:latin typeface="+mn-lt"/>
                          <a:ea typeface="Times New Roman" panose="02020603050405020304" pitchFamily="18" charset="0"/>
                          <a:cs typeface="Times New Roman" panose="02020603050405020304" pitchFamily="18" charset="0"/>
                        </a:rPr>
                        <a:t>RO; AM; PA; MG; SP; MT</a:t>
                      </a:r>
                      <a:endParaRPr lang="pt-BR" sz="1800" kern="100" dirty="0">
                        <a:effectLst/>
                        <a:latin typeface="+mn-lt"/>
                        <a:ea typeface="Aptos" panose="020B0004020202020204" pitchFamily="34" charset="0"/>
                        <a:cs typeface="Times New Roman" panose="02020603050405020304" pitchFamily="18" charset="0"/>
                      </a:endParaRPr>
                    </a:p>
                  </a:txBody>
                  <a:tcPr marL="44450" marR="444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RJ</a:t>
                      </a:r>
                      <a:r>
                        <a:rPr lang="pt-BR" sz="1100" b="0" i="0" u="none" strike="noStrike" dirty="0">
                          <a:solidFill>
                            <a:srgbClr val="000000"/>
                          </a:solidFill>
                          <a:effectLst/>
                          <a:latin typeface="Calibri" panose="020F0502020204030204" pitchFamily="34" charset="0"/>
                        </a:rPr>
                        <a:t>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55</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pt-BR" sz="1800" b="0" i="0" u="none" strike="noStrike" dirty="0">
                          <a:solidFill>
                            <a:srgbClr val="000000"/>
                          </a:solidFill>
                          <a:effectLst/>
                          <a:latin typeface="Calibri" panose="020F0502020204030204" pitchFamily="34" charset="0"/>
                        </a:rPr>
                        <a:t>53, 59</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00082227"/>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pt-BR" sz="1800" kern="100" dirty="0">
                          <a:solidFill>
                            <a:srgbClr val="000000"/>
                          </a:solidFill>
                          <a:effectLst/>
                          <a:latin typeface="+mn-lt"/>
                          <a:ea typeface="Times New Roman" panose="02020603050405020304" pitchFamily="18" charset="0"/>
                          <a:cs typeface="Times New Roman" panose="02020603050405020304" pitchFamily="18" charset="0"/>
                        </a:rPr>
                        <a:t>Total - 0,5033</a:t>
                      </a:r>
                      <a:endParaRPr lang="pt-BR" sz="1800" kern="100" dirty="0">
                        <a:effectLst/>
                        <a:latin typeface="+mn-lt"/>
                        <a:ea typeface="Aptos" panose="020B0004020202020204" pitchFamily="34" charset="0"/>
                        <a:cs typeface="Times New Roman" panose="02020603050405020304" pitchFamily="18" charset="0"/>
                      </a:endParaRPr>
                    </a:p>
                  </a:txBody>
                  <a:tcPr marL="44450" marR="444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93406112"/>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pt-BR" sz="1800" kern="100" dirty="0">
                          <a:solidFill>
                            <a:srgbClr val="000000"/>
                          </a:solidFill>
                          <a:effectLst/>
                          <a:latin typeface="+mn-lt"/>
                          <a:ea typeface="Times New Roman" panose="02020603050405020304" pitchFamily="18" charset="0"/>
                          <a:cs typeface="Times New Roman" panose="02020603050405020304" pitchFamily="18" charset="0"/>
                        </a:rPr>
                        <a:t>Direct - 0,6560</a:t>
                      </a:r>
                      <a:endParaRPr lang="pt-BR" sz="1800" kern="100" dirty="0">
                        <a:effectLst/>
                        <a:latin typeface="+mn-lt"/>
                        <a:ea typeface="Aptos" panose="020B0004020202020204" pitchFamily="34" charset="0"/>
                        <a:cs typeface="Times New Roman" panose="02020603050405020304" pitchFamily="18" charset="0"/>
                      </a:endParaRPr>
                    </a:p>
                  </a:txBody>
                  <a:tcPr marL="44450" marR="444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pt-BR" sz="1100" b="0" i="0" u="none" strike="noStrike" dirty="0">
                        <a:solidFill>
                          <a:srgbClr val="000000"/>
                        </a:solidFill>
                        <a:effectLst/>
                        <a:latin typeface="Calibri" panose="020F0502020204030204" pitchFamily="34" charset="0"/>
                      </a:endParaRPr>
                    </a:p>
                  </a:txBody>
                  <a:tcPr marL="4763" marR="4763" marT="476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15856932"/>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pt-BR" b="1" dirty="0"/>
                        <a:t>3rd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MA</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TO; BA; RS; GO</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PR</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2540470"/>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pt-BR" b="1" dirty="0"/>
                        <a:t>2nd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b="0" i="0" u="none" strike="noStrike" dirty="0">
                          <a:solidFill>
                            <a:srgbClr val="000000"/>
                          </a:solidFill>
                          <a:effectLst/>
                          <a:latin typeface="Calibri" panose="020F0502020204030204" pitchFamily="34" charset="0"/>
                        </a:rPr>
                        <a:t>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AC; MS</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PI; CE; ES; SC</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t-BR" sz="1800" kern="1200" dirty="0">
                          <a:solidFill>
                            <a:schemeClr val="dk1"/>
                          </a:solidFill>
                          <a:effectLst/>
                          <a:latin typeface="+mn-lt"/>
                          <a:ea typeface="+mn-ea"/>
                          <a:cs typeface="+mn-cs"/>
                        </a:rPr>
                        <a:t>PE</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9016686"/>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pt-BR" sz="1800" kern="1200" dirty="0">
                          <a:solidFill>
                            <a:schemeClr val="dk1"/>
                          </a:solidFill>
                          <a:effectLst/>
                          <a:latin typeface="+mn-lt"/>
                          <a:ea typeface="+mn-ea"/>
                          <a:cs typeface="+mn-cs"/>
                        </a:rPr>
                        <a:t>RR</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pt-BR" sz="1800" kern="1200" dirty="0">
                          <a:solidFill>
                            <a:schemeClr val="dk1"/>
                          </a:solidFill>
                          <a:effectLst/>
                          <a:latin typeface="+mn-lt"/>
                          <a:ea typeface="+mn-ea"/>
                          <a:cs typeface="+mn-cs"/>
                        </a:rPr>
                        <a:t>AP; RN; PB; AL; SE; DF</a:t>
                      </a:r>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78417184"/>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b="1" dirty="0"/>
                        <a:t>1st </a:t>
                      </a:r>
                      <a:r>
                        <a:rPr lang="pt-BR" b="1" dirty="0" err="1"/>
                        <a:t>Quartile</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pt-BR" sz="1800" b="1" i="0" u="none" strike="noStrike" dirty="0">
                          <a:solidFill>
                            <a:srgbClr val="000000"/>
                          </a:solidFill>
                          <a:effectLst/>
                          <a:latin typeface="Calibri" panose="020F0502020204030204" pitchFamily="34" charset="0"/>
                        </a:rPr>
                        <a:t>Total =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50914884"/>
                  </a:ext>
                </a:extLst>
              </a:tr>
              <a:tr h="370840">
                <a:tc vMerge="1">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endParaRPr lang="pt-BR" sz="1800" b="0" i="0" u="none" strike="noStrike" dirty="0">
                        <a:solidFill>
                          <a:srgbClr val="000000"/>
                        </a:solidFill>
                        <a:effectLst/>
                        <a:latin typeface="Calibri" panose="020F0502020204030204" pitchFamily="34" charset="0"/>
                      </a:endParaRP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pt-BR" sz="1800" b="1" i="0" u="none" strike="noStrike" dirty="0">
                          <a:solidFill>
                            <a:srgbClr val="000000"/>
                          </a:solidFill>
                          <a:effectLst/>
                          <a:latin typeface="Calibri" panose="020F0502020204030204" pitchFamily="34" charset="0"/>
                        </a:rPr>
                        <a:t>Direct = </a:t>
                      </a:r>
                    </a:p>
                  </a:txBody>
                  <a:tcPr marL="4763" marR="4763" marT="476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3852537"/>
                  </a:ext>
                </a:extLst>
              </a:tr>
            </a:tbl>
          </a:graphicData>
        </a:graphic>
      </p:graphicFrame>
      <p:sp>
        <p:nvSpPr>
          <p:cNvPr id="5" name="CaixaDeTexto 4">
            <a:extLst>
              <a:ext uri="{FF2B5EF4-FFF2-40B4-BE49-F238E27FC236}">
                <a16:creationId xmlns:a16="http://schemas.microsoft.com/office/drawing/2014/main" id="{1EAB52AC-AC08-EBD7-8059-8B169B82AA9C}"/>
              </a:ext>
            </a:extLst>
          </p:cNvPr>
          <p:cNvSpPr txBox="1"/>
          <p:nvPr/>
        </p:nvSpPr>
        <p:spPr>
          <a:xfrm>
            <a:off x="10206067" y="1891275"/>
            <a:ext cx="1675453" cy="1477328"/>
          </a:xfrm>
          <a:prstGeom prst="rect">
            <a:avLst/>
          </a:prstGeom>
          <a:noFill/>
        </p:spPr>
        <p:txBody>
          <a:bodyPr wrap="square" rtlCol="0">
            <a:spAutoFit/>
          </a:bodyPr>
          <a:lstStyle/>
          <a:p>
            <a:pPr algn="ctr"/>
            <a:r>
              <a:rPr lang="en-US" sz="1800" kern="0" dirty="0">
                <a:effectLst/>
                <a:latin typeface="Times New Roman" panose="02020603050405020304" pitchFamily="18" charset="0"/>
                <a:ea typeface="Aptos" panose="020B0004020202020204" pitchFamily="34" charset="0"/>
              </a:rPr>
              <a:t>Regional classification according to direct and total impact</a:t>
            </a:r>
            <a:endParaRPr lang="pt-BR" dirty="0"/>
          </a:p>
        </p:txBody>
      </p:sp>
      <p:sp>
        <p:nvSpPr>
          <p:cNvPr id="3" name="Elipse 2">
            <a:extLst>
              <a:ext uri="{FF2B5EF4-FFF2-40B4-BE49-F238E27FC236}">
                <a16:creationId xmlns:a16="http://schemas.microsoft.com/office/drawing/2014/main" id="{06422F4F-631C-EE4E-EA21-4A7FE2BFDDA6}"/>
              </a:ext>
            </a:extLst>
          </p:cNvPr>
          <p:cNvSpPr/>
          <p:nvPr/>
        </p:nvSpPr>
        <p:spPr>
          <a:xfrm>
            <a:off x="3419061" y="1760646"/>
            <a:ext cx="2379712" cy="2033263"/>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a:extLst>
              <a:ext uri="{FF2B5EF4-FFF2-40B4-BE49-F238E27FC236}">
                <a16:creationId xmlns:a16="http://schemas.microsoft.com/office/drawing/2014/main" id="{AD469568-C9B9-3CA7-A351-8910A7F39564}"/>
              </a:ext>
            </a:extLst>
          </p:cNvPr>
          <p:cNvSpPr txBox="1"/>
          <p:nvPr/>
        </p:nvSpPr>
        <p:spPr>
          <a:xfrm>
            <a:off x="5577272" y="961314"/>
            <a:ext cx="3526971" cy="1200329"/>
          </a:xfrm>
          <a:prstGeom prst="rect">
            <a:avLst/>
          </a:prstGeom>
          <a:solidFill>
            <a:schemeClr val="accent1">
              <a:lumMod val="20000"/>
              <a:lumOff val="80000"/>
            </a:schemeClr>
          </a:solidFill>
          <a:ln w="28575">
            <a:solidFill>
              <a:srgbClr val="FF0000"/>
            </a:solidFill>
          </a:ln>
        </p:spPr>
        <p:txBody>
          <a:bodyPr wrap="square" rtlCol="0">
            <a:spAutoFit/>
          </a:bodyPr>
          <a:lstStyle/>
          <a:p>
            <a:pPr algn="ctr"/>
            <a:r>
              <a:rPr lang="en-US" dirty="0"/>
              <a:t>An 1% increase in the economy's income implies a variation of 0.6560% in total direct emissions in this set of regions.</a:t>
            </a:r>
            <a:endParaRPr lang="pt-BR" dirty="0"/>
          </a:p>
        </p:txBody>
      </p:sp>
      <p:sp>
        <p:nvSpPr>
          <p:cNvPr id="7" name="CaixaDeTexto 6">
            <a:extLst>
              <a:ext uri="{FF2B5EF4-FFF2-40B4-BE49-F238E27FC236}">
                <a16:creationId xmlns:a16="http://schemas.microsoft.com/office/drawing/2014/main" id="{C46F0430-F80D-BB3B-92C0-AE80311AC206}"/>
              </a:ext>
            </a:extLst>
          </p:cNvPr>
          <p:cNvSpPr txBox="1"/>
          <p:nvPr/>
        </p:nvSpPr>
        <p:spPr>
          <a:xfrm>
            <a:off x="1081946" y="3807507"/>
            <a:ext cx="3526971" cy="1200329"/>
          </a:xfrm>
          <a:prstGeom prst="rect">
            <a:avLst/>
          </a:prstGeom>
          <a:solidFill>
            <a:schemeClr val="accent1">
              <a:lumMod val="20000"/>
              <a:lumOff val="80000"/>
            </a:schemeClr>
          </a:solidFill>
          <a:ln w="28575">
            <a:solidFill>
              <a:srgbClr val="FF0000"/>
            </a:solidFill>
          </a:ln>
        </p:spPr>
        <p:txBody>
          <a:bodyPr wrap="square" rtlCol="0">
            <a:spAutoFit/>
          </a:bodyPr>
          <a:lstStyle/>
          <a:p>
            <a:pPr algn="ctr"/>
            <a:r>
              <a:rPr lang="en-US" dirty="0"/>
              <a:t>An 1% increase in the value-added in these regions implies a 0.5033% total increase in emissions of the economy</a:t>
            </a:r>
            <a:endParaRPr lang="pt-BR" dirty="0"/>
          </a:p>
        </p:txBody>
      </p:sp>
      <p:pic>
        <p:nvPicPr>
          <p:cNvPr id="8" name="Imagem 7">
            <a:extLst>
              <a:ext uri="{FF2B5EF4-FFF2-40B4-BE49-F238E27FC236}">
                <a16:creationId xmlns:a16="http://schemas.microsoft.com/office/drawing/2014/main" id="{56C47689-F533-EAFB-CBEF-CE84FF2BB6F3}"/>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11899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F3F2A-7863-7C6E-956F-78AAD5AE62A9}"/>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8314AAB5-5077-27C3-462C-579176FEBBDA}"/>
              </a:ext>
            </a:extLst>
          </p:cNvPr>
          <p:cNvSpPr>
            <a:spLocks noGrp="1"/>
          </p:cNvSpPr>
          <p:nvPr>
            <p:ph idx="1"/>
          </p:nvPr>
        </p:nvSpPr>
        <p:spPr>
          <a:xfrm>
            <a:off x="9757385" y="1825625"/>
            <a:ext cx="2305879" cy="3013312"/>
          </a:xfrm>
        </p:spPr>
        <p:txBody>
          <a:bodyPr>
            <a:normAutofit/>
          </a:bodyPr>
          <a:lstStyle/>
          <a:p>
            <a:pPr marL="0" indent="0" algn="ctr">
              <a:buNone/>
            </a:pPr>
            <a:r>
              <a:rPr lang="en-US" sz="1800" kern="0" dirty="0">
                <a:effectLst/>
                <a:latin typeface="Times New Roman" panose="02020603050405020304" pitchFamily="18" charset="0"/>
                <a:ea typeface="Aptos" panose="020B0004020202020204" pitchFamily="34" charset="0"/>
              </a:rPr>
              <a:t>Livestock including support for livestock: Total and Direct impact by Brazilian states</a:t>
            </a:r>
            <a:endParaRPr lang="en-US" dirty="0"/>
          </a:p>
        </p:txBody>
      </p:sp>
      <p:sp>
        <p:nvSpPr>
          <p:cNvPr id="2" name="CaixaDeTexto 1">
            <a:extLst>
              <a:ext uri="{FF2B5EF4-FFF2-40B4-BE49-F238E27FC236}">
                <a16:creationId xmlns:a16="http://schemas.microsoft.com/office/drawing/2014/main" id="{5AE3C7AE-9091-8842-1FDA-369E9565173E}"/>
              </a:ext>
            </a:extLst>
          </p:cNvPr>
          <p:cNvSpPr txBox="1"/>
          <p:nvPr/>
        </p:nvSpPr>
        <p:spPr>
          <a:xfrm>
            <a:off x="715617" y="624745"/>
            <a:ext cx="7724125" cy="590931"/>
          </a:xfrm>
          <a:prstGeom prst="rect">
            <a:avLst/>
          </a:prstGeom>
          <a:noFill/>
        </p:spPr>
        <p:txBody>
          <a:bodyPr wrap="square" rtlCol="0">
            <a:spAutoFit/>
          </a:bodyPr>
          <a:lstStyle/>
          <a:p>
            <a:pPr>
              <a:lnSpc>
                <a:spcPct val="90000"/>
              </a:lnSpc>
              <a:spcBef>
                <a:spcPct val="0"/>
              </a:spcBef>
            </a:pPr>
            <a:r>
              <a:rPr lang="pt-BR" sz="3600" dirty="0" err="1">
                <a:latin typeface="Times New Roman" panose="02020603050405020304" pitchFamily="18" charset="0"/>
                <a:ea typeface="+mj-ea"/>
                <a:cs typeface="Times New Roman" panose="02020603050405020304" pitchFamily="18" charset="0"/>
              </a:rPr>
              <a:t>Sectorial</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Results</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by</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region</a:t>
            </a:r>
            <a:endParaRPr lang="pt-BR" sz="3600" dirty="0">
              <a:latin typeface="Times New Roman" panose="02020603050405020304" pitchFamily="18" charset="0"/>
              <a:ea typeface="+mj-ea"/>
              <a:cs typeface="Times New Roman" panose="02020603050405020304" pitchFamily="18" charset="0"/>
            </a:endParaRPr>
          </a:p>
        </p:txBody>
      </p:sp>
      <p:pic>
        <p:nvPicPr>
          <p:cNvPr id="4" name="Imagem 3">
            <a:extLst>
              <a:ext uri="{FF2B5EF4-FFF2-40B4-BE49-F238E27FC236}">
                <a16:creationId xmlns:a16="http://schemas.microsoft.com/office/drawing/2014/main" id="{D528B75C-96EC-DDD2-D27F-3F47C91925F6}"/>
              </a:ext>
            </a:extLst>
          </p:cNvPr>
          <p:cNvPicPr>
            <a:picLocks noChangeAspect="1"/>
          </p:cNvPicPr>
          <p:nvPr/>
        </p:nvPicPr>
        <p:blipFill>
          <a:blip r:embed="rId2"/>
          <a:stretch>
            <a:fillRect/>
          </a:stretch>
        </p:blipFill>
        <p:spPr>
          <a:xfrm>
            <a:off x="715613" y="1269153"/>
            <a:ext cx="8153831" cy="5076000"/>
          </a:xfrm>
          <a:prstGeom prst="rect">
            <a:avLst/>
          </a:prstGeom>
        </p:spPr>
      </p:pic>
    </p:spTree>
    <p:extLst>
      <p:ext uri="{BB962C8B-B14F-4D97-AF65-F5344CB8AC3E}">
        <p14:creationId xmlns:p14="http://schemas.microsoft.com/office/powerpoint/2010/main" val="210336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ADC5B-5847-4B60-6CDF-3B99A40E2C49}"/>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D82680A-D3A0-5C63-816B-0B681D7A686A}"/>
              </a:ext>
            </a:extLst>
          </p:cNvPr>
          <p:cNvSpPr>
            <a:spLocks noGrp="1"/>
          </p:cNvSpPr>
          <p:nvPr>
            <p:ph idx="1"/>
          </p:nvPr>
        </p:nvSpPr>
        <p:spPr>
          <a:xfrm>
            <a:off x="9757385" y="1825625"/>
            <a:ext cx="2305879" cy="3013312"/>
          </a:xfrm>
        </p:spPr>
        <p:txBody>
          <a:bodyPr>
            <a:normAutofit/>
          </a:bodyPr>
          <a:lstStyle/>
          <a:p>
            <a:pPr marL="0" indent="0" algn="ctr">
              <a:buNone/>
            </a:pPr>
            <a:r>
              <a:rPr lang="en-US" sz="1800" kern="0" dirty="0">
                <a:effectLst/>
                <a:latin typeface="Times New Roman" panose="02020603050405020304" pitchFamily="18" charset="0"/>
                <a:ea typeface="Aptos" panose="020B0004020202020204" pitchFamily="34" charset="0"/>
              </a:rPr>
              <a:t>Agriculture: Total and Direct impact by Brazilian states</a:t>
            </a:r>
            <a:endParaRPr lang="en-US" dirty="0"/>
          </a:p>
        </p:txBody>
      </p:sp>
      <p:sp>
        <p:nvSpPr>
          <p:cNvPr id="2" name="CaixaDeTexto 1">
            <a:extLst>
              <a:ext uri="{FF2B5EF4-FFF2-40B4-BE49-F238E27FC236}">
                <a16:creationId xmlns:a16="http://schemas.microsoft.com/office/drawing/2014/main" id="{13C7133B-013B-0233-0358-B7E9263567F4}"/>
              </a:ext>
            </a:extLst>
          </p:cNvPr>
          <p:cNvSpPr txBox="1"/>
          <p:nvPr/>
        </p:nvSpPr>
        <p:spPr>
          <a:xfrm>
            <a:off x="715617" y="624745"/>
            <a:ext cx="7724125" cy="590931"/>
          </a:xfrm>
          <a:prstGeom prst="rect">
            <a:avLst/>
          </a:prstGeom>
          <a:noFill/>
        </p:spPr>
        <p:txBody>
          <a:bodyPr wrap="square" rtlCol="0">
            <a:spAutoFit/>
          </a:bodyPr>
          <a:lstStyle/>
          <a:p>
            <a:pPr>
              <a:lnSpc>
                <a:spcPct val="90000"/>
              </a:lnSpc>
              <a:spcBef>
                <a:spcPct val="0"/>
              </a:spcBef>
            </a:pPr>
            <a:r>
              <a:rPr lang="pt-BR" sz="3600" dirty="0" err="1">
                <a:latin typeface="Times New Roman" panose="02020603050405020304" pitchFamily="18" charset="0"/>
                <a:ea typeface="+mj-ea"/>
                <a:cs typeface="Times New Roman" panose="02020603050405020304" pitchFamily="18" charset="0"/>
              </a:rPr>
              <a:t>Sectorial</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Results</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by</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region</a:t>
            </a:r>
            <a:endParaRPr lang="pt-BR" sz="3600" dirty="0">
              <a:latin typeface="Times New Roman" panose="02020603050405020304" pitchFamily="18" charset="0"/>
              <a:ea typeface="+mj-ea"/>
              <a:cs typeface="Times New Roman" panose="02020603050405020304" pitchFamily="18" charset="0"/>
            </a:endParaRPr>
          </a:p>
        </p:txBody>
      </p:sp>
      <p:pic>
        <p:nvPicPr>
          <p:cNvPr id="5" name="Imagem 4">
            <a:extLst>
              <a:ext uri="{FF2B5EF4-FFF2-40B4-BE49-F238E27FC236}">
                <a16:creationId xmlns:a16="http://schemas.microsoft.com/office/drawing/2014/main" id="{2AB641E8-FD7C-CB95-88FF-278340AD4F12}"/>
              </a:ext>
            </a:extLst>
          </p:cNvPr>
          <p:cNvPicPr>
            <a:picLocks noChangeAspect="1"/>
          </p:cNvPicPr>
          <p:nvPr/>
        </p:nvPicPr>
        <p:blipFill>
          <a:blip r:embed="rId2"/>
          <a:stretch>
            <a:fillRect/>
          </a:stretch>
        </p:blipFill>
        <p:spPr>
          <a:xfrm>
            <a:off x="669108" y="1215676"/>
            <a:ext cx="8153794" cy="5076000"/>
          </a:xfrm>
          <a:prstGeom prst="rect">
            <a:avLst/>
          </a:prstGeom>
        </p:spPr>
      </p:pic>
    </p:spTree>
    <p:extLst>
      <p:ext uri="{BB962C8B-B14F-4D97-AF65-F5344CB8AC3E}">
        <p14:creationId xmlns:p14="http://schemas.microsoft.com/office/powerpoint/2010/main" val="2159534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CC111-5D89-FB69-ECEC-DF97A2BEA857}"/>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A41D557-13B5-E996-FE56-15D5A7EE280C}"/>
              </a:ext>
            </a:extLst>
          </p:cNvPr>
          <p:cNvSpPr>
            <a:spLocks noGrp="1"/>
          </p:cNvSpPr>
          <p:nvPr>
            <p:ph idx="1"/>
          </p:nvPr>
        </p:nvSpPr>
        <p:spPr>
          <a:xfrm>
            <a:off x="9757385" y="1825625"/>
            <a:ext cx="2305879" cy="3013312"/>
          </a:xfrm>
        </p:spPr>
        <p:txBody>
          <a:bodyPr>
            <a:normAutofit/>
          </a:bodyPr>
          <a:lstStyle/>
          <a:p>
            <a:pPr marL="0" indent="0" algn="ctr">
              <a:buNone/>
            </a:pPr>
            <a:r>
              <a:rPr lang="en-US" sz="1800" kern="0" dirty="0">
                <a:effectLst/>
                <a:latin typeface="Times New Roman" panose="02020603050405020304" pitchFamily="18" charset="0"/>
                <a:ea typeface="Aptos" panose="020B0004020202020204" pitchFamily="34" charset="0"/>
              </a:rPr>
              <a:t>Whole Sale and Retail Trade: Total and Direct impact by Brazilian states</a:t>
            </a:r>
            <a:endParaRPr lang="en-US" dirty="0"/>
          </a:p>
        </p:txBody>
      </p:sp>
      <p:sp>
        <p:nvSpPr>
          <p:cNvPr id="2" name="CaixaDeTexto 1">
            <a:extLst>
              <a:ext uri="{FF2B5EF4-FFF2-40B4-BE49-F238E27FC236}">
                <a16:creationId xmlns:a16="http://schemas.microsoft.com/office/drawing/2014/main" id="{3D91F324-F247-DB51-EF5B-C8C20409CB32}"/>
              </a:ext>
            </a:extLst>
          </p:cNvPr>
          <p:cNvSpPr txBox="1"/>
          <p:nvPr/>
        </p:nvSpPr>
        <p:spPr>
          <a:xfrm>
            <a:off x="715617" y="624745"/>
            <a:ext cx="7724125" cy="590931"/>
          </a:xfrm>
          <a:prstGeom prst="rect">
            <a:avLst/>
          </a:prstGeom>
          <a:noFill/>
        </p:spPr>
        <p:txBody>
          <a:bodyPr wrap="square" rtlCol="0">
            <a:spAutoFit/>
          </a:bodyPr>
          <a:lstStyle/>
          <a:p>
            <a:pPr>
              <a:lnSpc>
                <a:spcPct val="90000"/>
              </a:lnSpc>
              <a:spcBef>
                <a:spcPct val="0"/>
              </a:spcBef>
            </a:pPr>
            <a:r>
              <a:rPr lang="pt-BR" sz="3600" dirty="0" err="1">
                <a:latin typeface="Times New Roman" panose="02020603050405020304" pitchFamily="18" charset="0"/>
                <a:ea typeface="+mj-ea"/>
                <a:cs typeface="Times New Roman" panose="02020603050405020304" pitchFamily="18" charset="0"/>
              </a:rPr>
              <a:t>Sectorial</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Results</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by</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region</a:t>
            </a:r>
            <a:endParaRPr lang="pt-BR" sz="3600" dirty="0">
              <a:latin typeface="Times New Roman" panose="02020603050405020304" pitchFamily="18" charset="0"/>
              <a:ea typeface="+mj-ea"/>
              <a:cs typeface="Times New Roman" panose="02020603050405020304" pitchFamily="18" charset="0"/>
            </a:endParaRPr>
          </a:p>
        </p:txBody>
      </p:sp>
      <p:pic>
        <p:nvPicPr>
          <p:cNvPr id="4" name="Imagem 3">
            <a:extLst>
              <a:ext uri="{FF2B5EF4-FFF2-40B4-BE49-F238E27FC236}">
                <a16:creationId xmlns:a16="http://schemas.microsoft.com/office/drawing/2014/main" id="{2FBA6847-95D6-028D-8DFB-9DB4895EF0A3}"/>
              </a:ext>
            </a:extLst>
          </p:cNvPr>
          <p:cNvPicPr>
            <a:picLocks noChangeAspect="1"/>
          </p:cNvPicPr>
          <p:nvPr/>
        </p:nvPicPr>
        <p:blipFill>
          <a:blip r:embed="rId2"/>
          <a:stretch>
            <a:fillRect/>
          </a:stretch>
        </p:blipFill>
        <p:spPr>
          <a:xfrm>
            <a:off x="603794" y="1157255"/>
            <a:ext cx="8153794" cy="5076000"/>
          </a:xfrm>
          <a:prstGeom prst="rect">
            <a:avLst/>
          </a:prstGeom>
        </p:spPr>
      </p:pic>
    </p:spTree>
    <p:extLst>
      <p:ext uri="{BB962C8B-B14F-4D97-AF65-F5344CB8AC3E}">
        <p14:creationId xmlns:p14="http://schemas.microsoft.com/office/powerpoint/2010/main" val="1462154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065-3DA2-70D4-2AAA-8425C1F441C9}"/>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0B7EC92-FB8C-02AA-9465-DB2C26540073}"/>
              </a:ext>
            </a:extLst>
          </p:cNvPr>
          <p:cNvSpPr>
            <a:spLocks noGrp="1"/>
          </p:cNvSpPr>
          <p:nvPr>
            <p:ph idx="1"/>
          </p:nvPr>
        </p:nvSpPr>
        <p:spPr>
          <a:xfrm>
            <a:off x="9757385" y="1825625"/>
            <a:ext cx="2305879" cy="3013312"/>
          </a:xfrm>
        </p:spPr>
        <p:txBody>
          <a:bodyPr>
            <a:normAutofit/>
          </a:bodyPr>
          <a:lstStyle/>
          <a:p>
            <a:pPr marL="0" indent="0" algn="ctr">
              <a:buNone/>
            </a:pPr>
            <a:r>
              <a:rPr lang="en-US" sz="1800" kern="0" dirty="0">
                <a:effectLst/>
                <a:latin typeface="Times New Roman" panose="02020603050405020304" pitchFamily="18" charset="0"/>
                <a:ea typeface="Aptos" panose="020B0004020202020204" pitchFamily="34" charset="0"/>
              </a:rPr>
              <a:t>Production of pig iron/ferroalloys, steel industry and seamless steel tube: Total and Direct impact by Brazilian states</a:t>
            </a:r>
            <a:endParaRPr lang="en-US" dirty="0"/>
          </a:p>
        </p:txBody>
      </p:sp>
      <p:sp>
        <p:nvSpPr>
          <p:cNvPr id="2" name="CaixaDeTexto 1">
            <a:extLst>
              <a:ext uri="{FF2B5EF4-FFF2-40B4-BE49-F238E27FC236}">
                <a16:creationId xmlns:a16="http://schemas.microsoft.com/office/drawing/2014/main" id="{67DDAF83-7A30-5154-8EC1-EF47BEADBFE3}"/>
              </a:ext>
            </a:extLst>
          </p:cNvPr>
          <p:cNvSpPr txBox="1"/>
          <p:nvPr/>
        </p:nvSpPr>
        <p:spPr>
          <a:xfrm>
            <a:off x="715617" y="624745"/>
            <a:ext cx="7724125" cy="590931"/>
          </a:xfrm>
          <a:prstGeom prst="rect">
            <a:avLst/>
          </a:prstGeom>
          <a:noFill/>
        </p:spPr>
        <p:txBody>
          <a:bodyPr wrap="square" rtlCol="0">
            <a:spAutoFit/>
          </a:bodyPr>
          <a:lstStyle/>
          <a:p>
            <a:pPr>
              <a:lnSpc>
                <a:spcPct val="90000"/>
              </a:lnSpc>
              <a:spcBef>
                <a:spcPct val="0"/>
              </a:spcBef>
            </a:pPr>
            <a:r>
              <a:rPr lang="pt-BR" sz="3600" dirty="0" err="1">
                <a:latin typeface="Times New Roman" panose="02020603050405020304" pitchFamily="18" charset="0"/>
                <a:ea typeface="+mj-ea"/>
                <a:cs typeface="Times New Roman" panose="02020603050405020304" pitchFamily="18" charset="0"/>
              </a:rPr>
              <a:t>Sectorial</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Results</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by</a:t>
            </a:r>
            <a:r>
              <a:rPr lang="pt-BR" sz="3600" dirty="0">
                <a:latin typeface="Times New Roman" panose="02020603050405020304" pitchFamily="18" charset="0"/>
                <a:ea typeface="+mj-ea"/>
                <a:cs typeface="Times New Roman" panose="02020603050405020304" pitchFamily="18" charset="0"/>
              </a:rPr>
              <a:t> </a:t>
            </a:r>
            <a:r>
              <a:rPr lang="pt-BR" sz="3600" dirty="0" err="1">
                <a:latin typeface="Times New Roman" panose="02020603050405020304" pitchFamily="18" charset="0"/>
                <a:ea typeface="+mj-ea"/>
                <a:cs typeface="Times New Roman" panose="02020603050405020304" pitchFamily="18" charset="0"/>
              </a:rPr>
              <a:t>region</a:t>
            </a:r>
            <a:endParaRPr lang="pt-BR" sz="3600" dirty="0">
              <a:latin typeface="Times New Roman" panose="02020603050405020304" pitchFamily="18" charset="0"/>
              <a:ea typeface="+mj-ea"/>
              <a:cs typeface="Times New Roman" panose="02020603050405020304" pitchFamily="18" charset="0"/>
            </a:endParaRPr>
          </a:p>
        </p:txBody>
      </p:sp>
      <p:pic>
        <p:nvPicPr>
          <p:cNvPr id="5" name="Imagem 4">
            <a:extLst>
              <a:ext uri="{FF2B5EF4-FFF2-40B4-BE49-F238E27FC236}">
                <a16:creationId xmlns:a16="http://schemas.microsoft.com/office/drawing/2014/main" id="{AD1BAE24-2240-23A5-6BBE-79FCE334559F}"/>
              </a:ext>
            </a:extLst>
          </p:cNvPr>
          <p:cNvPicPr>
            <a:picLocks noChangeAspect="1"/>
          </p:cNvPicPr>
          <p:nvPr/>
        </p:nvPicPr>
        <p:blipFill>
          <a:blip r:embed="rId2"/>
          <a:stretch>
            <a:fillRect/>
          </a:stretch>
        </p:blipFill>
        <p:spPr>
          <a:xfrm>
            <a:off x="500782" y="1258298"/>
            <a:ext cx="8153794" cy="5076000"/>
          </a:xfrm>
          <a:prstGeom prst="rect">
            <a:avLst/>
          </a:prstGeom>
        </p:spPr>
      </p:pic>
    </p:spTree>
    <p:extLst>
      <p:ext uri="{BB962C8B-B14F-4D97-AF65-F5344CB8AC3E}">
        <p14:creationId xmlns:p14="http://schemas.microsoft.com/office/powerpoint/2010/main" val="2529715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99479-65E4-D53F-5D1A-4DA70BA7B09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514E34C-5E86-2DDA-3475-DAA631953412}"/>
              </a:ext>
            </a:extLst>
          </p:cNvPr>
          <p:cNvSpPr>
            <a:spLocks noGrp="1"/>
          </p:cNvSpPr>
          <p:nvPr>
            <p:ph type="title"/>
          </p:nvPr>
        </p:nvSpPr>
        <p:spPr/>
        <p:txBody>
          <a:bodyPr/>
          <a:lstStyle/>
          <a:p>
            <a:r>
              <a:rPr lang="pt-BR" dirty="0" err="1"/>
              <a:t>Fixed</a:t>
            </a:r>
            <a:r>
              <a:rPr lang="pt-BR" dirty="0"/>
              <a:t> </a:t>
            </a:r>
            <a:r>
              <a:rPr lang="pt-BR" dirty="0" err="1"/>
              <a:t>Effect</a:t>
            </a:r>
            <a:r>
              <a:rPr lang="pt-BR" dirty="0"/>
              <a:t> Model</a:t>
            </a:r>
          </a:p>
        </p:txBody>
      </p:sp>
      <p:sp>
        <p:nvSpPr>
          <p:cNvPr id="3" name="Espaço Reservado para Conteúdo 2">
            <a:extLst>
              <a:ext uri="{FF2B5EF4-FFF2-40B4-BE49-F238E27FC236}">
                <a16:creationId xmlns:a16="http://schemas.microsoft.com/office/drawing/2014/main" id="{C3B83F0F-C045-A75C-7E1B-A2662AEB6B04}"/>
              </a:ext>
            </a:extLst>
          </p:cNvPr>
          <p:cNvSpPr>
            <a:spLocks noGrp="1"/>
          </p:cNvSpPr>
          <p:nvPr>
            <p:ph idx="1"/>
          </p:nvPr>
        </p:nvSpPr>
        <p:spPr/>
        <p:txBody>
          <a:bodyPr>
            <a:normAutofit/>
          </a:bodyPr>
          <a:lstStyle/>
          <a:p>
            <a:r>
              <a:rPr lang="en-US" dirty="0"/>
              <a:t>To complement this analysis and test the significance of the relationship between income from different sectors and emissions, a fixed effects model was built to capture the correlation between sectoral income and emissions.</a:t>
            </a:r>
            <a:endParaRPr lang="pt-BR" i="1" dirty="0">
              <a:effectLst/>
              <a:latin typeface="Cambria Math" panose="02040503050406030204" pitchFamily="18" charset="0"/>
            </a:endParaRPr>
          </a:p>
          <a:p>
            <a:r>
              <a:rPr lang="en-US" dirty="0"/>
              <a:t>T</a:t>
            </a:r>
            <a:r>
              <a:rPr lang="en-US" dirty="0">
                <a:effectLst/>
              </a:rPr>
              <a:t>he sectoral income data were grouped into large productive sectors: exported agriculture, non-exported agriculture, mineral extraction, industry, commerce and services (RAIS, 2024)</a:t>
            </a:r>
            <a:endParaRPr lang="en-US" dirty="0"/>
          </a:p>
        </p:txBody>
      </p:sp>
      <p:pic>
        <p:nvPicPr>
          <p:cNvPr id="4" name="Imagem 3">
            <a:extLst>
              <a:ext uri="{FF2B5EF4-FFF2-40B4-BE49-F238E27FC236}">
                <a16:creationId xmlns:a16="http://schemas.microsoft.com/office/drawing/2014/main" id="{9AB9336C-8403-3403-5947-4ECA86262ABA}"/>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331427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19278-B735-2E7A-6C9D-B21C80DCEF9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CD45849-9B72-8DEE-6B1B-0BA8EF46AD3E}"/>
              </a:ext>
            </a:extLst>
          </p:cNvPr>
          <p:cNvSpPr>
            <a:spLocks noGrp="1"/>
          </p:cNvSpPr>
          <p:nvPr>
            <p:ph type="title"/>
          </p:nvPr>
        </p:nvSpPr>
        <p:spPr/>
        <p:txBody>
          <a:bodyPr/>
          <a:lstStyle/>
          <a:p>
            <a:r>
              <a:rPr lang="pt-BR" dirty="0" err="1"/>
              <a:t>Fixed</a:t>
            </a:r>
            <a:r>
              <a:rPr lang="pt-BR" dirty="0"/>
              <a:t> </a:t>
            </a:r>
            <a:r>
              <a:rPr lang="pt-BR" dirty="0" err="1"/>
              <a:t>Effect</a:t>
            </a:r>
            <a:r>
              <a:rPr lang="pt-BR" dirty="0"/>
              <a:t> Model</a:t>
            </a:r>
          </a:p>
        </p:txBody>
      </p:sp>
      <p:sp>
        <p:nvSpPr>
          <p:cNvPr id="3" name="Espaço Reservado para Conteúdo 2">
            <a:extLst>
              <a:ext uri="{FF2B5EF4-FFF2-40B4-BE49-F238E27FC236}">
                <a16:creationId xmlns:a16="http://schemas.microsoft.com/office/drawing/2014/main" id="{C479FD0D-9309-676C-1F58-E554D5721FD8}"/>
              </a:ext>
            </a:extLst>
          </p:cNvPr>
          <p:cNvSpPr>
            <a:spLocks noGrp="1"/>
          </p:cNvSpPr>
          <p:nvPr>
            <p:ph idx="1"/>
          </p:nvPr>
        </p:nvSpPr>
        <p:spPr>
          <a:xfrm>
            <a:off x="838200" y="2141537"/>
            <a:ext cx="10515600" cy="4351338"/>
          </a:xfrm>
        </p:spPr>
        <p:txBody>
          <a:bodyPr>
            <a:normAutofit fontScale="92500"/>
          </a:bodyPr>
          <a:lstStyle/>
          <a:p>
            <a:endParaRPr lang="en-US" dirty="0">
              <a:effectLst/>
              <a:latin typeface="Cambria Math" panose="02040503050406030204" pitchFamily="18" charset="0"/>
            </a:endParaRPr>
          </a:p>
          <a:p>
            <a:endParaRPr lang="en-US" dirty="0">
              <a:latin typeface="Cambria Math" panose="02040503050406030204" pitchFamily="18" charset="0"/>
            </a:endParaRPr>
          </a:p>
          <a:p>
            <a:endParaRPr lang="en-US" dirty="0">
              <a:effectLst/>
              <a:latin typeface="Cambria Math" panose="02040503050406030204" pitchFamily="18" charset="0"/>
            </a:endParaRPr>
          </a:p>
          <a:p>
            <a:endParaRPr lang="en-US" dirty="0">
              <a:latin typeface="Cambria Math" panose="02040503050406030204" pitchFamily="18" charset="0"/>
            </a:endParaRPr>
          </a:p>
          <a:p>
            <a:endParaRPr lang="en-US" sz="1800" dirty="0">
              <a:effectLst/>
              <a:latin typeface="Cambria Math" panose="02040503050406030204" pitchFamily="18" charset="0"/>
            </a:endParaRPr>
          </a:p>
          <a:p>
            <a:endParaRPr lang="en-US" sz="1800" dirty="0">
              <a:latin typeface="Cambria Math" panose="02040503050406030204" pitchFamily="18" charset="0"/>
            </a:endParaRPr>
          </a:p>
          <a:p>
            <a:endParaRPr lang="en-US" sz="1800" dirty="0">
              <a:effectLst/>
              <a:latin typeface="Cambria Math" panose="02040503050406030204" pitchFamily="18" charset="0"/>
            </a:endParaRPr>
          </a:p>
          <a:p>
            <a:r>
              <a:rPr lang="en-US" sz="2200" dirty="0">
                <a:effectLst/>
              </a:rPr>
              <a:t>The coefficients show that: for income per capita from the extractive, industry and agriculture of export goods sectors, there is a positive relationship with emissions per capita.</a:t>
            </a:r>
          </a:p>
          <a:p>
            <a:r>
              <a:rPr lang="en-US" sz="2200" dirty="0"/>
              <a:t>For trade, services and agriculture of non-export goods sectors there is an inverse relationship,</a:t>
            </a:r>
          </a:p>
        </p:txBody>
      </p:sp>
      <p:pic>
        <p:nvPicPr>
          <p:cNvPr id="6" name="Imagem 5">
            <a:extLst>
              <a:ext uri="{FF2B5EF4-FFF2-40B4-BE49-F238E27FC236}">
                <a16:creationId xmlns:a16="http://schemas.microsoft.com/office/drawing/2014/main" id="{09E4D6BA-C21B-2CD6-509C-4BB98CF696BF}"/>
              </a:ext>
            </a:extLst>
          </p:cNvPr>
          <p:cNvPicPr>
            <a:picLocks noChangeAspect="1"/>
          </p:cNvPicPr>
          <p:nvPr/>
        </p:nvPicPr>
        <p:blipFill>
          <a:blip r:embed="rId2"/>
          <a:stretch>
            <a:fillRect/>
          </a:stretch>
        </p:blipFill>
        <p:spPr>
          <a:xfrm>
            <a:off x="3394710" y="1471780"/>
            <a:ext cx="5402580" cy="3573780"/>
          </a:xfrm>
          <a:prstGeom prst="rect">
            <a:avLst/>
          </a:prstGeom>
        </p:spPr>
      </p:pic>
    </p:spTree>
    <p:extLst>
      <p:ext uri="{BB962C8B-B14F-4D97-AF65-F5344CB8AC3E}">
        <p14:creationId xmlns:p14="http://schemas.microsoft.com/office/powerpoint/2010/main" val="41073985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9EC9A-A35B-34A4-97F1-2FD4135E381B}"/>
            </a:ext>
          </a:extLst>
        </p:cNvPr>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E7BC7B97-A172-CEBB-A560-87935E93DF45}"/>
              </a:ext>
            </a:extLst>
          </p:cNvPr>
          <p:cNvSpPr>
            <a:spLocks noGrp="1"/>
          </p:cNvSpPr>
          <p:nvPr>
            <p:ph idx="1"/>
          </p:nvPr>
        </p:nvSpPr>
        <p:spPr>
          <a:xfrm>
            <a:off x="609600" y="1825624"/>
            <a:ext cx="10199913" cy="4460875"/>
          </a:xfrm>
        </p:spPr>
        <p:txBody>
          <a:bodyPr>
            <a:normAutofit fontScale="85000" lnSpcReduction="10000"/>
          </a:bodyPr>
          <a:lstStyle/>
          <a:p>
            <a:r>
              <a:rPr lang="en-US" dirty="0"/>
              <a:t>This paper contributes to the literature measuring the impacts of emissions from the supply side, building a typology of sectors and regions and implementing a systemic analysis.</a:t>
            </a:r>
          </a:p>
          <a:p>
            <a:endParaRPr lang="en-US" dirty="0"/>
          </a:p>
          <a:p>
            <a:r>
              <a:rPr lang="en-US" dirty="0"/>
              <a:t>The sectorial regional analysis highlights the degree of the heterogeneity among the Brazilian states and the different regional drivers for the emissions. For agriculture and livestock, the main driver is local on the other hand the whole sale and the retail trade the main driver is the rest of the economy.</a:t>
            </a:r>
          </a:p>
          <a:p>
            <a:endParaRPr lang="en-US"/>
          </a:p>
          <a:p>
            <a:r>
              <a:rPr lang="en-US"/>
              <a:t>The </a:t>
            </a:r>
            <a:r>
              <a:rPr lang="en-US" dirty="0"/>
              <a:t>approach used at this paper is a supply analysis and is important to consider that there is an amount of production of these sectors that are made for other sectors. Thus, the analysis presented here is complementary to the analysis from demand side from the input-output perspective.</a:t>
            </a:r>
          </a:p>
        </p:txBody>
      </p:sp>
      <p:sp>
        <p:nvSpPr>
          <p:cNvPr id="2" name="CaixaDeTexto 1">
            <a:extLst>
              <a:ext uri="{FF2B5EF4-FFF2-40B4-BE49-F238E27FC236}">
                <a16:creationId xmlns:a16="http://schemas.microsoft.com/office/drawing/2014/main" id="{B54049AB-F45E-201E-57E5-6514392DC204}"/>
              </a:ext>
            </a:extLst>
          </p:cNvPr>
          <p:cNvSpPr txBox="1"/>
          <p:nvPr/>
        </p:nvSpPr>
        <p:spPr>
          <a:xfrm>
            <a:off x="715617" y="624745"/>
            <a:ext cx="7724125" cy="590931"/>
          </a:xfrm>
          <a:prstGeom prst="rect">
            <a:avLst/>
          </a:prstGeom>
          <a:noFill/>
        </p:spPr>
        <p:txBody>
          <a:bodyPr wrap="square" rtlCol="0">
            <a:spAutoFit/>
          </a:bodyPr>
          <a:lstStyle/>
          <a:p>
            <a:pPr>
              <a:lnSpc>
                <a:spcPct val="90000"/>
              </a:lnSpc>
              <a:spcBef>
                <a:spcPct val="0"/>
              </a:spcBef>
            </a:pPr>
            <a:r>
              <a:rPr lang="pt-BR" sz="3600" dirty="0">
                <a:latin typeface="Times New Roman" panose="02020603050405020304" pitchFamily="18" charset="0"/>
                <a:ea typeface="+mj-ea"/>
                <a:cs typeface="Times New Roman" panose="02020603050405020304" pitchFamily="18" charset="0"/>
              </a:rPr>
              <a:t>Final </a:t>
            </a:r>
            <a:r>
              <a:rPr lang="pt-BR" sz="3600" dirty="0" err="1">
                <a:latin typeface="Times New Roman" panose="02020603050405020304" pitchFamily="18" charset="0"/>
                <a:ea typeface="+mj-ea"/>
                <a:cs typeface="Times New Roman" panose="02020603050405020304" pitchFamily="18" charset="0"/>
              </a:rPr>
              <a:t>Consideration</a:t>
            </a:r>
            <a:endParaRPr lang="pt-BR" sz="36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4174828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Conteúdo 2">
            <a:extLst>
              <a:ext uri="{FF2B5EF4-FFF2-40B4-BE49-F238E27FC236}">
                <a16:creationId xmlns:a16="http://schemas.microsoft.com/office/drawing/2014/main" id="{C6CFDF7A-1DE4-4298-8255-E2B3261579B0}"/>
              </a:ext>
            </a:extLst>
          </p:cNvPr>
          <p:cNvSpPr txBox="1">
            <a:spLocks/>
          </p:cNvSpPr>
          <p:nvPr/>
        </p:nvSpPr>
        <p:spPr>
          <a:xfrm>
            <a:off x="2856321" y="2683091"/>
            <a:ext cx="6004875" cy="118152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2"/>
            <a:endParaRPr lang="en-US" dirty="0"/>
          </a:p>
          <a:p>
            <a:r>
              <a:rPr lang="pt-BR" sz="3300" b="1" dirty="0" err="1">
                <a:latin typeface="Arial Narrow" panose="020B0606020202030204" pitchFamily="34" charset="0"/>
              </a:rPr>
              <a:t>Thanks</a:t>
            </a:r>
            <a:endParaRPr lang="pt-BR" sz="3300" b="1" dirty="0">
              <a:latin typeface="Arial Narrow" panose="020B0606020202030204" pitchFamily="34" charset="0"/>
            </a:endParaRPr>
          </a:p>
          <a:p>
            <a:r>
              <a:rPr lang="pt-BR" sz="3300" b="1" dirty="0">
                <a:latin typeface="Arial Narrow" panose="020B0606020202030204" pitchFamily="34" charset="0"/>
              </a:rPr>
              <a:t>guilhermeperobelli@outlook.com</a:t>
            </a:r>
          </a:p>
          <a:p>
            <a:endParaRPr lang="en-US" sz="3300" b="1" dirty="0">
              <a:latin typeface="Arial Narrow" panose="020B0606020202030204" pitchFamily="34" charset="0"/>
            </a:endParaRPr>
          </a:p>
          <a:p>
            <a:endParaRPr lang="pt-BR" i="1" dirty="0"/>
          </a:p>
        </p:txBody>
      </p:sp>
      <p:pic>
        <p:nvPicPr>
          <p:cNvPr id="2" name="Imagem 1">
            <a:extLst>
              <a:ext uri="{FF2B5EF4-FFF2-40B4-BE49-F238E27FC236}">
                <a16:creationId xmlns:a16="http://schemas.microsoft.com/office/drawing/2014/main" id="{E25D5456-C00A-B8D9-7A94-8A8D2506C98F}"/>
              </a:ext>
            </a:extLst>
          </p:cNvPr>
          <p:cNvPicPr>
            <a:picLocks noChangeAspect="1"/>
          </p:cNvPicPr>
          <p:nvPr/>
        </p:nvPicPr>
        <p:blipFill>
          <a:blip r:embed="rId2"/>
          <a:stretch>
            <a:fillRect/>
          </a:stretch>
        </p:blipFill>
        <p:spPr>
          <a:xfrm>
            <a:off x="2659876" y="5811569"/>
            <a:ext cx="3209488" cy="580578"/>
          </a:xfrm>
          <a:prstGeom prst="rect">
            <a:avLst/>
          </a:prstGeom>
        </p:spPr>
      </p:pic>
    </p:spTree>
    <p:extLst>
      <p:ext uri="{BB962C8B-B14F-4D97-AF65-F5344CB8AC3E}">
        <p14:creationId xmlns:p14="http://schemas.microsoft.com/office/powerpoint/2010/main" val="2895995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870DB-796C-C41D-59AE-6BEE346076C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F206A12-6DFE-D98B-A5A6-F0D9D643DF9D}"/>
              </a:ext>
            </a:extLst>
          </p:cNvPr>
          <p:cNvSpPr>
            <a:spLocks noGrp="1"/>
          </p:cNvSpPr>
          <p:nvPr>
            <p:ph type="title"/>
          </p:nvPr>
        </p:nvSpPr>
        <p:spPr/>
        <p:txBody>
          <a:bodyPr/>
          <a:lstStyle/>
          <a:p>
            <a:r>
              <a:rPr lang="pt-BR" dirty="0" err="1"/>
              <a:t>Introduction</a:t>
            </a:r>
            <a:endParaRPr lang="pt-BR" dirty="0"/>
          </a:p>
        </p:txBody>
      </p:sp>
      <p:graphicFrame>
        <p:nvGraphicFramePr>
          <p:cNvPr id="4" name="Espaço Reservado para Conteúdo 3">
            <a:extLst>
              <a:ext uri="{FF2B5EF4-FFF2-40B4-BE49-F238E27FC236}">
                <a16:creationId xmlns:a16="http://schemas.microsoft.com/office/drawing/2014/main" id="{8E7D5243-C5E7-79FE-F2A1-19FACB1E5F81}"/>
              </a:ext>
            </a:extLst>
          </p:cNvPr>
          <p:cNvGraphicFramePr>
            <a:graphicFrameLocks noGrp="1"/>
          </p:cNvGraphicFramePr>
          <p:nvPr>
            <p:ph idx="1"/>
            <p:extLst>
              <p:ext uri="{D42A27DB-BD31-4B8C-83A1-F6EECF244321}">
                <p14:modId xmlns:p14="http://schemas.microsoft.com/office/powerpoint/2010/main" val="779778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m 2">
            <a:extLst>
              <a:ext uri="{FF2B5EF4-FFF2-40B4-BE49-F238E27FC236}">
                <a16:creationId xmlns:a16="http://schemas.microsoft.com/office/drawing/2014/main" id="{97ED8D9B-77A4-B77C-68B4-9FCFE21AAD59}"/>
              </a:ext>
            </a:extLst>
          </p:cNvPr>
          <p:cNvPicPr>
            <a:picLocks noChangeAspect="1"/>
          </p:cNvPicPr>
          <p:nvPr/>
        </p:nvPicPr>
        <p:blipFill>
          <a:blip r:embed="rId7"/>
          <a:stretch>
            <a:fillRect/>
          </a:stretch>
        </p:blipFill>
        <p:spPr>
          <a:xfrm>
            <a:off x="0" y="5982272"/>
            <a:ext cx="2822657" cy="510603"/>
          </a:xfrm>
          <a:prstGeom prst="rect">
            <a:avLst/>
          </a:prstGeom>
        </p:spPr>
      </p:pic>
    </p:spTree>
    <p:extLst>
      <p:ext uri="{BB962C8B-B14F-4D97-AF65-F5344CB8AC3E}">
        <p14:creationId xmlns:p14="http://schemas.microsoft.com/office/powerpoint/2010/main" val="1718870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Introduction</a:t>
            </a:r>
            <a:endParaRPr lang="pt-BR" dirty="0"/>
          </a:p>
        </p:txBody>
      </p:sp>
      <p:sp>
        <p:nvSpPr>
          <p:cNvPr id="3" name="Espaço Reservado para Conteúdo 2"/>
          <p:cNvSpPr>
            <a:spLocks noGrp="1"/>
          </p:cNvSpPr>
          <p:nvPr>
            <p:ph idx="1"/>
          </p:nvPr>
        </p:nvSpPr>
        <p:spPr/>
        <p:txBody>
          <a:bodyPr/>
          <a:lstStyle/>
          <a:p>
            <a:r>
              <a:rPr lang="en-US" dirty="0"/>
              <a:t>The use of input-output analysis has growing in the field of environmental assessment</a:t>
            </a:r>
            <a:r>
              <a:rPr lang="pt-BR" dirty="0"/>
              <a:t>:</a:t>
            </a:r>
          </a:p>
          <a:p>
            <a:pPr lvl="1"/>
            <a:r>
              <a:rPr lang="pt-BR" i="1" u="sng" dirty="0" err="1"/>
              <a:t>From</a:t>
            </a:r>
            <a:r>
              <a:rPr lang="pt-BR" i="1" u="sng" dirty="0"/>
              <a:t> </a:t>
            </a:r>
            <a:r>
              <a:rPr lang="pt-BR" i="1" u="sng" dirty="0" err="1"/>
              <a:t>the</a:t>
            </a:r>
            <a:r>
              <a:rPr lang="pt-BR" i="1" u="sng" dirty="0"/>
              <a:t> </a:t>
            </a:r>
            <a:r>
              <a:rPr lang="pt-BR" i="1" u="sng" dirty="0" err="1"/>
              <a:t>household</a:t>
            </a:r>
            <a:r>
              <a:rPr lang="pt-BR" i="1" u="sng" dirty="0"/>
              <a:t> perspective:</a:t>
            </a:r>
            <a:r>
              <a:rPr lang="pt-BR" dirty="0"/>
              <a:t> </a:t>
            </a:r>
            <a:r>
              <a:rPr lang="pt-BR" dirty="0" err="1"/>
              <a:t>Lenzen</a:t>
            </a:r>
            <a:r>
              <a:rPr lang="pt-BR" dirty="0"/>
              <a:t>, et al, (2006), Zhu et al, (2014), Perobelli, et al (2015), Wang et al (2015), Zhang et al. (2017), Zhou </a:t>
            </a:r>
            <a:r>
              <a:rPr lang="pt-BR" dirty="0" err="1"/>
              <a:t>and</a:t>
            </a:r>
            <a:r>
              <a:rPr lang="pt-BR" dirty="0"/>
              <a:t> </a:t>
            </a:r>
            <a:r>
              <a:rPr lang="pt-BR" dirty="0" err="1"/>
              <a:t>Gu</a:t>
            </a:r>
            <a:r>
              <a:rPr lang="pt-BR" dirty="0"/>
              <a:t> (2020). </a:t>
            </a:r>
          </a:p>
          <a:p>
            <a:pPr lvl="1"/>
            <a:r>
              <a:rPr lang="pt-BR" i="1" u="sng" dirty="0" err="1"/>
              <a:t>Multi</a:t>
            </a:r>
            <a:r>
              <a:rPr lang="pt-BR" i="1" u="sng" dirty="0"/>
              <a:t> regional </a:t>
            </a:r>
            <a:r>
              <a:rPr lang="pt-BR" i="1" u="sng" dirty="0" err="1"/>
              <a:t>analysis</a:t>
            </a:r>
            <a:r>
              <a:rPr lang="pt-BR" i="1" u="sng" dirty="0"/>
              <a:t>: </a:t>
            </a:r>
            <a:r>
              <a:rPr lang="pt-BR" dirty="0" err="1"/>
              <a:t>Lenzen</a:t>
            </a:r>
            <a:r>
              <a:rPr lang="pt-BR" dirty="0"/>
              <a:t>, et al, (2004), Liang, et al (2007), Andrew, et al (2009), Wiedmann, et al (2010), </a:t>
            </a:r>
            <a:r>
              <a:rPr lang="pt-BR" dirty="0" err="1"/>
              <a:t>Su</a:t>
            </a:r>
            <a:r>
              <a:rPr lang="pt-BR" dirty="0"/>
              <a:t> </a:t>
            </a:r>
            <a:r>
              <a:rPr lang="pt-BR" dirty="0" err="1"/>
              <a:t>and</a:t>
            </a:r>
            <a:r>
              <a:rPr lang="pt-BR" dirty="0"/>
              <a:t> a-Ang (2014), Zhang , et al (2014), </a:t>
            </a:r>
            <a:r>
              <a:rPr lang="pt-BR" dirty="0" err="1"/>
              <a:t>Su</a:t>
            </a:r>
            <a:r>
              <a:rPr lang="pt-BR" dirty="0"/>
              <a:t>, et al (2020), de Araujo, et al(2020).</a:t>
            </a:r>
          </a:p>
          <a:p>
            <a:pPr lvl="1"/>
            <a:r>
              <a:rPr lang="pt-BR" i="1" u="sng" dirty="0" err="1"/>
              <a:t>Impacts</a:t>
            </a:r>
            <a:r>
              <a:rPr lang="pt-BR" i="1" u="sng" dirty="0"/>
              <a:t> </a:t>
            </a:r>
            <a:r>
              <a:rPr lang="pt-BR" i="1" u="sng" dirty="0" err="1"/>
              <a:t>of</a:t>
            </a:r>
            <a:r>
              <a:rPr lang="pt-BR" i="1" u="sng" dirty="0"/>
              <a:t> </a:t>
            </a:r>
            <a:r>
              <a:rPr lang="pt-BR" i="1" u="sng" dirty="0" err="1"/>
              <a:t>international</a:t>
            </a:r>
            <a:r>
              <a:rPr lang="pt-BR" i="1" u="sng" dirty="0"/>
              <a:t> trade </a:t>
            </a:r>
            <a:r>
              <a:rPr lang="pt-BR" i="1" u="sng" dirty="0" err="1"/>
              <a:t>and</a:t>
            </a:r>
            <a:r>
              <a:rPr lang="pt-BR" i="1" u="sng" dirty="0"/>
              <a:t> </a:t>
            </a:r>
            <a:r>
              <a:rPr lang="pt-BR" i="1" u="sng" dirty="0" err="1"/>
              <a:t>interregional</a:t>
            </a:r>
            <a:r>
              <a:rPr lang="pt-BR" i="1" u="sng" dirty="0"/>
              <a:t> trade:</a:t>
            </a:r>
            <a:r>
              <a:rPr lang="pt-BR" dirty="0"/>
              <a:t> Machado, et al (2001), </a:t>
            </a:r>
            <a:r>
              <a:rPr lang="pt-BR" dirty="0" err="1"/>
              <a:t>Wiebe</a:t>
            </a:r>
            <a:r>
              <a:rPr lang="pt-BR" dirty="0"/>
              <a:t>, et al (2012), </a:t>
            </a:r>
            <a:r>
              <a:rPr lang="pt-BR" dirty="0" err="1"/>
              <a:t>Wiebe</a:t>
            </a:r>
            <a:r>
              <a:rPr lang="pt-BR" dirty="0"/>
              <a:t>, et al (2012b, Vale, et al (2018), Haddad et al (2024).</a:t>
            </a:r>
          </a:p>
          <a:p>
            <a:endParaRPr lang="pt-BR" dirty="0"/>
          </a:p>
          <a:p>
            <a:endParaRPr lang="pt-BR" dirty="0"/>
          </a:p>
        </p:txBody>
      </p:sp>
      <p:pic>
        <p:nvPicPr>
          <p:cNvPr id="4" name="Imagem 3">
            <a:extLst>
              <a:ext uri="{FF2B5EF4-FFF2-40B4-BE49-F238E27FC236}">
                <a16:creationId xmlns:a16="http://schemas.microsoft.com/office/drawing/2014/main" id="{E5065008-ADA9-9416-81D0-8AB7DD4388D7}"/>
              </a:ext>
            </a:extLst>
          </p:cNvPr>
          <p:cNvPicPr>
            <a:picLocks noChangeAspect="1"/>
          </p:cNvPicPr>
          <p:nvPr/>
        </p:nvPicPr>
        <p:blipFill>
          <a:blip r:embed="rId2"/>
          <a:stretch>
            <a:fillRect/>
          </a:stretch>
        </p:blipFill>
        <p:spPr>
          <a:xfrm>
            <a:off x="0" y="5982272"/>
            <a:ext cx="2822657" cy="51060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CD998-4713-54FF-4A32-E6DF8202CE3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028E413-3D19-9784-FBF8-3B4DF421EFEF}"/>
              </a:ext>
            </a:extLst>
          </p:cNvPr>
          <p:cNvSpPr>
            <a:spLocks noGrp="1"/>
          </p:cNvSpPr>
          <p:nvPr>
            <p:ph type="title"/>
          </p:nvPr>
        </p:nvSpPr>
        <p:spPr/>
        <p:txBody>
          <a:bodyPr/>
          <a:lstStyle/>
          <a:p>
            <a:r>
              <a:rPr lang="pt-BR" dirty="0" err="1"/>
              <a:t>Introduction</a:t>
            </a:r>
            <a:endParaRPr lang="pt-BR" dirty="0"/>
          </a:p>
        </p:txBody>
      </p:sp>
      <p:sp>
        <p:nvSpPr>
          <p:cNvPr id="3" name="Espaço Reservado para Conteúdo 2">
            <a:extLst>
              <a:ext uri="{FF2B5EF4-FFF2-40B4-BE49-F238E27FC236}">
                <a16:creationId xmlns:a16="http://schemas.microsoft.com/office/drawing/2014/main" id="{DD770565-AF88-7073-814D-AEE478027124}"/>
              </a:ext>
            </a:extLst>
          </p:cNvPr>
          <p:cNvSpPr>
            <a:spLocks noGrp="1"/>
          </p:cNvSpPr>
          <p:nvPr>
            <p:ph idx="1"/>
          </p:nvPr>
        </p:nvSpPr>
        <p:spPr/>
        <p:txBody>
          <a:bodyPr/>
          <a:lstStyle/>
          <a:p>
            <a:r>
              <a:rPr lang="en-US" b="1" dirty="0"/>
              <a:t>Objective:</a:t>
            </a:r>
            <a:r>
              <a:rPr lang="en-US" dirty="0"/>
              <a:t> analyze, from a production perspective the most important drivers, responsible for CO2 emissions and apply it to Brazilian economy for the year 2019. </a:t>
            </a:r>
          </a:p>
          <a:p>
            <a:endParaRPr lang="en-US" dirty="0"/>
          </a:p>
          <a:p>
            <a:r>
              <a:rPr lang="en-US" b="1" dirty="0"/>
              <a:t>Methodology: </a:t>
            </a:r>
            <a:r>
              <a:rPr lang="en-US" dirty="0"/>
              <a:t>we use an input-output approach from the supply side to capture the impact of income generation upon CO2 emissions. Also, a Fixed Effect Model.</a:t>
            </a:r>
            <a:endParaRPr lang="pt-BR" dirty="0"/>
          </a:p>
          <a:p>
            <a:endParaRPr lang="pt-BR" dirty="0"/>
          </a:p>
        </p:txBody>
      </p:sp>
      <p:pic>
        <p:nvPicPr>
          <p:cNvPr id="4" name="Imagem 3">
            <a:extLst>
              <a:ext uri="{FF2B5EF4-FFF2-40B4-BE49-F238E27FC236}">
                <a16:creationId xmlns:a16="http://schemas.microsoft.com/office/drawing/2014/main" id="{B9B67714-4158-66CA-770E-DF275D01D2AF}"/>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525442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Introduction</a:t>
            </a:r>
            <a:endParaRPr lang="pt-BR" dirty="0"/>
          </a:p>
        </p:txBody>
      </p:sp>
      <p:sp>
        <p:nvSpPr>
          <p:cNvPr id="3" name="Espaço Reservado para Conteúdo 2"/>
          <p:cNvSpPr>
            <a:spLocks noGrp="1"/>
          </p:cNvSpPr>
          <p:nvPr>
            <p:ph idx="1"/>
          </p:nvPr>
        </p:nvSpPr>
        <p:spPr/>
        <p:txBody>
          <a:bodyPr>
            <a:normAutofit/>
          </a:bodyPr>
          <a:lstStyle/>
          <a:p>
            <a:r>
              <a:rPr lang="en-US" b="1" dirty="0"/>
              <a:t>Contribution to the literature:</a:t>
            </a:r>
          </a:p>
          <a:p>
            <a:endParaRPr lang="en-US" dirty="0"/>
          </a:p>
          <a:p>
            <a:pPr lvl="1"/>
            <a:r>
              <a:rPr lang="en-US" dirty="0"/>
              <a:t>Analysis for a developing country.</a:t>
            </a:r>
          </a:p>
          <a:p>
            <a:pPr lvl="1"/>
            <a:r>
              <a:rPr lang="en-US" dirty="0"/>
              <a:t>Measure the impacts from the supply side.</a:t>
            </a:r>
          </a:p>
          <a:p>
            <a:pPr lvl="1"/>
            <a:r>
              <a:rPr lang="en-US" dirty="0"/>
              <a:t>Build a typology of sectors and regions emissions in Brazil.</a:t>
            </a:r>
          </a:p>
          <a:p>
            <a:pPr lvl="1"/>
            <a:r>
              <a:rPr lang="en-US" dirty="0"/>
              <a:t>Implement a systemic analysis.</a:t>
            </a:r>
          </a:p>
          <a:p>
            <a:pPr lvl="1"/>
            <a:r>
              <a:rPr lang="en-US" dirty="0"/>
              <a:t>Deal explicitly with the Brazilian value chain.</a:t>
            </a:r>
            <a:endParaRPr lang="pt-BR" dirty="0"/>
          </a:p>
        </p:txBody>
      </p:sp>
      <p:pic>
        <p:nvPicPr>
          <p:cNvPr id="4" name="Imagem 3">
            <a:extLst>
              <a:ext uri="{FF2B5EF4-FFF2-40B4-BE49-F238E27FC236}">
                <a16:creationId xmlns:a16="http://schemas.microsoft.com/office/drawing/2014/main" id="{986870E3-0647-927D-598F-CCABC66CD889}"/>
              </a:ext>
            </a:extLst>
          </p:cNvPr>
          <p:cNvPicPr>
            <a:picLocks noChangeAspect="1"/>
          </p:cNvPicPr>
          <p:nvPr/>
        </p:nvPicPr>
        <p:blipFill>
          <a:blip r:embed="rId2"/>
          <a:stretch>
            <a:fillRect/>
          </a:stretch>
        </p:blipFill>
        <p:spPr>
          <a:xfrm>
            <a:off x="0" y="5982272"/>
            <a:ext cx="2822657" cy="51060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C6F253-D27A-3C88-A1C1-1926CF643B5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BF85B1D9-15B8-AF87-2E4C-AF905AB8E372}"/>
              </a:ext>
            </a:extLst>
          </p:cNvPr>
          <p:cNvSpPr>
            <a:spLocks noGrp="1"/>
          </p:cNvSpPr>
          <p:nvPr>
            <p:ph type="title"/>
          </p:nvPr>
        </p:nvSpPr>
        <p:spPr/>
        <p:txBody>
          <a:bodyPr/>
          <a:lstStyle/>
          <a:p>
            <a:r>
              <a:rPr lang="pt-BR" dirty="0" err="1"/>
              <a:t>Database</a:t>
            </a:r>
            <a:endParaRPr lang="pt-BR" dirty="0"/>
          </a:p>
        </p:txBody>
      </p:sp>
      <p:sp>
        <p:nvSpPr>
          <p:cNvPr id="3" name="Espaço Reservado para Conteúdo 2">
            <a:extLst>
              <a:ext uri="{FF2B5EF4-FFF2-40B4-BE49-F238E27FC236}">
                <a16:creationId xmlns:a16="http://schemas.microsoft.com/office/drawing/2014/main" id="{56EA503B-0CB0-9C47-AF30-424CDAB45A82}"/>
              </a:ext>
            </a:extLst>
          </p:cNvPr>
          <p:cNvSpPr>
            <a:spLocks noGrp="1"/>
          </p:cNvSpPr>
          <p:nvPr>
            <p:ph idx="1"/>
          </p:nvPr>
        </p:nvSpPr>
        <p:spPr/>
        <p:txBody>
          <a:bodyPr>
            <a:normAutofit/>
          </a:bodyPr>
          <a:lstStyle/>
          <a:p>
            <a:r>
              <a:rPr lang="en-US" dirty="0"/>
              <a:t>Two datasets. </a:t>
            </a:r>
          </a:p>
          <a:p>
            <a:endParaRPr lang="en-US" dirty="0"/>
          </a:p>
          <a:p>
            <a:pPr lvl="1"/>
            <a:r>
              <a:rPr lang="en-US" dirty="0"/>
              <a:t>Inter-regional input-output matrix for the 27 states of the Federation with 68 productive sectors for a base year in 2019</a:t>
            </a:r>
          </a:p>
          <a:p>
            <a:pPr lvl="1"/>
            <a:endParaRPr lang="en-US" dirty="0"/>
          </a:p>
          <a:p>
            <a:pPr lvl="1"/>
            <a:r>
              <a:rPr lang="en-US" dirty="0"/>
              <a:t>The emissions in the Brazilian economy from Greenhouse Gas Emissions and Removals Estimation System dataset (SEEG). </a:t>
            </a:r>
          </a:p>
          <a:p>
            <a:pPr lvl="1"/>
            <a:endParaRPr lang="en-US" dirty="0"/>
          </a:p>
          <a:p>
            <a:pPr lvl="1"/>
            <a:r>
              <a:rPr lang="en-US" dirty="0"/>
              <a:t>The Nucleus of Regional and Urban Economics at the University of São Paulo (NEREUS) compatibilized the emissions data with the inter-regional input-output matrix</a:t>
            </a:r>
            <a:endParaRPr lang="pt-BR" dirty="0"/>
          </a:p>
        </p:txBody>
      </p:sp>
      <p:pic>
        <p:nvPicPr>
          <p:cNvPr id="4" name="Imagem 3">
            <a:extLst>
              <a:ext uri="{FF2B5EF4-FFF2-40B4-BE49-F238E27FC236}">
                <a16:creationId xmlns:a16="http://schemas.microsoft.com/office/drawing/2014/main" id="{4113279E-4974-6171-9A49-FB57074BD8FF}"/>
              </a:ext>
            </a:extLst>
          </p:cNvPr>
          <p:cNvPicPr>
            <a:picLocks noChangeAspect="1"/>
          </p:cNvPicPr>
          <p:nvPr/>
        </p:nvPicPr>
        <p:blipFill>
          <a:blip r:embed="rId2"/>
          <a:stretch>
            <a:fillRect/>
          </a:stretch>
        </p:blipFill>
        <p:spPr>
          <a:xfrm>
            <a:off x="0" y="5982272"/>
            <a:ext cx="2822657" cy="510603"/>
          </a:xfrm>
          <a:prstGeom prst="rect">
            <a:avLst/>
          </a:prstGeom>
        </p:spPr>
      </p:pic>
    </p:spTree>
    <p:extLst>
      <p:ext uri="{BB962C8B-B14F-4D97-AF65-F5344CB8AC3E}">
        <p14:creationId xmlns:p14="http://schemas.microsoft.com/office/powerpoint/2010/main" val="3810338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39E4D-B319-FB91-468D-40C70DC872D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CA98211-B407-BF64-3265-15455FBCB25D}"/>
              </a:ext>
            </a:extLst>
          </p:cNvPr>
          <p:cNvSpPr>
            <a:spLocks noGrp="1"/>
          </p:cNvSpPr>
          <p:nvPr>
            <p:ph type="title"/>
          </p:nvPr>
        </p:nvSpPr>
        <p:spPr/>
        <p:txBody>
          <a:bodyPr/>
          <a:lstStyle/>
          <a:p>
            <a:r>
              <a:rPr lang="pt-BR" dirty="0" err="1"/>
              <a:t>Methodology</a:t>
            </a:r>
            <a:endParaRPr lang="pt-BR" dirty="0"/>
          </a:p>
        </p:txBody>
      </p:sp>
      <mc:AlternateContent xmlns:mc="http://schemas.openxmlformats.org/markup-compatibility/2006" xmlns:a14="http://schemas.microsoft.com/office/drawing/2010/main">
        <mc:Choice Requires="a14">
          <p:sp>
            <p:nvSpPr>
              <p:cNvPr id="3" name="Espaço Reservado para Conteúdo 2">
                <a:extLst>
                  <a:ext uri="{FF2B5EF4-FFF2-40B4-BE49-F238E27FC236}">
                    <a16:creationId xmlns:a16="http://schemas.microsoft.com/office/drawing/2014/main" id="{139D03B3-E32A-0B69-A5A7-B4E3371FC24C}"/>
                  </a:ext>
                </a:extLst>
              </p:cNvPr>
              <p:cNvSpPr>
                <a:spLocks noGrp="1"/>
              </p:cNvSpPr>
              <p:nvPr>
                <p:ph idx="1"/>
              </p:nvPr>
            </p:nvSpPr>
            <p:spPr/>
            <p:txBody>
              <a:bodyPr>
                <a:normAutofit/>
              </a:bodyPr>
              <a:lstStyle/>
              <a:p>
                <a:r>
                  <a:rPr lang="en-US" dirty="0"/>
                  <a:t>To capture the effects of embodied emissions from the supply side we depart from an input-output model, that relates sectoral gross production to the primary inputs.</a:t>
                </a:r>
              </a:p>
              <a:p>
                <a:r>
                  <a:rPr lang="en-US" dirty="0"/>
                  <a:t>The total input of a specific sector is equal to the sum of interindustry supplies from other sectors (including the sector itself) and supply of factors of production (value added). </a:t>
                </a:r>
              </a:p>
              <a:p>
                <a:r>
                  <a:rPr lang="en-US" dirty="0"/>
                  <a:t>The inter-regional input-output model is represented by</a:t>
                </a:r>
              </a:p>
              <a:p>
                <a:pPr marL="0" indent="0">
                  <a:buNone/>
                </a:pPr>
                <a:endParaRPr lang="en-US" dirty="0"/>
              </a:p>
              <a:p>
                <a:pPr marL="0" indent="0" algn="ctr">
                  <a:buNone/>
                </a:pPr>
                <a14:m>
                  <m:oMath xmlns:m="http://schemas.openxmlformats.org/officeDocument/2006/math">
                    <m:r>
                      <a:rPr lang="en-US" i="1" kern="0" smtClean="0">
                        <a:effectLst/>
                        <a:latin typeface="Cambria Math" panose="02040503050406030204" pitchFamily="18" charset="0"/>
                        <a:ea typeface="Aptos" panose="020B0004020202020204" pitchFamily="34" charset="0"/>
                        <a:cs typeface="Times New Roman" panose="02020603050405020304" pitchFamily="18" charset="0"/>
                      </a:rPr>
                      <m:t>𝑥</m:t>
                    </m:r>
                    <m:r>
                      <a:rPr lang="en-US" i="1" kern="0" smtClean="0">
                        <a:effectLst/>
                        <a:latin typeface="Cambria Math" panose="02040503050406030204" pitchFamily="18" charset="0"/>
                        <a:ea typeface="Aptos" panose="020B0004020202020204" pitchFamily="34" charset="0"/>
                        <a:cs typeface="Times New Roman" panose="02020603050405020304" pitchFamily="18" charset="0"/>
                      </a:rPr>
                      <m:t>=</m:t>
                    </m:r>
                    <m:acc>
                      <m:accPr>
                        <m:chr m:val="̂"/>
                        <m:ctrlPr>
                          <a:rPr lang="pt-BR" i="1">
                            <a:effectLst/>
                            <a:latin typeface="Cambria Math" panose="02040503050406030204" pitchFamily="18" charset="0"/>
                            <a:cs typeface="Times New Roman" panose="02020603050405020304" pitchFamily="18" charset="0"/>
                          </a:rPr>
                        </m:ctrlPr>
                      </m:accPr>
                      <m:e>
                        <m:r>
                          <a:rPr lang="en-US" i="1" kern="0">
                            <a:effectLst/>
                            <a:latin typeface="Cambria Math" panose="02040503050406030204" pitchFamily="18" charset="0"/>
                            <a:ea typeface="Aptos" panose="020B0004020202020204" pitchFamily="34" charset="0"/>
                            <a:cs typeface="Times New Roman" panose="02020603050405020304" pitchFamily="18" charset="0"/>
                          </a:rPr>
                          <m:t>𝑥</m:t>
                        </m:r>
                      </m:e>
                    </m:acc>
                    <m:sSup>
                      <m:sSupPr>
                        <m:ctrlPr>
                          <a:rPr lang="pt-BR" i="1">
                            <a:effectLst/>
                            <a:latin typeface="Cambria Math" panose="02040503050406030204" pitchFamily="18" charset="0"/>
                            <a:cs typeface="Times New Roman" panose="02020603050405020304" pitchFamily="18" charset="0"/>
                          </a:rPr>
                        </m:ctrlPr>
                      </m:sSupPr>
                      <m:e>
                        <m:r>
                          <a:rPr lang="en-US" i="1" kern="0">
                            <a:effectLst/>
                            <a:latin typeface="Cambria Math" panose="02040503050406030204" pitchFamily="18" charset="0"/>
                            <a:ea typeface="Aptos" panose="020B0004020202020204" pitchFamily="34" charset="0"/>
                            <a:cs typeface="Times New Roman" panose="02020603050405020304" pitchFamily="18" charset="0"/>
                          </a:rPr>
                          <m:t>𝐴</m:t>
                        </m:r>
                      </m:e>
                      <m:sup>
                        <m:r>
                          <a:rPr lang="en-US" i="1" kern="0">
                            <a:effectLst/>
                            <a:latin typeface="Cambria Math" panose="02040503050406030204" pitchFamily="18" charset="0"/>
                            <a:ea typeface="Aptos" panose="020B0004020202020204" pitchFamily="34" charset="0"/>
                            <a:cs typeface="Times New Roman" panose="02020603050405020304" pitchFamily="18" charset="0"/>
                          </a:rPr>
                          <m:t>′</m:t>
                        </m:r>
                      </m:sup>
                    </m:sSup>
                    <m:r>
                      <a:rPr lang="en-US" i="1" kern="0">
                        <a:effectLst/>
                        <a:latin typeface="Cambria Math" panose="02040503050406030204" pitchFamily="18" charset="0"/>
                        <a:ea typeface="Aptos" panose="020B0004020202020204" pitchFamily="34" charset="0"/>
                        <a:cs typeface="Times New Roman" panose="02020603050405020304" pitchFamily="18" charset="0"/>
                      </a:rPr>
                      <m:t>𝑢</m:t>
                    </m:r>
                    <m:r>
                      <a:rPr lang="en-US"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en-US" i="1" kern="0">
                        <a:effectLst/>
                        <a:latin typeface="Cambria Math" panose="02040503050406030204" pitchFamily="18" charset="0"/>
                        <a:ea typeface="Times New Roman" panose="02020603050405020304" pitchFamily="18" charset="0"/>
                        <a:cs typeface="Times New Roman" panose="02020603050405020304" pitchFamily="18" charset="0"/>
                      </a:rPr>
                      <m:t>𝑣</m:t>
                    </m:r>
                  </m:oMath>
                </a14:m>
                <a:r>
                  <a:rPr lang="en-US" sz="1800" kern="0" dirty="0">
                    <a:effectLst/>
                    <a:latin typeface="Times New Roman" panose="02020603050405020304" pitchFamily="18" charset="0"/>
                    <a:ea typeface="Aptos" panose="020B0004020202020204" pitchFamily="34" charset="0"/>
                  </a:rPr>
                  <a:t> </a:t>
                </a:r>
                <a:endParaRPr lang="en-US" dirty="0"/>
              </a:p>
              <a:p>
                <a:pPr marL="0" indent="0">
                  <a:buNone/>
                </a:pPr>
                <a:endParaRPr lang="pt-BR" dirty="0"/>
              </a:p>
            </p:txBody>
          </p:sp>
        </mc:Choice>
        <mc:Fallback xmlns="">
          <p:sp>
            <p:nvSpPr>
              <p:cNvPr id="3" name="Espaço Reservado para Conteúdo 2">
                <a:extLst>
                  <a:ext uri="{FF2B5EF4-FFF2-40B4-BE49-F238E27FC236}">
                    <a16:creationId xmlns:a16="http://schemas.microsoft.com/office/drawing/2014/main" id="{139D03B3-E32A-0B69-A5A7-B4E3371FC24C}"/>
                  </a:ext>
                </a:extLst>
              </p:cNvPr>
              <p:cNvSpPr>
                <a:spLocks noGrp="1" noRot="1" noChangeAspect="1" noMove="1" noResize="1" noEditPoints="1" noAdjustHandles="1" noChangeArrowheads="1" noChangeShapeType="1" noTextEdit="1"/>
              </p:cNvSpPr>
              <p:nvPr>
                <p:ph idx="1"/>
              </p:nvPr>
            </p:nvSpPr>
            <p:spPr>
              <a:blipFill>
                <a:blip r:embed="rId2"/>
                <a:stretch>
                  <a:fillRect l="-1043" t="-2381" r="-290"/>
                </a:stretch>
              </a:blipFill>
            </p:spPr>
            <p:txBody>
              <a:bodyPr/>
              <a:lstStyle/>
              <a:p>
                <a:r>
                  <a:rPr lang="pt-BR">
                    <a:noFill/>
                  </a:rPr>
                  <a:t> </a:t>
                </a:r>
              </a:p>
            </p:txBody>
          </p:sp>
        </mc:Fallback>
      </mc:AlternateContent>
      <p:pic>
        <p:nvPicPr>
          <p:cNvPr id="4" name="Imagem 3">
            <a:extLst>
              <a:ext uri="{FF2B5EF4-FFF2-40B4-BE49-F238E27FC236}">
                <a16:creationId xmlns:a16="http://schemas.microsoft.com/office/drawing/2014/main" id="{A9A1521A-5BDC-0556-8181-C37D5FEBF7E9}"/>
              </a:ext>
            </a:extLst>
          </p:cNvPr>
          <p:cNvPicPr>
            <a:picLocks noChangeAspect="1"/>
          </p:cNvPicPr>
          <p:nvPr/>
        </p:nvPicPr>
        <p:blipFill>
          <a:blip r:embed="rId3"/>
          <a:stretch>
            <a:fillRect/>
          </a:stretch>
        </p:blipFill>
        <p:spPr>
          <a:xfrm>
            <a:off x="0" y="5982272"/>
            <a:ext cx="2822657" cy="510603"/>
          </a:xfrm>
          <a:prstGeom prst="rect">
            <a:avLst/>
          </a:prstGeom>
        </p:spPr>
      </p:pic>
    </p:spTree>
    <p:extLst>
      <p:ext uri="{BB962C8B-B14F-4D97-AF65-F5344CB8AC3E}">
        <p14:creationId xmlns:p14="http://schemas.microsoft.com/office/powerpoint/2010/main" val="357405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2B03A-9A45-AF13-A99A-BC677DE044F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9D257CC-A0B6-9DE4-666F-0765E019D982}"/>
              </a:ext>
            </a:extLst>
          </p:cNvPr>
          <p:cNvSpPr>
            <a:spLocks noGrp="1"/>
          </p:cNvSpPr>
          <p:nvPr>
            <p:ph type="title"/>
          </p:nvPr>
        </p:nvSpPr>
        <p:spPr/>
        <p:txBody>
          <a:bodyPr/>
          <a:lstStyle/>
          <a:p>
            <a:r>
              <a:rPr lang="pt-BR" dirty="0" err="1"/>
              <a:t>Methodology</a:t>
            </a:r>
            <a:endParaRPr lang="pt-BR" dirty="0"/>
          </a:p>
        </p:txBody>
      </p:sp>
      <mc:AlternateContent xmlns:mc="http://schemas.openxmlformats.org/markup-compatibility/2006" xmlns:a14="http://schemas.microsoft.com/office/drawing/2010/main">
        <mc:Choice Requires="a14">
          <p:sp>
            <p:nvSpPr>
              <p:cNvPr id="3" name="Espaço Reservado para Conteúdo 2">
                <a:extLst>
                  <a:ext uri="{FF2B5EF4-FFF2-40B4-BE49-F238E27FC236}">
                    <a16:creationId xmlns:a16="http://schemas.microsoft.com/office/drawing/2014/main" id="{31B50435-F7D4-D0C7-5333-A666A23C3FB0}"/>
                  </a:ext>
                </a:extLst>
              </p:cNvPr>
              <p:cNvSpPr>
                <a:spLocks noGrp="1"/>
              </p:cNvSpPr>
              <p:nvPr>
                <p:ph idx="1"/>
              </p:nvPr>
            </p:nvSpPr>
            <p:spPr/>
            <p:txBody>
              <a:bodyPr>
                <a:normAutofit/>
              </a:bodyPr>
              <a:lstStyle/>
              <a:p>
                <a:r>
                  <a:rPr lang="en-US" dirty="0"/>
                  <a:t>The case of emissions</a:t>
                </a:r>
              </a:p>
              <a:p>
                <a:pPr marL="0" indent="0" algn="ctr">
                  <a:buNone/>
                </a:pPr>
                <a14:m>
                  <m:oMath xmlns:m="http://schemas.openxmlformats.org/officeDocument/2006/math">
                    <m:r>
                      <a:rPr lang="en-US" i="1" kern="0" smtClean="0">
                        <a:effectLst/>
                        <a:latin typeface="Cambria Math" panose="02040503050406030204" pitchFamily="18" charset="0"/>
                        <a:ea typeface="Aptos" panose="020B0004020202020204" pitchFamily="34" charset="0"/>
                      </a:rPr>
                      <m:t>𝑐</m:t>
                    </m:r>
                    <m:r>
                      <a:rPr lang="en-US" i="1" kern="0" smtClean="0">
                        <a:effectLst/>
                        <a:latin typeface="Cambria Math" panose="02040503050406030204" pitchFamily="18" charset="0"/>
                        <a:ea typeface="Aptos" panose="020B0004020202020204" pitchFamily="34" charset="0"/>
                      </a:rPr>
                      <m:t>=</m:t>
                    </m:r>
                    <m:sSup>
                      <m:sSupPr>
                        <m:ctrlPr>
                          <a:rPr lang="pt-BR" i="1">
                            <a:effectLst/>
                            <a:latin typeface="Cambria Math" panose="02040503050406030204" pitchFamily="18" charset="0"/>
                          </a:rPr>
                        </m:ctrlPr>
                      </m:sSupPr>
                      <m:e>
                        <m:acc>
                          <m:accPr>
                            <m:chr m:val="̂"/>
                            <m:ctrlPr>
                              <a:rPr lang="pt-BR" i="1">
                                <a:effectLst/>
                                <a:latin typeface="Cambria Math" panose="02040503050406030204" pitchFamily="18" charset="0"/>
                              </a:rPr>
                            </m:ctrlPr>
                          </m:accPr>
                          <m:e>
                            <m:r>
                              <a:rPr lang="en-US" i="1" kern="0">
                                <a:effectLst/>
                                <a:latin typeface="Cambria Math" panose="02040503050406030204" pitchFamily="18" charset="0"/>
                                <a:ea typeface="Aptos" panose="020B0004020202020204" pitchFamily="34" charset="0"/>
                              </a:rPr>
                              <m:t>𝑐</m:t>
                            </m:r>
                          </m:e>
                        </m:acc>
                        <m:d>
                          <m:dPr>
                            <m:ctrlPr>
                              <a:rPr lang="pt-BR" i="1">
                                <a:effectLst/>
                                <a:latin typeface="Cambria Math" panose="02040503050406030204" pitchFamily="18" charset="0"/>
                              </a:rPr>
                            </m:ctrlPr>
                          </m:dPr>
                          <m:e>
                            <m:r>
                              <a:rPr lang="en-US" i="1" kern="0">
                                <a:effectLst/>
                                <a:latin typeface="Cambria Math" panose="02040503050406030204" pitchFamily="18" charset="0"/>
                                <a:ea typeface="Aptos" panose="020B0004020202020204" pitchFamily="34" charset="0"/>
                              </a:rPr>
                              <m:t>𝐼</m:t>
                            </m:r>
                            <m:r>
                              <a:rPr lang="en-US" i="1" kern="0">
                                <a:effectLst/>
                                <a:latin typeface="Cambria Math" panose="02040503050406030204" pitchFamily="18" charset="0"/>
                                <a:ea typeface="Aptos" panose="020B0004020202020204" pitchFamily="34" charset="0"/>
                              </a:rPr>
                              <m:t>−</m:t>
                            </m:r>
                            <m:sSup>
                              <m:sSupPr>
                                <m:ctrlPr>
                                  <a:rPr lang="pt-BR" i="1">
                                    <a:effectLst/>
                                    <a:latin typeface="Cambria Math" panose="02040503050406030204" pitchFamily="18" charset="0"/>
                                  </a:rPr>
                                </m:ctrlPr>
                              </m:sSupPr>
                              <m:e>
                                <m:r>
                                  <a:rPr lang="en-US" i="1" kern="0">
                                    <a:effectLst/>
                                    <a:latin typeface="Cambria Math" panose="02040503050406030204" pitchFamily="18" charset="0"/>
                                    <a:ea typeface="Aptos" panose="020B0004020202020204" pitchFamily="34" charset="0"/>
                                  </a:rPr>
                                  <m:t>𝐴</m:t>
                                </m:r>
                              </m:e>
                              <m:sup>
                                <m:r>
                                  <a:rPr lang="en-US" i="1" kern="0">
                                    <a:effectLst/>
                                    <a:latin typeface="Cambria Math" panose="02040503050406030204" pitchFamily="18" charset="0"/>
                                    <a:ea typeface="Aptos" panose="020B0004020202020204" pitchFamily="34" charset="0"/>
                                  </a:rPr>
                                  <m:t>′</m:t>
                                </m:r>
                              </m:sup>
                            </m:sSup>
                          </m:e>
                        </m:d>
                      </m:e>
                      <m:sup>
                        <m:r>
                          <a:rPr lang="en-US" i="1" kern="0">
                            <a:effectLst/>
                            <a:latin typeface="Cambria Math" panose="02040503050406030204" pitchFamily="18" charset="0"/>
                            <a:ea typeface="Aptos" panose="020B0004020202020204" pitchFamily="34" charset="0"/>
                          </a:rPr>
                          <m:t>−1</m:t>
                        </m:r>
                      </m:sup>
                    </m:sSup>
                    <m:r>
                      <a:rPr lang="en-US" i="1" kern="0">
                        <a:effectLst/>
                        <a:latin typeface="Cambria Math" panose="02040503050406030204" pitchFamily="18" charset="0"/>
                        <a:ea typeface="Times New Roman" panose="02020603050405020304" pitchFamily="18" charset="0"/>
                      </a:rPr>
                      <m:t>𝑠</m:t>
                    </m:r>
                  </m:oMath>
                </a14:m>
                <a:r>
                  <a:rPr lang="en-US" kern="0" dirty="0">
                    <a:effectLst/>
                    <a:ea typeface="Times New Roman" panose="02020603050405020304" pitchFamily="18" charset="0"/>
                  </a:rPr>
                  <a:t> </a:t>
                </a:r>
                <a:endParaRPr lang="en-US" dirty="0"/>
              </a:p>
              <a:p>
                <a:r>
                  <a:rPr lang="en-US" dirty="0"/>
                  <a:t>c be a vector of sectoral direct CO2 emissions for each region.</a:t>
                </a:r>
              </a:p>
              <a:p>
                <a14:m>
                  <m:oMath xmlns:m="http://schemas.openxmlformats.org/officeDocument/2006/math">
                    <m:r>
                      <a:rPr lang="en-US">
                        <a:latin typeface="Cambria Math" panose="02040503050406030204" pitchFamily="18" charset="0"/>
                      </a:rPr>
                      <m:t>𝒔</m:t>
                    </m:r>
                  </m:oMath>
                </a14:m>
                <a:r>
                  <a:rPr lang="en-US" dirty="0"/>
                  <a:t> – vector of value-added coefficients by region. </a:t>
                </a:r>
              </a:p>
              <a:p>
                <a:pPr marL="0" indent="0">
                  <a:buNone/>
                </a:pPr>
                <a:endParaRPr lang="en-US" dirty="0"/>
              </a:p>
              <a:p>
                <a:pPr marL="0" indent="0" algn="ctr">
                  <a:buNone/>
                </a:pPr>
                <a14:m>
                  <m:oMath xmlns:m="http://schemas.openxmlformats.org/officeDocument/2006/math">
                    <m:r>
                      <a:rPr lang="en-US" i="1" kern="0" smtClean="0">
                        <a:effectLst/>
                        <a:latin typeface="Cambria Math" panose="02040503050406030204" pitchFamily="18" charset="0"/>
                        <a:ea typeface="Aptos" panose="020B0004020202020204" pitchFamily="34" charset="0"/>
                        <a:cs typeface="Times New Roman" panose="02020603050405020304" pitchFamily="18" charset="0"/>
                      </a:rPr>
                      <m:t>𝑐</m:t>
                    </m:r>
                    <m:r>
                      <a:rPr lang="en-US" i="1" kern="0" smtClean="0">
                        <a:effectLst/>
                        <a:latin typeface="Cambria Math" panose="02040503050406030204" pitchFamily="18" charset="0"/>
                        <a:ea typeface="Aptos" panose="020B0004020202020204" pitchFamily="34" charset="0"/>
                        <a:cs typeface="Times New Roman" panose="02020603050405020304" pitchFamily="18" charset="0"/>
                      </a:rPr>
                      <m:t>=</m:t>
                    </m:r>
                    <m:r>
                      <a:rPr lang="en-US" i="1" kern="0" smtClean="0">
                        <a:effectLst/>
                        <a:latin typeface="Cambria Math" panose="02040503050406030204" pitchFamily="18" charset="0"/>
                        <a:ea typeface="Aptos" panose="020B0004020202020204" pitchFamily="34" charset="0"/>
                        <a:cs typeface="Times New Roman" panose="02020603050405020304" pitchFamily="18" charset="0"/>
                      </a:rPr>
                      <m:t>𝑐</m:t>
                    </m:r>
                    <m:sSup>
                      <m:sSupPr>
                        <m:ctrlPr>
                          <a:rPr lang="pt-BR" i="1">
                            <a:effectLst/>
                            <a:latin typeface="Cambria Math" panose="02040503050406030204" pitchFamily="18" charset="0"/>
                            <a:cs typeface="Times New Roman" panose="02020603050405020304" pitchFamily="18" charset="0"/>
                          </a:rPr>
                        </m:ctrlPr>
                      </m:sSupPr>
                      <m:e>
                        <m:acc>
                          <m:accPr>
                            <m:chr m:val="̂"/>
                            <m:ctrlPr>
                              <a:rPr lang="pt-BR" i="1">
                                <a:effectLst/>
                                <a:latin typeface="Cambria Math" panose="02040503050406030204" pitchFamily="18" charset="0"/>
                                <a:cs typeface="Times New Roman" panose="02020603050405020304" pitchFamily="18" charset="0"/>
                              </a:rPr>
                            </m:ctrlPr>
                          </m:accPr>
                          <m:e>
                            <m:r>
                              <a:rPr lang="en-US" i="1" kern="0">
                                <a:effectLst/>
                                <a:latin typeface="Cambria Math" panose="02040503050406030204" pitchFamily="18" charset="0"/>
                                <a:ea typeface="Aptos" panose="020B0004020202020204" pitchFamily="34" charset="0"/>
                                <a:cs typeface="Times New Roman" panose="02020603050405020304" pitchFamily="18" charset="0"/>
                              </a:rPr>
                              <m:t>𝑔</m:t>
                            </m:r>
                          </m:e>
                        </m:acc>
                        <m:d>
                          <m:dPr>
                            <m:ctrlPr>
                              <a:rPr lang="pt-BR" i="1">
                                <a:effectLst/>
                                <a:latin typeface="Cambria Math" panose="02040503050406030204" pitchFamily="18" charset="0"/>
                                <a:cs typeface="Times New Roman" panose="02020603050405020304" pitchFamily="18" charset="0"/>
                              </a:rPr>
                            </m:ctrlPr>
                          </m:dPr>
                          <m:e>
                            <m:r>
                              <a:rPr lang="en-US" i="1" kern="0">
                                <a:effectLst/>
                                <a:latin typeface="Cambria Math" panose="02040503050406030204" pitchFamily="18" charset="0"/>
                                <a:ea typeface="Aptos" panose="020B0004020202020204" pitchFamily="34" charset="0"/>
                                <a:cs typeface="Times New Roman" panose="02020603050405020304" pitchFamily="18" charset="0"/>
                              </a:rPr>
                              <m:t>𝐼</m:t>
                            </m:r>
                            <m:r>
                              <a:rPr lang="en-US" i="1" kern="0">
                                <a:effectLst/>
                                <a:latin typeface="Cambria Math" panose="02040503050406030204" pitchFamily="18" charset="0"/>
                                <a:ea typeface="Aptos" panose="020B0004020202020204" pitchFamily="34" charset="0"/>
                                <a:cs typeface="Times New Roman" panose="02020603050405020304" pitchFamily="18" charset="0"/>
                              </a:rPr>
                              <m:t>−</m:t>
                            </m:r>
                            <m:sSup>
                              <m:sSupPr>
                                <m:ctrlPr>
                                  <a:rPr lang="pt-BR" i="1">
                                    <a:effectLst/>
                                    <a:latin typeface="Cambria Math" panose="02040503050406030204" pitchFamily="18" charset="0"/>
                                    <a:cs typeface="Times New Roman" panose="02020603050405020304" pitchFamily="18" charset="0"/>
                                  </a:rPr>
                                </m:ctrlPr>
                              </m:sSupPr>
                              <m:e>
                                <m:r>
                                  <a:rPr lang="en-US" i="1" kern="0">
                                    <a:effectLst/>
                                    <a:latin typeface="Cambria Math" panose="02040503050406030204" pitchFamily="18" charset="0"/>
                                    <a:ea typeface="Aptos" panose="020B0004020202020204" pitchFamily="34" charset="0"/>
                                    <a:cs typeface="Times New Roman" panose="02020603050405020304" pitchFamily="18" charset="0"/>
                                  </a:rPr>
                                  <m:t>𝐴</m:t>
                                </m:r>
                              </m:e>
                              <m:sup>
                                <m:r>
                                  <a:rPr lang="en-US" i="1" kern="0">
                                    <a:effectLst/>
                                    <a:latin typeface="Cambria Math" panose="02040503050406030204" pitchFamily="18" charset="0"/>
                                    <a:ea typeface="Aptos" panose="020B0004020202020204" pitchFamily="34" charset="0"/>
                                    <a:cs typeface="Times New Roman" panose="02020603050405020304" pitchFamily="18" charset="0"/>
                                  </a:rPr>
                                  <m:t>′</m:t>
                                </m:r>
                              </m:sup>
                            </m:sSup>
                          </m:e>
                        </m:d>
                      </m:e>
                      <m:sup>
                        <m:r>
                          <a:rPr lang="en-US" i="1" kern="0">
                            <a:effectLst/>
                            <a:latin typeface="Cambria Math" panose="02040503050406030204" pitchFamily="18" charset="0"/>
                            <a:ea typeface="Aptos" panose="020B0004020202020204" pitchFamily="34" charset="0"/>
                            <a:cs typeface="Times New Roman" panose="02020603050405020304" pitchFamily="18" charset="0"/>
                          </a:rPr>
                          <m:t>−1</m:t>
                        </m:r>
                      </m:sup>
                    </m:sSup>
                    <m:r>
                      <a:rPr lang="en-US" i="1" kern="0">
                        <a:effectLst/>
                        <a:latin typeface="Cambria Math" panose="02040503050406030204" pitchFamily="18" charset="0"/>
                        <a:ea typeface="Times New Roman" panose="02020603050405020304" pitchFamily="18" charset="0"/>
                        <a:cs typeface="Times New Roman" panose="02020603050405020304" pitchFamily="18" charset="0"/>
                      </a:rPr>
                      <m:t>𝑠</m:t>
                    </m:r>
                  </m:oMath>
                </a14:m>
                <a:r>
                  <a:rPr lang="en-US" sz="1800" kern="0" dirty="0">
                    <a:effectLst/>
                    <a:latin typeface="Times New Roman" panose="02020603050405020304" pitchFamily="18" charset="0"/>
                    <a:ea typeface="Times New Roman" panose="02020603050405020304" pitchFamily="18" charset="0"/>
                  </a:rPr>
                  <a:t> </a:t>
                </a:r>
              </a:p>
              <a:p>
                <a:pPr marL="0" indent="0">
                  <a:buNone/>
                </a:pPr>
                <a:r>
                  <a:rPr lang="en-US" dirty="0"/>
                  <a:t>Considering </a:t>
                </a:r>
                <a:r>
                  <a:rPr lang="en-US" sz="3000" kern="0" dirty="0">
                    <a:effectLst/>
                    <a:ea typeface="Aptos" panose="020B0004020202020204" pitchFamily="34" charset="0"/>
                  </a:rPr>
                  <a:t>g’ = (</a:t>
                </a:r>
                <a14:m>
                  <m:oMath xmlns:m="http://schemas.openxmlformats.org/officeDocument/2006/math">
                    <m:sSubSup>
                      <m:sSubSupPr>
                        <m:ctrlPr>
                          <a:rPr lang="pt-BR" sz="3000" i="1">
                            <a:effectLst/>
                            <a:latin typeface="Cambria Math" panose="02040503050406030204" pitchFamily="18" charset="0"/>
                          </a:rPr>
                        </m:ctrlPr>
                      </m:sSubSupPr>
                      <m:e>
                        <m:r>
                          <a:rPr lang="en-US" sz="3000" i="1" kern="0">
                            <a:effectLst/>
                            <a:latin typeface="Cambria Math" panose="02040503050406030204" pitchFamily="18" charset="0"/>
                            <a:ea typeface="Aptos" panose="020B0004020202020204" pitchFamily="34" charset="0"/>
                          </a:rPr>
                          <m:t>𝑔</m:t>
                        </m:r>
                      </m:e>
                      <m:sub>
                        <m:r>
                          <a:rPr lang="en-US" sz="3000" i="1" kern="0">
                            <a:effectLst/>
                            <a:latin typeface="Cambria Math" panose="02040503050406030204" pitchFamily="18" charset="0"/>
                            <a:ea typeface="Aptos" panose="020B0004020202020204" pitchFamily="34" charset="0"/>
                          </a:rPr>
                          <m:t>1</m:t>
                        </m:r>
                      </m:sub>
                      <m:sup>
                        <m:r>
                          <a:rPr lang="en-US" sz="3000" i="1" kern="0">
                            <a:effectLst/>
                            <a:latin typeface="Cambria Math" panose="02040503050406030204" pitchFamily="18" charset="0"/>
                            <a:ea typeface="Aptos" panose="020B0004020202020204" pitchFamily="34" charset="0"/>
                          </a:rPr>
                          <m:t>𝑟</m:t>
                        </m:r>
                      </m:sup>
                    </m:sSubSup>
                    <m:r>
                      <a:rPr lang="en-US" sz="3000" i="1" kern="0">
                        <a:effectLst/>
                        <a:latin typeface="Cambria Math" panose="02040503050406030204" pitchFamily="18" charset="0"/>
                        <a:ea typeface="Aptos" panose="020B0004020202020204" pitchFamily="34" charset="0"/>
                      </a:rPr>
                      <m:t>⋯</m:t>
                    </m:r>
                    <m:sSubSup>
                      <m:sSubSupPr>
                        <m:ctrlPr>
                          <a:rPr lang="pt-BR" sz="3000" i="1">
                            <a:effectLst/>
                            <a:latin typeface="Cambria Math" panose="02040503050406030204" pitchFamily="18" charset="0"/>
                          </a:rPr>
                        </m:ctrlPr>
                      </m:sSubSupPr>
                      <m:e>
                        <m:r>
                          <a:rPr lang="en-US" sz="3000" i="1" kern="0">
                            <a:effectLst/>
                            <a:latin typeface="Cambria Math" panose="02040503050406030204" pitchFamily="18" charset="0"/>
                            <a:ea typeface="Aptos" panose="020B0004020202020204" pitchFamily="34" charset="0"/>
                          </a:rPr>
                          <m:t>𝑔</m:t>
                        </m:r>
                      </m:e>
                      <m:sub>
                        <m:r>
                          <a:rPr lang="en-US" sz="3000" i="1" kern="0">
                            <a:effectLst/>
                            <a:latin typeface="Cambria Math" panose="02040503050406030204" pitchFamily="18" charset="0"/>
                            <a:ea typeface="Aptos" panose="020B0004020202020204" pitchFamily="34" charset="0"/>
                          </a:rPr>
                          <m:t>𝑛</m:t>
                        </m:r>
                      </m:sub>
                      <m:sup>
                        <m:r>
                          <a:rPr lang="en-US" sz="3000" i="1" kern="0">
                            <a:effectLst/>
                            <a:latin typeface="Cambria Math" panose="02040503050406030204" pitchFamily="18" charset="0"/>
                            <a:ea typeface="Aptos" panose="020B0004020202020204" pitchFamily="34" charset="0"/>
                          </a:rPr>
                          <m:t>𝑟</m:t>
                        </m:r>
                      </m:sup>
                    </m:sSubSup>
                  </m:oMath>
                </a14:m>
                <a:r>
                  <a:rPr lang="en-US" sz="3000" kern="0" dirty="0">
                    <a:effectLst/>
                    <a:ea typeface="Aptos" panose="020B0004020202020204" pitchFamily="34" charset="0"/>
                  </a:rPr>
                  <a:t>)</a:t>
                </a:r>
                <a:r>
                  <a:rPr lang="en-US" sz="1800" kern="0" dirty="0">
                    <a:effectLst/>
                    <a:latin typeface="Times New Roman" panose="02020603050405020304" pitchFamily="18" charset="0"/>
                    <a:ea typeface="Aptos" panose="020B0004020202020204" pitchFamily="34" charset="0"/>
                  </a:rPr>
                  <a:t> </a:t>
                </a:r>
                <a:r>
                  <a:rPr lang="en-US" dirty="0"/>
                  <a:t>be a vector of the distribution of total emissions among the n productive sectors and r regions, so that </a:t>
                </a:r>
                <a14:m>
                  <m:oMath xmlns:m="http://schemas.openxmlformats.org/officeDocument/2006/math">
                    <m:nary>
                      <m:naryPr>
                        <m:chr m:val="∑"/>
                        <m:limLoc m:val="subSup"/>
                        <m:ctrlPr>
                          <a:rPr lang="pt-BR"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nary>
                          <m:naryPr>
                            <m:chr m:val="∑"/>
                            <m:limLoc m:val="subSup"/>
                            <m:ctrlPr>
                              <a:rPr lang="pt-BR" i="1">
                                <a:latin typeface="Cambria Math" panose="02040503050406030204" pitchFamily="18" charset="0"/>
                              </a:rPr>
                            </m:ctrlPr>
                          </m:naryPr>
                          <m:sub>
                            <m:r>
                              <a:rPr lang="en-US" i="1">
                                <a:latin typeface="Cambria Math" panose="02040503050406030204" pitchFamily="18" charset="0"/>
                              </a:rPr>
                              <m:t>1=1</m:t>
                            </m:r>
                          </m:sub>
                          <m:sup>
                            <m:r>
                              <a:rPr lang="en-US" i="1">
                                <a:latin typeface="Cambria Math" panose="02040503050406030204" pitchFamily="18" charset="0"/>
                              </a:rPr>
                              <m:t>𝑟</m:t>
                            </m:r>
                          </m:sup>
                          <m:e>
                            <m:sSubSup>
                              <m:sSubSupPr>
                                <m:ctrlPr>
                                  <a:rPr lang="pt-BR" i="1">
                                    <a:latin typeface="Cambria Math" panose="02040503050406030204" pitchFamily="18" charset="0"/>
                                  </a:rPr>
                                </m:ctrlPr>
                              </m:sSubSupPr>
                              <m:e>
                                <m:r>
                                  <a:rPr lang="en-US" i="1">
                                    <a:latin typeface="Cambria Math" panose="02040503050406030204" pitchFamily="18" charset="0"/>
                                  </a:rPr>
                                  <m:t>𝑔</m:t>
                                </m:r>
                              </m:e>
                              <m:sub>
                                <m:r>
                                  <a:rPr lang="en-US" i="1">
                                    <a:latin typeface="Cambria Math" panose="02040503050406030204" pitchFamily="18" charset="0"/>
                                  </a:rPr>
                                  <m:t>𝑖</m:t>
                                </m:r>
                              </m:sub>
                              <m:sup>
                                <m:r>
                                  <a:rPr lang="en-US" i="1">
                                    <a:latin typeface="Cambria Math" panose="02040503050406030204" pitchFamily="18" charset="0"/>
                                  </a:rPr>
                                  <m:t>𝑟</m:t>
                                </m:r>
                              </m:sup>
                            </m:sSubSup>
                          </m:e>
                        </m:nary>
                      </m:e>
                    </m:nary>
                    <m:r>
                      <a:rPr lang="en-US" i="1">
                        <a:latin typeface="Cambria Math" panose="02040503050406030204" pitchFamily="18" charset="0"/>
                      </a:rPr>
                      <m:t>=1</m:t>
                    </m:r>
                  </m:oMath>
                </a14:m>
                <a:r>
                  <a:rPr lang="en-US" dirty="0"/>
                  <a:t>. </a:t>
                </a:r>
                <a:endParaRPr lang="pt-BR" dirty="0"/>
              </a:p>
            </p:txBody>
          </p:sp>
        </mc:Choice>
        <mc:Fallback xmlns="">
          <p:sp>
            <p:nvSpPr>
              <p:cNvPr id="3" name="Espaço Reservado para Conteúdo 2">
                <a:extLst>
                  <a:ext uri="{FF2B5EF4-FFF2-40B4-BE49-F238E27FC236}">
                    <a16:creationId xmlns:a16="http://schemas.microsoft.com/office/drawing/2014/main" id="{31B50435-F7D4-D0C7-5333-A666A23C3FB0}"/>
                  </a:ext>
                </a:extLst>
              </p:cNvPr>
              <p:cNvSpPr>
                <a:spLocks noGrp="1" noRot="1" noChangeAspect="1" noMove="1" noResize="1" noEditPoints="1" noAdjustHandles="1" noChangeArrowheads="1" noChangeShapeType="1" noTextEdit="1"/>
              </p:cNvSpPr>
              <p:nvPr>
                <p:ph idx="1"/>
              </p:nvPr>
            </p:nvSpPr>
            <p:spPr>
              <a:blipFill>
                <a:blip r:embed="rId2"/>
                <a:stretch>
                  <a:fillRect l="-1217" t="-2381" b="-3501"/>
                </a:stretch>
              </a:blipFill>
            </p:spPr>
            <p:txBody>
              <a:bodyPr/>
              <a:lstStyle/>
              <a:p>
                <a:r>
                  <a:rPr lang="pt-BR">
                    <a:noFill/>
                  </a:rPr>
                  <a:t> </a:t>
                </a:r>
              </a:p>
            </p:txBody>
          </p:sp>
        </mc:Fallback>
      </mc:AlternateContent>
      <p:pic>
        <p:nvPicPr>
          <p:cNvPr id="4" name="Imagem 3">
            <a:extLst>
              <a:ext uri="{FF2B5EF4-FFF2-40B4-BE49-F238E27FC236}">
                <a16:creationId xmlns:a16="http://schemas.microsoft.com/office/drawing/2014/main" id="{C88CD751-D22B-7AA0-274F-4357FFF00ED7}"/>
              </a:ext>
            </a:extLst>
          </p:cNvPr>
          <p:cNvPicPr>
            <a:picLocks noChangeAspect="1"/>
          </p:cNvPicPr>
          <p:nvPr/>
        </p:nvPicPr>
        <p:blipFill>
          <a:blip r:embed="rId3"/>
          <a:stretch>
            <a:fillRect/>
          </a:stretch>
        </p:blipFill>
        <p:spPr>
          <a:xfrm>
            <a:off x="0" y="6056598"/>
            <a:ext cx="2822657" cy="510603"/>
          </a:xfrm>
          <a:prstGeom prst="rect">
            <a:avLst/>
          </a:prstGeom>
        </p:spPr>
      </p:pic>
    </p:spTree>
    <p:extLst>
      <p:ext uri="{BB962C8B-B14F-4D97-AF65-F5344CB8AC3E}">
        <p14:creationId xmlns:p14="http://schemas.microsoft.com/office/powerpoint/2010/main" val="229544180"/>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16357</TotalTime>
  <Words>2224</Words>
  <Application>Microsoft Office PowerPoint</Application>
  <PresentationFormat>Widescreen</PresentationFormat>
  <Paragraphs>375</Paragraphs>
  <Slides>28</Slides>
  <Notes>0</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28</vt:i4>
      </vt:variant>
    </vt:vector>
  </HeadingPairs>
  <TitlesOfParts>
    <vt:vector size="37" baseType="lpstr">
      <vt:lpstr>Aptos</vt:lpstr>
      <vt:lpstr>Arial</vt:lpstr>
      <vt:lpstr>Arial Narrow</vt:lpstr>
      <vt:lpstr>Calibri</vt:lpstr>
      <vt:lpstr>Calibri Light</vt:lpstr>
      <vt:lpstr>Cambria Math</vt:lpstr>
      <vt:lpstr>Forte</vt:lpstr>
      <vt:lpstr>Times New Roman</vt:lpstr>
      <vt:lpstr>Tema do Office</vt:lpstr>
      <vt:lpstr>An input-output analysis of the key drivers in CO2 emissions from a regional supply perspective: an application to the Brazilian economy</vt:lpstr>
      <vt:lpstr>Introduction</vt:lpstr>
      <vt:lpstr>Introduction</vt:lpstr>
      <vt:lpstr>Introduction</vt:lpstr>
      <vt:lpstr>Introduction</vt:lpstr>
      <vt:lpstr>Introduction</vt:lpstr>
      <vt:lpstr>Database</vt:lpstr>
      <vt:lpstr>Methodology</vt:lpstr>
      <vt:lpstr>Methodology</vt:lpstr>
      <vt:lpstr>Methodology</vt:lpstr>
      <vt:lpstr>Methodology</vt:lpstr>
      <vt:lpstr>Methodology</vt:lpstr>
      <vt:lpstr>National Results</vt:lpstr>
      <vt:lpstr>National Results</vt:lpstr>
      <vt:lpstr>Apresentação do PowerPoint</vt:lpstr>
      <vt:lpstr>Regional Results</vt:lpstr>
      <vt:lpstr>Regional Results</vt:lpstr>
      <vt:lpstr>Regional Results – Spatial Analysis</vt:lpstr>
      <vt:lpstr>Regional Results – Spatial Analysis</vt:lpstr>
      <vt:lpstr>Regional Results - Typology</vt:lpstr>
      <vt:lpstr>Apresentação do PowerPoint</vt:lpstr>
      <vt:lpstr>Apresentação do PowerPoint</vt:lpstr>
      <vt:lpstr>Apresentação do PowerPoint</vt:lpstr>
      <vt:lpstr>Apresentação do PowerPoint</vt:lpstr>
      <vt:lpstr>Fixed Effect Model</vt:lpstr>
      <vt:lpstr>Fixed Effect Model</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LATES</dc:creator>
  <cp:lastModifiedBy>Guilherme Perobelli</cp:lastModifiedBy>
  <cp:revision>170</cp:revision>
  <dcterms:created xsi:type="dcterms:W3CDTF">2016-10-05T13:36:08Z</dcterms:created>
  <dcterms:modified xsi:type="dcterms:W3CDTF">2025-06-30T12:09:21Z</dcterms:modified>
</cp:coreProperties>
</file>